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1.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3.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14.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5.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16.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6"/>
  </p:notesMasterIdLst>
  <p:sldIdLst>
    <p:sldId id="256" r:id="rId5"/>
    <p:sldId id="324" r:id="rId6"/>
    <p:sldId id="332" r:id="rId7"/>
    <p:sldId id="330" r:id="rId8"/>
    <p:sldId id="333" r:id="rId9"/>
    <p:sldId id="329" r:id="rId10"/>
    <p:sldId id="335" r:id="rId11"/>
    <p:sldId id="334" r:id="rId12"/>
    <p:sldId id="336" r:id="rId13"/>
    <p:sldId id="341" r:id="rId14"/>
    <p:sldId id="340" r:id="rId15"/>
    <p:sldId id="344" r:id="rId16"/>
    <p:sldId id="346" r:id="rId17"/>
    <p:sldId id="347" r:id="rId18"/>
    <p:sldId id="325" r:id="rId19"/>
    <p:sldId id="354" r:id="rId20"/>
    <p:sldId id="352" r:id="rId21"/>
    <p:sldId id="350" r:id="rId22"/>
    <p:sldId id="351" r:id="rId23"/>
    <p:sldId id="349" r:id="rId24"/>
    <p:sldId id="343" r:id="rId25"/>
  </p:sldIdLst>
  <p:sldSz cx="10080625" cy="7559675"/>
  <p:notesSz cx="6858000" cy="9144000"/>
  <p:defaultTextStyle>
    <a:defPPr>
      <a:defRPr lang="en-US"/>
    </a:defPPr>
    <a:lvl1pPr marL="0" algn="l" defTabSz="457129" rtl="0" eaLnBrk="1" latinLnBrk="0" hangingPunct="1">
      <a:defRPr sz="1800" kern="1200">
        <a:solidFill>
          <a:schemeClr val="tx1"/>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 Pilloni" initials="AP" lastIdx="3" clrIdx="0">
    <p:extLst>
      <p:ext uri="{19B8F6BF-5375-455C-9EA6-DF929625EA0E}">
        <p15:presenceInfo xmlns:p15="http://schemas.microsoft.com/office/powerpoint/2012/main" userId="Alessandro Pill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122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CC2457-A7A3-47A8-B099-839F1655A9BD}" v="986" dt="2025-05-22T09:24:04.183"/>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81" autoAdjust="0"/>
    <p:restoredTop sz="95220" autoAdjust="0"/>
  </p:normalViewPr>
  <p:slideViewPr>
    <p:cSldViewPr snapToGrid="0">
      <p:cViewPr varScale="1">
        <p:scale>
          <a:sx n="100" d="100"/>
          <a:sy n="100" d="100"/>
        </p:scale>
        <p:origin x="1644" y="96"/>
      </p:cViewPr>
      <p:guideLst/>
    </p:cSldViewPr>
  </p:slideViewPr>
  <p:outlineViewPr>
    <p:cViewPr>
      <p:scale>
        <a:sx n="33" d="100"/>
        <a:sy n="33" d="100"/>
      </p:scale>
      <p:origin x="0" y="-279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Pilloni" userId="ec2093b0-1858-41d6-ad59-6d40044addf9" providerId="ADAL" clId="{CACC2457-A7A3-47A8-B099-839F1655A9BD}"/>
    <pc:docChg chg="undo custSel modSld">
      <pc:chgData name="Alessandro Pilloni" userId="ec2093b0-1858-41d6-ad59-6d40044addf9" providerId="ADAL" clId="{CACC2457-A7A3-47A8-B099-839F1655A9BD}" dt="2025-05-22T09:28:57.511" v="1098" actId="20577"/>
      <pc:docMkLst>
        <pc:docMk/>
      </pc:docMkLst>
      <pc:sldChg chg="addSp modSp mod">
        <pc:chgData name="Alessandro Pilloni" userId="ec2093b0-1858-41d6-ad59-6d40044addf9" providerId="ADAL" clId="{CACC2457-A7A3-47A8-B099-839F1655A9BD}" dt="2025-05-22T09:22:59.562" v="1015" actId="571"/>
        <pc:sldMkLst>
          <pc:docMk/>
          <pc:sldMk cId="1486638156" sldId="325"/>
        </pc:sldMkLst>
        <pc:picChg chg="mod">
          <ac:chgData name="Alessandro Pilloni" userId="ec2093b0-1858-41d6-ad59-6d40044addf9" providerId="ADAL" clId="{CACC2457-A7A3-47A8-B099-839F1655A9BD}" dt="2025-05-22T09:22:57.528" v="1014" actId="1076"/>
          <ac:picMkLst>
            <pc:docMk/>
            <pc:sldMk cId="1486638156" sldId="325"/>
            <ac:picMk id="6" creationId="{4E1E9BFF-3144-6A07-A96E-D6A5933A0DC2}"/>
          </ac:picMkLst>
        </pc:picChg>
        <pc:picChg chg="add mod">
          <ac:chgData name="Alessandro Pilloni" userId="ec2093b0-1858-41d6-ad59-6d40044addf9" providerId="ADAL" clId="{CACC2457-A7A3-47A8-B099-839F1655A9BD}" dt="2025-05-22T09:22:59.562" v="1015" actId="571"/>
          <ac:picMkLst>
            <pc:docMk/>
            <pc:sldMk cId="1486638156" sldId="325"/>
            <ac:picMk id="7" creationId="{72D7928B-D9A2-F59B-7F0D-5823DCAC34F7}"/>
          </ac:picMkLst>
        </pc:picChg>
      </pc:sldChg>
      <pc:sldChg chg="modSp">
        <pc:chgData name="Alessandro Pilloni" userId="ec2093b0-1858-41d6-ad59-6d40044addf9" providerId="ADAL" clId="{CACC2457-A7A3-47A8-B099-839F1655A9BD}" dt="2025-05-22T08:17:59.565" v="64" actId="6549"/>
        <pc:sldMkLst>
          <pc:docMk/>
          <pc:sldMk cId="355177067" sldId="329"/>
        </pc:sldMkLst>
        <pc:spChg chg="mod">
          <ac:chgData name="Alessandro Pilloni" userId="ec2093b0-1858-41d6-ad59-6d40044addf9" providerId="ADAL" clId="{CACC2457-A7A3-47A8-B099-839F1655A9BD}" dt="2025-05-22T08:17:59.565" v="64" actId="6549"/>
          <ac:spMkLst>
            <pc:docMk/>
            <pc:sldMk cId="355177067" sldId="329"/>
            <ac:spMk id="21" creationId="{3879E083-5DEF-9986-ED64-20FE3C77B0C0}"/>
          </ac:spMkLst>
        </pc:spChg>
      </pc:sldChg>
      <pc:sldChg chg="delSp modSp mod">
        <pc:chgData name="Alessandro Pilloni" userId="ec2093b0-1858-41d6-ad59-6d40044addf9" providerId="ADAL" clId="{CACC2457-A7A3-47A8-B099-839F1655A9BD}" dt="2025-05-21T13:29:00.544" v="21" actId="962"/>
        <pc:sldMkLst>
          <pc:docMk/>
          <pc:sldMk cId="1428470356" sldId="330"/>
        </pc:sldMkLst>
        <pc:picChg chg="mod ord">
          <ac:chgData name="Alessandro Pilloni" userId="ec2093b0-1858-41d6-ad59-6d40044addf9" providerId="ADAL" clId="{CACC2457-A7A3-47A8-B099-839F1655A9BD}" dt="2025-05-21T13:29:00.544" v="21" actId="962"/>
          <ac:picMkLst>
            <pc:docMk/>
            <pc:sldMk cId="1428470356" sldId="330"/>
            <ac:picMk id="9" creationId="{9A93C32A-F1FB-F772-C127-DEEE10ECC986}"/>
          </ac:picMkLst>
        </pc:picChg>
        <pc:picChg chg="del mod">
          <ac:chgData name="Alessandro Pilloni" userId="ec2093b0-1858-41d6-ad59-6d40044addf9" providerId="ADAL" clId="{CACC2457-A7A3-47A8-B099-839F1655A9BD}" dt="2025-05-21T13:29:00.541" v="19" actId="478"/>
          <ac:picMkLst>
            <pc:docMk/>
            <pc:sldMk cId="1428470356" sldId="330"/>
            <ac:picMk id="12" creationId="{AFA40EB7-FF91-88AE-AFE9-B58A8A0BFBF8}"/>
          </ac:picMkLst>
        </pc:picChg>
      </pc:sldChg>
      <pc:sldChg chg="modSp mod">
        <pc:chgData name="Alessandro Pilloni" userId="ec2093b0-1858-41d6-ad59-6d40044addf9" providerId="ADAL" clId="{CACC2457-A7A3-47A8-B099-839F1655A9BD}" dt="2025-05-22T08:10:24.666" v="22" actId="20577"/>
        <pc:sldMkLst>
          <pc:docMk/>
          <pc:sldMk cId="1918508680" sldId="332"/>
        </pc:sldMkLst>
        <pc:spChg chg="mod">
          <ac:chgData name="Alessandro Pilloni" userId="ec2093b0-1858-41d6-ad59-6d40044addf9" providerId="ADAL" clId="{CACC2457-A7A3-47A8-B099-839F1655A9BD}" dt="2025-05-22T08:10:24.666" v="22" actId="20577"/>
          <ac:spMkLst>
            <pc:docMk/>
            <pc:sldMk cId="1918508680" sldId="332"/>
            <ac:spMk id="13" creationId="{A48C384D-8B6A-DD44-8867-C7BE2CBD15BC}"/>
          </ac:spMkLst>
        </pc:spChg>
      </pc:sldChg>
      <pc:sldChg chg="delSp modSp mod">
        <pc:chgData name="Alessandro Pilloni" userId="ec2093b0-1858-41d6-ad59-6d40044addf9" providerId="ADAL" clId="{CACC2457-A7A3-47A8-B099-839F1655A9BD}" dt="2025-05-22T08:17:18.348" v="58" actId="20577"/>
        <pc:sldMkLst>
          <pc:docMk/>
          <pc:sldMk cId="3963472181" sldId="333"/>
        </pc:sldMkLst>
        <pc:spChg chg="mod">
          <ac:chgData name="Alessandro Pilloni" userId="ec2093b0-1858-41d6-ad59-6d40044addf9" providerId="ADAL" clId="{CACC2457-A7A3-47A8-B099-839F1655A9BD}" dt="2025-05-22T08:17:18.348" v="58" actId="20577"/>
          <ac:spMkLst>
            <pc:docMk/>
            <pc:sldMk cId="3963472181" sldId="333"/>
            <ac:spMk id="48" creationId="{76308333-10C4-E40B-D8E3-A9AA69333897}"/>
          </ac:spMkLst>
        </pc:spChg>
        <pc:picChg chg="mod ord">
          <ac:chgData name="Alessandro Pilloni" userId="ec2093b0-1858-41d6-ad59-6d40044addf9" providerId="ADAL" clId="{CACC2457-A7A3-47A8-B099-839F1655A9BD}" dt="2025-05-22T08:15:29.276" v="44" actId="962"/>
          <ac:picMkLst>
            <pc:docMk/>
            <pc:sldMk cId="3963472181" sldId="333"/>
            <ac:picMk id="8" creationId="{87BC5DCB-DCB3-0CD2-63CB-5F6DCB19612B}"/>
          </ac:picMkLst>
        </pc:picChg>
        <pc:picChg chg="del mod">
          <ac:chgData name="Alessandro Pilloni" userId="ec2093b0-1858-41d6-ad59-6d40044addf9" providerId="ADAL" clId="{CACC2457-A7A3-47A8-B099-839F1655A9BD}" dt="2025-05-22T08:15:29.275" v="42" actId="478"/>
          <ac:picMkLst>
            <pc:docMk/>
            <pc:sldMk cId="3963472181" sldId="333"/>
            <ac:picMk id="30" creationId="{B36E5BD4-BE51-801D-942C-E953F92D0C7C}"/>
          </ac:picMkLst>
        </pc:picChg>
      </pc:sldChg>
      <pc:sldChg chg="addSp delSp modSp mod">
        <pc:chgData name="Alessandro Pilloni" userId="ec2093b0-1858-41d6-ad59-6d40044addf9" providerId="ADAL" clId="{CACC2457-A7A3-47A8-B099-839F1655A9BD}" dt="2025-05-22T08:32:43.223" v="284" actId="20577"/>
        <pc:sldMkLst>
          <pc:docMk/>
          <pc:sldMk cId="3958387151" sldId="334"/>
        </pc:sldMkLst>
        <pc:spChg chg="mod">
          <ac:chgData name="Alessandro Pilloni" userId="ec2093b0-1858-41d6-ad59-6d40044addf9" providerId="ADAL" clId="{CACC2457-A7A3-47A8-B099-839F1655A9BD}" dt="2025-05-22T08:26:12.873" v="223" actId="20577"/>
          <ac:spMkLst>
            <pc:docMk/>
            <pc:sldMk cId="3958387151" sldId="334"/>
            <ac:spMk id="18" creationId="{9C55CE2C-5408-1F0F-8BBE-B98AB0659F26}"/>
          </ac:spMkLst>
        </pc:spChg>
        <pc:spChg chg="mod">
          <ac:chgData name="Alessandro Pilloni" userId="ec2093b0-1858-41d6-ad59-6d40044addf9" providerId="ADAL" clId="{CACC2457-A7A3-47A8-B099-839F1655A9BD}" dt="2025-05-22T08:27:33.149" v="248" actId="20577"/>
          <ac:spMkLst>
            <pc:docMk/>
            <pc:sldMk cId="3958387151" sldId="334"/>
            <ac:spMk id="25" creationId="{6FC28AFF-4C9A-0BBD-BE03-550F01A4EE4D}"/>
          </ac:spMkLst>
        </pc:spChg>
        <pc:spChg chg="mod">
          <ac:chgData name="Alessandro Pilloni" userId="ec2093b0-1858-41d6-ad59-6d40044addf9" providerId="ADAL" clId="{CACC2457-A7A3-47A8-B099-839F1655A9BD}" dt="2025-05-22T08:31:39.089" v="277" actId="20577"/>
          <ac:spMkLst>
            <pc:docMk/>
            <pc:sldMk cId="3958387151" sldId="334"/>
            <ac:spMk id="3078" creationId="{386F4CCF-C805-F1C6-6BD5-066B0419D569}"/>
          </ac:spMkLst>
        </pc:spChg>
        <pc:spChg chg="mod">
          <ac:chgData name="Alessandro Pilloni" userId="ec2093b0-1858-41d6-ad59-6d40044addf9" providerId="ADAL" clId="{CACC2457-A7A3-47A8-B099-839F1655A9BD}" dt="2025-05-22T08:32:43.223" v="284" actId="20577"/>
          <ac:spMkLst>
            <pc:docMk/>
            <pc:sldMk cId="3958387151" sldId="334"/>
            <ac:spMk id="3109" creationId="{869528B5-5D1D-E76D-F650-B334C824DDF7}"/>
          </ac:spMkLst>
        </pc:spChg>
        <pc:picChg chg="add del mod">
          <ac:chgData name="Alessandro Pilloni" userId="ec2093b0-1858-41d6-ad59-6d40044addf9" providerId="ADAL" clId="{CACC2457-A7A3-47A8-B099-839F1655A9BD}" dt="2025-05-22T08:26:17.507" v="224" actId="1076"/>
          <ac:picMkLst>
            <pc:docMk/>
            <pc:sldMk cId="3958387151" sldId="334"/>
            <ac:picMk id="51" creationId="{AAF85C42-C9AF-048B-12B6-CCFB27AF1BE8}"/>
          </ac:picMkLst>
        </pc:picChg>
      </pc:sldChg>
      <pc:sldChg chg="modSp mod">
        <pc:chgData name="Alessandro Pilloni" userId="ec2093b0-1858-41d6-ad59-6d40044addf9" providerId="ADAL" clId="{CACC2457-A7A3-47A8-B099-839F1655A9BD}" dt="2025-05-22T08:21:22.091" v="185" actId="20577"/>
        <pc:sldMkLst>
          <pc:docMk/>
          <pc:sldMk cId="234747989" sldId="335"/>
        </pc:sldMkLst>
        <pc:spChg chg="mod">
          <ac:chgData name="Alessandro Pilloni" userId="ec2093b0-1858-41d6-ad59-6d40044addf9" providerId="ADAL" clId="{CACC2457-A7A3-47A8-B099-839F1655A9BD}" dt="2025-05-22T08:21:22.091" v="185" actId="20577"/>
          <ac:spMkLst>
            <pc:docMk/>
            <pc:sldMk cId="234747989" sldId="335"/>
            <ac:spMk id="8" creationId="{769DCD40-FFA7-AC10-F368-F6C59C2BF938}"/>
          </ac:spMkLst>
        </pc:spChg>
      </pc:sldChg>
      <pc:sldChg chg="modSp mod modAnim">
        <pc:chgData name="Alessandro Pilloni" userId="ec2093b0-1858-41d6-ad59-6d40044addf9" providerId="ADAL" clId="{CACC2457-A7A3-47A8-B099-839F1655A9BD}" dt="2025-05-22T08:59:23.334" v="674" actId="20577"/>
        <pc:sldMkLst>
          <pc:docMk/>
          <pc:sldMk cId="2739703713" sldId="336"/>
        </pc:sldMkLst>
        <pc:spChg chg="mod">
          <ac:chgData name="Alessandro Pilloni" userId="ec2093b0-1858-41d6-ad59-6d40044addf9" providerId="ADAL" clId="{CACC2457-A7A3-47A8-B099-839F1655A9BD}" dt="2025-05-22T08:43:16.356" v="302" actId="20577"/>
          <ac:spMkLst>
            <pc:docMk/>
            <pc:sldMk cId="2739703713" sldId="336"/>
            <ac:spMk id="13" creationId="{3F466961-F4F8-276A-0D8E-7F363B483B30}"/>
          </ac:spMkLst>
        </pc:spChg>
        <pc:spChg chg="mod">
          <ac:chgData name="Alessandro Pilloni" userId="ec2093b0-1858-41d6-ad59-6d40044addf9" providerId="ADAL" clId="{CACC2457-A7A3-47A8-B099-839F1655A9BD}" dt="2025-05-22T08:43:34.951" v="316" actId="20577"/>
          <ac:spMkLst>
            <pc:docMk/>
            <pc:sldMk cId="2739703713" sldId="336"/>
            <ac:spMk id="69" creationId="{AE468AA1-0F74-8778-9E5D-898841D2CDB7}"/>
          </ac:spMkLst>
        </pc:spChg>
        <pc:spChg chg="mod">
          <ac:chgData name="Alessandro Pilloni" userId="ec2093b0-1858-41d6-ad59-6d40044addf9" providerId="ADAL" clId="{CACC2457-A7A3-47A8-B099-839F1655A9BD}" dt="2025-05-22T08:43:46.533" v="318" actId="20577"/>
          <ac:spMkLst>
            <pc:docMk/>
            <pc:sldMk cId="2739703713" sldId="336"/>
            <ac:spMk id="75" creationId="{DD5780DD-6C2C-1EDF-1E65-678E0EAE6BB1}"/>
          </ac:spMkLst>
        </pc:spChg>
        <pc:spChg chg="mod">
          <ac:chgData name="Alessandro Pilloni" userId="ec2093b0-1858-41d6-ad59-6d40044addf9" providerId="ADAL" clId="{CACC2457-A7A3-47A8-B099-839F1655A9BD}" dt="2025-05-22T08:46:37.954" v="415" actId="20577"/>
          <ac:spMkLst>
            <pc:docMk/>
            <pc:sldMk cId="2739703713" sldId="336"/>
            <ac:spMk id="79" creationId="{8036A008-9D71-784C-98E6-1038E8F33566}"/>
          </ac:spMkLst>
        </pc:spChg>
        <pc:spChg chg="mod">
          <ac:chgData name="Alessandro Pilloni" userId="ec2093b0-1858-41d6-ad59-6d40044addf9" providerId="ADAL" clId="{CACC2457-A7A3-47A8-B099-839F1655A9BD}" dt="2025-05-22T08:59:23.334" v="674" actId="20577"/>
          <ac:spMkLst>
            <pc:docMk/>
            <pc:sldMk cId="2739703713" sldId="336"/>
            <ac:spMk id="84" creationId="{0A33D474-D202-D8EF-CCE5-201976CD94CB}"/>
          </ac:spMkLst>
        </pc:spChg>
        <pc:grpChg chg="mod">
          <ac:chgData name="Alessandro Pilloni" userId="ec2093b0-1858-41d6-ad59-6d40044addf9" providerId="ADAL" clId="{CACC2457-A7A3-47A8-B099-839F1655A9BD}" dt="2025-05-22T08:43:50.445" v="320" actId="1076"/>
          <ac:grpSpMkLst>
            <pc:docMk/>
            <pc:sldMk cId="2739703713" sldId="336"/>
            <ac:grpSpMk id="87" creationId="{B332CF84-E206-0ABE-4BBC-ABDBAC034C73}"/>
          </ac:grpSpMkLst>
        </pc:grpChg>
        <pc:picChg chg="mod">
          <ac:chgData name="Alessandro Pilloni" userId="ec2093b0-1858-41d6-ad59-6d40044addf9" providerId="ADAL" clId="{CACC2457-A7A3-47A8-B099-839F1655A9BD}" dt="2025-05-22T08:43:53.161" v="321" actId="1076"/>
          <ac:picMkLst>
            <pc:docMk/>
            <pc:sldMk cId="2739703713" sldId="336"/>
            <ac:picMk id="74" creationId="{75C6BF2A-995B-02DE-5739-260B3DB0EB9E}"/>
          </ac:picMkLst>
        </pc:picChg>
      </pc:sldChg>
      <pc:sldChg chg="modSp mod addAnim delAnim">
        <pc:chgData name="Alessandro Pilloni" userId="ec2093b0-1858-41d6-ad59-6d40044addf9" providerId="ADAL" clId="{CACC2457-A7A3-47A8-B099-839F1655A9BD}" dt="2025-05-22T09:17:53.084" v="984" actId="20577"/>
        <pc:sldMkLst>
          <pc:docMk/>
          <pc:sldMk cId="2771790306" sldId="340"/>
        </pc:sldMkLst>
        <pc:spChg chg="mod">
          <ac:chgData name="Alessandro Pilloni" userId="ec2093b0-1858-41d6-ad59-6d40044addf9" providerId="ADAL" clId="{CACC2457-A7A3-47A8-B099-839F1655A9BD}" dt="2025-05-22T09:13:23.858" v="886" actId="14100"/>
          <ac:spMkLst>
            <pc:docMk/>
            <pc:sldMk cId="2771790306" sldId="340"/>
            <ac:spMk id="17" creationId="{FCCA66D8-3BE9-8BC1-CEEE-E47B58AE0CB1}"/>
          </ac:spMkLst>
        </pc:spChg>
        <pc:spChg chg="mod">
          <ac:chgData name="Alessandro Pilloni" userId="ec2093b0-1858-41d6-ad59-6d40044addf9" providerId="ADAL" clId="{CACC2457-A7A3-47A8-B099-839F1655A9BD}" dt="2025-05-22T09:17:53.084" v="984" actId="20577"/>
          <ac:spMkLst>
            <pc:docMk/>
            <pc:sldMk cId="2771790306" sldId="340"/>
            <ac:spMk id="32" creationId="{2726123F-217E-6783-0CFD-2A9E2465E129}"/>
          </ac:spMkLst>
        </pc:spChg>
        <pc:spChg chg="mod">
          <ac:chgData name="Alessandro Pilloni" userId="ec2093b0-1858-41d6-ad59-6d40044addf9" providerId="ADAL" clId="{CACC2457-A7A3-47A8-B099-839F1655A9BD}" dt="2025-05-22T09:15:03.004" v="935" actId="20577"/>
          <ac:spMkLst>
            <pc:docMk/>
            <pc:sldMk cId="2771790306" sldId="340"/>
            <ac:spMk id="37" creationId="{D4137CD3-35C0-11FD-7391-2159782C54A8}"/>
          </ac:spMkLst>
        </pc:spChg>
        <pc:spChg chg="mod">
          <ac:chgData name="Alessandro Pilloni" userId="ec2093b0-1858-41d6-ad59-6d40044addf9" providerId="ADAL" clId="{CACC2457-A7A3-47A8-B099-839F1655A9BD}" dt="2025-05-22T09:16:31.703" v="963" actId="113"/>
          <ac:spMkLst>
            <pc:docMk/>
            <pc:sldMk cId="2771790306" sldId="340"/>
            <ac:spMk id="56" creationId="{13EB035D-166F-B6D4-E3B0-5B775C48062C}"/>
          </ac:spMkLst>
        </pc:spChg>
        <pc:picChg chg="mod">
          <ac:chgData name="Alessandro Pilloni" userId="ec2093b0-1858-41d6-ad59-6d40044addf9" providerId="ADAL" clId="{CACC2457-A7A3-47A8-B099-839F1655A9BD}" dt="2025-05-22T09:13:26.651" v="887" actId="14100"/>
          <ac:picMkLst>
            <pc:docMk/>
            <pc:sldMk cId="2771790306" sldId="340"/>
            <ac:picMk id="6" creationId="{CD6D259E-86B4-E49D-7B17-4224759A6563}"/>
          </ac:picMkLst>
        </pc:picChg>
      </pc:sldChg>
      <pc:sldChg chg="delSp modSp mod">
        <pc:chgData name="Alessandro Pilloni" userId="ec2093b0-1858-41d6-ad59-6d40044addf9" providerId="ADAL" clId="{CACC2457-A7A3-47A8-B099-839F1655A9BD}" dt="2025-05-22T09:05:44.195" v="874" actId="962"/>
        <pc:sldMkLst>
          <pc:docMk/>
          <pc:sldMk cId="474074459" sldId="341"/>
        </pc:sldMkLst>
        <pc:spChg chg="mod">
          <ac:chgData name="Alessandro Pilloni" userId="ec2093b0-1858-41d6-ad59-6d40044addf9" providerId="ADAL" clId="{CACC2457-A7A3-47A8-B099-839F1655A9BD}" dt="2025-05-22T09:03:56.040" v="790" actId="20577"/>
          <ac:spMkLst>
            <pc:docMk/>
            <pc:sldMk cId="474074459" sldId="341"/>
            <ac:spMk id="33" creationId="{4001F60A-69DE-DD0B-82B3-BC7D2B70522D}"/>
          </ac:spMkLst>
        </pc:spChg>
        <pc:picChg chg="del mod ord">
          <ac:chgData name="Alessandro Pilloni" userId="ec2093b0-1858-41d6-ad59-6d40044addf9" providerId="ADAL" clId="{CACC2457-A7A3-47A8-B099-839F1655A9BD}" dt="2025-05-22T09:01:48.644" v="748" actId="478"/>
          <ac:picMkLst>
            <pc:docMk/>
            <pc:sldMk cId="474074459" sldId="341"/>
            <ac:picMk id="7" creationId="{B932009B-9D95-62F3-8EA9-39A21FEB20B1}"/>
          </ac:picMkLst>
        </pc:picChg>
        <pc:picChg chg="del mod ord">
          <ac:chgData name="Alessandro Pilloni" userId="ec2093b0-1858-41d6-ad59-6d40044addf9" providerId="ADAL" clId="{CACC2457-A7A3-47A8-B099-839F1655A9BD}" dt="2025-05-22T09:02:09.474" v="780" actId="478"/>
          <ac:picMkLst>
            <pc:docMk/>
            <pc:sldMk cId="474074459" sldId="341"/>
            <ac:picMk id="9" creationId="{B0D5AC0D-3035-6CF7-1BCA-4B74BD2AA133}"/>
          </ac:picMkLst>
        </pc:picChg>
        <pc:picChg chg="mod ord">
          <ac:chgData name="Alessandro Pilloni" userId="ec2093b0-1858-41d6-ad59-6d40044addf9" providerId="ADAL" clId="{CACC2457-A7A3-47A8-B099-839F1655A9BD}" dt="2025-05-22T09:04:56.649" v="851" actId="1076"/>
          <ac:picMkLst>
            <pc:docMk/>
            <pc:sldMk cId="474074459" sldId="341"/>
            <ac:picMk id="12" creationId="{678CBD9F-1391-49A4-F1C5-BAD516AFFD1E}"/>
          </ac:picMkLst>
        </pc:picChg>
        <pc:picChg chg="mod ord">
          <ac:chgData name="Alessandro Pilloni" userId="ec2093b0-1858-41d6-ad59-6d40044addf9" providerId="ADAL" clId="{CACC2457-A7A3-47A8-B099-839F1655A9BD}" dt="2025-05-22T09:02:09.475" v="782" actId="962"/>
          <ac:picMkLst>
            <pc:docMk/>
            <pc:sldMk cId="474074459" sldId="341"/>
            <ac:picMk id="17" creationId="{735B5D26-C960-051C-B866-B1FBDEA349CA}"/>
          </ac:picMkLst>
        </pc:picChg>
        <pc:picChg chg="del mod ord">
          <ac:chgData name="Alessandro Pilloni" userId="ec2093b0-1858-41d6-ad59-6d40044addf9" providerId="ADAL" clId="{CACC2457-A7A3-47A8-B099-839F1655A9BD}" dt="2025-05-22T09:04:50.041" v="846" actId="478"/>
          <ac:picMkLst>
            <pc:docMk/>
            <pc:sldMk cId="474074459" sldId="341"/>
            <ac:picMk id="19" creationId="{0DD83598-E8E6-12F8-6156-ADE7DCA3D7B6}"/>
          </ac:picMkLst>
        </pc:picChg>
        <pc:picChg chg="mod ord">
          <ac:chgData name="Alessandro Pilloni" userId="ec2093b0-1858-41d6-ad59-6d40044addf9" providerId="ADAL" clId="{CACC2457-A7A3-47A8-B099-839F1655A9BD}" dt="2025-05-22T09:05:03.263" v="854" actId="1076"/>
          <ac:picMkLst>
            <pc:docMk/>
            <pc:sldMk cId="474074459" sldId="341"/>
            <ac:picMk id="21" creationId="{B96FCE06-9152-94DF-E405-450FBA0FF4F5}"/>
          </ac:picMkLst>
        </pc:picChg>
        <pc:picChg chg="mod ord">
          <ac:chgData name="Alessandro Pilloni" userId="ec2093b0-1858-41d6-ad59-6d40044addf9" providerId="ADAL" clId="{CACC2457-A7A3-47A8-B099-839F1655A9BD}" dt="2025-05-22T09:05:44.195" v="874" actId="962"/>
          <ac:picMkLst>
            <pc:docMk/>
            <pc:sldMk cId="474074459" sldId="341"/>
            <ac:picMk id="23" creationId="{69EA8038-B666-C17E-E7B5-6F556B6E8A27}"/>
          </ac:picMkLst>
        </pc:picChg>
        <pc:picChg chg="mod">
          <ac:chgData name="Alessandro Pilloni" userId="ec2093b0-1858-41d6-ad59-6d40044addf9" providerId="ADAL" clId="{CACC2457-A7A3-47A8-B099-839F1655A9BD}" dt="2025-05-22T09:04:55.423" v="850" actId="1076"/>
          <ac:picMkLst>
            <pc:docMk/>
            <pc:sldMk cId="474074459" sldId="341"/>
            <ac:picMk id="50" creationId="{FC42935B-3751-1CF6-35F7-5ED7D68A2931}"/>
          </ac:picMkLst>
        </pc:picChg>
        <pc:picChg chg="mod">
          <ac:chgData name="Alessandro Pilloni" userId="ec2093b0-1858-41d6-ad59-6d40044addf9" providerId="ADAL" clId="{CACC2457-A7A3-47A8-B099-839F1655A9BD}" dt="2025-05-22T09:04:58.269" v="852" actId="1076"/>
          <ac:picMkLst>
            <pc:docMk/>
            <pc:sldMk cId="474074459" sldId="341"/>
            <ac:picMk id="51" creationId="{818F86A0-40B5-F946-4E3B-217986D3BA67}"/>
          </ac:picMkLst>
        </pc:picChg>
        <pc:picChg chg="del mod">
          <ac:chgData name="Alessandro Pilloni" userId="ec2093b0-1858-41d6-ad59-6d40044addf9" providerId="ADAL" clId="{CACC2457-A7A3-47A8-B099-839F1655A9BD}" dt="2025-05-22T09:01:39.700" v="726" actId="478"/>
          <ac:picMkLst>
            <pc:docMk/>
            <pc:sldMk cId="474074459" sldId="341"/>
            <ac:picMk id="57" creationId="{13DF312E-B683-7751-86E7-0549B49262B7}"/>
          </ac:picMkLst>
        </pc:picChg>
        <pc:picChg chg="del mod">
          <ac:chgData name="Alessandro Pilloni" userId="ec2093b0-1858-41d6-ad59-6d40044addf9" providerId="ADAL" clId="{CACC2457-A7A3-47A8-B099-839F1655A9BD}" dt="2025-05-22T09:01:26.195" v="694" actId="478"/>
          <ac:picMkLst>
            <pc:docMk/>
            <pc:sldMk cId="474074459" sldId="341"/>
            <ac:picMk id="59" creationId="{40A361C0-30DC-EB52-31A5-124574612CAB}"/>
          </ac:picMkLst>
        </pc:picChg>
        <pc:picChg chg="del mod">
          <ac:chgData name="Alessandro Pilloni" userId="ec2093b0-1858-41d6-ad59-6d40044addf9" providerId="ADAL" clId="{CACC2457-A7A3-47A8-B099-839F1655A9BD}" dt="2025-05-22T09:05:44.194" v="872" actId="478"/>
          <ac:picMkLst>
            <pc:docMk/>
            <pc:sldMk cId="474074459" sldId="341"/>
            <ac:picMk id="66" creationId="{50121D48-11E6-7EDF-B4DF-1C89804D571F}"/>
          </ac:picMkLst>
        </pc:picChg>
        <pc:picChg chg="del mod">
          <ac:chgData name="Alessandro Pilloni" userId="ec2093b0-1858-41d6-ad59-6d40044addf9" providerId="ADAL" clId="{CACC2457-A7A3-47A8-B099-839F1655A9BD}" dt="2025-05-22T09:04:30.423" v="817" actId="478"/>
          <ac:picMkLst>
            <pc:docMk/>
            <pc:sldMk cId="474074459" sldId="341"/>
            <ac:picMk id="1046" creationId="{687E8664-B098-F1E1-737F-4F4AD28E1B9D}"/>
          </ac:picMkLst>
        </pc:picChg>
      </pc:sldChg>
      <pc:sldChg chg="modSp mod">
        <pc:chgData name="Alessandro Pilloni" userId="ec2093b0-1858-41d6-ad59-6d40044addf9" providerId="ADAL" clId="{CACC2457-A7A3-47A8-B099-839F1655A9BD}" dt="2025-05-22T09:28:57.511" v="1098" actId="20577"/>
        <pc:sldMkLst>
          <pc:docMk/>
          <pc:sldMk cId="3573825311" sldId="343"/>
        </pc:sldMkLst>
        <pc:spChg chg="mod">
          <ac:chgData name="Alessandro Pilloni" userId="ec2093b0-1858-41d6-ad59-6d40044addf9" providerId="ADAL" clId="{CACC2457-A7A3-47A8-B099-839F1655A9BD}" dt="2025-05-22T09:28:23.840" v="1092" actId="114"/>
          <ac:spMkLst>
            <pc:docMk/>
            <pc:sldMk cId="3573825311" sldId="343"/>
            <ac:spMk id="9" creationId="{072D6882-CE26-473C-4E2B-796BE7167544}"/>
          </ac:spMkLst>
        </pc:spChg>
        <pc:spChg chg="mod">
          <ac:chgData name="Alessandro Pilloni" userId="ec2093b0-1858-41d6-ad59-6d40044addf9" providerId="ADAL" clId="{CACC2457-A7A3-47A8-B099-839F1655A9BD}" dt="2025-05-22T09:28:57.511" v="1098" actId="20577"/>
          <ac:spMkLst>
            <pc:docMk/>
            <pc:sldMk cId="3573825311" sldId="343"/>
            <ac:spMk id="10" creationId="{F088AC2A-B39C-E24D-765B-75A08E198FC0}"/>
          </ac:spMkLst>
        </pc:spChg>
        <pc:spChg chg="mod">
          <ac:chgData name="Alessandro Pilloni" userId="ec2093b0-1858-41d6-ad59-6d40044addf9" providerId="ADAL" clId="{CACC2457-A7A3-47A8-B099-839F1655A9BD}" dt="2025-05-22T09:28:30.017" v="1093" actId="114"/>
          <ac:spMkLst>
            <pc:docMk/>
            <pc:sldMk cId="3573825311" sldId="343"/>
            <ac:spMk id="15" creationId="{0C83720F-ABA7-1447-EA16-9ABF5655157D}"/>
          </ac:spMkLst>
        </pc:spChg>
      </pc:sldChg>
      <pc:sldChg chg="modSp">
        <pc:chgData name="Alessandro Pilloni" userId="ec2093b0-1858-41d6-ad59-6d40044addf9" providerId="ADAL" clId="{CACC2457-A7A3-47A8-B099-839F1655A9BD}" dt="2025-05-22T09:20:21.444" v="1003" actId="115"/>
        <pc:sldMkLst>
          <pc:docMk/>
          <pc:sldMk cId="3035997962" sldId="346"/>
        </pc:sldMkLst>
        <pc:spChg chg="mod">
          <ac:chgData name="Alessandro Pilloni" userId="ec2093b0-1858-41d6-ad59-6d40044addf9" providerId="ADAL" clId="{CACC2457-A7A3-47A8-B099-839F1655A9BD}" dt="2025-05-22T09:20:21.444" v="1003" actId="115"/>
          <ac:spMkLst>
            <pc:docMk/>
            <pc:sldMk cId="3035997962" sldId="346"/>
            <ac:spMk id="14" creationId="{9B11D556-5900-9E6C-6466-38DE890755EA}"/>
          </ac:spMkLst>
        </pc:spChg>
      </pc:sldChg>
      <pc:sldChg chg="addSp modSp mod">
        <pc:chgData name="Alessandro Pilloni" userId="ec2093b0-1858-41d6-ad59-6d40044addf9" providerId="ADAL" clId="{CACC2457-A7A3-47A8-B099-839F1655A9BD}" dt="2025-05-22T09:24:04.183" v="1063" actId="113"/>
        <pc:sldMkLst>
          <pc:docMk/>
          <pc:sldMk cId="2695248066" sldId="347"/>
        </pc:sldMkLst>
        <pc:spChg chg="mod">
          <ac:chgData name="Alessandro Pilloni" userId="ec2093b0-1858-41d6-ad59-6d40044addf9" providerId="ADAL" clId="{CACC2457-A7A3-47A8-B099-839F1655A9BD}" dt="2025-05-22T09:24:04.183" v="1063" actId="113"/>
          <ac:spMkLst>
            <pc:docMk/>
            <pc:sldMk cId="2695248066" sldId="347"/>
            <ac:spMk id="6" creationId="{AF1EAA97-CC10-2F83-C5CE-8A5621738B83}"/>
          </ac:spMkLst>
        </pc:spChg>
        <pc:picChg chg="add mod">
          <ac:chgData name="Alessandro Pilloni" userId="ec2093b0-1858-41d6-ad59-6d40044addf9" providerId="ADAL" clId="{CACC2457-A7A3-47A8-B099-839F1655A9BD}" dt="2025-05-22T09:23:09.443" v="1017" actId="1076"/>
          <ac:picMkLst>
            <pc:docMk/>
            <pc:sldMk cId="2695248066" sldId="347"/>
            <ac:picMk id="4" creationId="{09DD7AB8-E560-F2AF-3211-5BC3505E1C95}"/>
          </ac:picMkLst>
        </pc:picChg>
        <pc:picChg chg="add mod">
          <ac:chgData name="Alessandro Pilloni" userId="ec2093b0-1858-41d6-ad59-6d40044addf9" providerId="ADAL" clId="{CACC2457-A7A3-47A8-B099-839F1655A9BD}" dt="2025-05-22T09:23:11.452" v="1018" actId="571"/>
          <ac:picMkLst>
            <pc:docMk/>
            <pc:sldMk cId="2695248066" sldId="347"/>
            <ac:picMk id="7" creationId="{EEF95FBB-FE01-29C4-F142-199F9BC3DD95}"/>
          </ac:picMkLst>
        </pc:picChg>
      </pc:sldChg>
    </pc:docChg>
  </pc:docChgLst>
  <pc:docChgLst>
    <pc:chgData name="Alessandro Pilloni" userId="ec2093b0-1858-41d6-ad59-6d40044addf9" providerId="ADAL" clId="{A5A9F9E4-63AE-43D5-84F2-01049517C77C}"/>
    <pc:docChg chg="undo redo custSel modSld">
      <pc:chgData name="Alessandro Pilloni" userId="ec2093b0-1858-41d6-ad59-6d40044addf9" providerId="ADAL" clId="{A5A9F9E4-63AE-43D5-84F2-01049517C77C}" dt="2024-05-24T11:33:05.134" v="5017" actId="20577"/>
      <pc:docMkLst>
        <pc:docMk/>
      </pc:docMkLst>
      <pc:sldChg chg="modSp mod">
        <pc:chgData name="Alessandro Pilloni" userId="ec2093b0-1858-41d6-ad59-6d40044addf9" providerId="ADAL" clId="{A5A9F9E4-63AE-43D5-84F2-01049517C77C}" dt="2024-05-15T10:48:00.918" v="25" actId="20577"/>
        <pc:sldMkLst>
          <pc:docMk/>
          <pc:sldMk cId="1196434887" sldId="256"/>
        </pc:sldMkLst>
      </pc:sldChg>
      <pc:sldChg chg="modSp mod">
        <pc:chgData name="Alessandro Pilloni" userId="ec2093b0-1858-41d6-ad59-6d40044addf9" providerId="ADAL" clId="{A5A9F9E4-63AE-43D5-84F2-01049517C77C}" dt="2024-05-22T13:55:16.266" v="3438" actId="20577"/>
        <pc:sldMkLst>
          <pc:docMk/>
          <pc:sldMk cId="2906531917" sldId="324"/>
        </pc:sldMkLst>
      </pc:sldChg>
      <pc:sldChg chg="addSp modSp mod modAnim">
        <pc:chgData name="Alessandro Pilloni" userId="ec2093b0-1858-41d6-ad59-6d40044addf9" providerId="ADAL" clId="{A5A9F9E4-63AE-43D5-84F2-01049517C77C}" dt="2024-05-22T16:36:09.593" v="4049" actId="1038"/>
        <pc:sldMkLst>
          <pc:docMk/>
          <pc:sldMk cId="355177067" sldId="329"/>
        </pc:sldMkLst>
      </pc:sldChg>
      <pc:sldChg chg="addSp delSp modSp mod modAnim">
        <pc:chgData name="Alessandro Pilloni" userId="ec2093b0-1858-41d6-ad59-6d40044addf9" providerId="ADAL" clId="{A5A9F9E4-63AE-43D5-84F2-01049517C77C}" dt="2024-05-22T15:30:42.313" v="3814" actId="20577"/>
        <pc:sldMkLst>
          <pc:docMk/>
          <pc:sldMk cId="1428470356" sldId="330"/>
        </pc:sldMkLst>
      </pc:sldChg>
      <pc:sldChg chg="delSp modSp mod addAnim delAnim">
        <pc:chgData name="Alessandro Pilloni" userId="ec2093b0-1858-41d6-ad59-6d40044addf9" providerId="ADAL" clId="{A5A9F9E4-63AE-43D5-84F2-01049517C77C}" dt="2024-05-22T14:27:24.699" v="3477" actId="1076"/>
        <pc:sldMkLst>
          <pc:docMk/>
          <pc:sldMk cId="1918508680" sldId="332"/>
        </pc:sldMkLst>
      </pc:sldChg>
      <pc:sldChg chg="addSp delSp modSp mod modAnim">
        <pc:chgData name="Alessandro Pilloni" userId="ec2093b0-1858-41d6-ad59-6d40044addf9" providerId="ADAL" clId="{A5A9F9E4-63AE-43D5-84F2-01049517C77C}" dt="2024-05-23T11:32:12.267" v="4338" actId="1038"/>
        <pc:sldMkLst>
          <pc:docMk/>
          <pc:sldMk cId="3963472181" sldId="333"/>
        </pc:sldMkLst>
      </pc:sldChg>
      <pc:sldChg chg="addSp delSp modSp mod addAnim delAnim modAnim">
        <pc:chgData name="Alessandro Pilloni" userId="ec2093b0-1858-41d6-ad59-6d40044addf9" providerId="ADAL" clId="{A5A9F9E4-63AE-43D5-84F2-01049517C77C}" dt="2024-05-15T13:50:19.747" v="2190" actId="1035"/>
        <pc:sldMkLst>
          <pc:docMk/>
          <pc:sldMk cId="3958387151" sldId="334"/>
        </pc:sldMkLst>
      </pc:sldChg>
      <pc:sldChg chg="addSp delSp modSp mod modAnim">
        <pc:chgData name="Alessandro Pilloni" userId="ec2093b0-1858-41d6-ad59-6d40044addf9" providerId="ADAL" clId="{A5A9F9E4-63AE-43D5-84F2-01049517C77C}" dt="2024-05-22T16:45:31.249" v="4206" actId="113"/>
        <pc:sldMkLst>
          <pc:docMk/>
          <pc:sldMk cId="234747989" sldId="335"/>
        </pc:sldMkLst>
      </pc:sldChg>
      <pc:sldChg chg="modSp mod modAnim">
        <pc:chgData name="Alessandro Pilloni" userId="ec2093b0-1858-41d6-ad59-6d40044addf9" providerId="ADAL" clId="{A5A9F9E4-63AE-43D5-84F2-01049517C77C}" dt="2024-05-15T14:15:13.328" v="2405" actId="20577"/>
        <pc:sldMkLst>
          <pc:docMk/>
          <pc:sldMk cId="2739703713" sldId="336"/>
        </pc:sldMkLst>
      </pc:sldChg>
      <pc:sldChg chg="modSp mod">
        <pc:chgData name="Alessandro Pilloni" userId="ec2093b0-1858-41d6-ad59-6d40044addf9" providerId="ADAL" clId="{A5A9F9E4-63AE-43D5-84F2-01049517C77C}" dt="2024-05-15T15:19:32.179" v="2796" actId="20577"/>
        <pc:sldMkLst>
          <pc:docMk/>
          <pc:sldMk cId="2771790306" sldId="340"/>
        </pc:sldMkLst>
      </pc:sldChg>
      <pc:sldChg chg="modSp mod">
        <pc:chgData name="Alessandro Pilloni" userId="ec2093b0-1858-41d6-ad59-6d40044addf9" providerId="ADAL" clId="{A5A9F9E4-63AE-43D5-84F2-01049517C77C}" dt="2024-05-15T14:37:05.511" v="2497" actId="1035"/>
        <pc:sldMkLst>
          <pc:docMk/>
          <pc:sldMk cId="474074459" sldId="341"/>
        </pc:sldMkLst>
      </pc:sldChg>
      <pc:sldChg chg="addSp modSp mod">
        <pc:chgData name="Alessandro Pilloni" userId="ec2093b0-1858-41d6-ad59-6d40044addf9" providerId="ADAL" clId="{A5A9F9E4-63AE-43D5-84F2-01049517C77C}" dt="2024-05-24T11:12:34.787" v="4648" actId="1076"/>
        <pc:sldMkLst>
          <pc:docMk/>
          <pc:sldMk cId="3573825311" sldId="343"/>
        </pc:sldMkLst>
      </pc:sldChg>
      <pc:sldChg chg="modSp mod modAnim">
        <pc:chgData name="Alessandro Pilloni" userId="ec2093b0-1858-41d6-ad59-6d40044addf9" providerId="ADAL" clId="{A5A9F9E4-63AE-43D5-84F2-01049517C77C}" dt="2024-05-24T10:40:51.694" v="4342" actId="1076"/>
        <pc:sldMkLst>
          <pc:docMk/>
          <pc:sldMk cId="2921981095" sldId="344"/>
        </pc:sldMkLst>
      </pc:sldChg>
      <pc:sldChg chg="addSp delSp modSp mod modAnim">
        <pc:chgData name="Alessandro Pilloni" userId="ec2093b0-1858-41d6-ad59-6d40044addf9" providerId="ADAL" clId="{A5A9F9E4-63AE-43D5-84F2-01049517C77C}" dt="2024-05-24T10:42:17.669" v="4357" actId="1076"/>
        <pc:sldMkLst>
          <pc:docMk/>
          <pc:sldMk cId="3035997962" sldId="346"/>
        </pc:sldMkLst>
      </pc:sldChg>
      <pc:sldChg chg="addSp delSp modSp mod">
        <pc:chgData name="Alessandro Pilloni" userId="ec2093b0-1858-41d6-ad59-6d40044addf9" providerId="ADAL" clId="{A5A9F9E4-63AE-43D5-84F2-01049517C77C}" dt="2024-05-15T15:29:48.167" v="3153"/>
        <pc:sldMkLst>
          <pc:docMk/>
          <pc:sldMk cId="2695248066" sldId="347"/>
        </pc:sldMkLst>
      </pc:sldChg>
      <pc:sldChg chg="modSp mod">
        <pc:chgData name="Alessandro Pilloni" userId="ec2093b0-1858-41d6-ad59-6d40044addf9" providerId="ADAL" clId="{A5A9F9E4-63AE-43D5-84F2-01049517C77C}" dt="2024-05-24T11:33:05.134" v="5017" actId="20577"/>
        <pc:sldMkLst>
          <pc:docMk/>
          <pc:sldMk cId="2455206777" sldId="350"/>
        </pc:sldMkLst>
      </pc:sldChg>
      <pc:sldChg chg="modSp mod">
        <pc:chgData name="Alessandro Pilloni" userId="ec2093b0-1858-41d6-ad59-6d40044addf9" providerId="ADAL" clId="{A5A9F9E4-63AE-43D5-84F2-01049517C77C}" dt="2024-05-24T11:30:01.969" v="4930" actId="20577"/>
        <pc:sldMkLst>
          <pc:docMk/>
          <pc:sldMk cId="3205071949" sldId="352"/>
        </pc:sldMkLst>
      </pc:sldChg>
      <pc:sldChg chg="addSp delSp modSp mod delAnim modAnim">
        <pc:chgData name="Alessandro Pilloni" userId="ec2093b0-1858-41d6-ad59-6d40044addf9" providerId="ADAL" clId="{A5A9F9E4-63AE-43D5-84F2-01049517C77C}" dt="2024-05-24T11:27:04.184" v="4890" actId="20577"/>
        <pc:sldMkLst>
          <pc:docMk/>
          <pc:sldMk cId="3200980633" sldId="3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DCCA-D062-49F6-B3B1-4D7734EDF9C9}" type="datetimeFigureOut">
              <a:rPr lang="it-IT" smtClean="0"/>
              <a:t>22/05/2025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56995-98BD-4BA2-9624-E0F173D3C56F}" type="slidenum">
              <a:rPr lang="it-IT" smtClean="0"/>
              <a:t>‹N›</a:t>
            </a:fld>
            <a:endParaRPr lang="it-IT"/>
          </a:p>
        </p:txBody>
      </p:sp>
    </p:spTree>
    <p:extLst>
      <p:ext uri="{BB962C8B-B14F-4D97-AF65-F5344CB8AC3E}">
        <p14:creationId xmlns:p14="http://schemas.microsoft.com/office/powerpoint/2010/main" val="1777906282"/>
      </p:ext>
    </p:extLst>
  </p:cSld>
  <p:clrMap bg1="lt1" tx1="dk1" bg2="lt2" tx2="dk2" accent1="accent1" accent2="accent2" accent3="accent3" accent4="accent4" accent5="accent5" accent6="accent6" hlink="hlink" folHlink="folHlink"/>
  <p:notesStyle>
    <a:lvl1pPr marL="0" algn="l" defTabSz="755840" rtl="0" eaLnBrk="1" latinLnBrk="0" hangingPunct="1">
      <a:defRPr sz="992" kern="1200">
        <a:solidFill>
          <a:schemeClr val="tx1"/>
        </a:solidFill>
        <a:latin typeface="+mn-lt"/>
        <a:ea typeface="+mn-ea"/>
        <a:cs typeface="+mn-cs"/>
      </a:defRPr>
    </a:lvl1pPr>
    <a:lvl2pPr marL="377920" algn="l" defTabSz="755840" rtl="0" eaLnBrk="1" latinLnBrk="0" hangingPunct="1">
      <a:defRPr sz="992" kern="1200">
        <a:solidFill>
          <a:schemeClr val="tx1"/>
        </a:solidFill>
        <a:latin typeface="+mn-lt"/>
        <a:ea typeface="+mn-ea"/>
        <a:cs typeface="+mn-cs"/>
      </a:defRPr>
    </a:lvl2pPr>
    <a:lvl3pPr marL="755840" algn="l" defTabSz="755840" rtl="0" eaLnBrk="1" latinLnBrk="0" hangingPunct="1">
      <a:defRPr sz="992" kern="1200">
        <a:solidFill>
          <a:schemeClr val="tx1"/>
        </a:solidFill>
        <a:latin typeface="+mn-lt"/>
        <a:ea typeface="+mn-ea"/>
        <a:cs typeface="+mn-cs"/>
      </a:defRPr>
    </a:lvl3pPr>
    <a:lvl4pPr marL="1133760" algn="l" defTabSz="755840" rtl="0" eaLnBrk="1" latinLnBrk="0" hangingPunct="1">
      <a:defRPr sz="992" kern="1200">
        <a:solidFill>
          <a:schemeClr val="tx1"/>
        </a:solidFill>
        <a:latin typeface="+mn-lt"/>
        <a:ea typeface="+mn-ea"/>
        <a:cs typeface="+mn-cs"/>
      </a:defRPr>
    </a:lvl4pPr>
    <a:lvl5pPr marL="1511681" algn="l" defTabSz="755840" rtl="0" eaLnBrk="1" latinLnBrk="0" hangingPunct="1">
      <a:defRPr sz="992" kern="1200">
        <a:solidFill>
          <a:schemeClr val="tx1"/>
        </a:solidFill>
        <a:latin typeface="+mn-lt"/>
        <a:ea typeface="+mn-ea"/>
        <a:cs typeface="+mn-cs"/>
      </a:defRPr>
    </a:lvl5pPr>
    <a:lvl6pPr marL="1889600" algn="l" defTabSz="755840" rtl="0" eaLnBrk="1" latinLnBrk="0" hangingPunct="1">
      <a:defRPr sz="992" kern="1200">
        <a:solidFill>
          <a:schemeClr val="tx1"/>
        </a:solidFill>
        <a:latin typeface="+mn-lt"/>
        <a:ea typeface="+mn-ea"/>
        <a:cs typeface="+mn-cs"/>
      </a:defRPr>
    </a:lvl6pPr>
    <a:lvl7pPr marL="2267520" algn="l" defTabSz="755840" rtl="0" eaLnBrk="1" latinLnBrk="0" hangingPunct="1">
      <a:defRPr sz="992" kern="1200">
        <a:solidFill>
          <a:schemeClr val="tx1"/>
        </a:solidFill>
        <a:latin typeface="+mn-lt"/>
        <a:ea typeface="+mn-ea"/>
        <a:cs typeface="+mn-cs"/>
      </a:defRPr>
    </a:lvl7pPr>
    <a:lvl8pPr marL="2645441" algn="l" defTabSz="755840" rtl="0" eaLnBrk="1" latinLnBrk="0" hangingPunct="1">
      <a:defRPr sz="992" kern="1200">
        <a:solidFill>
          <a:schemeClr val="tx1"/>
        </a:solidFill>
        <a:latin typeface="+mn-lt"/>
        <a:ea typeface="+mn-ea"/>
        <a:cs typeface="+mn-cs"/>
      </a:defRPr>
    </a:lvl8pPr>
    <a:lvl9pPr marL="3023360" algn="l" defTabSz="755840" rtl="0" eaLnBrk="1" latinLnBrk="0" hangingPunct="1">
      <a:defRPr sz="9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So today we </a:t>
            </a:r>
            <a:r>
              <a:rPr lang="en-GB" dirty="0" err="1"/>
              <a:t>gonna</a:t>
            </a:r>
            <a:r>
              <a:rPr lang="en-GB" dirty="0"/>
              <a:t> present the last module of this course that it is about </a:t>
            </a:r>
            <a:r>
              <a:rPr lang="en-GB" dirty="0" err="1"/>
              <a:t>queuieing</a:t>
            </a:r>
            <a:r>
              <a:rPr lang="en-GB" dirty="0"/>
              <a:t> networks….namely </a:t>
            </a:r>
            <a:r>
              <a:rPr lang="en-US" sz="992" b="0" i="0" kern="1200" dirty="0">
                <a:solidFill>
                  <a:schemeClr val="tx1"/>
                </a:solidFill>
                <a:effectLst/>
                <a:latin typeface="+mn-lt"/>
                <a:ea typeface="+mn-ea"/>
                <a:cs typeface="+mn-cs"/>
              </a:rPr>
              <a:t>systems in which a number of queues are connected to each other by what it is called as... customer routing….</a:t>
            </a: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…where…for costumer routing we mean the path that costumers can follows among the queues of the network.</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Just to give an idea on what we are going to talk…by </a:t>
            </a:r>
            <a:r>
              <a:rPr lang="en-GB" dirty="0" err="1"/>
              <a:t>refering</a:t>
            </a:r>
            <a:r>
              <a:rPr lang="en-GB" dirty="0"/>
              <a:t> to the network in the picture…. Here we have a multi-layer client-server architecture ….. requests come from outside…and are taken in charge and elaborated by the first set of queues…than if the  request is accomplished that job leaves the system following one of the possible leaving-path. </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Otherwise…If that request requires other operations…related messages are delivered to the layer 1 and if necessary from layer 1 to layer 2….</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Let us further note that sometimes it may also occur that an operation need a cross check…. and thus the costumer routing can also consider the presence of loops like this….or this…</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In general we have that when a customer is serviced at one node…then… it can join another node and queue for service, or simply leave the system.</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Ah…notice that in this contest… we will often refer to the queues that constitute the network as nodes…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a:t>
            </a:fld>
            <a:endParaRPr lang="it-IT" dirty="0"/>
          </a:p>
        </p:txBody>
      </p:sp>
    </p:spTree>
    <p:extLst>
      <p:ext uri="{BB962C8B-B14F-4D97-AF65-F5344CB8AC3E}">
        <p14:creationId xmlns:p14="http://schemas.microsoft.com/office/powerpoint/2010/main" val="101911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10</a:t>
            </a:fld>
            <a:endParaRPr lang="it-IT"/>
          </a:p>
        </p:txBody>
      </p:sp>
    </p:spTree>
    <p:extLst>
      <p:ext uri="{BB962C8B-B14F-4D97-AF65-F5344CB8AC3E}">
        <p14:creationId xmlns:p14="http://schemas.microsoft.com/office/powerpoint/2010/main" val="3371822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11</a:t>
            </a:fld>
            <a:endParaRPr lang="it-IT"/>
          </a:p>
        </p:txBody>
      </p:sp>
    </p:spTree>
    <p:extLst>
      <p:ext uri="{BB962C8B-B14F-4D97-AF65-F5344CB8AC3E}">
        <p14:creationId xmlns:p14="http://schemas.microsoft.com/office/powerpoint/2010/main" val="829448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12</a:t>
            </a:fld>
            <a:endParaRPr lang="it-IT"/>
          </a:p>
        </p:txBody>
      </p:sp>
    </p:spTree>
    <p:extLst>
      <p:ext uri="{BB962C8B-B14F-4D97-AF65-F5344CB8AC3E}">
        <p14:creationId xmlns:p14="http://schemas.microsoft.com/office/powerpoint/2010/main" val="3586292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13</a:t>
            </a:fld>
            <a:endParaRPr lang="it-IT"/>
          </a:p>
        </p:txBody>
      </p:sp>
    </p:spTree>
    <p:extLst>
      <p:ext uri="{BB962C8B-B14F-4D97-AF65-F5344CB8AC3E}">
        <p14:creationId xmlns:p14="http://schemas.microsoft.com/office/powerpoint/2010/main" val="741426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14</a:t>
            </a:fld>
            <a:endParaRPr lang="it-IT"/>
          </a:p>
        </p:txBody>
      </p:sp>
    </p:spTree>
    <p:extLst>
      <p:ext uri="{BB962C8B-B14F-4D97-AF65-F5344CB8AC3E}">
        <p14:creationId xmlns:p14="http://schemas.microsoft.com/office/powerpoint/2010/main" val="597724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15</a:t>
            </a:fld>
            <a:endParaRPr lang="it-IT"/>
          </a:p>
        </p:txBody>
      </p:sp>
    </p:spTree>
    <p:extLst>
      <p:ext uri="{BB962C8B-B14F-4D97-AF65-F5344CB8AC3E}">
        <p14:creationId xmlns:p14="http://schemas.microsoft.com/office/powerpoint/2010/main" val="2649118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16</a:t>
            </a:fld>
            <a:endParaRPr lang="it-IT"/>
          </a:p>
        </p:txBody>
      </p:sp>
    </p:spTree>
    <p:extLst>
      <p:ext uri="{BB962C8B-B14F-4D97-AF65-F5344CB8AC3E}">
        <p14:creationId xmlns:p14="http://schemas.microsoft.com/office/powerpoint/2010/main" val="4058524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17</a:t>
            </a:fld>
            <a:endParaRPr lang="it-IT"/>
          </a:p>
        </p:txBody>
      </p:sp>
    </p:spTree>
    <p:extLst>
      <p:ext uri="{BB962C8B-B14F-4D97-AF65-F5344CB8AC3E}">
        <p14:creationId xmlns:p14="http://schemas.microsoft.com/office/powerpoint/2010/main" val="3448259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18</a:t>
            </a:fld>
            <a:endParaRPr lang="it-IT"/>
          </a:p>
        </p:txBody>
      </p:sp>
    </p:spTree>
    <p:extLst>
      <p:ext uri="{BB962C8B-B14F-4D97-AF65-F5344CB8AC3E}">
        <p14:creationId xmlns:p14="http://schemas.microsoft.com/office/powerpoint/2010/main" val="2536738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19</a:t>
            </a:fld>
            <a:endParaRPr lang="it-IT"/>
          </a:p>
        </p:txBody>
      </p:sp>
    </p:spTree>
    <p:extLst>
      <p:ext uri="{BB962C8B-B14F-4D97-AF65-F5344CB8AC3E}">
        <p14:creationId xmlns:p14="http://schemas.microsoft.com/office/powerpoint/2010/main" val="3887561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a:t>
            </a:fld>
            <a:endParaRPr lang="it-IT"/>
          </a:p>
        </p:txBody>
      </p:sp>
    </p:spTree>
    <p:extLst>
      <p:ext uri="{BB962C8B-B14F-4D97-AF65-F5344CB8AC3E}">
        <p14:creationId xmlns:p14="http://schemas.microsoft.com/office/powerpoint/2010/main" val="2220178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20</a:t>
            </a:fld>
            <a:endParaRPr lang="it-IT"/>
          </a:p>
        </p:txBody>
      </p:sp>
    </p:spTree>
    <p:extLst>
      <p:ext uri="{BB962C8B-B14F-4D97-AF65-F5344CB8AC3E}">
        <p14:creationId xmlns:p14="http://schemas.microsoft.com/office/powerpoint/2010/main" val="2684155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21</a:t>
            </a:fld>
            <a:endParaRPr lang="it-IT"/>
          </a:p>
        </p:txBody>
      </p:sp>
    </p:spTree>
    <p:extLst>
      <p:ext uri="{BB962C8B-B14F-4D97-AF65-F5344CB8AC3E}">
        <p14:creationId xmlns:p14="http://schemas.microsoft.com/office/powerpoint/2010/main" val="222522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a:t>
            </a:fld>
            <a:endParaRPr lang="it-IT"/>
          </a:p>
        </p:txBody>
      </p:sp>
    </p:spTree>
    <p:extLst>
      <p:ext uri="{BB962C8B-B14F-4D97-AF65-F5344CB8AC3E}">
        <p14:creationId xmlns:p14="http://schemas.microsoft.com/office/powerpoint/2010/main" val="3422722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4</a:t>
            </a:fld>
            <a:endParaRPr lang="it-IT"/>
          </a:p>
        </p:txBody>
      </p:sp>
    </p:spTree>
    <p:extLst>
      <p:ext uri="{BB962C8B-B14F-4D97-AF65-F5344CB8AC3E}">
        <p14:creationId xmlns:p14="http://schemas.microsoft.com/office/powerpoint/2010/main" val="1681823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5</a:t>
            </a:fld>
            <a:endParaRPr lang="it-IT"/>
          </a:p>
        </p:txBody>
      </p:sp>
    </p:spTree>
    <p:extLst>
      <p:ext uri="{BB962C8B-B14F-4D97-AF65-F5344CB8AC3E}">
        <p14:creationId xmlns:p14="http://schemas.microsoft.com/office/powerpoint/2010/main" val="3075293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6</a:t>
            </a:fld>
            <a:endParaRPr lang="it-IT"/>
          </a:p>
        </p:txBody>
      </p:sp>
    </p:spTree>
    <p:extLst>
      <p:ext uri="{BB962C8B-B14F-4D97-AF65-F5344CB8AC3E}">
        <p14:creationId xmlns:p14="http://schemas.microsoft.com/office/powerpoint/2010/main" val="3323589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7</a:t>
            </a:fld>
            <a:endParaRPr lang="it-IT"/>
          </a:p>
        </p:txBody>
      </p:sp>
    </p:spTree>
    <p:extLst>
      <p:ext uri="{BB962C8B-B14F-4D97-AF65-F5344CB8AC3E}">
        <p14:creationId xmlns:p14="http://schemas.microsoft.com/office/powerpoint/2010/main" val="1588513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8</a:t>
            </a:fld>
            <a:endParaRPr lang="it-IT"/>
          </a:p>
        </p:txBody>
      </p:sp>
    </p:spTree>
    <p:extLst>
      <p:ext uri="{BB962C8B-B14F-4D97-AF65-F5344CB8AC3E}">
        <p14:creationId xmlns:p14="http://schemas.microsoft.com/office/powerpoint/2010/main" val="4160039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9</a:t>
            </a:fld>
            <a:endParaRPr lang="it-IT"/>
          </a:p>
        </p:txBody>
      </p:sp>
    </p:spTree>
    <p:extLst>
      <p:ext uri="{BB962C8B-B14F-4D97-AF65-F5344CB8AC3E}">
        <p14:creationId xmlns:p14="http://schemas.microsoft.com/office/powerpoint/2010/main" val="1895792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56050" y="1237209"/>
            <a:ext cx="8568531" cy="2631887"/>
          </a:xfrm>
        </p:spPr>
        <p:txBody>
          <a:bodyPr anchor="b"/>
          <a:lstStyle>
            <a:lvl1pPr algn="ctr">
              <a:defRPr sz="6614"/>
            </a:lvl1p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
        <p:nvSpPr>
          <p:cNvPr id="3" name="Subtitle 2"/>
          <p:cNvSpPr>
            <a:spLocks noGrp="1"/>
          </p:cNvSpPr>
          <p:nvPr>
            <p:ph type="subTitle" idx="1"/>
          </p:nvPr>
        </p:nvSpPr>
        <p:spPr>
          <a:xfrm>
            <a:off x="1260082" y="3970591"/>
            <a:ext cx="7560469" cy="1825171"/>
          </a:xfrm>
        </p:spPr>
        <p:txBody>
          <a:bodyPr/>
          <a:lstStyle>
            <a:lvl1pPr marL="0" indent="0" algn="ctr">
              <a:buNone/>
              <a:defRPr sz="2646"/>
            </a:lvl1pPr>
            <a:lvl2pPr marL="504042" indent="0" algn="ctr">
              <a:buNone/>
              <a:defRPr sz="2205"/>
            </a:lvl2pPr>
            <a:lvl3pPr marL="1008085" indent="0" algn="ctr">
              <a:buNone/>
              <a:defRPr sz="1984"/>
            </a:lvl3pPr>
            <a:lvl4pPr marL="1512127" indent="0" algn="ctr">
              <a:buNone/>
              <a:defRPr sz="1764"/>
            </a:lvl4pPr>
            <a:lvl5pPr marL="2016168" indent="0" algn="ctr">
              <a:buNone/>
              <a:defRPr sz="1764"/>
            </a:lvl5pPr>
            <a:lvl6pPr marL="2520211" indent="0" algn="ctr">
              <a:buNone/>
              <a:defRPr sz="1764"/>
            </a:lvl6pPr>
            <a:lvl7pPr marL="3024252" indent="0" algn="ctr">
              <a:buNone/>
              <a:defRPr sz="1764"/>
            </a:lvl7pPr>
            <a:lvl8pPr marL="3528293" indent="0" algn="ctr">
              <a:buNone/>
              <a:defRPr sz="1764"/>
            </a:lvl8pPr>
            <a:lvl9pPr marL="4032337" indent="0" algn="ctr">
              <a:buNone/>
              <a:defRPr sz="1764"/>
            </a:lvl9pPr>
          </a:lstStyle>
          <a:p>
            <a:r>
              <a:rPr lang="it-IT" dirty="0"/>
              <a:t>Fare clic per modificare lo stile del sottotitolo dello schema</a:t>
            </a:r>
            <a:endParaRPr lang="en-US" dirty="0"/>
          </a:p>
        </p:txBody>
      </p:sp>
      <p:sp>
        <p:nvSpPr>
          <p:cNvPr id="5" name="Footer Placeholder 4"/>
          <p:cNvSpPr>
            <a:spLocks noGrp="1"/>
          </p:cNvSpPr>
          <p:nvPr>
            <p:ph type="ftr" sz="quarter" idx="11"/>
          </p:nvPr>
        </p:nvSpPr>
        <p:spPr>
          <a:xfrm>
            <a:off x="3354076" y="7154493"/>
            <a:ext cx="3402211" cy="402483"/>
          </a:xfrm>
          <a:prstGeom prst="rect">
            <a:avLst/>
          </a:prstGeom>
        </p:spPr>
        <p:txBody>
          <a:bodyPr/>
          <a:lstStyle/>
          <a:p>
            <a:r>
              <a:rPr lang="it-IT"/>
              <a:t>alessandro.pilloni@unica.it</a:t>
            </a:r>
          </a:p>
        </p:txBody>
      </p:sp>
      <p:sp>
        <p:nvSpPr>
          <p:cNvPr id="6" name="Slide Number Placeholder 5"/>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215618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332510" y="1006765"/>
            <a:ext cx="9445336" cy="6059058"/>
          </a:xfrm>
        </p:spPr>
        <p:txBody>
          <a:bodyPr/>
          <a:lstStyle>
            <a:lvl1pPr>
              <a:defRPr sz="2200"/>
            </a:lvl1pPr>
            <a:lvl2pPr>
              <a:defRPr sz="2000"/>
            </a:lvl2pPr>
            <a:lvl3pPr>
              <a:defRPr sz="2000"/>
            </a:lvl3p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p:txBody>
      </p:sp>
      <p:sp>
        <p:nvSpPr>
          <p:cNvPr id="15" name="Footer Placeholder 4">
            <a:extLst>
              <a:ext uri="{FF2B5EF4-FFF2-40B4-BE49-F238E27FC236}">
                <a16:creationId xmlns:a16="http://schemas.microsoft.com/office/drawing/2014/main" id="{46AA12E0-5FF6-4F80-80D2-FB628CD4F392}"/>
              </a:ext>
            </a:extLst>
          </p:cNvPr>
          <p:cNvSpPr>
            <a:spLocks noGrp="1"/>
          </p:cNvSpPr>
          <p:nvPr>
            <p:ph type="ftr" sz="quarter" idx="11"/>
          </p:nvPr>
        </p:nvSpPr>
        <p:spPr>
          <a:xfrm>
            <a:off x="3354076" y="7154493"/>
            <a:ext cx="3402211" cy="402483"/>
          </a:xfrm>
          <a:prstGeom prst="rect">
            <a:avLst/>
          </a:prstGeom>
        </p:spPr>
        <p:txBody>
          <a:bodyPr/>
          <a:lstStyle/>
          <a:p>
            <a:r>
              <a:rPr lang="it-IT" dirty="0"/>
              <a:t>alessandro.pilloni@unica.it</a:t>
            </a:r>
          </a:p>
        </p:txBody>
      </p:sp>
      <p:sp>
        <p:nvSpPr>
          <p:cNvPr id="16" name="Slide Number Placeholder 5">
            <a:extLst>
              <a:ext uri="{FF2B5EF4-FFF2-40B4-BE49-F238E27FC236}">
                <a16:creationId xmlns:a16="http://schemas.microsoft.com/office/drawing/2014/main" id="{7D83D534-1220-4426-A3A0-E045DB0C5600}"/>
              </a:ext>
            </a:extLst>
          </p:cNvPr>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3798326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2513" y="402495"/>
            <a:ext cx="9055073" cy="493439"/>
          </a:xfrm>
          <a:prstGeom prst="rect">
            <a:avLst/>
          </a:prstGeom>
        </p:spPr>
        <p:txBody>
          <a:bodyPr vert="horz" lIns="91440" tIns="45720" rIns="91440" bIns="45720" rtlCol="0" anchor="ctr">
            <a:normAutofit/>
          </a:bodyPr>
          <a:lstStyle/>
          <a:p>
            <a:r>
              <a:rPr lang="it-IT" dirty="0" err="1"/>
              <a:t>Summary</a:t>
            </a:r>
            <a:endParaRPr lang="en-US" dirty="0"/>
          </a:p>
        </p:txBody>
      </p:sp>
      <p:sp>
        <p:nvSpPr>
          <p:cNvPr id="3" name="Text Placeholder 2"/>
          <p:cNvSpPr>
            <a:spLocks noGrp="1"/>
          </p:cNvSpPr>
          <p:nvPr>
            <p:ph type="body" idx="1"/>
          </p:nvPr>
        </p:nvSpPr>
        <p:spPr>
          <a:xfrm>
            <a:off x="332510" y="1154545"/>
            <a:ext cx="9445336" cy="6002646"/>
          </a:xfrm>
          <a:prstGeom prst="rect">
            <a:avLst/>
          </a:prstGeom>
        </p:spPr>
        <p:txBody>
          <a:bodyPr vert="horz" lIns="91440" tIns="45720" rIns="91440" bIns="45720" rtlCol="0">
            <a:normAutofit/>
          </a:body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a:p>
            <a:pPr lvl="2"/>
            <a:r>
              <a:rPr lang="en-US" noProof="0" dirty="0" err="1"/>
              <a:t>Terzo</a:t>
            </a:r>
            <a:r>
              <a:rPr lang="en-US" noProof="0" dirty="0"/>
              <a:t> </a:t>
            </a:r>
            <a:r>
              <a:rPr lang="en-US" noProof="0" dirty="0" err="1"/>
              <a:t>livello</a:t>
            </a:r>
            <a:endParaRPr lang="en-US" noProof="0" dirty="0"/>
          </a:p>
          <a:p>
            <a:pPr lvl="3"/>
            <a:r>
              <a:rPr lang="en-US" noProof="0" dirty="0"/>
              <a:t>Quarto </a:t>
            </a:r>
            <a:r>
              <a:rPr lang="en-US" noProof="0" dirty="0" err="1"/>
              <a:t>livello</a:t>
            </a:r>
            <a:endParaRPr lang="en-US" noProof="0" dirty="0"/>
          </a:p>
          <a:p>
            <a:pPr lvl="4"/>
            <a:r>
              <a:rPr lang="en-US" noProof="0" dirty="0"/>
              <a:t>Quinto </a:t>
            </a:r>
            <a:r>
              <a:rPr lang="en-US" noProof="0" dirty="0" err="1"/>
              <a:t>livello</a:t>
            </a:r>
            <a:endParaRPr lang="en-US" noProof="0" dirty="0"/>
          </a:p>
        </p:txBody>
      </p:sp>
      <p:sp>
        <p:nvSpPr>
          <p:cNvPr id="5" name="Footer Placeholder 4"/>
          <p:cNvSpPr>
            <a:spLocks noGrp="1"/>
          </p:cNvSpPr>
          <p:nvPr>
            <p:ph type="ftr" sz="quarter" idx="3"/>
          </p:nvPr>
        </p:nvSpPr>
        <p:spPr>
          <a:xfrm>
            <a:off x="3354076" y="7157203"/>
            <a:ext cx="340221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it-IT"/>
              <a:t>alessandro.pilloni@unica.it</a:t>
            </a:r>
          </a:p>
        </p:txBody>
      </p:sp>
      <p:sp>
        <p:nvSpPr>
          <p:cNvPr id="6" name="Slide Number Placeholder 5"/>
          <p:cNvSpPr>
            <a:spLocks noGrp="1"/>
          </p:cNvSpPr>
          <p:nvPr>
            <p:ph type="sldNum" sz="quarter" idx="4"/>
          </p:nvPr>
        </p:nvSpPr>
        <p:spPr>
          <a:xfrm>
            <a:off x="7119441" y="7157203"/>
            <a:ext cx="2658404"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7D38DAF-82E5-4F16-9708-7032B2640FE9}" type="slidenum">
              <a:rPr lang="it-IT" smtClean="0"/>
              <a:t>‹N›</a:t>
            </a:fld>
            <a:endParaRPr lang="it-IT" dirty="0"/>
          </a:p>
        </p:txBody>
      </p:sp>
    </p:spTree>
    <p:extLst>
      <p:ext uri="{BB962C8B-B14F-4D97-AF65-F5344CB8AC3E}">
        <p14:creationId xmlns:p14="http://schemas.microsoft.com/office/powerpoint/2010/main" val="1644042288"/>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l" defTabSz="1008085" rtl="0" eaLnBrk="1" latinLnBrk="0" hangingPunct="1">
        <a:lnSpc>
          <a:spcPct val="90000"/>
        </a:lnSpc>
        <a:spcBef>
          <a:spcPct val="0"/>
        </a:spcBef>
        <a:buNone/>
        <a:defRPr sz="2600" kern="1200">
          <a:solidFill>
            <a:srgbClr val="FF0000"/>
          </a:solidFill>
          <a:latin typeface="+mj-lt"/>
          <a:ea typeface="+mj-ea"/>
          <a:cs typeface="+mj-cs"/>
        </a:defRPr>
      </a:lvl1pPr>
    </p:titleStyle>
    <p:bodyStyle>
      <a:lvl1pPr marL="252022" indent="-252022" algn="l" defTabSz="1008085" rtl="0" eaLnBrk="1" latinLnBrk="0" hangingPunct="1">
        <a:lnSpc>
          <a:spcPct val="90000"/>
        </a:lnSpc>
        <a:spcBef>
          <a:spcPts val="1102"/>
        </a:spcBef>
        <a:buFont typeface="Arial" panose="020B0604020202020204" pitchFamily="34" charset="0"/>
        <a:buChar char="•"/>
        <a:defRPr sz="2200" kern="1200">
          <a:solidFill>
            <a:schemeClr val="tx1"/>
          </a:solidFill>
          <a:latin typeface="+mn-lt"/>
          <a:ea typeface="+mn-ea"/>
          <a:cs typeface="+mn-cs"/>
        </a:defRPr>
      </a:lvl1pPr>
      <a:lvl2pPr marL="756063"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2pPr>
      <a:lvl3pPr marL="1260105"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3pPr>
      <a:lvl4pPr marL="1764146"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4pPr>
      <a:lvl5pPr marL="2268188"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5pPr>
      <a:lvl6pPr marL="2772232"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273"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316"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357"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85" rtl="0" eaLnBrk="1" latinLnBrk="0" hangingPunct="1">
        <a:defRPr sz="1984" kern="1200">
          <a:solidFill>
            <a:schemeClr val="tx1"/>
          </a:solidFill>
          <a:latin typeface="+mn-lt"/>
          <a:ea typeface="+mn-ea"/>
          <a:cs typeface="+mn-cs"/>
        </a:defRPr>
      </a:lvl1pPr>
      <a:lvl2pPr marL="504042" algn="l" defTabSz="1008085" rtl="0" eaLnBrk="1" latinLnBrk="0" hangingPunct="1">
        <a:defRPr sz="1984" kern="1200">
          <a:solidFill>
            <a:schemeClr val="tx1"/>
          </a:solidFill>
          <a:latin typeface="+mn-lt"/>
          <a:ea typeface="+mn-ea"/>
          <a:cs typeface="+mn-cs"/>
        </a:defRPr>
      </a:lvl2pPr>
      <a:lvl3pPr marL="1008085" algn="l" defTabSz="1008085" rtl="0" eaLnBrk="1" latinLnBrk="0" hangingPunct="1">
        <a:defRPr sz="1984" kern="1200">
          <a:solidFill>
            <a:schemeClr val="tx1"/>
          </a:solidFill>
          <a:latin typeface="+mn-lt"/>
          <a:ea typeface="+mn-ea"/>
          <a:cs typeface="+mn-cs"/>
        </a:defRPr>
      </a:lvl3pPr>
      <a:lvl4pPr marL="1512127" algn="l" defTabSz="1008085" rtl="0" eaLnBrk="1" latinLnBrk="0" hangingPunct="1">
        <a:defRPr sz="1984" kern="1200">
          <a:solidFill>
            <a:schemeClr val="tx1"/>
          </a:solidFill>
          <a:latin typeface="+mn-lt"/>
          <a:ea typeface="+mn-ea"/>
          <a:cs typeface="+mn-cs"/>
        </a:defRPr>
      </a:lvl4pPr>
      <a:lvl5pPr marL="2016168" algn="l" defTabSz="1008085" rtl="0" eaLnBrk="1" latinLnBrk="0" hangingPunct="1">
        <a:defRPr sz="1984" kern="1200">
          <a:solidFill>
            <a:schemeClr val="tx1"/>
          </a:solidFill>
          <a:latin typeface="+mn-lt"/>
          <a:ea typeface="+mn-ea"/>
          <a:cs typeface="+mn-cs"/>
        </a:defRPr>
      </a:lvl5pPr>
      <a:lvl6pPr marL="2520211" algn="l" defTabSz="1008085" rtl="0" eaLnBrk="1" latinLnBrk="0" hangingPunct="1">
        <a:defRPr sz="1984" kern="1200">
          <a:solidFill>
            <a:schemeClr val="tx1"/>
          </a:solidFill>
          <a:latin typeface="+mn-lt"/>
          <a:ea typeface="+mn-ea"/>
          <a:cs typeface="+mn-cs"/>
        </a:defRPr>
      </a:lvl6pPr>
      <a:lvl7pPr marL="3024252" algn="l" defTabSz="1008085" rtl="0" eaLnBrk="1" latinLnBrk="0" hangingPunct="1">
        <a:defRPr sz="1984" kern="1200">
          <a:solidFill>
            <a:schemeClr val="tx1"/>
          </a:solidFill>
          <a:latin typeface="+mn-lt"/>
          <a:ea typeface="+mn-ea"/>
          <a:cs typeface="+mn-cs"/>
        </a:defRPr>
      </a:lvl7pPr>
      <a:lvl8pPr marL="3528293" algn="l" defTabSz="1008085" rtl="0" eaLnBrk="1" latinLnBrk="0" hangingPunct="1">
        <a:defRPr sz="1984" kern="1200">
          <a:solidFill>
            <a:schemeClr val="tx1"/>
          </a:solidFill>
          <a:latin typeface="+mn-lt"/>
          <a:ea typeface="+mn-ea"/>
          <a:cs typeface="+mn-cs"/>
        </a:defRPr>
      </a:lvl8pPr>
      <a:lvl9pPr marL="4032337" algn="l" defTabSz="100808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3" Type="http://schemas.openxmlformats.org/officeDocument/2006/relationships/tags" Target="../tags/tag63.xml"/><Relationship Id="rId18" Type="http://schemas.openxmlformats.org/officeDocument/2006/relationships/image" Target="../media/image99.png"/><Relationship Id="rId26" Type="http://schemas.openxmlformats.org/officeDocument/2006/relationships/image" Target="../media/image107.png"/><Relationship Id="rId3" Type="http://schemas.openxmlformats.org/officeDocument/2006/relationships/tags" Target="../tags/tag53.xml"/><Relationship Id="rId21" Type="http://schemas.openxmlformats.org/officeDocument/2006/relationships/image" Target="../media/image102.png"/><Relationship Id="rId34" Type="http://schemas.openxmlformats.org/officeDocument/2006/relationships/image" Target="../media/image114.png"/><Relationship Id="rId7" Type="http://schemas.openxmlformats.org/officeDocument/2006/relationships/tags" Target="../tags/tag57.xml"/><Relationship Id="rId12" Type="http://schemas.openxmlformats.org/officeDocument/2006/relationships/tags" Target="../tags/tag62.xml"/><Relationship Id="rId17" Type="http://schemas.openxmlformats.org/officeDocument/2006/relationships/image" Target="../media/image98.png"/><Relationship Id="rId25" Type="http://schemas.openxmlformats.org/officeDocument/2006/relationships/image" Target="../media/image106.png"/><Relationship Id="rId33" Type="http://schemas.openxmlformats.org/officeDocument/2006/relationships/image" Target="../media/image113.png"/><Relationship Id="rId2" Type="http://schemas.openxmlformats.org/officeDocument/2006/relationships/tags" Target="../tags/tag52.xml"/><Relationship Id="rId16" Type="http://schemas.openxmlformats.org/officeDocument/2006/relationships/notesSlide" Target="../notesSlides/notesSlide10.xml"/><Relationship Id="rId20" Type="http://schemas.openxmlformats.org/officeDocument/2006/relationships/image" Target="../media/image101.png"/><Relationship Id="rId29" Type="http://schemas.openxmlformats.org/officeDocument/2006/relationships/image" Target="../media/image110.png"/><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24" Type="http://schemas.openxmlformats.org/officeDocument/2006/relationships/image" Target="../media/image105.png"/><Relationship Id="rId32" Type="http://schemas.openxmlformats.org/officeDocument/2006/relationships/image" Target="../media/image112.png"/><Relationship Id="rId5" Type="http://schemas.openxmlformats.org/officeDocument/2006/relationships/tags" Target="../tags/tag55.xml"/><Relationship Id="rId15" Type="http://schemas.openxmlformats.org/officeDocument/2006/relationships/slideLayout" Target="../slideLayouts/slideLayout2.xml"/><Relationship Id="rId23" Type="http://schemas.openxmlformats.org/officeDocument/2006/relationships/image" Target="../media/image104.png"/><Relationship Id="rId28" Type="http://schemas.openxmlformats.org/officeDocument/2006/relationships/image" Target="../media/image109.png"/><Relationship Id="rId10" Type="http://schemas.openxmlformats.org/officeDocument/2006/relationships/tags" Target="../tags/tag60.xml"/><Relationship Id="rId19" Type="http://schemas.openxmlformats.org/officeDocument/2006/relationships/image" Target="../media/image100.png"/><Relationship Id="rId31" Type="http://schemas.openxmlformats.org/officeDocument/2006/relationships/image" Target="../media/image1110.png"/><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 Id="rId22" Type="http://schemas.openxmlformats.org/officeDocument/2006/relationships/image" Target="../media/image103.png"/><Relationship Id="rId27" Type="http://schemas.openxmlformats.org/officeDocument/2006/relationships/image" Target="../media/image108.png"/><Relationship Id="rId30" Type="http://schemas.openxmlformats.org/officeDocument/2006/relationships/image" Target="../media/image111.png"/><Relationship Id="rId35" Type="http://schemas.openxmlformats.org/officeDocument/2006/relationships/image" Target="../media/image115.png"/><Relationship Id="rId8" Type="http://schemas.openxmlformats.org/officeDocument/2006/relationships/tags" Target="../tags/tag58.xml"/></Relationships>
</file>

<file path=ppt/slides/_rels/slide11.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image" Target="../media/image107.png"/><Relationship Id="rId18" Type="http://schemas.openxmlformats.org/officeDocument/2006/relationships/image" Target="../media/image125.png"/><Relationship Id="rId3" Type="http://schemas.openxmlformats.org/officeDocument/2006/relationships/tags" Target="../tags/tag67.xml"/><Relationship Id="rId21" Type="http://schemas.openxmlformats.org/officeDocument/2006/relationships/image" Target="../media/image128.png"/><Relationship Id="rId7" Type="http://schemas.openxmlformats.org/officeDocument/2006/relationships/notesSlide" Target="../notesSlides/notesSlide11.xml"/><Relationship Id="rId12" Type="http://schemas.openxmlformats.org/officeDocument/2006/relationships/image" Target="../media/image120.png"/><Relationship Id="rId17" Type="http://schemas.openxmlformats.org/officeDocument/2006/relationships/image" Target="../media/image124.png"/><Relationship Id="rId2" Type="http://schemas.openxmlformats.org/officeDocument/2006/relationships/tags" Target="../tags/tag66.xml"/><Relationship Id="rId16" Type="http://schemas.openxmlformats.org/officeDocument/2006/relationships/image" Target="../media/image123.png"/><Relationship Id="rId20" Type="http://schemas.openxmlformats.org/officeDocument/2006/relationships/image" Target="../media/image127.png"/><Relationship Id="rId1" Type="http://schemas.openxmlformats.org/officeDocument/2006/relationships/tags" Target="../tags/tag65.xml"/><Relationship Id="rId6" Type="http://schemas.openxmlformats.org/officeDocument/2006/relationships/slideLayout" Target="../slideLayouts/slideLayout2.xml"/><Relationship Id="rId11" Type="http://schemas.openxmlformats.org/officeDocument/2006/relationships/image" Target="../media/image119.png"/><Relationship Id="rId5" Type="http://schemas.openxmlformats.org/officeDocument/2006/relationships/tags" Target="../tags/tag69.xml"/><Relationship Id="rId15" Type="http://schemas.openxmlformats.org/officeDocument/2006/relationships/image" Target="../media/image122.png"/><Relationship Id="rId10" Type="http://schemas.openxmlformats.org/officeDocument/2006/relationships/image" Target="../media/image118.png"/><Relationship Id="rId19" Type="http://schemas.openxmlformats.org/officeDocument/2006/relationships/image" Target="../media/image126.png"/><Relationship Id="rId4" Type="http://schemas.openxmlformats.org/officeDocument/2006/relationships/tags" Target="../tags/tag68.xml"/><Relationship Id="rId9" Type="http://schemas.openxmlformats.org/officeDocument/2006/relationships/image" Target="../media/image117.png"/><Relationship Id="rId14" Type="http://schemas.openxmlformats.org/officeDocument/2006/relationships/image" Target="../media/image121.png"/></Relationships>
</file>

<file path=ppt/slides/_rels/slide1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Layout" Target="../slideLayouts/slideLayout2.xml"/><Relationship Id="rId18" Type="http://schemas.openxmlformats.org/officeDocument/2006/relationships/image" Target="../media/image131.png"/><Relationship Id="rId26" Type="http://schemas.openxmlformats.org/officeDocument/2006/relationships/image" Target="../media/image137.png"/><Relationship Id="rId3" Type="http://schemas.openxmlformats.org/officeDocument/2006/relationships/tags" Target="../tags/tag72.xml"/><Relationship Id="rId21" Type="http://schemas.openxmlformats.org/officeDocument/2006/relationships/image" Target="../media/image133.png"/><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image" Target="../media/image59.png"/><Relationship Id="rId25" Type="http://schemas.openxmlformats.org/officeDocument/2006/relationships/image" Target="../media/image96.png"/><Relationship Id="rId2" Type="http://schemas.openxmlformats.org/officeDocument/2006/relationships/tags" Target="../tags/tag71.xml"/><Relationship Id="rId16" Type="http://schemas.openxmlformats.org/officeDocument/2006/relationships/image" Target="../media/image130.png"/><Relationship Id="rId20" Type="http://schemas.openxmlformats.org/officeDocument/2006/relationships/image" Target="../media/image132.png"/><Relationship Id="rId29" Type="http://schemas.openxmlformats.org/officeDocument/2006/relationships/image" Target="../media/image139.png"/><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24" Type="http://schemas.openxmlformats.org/officeDocument/2006/relationships/image" Target="../media/image136.png"/><Relationship Id="rId5" Type="http://schemas.openxmlformats.org/officeDocument/2006/relationships/tags" Target="../tags/tag74.xml"/><Relationship Id="rId15" Type="http://schemas.openxmlformats.org/officeDocument/2006/relationships/image" Target="../media/image129.png"/><Relationship Id="rId23" Type="http://schemas.openxmlformats.org/officeDocument/2006/relationships/image" Target="../media/image135.png"/><Relationship Id="rId28" Type="http://schemas.openxmlformats.org/officeDocument/2006/relationships/image" Target="../media/image138.png"/><Relationship Id="rId10" Type="http://schemas.openxmlformats.org/officeDocument/2006/relationships/tags" Target="../tags/tag79.xml"/><Relationship Id="rId19" Type="http://schemas.openxmlformats.org/officeDocument/2006/relationships/image" Target="../media/image60.png"/><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notesSlide" Target="../notesSlides/notesSlide12.xml"/><Relationship Id="rId22" Type="http://schemas.openxmlformats.org/officeDocument/2006/relationships/image" Target="../media/image134.png"/><Relationship Id="rId27" Type="http://schemas.openxmlformats.org/officeDocument/2006/relationships/image" Target="../media/image43.png"/></Relationships>
</file>

<file path=ppt/slides/_rels/slide13.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notesSlide" Target="../notesSlides/notesSlide13.xml"/><Relationship Id="rId26" Type="http://schemas.openxmlformats.org/officeDocument/2006/relationships/image" Target="../media/image43.png"/><Relationship Id="rId3" Type="http://schemas.openxmlformats.org/officeDocument/2006/relationships/tags" Target="../tags/tag84.xml"/><Relationship Id="rId21" Type="http://schemas.openxmlformats.org/officeDocument/2006/relationships/image" Target="../media/image140.png"/><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slideLayout" Target="../slideLayouts/slideLayout2.xml"/><Relationship Id="rId25" Type="http://schemas.openxmlformats.org/officeDocument/2006/relationships/image" Target="../media/image144.png"/><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image" Target="../media/image125.png"/><Relationship Id="rId29" Type="http://schemas.openxmlformats.org/officeDocument/2006/relationships/image" Target="../media/image146.png"/><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24" Type="http://schemas.openxmlformats.org/officeDocument/2006/relationships/image" Target="../media/image143.png"/><Relationship Id="rId5" Type="http://schemas.openxmlformats.org/officeDocument/2006/relationships/tags" Target="../tags/tag86.xml"/><Relationship Id="rId15" Type="http://schemas.openxmlformats.org/officeDocument/2006/relationships/tags" Target="../tags/tag96.xml"/><Relationship Id="rId23" Type="http://schemas.openxmlformats.org/officeDocument/2006/relationships/image" Target="../media/image142.png"/><Relationship Id="rId28" Type="http://schemas.openxmlformats.org/officeDocument/2006/relationships/image" Target="../media/image145.png"/><Relationship Id="rId10" Type="http://schemas.openxmlformats.org/officeDocument/2006/relationships/tags" Target="../tags/tag91.xml"/><Relationship Id="rId19" Type="http://schemas.openxmlformats.org/officeDocument/2006/relationships/image" Target="../media/image124.png"/><Relationship Id="rId31" Type="http://schemas.openxmlformats.org/officeDocument/2006/relationships/image" Target="../media/image148.png"/><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 Id="rId22" Type="http://schemas.openxmlformats.org/officeDocument/2006/relationships/image" Target="../media/image141.png"/><Relationship Id="rId27" Type="http://schemas.openxmlformats.org/officeDocument/2006/relationships/image" Target="../media/image138.png"/><Relationship Id="rId30" Type="http://schemas.openxmlformats.org/officeDocument/2006/relationships/image" Target="../media/image147.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13" Type="http://schemas.openxmlformats.org/officeDocument/2006/relationships/image" Target="../media/image153.png"/><Relationship Id="rId18" Type="http://schemas.openxmlformats.org/officeDocument/2006/relationships/image" Target="../media/image158.png"/><Relationship Id="rId3" Type="http://schemas.openxmlformats.org/officeDocument/2006/relationships/tags" Target="../tags/tag100.xml"/><Relationship Id="rId7" Type="http://schemas.openxmlformats.org/officeDocument/2006/relationships/slideLayout" Target="../slideLayouts/slideLayout2.xml"/><Relationship Id="rId12" Type="http://schemas.openxmlformats.org/officeDocument/2006/relationships/image" Target="../media/image152.png"/><Relationship Id="rId17" Type="http://schemas.openxmlformats.org/officeDocument/2006/relationships/image" Target="../media/image157.png"/><Relationship Id="rId2" Type="http://schemas.openxmlformats.org/officeDocument/2006/relationships/tags" Target="../tags/tag99.xml"/><Relationship Id="rId16" Type="http://schemas.openxmlformats.org/officeDocument/2006/relationships/image" Target="../media/image156.png"/><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151.png"/><Relationship Id="rId5" Type="http://schemas.openxmlformats.org/officeDocument/2006/relationships/tags" Target="../tags/tag102.xml"/><Relationship Id="rId15" Type="http://schemas.openxmlformats.org/officeDocument/2006/relationships/image" Target="../media/image155.png"/><Relationship Id="rId10" Type="http://schemas.openxmlformats.org/officeDocument/2006/relationships/image" Target="../media/image150.png"/><Relationship Id="rId4" Type="http://schemas.openxmlformats.org/officeDocument/2006/relationships/tags" Target="../tags/tag101.xml"/><Relationship Id="rId9" Type="http://schemas.openxmlformats.org/officeDocument/2006/relationships/image" Target="../media/image149.png"/><Relationship Id="rId14" Type="http://schemas.openxmlformats.org/officeDocument/2006/relationships/image" Target="../media/image154.png"/></Relationships>
</file>

<file path=ppt/slides/_rels/slide15.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image" Target="../media/image60.png"/><Relationship Id="rId18" Type="http://schemas.openxmlformats.org/officeDocument/2006/relationships/image" Target="../media/image162.png"/><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image" Target="../media/image160.png"/><Relationship Id="rId17" Type="http://schemas.openxmlformats.org/officeDocument/2006/relationships/image" Target="../media/image161.png"/><Relationship Id="rId2" Type="http://schemas.openxmlformats.org/officeDocument/2006/relationships/tags" Target="../tags/tag105.xml"/><Relationship Id="rId16" Type="http://schemas.openxmlformats.org/officeDocument/2006/relationships/image" Target="../media/image142.png"/><Relationship Id="rId20" Type="http://schemas.openxmlformats.org/officeDocument/2006/relationships/image" Target="../media/image158.png"/><Relationship Id="rId1" Type="http://schemas.openxmlformats.org/officeDocument/2006/relationships/tags" Target="../tags/tag104.xml"/><Relationship Id="rId6" Type="http://schemas.openxmlformats.org/officeDocument/2006/relationships/tags" Target="../tags/tag109.xml"/><Relationship Id="rId11" Type="http://schemas.openxmlformats.org/officeDocument/2006/relationships/image" Target="../media/image159.png"/><Relationship Id="rId5" Type="http://schemas.openxmlformats.org/officeDocument/2006/relationships/tags" Target="../tags/tag108.xml"/><Relationship Id="rId15" Type="http://schemas.openxmlformats.org/officeDocument/2006/relationships/image" Target="../media/image1580.png"/><Relationship Id="rId10" Type="http://schemas.openxmlformats.org/officeDocument/2006/relationships/notesSlide" Target="../notesSlides/notesSlide15.xml"/><Relationship Id="rId19" Type="http://schemas.openxmlformats.org/officeDocument/2006/relationships/image" Target="../media/image163.png"/><Relationship Id="rId4" Type="http://schemas.openxmlformats.org/officeDocument/2006/relationships/tags" Target="../tags/tag107.xml"/><Relationship Id="rId9" Type="http://schemas.openxmlformats.org/officeDocument/2006/relationships/slideLayout" Target="../slideLayouts/slideLayout2.xml"/><Relationship Id="rId14" Type="http://schemas.openxmlformats.org/officeDocument/2006/relationships/image" Target="../media/image1570.png"/></Relationships>
</file>

<file path=ppt/slides/_rels/slide1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notesSlide" Target="../notesSlides/notesSlide16.xml"/><Relationship Id="rId18" Type="http://schemas.openxmlformats.org/officeDocument/2006/relationships/image" Target="../media/image166.png"/><Relationship Id="rId26" Type="http://schemas.openxmlformats.org/officeDocument/2006/relationships/image" Target="../media/image173.png"/><Relationship Id="rId3" Type="http://schemas.openxmlformats.org/officeDocument/2006/relationships/tags" Target="../tags/tag114.xml"/><Relationship Id="rId21" Type="http://schemas.openxmlformats.org/officeDocument/2006/relationships/image" Target="../media/image168.png"/><Relationship Id="rId7" Type="http://schemas.openxmlformats.org/officeDocument/2006/relationships/tags" Target="../tags/tag118.xml"/><Relationship Id="rId12" Type="http://schemas.openxmlformats.org/officeDocument/2006/relationships/slideLayout" Target="../slideLayouts/slideLayout2.xml"/><Relationship Id="rId17" Type="http://schemas.openxmlformats.org/officeDocument/2006/relationships/image" Target="../media/image1650.png"/><Relationship Id="rId25" Type="http://schemas.openxmlformats.org/officeDocument/2006/relationships/image" Target="../media/image172.png"/><Relationship Id="rId2" Type="http://schemas.openxmlformats.org/officeDocument/2006/relationships/tags" Target="../tags/tag113.xml"/><Relationship Id="rId16" Type="http://schemas.openxmlformats.org/officeDocument/2006/relationships/image" Target="../media/image1640.png"/><Relationship Id="rId20" Type="http://schemas.openxmlformats.org/officeDocument/2006/relationships/image" Target="../media/image96.png"/><Relationship Id="rId29" Type="http://schemas.openxmlformats.org/officeDocument/2006/relationships/image" Target="../media/image176.png"/><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image" Target="../media/image171.png"/><Relationship Id="rId5" Type="http://schemas.openxmlformats.org/officeDocument/2006/relationships/tags" Target="../tags/tag116.xml"/><Relationship Id="rId15" Type="http://schemas.openxmlformats.org/officeDocument/2006/relationships/image" Target="../media/image165.png"/><Relationship Id="rId23" Type="http://schemas.openxmlformats.org/officeDocument/2006/relationships/image" Target="../media/image170.png"/><Relationship Id="rId28" Type="http://schemas.openxmlformats.org/officeDocument/2006/relationships/image" Target="../media/image175.png"/><Relationship Id="rId10" Type="http://schemas.openxmlformats.org/officeDocument/2006/relationships/tags" Target="../tags/tag121.xml"/><Relationship Id="rId19" Type="http://schemas.openxmlformats.org/officeDocument/2006/relationships/image" Target="../media/image167.png"/><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image" Target="../media/image164.png"/><Relationship Id="rId22" Type="http://schemas.openxmlformats.org/officeDocument/2006/relationships/image" Target="../media/image169.png"/><Relationship Id="rId27" Type="http://schemas.openxmlformats.org/officeDocument/2006/relationships/image" Target="../media/image174.png"/></Relationships>
</file>

<file path=ppt/slides/_rels/slide17.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image" Target="../media/image155.png"/><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image" Target="../media/image154.png"/><Relationship Id="rId2" Type="http://schemas.openxmlformats.org/officeDocument/2006/relationships/tags" Target="../tags/tag124.xml"/><Relationship Id="rId16" Type="http://schemas.openxmlformats.org/officeDocument/2006/relationships/image" Target="../media/image156.png"/><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image" Target="../media/image153.png"/><Relationship Id="rId5" Type="http://schemas.openxmlformats.org/officeDocument/2006/relationships/tags" Target="../tags/tag127.xml"/><Relationship Id="rId15" Type="http://schemas.openxmlformats.org/officeDocument/2006/relationships/image" Target="../media/image178.png"/><Relationship Id="rId10" Type="http://schemas.openxmlformats.org/officeDocument/2006/relationships/notesSlide" Target="../notesSlides/notesSlide17.xml"/><Relationship Id="rId4" Type="http://schemas.openxmlformats.org/officeDocument/2006/relationships/tags" Target="../tags/tag126.xml"/><Relationship Id="rId9" Type="http://schemas.openxmlformats.org/officeDocument/2006/relationships/slideLayout" Target="../slideLayouts/slideLayout2.xml"/><Relationship Id="rId14" Type="http://schemas.openxmlformats.org/officeDocument/2006/relationships/image" Target="../media/image17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tags" Target="../tags/tag3.xml"/><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tags" Target="../tags/tag2.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tags" Target="../tags/tag1.xml"/><Relationship Id="rId6" Type="http://schemas.openxmlformats.org/officeDocument/2006/relationships/notesSlide" Target="../notesSlides/notesSlide3.xml"/><Relationship Id="rId11" Type="http://schemas.openxmlformats.org/officeDocument/2006/relationships/image" Target="../media/image10.png"/><Relationship Id="rId5" Type="http://schemas.openxmlformats.org/officeDocument/2006/relationships/slideLayout" Target="../slideLayouts/slideLayout2.xml"/><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tags" Target="../tags/tag4.xml"/><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tags" Target="../tags/tag7.xml"/><Relationship Id="rId7" Type="http://schemas.openxmlformats.org/officeDocument/2006/relationships/slideLayout" Target="../slideLayouts/slideLayout2.xml"/><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tags" Target="../tags/tag6.xml"/><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22.png"/><Relationship Id="rId5" Type="http://schemas.openxmlformats.org/officeDocument/2006/relationships/tags" Target="../tags/tag9.xml"/><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tags" Target="../tags/tag8.xml"/><Relationship Id="rId9" Type="http://schemas.openxmlformats.org/officeDocument/2006/relationships/image" Target="../media/image20.png"/><Relationship Id="rId14" Type="http://schemas.openxmlformats.org/officeDocument/2006/relationships/image" Target="../media/image25.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13" Type="http://schemas.openxmlformats.org/officeDocument/2006/relationships/image" Target="../media/image36.png"/><Relationship Id="rId18" Type="http://schemas.openxmlformats.org/officeDocument/2006/relationships/image" Target="../media/image40.png"/><Relationship Id="rId3" Type="http://schemas.openxmlformats.org/officeDocument/2006/relationships/tags" Target="../tags/tag13.xml"/><Relationship Id="rId7" Type="http://schemas.openxmlformats.org/officeDocument/2006/relationships/slideLayout" Target="../slideLayouts/slideLayout2.xml"/><Relationship Id="rId12" Type="http://schemas.openxmlformats.org/officeDocument/2006/relationships/image" Target="../media/image35.png"/><Relationship Id="rId17" Type="http://schemas.openxmlformats.org/officeDocument/2006/relationships/image" Target="../media/image380.png"/><Relationship Id="rId2" Type="http://schemas.openxmlformats.org/officeDocument/2006/relationships/tags" Target="../tags/tag12.xml"/><Relationship Id="rId16" Type="http://schemas.openxmlformats.org/officeDocument/2006/relationships/image" Target="../media/image39.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34.png"/><Relationship Id="rId5" Type="http://schemas.openxmlformats.org/officeDocument/2006/relationships/tags" Target="../tags/tag15.xml"/><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tags" Target="../tags/tag14.xml"/><Relationship Id="rId9" Type="http://schemas.openxmlformats.org/officeDocument/2006/relationships/image" Target="../media/image32.png"/><Relationship Id="rId14"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43.png"/><Relationship Id="rId18" Type="http://schemas.openxmlformats.org/officeDocument/2006/relationships/image" Target="../media/image48.png"/><Relationship Id="rId3" Type="http://schemas.openxmlformats.org/officeDocument/2006/relationships/tags" Target="../tags/tag19.xml"/><Relationship Id="rId21" Type="http://schemas.openxmlformats.org/officeDocument/2006/relationships/image" Target="../media/image51.png"/><Relationship Id="rId7" Type="http://schemas.openxmlformats.org/officeDocument/2006/relationships/tags" Target="../tags/tag23.xml"/><Relationship Id="rId12" Type="http://schemas.openxmlformats.org/officeDocument/2006/relationships/image" Target="../media/image42.png"/><Relationship Id="rId17" Type="http://schemas.openxmlformats.org/officeDocument/2006/relationships/image" Target="../media/image47.png"/><Relationship Id="rId2" Type="http://schemas.openxmlformats.org/officeDocument/2006/relationships/tags" Target="../tags/tag18.xml"/><Relationship Id="rId16" Type="http://schemas.openxmlformats.org/officeDocument/2006/relationships/image" Target="../media/image46.png"/><Relationship Id="rId20" Type="http://schemas.openxmlformats.org/officeDocument/2006/relationships/image" Target="../media/image50.png"/><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41.png"/><Relationship Id="rId24" Type="http://schemas.openxmlformats.org/officeDocument/2006/relationships/image" Target="../media/image54.png"/><Relationship Id="rId5" Type="http://schemas.openxmlformats.org/officeDocument/2006/relationships/tags" Target="../tags/tag21.xml"/><Relationship Id="rId15" Type="http://schemas.openxmlformats.org/officeDocument/2006/relationships/image" Target="../media/image45.png"/><Relationship Id="rId23" Type="http://schemas.openxmlformats.org/officeDocument/2006/relationships/image" Target="../media/image53.png"/><Relationship Id="rId10" Type="http://schemas.openxmlformats.org/officeDocument/2006/relationships/notesSlide" Target="../notesSlides/notesSlide6.xml"/><Relationship Id="rId19" Type="http://schemas.openxmlformats.org/officeDocument/2006/relationships/image" Target="../media/image49.png"/><Relationship Id="rId4" Type="http://schemas.openxmlformats.org/officeDocument/2006/relationships/tags" Target="../tags/tag20.xml"/><Relationship Id="rId9" Type="http://schemas.openxmlformats.org/officeDocument/2006/relationships/slideLayout" Target="../slideLayouts/slideLayout2.xml"/><Relationship Id="rId14" Type="http://schemas.openxmlformats.org/officeDocument/2006/relationships/image" Target="../media/image44.png"/><Relationship Id="rId22" Type="http://schemas.openxmlformats.org/officeDocument/2006/relationships/image" Target="../media/image52.png"/></Relationships>
</file>

<file path=ppt/slides/_rels/slide7.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image" Target="../media/image530.png"/><Relationship Id="rId18" Type="http://schemas.openxmlformats.org/officeDocument/2006/relationships/image" Target="../media/image60.png"/><Relationship Id="rId26" Type="http://schemas.openxmlformats.org/officeDocument/2006/relationships/image" Target="../media/image67.png"/><Relationship Id="rId3" Type="http://schemas.openxmlformats.org/officeDocument/2006/relationships/tags" Target="../tags/tag27.xml"/><Relationship Id="rId21" Type="http://schemas.openxmlformats.org/officeDocument/2006/relationships/image" Target="../media/image62.png"/><Relationship Id="rId7" Type="http://schemas.openxmlformats.org/officeDocument/2006/relationships/tags" Target="../tags/tag31.xml"/><Relationship Id="rId12" Type="http://schemas.openxmlformats.org/officeDocument/2006/relationships/image" Target="../media/image56.png"/><Relationship Id="rId17" Type="http://schemas.openxmlformats.org/officeDocument/2006/relationships/image" Target="../media/image59.png"/><Relationship Id="rId25" Type="http://schemas.openxmlformats.org/officeDocument/2006/relationships/image" Target="../media/image66.png"/><Relationship Id="rId2" Type="http://schemas.openxmlformats.org/officeDocument/2006/relationships/tags" Target="../tags/tag26.xml"/><Relationship Id="rId16" Type="http://schemas.openxmlformats.org/officeDocument/2006/relationships/image" Target="../media/image58.png"/><Relationship Id="rId20" Type="http://schemas.openxmlformats.org/officeDocument/2006/relationships/image" Target="../media/image61.png"/><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image" Target="../media/image55.png"/><Relationship Id="rId24" Type="http://schemas.openxmlformats.org/officeDocument/2006/relationships/image" Target="../media/image65.png"/><Relationship Id="rId5" Type="http://schemas.openxmlformats.org/officeDocument/2006/relationships/tags" Target="../tags/tag29.xml"/><Relationship Id="rId15" Type="http://schemas.openxmlformats.org/officeDocument/2006/relationships/image" Target="../media/image57.png"/><Relationship Id="rId23" Type="http://schemas.openxmlformats.org/officeDocument/2006/relationships/image" Target="../media/image64.png"/><Relationship Id="rId10" Type="http://schemas.openxmlformats.org/officeDocument/2006/relationships/notesSlide" Target="../notesSlides/notesSlide7.xml"/><Relationship Id="rId19" Type="http://schemas.openxmlformats.org/officeDocument/2006/relationships/image" Target="../media/image580.png"/><Relationship Id="rId4" Type="http://schemas.openxmlformats.org/officeDocument/2006/relationships/tags" Target="../tags/tag28.xml"/><Relationship Id="rId9" Type="http://schemas.openxmlformats.org/officeDocument/2006/relationships/slideLayout" Target="../slideLayouts/slideLayout2.xml"/><Relationship Id="rId14" Type="http://schemas.openxmlformats.org/officeDocument/2006/relationships/image" Target="../media/image560.png"/><Relationship Id="rId22" Type="http://schemas.openxmlformats.org/officeDocument/2006/relationships/image" Target="../media/image63.png"/></Relationships>
</file>

<file path=ppt/slides/_rels/slide8.xml.rels><?xml version="1.0" encoding="UTF-8" standalone="yes"?>
<Relationships xmlns="http://schemas.openxmlformats.org/package/2006/relationships"><Relationship Id="rId13" Type="http://schemas.openxmlformats.org/officeDocument/2006/relationships/slideLayout" Target="../slideLayouts/slideLayout2.xml"/><Relationship Id="rId18" Type="http://schemas.openxmlformats.org/officeDocument/2006/relationships/image" Target="../media/image70.png"/><Relationship Id="rId26" Type="http://schemas.openxmlformats.org/officeDocument/2006/relationships/image" Target="../media/image60.png"/><Relationship Id="rId3" Type="http://schemas.openxmlformats.org/officeDocument/2006/relationships/tags" Target="../tags/tag35.xml"/><Relationship Id="rId21" Type="http://schemas.openxmlformats.org/officeDocument/2006/relationships/image" Target="../media/image72.png"/><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image" Target="../media/image680.png"/><Relationship Id="rId25" Type="http://schemas.openxmlformats.org/officeDocument/2006/relationships/image" Target="../media/image76.png"/><Relationship Id="rId33" Type="http://schemas.openxmlformats.org/officeDocument/2006/relationships/image" Target="../media/image83.png"/><Relationship Id="rId2" Type="http://schemas.openxmlformats.org/officeDocument/2006/relationships/tags" Target="../tags/tag34.xml"/><Relationship Id="rId16" Type="http://schemas.openxmlformats.org/officeDocument/2006/relationships/image" Target="../media/image69.png"/><Relationship Id="rId20" Type="http://schemas.openxmlformats.org/officeDocument/2006/relationships/image" Target="../media/image710.png"/><Relationship Id="rId29" Type="http://schemas.openxmlformats.org/officeDocument/2006/relationships/image" Target="../media/image79.png"/><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image" Target="../media/image75.png"/><Relationship Id="rId32" Type="http://schemas.openxmlformats.org/officeDocument/2006/relationships/image" Target="../media/image82.png"/><Relationship Id="rId5" Type="http://schemas.openxmlformats.org/officeDocument/2006/relationships/tags" Target="../tags/tag37.xml"/><Relationship Id="rId15" Type="http://schemas.openxmlformats.org/officeDocument/2006/relationships/image" Target="../media/image68.png"/><Relationship Id="rId23" Type="http://schemas.openxmlformats.org/officeDocument/2006/relationships/image" Target="../media/image74.png"/><Relationship Id="rId28" Type="http://schemas.openxmlformats.org/officeDocument/2006/relationships/image" Target="../media/image78.png"/><Relationship Id="rId10" Type="http://schemas.openxmlformats.org/officeDocument/2006/relationships/tags" Target="../tags/tag42.xml"/><Relationship Id="rId19" Type="http://schemas.openxmlformats.org/officeDocument/2006/relationships/image" Target="../media/image71.png"/><Relationship Id="rId31" Type="http://schemas.openxmlformats.org/officeDocument/2006/relationships/image" Target="../media/image81.png"/><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notesSlide" Target="../notesSlides/notesSlide8.xml"/><Relationship Id="rId22" Type="http://schemas.openxmlformats.org/officeDocument/2006/relationships/image" Target="../media/image73.png"/><Relationship Id="rId27" Type="http://schemas.openxmlformats.org/officeDocument/2006/relationships/image" Target="../media/image77.png"/><Relationship Id="rId30" Type="http://schemas.openxmlformats.org/officeDocument/2006/relationships/image" Target="../media/image80.png"/><Relationship Id="rId8" Type="http://schemas.openxmlformats.org/officeDocument/2006/relationships/tags" Target="../tags/tag40.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13" Type="http://schemas.openxmlformats.org/officeDocument/2006/relationships/image" Target="../media/image87.png"/><Relationship Id="rId18" Type="http://schemas.openxmlformats.org/officeDocument/2006/relationships/image" Target="../media/image92.png"/><Relationship Id="rId3" Type="http://schemas.openxmlformats.org/officeDocument/2006/relationships/tags" Target="../tags/tag47.xml"/><Relationship Id="rId21" Type="http://schemas.openxmlformats.org/officeDocument/2006/relationships/image" Target="../media/image94.png"/><Relationship Id="rId7" Type="http://schemas.openxmlformats.org/officeDocument/2006/relationships/slideLayout" Target="../slideLayouts/slideLayout2.xml"/><Relationship Id="rId12" Type="http://schemas.openxmlformats.org/officeDocument/2006/relationships/image" Target="../media/image86.png"/><Relationship Id="rId17" Type="http://schemas.openxmlformats.org/officeDocument/2006/relationships/image" Target="../media/image91.png"/><Relationship Id="rId2" Type="http://schemas.openxmlformats.org/officeDocument/2006/relationships/tags" Target="../tags/tag46.xml"/><Relationship Id="rId16" Type="http://schemas.openxmlformats.org/officeDocument/2006/relationships/image" Target="../media/image90.png"/><Relationship Id="rId20" Type="http://schemas.openxmlformats.org/officeDocument/2006/relationships/image" Target="../media/image93.png"/><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image" Target="../media/image85.png"/><Relationship Id="rId24" Type="http://schemas.openxmlformats.org/officeDocument/2006/relationships/image" Target="../media/image97.png"/><Relationship Id="rId5" Type="http://schemas.openxmlformats.org/officeDocument/2006/relationships/tags" Target="../tags/tag49.xml"/><Relationship Id="rId15" Type="http://schemas.openxmlformats.org/officeDocument/2006/relationships/image" Target="../media/image89.png"/><Relationship Id="rId23" Type="http://schemas.openxmlformats.org/officeDocument/2006/relationships/image" Target="../media/image96.png"/><Relationship Id="rId10" Type="http://schemas.openxmlformats.org/officeDocument/2006/relationships/image" Target="../media/image61.png"/><Relationship Id="rId4" Type="http://schemas.openxmlformats.org/officeDocument/2006/relationships/tags" Target="../tags/tag48.xml"/><Relationship Id="rId9" Type="http://schemas.openxmlformats.org/officeDocument/2006/relationships/image" Target="../media/image84.png"/><Relationship Id="rId14" Type="http://schemas.openxmlformats.org/officeDocument/2006/relationships/image" Target="../media/image88.png"/><Relationship Id="rId22" Type="http://schemas.openxmlformats.org/officeDocument/2006/relationships/image" Target="../media/image9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448072BD-1D3B-D2ED-F8D7-01102BC76A14}"/>
              </a:ext>
            </a:extLst>
          </p:cNvPr>
          <p:cNvPicPr>
            <a:picLocks noChangeAspect="1"/>
          </p:cNvPicPr>
          <p:nvPr/>
        </p:nvPicPr>
        <p:blipFill>
          <a:blip r:embed="rId3"/>
          <a:stretch>
            <a:fillRect/>
          </a:stretch>
        </p:blipFill>
        <p:spPr>
          <a:xfrm>
            <a:off x="6816613" y="5126274"/>
            <a:ext cx="2902062" cy="1631656"/>
          </a:xfrm>
          <a:prstGeom prst="rect">
            <a:avLst/>
          </a:prstGeom>
        </p:spPr>
      </p:pic>
      <p:pic>
        <p:nvPicPr>
          <p:cNvPr id="9" name="Immagine 8">
            <a:extLst>
              <a:ext uri="{FF2B5EF4-FFF2-40B4-BE49-F238E27FC236}">
                <a16:creationId xmlns:a16="http://schemas.microsoft.com/office/drawing/2014/main" id="{5957397C-4BF9-4DA1-AFBF-9FB3F041EBE5}"/>
              </a:ext>
            </a:extLst>
          </p:cNvPr>
          <p:cNvPicPr>
            <a:picLocks noChangeAspect="1"/>
          </p:cNvPicPr>
          <p:nvPr/>
        </p:nvPicPr>
        <p:blipFill>
          <a:blip r:embed="rId4"/>
          <a:stretch>
            <a:fillRect/>
          </a:stretch>
        </p:blipFill>
        <p:spPr>
          <a:xfrm>
            <a:off x="-1" y="-88598"/>
            <a:ext cx="10080625" cy="1863038"/>
          </a:xfrm>
          <a:prstGeom prst="rect">
            <a:avLst/>
          </a:prstGeom>
        </p:spPr>
      </p:pic>
      <p:sp>
        <p:nvSpPr>
          <p:cNvPr id="55" name="Titolo 1">
            <a:extLst>
              <a:ext uri="{FF2B5EF4-FFF2-40B4-BE49-F238E27FC236}">
                <a16:creationId xmlns:a16="http://schemas.microsoft.com/office/drawing/2014/main" id="{A1F34159-B9CD-4146-AB2C-E7F8D6168B1C}"/>
              </a:ext>
            </a:extLst>
          </p:cNvPr>
          <p:cNvSpPr>
            <a:spLocks noGrp="1"/>
          </p:cNvSpPr>
          <p:nvPr>
            <p:ph type="ctrTitle"/>
          </p:nvPr>
        </p:nvSpPr>
        <p:spPr>
          <a:xfrm>
            <a:off x="361950" y="1826556"/>
            <a:ext cx="9568295" cy="3355044"/>
          </a:xfrm>
        </p:spPr>
        <p:txBody>
          <a:bodyPr>
            <a:noAutofit/>
          </a:bodyPr>
          <a:lstStyle/>
          <a:p>
            <a:r>
              <a:rPr lang="en-GB" sz="6000" b="1" dirty="0">
                <a:solidFill>
                  <a:schemeClr val="tx1"/>
                </a:solidFill>
              </a:rPr>
              <a:t>STOCHASTIC MODELS</a:t>
            </a:r>
            <a:br>
              <a:rPr lang="en-GB" sz="6000" b="1" dirty="0">
                <a:solidFill>
                  <a:schemeClr val="tx1"/>
                </a:solidFill>
              </a:rPr>
            </a:br>
            <a:r>
              <a:rPr lang="en-GB" sz="6000" b="1" dirty="0">
                <a:solidFill>
                  <a:schemeClr val="tx1"/>
                </a:solidFill>
              </a:rPr>
              <a:t>-</a:t>
            </a:r>
            <a:br>
              <a:rPr lang="en-GB" sz="6000" b="1" dirty="0">
                <a:solidFill>
                  <a:schemeClr val="tx1"/>
                </a:solidFill>
              </a:rPr>
            </a:br>
            <a:r>
              <a:rPr lang="en-GB" sz="6000" b="1" dirty="0">
                <a:solidFill>
                  <a:schemeClr val="tx1"/>
                </a:solidFill>
              </a:rPr>
              <a:t>Convex optimization over </a:t>
            </a:r>
            <a:br>
              <a:rPr lang="en-GB" sz="6000" b="1" dirty="0">
                <a:solidFill>
                  <a:schemeClr val="tx1"/>
                </a:solidFill>
              </a:rPr>
            </a:br>
            <a:r>
              <a:rPr lang="en-GB" sz="6000" b="1" dirty="0">
                <a:solidFill>
                  <a:schemeClr val="tx1"/>
                </a:solidFill>
              </a:rPr>
              <a:t>Distributed Networks</a:t>
            </a:r>
            <a:endParaRPr lang="it-IT" sz="5400" dirty="0">
              <a:solidFill>
                <a:schemeClr val="tx1"/>
              </a:solidFill>
            </a:endParaRPr>
          </a:p>
        </p:txBody>
      </p:sp>
      <p:sp>
        <p:nvSpPr>
          <p:cNvPr id="27" name="Segnaposto piè di pagina 4">
            <a:extLst>
              <a:ext uri="{FF2B5EF4-FFF2-40B4-BE49-F238E27FC236}">
                <a16:creationId xmlns:a16="http://schemas.microsoft.com/office/drawing/2014/main" id="{2716D225-8D3D-49FF-A624-DF6AE03D615C}"/>
              </a:ext>
            </a:extLst>
          </p:cNvPr>
          <p:cNvSpPr>
            <a:spLocks noGrp="1"/>
          </p:cNvSpPr>
          <p:nvPr>
            <p:ph type="ftr" sz="quarter" idx="11"/>
          </p:nvPr>
        </p:nvSpPr>
        <p:spPr>
          <a:xfrm>
            <a:off x="3354077" y="7144934"/>
            <a:ext cx="3402211" cy="402483"/>
          </a:xfrm>
        </p:spPr>
        <p:txBody>
          <a:bodyPr/>
          <a:lstStyle/>
          <a:p>
            <a:r>
              <a:rPr lang="it-IT" dirty="0"/>
              <a:t>alessandro.pilloni@unica.it</a:t>
            </a:r>
          </a:p>
        </p:txBody>
      </p:sp>
      <p:sp>
        <p:nvSpPr>
          <p:cNvPr id="28" name="Segnaposto numero diapositiva 5">
            <a:extLst>
              <a:ext uri="{FF2B5EF4-FFF2-40B4-BE49-F238E27FC236}">
                <a16:creationId xmlns:a16="http://schemas.microsoft.com/office/drawing/2014/main" id="{2A130DD7-B878-4684-BC8F-A2E3B305305D}"/>
              </a:ext>
            </a:extLst>
          </p:cNvPr>
          <p:cNvSpPr>
            <a:spLocks noGrp="1"/>
          </p:cNvSpPr>
          <p:nvPr>
            <p:ph type="sldNum" sz="quarter" idx="12"/>
          </p:nvPr>
        </p:nvSpPr>
        <p:spPr>
          <a:xfrm>
            <a:off x="7119441" y="7144934"/>
            <a:ext cx="2658404" cy="402483"/>
          </a:xfrm>
        </p:spPr>
        <p:txBody>
          <a:bodyPr/>
          <a:lstStyle/>
          <a:p>
            <a:fld id="{77D38DAF-82E5-4F16-9708-7032B2640FE9}" type="slidenum">
              <a:rPr lang="it-IT" smtClean="0"/>
              <a:t>1</a:t>
            </a:fld>
            <a:endParaRPr lang="it-IT" dirty="0"/>
          </a:p>
        </p:txBody>
      </p:sp>
      <p:pic>
        <p:nvPicPr>
          <p:cNvPr id="25" name="Picture 6" descr="http://www.unica.it/UserFiles/Image/Grafica/logouniv800.GIF">
            <a:extLst>
              <a:ext uri="{FF2B5EF4-FFF2-40B4-BE49-F238E27FC236}">
                <a16:creationId xmlns:a16="http://schemas.microsoft.com/office/drawing/2014/main" id="{2D4B6913-4910-48FA-814A-38E84513FF5D}"/>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CrisscrossEtching trans="36000" pressure="0"/>
                    </a14:imgEffect>
                  </a14:imgLayer>
                </a14:imgProps>
              </a:ext>
              <a:ext uri="{28A0092B-C50C-407E-A947-70E740481C1C}">
                <a14:useLocalDpi xmlns:a14="http://schemas.microsoft.com/office/drawing/2010/main" val="0"/>
              </a:ext>
            </a:extLst>
          </a:blip>
          <a:srcRect/>
          <a:stretch>
            <a:fillRect/>
          </a:stretch>
        </p:blipFill>
        <p:spPr bwMode="auto">
          <a:xfrm rot="20306028">
            <a:off x="8189869" y="6696671"/>
            <a:ext cx="2662598" cy="1501517"/>
          </a:xfrm>
          <a:prstGeom prst="rect">
            <a:avLst/>
          </a:prstGeom>
          <a:noFill/>
          <a:extLst>
            <a:ext uri="{909E8E84-426E-40DD-AFC4-6F175D3DCCD1}">
              <a14:hiddenFill xmlns:a14="http://schemas.microsoft.com/office/drawing/2010/main">
                <a:solidFill>
                  <a:srgbClr val="FFFFFF"/>
                </a:solidFill>
              </a14:hiddenFill>
            </a:ext>
          </a:extLst>
        </p:spPr>
      </p:pic>
      <p:sp>
        <p:nvSpPr>
          <p:cNvPr id="33" name="Segnaposto numero diapositiva 5">
            <a:extLst>
              <a:ext uri="{FF2B5EF4-FFF2-40B4-BE49-F238E27FC236}">
                <a16:creationId xmlns:a16="http://schemas.microsoft.com/office/drawing/2014/main" id="{34D8DB50-C43F-4F19-AB18-C0C08DED696F}"/>
              </a:ext>
            </a:extLst>
          </p:cNvPr>
          <p:cNvSpPr txBox="1">
            <a:spLocks/>
          </p:cNvSpPr>
          <p:nvPr/>
        </p:nvSpPr>
        <p:spPr>
          <a:xfrm>
            <a:off x="7271841" y="7297334"/>
            <a:ext cx="2658404" cy="402483"/>
          </a:xfrm>
          <a:prstGeom prst="rect">
            <a:avLst/>
          </a:prstGeom>
        </p:spPr>
        <p:txBody>
          <a:bodyPr vert="horz" lIns="91440" tIns="45720" rIns="91440" bIns="45720" rtlCol="0" anchor="ctr"/>
          <a:lstStyle>
            <a:defPPr>
              <a:defRPr lang="en-US"/>
            </a:defPPr>
            <a:lvl1pPr marL="0" algn="r" defTabSz="457200" rtl="0" eaLnBrk="1" latinLnBrk="0" hangingPunct="1">
              <a:defRPr sz="132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D38DAF-82E5-4F16-9708-7032B2640FE9}" type="slidenum">
              <a:rPr lang="it-IT"/>
              <a:pPr/>
              <a:t>1</a:t>
            </a:fld>
            <a:endParaRPr lang="it-IT" dirty="0"/>
          </a:p>
        </p:txBody>
      </p:sp>
      <p:pic>
        <p:nvPicPr>
          <p:cNvPr id="3" name="Immagine 2">
            <a:extLst>
              <a:ext uri="{FF2B5EF4-FFF2-40B4-BE49-F238E27FC236}">
                <a16:creationId xmlns:a16="http://schemas.microsoft.com/office/drawing/2014/main" id="{104BDF6B-F6FB-753F-6F34-CF5947AC4164}"/>
              </a:ext>
            </a:extLst>
          </p:cNvPr>
          <p:cNvPicPr>
            <a:picLocks noChangeAspect="1"/>
          </p:cNvPicPr>
          <p:nvPr/>
        </p:nvPicPr>
        <p:blipFill>
          <a:blip r:embed="rId7"/>
          <a:stretch>
            <a:fillRect/>
          </a:stretch>
        </p:blipFill>
        <p:spPr>
          <a:xfrm>
            <a:off x="153798" y="5613787"/>
            <a:ext cx="3697349" cy="1431834"/>
          </a:xfrm>
          <a:prstGeom prst="rect">
            <a:avLst/>
          </a:prstGeom>
        </p:spPr>
      </p:pic>
      <p:pic>
        <p:nvPicPr>
          <p:cNvPr id="4" name="Picture 2" descr="Learning in Multi-Agent Systems | Artificial Intelligence Lab Brussels">
            <a:extLst>
              <a:ext uri="{FF2B5EF4-FFF2-40B4-BE49-F238E27FC236}">
                <a16:creationId xmlns:a16="http://schemas.microsoft.com/office/drawing/2014/main" id="{D087E69A-AD4D-1193-FF54-C17575BB090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51147" y="5403231"/>
            <a:ext cx="3097903" cy="1713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434887"/>
      </p:ext>
    </p:extLst>
  </p:cSld>
  <p:clrMapOvr>
    <a:masterClrMapping/>
  </p:clrMapOvr>
  <mc:AlternateContent xmlns:mc="http://schemas.openxmlformats.org/markup-compatibility/2006" xmlns:p14="http://schemas.microsoft.com/office/powerpoint/2010/main">
    <mc:Choice Requires="p14">
      <p:transition spd="slow" p14:dur="2000" advTm="3068"/>
    </mc:Choice>
    <mc:Fallback xmlns="">
      <p:transition spd="slow" advTm="30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28327"/>
            <a:ext cx="9055073" cy="493439"/>
          </a:xfrm>
        </p:spPr>
        <p:txBody>
          <a:bodyPr>
            <a:normAutofit/>
          </a:bodyPr>
          <a:lstStyle/>
          <a:p>
            <a:r>
              <a:rPr lang="en-US" dirty="0"/>
              <a:t>Convex optimization with inequality constraints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10</a:t>
            </a:fld>
            <a:endParaRPr lang="it-IT"/>
          </a:p>
        </p:txBody>
      </p:sp>
      <p:sp>
        <p:nvSpPr>
          <p:cNvPr id="6" name="CasellaDiTesto 5">
            <a:extLst>
              <a:ext uri="{FF2B5EF4-FFF2-40B4-BE49-F238E27FC236}">
                <a16:creationId xmlns:a16="http://schemas.microsoft.com/office/drawing/2014/main" id="{E495FDA8-B379-AD5B-B792-C16D3276324C}"/>
              </a:ext>
            </a:extLst>
          </p:cNvPr>
          <p:cNvSpPr txBox="1"/>
          <p:nvPr/>
        </p:nvSpPr>
        <p:spPr>
          <a:xfrm>
            <a:off x="217723" y="756091"/>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Consider the following constrained optimization problem.</a:t>
            </a:r>
          </a:p>
        </p:txBody>
      </p:sp>
      <p:pic>
        <p:nvPicPr>
          <p:cNvPr id="1048" name="Immagine 104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in\rea^n}\quad f(x)&#10;\end{eqnarray*}&#10;}&#10;\end{document}" title="IguanaTex Bitmap Display">
            <a:extLst>
              <a:ext uri="{FF2B5EF4-FFF2-40B4-BE49-F238E27FC236}">
                <a16:creationId xmlns:a16="http://schemas.microsoft.com/office/drawing/2014/main" id="{2092B5D0-8779-B346-8470-91B0495B1C11}"/>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2722196" y="1322401"/>
            <a:ext cx="1634813" cy="336334"/>
          </a:xfrm>
          <a:prstGeom prst="rect">
            <a:avLst/>
          </a:prstGeom>
        </p:spPr>
      </p:pic>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Ax=b&#10;\end{eqnarray*}&#10;}&#10;\end{document}" title="IguanaTex Bitmap Display">
            <a:extLst>
              <a:ext uri="{FF2B5EF4-FFF2-40B4-BE49-F238E27FC236}">
                <a16:creationId xmlns:a16="http://schemas.microsoft.com/office/drawing/2014/main" id="{1EF841EF-8BAF-70B9-2C65-46C0298A53AB}"/>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5678737" y="1201317"/>
            <a:ext cx="642976" cy="163540"/>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C_i x\leq 0 \quad i=1,2,\dots,p&#10;\end{eqnarray*}&#10;}&#10;\end{document}" title="IguanaTex Bitmap Display">
            <a:extLst>
              <a:ext uri="{FF2B5EF4-FFF2-40B4-BE49-F238E27FC236}">
                <a16:creationId xmlns:a16="http://schemas.microsoft.com/office/drawing/2014/main" id="{735B5D26-C960-051C-B866-B1FBDEA349CA}"/>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5678737" y="1501127"/>
            <a:ext cx="2157354" cy="214239"/>
          </a:xfrm>
          <a:prstGeom prst="rect">
            <a:avLst/>
          </a:prstGeom>
        </p:spPr>
      </p:pic>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AA0CC93A-F7E6-FCD8-F738-453297496D1A}"/>
                  </a:ext>
                </a:extLst>
              </p:cNvPr>
              <p:cNvSpPr txBox="1"/>
              <p:nvPr/>
            </p:nvSpPr>
            <p:spPr>
              <a:xfrm>
                <a:off x="217723" y="1879698"/>
                <a:ext cx="9862902" cy="646331"/>
              </a:xfrm>
              <a:prstGeom prst="rect">
                <a:avLst/>
              </a:prstGeom>
              <a:noFill/>
            </p:spPr>
            <p:txBody>
              <a:bodyPr wrap="square">
                <a:spAutoFit/>
              </a:bodyPr>
              <a:lstStyle/>
              <a:p>
                <a:pPr marL="342900" indent="-342900">
                  <a:buFont typeface="Arial" panose="020B0604020202020204" pitchFamily="34" charset="0"/>
                  <a:buChar char="•"/>
                </a:pPr>
                <a:r>
                  <a:rPr lang="it-IT" b="1" dirty="0" err="1"/>
                  <a:t>Requirement</a:t>
                </a:r>
                <a:r>
                  <a:rPr lang="it-IT" b="1" dirty="0"/>
                  <a:t>: </a:t>
                </a:r>
                <a:r>
                  <a:rPr lang="it-IT" dirty="0" err="1"/>
                  <a:t>These</a:t>
                </a:r>
                <a:r>
                  <a:rPr lang="it-IT" dirty="0"/>
                  <a:t> </a:t>
                </a:r>
                <a:r>
                  <a:rPr lang="it-IT" dirty="0" err="1"/>
                  <a:t>constraints</a:t>
                </a:r>
                <a:r>
                  <a:rPr lang="it-IT" dirty="0"/>
                  <a:t>, </a:t>
                </a:r>
                <a:r>
                  <a:rPr lang="it-IT" dirty="0" err="1"/>
                  <a:t>even</a:t>
                </a:r>
                <a:r>
                  <a:rPr lang="it-IT" dirty="0"/>
                  <a:t> </a:t>
                </a:r>
                <a:r>
                  <a:rPr lang="it-IT" dirty="0" err="1"/>
                  <a:t>not</a:t>
                </a:r>
                <a:r>
                  <a:rPr lang="it-IT" dirty="0"/>
                  <a:t> linear (e.g.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𝑔</m:t>
                        </m:r>
                      </m:e>
                      <m:sub>
                        <m:r>
                          <a:rPr lang="it-IT" b="0" i="1" dirty="0" smtClean="0">
                            <a:solidFill>
                              <a:srgbClr val="E71224"/>
                            </a:solidFill>
                            <a:latin typeface="Cambria Math" panose="02040503050406030204" pitchFamily="18" charset="0"/>
                          </a:rPr>
                          <m:t>𝑖</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≤0</m:t>
                    </m:r>
                  </m:oMath>
                </a14:m>
                <a:r>
                  <a:rPr lang="it-IT" dirty="0"/>
                  <a:t>), must </a:t>
                </a:r>
                <a:r>
                  <a:rPr lang="it-IT" dirty="0" err="1"/>
                  <a:t>satisfy</a:t>
                </a:r>
                <a:r>
                  <a:rPr lang="it-IT" dirty="0"/>
                  <a:t> the </a:t>
                </a:r>
                <a:r>
                  <a:rPr lang="it-IT" b="1" dirty="0" err="1"/>
                  <a:t>Slater's</a:t>
                </a:r>
                <a:r>
                  <a:rPr lang="it-IT" b="1" dirty="0"/>
                  <a:t> </a:t>
                </a:r>
                <a:r>
                  <a:rPr lang="it-IT" b="1" dirty="0" err="1"/>
                  <a:t>condition</a:t>
                </a:r>
                <a:r>
                  <a:rPr lang="it-IT" dirty="0"/>
                  <a:t> i.e. </a:t>
                </a:r>
                <a14:m>
                  <m:oMath xmlns:m="http://schemas.openxmlformats.org/officeDocument/2006/math">
                    <m:r>
                      <a:rPr lang="it-IT" b="0" i="1" dirty="0" smtClean="0">
                        <a:solidFill>
                          <a:srgbClr val="E71224"/>
                        </a:solidFill>
                        <a:latin typeface="Cambria Math" panose="02040503050406030204" pitchFamily="18" charset="0"/>
                      </a:rPr>
                      <m:t>∃ </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𝑔</m:t>
                        </m:r>
                      </m:e>
                      <m:sub>
                        <m:r>
                          <a:rPr lang="it-IT" i="1" dirty="0">
                            <a:solidFill>
                              <a:srgbClr val="E71224"/>
                            </a:solidFill>
                            <a:latin typeface="Cambria Math" panose="02040503050406030204" pitchFamily="18" charset="0"/>
                          </a:rPr>
                          <m:t>𝑖</m:t>
                        </m:r>
                      </m:sub>
                    </m:sSub>
                    <m:d>
                      <m:dPr>
                        <m:ctrlPr>
                          <a:rPr lang="it-IT" i="1" dirty="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r>
                      <a:rPr lang="it-IT" b="0" i="1" dirty="0" smtClean="0">
                        <a:solidFill>
                          <a:srgbClr val="E71224"/>
                        </a:solidFill>
                        <a:latin typeface="Cambria Math" panose="02040503050406030204" pitchFamily="18" charset="0"/>
                      </a:rPr>
                      <m:t>&lt;</m:t>
                    </m:r>
                    <m:r>
                      <a:rPr lang="it-IT" i="1" dirty="0">
                        <a:solidFill>
                          <a:srgbClr val="E71224"/>
                        </a:solidFill>
                        <a:latin typeface="Cambria Math" panose="02040503050406030204" pitchFamily="18" charset="0"/>
                      </a:rPr>
                      <m:t>0</m:t>
                    </m:r>
                  </m:oMath>
                </a14:m>
                <a:r>
                  <a:rPr lang="it-IT" dirty="0"/>
                  <a:t> (</a:t>
                </a:r>
                <a14:m>
                  <m:oMath xmlns:m="http://schemas.openxmlformats.org/officeDocument/2006/math">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oMath>
                </a14:m>
                <a:r>
                  <a:rPr lang="it-IT" dirty="0"/>
                  <a:t> must be </a:t>
                </a:r>
                <a:r>
                  <a:rPr lang="it-IT" b="1" dirty="0" err="1"/>
                  <a:t>interior</a:t>
                </a:r>
                <a:r>
                  <a:rPr lang="it-IT" b="1" dirty="0"/>
                  <a:t> </a:t>
                </a:r>
                <a:r>
                  <a:rPr lang="it-IT" dirty="0"/>
                  <a:t>to the domain </a:t>
                </a:r>
                <a:r>
                  <a:rPr lang="it-IT" dirty="0" err="1"/>
                  <a:t>identified</a:t>
                </a:r>
                <a:r>
                  <a:rPr lang="it-IT" dirty="0"/>
                  <a:t> by the </a:t>
                </a:r>
                <a:r>
                  <a:rPr lang="it-IT" dirty="0" err="1"/>
                  <a:t>intersection</a:t>
                </a:r>
                <a:r>
                  <a:rPr lang="it-IT" dirty="0"/>
                  <a:t> </a:t>
                </a:r>
                <a:r>
                  <a:rPr lang="it-IT" dirty="0" err="1"/>
                  <a:t>constraints</a:t>
                </a:r>
                <a:r>
                  <a:rPr lang="it-IT" dirty="0"/>
                  <a:t>).</a:t>
                </a:r>
                <a:endParaRPr lang="en-US" dirty="0"/>
              </a:p>
            </p:txBody>
          </p:sp>
        </mc:Choice>
        <mc:Fallback xmlns="">
          <p:sp>
            <p:nvSpPr>
              <p:cNvPr id="11" name="CasellaDiTesto 10">
                <a:extLst>
                  <a:ext uri="{FF2B5EF4-FFF2-40B4-BE49-F238E27FC236}">
                    <a16:creationId xmlns:a16="http://schemas.microsoft.com/office/drawing/2014/main" id="{AA0CC93A-F7E6-FCD8-F738-453297496D1A}"/>
                  </a:ext>
                </a:extLst>
              </p:cNvPr>
              <p:cNvSpPr txBox="1">
                <a:spLocks noRot="1" noChangeAspect="1" noMove="1" noResize="1" noEditPoints="1" noAdjustHandles="1" noChangeArrowheads="1" noChangeShapeType="1" noTextEdit="1"/>
              </p:cNvSpPr>
              <p:nvPr/>
            </p:nvSpPr>
            <p:spPr>
              <a:xfrm>
                <a:off x="217723" y="1879698"/>
                <a:ext cx="9862902" cy="646331"/>
              </a:xfrm>
              <a:prstGeom prst="rect">
                <a:avLst/>
              </a:prstGeom>
              <a:blipFill>
                <a:blip r:embed="rId20"/>
                <a:stretch>
                  <a:fillRect l="-433"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896B5DB3-AD2E-6918-AE13-F96187BC9F5F}"/>
                  </a:ext>
                </a:extLst>
              </p:cNvPr>
              <p:cNvSpPr txBox="1"/>
              <p:nvPr/>
            </p:nvSpPr>
            <p:spPr>
              <a:xfrm>
                <a:off x="217723" y="2597387"/>
                <a:ext cx="9560122" cy="369332"/>
              </a:xfrm>
              <a:prstGeom prst="rect">
                <a:avLst/>
              </a:prstGeom>
              <a:noFill/>
            </p:spPr>
            <p:txBody>
              <a:bodyPr wrap="square">
                <a:spAutoFit/>
              </a:bodyPr>
              <a:lstStyle/>
              <a:p>
                <a:pPr marL="342900" indent="-342900">
                  <a:buFont typeface="Arial" panose="020B0604020202020204" pitchFamily="34" charset="0"/>
                  <a:buChar char="•"/>
                </a:pPr>
                <a:r>
                  <a:rPr lang="en-US" dirty="0"/>
                  <a:t>From (12), let </a:t>
                </a:r>
                <a14:m>
                  <m:oMath xmlns:m="http://schemas.openxmlformats.org/officeDocument/2006/math">
                    <m:r>
                      <a:rPr lang="it-IT" b="0"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&gt;0</m:t>
                    </m:r>
                  </m:oMath>
                </a14:m>
                <a:r>
                  <a:rPr lang="en-US" dirty="0"/>
                  <a:t> large enough, then the solution of (12) can be approximated by:</a:t>
                </a:r>
              </a:p>
            </p:txBody>
          </p:sp>
        </mc:Choice>
        <mc:Fallback xmlns="">
          <p:sp>
            <p:nvSpPr>
              <p:cNvPr id="13" name="CasellaDiTesto 12">
                <a:extLst>
                  <a:ext uri="{FF2B5EF4-FFF2-40B4-BE49-F238E27FC236}">
                    <a16:creationId xmlns:a16="http://schemas.microsoft.com/office/drawing/2014/main" id="{896B5DB3-AD2E-6918-AE13-F96187BC9F5F}"/>
                  </a:ext>
                </a:extLst>
              </p:cNvPr>
              <p:cNvSpPr txBox="1">
                <a:spLocks noRot="1" noChangeAspect="1" noMove="1" noResize="1" noEditPoints="1" noAdjustHandles="1" noChangeArrowheads="1" noChangeShapeType="1" noTextEdit="1"/>
              </p:cNvSpPr>
              <p:nvPr/>
            </p:nvSpPr>
            <p:spPr>
              <a:xfrm>
                <a:off x="217723" y="2597387"/>
                <a:ext cx="9560122" cy="369332"/>
              </a:xfrm>
              <a:prstGeom prst="rect">
                <a:avLst/>
              </a:prstGeom>
              <a:blipFill>
                <a:blip r:embed="rId21"/>
                <a:stretch>
                  <a:fillRect l="-446" t="-8197" b="-24590"/>
                </a:stretch>
              </a:blipFill>
            </p:spPr>
            <p:txBody>
              <a:bodyPr/>
              <a:lstStyle/>
              <a:p>
                <a:r>
                  <a:rPr lang="it-IT">
                    <a:noFill/>
                  </a:rPr>
                  <a:t> </a:t>
                </a:r>
              </a:p>
            </p:txBody>
          </p:sp>
        </mc:Fallback>
      </mc:AlternateContent>
      <p:pic>
        <p:nvPicPr>
          <p:cNvPr id="21" name="Immagine 2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_\gamma\;=\;\min_{x,z_1, \cdots,z_p}\quad f(x)-\frac{1}{\gamma}&#10;\sum_{i=1}^p \mathrm{log} \big(z_i\big)&#10;\end{eqnarray*}&#10;}&#10;\end{document}" title="IguanaTex Bitmap Display">
            <a:extLst>
              <a:ext uri="{FF2B5EF4-FFF2-40B4-BE49-F238E27FC236}">
                <a16:creationId xmlns:a16="http://schemas.microsoft.com/office/drawing/2014/main" id="{B96FCE06-9152-94DF-E405-450FBA0FF4F5}"/>
              </a:ext>
            </a:extLst>
          </p:cNvPr>
          <p:cNvPicPr>
            <a:picLocks noChangeAspect="1"/>
          </p:cNvPicPr>
          <p:nvPr>
            <p:custDataLst>
              <p:tags r:id="rId4"/>
            </p:custDataLst>
          </p:nvPr>
        </p:nvPicPr>
        <p:blipFill>
          <a:blip r:embed="rId22">
            <a:extLst>
              <a:ext uri="{28A0092B-C50C-407E-A947-70E740481C1C}">
                <a14:useLocalDpi xmlns:a14="http://schemas.microsoft.com/office/drawing/2010/main" val="0"/>
              </a:ext>
            </a:extLst>
          </a:blip>
          <a:stretch>
            <a:fillRect/>
          </a:stretch>
        </p:blipFill>
        <p:spPr>
          <a:xfrm>
            <a:off x="801473" y="3252386"/>
            <a:ext cx="3285828" cy="583591"/>
          </a:xfrm>
          <a:prstGeom prst="rect">
            <a:avLst/>
          </a:prstGeom>
        </p:spPr>
      </p:pic>
      <p:pic>
        <p:nvPicPr>
          <p:cNvPr id="31" name="Immagine 3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end{eqnarray*}&#10;}&#10;\end{document}" title="IguanaTex Bitmap Display">
            <a:extLst>
              <a:ext uri="{FF2B5EF4-FFF2-40B4-BE49-F238E27FC236}">
                <a16:creationId xmlns:a16="http://schemas.microsoft.com/office/drawing/2014/main" id="{A74FF65F-1D07-C0DC-7E09-E48382BBC2A0}"/>
              </a:ext>
            </a:extLst>
          </p:cNvPr>
          <p:cNvPicPr>
            <a:picLocks noChangeAspect="1"/>
          </p:cNvPicPr>
          <p:nvPr>
            <p:custDataLst>
              <p:tags r:id="rId5"/>
            </p:custDataLst>
          </p:nvPr>
        </p:nvPicPr>
        <p:blipFill>
          <a:blip r:embed="rId23">
            <a:extLst>
              <a:ext uri="{28A0092B-C50C-407E-A947-70E740481C1C}">
                <a14:useLocalDpi xmlns:a14="http://schemas.microsoft.com/office/drawing/2010/main" val="0"/>
              </a:ext>
            </a:extLst>
          </a:blip>
          <a:stretch>
            <a:fillRect/>
          </a:stretch>
        </p:blipFill>
        <p:spPr>
          <a:xfrm>
            <a:off x="4709173" y="1382556"/>
            <a:ext cx="416914" cy="128914"/>
          </a:xfrm>
          <a:prstGeom prst="rect">
            <a:avLst/>
          </a:prstGeom>
        </p:spPr>
      </p:pic>
      <mc:AlternateContent xmlns:mc="http://schemas.openxmlformats.org/markup-compatibility/2006">
        <mc:Choice xmlns:a14="http://schemas.microsoft.com/office/drawing/2010/main" Requires="a14">
          <p:sp>
            <p:nvSpPr>
              <p:cNvPr id="33" name="CasellaDiTesto 32">
                <a:extLst>
                  <a:ext uri="{FF2B5EF4-FFF2-40B4-BE49-F238E27FC236}">
                    <a16:creationId xmlns:a16="http://schemas.microsoft.com/office/drawing/2014/main" id="{4001F60A-69DE-DD0B-82B3-BC7D2B70522D}"/>
                  </a:ext>
                </a:extLst>
              </p:cNvPr>
              <p:cNvSpPr txBox="1"/>
              <p:nvPr/>
            </p:nvSpPr>
            <p:spPr>
              <a:xfrm>
                <a:off x="263696" y="4812790"/>
                <a:ext cx="9707080" cy="646331"/>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err="1"/>
                  <a:t>Because</a:t>
                </a:r>
                <a:r>
                  <a:rPr lang="it-IT" dirty="0"/>
                  <a:t> </a:t>
                </a:r>
                <a14:m>
                  <m:oMath xmlns:m="http://schemas.openxmlformats.org/officeDocument/2006/math">
                    <m:r>
                      <m:rPr>
                        <m:sty m:val="p"/>
                      </m:rPr>
                      <a:rPr lang="it-IT" dirty="0">
                        <a:solidFill>
                          <a:srgbClr val="E71224"/>
                        </a:solidFill>
                        <a:latin typeface="Cambria Math" panose="02040503050406030204" pitchFamily="18" charset="0"/>
                      </a:rPr>
                      <m:t>log</m:t>
                    </m:r>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ℝ</m:t>
                    </m:r>
                  </m:oMath>
                </a14:m>
                <a:r>
                  <a:rPr lang="it-IT" dirty="0"/>
                  <a:t> then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𝑧</m:t>
                        </m:r>
                      </m:e>
                      <m:sub>
                        <m:r>
                          <a:rPr lang="it-IT" i="1" dirty="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&gt;0</m:t>
                    </m:r>
                  </m:oMath>
                </a14:m>
                <a:r>
                  <a:rPr lang="it-IT" dirty="0"/>
                  <a:t> </a:t>
                </a:r>
                <a:r>
                  <a:rPr lang="it-IT" dirty="0" err="1"/>
                  <a:t>is</a:t>
                </a:r>
                <a:r>
                  <a:rPr lang="it-IT" dirty="0"/>
                  <a:t> </a:t>
                </a:r>
                <a:r>
                  <a:rPr lang="it-IT" dirty="0" err="1"/>
                  <a:t>intrinsecally</a:t>
                </a:r>
                <a:r>
                  <a:rPr lang="it-IT" dirty="0"/>
                  <a:t> </a:t>
                </a:r>
                <a:r>
                  <a:rPr lang="it-IT" dirty="0" err="1"/>
                  <a:t>verified</a:t>
                </a:r>
                <a:r>
                  <a:rPr lang="it-IT" dirty="0"/>
                  <a:t>, and (13) plays </a:t>
                </a:r>
                <a:r>
                  <a:rPr lang="it-IT" dirty="0" err="1"/>
                  <a:t>as</a:t>
                </a:r>
                <a:r>
                  <a:rPr lang="it-IT" dirty="0"/>
                  <a:t> an </a:t>
                </a:r>
                <a:r>
                  <a:rPr lang="it-IT" b="1" dirty="0" err="1"/>
                  <a:t>optimization</a:t>
                </a:r>
                <a:r>
                  <a:rPr lang="it-IT" b="1" dirty="0"/>
                  <a:t> with equality </a:t>
                </a:r>
                <a:r>
                  <a:rPr lang="it-IT" b="1" dirty="0" err="1"/>
                  <a:t>constraints</a:t>
                </a:r>
                <a:r>
                  <a:rPr lang="it-IT" dirty="0"/>
                  <a:t> </a:t>
                </a:r>
                <a:r>
                  <a:rPr lang="it-IT" dirty="0" err="1"/>
                  <a:t>it</a:t>
                </a:r>
                <a:r>
                  <a:rPr lang="it-IT" dirty="0"/>
                  <a:t> can </a:t>
                </a:r>
                <a:r>
                  <a:rPr lang="it-IT" dirty="0" err="1"/>
                  <a:t>solved</a:t>
                </a:r>
                <a:r>
                  <a:rPr lang="it-IT" dirty="0"/>
                  <a:t> </a:t>
                </a:r>
                <a:r>
                  <a:rPr lang="it-IT" dirty="0" err="1"/>
                  <a:t>as</a:t>
                </a:r>
                <a:r>
                  <a:rPr lang="it-IT" dirty="0"/>
                  <a:t> </a:t>
                </a:r>
                <a:r>
                  <a:rPr lang="en-US" dirty="0"/>
                  <a:t>the </a:t>
                </a:r>
                <a:r>
                  <a:rPr lang="en-US" b="1" dirty="0"/>
                  <a:t>unconstrained </a:t>
                </a:r>
                <a:r>
                  <a:rPr lang="en-US" b="1" dirty="0" err="1"/>
                  <a:t>Lagrangian</a:t>
                </a:r>
                <a:r>
                  <a:rPr lang="en-US" b="1" dirty="0"/>
                  <a:t> dual problem</a:t>
                </a:r>
                <a:r>
                  <a:rPr lang="en-US" dirty="0"/>
                  <a:t>, where:</a:t>
                </a:r>
              </a:p>
            </p:txBody>
          </p:sp>
        </mc:Choice>
        <mc:Fallback>
          <p:sp>
            <p:nvSpPr>
              <p:cNvPr id="33" name="CasellaDiTesto 32">
                <a:extLst>
                  <a:ext uri="{FF2B5EF4-FFF2-40B4-BE49-F238E27FC236}">
                    <a16:creationId xmlns:a16="http://schemas.microsoft.com/office/drawing/2014/main" id="{4001F60A-69DE-DD0B-82B3-BC7D2B70522D}"/>
                  </a:ext>
                </a:extLst>
              </p:cNvPr>
              <p:cNvSpPr txBox="1">
                <a:spLocks noRot="1" noChangeAspect="1" noMove="1" noResize="1" noEditPoints="1" noAdjustHandles="1" noChangeArrowheads="1" noChangeShapeType="1" noTextEdit="1"/>
              </p:cNvSpPr>
              <p:nvPr/>
            </p:nvSpPr>
            <p:spPr>
              <a:xfrm>
                <a:off x="263696" y="4812790"/>
                <a:ext cx="9707080" cy="646331"/>
              </a:xfrm>
              <a:prstGeom prst="rect">
                <a:avLst/>
              </a:prstGeom>
              <a:blipFill>
                <a:blip r:embed="rId24"/>
                <a:stretch>
                  <a:fillRect l="-377" t="-4673" b="-1308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4" name="CasellaDiTesto 33">
                <a:extLst>
                  <a:ext uri="{FF2B5EF4-FFF2-40B4-BE49-F238E27FC236}">
                    <a16:creationId xmlns:a16="http://schemas.microsoft.com/office/drawing/2014/main" id="{67E587E5-2609-2769-C715-37CFD1B0BB32}"/>
                  </a:ext>
                </a:extLst>
              </p:cNvPr>
              <p:cNvSpPr txBox="1"/>
              <p:nvPr/>
            </p:nvSpPr>
            <p:spPr>
              <a:xfrm>
                <a:off x="275120" y="4034110"/>
                <a:ext cx="9695656" cy="646331"/>
              </a:xfrm>
              <a:prstGeom prst="rect">
                <a:avLst/>
              </a:prstGeom>
              <a:noFill/>
            </p:spPr>
            <p:txBody>
              <a:bodyPr wrap="square">
                <a:spAutoFit/>
              </a:bodyPr>
              <a:lstStyle/>
              <a:p>
                <a:pPr marL="342900" indent="-342900">
                  <a:buFont typeface="Arial" panose="020B0604020202020204" pitchFamily="34" charset="0"/>
                  <a:buChar char="•"/>
                </a:pPr>
                <a:r>
                  <a:rPr lang="it-IT" b="1" dirty="0"/>
                  <a:t>Note:</a:t>
                </a:r>
                <a:r>
                  <a:rPr lang="it-IT" dirty="0"/>
                  <a:t> I</a:t>
                </a:r>
                <a:r>
                  <a:rPr lang="en-US" dirty="0" err="1"/>
                  <a:t>nequalities</a:t>
                </a:r>
                <a:r>
                  <a:rPr lang="en-US" dirty="0"/>
                  <a:t> in (12) are replaced by a </a:t>
                </a:r>
                <a:r>
                  <a:rPr lang="en-US" b="1" dirty="0"/>
                  <a:t>barrier cost function </a:t>
                </a:r>
                <a:r>
                  <a:rPr lang="en-US" dirty="0"/>
                  <a:t>depending by the </a:t>
                </a:r>
                <a:r>
                  <a:rPr lang="en-US" b="1" dirty="0"/>
                  <a:t>slack variables</a:t>
                </a:r>
                <a:r>
                  <a:rPr lang="en-US"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 </m:t>
                    </m:r>
                  </m:oMath>
                </a14:m>
                <a:r>
                  <a:rPr lang="en-US" dirty="0"/>
                  <a:t>aimed at penalizing the optimization, e.g., as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0</m:t>
                        </m:r>
                      </m:e>
                      <m:sup>
                        <m:r>
                          <a:rPr lang="it-IT" b="0" i="1" dirty="0" smtClean="0">
                            <a:solidFill>
                              <a:srgbClr val="E71224"/>
                            </a:solidFill>
                            <a:latin typeface="Cambria Math" panose="02040503050406030204" pitchFamily="18" charset="0"/>
                          </a:rPr>
                          <m:t>+</m:t>
                        </m:r>
                      </m:sup>
                    </m:sSup>
                  </m:oMath>
                </a14:m>
                <a:r>
                  <a:rPr lang="en-US" dirty="0"/>
                  <a:t> then </a:t>
                </a:r>
                <a14:m>
                  <m:oMath xmlns:m="http://schemas.openxmlformats.org/officeDocument/2006/math">
                    <m:r>
                      <a:rPr lang="it-IT" b="0" i="0" dirty="0" smtClean="0">
                        <a:solidFill>
                          <a:srgbClr val="E71224"/>
                        </a:solidFill>
                        <a:latin typeface="Cambria Math" panose="02040503050406030204" pitchFamily="18" charset="0"/>
                      </a:rPr>
                      <m:t>−</m:t>
                    </m:r>
                    <m:func>
                      <m:funcPr>
                        <m:ctrlPr>
                          <a:rPr lang="it-IT" b="0" i="1" dirty="0" smtClean="0">
                            <a:solidFill>
                              <a:srgbClr val="E71224"/>
                            </a:solidFill>
                            <a:latin typeface="Cambria Math" panose="02040503050406030204" pitchFamily="18" charset="0"/>
                          </a:rPr>
                        </m:ctrlPr>
                      </m:funcPr>
                      <m:fName>
                        <m:r>
                          <m:rPr>
                            <m:sty m:val="p"/>
                          </m:rPr>
                          <a:rPr lang="it-IT" b="0" i="0" dirty="0" smtClean="0">
                            <a:solidFill>
                              <a:srgbClr val="E71224"/>
                            </a:solidFill>
                            <a:latin typeface="Cambria Math" panose="02040503050406030204" pitchFamily="18" charset="0"/>
                          </a:rPr>
                          <m:t>log</m:t>
                        </m:r>
                      </m:fName>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e>
                    </m:func>
                    <m:r>
                      <a:rPr lang="it-IT" b="0" i="1" dirty="0" smtClean="0">
                        <a:solidFill>
                          <a:srgbClr val="E71224"/>
                        </a:solidFill>
                        <a:latin typeface="Cambria Math" panose="02040503050406030204" pitchFamily="18" charset="0"/>
                      </a:rPr>
                      <m:t>→+∞</m:t>
                    </m:r>
                  </m:oMath>
                </a14:m>
                <a:r>
                  <a:rPr lang="en-US" dirty="0"/>
                  <a:t>. </a:t>
                </a:r>
              </a:p>
            </p:txBody>
          </p:sp>
        </mc:Choice>
        <mc:Fallback xmlns="">
          <p:sp>
            <p:nvSpPr>
              <p:cNvPr id="34" name="CasellaDiTesto 33">
                <a:extLst>
                  <a:ext uri="{FF2B5EF4-FFF2-40B4-BE49-F238E27FC236}">
                    <a16:creationId xmlns:a16="http://schemas.microsoft.com/office/drawing/2014/main" id="{67E587E5-2609-2769-C715-37CFD1B0BB32}"/>
                  </a:ext>
                </a:extLst>
              </p:cNvPr>
              <p:cNvSpPr txBox="1">
                <a:spLocks noRot="1" noChangeAspect="1" noMove="1" noResize="1" noEditPoints="1" noAdjustHandles="1" noChangeArrowheads="1" noChangeShapeType="1" noTextEdit="1"/>
              </p:cNvSpPr>
              <p:nvPr/>
            </p:nvSpPr>
            <p:spPr>
              <a:xfrm>
                <a:off x="275120" y="4034110"/>
                <a:ext cx="9695656" cy="646331"/>
              </a:xfrm>
              <a:prstGeom prst="rect">
                <a:avLst/>
              </a:prstGeom>
              <a:blipFill>
                <a:blip r:embed="rId25"/>
                <a:stretch>
                  <a:fillRect l="-377" t="-5660" b="-14151"/>
                </a:stretch>
              </a:blipFill>
            </p:spPr>
            <p:txBody>
              <a:bodyPr/>
              <a:lstStyle/>
              <a:p>
                <a:r>
                  <a:rPr lang="it-IT">
                    <a:noFill/>
                  </a:rPr>
                  <a:t> </a:t>
                </a:r>
              </a:p>
            </p:txBody>
          </p:sp>
        </mc:Fallback>
      </mc:AlternateContent>
      <p:pic>
        <p:nvPicPr>
          <p:cNvPr id="63" name="Immagine 6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3)}&#10;\end{eqnarray*}&#10;}&#10;\end{document}" title="IguanaTex Bitmap Display">
            <a:extLst>
              <a:ext uri="{FF2B5EF4-FFF2-40B4-BE49-F238E27FC236}">
                <a16:creationId xmlns:a16="http://schemas.microsoft.com/office/drawing/2014/main" id="{E0B2E3F6-8091-BBD4-215F-75F579C26305}"/>
              </a:ext>
            </a:extLst>
          </p:cNvPr>
          <p:cNvPicPr>
            <a:picLocks noChangeAspect="1"/>
          </p:cNvPicPr>
          <p:nvPr>
            <p:custDataLst>
              <p:tags r:id="rId6"/>
            </p:custDataLst>
          </p:nvPr>
        </p:nvPicPr>
        <p:blipFill>
          <a:blip r:embed="rId26">
            <a:extLst>
              <a:ext uri="{28A0092B-C50C-407E-A947-70E740481C1C}">
                <a14:useLocalDpi xmlns:a14="http://schemas.microsoft.com/office/drawing/2010/main" val="0"/>
              </a:ext>
            </a:extLst>
          </a:blip>
          <a:stretch>
            <a:fillRect/>
          </a:stretch>
        </p:blipFill>
        <p:spPr>
          <a:xfrm>
            <a:off x="275120" y="3442026"/>
            <a:ext cx="364612" cy="209139"/>
          </a:xfrm>
          <a:prstGeom prst="rect">
            <a:avLst/>
          </a:prstGeom>
        </p:spPr>
      </p:pic>
      <p:pic>
        <p:nvPicPr>
          <p:cNvPr id="50" name="Immagine 4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end{eqnarray*}&#10;}&#10;\end{document}" title="IguanaTex Bitmap Display">
            <a:extLst>
              <a:ext uri="{FF2B5EF4-FFF2-40B4-BE49-F238E27FC236}">
                <a16:creationId xmlns:a16="http://schemas.microsoft.com/office/drawing/2014/main" id="{FC42935B-3751-1CF6-35F7-5ED7D68A2931}"/>
              </a:ext>
            </a:extLst>
          </p:cNvPr>
          <p:cNvPicPr>
            <a:picLocks noChangeAspect="1"/>
          </p:cNvPicPr>
          <p:nvPr>
            <p:custDataLst>
              <p:tags r:id="rId7"/>
            </p:custDataLst>
          </p:nvPr>
        </p:nvPicPr>
        <p:blipFill>
          <a:blip r:embed="rId23">
            <a:extLst>
              <a:ext uri="{28A0092B-C50C-407E-A947-70E740481C1C}">
                <a14:useLocalDpi xmlns:a14="http://schemas.microsoft.com/office/drawing/2010/main" val="0"/>
              </a:ext>
            </a:extLst>
          </a:blip>
          <a:stretch>
            <a:fillRect/>
          </a:stretch>
        </p:blipFill>
        <p:spPr>
          <a:xfrm>
            <a:off x="4259946" y="3461107"/>
            <a:ext cx="416914" cy="128914"/>
          </a:xfrm>
          <a:prstGeom prst="rect">
            <a:avLst/>
          </a:prstGeom>
        </p:spPr>
      </p:pic>
      <p:pic>
        <p:nvPicPr>
          <p:cNvPr id="51" name="Immagine 5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Ax=b&#10;\end{eqnarray*}&#10;}&#10;\end{document}" title="IguanaTex Bitmap Display">
            <a:extLst>
              <a:ext uri="{FF2B5EF4-FFF2-40B4-BE49-F238E27FC236}">
                <a16:creationId xmlns:a16="http://schemas.microsoft.com/office/drawing/2014/main" id="{818F86A0-40B5-F946-4E3B-217986D3BA67}"/>
              </a:ext>
            </a:extLst>
          </p:cNvPr>
          <p:cNvPicPr>
            <a:picLocks noChangeAspect="1"/>
          </p:cNvPicPr>
          <p:nvPr>
            <p:custDataLst>
              <p:tags r:id="rId8"/>
            </p:custDataLst>
          </p:nvPr>
        </p:nvPicPr>
        <p:blipFill>
          <a:blip r:embed="rId18">
            <a:extLst>
              <a:ext uri="{28A0092B-C50C-407E-A947-70E740481C1C}">
                <a14:useLocalDpi xmlns:a14="http://schemas.microsoft.com/office/drawing/2010/main" val="0"/>
              </a:ext>
            </a:extLst>
          </a:blip>
          <a:stretch>
            <a:fillRect/>
          </a:stretch>
        </p:blipFill>
        <p:spPr>
          <a:xfrm>
            <a:off x="4996077" y="3132143"/>
            <a:ext cx="642976" cy="163540"/>
          </a:xfrm>
          <a:prstGeom prst="rect">
            <a:avLst/>
          </a:prstGeom>
        </p:spPr>
      </p:pic>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C_i x +z_i = 0\quad i=1,2,\dots,p&#10;\end{eqnarray*}&#10;}&#10;\end{document}" title="IguanaTex Bitmap Display">
            <a:extLst>
              <a:ext uri="{FF2B5EF4-FFF2-40B4-BE49-F238E27FC236}">
                <a16:creationId xmlns:a16="http://schemas.microsoft.com/office/drawing/2014/main" id="{678CBD9F-1391-49A4-F1C5-BAD516AFFD1E}"/>
              </a:ext>
            </a:extLst>
          </p:cNvPr>
          <p:cNvPicPr>
            <a:picLocks noChangeAspect="1"/>
          </p:cNvPicPr>
          <p:nvPr>
            <p:custDataLst>
              <p:tags r:id="rId9"/>
            </p:custDataLst>
          </p:nvPr>
        </p:nvPicPr>
        <p:blipFill>
          <a:blip r:embed="rId27">
            <a:extLst>
              <a:ext uri="{28A0092B-C50C-407E-A947-70E740481C1C}">
                <a14:useLocalDpi xmlns:a14="http://schemas.microsoft.com/office/drawing/2010/main" val="0"/>
              </a:ext>
            </a:extLst>
          </a:blip>
          <a:stretch>
            <a:fillRect/>
          </a:stretch>
        </p:blipFill>
        <p:spPr>
          <a:xfrm>
            <a:off x="4992450" y="3410808"/>
            <a:ext cx="2549126" cy="215659"/>
          </a:xfrm>
          <a:prstGeom prst="rect">
            <a:avLst/>
          </a:prstGeom>
        </p:spPr>
      </p:pic>
      <p:pic>
        <p:nvPicPr>
          <p:cNvPr id="60" name="Immagine 5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2)}&#10;\end{eqnarray*}&#10;}&#10;\end{document}" title="IguanaTex Bitmap Display">
            <a:extLst>
              <a:ext uri="{FF2B5EF4-FFF2-40B4-BE49-F238E27FC236}">
                <a16:creationId xmlns:a16="http://schemas.microsoft.com/office/drawing/2014/main" id="{818CD049-4954-4754-ACF3-E9D4EBD88F4B}"/>
              </a:ext>
            </a:extLst>
          </p:cNvPr>
          <p:cNvPicPr>
            <a:picLocks noChangeAspect="1"/>
          </p:cNvPicPr>
          <p:nvPr>
            <p:custDataLst>
              <p:tags r:id="rId10"/>
            </p:custDataLst>
          </p:nvPr>
        </p:nvPicPr>
        <p:blipFill>
          <a:blip r:embed="rId28">
            <a:extLst>
              <a:ext uri="{28A0092B-C50C-407E-A947-70E740481C1C}">
                <a14:useLocalDpi xmlns:a14="http://schemas.microsoft.com/office/drawing/2010/main" val="0"/>
              </a:ext>
            </a:extLst>
          </a:blip>
          <a:stretch>
            <a:fillRect/>
          </a:stretch>
        </p:blipFill>
        <p:spPr>
          <a:xfrm>
            <a:off x="8448643" y="1256927"/>
            <a:ext cx="363730" cy="208183"/>
          </a:xfrm>
          <a:prstGeom prst="rect">
            <a:avLst/>
          </a:prstGeom>
        </p:spPr>
      </p:pic>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z_i&gt; 0&#10;\end{eqnarray*}&#10;}&#10;\end{document}" title="IguanaTex Bitmap Display">
            <a:extLst>
              <a:ext uri="{FF2B5EF4-FFF2-40B4-BE49-F238E27FC236}">
                <a16:creationId xmlns:a16="http://schemas.microsoft.com/office/drawing/2014/main" id="{69EA8038-B666-C17E-E7B5-6F556B6E8A27}"/>
              </a:ext>
            </a:extLst>
          </p:cNvPr>
          <p:cNvPicPr>
            <a:picLocks noChangeAspect="1"/>
          </p:cNvPicPr>
          <p:nvPr>
            <p:custDataLst>
              <p:tags r:id="rId11"/>
            </p:custDataLst>
          </p:nvPr>
        </p:nvPicPr>
        <p:blipFill>
          <a:blip r:embed="rId29">
            <a:extLst>
              <a:ext uri="{28A0092B-C50C-407E-A947-70E740481C1C}">
                <a14:useLocalDpi xmlns:a14="http://schemas.microsoft.com/office/drawing/2010/main" val="0"/>
              </a:ext>
            </a:extLst>
          </a:blip>
          <a:stretch>
            <a:fillRect/>
          </a:stretch>
        </p:blipFill>
        <p:spPr>
          <a:xfrm>
            <a:off x="4996350" y="3699740"/>
            <a:ext cx="541416" cy="202977"/>
          </a:xfrm>
          <a:prstGeom prst="rect">
            <a:avLst/>
          </a:prstGeom>
        </p:spPr>
      </p:pic>
      <p:pic>
        <p:nvPicPr>
          <p:cNvPr id="1042" name="Immagine 104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uation*}&#10;\begin{array}{rclcl}&#10;\dot{x}(t)&amp;=&amp;-\nabla_x{F}(x,z,v,\lambda)&amp;=&amp;-\gamma\cdot \nabla_x f(x)-A^\intercal v-C^\intercal \lambda\\&#10;\dot{z}_i(t)&amp;=&amp;-\nabla_z {F}(x,z,v,\lambda)&amp;=&amp;\frac{1}{z_i(t)}-\lambda_i(t)\\&#10;\dot{v}(t)&amp;=&amp;\nabla_v F(x,z,v,\lambda)&amp;=&amp;Ax(t)-b\\&#10;\dot{\lambda}(t)&amp;=&amp;\nabla_\lambda F(x,z,v,\lambda)&amp;=&amp;Cx(t)+z(t)&#10;\end{array}&#10;\end{equation*}&#10;}&#10;\end{document}" title="IguanaTex Bitmap Display">
            <a:extLst>
              <a:ext uri="{FF2B5EF4-FFF2-40B4-BE49-F238E27FC236}">
                <a16:creationId xmlns:a16="http://schemas.microsoft.com/office/drawing/2014/main" id="{CADE5BC2-C9A4-2072-1A7E-6B7AC0EAEF6D}"/>
              </a:ext>
            </a:extLst>
          </p:cNvPr>
          <p:cNvPicPr>
            <a:picLocks noChangeAspect="1"/>
          </p:cNvPicPr>
          <p:nvPr>
            <p:custDataLst>
              <p:tags r:id="rId12"/>
            </p:custDataLst>
          </p:nvPr>
        </p:nvPicPr>
        <p:blipFill>
          <a:blip r:embed="rId30">
            <a:extLst>
              <a:ext uri="{28A0092B-C50C-407E-A947-70E740481C1C}">
                <a14:useLocalDpi xmlns:a14="http://schemas.microsoft.com/office/drawing/2010/main" val="0"/>
              </a:ext>
            </a:extLst>
          </a:blip>
          <a:stretch>
            <a:fillRect/>
          </a:stretch>
        </p:blipFill>
        <p:spPr>
          <a:xfrm>
            <a:off x="639732" y="5679499"/>
            <a:ext cx="4999321" cy="1067438"/>
          </a:xfrm>
          <a:prstGeom prst="rect">
            <a:avLst/>
          </a:prstGeom>
        </p:spPr>
      </p:pic>
      <p:grpSp>
        <p:nvGrpSpPr>
          <p:cNvPr id="95" name="Gruppo 94">
            <a:extLst>
              <a:ext uri="{FF2B5EF4-FFF2-40B4-BE49-F238E27FC236}">
                <a16:creationId xmlns:a16="http://schemas.microsoft.com/office/drawing/2014/main" id="{F845F54E-D699-9B3C-7452-9119C7089320}"/>
              </a:ext>
            </a:extLst>
          </p:cNvPr>
          <p:cNvGrpSpPr/>
          <p:nvPr/>
        </p:nvGrpSpPr>
        <p:grpSpPr>
          <a:xfrm>
            <a:off x="6859225" y="5615492"/>
            <a:ext cx="3021558" cy="1229441"/>
            <a:chOff x="7002724" y="2059190"/>
            <a:chExt cx="3021558" cy="1229441"/>
          </a:xfrm>
        </p:grpSpPr>
        <mc:AlternateContent xmlns:mc="http://schemas.openxmlformats.org/markup-compatibility/2006" xmlns:a14="http://schemas.microsoft.com/office/drawing/2010/main">
          <mc:Choice Requires="a14">
            <p:sp>
              <p:nvSpPr>
                <p:cNvPr id="1024" name="CasellaDiTesto 1023">
                  <a:extLst>
                    <a:ext uri="{FF2B5EF4-FFF2-40B4-BE49-F238E27FC236}">
                      <a16:creationId xmlns:a16="http://schemas.microsoft.com/office/drawing/2014/main" id="{2329B769-3F00-F65F-4FD6-946DD5BA2DA7}"/>
                    </a:ext>
                  </a:extLst>
                </p:cNvPr>
                <p:cNvSpPr txBox="1"/>
                <p:nvPr/>
              </p:nvSpPr>
              <p:spPr>
                <a:xfrm>
                  <a:off x="7077539" y="2214308"/>
                  <a:ext cx="2764400" cy="967701"/>
                </a:xfrm>
                <a:prstGeom prst="rect">
                  <a:avLst/>
                </a:prstGeom>
                <a:noFill/>
              </p:spPr>
              <p:txBody>
                <a:bodyPr wrap="square">
                  <a:spAutoFit/>
                </a:bodyPr>
                <a:lstStyle/>
                <a:p>
                  <a:pPr algn="ctr"/>
                  <a:r>
                    <a:rPr lang="en-US" dirty="0"/>
                    <a:t>Let </a:t>
                  </a:r>
                  <a14:m>
                    <m:oMath xmlns:m="http://schemas.openxmlformats.org/officeDocument/2006/math">
                      <m:r>
                        <a:rPr lang="it-IT" b="0"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&gt;0</m:t>
                      </m:r>
                    </m:oMath>
                  </a14:m>
                  <a:r>
                    <a:rPr lang="en-US"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0</m:t>
                          </m:r>
                        </m:e>
                      </m:d>
                      <m:r>
                        <a:rPr lang="it-IT" i="1" dirty="0">
                          <a:solidFill>
                            <a:srgbClr val="E71224"/>
                          </a:solidFill>
                          <a:latin typeface="Cambria Math" panose="02040503050406030204" pitchFamily="18" charset="0"/>
                        </a:rPr>
                        <m:t>&gt;0 </m:t>
                      </m:r>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𝑖</m:t>
                      </m:r>
                    </m:oMath>
                  </a14:m>
                  <a:r>
                    <a:rPr lang="en-US" dirty="0"/>
                    <a:t>, then </a:t>
                  </a:r>
                  <a14:m>
                    <m:oMath xmlns:m="http://schemas.openxmlformats.org/officeDocument/2006/math">
                      <m:r>
                        <a:rPr lang="it-IT" i="1" dirty="0" smtClean="0">
                          <a:solidFill>
                            <a:srgbClr val="E71224"/>
                          </a:solidFill>
                          <a:latin typeface="Cambria Math" panose="02040503050406030204" pitchFamily="18" charset="0"/>
                        </a:rPr>
                        <m:t>𝑥</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m:t>
                          </m:r>
                        </m:e>
                      </m:d>
                      <m:r>
                        <a:rPr lang="it-IT" b="0" i="1" dirty="0" smtClean="0">
                          <a:solidFill>
                            <a:srgbClr val="E71224"/>
                          </a:solidFill>
                          <a:latin typeface="Cambria Math" panose="02040503050406030204" pitchFamily="18" charset="0"/>
                        </a:rPr>
                        <m:t>→</m:t>
                      </m:r>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𝛾</m:t>
                          </m:r>
                        </m:sub>
                        <m:sup>
                          <m:r>
                            <a:rPr lang="it-IT" b="0" i="1" dirty="0" smtClean="0">
                              <a:solidFill>
                                <a:srgbClr val="E71224"/>
                              </a:solidFill>
                              <a:latin typeface="Cambria Math" panose="02040503050406030204" pitchFamily="18" charset="0"/>
                            </a:rPr>
                            <m:t>∗</m:t>
                          </m:r>
                        </m:sup>
                      </m:sSubSup>
                    </m:oMath>
                  </a14:m>
                  <a:r>
                    <a:rPr lang="en-US" dirty="0"/>
                    <a:t> where larger is </a:t>
                  </a:r>
                  <a14:m>
                    <m:oMath xmlns:m="http://schemas.openxmlformats.org/officeDocument/2006/math">
                      <m:r>
                        <a:rPr lang="it-IT" b="0" i="1" dirty="0" smtClean="0">
                          <a:solidFill>
                            <a:srgbClr val="E71224"/>
                          </a:solidFill>
                          <a:latin typeface="Cambria Math" panose="02040503050406030204" pitchFamily="18" charset="0"/>
                        </a:rPr>
                        <m:t>𝛾</m:t>
                      </m:r>
                    </m:oMath>
                  </a14:m>
                  <a:r>
                    <a:rPr lang="en-US" dirty="0"/>
                    <a:t> closer is </a:t>
                  </a:r>
                  <a14:m>
                    <m:oMath xmlns:m="http://schemas.openxmlformats.org/officeDocument/2006/math">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𝛾</m:t>
                          </m:r>
                        </m:sub>
                        <m:sup>
                          <m:r>
                            <a:rPr lang="it-IT" b="0" i="1" dirty="0" smtClean="0">
                              <a:solidFill>
                                <a:srgbClr val="E71224"/>
                              </a:solidFill>
                              <a:latin typeface="Cambria Math" panose="02040503050406030204" pitchFamily="18" charset="0"/>
                            </a:rPr>
                            <m:t>∗</m:t>
                          </m:r>
                        </m:sup>
                      </m:sSubSup>
                    </m:oMath>
                  </a14:m>
                  <a:r>
                    <a:rPr lang="en-US" dirty="0"/>
                    <a:t> to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endParaRPr lang="en-US" dirty="0"/>
                </a:p>
              </p:txBody>
            </p:sp>
          </mc:Choice>
          <mc:Fallback xmlns="">
            <p:sp>
              <p:nvSpPr>
                <p:cNvPr id="1024" name="CasellaDiTesto 1023">
                  <a:extLst>
                    <a:ext uri="{FF2B5EF4-FFF2-40B4-BE49-F238E27FC236}">
                      <a16:creationId xmlns:a16="http://schemas.microsoft.com/office/drawing/2014/main" id="{2329B769-3F00-F65F-4FD6-946DD5BA2DA7}"/>
                    </a:ext>
                  </a:extLst>
                </p:cNvPr>
                <p:cNvSpPr txBox="1">
                  <a:spLocks noRot="1" noChangeAspect="1" noMove="1" noResize="1" noEditPoints="1" noAdjustHandles="1" noChangeArrowheads="1" noChangeShapeType="1" noTextEdit="1"/>
                </p:cNvSpPr>
                <p:nvPr/>
              </p:nvSpPr>
              <p:spPr>
                <a:xfrm>
                  <a:off x="7077539" y="2214308"/>
                  <a:ext cx="2764400" cy="967701"/>
                </a:xfrm>
                <a:prstGeom prst="rect">
                  <a:avLst/>
                </a:prstGeom>
                <a:blipFill>
                  <a:blip r:embed="rId31"/>
                  <a:stretch>
                    <a:fillRect l="-661" t="-3797" b="-7595"/>
                  </a:stretch>
                </a:blipFill>
              </p:spPr>
              <p:txBody>
                <a:bodyPr/>
                <a:lstStyle/>
                <a:p>
                  <a:r>
                    <a:rPr lang="en-US">
                      <a:noFill/>
                    </a:rPr>
                    <a:t> </a:t>
                  </a:r>
                </a:p>
              </p:txBody>
            </p:sp>
          </mc:Fallback>
        </mc:AlternateContent>
        <p:sp>
          <p:nvSpPr>
            <p:cNvPr id="1025" name="Rettangolo con angoli arrotondati 1024">
              <a:extLst>
                <a:ext uri="{FF2B5EF4-FFF2-40B4-BE49-F238E27FC236}">
                  <a16:creationId xmlns:a16="http://schemas.microsoft.com/office/drawing/2014/main" id="{5D52DC7F-1454-8EA9-1BC4-C6094922D1FD}"/>
                </a:ext>
              </a:extLst>
            </p:cNvPr>
            <p:cNvSpPr/>
            <p:nvPr/>
          </p:nvSpPr>
          <p:spPr>
            <a:xfrm>
              <a:off x="7002724" y="2059190"/>
              <a:ext cx="3021558" cy="122944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grpSp>
        <p:nvGrpSpPr>
          <p:cNvPr id="1034" name="Gruppo 1033">
            <a:extLst>
              <a:ext uri="{FF2B5EF4-FFF2-40B4-BE49-F238E27FC236}">
                <a16:creationId xmlns:a16="http://schemas.microsoft.com/office/drawing/2014/main" id="{5292BB63-E01B-78BA-2050-68ABE7318968}"/>
              </a:ext>
            </a:extLst>
          </p:cNvPr>
          <p:cNvGrpSpPr/>
          <p:nvPr/>
        </p:nvGrpSpPr>
        <p:grpSpPr>
          <a:xfrm>
            <a:off x="7430173" y="3223061"/>
            <a:ext cx="2764400" cy="477910"/>
            <a:chOff x="6687134" y="2211157"/>
            <a:chExt cx="2764400" cy="477910"/>
          </a:xfrm>
        </p:grpSpPr>
        <mc:AlternateContent xmlns:mc="http://schemas.openxmlformats.org/markup-compatibility/2006" xmlns:a14="http://schemas.microsoft.com/office/drawing/2010/main">
          <mc:Choice Requires="a14">
            <p:sp>
              <p:nvSpPr>
                <p:cNvPr id="1036" name="CasellaDiTesto 1035">
                  <a:extLst>
                    <a:ext uri="{FF2B5EF4-FFF2-40B4-BE49-F238E27FC236}">
                      <a16:creationId xmlns:a16="http://schemas.microsoft.com/office/drawing/2014/main" id="{3FF9623D-D70D-55DE-46C0-335E85597A59}"/>
                    </a:ext>
                  </a:extLst>
                </p:cNvPr>
                <p:cNvSpPr txBox="1"/>
                <p:nvPr/>
              </p:nvSpPr>
              <p:spPr>
                <a:xfrm>
                  <a:off x="6687134" y="2268018"/>
                  <a:ext cx="2764400" cy="391517"/>
                </a:xfrm>
                <a:prstGeom prst="rect">
                  <a:avLst/>
                </a:prstGeom>
                <a:noFill/>
              </p:spPr>
              <p:txBody>
                <a:bodyPr wrap="square">
                  <a:spAutoFit/>
                </a:bodyPr>
                <a:lstStyle/>
                <a:p>
                  <a:pPr algn="ctr"/>
                  <a14:m>
                    <m:oMath xmlns:m="http://schemas.openxmlformats.org/officeDocument/2006/math">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𝑓</m:t>
                          </m:r>
                        </m:e>
                        <m:sub>
                          <m:r>
                            <a:rPr lang="it-IT" b="0" i="1" dirty="0" smtClean="0">
                              <a:solidFill>
                                <a:srgbClr val="E71224"/>
                              </a:solidFill>
                              <a:latin typeface="Cambria Math" panose="02040503050406030204" pitchFamily="18" charset="0"/>
                            </a:rPr>
                            <m:t>𝛾</m:t>
                          </m:r>
                        </m:sub>
                        <m:sup>
                          <m:r>
                            <a:rPr lang="it-IT" b="0" i="1" dirty="0" smtClean="0">
                              <a:solidFill>
                                <a:srgbClr val="E71224"/>
                              </a:solidFill>
                              <a:latin typeface="Cambria Math" panose="02040503050406030204" pitchFamily="18" charset="0"/>
                            </a:rPr>
                            <m:t>∗</m:t>
                          </m:r>
                        </m:sup>
                      </m:sSubSup>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𝑓</m:t>
                          </m:r>
                        </m:e>
                        <m:sup>
                          <m:r>
                            <a:rPr lang="it-IT" b="0" i="1" dirty="0" smtClean="0">
                              <a:solidFill>
                                <a:srgbClr val="E71224"/>
                              </a:solidFill>
                              <a:latin typeface="Cambria Math" panose="02040503050406030204" pitchFamily="18" charset="0"/>
                            </a:rPr>
                            <m:t>∗</m:t>
                          </m:r>
                        </m:sup>
                      </m:sSup>
                    </m:oMath>
                  </a14:m>
                  <a:r>
                    <a:rPr lang="en-US" dirty="0"/>
                    <a:t> as </a:t>
                  </a:r>
                  <a14:m>
                    <m:oMath xmlns:m="http://schemas.openxmlformats.org/officeDocument/2006/math">
                      <m:r>
                        <a:rPr lang="it-IT"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m:t>
                      </m:r>
                    </m:oMath>
                  </a14:m>
                  <a:endParaRPr lang="en-US" dirty="0"/>
                </a:p>
              </p:txBody>
            </p:sp>
          </mc:Choice>
          <mc:Fallback xmlns="">
            <p:sp>
              <p:nvSpPr>
                <p:cNvPr id="1036" name="CasellaDiTesto 1035">
                  <a:extLst>
                    <a:ext uri="{FF2B5EF4-FFF2-40B4-BE49-F238E27FC236}">
                      <a16:creationId xmlns:a16="http://schemas.microsoft.com/office/drawing/2014/main" id="{3FF9623D-D70D-55DE-46C0-335E85597A59}"/>
                    </a:ext>
                  </a:extLst>
                </p:cNvPr>
                <p:cNvSpPr txBox="1">
                  <a:spLocks noRot="1" noChangeAspect="1" noMove="1" noResize="1" noEditPoints="1" noAdjustHandles="1" noChangeArrowheads="1" noChangeShapeType="1" noTextEdit="1"/>
                </p:cNvSpPr>
                <p:nvPr/>
              </p:nvSpPr>
              <p:spPr>
                <a:xfrm>
                  <a:off x="6687134" y="2268018"/>
                  <a:ext cx="2764400" cy="391517"/>
                </a:xfrm>
                <a:prstGeom prst="rect">
                  <a:avLst/>
                </a:prstGeom>
                <a:blipFill>
                  <a:blip r:embed="rId32"/>
                  <a:stretch>
                    <a:fillRect t="-7813" b="-20313"/>
                  </a:stretch>
                </a:blipFill>
              </p:spPr>
              <p:txBody>
                <a:bodyPr/>
                <a:lstStyle/>
                <a:p>
                  <a:r>
                    <a:rPr lang="en-US">
                      <a:noFill/>
                    </a:rPr>
                    <a:t> </a:t>
                  </a:r>
                </a:p>
              </p:txBody>
            </p:sp>
          </mc:Fallback>
        </mc:AlternateContent>
        <p:sp>
          <p:nvSpPr>
            <p:cNvPr id="1037" name="Rettangolo con angoli arrotondati 1036">
              <a:extLst>
                <a:ext uri="{FF2B5EF4-FFF2-40B4-BE49-F238E27FC236}">
                  <a16:creationId xmlns:a16="http://schemas.microsoft.com/office/drawing/2014/main" id="{0805E0B1-89B8-B708-BA22-555E45E0E76D}"/>
                </a:ext>
              </a:extLst>
            </p:cNvPr>
            <p:cNvSpPr/>
            <p:nvPr/>
          </p:nvSpPr>
          <p:spPr>
            <a:xfrm>
              <a:off x="7002724" y="2211157"/>
              <a:ext cx="2105914" cy="477910"/>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mc:AlternateContent xmlns:mc="http://schemas.openxmlformats.org/markup-compatibility/2006" xmlns:a14="http://schemas.microsoft.com/office/drawing/2010/main">
        <mc:Choice Requires="a14">
          <p:sp>
            <p:nvSpPr>
              <p:cNvPr id="1038" name="CasellaDiTesto 1037">
                <a:extLst>
                  <a:ext uri="{FF2B5EF4-FFF2-40B4-BE49-F238E27FC236}">
                    <a16:creationId xmlns:a16="http://schemas.microsoft.com/office/drawing/2014/main" id="{C4440A93-2B0F-8810-14F4-2B177300AC51}"/>
                  </a:ext>
                </a:extLst>
              </p:cNvPr>
              <p:cNvSpPr txBox="1"/>
              <p:nvPr/>
            </p:nvSpPr>
            <p:spPr>
              <a:xfrm>
                <a:off x="263696" y="6945070"/>
                <a:ext cx="9707080" cy="375296"/>
              </a:xfrm>
              <a:prstGeom prst="rect">
                <a:avLst/>
              </a:prstGeom>
              <a:noFill/>
            </p:spPr>
            <p:txBody>
              <a:bodyPr wrap="square">
                <a:spAutoFit/>
              </a:bodyPr>
              <a:lstStyle/>
              <a:p>
                <a:pPr marL="342900" indent="-342900">
                  <a:buFont typeface="Arial" panose="020B0604020202020204" pitchFamily="34" charset="0"/>
                  <a:buChar char="•"/>
                </a:pPr>
                <a:r>
                  <a:rPr lang="it-IT" dirty="0"/>
                  <a:t>and </a:t>
                </a:r>
                <a14:m>
                  <m:oMath xmlns:m="http://schemas.openxmlformats.org/officeDocument/2006/math">
                    <m:r>
                      <a:rPr lang="it-IT" b="0" i="1" dirty="0" smtClean="0">
                        <a:solidFill>
                          <a:srgbClr val="E71224"/>
                        </a:solidFill>
                        <a:latin typeface="Cambria Math" panose="02040503050406030204" pitchFamily="18" charset="0"/>
                      </a:rPr>
                      <m:t>𝐹</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𝑧</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𝑣</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𝜆</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nary>
                      <m:naryPr>
                        <m:chr m:val="∑"/>
                        <m:supHide m:val="on"/>
                        <m:ctrlPr>
                          <a:rPr lang="it-IT" b="0" i="1" dirty="0" smtClean="0">
                            <a:solidFill>
                              <a:srgbClr val="E71224"/>
                            </a:solidFill>
                            <a:latin typeface="Cambria Math" panose="02040503050406030204" pitchFamily="18" charset="0"/>
                          </a:rPr>
                        </m:ctrlPr>
                      </m:naryPr>
                      <m:sub>
                        <m:r>
                          <a:rPr lang="it-IT" b="0" i="1" dirty="0" smtClean="0">
                            <a:solidFill>
                              <a:srgbClr val="E71224"/>
                            </a:solidFill>
                            <a:latin typeface="Cambria Math" panose="02040503050406030204" pitchFamily="18" charset="0"/>
                          </a:rPr>
                          <m:t>𝑖</m:t>
                        </m:r>
                      </m:sub>
                      <m:sup/>
                      <m:e>
                        <m:func>
                          <m:funcPr>
                            <m:ctrlPr>
                              <a:rPr lang="it-IT" b="0" i="1" dirty="0" smtClean="0">
                                <a:solidFill>
                                  <a:srgbClr val="E71224"/>
                                </a:solidFill>
                                <a:latin typeface="Cambria Math" panose="02040503050406030204" pitchFamily="18" charset="0"/>
                              </a:rPr>
                            </m:ctrlPr>
                          </m:funcPr>
                          <m:fName>
                            <m:r>
                              <m:rPr>
                                <m:sty m:val="p"/>
                              </m:rPr>
                              <a:rPr lang="it-IT" b="0" i="0" dirty="0" smtClean="0">
                                <a:solidFill>
                                  <a:srgbClr val="E71224"/>
                                </a:solidFill>
                                <a:latin typeface="Cambria Math" panose="02040503050406030204" pitchFamily="18" charset="0"/>
                              </a:rPr>
                              <m:t>log</m:t>
                            </m:r>
                          </m:fName>
                          <m:e>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𝑖</m:t>
                                    </m:r>
                                  </m:sub>
                                </m:sSub>
                              </m:e>
                            </m:d>
                          </m:e>
                        </m:func>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𝑣</m:t>
                            </m:r>
                          </m:e>
                          <m:sup>
                            <m:r>
                              <a:rPr lang="it-IT" b="0" i="1" dirty="0" smtClean="0">
                                <a:solidFill>
                                  <a:srgbClr val="E71224"/>
                                </a:solidFill>
                                <a:latin typeface="Cambria Math" panose="02040503050406030204" pitchFamily="18" charset="0"/>
                              </a:rPr>
                              <m:t>𝑇</m:t>
                            </m:r>
                          </m:sup>
                        </m:sSup>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𝐴𝑥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𝑏</m:t>
                            </m:r>
                          </m:e>
                        </m:d>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𝜆</m:t>
                            </m:r>
                          </m:e>
                          <m:sup>
                            <m:r>
                              <a:rPr lang="it-IT" b="0" i="1" dirty="0" smtClean="0">
                                <a:solidFill>
                                  <a:srgbClr val="E71224"/>
                                </a:solidFill>
                                <a:latin typeface="Cambria Math" panose="02040503050406030204" pitchFamily="18" charset="0"/>
                              </a:rPr>
                              <m:t>𝑇</m:t>
                            </m:r>
                          </m:sup>
                        </m:s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𝐶𝑥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𝑧</m:t>
                        </m:r>
                        <m:r>
                          <a:rPr lang="it-IT" b="0" i="1" dirty="0" smtClean="0">
                            <a:solidFill>
                              <a:srgbClr val="E71224"/>
                            </a:solidFill>
                            <a:latin typeface="Cambria Math" panose="02040503050406030204" pitchFamily="18" charset="0"/>
                          </a:rPr>
                          <m:t>)</m:t>
                        </m:r>
                      </m:e>
                    </m:nary>
                  </m:oMath>
                </a14:m>
                <a:r>
                  <a:rPr lang="en-US" dirty="0"/>
                  <a:t> is the </a:t>
                </a:r>
                <a:r>
                  <a:rPr lang="en-US" dirty="0" err="1"/>
                  <a:t>Lagrangian</a:t>
                </a:r>
                <a:r>
                  <a:rPr lang="en-US" dirty="0"/>
                  <a:t> function</a:t>
                </a:r>
              </a:p>
            </p:txBody>
          </p:sp>
        </mc:Choice>
        <mc:Fallback xmlns="">
          <p:sp>
            <p:nvSpPr>
              <p:cNvPr id="1038" name="CasellaDiTesto 1037">
                <a:extLst>
                  <a:ext uri="{FF2B5EF4-FFF2-40B4-BE49-F238E27FC236}">
                    <a16:creationId xmlns:a16="http://schemas.microsoft.com/office/drawing/2014/main" id="{C4440A93-2B0F-8810-14F4-2B177300AC51}"/>
                  </a:ext>
                </a:extLst>
              </p:cNvPr>
              <p:cNvSpPr txBox="1">
                <a:spLocks noRot="1" noChangeAspect="1" noMove="1" noResize="1" noEditPoints="1" noAdjustHandles="1" noChangeArrowheads="1" noChangeShapeType="1" noTextEdit="1"/>
              </p:cNvSpPr>
              <p:nvPr/>
            </p:nvSpPr>
            <p:spPr>
              <a:xfrm>
                <a:off x="263696" y="6945070"/>
                <a:ext cx="9707080" cy="375296"/>
              </a:xfrm>
              <a:prstGeom prst="rect">
                <a:avLst/>
              </a:prstGeom>
              <a:blipFill>
                <a:blip r:embed="rId33"/>
                <a:stretch>
                  <a:fillRect l="-377" t="-116129" b="-180645"/>
                </a:stretch>
              </a:blipFill>
            </p:spPr>
            <p:txBody>
              <a:bodyPr/>
              <a:lstStyle/>
              <a:p>
                <a:r>
                  <a:rPr lang="en-US">
                    <a:noFill/>
                  </a:rPr>
                  <a:t> </a:t>
                </a:r>
              </a:p>
            </p:txBody>
          </p:sp>
        </mc:Fallback>
      </mc:AlternateContent>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multipliers dyn.)}&#10;\end{eqnarray*}&#10;}&#10;\end{document}" title="IguanaTex Bitmap Display">
            <a:extLst>
              <a:ext uri="{FF2B5EF4-FFF2-40B4-BE49-F238E27FC236}">
                <a16:creationId xmlns:a16="http://schemas.microsoft.com/office/drawing/2014/main" id="{71B127A0-D771-4362-EADB-002DE1BB84EA}"/>
              </a:ext>
            </a:extLst>
          </p:cNvPr>
          <p:cNvPicPr>
            <a:picLocks noChangeAspect="1"/>
          </p:cNvPicPr>
          <p:nvPr>
            <p:custDataLst>
              <p:tags r:id="rId13"/>
            </p:custDataLst>
          </p:nvPr>
        </p:nvPicPr>
        <p:blipFill>
          <a:blip r:embed="rId34">
            <a:extLst>
              <a:ext uri="{28A0092B-C50C-407E-A947-70E740481C1C}">
                <a14:useLocalDpi xmlns:a14="http://schemas.microsoft.com/office/drawing/2010/main" val="0"/>
              </a:ext>
            </a:extLst>
          </a:blip>
          <a:stretch>
            <a:fillRect/>
          </a:stretch>
        </p:blipFill>
        <p:spPr>
          <a:xfrm>
            <a:off x="4924186" y="6396541"/>
            <a:ext cx="1225445" cy="161407"/>
          </a:xfrm>
          <a:prstGeom prst="rect">
            <a:avLst/>
          </a:prstGeom>
        </p:spPr>
      </p:pic>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brace&#10;\end{eqnarray*}&#10;}&#10;\end{document}" title="IguanaTex Bitmap Display">
            <a:extLst>
              <a:ext uri="{FF2B5EF4-FFF2-40B4-BE49-F238E27FC236}">
                <a16:creationId xmlns:a16="http://schemas.microsoft.com/office/drawing/2014/main" id="{43299D5D-F654-BB8E-7A31-C81D877A9876}"/>
              </a:ext>
            </a:extLst>
          </p:cNvPr>
          <p:cNvPicPr>
            <a:picLocks noChangeAspect="1"/>
          </p:cNvPicPr>
          <p:nvPr>
            <p:custDataLst>
              <p:tags r:id="rId14"/>
            </p:custDataLst>
          </p:nvPr>
        </p:nvPicPr>
        <p:blipFill>
          <a:blip r:embed="rId35">
            <a:extLst>
              <a:ext uri="{28A0092B-C50C-407E-A947-70E740481C1C}">
                <a14:useLocalDpi xmlns:a14="http://schemas.microsoft.com/office/drawing/2010/main" val="0"/>
              </a:ext>
            </a:extLst>
          </a:blip>
          <a:stretch>
            <a:fillRect/>
          </a:stretch>
        </p:blipFill>
        <p:spPr>
          <a:xfrm>
            <a:off x="4625761" y="6288924"/>
            <a:ext cx="131878" cy="449988"/>
          </a:xfrm>
          <a:prstGeom prst="rect">
            <a:avLst/>
          </a:prstGeom>
        </p:spPr>
      </p:pic>
    </p:spTree>
    <p:extLst>
      <p:ext uri="{BB962C8B-B14F-4D97-AF65-F5344CB8AC3E}">
        <p14:creationId xmlns:p14="http://schemas.microsoft.com/office/powerpoint/2010/main" val="47407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cTn>
                              </p:par>
                              <p:par>
                                <p:cTn id="19" presetID="10" presetClass="entr" presetSubtype="0"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nodeType="with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1034"/>
                                        </p:tgtEl>
                                        <p:attrNameLst>
                                          <p:attrName>style.visibility</p:attrName>
                                        </p:attrNameLst>
                                      </p:cBhvr>
                                      <p:to>
                                        <p:strVal val="visible"/>
                                      </p:to>
                                    </p:set>
                                    <p:animEffect transition="in" filter="fade">
                                      <p:cBhvr>
                                        <p:cTn id="33" dur="500"/>
                                        <p:tgtEl>
                                          <p:spTgt spid="10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042"/>
                                        </p:tgtEl>
                                        <p:attrNameLst>
                                          <p:attrName>style.visibility</p:attrName>
                                        </p:attrNameLst>
                                      </p:cBhvr>
                                      <p:to>
                                        <p:strVal val="visible"/>
                                      </p:to>
                                    </p:set>
                                    <p:animEffect transition="in" filter="fade">
                                      <p:cBhvr>
                                        <p:cTn id="48" dur="500"/>
                                        <p:tgtEl>
                                          <p:spTgt spid="104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8"/>
                                        </p:tgtEl>
                                        <p:attrNameLst>
                                          <p:attrName>style.visibility</p:attrName>
                                        </p:attrNameLst>
                                      </p:cBhvr>
                                      <p:to>
                                        <p:strVal val="visible"/>
                                      </p:to>
                                    </p:set>
                                    <p:animEffect transition="in" filter="fade">
                                      <p:cBhvr>
                                        <p:cTn id="51" dur="500"/>
                                        <p:tgtEl>
                                          <p:spTgt spid="103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fade">
                                      <p:cBhvr>
                                        <p:cTn id="6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33" grpId="0"/>
      <p:bldP spid="34" grpId="0"/>
      <p:bldP spid="10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CD6D259E-86B4-E49D-7B17-4224759A6563}"/>
              </a:ext>
            </a:extLst>
          </p:cNvPr>
          <p:cNvPicPr>
            <a:picLocks noChangeAspect="1"/>
          </p:cNvPicPr>
          <p:nvPr/>
        </p:nvPicPr>
        <p:blipFill>
          <a:blip r:embed="rId8"/>
          <a:stretch>
            <a:fillRect/>
          </a:stretch>
        </p:blipFill>
        <p:spPr>
          <a:xfrm>
            <a:off x="6829425" y="140018"/>
            <a:ext cx="3015520" cy="1728898"/>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86017" y="182823"/>
            <a:ext cx="9055073" cy="493439"/>
          </a:xfrm>
        </p:spPr>
        <p:txBody>
          <a:bodyPr>
            <a:normAutofit/>
          </a:bodyPr>
          <a:lstStyle/>
          <a:p>
            <a:r>
              <a:rPr lang="en-US" dirty="0"/>
              <a:t>Distributed convex optimization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11</a:t>
            </a:fld>
            <a:endParaRPr lang="it-IT"/>
          </a:p>
        </p:txBody>
      </p:sp>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658D7D43-A25D-7809-628F-DFD81226C324}"/>
                  </a:ext>
                </a:extLst>
              </p:cNvPr>
              <p:cNvSpPr txBox="1"/>
              <p:nvPr/>
            </p:nvSpPr>
            <p:spPr>
              <a:xfrm>
                <a:off x="154734" y="723462"/>
                <a:ext cx="6969987" cy="646331"/>
              </a:xfrm>
              <a:prstGeom prst="rect">
                <a:avLst/>
              </a:prstGeom>
              <a:noFill/>
            </p:spPr>
            <p:txBody>
              <a:bodyPr wrap="square">
                <a:spAutoFit/>
              </a:bodyPr>
              <a:lstStyle/>
              <a:p>
                <a:pPr marL="342900" indent="-342900">
                  <a:buFont typeface="Arial" panose="020B0604020202020204" pitchFamily="34" charset="0"/>
                  <a:buChar char="•"/>
                </a:pPr>
                <a:r>
                  <a:rPr lang="en-US" dirty="0"/>
                  <a:t>Consider an </a:t>
                </a:r>
                <a:r>
                  <a:rPr lang="en-US" b="1" dirty="0"/>
                  <a:t>undirected</a:t>
                </a:r>
                <a:r>
                  <a:rPr lang="en-US" dirty="0"/>
                  <a:t> </a:t>
                </a:r>
                <a:r>
                  <a:rPr lang="en-US" b="1" dirty="0"/>
                  <a:t>network </a:t>
                </a:r>
                <a14:m>
                  <m:oMath xmlns:m="http://schemas.openxmlformats.org/officeDocument/2006/math">
                    <m:r>
                      <a:rPr lang="it-IT" i="1" dirty="0">
                        <a:solidFill>
                          <a:srgbClr val="E71224"/>
                        </a:solidFill>
                        <a:latin typeface="Cambria Math" panose="02040503050406030204" pitchFamily="18" charset="0"/>
                      </a:rPr>
                      <m:t>𝒢</m:t>
                    </m:r>
                  </m:oMath>
                </a14:m>
                <a:r>
                  <a:rPr lang="en-US" dirty="0"/>
                  <a:t> of </a:t>
                </a:r>
                <a14:m>
                  <m:oMath xmlns:m="http://schemas.openxmlformats.org/officeDocument/2006/math">
                    <m:r>
                      <a:rPr lang="it-IT" b="0" i="1" dirty="0" smtClean="0">
                        <a:solidFill>
                          <a:srgbClr val="E71224"/>
                        </a:solidFill>
                        <a:latin typeface="Cambria Math" panose="02040503050406030204" pitchFamily="18" charset="0"/>
                      </a:rPr>
                      <m:t>𝑛</m:t>
                    </m:r>
                  </m:oMath>
                </a14:m>
                <a:r>
                  <a:rPr lang="en-US" dirty="0"/>
                  <a:t> </a:t>
                </a:r>
                <a:r>
                  <a:rPr lang="en-US" b="1" dirty="0"/>
                  <a:t>agents </a:t>
                </a:r>
                <a:r>
                  <a:rPr lang="en-US" dirty="0"/>
                  <a:t>aimed at solving the </a:t>
                </a:r>
                <a:r>
                  <a:rPr lang="en-US" b="1" dirty="0"/>
                  <a:t>decision making problem</a:t>
                </a:r>
                <a:endParaRPr lang="en-US" dirty="0"/>
              </a:p>
            </p:txBody>
          </p:sp>
        </mc:Choice>
        <mc:Fallback xmlns="">
          <p:sp>
            <p:nvSpPr>
              <p:cNvPr id="3" name="CasellaDiTesto 2">
                <a:extLst>
                  <a:ext uri="{FF2B5EF4-FFF2-40B4-BE49-F238E27FC236}">
                    <a16:creationId xmlns:a16="http://schemas.microsoft.com/office/drawing/2014/main" id="{658D7D43-A25D-7809-628F-DFD81226C324}"/>
                  </a:ext>
                </a:extLst>
              </p:cNvPr>
              <p:cNvSpPr txBox="1">
                <a:spLocks noRot="1" noChangeAspect="1" noMove="1" noResize="1" noEditPoints="1" noAdjustHandles="1" noChangeArrowheads="1" noChangeShapeType="1" noTextEdit="1"/>
              </p:cNvSpPr>
              <p:nvPr/>
            </p:nvSpPr>
            <p:spPr>
              <a:xfrm>
                <a:off x="154734" y="723462"/>
                <a:ext cx="6969987" cy="646331"/>
              </a:xfrm>
              <a:prstGeom prst="rect">
                <a:avLst/>
              </a:prstGeom>
              <a:blipFill>
                <a:blip r:embed="rId9"/>
                <a:stretch>
                  <a:fillRect l="-524" t="-5660" b="-1415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7" name="CasellaDiTesto 16">
                <a:extLst>
                  <a:ext uri="{FF2B5EF4-FFF2-40B4-BE49-F238E27FC236}">
                    <a16:creationId xmlns:a16="http://schemas.microsoft.com/office/drawing/2014/main" id="{FCCA66D8-3BE9-8BC1-CEEE-E47B58AE0CB1}"/>
                  </a:ext>
                </a:extLst>
              </p:cNvPr>
              <p:cNvSpPr txBox="1"/>
              <p:nvPr/>
            </p:nvSpPr>
            <p:spPr>
              <a:xfrm>
                <a:off x="154734" y="1954040"/>
                <a:ext cx="9623111" cy="369332"/>
              </a:xfrm>
              <a:prstGeom prst="rect">
                <a:avLst/>
              </a:prstGeom>
              <a:noFill/>
            </p:spPr>
            <p:txBody>
              <a:bodyPr wrap="square">
                <a:spAutoFit/>
              </a:bodyPr>
              <a:lstStyle/>
              <a:p>
                <a:pPr marL="342900" indent="-342900">
                  <a:buFont typeface="Arial" panose="020B0604020202020204" pitchFamily="34" charset="0"/>
                  <a:buChar char="•"/>
                </a:pPr>
                <a:r>
                  <a:rPr lang="it-IT" dirty="0"/>
                  <a:t>where</a:t>
                </a:r>
                <a:r>
                  <a:rPr lang="it-IT" dirty="0">
                    <a:solidFill>
                      <a:srgbClr val="E71224"/>
                    </a:solidFill>
                  </a:rPr>
                  <a:t> </a:t>
                </a:r>
                <a14:m>
                  <m:oMath xmlns:m="http://schemas.openxmlformats.org/officeDocument/2006/math">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oMath>
                </a14:m>
                <a:r>
                  <a:rPr lang="it-IT" dirty="0"/>
                  <a:t> </a:t>
                </a:r>
                <a:r>
                  <a:rPr lang="it-IT" dirty="0" err="1"/>
                  <a:t>is</a:t>
                </a:r>
                <a:r>
                  <a:rPr lang="it-IT" dirty="0"/>
                  <a:t> a </a:t>
                </a:r>
                <a:r>
                  <a:rPr lang="it-IT" b="1" dirty="0"/>
                  <a:t>common </a:t>
                </a:r>
                <a:r>
                  <a:rPr lang="it-IT" b="1" dirty="0" err="1"/>
                  <a:t>objective</a:t>
                </a:r>
                <a:r>
                  <a:rPr lang="it-IT" b="1" dirty="0"/>
                  <a:t> </a:t>
                </a:r>
                <a:r>
                  <a:rPr lang="it-IT" b="1" dirty="0" err="1"/>
                  <a:t>function</a:t>
                </a:r>
                <a:r>
                  <a:rPr lang="it-IT" dirty="0"/>
                  <a:t>, and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𝑓</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oMath>
                </a14:m>
                <a:r>
                  <a:rPr lang="it-IT" dirty="0"/>
                  <a:t> are </a:t>
                </a:r>
                <a:r>
                  <a:rPr lang="it-IT" b="1" u="sng" dirty="0">
                    <a:solidFill>
                      <a:srgbClr val="E71224"/>
                    </a:solidFill>
                  </a:rPr>
                  <a:t>private</a:t>
                </a:r>
                <a:r>
                  <a:rPr lang="it-IT" dirty="0"/>
                  <a:t> and </a:t>
                </a:r>
                <a:r>
                  <a:rPr lang="it-IT" b="1" dirty="0" err="1"/>
                  <a:t>strictly</a:t>
                </a:r>
                <a:r>
                  <a:rPr lang="it-IT" dirty="0"/>
                  <a:t> </a:t>
                </a:r>
                <a:r>
                  <a:rPr lang="it-IT" b="1" dirty="0" err="1"/>
                  <a:t>convex</a:t>
                </a:r>
                <a:r>
                  <a:rPr lang="it-IT" dirty="0"/>
                  <a:t> </a:t>
                </a:r>
                <a:r>
                  <a:rPr lang="it-IT" b="1" dirty="0" err="1"/>
                  <a:t>functions</a:t>
                </a:r>
                <a:endParaRPr lang="en-US" b="1" dirty="0"/>
              </a:p>
            </p:txBody>
          </p:sp>
        </mc:Choice>
        <mc:Fallback>
          <p:sp>
            <p:nvSpPr>
              <p:cNvPr id="17" name="CasellaDiTesto 16">
                <a:extLst>
                  <a:ext uri="{FF2B5EF4-FFF2-40B4-BE49-F238E27FC236}">
                    <a16:creationId xmlns:a16="http://schemas.microsoft.com/office/drawing/2014/main" id="{FCCA66D8-3BE9-8BC1-CEEE-E47B58AE0CB1}"/>
                  </a:ext>
                </a:extLst>
              </p:cNvPr>
              <p:cNvSpPr txBox="1">
                <a:spLocks noRot="1" noChangeAspect="1" noMove="1" noResize="1" noEditPoints="1" noAdjustHandles="1" noChangeArrowheads="1" noChangeShapeType="1" noTextEdit="1"/>
              </p:cNvSpPr>
              <p:nvPr/>
            </p:nvSpPr>
            <p:spPr>
              <a:xfrm>
                <a:off x="154734" y="1954040"/>
                <a:ext cx="9623111" cy="369332"/>
              </a:xfrm>
              <a:prstGeom prst="rect">
                <a:avLst/>
              </a:prstGeom>
              <a:blipFill>
                <a:blip r:embed="rId10"/>
                <a:stretch>
                  <a:fillRect l="-380"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591CE6AC-9B34-1994-A404-3F2345611177}"/>
                  </a:ext>
                </a:extLst>
              </p:cNvPr>
              <p:cNvSpPr txBox="1"/>
              <p:nvPr/>
            </p:nvSpPr>
            <p:spPr>
              <a:xfrm>
                <a:off x="154735" y="3250694"/>
                <a:ext cx="9415599" cy="646331"/>
              </a:xfrm>
              <a:prstGeom prst="rect">
                <a:avLst/>
              </a:prstGeom>
              <a:noFill/>
            </p:spPr>
            <p:txBody>
              <a:bodyPr wrap="square">
                <a:spAutoFit/>
              </a:bodyPr>
              <a:lstStyle/>
              <a:p>
                <a:pPr marL="342900" indent="-342900">
                  <a:buFont typeface="Arial" panose="020B0604020202020204" pitchFamily="34" charset="0"/>
                  <a:buChar char="•"/>
                </a:pPr>
                <a:r>
                  <a:rPr lang="it-IT" b="1" dirty="0"/>
                  <a:t>Remark:</a:t>
                </a:r>
                <a:r>
                  <a:rPr lang="it-IT" dirty="0"/>
                  <a:t> </a:t>
                </a:r>
                <a:r>
                  <a:rPr lang="en-US" dirty="0"/>
                  <a:t>Since agent </a:t>
                </a:r>
                <a14:m>
                  <m:oMath xmlns:m="http://schemas.openxmlformats.org/officeDocument/2006/math">
                    <m:r>
                      <a:rPr lang="it-IT" b="0" i="1" dirty="0" smtClean="0">
                        <a:solidFill>
                          <a:srgbClr val="E71224"/>
                        </a:solidFill>
                        <a:latin typeface="Cambria Math" panose="02040503050406030204" pitchFamily="18" charset="0"/>
                      </a:rPr>
                      <m:t>𝑖</m:t>
                    </m:r>
                  </m:oMath>
                </a14:m>
                <a:r>
                  <a:rPr lang="en-US" dirty="0"/>
                  <a:t> knows only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𝑓</m:t>
                        </m:r>
                      </m:e>
                      <m:sub>
                        <m:r>
                          <a:rPr lang="it-IT" b="0" i="1" dirty="0" smtClean="0">
                            <a:solidFill>
                              <a:srgbClr val="E71224"/>
                            </a:solidFill>
                            <a:latin typeface="Cambria Math" panose="02040503050406030204" pitchFamily="18" charset="0"/>
                          </a:rPr>
                          <m:t>𝑖</m:t>
                        </m:r>
                      </m:sub>
                    </m:sSub>
                  </m:oMath>
                </a14:m>
                <a:r>
                  <a:rPr lang="en-US" dirty="0"/>
                  <a:t> they need to collaborate over </a:t>
                </a:r>
                <a14:m>
                  <m:oMath xmlns:m="http://schemas.openxmlformats.org/officeDocument/2006/math">
                    <m:r>
                      <a:rPr lang="it-IT" b="0" i="1" dirty="0" smtClean="0">
                        <a:solidFill>
                          <a:srgbClr val="E71224"/>
                        </a:solidFill>
                        <a:latin typeface="Cambria Math" panose="02040503050406030204" pitchFamily="18" charset="0"/>
                      </a:rPr>
                      <m:t>𝒢</m:t>
                    </m:r>
                  </m:oMath>
                </a14:m>
                <a:r>
                  <a:rPr lang="en-US" dirty="0"/>
                  <a:t> to solve (13), i.e. they need to find a </a:t>
                </a:r>
                <a:r>
                  <a:rPr lang="en-US" b="1" dirty="0"/>
                  <a:t>consensus </a:t>
                </a:r>
                <a:r>
                  <a:rPr lang="en-US" dirty="0"/>
                  <a:t>over </a:t>
                </a:r>
                <a14:m>
                  <m:oMath xmlns:m="http://schemas.openxmlformats.org/officeDocument/2006/math">
                    <m:r>
                      <a:rPr lang="it-IT" i="1" dirty="0">
                        <a:solidFill>
                          <a:srgbClr val="E71224"/>
                        </a:solidFill>
                        <a:latin typeface="Cambria Math" panose="02040503050406030204" pitchFamily="18" charset="0"/>
                      </a:rPr>
                      <m:t>𝒢</m:t>
                    </m:r>
                    <m:r>
                      <a:rPr lang="it-IT" i="1" dirty="0">
                        <a:solidFill>
                          <a:srgbClr val="E71224"/>
                        </a:solidFill>
                        <a:latin typeface="Cambria Math" panose="02040503050406030204" pitchFamily="18" charset="0"/>
                      </a:rPr>
                      <m:t> </m:t>
                    </m:r>
                  </m:oMath>
                </a14:m>
                <a:r>
                  <a:rPr lang="en-US" dirty="0"/>
                  <a:t>on a </a:t>
                </a:r>
                <a:r>
                  <a:rPr lang="en-US" b="1" dirty="0"/>
                  <a:t>common value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𝑐</m:t>
                        </m:r>
                      </m:e>
                      <m:sup>
                        <m:r>
                          <a:rPr lang="it-IT" b="0" i="1" dirty="0" smtClean="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 </m:t>
                    </m:r>
                  </m:oMath>
                </a14:m>
                <a:r>
                  <a:rPr lang="en-US" dirty="0"/>
                  <a:t>such that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p>
                      <m:sSupPr>
                        <m:ctrlPr>
                          <a:rPr lang="it-IT" b="1"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𝑐</m:t>
                        </m:r>
                      </m:e>
                      <m:sup>
                        <m:r>
                          <a:rPr lang="it-IT" b="1" i="1" dirty="0" smtClean="0">
                            <a:solidFill>
                              <a:srgbClr val="E71224"/>
                            </a:solidFill>
                            <a:latin typeface="Cambria Math" panose="02040503050406030204" pitchFamily="18" charset="0"/>
                          </a:rPr>
                          <m:t>∗</m:t>
                        </m:r>
                      </m:sup>
                    </m:sSup>
                    <m:r>
                      <a:rPr lang="it-IT" b="1" i="1" dirty="0" smtClean="0">
                        <a:solidFill>
                          <a:srgbClr val="E71224"/>
                        </a:solidFill>
                        <a:latin typeface="Cambria Math" panose="02040503050406030204" pitchFamily="18" charset="0"/>
                      </a:rPr>
                      <m:t>  ∀  </m:t>
                    </m:r>
                    <m:r>
                      <a:rPr lang="it-IT" b="0" i="1" dirty="0" smtClean="0">
                        <a:solidFill>
                          <a:srgbClr val="E71224"/>
                        </a:solidFill>
                        <a:latin typeface="Cambria Math" panose="02040503050406030204" pitchFamily="18" charset="0"/>
                      </a:rPr>
                      <m:t>𝑖</m:t>
                    </m:r>
                  </m:oMath>
                </a14:m>
                <a:endParaRPr lang="en-US" dirty="0"/>
              </a:p>
            </p:txBody>
          </p:sp>
        </mc:Choice>
        <mc:Fallback xmlns="">
          <p:sp>
            <p:nvSpPr>
              <p:cNvPr id="19" name="CasellaDiTesto 18">
                <a:extLst>
                  <a:ext uri="{FF2B5EF4-FFF2-40B4-BE49-F238E27FC236}">
                    <a16:creationId xmlns:a16="http://schemas.microsoft.com/office/drawing/2014/main" id="{591CE6AC-9B34-1994-A404-3F2345611177}"/>
                  </a:ext>
                </a:extLst>
              </p:cNvPr>
              <p:cNvSpPr txBox="1">
                <a:spLocks noRot="1" noChangeAspect="1" noMove="1" noResize="1" noEditPoints="1" noAdjustHandles="1" noChangeArrowheads="1" noChangeShapeType="1" noTextEdit="1"/>
              </p:cNvSpPr>
              <p:nvPr/>
            </p:nvSpPr>
            <p:spPr>
              <a:xfrm>
                <a:off x="154735" y="3250694"/>
                <a:ext cx="9415599" cy="646331"/>
              </a:xfrm>
              <a:prstGeom prst="rect">
                <a:avLst/>
              </a:prstGeom>
              <a:blipFill>
                <a:blip r:embed="rId11"/>
                <a:stretch>
                  <a:fillRect l="-388" t="-4717" b="-14151"/>
                </a:stretch>
              </a:blipFill>
            </p:spPr>
            <p:txBody>
              <a:bodyPr/>
              <a:lstStyle/>
              <a:p>
                <a:r>
                  <a:rPr lang="it-IT">
                    <a:noFill/>
                  </a:rPr>
                  <a:t> </a:t>
                </a:r>
              </a:p>
            </p:txBody>
          </p:sp>
        </mc:Fallback>
      </mc:AlternateContent>
      <p:grpSp>
        <p:nvGrpSpPr>
          <p:cNvPr id="10" name="Gruppo 9">
            <a:extLst>
              <a:ext uri="{FF2B5EF4-FFF2-40B4-BE49-F238E27FC236}">
                <a16:creationId xmlns:a16="http://schemas.microsoft.com/office/drawing/2014/main" id="{56F5D884-99CD-6436-8E09-4268D7CA52CA}"/>
              </a:ext>
            </a:extLst>
          </p:cNvPr>
          <p:cNvGrpSpPr/>
          <p:nvPr/>
        </p:nvGrpSpPr>
        <p:grpSpPr>
          <a:xfrm>
            <a:off x="3051006" y="1274154"/>
            <a:ext cx="3150051" cy="562740"/>
            <a:chOff x="2145647" y="1664861"/>
            <a:chExt cx="3150051" cy="562740"/>
          </a:xfrm>
        </p:grpSpPr>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min_x\quad \sum_{i=1}^n f_i(x_i)&#10;\end{eqnarray*}&#10;}&#10;\end{document}" title="IguanaTex Bitmap Display">
              <a:extLst>
                <a:ext uri="{FF2B5EF4-FFF2-40B4-BE49-F238E27FC236}">
                  <a16:creationId xmlns:a16="http://schemas.microsoft.com/office/drawing/2014/main" id="{E724D46A-3648-0639-5E85-B9CAB9525441}"/>
                </a:ext>
              </a:extLst>
            </p:cNvPr>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2145647" y="1664861"/>
              <a:ext cx="2257848" cy="562740"/>
            </a:xfrm>
            <a:prstGeom prst="rect">
              <a:avLst/>
            </a:prstGeom>
          </p:spPr>
        </p:pic>
        <p:pic>
          <p:nvPicPr>
            <p:cNvPr id="28" name="Immagine 2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3)}&#10;\end{eqnarray*}&#10;}&#10;\end{document}" title="IguanaTex Bitmap Display">
              <a:extLst>
                <a:ext uri="{FF2B5EF4-FFF2-40B4-BE49-F238E27FC236}">
                  <a16:creationId xmlns:a16="http://schemas.microsoft.com/office/drawing/2014/main" id="{10A238EF-0676-8659-8641-B91F4D4FA22F}"/>
                </a:ext>
              </a:extLst>
            </p:cNvPr>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4931086" y="1820785"/>
              <a:ext cx="364612" cy="209139"/>
            </a:xfrm>
            <a:prstGeom prst="rect">
              <a:avLst/>
            </a:prstGeom>
          </p:spPr>
        </p:pic>
      </p:grpSp>
      <mc:AlternateContent xmlns:mc="http://schemas.openxmlformats.org/markup-compatibility/2006">
        <mc:Choice xmlns:a14="http://schemas.microsoft.com/office/drawing/2010/main" Requires="a14">
          <p:sp>
            <p:nvSpPr>
              <p:cNvPr id="32" name="CasellaDiTesto 31">
                <a:extLst>
                  <a:ext uri="{FF2B5EF4-FFF2-40B4-BE49-F238E27FC236}">
                    <a16:creationId xmlns:a16="http://schemas.microsoft.com/office/drawing/2014/main" id="{2726123F-217E-6783-0CFD-2A9E2465E129}"/>
                  </a:ext>
                </a:extLst>
              </p:cNvPr>
              <p:cNvSpPr txBox="1"/>
              <p:nvPr/>
            </p:nvSpPr>
            <p:spPr>
              <a:xfrm>
                <a:off x="154734" y="4769075"/>
                <a:ext cx="9813187" cy="369332"/>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a:t>Assume </a:t>
                </a:r>
                <a14:m>
                  <m:oMath xmlns:m="http://schemas.openxmlformats.org/officeDocument/2006/math">
                    <m:r>
                      <a:rPr lang="it-IT" b="0" i="1" dirty="0" smtClean="0">
                        <a:solidFill>
                          <a:srgbClr val="E71224"/>
                        </a:solidFill>
                        <a:latin typeface="Cambria Math" panose="02040503050406030204" pitchFamily="18" charset="0"/>
                      </a:rPr>
                      <m:t>𝒢</m:t>
                    </m:r>
                  </m:oMath>
                </a14:m>
                <a:r>
                  <a:rPr lang="it-IT" dirty="0"/>
                  <a:t> </a:t>
                </a:r>
                <a:r>
                  <a:rPr lang="it-IT" dirty="0" err="1"/>
                  <a:t>undirected</a:t>
                </a:r>
                <a:r>
                  <a:rPr lang="it-IT" dirty="0"/>
                  <a:t> </a:t>
                </a:r>
                <a:r>
                  <a:rPr lang="it-IT" dirty="0" err="1"/>
                  <a:t>is</a:t>
                </a:r>
                <a:r>
                  <a:rPr lang="it-IT" dirty="0"/>
                  <a:t> </a:t>
                </a:r>
                <a:r>
                  <a:rPr lang="it-IT" dirty="0" err="1"/>
                  <a:t>not</a:t>
                </a:r>
                <a:r>
                  <a:rPr lang="it-IT" dirty="0"/>
                  <a:t> </a:t>
                </a:r>
                <a:r>
                  <a:rPr lang="it-IT" dirty="0" err="1"/>
                  <a:t>restrictive</a:t>
                </a:r>
                <a:r>
                  <a:rPr lang="it-IT" dirty="0"/>
                  <a:t>, </a:t>
                </a:r>
                <a:r>
                  <a:rPr lang="it-IT" dirty="0" err="1"/>
                  <a:t>especially</a:t>
                </a:r>
                <a:r>
                  <a:rPr lang="it-IT" dirty="0"/>
                  <a:t>, </a:t>
                </a:r>
                <a:r>
                  <a:rPr lang="it-IT" dirty="0" err="1"/>
                  <a:t>if</a:t>
                </a:r>
                <a:r>
                  <a:rPr lang="it-IT" dirty="0"/>
                  <a:t> gossip interactions are </a:t>
                </a:r>
                <a:r>
                  <a:rPr lang="it-IT" dirty="0" err="1"/>
                  <a:t>implemented</a:t>
                </a:r>
                <a:r>
                  <a:rPr lang="it-IT" dirty="0"/>
                  <a:t>.</a:t>
                </a:r>
                <a:endParaRPr lang="en-US" dirty="0"/>
              </a:p>
            </p:txBody>
          </p:sp>
        </mc:Choice>
        <mc:Fallback>
          <p:sp>
            <p:nvSpPr>
              <p:cNvPr id="32" name="CasellaDiTesto 31">
                <a:extLst>
                  <a:ext uri="{FF2B5EF4-FFF2-40B4-BE49-F238E27FC236}">
                    <a16:creationId xmlns:a16="http://schemas.microsoft.com/office/drawing/2014/main" id="{2726123F-217E-6783-0CFD-2A9E2465E129}"/>
                  </a:ext>
                </a:extLst>
              </p:cNvPr>
              <p:cNvSpPr txBox="1">
                <a:spLocks noRot="1" noChangeAspect="1" noMove="1" noResize="1" noEditPoints="1" noAdjustHandles="1" noChangeArrowheads="1" noChangeShapeType="1" noTextEdit="1"/>
              </p:cNvSpPr>
              <p:nvPr/>
            </p:nvSpPr>
            <p:spPr>
              <a:xfrm>
                <a:off x="154734" y="4769075"/>
                <a:ext cx="9813187" cy="369332"/>
              </a:xfrm>
              <a:prstGeom prst="rect">
                <a:avLst/>
              </a:prstGeom>
              <a:blipFill>
                <a:blip r:embed="rId14"/>
                <a:stretch>
                  <a:fillRect l="-373" t="-8197" b="-2459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7" name="CasellaDiTesto 36">
                <a:extLst>
                  <a:ext uri="{FF2B5EF4-FFF2-40B4-BE49-F238E27FC236}">
                    <a16:creationId xmlns:a16="http://schemas.microsoft.com/office/drawing/2014/main" id="{D4137CD3-35C0-11FD-7391-2159782C54A8}"/>
                  </a:ext>
                </a:extLst>
              </p:cNvPr>
              <p:cNvSpPr txBox="1"/>
              <p:nvPr/>
            </p:nvSpPr>
            <p:spPr>
              <a:xfrm>
                <a:off x="154735" y="2453095"/>
                <a:ext cx="9925890" cy="646331"/>
              </a:xfrm>
              <a:prstGeom prst="rect">
                <a:avLst/>
              </a:prstGeom>
              <a:noFill/>
            </p:spPr>
            <p:txBody>
              <a:bodyPr wrap="square">
                <a:spAutoFit/>
              </a:bodyPr>
              <a:lstStyle/>
              <a:p>
                <a:pPr marL="342900" indent="-342900">
                  <a:buFont typeface="Arial" panose="020B0604020202020204" pitchFamily="34" charset="0"/>
                  <a:buChar char="•"/>
                </a:pPr>
                <a:r>
                  <a:rPr lang="it-IT" b="1" dirty="0" err="1"/>
                  <a:t>Examples</a:t>
                </a:r>
                <a:r>
                  <a:rPr lang="it-IT" b="1" dirty="0"/>
                  <a:t>: a)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r>
                  <a:rPr lang="it-IT" b="1" dirty="0"/>
                  <a:t> </a:t>
                </a:r>
                <a:r>
                  <a:rPr lang="it-IT" dirty="0"/>
                  <a:t>can be </a:t>
                </a:r>
                <a:r>
                  <a:rPr lang="it-IT" dirty="0" err="1"/>
                  <a:t>viewed</a:t>
                </a:r>
                <a:r>
                  <a:rPr lang="it-IT" dirty="0"/>
                  <a:t> </a:t>
                </a:r>
                <a:r>
                  <a:rPr lang="it-IT" dirty="0" err="1"/>
                  <a:t>as</a:t>
                </a:r>
                <a:r>
                  <a:rPr lang="it-IT" dirty="0"/>
                  <a:t> the </a:t>
                </a:r>
                <a:r>
                  <a:rPr lang="it-IT" dirty="0" err="1"/>
                  <a:t>optimal</a:t>
                </a:r>
                <a:r>
                  <a:rPr lang="it-IT" dirty="0"/>
                  <a:t> power, a set of </a:t>
                </a:r>
                <a:r>
                  <a:rPr lang="it-IT" dirty="0" err="1"/>
                  <a:t>controllable</a:t>
                </a:r>
                <a:r>
                  <a:rPr lang="it-IT" dirty="0"/>
                  <a:t> loads are </a:t>
                </a:r>
                <a:r>
                  <a:rPr lang="it-IT" dirty="0" err="1"/>
                  <a:t>planned</a:t>
                </a:r>
                <a:r>
                  <a:rPr lang="it-IT" dirty="0"/>
                  <a:t> to </a:t>
                </a:r>
                <a:r>
                  <a:rPr lang="it-IT" dirty="0" err="1"/>
                  <a:t>absorbe</a:t>
                </a:r>
                <a:r>
                  <a:rPr lang="it-IT" dirty="0"/>
                  <a:t> to </a:t>
                </a:r>
                <a:r>
                  <a:rPr lang="it-IT" dirty="0" err="1"/>
                  <a:t>avoid</a:t>
                </a:r>
                <a:r>
                  <a:rPr lang="it-IT" dirty="0"/>
                  <a:t> </a:t>
                </a:r>
                <a:r>
                  <a:rPr lang="it-IT" dirty="0" err="1"/>
                  <a:t>peaks</a:t>
                </a:r>
                <a:r>
                  <a:rPr lang="it-IT" dirty="0"/>
                  <a:t>; </a:t>
                </a:r>
                <a:r>
                  <a:rPr lang="it-IT" b="1" dirty="0"/>
                  <a:t>b) </a:t>
                </a:r>
                <a:r>
                  <a:rPr lang="it-IT" dirty="0"/>
                  <a:t>or the </a:t>
                </a:r>
                <a:r>
                  <a:rPr lang="it-IT" dirty="0" err="1"/>
                  <a:t>optimal</a:t>
                </a:r>
                <a:r>
                  <a:rPr lang="it-IT" dirty="0"/>
                  <a:t> power a set generator </a:t>
                </a:r>
                <a:r>
                  <a:rPr lang="it-IT" dirty="0" err="1"/>
                  <a:t>should</a:t>
                </a:r>
                <a:r>
                  <a:rPr lang="it-IT" dirty="0"/>
                  <a:t> </a:t>
                </a:r>
                <a:r>
                  <a:rPr lang="it-IT" dirty="0" err="1"/>
                  <a:t>inject</a:t>
                </a:r>
                <a:r>
                  <a:rPr lang="it-IT" dirty="0"/>
                  <a:t> to </a:t>
                </a:r>
                <a:r>
                  <a:rPr lang="it-IT" dirty="0" err="1"/>
                  <a:t>meet</a:t>
                </a:r>
                <a:r>
                  <a:rPr lang="it-IT" dirty="0"/>
                  <a:t> some demand.</a:t>
                </a:r>
                <a:endParaRPr lang="en-US" dirty="0"/>
              </a:p>
            </p:txBody>
          </p:sp>
        </mc:Choice>
        <mc:Fallback>
          <p:sp>
            <p:nvSpPr>
              <p:cNvPr id="37" name="CasellaDiTesto 36">
                <a:extLst>
                  <a:ext uri="{FF2B5EF4-FFF2-40B4-BE49-F238E27FC236}">
                    <a16:creationId xmlns:a16="http://schemas.microsoft.com/office/drawing/2014/main" id="{D4137CD3-35C0-11FD-7391-2159782C54A8}"/>
                  </a:ext>
                </a:extLst>
              </p:cNvPr>
              <p:cNvSpPr txBox="1">
                <a:spLocks noRot="1" noChangeAspect="1" noMove="1" noResize="1" noEditPoints="1" noAdjustHandles="1" noChangeArrowheads="1" noChangeShapeType="1" noTextEdit="1"/>
              </p:cNvSpPr>
              <p:nvPr/>
            </p:nvSpPr>
            <p:spPr>
              <a:xfrm>
                <a:off x="154735" y="2453095"/>
                <a:ext cx="9925890" cy="646331"/>
              </a:xfrm>
              <a:prstGeom prst="rect">
                <a:avLst/>
              </a:prstGeom>
              <a:blipFill>
                <a:blip r:embed="rId15"/>
                <a:stretch>
                  <a:fillRect l="-368" t="-4717" r="-491"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9" name="CasellaDiTesto 38">
                <a:extLst>
                  <a:ext uri="{FF2B5EF4-FFF2-40B4-BE49-F238E27FC236}">
                    <a16:creationId xmlns:a16="http://schemas.microsoft.com/office/drawing/2014/main" id="{612D992E-0D38-2C43-8BC7-21E2B4598F55}"/>
                  </a:ext>
                </a:extLst>
              </p:cNvPr>
              <p:cNvSpPr txBox="1"/>
              <p:nvPr/>
            </p:nvSpPr>
            <p:spPr>
              <a:xfrm>
                <a:off x="140557" y="5293264"/>
                <a:ext cx="9704388" cy="646331"/>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solve the </a:t>
                </a:r>
                <a:r>
                  <a:rPr lang="it-IT" dirty="0" err="1"/>
                  <a:t>unconstrained</a:t>
                </a:r>
                <a:r>
                  <a:rPr lang="it-IT" dirty="0"/>
                  <a:t> problem (13) in a </a:t>
                </a:r>
                <a:r>
                  <a:rPr lang="it-IT" dirty="0" err="1"/>
                  <a:t>distributed</a:t>
                </a:r>
                <a:r>
                  <a:rPr lang="it-IT" dirty="0"/>
                  <a:t> way, and under the </a:t>
                </a:r>
                <a:r>
                  <a:rPr lang="it-IT" dirty="0" err="1"/>
                  <a:t>communication</a:t>
                </a:r>
                <a:r>
                  <a:rPr lang="it-IT" dirty="0"/>
                  <a:t> </a:t>
                </a:r>
                <a:r>
                  <a:rPr lang="it-IT" dirty="0" err="1"/>
                  <a:t>constraints</a:t>
                </a:r>
                <a:r>
                  <a:rPr lang="it-IT" dirty="0"/>
                  <a:t> over </a:t>
                </a:r>
                <a14:m>
                  <m:oMath xmlns:m="http://schemas.openxmlformats.org/officeDocument/2006/math">
                    <m:r>
                      <a:rPr lang="it-IT" i="1" dirty="0" smtClean="0">
                        <a:solidFill>
                          <a:srgbClr val="E71224"/>
                        </a:solidFill>
                        <a:latin typeface="Cambria Math" panose="02040503050406030204" pitchFamily="18" charset="0"/>
                      </a:rPr>
                      <m:t>𝒢</m:t>
                    </m:r>
                  </m:oMath>
                </a14:m>
                <a:r>
                  <a:rPr lang="it-IT" dirty="0"/>
                  <a:t>, </a:t>
                </a:r>
                <a:r>
                  <a:rPr lang="it-IT" dirty="0" err="1"/>
                  <a:t>is</a:t>
                </a:r>
                <a:r>
                  <a:rPr lang="it-IT" dirty="0"/>
                  <a:t> </a:t>
                </a:r>
                <a:r>
                  <a:rPr lang="it-IT" dirty="0" err="1"/>
                  <a:t>equivalent</a:t>
                </a:r>
                <a:r>
                  <a:rPr lang="it-IT" dirty="0"/>
                  <a:t> to solve the </a:t>
                </a:r>
                <a:r>
                  <a:rPr lang="it-IT" dirty="0" err="1"/>
                  <a:t>next</a:t>
                </a:r>
                <a:r>
                  <a:rPr lang="it-IT" dirty="0"/>
                  <a:t> </a:t>
                </a:r>
                <a:r>
                  <a:rPr lang="it-IT" dirty="0" err="1"/>
                  <a:t>problem</a:t>
                </a:r>
                <a:r>
                  <a:rPr lang="it-IT" dirty="0"/>
                  <a:t> with the equality </a:t>
                </a:r>
                <a:r>
                  <a:rPr lang="it-IT" dirty="0" err="1"/>
                  <a:t>constraints</a:t>
                </a:r>
                <a:r>
                  <a:rPr lang="it-IT" dirty="0"/>
                  <a:t>:</a:t>
                </a:r>
                <a:endParaRPr lang="en-US" dirty="0"/>
              </a:p>
            </p:txBody>
          </p:sp>
        </mc:Choice>
        <mc:Fallback xmlns="">
          <p:sp>
            <p:nvSpPr>
              <p:cNvPr id="39" name="CasellaDiTesto 38">
                <a:extLst>
                  <a:ext uri="{FF2B5EF4-FFF2-40B4-BE49-F238E27FC236}">
                    <a16:creationId xmlns:a16="http://schemas.microsoft.com/office/drawing/2014/main" id="{612D992E-0D38-2C43-8BC7-21E2B4598F55}"/>
                  </a:ext>
                </a:extLst>
              </p:cNvPr>
              <p:cNvSpPr txBox="1">
                <a:spLocks noRot="1" noChangeAspect="1" noMove="1" noResize="1" noEditPoints="1" noAdjustHandles="1" noChangeArrowheads="1" noChangeShapeType="1" noTextEdit="1"/>
              </p:cNvSpPr>
              <p:nvPr/>
            </p:nvSpPr>
            <p:spPr>
              <a:xfrm>
                <a:off x="140557" y="5293264"/>
                <a:ext cx="9704388" cy="646331"/>
              </a:xfrm>
              <a:prstGeom prst="rect">
                <a:avLst/>
              </a:prstGeom>
              <a:blipFill>
                <a:blip r:embed="rId16"/>
                <a:stretch>
                  <a:fillRect l="-377" t="-4717" b="-14151"/>
                </a:stretch>
              </a:blipFill>
            </p:spPr>
            <p:txBody>
              <a:bodyPr/>
              <a:lstStyle/>
              <a:p>
                <a:r>
                  <a:rPr lang="it-IT">
                    <a:noFill/>
                  </a:rPr>
                  <a:t> </a:t>
                </a:r>
              </a:p>
            </p:txBody>
          </p:sp>
        </mc:Fallback>
      </mc:AlternateContent>
      <p:grpSp>
        <p:nvGrpSpPr>
          <p:cNvPr id="54" name="Gruppo 53">
            <a:extLst>
              <a:ext uri="{FF2B5EF4-FFF2-40B4-BE49-F238E27FC236}">
                <a16:creationId xmlns:a16="http://schemas.microsoft.com/office/drawing/2014/main" id="{A9FBBCA5-728E-6B80-7225-14762D4024CD}"/>
              </a:ext>
            </a:extLst>
          </p:cNvPr>
          <p:cNvGrpSpPr/>
          <p:nvPr/>
        </p:nvGrpSpPr>
        <p:grpSpPr>
          <a:xfrm>
            <a:off x="1643257" y="6123912"/>
            <a:ext cx="7082293" cy="560953"/>
            <a:chOff x="1556316" y="5124417"/>
            <a:chExt cx="7082293" cy="560953"/>
          </a:xfrm>
        </p:grpSpPr>
        <p:pic>
          <p:nvPicPr>
            <p:cNvPr id="41" name="Immagine 4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sum_{i=1}^n f_i(x_i)&#10;\end{eqnarray*}&#10;}&#10;\end{document}" title="IguanaTex Bitmap Display">
              <a:extLst>
                <a:ext uri="{FF2B5EF4-FFF2-40B4-BE49-F238E27FC236}">
                  <a16:creationId xmlns:a16="http://schemas.microsoft.com/office/drawing/2014/main" id="{4FC2E4E2-1E60-38CB-C3F0-1ECBB3DC5D5F}"/>
                </a:ext>
              </a:extLst>
            </p:cNvPr>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a:xfrm>
              <a:off x="1556316" y="5124417"/>
              <a:ext cx="1977296" cy="560953"/>
            </a:xfrm>
            <a:prstGeom prst="rect">
              <a:avLst/>
            </a:prstGeom>
          </p:spPr>
        </p:pic>
        <p:pic>
          <p:nvPicPr>
            <p:cNvPr id="53" name="Immagine 5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title="IguanaTex Bitmap Display">
              <a:extLst>
                <a:ext uri="{FF2B5EF4-FFF2-40B4-BE49-F238E27FC236}">
                  <a16:creationId xmlns:a16="http://schemas.microsoft.com/office/drawing/2014/main" id="{B61C0304-CB71-11EF-F7CC-604F6776FE61}"/>
                </a:ext>
              </a:extLst>
            </p:cNvPr>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3943608" y="5280590"/>
              <a:ext cx="4695001" cy="216513"/>
            </a:xfrm>
            <a:prstGeom prst="rect">
              <a:avLst/>
            </a:prstGeom>
          </p:spPr>
        </p:pic>
      </p:grpSp>
      <mc:AlternateContent xmlns:mc="http://schemas.openxmlformats.org/markup-compatibility/2006">
        <mc:Choice xmlns:a14="http://schemas.microsoft.com/office/drawing/2010/main" Requires="a14">
          <p:sp>
            <p:nvSpPr>
              <p:cNvPr id="56" name="CasellaDiTesto 55">
                <a:extLst>
                  <a:ext uri="{FF2B5EF4-FFF2-40B4-BE49-F238E27FC236}">
                    <a16:creationId xmlns:a16="http://schemas.microsoft.com/office/drawing/2014/main" id="{13EB035D-166F-B6D4-E3B0-5B775C48062C}"/>
                  </a:ext>
                </a:extLst>
              </p:cNvPr>
              <p:cNvSpPr txBox="1"/>
              <p:nvPr/>
            </p:nvSpPr>
            <p:spPr>
              <a:xfrm>
                <a:off x="154734" y="4017175"/>
                <a:ext cx="9879013" cy="766172"/>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err="1"/>
                  <a:t>If</a:t>
                </a:r>
                <a:r>
                  <a:rPr lang="it-IT"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𝑓</m:t>
                        </m:r>
                      </m:e>
                      <m:sub>
                        <m:r>
                          <a:rPr lang="it-IT" b="0" i="1" dirty="0" smtClean="0">
                            <a:solidFill>
                              <a:srgbClr val="E71224"/>
                            </a:solidFill>
                            <a:latin typeface="Cambria Math" panose="02040503050406030204" pitchFamily="18" charset="0"/>
                          </a:rPr>
                          <m:t>𝑖</m:t>
                        </m:r>
                      </m:sub>
                    </m:sSub>
                  </m:oMath>
                </a14:m>
                <a:r>
                  <a:rPr lang="it-IT" dirty="0"/>
                  <a:t> depends only by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oMath>
                </a14:m>
                <a:r>
                  <a:rPr lang="en-US" dirty="0"/>
                  <a:t> as in (13), we say (13) is </a:t>
                </a:r>
                <a:r>
                  <a:rPr lang="en-US" b="1" dirty="0"/>
                  <a:t>separable</a:t>
                </a:r>
                <a:r>
                  <a:rPr lang="en-US" dirty="0"/>
                  <a:t> (i.e. solve (13) is equivalent to solve separately  </a:t>
                </a:r>
                <a14:m>
                  <m:oMath xmlns:m="http://schemas.openxmlformats.org/officeDocument/2006/math">
                    <m:func>
                      <m:funcPr>
                        <m:ctrlPr>
                          <a:rPr lang="it-IT" b="0" i="1" dirty="0" smtClean="0">
                            <a:solidFill>
                              <a:srgbClr val="E71224"/>
                            </a:solidFill>
                            <a:latin typeface="Cambria Math" panose="02040503050406030204" pitchFamily="18" charset="0"/>
                          </a:rPr>
                        </m:ctrlPr>
                      </m:funcPr>
                      <m:fName>
                        <m:limLow>
                          <m:limLowPr>
                            <m:ctrlPr>
                              <a:rPr lang="it-IT" b="0" i="1" dirty="0" smtClean="0">
                                <a:solidFill>
                                  <a:srgbClr val="E71224"/>
                                </a:solidFill>
                                <a:latin typeface="Cambria Math" panose="02040503050406030204" pitchFamily="18" charset="0"/>
                              </a:rPr>
                            </m:ctrlPr>
                          </m:limLowPr>
                          <m:e>
                            <m:r>
                              <m:rPr>
                                <m:sty m:val="p"/>
                              </m:rPr>
                              <a:rPr lang="it-IT" b="0" i="0" dirty="0" smtClean="0">
                                <a:solidFill>
                                  <a:srgbClr val="E71224"/>
                                </a:solidFill>
                                <a:latin typeface="Cambria Math" panose="02040503050406030204" pitchFamily="18" charset="0"/>
                              </a:rPr>
                              <m:t>min</m:t>
                            </m:r>
                          </m:e>
                          <m:lim>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lim>
                        </m:limLow>
                      </m:fName>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𝑓</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e>
                    </m:func>
                    <m:r>
                      <a:rPr lang="it-IT" b="0" i="1" dirty="0" smtClean="0">
                        <a:solidFill>
                          <a:srgbClr val="E71224"/>
                        </a:solidFill>
                        <a:latin typeface="Cambria Math" panose="02040503050406030204" pitchFamily="18" charset="0"/>
                      </a:rPr>
                      <m:t> ∀ </m:t>
                    </m:r>
                    <m:r>
                      <a:rPr lang="it-IT" b="0" i="1" dirty="0" smtClean="0">
                        <a:solidFill>
                          <a:srgbClr val="E71224"/>
                        </a:solidFill>
                        <a:latin typeface="Cambria Math" panose="02040503050406030204" pitchFamily="18" charset="0"/>
                      </a:rPr>
                      <m:t>𝑖</m:t>
                    </m:r>
                  </m:oMath>
                </a14:m>
                <a:r>
                  <a:rPr lang="it-IT" dirty="0"/>
                  <a:t>, </a:t>
                </a:r>
                <a14:m>
                  <m:oMath xmlns:m="http://schemas.openxmlformats.org/officeDocument/2006/math">
                    <m:r>
                      <m:rPr>
                        <m:sty m:val="p"/>
                      </m:rPr>
                      <a:rPr lang="it-IT" b="0" i="0" dirty="0" smtClean="0">
                        <a:solidFill>
                          <a:srgbClr val="E71224"/>
                        </a:solidFill>
                        <a:latin typeface="Cambria Math" panose="02040503050406030204" pitchFamily="18" charset="0"/>
                      </a:rPr>
                      <m:t>s</m:t>
                    </m:r>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t</m:t>
                    </m:r>
                    <m:r>
                      <a:rPr lang="it-IT" b="0" i="0" dirty="0" smtClean="0">
                        <a:solidFill>
                          <a:srgbClr val="E71224"/>
                        </a:solidFill>
                        <a:latin typeface="Cambria Math" panose="02040503050406030204" pitchFamily="18" charset="0"/>
                      </a:rPr>
                      <m:t>. : </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𝑗</m:t>
                        </m:r>
                      </m:sub>
                    </m:sSub>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𝑗</m:t>
                    </m:r>
                  </m:oMath>
                </a14:m>
                <a:r>
                  <a:rPr lang="en-US" dirty="0"/>
                  <a:t>). </a:t>
                </a:r>
                <a:r>
                  <a:rPr lang="en-US" b="1" u="sng" dirty="0"/>
                  <a:t>IF NOT</a:t>
                </a:r>
                <a:r>
                  <a:rPr lang="en-US" u="sng" dirty="0"/>
                  <a:t>, </a:t>
                </a:r>
                <a:r>
                  <a:rPr lang="en-US" b="1" u="sng" dirty="0"/>
                  <a:t>suboptimal</a:t>
                </a:r>
                <a:r>
                  <a:rPr lang="en-US" u="sng" dirty="0"/>
                  <a:t> </a:t>
                </a:r>
                <a:r>
                  <a:rPr lang="en-US" b="1" u="sng" dirty="0"/>
                  <a:t>heuristics needs to be devised</a:t>
                </a:r>
                <a:r>
                  <a:rPr lang="en-US" dirty="0"/>
                  <a:t>.</a:t>
                </a:r>
              </a:p>
            </p:txBody>
          </p:sp>
        </mc:Choice>
        <mc:Fallback>
          <p:sp>
            <p:nvSpPr>
              <p:cNvPr id="56" name="CasellaDiTesto 55">
                <a:extLst>
                  <a:ext uri="{FF2B5EF4-FFF2-40B4-BE49-F238E27FC236}">
                    <a16:creationId xmlns:a16="http://schemas.microsoft.com/office/drawing/2014/main" id="{13EB035D-166F-B6D4-E3B0-5B775C48062C}"/>
                  </a:ext>
                </a:extLst>
              </p:cNvPr>
              <p:cNvSpPr txBox="1">
                <a:spLocks noRot="1" noChangeAspect="1" noMove="1" noResize="1" noEditPoints="1" noAdjustHandles="1" noChangeArrowheads="1" noChangeShapeType="1" noTextEdit="1"/>
              </p:cNvSpPr>
              <p:nvPr/>
            </p:nvSpPr>
            <p:spPr>
              <a:xfrm>
                <a:off x="154734" y="4017175"/>
                <a:ext cx="9879013" cy="766172"/>
              </a:xfrm>
              <a:prstGeom prst="rect">
                <a:avLst/>
              </a:prstGeom>
              <a:blipFill>
                <a:blip r:embed="rId19"/>
                <a:stretch>
                  <a:fillRect l="-370" t="-4762" r="-80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7" name="CasellaDiTesto 56">
                <a:extLst>
                  <a:ext uri="{FF2B5EF4-FFF2-40B4-BE49-F238E27FC236}">
                    <a16:creationId xmlns:a16="http://schemas.microsoft.com/office/drawing/2014/main" id="{298BD6AB-C61D-217B-924D-C24211CFCB87}"/>
                  </a:ext>
                </a:extLst>
              </p:cNvPr>
              <p:cNvSpPr txBox="1"/>
              <p:nvPr/>
            </p:nvSpPr>
            <p:spPr>
              <a:xfrm>
                <a:off x="201612" y="6862440"/>
                <a:ext cx="9704388" cy="369332"/>
              </a:xfrm>
              <a:prstGeom prst="rect">
                <a:avLst/>
              </a:prstGeom>
              <a:noFill/>
            </p:spPr>
            <p:txBody>
              <a:bodyPr wrap="square">
                <a:spAutoFit/>
              </a:bodyPr>
              <a:lstStyle/>
              <a:p>
                <a:pPr marL="342900" indent="-342900">
                  <a:buFont typeface="Arial" panose="020B0604020202020204" pitchFamily="34" charset="0"/>
                  <a:buChar char="•"/>
                </a:pPr>
                <a:r>
                  <a:rPr lang="it-IT" dirty="0"/>
                  <a:t>Thus, (14) can be </a:t>
                </a:r>
                <a:r>
                  <a:rPr lang="it-IT" dirty="0" err="1"/>
                  <a:t>solved</a:t>
                </a:r>
                <a:r>
                  <a:rPr lang="it-IT" dirty="0"/>
                  <a:t> by the </a:t>
                </a:r>
                <a:r>
                  <a:rPr lang="it-IT" b="1" dirty="0"/>
                  <a:t>Lagrange </a:t>
                </a:r>
                <a:r>
                  <a:rPr lang="it-IT" b="1" dirty="0" err="1"/>
                  <a:t>multipl</a:t>
                </a:r>
                <a:r>
                  <a:rPr lang="it-IT" b="1" dirty="0"/>
                  <a:t>. </a:t>
                </a:r>
                <a:r>
                  <a:rPr lang="it-IT" b="1" dirty="0" err="1"/>
                  <a:t>methods</a:t>
                </a:r>
                <a:r>
                  <a:rPr lang="it-IT" dirty="0"/>
                  <a:t>, </a:t>
                </a:r>
                <a:r>
                  <a:rPr lang="it-IT" dirty="0" err="1"/>
                  <a:t>where</a:t>
                </a:r>
                <a:r>
                  <a:rPr lang="it-IT" dirty="0"/>
                  <a:t> </a:t>
                </a:r>
                <a14:m>
                  <m:oMath xmlns:m="http://schemas.openxmlformats.org/officeDocument/2006/math">
                    <m:sSup>
                      <m:sSupPr>
                        <m:ctrlPr>
                          <a:rPr lang="it-IT" b="1" i="1" dirty="0">
                            <a:solidFill>
                              <a:srgbClr val="E71224"/>
                            </a:solidFill>
                            <a:latin typeface="Cambria Math" panose="02040503050406030204" pitchFamily="18" charset="0"/>
                          </a:rPr>
                        </m:ctrlPr>
                      </m:sSupPr>
                      <m:e>
                        <m:r>
                          <a:rPr lang="it-IT" b="1" i="1" dirty="0">
                            <a:solidFill>
                              <a:srgbClr val="E71224"/>
                            </a:solidFill>
                            <a:latin typeface="Cambria Math" panose="02040503050406030204" pitchFamily="18" charset="0"/>
                          </a:rPr>
                          <m:t>𝒙</m:t>
                        </m:r>
                      </m:e>
                      <m:sup>
                        <m:r>
                          <a:rPr lang="it-IT" b="1" i="1" dirty="0">
                            <a:solidFill>
                              <a:srgbClr val="E71224"/>
                            </a:solidFill>
                            <a:latin typeface="Cambria Math" panose="02040503050406030204" pitchFamily="18" charset="0"/>
                          </a:rPr>
                          <m:t>∗</m:t>
                        </m:r>
                      </m:sup>
                    </m:sSup>
                  </m:oMath>
                </a14:m>
                <a:r>
                  <a:rPr lang="it-IT" dirty="0"/>
                  <a:t> must </a:t>
                </a:r>
                <a:r>
                  <a:rPr lang="it-IT" dirty="0" err="1"/>
                  <a:t>satisfy</a:t>
                </a:r>
                <a:r>
                  <a:rPr lang="it-IT" dirty="0"/>
                  <a:t> </a:t>
                </a:r>
                <a14:m>
                  <m:oMath xmlns:m="http://schemas.openxmlformats.org/officeDocument/2006/math">
                    <m:r>
                      <a:rPr lang="it-IT" b="1" i="1" dirty="0">
                        <a:solidFill>
                          <a:srgbClr val="E71224"/>
                        </a:solidFill>
                        <a:latin typeface="Cambria Math" panose="02040503050406030204" pitchFamily="18" charset="0"/>
                      </a:rPr>
                      <m:t>𝓛</m:t>
                    </m:r>
                    <m:sSup>
                      <m:sSupPr>
                        <m:ctrlPr>
                          <a:rPr lang="it-IT" b="1" i="1" dirty="0" smtClean="0">
                            <a:solidFill>
                              <a:srgbClr val="E71224"/>
                            </a:solidFill>
                            <a:latin typeface="Cambria Math" panose="02040503050406030204" pitchFamily="18" charset="0"/>
                          </a:rPr>
                        </m:ctrlPr>
                      </m:sSupPr>
                      <m:e>
                        <m:r>
                          <a:rPr lang="it-IT" b="1" i="1" dirty="0">
                            <a:solidFill>
                              <a:srgbClr val="E71224"/>
                            </a:solidFill>
                            <a:latin typeface="Cambria Math" panose="02040503050406030204" pitchFamily="18" charset="0"/>
                          </a:rPr>
                          <m:t>𝒙</m:t>
                        </m:r>
                      </m:e>
                      <m:sup>
                        <m:r>
                          <a:rPr lang="it-IT" b="1" i="1" dirty="0" smtClean="0">
                            <a:solidFill>
                              <a:srgbClr val="E71224"/>
                            </a:solidFill>
                            <a:latin typeface="Cambria Math" panose="02040503050406030204" pitchFamily="18" charset="0"/>
                          </a:rPr>
                          <m:t>∗</m:t>
                        </m:r>
                      </m:sup>
                    </m:sSup>
                    <m:r>
                      <a:rPr lang="it-IT" b="1" i="1" dirty="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oMath>
                </a14:m>
                <a:endParaRPr lang="en-US" dirty="0"/>
              </a:p>
            </p:txBody>
          </p:sp>
        </mc:Choice>
        <mc:Fallback xmlns="">
          <p:sp>
            <p:nvSpPr>
              <p:cNvPr id="57" name="CasellaDiTesto 56">
                <a:extLst>
                  <a:ext uri="{FF2B5EF4-FFF2-40B4-BE49-F238E27FC236}">
                    <a16:creationId xmlns:a16="http://schemas.microsoft.com/office/drawing/2014/main" id="{298BD6AB-C61D-217B-924D-C24211CFCB87}"/>
                  </a:ext>
                </a:extLst>
              </p:cNvPr>
              <p:cNvSpPr txBox="1">
                <a:spLocks noRot="1" noChangeAspect="1" noMove="1" noResize="1" noEditPoints="1" noAdjustHandles="1" noChangeArrowheads="1" noChangeShapeType="1" noTextEdit="1"/>
              </p:cNvSpPr>
              <p:nvPr/>
            </p:nvSpPr>
            <p:spPr>
              <a:xfrm>
                <a:off x="201612" y="6862440"/>
                <a:ext cx="9704388" cy="369332"/>
              </a:xfrm>
              <a:prstGeom prst="rect">
                <a:avLst/>
              </a:prstGeom>
              <a:blipFill>
                <a:blip r:embed="rId20"/>
                <a:stretch>
                  <a:fillRect l="-377" t="-10000" b="-26667"/>
                </a:stretch>
              </a:blipFill>
            </p:spPr>
            <p:txBody>
              <a:bodyPr/>
              <a:lstStyle/>
              <a:p>
                <a:r>
                  <a:rPr lang="it-IT">
                    <a:noFill/>
                  </a:rPr>
                  <a:t> </a:t>
                </a:r>
              </a:p>
            </p:txBody>
          </p:sp>
        </mc:Fallback>
      </mc:AlternateContent>
      <p:pic>
        <p:nvPicPr>
          <p:cNvPr id="60" name="Immagine 5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4)}&#10;\end{eqnarray*}&#10;}&#10;\end{document}" title="IguanaTex Bitmap Display">
            <a:extLst>
              <a:ext uri="{FF2B5EF4-FFF2-40B4-BE49-F238E27FC236}">
                <a16:creationId xmlns:a16="http://schemas.microsoft.com/office/drawing/2014/main" id="{30CA5FD9-E6A9-F27E-3710-D98D41581B71}"/>
              </a:ext>
            </a:extLst>
          </p:cNvPr>
          <p:cNvPicPr>
            <a:picLocks noChangeAspect="1"/>
          </p:cNvPicPr>
          <p:nvPr>
            <p:custDataLst>
              <p:tags r:id="rId1"/>
            </p:custDataLst>
          </p:nvPr>
        </p:nvPicPr>
        <p:blipFill>
          <a:blip r:embed="rId21">
            <a:extLst>
              <a:ext uri="{28A0092B-C50C-407E-A947-70E740481C1C}">
                <a14:useLocalDpi xmlns:a14="http://schemas.microsoft.com/office/drawing/2010/main" val="0"/>
              </a:ext>
            </a:extLst>
          </a:blip>
          <a:stretch>
            <a:fillRect/>
          </a:stretch>
        </p:blipFill>
        <p:spPr>
          <a:xfrm>
            <a:off x="9204838" y="6299340"/>
            <a:ext cx="365496" cy="210099"/>
          </a:xfrm>
          <a:prstGeom prst="rect">
            <a:avLst/>
          </a:prstGeom>
        </p:spPr>
      </p:pic>
    </p:spTree>
    <p:extLst>
      <p:ext uri="{BB962C8B-B14F-4D97-AF65-F5344CB8AC3E}">
        <p14:creationId xmlns:p14="http://schemas.microsoft.com/office/powerpoint/2010/main" val="277179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500"/>
                                        <p:tgtEl>
                                          <p:spTgt spid="5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2" grpId="0"/>
      <p:bldP spid="37" grpId="0"/>
      <p:bldP spid="39" grpId="0"/>
      <p:bldP spid="56"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Immagine 88">
            <a:extLst>
              <a:ext uri="{FF2B5EF4-FFF2-40B4-BE49-F238E27FC236}">
                <a16:creationId xmlns:a16="http://schemas.microsoft.com/office/drawing/2014/main" id="{53287D4A-15AF-BE38-8B45-93A4660004A4}"/>
              </a:ext>
            </a:extLst>
          </p:cNvPr>
          <p:cNvPicPr>
            <a:picLocks noChangeAspect="1"/>
          </p:cNvPicPr>
          <p:nvPr/>
        </p:nvPicPr>
        <p:blipFill>
          <a:blip r:embed="rId15"/>
          <a:stretch>
            <a:fillRect/>
          </a:stretch>
        </p:blipFill>
        <p:spPr>
          <a:xfrm>
            <a:off x="335474" y="4110672"/>
            <a:ext cx="3769197" cy="3054466"/>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91184" y="182441"/>
            <a:ext cx="9055073" cy="493439"/>
          </a:xfrm>
        </p:spPr>
        <p:txBody>
          <a:bodyPr>
            <a:normAutofit/>
          </a:bodyPr>
          <a:lstStyle/>
          <a:p>
            <a:r>
              <a:rPr lang="en-US" dirty="0"/>
              <a:t>Distributed CT convex optimization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12</a:t>
            </a:fld>
            <a:endParaRPr lang="it-IT"/>
          </a:p>
        </p:txBody>
      </p:sp>
      <p:sp>
        <p:nvSpPr>
          <p:cNvPr id="39" name="CasellaDiTesto 38">
            <a:extLst>
              <a:ext uri="{FF2B5EF4-FFF2-40B4-BE49-F238E27FC236}">
                <a16:creationId xmlns:a16="http://schemas.microsoft.com/office/drawing/2014/main" id="{612D992E-0D38-2C43-8BC7-21E2B4598F55}"/>
              </a:ext>
            </a:extLst>
          </p:cNvPr>
          <p:cNvSpPr txBox="1"/>
          <p:nvPr/>
        </p:nvSpPr>
        <p:spPr>
          <a:xfrm>
            <a:off x="311246" y="893294"/>
            <a:ext cx="9458131" cy="369332"/>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(14) can be </a:t>
            </a:r>
            <a:r>
              <a:rPr lang="it-IT" dirty="0" err="1"/>
              <a:t>solved</a:t>
            </a:r>
            <a:r>
              <a:rPr lang="it-IT" dirty="0"/>
              <a:t> by:</a:t>
            </a:r>
            <a:endParaRPr lang="en-US" dirty="0"/>
          </a:p>
        </p:txBody>
      </p:sp>
      <p:pic>
        <p:nvPicPr>
          <p:cNvPr id="62" name="Immagine 6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x_{v}\;\min_{x}\; F(x,v)\quad\text{with} \quad F(x,v)\;=\; \sum_{i=1}^n f_i(x_i)+v^\intercal \mathbfcal{L}x\quad\text{(15)}&#10;\end{eqnarray*}&#10;}&#10;\end{document}" title="IguanaTex Bitmap Display">
            <a:extLst>
              <a:ext uri="{FF2B5EF4-FFF2-40B4-BE49-F238E27FC236}">
                <a16:creationId xmlns:a16="http://schemas.microsoft.com/office/drawing/2014/main" id="{8B6A0994-026E-0B94-0ED2-70189550CD48}"/>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4176798" y="839787"/>
            <a:ext cx="5515997" cy="578167"/>
          </a:xfrm>
          <a:prstGeom prst="rect">
            <a:avLst/>
          </a:prstGeom>
        </p:spPr>
      </p:pic>
      <p:grpSp>
        <p:nvGrpSpPr>
          <p:cNvPr id="55" name="Gruppo 54">
            <a:extLst>
              <a:ext uri="{FF2B5EF4-FFF2-40B4-BE49-F238E27FC236}">
                <a16:creationId xmlns:a16="http://schemas.microsoft.com/office/drawing/2014/main" id="{70B1F4D3-EDFB-3758-BCD2-B726812E51DE}"/>
              </a:ext>
            </a:extLst>
          </p:cNvPr>
          <p:cNvGrpSpPr/>
          <p:nvPr/>
        </p:nvGrpSpPr>
        <p:grpSpPr>
          <a:xfrm>
            <a:off x="657478" y="2008726"/>
            <a:ext cx="9040889" cy="617074"/>
            <a:chOff x="999055" y="2195300"/>
            <a:chExt cx="9040889" cy="617074"/>
          </a:xfrm>
        </p:grpSpPr>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F}(x,v)\\&#10;\dot{v}(t)&amp;=&amp;\nabla_v{F}(x,v)\\&#10;\end{eqnarray*}&#10;}&#10;\end{document}" title="IguanaTex Bitmap Display">
              <a:extLst>
                <a:ext uri="{FF2B5EF4-FFF2-40B4-BE49-F238E27FC236}">
                  <a16:creationId xmlns:a16="http://schemas.microsoft.com/office/drawing/2014/main" id="{9172F986-A504-27D3-A426-E9D379E16357}"/>
                </a:ext>
              </a:extLst>
            </p:cNvPr>
            <p:cNvPicPr>
              <a:picLocks noChangeAspect="1"/>
            </p:cNvPicPr>
            <p:nvPr>
              <p:custDataLst>
                <p:tags r:id="rId9"/>
              </p:custDataLst>
            </p:nvPr>
          </p:nvPicPr>
          <p:blipFill>
            <a:blip r:embed="rId17">
              <a:extLst>
                <a:ext uri="{28A0092B-C50C-407E-A947-70E740481C1C}">
                  <a14:useLocalDpi xmlns:a14="http://schemas.microsoft.com/office/drawing/2010/main" val="0"/>
                </a:ext>
              </a:extLst>
            </a:blip>
            <a:stretch>
              <a:fillRect/>
            </a:stretch>
          </p:blipFill>
          <p:spPr>
            <a:xfrm>
              <a:off x="999055" y="2204524"/>
              <a:ext cx="2027138" cy="584959"/>
            </a:xfrm>
            <a:prstGeom prst="rect">
              <a:avLst/>
            </a:prstGeom>
          </p:spPr>
        </p:pic>
        <p:pic>
          <p:nvPicPr>
            <p:cNvPr id="52" name="Immagine 5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v\\&#10;\dot{v}(t)&amp;=&amp;\mathbfcal{L}x&#10;\end{eqnarray*}&#10;}&#10;\end{document}" title="IguanaTex Bitmap Display">
              <a:extLst>
                <a:ext uri="{FF2B5EF4-FFF2-40B4-BE49-F238E27FC236}">
                  <a16:creationId xmlns:a16="http://schemas.microsoft.com/office/drawing/2014/main" id="{257B9BA3-F74F-0A07-27C6-B8BF1253FEF1}"/>
                </a:ext>
              </a:extLst>
            </p:cNvPr>
            <p:cNvPicPr>
              <a:picLocks noChangeAspect="1"/>
            </p:cNvPicPr>
            <p:nvPr>
              <p:custDataLst>
                <p:tags r:id="rId10"/>
              </p:custDataLst>
            </p:nvPr>
          </p:nvPicPr>
          <p:blipFill>
            <a:blip r:embed="rId18">
              <a:extLst>
                <a:ext uri="{28A0092B-C50C-407E-A947-70E740481C1C}">
                  <a14:useLocalDpi xmlns:a14="http://schemas.microsoft.com/office/drawing/2010/main" val="0"/>
                </a:ext>
              </a:extLst>
            </a:blip>
            <a:stretch>
              <a:fillRect/>
            </a:stretch>
          </p:blipFill>
          <p:spPr>
            <a:xfrm>
              <a:off x="4024297" y="2212797"/>
              <a:ext cx="2357602" cy="599577"/>
            </a:xfrm>
            <a:prstGeom prst="rect">
              <a:avLst/>
            </a:prstGeom>
          </p:spPr>
        </p:pic>
        <p:pic>
          <p:nvPicPr>
            <p:cNvPr id="14" name="Immagine 13"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a:extLst>
                <a:ext uri="{FF2B5EF4-FFF2-40B4-BE49-F238E27FC236}">
                  <a16:creationId xmlns:a16="http://schemas.microsoft.com/office/drawing/2014/main" id="{F1D6253C-D521-89F4-830C-B99465456D7C}"/>
                </a:ext>
              </a:extLst>
            </p:cNvPr>
            <p:cNvPicPr>
              <a:picLocks noChangeAspect="1"/>
            </p:cNvPicPr>
            <p:nvPr>
              <p:custDataLst>
                <p:tags r:id="rId11"/>
              </p:custDataLst>
            </p:nvPr>
          </p:nvPicPr>
          <p:blipFill>
            <a:blip r:embed="rId19">
              <a:extLst>
                <a:ext uri="{28A0092B-C50C-407E-A947-70E740481C1C}">
                  <a14:useLocalDpi xmlns:a14="http://schemas.microsoft.com/office/drawing/2010/main" val="0"/>
                </a:ext>
              </a:extLst>
            </a:blip>
            <a:stretch>
              <a:fillRect/>
            </a:stretch>
          </p:blipFill>
          <p:spPr>
            <a:xfrm>
              <a:off x="3354076" y="2381694"/>
              <a:ext cx="342338" cy="129968"/>
            </a:xfrm>
            <a:prstGeom prst="rect">
              <a:avLst/>
            </a:prstGeom>
          </p:spPr>
        </p:pic>
        <p:pic>
          <p:nvPicPr>
            <p:cNvPr id="44" name="Immagine 4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6)}&#10;\end{eqnarray*}&#10;}&#10;\end{document}" title="IguanaTex Bitmap Display">
              <a:extLst>
                <a:ext uri="{FF2B5EF4-FFF2-40B4-BE49-F238E27FC236}">
                  <a16:creationId xmlns:a16="http://schemas.microsoft.com/office/drawing/2014/main" id="{9CE537E3-6CBB-D636-56EE-A1285898EA07}"/>
                </a:ext>
              </a:extLst>
            </p:cNvPr>
            <p:cNvPicPr>
              <a:picLocks noChangeAspect="1"/>
            </p:cNvPicPr>
            <p:nvPr>
              <p:custDataLst>
                <p:tags r:id="rId12"/>
              </p:custDataLst>
            </p:nvPr>
          </p:nvPicPr>
          <p:blipFill>
            <a:blip r:embed="rId20">
              <a:extLst>
                <a:ext uri="{28A0092B-C50C-407E-A947-70E740481C1C}">
                  <a14:useLocalDpi xmlns:a14="http://schemas.microsoft.com/office/drawing/2010/main" val="0"/>
                </a:ext>
              </a:extLst>
            </a:blip>
            <a:stretch>
              <a:fillRect/>
            </a:stretch>
          </p:blipFill>
          <p:spPr>
            <a:xfrm>
              <a:off x="9680004" y="2195300"/>
              <a:ext cx="359940" cy="200213"/>
            </a:xfrm>
            <a:prstGeom prst="rect">
              <a:avLst/>
            </a:prstGeom>
          </p:spPr>
        </p:pic>
      </p:grpSp>
      <p:sp>
        <p:nvSpPr>
          <p:cNvPr id="26" name="CasellaDiTesto 25">
            <a:extLst>
              <a:ext uri="{FF2B5EF4-FFF2-40B4-BE49-F238E27FC236}">
                <a16:creationId xmlns:a16="http://schemas.microsoft.com/office/drawing/2014/main" id="{03C5E18A-D3BB-38BF-72A5-9531F1C5C062}"/>
              </a:ext>
            </a:extLst>
          </p:cNvPr>
          <p:cNvSpPr txBox="1"/>
          <p:nvPr/>
        </p:nvSpPr>
        <p:spPr>
          <a:xfrm>
            <a:off x="305653" y="1474362"/>
            <a:ext cx="9436864" cy="369332"/>
          </a:xfrm>
          <a:prstGeom prst="rect">
            <a:avLst/>
          </a:prstGeom>
          <a:noFill/>
        </p:spPr>
        <p:txBody>
          <a:bodyPr wrap="square">
            <a:spAutoFit/>
          </a:bodyPr>
          <a:lstStyle/>
          <a:p>
            <a:pPr marL="342900" indent="-342900">
              <a:buFont typeface="Arial" panose="020B0604020202020204" pitchFamily="34" charset="0"/>
              <a:buChar char="•"/>
            </a:pPr>
            <a:r>
              <a:rPr lang="it-IT" dirty="0"/>
              <a:t>From </a:t>
            </a:r>
            <a:r>
              <a:rPr lang="it-IT" dirty="0" err="1"/>
              <a:t>which</a:t>
            </a:r>
            <a:r>
              <a:rPr lang="it-IT" dirty="0"/>
              <a:t> the </a:t>
            </a:r>
            <a:r>
              <a:rPr lang="it-IT" dirty="0" err="1"/>
              <a:t>next</a:t>
            </a:r>
            <a:r>
              <a:rPr lang="it-IT" dirty="0"/>
              <a:t> </a:t>
            </a:r>
            <a:r>
              <a:rPr lang="it-IT" dirty="0" err="1"/>
              <a:t>dynamical</a:t>
            </a:r>
            <a:r>
              <a:rPr lang="it-IT" dirty="0"/>
              <a:t> solver can be </a:t>
            </a:r>
            <a:r>
              <a:rPr lang="it-IT" dirty="0" err="1"/>
              <a:t>derived</a:t>
            </a:r>
            <a:endParaRPr lang="en-US" dirty="0"/>
          </a:p>
        </p:txBody>
      </p:sp>
      <p:pic>
        <p:nvPicPr>
          <p:cNvPr id="60" name="Immagine 5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with}\;\;f(x)=\mathrm{diag}\big([f_i(x_i)]\big),\;\;\mathbfcal{L}=\mathbfcal{L}^\intercal\end{eqnarray*}&#10;}&#10;\end{document}" title="IguanaTex Bitmap Display">
            <a:extLst>
              <a:ext uri="{FF2B5EF4-FFF2-40B4-BE49-F238E27FC236}">
                <a16:creationId xmlns:a16="http://schemas.microsoft.com/office/drawing/2014/main" id="{D91F7550-DD60-ED0A-17B4-3DAACA333BAD}"/>
              </a:ext>
            </a:extLst>
          </p:cNvPr>
          <p:cNvPicPr>
            <a:picLocks noChangeAspect="1"/>
          </p:cNvPicPr>
          <p:nvPr>
            <p:custDataLst>
              <p:tags r:id="rId2"/>
            </p:custDataLst>
          </p:nvPr>
        </p:nvPicPr>
        <p:blipFill>
          <a:blip r:embed="rId21">
            <a:extLst>
              <a:ext uri="{28A0092B-C50C-407E-A947-70E740481C1C}">
                <a14:useLocalDpi xmlns:a14="http://schemas.microsoft.com/office/drawing/2010/main" val="0"/>
              </a:ext>
            </a:extLst>
          </a:blip>
          <a:stretch>
            <a:fillRect/>
          </a:stretch>
        </p:blipFill>
        <p:spPr>
          <a:xfrm>
            <a:off x="5996207" y="2352374"/>
            <a:ext cx="3324642" cy="273426"/>
          </a:xfrm>
          <a:prstGeom prst="rect">
            <a:avLst/>
          </a:prstGeom>
        </p:spPr>
      </p:pic>
      <p:sp>
        <p:nvSpPr>
          <p:cNvPr id="63" name="CasellaDiTesto 62">
            <a:extLst>
              <a:ext uri="{FF2B5EF4-FFF2-40B4-BE49-F238E27FC236}">
                <a16:creationId xmlns:a16="http://schemas.microsoft.com/office/drawing/2014/main" id="{458C0AF9-48C2-F2DD-0AA5-DFB95DAF773D}"/>
              </a:ext>
            </a:extLst>
          </p:cNvPr>
          <p:cNvSpPr txBox="1"/>
          <p:nvPr/>
        </p:nvSpPr>
        <p:spPr>
          <a:xfrm>
            <a:off x="311246" y="2905957"/>
            <a:ext cx="9436864" cy="646331"/>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err="1"/>
              <a:t>Since</a:t>
            </a:r>
            <a:r>
              <a:rPr lang="it-IT" dirty="0"/>
              <a:t> the </a:t>
            </a:r>
            <a:r>
              <a:rPr lang="it-IT" dirty="0" err="1"/>
              <a:t>original</a:t>
            </a:r>
            <a:r>
              <a:rPr lang="it-IT" dirty="0"/>
              <a:t> problem </a:t>
            </a:r>
            <a:r>
              <a:rPr lang="it-IT" dirty="0" err="1"/>
              <a:t>is</a:t>
            </a:r>
            <a:r>
              <a:rPr lang="it-IT" dirty="0"/>
              <a:t> </a:t>
            </a:r>
            <a:r>
              <a:rPr lang="it-IT" dirty="0" err="1"/>
              <a:t>separable</a:t>
            </a:r>
            <a:r>
              <a:rPr lang="it-IT" dirty="0"/>
              <a:t>, (16) can </a:t>
            </a:r>
            <a:r>
              <a:rPr lang="it-IT" dirty="0" err="1"/>
              <a:t>easily</a:t>
            </a:r>
            <a:r>
              <a:rPr lang="it-IT" dirty="0"/>
              <a:t> be </a:t>
            </a:r>
            <a:r>
              <a:rPr lang="it-IT" dirty="0" err="1"/>
              <a:t>implemented</a:t>
            </a:r>
            <a:r>
              <a:rPr lang="it-IT" dirty="0"/>
              <a:t> in a </a:t>
            </a:r>
            <a:r>
              <a:rPr lang="it-IT" dirty="0" err="1"/>
              <a:t>distributed</a:t>
            </a:r>
            <a:r>
              <a:rPr lang="it-IT" dirty="0"/>
              <a:t> fashion over the multi-agents system framework.</a:t>
            </a:r>
            <a:endParaRPr lang="en-US" dirty="0"/>
          </a:p>
        </p:txBody>
      </p:sp>
      <mc:AlternateContent xmlns:mc="http://schemas.openxmlformats.org/markup-compatibility/2006" xmlns:a14="http://schemas.microsoft.com/office/drawing/2010/main">
        <mc:Choice Requires="a14">
          <p:sp>
            <p:nvSpPr>
              <p:cNvPr id="65" name="CasellaDiTesto 64">
                <a:extLst>
                  <a:ext uri="{FF2B5EF4-FFF2-40B4-BE49-F238E27FC236}">
                    <a16:creationId xmlns:a16="http://schemas.microsoft.com/office/drawing/2014/main" id="{0BEF7640-D098-B2D1-29FB-76926DBFFF37}"/>
                  </a:ext>
                </a:extLst>
              </p:cNvPr>
              <p:cNvSpPr txBox="1"/>
              <p:nvPr/>
            </p:nvSpPr>
            <p:spPr>
              <a:xfrm>
                <a:off x="4087977" y="4271543"/>
                <a:ext cx="5693640" cy="646331"/>
              </a:xfrm>
              <a:prstGeom prst="rect">
                <a:avLst/>
              </a:prstGeom>
              <a:noFill/>
            </p:spPr>
            <p:txBody>
              <a:bodyPr wrap="square">
                <a:spAutoFit/>
              </a:bodyPr>
              <a:lstStyle/>
              <a:p>
                <a:pPr marL="342900" indent="-342900">
                  <a:buFont typeface="Arial" panose="020B0604020202020204" pitchFamily="34" charset="0"/>
                  <a:buChar char="•"/>
                </a:pPr>
                <a:r>
                  <a:rPr lang="it-IT" dirty="0"/>
                  <a:t>Let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𝒩</m:t>
                        </m:r>
                      </m:e>
                      <m:sub>
                        <m:r>
                          <a:rPr lang="it-IT" b="0" i="1" smtClean="0">
                            <a:solidFill>
                              <a:srgbClr val="E71224"/>
                            </a:solidFill>
                            <a:latin typeface="Cambria Math" panose="02040503050406030204" pitchFamily="18" charset="0"/>
                          </a:rPr>
                          <m:t>𝑖</m:t>
                        </m:r>
                      </m:sub>
                    </m:sSub>
                    <m:r>
                      <a:rPr lang="it-IT" b="0" i="1" smtClean="0">
                        <a:solidFill>
                          <a:srgbClr val="E71224"/>
                        </a:solidFill>
                        <a:latin typeface="Cambria Math" panose="02040503050406030204" pitchFamily="18" charset="0"/>
                      </a:rPr>
                      <m:t>=</m:t>
                    </m:r>
                    <m:d>
                      <m:dPr>
                        <m:begChr m:val="{"/>
                        <m:endChr m:val="}"/>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𝑗</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𝒱</m:t>
                        </m:r>
                        <m:r>
                          <a:rPr lang="it-IT" b="0" i="1" smtClean="0">
                            <a:solidFill>
                              <a:srgbClr val="E71224"/>
                            </a:solidFill>
                            <a:latin typeface="Cambria Math" panose="02040503050406030204" pitchFamily="18" charset="0"/>
                          </a:rPr>
                          <m:t> :</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𝑖</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𝑗</m:t>
                            </m:r>
                          </m:e>
                        </m:d>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ℰ</m:t>
                        </m:r>
                      </m:e>
                    </m:d>
                  </m:oMath>
                </a14:m>
                <a:r>
                  <a:rPr lang="it-IT" dirty="0">
                    <a:solidFill>
                      <a:srgbClr val="E71224"/>
                    </a:solidFill>
                  </a:rPr>
                  <a:t> </a:t>
                </a:r>
                <a:r>
                  <a:rPr lang="it-IT" dirty="0"/>
                  <a:t>be the </a:t>
                </a:r>
                <a:r>
                  <a:rPr lang="it-IT" dirty="0" err="1"/>
                  <a:t>neighbours</a:t>
                </a:r>
                <a:r>
                  <a:rPr lang="it-IT" dirty="0"/>
                  <a:t> set of agent </a:t>
                </a:r>
                <a14:m>
                  <m:oMath xmlns:m="http://schemas.openxmlformats.org/officeDocument/2006/math">
                    <m:r>
                      <a:rPr lang="it-IT" i="1">
                        <a:solidFill>
                          <a:srgbClr val="E71224"/>
                        </a:solidFill>
                        <a:latin typeface="Cambria Math" panose="02040503050406030204" pitchFamily="18" charset="0"/>
                      </a:rPr>
                      <m:t>𝑖</m:t>
                    </m:r>
                  </m:oMath>
                </a14:m>
                <a:r>
                  <a:rPr lang="it-IT" dirty="0"/>
                  <a:t>, the </a:t>
                </a:r>
                <a:r>
                  <a:rPr lang="it-IT" dirty="0" err="1"/>
                  <a:t>next</a:t>
                </a:r>
                <a:r>
                  <a:rPr lang="it-IT" dirty="0"/>
                  <a:t> agent control </a:t>
                </a:r>
                <a:r>
                  <a:rPr lang="it-IT" dirty="0" err="1"/>
                  <a:t>solves</a:t>
                </a:r>
                <a:r>
                  <a:rPr lang="it-IT" dirty="0"/>
                  <a:t> (16):</a:t>
                </a:r>
                <a:endParaRPr lang="en-US" dirty="0"/>
              </a:p>
            </p:txBody>
          </p:sp>
        </mc:Choice>
        <mc:Fallback xmlns="">
          <p:sp>
            <p:nvSpPr>
              <p:cNvPr id="65" name="CasellaDiTesto 64">
                <a:extLst>
                  <a:ext uri="{FF2B5EF4-FFF2-40B4-BE49-F238E27FC236}">
                    <a16:creationId xmlns:a16="http://schemas.microsoft.com/office/drawing/2014/main" id="{0BEF7640-D098-B2D1-29FB-76926DBFFF37}"/>
                  </a:ext>
                </a:extLst>
              </p:cNvPr>
              <p:cNvSpPr txBox="1">
                <a:spLocks noRot="1" noChangeAspect="1" noMove="1" noResize="1" noEditPoints="1" noAdjustHandles="1" noChangeArrowheads="1" noChangeShapeType="1" noTextEdit="1"/>
              </p:cNvSpPr>
              <p:nvPr/>
            </p:nvSpPr>
            <p:spPr>
              <a:xfrm>
                <a:off x="4087977" y="4271543"/>
                <a:ext cx="5693640" cy="646331"/>
              </a:xfrm>
              <a:prstGeom prst="rect">
                <a:avLst/>
              </a:prstGeom>
              <a:blipFill>
                <a:blip r:embed="rId22"/>
                <a:stretch>
                  <a:fillRect l="-749" t="-5660" b="-14151"/>
                </a:stretch>
              </a:blipFill>
            </p:spPr>
            <p:txBody>
              <a:bodyPr/>
              <a:lstStyle/>
              <a:p>
                <a:r>
                  <a:rPr lang="it-IT">
                    <a:noFill/>
                  </a:rPr>
                  <a:t> </a:t>
                </a:r>
              </a:p>
            </p:txBody>
          </p:sp>
        </mc:Fallback>
      </mc:AlternateContent>
      <p:grpSp>
        <p:nvGrpSpPr>
          <p:cNvPr id="9" name="Gruppo 8">
            <a:extLst>
              <a:ext uri="{FF2B5EF4-FFF2-40B4-BE49-F238E27FC236}">
                <a16:creationId xmlns:a16="http://schemas.microsoft.com/office/drawing/2014/main" id="{FA21C74B-AF6C-8472-614D-BC5F51186293}"/>
              </a:ext>
            </a:extLst>
          </p:cNvPr>
          <p:cNvGrpSpPr/>
          <p:nvPr/>
        </p:nvGrpSpPr>
        <p:grpSpPr>
          <a:xfrm>
            <a:off x="291184" y="3741340"/>
            <a:ext cx="9358092" cy="369332"/>
            <a:chOff x="332513" y="3646814"/>
            <a:chExt cx="9358092" cy="369332"/>
          </a:xfrm>
        </p:grpSpPr>
        <p:sp>
          <p:nvSpPr>
            <p:cNvPr id="64" name="CasellaDiTesto 63">
              <a:extLst>
                <a:ext uri="{FF2B5EF4-FFF2-40B4-BE49-F238E27FC236}">
                  <a16:creationId xmlns:a16="http://schemas.microsoft.com/office/drawing/2014/main" id="{788AF39B-67CC-DE50-35BA-44EAAACD390F}"/>
                </a:ext>
              </a:extLst>
            </p:cNvPr>
            <p:cNvSpPr txBox="1"/>
            <p:nvPr/>
          </p:nvSpPr>
          <p:spPr>
            <a:xfrm>
              <a:off x="332513" y="3646814"/>
              <a:ext cx="4899887" cy="369332"/>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a:t>
              </a:r>
              <a:r>
                <a:rPr lang="it-IT" dirty="0" err="1"/>
                <a:t>let</a:t>
              </a:r>
              <a:r>
                <a:rPr lang="it-IT" dirty="0"/>
                <a:t> the agent </a:t>
              </a:r>
              <a:r>
                <a:rPr lang="it-IT" dirty="0" err="1"/>
                <a:t>dynamic</a:t>
              </a:r>
              <a:r>
                <a:rPr lang="it-IT" dirty="0"/>
                <a:t> be </a:t>
              </a:r>
              <a:r>
                <a:rPr lang="it-IT" dirty="0" err="1"/>
                <a:t>as</a:t>
              </a:r>
              <a:r>
                <a:rPr lang="it-IT" dirty="0"/>
                <a:t>:</a:t>
              </a:r>
              <a:endParaRPr lang="en-US" dirty="0"/>
            </a:p>
          </p:txBody>
        </p:sp>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i(t)&amp;=&amp;u_i(t) \text{ where } u_i\text{ is the agent's state update rule}\end{eqnarray*}&#10;}&#10;\end{document}" title="IguanaTex Bitmap Display">
              <a:extLst>
                <a:ext uri="{FF2B5EF4-FFF2-40B4-BE49-F238E27FC236}">
                  <a16:creationId xmlns:a16="http://schemas.microsoft.com/office/drawing/2014/main" id="{5D81AE0E-5C47-95EC-A8EC-33050F3BF9B7}"/>
                </a:ext>
              </a:extLst>
            </p:cNvPr>
            <p:cNvPicPr>
              <a:picLocks noChangeAspect="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4577351" y="3715709"/>
              <a:ext cx="5113254" cy="231542"/>
            </a:xfrm>
            <a:prstGeom prst="rect">
              <a:avLst/>
            </a:prstGeom>
          </p:spPr>
        </p:pic>
      </p:grpSp>
      <p:grpSp>
        <p:nvGrpSpPr>
          <p:cNvPr id="80" name="Gruppo 79">
            <a:extLst>
              <a:ext uri="{FF2B5EF4-FFF2-40B4-BE49-F238E27FC236}">
                <a16:creationId xmlns:a16="http://schemas.microsoft.com/office/drawing/2014/main" id="{C5CCB0D9-CF26-E618-6B2D-0C1FB79E0D88}"/>
              </a:ext>
            </a:extLst>
          </p:cNvPr>
          <p:cNvGrpSpPr/>
          <p:nvPr/>
        </p:nvGrpSpPr>
        <p:grpSpPr>
          <a:xfrm>
            <a:off x="5050945" y="5329898"/>
            <a:ext cx="4196160" cy="1047821"/>
            <a:chOff x="5729445" y="4424462"/>
            <a:chExt cx="4196160" cy="1047821"/>
          </a:xfrm>
        </p:grpSpPr>
        <p:pic>
          <p:nvPicPr>
            <p:cNvPr id="71" name="Immagine 7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_i(t)&amp;=&amp; -\nabla_{x_i} f_i(x_i)\;-\;\sum_{j\in\mathbfcal{N}_{i}} (v_i(t)-v_j(t))\\&#10;\dot{v}_i(t)&amp;=&amp;\sum_{j\in\mathbfcal{N}_{i}} (x_i(t)-x_j(t))&#10;\end{eqnarray*}&#10;}&#10;\end{document}" title="IguanaTex Bitmap Display">
              <a:extLst>
                <a:ext uri="{FF2B5EF4-FFF2-40B4-BE49-F238E27FC236}">
                  <a16:creationId xmlns:a16="http://schemas.microsoft.com/office/drawing/2014/main" id="{13FBB816-36D8-4F81-D138-847201F7782C}"/>
                </a:ext>
              </a:extLst>
            </p:cNvPr>
            <p:cNvPicPr>
              <a:picLocks noChangeAspect="1"/>
            </p:cNvPicPr>
            <p:nvPr>
              <p:custDataLst>
                <p:tags r:id="rId6"/>
              </p:custDataLst>
            </p:nvPr>
          </p:nvPicPr>
          <p:blipFill>
            <a:blip r:embed="rId24">
              <a:extLst>
                <a:ext uri="{28A0092B-C50C-407E-A947-70E740481C1C}">
                  <a14:useLocalDpi xmlns:a14="http://schemas.microsoft.com/office/drawing/2010/main" val="0"/>
                </a:ext>
              </a:extLst>
            </a:blip>
            <a:stretch>
              <a:fillRect/>
            </a:stretch>
          </p:blipFill>
          <p:spPr>
            <a:xfrm>
              <a:off x="5914748" y="4424462"/>
              <a:ext cx="4010857" cy="1047821"/>
            </a:xfrm>
            <a:prstGeom prst="rect">
              <a:avLst/>
            </a:prstGeom>
          </p:spPr>
        </p:pic>
        <p:pic>
          <p:nvPicPr>
            <p:cNvPr id="73" name="Immagine 7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title="IguanaTex Bitmap Display">
              <a:extLst>
                <a:ext uri="{FF2B5EF4-FFF2-40B4-BE49-F238E27FC236}">
                  <a16:creationId xmlns:a16="http://schemas.microsoft.com/office/drawing/2014/main" id="{53F42CFD-6E49-01E3-E284-E562DD15070D}"/>
                </a:ext>
              </a:extLst>
            </p:cNvPr>
            <p:cNvPicPr>
              <a:picLocks noChangeAspect="1"/>
            </p:cNvPicPr>
            <p:nvPr>
              <p:custDataLst>
                <p:tags r:id="rId7"/>
              </p:custDataLst>
            </p:nvPr>
          </p:nvPicPr>
          <p:blipFill>
            <a:blip r:embed="rId25">
              <a:extLst>
                <a:ext uri="{28A0092B-C50C-407E-A947-70E740481C1C}">
                  <a14:useLocalDpi xmlns:a14="http://schemas.microsoft.com/office/drawing/2010/main" val="0"/>
                </a:ext>
              </a:extLst>
            </a:blip>
            <a:stretch>
              <a:fillRect/>
            </a:stretch>
          </p:blipFill>
          <p:spPr>
            <a:xfrm>
              <a:off x="5729445" y="4436544"/>
              <a:ext cx="125575" cy="819598"/>
            </a:xfrm>
            <a:prstGeom prst="rect">
              <a:avLst/>
            </a:prstGeom>
          </p:spPr>
        </p:pic>
      </p:grpSp>
      <mc:AlternateContent xmlns:mc="http://schemas.openxmlformats.org/markup-compatibility/2006" xmlns:a14="http://schemas.microsoft.com/office/drawing/2010/main">
        <mc:Choice Requires="a14">
          <p:sp>
            <p:nvSpPr>
              <p:cNvPr id="81" name="CasellaDiTesto 80">
                <a:extLst>
                  <a:ext uri="{FF2B5EF4-FFF2-40B4-BE49-F238E27FC236}">
                    <a16:creationId xmlns:a16="http://schemas.microsoft.com/office/drawing/2014/main" id="{E50EB2FA-0447-6098-E2BF-6AFAB5F52ADD}"/>
                  </a:ext>
                </a:extLst>
              </p:cNvPr>
              <p:cNvSpPr txBox="1"/>
              <p:nvPr/>
            </p:nvSpPr>
            <p:spPr>
              <a:xfrm>
                <a:off x="4104672" y="6557802"/>
                <a:ext cx="5975954" cy="646331"/>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a:t>The </a:t>
                </a:r>
                <a:r>
                  <a:rPr lang="it-IT" dirty="0" err="1"/>
                  <a:t>block</a:t>
                </a:r>
                <a:r>
                  <a:rPr lang="it-IT" dirty="0"/>
                  <a:t> </a:t>
                </a:r>
                <a:r>
                  <a:rPr lang="it-IT" dirty="0" err="1"/>
                  <a:t>diagram</a:t>
                </a:r>
                <a:r>
                  <a:rPr lang="it-IT" dirty="0"/>
                  <a:t> shows </a:t>
                </a:r>
                <a14:m>
                  <m:oMath xmlns:m="http://schemas.openxmlformats.org/officeDocument/2006/math">
                    <m:r>
                      <a:rPr lang="it-IT" b="0" i="1" smtClean="0">
                        <a:solidFill>
                          <a:srgbClr val="E71224"/>
                        </a:solidFill>
                        <a:latin typeface="Cambria Math" panose="02040503050406030204" pitchFamily="18" charset="0"/>
                      </a:rPr>
                      <m:t>𝑣</m:t>
                    </m:r>
                  </m:oMath>
                </a14:m>
                <a:r>
                  <a:rPr lang="it-IT" dirty="0">
                    <a:solidFill>
                      <a:srgbClr val="E71224"/>
                    </a:solidFill>
                  </a:rPr>
                  <a:t> </a:t>
                </a:r>
                <a:r>
                  <a:rPr lang="it-IT" dirty="0"/>
                  <a:t>can be </a:t>
                </a:r>
                <a:r>
                  <a:rPr lang="it-IT" dirty="0" err="1"/>
                  <a:t>viewed</a:t>
                </a:r>
                <a:r>
                  <a:rPr lang="it-IT" dirty="0"/>
                  <a:t> </a:t>
                </a:r>
                <a:r>
                  <a:rPr lang="it-IT" dirty="0" err="1"/>
                  <a:t>as</a:t>
                </a:r>
                <a:r>
                  <a:rPr lang="it-IT" dirty="0"/>
                  <a:t> an </a:t>
                </a:r>
                <a:r>
                  <a:rPr lang="it-IT" dirty="0" err="1"/>
                  <a:t>integral</a:t>
                </a:r>
                <a:r>
                  <a:rPr lang="it-IT" dirty="0"/>
                  <a:t> control </a:t>
                </a:r>
                <a:r>
                  <a:rPr lang="it-IT" dirty="0" err="1"/>
                  <a:t>which</a:t>
                </a:r>
                <a:r>
                  <a:rPr lang="it-IT" dirty="0"/>
                  <a:t> </a:t>
                </a:r>
                <a:r>
                  <a:rPr lang="it-IT" dirty="0" err="1"/>
                  <a:t>argument</a:t>
                </a:r>
                <a:r>
                  <a:rPr lang="it-IT" dirty="0"/>
                  <a:t> </a:t>
                </a:r>
                <a:r>
                  <a:rPr lang="it-IT" dirty="0" err="1"/>
                  <a:t>is</a:t>
                </a:r>
                <a:r>
                  <a:rPr lang="it-IT" dirty="0"/>
                  <a:t> the consensus </a:t>
                </a:r>
                <a:r>
                  <a:rPr lang="it-IT" dirty="0" err="1"/>
                  <a:t>term</a:t>
                </a:r>
                <a:r>
                  <a:rPr lang="it-IT" dirty="0"/>
                  <a:t> </a:t>
                </a:r>
                <a14:m>
                  <m:oMath xmlns:m="http://schemas.openxmlformats.org/officeDocument/2006/math">
                    <m:r>
                      <a:rPr lang="it-IT" b="1" i="1" dirty="0" smtClean="0">
                        <a:solidFill>
                          <a:srgbClr val="E71224"/>
                        </a:solidFill>
                        <a:latin typeface="Cambria Math" panose="02040503050406030204" pitchFamily="18" charset="0"/>
                      </a:rPr>
                      <m:t>𝓛</m:t>
                    </m:r>
                    <m:r>
                      <a:rPr lang="it-IT" b="1" i="1" dirty="0" smtClean="0">
                        <a:solidFill>
                          <a:srgbClr val="E71224"/>
                        </a:solidFill>
                        <a:latin typeface="Cambria Math" panose="02040503050406030204" pitchFamily="18" charset="0"/>
                      </a:rPr>
                      <m:t>𝒙</m:t>
                    </m:r>
                  </m:oMath>
                </a14:m>
                <a:r>
                  <a:rPr lang="it-IT" dirty="0"/>
                  <a:t> </a:t>
                </a:r>
                <a:endParaRPr lang="en-US" dirty="0"/>
              </a:p>
            </p:txBody>
          </p:sp>
        </mc:Choice>
        <mc:Fallback xmlns="">
          <p:sp>
            <p:nvSpPr>
              <p:cNvPr id="81" name="CasellaDiTesto 80">
                <a:extLst>
                  <a:ext uri="{FF2B5EF4-FFF2-40B4-BE49-F238E27FC236}">
                    <a16:creationId xmlns:a16="http://schemas.microsoft.com/office/drawing/2014/main" id="{E50EB2FA-0447-6098-E2BF-6AFAB5F52ADD}"/>
                  </a:ext>
                </a:extLst>
              </p:cNvPr>
              <p:cNvSpPr txBox="1">
                <a:spLocks noRot="1" noChangeAspect="1" noMove="1" noResize="1" noEditPoints="1" noAdjustHandles="1" noChangeArrowheads="1" noChangeShapeType="1" noTextEdit="1"/>
              </p:cNvSpPr>
              <p:nvPr/>
            </p:nvSpPr>
            <p:spPr>
              <a:xfrm>
                <a:off x="4104672" y="6557802"/>
                <a:ext cx="5975954" cy="646331"/>
              </a:xfrm>
              <a:prstGeom prst="rect">
                <a:avLst/>
              </a:prstGeom>
              <a:blipFill>
                <a:blip r:embed="rId26"/>
                <a:stretch>
                  <a:fillRect l="-612" t="-5660" b="-14151"/>
                </a:stretch>
              </a:blipFill>
            </p:spPr>
            <p:txBody>
              <a:bodyPr/>
              <a:lstStyle/>
              <a:p>
                <a:r>
                  <a:rPr lang="it-IT">
                    <a:noFill/>
                  </a:rPr>
                  <a:t> </a:t>
                </a:r>
              </a:p>
            </p:txBody>
          </p:sp>
        </mc:Fallback>
      </mc:AlternateContent>
      <p:pic>
        <p:nvPicPr>
          <p:cNvPr id="86" name="Immagine 8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title="IguanaTex Bitmap Display">
            <a:extLst>
              <a:ext uri="{FF2B5EF4-FFF2-40B4-BE49-F238E27FC236}">
                <a16:creationId xmlns:a16="http://schemas.microsoft.com/office/drawing/2014/main" id="{20B30425-9D2B-D3C0-0CE9-93C923183BBF}"/>
              </a:ext>
            </a:extLst>
          </p:cNvPr>
          <p:cNvPicPr>
            <a:picLocks noChangeAspect="1"/>
          </p:cNvPicPr>
          <p:nvPr>
            <p:custDataLst>
              <p:tags r:id="rId3"/>
            </p:custDataLst>
          </p:nvPr>
        </p:nvPicPr>
        <p:blipFill>
          <a:blip r:embed="rId27">
            <a:extLst>
              <a:ext uri="{28A0092B-C50C-407E-A947-70E740481C1C}">
                <a14:useLocalDpi xmlns:a14="http://schemas.microsoft.com/office/drawing/2010/main" val="0"/>
              </a:ext>
            </a:extLst>
          </a:blip>
          <a:stretch>
            <a:fillRect/>
          </a:stretch>
        </p:blipFill>
        <p:spPr>
          <a:xfrm>
            <a:off x="1843041" y="6600756"/>
            <a:ext cx="95110" cy="106077"/>
          </a:xfrm>
          <a:prstGeom prst="rect">
            <a:avLst/>
          </a:prstGeom>
        </p:spPr>
      </p:pic>
      <p:pic>
        <p:nvPicPr>
          <p:cNvPr id="87" name="Immagine 8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title="IguanaTex Bitmap Display">
            <a:extLst>
              <a:ext uri="{FF2B5EF4-FFF2-40B4-BE49-F238E27FC236}">
                <a16:creationId xmlns:a16="http://schemas.microsoft.com/office/drawing/2014/main" id="{85E7FF30-6EFF-8A4E-9EF7-B88DAF3306C0}"/>
              </a:ext>
            </a:extLst>
          </p:cNvPr>
          <p:cNvPicPr>
            <a:picLocks noChangeAspect="1"/>
          </p:cNvPicPr>
          <p:nvPr>
            <p:custDataLst>
              <p:tags r:id="rId4"/>
            </p:custDataLst>
          </p:nvPr>
        </p:nvPicPr>
        <p:blipFill>
          <a:blip r:embed="rId28">
            <a:extLst>
              <a:ext uri="{28A0092B-C50C-407E-A947-70E740481C1C}">
                <a14:useLocalDpi xmlns:a14="http://schemas.microsoft.com/office/drawing/2010/main" val="0"/>
              </a:ext>
            </a:extLst>
          </a:blip>
          <a:stretch>
            <a:fillRect/>
          </a:stretch>
        </p:blipFill>
        <p:spPr>
          <a:xfrm>
            <a:off x="2913638" y="6557802"/>
            <a:ext cx="95110" cy="149031"/>
          </a:xfrm>
          <a:prstGeom prst="rect">
            <a:avLst/>
          </a:prstGeom>
        </p:spPr>
      </p:pic>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7)}&#10;\end{eqnarray*}&#10;}&#10;\end{document}" title="IguanaTex Bitmap Display">
            <a:extLst>
              <a:ext uri="{FF2B5EF4-FFF2-40B4-BE49-F238E27FC236}">
                <a16:creationId xmlns:a16="http://schemas.microsoft.com/office/drawing/2014/main" id="{0B508335-4B42-318C-9B07-A6C9C4707D0E}"/>
              </a:ext>
            </a:extLst>
          </p:cNvPr>
          <p:cNvPicPr>
            <a:picLocks noChangeAspect="1"/>
          </p:cNvPicPr>
          <p:nvPr>
            <p:custDataLst>
              <p:tags r:id="rId5"/>
            </p:custDataLst>
          </p:nvPr>
        </p:nvPicPr>
        <p:blipFill>
          <a:blip r:embed="rId29">
            <a:extLst>
              <a:ext uri="{28A0092B-C50C-407E-A947-70E740481C1C}">
                <a14:useLocalDpi xmlns:a14="http://schemas.microsoft.com/office/drawing/2010/main" val="0"/>
              </a:ext>
            </a:extLst>
          </a:blip>
          <a:stretch>
            <a:fillRect/>
          </a:stretch>
        </p:blipFill>
        <p:spPr>
          <a:xfrm>
            <a:off x="9014626" y="5856764"/>
            <a:ext cx="360813" cy="197408"/>
          </a:xfrm>
          <a:prstGeom prst="rect">
            <a:avLst/>
          </a:prstGeom>
        </p:spPr>
      </p:pic>
    </p:spTree>
    <p:extLst>
      <p:ext uri="{BB962C8B-B14F-4D97-AF65-F5344CB8AC3E}">
        <p14:creationId xmlns:p14="http://schemas.microsoft.com/office/powerpoint/2010/main" val="292198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10" presetClass="entr" presetSubtype="0" fill="hold"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par>
                                <p:cTn id="20" presetID="10" presetClass="entr" presetSubtype="0" fill="hold"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500"/>
                                        <p:tgtEl>
                                          <p:spTgt spid="87"/>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69302"/>
            <a:ext cx="9055073" cy="493439"/>
          </a:xfrm>
        </p:spPr>
        <p:txBody>
          <a:bodyPr>
            <a:normAutofit/>
          </a:bodyPr>
          <a:lstStyle/>
          <a:p>
            <a:r>
              <a:rPr lang="en-US" dirty="0"/>
              <a:t>The Augmented </a:t>
            </a:r>
            <a:r>
              <a:rPr lang="en-US" dirty="0" err="1"/>
              <a:t>Lagrangian</a:t>
            </a:r>
            <a:r>
              <a:rPr lang="en-US" dirty="0"/>
              <a:t> and Control Interpretation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13</a:t>
            </a:fld>
            <a:endParaRPr lang="it-IT"/>
          </a:p>
        </p:txBody>
      </p:sp>
      <p:sp>
        <p:nvSpPr>
          <p:cNvPr id="81" name="CasellaDiTesto 80">
            <a:extLst>
              <a:ext uri="{FF2B5EF4-FFF2-40B4-BE49-F238E27FC236}">
                <a16:creationId xmlns:a16="http://schemas.microsoft.com/office/drawing/2014/main" id="{E50EB2FA-0447-6098-E2BF-6AFAB5F52ADD}"/>
              </a:ext>
            </a:extLst>
          </p:cNvPr>
          <p:cNvSpPr txBox="1"/>
          <p:nvPr/>
        </p:nvSpPr>
        <p:spPr>
          <a:xfrm>
            <a:off x="134316" y="893026"/>
            <a:ext cx="7604406" cy="369332"/>
          </a:xfrm>
          <a:prstGeom prst="rect">
            <a:avLst/>
          </a:prstGeom>
          <a:noFill/>
        </p:spPr>
        <p:txBody>
          <a:bodyPr wrap="square">
            <a:spAutoFit/>
          </a:bodyPr>
          <a:lstStyle/>
          <a:p>
            <a:pPr marL="342900" indent="-342900">
              <a:buFont typeface="Arial" panose="020B0604020202020204" pitchFamily="34" charset="0"/>
              <a:buChar char="•"/>
            </a:pPr>
            <a:r>
              <a:rPr lang="it-IT" dirty="0" err="1"/>
              <a:t>Let</a:t>
            </a:r>
            <a:r>
              <a:rPr lang="it-IT" dirty="0"/>
              <a:t> </a:t>
            </a:r>
            <a:r>
              <a:rPr lang="it-IT" dirty="0" err="1"/>
              <a:t>us</a:t>
            </a:r>
            <a:r>
              <a:rPr lang="it-IT" dirty="0"/>
              <a:t> </a:t>
            </a:r>
            <a:r>
              <a:rPr lang="it-IT" dirty="0" err="1"/>
              <a:t>now</a:t>
            </a:r>
            <a:r>
              <a:rPr lang="it-IT" dirty="0"/>
              <a:t> note </a:t>
            </a:r>
            <a:r>
              <a:rPr lang="it-IT" dirty="0" err="1"/>
              <a:t>that</a:t>
            </a:r>
            <a:r>
              <a:rPr lang="it-IT" dirty="0"/>
              <a:t> the </a:t>
            </a:r>
            <a:r>
              <a:rPr lang="it-IT" dirty="0" err="1"/>
              <a:t>solution</a:t>
            </a:r>
            <a:r>
              <a:rPr lang="it-IT" dirty="0"/>
              <a:t> of (15), </a:t>
            </a:r>
            <a:r>
              <a:rPr lang="it-IT" dirty="0" err="1"/>
              <a:t>reported</a:t>
            </a:r>
            <a:r>
              <a:rPr lang="it-IT" dirty="0"/>
              <a:t> </a:t>
            </a:r>
            <a:r>
              <a:rPr lang="it-IT" dirty="0" err="1"/>
              <a:t>also</a:t>
            </a:r>
            <a:r>
              <a:rPr lang="it-IT" dirty="0"/>
              <a:t> </a:t>
            </a:r>
            <a:r>
              <a:rPr lang="it-IT" dirty="0" err="1"/>
              <a:t>below</a:t>
            </a:r>
            <a:r>
              <a:rPr lang="it-IT" dirty="0"/>
              <a:t> </a:t>
            </a:r>
            <a:endParaRPr lang="en-US" dirty="0"/>
          </a:p>
        </p:txBody>
      </p:sp>
      <p:grpSp>
        <p:nvGrpSpPr>
          <p:cNvPr id="6" name="Gruppo 5">
            <a:extLst>
              <a:ext uri="{FF2B5EF4-FFF2-40B4-BE49-F238E27FC236}">
                <a16:creationId xmlns:a16="http://schemas.microsoft.com/office/drawing/2014/main" id="{ABDC3676-CB2B-79AF-31B4-02B8C39C9B08}"/>
              </a:ext>
            </a:extLst>
          </p:cNvPr>
          <p:cNvGrpSpPr/>
          <p:nvPr/>
        </p:nvGrpSpPr>
        <p:grpSpPr>
          <a:xfrm>
            <a:off x="1665713" y="1350116"/>
            <a:ext cx="7082293" cy="560953"/>
            <a:chOff x="1556316" y="5124417"/>
            <a:chExt cx="7082293" cy="560953"/>
          </a:xfrm>
        </p:grpSpPr>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sum_{i=1}^n f_i(x_i)&#10;\end{eqnarray*}&#10;}&#10;\end{document}" title="IguanaTex Bitmap Display">
              <a:extLst>
                <a:ext uri="{FF2B5EF4-FFF2-40B4-BE49-F238E27FC236}">
                  <a16:creationId xmlns:a16="http://schemas.microsoft.com/office/drawing/2014/main" id="{11A7640B-3931-04A3-6FB5-31227842C260}"/>
                </a:ext>
              </a:extLst>
            </p:cNvPr>
            <p:cNvPicPr>
              <a:picLocks noChangeAspect="1"/>
            </p:cNvPicPr>
            <p:nvPr>
              <p:custDataLst>
                <p:tags r:id="rId15"/>
              </p:custDataLst>
            </p:nvPr>
          </p:nvPicPr>
          <p:blipFill>
            <a:blip r:embed="rId19">
              <a:extLst>
                <a:ext uri="{28A0092B-C50C-407E-A947-70E740481C1C}">
                  <a14:useLocalDpi xmlns:a14="http://schemas.microsoft.com/office/drawing/2010/main" val="0"/>
                </a:ext>
              </a:extLst>
            </a:blip>
            <a:stretch>
              <a:fillRect/>
            </a:stretch>
          </p:blipFill>
          <p:spPr>
            <a:xfrm>
              <a:off x="1556316" y="5124417"/>
              <a:ext cx="1977296" cy="560953"/>
            </a:xfrm>
            <a:prstGeom prst="rect">
              <a:avLst/>
            </a:prstGeom>
          </p:spPr>
        </p:pic>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title="IguanaTex Bitmap Display">
              <a:extLst>
                <a:ext uri="{FF2B5EF4-FFF2-40B4-BE49-F238E27FC236}">
                  <a16:creationId xmlns:a16="http://schemas.microsoft.com/office/drawing/2014/main" id="{C48F5D17-85B1-3F67-934F-D0D6B8E4F7F9}"/>
                </a:ext>
              </a:extLst>
            </p:cNvPr>
            <p:cNvPicPr>
              <a:picLocks noChangeAspect="1"/>
            </p:cNvPicPr>
            <p:nvPr>
              <p:custDataLst>
                <p:tags r:id="rId16"/>
              </p:custDataLst>
            </p:nvPr>
          </p:nvPicPr>
          <p:blipFill>
            <a:blip r:embed="rId20">
              <a:extLst>
                <a:ext uri="{28A0092B-C50C-407E-A947-70E740481C1C}">
                  <a14:useLocalDpi xmlns:a14="http://schemas.microsoft.com/office/drawing/2010/main" val="0"/>
                </a:ext>
              </a:extLst>
            </a:blip>
            <a:stretch>
              <a:fillRect/>
            </a:stretch>
          </p:blipFill>
          <p:spPr>
            <a:xfrm>
              <a:off x="3943608" y="5280590"/>
              <a:ext cx="4695001" cy="216513"/>
            </a:xfrm>
            <a:prstGeom prst="rect">
              <a:avLst/>
            </a:prstGeom>
          </p:spPr>
        </p:pic>
      </p:grpSp>
      <p:sp>
        <p:nvSpPr>
          <p:cNvPr id="9" name="CasellaDiTesto 8">
            <a:extLst>
              <a:ext uri="{FF2B5EF4-FFF2-40B4-BE49-F238E27FC236}">
                <a16:creationId xmlns:a16="http://schemas.microsoft.com/office/drawing/2014/main" id="{3E6CCE29-F853-CEA8-0F9A-26FA3ED639E2}"/>
              </a:ext>
            </a:extLst>
          </p:cNvPr>
          <p:cNvSpPr txBox="1"/>
          <p:nvPr/>
        </p:nvSpPr>
        <p:spPr>
          <a:xfrm>
            <a:off x="153366" y="2030569"/>
            <a:ext cx="8049488" cy="369332"/>
          </a:xfrm>
          <a:prstGeom prst="rect">
            <a:avLst/>
          </a:prstGeom>
          <a:noFill/>
        </p:spPr>
        <p:txBody>
          <a:bodyPr wrap="square">
            <a:spAutoFit/>
          </a:bodyPr>
          <a:lstStyle/>
          <a:p>
            <a:pPr marL="342900" indent="-342900">
              <a:buFont typeface="Arial" panose="020B0604020202020204" pitchFamily="34" charset="0"/>
              <a:buChar char="•"/>
            </a:pPr>
            <a:r>
              <a:rPr lang="it-IT" dirty="0" err="1"/>
              <a:t>is</a:t>
            </a:r>
            <a:r>
              <a:rPr lang="it-IT" dirty="0"/>
              <a:t> </a:t>
            </a:r>
            <a:r>
              <a:rPr lang="it-IT" dirty="0" err="1"/>
              <a:t>also</a:t>
            </a:r>
            <a:r>
              <a:rPr lang="it-IT" dirty="0"/>
              <a:t> </a:t>
            </a:r>
            <a:r>
              <a:rPr lang="it-IT" dirty="0" err="1"/>
              <a:t>equivalent</a:t>
            </a:r>
            <a:r>
              <a:rPr lang="it-IT" dirty="0"/>
              <a:t> to the </a:t>
            </a:r>
            <a:r>
              <a:rPr lang="it-IT" dirty="0" err="1"/>
              <a:t>solution</a:t>
            </a:r>
            <a:r>
              <a:rPr lang="it-IT" dirty="0"/>
              <a:t> of the </a:t>
            </a:r>
            <a:r>
              <a:rPr lang="it-IT" dirty="0" err="1"/>
              <a:t>next</a:t>
            </a:r>
            <a:r>
              <a:rPr lang="it-IT" dirty="0"/>
              <a:t> </a:t>
            </a:r>
            <a:r>
              <a:rPr lang="it-IT" b="1" dirty="0" err="1"/>
              <a:t>augment</a:t>
            </a:r>
            <a:r>
              <a:rPr lang="it-IT" b="1" dirty="0"/>
              <a:t> </a:t>
            </a:r>
            <a:r>
              <a:rPr lang="it-IT" dirty="0" err="1"/>
              <a:t>Lagrangian</a:t>
            </a:r>
            <a:r>
              <a:rPr lang="it-IT" b="1" dirty="0"/>
              <a:t> </a:t>
            </a:r>
            <a:r>
              <a:rPr lang="it-IT" dirty="0"/>
              <a:t>problem</a:t>
            </a:r>
            <a:endParaRPr lang="en-US" dirty="0"/>
          </a:p>
        </p:txBody>
      </p:sp>
      <p:grpSp>
        <p:nvGrpSpPr>
          <p:cNvPr id="23" name="Gruppo 22">
            <a:extLst>
              <a:ext uri="{FF2B5EF4-FFF2-40B4-BE49-F238E27FC236}">
                <a16:creationId xmlns:a16="http://schemas.microsoft.com/office/drawing/2014/main" id="{2A31E8BB-77C7-FFDB-E45A-89B0911E7AF5}"/>
              </a:ext>
            </a:extLst>
          </p:cNvPr>
          <p:cNvGrpSpPr/>
          <p:nvPr/>
        </p:nvGrpSpPr>
        <p:grpSpPr>
          <a:xfrm>
            <a:off x="1090842" y="2603406"/>
            <a:ext cx="8041815" cy="564533"/>
            <a:chOff x="1135258" y="2745645"/>
            <a:chExt cx="8041815" cy="564533"/>
          </a:xfrm>
        </p:grpSpPr>
        <p:pic>
          <p:nvPicPr>
            <p:cNvPr id="22" name="Immagine 2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_{aug}\;=\;\min_x\quad \sum_{i=1}^n f_i(x_i)\;\red{+}\;\frac{1}{2}x^\intercal \mathbfcal{L}x&#10;\end{eqnarray*}&#10;}&#10;\end{document}" title="IguanaTex Bitmap Display">
              <a:extLst>
                <a:ext uri="{FF2B5EF4-FFF2-40B4-BE49-F238E27FC236}">
                  <a16:creationId xmlns:a16="http://schemas.microsoft.com/office/drawing/2014/main" id="{7CE06FEC-2876-AC8C-B4AD-02975D18D9D6}"/>
                </a:ext>
              </a:extLst>
            </p:cNvPr>
            <p:cNvPicPr>
              <a:picLocks noChangeAspect="1"/>
            </p:cNvPicPr>
            <p:nvPr>
              <p:custDataLst>
                <p:tags r:id="rId13"/>
              </p:custDataLst>
            </p:nvPr>
          </p:nvPicPr>
          <p:blipFill>
            <a:blip r:embed="rId21">
              <a:extLst>
                <a:ext uri="{28A0092B-C50C-407E-A947-70E740481C1C}">
                  <a14:useLocalDpi xmlns:a14="http://schemas.microsoft.com/office/drawing/2010/main" val="0"/>
                </a:ext>
              </a:extLst>
            </a:blip>
            <a:stretch>
              <a:fillRect/>
            </a:stretch>
          </p:blipFill>
          <p:spPr>
            <a:xfrm>
              <a:off x="1135258" y="2745645"/>
              <a:ext cx="3081584" cy="564533"/>
            </a:xfrm>
            <a:prstGeom prst="rect">
              <a:avLst/>
            </a:prstGeom>
          </p:spPr>
        </p:pic>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title="IguanaTex Bitmap Display">
              <a:extLst>
                <a:ext uri="{FF2B5EF4-FFF2-40B4-BE49-F238E27FC236}">
                  <a16:creationId xmlns:a16="http://schemas.microsoft.com/office/drawing/2014/main" id="{260F91FC-5BA6-E8AA-0584-DAA55099FD73}"/>
                </a:ext>
              </a:extLst>
            </p:cNvPr>
            <p:cNvPicPr>
              <a:picLocks noChangeAspect="1"/>
            </p:cNvPicPr>
            <p:nvPr>
              <p:custDataLst>
                <p:tags r:id="rId14"/>
              </p:custDataLst>
            </p:nvPr>
          </p:nvPicPr>
          <p:blipFill>
            <a:blip r:embed="rId20">
              <a:extLst>
                <a:ext uri="{28A0092B-C50C-407E-A947-70E740481C1C}">
                  <a14:useLocalDpi xmlns:a14="http://schemas.microsoft.com/office/drawing/2010/main" val="0"/>
                </a:ext>
              </a:extLst>
            </a:blip>
            <a:stretch>
              <a:fillRect/>
            </a:stretch>
          </p:blipFill>
          <p:spPr>
            <a:xfrm>
              <a:off x="4482072" y="2901818"/>
              <a:ext cx="4695001" cy="216513"/>
            </a:xfrm>
            <a:prstGeom prst="rect">
              <a:avLst/>
            </a:prstGeom>
          </p:spPr>
        </p:pic>
      </p:grpSp>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28050484-F624-AB9D-2DA2-D8EF89BA1D86}"/>
                  </a:ext>
                </a:extLst>
              </p:cNvPr>
              <p:cNvSpPr txBox="1"/>
              <p:nvPr/>
            </p:nvSpPr>
            <p:spPr>
              <a:xfrm>
                <a:off x="153366" y="3271713"/>
                <a:ext cx="8929498" cy="391902"/>
              </a:xfrm>
              <a:prstGeom prst="rect">
                <a:avLst/>
              </a:prstGeom>
              <a:noFill/>
            </p:spPr>
            <p:txBody>
              <a:bodyPr wrap="square">
                <a:spAutoFit/>
              </a:bodyPr>
              <a:lstStyle/>
              <a:p>
                <a:pPr marL="342900" indent="-342900">
                  <a:buFont typeface="Arial" panose="020B0604020202020204" pitchFamily="34" charset="0"/>
                  <a:buChar char="•"/>
                </a:pPr>
                <a:r>
                  <a:rPr lang="en-US" dirty="0"/>
                  <a:t>Indeed, it is easy note that, if the constraint is satisfied </a:t>
                </a:r>
                <a14:m>
                  <m:oMath xmlns:m="http://schemas.openxmlformats.org/officeDocument/2006/math">
                    <m:r>
                      <a:rPr lang="it-IT" b="0" i="1" smtClean="0">
                        <a:solidFill>
                          <a:srgbClr val="E71224"/>
                        </a:solidFill>
                        <a:latin typeface="Cambria Math" panose="02040503050406030204" pitchFamily="18" charset="0"/>
                      </a:rPr>
                      <m:t>𝑥</m:t>
                    </m:r>
                    <m:r>
                      <a:rPr lang="it-IT" b="0" i="1" smtClean="0">
                        <a:solidFill>
                          <a:srgbClr val="E71224"/>
                        </a:solidFill>
                        <a:latin typeface="Cambria Math" panose="02040503050406030204" pitchFamily="18" charset="0"/>
                      </a:rPr>
                      <m:t>  : </m:t>
                    </m:r>
                    <m:r>
                      <a:rPr lang="it-IT" b="0" i="1" smtClean="0">
                        <a:solidFill>
                          <a:srgbClr val="E71224"/>
                        </a:solidFill>
                        <a:latin typeface="Cambria Math" panose="02040503050406030204" pitchFamily="18" charset="0"/>
                      </a:rPr>
                      <m:t>ℒ</m:t>
                    </m:r>
                    <m:r>
                      <a:rPr lang="it-IT" b="0" i="1" smtClean="0">
                        <a:solidFill>
                          <a:srgbClr val="E71224"/>
                        </a:solidFill>
                        <a:latin typeface="Cambria Math" panose="02040503050406030204" pitchFamily="18" charset="0"/>
                      </a:rPr>
                      <m:t>𝑥</m:t>
                    </m:r>
                    <m:r>
                      <a:rPr lang="it-IT" b="0" i="1" smtClean="0">
                        <a:solidFill>
                          <a:srgbClr val="E71224"/>
                        </a:solidFill>
                        <a:latin typeface="Cambria Math" panose="02040503050406030204" pitchFamily="18" charset="0"/>
                      </a:rPr>
                      <m:t>=0  ⇒  </m:t>
                    </m:r>
                  </m:oMath>
                </a14:m>
                <a:r>
                  <a:rPr lang="en-US"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𝑓</m:t>
                        </m:r>
                      </m:e>
                      <m:sub>
                        <m:r>
                          <a:rPr lang="it-IT" b="0" i="1" smtClean="0">
                            <a:solidFill>
                              <a:srgbClr val="E71224"/>
                            </a:solidFill>
                            <a:latin typeface="Cambria Math" panose="02040503050406030204" pitchFamily="18" charset="0"/>
                          </a:rPr>
                          <m:t>𝑎𝑢𝑔</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𝑥</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𝑓</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𝑥</m:t>
                    </m:r>
                    <m:r>
                      <a:rPr lang="it-IT" b="0" i="1" smtClean="0">
                        <a:solidFill>
                          <a:srgbClr val="E71224"/>
                        </a:solidFill>
                        <a:latin typeface="Cambria Math" panose="02040503050406030204" pitchFamily="18" charset="0"/>
                      </a:rPr>
                      <m:t>)</m:t>
                    </m:r>
                  </m:oMath>
                </a14:m>
                <a:endParaRPr lang="en-US" dirty="0"/>
              </a:p>
            </p:txBody>
          </p:sp>
        </mc:Choice>
        <mc:Fallback xmlns="">
          <p:sp>
            <p:nvSpPr>
              <p:cNvPr id="19" name="CasellaDiTesto 18">
                <a:extLst>
                  <a:ext uri="{FF2B5EF4-FFF2-40B4-BE49-F238E27FC236}">
                    <a16:creationId xmlns:a16="http://schemas.microsoft.com/office/drawing/2014/main" id="{28050484-F624-AB9D-2DA2-D8EF89BA1D86}"/>
                  </a:ext>
                </a:extLst>
              </p:cNvPr>
              <p:cNvSpPr txBox="1">
                <a:spLocks noRot="1" noChangeAspect="1" noMove="1" noResize="1" noEditPoints="1" noAdjustHandles="1" noChangeArrowheads="1" noChangeShapeType="1" noTextEdit="1"/>
              </p:cNvSpPr>
              <p:nvPr/>
            </p:nvSpPr>
            <p:spPr>
              <a:xfrm>
                <a:off x="153366" y="3271713"/>
                <a:ext cx="8929498" cy="391902"/>
              </a:xfrm>
              <a:prstGeom prst="rect">
                <a:avLst/>
              </a:prstGeom>
              <a:blipFill>
                <a:blip r:embed="rId22"/>
                <a:stretch>
                  <a:fillRect l="-410" t="-7813" b="-20313"/>
                </a:stretch>
              </a:blipFill>
            </p:spPr>
            <p:txBody>
              <a:bodyPr/>
              <a:lstStyle/>
              <a:p>
                <a:r>
                  <a:rPr lang="it-IT">
                    <a:noFill/>
                  </a:rPr>
                  <a:t> </a:t>
                </a:r>
              </a:p>
            </p:txBody>
          </p:sp>
        </mc:Fallback>
      </mc:AlternateContent>
      <p:pic>
        <p:nvPicPr>
          <p:cNvPr id="28" name="Immagine 2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x-\mathbfcal{L} v\\&#10;\dot{v}(t)&amp;=&amp;\mathbfcal{L}x&#10;\end{eqnarray*}&#10;}&#10;\end{document}" title="IguanaTex Bitmap Display">
            <a:extLst>
              <a:ext uri="{FF2B5EF4-FFF2-40B4-BE49-F238E27FC236}">
                <a16:creationId xmlns:a16="http://schemas.microsoft.com/office/drawing/2014/main" id="{D2327BC8-98D1-64BD-6EF5-05EAACD5A8FE}"/>
              </a:ext>
            </a:extLst>
          </p:cNvPr>
          <p:cNvPicPr>
            <a:picLocks noChangeAspect="1"/>
          </p:cNvPicPr>
          <p:nvPr>
            <p:custDataLst>
              <p:tags r:id="rId1"/>
            </p:custDataLst>
          </p:nvPr>
        </p:nvPicPr>
        <p:blipFill>
          <a:blip r:embed="rId23">
            <a:extLst>
              <a:ext uri="{28A0092B-C50C-407E-A947-70E740481C1C}">
                <a14:useLocalDpi xmlns:a14="http://schemas.microsoft.com/office/drawing/2010/main" val="0"/>
              </a:ext>
            </a:extLst>
          </a:blip>
          <a:stretch>
            <a:fillRect/>
          </a:stretch>
        </p:blipFill>
        <p:spPr>
          <a:xfrm>
            <a:off x="6897619" y="3823128"/>
            <a:ext cx="2884018" cy="601430"/>
          </a:xfrm>
          <a:prstGeom prst="rect">
            <a:avLst/>
          </a:prstGeom>
        </p:spPr>
      </p:pic>
      <mc:AlternateContent xmlns:mc="http://schemas.openxmlformats.org/markup-compatibility/2006" xmlns:a14="http://schemas.microsoft.com/office/drawing/2010/main">
        <mc:Choice Requires="a14">
          <p:sp>
            <p:nvSpPr>
              <p:cNvPr id="25" name="CasellaDiTesto 24">
                <a:extLst>
                  <a:ext uri="{FF2B5EF4-FFF2-40B4-BE49-F238E27FC236}">
                    <a16:creationId xmlns:a16="http://schemas.microsoft.com/office/drawing/2014/main" id="{BB96586D-4532-A7B5-E00F-2A5B987027F4}"/>
                  </a:ext>
                </a:extLst>
              </p:cNvPr>
              <p:cNvSpPr txBox="1"/>
              <p:nvPr/>
            </p:nvSpPr>
            <p:spPr>
              <a:xfrm>
                <a:off x="6146799" y="4615874"/>
                <a:ext cx="3832035" cy="923330"/>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en-US" b="1" dirty="0"/>
                  <a:t> </a:t>
                </a:r>
                <a:r>
                  <a:rPr lang="en-US" dirty="0"/>
                  <a:t>It is interesting note solver (18) </a:t>
                </a:r>
                <a:r>
                  <a:rPr lang="it-IT" dirty="0" err="1"/>
                  <a:t>has</a:t>
                </a:r>
                <a:r>
                  <a:rPr lang="it-IT" dirty="0"/>
                  <a:t> a </a:t>
                </a:r>
                <a:r>
                  <a:rPr lang="it-IT" dirty="0" err="1"/>
                  <a:t>proportional-integral</a:t>
                </a:r>
                <a:r>
                  <a:rPr lang="it-IT" dirty="0"/>
                  <a:t> (PI) </a:t>
                </a:r>
                <a:r>
                  <a:rPr lang="it-IT" dirty="0" err="1"/>
                  <a:t>term</a:t>
                </a:r>
                <a:r>
                  <a:rPr lang="it-IT" dirty="0"/>
                  <a:t> w.r.t. the </a:t>
                </a:r>
                <a:r>
                  <a:rPr lang="it-IT" dirty="0" err="1"/>
                  <a:t>consenus</a:t>
                </a:r>
                <a:r>
                  <a:rPr lang="it-IT" dirty="0"/>
                  <a:t> </a:t>
                </a:r>
                <a:r>
                  <a:rPr lang="it-IT" dirty="0" err="1"/>
                  <a:t>error</a:t>
                </a:r>
                <a:r>
                  <a:rPr lang="it-IT" dirty="0"/>
                  <a:t> </a:t>
                </a:r>
                <a14:m>
                  <m:oMath xmlns:m="http://schemas.openxmlformats.org/officeDocument/2006/math">
                    <m:r>
                      <a:rPr lang="it-IT" b="1" i="1" dirty="0" smtClean="0">
                        <a:solidFill>
                          <a:srgbClr val="E71224"/>
                        </a:solidFill>
                        <a:latin typeface="Cambria Math" panose="02040503050406030204" pitchFamily="18" charset="0"/>
                      </a:rPr>
                      <m:t>𝓛</m:t>
                    </m:r>
                    <m:r>
                      <a:rPr lang="it-IT" b="1" i="1" dirty="0" smtClean="0">
                        <a:solidFill>
                          <a:srgbClr val="E71224"/>
                        </a:solidFill>
                        <a:latin typeface="Cambria Math" panose="02040503050406030204" pitchFamily="18" charset="0"/>
                      </a:rPr>
                      <m:t>𝒙</m:t>
                    </m:r>
                  </m:oMath>
                </a14:m>
                <a:r>
                  <a:rPr lang="it-IT" dirty="0"/>
                  <a:t> </a:t>
                </a:r>
                <a:endParaRPr lang="en-US" dirty="0"/>
              </a:p>
            </p:txBody>
          </p:sp>
        </mc:Choice>
        <mc:Fallback xmlns="">
          <p:sp>
            <p:nvSpPr>
              <p:cNvPr id="25" name="CasellaDiTesto 24">
                <a:extLst>
                  <a:ext uri="{FF2B5EF4-FFF2-40B4-BE49-F238E27FC236}">
                    <a16:creationId xmlns:a16="http://schemas.microsoft.com/office/drawing/2014/main" id="{BB96586D-4532-A7B5-E00F-2A5B987027F4}"/>
                  </a:ext>
                </a:extLst>
              </p:cNvPr>
              <p:cNvSpPr txBox="1">
                <a:spLocks noRot="1" noChangeAspect="1" noMove="1" noResize="1" noEditPoints="1" noAdjustHandles="1" noChangeArrowheads="1" noChangeShapeType="1" noTextEdit="1"/>
              </p:cNvSpPr>
              <p:nvPr/>
            </p:nvSpPr>
            <p:spPr>
              <a:xfrm>
                <a:off x="6146799" y="4615874"/>
                <a:ext cx="3832035" cy="923330"/>
              </a:xfrm>
              <a:prstGeom prst="rect">
                <a:avLst/>
              </a:prstGeom>
              <a:blipFill>
                <a:blip r:embed="rId24"/>
                <a:stretch>
                  <a:fillRect l="-954" t="-3289" r="-1590" b="-9211"/>
                </a:stretch>
              </a:blipFill>
            </p:spPr>
            <p:txBody>
              <a:bodyPr/>
              <a:lstStyle/>
              <a:p>
                <a:r>
                  <a:rPr lang="en-US">
                    <a:noFill/>
                  </a:rPr>
                  <a:t> </a:t>
                </a:r>
              </a:p>
            </p:txBody>
          </p:sp>
        </mc:Fallback>
      </mc:AlternateContent>
      <p:grpSp>
        <p:nvGrpSpPr>
          <p:cNvPr id="27" name="Gruppo 26">
            <a:extLst>
              <a:ext uri="{FF2B5EF4-FFF2-40B4-BE49-F238E27FC236}">
                <a16:creationId xmlns:a16="http://schemas.microsoft.com/office/drawing/2014/main" id="{50C9F949-CF8C-41D6-E40F-785A0C13A9BD}"/>
              </a:ext>
            </a:extLst>
          </p:cNvPr>
          <p:cNvGrpSpPr/>
          <p:nvPr/>
        </p:nvGrpSpPr>
        <p:grpSpPr>
          <a:xfrm>
            <a:off x="265356" y="4424558"/>
            <a:ext cx="5814287" cy="2761905"/>
            <a:chOff x="332513" y="4289716"/>
            <a:chExt cx="5814287" cy="2761905"/>
          </a:xfrm>
        </p:grpSpPr>
        <p:pic>
          <p:nvPicPr>
            <p:cNvPr id="30" name="Immagine 29">
              <a:extLst>
                <a:ext uri="{FF2B5EF4-FFF2-40B4-BE49-F238E27FC236}">
                  <a16:creationId xmlns:a16="http://schemas.microsoft.com/office/drawing/2014/main" id="{82CB4835-E7A0-B545-2FFC-3F9DE18C26CB}"/>
                </a:ext>
              </a:extLst>
            </p:cNvPr>
            <p:cNvPicPr>
              <a:picLocks noChangeAspect="1"/>
            </p:cNvPicPr>
            <p:nvPr/>
          </p:nvPicPr>
          <p:blipFill>
            <a:blip r:embed="rId25"/>
            <a:stretch>
              <a:fillRect/>
            </a:stretch>
          </p:blipFill>
          <p:spPr>
            <a:xfrm>
              <a:off x="332513" y="4289716"/>
              <a:ext cx="5814287" cy="2761905"/>
            </a:xfrm>
            <a:prstGeom prst="rect">
              <a:avLst/>
            </a:prstGeom>
          </p:spPr>
        </p:pic>
        <p:pic>
          <p:nvPicPr>
            <p:cNvPr id="38" name="Immagine 3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title="IguanaTex Bitmap Display">
              <a:extLst>
                <a:ext uri="{FF2B5EF4-FFF2-40B4-BE49-F238E27FC236}">
                  <a16:creationId xmlns:a16="http://schemas.microsoft.com/office/drawing/2014/main" id="{D199CDCB-C66B-773E-2E26-10FCDA3B86F9}"/>
                </a:ext>
              </a:extLst>
            </p:cNvPr>
            <p:cNvPicPr>
              <a:picLocks noChangeAspect="1"/>
            </p:cNvPicPr>
            <p:nvPr>
              <p:custDataLst>
                <p:tags r:id="rId4"/>
              </p:custDataLst>
            </p:nvPr>
          </p:nvPicPr>
          <p:blipFill>
            <a:blip r:embed="rId26">
              <a:extLst>
                <a:ext uri="{28A0092B-C50C-407E-A947-70E740481C1C}">
                  <a14:useLocalDpi xmlns:a14="http://schemas.microsoft.com/office/drawing/2010/main" val="0"/>
                </a:ext>
              </a:extLst>
            </a:blip>
            <a:stretch>
              <a:fillRect/>
            </a:stretch>
          </p:blipFill>
          <p:spPr>
            <a:xfrm>
              <a:off x="1377950" y="6554306"/>
              <a:ext cx="95110" cy="106077"/>
            </a:xfrm>
            <a:prstGeom prst="rect">
              <a:avLst/>
            </a:prstGeom>
          </p:spPr>
        </p:pic>
        <p:pic>
          <p:nvPicPr>
            <p:cNvPr id="42" name="Immagine 4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title="IguanaTex Bitmap Display">
              <a:extLst>
                <a:ext uri="{FF2B5EF4-FFF2-40B4-BE49-F238E27FC236}">
                  <a16:creationId xmlns:a16="http://schemas.microsoft.com/office/drawing/2014/main" id="{431C222B-18F1-B95C-B0A6-E3287DC47D30}"/>
                </a:ext>
              </a:extLst>
            </p:cNvPr>
            <p:cNvPicPr>
              <a:picLocks noChangeAspect="1"/>
            </p:cNvPicPr>
            <p:nvPr>
              <p:custDataLst>
                <p:tags r:id="rId5"/>
              </p:custDataLst>
            </p:nvPr>
          </p:nvPicPr>
          <p:blipFill>
            <a:blip r:embed="rId27">
              <a:extLst>
                <a:ext uri="{28A0092B-C50C-407E-A947-70E740481C1C}">
                  <a14:useLocalDpi xmlns:a14="http://schemas.microsoft.com/office/drawing/2010/main" val="0"/>
                </a:ext>
              </a:extLst>
            </a:blip>
            <a:stretch>
              <a:fillRect/>
            </a:stretch>
          </p:blipFill>
          <p:spPr>
            <a:xfrm>
              <a:off x="2095500" y="6511352"/>
              <a:ext cx="95110" cy="149031"/>
            </a:xfrm>
            <a:prstGeom prst="rect">
              <a:avLst/>
            </a:prstGeom>
          </p:spPr>
        </p:pic>
        <p:pic>
          <p:nvPicPr>
            <p:cNvPr id="43" name="Immagine 4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title="IguanaTex Bitmap Display">
              <a:extLst>
                <a:ext uri="{FF2B5EF4-FFF2-40B4-BE49-F238E27FC236}">
                  <a16:creationId xmlns:a16="http://schemas.microsoft.com/office/drawing/2014/main" id="{1F082F7B-60ED-1441-4FA2-3FF08389A922}"/>
                </a:ext>
              </a:extLst>
            </p:cNvPr>
            <p:cNvPicPr>
              <a:picLocks noChangeAspect="1"/>
            </p:cNvPicPr>
            <p:nvPr>
              <p:custDataLst>
                <p:tags r:id="rId6"/>
              </p:custDataLst>
            </p:nvPr>
          </p:nvPicPr>
          <p:blipFill>
            <a:blip r:embed="rId26">
              <a:extLst>
                <a:ext uri="{28A0092B-C50C-407E-A947-70E740481C1C}">
                  <a14:useLocalDpi xmlns:a14="http://schemas.microsoft.com/office/drawing/2010/main" val="0"/>
                </a:ext>
              </a:extLst>
            </a:blip>
            <a:stretch>
              <a:fillRect/>
            </a:stretch>
          </p:blipFill>
          <p:spPr>
            <a:xfrm>
              <a:off x="4387849" y="6009956"/>
              <a:ext cx="131763" cy="146956"/>
            </a:xfrm>
            <a:prstGeom prst="rect">
              <a:avLst/>
            </a:prstGeom>
          </p:spPr>
        </p:pic>
        <p:pic>
          <p:nvPicPr>
            <p:cNvPr id="45" name="Immagine 4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title="IguanaTex Bitmap Display">
              <a:extLst>
                <a:ext uri="{FF2B5EF4-FFF2-40B4-BE49-F238E27FC236}">
                  <a16:creationId xmlns:a16="http://schemas.microsoft.com/office/drawing/2014/main" id="{3A67A5BE-2826-1FB4-45E7-FAA786D861CF}"/>
                </a:ext>
              </a:extLst>
            </p:cNvPr>
            <p:cNvPicPr>
              <a:picLocks noChangeAspect="1"/>
            </p:cNvPicPr>
            <p:nvPr>
              <p:custDataLst>
                <p:tags r:id="rId7"/>
              </p:custDataLst>
            </p:nvPr>
          </p:nvPicPr>
          <p:blipFill>
            <a:blip r:embed="rId27">
              <a:extLst>
                <a:ext uri="{28A0092B-C50C-407E-A947-70E740481C1C}">
                  <a14:useLocalDpi xmlns:a14="http://schemas.microsoft.com/office/drawing/2010/main" val="0"/>
                </a:ext>
              </a:extLst>
            </a:blip>
            <a:stretch>
              <a:fillRect/>
            </a:stretch>
          </p:blipFill>
          <p:spPr>
            <a:xfrm>
              <a:off x="5118099" y="5945684"/>
              <a:ext cx="131763" cy="206464"/>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title="IguanaTex Bitmap Display">
              <a:extLst>
                <a:ext uri="{FF2B5EF4-FFF2-40B4-BE49-F238E27FC236}">
                  <a16:creationId xmlns:a16="http://schemas.microsoft.com/office/drawing/2014/main" id="{6FB18F1A-3489-3341-1B5D-C54A988D89AA}"/>
                </a:ext>
              </a:extLst>
            </p:cNvPr>
            <p:cNvPicPr>
              <a:picLocks noChangeAspect="1"/>
            </p:cNvPicPr>
            <p:nvPr>
              <p:custDataLst>
                <p:tags r:id="rId8"/>
              </p:custDataLst>
            </p:nvPr>
          </p:nvPicPr>
          <p:blipFill>
            <a:blip r:embed="rId28">
              <a:extLst>
                <a:ext uri="{28A0092B-C50C-407E-A947-70E740481C1C}">
                  <a14:useLocalDpi xmlns:a14="http://schemas.microsoft.com/office/drawing/2010/main" val="0"/>
                </a:ext>
              </a:extLst>
            </a:blip>
            <a:stretch>
              <a:fillRect/>
            </a:stretch>
          </p:blipFill>
          <p:spPr>
            <a:xfrm>
              <a:off x="5183980" y="5391610"/>
              <a:ext cx="158096" cy="147594"/>
            </a:xfrm>
            <a:prstGeom prst="rect">
              <a:avLst/>
            </a:prstGeom>
            <a:solidFill>
              <a:srgbClr val="FFFFFF"/>
            </a:solidFill>
          </p:spPr>
        </p:pic>
        <p:pic>
          <p:nvPicPr>
            <p:cNvPr id="26" name="Immagine 2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10;\end{eqnarray*}&#10;}&#10;\end{document}" title="IguanaTex Bitmap Display">
              <a:extLst>
                <a:ext uri="{FF2B5EF4-FFF2-40B4-BE49-F238E27FC236}">
                  <a16:creationId xmlns:a16="http://schemas.microsoft.com/office/drawing/2014/main" id="{442A9602-E58B-4059-3F76-327EF6A50944}"/>
                </a:ext>
              </a:extLst>
            </p:cNvPr>
            <p:cNvPicPr>
              <a:picLocks noChangeAspect="1"/>
            </p:cNvPicPr>
            <p:nvPr>
              <p:custDataLst>
                <p:tags r:id="rId9"/>
              </p:custDataLst>
            </p:nvPr>
          </p:nvPicPr>
          <p:blipFill>
            <a:blip r:embed="rId29">
              <a:extLst>
                <a:ext uri="{28A0092B-C50C-407E-A947-70E740481C1C}">
                  <a14:useLocalDpi xmlns:a14="http://schemas.microsoft.com/office/drawing/2010/main" val="0"/>
                </a:ext>
              </a:extLst>
            </a:blip>
            <a:stretch>
              <a:fillRect/>
            </a:stretch>
          </p:blipFill>
          <p:spPr>
            <a:xfrm>
              <a:off x="4172426" y="5329699"/>
              <a:ext cx="160756" cy="209505"/>
            </a:xfrm>
            <a:prstGeom prst="rect">
              <a:avLst/>
            </a:prstGeom>
            <a:solidFill>
              <a:srgbClr val="FFFFFF"/>
            </a:solidFill>
          </p:spPr>
        </p:pic>
        <p:pic>
          <p:nvPicPr>
            <p:cNvPr id="31" name="Immagine 3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title="IguanaTex Bitmap Display">
              <a:extLst>
                <a:ext uri="{FF2B5EF4-FFF2-40B4-BE49-F238E27FC236}">
                  <a16:creationId xmlns:a16="http://schemas.microsoft.com/office/drawing/2014/main" id="{D7A82324-2721-6125-E826-327CC050BB36}"/>
                </a:ext>
              </a:extLst>
            </p:cNvPr>
            <p:cNvPicPr>
              <a:picLocks noChangeAspect="1"/>
            </p:cNvPicPr>
            <p:nvPr>
              <p:custDataLst>
                <p:tags r:id="rId10"/>
              </p:custDataLst>
            </p:nvPr>
          </p:nvPicPr>
          <p:blipFill>
            <a:blip r:embed="rId28">
              <a:extLst>
                <a:ext uri="{28A0092B-C50C-407E-A947-70E740481C1C}">
                  <a14:useLocalDpi xmlns:a14="http://schemas.microsoft.com/office/drawing/2010/main" val="0"/>
                </a:ext>
              </a:extLst>
            </a:blip>
            <a:stretch>
              <a:fillRect/>
            </a:stretch>
          </p:blipFill>
          <p:spPr>
            <a:xfrm>
              <a:off x="2119637" y="5932821"/>
              <a:ext cx="158096" cy="147594"/>
            </a:xfrm>
            <a:prstGeom prst="rect">
              <a:avLst/>
            </a:prstGeom>
            <a:solidFill>
              <a:srgbClr val="FFFFFF"/>
            </a:solidFill>
          </p:spPr>
        </p:pic>
        <p:pic>
          <p:nvPicPr>
            <p:cNvPr id="32" name="Immagine 3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title="IguanaTex Bitmap Display">
              <a:extLst>
                <a:ext uri="{FF2B5EF4-FFF2-40B4-BE49-F238E27FC236}">
                  <a16:creationId xmlns:a16="http://schemas.microsoft.com/office/drawing/2014/main" id="{1FCF24B1-63C9-9A1E-D40E-620C33649D61}"/>
                </a:ext>
              </a:extLst>
            </p:cNvPr>
            <p:cNvPicPr>
              <a:picLocks noChangeAspect="1"/>
            </p:cNvPicPr>
            <p:nvPr>
              <p:custDataLst>
                <p:tags r:id="rId11"/>
              </p:custDataLst>
            </p:nvPr>
          </p:nvPicPr>
          <p:blipFill>
            <a:blip r:embed="rId26">
              <a:extLst>
                <a:ext uri="{28A0092B-C50C-407E-A947-70E740481C1C}">
                  <a14:useLocalDpi xmlns:a14="http://schemas.microsoft.com/office/drawing/2010/main" val="0"/>
                </a:ext>
              </a:extLst>
            </a:blip>
            <a:stretch>
              <a:fillRect/>
            </a:stretch>
          </p:blipFill>
          <p:spPr>
            <a:xfrm>
              <a:off x="1359623" y="6527233"/>
              <a:ext cx="131763" cy="146956"/>
            </a:xfrm>
            <a:prstGeom prst="rect">
              <a:avLst/>
            </a:prstGeom>
          </p:spPr>
        </p:pic>
        <p:pic>
          <p:nvPicPr>
            <p:cNvPr id="33" name="Immagine 3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title="IguanaTex Bitmap Display">
              <a:extLst>
                <a:ext uri="{FF2B5EF4-FFF2-40B4-BE49-F238E27FC236}">
                  <a16:creationId xmlns:a16="http://schemas.microsoft.com/office/drawing/2014/main" id="{7680E9E8-5084-2261-CE7F-FD71A7FEDFF2}"/>
                </a:ext>
              </a:extLst>
            </p:cNvPr>
            <p:cNvPicPr>
              <a:picLocks noChangeAspect="1"/>
            </p:cNvPicPr>
            <p:nvPr>
              <p:custDataLst>
                <p:tags r:id="rId12"/>
              </p:custDataLst>
            </p:nvPr>
          </p:nvPicPr>
          <p:blipFill>
            <a:blip r:embed="rId27">
              <a:extLst>
                <a:ext uri="{28A0092B-C50C-407E-A947-70E740481C1C}">
                  <a14:useLocalDpi xmlns:a14="http://schemas.microsoft.com/office/drawing/2010/main" val="0"/>
                </a:ext>
              </a:extLst>
            </a:blip>
            <a:stretch>
              <a:fillRect/>
            </a:stretch>
          </p:blipFill>
          <p:spPr>
            <a:xfrm>
              <a:off x="2066922" y="6463774"/>
              <a:ext cx="131763" cy="206464"/>
            </a:xfrm>
            <a:prstGeom prst="rect">
              <a:avLst/>
            </a:prstGeom>
          </p:spPr>
        </p:pic>
      </p:grpSp>
      <p:sp>
        <p:nvSpPr>
          <p:cNvPr id="3" name="CasellaDiTesto 2">
            <a:extLst>
              <a:ext uri="{FF2B5EF4-FFF2-40B4-BE49-F238E27FC236}">
                <a16:creationId xmlns:a16="http://schemas.microsoft.com/office/drawing/2014/main" id="{0F79A2D7-E34D-AD36-F345-AA165BE25CB4}"/>
              </a:ext>
            </a:extLst>
          </p:cNvPr>
          <p:cNvSpPr txBox="1"/>
          <p:nvPr/>
        </p:nvSpPr>
        <p:spPr>
          <a:xfrm>
            <a:off x="153366" y="3914908"/>
            <a:ext cx="7090196" cy="369332"/>
          </a:xfrm>
          <a:prstGeom prst="rect">
            <a:avLst/>
          </a:prstGeom>
          <a:noFill/>
        </p:spPr>
        <p:txBody>
          <a:bodyPr wrap="square">
            <a:spAutoFit/>
          </a:bodyPr>
          <a:lstStyle/>
          <a:p>
            <a:pPr marL="342900" indent="-342900">
              <a:buFont typeface="Arial" panose="020B0604020202020204" pitchFamily="34" charset="0"/>
              <a:buChar char="•"/>
            </a:pPr>
            <a:r>
              <a:rPr lang="en-US" dirty="0"/>
              <a:t>Thus, by straightforward considerations, the next solver is derived:</a:t>
            </a:r>
          </a:p>
        </p:txBody>
      </p:sp>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8)}&#10;\end{eqnarray*}&#10;}&#10;\end{document}" title="IguanaTex Bitmap Display">
            <a:extLst>
              <a:ext uri="{FF2B5EF4-FFF2-40B4-BE49-F238E27FC236}">
                <a16:creationId xmlns:a16="http://schemas.microsoft.com/office/drawing/2014/main" id="{F676F52D-A603-8F90-7A82-D732BCF1D4D6}"/>
              </a:ext>
            </a:extLst>
          </p:cNvPr>
          <p:cNvPicPr>
            <a:picLocks noChangeAspect="1"/>
          </p:cNvPicPr>
          <p:nvPr>
            <p:custDataLst>
              <p:tags r:id="rId2"/>
            </p:custDataLst>
          </p:nvPr>
        </p:nvPicPr>
        <p:blipFill>
          <a:blip r:embed="rId30">
            <a:extLst>
              <a:ext uri="{28A0092B-C50C-407E-A947-70E740481C1C}">
                <a14:useLocalDpi xmlns:a14="http://schemas.microsoft.com/office/drawing/2010/main" val="0"/>
              </a:ext>
            </a:extLst>
          </a:blip>
          <a:stretch>
            <a:fillRect/>
          </a:stretch>
        </p:blipFill>
        <p:spPr>
          <a:xfrm>
            <a:off x="9387586" y="4181208"/>
            <a:ext cx="361688" cy="198314"/>
          </a:xfrm>
          <a:prstGeom prst="rect">
            <a:avLst/>
          </a:prstGeom>
        </p:spPr>
      </p:pic>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9B11D556-5900-9E6C-6466-38DE890755EA}"/>
                  </a:ext>
                </a:extLst>
              </p:cNvPr>
              <p:cNvSpPr txBox="1"/>
              <p:nvPr/>
            </p:nvSpPr>
            <p:spPr>
              <a:xfrm>
                <a:off x="6146799" y="5769366"/>
                <a:ext cx="3832035" cy="1477328"/>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en-US" b="1" dirty="0"/>
                  <a:t> </a:t>
                </a:r>
                <a:r>
                  <a:rPr lang="en-US" dirty="0"/>
                  <a:t>The </a:t>
                </a:r>
                <a:r>
                  <a:rPr lang="en-US" b="1" dirty="0"/>
                  <a:t>extra </a:t>
                </a:r>
                <a:r>
                  <a:rPr lang="en-US" b="1" dirty="0" err="1"/>
                  <a:t>dampling</a:t>
                </a:r>
                <a:r>
                  <a:rPr lang="en-US" b="1" dirty="0"/>
                  <a:t> </a:t>
                </a:r>
                <a:r>
                  <a:rPr lang="en-US" dirty="0"/>
                  <a:t> </a:t>
                </a:r>
                <a:r>
                  <a:rPr lang="en-US" b="1" dirty="0"/>
                  <a:t>term</a:t>
                </a:r>
                <a:r>
                  <a:rPr lang="en-US" dirty="0"/>
                  <a:t> provides better stability and convergence properties, and allows  </a:t>
                </a:r>
                <a:r>
                  <a:rPr lang="en-US" b="1" dirty="0"/>
                  <a:t>relaxing </a:t>
                </a:r>
                <a:r>
                  <a:rPr lang="en-US" dirty="0"/>
                  <a:t>the </a:t>
                </a:r>
                <a:r>
                  <a:rPr lang="en-US" b="1" dirty="0"/>
                  <a:t>assumption </a:t>
                </a:r>
                <a14:m>
                  <m:oMath xmlns:m="http://schemas.openxmlformats.org/officeDocument/2006/math">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𝑓</m:t>
                        </m:r>
                      </m:e>
                      <m:sub>
                        <m:r>
                          <a:rPr lang="it-IT" i="1">
                            <a:solidFill>
                              <a:srgbClr val="E71224"/>
                            </a:solidFill>
                            <a:latin typeface="Cambria Math" panose="02040503050406030204" pitchFamily="18" charset="0"/>
                          </a:rPr>
                          <m:t>𝑖</m:t>
                        </m:r>
                      </m:sub>
                    </m:sSub>
                  </m:oMath>
                </a14:m>
                <a:r>
                  <a:rPr lang="en-US" dirty="0"/>
                  <a:t> is </a:t>
                </a:r>
                <a:r>
                  <a:rPr lang="en-US" b="1" dirty="0"/>
                  <a:t>strictly convex </a:t>
                </a:r>
                <a:r>
                  <a:rPr lang="en-US" dirty="0"/>
                  <a:t>to </a:t>
                </a:r>
                <a:r>
                  <a:rPr lang="en-US" b="1" u="sng" dirty="0"/>
                  <a:t>just convex</a:t>
                </a:r>
              </a:p>
            </p:txBody>
          </p:sp>
        </mc:Choice>
        <mc:Fallback>
          <p:sp>
            <p:nvSpPr>
              <p:cNvPr id="14" name="CasellaDiTesto 13">
                <a:extLst>
                  <a:ext uri="{FF2B5EF4-FFF2-40B4-BE49-F238E27FC236}">
                    <a16:creationId xmlns:a16="http://schemas.microsoft.com/office/drawing/2014/main" id="{9B11D556-5900-9E6C-6466-38DE890755EA}"/>
                  </a:ext>
                </a:extLst>
              </p:cNvPr>
              <p:cNvSpPr txBox="1">
                <a:spLocks noRot="1" noChangeAspect="1" noMove="1" noResize="1" noEditPoints="1" noAdjustHandles="1" noChangeArrowheads="1" noChangeShapeType="1" noTextEdit="1"/>
              </p:cNvSpPr>
              <p:nvPr/>
            </p:nvSpPr>
            <p:spPr>
              <a:xfrm>
                <a:off x="6146799" y="5769366"/>
                <a:ext cx="3832035" cy="1477328"/>
              </a:xfrm>
              <a:prstGeom prst="rect">
                <a:avLst/>
              </a:prstGeom>
              <a:blipFill>
                <a:blip r:embed="rId31"/>
                <a:stretch>
                  <a:fillRect l="-954" t="-2058" r="-2226" b="-5350"/>
                </a:stretch>
              </a:blipFill>
            </p:spPr>
            <p:txBody>
              <a:bodyPr/>
              <a:lstStyle/>
              <a:p>
                <a:r>
                  <a:rPr lang="it-IT">
                    <a:noFill/>
                  </a:rPr>
                  <a:t> </a:t>
                </a:r>
              </a:p>
            </p:txBody>
          </p:sp>
        </mc:Fallback>
      </mc:AlternateContent>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10;\end{eqnarray*}&#10;}&#10;\end{document}" title="IguanaTex Bitmap Display">
            <a:extLst>
              <a:ext uri="{FF2B5EF4-FFF2-40B4-BE49-F238E27FC236}">
                <a16:creationId xmlns:a16="http://schemas.microsoft.com/office/drawing/2014/main" id="{EE50674C-0079-78E0-0C5F-2E8C29757087}"/>
              </a:ext>
            </a:extLst>
          </p:cNvPr>
          <p:cNvPicPr>
            <a:picLocks noChangeAspect="1"/>
          </p:cNvPicPr>
          <p:nvPr>
            <p:custDataLst>
              <p:tags r:id="rId3"/>
            </p:custDataLst>
          </p:nvPr>
        </p:nvPicPr>
        <p:blipFill>
          <a:blip r:embed="rId29">
            <a:extLst>
              <a:ext uri="{28A0092B-C50C-407E-A947-70E740481C1C}">
                <a14:useLocalDpi xmlns:a14="http://schemas.microsoft.com/office/drawing/2010/main" val="0"/>
              </a:ext>
            </a:extLst>
          </a:blip>
          <a:stretch>
            <a:fillRect/>
          </a:stretch>
        </p:blipFill>
        <p:spPr>
          <a:xfrm>
            <a:off x="1098569" y="6025040"/>
            <a:ext cx="160756" cy="209505"/>
          </a:xfrm>
          <a:prstGeom prst="rect">
            <a:avLst/>
          </a:prstGeom>
          <a:solidFill>
            <a:srgbClr val="FFFFFF"/>
          </a:solidFill>
        </p:spPr>
      </p:pic>
    </p:spTree>
    <p:extLst>
      <p:ext uri="{BB962C8B-B14F-4D97-AF65-F5344CB8AC3E}">
        <p14:creationId xmlns:p14="http://schemas.microsoft.com/office/powerpoint/2010/main" val="303599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magine 26">
            <a:extLst>
              <a:ext uri="{FF2B5EF4-FFF2-40B4-BE49-F238E27FC236}">
                <a16:creationId xmlns:a16="http://schemas.microsoft.com/office/drawing/2014/main" id="{B3F0F488-E5E6-2351-4F4A-E542DF49934B}"/>
              </a:ext>
            </a:extLst>
          </p:cNvPr>
          <p:cNvPicPr>
            <a:picLocks noChangeAspect="1"/>
          </p:cNvPicPr>
          <p:nvPr/>
        </p:nvPicPr>
        <p:blipFill>
          <a:blip r:embed="rId9"/>
          <a:stretch>
            <a:fillRect/>
          </a:stretch>
        </p:blipFill>
        <p:spPr>
          <a:xfrm>
            <a:off x="2576830" y="904857"/>
            <a:ext cx="7414487" cy="3209524"/>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59620"/>
            <a:ext cx="9055073" cy="493439"/>
          </a:xfrm>
        </p:spPr>
        <p:txBody>
          <a:bodyPr>
            <a:normAutofit/>
          </a:bodyPr>
          <a:lstStyle/>
          <a:p>
            <a:r>
              <a:rPr lang="en-US" dirty="0"/>
              <a:t>CT distributed Convex optimization: Simulink Simulation</a:t>
            </a:r>
            <a:endParaRPr lang="en-GB" dirty="0"/>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14</a:t>
            </a:fld>
            <a:endParaRPr lang="it-IT"/>
          </a:p>
        </p:txBody>
      </p:sp>
      <p:grpSp>
        <p:nvGrpSpPr>
          <p:cNvPr id="53" name="Gruppo 52">
            <a:extLst>
              <a:ext uri="{FF2B5EF4-FFF2-40B4-BE49-F238E27FC236}">
                <a16:creationId xmlns:a16="http://schemas.microsoft.com/office/drawing/2014/main" id="{0E79CFB4-D287-41E4-F162-142D09328889}"/>
              </a:ext>
            </a:extLst>
          </p:cNvPr>
          <p:cNvGrpSpPr/>
          <p:nvPr/>
        </p:nvGrpSpPr>
        <p:grpSpPr>
          <a:xfrm>
            <a:off x="5623211" y="4007889"/>
            <a:ext cx="4561905" cy="3516229"/>
            <a:chOff x="5623211" y="4007889"/>
            <a:chExt cx="4561905" cy="3516229"/>
          </a:xfrm>
        </p:grpSpPr>
        <p:pic>
          <p:nvPicPr>
            <p:cNvPr id="31" name="Immagine 30">
              <a:extLst>
                <a:ext uri="{FF2B5EF4-FFF2-40B4-BE49-F238E27FC236}">
                  <a16:creationId xmlns:a16="http://schemas.microsoft.com/office/drawing/2014/main" id="{3425EA81-E655-6231-8552-42C7C7281D6E}"/>
                </a:ext>
              </a:extLst>
            </p:cNvPr>
            <p:cNvPicPr>
              <a:picLocks noChangeAspect="1"/>
            </p:cNvPicPr>
            <p:nvPr/>
          </p:nvPicPr>
          <p:blipFill>
            <a:blip r:embed="rId10"/>
            <a:stretch>
              <a:fillRect/>
            </a:stretch>
          </p:blipFill>
          <p:spPr>
            <a:xfrm>
              <a:off x="5623211" y="5819356"/>
              <a:ext cx="4561905" cy="1704762"/>
            </a:xfrm>
            <a:prstGeom prst="rect">
              <a:avLst/>
            </a:prstGeom>
          </p:spPr>
        </p:pic>
        <p:pic>
          <p:nvPicPr>
            <p:cNvPr id="40" name="Immagine 39">
              <a:extLst>
                <a:ext uri="{FF2B5EF4-FFF2-40B4-BE49-F238E27FC236}">
                  <a16:creationId xmlns:a16="http://schemas.microsoft.com/office/drawing/2014/main" id="{18B2C64D-0B72-8197-7998-11FBACB24095}"/>
                </a:ext>
              </a:extLst>
            </p:cNvPr>
            <p:cNvPicPr>
              <a:picLocks noChangeAspect="1"/>
            </p:cNvPicPr>
            <p:nvPr/>
          </p:nvPicPr>
          <p:blipFill>
            <a:blip r:embed="rId11"/>
            <a:stretch>
              <a:fillRect/>
            </a:stretch>
          </p:blipFill>
          <p:spPr>
            <a:xfrm>
              <a:off x="5882481" y="4007889"/>
              <a:ext cx="3266667" cy="1752381"/>
            </a:xfrm>
            <a:prstGeom prst="rect">
              <a:avLst/>
            </a:prstGeom>
          </p:spPr>
        </p:pic>
      </p:grpSp>
      <p:pic>
        <p:nvPicPr>
          <p:cNvPr id="54" name="Immagine 53">
            <a:extLst>
              <a:ext uri="{FF2B5EF4-FFF2-40B4-BE49-F238E27FC236}">
                <a16:creationId xmlns:a16="http://schemas.microsoft.com/office/drawing/2014/main" id="{5D1F6B12-A9CB-A77F-2A74-0B8D7DEE7EDA}"/>
              </a:ext>
            </a:extLst>
          </p:cNvPr>
          <p:cNvPicPr>
            <a:picLocks noChangeAspect="1"/>
          </p:cNvPicPr>
          <p:nvPr/>
        </p:nvPicPr>
        <p:blipFill>
          <a:blip r:embed="rId12"/>
          <a:stretch>
            <a:fillRect/>
          </a:stretch>
        </p:blipFill>
        <p:spPr>
          <a:xfrm>
            <a:off x="108813" y="3854056"/>
            <a:ext cx="5194348" cy="3311535"/>
          </a:xfrm>
          <a:prstGeom prst="rect">
            <a:avLst/>
          </a:prstGeom>
        </p:spPr>
      </p:pic>
      <p:grpSp>
        <p:nvGrpSpPr>
          <p:cNvPr id="56" name="Gruppo 55">
            <a:extLst>
              <a:ext uri="{FF2B5EF4-FFF2-40B4-BE49-F238E27FC236}">
                <a16:creationId xmlns:a16="http://schemas.microsoft.com/office/drawing/2014/main" id="{94040C2A-146B-BFF2-659E-35DAF1656FE2}"/>
              </a:ext>
            </a:extLst>
          </p:cNvPr>
          <p:cNvGrpSpPr/>
          <p:nvPr/>
        </p:nvGrpSpPr>
        <p:grpSpPr>
          <a:xfrm>
            <a:off x="200188" y="1242451"/>
            <a:ext cx="2376642" cy="2469331"/>
            <a:chOff x="200188" y="1309126"/>
            <a:chExt cx="2376642" cy="2469331"/>
          </a:xfrm>
        </p:grpSpPr>
        <p:grpSp>
          <p:nvGrpSpPr>
            <p:cNvPr id="52" name="Gruppo 51">
              <a:extLst>
                <a:ext uri="{FF2B5EF4-FFF2-40B4-BE49-F238E27FC236}">
                  <a16:creationId xmlns:a16="http://schemas.microsoft.com/office/drawing/2014/main" id="{111A0F6D-8E38-A7BE-B57E-58504BB23D87}"/>
                </a:ext>
              </a:extLst>
            </p:cNvPr>
            <p:cNvGrpSpPr/>
            <p:nvPr/>
          </p:nvGrpSpPr>
          <p:grpSpPr>
            <a:xfrm>
              <a:off x="432006" y="1567224"/>
              <a:ext cx="2045331" cy="1219532"/>
              <a:chOff x="531499" y="1300796"/>
              <a:chExt cx="2045331" cy="1219532"/>
            </a:xfrm>
          </p:grpSpPr>
          <p:grpSp>
            <p:nvGrpSpPr>
              <p:cNvPr id="49" name="Gruppo 48">
                <a:extLst>
                  <a:ext uri="{FF2B5EF4-FFF2-40B4-BE49-F238E27FC236}">
                    <a16:creationId xmlns:a16="http://schemas.microsoft.com/office/drawing/2014/main" id="{FF79F550-ED55-E223-BBD1-2B1DA14BC705}"/>
                  </a:ext>
                </a:extLst>
              </p:cNvPr>
              <p:cNvGrpSpPr/>
              <p:nvPr/>
            </p:nvGrpSpPr>
            <p:grpSpPr>
              <a:xfrm>
                <a:off x="531499" y="1300796"/>
                <a:ext cx="2045331" cy="813048"/>
                <a:chOff x="531499" y="1300796"/>
                <a:chExt cx="2045331" cy="813048"/>
              </a:xfrm>
            </p:grpSpPr>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title="IguanaTex Bitmap Display">
                  <a:extLst>
                    <a:ext uri="{FF2B5EF4-FFF2-40B4-BE49-F238E27FC236}">
                      <a16:creationId xmlns:a16="http://schemas.microsoft.com/office/drawing/2014/main" id="{477076AC-55A3-2FB6-0129-DD26F1E04965}"/>
                    </a:ext>
                  </a:extLst>
                </p:cNvPr>
                <p:cNvPicPr>
                  <a:picLocks noChangeAspect="1"/>
                </p:cNvPicPr>
                <p:nvPr>
                  <p:custDataLst>
                    <p:tags r:id="rId4"/>
                  </p:custDataLst>
                </p:nvPr>
              </p:nvPicPr>
              <p:blipFill>
                <a:blip r:embed="rId13">
                  <a:extLst>
                    <a:ext uri="{28A0092B-C50C-407E-A947-70E740481C1C}">
                      <a14:useLocalDpi xmlns:a14="http://schemas.microsoft.com/office/drawing/2010/main" val="0"/>
                    </a:ext>
                  </a:extLst>
                </a:blip>
                <a:stretch>
                  <a:fillRect/>
                </a:stretch>
              </p:blipFill>
              <p:spPr>
                <a:xfrm>
                  <a:off x="531499" y="1300796"/>
                  <a:ext cx="2045331" cy="555822"/>
                </a:xfrm>
                <a:prstGeom prst="rect">
                  <a:avLst/>
                </a:prstGeom>
              </p:spPr>
            </p:pic>
            <p:pic>
              <p:nvPicPr>
                <p:cNvPr id="48" name="Immagine 4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10;\end{eqnarray*}&#10;}&#10;\end{document}" title="IguanaTex Bitmap Display">
                  <a:extLst>
                    <a:ext uri="{FF2B5EF4-FFF2-40B4-BE49-F238E27FC236}">
                      <a16:creationId xmlns:a16="http://schemas.microsoft.com/office/drawing/2014/main" id="{1009887E-AD92-004B-7BE9-E54A9BF410F5}"/>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1058701" y="1944963"/>
                  <a:ext cx="661492" cy="168881"/>
                </a:xfrm>
                <a:prstGeom prst="rect">
                  <a:avLst/>
                </a:prstGeom>
              </p:spPr>
            </p:pic>
            <p:pic>
              <p:nvPicPr>
                <p:cNvPr id="18" name="Immagine 1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title="IguanaTex Bitmap Display">
                  <a:extLst>
                    <a:ext uri="{FF2B5EF4-FFF2-40B4-BE49-F238E27FC236}">
                      <a16:creationId xmlns:a16="http://schemas.microsoft.com/office/drawing/2014/main" id="{1AACB275-DAA8-28E1-31F1-CE792B49FE67}"/>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531499" y="1960889"/>
                  <a:ext cx="248229" cy="135771"/>
                </a:xfrm>
                <a:prstGeom prst="rect">
                  <a:avLst/>
                </a:prstGeom>
              </p:spPr>
            </p:pic>
          </p:grpSp>
          <p:pic>
            <p:nvPicPr>
              <p:cNvPr id="51" name="Immagine 5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onsensus constr.)}\end{eqnarray*}&#10;}&#10;\end{document}" title="IguanaTex Bitmap Display">
                <a:extLst>
                  <a:ext uri="{FF2B5EF4-FFF2-40B4-BE49-F238E27FC236}">
                    <a16:creationId xmlns:a16="http://schemas.microsoft.com/office/drawing/2014/main" id="{AF1D0CED-6D28-CEDB-846D-0C2B83B9D7B5}"/>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a:off x="607826" y="2325585"/>
                <a:ext cx="1711543" cy="194743"/>
              </a:xfrm>
              <a:prstGeom prst="rect">
                <a:avLst/>
              </a:prstGeom>
            </p:spPr>
          </p:pic>
        </p:grpSp>
        <p:sp>
          <p:nvSpPr>
            <p:cNvPr id="55" name="Rettangolo con angoli arrotondati 54">
              <a:extLst>
                <a:ext uri="{FF2B5EF4-FFF2-40B4-BE49-F238E27FC236}">
                  <a16:creationId xmlns:a16="http://schemas.microsoft.com/office/drawing/2014/main" id="{9ACB67A6-F2F3-7314-E609-1F59ABBC9C76}"/>
                </a:ext>
              </a:extLst>
            </p:cNvPr>
            <p:cNvSpPr/>
            <p:nvPr/>
          </p:nvSpPr>
          <p:spPr>
            <a:xfrm>
              <a:off x="200188" y="1309126"/>
              <a:ext cx="2376642" cy="246933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mc:AlternateContent xmlns:mc="http://schemas.openxmlformats.org/markup-compatibility/2006">
        <mc:Choice xmlns:a14="http://schemas.microsoft.com/office/drawing/2010/main" Requires="a14">
          <p:sp>
            <p:nvSpPr>
              <p:cNvPr id="6" name="CasellaDiTesto 5">
                <a:extLst>
                  <a:ext uri="{FF2B5EF4-FFF2-40B4-BE49-F238E27FC236}">
                    <a16:creationId xmlns:a16="http://schemas.microsoft.com/office/drawing/2014/main" id="{AF1EAA97-CC10-2F83-C5CE-8A5621738B83}"/>
                  </a:ext>
                </a:extLst>
              </p:cNvPr>
              <p:cNvSpPr txBox="1"/>
              <p:nvPr/>
            </p:nvSpPr>
            <p:spPr>
              <a:xfrm>
                <a:off x="200188" y="2950270"/>
                <a:ext cx="2442514" cy="646331"/>
              </a:xfrm>
              <a:prstGeom prst="rect">
                <a:avLst/>
              </a:prstGeom>
              <a:noFill/>
            </p:spPr>
            <p:txBody>
              <a:bodyPr wrap="square">
                <a:spAutoFit/>
              </a:bodyPr>
              <a:lstStyle/>
              <a:p>
                <a:r>
                  <a:rPr lang="it-IT" b="1" dirty="0"/>
                  <a:t>Note: </a:t>
                </a:r>
                <a:r>
                  <a:rPr lang="it-IT" dirty="0" err="1"/>
                  <a:t>Least</a:t>
                </a:r>
                <a:r>
                  <a:rPr lang="it-IT" dirty="0"/>
                  <a:t> </a:t>
                </a:r>
                <a:r>
                  <a:rPr lang="it-IT" dirty="0" err="1"/>
                  <a:t>square</a:t>
                </a:r>
                <a:r>
                  <a:rPr lang="it-IT" dirty="0"/>
                  <a:t> </a:t>
                </a:r>
                <a:r>
                  <a:rPr lang="it-IT" dirty="0" err="1"/>
                  <a:t>opt</a:t>
                </a:r>
                <a:r>
                  <a:rPr lang="it-IT" dirty="0"/>
                  <a:t>. </a:t>
                </a:r>
                <a:r>
                  <a:rPr lang="it-IT" dirty="0" err="1"/>
                  <a:t>converges</a:t>
                </a:r>
                <a:r>
                  <a:rPr lang="it-IT" dirty="0"/>
                  <a:t> to </a:t>
                </a:r>
                <a14:m>
                  <m:oMath xmlns:m="http://schemas.openxmlformats.org/officeDocument/2006/math">
                    <m:sSup>
                      <m:sSupPr>
                        <m:ctrlPr>
                          <a:rPr lang="it-IT" b="0" i="1" smtClean="0">
                            <a:latin typeface="Cambria Math" panose="02040503050406030204" pitchFamily="18" charset="0"/>
                          </a:rPr>
                        </m:ctrlPr>
                      </m:sSupPr>
                      <m:e>
                        <m:r>
                          <a:rPr lang="it-IT" b="0" i="1" smtClean="0">
                            <a:latin typeface="Cambria Math" panose="02040503050406030204" pitchFamily="18" charset="0"/>
                          </a:rPr>
                          <m:t>𝑥</m:t>
                        </m:r>
                      </m:e>
                      <m:sup>
                        <m:r>
                          <a:rPr lang="it-IT" b="0" i="1" smtClean="0">
                            <a:latin typeface="Cambria Math" panose="02040503050406030204" pitchFamily="18" charset="0"/>
                          </a:rPr>
                          <m:t>∗</m:t>
                        </m:r>
                      </m:sup>
                    </m:sSup>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𝑥</m:t>
                        </m:r>
                      </m:e>
                      <m:sub>
                        <m:r>
                          <m:rPr>
                            <m:sty m:val="p"/>
                          </m:rPr>
                          <a:rPr lang="it-IT" b="0" i="0" smtClean="0">
                            <a:latin typeface="Cambria Math" panose="02040503050406030204" pitchFamily="18" charset="0"/>
                          </a:rPr>
                          <m:t>ave</m:t>
                        </m:r>
                      </m:sub>
                    </m:sSub>
                  </m:oMath>
                </a14:m>
                <a:r>
                  <a:rPr lang="it-IT" dirty="0"/>
                  <a:t> </a:t>
                </a:r>
                <a:endParaRPr lang="en-US" dirty="0"/>
              </a:p>
            </p:txBody>
          </p:sp>
        </mc:Choice>
        <mc:Fallback>
          <p:sp>
            <p:nvSpPr>
              <p:cNvPr id="6" name="CasellaDiTesto 5">
                <a:extLst>
                  <a:ext uri="{FF2B5EF4-FFF2-40B4-BE49-F238E27FC236}">
                    <a16:creationId xmlns:a16="http://schemas.microsoft.com/office/drawing/2014/main" id="{AF1EAA97-CC10-2F83-C5CE-8A5621738B83}"/>
                  </a:ext>
                </a:extLst>
              </p:cNvPr>
              <p:cNvSpPr txBox="1">
                <a:spLocks noRot="1" noChangeAspect="1" noMove="1" noResize="1" noEditPoints="1" noAdjustHandles="1" noChangeArrowheads="1" noChangeShapeType="1" noTextEdit="1"/>
              </p:cNvSpPr>
              <p:nvPr/>
            </p:nvSpPr>
            <p:spPr>
              <a:xfrm>
                <a:off x="200188" y="2950270"/>
                <a:ext cx="2442514" cy="646331"/>
              </a:xfrm>
              <a:prstGeom prst="rect">
                <a:avLst/>
              </a:prstGeom>
              <a:blipFill>
                <a:blip r:embed="rId17"/>
                <a:stretch>
                  <a:fillRect l="-2244" t="-5660" r="-499" b="-14151"/>
                </a:stretch>
              </a:blipFill>
            </p:spPr>
            <p:txBody>
              <a:bodyPr/>
              <a:lstStyle/>
              <a:p>
                <a:r>
                  <a:rPr lang="it-IT">
                    <a:noFill/>
                  </a:rPr>
                  <a:t> </a:t>
                </a:r>
              </a:p>
            </p:txBody>
          </p:sp>
        </mc:Fallback>
      </mc:AlternateContent>
      <p:sp>
        <p:nvSpPr>
          <p:cNvPr id="3"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a:xfrm>
            <a:off x="3354076" y="7154493"/>
            <a:ext cx="3402211" cy="402483"/>
          </a:xfrm>
        </p:spPr>
        <p:txBody>
          <a:bodyPr/>
          <a:lstStyle/>
          <a:p>
            <a:r>
              <a:rPr lang="it-IT" dirty="0"/>
              <a:t>alessandro.pilloni@unica.it</a:t>
            </a:r>
          </a:p>
        </p:txBody>
      </p:sp>
      <p:pic>
        <p:nvPicPr>
          <p:cNvPr id="4" name="Immagine 3" descr="\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title="IguanaTex Bitmap Display">
            <a:extLst>
              <a:ext uri="{FF2B5EF4-FFF2-40B4-BE49-F238E27FC236}">
                <a16:creationId xmlns:a16="http://schemas.microsoft.com/office/drawing/2014/main" id="{09DD7AB8-E560-F2AF-3211-5BC3505E1C95}"/>
              </a:ext>
            </a:extLst>
          </p:cNvPr>
          <p:cNvPicPr>
            <a:picLocks noChangeAspect="1"/>
          </p:cNvPicPr>
          <p:nvPr>
            <p:custDataLst>
              <p:tags r:id="rId1"/>
            </p:custDataLst>
          </p:nvPr>
        </p:nvPicPr>
        <p:blipFill>
          <a:blip r:embed="rId18">
            <a:extLst>
              <a:ext uri="{28A0092B-C50C-407E-A947-70E740481C1C}">
                <a14:useLocalDpi xmlns:a14="http://schemas.microsoft.com/office/drawing/2010/main" val="0"/>
              </a:ext>
            </a:extLst>
          </a:blip>
          <a:stretch>
            <a:fillRect/>
          </a:stretch>
        </p:blipFill>
        <p:spPr>
          <a:xfrm>
            <a:off x="6074592" y="3596601"/>
            <a:ext cx="259228" cy="261406"/>
          </a:xfrm>
          <a:prstGeom prst="rect">
            <a:avLst/>
          </a:prstGeom>
        </p:spPr>
      </p:pic>
      <p:pic>
        <p:nvPicPr>
          <p:cNvPr id="7" name="Immagine 6" descr="\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title="IguanaTex Bitmap Display">
            <a:extLst>
              <a:ext uri="{FF2B5EF4-FFF2-40B4-BE49-F238E27FC236}">
                <a16:creationId xmlns:a16="http://schemas.microsoft.com/office/drawing/2014/main" id="{EEF95FBB-FE01-29C4-F142-199F9BC3DD95}"/>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4781084" y="981045"/>
            <a:ext cx="259228" cy="261406"/>
          </a:xfrm>
          <a:prstGeom prst="rect">
            <a:avLst/>
          </a:prstGeom>
        </p:spPr>
      </p:pic>
    </p:spTree>
    <p:extLst>
      <p:ext uri="{BB962C8B-B14F-4D97-AF65-F5344CB8AC3E}">
        <p14:creationId xmlns:p14="http://schemas.microsoft.com/office/powerpoint/2010/main" val="269524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Immagine 87">
            <a:extLst>
              <a:ext uri="{FF2B5EF4-FFF2-40B4-BE49-F238E27FC236}">
                <a16:creationId xmlns:a16="http://schemas.microsoft.com/office/drawing/2014/main" id="{98A9FDDE-786B-2E99-500D-F40BBECDC4D8}"/>
              </a:ext>
            </a:extLst>
          </p:cNvPr>
          <p:cNvPicPr>
            <a:picLocks noChangeAspect="1"/>
          </p:cNvPicPr>
          <p:nvPr/>
        </p:nvPicPr>
        <p:blipFill>
          <a:blip r:embed="rId11"/>
          <a:stretch>
            <a:fillRect/>
          </a:stretch>
        </p:blipFill>
        <p:spPr>
          <a:xfrm>
            <a:off x="2527874" y="4538961"/>
            <a:ext cx="7462236" cy="2816773"/>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Distributed DT convex optimization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15</a:t>
            </a:fld>
            <a:endParaRPr lang="it-IT"/>
          </a:p>
        </p:txBody>
      </p:sp>
      <p:pic>
        <p:nvPicPr>
          <p:cNvPr id="81" name="Immagine 8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amp;=&amp; \big(\bm{I}_n-\tau \mathbfcal{L}\big) \big(x(k)+\bm{v}(k)\big)-\tau \nabla_x f(x)\\&#10;v(k+1)&amp;=&amp;\big(\bm{I}_n-\tau \mathbfcal{L}\big) x(k)&#10;\end{eqnarray*}&#10;}&#10;\end{document}" title="IguanaTex Bitmap Display">
            <a:extLst>
              <a:ext uri="{FF2B5EF4-FFF2-40B4-BE49-F238E27FC236}">
                <a16:creationId xmlns:a16="http://schemas.microsoft.com/office/drawing/2014/main" id="{C7FD3270-4235-A0D8-C7C5-3CCF303DFDC2}"/>
              </a:ext>
            </a:extLst>
          </p:cNvPr>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4737125" y="1966539"/>
            <a:ext cx="4618459" cy="655737"/>
          </a:xfrm>
          <a:prstGeom prst="rect">
            <a:avLst/>
          </a:prstGeom>
        </p:spPr>
      </p:pic>
      <p:sp>
        <p:nvSpPr>
          <p:cNvPr id="52" name="CasellaDiTesto 51">
            <a:extLst>
              <a:ext uri="{FF2B5EF4-FFF2-40B4-BE49-F238E27FC236}">
                <a16:creationId xmlns:a16="http://schemas.microsoft.com/office/drawing/2014/main" id="{E7910E4E-752F-0AB9-E6D0-0D50882C0FB9}"/>
              </a:ext>
            </a:extLst>
          </p:cNvPr>
          <p:cNvSpPr txBox="1"/>
          <p:nvPr/>
        </p:nvSpPr>
        <p:spPr>
          <a:xfrm>
            <a:off x="134315" y="969226"/>
            <a:ext cx="9643529" cy="369332"/>
          </a:xfrm>
          <a:prstGeom prst="rect">
            <a:avLst/>
          </a:prstGeom>
          <a:noFill/>
        </p:spPr>
        <p:txBody>
          <a:bodyPr wrap="square">
            <a:spAutoFit/>
          </a:bodyPr>
          <a:lstStyle/>
          <a:p>
            <a:pPr marL="342900" indent="-342900">
              <a:buFont typeface="Arial" panose="020B0604020202020204" pitchFamily="34" charset="0"/>
              <a:buChar char="•"/>
            </a:pPr>
            <a:r>
              <a:rPr lang="it-IT" dirty="0"/>
              <a:t>For </a:t>
            </a:r>
            <a:r>
              <a:rPr lang="it-IT" dirty="0" err="1"/>
              <a:t>simplicity</a:t>
            </a:r>
            <a:r>
              <a:rPr lang="it-IT" dirty="0"/>
              <a:t> in the </a:t>
            </a:r>
            <a:r>
              <a:rPr lang="it-IT" dirty="0" err="1"/>
              <a:t>analysis</a:t>
            </a:r>
            <a:r>
              <a:rPr lang="it-IT" dirty="0"/>
              <a:t>, </a:t>
            </a:r>
            <a:r>
              <a:rPr lang="it-IT" dirty="0" err="1"/>
              <a:t>we</a:t>
            </a:r>
            <a:r>
              <a:rPr lang="it-IT" dirty="0"/>
              <a:t> </a:t>
            </a:r>
            <a:r>
              <a:rPr lang="it-IT" dirty="0" err="1"/>
              <a:t>considered</a:t>
            </a:r>
            <a:r>
              <a:rPr lang="it-IT" dirty="0"/>
              <a:t> </a:t>
            </a:r>
            <a:r>
              <a:rPr lang="it-IT" dirty="0" err="1"/>
              <a:t>solvers</a:t>
            </a:r>
            <a:r>
              <a:rPr lang="it-IT" dirty="0"/>
              <a:t> </a:t>
            </a:r>
            <a:r>
              <a:rPr lang="it-IT" dirty="0" err="1"/>
              <a:t>performing</a:t>
            </a:r>
            <a:r>
              <a:rPr lang="it-IT" dirty="0"/>
              <a:t> the </a:t>
            </a:r>
            <a:r>
              <a:rPr lang="it-IT" dirty="0" err="1"/>
              <a:t>minimization</a:t>
            </a:r>
            <a:r>
              <a:rPr lang="it-IT" dirty="0"/>
              <a:t> in CT</a:t>
            </a:r>
            <a:endParaRPr lang="en-US" dirty="0"/>
          </a:p>
        </p:txBody>
      </p:sp>
      <p:sp>
        <p:nvSpPr>
          <p:cNvPr id="53" name="CasellaDiTesto 52">
            <a:extLst>
              <a:ext uri="{FF2B5EF4-FFF2-40B4-BE49-F238E27FC236}">
                <a16:creationId xmlns:a16="http://schemas.microsoft.com/office/drawing/2014/main" id="{6A2050E2-5395-341F-2DD4-6F191CFD76F9}"/>
              </a:ext>
            </a:extLst>
          </p:cNvPr>
          <p:cNvSpPr txBox="1"/>
          <p:nvPr/>
        </p:nvSpPr>
        <p:spPr>
          <a:xfrm>
            <a:off x="134313" y="1387634"/>
            <a:ext cx="9643529" cy="369332"/>
          </a:xfrm>
          <a:prstGeom prst="rect">
            <a:avLst/>
          </a:prstGeom>
          <a:noFill/>
        </p:spPr>
        <p:txBody>
          <a:bodyPr wrap="square">
            <a:spAutoFit/>
          </a:bodyPr>
          <a:lstStyle/>
          <a:p>
            <a:pPr marL="342900" indent="-342900">
              <a:buFont typeface="Arial" panose="020B0604020202020204" pitchFamily="34" charset="0"/>
              <a:buChar char="•"/>
            </a:pPr>
            <a:r>
              <a:rPr lang="it-IT" dirty="0" err="1"/>
              <a:t>However</a:t>
            </a:r>
            <a:r>
              <a:rPr lang="it-IT" dirty="0"/>
              <a:t>, </a:t>
            </a:r>
            <a:r>
              <a:rPr lang="it-IT" dirty="0" err="1"/>
              <a:t>results</a:t>
            </a:r>
            <a:r>
              <a:rPr lang="it-IT" dirty="0"/>
              <a:t> can </a:t>
            </a:r>
            <a:r>
              <a:rPr lang="it-IT" dirty="0" err="1"/>
              <a:t>easily</a:t>
            </a:r>
            <a:r>
              <a:rPr lang="it-IT" dirty="0"/>
              <a:t> be </a:t>
            </a:r>
            <a:r>
              <a:rPr lang="it-IT" dirty="0" err="1"/>
              <a:t>extended</a:t>
            </a:r>
            <a:r>
              <a:rPr lang="it-IT" dirty="0"/>
              <a:t> in the DT setting by </a:t>
            </a:r>
            <a:r>
              <a:rPr lang="it-IT" dirty="0" err="1"/>
              <a:t>means</a:t>
            </a:r>
            <a:r>
              <a:rPr lang="it-IT" dirty="0"/>
              <a:t> of Euler-</a:t>
            </a:r>
            <a:r>
              <a:rPr lang="it-IT" dirty="0" err="1"/>
              <a:t>discretization</a:t>
            </a:r>
            <a:r>
              <a:rPr lang="it-IT" dirty="0"/>
              <a:t>, e.g.:</a:t>
            </a:r>
            <a:endParaRPr lang="en-US" dirty="0"/>
          </a:p>
        </p:txBody>
      </p:sp>
      <p:pic>
        <p:nvPicPr>
          <p:cNvPr id="59" name="Immagine 5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title="IguanaTex Bitmap Display">
            <a:extLst>
              <a:ext uri="{FF2B5EF4-FFF2-40B4-BE49-F238E27FC236}">
                <a16:creationId xmlns:a16="http://schemas.microsoft.com/office/drawing/2014/main" id="{CE26CDE1-8B34-64F7-A7DE-9B91DE6007CD}"/>
              </a:ext>
            </a:extLst>
          </p:cNvPr>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3913654" y="2233151"/>
            <a:ext cx="341670" cy="127782"/>
          </a:xfrm>
          <a:prstGeom prst="rect">
            <a:avLst/>
          </a:prstGeom>
        </p:spPr>
      </p:pic>
      <mc:AlternateContent xmlns:mc="http://schemas.openxmlformats.org/markup-compatibility/2006" xmlns:a14="http://schemas.microsoft.com/office/drawing/2010/main">
        <mc:Choice Requires="a14">
          <p:sp>
            <p:nvSpPr>
              <p:cNvPr id="62" name="CasellaDiTesto 61">
                <a:extLst>
                  <a:ext uri="{FF2B5EF4-FFF2-40B4-BE49-F238E27FC236}">
                    <a16:creationId xmlns:a16="http://schemas.microsoft.com/office/drawing/2014/main" id="{C301EA12-E06C-EF9B-900C-96579FB8CCAE}"/>
                  </a:ext>
                </a:extLst>
              </p:cNvPr>
              <p:cNvSpPr txBox="1"/>
              <p:nvPr/>
            </p:nvSpPr>
            <p:spPr>
              <a:xfrm>
                <a:off x="149183" y="2837119"/>
                <a:ext cx="9811995" cy="681982"/>
              </a:xfrm>
              <a:prstGeom prst="rect">
                <a:avLst/>
              </a:prstGeom>
              <a:noFill/>
            </p:spPr>
            <p:txBody>
              <a:bodyPr wrap="square">
                <a:spAutoFit/>
              </a:bodyPr>
              <a:lstStyle/>
              <a:p>
                <a:pPr marL="285750" indent="-285750">
                  <a:buFont typeface="Arial" panose="020B0604020202020204" pitchFamily="34" charset="0"/>
                  <a:buChar char="•"/>
                </a:pPr>
                <a:r>
                  <a:rPr lang="it-IT" dirty="0"/>
                  <a:t>Then, </a:t>
                </a:r>
                <a:r>
                  <a:rPr lang="en-US" dirty="0"/>
                  <a:t>by looking for a Lyapunov function such that </a:t>
                </a:r>
                <a14:m>
                  <m:oMath xmlns:m="http://schemas.openxmlformats.org/officeDocument/2006/math">
                    <m:r>
                      <a:rPr lang="it-IT" b="0" i="1" smtClean="0">
                        <a:solidFill>
                          <a:srgbClr val="E71224"/>
                        </a:solidFill>
                        <a:latin typeface="Cambria Math" panose="02040503050406030204" pitchFamily="18" charset="0"/>
                      </a:rPr>
                      <m:t>𝑉</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𝑥</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𝑘</m:t>
                            </m:r>
                          </m:e>
                        </m:d>
                      </m:e>
                    </m:d>
                    <m:r>
                      <a:rPr lang="it-IT" b="0" i="1" smtClean="0">
                        <a:solidFill>
                          <a:srgbClr val="E71224"/>
                        </a:solidFill>
                        <a:latin typeface="Cambria Math" panose="02040503050406030204" pitchFamily="18" charset="0"/>
                      </a:rPr>
                      <m:t>≻0 :</m:t>
                    </m:r>
                    <m:r>
                      <a:rPr lang="it-IT" i="1">
                        <a:solidFill>
                          <a:srgbClr val="E71224"/>
                        </a:solidFill>
                        <a:latin typeface="Cambria Math" panose="02040503050406030204" pitchFamily="18" charset="0"/>
                      </a:rPr>
                      <m:t>𝑉</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𝑥</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𝑘</m:t>
                            </m:r>
                            <m:r>
                              <a:rPr lang="it-IT" b="0" i="1" smtClean="0">
                                <a:solidFill>
                                  <a:srgbClr val="E71224"/>
                                </a:solidFill>
                                <a:latin typeface="Cambria Math" panose="02040503050406030204" pitchFamily="18" charset="0"/>
                              </a:rPr>
                              <m:t>+1</m:t>
                            </m:r>
                          </m:e>
                        </m:d>
                      </m:e>
                    </m:d>
                    <m:r>
                      <a:rPr lang="it-IT" b="0" i="1" smtClean="0">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𝑉</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𝑥</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𝑘</m:t>
                            </m:r>
                          </m:e>
                        </m:d>
                      </m:e>
                    </m:d>
                    <m:r>
                      <a:rPr lang="it-IT" b="0" i="1" smtClean="0">
                        <a:solidFill>
                          <a:srgbClr val="E71224"/>
                        </a:solidFill>
                        <a:latin typeface="Cambria Math" panose="02040503050406030204" pitchFamily="18" charset="0"/>
                      </a:rPr>
                      <m:t>&lt;0</m:t>
                    </m:r>
                  </m:oMath>
                </a14:m>
                <a:r>
                  <a:rPr lang="it-IT" dirty="0"/>
                  <a:t>), </a:t>
                </a:r>
                <a:r>
                  <a:rPr lang="it-IT" dirty="0" err="1"/>
                  <a:t>upper</a:t>
                </a:r>
                <a:r>
                  <a:rPr lang="it-IT" dirty="0"/>
                  <a:t>-bounds for </a:t>
                </a:r>
                <a14:m>
                  <m:oMath xmlns:m="http://schemas.openxmlformats.org/officeDocument/2006/math">
                    <m:r>
                      <a:rPr lang="it-IT" b="0" i="1" smtClean="0">
                        <a:solidFill>
                          <a:srgbClr val="E71224"/>
                        </a:solidFill>
                        <a:latin typeface="Cambria Math" panose="02040503050406030204" pitchFamily="18" charset="0"/>
                      </a:rPr>
                      <m:t>𝜏</m:t>
                    </m:r>
                  </m:oMath>
                </a14:m>
                <a:r>
                  <a:rPr lang="it-IT" dirty="0"/>
                  <a:t>, </a:t>
                </a:r>
                <a:r>
                  <a:rPr lang="it-IT" dirty="0" err="1"/>
                  <a:t>which</a:t>
                </a:r>
                <a:r>
                  <a:rPr lang="it-IT" dirty="0"/>
                  <a:t> </a:t>
                </a:r>
                <a:r>
                  <a:rPr lang="it-IT" dirty="0" err="1"/>
                  <a:t>will</a:t>
                </a:r>
                <a:r>
                  <a:rPr lang="it-IT" dirty="0"/>
                  <a:t> </a:t>
                </a:r>
                <a:r>
                  <a:rPr lang="it-IT" dirty="0" err="1"/>
                  <a:t>depends</a:t>
                </a:r>
                <a:r>
                  <a:rPr lang="it-IT" dirty="0"/>
                  <a:t> </a:t>
                </a:r>
                <a:r>
                  <a:rPr lang="it-IT" dirty="0" err="1"/>
                  <a:t>also</a:t>
                </a:r>
                <a:r>
                  <a:rPr lang="it-IT" dirty="0"/>
                  <a:t> by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𝑓</m:t>
                        </m:r>
                      </m:e>
                      <m:sub>
                        <m:r>
                          <a:rPr lang="it-IT" b="0" i="1" smtClean="0">
                            <a:solidFill>
                              <a:srgbClr val="E71224"/>
                            </a:solidFill>
                            <a:latin typeface="Cambria Math" panose="02040503050406030204" pitchFamily="18" charset="0"/>
                          </a:rPr>
                          <m:t>𝑖</m:t>
                        </m:r>
                      </m:sub>
                    </m:sSub>
                    <m:r>
                      <a:rPr lang="it-IT" i="1">
                        <a:solidFill>
                          <a:srgbClr val="E71224"/>
                        </a:solidFill>
                        <a:latin typeface="Cambria Math" panose="02040503050406030204" pitchFamily="18" charset="0"/>
                      </a:rPr>
                      <m:t> </m:t>
                    </m:r>
                  </m:oMath>
                </a14:m>
                <a:r>
                  <a:rPr lang="it-IT" dirty="0" err="1"/>
                  <a:t>could</a:t>
                </a:r>
                <a:r>
                  <a:rPr lang="it-IT" dirty="0"/>
                  <a:t> be </a:t>
                </a:r>
                <a:r>
                  <a:rPr lang="it-IT" dirty="0" err="1"/>
                  <a:t>found</a:t>
                </a:r>
                <a:r>
                  <a:rPr lang="it-IT" dirty="0"/>
                  <a:t>. </a:t>
                </a:r>
              </a:p>
            </p:txBody>
          </p:sp>
        </mc:Choice>
        <mc:Fallback xmlns="">
          <p:sp>
            <p:nvSpPr>
              <p:cNvPr id="62" name="CasellaDiTesto 61">
                <a:extLst>
                  <a:ext uri="{FF2B5EF4-FFF2-40B4-BE49-F238E27FC236}">
                    <a16:creationId xmlns:a16="http://schemas.microsoft.com/office/drawing/2014/main" id="{C301EA12-E06C-EF9B-900C-96579FB8CCAE}"/>
                  </a:ext>
                </a:extLst>
              </p:cNvPr>
              <p:cNvSpPr txBox="1">
                <a:spLocks noRot="1" noChangeAspect="1" noMove="1" noResize="1" noEditPoints="1" noAdjustHandles="1" noChangeArrowheads="1" noChangeShapeType="1" noTextEdit="1"/>
              </p:cNvSpPr>
              <p:nvPr/>
            </p:nvSpPr>
            <p:spPr>
              <a:xfrm>
                <a:off x="149183" y="2837119"/>
                <a:ext cx="9811995" cy="681982"/>
              </a:xfrm>
              <a:prstGeom prst="rect">
                <a:avLst/>
              </a:prstGeom>
              <a:blipFill>
                <a:blip r:embed="rId14"/>
                <a:stretch>
                  <a:fillRect l="-373" t="-893" b="-133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CasellaDiTesto 68">
                <a:extLst>
                  <a:ext uri="{FF2B5EF4-FFF2-40B4-BE49-F238E27FC236}">
                    <a16:creationId xmlns:a16="http://schemas.microsoft.com/office/drawing/2014/main" id="{63148791-589E-8D8A-A502-6995AA33F353}"/>
                  </a:ext>
                </a:extLst>
              </p:cNvPr>
              <p:cNvSpPr txBox="1"/>
              <p:nvPr/>
            </p:nvSpPr>
            <p:spPr>
              <a:xfrm>
                <a:off x="134313" y="3693894"/>
                <a:ext cx="9946312" cy="646331"/>
              </a:xfrm>
              <a:prstGeom prst="rect">
                <a:avLst/>
              </a:prstGeom>
              <a:noFill/>
            </p:spPr>
            <p:txBody>
              <a:bodyPr wrap="square">
                <a:spAutoFit/>
              </a:bodyPr>
              <a:lstStyle/>
              <a:p>
                <a:pPr marL="342900" indent="-342900">
                  <a:buFont typeface="Arial" panose="020B0604020202020204" pitchFamily="34" charset="0"/>
                  <a:buChar char="•"/>
                </a:pPr>
                <a:r>
                  <a:rPr lang="it-IT" b="1" dirty="0"/>
                  <a:t>Example: </a:t>
                </a:r>
                <a:r>
                  <a:rPr lang="it-IT" dirty="0" err="1"/>
                  <a:t>Let</a:t>
                </a:r>
                <a:r>
                  <a:rPr lang="it-IT"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𝑓</m:t>
                        </m:r>
                      </m:e>
                      <m:sub>
                        <m:r>
                          <a:rPr lang="it-IT" b="0" i="1" smtClean="0">
                            <a:solidFill>
                              <a:srgbClr val="E71224"/>
                            </a:solidFill>
                            <a:latin typeface="Cambria Math" panose="02040503050406030204" pitchFamily="18" charset="0"/>
                          </a:rPr>
                          <m:t>𝑖</m:t>
                        </m:r>
                      </m:sub>
                    </m:sSub>
                  </m:oMath>
                </a14:m>
                <a:r>
                  <a:rPr lang="it-IT" dirty="0"/>
                  <a:t> be quadratic, </a:t>
                </a:r>
                <a14:m>
                  <m:oMath xmlns:m="http://schemas.openxmlformats.org/officeDocument/2006/math">
                    <m:r>
                      <m:rPr>
                        <m:sty m:val="p"/>
                      </m:rPr>
                      <a:rPr lang="it-IT" b="0" i="0"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𝑓</m:t>
                        </m:r>
                      </m:e>
                      <m:sub>
                        <m:r>
                          <a:rPr lang="it-IT" b="0" i="1" smtClean="0">
                            <a:solidFill>
                              <a:srgbClr val="E71224"/>
                            </a:solidFill>
                            <a:latin typeface="Cambria Math" panose="02040503050406030204" pitchFamily="18" charset="0"/>
                          </a:rPr>
                          <m:t>𝑖</m:t>
                        </m:r>
                      </m:sub>
                    </m:sSub>
                    <m:r>
                      <a:rPr lang="it-IT" b="0" i="1" smtClean="0">
                        <a:solidFill>
                          <a:srgbClr val="E71224"/>
                        </a:solidFill>
                        <a:latin typeface="Cambria Math" panose="02040503050406030204" pitchFamily="18" charset="0"/>
                      </a:rPr>
                      <m:t>=2</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𝑥</m:t>
                        </m:r>
                      </m:e>
                      <m:sub>
                        <m:r>
                          <a:rPr lang="it-IT" b="0" i="1" smtClean="0">
                            <a:solidFill>
                              <a:srgbClr val="E71224"/>
                            </a:solidFill>
                            <a:latin typeface="Cambria Math" panose="02040503050406030204" pitchFamily="18" charset="0"/>
                          </a:rPr>
                          <m:t>𝑖</m:t>
                        </m:r>
                      </m:sub>
                    </m:sSub>
                  </m:oMath>
                </a14:m>
                <a:r>
                  <a:rPr lang="it-IT" dirty="0"/>
                  <a:t>, </a:t>
                </a:r>
                <a:r>
                  <a:rPr lang="it-IT" dirty="0" err="1"/>
                  <a:t>then</a:t>
                </a:r>
                <a:r>
                  <a:rPr lang="it-IT" dirty="0"/>
                  <a:t> following a </a:t>
                </a:r>
                <a:r>
                  <a:rPr lang="it-IT" dirty="0" err="1"/>
                  <a:t>simpler</a:t>
                </a:r>
                <a:r>
                  <a:rPr lang="it-IT" dirty="0"/>
                  <a:t> </a:t>
                </a:r>
                <a:r>
                  <a:rPr lang="it-IT" dirty="0" err="1"/>
                  <a:t>eigenvalue</a:t>
                </a:r>
                <a:r>
                  <a:rPr lang="it-IT" dirty="0"/>
                  <a:t> </a:t>
                </a:r>
                <a:r>
                  <a:rPr lang="it-IT" dirty="0" err="1"/>
                  <a:t>analisys</a:t>
                </a:r>
                <a:r>
                  <a:rPr lang="it-IT" dirty="0"/>
                  <a:t> </a:t>
                </a:r>
                <a:r>
                  <a:rPr lang="it-IT" dirty="0" err="1"/>
                  <a:t>it</a:t>
                </a:r>
                <a:r>
                  <a:rPr lang="it-IT" dirty="0"/>
                  <a:t> </a:t>
                </a:r>
                <a:r>
                  <a:rPr lang="it-IT" dirty="0" err="1"/>
                  <a:t>results</a:t>
                </a:r>
                <a:r>
                  <a:rPr lang="it-IT" dirty="0"/>
                  <a:t> </a:t>
                </a:r>
                <a14:m>
                  <m:oMath xmlns:m="http://schemas.openxmlformats.org/officeDocument/2006/math">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𝑒𝑖𝑔</m:t>
                        </m:r>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𝐼</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2</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𝐼</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ℒ</m:t>
                            </m:r>
                            <m:r>
                              <a:rPr lang="it-IT" b="0" i="1" dirty="0" smtClean="0">
                                <a:solidFill>
                                  <a:srgbClr val="E71224"/>
                                </a:solidFill>
                                <a:latin typeface="Cambria Math" panose="02040503050406030204" pitchFamily="18" charset="0"/>
                              </a:rPr>
                              <m:t>)</m:t>
                            </m:r>
                          </m:e>
                        </m:d>
                      </m:e>
                    </m:d>
                    <m:r>
                      <a:rPr lang="it-IT" b="0" i="1" dirty="0" smtClean="0">
                        <a:solidFill>
                          <a:srgbClr val="E71224"/>
                        </a:solidFill>
                        <a:latin typeface="Cambria Math" panose="02040503050406030204" pitchFamily="18" charset="0"/>
                      </a:rPr>
                      <m:t>&lt;1</m:t>
                    </m:r>
                  </m:oMath>
                </a14:m>
                <a:r>
                  <a:rPr lang="it-IT" dirty="0"/>
                  <a:t> (i.e. </a:t>
                </a:r>
                <a:r>
                  <a:rPr lang="it-IT" dirty="0" err="1"/>
                  <a:t>condition</a:t>
                </a:r>
                <a:r>
                  <a:rPr lang="it-IT" dirty="0"/>
                  <a:t> for </a:t>
                </a:r>
                <a:r>
                  <a:rPr lang="it-IT" dirty="0" err="1"/>
                  <a:t>contraction</a:t>
                </a:r>
                <a:r>
                  <a:rPr lang="it-IT" dirty="0"/>
                  <a:t>) </a:t>
                </a:r>
                <a:r>
                  <a:rPr lang="it-IT" dirty="0" err="1"/>
                  <a:t>holds</a:t>
                </a:r>
                <a:r>
                  <a:rPr lang="it-IT" dirty="0"/>
                  <a:t> for </a:t>
                </a:r>
                <a:r>
                  <a:rPr lang="it-IT" dirty="0" err="1"/>
                  <a:t>all</a:t>
                </a:r>
                <a:r>
                  <a:rPr lang="it-IT" dirty="0"/>
                  <a:t> </a:t>
                </a:r>
                <a14:m>
                  <m:oMath xmlns:m="http://schemas.openxmlformats.org/officeDocument/2006/math">
                    <m:r>
                      <a:rPr lang="it-IT"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&lt;</m:t>
                    </m:r>
                    <m:sSup>
                      <m:sSupPr>
                        <m:ctrlPr>
                          <a:rPr lang="it-IT" b="0" i="1" dirty="0" smtClean="0">
                            <a:solidFill>
                              <a:srgbClr val="E71224"/>
                            </a:solidFill>
                            <a:latin typeface="Cambria Math" panose="02040503050406030204" pitchFamily="18" charset="0"/>
                          </a:rPr>
                        </m:ctrlPr>
                      </m:sSupPr>
                      <m:e>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2+</m:t>
                            </m:r>
                            <m:func>
                              <m:funcPr>
                                <m:ctrlPr>
                                  <a:rPr lang="it-IT" b="0" i="1" dirty="0" smtClean="0">
                                    <a:solidFill>
                                      <a:srgbClr val="E71224"/>
                                    </a:solidFill>
                                    <a:latin typeface="Cambria Math" panose="02040503050406030204" pitchFamily="18" charset="0"/>
                                  </a:rPr>
                                </m:ctrlPr>
                              </m:funcPr>
                              <m:fName>
                                <m:r>
                                  <m:rPr>
                                    <m:sty m:val="p"/>
                                  </m:rPr>
                                  <a:rPr lang="it-IT" b="0" i="0" dirty="0" smtClean="0">
                                    <a:solidFill>
                                      <a:srgbClr val="E71224"/>
                                    </a:solidFill>
                                    <a:latin typeface="Cambria Math" panose="02040503050406030204" pitchFamily="18" charset="0"/>
                                  </a:rPr>
                                  <m:t>max</m:t>
                                </m:r>
                              </m:fName>
                              <m:e>
                                <m:r>
                                  <a:rPr lang="it-IT" b="0" i="1" dirty="0" smtClean="0">
                                    <a:solidFill>
                                      <a:srgbClr val="E71224"/>
                                    </a:solidFill>
                                    <a:latin typeface="Cambria Math" panose="02040503050406030204" pitchFamily="18" charset="0"/>
                                  </a:rPr>
                                  <m:t>𝑒𝑖𝑔</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ℒ</m:t>
                                    </m:r>
                                  </m:e>
                                </m:d>
                              </m:e>
                            </m:func>
                          </m:e>
                        </m:d>
                      </m:e>
                      <m:sup>
                        <m:r>
                          <a:rPr lang="it-IT" b="0" i="1" dirty="0" smtClean="0">
                            <a:solidFill>
                              <a:srgbClr val="E71224"/>
                            </a:solidFill>
                            <a:latin typeface="Cambria Math" panose="02040503050406030204" pitchFamily="18" charset="0"/>
                          </a:rPr>
                          <m:t>−1</m:t>
                        </m:r>
                      </m:sup>
                    </m:sSup>
                  </m:oMath>
                </a14:m>
                <a:r>
                  <a:rPr lang="it-IT" dirty="0"/>
                  <a:t>.</a:t>
                </a:r>
              </a:p>
            </p:txBody>
          </p:sp>
        </mc:Choice>
        <mc:Fallback xmlns="">
          <p:sp>
            <p:nvSpPr>
              <p:cNvPr id="69" name="CasellaDiTesto 68">
                <a:extLst>
                  <a:ext uri="{FF2B5EF4-FFF2-40B4-BE49-F238E27FC236}">
                    <a16:creationId xmlns:a16="http://schemas.microsoft.com/office/drawing/2014/main" id="{63148791-589E-8D8A-A502-6995AA33F353}"/>
                  </a:ext>
                </a:extLst>
              </p:cNvPr>
              <p:cNvSpPr txBox="1">
                <a:spLocks noRot="1" noChangeAspect="1" noMove="1" noResize="1" noEditPoints="1" noAdjustHandles="1" noChangeArrowheads="1" noChangeShapeType="1" noTextEdit="1"/>
              </p:cNvSpPr>
              <p:nvPr/>
            </p:nvSpPr>
            <p:spPr>
              <a:xfrm>
                <a:off x="134313" y="3693894"/>
                <a:ext cx="9946312" cy="646331"/>
              </a:xfrm>
              <a:prstGeom prst="rect">
                <a:avLst/>
              </a:prstGeom>
              <a:blipFill>
                <a:blip r:embed="rId15"/>
                <a:stretch>
                  <a:fillRect l="-368" t="-5660" b="-14151"/>
                </a:stretch>
              </a:blipFill>
            </p:spPr>
            <p:txBody>
              <a:bodyPr/>
              <a:lstStyle/>
              <a:p>
                <a:r>
                  <a:rPr lang="en-US">
                    <a:noFill/>
                  </a:rPr>
                  <a:t> </a:t>
                </a:r>
              </a:p>
            </p:txBody>
          </p:sp>
        </mc:Fallback>
      </mc:AlternateContent>
      <p:pic>
        <p:nvPicPr>
          <p:cNvPr id="70" name="Immagine 6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x-\mathbfcal{L} v\\&#10;\dot{v}(t)&amp;=&amp;\mathbfcal{L}x&#10;\end{eqnarray*}&#10;}&#10;\end{document}" title="IguanaTex Bitmap Display">
            <a:extLst>
              <a:ext uri="{FF2B5EF4-FFF2-40B4-BE49-F238E27FC236}">
                <a16:creationId xmlns:a16="http://schemas.microsoft.com/office/drawing/2014/main" id="{DD83E0DF-AD7D-3FDF-9C15-4CEC6E93B336}"/>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a:off x="725041" y="1978893"/>
            <a:ext cx="2884018" cy="601430"/>
          </a:xfrm>
          <a:prstGeom prst="rect">
            <a:avLst/>
          </a:prstGeom>
        </p:spPr>
      </p:pic>
      <p:grpSp>
        <p:nvGrpSpPr>
          <p:cNvPr id="101" name="Gruppo 100">
            <a:extLst>
              <a:ext uri="{FF2B5EF4-FFF2-40B4-BE49-F238E27FC236}">
                <a16:creationId xmlns:a16="http://schemas.microsoft.com/office/drawing/2014/main" id="{28365199-72FD-4640-FFFE-6853B55F5AFF}"/>
              </a:ext>
            </a:extLst>
          </p:cNvPr>
          <p:cNvGrpSpPr/>
          <p:nvPr/>
        </p:nvGrpSpPr>
        <p:grpSpPr>
          <a:xfrm>
            <a:off x="527184" y="5017662"/>
            <a:ext cx="1854541" cy="1726037"/>
            <a:chOff x="177458" y="5017662"/>
            <a:chExt cx="1854541" cy="1726037"/>
          </a:xfrm>
        </p:grpSpPr>
        <p:pic>
          <p:nvPicPr>
            <p:cNvPr id="100" name="Immagine 9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with }\tau&lt;\frac{1}{5}&#10;\end{eqnarray*}&#10;}&#10;\end{document}" title="IguanaTex Bitmap Display">
              <a:extLst>
                <a:ext uri="{FF2B5EF4-FFF2-40B4-BE49-F238E27FC236}">
                  <a16:creationId xmlns:a16="http://schemas.microsoft.com/office/drawing/2014/main" id="{40FCD368-A3EE-AF56-145A-432F9EF147C1}"/>
                </a:ext>
              </a:extLst>
            </p:cNvPr>
            <p:cNvPicPr>
              <a:picLocks noChangeAspect="1"/>
            </p:cNvPicPr>
            <p:nvPr>
              <p:custDataLst>
                <p:tags r:id="rId6"/>
              </p:custDataLst>
            </p:nvPr>
          </p:nvPicPr>
          <p:blipFill>
            <a:blip r:embed="rId17">
              <a:extLst>
                <a:ext uri="{28A0092B-C50C-407E-A947-70E740481C1C}">
                  <a14:useLocalDpi xmlns:a14="http://schemas.microsoft.com/office/drawing/2010/main" val="0"/>
                </a:ext>
              </a:extLst>
            </a:blip>
            <a:stretch>
              <a:fillRect/>
            </a:stretch>
          </p:blipFill>
          <p:spPr>
            <a:xfrm>
              <a:off x="539927" y="6140474"/>
              <a:ext cx="997274" cy="468974"/>
            </a:xfrm>
            <a:prstGeom prst="rect">
              <a:avLst/>
            </a:prstGeom>
          </p:spPr>
        </p:pic>
        <p:sp>
          <p:nvSpPr>
            <p:cNvPr id="91" name="Rettangolo con angoli arrotondati 90">
              <a:extLst>
                <a:ext uri="{FF2B5EF4-FFF2-40B4-BE49-F238E27FC236}">
                  <a16:creationId xmlns:a16="http://schemas.microsoft.com/office/drawing/2014/main" id="{7FEE5DC3-4B02-8116-A1F2-D826FAFA6995}"/>
                </a:ext>
              </a:extLst>
            </p:cNvPr>
            <p:cNvSpPr/>
            <p:nvPr/>
          </p:nvSpPr>
          <p:spPr>
            <a:xfrm>
              <a:off x="177458" y="5017662"/>
              <a:ext cx="1854541" cy="1726037"/>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96" name="Immagine 9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mplementaiton}&#10;\end{eqnarray*}&#10;}&#10;\end{document}" title="IguanaTex Bitmap Display">
              <a:extLst>
                <a:ext uri="{FF2B5EF4-FFF2-40B4-BE49-F238E27FC236}">
                  <a16:creationId xmlns:a16="http://schemas.microsoft.com/office/drawing/2014/main" id="{2D7A9BBB-64BE-51E6-B3B3-A2E50E86813B}"/>
                </a:ext>
              </a:extLst>
            </p:cNvPr>
            <p:cNvPicPr>
              <a:picLocks noChangeAspect="1"/>
            </p:cNvPicPr>
            <p:nvPr>
              <p:custDataLst>
                <p:tags r:id="rId7"/>
              </p:custDataLst>
            </p:nvPr>
          </p:nvPicPr>
          <p:blipFill>
            <a:blip r:embed="rId18">
              <a:extLst>
                <a:ext uri="{28A0092B-C50C-407E-A947-70E740481C1C}">
                  <a14:useLocalDpi xmlns:a14="http://schemas.microsoft.com/office/drawing/2010/main" val="0"/>
                </a:ext>
              </a:extLst>
            </a:blip>
            <a:stretch>
              <a:fillRect/>
            </a:stretch>
          </p:blipFill>
          <p:spPr>
            <a:xfrm>
              <a:off x="392132" y="5764444"/>
              <a:ext cx="1425192" cy="205860"/>
            </a:xfrm>
            <a:prstGeom prst="rect">
              <a:avLst/>
            </a:prstGeom>
          </p:spPr>
        </p:pic>
        <p:pic>
          <p:nvPicPr>
            <p:cNvPr id="98" name="Immagine 9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 Simulink}\\&#10;\end{eqnarray*}&#10;}&#10;\end{document}" title="IguanaTex Bitmap Display">
              <a:extLst>
                <a:ext uri="{FF2B5EF4-FFF2-40B4-BE49-F238E27FC236}">
                  <a16:creationId xmlns:a16="http://schemas.microsoft.com/office/drawing/2014/main" id="{60B997CD-DBD2-8892-7151-DC374914F00C}"/>
                </a:ext>
              </a:extLst>
            </p:cNvPr>
            <p:cNvPicPr>
              <a:picLocks noChangeAspect="1"/>
            </p:cNvPicPr>
            <p:nvPr>
              <p:custDataLst>
                <p:tags r:id="rId8"/>
              </p:custDataLst>
            </p:nvPr>
          </p:nvPicPr>
          <p:blipFill>
            <a:blip r:embed="rId19">
              <a:extLst>
                <a:ext uri="{28A0092B-C50C-407E-A947-70E740481C1C}">
                  <a14:useLocalDpi xmlns:a14="http://schemas.microsoft.com/office/drawing/2010/main" val="0"/>
                </a:ext>
              </a:extLst>
            </a:blip>
            <a:stretch>
              <a:fillRect/>
            </a:stretch>
          </p:blipFill>
          <p:spPr>
            <a:xfrm>
              <a:off x="508156" y="5319075"/>
              <a:ext cx="1193143" cy="159086"/>
            </a:xfrm>
            <a:prstGeom prst="rect">
              <a:avLst/>
            </a:prstGeom>
          </p:spPr>
        </p:pic>
      </p:grpSp>
      <p:pic>
        <p:nvPicPr>
          <p:cNvPr id="6" name="Immagine 5" descr="\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title="IguanaTex Bitmap Display">
            <a:extLst>
              <a:ext uri="{FF2B5EF4-FFF2-40B4-BE49-F238E27FC236}">
                <a16:creationId xmlns:a16="http://schemas.microsoft.com/office/drawing/2014/main" id="{4E1E9BFF-3144-6A07-A96E-D6A5933A0DC2}"/>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4892602" y="5188372"/>
            <a:ext cx="259228" cy="261406"/>
          </a:xfrm>
          <a:prstGeom prst="rect">
            <a:avLst/>
          </a:prstGeom>
        </p:spPr>
      </p:pic>
      <p:pic>
        <p:nvPicPr>
          <p:cNvPr id="7" name="Immagine 6" descr="\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title="IguanaTex Bitmap Display">
            <a:extLst>
              <a:ext uri="{FF2B5EF4-FFF2-40B4-BE49-F238E27FC236}">
                <a16:creationId xmlns:a16="http://schemas.microsoft.com/office/drawing/2014/main" id="{72D7928B-D9A2-F59B-7F0D-5823DCAC34F7}"/>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7931077" y="6955757"/>
            <a:ext cx="259228" cy="261406"/>
          </a:xfrm>
          <a:prstGeom prst="rect">
            <a:avLst/>
          </a:prstGeom>
        </p:spPr>
      </p:pic>
    </p:spTree>
    <p:extLst>
      <p:ext uri="{BB962C8B-B14F-4D97-AF65-F5344CB8AC3E}">
        <p14:creationId xmlns:p14="http://schemas.microsoft.com/office/powerpoint/2010/main" val="1486638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86905" y="78942"/>
            <a:ext cx="9055073" cy="493439"/>
          </a:xfrm>
        </p:spPr>
        <p:txBody>
          <a:bodyPr>
            <a:normAutofit/>
          </a:bodyPr>
          <a:lstStyle/>
          <a:p>
            <a:r>
              <a:rPr lang="en-GB" sz="2400" dirty="0"/>
              <a:t>Asynchronous Gossip-based O</a:t>
            </a:r>
            <a:r>
              <a:rPr lang="en-US" sz="2400" dirty="0" err="1"/>
              <a:t>ptimization</a:t>
            </a:r>
            <a:r>
              <a:rPr lang="en-GB" sz="2400" dirty="0"/>
              <a:t>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16</a:t>
            </a:fld>
            <a:endParaRPr lang="it-IT"/>
          </a:p>
        </p:txBody>
      </p:sp>
      <p:sp>
        <p:nvSpPr>
          <p:cNvPr id="52" name="CasellaDiTesto 51">
            <a:extLst>
              <a:ext uri="{FF2B5EF4-FFF2-40B4-BE49-F238E27FC236}">
                <a16:creationId xmlns:a16="http://schemas.microsoft.com/office/drawing/2014/main" id="{E7910E4E-752F-0AB9-E6D0-0D50882C0FB9}"/>
              </a:ext>
            </a:extLst>
          </p:cNvPr>
          <p:cNvSpPr txBox="1"/>
          <p:nvPr/>
        </p:nvSpPr>
        <p:spPr>
          <a:xfrm>
            <a:off x="403035" y="610739"/>
            <a:ext cx="9643529" cy="369332"/>
          </a:xfrm>
          <a:prstGeom prst="rect">
            <a:avLst/>
          </a:prstGeom>
          <a:noFill/>
        </p:spPr>
        <p:txBody>
          <a:bodyPr wrap="square">
            <a:spAutoFit/>
          </a:bodyPr>
          <a:lstStyle/>
          <a:p>
            <a:r>
              <a:rPr lang="it-IT" dirty="0"/>
              <a:t>To account gossip-</a:t>
            </a:r>
            <a:r>
              <a:rPr lang="it-IT" dirty="0" err="1"/>
              <a:t>based</a:t>
            </a:r>
            <a:r>
              <a:rPr lang="it-IT" dirty="0"/>
              <a:t> </a:t>
            </a:r>
            <a:r>
              <a:rPr lang="it-IT" dirty="0" err="1"/>
              <a:t>asynchronous</a:t>
            </a:r>
            <a:r>
              <a:rPr lang="it-IT" dirty="0"/>
              <a:t> </a:t>
            </a:r>
            <a:r>
              <a:rPr lang="it-IT" dirty="0" err="1"/>
              <a:t>communications</a:t>
            </a:r>
            <a:r>
              <a:rPr lang="it-IT" dirty="0"/>
              <a:t> the DT consensus </a:t>
            </a:r>
            <a:r>
              <a:rPr lang="it-IT" dirty="0" err="1"/>
              <a:t>algorithm</a:t>
            </a:r>
            <a:endParaRPr lang="it-IT" dirty="0"/>
          </a:p>
        </p:txBody>
      </p:sp>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amp;\mathrm{if}\; \lbrace I_k,J_k\rbrace\\&#10;x_{i}({k}) &amp; \mathrm{otherwise}&#10;\end{array}\right.&#10;\end{eqnarray*}&#10;}&#10;\end{document}" title="IguanaTex Bitmap Display">
            <a:extLst>
              <a:ext uri="{FF2B5EF4-FFF2-40B4-BE49-F238E27FC236}">
                <a16:creationId xmlns:a16="http://schemas.microsoft.com/office/drawing/2014/main" id="{E6017BB9-F658-401E-7DE8-87A668C0BA4B}"/>
              </a:ext>
            </a:extLst>
          </p:cNvPr>
          <p:cNvPicPr>
            <a:picLocks noChangeAspect="1"/>
          </p:cNvPicPr>
          <p:nvPr>
            <p:custDataLst>
              <p:tags r:id="rId1"/>
            </p:custDataLst>
          </p:nvPr>
        </p:nvPicPr>
        <p:blipFill>
          <a:blip r:embed="rId14">
            <a:extLst>
              <a:ext uri="{28A0092B-C50C-407E-A947-70E740481C1C}">
                <a14:useLocalDpi xmlns:a14="http://schemas.microsoft.com/office/drawing/2010/main" val="0"/>
              </a:ext>
            </a:extLst>
          </a:blip>
          <a:stretch>
            <a:fillRect/>
          </a:stretch>
        </p:blipFill>
        <p:spPr>
          <a:xfrm>
            <a:off x="6616474" y="985054"/>
            <a:ext cx="2985064" cy="608628"/>
          </a:xfrm>
          <a:prstGeom prst="rect">
            <a:avLst/>
          </a:prstGeom>
        </p:spPr>
      </p:pic>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x_i(k)-\tau\sum_{j\in\mathbfcal{N}_j} (x_i(k)-x_j(k))&#10;\end{eqnarray*}&#10;}&#10;\end{document}" title="IguanaTex Bitmap Display">
            <a:extLst>
              <a:ext uri="{FF2B5EF4-FFF2-40B4-BE49-F238E27FC236}">
                <a16:creationId xmlns:a16="http://schemas.microsoft.com/office/drawing/2014/main" id="{61616AC4-A925-DBEC-E08D-46DDF51D8E53}"/>
              </a:ext>
            </a:extLst>
          </p:cNvPr>
          <p:cNvPicPr>
            <a:picLocks noChangeAspect="1"/>
          </p:cNvPicPr>
          <p:nvPr>
            <p:custDataLst>
              <p:tags r:id="rId2"/>
            </p:custDataLst>
          </p:nvPr>
        </p:nvPicPr>
        <p:blipFill>
          <a:blip r:embed="rId15">
            <a:extLst>
              <a:ext uri="{28A0092B-C50C-407E-A947-70E740481C1C}">
                <a14:useLocalDpi xmlns:a14="http://schemas.microsoft.com/office/drawing/2010/main" val="0"/>
              </a:ext>
            </a:extLst>
          </a:blip>
          <a:stretch>
            <a:fillRect/>
          </a:stretch>
        </p:blipFill>
        <p:spPr>
          <a:xfrm>
            <a:off x="921302" y="1156516"/>
            <a:ext cx="3198567" cy="432272"/>
          </a:xfrm>
          <a:prstGeom prst="rect">
            <a:avLst/>
          </a:prstGeom>
        </p:spPr>
      </p:pic>
      <p:sp>
        <p:nvSpPr>
          <p:cNvPr id="16" name="CasellaDiTesto 15">
            <a:extLst>
              <a:ext uri="{FF2B5EF4-FFF2-40B4-BE49-F238E27FC236}">
                <a16:creationId xmlns:a16="http://schemas.microsoft.com/office/drawing/2014/main" id="{47675DBF-20D7-6481-DAF4-0B9844CA3094}"/>
              </a:ext>
            </a:extLst>
          </p:cNvPr>
          <p:cNvSpPr txBox="1"/>
          <p:nvPr/>
        </p:nvSpPr>
        <p:spPr>
          <a:xfrm>
            <a:off x="4283472" y="1087644"/>
            <a:ext cx="2238105" cy="369332"/>
          </a:xfrm>
          <a:prstGeom prst="rect">
            <a:avLst/>
          </a:prstGeom>
          <a:noFill/>
        </p:spPr>
        <p:txBody>
          <a:bodyPr wrap="square">
            <a:spAutoFit/>
          </a:bodyPr>
          <a:lstStyle/>
          <a:p>
            <a:r>
              <a:rPr lang="it-IT" dirty="0" err="1"/>
              <a:t>has</a:t>
            </a:r>
            <a:r>
              <a:rPr lang="it-IT" dirty="0"/>
              <a:t> </a:t>
            </a:r>
            <a:r>
              <a:rPr lang="it-IT" dirty="0" err="1"/>
              <a:t>been</a:t>
            </a:r>
            <a:r>
              <a:rPr lang="it-IT" dirty="0"/>
              <a:t> </a:t>
            </a:r>
            <a:r>
              <a:rPr lang="it-IT" dirty="0" err="1"/>
              <a:t>rewritten</a:t>
            </a:r>
            <a:r>
              <a:rPr lang="it-IT" dirty="0"/>
              <a:t> </a:t>
            </a:r>
            <a:r>
              <a:rPr lang="it-IT" dirty="0" err="1"/>
              <a:t>as</a:t>
            </a:r>
            <a:endParaRPr lang="en-US" dirty="0"/>
          </a:p>
        </p:txBody>
      </p:sp>
      <p:sp>
        <p:nvSpPr>
          <p:cNvPr id="17" name="CasellaDiTesto 16">
            <a:extLst>
              <a:ext uri="{FF2B5EF4-FFF2-40B4-BE49-F238E27FC236}">
                <a16:creationId xmlns:a16="http://schemas.microsoft.com/office/drawing/2014/main" id="{065A4157-329D-4E9E-4682-DBC9F975A9BC}"/>
              </a:ext>
            </a:extLst>
          </p:cNvPr>
          <p:cNvSpPr txBox="1"/>
          <p:nvPr/>
        </p:nvSpPr>
        <p:spPr>
          <a:xfrm>
            <a:off x="403035" y="1782791"/>
            <a:ext cx="1935785" cy="369332"/>
          </a:xfrm>
          <a:prstGeom prst="rect">
            <a:avLst/>
          </a:prstGeom>
          <a:noFill/>
        </p:spPr>
        <p:txBody>
          <a:bodyPr wrap="square">
            <a:spAutoFit/>
          </a:bodyPr>
          <a:lstStyle/>
          <a:p>
            <a:r>
              <a:rPr lang="it-IT" dirty="0" err="1"/>
              <a:t>where</a:t>
            </a:r>
            <a:r>
              <a:rPr lang="it-IT" dirty="0"/>
              <a:t> </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F3F1C3AF-EAFF-A0CE-63DB-8FC942EDF41E}"/>
                  </a:ext>
                </a:extLst>
              </p:cNvPr>
              <p:cNvSpPr txBox="1"/>
              <p:nvPr/>
            </p:nvSpPr>
            <p:spPr>
              <a:xfrm>
                <a:off x="1102207" y="2002607"/>
                <a:ext cx="8172450" cy="391646"/>
              </a:xfrm>
              <a:prstGeom prst="rect">
                <a:avLst/>
              </a:prstGeom>
              <a:noFill/>
            </p:spPr>
            <p:txBody>
              <a:bodyPr wrap="square">
                <a:spAutoFit/>
              </a:bodyPr>
              <a:lstStyle/>
              <a:p>
                <a:pPr marL="285750" indent="-285750">
                  <a:buFont typeface="Wingdings" panose="05000000000000000000" pitchFamily="2" charset="2"/>
                  <a:buChar char="ü"/>
                </a:pPr>
                <a:r>
                  <a:rPr lang="en-US" dirty="0"/>
                  <a:t>node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𝐽</m:t>
                        </m:r>
                      </m:e>
                      <m:sub>
                        <m:r>
                          <a:rPr lang="it-IT" i="1" dirty="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𝒩</m:t>
                        </m:r>
                      </m:e>
                      <m:sub>
                        <m:r>
                          <a:rPr lang="it-IT" i="1" dirty="0">
                            <a:solidFill>
                              <a:srgbClr val="E71224"/>
                            </a:solidFill>
                            <a:latin typeface="Cambria Math" panose="02040503050406030204" pitchFamily="18" charset="0"/>
                          </a:rPr>
                          <m:t>𝑖</m:t>
                        </m:r>
                      </m:sub>
                    </m:sSub>
                  </m:oMath>
                </a14:m>
                <a:r>
                  <a:rPr lang="en-US" dirty="0"/>
                  <a:t> denotes a neighbor of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𝐼</m:t>
                        </m:r>
                      </m:e>
                      <m:sub>
                        <m:r>
                          <a:rPr lang="it-IT" i="1" dirty="0">
                            <a:solidFill>
                              <a:srgbClr val="E71224"/>
                            </a:solidFill>
                            <a:latin typeface="Cambria Math" panose="02040503050406030204" pitchFamily="18" charset="0"/>
                          </a:rPr>
                          <m:t>𝑘</m:t>
                        </m:r>
                      </m:sub>
                    </m:sSub>
                  </m:oMath>
                </a14:m>
                <a:r>
                  <a:rPr lang="en-US" dirty="0"/>
                  <a:t>  taken random with probability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𝑝</m:t>
                        </m:r>
                      </m:e>
                      <m:sub>
                        <m:r>
                          <a:rPr lang="it-IT" i="1" dirty="0">
                            <a:solidFill>
                              <a:srgbClr val="E71224"/>
                            </a:solidFill>
                            <a:latin typeface="Cambria Math" panose="02040503050406030204" pitchFamily="18" charset="0"/>
                          </a:rPr>
                          <m:t>𝑖𝑗</m:t>
                        </m:r>
                      </m:sub>
                    </m:sSub>
                  </m:oMath>
                </a14:m>
                <a:endParaRPr lang="en-US" dirty="0"/>
              </a:p>
            </p:txBody>
          </p:sp>
        </mc:Choice>
        <mc:Fallback xmlns="">
          <p:sp>
            <p:nvSpPr>
              <p:cNvPr id="20" name="CasellaDiTesto 19">
                <a:extLst>
                  <a:ext uri="{FF2B5EF4-FFF2-40B4-BE49-F238E27FC236}">
                    <a16:creationId xmlns:a16="http://schemas.microsoft.com/office/drawing/2014/main" id="{F3F1C3AF-EAFF-A0CE-63DB-8FC942EDF41E}"/>
                  </a:ext>
                </a:extLst>
              </p:cNvPr>
              <p:cNvSpPr txBox="1">
                <a:spLocks noRot="1" noChangeAspect="1" noMove="1" noResize="1" noEditPoints="1" noAdjustHandles="1" noChangeArrowheads="1" noChangeShapeType="1" noTextEdit="1"/>
              </p:cNvSpPr>
              <p:nvPr/>
            </p:nvSpPr>
            <p:spPr>
              <a:xfrm>
                <a:off x="1102207" y="2002607"/>
                <a:ext cx="8172450" cy="391646"/>
              </a:xfrm>
              <a:prstGeom prst="rect">
                <a:avLst/>
              </a:prstGeom>
              <a:blipFill>
                <a:blip r:embed="rId16"/>
                <a:stretch>
                  <a:fillRect l="-522" t="-7813" b="-2031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2" name="CasellaDiTesto 21">
                <a:extLst>
                  <a:ext uri="{FF2B5EF4-FFF2-40B4-BE49-F238E27FC236}">
                    <a16:creationId xmlns:a16="http://schemas.microsoft.com/office/drawing/2014/main" id="{D1415521-2CDA-EA15-7C58-2A334A1C4A2D}"/>
                  </a:ext>
                </a:extLst>
              </p:cNvPr>
              <p:cNvSpPr txBox="1"/>
              <p:nvPr/>
            </p:nvSpPr>
            <p:spPr>
              <a:xfrm>
                <a:off x="1102207" y="1645266"/>
                <a:ext cx="8322414" cy="369332"/>
              </a:xfrm>
              <a:prstGeom prst="rect">
                <a:avLst/>
              </a:prstGeom>
              <a:noFill/>
            </p:spPr>
            <p:txBody>
              <a:bodyPr wrap="square">
                <a:spAutoFit/>
              </a:bodyPr>
              <a:lstStyle/>
              <a:p>
                <a:pPr marL="342900" indent="-342900">
                  <a:buFont typeface="Wingdings" panose="05000000000000000000" pitchFamily="2" charset="2"/>
                  <a:buChar char="ü"/>
                </a:pPr>
                <a:r>
                  <a:rPr lang="en-US" dirty="0"/>
                  <a:t>node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𝐼</m:t>
                        </m:r>
                      </m:e>
                      <m:sub>
                        <m:r>
                          <a:rPr lang="it-IT" i="1" dirty="0">
                            <a:solidFill>
                              <a:srgbClr val="E71224"/>
                            </a:solidFill>
                            <a:latin typeface="Cambria Math" panose="02040503050406030204" pitchFamily="18" charset="0"/>
                          </a:rPr>
                          <m:t>𝑘</m:t>
                        </m:r>
                      </m:sub>
                    </m:sSub>
                  </m:oMath>
                </a14:m>
                <a:r>
                  <a:rPr lang="en-US" dirty="0"/>
                  <a:t> denotes the node is randomly waked-up 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𝑡</m:t>
                        </m:r>
                      </m:e>
                      <m:sub>
                        <m:r>
                          <a:rPr lang="it-IT" i="1" dirty="0">
                            <a:solidFill>
                              <a:srgbClr val="E71224"/>
                            </a:solidFill>
                            <a:latin typeface="Cambria Math" panose="02040503050406030204" pitchFamily="18" charset="0"/>
                          </a:rPr>
                          <m:t>𝑘</m:t>
                        </m:r>
                      </m:sub>
                    </m:sSub>
                  </m:oMath>
                </a14:m>
                <a:r>
                  <a:rPr lang="en-US" dirty="0"/>
                  <a:t> with probability </a:t>
                </a:r>
                <a14:m>
                  <m:oMath xmlns:m="http://schemas.openxmlformats.org/officeDocument/2006/math">
                    <m:r>
                      <a:rPr lang="it-IT" b="0" i="1" dirty="0" smtClean="0">
                        <a:solidFill>
                          <a:srgbClr val="E71224"/>
                        </a:solidFill>
                        <a:latin typeface="Cambria Math" panose="02040503050406030204" pitchFamily="18" charset="0"/>
                      </a:rPr>
                      <m:t>1/</m:t>
                    </m:r>
                    <m:r>
                      <a:rPr lang="it-IT" b="0" i="1" dirty="0" smtClean="0">
                        <a:solidFill>
                          <a:srgbClr val="E71224"/>
                        </a:solidFill>
                        <a:latin typeface="Cambria Math" panose="02040503050406030204" pitchFamily="18" charset="0"/>
                      </a:rPr>
                      <m:t>𝑛</m:t>
                    </m:r>
                  </m:oMath>
                </a14:m>
                <a:endParaRPr lang="en-US" dirty="0"/>
              </a:p>
            </p:txBody>
          </p:sp>
        </mc:Choice>
        <mc:Fallback xmlns="">
          <p:sp>
            <p:nvSpPr>
              <p:cNvPr id="22" name="CasellaDiTesto 21">
                <a:extLst>
                  <a:ext uri="{FF2B5EF4-FFF2-40B4-BE49-F238E27FC236}">
                    <a16:creationId xmlns:a16="http://schemas.microsoft.com/office/drawing/2014/main" id="{D1415521-2CDA-EA15-7C58-2A334A1C4A2D}"/>
                  </a:ext>
                </a:extLst>
              </p:cNvPr>
              <p:cNvSpPr txBox="1">
                <a:spLocks noRot="1" noChangeAspect="1" noMove="1" noResize="1" noEditPoints="1" noAdjustHandles="1" noChangeArrowheads="1" noChangeShapeType="1" noTextEdit="1"/>
              </p:cNvSpPr>
              <p:nvPr/>
            </p:nvSpPr>
            <p:spPr>
              <a:xfrm>
                <a:off x="1102207" y="1645266"/>
                <a:ext cx="8322414" cy="369332"/>
              </a:xfrm>
              <a:prstGeom prst="rect">
                <a:avLst/>
              </a:prstGeom>
              <a:blipFill>
                <a:blip r:embed="rId17"/>
                <a:stretch>
                  <a:fillRect l="-513" t="-10000" b="-26667"/>
                </a:stretch>
              </a:blipFill>
            </p:spPr>
            <p:txBody>
              <a:bodyPr/>
              <a:lstStyle/>
              <a:p>
                <a:r>
                  <a:rPr lang="it-IT">
                    <a:noFill/>
                  </a:rPr>
                  <a:t> </a:t>
                </a:r>
              </a:p>
            </p:txBody>
          </p:sp>
        </mc:Fallback>
      </mc:AlternateContent>
      <p:grpSp>
        <p:nvGrpSpPr>
          <p:cNvPr id="105" name="Gruppo 104">
            <a:extLst>
              <a:ext uri="{FF2B5EF4-FFF2-40B4-BE49-F238E27FC236}">
                <a16:creationId xmlns:a16="http://schemas.microsoft.com/office/drawing/2014/main" id="{FCC629CF-D96F-248A-1AE2-AABDB7BA7C74}"/>
              </a:ext>
            </a:extLst>
          </p:cNvPr>
          <p:cNvGrpSpPr/>
          <p:nvPr/>
        </p:nvGrpSpPr>
        <p:grpSpPr>
          <a:xfrm>
            <a:off x="186328" y="2618779"/>
            <a:ext cx="8798066" cy="897087"/>
            <a:chOff x="939730" y="3280360"/>
            <a:chExt cx="8798066" cy="897087"/>
          </a:xfrm>
        </p:grpSpPr>
        <p:sp>
          <p:nvSpPr>
            <p:cNvPr id="23" name="CasellaDiTesto 22">
              <a:extLst>
                <a:ext uri="{FF2B5EF4-FFF2-40B4-BE49-F238E27FC236}">
                  <a16:creationId xmlns:a16="http://schemas.microsoft.com/office/drawing/2014/main" id="{1C955762-8BEC-FB1E-190D-C1C3F16CB3DB}"/>
                </a:ext>
              </a:extLst>
            </p:cNvPr>
            <p:cNvSpPr txBox="1"/>
            <p:nvPr/>
          </p:nvSpPr>
          <p:spPr>
            <a:xfrm>
              <a:off x="939730" y="3349437"/>
              <a:ext cx="4649469" cy="646331"/>
            </a:xfrm>
            <a:prstGeom prst="rect">
              <a:avLst/>
            </a:prstGeom>
            <a:noFill/>
          </p:spPr>
          <p:txBody>
            <a:bodyPr wrap="square">
              <a:spAutoFit/>
            </a:bodyPr>
            <a:lstStyle/>
            <a:p>
              <a:pPr marL="342900" indent="-342900">
                <a:buFont typeface="Arial" panose="020B0604020202020204" pitchFamily="34" charset="0"/>
                <a:buChar char="•"/>
              </a:pPr>
              <a:r>
                <a:rPr lang="it-IT" b="1" dirty="0" err="1"/>
                <a:t>Similarly</a:t>
              </a:r>
              <a:r>
                <a:rPr lang="it-IT" dirty="0"/>
                <a:t>, the DT </a:t>
              </a:r>
              <a:r>
                <a:rPr lang="it-IT" dirty="0" err="1"/>
                <a:t>optimization</a:t>
              </a:r>
              <a:r>
                <a:rPr lang="it-IT" dirty="0"/>
                <a:t> solver on the </a:t>
              </a:r>
              <a:r>
                <a:rPr lang="it-IT" dirty="0" err="1"/>
                <a:t>right</a:t>
              </a:r>
              <a:r>
                <a:rPr lang="it-IT" dirty="0"/>
                <a:t> can be </a:t>
              </a:r>
              <a:r>
                <a:rPr lang="it-IT" dirty="0" err="1"/>
                <a:t>rewritten</a:t>
              </a:r>
              <a:r>
                <a:rPr lang="it-IT" dirty="0"/>
                <a:t> in gossip fashion </a:t>
              </a:r>
              <a:r>
                <a:rPr lang="it-IT" dirty="0" err="1"/>
                <a:t>as</a:t>
              </a:r>
              <a:r>
                <a:rPr lang="it-IT" dirty="0"/>
                <a:t> </a:t>
              </a:r>
            </a:p>
          </p:txBody>
        </p:sp>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x_i(k)-\tau\sum_{j\in\mathbfcal{N}_j} (v_i(k)-v_j(k))-\tau \nabla f_{i}(x_i)&#10;\end{eqnarray*}&#10;}&#10;\end{document}" title="IguanaTex Bitmap Display">
              <a:extLst>
                <a:ext uri="{FF2B5EF4-FFF2-40B4-BE49-F238E27FC236}">
                  <a16:creationId xmlns:a16="http://schemas.microsoft.com/office/drawing/2014/main" id="{E0DD7FBA-567A-53B9-1B12-D4151BE55EB5}"/>
                </a:ext>
              </a:extLst>
            </p:cNvPr>
            <p:cNvPicPr>
              <a:picLocks noChangeAspect="1"/>
            </p:cNvPicPr>
            <p:nvPr>
              <p:custDataLst>
                <p:tags r:id="rId9"/>
              </p:custDataLst>
            </p:nvPr>
          </p:nvPicPr>
          <p:blipFill>
            <a:blip r:embed="rId18">
              <a:extLst>
                <a:ext uri="{28A0092B-C50C-407E-A947-70E740481C1C}">
                  <a14:useLocalDpi xmlns:a14="http://schemas.microsoft.com/office/drawing/2010/main" val="0"/>
                </a:ext>
              </a:extLst>
            </a:blip>
            <a:stretch>
              <a:fillRect/>
            </a:stretch>
          </p:blipFill>
          <p:spPr>
            <a:xfrm>
              <a:off x="5853081" y="3280360"/>
              <a:ext cx="3884715" cy="412395"/>
            </a:xfrm>
            <a:prstGeom prst="rect">
              <a:avLst/>
            </a:prstGeom>
          </p:spPr>
        </p:pic>
        <p:pic>
          <p:nvPicPr>
            <p:cNvPr id="33" name="Immagine 3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_i(k+1)=v_i(k)-\tau\sum_{j\in\mathbfcal{N}_j} (x_i(k)-x_j(k))&#10;\end{eqnarray*}&#10;}&#10;\end{document}" title="IguanaTex Bitmap Display">
              <a:extLst>
                <a:ext uri="{FF2B5EF4-FFF2-40B4-BE49-F238E27FC236}">
                  <a16:creationId xmlns:a16="http://schemas.microsoft.com/office/drawing/2014/main" id="{DC9E498D-CED5-8A7A-E4AC-361193FE63CE}"/>
                </a:ext>
              </a:extLst>
            </p:cNvPr>
            <p:cNvPicPr>
              <a:picLocks noChangeAspect="1"/>
            </p:cNvPicPr>
            <p:nvPr>
              <p:custDataLst>
                <p:tags r:id="rId10"/>
              </p:custDataLst>
            </p:nvPr>
          </p:nvPicPr>
          <p:blipFill>
            <a:blip r:embed="rId19">
              <a:extLst>
                <a:ext uri="{28A0092B-C50C-407E-A947-70E740481C1C}">
                  <a14:useLocalDpi xmlns:a14="http://schemas.microsoft.com/office/drawing/2010/main" val="0"/>
                </a:ext>
              </a:extLst>
            </a:blip>
            <a:stretch>
              <a:fillRect/>
            </a:stretch>
          </p:blipFill>
          <p:spPr>
            <a:xfrm>
              <a:off x="5853082" y="3754613"/>
              <a:ext cx="3095924" cy="422834"/>
            </a:xfrm>
            <a:prstGeom prst="rect">
              <a:avLst/>
            </a:prstGeom>
          </p:spPr>
        </p:pic>
        <p:pic>
          <p:nvPicPr>
            <p:cNvPr id="76" name="Immagine 7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title="IguanaTex Bitmap Display">
              <a:extLst>
                <a:ext uri="{FF2B5EF4-FFF2-40B4-BE49-F238E27FC236}">
                  <a16:creationId xmlns:a16="http://schemas.microsoft.com/office/drawing/2014/main" id="{434E03F0-B465-CD5F-C0DC-C58281CD43C2}"/>
                </a:ext>
              </a:extLst>
            </p:cNvPr>
            <p:cNvPicPr>
              <a:picLocks noChangeAspect="1"/>
            </p:cNvPicPr>
            <p:nvPr>
              <p:custDataLst>
                <p:tags r:id="rId11"/>
              </p:custDataLst>
            </p:nvPr>
          </p:nvPicPr>
          <p:blipFill>
            <a:blip r:embed="rId20">
              <a:extLst>
                <a:ext uri="{28A0092B-C50C-407E-A947-70E740481C1C}">
                  <a14:useLocalDpi xmlns:a14="http://schemas.microsoft.com/office/drawing/2010/main" val="0"/>
                </a:ext>
              </a:extLst>
            </a:blip>
            <a:stretch>
              <a:fillRect/>
            </a:stretch>
          </p:blipFill>
          <p:spPr>
            <a:xfrm>
              <a:off x="5560048" y="3308960"/>
              <a:ext cx="147570" cy="714552"/>
            </a:xfrm>
            <a:prstGeom prst="rect">
              <a:avLst/>
            </a:prstGeom>
          </p:spPr>
        </p:pic>
      </p:grpSp>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v_{i}(k)+v_{j}(k)}{2}  -\tau_k \nabla f_i\big( x_{i}(k)\big)&amp;\mathrm{if}\; \lbrace I_k,J_k\rbrace\\&#10;x_{i}({k}) &amp; \mathrm{otherwise}&#10;\end{array}\right.&#10;\end{eqnarray*}&#10;}&#10;\end{document}" title="IguanaTex Bitmap Display">
            <a:extLst>
              <a:ext uri="{FF2B5EF4-FFF2-40B4-BE49-F238E27FC236}">
                <a16:creationId xmlns:a16="http://schemas.microsoft.com/office/drawing/2014/main" id="{FB90383C-910E-3910-C142-A371E81E9008}"/>
              </a:ext>
            </a:extLst>
          </p:cNvPr>
          <p:cNvPicPr>
            <a:picLocks noChangeAspect="1"/>
          </p:cNvPicPr>
          <p:nvPr>
            <p:custDataLst>
              <p:tags r:id="rId3"/>
            </p:custDataLst>
          </p:nvPr>
        </p:nvPicPr>
        <p:blipFill>
          <a:blip r:embed="rId21">
            <a:extLst>
              <a:ext uri="{28A0092B-C50C-407E-A947-70E740481C1C}">
                <a14:useLocalDpi xmlns:a14="http://schemas.microsoft.com/office/drawing/2010/main" val="0"/>
              </a:ext>
            </a:extLst>
          </a:blip>
          <a:stretch>
            <a:fillRect/>
          </a:stretch>
        </p:blipFill>
        <p:spPr>
          <a:xfrm>
            <a:off x="659481" y="4326663"/>
            <a:ext cx="4059637" cy="635010"/>
          </a:xfrm>
          <a:prstGeom prst="rect">
            <a:avLst/>
          </a:prstGeom>
        </p:spPr>
      </p:pic>
      <p:pic>
        <p:nvPicPr>
          <p:cNvPr id="60" name="Immagine 5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_i(k+1)=\left\lbrace\begin{array}{cc}&#10;\frac{x_{i}(k)+x_{j}(k)}{2} &amp;\mathrm{if}\; \lbrace I_k,J_k\rbrace\\&#10;v_{i}({k}) &amp; \mathrm{otherwise}&#10;\end{array}\right.&#10;\end{eqnarray*}&#10;}&#10;\end{document}" title="IguanaTex Bitmap Display">
            <a:extLst>
              <a:ext uri="{FF2B5EF4-FFF2-40B4-BE49-F238E27FC236}">
                <a16:creationId xmlns:a16="http://schemas.microsoft.com/office/drawing/2014/main" id="{4057BBF9-6793-7C75-0EC0-BA6E5FF3C322}"/>
              </a:ext>
            </a:extLst>
          </p:cNvPr>
          <p:cNvPicPr>
            <a:picLocks noChangeAspect="1"/>
          </p:cNvPicPr>
          <p:nvPr>
            <p:custDataLst>
              <p:tags r:id="rId4"/>
            </p:custDataLst>
          </p:nvPr>
        </p:nvPicPr>
        <p:blipFill>
          <a:blip r:embed="rId22">
            <a:extLst>
              <a:ext uri="{28A0092B-C50C-407E-A947-70E740481C1C}">
                <a14:useLocalDpi xmlns:a14="http://schemas.microsoft.com/office/drawing/2010/main" val="0"/>
              </a:ext>
            </a:extLst>
          </a:blip>
          <a:stretch>
            <a:fillRect/>
          </a:stretch>
        </p:blipFill>
        <p:spPr>
          <a:xfrm>
            <a:off x="654746" y="3652298"/>
            <a:ext cx="2859979" cy="589701"/>
          </a:xfrm>
          <a:prstGeom prst="rect">
            <a:avLst/>
          </a:prstGeom>
        </p:spPr>
      </p:pic>
      <p:pic>
        <p:nvPicPr>
          <p:cNvPr id="77" name="Immagine 7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title="IguanaTex Bitmap Display">
            <a:extLst>
              <a:ext uri="{FF2B5EF4-FFF2-40B4-BE49-F238E27FC236}">
                <a16:creationId xmlns:a16="http://schemas.microsoft.com/office/drawing/2014/main" id="{64F8D497-6D33-BD87-E451-2C5438FFBDB8}"/>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509634" y="3698175"/>
            <a:ext cx="149847" cy="1240355"/>
          </a:xfrm>
          <a:prstGeom prst="rect">
            <a:avLst/>
          </a:prstGeom>
        </p:spPr>
      </p:pic>
      <mc:AlternateContent xmlns:mc="http://schemas.openxmlformats.org/markup-compatibility/2006" xmlns:a14="http://schemas.microsoft.com/office/drawing/2010/main">
        <mc:Choice Requires="a14">
          <p:sp>
            <p:nvSpPr>
              <p:cNvPr id="102" name="CasellaDiTesto 101">
                <a:extLst>
                  <a:ext uri="{FF2B5EF4-FFF2-40B4-BE49-F238E27FC236}">
                    <a16:creationId xmlns:a16="http://schemas.microsoft.com/office/drawing/2014/main" id="{2E9D2D41-27E1-FD26-9085-2C48230CB396}"/>
                  </a:ext>
                </a:extLst>
              </p:cNvPr>
              <p:cNvSpPr txBox="1"/>
              <p:nvPr/>
            </p:nvSpPr>
            <p:spPr>
              <a:xfrm>
                <a:off x="161113" y="5977066"/>
                <a:ext cx="9669335" cy="671209"/>
              </a:xfrm>
              <a:prstGeom prst="rect">
                <a:avLst/>
              </a:prstGeom>
              <a:noFill/>
            </p:spPr>
            <p:txBody>
              <a:bodyPr wrap="square">
                <a:spAutoFit/>
              </a:bodyPr>
              <a:lstStyle/>
              <a:p>
                <a:pPr marL="285750" indent="-285750">
                  <a:buFont typeface="Arial" panose="020B0604020202020204" pitchFamily="34" charset="0"/>
                  <a:buChar char="•"/>
                </a:pPr>
                <a:r>
                  <a:rPr lang="it-IT" b="1" dirty="0"/>
                  <a:t>Note: </a:t>
                </a:r>
                <a:r>
                  <a:rPr lang="it-IT" dirty="0" err="1"/>
                  <a:t>If</a:t>
                </a:r>
                <a:r>
                  <a:rPr lang="it-IT"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𝜏</m:t>
                        </m:r>
                      </m:e>
                      <m:sub>
                        <m:r>
                          <a:rPr lang="it-IT" b="0" i="1" smtClean="0">
                            <a:solidFill>
                              <a:srgbClr val="E71224"/>
                            </a:solidFill>
                            <a:latin typeface="Cambria Math" panose="02040503050406030204" pitchFamily="18" charset="0"/>
                          </a:rPr>
                          <m:t>𝑘</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𝜏</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𝑐𝑜𝑠𝑡</m:t>
                    </m:r>
                    <m:r>
                      <a:rPr lang="it-IT" b="0" i="1" smtClean="0">
                        <a:solidFill>
                          <a:srgbClr val="E71224"/>
                        </a:solidFill>
                        <a:latin typeface="Cambria Math" panose="02040503050406030204" pitchFamily="18" charset="0"/>
                      </a:rPr>
                      <m:t>.</m:t>
                    </m:r>
                    <m:r>
                      <a:rPr lang="it-IT" b="0" i="0" smtClean="0">
                        <a:solidFill>
                          <a:srgbClr val="E71224"/>
                        </a:solidFill>
                        <a:latin typeface="Cambria Math" panose="02040503050406030204" pitchFamily="18" charset="0"/>
                      </a:rPr>
                      <m:t>&gt;0</m:t>
                    </m:r>
                  </m:oMath>
                </a14:m>
                <a:r>
                  <a:rPr lang="it-IT" dirty="0"/>
                  <a:t> </a:t>
                </a:r>
                <a:r>
                  <a:rPr lang="it-IT" dirty="0" err="1"/>
                  <a:t>this</a:t>
                </a:r>
                <a:r>
                  <a:rPr lang="it-IT" dirty="0"/>
                  <a:t> lead </a:t>
                </a:r>
                <a14:m>
                  <m:oMath xmlns:m="http://schemas.openxmlformats.org/officeDocument/2006/math">
                    <m:r>
                      <a:rPr lang="it-IT" b="0" i="1" smtClean="0">
                        <a:solidFill>
                          <a:srgbClr val="E71224"/>
                        </a:solidFill>
                        <a:latin typeface="Cambria Math" panose="02040503050406030204" pitchFamily="18" charset="0"/>
                      </a:rPr>
                      <m:t>𝑥</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m:t>
                        </m:r>
                      </m:e>
                    </m:d>
                    <m:r>
                      <a:rPr lang="it-IT" b="0" i="1" smtClean="0">
                        <a:solidFill>
                          <a:srgbClr val="E71224"/>
                        </a:solidFill>
                        <a:latin typeface="Cambria Math" panose="02040503050406030204" pitchFamily="18" charset="0"/>
                      </a:rPr>
                      <m:t>→</m:t>
                    </m:r>
                    <m:sSup>
                      <m:sSupPr>
                        <m:ctrlPr>
                          <a:rPr lang="it-IT" i="1">
                            <a:solidFill>
                              <a:srgbClr val="E71224"/>
                            </a:solidFill>
                            <a:latin typeface="Cambria Math" panose="02040503050406030204" pitchFamily="18" charset="0"/>
                          </a:rPr>
                        </m:ctrlPr>
                      </m:sSupPr>
                      <m:e>
                        <m:r>
                          <a:rPr lang="it-IT" i="1">
                            <a:solidFill>
                              <a:srgbClr val="E71224"/>
                            </a:solidFill>
                            <a:latin typeface="Cambria Math" panose="02040503050406030204" pitchFamily="18" charset="0"/>
                          </a:rPr>
                          <m:t>𝑥</m:t>
                        </m:r>
                      </m:e>
                      <m:sup>
                        <m:r>
                          <a:rPr lang="it-IT">
                            <a:solidFill>
                              <a:srgbClr val="E71224"/>
                            </a:solidFill>
                            <a:latin typeface="Cambria Math" panose="02040503050406030204" pitchFamily="18" charset="0"/>
                          </a:rPr>
                          <m:t>∗</m:t>
                        </m:r>
                      </m:sup>
                    </m:sSup>
                    <m:r>
                      <a:rPr lang="it-IT" b="0" i="1" smtClean="0">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𝒪</m:t>
                    </m:r>
                    <m:r>
                      <a:rPr lang="it-IT" i="1">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𝜏</m:t>
                    </m:r>
                    <m:r>
                      <a:rPr lang="it-IT" i="1">
                        <a:solidFill>
                          <a:srgbClr val="E71224"/>
                        </a:solidFill>
                        <a:latin typeface="Cambria Math" panose="02040503050406030204" pitchFamily="18" charset="0"/>
                      </a:rPr>
                      <m:t>)</m:t>
                    </m:r>
                  </m:oMath>
                </a14:m>
                <a:r>
                  <a:rPr lang="it-IT" dirty="0"/>
                  <a:t> (zig-zag </a:t>
                </a:r>
                <a:r>
                  <a:rPr lang="it-IT" dirty="0" err="1"/>
                  <a:t>motion</a:t>
                </a:r>
                <a:r>
                  <a:rPr lang="it-IT" dirty="0"/>
                  <a:t> </a:t>
                </a:r>
                <a:r>
                  <a:rPr lang="it-IT" dirty="0" err="1"/>
                  <a:t>around</a:t>
                </a:r>
                <a:r>
                  <a:rPr lang="it-IT" dirty="0"/>
                  <a:t> </a:t>
                </a:r>
                <a14:m>
                  <m:oMath xmlns:m="http://schemas.openxmlformats.org/officeDocument/2006/math">
                    <m:sSup>
                      <m:sSupPr>
                        <m:ctrlPr>
                          <a:rPr lang="it-IT" i="1">
                            <a:solidFill>
                              <a:srgbClr val="E71224"/>
                            </a:solidFill>
                            <a:latin typeface="Cambria Math" panose="02040503050406030204" pitchFamily="18" charset="0"/>
                          </a:rPr>
                        </m:ctrlPr>
                      </m:sSupPr>
                      <m:e>
                        <m:r>
                          <a:rPr lang="it-IT" i="1">
                            <a:solidFill>
                              <a:srgbClr val="E71224"/>
                            </a:solidFill>
                            <a:latin typeface="Cambria Math" panose="02040503050406030204" pitchFamily="18" charset="0"/>
                          </a:rPr>
                          <m:t>𝑥</m:t>
                        </m:r>
                      </m:e>
                      <m:sup>
                        <m:r>
                          <a:rPr lang="it-IT">
                            <a:solidFill>
                              <a:srgbClr val="E71224"/>
                            </a:solidFill>
                            <a:latin typeface="Cambria Math" panose="02040503050406030204" pitchFamily="18" charset="0"/>
                          </a:rPr>
                          <m:t>∗</m:t>
                        </m:r>
                      </m:sup>
                    </m:sSup>
                  </m:oMath>
                </a14:m>
                <a:r>
                  <a:rPr lang="it-IT" dirty="0"/>
                  <a:t>), </a:t>
                </a:r>
                <a:r>
                  <a:rPr lang="it-IT" dirty="0" err="1"/>
                  <a:t>thus</a:t>
                </a:r>
                <a:r>
                  <a:rPr lang="it-IT" dirty="0"/>
                  <a:t> </a:t>
                </a:r>
                <a:r>
                  <a:rPr lang="it-IT" dirty="0" err="1"/>
                  <a:t>consider</a:t>
                </a:r>
                <a:r>
                  <a:rPr lang="it-IT" dirty="0"/>
                  <a:t> a </a:t>
                </a:r>
                <a:r>
                  <a:rPr lang="it-IT" dirty="0" err="1"/>
                  <a:t>vanishing</a:t>
                </a:r>
                <a:r>
                  <a:rPr lang="it-IT" dirty="0"/>
                  <a:t> step-size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𝜏</m:t>
                        </m:r>
                      </m:e>
                      <m:sub>
                        <m:r>
                          <a:rPr lang="it-IT" b="0" i="1" smtClean="0">
                            <a:solidFill>
                              <a:srgbClr val="E71224"/>
                            </a:solidFill>
                            <a:latin typeface="Cambria Math" panose="02040503050406030204" pitchFamily="18" charset="0"/>
                          </a:rPr>
                          <m:t>𝑘</m:t>
                        </m:r>
                      </m:sub>
                    </m:sSub>
                  </m:oMath>
                </a14:m>
                <a:r>
                  <a:rPr lang="it-IT" dirty="0"/>
                  <a:t> </a:t>
                </a:r>
                <a:r>
                  <a:rPr lang="it-IT" dirty="0" err="1"/>
                  <a:t>may</a:t>
                </a:r>
                <a:r>
                  <a:rPr lang="it-IT" dirty="0"/>
                  <a:t> </a:t>
                </a:r>
                <a:r>
                  <a:rPr lang="it-IT" dirty="0" err="1"/>
                  <a:t>improve</a:t>
                </a:r>
                <a:r>
                  <a:rPr lang="it-IT" dirty="0"/>
                  <a:t> the solver </a:t>
                </a:r>
                <a:r>
                  <a:rPr lang="it-IT" dirty="0" err="1"/>
                  <a:t>accuracy</a:t>
                </a:r>
                <a:r>
                  <a:rPr lang="it-IT" dirty="0"/>
                  <a:t> </a:t>
                </a:r>
                <a:r>
                  <a:rPr lang="it-IT" dirty="0" err="1"/>
                  <a:t>since</a:t>
                </a:r>
                <a:r>
                  <a:rPr lang="it-IT" dirty="0"/>
                  <a:t> </a:t>
                </a:r>
                <a14:m>
                  <m:oMath xmlns:m="http://schemas.openxmlformats.org/officeDocument/2006/math">
                    <m:r>
                      <a:rPr lang="it-IT" i="1">
                        <a:solidFill>
                          <a:srgbClr val="E71224"/>
                        </a:solidFill>
                        <a:latin typeface="Cambria Math" panose="02040503050406030204" pitchFamily="18" charset="0"/>
                      </a:rPr>
                      <m:t>𝒪</m:t>
                    </m:r>
                    <m:d>
                      <m:dPr>
                        <m:ctrlPr>
                          <a:rPr lang="it-IT" i="1">
                            <a:solidFill>
                              <a:srgbClr val="E71224"/>
                            </a:solidFill>
                            <a:latin typeface="Cambria Math" panose="02040503050406030204" pitchFamily="18" charset="0"/>
                          </a:rPr>
                        </m:ctrlPr>
                      </m:dPr>
                      <m:e>
                        <m:sSub>
                          <m:sSubPr>
                            <m:ctrlPr>
                              <a:rPr lang="it-IT" b="0" i="1" smtClean="0">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𝜏</m:t>
                            </m:r>
                          </m:e>
                          <m:sub>
                            <m:r>
                              <a:rPr lang="it-IT" b="0" i="1" smtClean="0">
                                <a:solidFill>
                                  <a:srgbClr val="E71224"/>
                                </a:solidFill>
                                <a:latin typeface="Cambria Math" panose="02040503050406030204" pitchFamily="18" charset="0"/>
                              </a:rPr>
                              <m:t>𝑘</m:t>
                            </m:r>
                          </m:sub>
                        </m:sSub>
                      </m:e>
                    </m:d>
                    <m:sSub>
                      <m:sSubPr>
                        <m:ctrlPr>
                          <a:rPr lang="it-IT" b="0" i="1" smtClean="0">
                            <a:solidFill>
                              <a:srgbClr val="E71224"/>
                            </a:solidFill>
                            <a:latin typeface="Cambria Math" panose="02040503050406030204" pitchFamily="18" charset="0"/>
                          </a:rPr>
                        </m:ctrlPr>
                      </m:sSubPr>
                      <m:e>
                        <m:d>
                          <m:dPr>
                            <m:begChr m:val=""/>
                            <m:endChr m:val="|"/>
                            <m:ctrlPr>
                              <a:rPr lang="it-IT" b="0" i="1" smtClean="0">
                                <a:solidFill>
                                  <a:srgbClr val="E71224"/>
                                </a:solidFill>
                                <a:latin typeface="Cambria Math" panose="02040503050406030204" pitchFamily="18" charset="0"/>
                              </a:rPr>
                            </m:ctrlPr>
                          </m:dPr>
                          <m:e>
                            <m:r>
                              <a:rPr lang="it-IT">
                                <a:latin typeface="Cambria Math" panose="02040503050406030204" pitchFamily="18" charset="0"/>
                              </a:rPr>
                              <m:t>​</m:t>
                            </m:r>
                          </m:e>
                        </m:d>
                      </m:e>
                      <m:sub>
                        <m:r>
                          <a:rPr lang="it-IT" b="0" i="1" smtClean="0">
                            <a:solidFill>
                              <a:srgbClr val="E71224"/>
                            </a:solidFill>
                            <a:latin typeface="Cambria Math" panose="02040503050406030204" pitchFamily="18" charset="0"/>
                          </a:rPr>
                          <m:t>𝑘</m:t>
                        </m:r>
                        <m:r>
                          <a:rPr lang="it-IT" b="0" i="1" smtClean="0">
                            <a:solidFill>
                              <a:srgbClr val="E71224"/>
                            </a:solidFill>
                            <a:latin typeface="Cambria Math" panose="02040503050406030204" pitchFamily="18" charset="0"/>
                          </a:rPr>
                          <m:t>→∞</m:t>
                        </m:r>
                      </m:sub>
                    </m:sSub>
                    <m:r>
                      <a:rPr lang="it-IT" b="0" i="1" smtClean="0">
                        <a:solidFill>
                          <a:srgbClr val="E71224"/>
                        </a:solidFill>
                        <a:latin typeface="Cambria Math" panose="02040503050406030204" pitchFamily="18" charset="0"/>
                      </a:rPr>
                      <m:t>→0</m:t>
                    </m:r>
                  </m:oMath>
                </a14:m>
                <a:r>
                  <a:rPr lang="en-US" dirty="0"/>
                  <a:t>.</a:t>
                </a:r>
              </a:p>
            </p:txBody>
          </p:sp>
        </mc:Choice>
        <mc:Fallback xmlns="">
          <p:sp>
            <p:nvSpPr>
              <p:cNvPr id="102" name="CasellaDiTesto 101">
                <a:extLst>
                  <a:ext uri="{FF2B5EF4-FFF2-40B4-BE49-F238E27FC236}">
                    <a16:creationId xmlns:a16="http://schemas.microsoft.com/office/drawing/2014/main" id="{2E9D2D41-27E1-FD26-9085-2C48230CB396}"/>
                  </a:ext>
                </a:extLst>
              </p:cNvPr>
              <p:cNvSpPr txBox="1">
                <a:spLocks noRot="1" noChangeAspect="1" noMove="1" noResize="1" noEditPoints="1" noAdjustHandles="1" noChangeArrowheads="1" noChangeShapeType="1" noTextEdit="1"/>
              </p:cNvSpPr>
              <p:nvPr/>
            </p:nvSpPr>
            <p:spPr>
              <a:xfrm>
                <a:off x="161113" y="5977066"/>
                <a:ext cx="9669335" cy="671209"/>
              </a:xfrm>
              <a:prstGeom prst="rect">
                <a:avLst/>
              </a:prstGeom>
              <a:blipFill>
                <a:blip r:embed="rId23"/>
                <a:stretch>
                  <a:fillRect l="-378" t="-25225" r="-63" b="-9639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E7A2F072-7D8A-83FD-57B7-20ECBA5B0722}"/>
                  </a:ext>
                </a:extLst>
              </p:cNvPr>
              <p:cNvSpPr txBox="1"/>
              <p:nvPr/>
            </p:nvSpPr>
            <p:spPr>
              <a:xfrm>
                <a:off x="134315" y="6633122"/>
                <a:ext cx="9515908" cy="797078"/>
              </a:xfrm>
              <a:prstGeom prst="rect">
                <a:avLst/>
              </a:prstGeom>
              <a:noFill/>
            </p:spPr>
            <p:txBody>
              <a:bodyPr wrap="square">
                <a:spAutoFit/>
              </a:bodyPr>
              <a:lstStyle/>
              <a:p>
                <a:pPr marL="285750" indent="-285750">
                  <a:buFont typeface="Arial" panose="020B0604020202020204" pitchFamily="34" charset="0"/>
                  <a:buChar char="•"/>
                </a:pPr>
                <a:r>
                  <a:rPr lang="it-IT" dirty="0"/>
                  <a:t>For </a:t>
                </a:r>
                <a:r>
                  <a:rPr lang="it-IT" dirty="0" err="1"/>
                  <a:t>instance</a:t>
                </a:r>
                <a:r>
                  <a:rPr lang="it-IT" dirty="0"/>
                  <a:t> </a:t>
                </a:r>
                <a:r>
                  <a:rPr lang="it-IT" dirty="0" err="1"/>
                  <a:t>let</a:t>
                </a:r>
                <a:r>
                  <a:rPr lang="it-IT" dirty="0"/>
                  <a:t> </a:t>
                </a:r>
                <a14:m>
                  <m:oMath xmlns:m="http://schemas.openxmlformats.org/officeDocument/2006/math">
                    <m:sSub>
                      <m:sSubPr>
                        <m:ctrlPr>
                          <a:rPr lang="it-IT" i="1" smtClean="0">
                            <a:solidFill>
                              <a:srgbClr val="E71224"/>
                            </a:solidFill>
                            <a:latin typeface="Cambria Math" panose="02040503050406030204" pitchFamily="18" charset="0"/>
                          </a:rPr>
                        </m:ctrlPr>
                      </m:sSubPr>
                      <m:e>
                        <m:r>
                          <m:rPr>
                            <m:sty m:val="p"/>
                          </m:rPr>
                          <a:rPr lang="it-IT">
                            <a:solidFill>
                              <a:srgbClr val="E71224"/>
                            </a:solidFill>
                            <a:latin typeface="Cambria Math" panose="02040503050406030204" pitchFamily="18" charset="0"/>
                          </a:rPr>
                          <m:t>Γ</m:t>
                        </m:r>
                      </m:e>
                      <m:sub>
                        <m:r>
                          <a:rPr lang="it-IT" i="1">
                            <a:solidFill>
                              <a:srgbClr val="E71224"/>
                            </a:solidFill>
                            <a:latin typeface="Cambria Math" panose="02040503050406030204" pitchFamily="18" charset="0"/>
                          </a:rPr>
                          <m:t>𝑘</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𝑖</m:t>
                        </m:r>
                      </m:e>
                    </m:d>
                  </m:oMath>
                </a14:m>
                <a:r>
                  <a:rPr lang="it-IT" dirty="0">
                    <a:solidFill>
                      <a:srgbClr val="E71224"/>
                    </a:solidFill>
                  </a:rPr>
                  <a:t> </a:t>
                </a:r>
                <a:r>
                  <a:rPr lang="it-IT" dirty="0"/>
                  <a:t>be the </a:t>
                </a:r>
                <a:r>
                  <a:rPr lang="it-IT" dirty="0">
                    <a:solidFill>
                      <a:srgbClr val="E71224"/>
                    </a:solidFill>
                  </a:rPr>
                  <a:t>#times</a:t>
                </a:r>
                <a:r>
                  <a:rPr lang="it-IT" dirty="0"/>
                  <a:t> agent </a:t>
                </a:r>
                <a14:m>
                  <m:oMath xmlns:m="http://schemas.openxmlformats.org/officeDocument/2006/math">
                    <m:r>
                      <a:rPr lang="it-IT" b="0" i="1" smtClean="0">
                        <a:solidFill>
                          <a:srgbClr val="E71224"/>
                        </a:solidFill>
                        <a:latin typeface="Cambria Math" panose="02040503050406030204" pitchFamily="18" charset="0"/>
                      </a:rPr>
                      <m:t>𝑖</m:t>
                    </m:r>
                  </m:oMath>
                </a14:m>
                <a:r>
                  <a:rPr lang="it-IT" dirty="0">
                    <a:solidFill>
                      <a:srgbClr val="E71224"/>
                    </a:solidFill>
                  </a:rPr>
                  <a:t> </a:t>
                </a:r>
                <a:r>
                  <a:rPr lang="it-IT" dirty="0"/>
                  <a:t>updated </a:t>
                </a:r>
                <a:r>
                  <a:rPr lang="it-IT" dirty="0" err="1"/>
                  <a:t>its</a:t>
                </a:r>
                <a:r>
                  <a:rPr lang="it-IT" dirty="0"/>
                  <a:t> state </a:t>
                </a:r>
                <a:r>
                  <a:rPr lang="it-IT" dirty="0" err="1"/>
                  <a:t>because</a:t>
                </a:r>
                <a:r>
                  <a:rPr lang="it-IT" dirty="0"/>
                  <a:t> of </a:t>
                </a:r>
                <a:r>
                  <a:rPr lang="it-IT" dirty="0" err="1"/>
                  <a:t>either</a:t>
                </a:r>
                <a:r>
                  <a:rPr lang="it-IT"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𝐼</m:t>
                        </m:r>
                      </m:e>
                      <m:sub>
                        <m:r>
                          <a:rPr lang="it-IT" b="0" i="1" smtClean="0">
                            <a:solidFill>
                              <a:srgbClr val="E71224"/>
                            </a:solidFill>
                            <a:latin typeface="Cambria Math" panose="02040503050406030204" pitchFamily="18" charset="0"/>
                          </a:rPr>
                          <m:t>𝑘</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𝑖</m:t>
                    </m:r>
                  </m:oMath>
                </a14:m>
                <a:r>
                  <a:rPr lang="en-US" dirty="0"/>
                  <a:t> or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𝐽</m:t>
                        </m:r>
                      </m:e>
                      <m:sub>
                        <m:r>
                          <a:rPr lang="it-IT" b="0" i="1" smtClean="0">
                            <a:solidFill>
                              <a:srgbClr val="E71224"/>
                            </a:solidFill>
                            <a:latin typeface="Cambria Math" panose="02040503050406030204" pitchFamily="18" charset="0"/>
                          </a:rPr>
                          <m:t>𝑘</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𝑖</m:t>
                    </m:r>
                  </m:oMath>
                </a14:m>
                <a:r>
                  <a:rPr lang="en-US" dirty="0"/>
                  <a:t>, then consider </a:t>
                </a:r>
                <a14:m>
                  <m:oMath xmlns:m="http://schemas.openxmlformats.org/officeDocument/2006/math">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𝜏</m:t>
                        </m:r>
                      </m:e>
                      <m:sub>
                        <m:r>
                          <a:rPr lang="it-IT" b="0" i="1" smtClean="0">
                            <a:solidFill>
                              <a:srgbClr val="E71224"/>
                            </a:solidFill>
                            <a:latin typeface="Cambria Math" panose="02040503050406030204" pitchFamily="18" charset="0"/>
                          </a:rPr>
                          <m:t>𝑖</m:t>
                        </m:r>
                        <m:r>
                          <a:rPr lang="it-IT" b="0" i="1" smtClean="0">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𝑘</m:t>
                        </m:r>
                      </m:sub>
                    </m:sSub>
                    <m:r>
                      <a:rPr lang="it-IT" i="1">
                        <a:solidFill>
                          <a:srgbClr val="E71224"/>
                        </a:solidFill>
                        <a:latin typeface="Cambria Math" panose="02040503050406030204" pitchFamily="18" charset="0"/>
                      </a:rPr>
                      <m:t>=</m:t>
                    </m:r>
                    <m:f>
                      <m:fPr>
                        <m:ctrlPr>
                          <a:rPr lang="it-IT" i="1">
                            <a:solidFill>
                              <a:srgbClr val="E71224"/>
                            </a:solidFill>
                            <a:latin typeface="Cambria Math" panose="02040503050406030204" pitchFamily="18" charset="0"/>
                          </a:rPr>
                        </m:ctrlPr>
                      </m:fPr>
                      <m:num>
                        <m:r>
                          <a:rPr lang="it-IT" i="1">
                            <a:solidFill>
                              <a:srgbClr val="E71224"/>
                            </a:solidFill>
                            <a:latin typeface="Cambria Math" panose="02040503050406030204" pitchFamily="18" charset="0"/>
                          </a:rPr>
                          <m:t>1</m:t>
                        </m:r>
                      </m:num>
                      <m:den>
                        <m:sSub>
                          <m:sSubPr>
                            <m:ctrlPr>
                              <a:rPr lang="it-IT" i="1">
                                <a:solidFill>
                                  <a:srgbClr val="E71224"/>
                                </a:solidFill>
                                <a:latin typeface="Cambria Math" panose="02040503050406030204" pitchFamily="18" charset="0"/>
                              </a:rPr>
                            </m:ctrlPr>
                          </m:sSubPr>
                          <m:e>
                            <m:r>
                              <m:rPr>
                                <m:sty m:val="p"/>
                              </m:rPr>
                              <a:rPr lang="it-IT">
                                <a:solidFill>
                                  <a:srgbClr val="E71224"/>
                                </a:solidFill>
                                <a:latin typeface="Cambria Math" panose="02040503050406030204" pitchFamily="18" charset="0"/>
                              </a:rPr>
                              <m:t>Γ</m:t>
                            </m:r>
                          </m:e>
                          <m:sub>
                            <m:r>
                              <a:rPr lang="it-IT" i="1">
                                <a:solidFill>
                                  <a:srgbClr val="E71224"/>
                                </a:solidFill>
                                <a:latin typeface="Cambria Math" panose="02040503050406030204" pitchFamily="18" charset="0"/>
                              </a:rPr>
                              <m:t>𝑘</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𝑖</m:t>
                            </m:r>
                          </m:e>
                        </m:d>
                      </m:den>
                    </m:f>
                  </m:oMath>
                </a14:m>
                <a:r>
                  <a:rPr lang="it-IT" dirty="0">
                    <a:solidFill>
                      <a:srgbClr val="E71224"/>
                    </a:solidFill>
                  </a:rPr>
                  <a:t> </a:t>
                </a:r>
                <a:r>
                  <a:rPr lang="it-IT" dirty="0" err="1"/>
                  <a:t>is</a:t>
                </a:r>
                <a:r>
                  <a:rPr lang="it-IT" dirty="0"/>
                  <a:t> </a:t>
                </a:r>
                <a:r>
                  <a:rPr lang="it-IT" dirty="0" err="1"/>
                  <a:t>vanishing</a:t>
                </a:r>
                <a:r>
                  <a:rPr lang="it-IT" dirty="0"/>
                  <a:t> and </a:t>
                </a:r>
                <a:r>
                  <a:rPr lang="it-IT" dirty="0" err="1"/>
                  <a:t>it</a:t>
                </a:r>
                <a:r>
                  <a:rPr lang="it-IT" dirty="0"/>
                  <a:t> </a:t>
                </a:r>
                <a:r>
                  <a:rPr lang="it-IT" dirty="0" err="1"/>
                  <a:t>improves</a:t>
                </a:r>
                <a:r>
                  <a:rPr lang="it-IT" dirty="0"/>
                  <a:t> the </a:t>
                </a:r>
                <a:r>
                  <a:rPr lang="it-IT" dirty="0" err="1"/>
                  <a:t>accuracy</a:t>
                </a:r>
                <a:r>
                  <a:rPr lang="it-IT" dirty="0"/>
                  <a:t> </a:t>
                </a:r>
                <a:r>
                  <a:rPr lang="it-IT" dirty="0" err="1"/>
                  <a:t>since</a:t>
                </a:r>
                <a:r>
                  <a:rPr lang="it-IT"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𝜏</m:t>
                        </m:r>
                      </m:e>
                      <m:sub>
                        <m:r>
                          <a:rPr lang="it-IT" b="0" i="1" smtClean="0">
                            <a:solidFill>
                              <a:srgbClr val="E71224"/>
                            </a:solidFill>
                            <a:latin typeface="Cambria Math" panose="02040503050406030204" pitchFamily="18" charset="0"/>
                          </a:rPr>
                          <m:t>𝑖</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𝑘</m:t>
                        </m:r>
                      </m:sub>
                    </m:sSub>
                    <m:sSub>
                      <m:sSubPr>
                        <m:ctrlPr>
                          <a:rPr lang="it-IT" i="1">
                            <a:solidFill>
                              <a:srgbClr val="E71224"/>
                            </a:solidFill>
                            <a:latin typeface="Cambria Math" panose="02040503050406030204" pitchFamily="18" charset="0"/>
                          </a:rPr>
                        </m:ctrlPr>
                      </m:sSubPr>
                      <m:e>
                        <m:d>
                          <m:dPr>
                            <m:begChr m:val=""/>
                            <m:endChr m:val="|"/>
                            <m:ctrlPr>
                              <a:rPr lang="it-IT" i="1">
                                <a:solidFill>
                                  <a:srgbClr val="E71224"/>
                                </a:solidFill>
                                <a:latin typeface="Cambria Math" panose="02040503050406030204" pitchFamily="18" charset="0"/>
                              </a:rPr>
                            </m:ctrlPr>
                          </m:dPr>
                          <m:e>
                            <m:r>
                              <a:rPr lang="it-IT">
                                <a:latin typeface="Cambria Math" panose="02040503050406030204" pitchFamily="18" charset="0"/>
                              </a:rPr>
                              <m:t>​</m:t>
                            </m:r>
                          </m:e>
                        </m:d>
                      </m:e>
                      <m:sub>
                        <m:r>
                          <a:rPr lang="it-IT" i="1">
                            <a:solidFill>
                              <a:srgbClr val="E71224"/>
                            </a:solidFill>
                            <a:latin typeface="Cambria Math" panose="02040503050406030204" pitchFamily="18" charset="0"/>
                          </a:rPr>
                          <m:t>𝑘</m:t>
                        </m:r>
                        <m:r>
                          <a:rPr lang="it-IT" i="1">
                            <a:solidFill>
                              <a:srgbClr val="E71224"/>
                            </a:solidFill>
                            <a:latin typeface="Cambria Math" panose="02040503050406030204" pitchFamily="18" charset="0"/>
                          </a:rPr>
                          <m:t>→∞</m:t>
                        </m:r>
                      </m:sub>
                    </m:sSub>
                    <m:r>
                      <a:rPr lang="it-IT" i="1">
                        <a:solidFill>
                          <a:srgbClr val="E71224"/>
                        </a:solidFill>
                        <a:latin typeface="Cambria Math" panose="02040503050406030204" pitchFamily="18" charset="0"/>
                      </a:rPr>
                      <m:t>→0</m:t>
                    </m:r>
                  </m:oMath>
                </a14:m>
                <a:endParaRPr lang="en-US" dirty="0"/>
              </a:p>
            </p:txBody>
          </p:sp>
        </mc:Choice>
        <mc:Fallback xmlns="">
          <p:sp>
            <p:nvSpPr>
              <p:cNvPr id="6" name="CasellaDiTesto 5">
                <a:extLst>
                  <a:ext uri="{FF2B5EF4-FFF2-40B4-BE49-F238E27FC236}">
                    <a16:creationId xmlns:a16="http://schemas.microsoft.com/office/drawing/2014/main" id="{E7A2F072-7D8A-83FD-57B7-20ECBA5B0722}"/>
                  </a:ext>
                </a:extLst>
              </p:cNvPr>
              <p:cNvSpPr txBox="1">
                <a:spLocks noRot="1" noChangeAspect="1" noMove="1" noResize="1" noEditPoints="1" noAdjustHandles="1" noChangeArrowheads="1" noChangeShapeType="1" noTextEdit="1"/>
              </p:cNvSpPr>
              <p:nvPr/>
            </p:nvSpPr>
            <p:spPr>
              <a:xfrm>
                <a:off x="134315" y="6633122"/>
                <a:ext cx="9515908" cy="797078"/>
              </a:xfrm>
              <a:prstGeom prst="rect">
                <a:avLst/>
              </a:prstGeom>
              <a:blipFill>
                <a:blip r:embed="rId24"/>
                <a:stretch>
                  <a:fillRect l="-384" t="-13740" b="-74046"/>
                </a:stretch>
              </a:blipFill>
            </p:spPr>
            <p:txBody>
              <a:bodyPr/>
              <a:lstStyle/>
              <a:p>
                <a:r>
                  <a:rPr lang="it-IT">
                    <a:noFill/>
                  </a:rPr>
                  <a:t> </a:t>
                </a:r>
              </a:p>
            </p:txBody>
          </p:sp>
        </mc:Fallback>
      </mc:AlternateContent>
      <p:grpSp>
        <p:nvGrpSpPr>
          <p:cNvPr id="57" name="Gruppo 56">
            <a:extLst>
              <a:ext uri="{FF2B5EF4-FFF2-40B4-BE49-F238E27FC236}">
                <a16:creationId xmlns:a16="http://schemas.microsoft.com/office/drawing/2014/main" id="{1459DA2E-2F6B-42F1-046D-F6B66FFB50F0}"/>
              </a:ext>
            </a:extLst>
          </p:cNvPr>
          <p:cNvGrpSpPr/>
          <p:nvPr/>
        </p:nvGrpSpPr>
        <p:grpSpPr>
          <a:xfrm>
            <a:off x="302780" y="5273088"/>
            <a:ext cx="9743784" cy="633637"/>
            <a:chOff x="302780" y="6723104"/>
            <a:chExt cx="9743784" cy="633637"/>
          </a:xfrm>
        </p:grpSpPr>
        <mc:AlternateContent xmlns:mc="http://schemas.openxmlformats.org/markup-compatibility/2006" xmlns:a14="http://schemas.microsoft.com/office/drawing/2010/main">
          <mc:Choice Requires="a14">
            <p:sp>
              <p:nvSpPr>
                <p:cNvPr id="50" name="CasellaDiTesto 49">
                  <a:extLst>
                    <a:ext uri="{FF2B5EF4-FFF2-40B4-BE49-F238E27FC236}">
                      <a16:creationId xmlns:a16="http://schemas.microsoft.com/office/drawing/2014/main" id="{69A05B11-9474-925F-786F-D8F35A0CF1F5}"/>
                    </a:ext>
                  </a:extLst>
                </p:cNvPr>
                <p:cNvSpPr txBox="1"/>
                <p:nvPr/>
              </p:nvSpPr>
              <p:spPr>
                <a:xfrm>
                  <a:off x="428541" y="6732146"/>
                  <a:ext cx="9618023" cy="624595"/>
                </a:xfrm>
                <a:prstGeom prst="rect">
                  <a:avLst/>
                </a:prstGeom>
                <a:noFill/>
              </p:spPr>
              <p:txBody>
                <a:bodyPr wrap="square">
                  <a:spAutoFit/>
                </a:bodyPr>
                <a:lstStyle/>
                <a:p>
                  <a:r>
                    <a:rPr lang="en-US" sz="1700" b="1" dirty="0"/>
                    <a:t>Proof idea:</a:t>
                  </a:r>
                  <a:r>
                    <a:rPr lang="en-US" sz="1700" dirty="0"/>
                    <a:t> First we need to show </a:t>
                  </a:r>
                  <a14:m>
                    <m:oMath xmlns:m="http://schemas.openxmlformats.org/officeDocument/2006/math">
                      <m:r>
                        <a:rPr lang="it-IT" sz="1600" b="0" i="1" smtClean="0">
                          <a:solidFill>
                            <a:srgbClr val="E71224"/>
                          </a:solidFill>
                          <a:latin typeface="Cambria Math" panose="02040503050406030204" pitchFamily="18" charset="0"/>
                        </a:rPr>
                        <m:t>𝑥</m:t>
                      </m:r>
                      <m:r>
                        <a:rPr lang="it-IT" sz="1600" b="0" i="1" smtClean="0">
                          <a:solidFill>
                            <a:srgbClr val="E71224"/>
                          </a:solidFill>
                          <a:latin typeface="Cambria Math" panose="02040503050406030204" pitchFamily="18" charset="0"/>
                        </a:rPr>
                        <m:t>(</m:t>
                      </m:r>
                      <m:r>
                        <a:rPr lang="it-IT" sz="1600" b="0" i="1" smtClean="0">
                          <a:solidFill>
                            <a:srgbClr val="E71224"/>
                          </a:solidFill>
                          <a:latin typeface="Cambria Math" panose="02040503050406030204" pitchFamily="18" charset="0"/>
                        </a:rPr>
                        <m:t>𝑘</m:t>
                      </m:r>
                      <m:r>
                        <a:rPr lang="it-IT" sz="1600" b="0" i="1" smtClean="0">
                          <a:solidFill>
                            <a:srgbClr val="E71224"/>
                          </a:solidFill>
                          <a:latin typeface="Cambria Math" panose="02040503050406030204" pitchFamily="18" charset="0"/>
                        </a:rPr>
                        <m:t>)</m:t>
                      </m:r>
                    </m:oMath>
                  </a14:m>
                  <a:r>
                    <a:rPr lang="en-US" sz="1700" dirty="0"/>
                    <a:t> reachs a consensus </a:t>
                  </a:r>
                  <a14:m>
                    <m:oMath xmlns:m="http://schemas.openxmlformats.org/officeDocument/2006/math">
                      <m:r>
                        <a:rPr lang="it-IT" sz="1600" b="0" i="1" smtClean="0">
                          <a:solidFill>
                            <a:srgbClr val="E71224"/>
                          </a:solidFill>
                          <a:latin typeface="Cambria Math" panose="02040503050406030204" pitchFamily="18" charset="0"/>
                        </a:rPr>
                        <m:t>𝑐</m:t>
                      </m:r>
                      <m:d>
                        <m:dPr>
                          <m:ctrlPr>
                            <a:rPr lang="it-IT" sz="1600" b="0" i="1" smtClean="0">
                              <a:solidFill>
                                <a:srgbClr val="E71224"/>
                              </a:solidFill>
                              <a:latin typeface="Cambria Math" panose="02040503050406030204" pitchFamily="18" charset="0"/>
                            </a:rPr>
                          </m:ctrlPr>
                        </m:dPr>
                        <m:e>
                          <m:r>
                            <a:rPr lang="it-IT" sz="1600" b="0" i="1" smtClean="0">
                              <a:solidFill>
                                <a:srgbClr val="E71224"/>
                              </a:solidFill>
                              <a:latin typeface="Cambria Math" panose="02040503050406030204" pitchFamily="18" charset="0"/>
                            </a:rPr>
                            <m:t>𝑘</m:t>
                          </m:r>
                        </m:e>
                      </m:d>
                      <m:sSub>
                        <m:sSubPr>
                          <m:ctrlPr>
                            <a:rPr lang="it-IT" sz="1600" b="0" i="1" smtClean="0">
                              <a:solidFill>
                                <a:srgbClr val="E71224"/>
                              </a:solidFill>
                              <a:latin typeface="Cambria Math" panose="02040503050406030204" pitchFamily="18" charset="0"/>
                            </a:rPr>
                          </m:ctrlPr>
                        </m:sSubPr>
                        <m:e>
                          <m:r>
                            <a:rPr lang="it-IT" sz="1600" b="0" i="1" smtClean="0">
                              <a:solidFill>
                                <a:srgbClr val="E71224"/>
                              </a:solidFill>
                              <a:latin typeface="Cambria Math" panose="02040503050406030204" pitchFamily="18" charset="0"/>
                            </a:rPr>
                            <m:t>1</m:t>
                          </m:r>
                        </m:e>
                        <m:sub>
                          <m:r>
                            <a:rPr lang="it-IT" sz="1600" b="0" i="1" smtClean="0">
                              <a:solidFill>
                                <a:srgbClr val="E71224"/>
                              </a:solidFill>
                              <a:latin typeface="Cambria Math" panose="02040503050406030204" pitchFamily="18" charset="0"/>
                            </a:rPr>
                            <m:t>𝑛</m:t>
                          </m:r>
                        </m:sub>
                      </m:sSub>
                    </m:oMath>
                  </a14:m>
                  <a:r>
                    <a:rPr lang="en-US" sz="1700" dirty="0"/>
                    <a:t> (see </a:t>
                  </a:r>
                  <a:r>
                    <a:rPr lang="en-US" sz="1700" i="1" dirty="0"/>
                    <a:t>gossip consensus proof</a:t>
                  </a:r>
                  <a:r>
                    <a:rPr lang="en-US" sz="1700" dirty="0"/>
                    <a:t>). Then, that </a:t>
                  </a:r>
                  <a14:m>
                    <m:oMath xmlns:m="http://schemas.openxmlformats.org/officeDocument/2006/math">
                      <m:r>
                        <a:rPr lang="it-IT" i="1">
                          <a:solidFill>
                            <a:srgbClr val="E71224"/>
                          </a:solidFill>
                          <a:latin typeface="Cambria Math" panose="02040503050406030204" pitchFamily="18" charset="0"/>
                        </a:rPr>
                        <m:t>𝑐</m:t>
                      </m:r>
                      <m:d>
                        <m:dPr>
                          <m:ctrlPr>
                            <a:rPr lang="it-IT" i="1">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𝑘</m:t>
                          </m:r>
                        </m:e>
                      </m:d>
                      <m:r>
                        <a:rPr lang="it-IT" b="0" i="1" smtClean="0">
                          <a:solidFill>
                            <a:srgbClr val="E71224"/>
                          </a:solidFill>
                          <a:latin typeface="Cambria Math" panose="02040503050406030204" pitchFamily="18" charset="0"/>
                        </a:rPr>
                        <m:t>→</m:t>
                      </m:r>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𝑐</m:t>
                          </m:r>
                        </m:e>
                        <m:sup>
                          <m:r>
                            <a:rPr lang="it-IT" b="0" i="1" smtClean="0">
                              <a:solidFill>
                                <a:srgbClr val="E71224"/>
                              </a:solidFill>
                              <a:latin typeface="Cambria Math" panose="02040503050406030204" pitchFamily="18" charset="0"/>
                            </a:rPr>
                            <m:t>∗</m:t>
                          </m:r>
                        </m:sup>
                      </m:sSup>
                      <m:r>
                        <a:rPr lang="it-IT" b="0" i="1" smtClean="0">
                          <a:solidFill>
                            <a:srgbClr val="E71224"/>
                          </a:solidFill>
                          <a:latin typeface="Cambria Math" panose="02040503050406030204" pitchFamily="18" charset="0"/>
                        </a:rPr>
                        <m:t>≡</m:t>
                      </m:r>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𝑥</m:t>
                          </m:r>
                        </m:e>
                        <m:sup>
                          <m:r>
                            <a:rPr lang="it-IT" b="0" i="1" smtClean="0">
                              <a:solidFill>
                                <a:srgbClr val="E71224"/>
                              </a:solidFill>
                              <a:latin typeface="Cambria Math" panose="02040503050406030204" pitchFamily="18" charset="0"/>
                            </a:rPr>
                            <m:t>∗</m:t>
                          </m:r>
                        </m:sup>
                      </m:sSup>
                    </m:oMath>
                  </a14:m>
                  <a:r>
                    <a:rPr lang="en-US" sz="1700" dirty="0"/>
                    <a:t> by descending the gradient direction. See: [</a:t>
                  </a:r>
                  <a:r>
                    <a:rPr lang="en-US" sz="1700" i="1" dirty="0" err="1"/>
                    <a:t>Nedic</a:t>
                  </a:r>
                  <a:r>
                    <a:rPr lang="en-US" sz="1700" i="1" dirty="0"/>
                    <a:t> &amp; </a:t>
                  </a:r>
                  <a:r>
                    <a:rPr lang="en-US" sz="1700" i="1" dirty="0" err="1"/>
                    <a:t>Veeravalli</a:t>
                  </a:r>
                  <a:r>
                    <a:rPr lang="en-US" sz="1700" i="1" dirty="0"/>
                    <a:t> (2009). IEEE CDC</a:t>
                  </a:r>
                  <a:r>
                    <a:rPr lang="en-US" sz="1700" dirty="0"/>
                    <a:t>]</a:t>
                  </a:r>
                </a:p>
              </p:txBody>
            </p:sp>
          </mc:Choice>
          <mc:Fallback xmlns="">
            <p:sp>
              <p:nvSpPr>
                <p:cNvPr id="50" name="CasellaDiTesto 49">
                  <a:extLst>
                    <a:ext uri="{FF2B5EF4-FFF2-40B4-BE49-F238E27FC236}">
                      <a16:creationId xmlns:a16="http://schemas.microsoft.com/office/drawing/2014/main" id="{69A05B11-9474-925F-786F-D8F35A0CF1F5}"/>
                    </a:ext>
                  </a:extLst>
                </p:cNvPr>
                <p:cNvSpPr txBox="1">
                  <a:spLocks noRot="1" noChangeAspect="1" noMove="1" noResize="1" noEditPoints="1" noAdjustHandles="1" noChangeArrowheads="1" noChangeShapeType="1" noTextEdit="1"/>
                </p:cNvSpPr>
                <p:nvPr/>
              </p:nvSpPr>
              <p:spPr>
                <a:xfrm>
                  <a:off x="428541" y="6732146"/>
                  <a:ext cx="9618023" cy="624595"/>
                </a:xfrm>
                <a:prstGeom prst="rect">
                  <a:avLst/>
                </a:prstGeom>
                <a:blipFill>
                  <a:blip r:embed="rId25"/>
                  <a:stretch>
                    <a:fillRect l="-380" t="-2913" b="-11650"/>
                  </a:stretch>
                </a:blipFill>
              </p:spPr>
              <p:txBody>
                <a:bodyPr/>
                <a:lstStyle/>
                <a:p>
                  <a:r>
                    <a:rPr lang="it-IT">
                      <a:noFill/>
                    </a:rPr>
                    <a:t> </a:t>
                  </a:r>
                </a:p>
              </p:txBody>
            </p:sp>
          </mc:Fallback>
        </mc:AlternateContent>
        <p:sp>
          <p:nvSpPr>
            <p:cNvPr id="56" name="Rettangolo con angoli arrotondati 55">
              <a:extLst>
                <a:ext uri="{FF2B5EF4-FFF2-40B4-BE49-F238E27FC236}">
                  <a16:creationId xmlns:a16="http://schemas.microsoft.com/office/drawing/2014/main" id="{BEC5CF29-E4E4-AA5E-E0CB-4939188FD7B4}"/>
                </a:ext>
              </a:extLst>
            </p:cNvPr>
            <p:cNvSpPr/>
            <p:nvPr/>
          </p:nvSpPr>
          <p:spPr>
            <a:xfrm>
              <a:off x="302780" y="6723104"/>
              <a:ext cx="9618024" cy="61555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25" name="Immagine 2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title="IguanaTex Bitmap Display">
            <a:extLst>
              <a:ext uri="{FF2B5EF4-FFF2-40B4-BE49-F238E27FC236}">
                <a16:creationId xmlns:a16="http://schemas.microsoft.com/office/drawing/2014/main" id="{51755ED7-7525-DE9F-58B0-656F35F4FE41}"/>
              </a:ext>
            </a:extLst>
          </p:cNvPr>
          <p:cNvPicPr>
            <a:picLocks noChangeAspect="1"/>
          </p:cNvPicPr>
          <p:nvPr>
            <p:custDataLst>
              <p:tags r:id="rId6"/>
            </p:custDataLst>
          </p:nvPr>
        </p:nvPicPr>
        <p:blipFill>
          <a:blip r:embed="rId26">
            <a:extLst>
              <a:ext uri="{28A0092B-C50C-407E-A947-70E740481C1C}">
                <a14:useLocalDpi xmlns:a14="http://schemas.microsoft.com/office/drawing/2010/main" val="0"/>
              </a:ext>
            </a:extLst>
          </a:blip>
          <a:stretch>
            <a:fillRect/>
          </a:stretch>
        </p:blipFill>
        <p:spPr>
          <a:xfrm>
            <a:off x="186328" y="4183440"/>
            <a:ext cx="232904" cy="227100"/>
          </a:xfrm>
          <a:prstGeom prst="rect">
            <a:avLst/>
          </a:prstGeom>
        </p:spPr>
      </p:pic>
      <p:grpSp>
        <p:nvGrpSpPr>
          <p:cNvPr id="28" name="Gruppo 27">
            <a:extLst>
              <a:ext uri="{FF2B5EF4-FFF2-40B4-BE49-F238E27FC236}">
                <a16:creationId xmlns:a16="http://schemas.microsoft.com/office/drawing/2014/main" id="{A2009930-4C67-539B-F11C-8036285AA745}"/>
              </a:ext>
            </a:extLst>
          </p:cNvPr>
          <p:cNvGrpSpPr/>
          <p:nvPr/>
        </p:nvGrpSpPr>
        <p:grpSpPr>
          <a:xfrm>
            <a:off x="5145627" y="3578139"/>
            <a:ext cx="4775177" cy="1571024"/>
            <a:chOff x="5145627" y="3616239"/>
            <a:chExt cx="4775177" cy="1571024"/>
          </a:xfrm>
        </p:grpSpPr>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49C31D7F-FB42-0EBB-D101-68CD44868B1D}"/>
                    </a:ext>
                  </a:extLst>
                </p:cNvPr>
                <p:cNvSpPr txBox="1"/>
                <p:nvPr/>
              </p:nvSpPr>
              <p:spPr>
                <a:xfrm>
                  <a:off x="5200585" y="3616239"/>
                  <a:ext cx="4629864" cy="830997"/>
                </a:xfrm>
                <a:prstGeom prst="rect">
                  <a:avLst/>
                </a:prstGeom>
                <a:noFill/>
              </p:spPr>
              <p:txBody>
                <a:bodyPr wrap="square">
                  <a:spAutoFit/>
                </a:bodyPr>
                <a:lstStyle/>
                <a:p>
                  <a:r>
                    <a:rPr lang="it-IT" sz="1600" dirty="0"/>
                    <a:t>Due to (*.1), one note </a:t>
                  </a:r>
                  <a:r>
                    <a:rPr lang="it-IT" sz="1600" dirty="0" err="1"/>
                    <a:t>that</a:t>
                  </a:r>
                  <a:r>
                    <a:rPr lang="it-IT" sz="1600" dirty="0"/>
                    <a:t> </a:t>
                  </a:r>
                  <a:r>
                    <a:rPr lang="it-IT" sz="1600" dirty="0" err="1"/>
                    <a:t>achieves</a:t>
                  </a:r>
                  <a:r>
                    <a:rPr lang="it-IT" sz="1600" dirty="0"/>
                    <a:t> the consensus on the </a:t>
                  </a:r>
                  <a14:m>
                    <m:oMath xmlns:m="http://schemas.openxmlformats.org/officeDocument/2006/math">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𝑣</m:t>
                          </m:r>
                        </m:e>
                        <m:sub>
                          <m:r>
                            <a:rPr lang="it-IT" sz="1600" b="0" i="1" dirty="0" smtClean="0">
                              <a:solidFill>
                                <a:srgbClr val="E71224"/>
                              </a:solidFill>
                              <a:latin typeface="Cambria Math" panose="02040503050406030204" pitchFamily="18" charset="0"/>
                            </a:rPr>
                            <m:t>𝑖</m:t>
                          </m:r>
                        </m:sub>
                      </m:sSub>
                      <m:r>
                        <a:rPr lang="it-IT" sz="1600" b="0" i="1" dirty="0" smtClean="0">
                          <a:solidFill>
                            <a:srgbClr val="E71224"/>
                          </a:solidFill>
                          <a:latin typeface="Cambria Math" panose="02040503050406030204" pitchFamily="18" charset="0"/>
                        </a:rPr>
                        <m:t>(</m:t>
                      </m:r>
                      <m:r>
                        <a:rPr lang="it-IT" sz="1600" b="0" i="1" dirty="0" smtClean="0">
                          <a:solidFill>
                            <a:srgbClr val="E71224"/>
                          </a:solidFill>
                          <a:latin typeface="Cambria Math" panose="02040503050406030204" pitchFamily="18" charset="0"/>
                        </a:rPr>
                        <m:t>𝑘</m:t>
                      </m:r>
                      <m:r>
                        <a:rPr lang="it-IT" sz="1600" b="0" i="1" dirty="0" smtClean="0">
                          <a:solidFill>
                            <a:srgbClr val="E71224"/>
                          </a:solidFill>
                          <a:latin typeface="Cambria Math" panose="02040503050406030204" pitchFamily="18" charset="0"/>
                        </a:rPr>
                        <m:t>)</m:t>
                      </m:r>
                    </m:oMath>
                  </a14:m>
                  <a:r>
                    <a:rPr lang="it-IT" sz="1600" dirty="0"/>
                    <a:t> </a:t>
                  </a:r>
                  <a:r>
                    <a:rPr lang="it-IT" sz="1600" dirty="0" err="1"/>
                    <a:t>implies</a:t>
                  </a:r>
                  <a:r>
                    <a:rPr lang="it-IT" sz="1600" dirty="0"/>
                    <a:t> </a:t>
                  </a:r>
                  <a:r>
                    <a:rPr lang="it-IT" sz="1600" dirty="0" err="1"/>
                    <a:t>also</a:t>
                  </a:r>
                  <a:r>
                    <a:rPr lang="it-IT" sz="1600" dirty="0"/>
                    <a:t> </a:t>
                  </a:r>
                  <a14:m>
                    <m:oMath xmlns:m="http://schemas.openxmlformats.org/officeDocument/2006/math">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𝑥</m:t>
                          </m:r>
                        </m:e>
                        <m:sub>
                          <m:r>
                            <a:rPr lang="it-IT" sz="1600" b="0" i="1" dirty="0" smtClean="0">
                              <a:solidFill>
                                <a:srgbClr val="E71224"/>
                              </a:solidFill>
                              <a:latin typeface="Cambria Math" panose="02040503050406030204" pitchFamily="18" charset="0"/>
                            </a:rPr>
                            <m:t>𝑖</m:t>
                          </m:r>
                        </m:sub>
                      </m:sSub>
                      <m:r>
                        <a:rPr lang="it-IT" sz="1600" b="0" i="1" dirty="0" smtClean="0">
                          <a:solidFill>
                            <a:srgbClr val="E71224"/>
                          </a:solidFill>
                          <a:latin typeface="Cambria Math" panose="02040503050406030204" pitchFamily="18" charset="0"/>
                        </a:rPr>
                        <m:t>(</m:t>
                      </m:r>
                      <m:r>
                        <a:rPr lang="it-IT" sz="1600" b="0" i="1" dirty="0" smtClean="0">
                          <a:solidFill>
                            <a:srgbClr val="E71224"/>
                          </a:solidFill>
                          <a:latin typeface="Cambria Math" panose="02040503050406030204" pitchFamily="18" charset="0"/>
                        </a:rPr>
                        <m:t>𝑘</m:t>
                      </m:r>
                      <m:r>
                        <a:rPr lang="it-IT" sz="1600" b="0" i="1" dirty="0" smtClean="0">
                          <a:solidFill>
                            <a:srgbClr val="E71224"/>
                          </a:solidFill>
                          <a:latin typeface="Cambria Math" panose="02040503050406030204" pitchFamily="18" charset="0"/>
                        </a:rPr>
                        <m:t>)</m:t>
                      </m:r>
                    </m:oMath>
                  </a14:m>
                  <a:r>
                    <a:rPr lang="it-IT" sz="1600" dirty="0"/>
                    <a:t> makes consensus. </a:t>
                  </a:r>
                </a:p>
                <a:p>
                  <a:r>
                    <a:rPr lang="it-IT" sz="1600" dirty="0" err="1"/>
                    <a:t>Thus</a:t>
                  </a:r>
                  <a:r>
                    <a:rPr lang="it-IT" sz="1600" dirty="0"/>
                    <a:t>, a </a:t>
                  </a:r>
                  <a:r>
                    <a:rPr lang="it-IT" sz="1600" dirty="0" err="1"/>
                    <a:t>simpler</a:t>
                  </a:r>
                  <a:r>
                    <a:rPr lang="it-IT" sz="1600" dirty="0"/>
                    <a:t> and </a:t>
                  </a:r>
                  <a:r>
                    <a:rPr lang="it-IT" sz="1600" dirty="0" err="1"/>
                    <a:t>elegant</a:t>
                  </a:r>
                  <a:r>
                    <a:rPr lang="it-IT" sz="1600" dirty="0"/>
                    <a:t> </a:t>
                  </a:r>
                  <a:r>
                    <a:rPr lang="it-IT" sz="1600" dirty="0" err="1"/>
                    <a:t>version</a:t>
                  </a:r>
                  <a:r>
                    <a:rPr lang="it-IT" sz="1600" dirty="0"/>
                    <a:t> of (*) </a:t>
                  </a:r>
                  <a:r>
                    <a:rPr lang="it-IT" sz="1600" dirty="0" err="1"/>
                    <a:t>is</a:t>
                  </a:r>
                  <a:r>
                    <a:rPr lang="it-IT" sz="1600" dirty="0"/>
                    <a:t>:</a:t>
                  </a:r>
                  <a:endParaRPr lang="en-US" sz="1600" dirty="0"/>
                </a:p>
              </p:txBody>
            </p:sp>
          </mc:Choice>
          <mc:Fallback xmlns="">
            <p:sp>
              <p:nvSpPr>
                <p:cNvPr id="12" name="CasellaDiTesto 11">
                  <a:extLst>
                    <a:ext uri="{FF2B5EF4-FFF2-40B4-BE49-F238E27FC236}">
                      <a16:creationId xmlns:a16="http://schemas.microsoft.com/office/drawing/2014/main" id="{49C31D7F-FB42-0EBB-D101-68CD44868B1D}"/>
                    </a:ext>
                  </a:extLst>
                </p:cNvPr>
                <p:cNvSpPr txBox="1">
                  <a:spLocks noRot="1" noChangeAspect="1" noMove="1" noResize="1" noEditPoints="1" noAdjustHandles="1" noChangeArrowheads="1" noChangeShapeType="1" noTextEdit="1"/>
                </p:cNvSpPr>
                <p:nvPr/>
              </p:nvSpPr>
              <p:spPr>
                <a:xfrm>
                  <a:off x="5200585" y="3616239"/>
                  <a:ext cx="4629864" cy="830997"/>
                </a:xfrm>
                <a:prstGeom prst="rect">
                  <a:avLst/>
                </a:prstGeom>
                <a:blipFill>
                  <a:blip r:embed="rId27"/>
                  <a:stretch>
                    <a:fillRect l="-658" t="-2206" r="-1447" b="-8824"/>
                  </a:stretch>
                </a:blipFill>
              </p:spPr>
              <p:txBody>
                <a:bodyPr/>
                <a:lstStyle/>
                <a:p>
                  <a:r>
                    <a:rPr lang="it-IT">
                      <a:noFill/>
                    </a:rPr>
                    <a:t> </a:t>
                  </a:r>
                </a:p>
              </p:txBody>
            </p:sp>
          </mc:Fallback>
        </mc:AlternateContent>
        <p:pic>
          <p:nvPicPr>
            <p:cNvPr id="19" name="Immagine 1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tau_k \nabla f_i\big( x_{i}(k)\big)&amp;\mathrm{if}\; \lbrace I_k,J_k\rbrace\\&#10;x_{i}({k}) &amp; \mathrm{otherwise}&#10;\end{array}\right.&#10;\end{eqnarray*}&#10;}&#10;\end{document}" title="IguanaTex Bitmap Display">
              <a:extLst>
                <a:ext uri="{FF2B5EF4-FFF2-40B4-BE49-F238E27FC236}">
                  <a16:creationId xmlns:a16="http://schemas.microsoft.com/office/drawing/2014/main" id="{A4814E44-9036-7943-98EB-93B3764387DD}"/>
                </a:ext>
              </a:extLst>
            </p:cNvPr>
            <p:cNvPicPr>
              <a:picLocks noChangeAspect="1"/>
            </p:cNvPicPr>
            <p:nvPr>
              <p:custDataLst>
                <p:tags r:id="rId8"/>
              </p:custDataLst>
            </p:nvPr>
          </p:nvPicPr>
          <p:blipFill>
            <a:blip r:embed="rId28">
              <a:extLst>
                <a:ext uri="{28A0092B-C50C-407E-A947-70E740481C1C}">
                  <a14:useLocalDpi xmlns:a14="http://schemas.microsoft.com/office/drawing/2010/main" val="0"/>
                </a:ext>
              </a:extLst>
            </a:blip>
            <a:stretch>
              <a:fillRect/>
            </a:stretch>
          </p:blipFill>
          <p:spPr>
            <a:xfrm>
              <a:off x="5444494" y="4503771"/>
              <a:ext cx="4158104" cy="622500"/>
            </a:xfrm>
            <a:prstGeom prst="rect">
              <a:avLst/>
            </a:prstGeom>
          </p:spPr>
        </p:pic>
        <p:sp>
          <p:nvSpPr>
            <p:cNvPr id="27" name="Rettangolo con angoli arrotondati 26">
              <a:extLst>
                <a:ext uri="{FF2B5EF4-FFF2-40B4-BE49-F238E27FC236}">
                  <a16:creationId xmlns:a16="http://schemas.microsoft.com/office/drawing/2014/main" id="{2EE2D210-245F-8DE0-1003-46A15829D914}"/>
                </a:ext>
              </a:extLst>
            </p:cNvPr>
            <p:cNvSpPr/>
            <p:nvPr/>
          </p:nvSpPr>
          <p:spPr>
            <a:xfrm>
              <a:off x="5145627" y="3621890"/>
              <a:ext cx="4775177" cy="156537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32" name="Immagine 3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10;\end{eqnarray*}&#10;}&#10;\end{document}" title="IguanaTex Bitmap Display">
            <a:extLst>
              <a:ext uri="{FF2B5EF4-FFF2-40B4-BE49-F238E27FC236}">
                <a16:creationId xmlns:a16="http://schemas.microsoft.com/office/drawing/2014/main" id="{1097585A-43CB-90D4-1246-93B622712D55}"/>
              </a:ext>
            </a:extLst>
          </p:cNvPr>
          <p:cNvPicPr>
            <a:picLocks noChangeAspect="1"/>
          </p:cNvPicPr>
          <p:nvPr>
            <p:custDataLst>
              <p:tags r:id="rId7"/>
            </p:custDataLst>
          </p:nvPr>
        </p:nvPicPr>
        <p:blipFill>
          <a:blip r:embed="rId29">
            <a:extLst>
              <a:ext uri="{28A0092B-C50C-407E-A947-70E740481C1C}">
                <a14:useLocalDpi xmlns:a14="http://schemas.microsoft.com/office/drawing/2010/main" val="0"/>
              </a:ext>
            </a:extLst>
          </a:blip>
          <a:stretch>
            <a:fillRect/>
          </a:stretch>
        </p:blipFill>
        <p:spPr>
          <a:xfrm>
            <a:off x="4283472" y="3828706"/>
            <a:ext cx="401448" cy="227526"/>
          </a:xfrm>
          <a:prstGeom prst="rect">
            <a:avLst/>
          </a:prstGeom>
        </p:spPr>
      </p:pic>
      <p:sp>
        <p:nvSpPr>
          <p:cNvPr id="3" name="Rettangolo con angoli arrotondati 2">
            <a:extLst>
              <a:ext uri="{FF2B5EF4-FFF2-40B4-BE49-F238E27FC236}">
                <a16:creationId xmlns:a16="http://schemas.microsoft.com/office/drawing/2014/main" id="{BAFFFF90-F5D7-E35D-4B02-4CD8F474FF25}"/>
              </a:ext>
            </a:extLst>
          </p:cNvPr>
          <p:cNvSpPr/>
          <p:nvPr/>
        </p:nvSpPr>
        <p:spPr>
          <a:xfrm>
            <a:off x="286905" y="599200"/>
            <a:ext cx="9653741" cy="1852515"/>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20098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500"/>
                                        <p:tgtEl>
                                          <p:spTgt spid="10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par>
                                <p:cTn id="16" presetID="10" presetClass="entr" presetSubtype="0" fill="hold" nodeType="with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fade">
                                      <p:cBhvr>
                                        <p:cTn id="18" dur="500"/>
                                        <p:tgtEl>
                                          <p:spTgt spid="77"/>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fade">
                                      <p:cBhvr>
                                        <p:cTn id="39" dur="500"/>
                                        <p:tgtEl>
                                          <p:spTgt spid="10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68630" y="230712"/>
            <a:ext cx="9055073" cy="493439"/>
          </a:xfrm>
        </p:spPr>
        <p:txBody>
          <a:bodyPr>
            <a:normAutofit/>
          </a:bodyPr>
          <a:lstStyle/>
          <a:p>
            <a:r>
              <a:rPr lang="en-GB" dirty="0"/>
              <a:t>Asynchronous Gossip-based Convex O</a:t>
            </a:r>
            <a:r>
              <a:rPr lang="en-US" dirty="0" err="1"/>
              <a:t>ptimization</a:t>
            </a:r>
            <a:r>
              <a:rPr lang="en-GB" dirty="0"/>
              <a:t>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17</a:t>
            </a:fld>
            <a:endParaRPr lang="it-IT"/>
          </a:p>
        </p:txBody>
      </p:sp>
      <p:sp>
        <p:nvSpPr>
          <p:cNvPr id="62" name="CasellaDiTesto 61">
            <a:extLst>
              <a:ext uri="{FF2B5EF4-FFF2-40B4-BE49-F238E27FC236}">
                <a16:creationId xmlns:a16="http://schemas.microsoft.com/office/drawing/2014/main" id="{C301EA12-E06C-EF9B-900C-96579FB8CCAE}"/>
              </a:ext>
            </a:extLst>
          </p:cNvPr>
          <p:cNvSpPr txBox="1"/>
          <p:nvPr/>
        </p:nvSpPr>
        <p:spPr>
          <a:xfrm>
            <a:off x="268630" y="895934"/>
            <a:ext cx="9811995" cy="6186309"/>
          </a:xfrm>
          <a:prstGeom prst="rect">
            <a:avLst/>
          </a:prstGeom>
          <a:noFill/>
        </p:spPr>
        <p:txBody>
          <a:bodyPr wrap="square">
            <a:spAutoFit/>
          </a:bodyPr>
          <a:lstStyle/>
          <a:p>
            <a:r>
              <a:rPr lang="it-IT" sz="1800" b="0" i="0" dirty="0" err="1">
                <a:effectLst/>
                <a:latin typeface="Menlo"/>
              </a:rPr>
              <a:t>clc</a:t>
            </a:r>
            <a:r>
              <a:rPr lang="it-IT" sz="1800" b="0" i="0" dirty="0">
                <a:effectLst/>
                <a:latin typeface="Menlo"/>
              </a:rPr>
              <a:t>, clear </a:t>
            </a:r>
            <a:r>
              <a:rPr lang="it-IT" sz="1800" b="0" i="0" dirty="0" err="1">
                <a:solidFill>
                  <a:srgbClr val="A709F5"/>
                </a:solidFill>
                <a:effectLst/>
                <a:latin typeface="Menlo"/>
              </a:rPr>
              <a:t>all</a:t>
            </a:r>
            <a:r>
              <a:rPr lang="it-IT" sz="1800" b="0" i="0" dirty="0">
                <a:effectLst/>
                <a:latin typeface="Menlo"/>
              </a:rPr>
              <a:t>, close </a:t>
            </a:r>
            <a:r>
              <a:rPr lang="it-IT" sz="1800" b="0" i="0" dirty="0" err="1">
                <a:solidFill>
                  <a:srgbClr val="A709F5"/>
                </a:solidFill>
                <a:effectLst/>
                <a:latin typeface="Menlo"/>
              </a:rPr>
              <a:t>all</a:t>
            </a:r>
            <a:r>
              <a:rPr lang="it-IT" sz="1800" b="0" i="0" dirty="0">
                <a:effectLst/>
                <a:latin typeface="Menlo"/>
              </a:rPr>
              <a:t>, </a:t>
            </a:r>
            <a:r>
              <a:rPr lang="it-IT" sz="1800" b="0" i="0" dirty="0" err="1">
                <a:effectLst/>
                <a:latin typeface="Menlo"/>
              </a:rPr>
              <a:t>rng</a:t>
            </a:r>
            <a:r>
              <a:rPr lang="it-IT" sz="1800" b="0" i="0" dirty="0">
                <a:effectLst/>
                <a:latin typeface="Menlo"/>
              </a:rPr>
              <a:t>(0)</a:t>
            </a:r>
          </a:p>
          <a:p>
            <a:endParaRPr lang="it-IT" sz="1800" b="0" i="0" dirty="0">
              <a:effectLst/>
              <a:latin typeface="Menlo"/>
            </a:endParaRPr>
          </a:p>
          <a:p>
            <a:r>
              <a:rPr lang="it-IT" sz="1800" b="0" i="0" dirty="0">
                <a:solidFill>
                  <a:srgbClr val="008013"/>
                </a:solidFill>
                <a:effectLst/>
                <a:latin typeface="Menlo"/>
              </a:rPr>
              <a:t>% Problem:     </a:t>
            </a:r>
            <a:r>
              <a:rPr lang="it-IT" sz="1800" b="0" i="0" dirty="0" err="1">
                <a:solidFill>
                  <a:srgbClr val="008013"/>
                </a:solidFill>
                <a:effectLst/>
                <a:latin typeface="Menlo"/>
              </a:rPr>
              <a:t>min_x</a:t>
            </a:r>
            <a:r>
              <a:rPr lang="it-IT" sz="1800" b="0" i="0" dirty="0">
                <a:solidFill>
                  <a:srgbClr val="008013"/>
                </a:solidFill>
                <a:effectLst/>
                <a:latin typeface="Menlo"/>
              </a:rPr>
              <a:t>      </a:t>
            </a:r>
            <a:r>
              <a:rPr lang="it-IT" sz="1800" b="0" i="0" dirty="0" err="1">
                <a:solidFill>
                  <a:srgbClr val="008013"/>
                </a:solidFill>
                <a:effectLst/>
                <a:latin typeface="Menlo"/>
              </a:rPr>
              <a:t>sum_i</a:t>
            </a:r>
            <a:r>
              <a:rPr lang="it-IT" sz="1800" b="0" i="0" dirty="0">
                <a:solidFill>
                  <a:srgbClr val="008013"/>
                </a:solidFill>
                <a:effectLst/>
                <a:latin typeface="Menlo"/>
              </a:rPr>
              <a:t>     (</a:t>
            </a:r>
            <a:r>
              <a:rPr lang="it-IT" sz="1800" b="0" i="0" dirty="0" err="1">
                <a:solidFill>
                  <a:srgbClr val="008013"/>
                </a:solidFill>
                <a:effectLst/>
                <a:latin typeface="Menlo"/>
              </a:rPr>
              <a:t>x_i</a:t>
            </a:r>
            <a:r>
              <a:rPr lang="it-IT" sz="1800" b="0" i="0" dirty="0">
                <a:solidFill>
                  <a:srgbClr val="008013"/>
                </a:solidFill>
                <a:effectLst/>
                <a:latin typeface="Menlo"/>
              </a:rPr>
              <a:t>(t)-</a:t>
            </a:r>
            <a:r>
              <a:rPr lang="it-IT" sz="1800" b="0" i="0" dirty="0" err="1">
                <a:solidFill>
                  <a:srgbClr val="008013"/>
                </a:solidFill>
                <a:effectLst/>
                <a:latin typeface="Menlo"/>
              </a:rPr>
              <a:t>x_i</a:t>
            </a:r>
            <a:r>
              <a:rPr lang="it-IT" sz="1800" b="0" i="0" dirty="0">
                <a:solidFill>
                  <a:srgbClr val="008013"/>
                </a:solidFill>
                <a:effectLst/>
                <a:latin typeface="Menlo"/>
              </a:rPr>
              <a:t>(0))^2          s.t.          </a:t>
            </a:r>
            <a:r>
              <a:rPr lang="it-IT" sz="1800" b="0" i="0" dirty="0" err="1">
                <a:solidFill>
                  <a:srgbClr val="008013"/>
                </a:solidFill>
                <a:effectLst/>
                <a:latin typeface="Menlo"/>
              </a:rPr>
              <a:t>Lx</a:t>
            </a:r>
            <a:r>
              <a:rPr lang="it-IT" sz="1800" b="0" i="0" dirty="0">
                <a:solidFill>
                  <a:srgbClr val="008013"/>
                </a:solidFill>
                <a:effectLst/>
                <a:latin typeface="Menlo"/>
              </a:rPr>
              <a:t>=0        in a gossip fashion </a:t>
            </a:r>
          </a:p>
          <a:p>
            <a:endParaRPr lang="it-IT" sz="1800" b="0" i="0" dirty="0">
              <a:solidFill>
                <a:srgbClr val="008013"/>
              </a:solidFill>
              <a:effectLst/>
              <a:latin typeface="Menlo"/>
            </a:endParaRPr>
          </a:p>
          <a:p>
            <a:r>
              <a:rPr lang="it-IT" sz="1800" b="0" i="0" dirty="0">
                <a:solidFill>
                  <a:srgbClr val="008013"/>
                </a:solidFill>
                <a:effectLst/>
                <a:latin typeface="Menlo"/>
              </a:rPr>
              <a:t>% The </a:t>
            </a:r>
            <a:r>
              <a:rPr lang="it-IT" sz="1800" b="0" i="0" dirty="0" err="1">
                <a:solidFill>
                  <a:srgbClr val="008013"/>
                </a:solidFill>
                <a:effectLst/>
                <a:latin typeface="Menlo"/>
              </a:rPr>
              <a:t>graph</a:t>
            </a:r>
            <a:r>
              <a:rPr lang="it-IT" sz="1800" b="0" i="0" dirty="0">
                <a:solidFill>
                  <a:srgbClr val="008013"/>
                </a:solidFill>
                <a:effectLst/>
                <a:latin typeface="Menlo"/>
              </a:rPr>
              <a:t> G </a:t>
            </a:r>
            <a:r>
              <a:rPr lang="it-IT" sz="1800" b="0" i="0" dirty="0" err="1">
                <a:solidFill>
                  <a:srgbClr val="008013"/>
                </a:solidFill>
                <a:effectLst/>
                <a:latin typeface="Menlo"/>
              </a:rPr>
              <a:t>is</a:t>
            </a:r>
            <a:r>
              <a:rPr lang="it-IT" sz="1800" b="0" i="0" dirty="0">
                <a:solidFill>
                  <a:srgbClr val="008013"/>
                </a:solidFill>
                <a:effectLst/>
                <a:latin typeface="Menlo"/>
              </a:rPr>
              <a:t> complete for </a:t>
            </a:r>
            <a:r>
              <a:rPr lang="it-IT" sz="1800" b="0" i="0" dirty="0" err="1">
                <a:solidFill>
                  <a:srgbClr val="008013"/>
                </a:solidFill>
                <a:effectLst/>
                <a:latin typeface="Menlo"/>
              </a:rPr>
              <a:t>simplicity</a:t>
            </a:r>
            <a:r>
              <a:rPr lang="it-IT" dirty="0">
                <a:solidFill>
                  <a:srgbClr val="008013"/>
                </a:solidFill>
                <a:latin typeface="Menlo"/>
              </a:rPr>
              <a:t> </a:t>
            </a:r>
            <a:r>
              <a:rPr lang="it-IT" sz="1800" b="0" i="0" dirty="0">
                <a:solidFill>
                  <a:srgbClr val="008013"/>
                </a:solidFill>
                <a:effectLst/>
                <a:latin typeface="Menlo"/>
              </a:rPr>
              <a:t>in the </a:t>
            </a:r>
            <a:r>
              <a:rPr lang="it-IT" sz="1800" b="0" i="0" dirty="0" err="1">
                <a:solidFill>
                  <a:srgbClr val="008013"/>
                </a:solidFill>
                <a:effectLst/>
                <a:latin typeface="Menlo"/>
              </a:rPr>
              <a:t>simulation</a:t>
            </a:r>
            <a:r>
              <a:rPr lang="it-IT" dirty="0" err="1">
                <a:solidFill>
                  <a:srgbClr val="008013"/>
                </a:solidFill>
                <a:latin typeface="Menlo"/>
              </a:rPr>
              <a:t>’s</a:t>
            </a:r>
            <a:r>
              <a:rPr lang="it-IT" dirty="0">
                <a:solidFill>
                  <a:srgbClr val="008013"/>
                </a:solidFill>
                <a:latin typeface="Menlo"/>
              </a:rPr>
              <a:t> </a:t>
            </a:r>
            <a:r>
              <a:rPr lang="it-IT" sz="1800" b="0" i="0" dirty="0" err="1">
                <a:solidFill>
                  <a:srgbClr val="008013"/>
                </a:solidFill>
                <a:effectLst/>
                <a:latin typeface="Menlo"/>
              </a:rPr>
              <a:t>implementation</a:t>
            </a:r>
            <a:r>
              <a:rPr lang="it-IT" sz="1800" b="0" i="0" dirty="0">
                <a:solidFill>
                  <a:srgbClr val="008013"/>
                </a:solidFill>
                <a:effectLst/>
                <a:latin typeface="Menlo"/>
              </a:rPr>
              <a:t>.</a:t>
            </a:r>
          </a:p>
          <a:p>
            <a:r>
              <a:rPr lang="it-IT" sz="1800" b="0" i="0" dirty="0">
                <a:solidFill>
                  <a:srgbClr val="008013"/>
                </a:solidFill>
                <a:effectLst/>
                <a:latin typeface="Menlo"/>
              </a:rPr>
              <a:t>% </a:t>
            </a:r>
            <a:r>
              <a:rPr lang="it-IT" sz="1800" b="0" i="0" dirty="0" err="1">
                <a:solidFill>
                  <a:srgbClr val="008013"/>
                </a:solidFill>
                <a:effectLst/>
                <a:latin typeface="Menlo"/>
              </a:rPr>
              <a:t>However</a:t>
            </a:r>
            <a:r>
              <a:rPr lang="it-IT" sz="1800" b="0" i="0" dirty="0">
                <a:solidFill>
                  <a:srgbClr val="008013"/>
                </a:solidFill>
                <a:effectLst/>
                <a:latin typeface="Menlo"/>
              </a:rPr>
              <a:t>, </a:t>
            </a:r>
            <a:r>
              <a:rPr lang="it-IT" sz="1800" b="0" i="0" dirty="0" err="1">
                <a:solidFill>
                  <a:srgbClr val="008013"/>
                </a:solidFill>
                <a:effectLst/>
                <a:latin typeface="Menlo"/>
              </a:rPr>
              <a:t>if</a:t>
            </a:r>
            <a:r>
              <a:rPr lang="it-IT" sz="1800" b="0" i="0" dirty="0">
                <a:solidFill>
                  <a:srgbClr val="008013"/>
                </a:solidFill>
                <a:effectLst/>
                <a:latin typeface="Menlo"/>
              </a:rPr>
              <a:t> G </a:t>
            </a:r>
            <a:r>
              <a:rPr lang="it-IT" sz="1800" b="0" i="0" dirty="0" err="1">
                <a:solidFill>
                  <a:srgbClr val="008013"/>
                </a:solidFill>
                <a:effectLst/>
                <a:latin typeface="Menlo"/>
              </a:rPr>
              <a:t>is</a:t>
            </a:r>
            <a:r>
              <a:rPr lang="it-IT" sz="1800" b="0" i="0" dirty="0">
                <a:solidFill>
                  <a:srgbClr val="008013"/>
                </a:solidFill>
                <a:effectLst/>
                <a:latin typeface="Menlo"/>
              </a:rPr>
              <a:t> </a:t>
            </a:r>
            <a:r>
              <a:rPr lang="it-IT" sz="1800" b="0" i="0" dirty="0" err="1">
                <a:solidFill>
                  <a:srgbClr val="008013"/>
                </a:solidFill>
                <a:effectLst/>
                <a:latin typeface="Menlo"/>
              </a:rPr>
              <a:t>arbitrary</a:t>
            </a:r>
            <a:r>
              <a:rPr lang="it-IT" sz="1800" b="0" i="0" dirty="0">
                <a:solidFill>
                  <a:srgbClr val="008013"/>
                </a:solidFill>
                <a:effectLst/>
                <a:latin typeface="Menlo"/>
              </a:rPr>
              <a:t>, </a:t>
            </a:r>
            <a:r>
              <a:rPr lang="it-IT" sz="1800" b="0" i="0" dirty="0" err="1">
                <a:solidFill>
                  <a:srgbClr val="008013"/>
                </a:solidFill>
                <a:effectLst/>
                <a:latin typeface="Menlo"/>
              </a:rPr>
              <a:t>it</a:t>
            </a:r>
            <a:r>
              <a:rPr lang="it-IT" sz="1800" b="0" i="0" dirty="0">
                <a:solidFill>
                  <a:srgbClr val="008013"/>
                </a:solidFill>
                <a:effectLst/>
                <a:latin typeface="Menlo"/>
              </a:rPr>
              <a:t> </a:t>
            </a:r>
            <a:r>
              <a:rPr lang="it-IT" sz="1800" b="0" i="0" dirty="0" err="1">
                <a:solidFill>
                  <a:srgbClr val="008013"/>
                </a:solidFill>
                <a:effectLst/>
                <a:latin typeface="Menlo"/>
              </a:rPr>
              <a:t>is</a:t>
            </a:r>
            <a:r>
              <a:rPr lang="it-IT" sz="1800" b="0" i="0" dirty="0">
                <a:solidFill>
                  <a:srgbClr val="008013"/>
                </a:solidFill>
                <a:effectLst/>
                <a:latin typeface="Menlo"/>
              </a:rPr>
              <a:t> must be </a:t>
            </a:r>
            <a:r>
              <a:rPr lang="it-IT" sz="1800" b="0" i="0" dirty="0" err="1">
                <a:solidFill>
                  <a:srgbClr val="008013"/>
                </a:solidFill>
                <a:effectLst/>
                <a:latin typeface="Menlo"/>
              </a:rPr>
              <a:t>undirected</a:t>
            </a:r>
            <a:r>
              <a:rPr lang="it-IT" sz="1800" b="0" i="0" dirty="0">
                <a:solidFill>
                  <a:srgbClr val="008013"/>
                </a:solidFill>
                <a:effectLst/>
                <a:latin typeface="Menlo"/>
              </a:rPr>
              <a:t> and </a:t>
            </a:r>
            <a:r>
              <a:rPr lang="it-IT" sz="1800" b="0" i="0" dirty="0" err="1">
                <a:solidFill>
                  <a:srgbClr val="008013"/>
                </a:solidFill>
                <a:effectLst/>
                <a:latin typeface="Menlo"/>
              </a:rPr>
              <a:t>connected</a:t>
            </a:r>
            <a:endParaRPr lang="it-IT" sz="1800" b="0" i="0" dirty="0">
              <a:effectLst/>
              <a:latin typeface="Menlo"/>
            </a:endParaRPr>
          </a:p>
          <a:p>
            <a:endParaRPr lang="it-IT" sz="1800" b="0" i="0" dirty="0">
              <a:effectLst/>
              <a:latin typeface="Menlo"/>
            </a:endParaRPr>
          </a:p>
          <a:p>
            <a:r>
              <a:rPr lang="it-IT" sz="1800" b="0" i="0" dirty="0">
                <a:effectLst/>
                <a:latin typeface="Menlo"/>
              </a:rPr>
              <a:t>N=10 </a:t>
            </a:r>
            <a:r>
              <a:rPr lang="it-IT" sz="1800" b="0" i="0" dirty="0">
                <a:solidFill>
                  <a:srgbClr val="008013"/>
                </a:solidFill>
                <a:effectLst/>
                <a:latin typeface="Menlo"/>
              </a:rPr>
              <a:t>% </a:t>
            </a:r>
            <a:r>
              <a:rPr lang="it-IT" sz="1800" b="0" i="0" dirty="0" err="1">
                <a:solidFill>
                  <a:srgbClr val="008013"/>
                </a:solidFill>
                <a:effectLst/>
                <a:latin typeface="Menlo"/>
              </a:rPr>
              <a:t>Number</a:t>
            </a:r>
            <a:r>
              <a:rPr lang="it-IT" sz="1800" b="0" i="0" dirty="0">
                <a:solidFill>
                  <a:srgbClr val="008013"/>
                </a:solidFill>
                <a:effectLst/>
                <a:latin typeface="Menlo"/>
              </a:rPr>
              <a:t> of agents</a:t>
            </a:r>
          </a:p>
          <a:p>
            <a:endParaRPr lang="it-IT" sz="1800" b="0" i="0" dirty="0">
              <a:effectLst/>
              <a:latin typeface="Menlo"/>
            </a:endParaRPr>
          </a:p>
          <a:p>
            <a:r>
              <a:rPr lang="it-IT" sz="1800" b="0" i="0" dirty="0">
                <a:solidFill>
                  <a:srgbClr val="008013"/>
                </a:solidFill>
                <a:effectLst/>
                <a:latin typeface="Menlo"/>
              </a:rPr>
              <a:t>% Set the </a:t>
            </a:r>
            <a:r>
              <a:rPr lang="it-IT" sz="1800" b="0" i="0" dirty="0" err="1">
                <a:solidFill>
                  <a:srgbClr val="008013"/>
                </a:solidFill>
                <a:effectLst/>
                <a:latin typeface="Menlo"/>
              </a:rPr>
              <a:t>number</a:t>
            </a:r>
            <a:r>
              <a:rPr lang="it-IT" sz="1800" b="0" i="0" dirty="0">
                <a:solidFill>
                  <a:srgbClr val="008013"/>
                </a:solidFill>
                <a:effectLst/>
                <a:latin typeface="Menlo"/>
              </a:rPr>
              <a:t> of </a:t>
            </a:r>
            <a:r>
              <a:rPr lang="it-IT" sz="1800" b="0" i="0" dirty="0" err="1">
                <a:solidFill>
                  <a:srgbClr val="008013"/>
                </a:solidFill>
                <a:effectLst/>
                <a:latin typeface="Menlo"/>
              </a:rPr>
              <a:t>iterations</a:t>
            </a:r>
            <a:endParaRPr lang="it-IT" sz="1800" b="0" i="0" dirty="0">
              <a:effectLst/>
              <a:latin typeface="Menlo"/>
            </a:endParaRPr>
          </a:p>
          <a:p>
            <a:r>
              <a:rPr lang="it-IT" sz="1800" b="0" i="0" dirty="0" err="1">
                <a:effectLst/>
                <a:latin typeface="Menlo"/>
              </a:rPr>
              <a:t>num_iters</a:t>
            </a:r>
            <a:r>
              <a:rPr lang="it-IT" sz="1800" b="0" i="0" dirty="0">
                <a:effectLst/>
                <a:latin typeface="Menlo"/>
              </a:rPr>
              <a:t> = 2000;</a:t>
            </a:r>
          </a:p>
          <a:p>
            <a:endParaRPr lang="it-IT" sz="1800" b="0" i="0" dirty="0">
              <a:effectLst/>
              <a:latin typeface="Menlo"/>
            </a:endParaRPr>
          </a:p>
          <a:p>
            <a:r>
              <a:rPr lang="it-IT" sz="1800" b="0" i="0" dirty="0">
                <a:solidFill>
                  <a:srgbClr val="008013"/>
                </a:solidFill>
                <a:effectLst/>
                <a:latin typeface="Menlo"/>
              </a:rPr>
              <a:t>% Support </a:t>
            </a:r>
            <a:r>
              <a:rPr lang="it-IT" sz="1800" b="0" i="0" dirty="0" err="1">
                <a:solidFill>
                  <a:srgbClr val="008013"/>
                </a:solidFill>
                <a:effectLst/>
                <a:latin typeface="Menlo"/>
              </a:rPr>
              <a:t>vector</a:t>
            </a:r>
            <a:r>
              <a:rPr lang="it-IT" sz="1800" b="0" i="0" dirty="0">
                <a:solidFill>
                  <a:srgbClr val="008013"/>
                </a:solidFill>
                <a:effectLst/>
                <a:latin typeface="Menlo"/>
              </a:rPr>
              <a:t> to store data </a:t>
            </a:r>
            <a:r>
              <a:rPr lang="it-IT" sz="1800" b="0" i="0" dirty="0" err="1">
                <a:solidFill>
                  <a:srgbClr val="008013"/>
                </a:solidFill>
                <a:effectLst/>
                <a:latin typeface="Menlo"/>
              </a:rPr>
              <a:t>at</a:t>
            </a:r>
            <a:r>
              <a:rPr lang="it-IT" sz="1800" b="0" i="0" dirty="0">
                <a:solidFill>
                  <a:srgbClr val="008013"/>
                </a:solidFill>
                <a:effectLst/>
                <a:latin typeface="Menlo"/>
              </a:rPr>
              <a:t> </a:t>
            </a:r>
            <a:r>
              <a:rPr lang="it-IT" sz="1800" b="0" i="0" dirty="0" err="1">
                <a:solidFill>
                  <a:srgbClr val="008013"/>
                </a:solidFill>
                <a:effectLst/>
                <a:latin typeface="Menlo"/>
              </a:rPr>
              <a:t>each</a:t>
            </a:r>
            <a:r>
              <a:rPr lang="it-IT" sz="1800" b="0" i="0" dirty="0">
                <a:solidFill>
                  <a:srgbClr val="008013"/>
                </a:solidFill>
                <a:effectLst/>
                <a:latin typeface="Menlo"/>
              </a:rPr>
              <a:t> </a:t>
            </a:r>
            <a:r>
              <a:rPr lang="it-IT" sz="1800" b="0" i="0" dirty="0" err="1">
                <a:solidFill>
                  <a:srgbClr val="008013"/>
                </a:solidFill>
                <a:effectLst/>
                <a:latin typeface="Menlo"/>
              </a:rPr>
              <a:t>iteration</a:t>
            </a:r>
            <a:endParaRPr lang="it-IT" sz="1800" b="0" i="0" dirty="0">
              <a:effectLst/>
              <a:latin typeface="Menlo"/>
            </a:endParaRPr>
          </a:p>
          <a:p>
            <a:r>
              <a:rPr lang="it-IT" sz="1800" b="0" i="0" dirty="0" err="1">
                <a:effectLst/>
                <a:latin typeface="Menlo"/>
              </a:rPr>
              <a:t>x_sol</a:t>
            </a:r>
            <a:r>
              <a:rPr lang="it-IT" sz="1800" b="0" i="0" dirty="0">
                <a:effectLst/>
                <a:latin typeface="Menlo"/>
              </a:rPr>
              <a:t>=</a:t>
            </a:r>
            <a:r>
              <a:rPr lang="it-IT" sz="1800" b="0" i="0" dirty="0" err="1">
                <a:effectLst/>
                <a:latin typeface="Menlo"/>
              </a:rPr>
              <a:t>zeros</a:t>
            </a:r>
            <a:r>
              <a:rPr lang="it-IT" sz="1800" b="0" i="0" dirty="0">
                <a:effectLst/>
                <a:latin typeface="Menlo"/>
              </a:rPr>
              <a:t>(</a:t>
            </a:r>
            <a:r>
              <a:rPr lang="it-IT" sz="1800" b="0" i="0" dirty="0" err="1">
                <a:effectLst/>
                <a:latin typeface="Menlo"/>
              </a:rPr>
              <a:t>num_iters,N</a:t>
            </a:r>
            <a:r>
              <a:rPr lang="it-IT" sz="1800" b="0" i="0" dirty="0">
                <a:effectLst/>
                <a:latin typeface="Menlo"/>
              </a:rPr>
              <a:t>);</a:t>
            </a:r>
          </a:p>
          <a:p>
            <a:r>
              <a:rPr lang="it-IT" sz="1800" b="0" i="0" dirty="0" err="1">
                <a:effectLst/>
                <a:latin typeface="Menlo"/>
              </a:rPr>
              <a:t>v_sol</a:t>
            </a:r>
            <a:r>
              <a:rPr lang="it-IT" sz="1800" b="0" i="0" dirty="0">
                <a:effectLst/>
                <a:latin typeface="Menlo"/>
              </a:rPr>
              <a:t>=</a:t>
            </a:r>
            <a:r>
              <a:rPr lang="it-IT" sz="1800" b="0" i="0" dirty="0" err="1">
                <a:effectLst/>
                <a:latin typeface="Menlo"/>
              </a:rPr>
              <a:t>zeros</a:t>
            </a:r>
            <a:r>
              <a:rPr lang="it-IT" sz="1800" b="0" i="0" dirty="0">
                <a:effectLst/>
                <a:latin typeface="Menlo"/>
              </a:rPr>
              <a:t>(</a:t>
            </a:r>
            <a:r>
              <a:rPr lang="it-IT" sz="1800" b="0" i="0" dirty="0" err="1">
                <a:effectLst/>
                <a:latin typeface="Menlo"/>
              </a:rPr>
              <a:t>num_iters,N</a:t>
            </a:r>
            <a:r>
              <a:rPr lang="it-IT" sz="1800" b="0" i="0" dirty="0">
                <a:effectLst/>
                <a:latin typeface="Menlo"/>
              </a:rPr>
              <a:t>);</a:t>
            </a:r>
          </a:p>
          <a:p>
            <a:r>
              <a:rPr lang="it-IT" sz="1800" b="0" i="0" dirty="0">
                <a:effectLst/>
                <a:latin typeface="Menlo"/>
              </a:rPr>
              <a:t>counter=</a:t>
            </a:r>
            <a:r>
              <a:rPr lang="it-IT" sz="1800" b="0" i="0" dirty="0" err="1">
                <a:effectLst/>
                <a:latin typeface="Menlo"/>
              </a:rPr>
              <a:t>zeros</a:t>
            </a:r>
            <a:r>
              <a:rPr lang="it-IT" sz="1800" b="0" i="0" dirty="0">
                <a:effectLst/>
                <a:latin typeface="Menlo"/>
              </a:rPr>
              <a:t>(</a:t>
            </a:r>
            <a:r>
              <a:rPr lang="it-IT" sz="1800" b="0" i="0" dirty="0" err="1">
                <a:effectLst/>
                <a:latin typeface="Menlo"/>
              </a:rPr>
              <a:t>num_iters,N</a:t>
            </a:r>
            <a:r>
              <a:rPr lang="it-IT" sz="1800" b="0" i="0" dirty="0">
                <a:effectLst/>
                <a:latin typeface="Menlo"/>
              </a:rPr>
              <a:t>);</a:t>
            </a:r>
          </a:p>
          <a:p>
            <a:r>
              <a:rPr lang="it-IT" sz="1800" b="0" i="0" dirty="0">
                <a:effectLst/>
                <a:latin typeface="Menlo"/>
              </a:rPr>
              <a:t>t = 0; </a:t>
            </a:r>
            <a:r>
              <a:rPr lang="it-IT" sz="1800" b="0" i="0" dirty="0">
                <a:solidFill>
                  <a:srgbClr val="008013"/>
                </a:solidFill>
                <a:effectLst/>
                <a:latin typeface="Menlo"/>
              </a:rPr>
              <a:t>% Interaction time</a:t>
            </a:r>
          </a:p>
          <a:p>
            <a:endParaRPr lang="it-IT" sz="1800" b="0" i="0" dirty="0">
              <a:effectLst/>
              <a:latin typeface="Menlo"/>
            </a:endParaRPr>
          </a:p>
          <a:p>
            <a:r>
              <a:rPr lang="it-IT" sz="1800" b="0" i="0" dirty="0">
                <a:solidFill>
                  <a:srgbClr val="008013"/>
                </a:solidFill>
                <a:effectLst/>
                <a:latin typeface="Menlo"/>
              </a:rPr>
              <a:t>% </a:t>
            </a:r>
            <a:r>
              <a:rPr lang="it-IT" sz="1800" b="0" i="0" dirty="0" err="1">
                <a:solidFill>
                  <a:srgbClr val="008013"/>
                </a:solidFill>
                <a:effectLst/>
                <a:latin typeface="Menlo"/>
              </a:rPr>
              <a:t>Initialize</a:t>
            </a:r>
            <a:r>
              <a:rPr lang="it-IT" sz="1800" b="0" i="0" dirty="0">
                <a:solidFill>
                  <a:srgbClr val="008013"/>
                </a:solidFill>
                <a:effectLst/>
                <a:latin typeface="Menlo"/>
              </a:rPr>
              <a:t> the agents </a:t>
            </a:r>
            <a:r>
              <a:rPr lang="it-IT" sz="1800" b="0" i="0" dirty="0" err="1">
                <a:solidFill>
                  <a:srgbClr val="008013"/>
                </a:solidFill>
                <a:effectLst/>
                <a:latin typeface="Menlo"/>
              </a:rPr>
              <a:t>states</a:t>
            </a:r>
            <a:r>
              <a:rPr lang="it-IT" sz="1800" b="0" i="0" dirty="0">
                <a:solidFill>
                  <a:srgbClr val="008013"/>
                </a:solidFill>
                <a:effectLst/>
                <a:latin typeface="Menlo"/>
              </a:rPr>
              <a:t>, i.e., set x(0)</a:t>
            </a:r>
            <a:endParaRPr lang="it-IT" sz="1800" b="0" i="0" dirty="0">
              <a:effectLst/>
              <a:latin typeface="Menlo"/>
            </a:endParaRPr>
          </a:p>
          <a:p>
            <a:r>
              <a:rPr lang="it-IT" sz="1800" b="0" i="0" dirty="0">
                <a:effectLst/>
                <a:latin typeface="Menlo"/>
              </a:rPr>
              <a:t>x0=[1 2 3 4 5 6 7 8 9 50]</a:t>
            </a:r>
          </a:p>
          <a:p>
            <a:endParaRPr lang="it-IT" sz="1800" b="0" i="0" dirty="0">
              <a:effectLst/>
              <a:latin typeface="Menlo"/>
            </a:endParaRPr>
          </a:p>
          <a:p>
            <a:r>
              <a:rPr lang="it-IT" sz="1800" b="0" i="0" dirty="0" err="1">
                <a:effectLst/>
                <a:latin typeface="Menlo"/>
              </a:rPr>
              <a:t>x_sol</a:t>
            </a:r>
            <a:r>
              <a:rPr lang="it-IT" sz="1800" b="0" i="0" dirty="0">
                <a:effectLst/>
                <a:latin typeface="Menlo"/>
              </a:rPr>
              <a:t>(1,:)=x0;</a:t>
            </a:r>
          </a:p>
        </p:txBody>
      </p:sp>
      <p:grpSp>
        <p:nvGrpSpPr>
          <p:cNvPr id="26" name="Gruppo 25">
            <a:extLst>
              <a:ext uri="{FF2B5EF4-FFF2-40B4-BE49-F238E27FC236}">
                <a16:creationId xmlns:a16="http://schemas.microsoft.com/office/drawing/2014/main" id="{DF0ED146-53D3-F8DC-DDA1-17BA3FA5586A}"/>
              </a:ext>
            </a:extLst>
          </p:cNvPr>
          <p:cNvGrpSpPr/>
          <p:nvPr/>
        </p:nvGrpSpPr>
        <p:grpSpPr>
          <a:xfrm>
            <a:off x="5177650" y="3056450"/>
            <a:ext cx="4634345" cy="2518850"/>
            <a:chOff x="5118099" y="2929450"/>
            <a:chExt cx="4634345" cy="2518850"/>
          </a:xfrm>
        </p:grpSpPr>
        <p:grpSp>
          <p:nvGrpSpPr>
            <p:cNvPr id="25" name="Gruppo 24">
              <a:extLst>
                <a:ext uri="{FF2B5EF4-FFF2-40B4-BE49-F238E27FC236}">
                  <a16:creationId xmlns:a16="http://schemas.microsoft.com/office/drawing/2014/main" id="{878E1609-14E5-6E4F-CF6B-030287D4704A}"/>
                </a:ext>
              </a:extLst>
            </p:cNvPr>
            <p:cNvGrpSpPr/>
            <p:nvPr>
              <p:custDataLst>
                <p:tags r:id="rId1"/>
              </p:custDataLst>
            </p:nvPr>
          </p:nvGrpSpPr>
          <p:grpSpPr>
            <a:xfrm>
              <a:off x="5329592" y="3149746"/>
              <a:ext cx="4123991" cy="2114700"/>
              <a:chOff x="5329592" y="3149746"/>
              <a:chExt cx="4123991" cy="2114700"/>
            </a:xfrm>
          </p:grpSpPr>
          <p:grpSp>
            <p:nvGrpSpPr>
              <p:cNvPr id="24" name="Gruppo 23">
                <a:extLst>
                  <a:ext uri="{FF2B5EF4-FFF2-40B4-BE49-F238E27FC236}">
                    <a16:creationId xmlns:a16="http://schemas.microsoft.com/office/drawing/2014/main" id="{E10D5729-7994-DF9A-5047-9140F216A16B}"/>
                  </a:ext>
                </a:extLst>
              </p:cNvPr>
              <p:cNvGrpSpPr/>
              <p:nvPr>
                <p:custDataLst>
                  <p:tags r:id="rId2"/>
                </p:custDataLst>
              </p:nvPr>
            </p:nvGrpSpPr>
            <p:grpSpPr>
              <a:xfrm>
                <a:off x="5329592" y="3149746"/>
                <a:ext cx="4123991" cy="2114700"/>
                <a:chOff x="5329592" y="3149746"/>
                <a:chExt cx="4123991" cy="2114700"/>
              </a:xfrm>
            </p:grpSpPr>
            <p:pic>
              <p:nvPicPr>
                <p:cNvPr id="10" name="Immagine 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title="IguanaTex Bitmap Display">
                  <a:extLst>
                    <a:ext uri="{FF2B5EF4-FFF2-40B4-BE49-F238E27FC236}">
                      <a16:creationId xmlns:a16="http://schemas.microsoft.com/office/drawing/2014/main" id="{96CB5A6B-BA98-72EB-325D-FF30F897D4F1}"/>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5708221" y="3149746"/>
                  <a:ext cx="2045331" cy="555822"/>
                </a:xfrm>
                <a:prstGeom prst="rect">
                  <a:avLst/>
                </a:prstGeom>
              </p:spPr>
            </p:pic>
            <p:pic>
              <p:nvPicPr>
                <p:cNvPr id="11" name="Immagine 1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10;\end{eqnarray*}&#10;}&#10;\end{document}" title="IguanaTex Bitmap Display">
                  <a:extLst>
                    <a:ext uri="{FF2B5EF4-FFF2-40B4-BE49-F238E27FC236}">
                      <a16:creationId xmlns:a16="http://schemas.microsoft.com/office/drawing/2014/main" id="{BB70CE91-EB17-A943-3E64-53D2FFA90311}"/>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6287859" y="3843374"/>
                  <a:ext cx="661492" cy="168881"/>
                </a:xfrm>
                <a:prstGeom prst="rect">
                  <a:avLst/>
                </a:prstGeom>
              </p:spPr>
            </p:pic>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title="IguanaTex Bitmap Display">
                  <a:extLst>
                    <a:ext uri="{FF2B5EF4-FFF2-40B4-BE49-F238E27FC236}">
                      <a16:creationId xmlns:a16="http://schemas.microsoft.com/office/drawing/2014/main" id="{B0B431EF-8C5F-9E17-5377-7A94C01C624B}"/>
                    </a:ext>
                  </a:extLst>
                </p:cNvPr>
                <p:cNvPicPr>
                  <a:picLocks noChangeAspect="1"/>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5749029" y="3870736"/>
                  <a:ext cx="248229" cy="135771"/>
                </a:xfrm>
                <a:prstGeom prst="rect">
                  <a:avLst/>
                </a:prstGeom>
              </p:spPr>
            </p:pic>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0)=\begin{bmatrix}&#10;1&amp;2&amp; 3&amp;4 &amp;5 &amp;6 &amp; 7&amp; 8&amp; 9 &amp; 50&#10;\end{bmatrix}&#10;\end{eqnarray*}&#10;}&#10;\end{document}" title="IguanaTex Bitmap Display">
                  <a:extLst>
                    <a:ext uri="{FF2B5EF4-FFF2-40B4-BE49-F238E27FC236}">
                      <a16:creationId xmlns:a16="http://schemas.microsoft.com/office/drawing/2014/main" id="{96179866-F42C-935E-5383-FB27C7F50198}"/>
                    </a:ext>
                  </a:extLst>
                </p:cNvPr>
                <p:cNvPicPr>
                  <a:picLocks noChangeAspect="1"/>
                </p:cNvPicPr>
                <p:nvPr>
                  <p:custDataLst>
                    <p:tags r:id="rId7"/>
                  </p:custDataLst>
                </p:nvPr>
              </p:nvPicPr>
              <p:blipFill>
                <a:blip r:embed="rId14">
                  <a:extLst>
                    <a:ext uri="{28A0092B-C50C-407E-A947-70E740481C1C}">
                      <a14:useLocalDpi xmlns:a14="http://schemas.microsoft.com/office/drawing/2010/main" val="0"/>
                    </a:ext>
                  </a:extLst>
                </a:blip>
                <a:stretch>
                  <a:fillRect/>
                </a:stretch>
              </p:blipFill>
              <p:spPr>
                <a:xfrm>
                  <a:off x="5329592" y="4595823"/>
                  <a:ext cx="4123991" cy="274656"/>
                </a:xfrm>
                <a:prstGeom prst="rect">
                  <a:avLst/>
                </a:prstGeom>
              </p:spPr>
            </p:pic>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 x^*= 9.5\cdot \bm{1}_n&#10;\end{eqnarray*}&#10;}&#10;\end{document}" title="IguanaTex Bitmap Display">
                  <a:extLst>
                    <a:ext uri="{FF2B5EF4-FFF2-40B4-BE49-F238E27FC236}">
                      <a16:creationId xmlns:a16="http://schemas.microsoft.com/office/drawing/2014/main" id="{5B7C4C67-65C9-F74A-B09C-82DB30999A62}"/>
                    </a:ext>
                  </a:extLst>
                </p:cNvPr>
                <p:cNvPicPr>
                  <a:picLocks noChangeAspect="1"/>
                </p:cNvPicPr>
                <p:nvPr>
                  <p:custDataLst>
                    <p:tags r:id="rId8"/>
                  </p:custDataLst>
                </p:nvPr>
              </p:nvPicPr>
              <p:blipFill>
                <a:blip r:embed="rId15">
                  <a:extLst>
                    <a:ext uri="{28A0092B-C50C-407E-A947-70E740481C1C}">
                      <a14:useLocalDpi xmlns:a14="http://schemas.microsoft.com/office/drawing/2010/main" val="0"/>
                    </a:ext>
                  </a:extLst>
                </a:blip>
                <a:stretch>
                  <a:fillRect/>
                </a:stretch>
              </p:blipFill>
              <p:spPr>
                <a:xfrm>
                  <a:off x="5394652" y="5054333"/>
                  <a:ext cx="1786413" cy="210113"/>
                </a:xfrm>
                <a:prstGeom prst="rect">
                  <a:avLst/>
                </a:prstGeom>
              </p:spPr>
            </p:pic>
          </p:grpSp>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onsensus constr.)}\end{eqnarray*}&#10;}&#10;\end{document}" title="IguanaTex Bitmap Display">
                <a:extLst>
                  <a:ext uri="{FF2B5EF4-FFF2-40B4-BE49-F238E27FC236}">
                    <a16:creationId xmlns:a16="http://schemas.microsoft.com/office/drawing/2014/main" id="{F24BDAE0-1374-70D2-832A-D7ED52CC456C}"/>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a:off x="7391588" y="3811764"/>
                <a:ext cx="1711543" cy="194743"/>
              </a:xfrm>
              <a:prstGeom prst="rect">
                <a:avLst/>
              </a:prstGeom>
            </p:spPr>
          </p:pic>
        </p:grpSp>
        <p:sp>
          <p:nvSpPr>
            <p:cNvPr id="7" name="Rettangolo con angoli arrotondati 6">
              <a:extLst>
                <a:ext uri="{FF2B5EF4-FFF2-40B4-BE49-F238E27FC236}">
                  <a16:creationId xmlns:a16="http://schemas.microsoft.com/office/drawing/2014/main" id="{CC952F1E-49DF-4A5B-5036-8F0C23EF5C4F}"/>
                </a:ext>
              </a:extLst>
            </p:cNvPr>
            <p:cNvSpPr/>
            <p:nvPr/>
          </p:nvSpPr>
          <p:spPr>
            <a:xfrm>
              <a:off x="5118099" y="2929450"/>
              <a:ext cx="4634345" cy="2518850"/>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Tree>
    <p:extLst>
      <p:ext uri="{BB962C8B-B14F-4D97-AF65-F5344CB8AC3E}">
        <p14:creationId xmlns:p14="http://schemas.microsoft.com/office/powerpoint/2010/main" val="3205071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Asynchronous Gossip-based Convex O</a:t>
            </a:r>
            <a:r>
              <a:rPr lang="en-US" dirty="0" err="1"/>
              <a:t>ptimization</a:t>
            </a:r>
            <a:r>
              <a:rPr lang="en-GB" dirty="0"/>
              <a:t>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18</a:t>
            </a:fld>
            <a:endParaRPr lang="it-IT"/>
          </a:p>
        </p:txBody>
      </p:sp>
      <p:sp>
        <p:nvSpPr>
          <p:cNvPr id="62" name="CasellaDiTesto 61">
            <a:extLst>
              <a:ext uri="{FF2B5EF4-FFF2-40B4-BE49-F238E27FC236}">
                <a16:creationId xmlns:a16="http://schemas.microsoft.com/office/drawing/2014/main" id="{C301EA12-E06C-EF9B-900C-96579FB8CCAE}"/>
              </a:ext>
            </a:extLst>
          </p:cNvPr>
          <p:cNvSpPr txBox="1"/>
          <p:nvPr/>
        </p:nvSpPr>
        <p:spPr>
          <a:xfrm>
            <a:off x="268630" y="895934"/>
            <a:ext cx="9811995" cy="6463308"/>
          </a:xfrm>
          <a:prstGeom prst="rect">
            <a:avLst/>
          </a:prstGeom>
          <a:noFill/>
        </p:spPr>
        <p:txBody>
          <a:bodyPr wrap="square">
            <a:spAutoFit/>
          </a:bodyPr>
          <a:lstStyle/>
          <a:p>
            <a:r>
              <a:rPr lang="it-IT" sz="1800" b="0" i="0" dirty="0">
                <a:solidFill>
                  <a:srgbClr val="0E00FF"/>
                </a:solidFill>
                <a:effectLst/>
                <a:latin typeface="Menlo"/>
              </a:rPr>
              <a:t>for </a:t>
            </a:r>
            <a:r>
              <a:rPr lang="it-IT" sz="1800" b="0" i="0" dirty="0">
                <a:effectLst/>
                <a:latin typeface="Menlo"/>
              </a:rPr>
              <a:t>i = 2:num_iters</a:t>
            </a:r>
          </a:p>
          <a:p>
            <a:pPr lvl="1"/>
            <a:r>
              <a:rPr lang="it-IT" b="0" i="0" dirty="0">
                <a:solidFill>
                  <a:srgbClr val="008013"/>
                </a:solidFill>
                <a:effectLst/>
                <a:latin typeface="Menlo"/>
              </a:rPr>
              <a:t>% </a:t>
            </a:r>
            <a:r>
              <a:rPr lang="it-IT" b="0" i="0" dirty="0" err="1">
                <a:solidFill>
                  <a:srgbClr val="008013"/>
                </a:solidFill>
                <a:effectLst/>
                <a:latin typeface="Menlo"/>
              </a:rPr>
              <a:t>Randomly</a:t>
            </a:r>
            <a:r>
              <a:rPr lang="it-IT" b="0" i="0" dirty="0">
                <a:solidFill>
                  <a:srgbClr val="008013"/>
                </a:solidFill>
                <a:effectLst/>
                <a:latin typeface="Menlo"/>
              </a:rPr>
              <a:t> </a:t>
            </a:r>
            <a:r>
              <a:rPr lang="it-IT" b="0" i="0" dirty="0" err="1">
                <a:solidFill>
                  <a:srgbClr val="008013"/>
                </a:solidFill>
                <a:effectLst/>
                <a:latin typeface="Menlo"/>
              </a:rPr>
              <a:t>select</a:t>
            </a:r>
            <a:r>
              <a:rPr lang="it-IT" b="0" i="0" dirty="0">
                <a:solidFill>
                  <a:srgbClr val="008013"/>
                </a:solidFill>
                <a:effectLst/>
                <a:latin typeface="Menlo"/>
              </a:rPr>
              <a:t> </a:t>
            </a:r>
            <a:r>
              <a:rPr lang="it-IT" b="0" i="0" dirty="0" err="1">
                <a:solidFill>
                  <a:srgbClr val="008013"/>
                </a:solidFill>
                <a:effectLst/>
                <a:latin typeface="Menlo"/>
              </a:rPr>
              <a:t>two</a:t>
            </a:r>
            <a:r>
              <a:rPr lang="it-IT" b="0" i="0" dirty="0">
                <a:solidFill>
                  <a:srgbClr val="008013"/>
                </a:solidFill>
                <a:effectLst/>
                <a:latin typeface="Menlo"/>
              </a:rPr>
              <a:t> </a:t>
            </a:r>
            <a:r>
              <a:rPr lang="it-IT" b="0" i="0" dirty="0" err="1">
                <a:solidFill>
                  <a:srgbClr val="008013"/>
                </a:solidFill>
                <a:effectLst/>
                <a:latin typeface="Menlo"/>
              </a:rPr>
              <a:t>nodes</a:t>
            </a:r>
            <a:r>
              <a:rPr lang="it-IT" b="0" i="0" dirty="0">
                <a:solidFill>
                  <a:srgbClr val="008013"/>
                </a:solidFill>
                <a:effectLst/>
                <a:latin typeface="Menlo"/>
              </a:rPr>
              <a:t> to </a:t>
            </a:r>
            <a:r>
              <a:rPr lang="it-IT" b="0" i="0" dirty="0" err="1">
                <a:solidFill>
                  <a:srgbClr val="008013"/>
                </a:solidFill>
                <a:effectLst/>
                <a:latin typeface="Menlo"/>
              </a:rPr>
              <a:t>communicate</a:t>
            </a:r>
            <a:endParaRPr lang="it-IT" b="0" i="0" dirty="0">
              <a:effectLst/>
              <a:latin typeface="Menlo"/>
            </a:endParaRPr>
          </a:p>
          <a:p>
            <a:pPr lvl="1"/>
            <a:r>
              <a:rPr lang="it-IT" b="0" i="0" dirty="0" err="1">
                <a:effectLst/>
                <a:latin typeface="Menlo"/>
              </a:rPr>
              <a:t>node_indices</a:t>
            </a:r>
            <a:r>
              <a:rPr lang="it-IT" b="0" i="0" dirty="0">
                <a:effectLst/>
                <a:latin typeface="Menlo"/>
              </a:rPr>
              <a:t> = </a:t>
            </a:r>
            <a:r>
              <a:rPr lang="it-IT" b="0" i="0" dirty="0" err="1">
                <a:effectLst/>
                <a:latin typeface="Menlo"/>
              </a:rPr>
              <a:t>randperm</a:t>
            </a:r>
            <a:r>
              <a:rPr lang="it-IT" b="0" i="0" dirty="0">
                <a:effectLst/>
                <a:latin typeface="Menlo"/>
              </a:rPr>
              <a:t>(N, 2);</a:t>
            </a:r>
          </a:p>
          <a:p>
            <a:pPr lvl="1"/>
            <a:r>
              <a:rPr lang="it-IT" b="0" i="0" dirty="0">
                <a:effectLst/>
                <a:latin typeface="Menlo"/>
              </a:rPr>
              <a:t>node1 = </a:t>
            </a:r>
            <a:r>
              <a:rPr lang="it-IT" b="0" i="0" dirty="0" err="1">
                <a:effectLst/>
                <a:latin typeface="Menlo"/>
              </a:rPr>
              <a:t>node_indices</a:t>
            </a:r>
            <a:r>
              <a:rPr lang="it-IT" b="0" i="0" dirty="0">
                <a:effectLst/>
                <a:latin typeface="Menlo"/>
              </a:rPr>
              <a:t>(1);</a:t>
            </a:r>
          </a:p>
          <a:p>
            <a:pPr lvl="1"/>
            <a:r>
              <a:rPr lang="it-IT" b="0" i="0" dirty="0">
                <a:effectLst/>
                <a:latin typeface="Menlo"/>
              </a:rPr>
              <a:t>node2 = </a:t>
            </a:r>
            <a:r>
              <a:rPr lang="it-IT" b="0" i="0" dirty="0" err="1">
                <a:effectLst/>
                <a:latin typeface="Menlo"/>
              </a:rPr>
              <a:t>node_indices</a:t>
            </a:r>
            <a:r>
              <a:rPr lang="it-IT" b="0" i="0" dirty="0">
                <a:effectLst/>
                <a:latin typeface="Menlo"/>
              </a:rPr>
              <a:t>(2);</a:t>
            </a:r>
          </a:p>
          <a:p>
            <a:pPr lvl="1"/>
            <a:r>
              <a:rPr lang="it-IT" b="0" i="0" dirty="0">
                <a:solidFill>
                  <a:srgbClr val="008013"/>
                </a:solidFill>
                <a:effectLst/>
                <a:latin typeface="Menlo"/>
              </a:rPr>
              <a:t>% Update the counter </a:t>
            </a:r>
            <a:r>
              <a:rPr lang="it-IT" b="0" i="0" dirty="0" err="1">
                <a:solidFill>
                  <a:srgbClr val="008013"/>
                </a:solidFill>
                <a:effectLst/>
                <a:latin typeface="Menlo"/>
              </a:rPr>
              <a:t>counting</a:t>
            </a:r>
            <a:r>
              <a:rPr lang="it-IT" b="0" i="0" dirty="0">
                <a:solidFill>
                  <a:srgbClr val="008013"/>
                </a:solidFill>
                <a:effectLst/>
                <a:latin typeface="Menlo"/>
              </a:rPr>
              <a:t> </a:t>
            </a:r>
            <a:r>
              <a:rPr lang="it-IT" b="0" i="0" dirty="0" err="1">
                <a:solidFill>
                  <a:srgbClr val="008013"/>
                </a:solidFill>
                <a:effectLst/>
                <a:latin typeface="Menlo"/>
              </a:rPr>
              <a:t>how</a:t>
            </a:r>
            <a:r>
              <a:rPr lang="it-IT" b="0" i="0" dirty="0">
                <a:solidFill>
                  <a:srgbClr val="008013"/>
                </a:solidFill>
                <a:effectLst/>
                <a:latin typeface="Menlo"/>
              </a:rPr>
              <a:t> </a:t>
            </a:r>
            <a:r>
              <a:rPr lang="it-IT" b="0" i="0" dirty="0" err="1">
                <a:solidFill>
                  <a:srgbClr val="008013"/>
                </a:solidFill>
                <a:effectLst/>
                <a:latin typeface="Menlo"/>
              </a:rPr>
              <a:t>many</a:t>
            </a:r>
            <a:r>
              <a:rPr lang="it-IT" b="0" i="0" dirty="0">
                <a:solidFill>
                  <a:srgbClr val="008013"/>
                </a:solidFill>
                <a:effectLst/>
                <a:latin typeface="Menlo"/>
              </a:rPr>
              <a:t> times </a:t>
            </a:r>
            <a:r>
              <a:rPr lang="it-IT" b="0" i="0" dirty="0" err="1">
                <a:solidFill>
                  <a:srgbClr val="008013"/>
                </a:solidFill>
                <a:effectLst/>
                <a:latin typeface="Menlo"/>
              </a:rPr>
              <a:t>each</a:t>
            </a:r>
            <a:r>
              <a:rPr lang="it-IT" b="0" i="0" dirty="0">
                <a:solidFill>
                  <a:srgbClr val="008013"/>
                </a:solidFill>
                <a:effectLst/>
                <a:latin typeface="Menlo"/>
              </a:rPr>
              <a:t> </a:t>
            </a:r>
            <a:r>
              <a:rPr lang="it-IT" b="0" i="0" dirty="0" err="1">
                <a:solidFill>
                  <a:srgbClr val="008013"/>
                </a:solidFill>
                <a:effectLst/>
                <a:latin typeface="Menlo"/>
              </a:rPr>
              <a:t>node</a:t>
            </a:r>
            <a:r>
              <a:rPr lang="it-IT" b="0" i="0" dirty="0">
                <a:solidFill>
                  <a:srgbClr val="008013"/>
                </a:solidFill>
                <a:effectLst/>
                <a:latin typeface="Menlo"/>
              </a:rPr>
              <a:t> </a:t>
            </a:r>
            <a:r>
              <a:rPr lang="it-IT" b="0" i="0" dirty="0" err="1">
                <a:solidFill>
                  <a:srgbClr val="008013"/>
                </a:solidFill>
                <a:effectLst/>
                <a:latin typeface="Menlo"/>
              </a:rPr>
              <a:t>is</a:t>
            </a:r>
            <a:r>
              <a:rPr lang="it-IT" b="0" i="0" dirty="0">
                <a:solidFill>
                  <a:srgbClr val="008013"/>
                </a:solidFill>
                <a:effectLst/>
                <a:latin typeface="Menlo"/>
              </a:rPr>
              <a:t> </a:t>
            </a:r>
            <a:r>
              <a:rPr lang="it-IT" b="0" i="0" dirty="0" err="1">
                <a:solidFill>
                  <a:srgbClr val="008013"/>
                </a:solidFill>
                <a:effectLst/>
                <a:latin typeface="Menlo"/>
              </a:rPr>
              <a:t>called</a:t>
            </a:r>
            <a:endParaRPr lang="it-IT" b="0" i="0" dirty="0">
              <a:effectLst/>
              <a:latin typeface="Menlo"/>
            </a:endParaRPr>
          </a:p>
          <a:p>
            <a:pPr lvl="1"/>
            <a:r>
              <a:rPr lang="it-IT" b="0" i="0" dirty="0">
                <a:effectLst/>
                <a:latin typeface="Menlo"/>
              </a:rPr>
              <a:t>counter(i,node1)=counter(i-1,node1)+1;</a:t>
            </a:r>
          </a:p>
          <a:p>
            <a:pPr lvl="1"/>
            <a:r>
              <a:rPr lang="it-IT" b="0" i="0" dirty="0">
                <a:effectLst/>
                <a:latin typeface="Menlo"/>
              </a:rPr>
              <a:t>counter(i,node2)=counter(i-1,node2)+1;</a:t>
            </a:r>
          </a:p>
          <a:p>
            <a:pPr lvl="1"/>
            <a:r>
              <a:rPr lang="it-IT" b="0" i="0" dirty="0">
                <a:solidFill>
                  <a:srgbClr val="008013"/>
                </a:solidFill>
                <a:effectLst/>
                <a:latin typeface="Menlo"/>
              </a:rPr>
              <a:t>% Update the </a:t>
            </a:r>
            <a:r>
              <a:rPr lang="it-IT" b="0" i="0" dirty="0" err="1">
                <a:solidFill>
                  <a:srgbClr val="008013"/>
                </a:solidFill>
                <a:effectLst/>
                <a:latin typeface="Menlo"/>
              </a:rPr>
              <a:t>Langrange</a:t>
            </a:r>
            <a:r>
              <a:rPr lang="it-IT" b="0" i="0" dirty="0">
                <a:solidFill>
                  <a:srgbClr val="008013"/>
                </a:solidFill>
                <a:effectLst/>
                <a:latin typeface="Menlo"/>
              </a:rPr>
              <a:t> </a:t>
            </a:r>
            <a:r>
              <a:rPr lang="it-IT" b="0" i="0" dirty="0" err="1">
                <a:solidFill>
                  <a:srgbClr val="008013"/>
                </a:solidFill>
                <a:effectLst/>
                <a:latin typeface="Menlo"/>
              </a:rPr>
              <a:t>multiplier</a:t>
            </a:r>
            <a:r>
              <a:rPr lang="it-IT" b="0" i="0" dirty="0">
                <a:solidFill>
                  <a:srgbClr val="008013"/>
                </a:solidFill>
                <a:effectLst/>
                <a:latin typeface="Menlo"/>
              </a:rPr>
              <a:t> in a gossip fashion</a:t>
            </a:r>
            <a:endParaRPr lang="it-IT" b="0" i="0" dirty="0">
              <a:effectLst/>
              <a:latin typeface="Menlo"/>
            </a:endParaRPr>
          </a:p>
          <a:p>
            <a:pPr lvl="1"/>
            <a:r>
              <a:rPr lang="it-IT" b="0" i="0" dirty="0" err="1">
                <a:effectLst/>
                <a:latin typeface="Menlo"/>
              </a:rPr>
              <a:t>v_sol</a:t>
            </a:r>
            <a:r>
              <a:rPr lang="it-IT" b="0" i="0" dirty="0">
                <a:effectLst/>
                <a:latin typeface="Menlo"/>
              </a:rPr>
              <a:t>(i,node1) = (</a:t>
            </a:r>
            <a:r>
              <a:rPr lang="it-IT" b="0" i="0" dirty="0" err="1">
                <a:effectLst/>
                <a:latin typeface="Menlo"/>
              </a:rPr>
              <a:t>x_sol</a:t>
            </a:r>
            <a:r>
              <a:rPr lang="it-IT" b="0" i="0" dirty="0">
                <a:effectLst/>
                <a:latin typeface="Menlo"/>
              </a:rPr>
              <a:t>(i-1,node1) + </a:t>
            </a:r>
            <a:r>
              <a:rPr lang="it-IT" b="0" i="0" dirty="0" err="1">
                <a:effectLst/>
                <a:latin typeface="Menlo"/>
              </a:rPr>
              <a:t>x_sol</a:t>
            </a:r>
            <a:r>
              <a:rPr lang="it-IT" b="0" i="0" dirty="0">
                <a:effectLst/>
                <a:latin typeface="Menlo"/>
              </a:rPr>
              <a:t>(i-1, node2)) / 2;</a:t>
            </a:r>
          </a:p>
          <a:p>
            <a:pPr lvl="1"/>
            <a:r>
              <a:rPr lang="it-IT" b="0" i="0" dirty="0" err="1">
                <a:effectLst/>
                <a:latin typeface="Menlo"/>
              </a:rPr>
              <a:t>v_sol</a:t>
            </a:r>
            <a:r>
              <a:rPr lang="it-IT" b="0" i="0" dirty="0">
                <a:effectLst/>
                <a:latin typeface="Menlo"/>
              </a:rPr>
              <a:t>(i,node2) = (</a:t>
            </a:r>
            <a:r>
              <a:rPr lang="it-IT" b="0" i="0" dirty="0" err="1">
                <a:effectLst/>
                <a:latin typeface="Menlo"/>
              </a:rPr>
              <a:t>x_sol</a:t>
            </a:r>
            <a:r>
              <a:rPr lang="it-IT" b="0" i="0" dirty="0">
                <a:effectLst/>
                <a:latin typeface="Menlo"/>
              </a:rPr>
              <a:t>(i-1,node1) + </a:t>
            </a:r>
            <a:r>
              <a:rPr lang="it-IT" b="0" i="0" dirty="0" err="1">
                <a:effectLst/>
                <a:latin typeface="Menlo"/>
              </a:rPr>
              <a:t>x_sol</a:t>
            </a:r>
            <a:r>
              <a:rPr lang="it-IT" b="0" i="0" dirty="0">
                <a:effectLst/>
                <a:latin typeface="Menlo"/>
              </a:rPr>
              <a:t>(i-1, node2)) / 2;</a:t>
            </a:r>
          </a:p>
          <a:p>
            <a:pPr lvl="1"/>
            <a:r>
              <a:rPr lang="it-IT" b="0" i="0" dirty="0">
                <a:solidFill>
                  <a:srgbClr val="008013"/>
                </a:solidFill>
                <a:effectLst/>
                <a:latin typeface="Menlo"/>
              </a:rPr>
              <a:t>% Update the </a:t>
            </a:r>
            <a:r>
              <a:rPr lang="it-IT" b="0" i="0" dirty="0" err="1">
                <a:solidFill>
                  <a:srgbClr val="008013"/>
                </a:solidFill>
                <a:effectLst/>
                <a:latin typeface="Menlo"/>
              </a:rPr>
              <a:t>decision</a:t>
            </a:r>
            <a:r>
              <a:rPr lang="it-IT" b="0" i="0" dirty="0">
                <a:solidFill>
                  <a:srgbClr val="008013"/>
                </a:solidFill>
                <a:effectLst/>
                <a:latin typeface="Menlo"/>
              </a:rPr>
              <a:t> </a:t>
            </a:r>
            <a:r>
              <a:rPr lang="it-IT" b="0" i="0" dirty="0" err="1">
                <a:solidFill>
                  <a:srgbClr val="008013"/>
                </a:solidFill>
                <a:effectLst/>
                <a:latin typeface="Menlo"/>
              </a:rPr>
              <a:t>variables</a:t>
            </a:r>
            <a:r>
              <a:rPr lang="it-IT" b="0" i="0" dirty="0">
                <a:solidFill>
                  <a:srgbClr val="008013"/>
                </a:solidFill>
                <a:effectLst/>
                <a:latin typeface="Menlo"/>
              </a:rPr>
              <a:t> </a:t>
            </a:r>
            <a:r>
              <a:rPr lang="it-IT" b="0" i="0" dirty="0" err="1">
                <a:solidFill>
                  <a:srgbClr val="008013"/>
                </a:solidFill>
                <a:effectLst/>
                <a:latin typeface="Menlo"/>
              </a:rPr>
              <a:t>along</a:t>
            </a:r>
            <a:r>
              <a:rPr lang="it-IT" b="0" i="0" dirty="0">
                <a:solidFill>
                  <a:srgbClr val="008013"/>
                </a:solidFill>
                <a:effectLst/>
                <a:latin typeface="Menlo"/>
              </a:rPr>
              <a:t> the </a:t>
            </a:r>
            <a:r>
              <a:rPr lang="it-IT" b="0" i="0" dirty="0" err="1">
                <a:solidFill>
                  <a:srgbClr val="008013"/>
                </a:solidFill>
                <a:effectLst/>
                <a:latin typeface="Menlo"/>
              </a:rPr>
              <a:t>gradient</a:t>
            </a:r>
            <a:r>
              <a:rPr lang="it-IT" dirty="0" err="1">
                <a:solidFill>
                  <a:srgbClr val="008013"/>
                </a:solidFill>
                <a:latin typeface="Menlo"/>
              </a:rPr>
              <a:t>-descent</a:t>
            </a:r>
            <a:r>
              <a:rPr lang="it-IT" dirty="0">
                <a:solidFill>
                  <a:srgbClr val="008013"/>
                </a:solidFill>
                <a:latin typeface="Menlo"/>
              </a:rPr>
              <a:t> </a:t>
            </a:r>
            <a:r>
              <a:rPr lang="it-IT" dirty="0" err="1">
                <a:solidFill>
                  <a:srgbClr val="008013"/>
                </a:solidFill>
                <a:latin typeface="Menlo"/>
              </a:rPr>
              <a:t>direction</a:t>
            </a:r>
            <a:r>
              <a:rPr lang="it-IT" dirty="0">
                <a:solidFill>
                  <a:srgbClr val="008013"/>
                </a:solidFill>
                <a:latin typeface="Menlo"/>
              </a:rPr>
              <a:t> </a:t>
            </a:r>
            <a:r>
              <a:rPr lang="it-IT" dirty="0" err="1">
                <a:solidFill>
                  <a:srgbClr val="008013"/>
                </a:solidFill>
                <a:latin typeface="Menlo"/>
              </a:rPr>
              <a:t>using</a:t>
            </a:r>
            <a:r>
              <a:rPr lang="it-IT" dirty="0">
                <a:solidFill>
                  <a:srgbClr val="008013"/>
                </a:solidFill>
                <a:latin typeface="Menlo"/>
              </a:rPr>
              <a:t> a </a:t>
            </a:r>
            <a:r>
              <a:rPr lang="it-IT" dirty="0" err="1">
                <a:solidFill>
                  <a:srgbClr val="008013"/>
                </a:solidFill>
                <a:latin typeface="Menlo"/>
              </a:rPr>
              <a:t>vanishing</a:t>
            </a:r>
            <a:r>
              <a:rPr lang="it-IT">
                <a:solidFill>
                  <a:srgbClr val="008013"/>
                </a:solidFill>
                <a:latin typeface="Menlo"/>
              </a:rPr>
              <a:t> step-size</a:t>
            </a:r>
            <a:endParaRPr lang="it-IT" b="0" i="0" dirty="0">
              <a:effectLst/>
              <a:latin typeface="Menlo"/>
            </a:endParaRPr>
          </a:p>
          <a:p>
            <a:pPr lvl="1"/>
            <a:r>
              <a:rPr lang="it-IT" b="0" i="0" dirty="0" err="1">
                <a:effectLst/>
                <a:latin typeface="Menlo"/>
              </a:rPr>
              <a:t>x_sol</a:t>
            </a:r>
            <a:r>
              <a:rPr lang="it-IT" b="0" i="0" dirty="0">
                <a:effectLst/>
                <a:latin typeface="Menlo"/>
              </a:rPr>
              <a:t>(i,node1) = </a:t>
            </a:r>
            <a:r>
              <a:rPr lang="it-IT" b="0" i="0" dirty="0" err="1">
                <a:effectLst/>
                <a:latin typeface="Menlo"/>
              </a:rPr>
              <a:t>v_sol</a:t>
            </a:r>
            <a:r>
              <a:rPr lang="it-IT" b="0" i="0" dirty="0">
                <a:effectLst/>
                <a:latin typeface="Menlo"/>
              </a:rPr>
              <a:t>(i,node1) - 2*(</a:t>
            </a:r>
            <a:r>
              <a:rPr lang="it-IT" b="0" i="0" dirty="0" err="1">
                <a:effectLst/>
                <a:latin typeface="Menlo"/>
              </a:rPr>
              <a:t>x_sol</a:t>
            </a:r>
            <a:r>
              <a:rPr lang="it-IT" b="0" i="0" dirty="0">
                <a:effectLst/>
                <a:latin typeface="Menlo"/>
              </a:rPr>
              <a:t>(i-1,node1) - x0(node1))/counter(i,node1);</a:t>
            </a:r>
          </a:p>
          <a:p>
            <a:pPr lvl="1"/>
            <a:r>
              <a:rPr lang="it-IT" b="0" i="0" dirty="0" err="1">
                <a:effectLst/>
                <a:latin typeface="Menlo"/>
              </a:rPr>
              <a:t>x_sol</a:t>
            </a:r>
            <a:r>
              <a:rPr lang="it-IT" b="0" i="0" dirty="0">
                <a:effectLst/>
                <a:latin typeface="Menlo"/>
              </a:rPr>
              <a:t>(i,node2) = </a:t>
            </a:r>
            <a:r>
              <a:rPr lang="it-IT" b="0" i="0" dirty="0" err="1">
                <a:effectLst/>
                <a:latin typeface="Menlo"/>
              </a:rPr>
              <a:t>v_sol</a:t>
            </a:r>
            <a:r>
              <a:rPr lang="it-IT" b="0" i="0" dirty="0">
                <a:effectLst/>
                <a:latin typeface="Menlo"/>
              </a:rPr>
              <a:t>(i,node2) - 2*(</a:t>
            </a:r>
            <a:r>
              <a:rPr lang="it-IT" b="0" i="0" dirty="0" err="1">
                <a:effectLst/>
                <a:latin typeface="Menlo"/>
              </a:rPr>
              <a:t>x_sol</a:t>
            </a:r>
            <a:r>
              <a:rPr lang="it-IT" b="0" i="0" dirty="0">
                <a:effectLst/>
                <a:latin typeface="Menlo"/>
              </a:rPr>
              <a:t>(i-1,node1) - x0(node2))/counter(i,node2);</a:t>
            </a:r>
          </a:p>
          <a:p>
            <a:pPr lvl="1"/>
            <a:r>
              <a:rPr lang="it-IT" b="0" i="0" dirty="0">
                <a:solidFill>
                  <a:srgbClr val="0E00FF"/>
                </a:solidFill>
                <a:effectLst/>
                <a:latin typeface="Menlo"/>
              </a:rPr>
              <a:t>for </a:t>
            </a:r>
            <a:r>
              <a:rPr lang="it-IT" b="0" i="0" dirty="0">
                <a:effectLst/>
                <a:latin typeface="Menlo"/>
              </a:rPr>
              <a:t>k=1:N</a:t>
            </a:r>
          </a:p>
          <a:p>
            <a:pPr lvl="2"/>
            <a:r>
              <a:rPr lang="it-IT" b="0" i="0" dirty="0" err="1">
                <a:solidFill>
                  <a:srgbClr val="0E00FF"/>
                </a:solidFill>
                <a:effectLst/>
                <a:latin typeface="Menlo"/>
              </a:rPr>
              <a:t>if</a:t>
            </a:r>
            <a:r>
              <a:rPr lang="it-IT" b="0" i="0" dirty="0">
                <a:solidFill>
                  <a:srgbClr val="0E00FF"/>
                </a:solidFill>
                <a:effectLst/>
                <a:latin typeface="Menlo"/>
              </a:rPr>
              <a:t> </a:t>
            </a:r>
            <a:r>
              <a:rPr lang="it-IT" b="0" i="0" dirty="0">
                <a:effectLst/>
                <a:latin typeface="Menlo"/>
              </a:rPr>
              <a:t>k~=node1 &amp;&amp; k ~= node2</a:t>
            </a:r>
          </a:p>
          <a:p>
            <a:pPr lvl="3"/>
            <a:r>
              <a:rPr lang="it-IT" b="0" i="0" dirty="0" err="1">
                <a:effectLst/>
                <a:latin typeface="Menlo"/>
              </a:rPr>
              <a:t>v_sol</a:t>
            </a:r>
            <a:r>
              <a:rPr lang="it-IT" b="0" i="0" dirty="0">
                <a:effectLst/>
                <a:latin typeface="Menlo"/>
              </a:rPr>
              <a:t>(</a:t>
            </a:r>
            <a:r>
              <a:rPr lang="it-IT" b="0" i="0" dirty="0" err="1">
                <a:effectLst/>
                <a:latin typeface="Menlo"/>
              </a:rPr>
              <a:t>i,k</a:t>
            </a:r>
            <a:r>
              <a:rPr lang="it-IT" b="0" i="0" dirty="0">
                <a:effectLst/>
                <a:latin typeface="Menlo"/>
              </a:rPr>
              <a:t>)=</a:t>
            </a:r>
            <a:r>
              <a:rPr lang="it-IT" b="0" i="0" dirty="0" err="1">
                <a:effectLst/>
                <a:latin typeface="Menlo"/>
              </a:rPr>
              <a:t>v_sol</a:t>
            </a:r>
            <a:r>
              <a:rPr lang="it-IT" b="0" i="0" dirty="0">
                <a:effectLst/>
                <a:latin typeface="Menlo"/>
              </a:rPr>
              <a:t>(i-1,k);</a:t>
            </a:r>
          </a:p>
          <a:p>
            <a:pPr lvl="3"/>
            <a:r>
              <a:rPr lang="it-IT" b="0" i="0" dirty="0" err="1">
                <a:effectLst/>
                <a:latin typeface="Menlo"/>
              </a:rPr>
              <a:t>x_sol</a:t>
            </a:r>
            <a:r>
              <a:rPr lang="it-IT" b="0" i="0" dirty="0">
                <a:effectLst/>
                <a:latin typeface="Menlo"/>
              </a:rPr>
              <a:t>(</a:t>
            </a:r>
            <a:r>
              <a:rPr lang="it-IT" b="0" i="0" dirty="0" err="1">
                <a:effectLst/>
                <a:latin typeface="Menlo"/>
              </a:rPr>
              <a:t>i,k</a:t>
            </a:r>
            <a:r>
              <a:rPr lang="it-IT" b="0" i="0" dirty="0">
                <a:effectLst/>
                <a:latin typeface="Menlo"/>
              </a:rPr>
              <a:t>)=</a:t>
            </a:r>
            <a:r>
              <a:rPr lang="it-IT" b="0" i="0" dirty="0" err="1">
                <a:effectLst/>
                <a:latin typeface="Menlo"/>
              </a:rPr>
              <a:t>x_sol</a:t>
            </a:r>
            <a:r>
              <a:rPr lang="it-IT" b="0" i="0" dirty="0">
                <a:effectLst/>
                <a:latin typeface="Menlo"/>
              </a:rPr>
              <a:t>(i-1,k);</a:t>
            </a:r>
          </a:p>
          <a:p>
            <a:pPr lvl="3"/>
            <a:r>
              <a:rPr lang="it-IT" b="0" i="0" dirty="0">
                <a:effectLst/>
                <a:latin typeface="Menlo"/>
              </a:rPr>
              <a:t>counter(</a:t>
            </a:r>
            <a:r>
              <a:rPr lang="it-IT" b="0" i="0" dirty="0" err="1">
                <a:effectLst/>
                <a:latin typeface="Menlo"/>
              </a:rPr>
              <a:t>i,k</a:t>
            </a:r>
            <a:r>
              <a:rPr lang="it-IT" b="0" i="0" dirty="0">
                <a:effectLst/>
                <a:latin typeface="Menlo"/>
              </a:rPr>
              <a:t>)=counter(i-1,k);</a:t>
            </a:r>
          </a:p>
          <a:p>
            <a:pPr lvl="1"/>
            <a:r>
              <a:rPr lang="it-IT" b="0" i="0" dirty="0">
                <a:solidFill>
                  <a:srgbClr val="0E00FF"/>
                </a:solidFill>
                <a:effectLst/>
                <a:latin typeface="Menlo"/>
              </a:rPr>
              <a:t>	end</a:t>
            </a:r>
            <a:endParaRPr lang="it-IT" b="0" i="0" dirty="0">
              <a:effectLst/>
              <a:latin typeface="Menlo"/>
            </a:endParaRPr>
          </a:p>
          <a:p>
            <a:pPr lvl="1"/>
            <a:r>
              <a:rPr lang="it-IT" b="0" i="0" dirty="0">
                <a:solidFill>
                  <a:srgbClr val="0E00FF"/>
                </a:solidFill>
                <a:effectLst/>
                <a:latin typeface="Menlo"/>
              </a:rPr>
              <a:t>end</a:t>
            </a:r>
            <a:endParaRPr lang="it-IT" b="0" i="0" dirty="0">
              <a:effectLst/>
              <a:latin typeface="Menlo"/>
            </a:endParaRPr>
          </a:p>
          <a:p>
            <a:pPr lvl="1"/>
            <a:r>
              <a:rPr lang="it-IT" b="0" i="0" dirty="0">
                <a:effectLst/>
                <a:latin typeface="Menlo"/>
              </a:rPr>
              <a:t>t = [</a:t>
            </a:r>
            <a:r>
              <a:rPr lang="it-IT" b="0" i="0" dirty="0" err="1">
                <a:effectLst/>
                <a:latin typeface="Menlo"/>
              </a:rPr>
              <a:t>t;t</a:t>
            </a:r>
            <a:r>
              <a:rPr lang="it-IT" b="0" i="0" dirty="0">
                <a:effectLst/>
                <a:latin typeface="Menlo"/>
              </a:rPr>
              <a:t>(end) + </a:t>
            </a:r>
            <a:r>
              <a:rPr lang="it-IT" b="0" i="0" dirty="0" err="1">
                <a:effectLst/>
                <a:latin typeface="Menlo"/>
              </a:rPr>
              <a:t>exprnd</a:t>
            </a:r>
            <a:r>
              <a:rPr lang="it-IT" b="0" i="0" dirty="0">
                <a:effectLst/>
                <a:latin typeface="Menlo"/>
              </a:rPr>
              <a:t>(1/N)]; </a:t>
            </a:r>
            <a:r>
              <a:rPr lang="it-IT" b="0" i="0" dirty="0">
                <a:solidFill>
                  <a:srgbClr val="008013"/>
                </a:solidFill>
                <a:effectLst/>
                <a:latin typeface="Menlo"/>
              </a:rPr>
              <a:t>% Update the interaction time </a:t>
            </a:r>
            <a:r>
              <a:rPr lang="it-IT" b="0" i="0" dirty="0" err="1">
                <a:solidFill>
                  <a:srgbClr val="008013"/>
                </a:solidFill>
                <a:effectLst/>
                <a:latin typeface="Menlo"/>
              </a:rPr>
              <a:t>as</a:t>
            </a:r>
            <a:r>
              <a:rPr lang="it-IT" b="0" i="0" dirty="0">
                <a:solidFill>
                  <a:srgbClr val="008013"/>
                </a:solidFill>
                <a:effectLst/>
                <a:latin typeface="Menlo"/>
              </a:rPr>
              <a:t> </a:t>
            </a:r>
            <a:r>
              <a:rPr lang="it-IT" b="0" i="0" dirty="0" err="1">
                <a:solidFill>
                  <a:srgbClr val="008013"/>
                </a:solidFill>
                <a:effectLst/>
                <a:latin typeface="Menlo"/>
              </a:rPr>
              <a:t>Exp</a:t>
            </a:r>
            <a:r>
              <a:rPr lang="it-IT" b="0" i="0" dirty="0">
                <a:solidFill>
                  <a:srgbClr val="008013"/>
                </a:solidFill>
                <a:effectLst/>
                <a:latin typeface="Menlo"/>
              </a:rPr>
              <a:t>. Inter-event random time</a:t>
            </a:r>
            <a:endParaRPr lang="it-IT" b="0" i="0" dirty="0">
              <a:effectLst/>
              <a:latin typeface="Menlo"/>
            </a:endParaRPr>
          </a:p>
          <a:p>
            <a:r>
              <a:rPr lang="it-IT" sz="1800" b="0" i="0" dirty="0">
                <a:solidFill>
                  <a:srgbClr val="0E00FF"/>
                </a:solidFill>
                <a:effectLst/>
                <a:latin typeface="Menlo"/>
              </a:rPr>
              <a:t>end</a:t>
            </a:r>
            <a:endParaRPr lang="it-IT" sz="1800" b="0" i="0" dirty="0">
              <a:effectLst/>
              <a:latin typeface="Menlo"/>
            </a:endParaRPr>
          </a:p>
        </p:txBody>
      </p:sp>
    </p:spTree>
    <p:extLst>
      <p:ext uri="{BB962C8B-B14F-4D97-AF65-F5344CB8AC3E}">
        <p14:creationId xmlns:p14="http://schemas.microsoft.com/office/powerpoint/2010/main" val="2455206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Gossip-based implementation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19</a:t>
            </a:fld>
            <a:endParaRPr lang="it-IT"/>
          </a:p>
        </p:txBody>
      </p:sp>
      <p:sp>
        <p:nvSpPr>
          <p:cNvPr id="62" name="CasellaDiTesto 61">
            <a:extLst>
              <a:ext uri="{FF2B5EF4-FFF2-40B4-BE49-F238E27FC236}">
                <a16:creationId xmlns:a16="http://schemas.microsoft.com/office/drawing/2014/main" id="{C301EA12-E06C-EF9B-900C-96579FB8CCAE}"/>
              </a:ext>
            </a:extLst>
          </p:cNvPr>
          <p:cNvSpPr txBox="1"/>
          <p:nvPr/>
        </p:nvSpPr>
        <p:spPr>
          <a:xfrm>
            <a:off x="268630" y="895934"/>
            <a:ext cx="9811995" cy="5078313"/>
          </a:xfrm>
          <a:prstGeom prst="rect">
            <a:avLst/>
          </a:prstGeom>
          <a:noFill/>
        </p:spPr>
        <p:txBody>
          <a:bodyPr wrap="square">
            <a:spAutoFit/>
          </a:bodyPr>
          <a:lstStyle/>
          <a:p>
            <a:r>
              <a:rPr lang="it-IT" sz="1800" b="0" i="0" dirty="0">
                <a:solidFill>
                  <a:srgbClr val="008013"/>
                </a:solidFill>
                <a:effectLst/>
                <a:latin typeface="Menlo"/>
              </a:rPr>
              <a:t>% Print the </a:t>
            </a:r>
            <a:r>
              <a:rPr lang="it-IT" sz="1800" b="0" i="0" dirty="0" err="1">
                <a:solidFill>
                  <a:srgbClr val="008013"/>
                </a:solidFill>
                <a:effectLst/>
                <a:latin typeface="Menlo"/>
              </a:rPr>
              <a:t>final</a:t>
            </a:r>
            <a:r>
              <a:rPr lang="it-IT" sz="1800" b="0" i="0" dirty="0">
                <a:solidFill>
                  <a:srgbClr val="008013"/>
                </a:solidFill>
                <a:effectLst/>
                <a:latin typeface="Menlo"/>
              </a:rPr>
              <a:t> </a:t>
            </a:r>
            <a:r>
              <a:rPr lang="it-IT" sz="1800" b="0" i="0" dirty="0" err="1">
                <a:solidFill>
                  <a:srgbClr val="008013"/>
                </a:solidFill>
                <a:effectLst/>
                <a:latin typeface="Menlo"/>
              </a:rPr>
              <a:t>node</a:t>
            </a:r>
            <a:r>
              <a:rPr lang="it-IT" sz="1800" b="0" i="0" dirty="0">
                <a:solidFill>
                  <a:srgbClr val="008013"/>
                </a:solidFill>
                <a:effectLst/>
                <a:latin typeface="Menlo"/>
              </a:rPr>
              <a:t> </a:t>
            </a:r>
            <a:r>
              <a:rPr lang="it-IT" sz="1800" b="0" i="0" dirty="0" err="1">
                <a:solidFill>
                  <a:srgbClr val="008013"/>
                </a:solidFill>
                <a:effectLst/>
                <a:latin typeface="Menlo"/>
              </a:rPr>
              <a:t>values</a:t>
            </a:r>
            <a:endParaRPr lang="it-IT" sz="1800" b="0" i="0" dirty="0">
              <a:effectLst/>
              <a:latin typeface="Menlo"/>
            </a:endParaRPr>
          </a:p>
          <a:p>
            <a:r>
              <a:rPr lang="it-IT" sz="1800" b="0" i="0" dirty="0">
                <a:effectLst/>
                <a:latin typeface="Menlo"/>
              </a:rPr>
              <a:t>figure(1)</a:t>
            </a:r>
          </a:p>
          <a:p>
            <a:r>
              <a:rPr lang="it-IT" b="0" i="0" dirty="0" err="1">
                <a:effectLst/>
                <a:latin typeface="Menlo"/>
              </a:rPr>
              <a:t>subplot</a:t>
            </a:r>
            <a:r>
              <a:rPr lang="it-IT" b="0" i="0" dirty="0">
                <a:effectLst/>
                <a:latin typeface="Menlo"/>
              </a:rPr>
              <a:t>(121)</a:t>
            </a:r>
          </a:p>
          <a:p>
            <a:pPr lvl="1"/>
            <a:r>
              <a:rPr lang="it-IT" b="0" i="0" dirty="0" err="1">
                <a:effectLst/>
                <a:latin typeface="Menlo"/>
              </a:rPr>
              <a:t>stairs</a:t>
            </a:r>
            <a:r>
              <a:rPr lang="it-IT" b="0" i="0" dirty="0">
                <a:effectLst/>
                <a:latin typeface="Menlo"/>
              </a:rPr>
              <a:t>(</a:t>
            </a:r>
            <a:r>
              <a:rPr lang="it-IT" b="0" i="0" dirty="0" err="1">
                <a:effectLst/>
                <a:latin typeface="Menlo"/>
              </a:rPr>
              <a:t>t,x_sol</a:t>
            </a:r>
            <a:r>
              <a:rPr lang="it-IT" b="0" i="0" dirty="0">
                <a:effectLst/>
                <a:latin typeface="Menlo"/>
              </a:rPr>
              <a:t>)</a:t>
            </a:r>
          </a:p>
          <a:p>
            <a:pPr lvl="1"/>
            <a:r>
              <a:rPr lang="it-IT" b="0" i="0" dirty="0" err="1">
                <a:effectLst/>
                <a:latin typeface="Menlo"/>
              </a:rPr>
              <a:t>title</a:t>
            </a:r>
            <a:r>
              <a:rPr lang="it-IT" b="0" i="0" dirty="0">
                <a:effectLst/>
                <a:latin typeface="Menlo"/>
              </a:rPr>
              <a:t>(</a:t>
            </a:r>
            <a:r>
              <a:rPr lang="it-IT" b="0" i="0" dirty="0">
                <a:solidFill>
                  <a:srgbClr val="A709F5"/>
                </a:solidFill>
                <a:effectLst/>
                <a:latin typeface="Menlo"/>
              </a:rPr>
              <a:t>'Agents </a:t>
            </a:r>
            <a:r>
              <a:rPr lang="it-IT" b="0" i="0" dirty="0" err="1">
                <a:solidFill>
                  <a:srgbClr val="A709F5"/>
                </a:solidFill>
                <a:effectLst/>
                <a:latin typeface="Menlo"/>
              </a:rPr>
              <a:t>convergence</a:t>
            </a:r>
            <a:r>
              <a:rPr lang="it-IT" b="0" i="0" dirty="0">
                <a:solidFill>
                  <a:srgbClr val="A709F5"/>
                </a:solidFill>
                <a:effectLst/>
                <a:latin typeface="Menlo"/>
              </a:rPr>
              <a:t> $x^*=9.5\</a:t>
            </a:r>
            <a:r>
              <a:rPr lang="it-IT" b="0" i="0" dirty="0" err="1">
                <a:solidFill>
                  <a:srgbClr val="A709F5"/>
                </a:solidFill>
                <a:effectLst/>
                <a:latin typeface="Menlo"/>
              </a:rPr>
              <a:t>cdot</a:t>
            </a:r>
            <a:r>
              <a:rPr lang="it-IT" b="0" i="0" dirty="0">
                <a:solidFill>
                  <a:srgbClr val="A709F5"/>
                </a:solidFill>
                <a:effectLst/>
                <a:latin typeface="Menlo"/>
              </a:rPr>
              <a:t> 1_n$'</a:t>
            </a:r>
            <a:r>
              <a:rPr lang="it-IT" b="0" i="0" dirty="0">
                <a:effectLst/>
                <a:latin typeface="Menlo"/>
              </a:rPr>
              <a:t>)</a:t>
            </a:r>
          </a:p>
          <a:p>
            <a:pPr lvl="1"/>
            <a:r>
              <a:rPr lang="it-IT" b="0" i="0" dirty="0" err="1">
                <a:effectLst/>
                <a:latin typeface="Menlo"/>
              </a:rPr>
              <a:t>xlabel</a:t>
            </a:r>
            <a:r>
              <a:rPr lang="it-IT" b="0" i="0" dirty="0">
                <a:effectLst/>
                <a:latin typeface="Menlo"/>
              </a:rPr>
              <a:t>(</a:t>
            </a:r>
            <a:r>
              <a:rPr lang="it-IT" b="0" i="0" dirty="0">
                <a:solidFill>
                  <a:srgbClr val="A709F5"/>
                </a:solidFill>
                <a:effectLst/>
                <a:latin typeface="Menlo"/>
              </a:rPr>
              <a:t>'$t$'</a:t>
            </a:r>
            <a:r>
              <a:rPr lang="it-IT" b="0" i="0" dirty="0">
                <a:effectLst/>
                <a:latin typeface="Menlo"/>
              </a:rPr>
              <a:t>)</a:t>
            </a:r>
          </a:p>
          <a:p>
            <a:pPr lvl="1"/>
            <a:r>
              <a:rPr lang="it-IT" b="0" i="0" dirty="0" err="1">
                <a:effectLst/>
                <a:latin typeface="Menlo"/>
              </a:rPr>
              <a:t>ylabel</a:t>
            </a:r>
            <a:r>
              <a:rPr lang="it-IT" b="0" i="0" dirty="0">
                <a:effectLst/>
                <a:latin typeface="Menlo"/>
              </a:rPr>
              <a:t>(</a:t>
            </a:r>
            <a:r>
              <a:rPr lang="it-IT" b="0" i="0" dirty="0">
                <a:solidFill>
                  <a:srgbClr val="A709F5"/>
                </a:solidFill>
                <a:effectLst/>
                <a:latin typeface="Menlo"/>
              </a:rPr>
              <a:t>'$</a:t>
            </a:r>
            <a:r>
              <a:rPr lang="it-IT" b="0" i="0" dirty="0" err="1">
                <a:solidFill>
                  <a:srgbClr val="A709F5"/>
                </a:solidFill>
                <a:effectLst/>
                <a:latin typeface="Menlo"/>
              </a:rPr>
              <a:t>x_i</a:t>
            </a:r>
            <a:r>
              <a:rPr lang="it-IT" b="0" i="0" dirty="0">
                <a:solidFill>
                  <a:srgbClr val="A709F5"/>
                </a:solidFill>
                <a:effectLst/>
                <a:latin typeface="Menlo"/>
              </a:rPr>
              <a:t>(t)$'</a:t>
            </a:r>
            <a:r>
              <a:rPr lang="it-IT" b="0" i="0" dirty="0">
                <a:effectLst/>
                <a:latin typeface="Menlo"/>
              </a:rPr>
              <a:t>)</a:t>
            </a:r>
          </a:p>
          <a:p>
            <a:pPr lvl="1"/>
            <a:r>
              <a:rPr lang="it-IT" b="0" i="0" dirty="0" err="1">
                <a:effectLst/>
                <a:latin typeface="Menlo"/>
              </a:rPr>
              <a:t>axis</a:t>
            </a:r>
            <a:r>
              <a:rPr lang="it-IT" b="0" i="0" dirty="0">
                <a:effectLst/>
                <a:latin typeface="Menlo"/>
              </a:rPr>
              <a:t>([0 150 -50 50])</a:t>
            </a:r>
          </a:p>
          <a:p>
            <a:pPr lvl="1"/>
            <a:r>
              <a:rPr lang="it-IT" b="0" i="0" dirty="0" err="1">
                <a:effectLst/>
                <a:latin typeface="Menlo"/>
              </a:rPr>
              <a:t>yticks</a:t>
            </a:r>
            <a:r>
              <a:rPr lang="it-IT" b="0" i="0" dirty="0">
                <a:effectLst/>
                <a:latin typeface="Menlo"/>
              </a:rPr>
              <a:t>([-50:10:50])</a:t>
            </a:r>
          </a:p>
          <a:p>
            <a:pPr lvl="1"/>
            <a:r>
              <a:rPr lang="it-IT" b="0" i="0" dirty="0" err="1">
                <a:effectLst/>
                <a:latin typeface="Menlo"/>
              </a:rPr>
              <a:t>grid</a:t>
            </a:r>
            <a:endParaRPr lang="it-IT" b="0" i="0" dirty="0">
              <a:effectLst/>
              <a:latin typeface="Menlo"/>
            </a:endParaRPr>
          </a:p>
          <a:p>
            <a:r>
              <a:rPr lang="it-IT" sz="1800" b="0" i="0" dirty="0" err="1">
                <a:effectLst/>
                <a:latin typeface="Menlo"/>
              </a:rPr>
              <a:t>subplot</a:t>
            </a:r>
            <a:r>
              <a:rPr lang="it-IT" sz="1800" b="0" i="0" dirty="0">
                <a:effectLst/>
                <a:latin typeface="Menlo"/>
              </a:rPr>
              <a:t>(122) </a:t>
            </a:r>
          </a:p>
          <a:p>
            <a:pPr lvl="1"/>
            <a:r>
              <a:rPr lang="it-IT" b="0" i="0" dirty="0" err="1">
                <a:effectLst/>
                <a:latin typeface="Menlo"/>
              </a:rPr>
              <a:t>stairs</a:t>
            </a:r>
            <a:r>
              <a:rPr lang="it-IT" b="0" i="0" dirty="0">
                <a:effectLst/>
                <a:latin typeface="Menlo"/>
              </a:rPr>
              <a:t>(</a:t>
            </a:r>
            <a:r>
              <a:rPr lang="it-IT" b="0" i="0" dirty="0" err="1">
                <a:effectLst/>
                <a:latin typeface="Menlo"/>
              </a:rPr>
              <a:t>t,x_sol</a:t>
            </a:r>
            <a:r>
              <a:rPr lang="it-IT" b="0" i="0" dirty="0">
                <a:effectLst/>
                <a:latin typeface="Menlo"/>
              </a:rPr>
              <a:t>)</a:t>
            </a:r>
          </a:p>
          <a:p>
            <a:pPr lvl="1"/>
            <a:r>
              <a:rPr lang="it-IT" b="0" i="0" dirty="0" err="1">
                <a:effectLst/>
                <a:latin typeface="Menlo"/>
              </a:rPr>
              <a:t>title</a:t>
            </a:r>
            <a:r>
              <a:rPr lang="it-IT" b="0" i="0" dirty="0">
                <a:effectLst/>
                <a:latin typeface="Menlo"/>
              </a:rPr>
              <a:t>(</a:t>
            </a:r>
            <a:r>
              <a:rPr lang="it-IT" b="0" i="0" dirty="0">
                <a:solidFill>
                  <a:srgbClr val="A709F5"/>
                </a:solidFill>
                <a:effectLst/>
                <a:latin typeface="Menlo"/>
              </a:rPr>
              <a:t>'Zoom'</a:t>
            </a:r>
            <a:r>
              <a:rPr lang="it-IT" b="0" i="0" dirty="0">
                <a:effectLst/>
                <a:latin typeface="Menlo"/>
              </a:rPr>
              <a:t>)</a:t>
            </a:r>
          </a:p>
          <a:p>
            <a:pPr lvl="1"/>
            <a:r>
              <a:rPr lang="it-IT" b="0" i="0" dirty="0" err="1">
                <a:effectLst/>
                <a:latin typeface="Menlo"/>
              </a:rPr>
              <a:t>xlabel</a:t>
            </a:r>
            <a:r>
              <a:rPr lang="it-IT" b="0" i="0" dirty="0">
                <a:effectLst/>
                <a:latin typeface="Menlo"/>
              </a:rPr>
              <a:t>(</a:t>
            </a:r>
            <a:r>
              <a:rPr lang="it-IT" b="0" i="0" dirty="0">
                <a:solidFill>
                  <a:srgbClr val="A709F5"/>
                </a:solidFill>
                <a:effectLst/>
                <a:latin typeface="Menlo"/>
              </a:rPr>
              <a:t>'$t$'</a:t>
            </a:r>
            <a:r>
              <a:rPr lang="it-IT" b="0" i="0" dirty="0">
                <a:effectLst/>
                <a:latin typeface="Menlo"/>
              </a:rPr>
              <a:t>)</a:t>
            </a:r>
          </a:p>
          <a:p>
            <a:pPr lvl="1"/>
            <a:r>
              <a:rPr lang="it-IT" b="0" i="0" dirty="0" err="1">
                <a:effectLst/>
                <a:latin typeface="Menlo"/>
              </a:rPr>
              <a:t>axis</a:t>
            </a:r>
            <a:r>
              <a:rPr lang="it-IT" b="0" i="0" dirty="0">
                <a:effectLst/>
                <a:latin typeface="Menlo"/>
              </a:rPr>
              <a:t>([150 200 9 11])</a:t>
            </a:r>
          </a:p>
          <a:p>
            <a:pPr lvl="1"/>
            <a:r>
              <a:rPr lang="it-IT" b="0" i="0" dirty="0" err="1">
                <a:effectLst/>
                <a:latin typeface="Menlo"/>
              </a:rPr>
              <a:t>grid</a:t>
            </a:r>
            <a:endParaRPr lang="it-IT" b="0" i="0" dirty="0">
              <a:effectLst/>
              <a:latin typeface="Menlo"/>
            </a:endParaRPr>
          </a:p>
          <a:p>
            <a:br>
              <a:rPr lang="it-IT" sz="1800" b="0" i="0" dirty="0">
                <a:effectLst/>
                <a:latin typeface="Menlo"/>
              </a:rPr>
            </a:br>
            <a:endParaRPr lang="it-IT" sz="1800" b="0" i="0" dirty="0">
              <a:effectLst/>
              <a:latin typeface="Menlo"/>
            </a:endParaRPr>
          </a:p>
        </p:txBody>
      </p:sp>
    </p:spTree>
    <p:extLst>
      <p:ext uri="{BB962C8B-B14F-4D97-AF65-F5344CB8AC3E}">
        <p14:creationId xmlns:p14="http://schemas.microsoft.com/office/powerpoint/2010/main" val="344633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Motivating considerations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a:t>
            </a:fld>
            <a:endParaRPr lang="it-IT"/>
          </a:p>
        </p:txBody>
      </p:sp>
      <p:sp>
        <p:nvSpPr>
          <p:cNvPr id="8" name="CasellaDiTesto 7">
            <a:extLst>
              <a:ext uri="{FF2B5EF4-FFF2-40B4-BE49-F238E27FC236}">
                <a16:creationId xmlns:a16="http://schemas.microsoft.com/office/drawing/2014/main" id="{F9696CE1-9158-2895-A3DE-CC05CF187826}"/>
              </a:ext>
            </a:extLst>
          </p:cNvPr>
          <p:cNvSpPr txBox="1"/>
          <p:nvPr/>
        </p:nvSpPr>
        <p:spPr>
          <a:xfrm>
            <a:off x="178211" y="1835572"/>
            <a:ext cx="9902414" cy="923330"/>
          </a:xfrm>
          <a:prstGeom prst="rect">
            <a:avLst/>
          </a:prstGeom>
          <a:noFill/>
        </p:spPr>
        <p:txBody>
          <a:bodyPr wrap="square">
            <a:spAutoFit/>
          </a:bodyPr>
          <a:lstStyle/>
          <a:p>
            <a:pPr marL="342900" indent="-342900">
              <a:buFont typeface="Arial" panose="020B0604020202020204" pitchFamily="34" charset="0"/>
              <a:buChar char="•"/>
            </a:pPr>
            <a:r>
              <a:rPr lang="en-US" dirty="0"/>
              <a:t>This is mainly motivated by the </a:t>
            </a:r>
            <a:r>
              <a:rPr lang="en-US" b="1" dirty="0"/>
              <a:t>explosion</a:t>
            </a:r>
            <a:r>
              <a:rPr lang="en-US" dirty="0"/>
              <a:t> in </a:t>
            </a:r>
            <a:r>
              <a:rPr lang="en-US" b="1" dirty="0"/>
              <a:t>size</a:t>
            </a:r>
            <a:r>
              <a:rPr lang="en-US" dirty="0"/>
              <a:t> and </a:t>
            </a:r>
            <a:r>
              <a:rPr lang="en-US" b="1" dirty="0"/>
              <a:t>complexity</a:t>
            </a:r>
            <a:r>
              <a:rPr lang="en-US" dirty="0"/>
              <a:t> of </a:t>
            </a:r>
            <a:r>
              <a:rPr lang="en-US" b="1" dirty="0"/>
              <a:t>data sets </a:t>
            </a:r>
            <a:r>
              <a:rPr lang="en-US" dirty="0"/>
              <a:t>used in </a:t>
            </a:r>
            <a:r>
              <a:rPr lang="en-US" b="1" dirty="0"/>
              <a:t>statistical machine learning</a:t>
            </a:r>
            <a:r>
              <a:rPr lang="en-US" dirty="0"/>
              <a:t>, where </a:t>
            </a:r>
            <a:r>
              <a:rPr lang="en-US" b="1" dirty="0"/>
              <a:t>optimization </a:t>
            </a:r>
            <a:r>
              <a:rPr lang="en-US" dirty="0"/>
              <a:t>is used for </a:t>
            </a:r>
            <a:r>
              <a:rPr lang="en-US" b="1" dirty="0"/>
              <a:t>parameter training</a:t>
            </a:r>
            <a:r>
              <a:rPr lang="en-US" dirty="0"/>
              <a:t>, and for </a:t>
            </a:r>
            <a:r>
              <a:rPr lang="en-US" b="1" dirty="0"/>
              <a:t>applications</a:t>
            </a:r>
            <a:r>
              <a:rPr lang="en-US" dirty="0"/>
              <a:t> in </a:t>
            </a:r>
            <a:r>
              <a:rPr lang="en-US" b="1" dirty="0"/>
              <a:t>Large-Scale Systems decision making problems</a:t>
            </a:r>
          </a:p>
        </p:txBody>
      </p:sp>
      <p:sp>
        <p:nvSpPr>
          <p:cNvPr id="6" name="CasellaDiTesto 5">
            <a:extLst>
              <a:ext uri="{FF2B5EF4-FFF2-40B4-BE49-F238E27FC236}">
                <a16:creationId xmlns:a16="http://schemas.microsoft.com/office/drawing/2014/main" id="{E495FDA8-B379-AD5B-B792-C16D3276324C}"/>
              </a:ext>
            </a:extLst>
          </p:cNvPr>
          <p:cNvSpPr txBox="1"/>
          <p:nvPr/>
        </p:nvSpPr>
        <p:spPr>
          <a:xfrm>
            <a:off x="178211" y="1026800"/>
            <a:ext cx="9599634" cy="646331"/>
          </a:xfrm>
          <a:prstGeom prst="rect">
            <a:avLst/>
          </a:prstGeom>
          <a:noFill/>
        </p:spPr>
        <p:txBody>
          <a:bodyPr wrap="square">
            <a:spAutoFit/>
          </a:bodyPr>
          <a:lstStyle/>
          <a:p>
            <a:pPr marL="342900" indent="-342900">
              <a:buFont typeface="Arial" panose="020B0604020202020204" pitchFamily="34" charset="0"/>
              <a:buChar char="•"/>
            </a:pPr>
            <a:r>
              <a:rPr lang="en-US" dirty="0"/>
              <a:t>In recent years, there has been a renewed research interest towards ﬁnding efﬁcient algorithms for </a:t>
            </a:r>
            <a:r>
              <a:rPr lang="en-US" b="1" dirty="0"/>
              <a:t>solving convex optimization problems </a:t>
            </a:r>
            <a:r>
              <a:rPr lang="en-US" dirty="0"/>
              <a:t>in </a:t>
            </a:r>
            <a:r>
              <a:rPr lang="en-US" b="1" dirty="0"/>
              <a:t>parallel</a:t>
            </a:r>
            <a:r>
              <a:rPr lang="en-US" dirty="0"/>
              <a:t> or </a:t>
            </a:r>
            <a:r>
              <a:rPr lang="en-US" b="1" dirty="0"/>
              <a:t>distributed fashion </a:t>
            </a:r>
          </a:p>
        </p:txBody>
      </p:sp>
      <p:sp>
        <p:nvSpPr>
          <p:cNvPr id="9" name="CasellaDiTesto 8">
            <a:extLst>
              <a:ext uri="{FF2B5EF4-FFF2-40B4-BE49-F238E27FC236}">
                <a16:creationId xmlns:a16="http://schemas.microsoft.com/office/drawing/2014/main" id="{7AD5C59C-6FB0-E6FB-4707-92AFD5287CA9}"/>
              </a:ext>
            </a:extLst>
          </p:cNvPr>
          <p:cNvSpPr txBox="1"/>
          <p:nvPr/>
        </p:nvSpPr>
        <p:spPr>
          <a:xfrm>
            <a:off x="168686" y="6597062"/>
            <a:ext cx="9902414" cy="646331"/>
          </a:xfrm>
          <a:prstGeom prst="rect">
            <a:avLst/>
          </a:prstGeom>
          <a:noFill/>
        </p:spPr>
        <p:txBody>
          <a:bodyPr wrap="square">
            <a:spAutoFit/>
          </a:bodyPr>
          <a:lstStyle/>
          <a:p>
            <a:pPr marL="342900" indent="-342900">
              <a:buFont typeface="Arial" panose="020B0604020202020204" pitchFamily="34" charset="0"/>
              <a:buChar char="•"/>
            </a:pPr>
            <a:r>
              <a:rPr lang="en-US" dirty="0"/>
              <a:t>In the following basic notions on </a:t>
            </a:r>
            <a:r>
              <a:rPr lang="en-US" b="1" dirty="0"/>
              <a:t>centralized </a:t>
            </a:r>
            <a:r>
              <a:rPr lang="en-US" dirty="0"/>
              <a:t>and </a:t>
            </a:r>
            <a:r>
              <a:rPr lang="en-US" b="1" dirty="0"/>
              <a:t>distributed convex optimization </a:t>
            </a:r>
            <a:r>
              <a:rPr lang="en-US" dirty="0"/>
              <a:t>algorithms are discussed by exploiting results on </a:t>
            </a:r>
            <a:r>
              <a:rPr lang="en-US" b="1" dirty="0"/>
              <a:t>System Theory analysis</a:t>
            </a:r>
          </a:p>
        </p:txBody>
      </p:sp>
      <p:sp>
        <p:nvSpPr>
          <p:cNvPr id="12" name="CasellaDiTesto 11">
            <a:extLst>
              <a:ext uri="{FF2B5EF4-FFF2-40B4-BE49-F238E27FC236}">
                <a16:creationId xmlns:a16="http://schemas.microsoft.com/office/drawing/2014/main" id="{CB220E55-81F3-A97F-EE33-B9E971B30F5D}"/>
              </a:ext>
            </a:extLst>
          </p:cNvPr>
          <p:cNvSpPr txBox="1"/>
          <p:nvPr/>
        </p:nvSpPr>
        <p:spPr>
          <a:xfrm>
            <a:off x="178211" y="2937284"/>
            <a:ext cx="9209375" cy="369332"/>
          </a:xfrm>
          <a:prstGeom prst="rect">
            <a:avLst/>
          </a:prstGeom>
          <a:noFill/>
        </p:spPr>
        <p:txBody>
          <a:bodyPr wrap="square">
            <a:spAutoFit/>
          </a:bodyPr>
          <a:lstStyle/>
          <a:p>
            <a:pPr marL="285750" indent="-285750">
              <a:buFont typeface="Arial" panose="020B0604020202020204" pitchFamily="34" charset="0"/>
              <a:buChar char="•"/>
            </a:pPr>
            <a:r>
              <a:rPr lang="en-US" dirty="0"/>
              <a:t>Convex optimization has practical applications for the following:</a:t>
            </a:r>
          </a:p>
        </p:txBody>
      </p:sp>
      <p:sp>
        <p:nvSpPr>
          <p:cNvPr id="18" name="CasellaDiTesto 17">
            <a:extLst>
              <a:ext uri="{FF2B5EF4-FFF2-40B4-BE49-F238E27FC236}">
                <a16:creationId xmlns:a16="http://schemas.microsoft.com/office/drawing/2014/main" id="{CEF1D401-9AAE-AD7C-FF4A-7887A8EF0857}"/>
              </a:ext>
            </a:extLst>
          </p:cNvPr>
          <p:cNvSpPr txBox="1"/>
          <p:nvPr/>
        </p:nvSpPr>
        <p:spPr>
          <a:xfrm>
            <a:off x="958850" y="4409001"/>
            <a:ext cx="7073900" cy="369332"/>
          </a:xfrm>
          <a:prstGeom prst="rect">
            <a:avLst/>
          </a:prstGeom>
          <a:noFill/>
        </p:spPr>
        <p:txBody>
          <a:bodyPr wrap="square">
            <a:spAutoFit/>
          </a:bodyPr>
          <a:lstStyle/>
          <a:p>
            <a:pPr marL="285750" indent="-285750">
              <a:buFont typeface="Wingdings" panose="05000000000000000000" pitchFamily="2" charset="2"/>
              <a:buChar char="ü"/>
            </a:pPr>
            <a:r>
              <a:rPr lang="en-US" dirty="0"/>
              <a:t>Machine learning (multi-class classifiers &amp; unsupervised learning)</a:t>
            </a:r>
          </a:p>
        </p:txBody>
      </p:sp>
      <p:sp>
        <p:nvSpPr>
          <p:cNvPr id="20" name="CasellaDiTesto 19">
            <a:extLst>
              <a:ext uri="{FF2B5EF4-FFF2-40B4-BE49-F238E27FC236}">
                <a16:creationId xmlns:a16="http://schemas.microsoft.com/office/drawing/2014/main" id="{E1737895-C01A-0BCC-9AD7-CEFD69EF643A}"/>
              </a:ext>
            </a:extLst>
          </p:cNvPr>
          <p:cNvSpPr txBox="1"/>
          <p:nvPr/>
        </p:nvSpPr>
        <p:spPr>
          <a:xfrm>
            <a:off x="178212" y="5577966"/>
            <a:ext cx="9902413" cy="923330"/>
          </a:xfrm>
          <a:prstGeom prst="rect">
            <a:avLst/>
          </a:prstGeom>
          <a:noFill/>
        </p:spPr>
        <p:txBody>
          <a:bodyPr wrap="square">
            <a:spAutoFit/>
          </a:bodyPr>
          <a:lstStyle/>
          <a:p>
            <a:pPr marL="285750" indent="-285750">
              <a:buFont typeface="Arial" panose="020B0604020202020204" pitchFamily="34" charset="0"/>
              <a:buChar char="•"/>
            </a:pPr>
            <a:r>
              <a:rPr lang="en-US" dirty="0"/>
              <a:t>and all those applications implemented over a </a:t>
            </a:r>
            <a:r>
              <a:rPr lang="en-US" b="1" dirty="0"/>
              <a:t>network </a:t>
            </a:r>
            <a:r>
              <a:rPr lang="en-US" dirty="0"/>
              <a:t>and/or on a </a:t>
            </a:r>
            <a:r>
              <a:rPr lang="en-US" b="1" dirty="0"/>
              <a:t>IoT-based control infrastructure </a:t>
            </a:r>
            <a:r>
              <a:rPr lang="en-US" dirty="0"/>
              <a:t>where </a:t>
            </a:r>
            <a:r>
              <a:rPr lang="en-US" b="1" dirty="0"/>
              <a:t>nodes</a:t>
            </a:r>
            <a:r>
              <a:rPr lang="en-US" dirty="0"/>
              <a:t> with </a:t>
            </a:r>
            <a:r>
              <a:rPr lang="en-US" b="1" dirty="0"/>
              <a:t>limited capabilities </a:t>
            </a:r>
            <a:r>
              <a:rPr lang="en-US" dirty="0"/>
              <a:t>have to perform </a:t>
            </a:r>
            <a:r>
              <a:rPr lang="en-US" b="1" dirty="0"/>
              <a:t>decision-making tasks beyond their “local” environment knowledge</a:t>
            </a:r>
            <a:endParaRPr lang="en-US" dirty="0"/>
          </a:p>
        </p:txBody>
      </p:sp>
      <p:sp>
        <p:nvSpPr>
          <p:cNvPr id="22" name="CasellaDiTesto 21">
            <a:extLst>
              <a:ext uri="{FF2B5EF4-FFF2-40B4-BE49-F238E27FC236}">
                <a16:creationId xmlns:a16="http://schemas.microsoft.com/office/drawing/2014/main" id="{798C975A-3B7F-FACB-3665-E49B5684E85B}"/>
              </a:ext>
            </a:extLst>
          </p:cNvPr>
          <p:cNvSpPr txBox="1"/>
          <p:nvPr/>
        </p:nvSpPr>
        <p:spPr>
          <a:xfrm>
            <a:off x="958850" y="4063824"/>
            <a:ext cx="5041900" cy="369332"/>
          </a:xfrm>
          <a:prstGeom prst="rect">
            <a:avLst/>
          </a:prstGeom>
          <a:noFill/>
        </p:spPr>
        <p:txBody>
          <a:bodyPr wrap="square">
            <a:spAutoFit/>
          </a:bodyPr>
          <a:lstStyle/>
          <a:p>
            <a:pPr marL="285750" indent="-285750">
              <a:buFont typeface="Wingdings" panose="05000000000000000000" pitchFamily="2" charset="2"/>
              <a:buChar char="ü"/>
            </a:pPr>
            <a:r>
              <a:rPr lang="en-US" dirty="0"/>
              <a:t>Load balancing optimization</a:t>
            </a:r>
          </a:p>
        </p:txBody>
      </p:sp>
      <p:sp>
        <p:nvSpPr>
          <p:cNvPr id="26" name="CasellaDiTesto 25">
            <a:extLst>
              <a:ext uri="{FF2B5EF4-FFF2-40B4-BE49-F238E27FC236}">
                <a16:creationId xmlns:a16="http://schemas.microsoft.com/office/drawing/2014/main" id="{99C83505-10D9-118A-DDC6-A057135762CF}"/>
              </a:ext>
            </a:extLst>
          </p:cNvPr>
          <p:cNvSpPr txBox="1"/>
          <p:nvPr/>
        </p:nvSpPr>
        <p:spPr>
          <a:xfrm>
            <a:off x="958850" y="4770847"/>
            <a:ext cx="5041900" cy="369332"/>
          </a:xfrm>
          <a:prstGeom prst="rect">
            <a:avLst/>
          </a:prstGeom>
          <a:noFill/>
        </p:spPr>
        <p:txBody>
          <a:bodyPr wrap="square">
            <a:spAutoFit/>
          </a:bodyPr>
          <a:lstStyle/>
          <a:p>
            <a:pPr marL="285750" indent="-285750">
              <a:buFont typeface="Wingdings" panose="05000000000000000000" pitchFamily="2" charset="2"/>
              <a:buChar char="ü"/>
            </a:pPr>
            <a:r>
              <a:rPr lang="en-US" dirty="0"/>
              <a:t>Distributed localization using wireless signals</a:t>
            </a:r>
          </a:p>
        </p:txBody>
      </p:sp>
      <p:sp>
        <p:nvSpPr>
          <p:cNvPr id="27" name="CasellaDiTesto 26">
            <a:extLst>
              <a:ext uri="{FF2B5EF4-FFF2-40B4-BE49-F238E27FC236}">
                <a16:creationId xmlns:a16="http://schemas.microsoft.com/office/drawing/2014/main" id="{B660A1A6-C1A7-7468-B388-8354992AF1FD}"/>
              </a:ext>
            </a:extLst>
          </p:cNvPr>
          <p:cNvSpPr txBox="1"/>
          <p:nvPr/>
        </p:nvSpPr>
        <p:spPr>
          <a:xfrm>
            <a:off x="958850" y="5139028"/>
            <a:ext cx="6330950" cy="369332"/>
          </a:xfrm>
          <a:prstGeom prst="rect">
            <a:avLst/>
          </a:prstGeom>
          <a:noFill/>
        </p:spPr>
        <p:txBody>
          <a:bodyPr wrap="square">
            <a:spAutoFit/>
          </a:bodyPr>
          <a:lstStyle/>
          <a:p>
            <a:pPr marL="285750" indent="-285750">
              <a:buFont typeface="Wingdings" panose="05000000000000000000" pitchFamily="2" charset="2"/>
              <a:buChar char="ü"/>
            </a:pPr>
            <a:r>
              <a:rPr lang="en-US" dirty="0"/>
              <a:t>Distributed coordination of multi-robot platoon</a:t>
            </a:r>
          </a:p>
        </p:txBody>
      </p:sp>
      <p:sp>
        <p:nvSpPr>
          <p:cNvPr id="28" name="CasellaDiTesto 27">
            <a:extLst>
              <a:ext uri="{FF2B5EF4-FFF2-40B4-BE49-F238E27FC236}">
                <a16:creationId xmlns:a16="http://schemas.microsoft.com/office/drawing/2014/main" id="{79DB607B-CDD9-9E84-48C9-9EDBA4159E4A}"/>
              </a:ext>
            </a:extLst>
          </p:cNvPr>
          <p:cNvSpPr txBox="1"/>
          <p:nvPr/>
        </p:nvSpPr>
        <p:spPr>
          <a:xfrm>
            <a:off x="958850" y="3354110"/>
            <a:ext cx="5041900" cy="369332"/>
          </a:xfrm>
          <a:prstGeom prst="rect">
            <a:avLst/>
          </a:prstGeom>
          <a:noFill/>
        </p:spPr>
        <p:txBody>
          <a:bodyPr wrap="square">
            <a:spAutoFit/>
          </a:bodyPr>
          <a:lstStyle/>
          <a:p>
            <a:pPr marL="285750" indent="-285750">
              <a:buFont typeface="Wingdings" panose="05000000000000000000" pitchFamily="2" charset="2"/>
              <a:buChar char="ü"/>
            </a:pPr>
            <a:r>
              <a:rPr lang="en-US" dirty="0"/>
              <a:t>Network Utility Maximization problems</a:t>
            </a:r>
          </a:p>
        </p:txBody>
      </p:sp>
      <p:sp>
        <p:nvSpPr>
          <p:cNvPr id="29" name="CasellaDiTesto 28">
            <a:extLst>
              <a:ext uri="{FF2B5EF4-FFF2-40B4-BE49-F238E27FC236}">
                <a16:creationId xmlns:a16="http://schemas.microsoft.com/office/drawing/2014/main" id="{FE9B39DE-C950-BAA8-E2E2-87B874D51913}"/>
              </a:ext>
            </a:extLst>
          </p:cNvPr>
          <p:cNvSpPr txBox="1"/>
          <p:nvPr/>
        </p:nvSpPr>
        <p:spPr>
          <a:xfrm>
            <a:off x="958850" y="3711005"/>
            <a:ext cx="5041900" cy="369332"/>
          </a:xfrm>
          <a:prstGeom prst="rect">
            <a:avLst/>
          </a:prstGeom>
          <a:noFill/>
        </p:spPr>
        <p:txBody>
          <a:bodyPr wrap="square">
            <a:spAutoFit/>
          </a:bodyPr>
          <a:lstStyle/>
          <a:p>
            <a:pPr marL="285750" indent="-285750">
              <a:buFont typeface="Wingdings" panose="05000000000000000000" pitchFamily="2" charset="2"/>
              <a:buChar char="ü"/>
            </a:pPr>
            <a:r>
              <a:rPr lang="en-US" dirty="0"/>
              <a:t>Electricity generation optimization</a:t>
            </a:r>
          </a:p>
        </p:txBody>
      </p:sp>
    </p:spTree>
    <p:extLst>
      <p:ext uri="{BB962C8B-B14F-4D97-AF65-F5344CB8AC3E}">
        <p14:creationId xmlns:p14="http://schemas.microsoft.com/office/powerpoint/2010/main" val="2906531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20" grpId="0"/>
      <p:bldP spid="22"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Asynchronous Gossip-based Convex O</a:t>
            </a:r>
            <a:r>
              <a:rPr lang="en-US" dirty="0" err="1"/>
              <a:t>ptimization</a:t>
            </a:r>
            <a:r>
              <a:rPr lang="en-GB" dirty="0"/>
              <a:t>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20</a:t>
            </a:fld>
            <a:endParaRPr lang="it-IT"/>
          </a:p>
        </p:txBody>
      </p:sp>
      <p:pic>
        <p:nvPicPr>
          <p:cNvPr id="6" name="Immagine 5">
            <a:extLst>
              <a:ext uri="{FF2B5EF4-FFF2-40B4-BE49-F238E27FC236}">
                <a16:creationId xmlns:a16="http://schemas.microsoft.com/office/drawing/2014/main" id="{E72E0DAB-BF5A-AFF0-93D3-86DB87C15EC2}"/>
              </a:ext>
            </a:extLst>
          </p:cNvPr>
          <p:cNvPicPr>
            <a:picLocks noChangeAspect="1"/>
          </p:cNvPicPr>
          <p:nvPr/>
        </p:nvPicPr>
        <p:blipFill>
          <a:blip r:embed="rId3"/>
          <a:stretch>
            <a:fillRect/>
          </a:stretch>
        </p:blipFill>
        <p:spPr>
          <a:xfrm>
            <a:off x="673300" y="1308452"/>
            <a:ext cx="8714286" cy="5628571"/>
          </a:xfrm>
          <a:prstGeom prst="rect">
            <a:avLst/>
          </a:prstGeom>
        </p:spPr>
      </p:pic>
    </p:spTree>
    <p:extLst>
      <p:ext uri="{BB962C8B-B14F-4D97-AF65-F5344CB8AC3E}">
        <p14:creationId xmlns:p14="http://schemas.microsoft.com/office/powerpoint/2010/main" val="2714148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11713" y="101856"/>
            <a:ext cx="9055073" cy="493439"/>
          </a:xfrm>
        </p:spPr>
        <p:txBody>
          <a:bodyPr>
            <a:normAutofit/>
          </a:bodyPr>
          <a:lstStyle/>
          <a:p>
            <a:r>
              <a:rPr lang="en-US" sz="2000" dirty="0"/>
              <a:t>References</a:t>
            </a:r>
            <a:endParaRPr lang="en-GB" sz="2000"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21</a:t>
            </a:fld>
            <a:endParaRPr lang="it-IT"/>
          </a:p>
        </p:txBody>
      </p:sp>
      <p:sp>
        <p:nvSpPr>
          <p:cNvPr id="8" name="CasellaDiTesto 7">
            <a:extLst>
              <a:ext uri="{FF2B5EF4-FFF2-40B4-BE49-F238E27FC236}">
                <a16:creationId xmlns:a16="http://schemas.microsoft.com/office/drawing/2014/main" id="{F9696CE1-9158-2895-A3DE-CC05CF187826}"/>
              </a:ext>
            </a:extLst>
          </p:cNvPr>
          <p:cNvSpPr txBox="1"/>
          <p:nvPr/>
        </p:nvSpPr>
        <p:spPr>
          <a:xfrm>
            <a:off x="178211" y="981884"/>
            <a:ext cx="9599634" cy="307777"/>
          </a:xfrm>
          <a:prstGeom prst="rect">
            <a:avLst/>
          </a:prstGeom>
          <a:noFill/>
        </p:spPr>
        <p:txBody>
          <a:bodyPr wrap="square">
            <a:spAutoFit/>
          </a:bodyPr>
          <a:lstStyle/>
          <a:p>
            <a:pPr marL="285750" indent="-285750">
              <a:buFont typeface="Arial" panose="020B0604020202020204" pitchFamily="34" charset="0"/>
              <a:buChar char="•"/>
            </a:pPr>
            <a:r>
              <a:rPr lang="en-US" sz="1400" dirty="0"/>
              <a:t>Wang &amp; Elia (2011). A control perspective for centralized and distributed convex optimization. IEEE Conf. Decision and Control.</a:t>
            </a:r>
          </a:p>
        </p:txBody>
      </p:sp>
      <p:sp>
        <p:nvSpPr>
          <p:cNvPr id="6" name="CasellaDiTesto 5">
            <a:extLst>
              <a:ext uri="{FF2B5EF4-FFF2-40B4-BE49-F238E27FC236}">
                <a16:creationId xmlns:a16="http://schemas.microsoft.com/office/drawing/2014/main" id="{E495FDA8-B379-AD5B-B792-C16D3276324C}"/>
              </a:ext>
            </a:extLst>
          </p:cNvPr>
          <p:cNvSpPr txBox="1"/>
          <p:nvPr/>
        </p:nvSpPr>
        <p:spPr>
          <a:xfrm>
            <a:off x="178211" y="611530"/>
            <a:ext cx="9599634" cy="307777"/>
          </a:xfrm>
          <a:prstGeom prst="rect">
            <a:avLst/>
          </a:prstGeom>
          <a:noFill/>
        </p:spPr>
        <p:txBody>
          <a:bodyPr wrap="square">
            <a:spAutoFit/>
          </a:bodyPr>
          <a:lstStyle/>
          <a:p>
            <a:pPr marL="285750" indent="-285750">
              <a:buFont typeface="Arial" panose="020B0604020202020204" pitchFamily="34" charset="0"/>
              <a:buChar char="•"/>
            </a:pPr>
            <a:r>
              <a:rPr lang="en-US" sz="1400" dirty="0" err="1"/>
              <a:t>Polyak</a:t>
            </a:r>
            <a:r>
              <a:rPr lang="en-US" sz="1400" dirty="0"/>
              <a:t> (1987). Introduction to optimization. optimization software." Inc., Pub. Div., NY (USA)</a:t>
            </a:r>
          </a:p>
        </p:txBody>
      </p:sp>
      <p:sp>
        <p:nvSpPr>
          <p:cNvPr id="7" name="CasellaDiTesto 6">
            <a:extLst>
              <a:ext uri="{FF2B5EF4-FFF2-40B4-BE49-F238E27FC236}">
                <a16:creationId xmlns:a16="http://schemas.microsoft.com/office/drawing/2014/main" id="{2E6DF0A3-2C5F-94D9-82A4-2BD413C7E2E9}"/>
              </a:ext>
            </a:extLst>
          </p:cNvPr>
          <p:cNvSpPr txBox="1"/>
          <p:nvPr/>
        </p:nvSpPr>
        <p:spPr>
          <a:xfrm>
            <a:off x="194915" y="1339614"/>
            <a:ext cx="9720532" cy="523220"/>
          </a:xfrm>
          <a:prstGeom prst="rect">
            <a:avLst/>
          </a:prstGeom>
          <a:noFill/>
        </p:spPr>
        <p:txBody>
          <a:bodyPr wrap="square">
            <a:spAutoFit/>
          </a:bodyPr>
          <a:lstStyle/>
          <a:p>
            <a:pPr marL="342900" indent="-342900">
              <a:buFont typeface="Arial" panose="020B0604020202020204" pitchFamily="34" charset="0"/>
              <a:buChar char="•"/>
            </a:pPr>
            <a:r>
              <a:rPr lang="en-US" sz="1400" dirty="0" err="1"/>
              <a:t>Nedic</a:t>
            </a:r>
            <a:r>
              <a:rPr lang="en-US" sz="1400" dirty="0"/>
              <a:t> &amp; </a:t>
            </a:r>
            <a:r>
              <a:rPr lang="en-US" sz="1400" dirty="0" err="1"/>
              <a:t>Veeravalli</a:t>
            </a:r>
            <a:r>
              <a:rPr lang="en-US" sz="1400" dirty="0"/>
              <a:t> (2009). Asynchronous gossip algorithms for stochastic optimization. IEEE Conf. on Decision and Control, pp. 3581-3586.</a:t>
            </a:r>
          </a:p>
        </p:txBody>
      </p:sp>
      <p:sp>
        <p:nvSpPr>
          <p:cNvPr id="10" name="CasellaDiTesto 9">
            <a:extLst>
              <a:ext uri="{FF2B5EF4-FFF2-40B4-BE49-F238E27FC236}">
                <a16:creationId xmlns:a16="http://schemas.microsoft.com/office/drawing/2014/main" id="{F088AC2A-B39C-E24D-765B-75A08E198FC0}"/>
              </a:ext>
            </a:extLst>
          </p:cNvPr>
          <p:cNvSpPr txBox="1"/>
          <p:nvPr/>
        </p:nvSpPr>
        <p:spPr>
          <a:xfrm>
            <a:off x="211713" y="5534684"/>
            <a:ext cx="9902414" cy="523220"/>
          </a:xfrm>
          <a:prstGeom prst="rect">
            <a:avLst/>
          </a:prstGeom>
          <a:noFill/>
        </p:spPr>
        <p:txBody>
          <a:bodyPr wrap="square">
            <a:spAutoFit/>
          </a:bodyPr>
          <a:lstStyle/>
          <a:p>
            <a:pPr marL="342900" indent="-342900">
              <a:buFont typeface="Arial" panose="020B0604020202020204" pitchFamily="34" charset="0"/>
              <a:buChar char="•"/>
            </a:pPr>
            <a:r>
              <a:rPr lang="en-US" sz="1400" dirty="0" err="1"/>
              <a:t>Franceschelli</a:t>
            </a:r>
            <a:r>
              <a:rPr lang="en-US" sz="1400" dirty="0"/>
              <a:t>, Pilloni, </a:t>
            </a:r>
            <a:r>
              <a:rPr lang="en-US" sz="1400" dirty="0" err="1"/>
              <a:t>Gasparri</a:t>
            </a:r>
            <a:r>
              <a:rPr lang="en-US" sz="1400" dirty="0"/>
              <a:t> (2020). Multi-agent coordination of thermostatically controlled loads by smart power sockets for electric demand-side management. </a:t>
            </a:r>
            <a:r>
              <a:rPr lang="en-US" sz="1400" i="1" dirty="0"/>
              <a:t>IEEE Transaction on Control </a:t>
            </a:r>
            <a:r>
              <a:rPr lang="en-US" sz="1400" i="1"/>
              <a:t>Systems Technology, 29.2 </a:t>
            </a:r>
            <a:r>
              <a:rPr lang="en-US" sz="1400" i="1" dirty="0"/>
              <a:t>(2020): 731-743.</a:t>
            </a:r>
          </a:p>
        </p:txBody>
      </p:sp>
      <p:sp>
        <p:nvSpPr>
          <p:cNvPr id="11" name="CasellaDiTesto 10">
            <a:extLst>
              <a:ext uri="{FF2B5EF4-FFF2-40B4-BE49-F238E27FC236}">
                <a16:creationId xmlns:a16="http://schemas.microsoft.com/office/drawing/2014/main" id="{9069079D-3308-FDAB-B7E5-5BBD6AB9F779}"/>
              </a:ext>
            </a:extLst>
          </p:cNvPr>
          <p:cNvSpPr txBox="1"/>
          <p:nvPr/>
        </p:nvSpPr>
        <p:spPr>
          <a:xfrm>
            <a:off x="178211" y="3849713"/>
            <a:ext cx="9828224" cy="523220"/>
          </a:xfrm>
          <a:prstGeom prst="rect">
            <a:avLst/>
          </a:prstGeom>
          <a:noFill/>
        </p:spPr>
        <p:txBody>
          <a:bodyPr wrap="square">
            <a:spAutoFit/>
          </a:bodyPr>
          <a:lstStyle/>
          <a:p>
            <a:pPr marL="342900" indent="-342900">
              <a:buFont typeface="Arial" panose="020B0604020202020204" pitchFamily="34" charset="0"/>
              <a:buChar char="•"/>
            </a:pPr>
            <a:r>
              <a:rPr lang="en-US" sz="1400" dirty="0"/>
              <a:t>Pilloni, Pisano, </a:t>
            </a:r>
            <a:r>
              <a:rPr lang="en-US" sz="1400" dirty="0" err="1"/>
              <a:t>Franceschelli</a:t>
            </a:r>
            <a:r>
              <a:rPr lang="en-US" sz="1400" dirty="0"/>
              <a:t>, </a:t>
            </a:r>
            <a:r>
              <a:rPr lang="en-US" sz="1400" dirty="0" err="1"/>
              <a:t>Usai</a:t>
            </a:r>
            <a:r>
              <a:rPr lang="en-US" sz="1400" dirty="0"/>
              <a:t> (2023) “On the variable structure control approach with sliding modes to robust finite-time consensus problems: A methodological overview based on </a:t>
            </a:r>
            <a:r>
              <a:rPr lang="en-US" sz="1400" dirty="0" err="1"/>
              <a:t>nonsmooth</a:t>
            </a:r>
            <a:r>
              <a:rPr lang="en-US" sz="1400" dirty="0"/>
              <a:t> analysis”. In: Annual Reviews in Control.</a:t>
            </a:r>
          </a:p>
        </p:txBody>
      </p:sp>
      <p:sp>
        <p:nvSpPr>
          <p:cNvPr id="12" name="CasellaDiTesto 11">
            <a:extLst>
              <a:ext uri="{FF2B5EF4-FFF2-40B4-BE49-F238E27FC236}">
                <a16:creationId xmlns:a16="http://schemas.microsoft.com/office/drawing/2014/main" id="{5C345F80-6AEB-6C54-A2F0-47EA63529DD7}"/>
              </a:ext>
            </a:extLst>
          </p:cNvPr>
          <p:cNvSpPr txBox="1"/>
          <p:nvPr/>
        </p:nvSpPr>
        <p:spPr>
          <a:xfrm>
            <a:off x="194962" y="3294717"/>
            <a:ext cx="8731324" cy="523220"/>
          </a:xfrm>
          <a:prstGeom prst="rect">
            <a:avLst/>
          </a:prstGeom>
          <a:noFill/>
        </p:spPr>
        <p:txBody>
          <a:bodyPr wrap="square">
            <a:spAutoFit/>
          </a:bodyPr>
          <a:lstStyle/>
          <a:p>
            <a:pPr marL="342900" indent="-342900">
              <a:buFont typeface="Arial" panose="020B0604020202020204" pitchFamily="34" charset="0"/>
              <a:buChar char="•"/>
            </a:pPr>
            <a:r>
              <a:rPr lang="en-US" sz="1400" dirty="0"/>
              <a:t>Pilloni, Pisano, </a:t>
            </a:r>
            <a:r>
              <a:rPr lang="en-US" sz="1400" dirty="0" err="1"/>
              <a:t>Franceschelli</a:t>
            </a:r>
            <a:r>
              <a:rPr lang="en-US" sz="1400" dirty="0"/>
              <a:t>, </a:t>
            </a:r>
            <a:r>
              <a:rPr lang="en-US" sz="1400" dirty="0" err="1"/>
              <a:t>Usai</a:t>
            </a:r>
            <a:r>
              <a:rPr lang="en-US" sz="1400" dirty="0"/>
              <a:t> (2016). A discontinuous algorithm for distributed convex optimization. In: Int. Workshop on Variable Structure Systems, pp. 22-27.</a:t>
            </a:r>
          </a:p>
        </p:txBody>
      </p:sp>
      <p:sp>
        <p:nvSpPr>
          <p:cNvPr id="14" name="Titolo 1">
            <a:extLst>
              <a:ext uri="{FF2B5EF4-FFF2-40B4-BE49-F238E27FC236}">
                <a16:creationId xmlns:a16="http://schemas.microsoft.com/office/drawing/2014/main" id="{7F7CABB6-9AE1-2E62-57CB-BC1161C6F85E}"/>
              </a:ext>
            </a:extLst>
          </p:cNvPr>
          <p:cNvSpPr txBox="1">
            <a:spLocks/>
          </p:cNvSpPr>
          <p:nvPr/>
        </p:nvSpPr>
        <p:spPr>
          <a:xfrm>
            <a:off x="178211" y="2411018"/>
            <a:ext cx="9055073" cy="493439"/>
          </a:xfrm>
          <a:prstGeom prst="rect">
            <a:avLst/>
          </a:prstGeom>
        </p:spPr>
        <p:txBody>
          <a:bodyPr vert="horz" lIns="91440" tIns="45720" rIns="91440" bIns="45720" rtlCol="0" anchor="ctr">
            <a:normAutofit fontScale="77500" lnSpcReduction="20000"/>
          </a:bodyPr>
          <a:lstStyle>
            <a:lvl1pPr algn="l" defTabSz="1008085" rtl="0" eaLnBrk="1" latinLnBrk="0" hangingPunct="1">
              <a:lnSpc>
                <a:spcPct val="90000"/>
              </a:lnSpc>
              <a:spcBef>
                <a:spcPct val="0"/>
              </a:spcBef>
              <a:buNone/>
              <a:defRPr sz="2600" u="sng" kern="1200">
                <a:solidFill>
                  <a:srgbClr val="FF0000"/>
                </a:solidFill>
                <a:latin typeface="+mj-lt"/>
                <a:ea typeface="+mj-ea"/>
                <a:cs typeface="+mj-cs"/>
              </a:defRPr>
            </a:lvl1pPr>
          </a:lstStyle>
          <a:p>
            <a:r>
              <a:rPr lang="en-US" dirty="0"/>
              <a:t>Related results &amp; research activities developed at the “</a:t>
            </a:r>
            <a:r>
              <a:rPr lang="en-US" dirty="0" err="1"/>
              <a:t>AutoLab</a:t>
            </a:r>
            <a:r>
              <a:rPr lang="en-US" dirty="0"/>
              <a:t>” Research Group</a:t>
            </a:r>
            <a:endParaRPr lang="en-GB" dirty="0"/>
          </a:p>
        </p:txBody>
      </p:sp>
      <p:sp>
        <p:nvSpPr>
          <p:cNvPr id="16" name="CasellaDiTesto 15">
            <a:extLst>
              <a:ext uri="{FF2B5EF4-FFF2-40B4-BE49-F238E27FC236}">
                <a16:creationId xmlns:a16="http://schemas.microsoft.com/office/drawing/2014/main" id="{FB9BDC9B-D885-0F1E-AED4-96B06062A6A6}"/>
              </a:ext>
            </a:extLst>
          </p:cNvPr>
          <p:cNvSpPr txBox="1"/>
          <p:nvPr/>
        </p:nvSpPr>
        <p:spPr>
          <a:xfrm>
            <a:off x="211713" y="2884866"/>
            <a:ext cx="9341862" cy="369332"/>
          </a:xfrm>
          <a:prstGeom prst="rect">
            <a:avLst/>
          </a:prstGeom>
          <a:noFill/>
        </p:spPr>
        <p:txBody>
          <a:bodyPr wrap="square">
            <a:spAutoFit/>
          </a:bodyPr>
          <a:lstStyle/>
          <a:p>
            <a:r>
              <a:rPr lang="en-US" dirty="0"/>
              <a:t>Robust consensus and optimizations problems using nonlinear discontinuous algorithms</a:t>
            </a:r>
          </a:p>
        </p:txBody>
      </p:sp>
      <p:sp>
        <p:nvSpPr>
          <p:cNvPr id="17" name="CasellaDiTesto 16">
            <a:extLst>
              <a:ext uri="{FF2B5EF4-FFF2-40B4-BE49-F238E27FC236}">
                <a16:creationId xmlns:a16="http://schemas.microsoft.com/office/drawing/2014/main" id="{F6213759-7DDB-8B45-0782-F5A757334720}"/>
              </a:ext>
            </a:extLst>
          </p:cNvPr>
          <p:cNvSpPr txBox="1"/>
          <p:nvPr/>
        </p:nvSpPr>
        <p:spPr>
          <a:xfrm>
            <a:off x="180046" y="5056411"/>
            <a:ext cx="9720532" cy="369332"/>
          </a:xfrm>
          <a:prstGeom prst="rect">
            <a:avLst/>
          </a:prstGeom>
          <a:noFill/>
        </p:spPr>
        <p:txBody>
          <a:bodyPr wrap="square">
            <a:spAutoFit/>
          </a:bodyPr>
          <a:lstStyle/>
          <a:p>
            <a:r>
              <a:rPr lang="en-US" dirty="0"/>
              <a:t>Energy Communities Demand-side management optimization problems over IoT infrastructures</a:t>
            </a:r>
          </a:p>
        </p:txBody>
      </p:sp>
      <p:sp>
        <p:nvSpPr>
          <p:cNvPr id="9" name="CasellaDiTesto 8">
            <a:extLst>
              <a:ext uri="{FF2B5EF4-FFF2-40B4-BE49-F238E27FC236}">
                <a16:creationId xmlns:a16="http://schemas.microsoft.com/office/drawing/2014/main" id="{072D6882-CE26-473C-4E2B-796BE7167544}"/>
              </a:ext>
            </a:extLst>
          </p:cNvPr>
          <p:cNvSpPr txBox="1"/>
          <p:nvPr/>
        </p:nvSpPr>
        <p:spPr>
          <a:xfrm>
            <a:off x="194962" y="6086693"/>
            <a:ext cx="9902414" cy="523220"/>
          </a:xfrm>
          <a:prstGeom prst="rect">
            <a:avLst/>
          </a:prstGeom>
          <a:noFill/>
        </p:spPr>
        <p:txBody>
          <a:bodyPr wrap="square">
            <a:spAutoFit/>
          </a:bodyPr>
          <a:lstStyle/>
          <a:p>
            <a:pPr marL="342900" indent="-342900">
              <a:buFont typeface="Arial" panose="020B0604020202020204" pitchFamily="34" charset="0"/>
              <a:buChar char="•"/>
            </a:pPr>
            <a:r>
              <a:rPr lang="en-US" sz="1400" dirty="0" err="1"/>
              <a:t>Kaheni</a:t>
            </a:r>
            <a:r>
              <a:rPr lang="en-US" sz="1400" dirty="0"/>
              <a:t>, Pilloni, </a:t>
            </a:r>
            <a:r>
              <a:rPr lang="en-US" sz="1400" dirty="0" err="1"/>
              <a:t>Ruda</a:t>
            </a:r>
            <a:r>
              <a:rPr lang="en-US" sz="1400" dirty="0"/>
              <a:t>, </a:t>
            </a:r>
            <a:r>
              <a:rPr lang="en-US" sz="1400" dirty="0" err="1"/>
              <a:t>Usai</a:t>
            </a:r>
            <a:r>
              <a:rPr lang="en-US" sz="1400" dirty="0"/>
              <a:t>, </a:t>
            </a:r>
            <a:r>
              <a:rPr lang="en-US" sz="1400" dirty="0" err="1"/>
              <a:t>Franceschelli</a:t>
            </a:r>
            <a:r>
              <a:rPr lang="en-US" sz="1400" dirty="0"/>
              <a:t> (2022). Distributed Asynchronous Greedy Control of Large Networks of Thermostatically Controlled Loads for Electric Demand Response. </a:t>
            </a:r>
            <a:r>
              <a:rPr lang="en-US" sz="1400" i="1" dirty="0"/>
              <a:t>IEEE Control Systems Letters, 7, pp. 169-174.</a:t>
            </a:r>
          </a:p>
        </p:txBody>
      </p:sp>
      <p:sp>
        <p:nvSpPr>
          <p:cNvPr id="13" name="CasellaDiTesto 12">
            <a:extLst>
              <a:ext uri="{FF2B5EF4-FFF2-40B4-BE49-F238E27FC236}">
                <a16:creationId xmlns:a16="http://schemas.microsoft.com/office/drawing/2014/main" id="{766E1365-4041-EAEC-63FC-5DCA69FF1B92}"/>
              </a:ext>
            </a:extLst>
          </p:cNvPr>
          <p:cNvSpPr txBox="1"/>
          <p:nvPr/>
        </p:nvSpPr>
        <p:spPr>
          <a:xfrm>
            <a:off x="194962" y="4438127"/>
            <a:ext cx="9690701" cy="523220"/>
          </a:xfrm>
          <a:prstGeom prst="rect">
            <a:avLst/>
          </a:prstGeom>
          <a:noFill/>
        </p:spPr>
        <p:txBody>
          <a:bodyPr wrap="square">
            <a:spAutoFit/>
          </a:bodyPr>
          <a:lstStyle/>
          <a:p>
            <a:pPr marL="342900" indent="-342900">
              <a:buFont typeface="Arial" panose="020B0604020202020204" pitchFamily="34" charset="0"/>
              <a:buChar char="•"/>
            </a:pPr>
            <a:r>
              <a:rPr lang="en-US" sz="1400" dirty="0"/>
              <a:t>Pilloni, </a:t>
            </a:r>
            <a:r>
              <a:rPr lang="en-US" sz="1400" dirty="0" err="1"/>
              <a:t>Callia</a:t>
            </a:r>
            <a:r>
              <a:rPr lang="en-US" sz="1400" dirty="0"/>
              <a:t>, Pisano, </a:t>
            </a:r>
            <a:r>
              <a:rPr lang="en-US" sz="1400" dirty="0" err="1"/>
              <a:t>Usai</a:t>
            </a:r>
            <a:r>
              <a:rPr lang="en-US" sz="1400" dirty="0"/>
              <a:t> (2024) “Strict Lyapunov Functions for Second-Order Sliding Mode Robust Consensus with the Super-Twisting Algorithm”. In: 17th Int. Workshop on Variable Structure Systems (</a:t>
            </a:r>
            <a:r>
              <a:rPr lang="en-US" sz="1400" b="1" i="1" dirty="0"/>
              <a:t>under review</a:t>
            </a:r>
            <a:r>
              <a:rPr lang="en-US" sz="1400" dirty="0"/>
              <a:t>).</a:t>
            </a:r>
          </a:p>
        </p:txBody>
      </p:sp>
      <p:sp>
        <p:nvSpPr>
          <p:cNvPr id="15" name="CasellaDiTesto 14">
            <a:extLst>
              <a:ext uri="{FF2B5EF4-FFF2-40B4-BE49-F238E27FC236}">
                <a16:creationId xmlns:a16="http://schemas.microsoft.com/office/drawing/2014/main" id="{0C83720F-ABA7-1447-EA16-9ABF5655157D}"/>
              </a:ext>
            </a:extLst>
          </p:cNvPr>
          <p:cNvSpPr txBox="1"/>
          <p:nvPr/>
        </p:nvSpPr>
        <p:spPr>
          <a:xfrm>
            <a:off x="178211" y="6714521"/>
            <a:ext cx="9902414" cy="523220"/>
          </a:xfrm>
          <a:prstGeom prst="rect">
            <a:avLst/>
          </a:prstGeom>
          <a:noFill/>
        </p:spPr>
        <p:txBody>
          <a:bodyPr wrap="square">
            <a:spAutoFit/>
          </a:bodyPr>
          <a:lstStyle/>
          <a:p>
            <a:pPr marL="342900" indent="-342900">
              <a:buFont typeface="Arial" panose="020B0604020202020204" pitchFamily="34" charset="0"/>
              <a:buChar char="•"/>
            </a:pPr>
            <a:r>
              <a:rPr lang="en-US" sz="1400" dirty="0" err="1"/>
              <a:t>Moré</a:t>
            </a:r>
            <a:r>
              <a:rPr lang="en-US" sz="1400" dirty="0"/>
              <a:t>, </a:t>
            </a:r>
            <a:r>
              <a:rPr lang="en-US" sz="1400" dirty="0" err="1"/>
              <a:t>Deplano</a:t>
            </a:r>
            <a:r>
              <a:rPr lang="en-US" sz="1400" dirty="0"/>
              <a:t>, Pilloni, Pisano, </a:t>
            </a:r>
            <a:r>
              <a:rPr lang="en-US" sz="1400" dirty="0" err="1"/>
              <a:t>Franceschelli</a:t>
            </a:r>
            <a:r>
              <a:rPr lang="en-US" sz="1400" dirty="0"/>
              <a:t> (2024). Online Coordination of BESS and Thermostatically Control Loads for Shared Energy Optimization in Energy Communities. </a:t>
            </a:r>
            <a:r>
              <a:rPr lang="en-US" sz="1400" i="1" dirty="0"/>
              <a:t>IEEE Int. Conf. on Automation Science and Engineering (CASE), pp. 2738-2744.</a:t>
            </a:r>
          </a:p>
        </p:txBody>
      </p:sp>
      <p:sp>
        <p:nvSpPr>
          <p:cNvPr id="3" name="CasellaDiTesto 2">
            <a:extLst>
              <a:ext uri="{FF2B5EF4-FFF2-40B4-BE49-F238E27FC236}">
                <a16:creationId xmlns:a16="http://schemas.microsoft.com/office/drawing/2014/main" id="{B5E6E318-0642-679A-8CCF-AFB13795D240}"/>
              </a:ext>
            </a:extLst>
          </p:cNvPr>
          <p:cNvSpPr txBox="1"/>
          <p:nvPr/>
        </p:nvSpPr>
        <p:spPr>
          <a:xfrm>
            <a:off x="194915" y="1804059"/>
            <a:ext cx="9720532" cy="553998"/>
          </a:xfrm>
          <a:prstGeom prst="rect">
            <a:avLst/>
          </a:prstGeom>
          <a:noFill/>
        </p:spPr>
        <p:txBody>
          <a:bodyPr wrap="square">
            <a:spAutoFit/>
          </a:bodyPr>
          <a:lstStyle/>
          <a:p>
            <a:pPr marL="342900" indent="-342900">
              <a:buFont typeface="Arial" panose="020B0604020202020204" pitchFamily="34" charset="0"/>
              <a:buChar char="•"/>
            </a:pPr>
            <a:r>
              <a:rPr lang="en-US" sz="1500" dirty="0" err="1"/>
              <a:t>Gharesifard</a:t>
            </a:r>
            <a:r>
              <a:rPr lang="en-US" sz="1500" dirty="0"/>
              <a:t>, Bahman, and Jorge Cortés. "Distributed continuous-time convex optimization on weight-balanced digraphs." IEEE Transactions on Automatic Control 59.3 (2013): 781-786.</a:t>
            </a:r>
          </a:p>
        </p:txBody>
      </p:sp>
    </p:spTree>
    <p:extLst>
      <p:ext uri="{BB962C8B-B14F-4D97-AF65-F5344CB8AC3E}">
        <p14:creationId xmlns:p14="http://schemas.microsoft.com/office/powerpoint/2010/main" val="357382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magine 43">
            <a:extLst>
              <a:ext uri="{FF2B5EF4-FFF2-40B4-BE49-F238E27FC236}">
                <a16:creationId xmlns:a16="http://schemas.microsoft.com/office/drawing/2014/main" id="{74048C35-F7BD-9636-F861-2C5210E32B02}"/>
              </a:ext>
            </a:extLst>
          </p:cNvPr>
          <p:cNvPicPr>
            <a:picLocks noChangeAspect="1"/>
          </p:cNvPicPr>
          <p:nvPr/>
        </p:nvPicPr>
        <p:blipFill>
          <a:blip r:embed="rId7"/>
          <a:stretch>
            <a:fillRect/>
          </a:stretch>
        </p:blipFill>
        <p:spPr>
          <a:xfrm>
            <a:off x="7960294" y="4264472"/>
            <a:ext cx="1809524" cy="933333"/>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97720"/>
            <a:ext cx="9055073" cy="493439"/>
          </a:xfrm>
        </p:spPr>
        <p:txBody>
          <a:bodyPr>
            <a:normAutofit/>
          </a:bodyPr>
          <a:lstStyle/>
          <a:p>
            <a:r>
              <a:rPr lang="en-US" dirty="0"/>
              <a:t>Some notion on convexity</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3</a:t>
            </a:fld>
            <a:endParaRPr lang="it-IT"/>
          </a:p>
        </p:txBody>
      </p:sp>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E495FDA8-B379-AD5B-B792-C16D3276324C}"/>
                  </a:ext>
                </a:extLst>
              </p:cNvPr>
              <p:cNvSpPr txBox="1"/>
              <p:nvPr/>
            </p:nvSpPr>
            <p:spPr>
              <a:xfrm>
                <a:off x="194001" y="879141"/>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A scalar function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ℝ</m:t>
                        </m:r>
                      </m:e>
                      <m:sup>
                        <m:r>
                          <a:rPr lang="it-IT" b="0" i="1" dirty="0" smtClean="0">
                            <a:solidFill>
                              <a:srgbClr val="E71224"/>
                            </a:solidFill>
                            <a:latin typeface="Cambria Math" panose="02040503050406030204" pitchFamily="18" charset="0"/>
                          </a:rPr>
                          <m:t>𝑛</m:t>
                        </m:r>
                      </m:sup>
                    </m:s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ℝ</m:t>
                    </m:r>
                  </m:oMath>
                </a14:m>
                <a:r>
                  <a:rPr lang="en-US" dirty="0"/>
                  <a:t> is called convex if</a:t>
                </a:r>
              </a:p>
            </p:txBody>
          </p:sp>
        </mc:Choice>
        <mc:Fallback xmlns="">
          <p:sp>
            <p:nvSpPr>
              <p:cNvPr id="6" name="CasellaDiTesto 5">
                <a:extLst>
                  <a:ext uri="{FF2B5EF4-FFF2-40B4-BE49-F238E27FC236}">
                    <a16:creationId xmlns:a16="http://schemas.microsoft.com/office/drawing/2014/main" id="{E495FDA8-B379-AD5B-B792-C16D3276324C}"/>
                  </a:ext>
                </a:extLst>
              </p:cNvPr>
              <p:cNvSpPr txBox="1">
                <a:spLocks noRot="1" noChangeAspect="1" noMove="1" noResize="1" noEditPoints="1" noAdjustHandles="1" noChangeArrowheads="1" noChangeShapeType="1" noTextEdit="1"/>
              </p:cNvSpPr>
              <p:nvPr/>
            </p:nvSpPr>
            <p:spPr>
              <a:xfrm>
                <a:off x="194001" y="879141"/>
                <a:ext cx="9902414" cy="369332"/>
              </a:xfrm>
              <a:prstGeom prst="rect">
                <a:avLst/>
              </a:prstGeom>
              <a:blipFill>
                <a:blip r:embed="rId8"/>
                <a:stretch>
                  <a:fillRect l="-431" t="-8197" b="-24590"/>
                </a:stretch>
              </a:blipFill>
            </p:spPr>
            <p:txBody>
              <a:bodyPr/>
              <a:lstStyle/>
              <a:p>
                <a:r>
                  <a:rPr lang="it-IT">
                    <a:noFill/>
                  </a:rPr>
                  <a:t> </a:t>
                </a:r>
              </a:p>
            </p:txBody>
          </p:sp>
        </mc:Fallback>
      </mc:AlternateContent>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lambda\cdot x+(1-\lambda) y)\;\leq\;\lambda f(x)+(1-\lambda) f(y)\quad\quad \lambda\in(0,1)&#10;\end{eqnarray*}&#10;}&#10;\end{document}" title="IguanaTex Bitmap Display">
            <a:extLst>
              <a:ext uri="{FF2B5EF4-FFF2-40B4-BE49-F238E27FC236}">
                <a16:creationId xmlns:a16="http://schemas.microsoft.com/office/drawing/2014/main" id="{EBE6334C-835A-B646-4890-FE32EE59B952}"/>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216276" y="1450326"/>
            <a:ext cx="5325656" cy="232881"/>
          </a:xfrm>
          <a:prstGeom prst="rect">
            <a:avLst/>
          </a:prstGeom>
        </p:spPr>
      </p:pic>
      <p:sp>
        <p:nvSpPr>
          <p:cNvPr id="13" name="CasellaDiTesto 12">
            <a:extLst>
              <a:ext uri="{FF2B5EF4-FFF2-40B4-BE49-F238E27FC236}">
                <a16:creationId xmlns:a16="http://schemas.microsoft.com/office/drawing/2014/main" id="{A48C384D-8B6A-DD44-8867-C7BE2CBD15BC}"/>
              </a:ext>
            </a:extLst>
          </p:cNvPr>
          <p:cNvSpPr txBox="1"/>
          <p:nvPr/>
        </p:nvSpPr>
        <p:spPr>
          <a:xfrm>
            <a:off x="178211" y="3131702"/>
            <a:ext cx="8748074" cy="369332"/>
          </a:xfrm>
          <a:prstGeom prst="rect">
            <a:avLst/>
          </a:prstGeom>
          <a:noFill/>
        </p:spPr>
        <p:txBody>
          <a:bodyPr wrap="square">
            <a:spAutoFit/>
          </a:bodyPr>
          <a:lstStyle/>
          <a:p>
            <a:pPr marL="342900" indent="-342900">
              <a:buFont typeface="Arial" panose="020B0604020202020204" pitchFamily="34" charset="0"/>
              <a:buChar char="•"/>
            </a:pPr>
            <a:r>
              <a:rPr lang="it-IT" dirty="0" err="1"/>
              <a:t>If</a:t>
            </a:r>
            <a:r>
              <a:rPr lang="it-IT" dirty="0"/>
              <a:t> the </a:t>
            </a:r>
            <a:r>
              <a:rPr lang="it-IT" b="1" dirty="0" err="1"/>
              <a:t>inequality</a:t>
            </a:r>
            <a:r>
              <a:rPr lang="it-IT" dirty="0"/>
              <a:t> </a:t>
            </a:r>
            <a:r>
              <a:rPr lang="it-IT" b="1" dirty="0" err="1"/>
              <a:t>holds</a:t>
            </a:r>
            <a:r>
              <a:rPr lang="it-IT" dirty="0"/>
              <a:t> </a:t>
            </a:r>
            <a:r>
              <a:rPr lang="it-IT" b="1" dirty="0" err="1"/>
              <a:t>strictly</a:t>
            </a:r>
            <a:r>
              <a:rPr lang="it-IT" dirty="0"/>
              <a:t> </a:t>
            </a:r>
            <a:r>
              <a:rPr lang="it-IT" dirty="0" err="1"/>
              <a:t>is</a:t>
            </a:r>
            <a:r>
              <a:rPr lang="it-IT" dirty="0"/>
              <a:t> </a:t>
            </a:r>
            <a:r>
              <a:rPr lang="it-IT" dirty="0" err="1"/>
              <a:t>called</a:t>
            </a:r>
            <a:r>
              <a:rPr lang="it-IT" dirty="0"/>
              <a:t> </a:t>
            </a:r>
            <a:r>
              <a:rPr lang="it-IT" b="1" dirty="0" err="1"/>
              <a:t>strictly</a:t>
            </a:r>
            <a:r>
              <a:rPr lang="it-IT" dirty="0"/>
              <a:t> </a:t>
            </a:r>
            <a:r>
              <a:rPr lang="it-IT" b="1" dirty="0" err="1"/>
              <a:t>convex</a:t>
            </a:r>
            <a:r>
              <a:rPr lang="it-IT" dirty="0"/>
              <a:t>, </a:t>
            </a:r>
            <a:r>
              <a:rPr lang="it-IT" dirty="0" err="1"/>
              <a:t>thus</a:t>
            </a:r>
            <a:r>
              <a:rPr lang="it-IT" dirty="0"/>
              <a:t> </a:t>
            </a:r>
            <a:r>
              <a:rPr lang="it-IT" dirty="0" err="1"/>
              <a:t>it</a:t>
            </a:r>
            <a:r>
              <a:rPr lang="it-IT" dirty="0"/>
              <a:t> </a:t>
            </a:r>
            <a:r>
              <a:rPr lang="it-IT" dirty="0" err="1"/>
              <a:t>has</a:t>
            </a:r>
            <a:r>
              <a:rPr lang="it-IT" dirty="0"/>
              <a:t> </a:t>
            </a:r>
            <a:r>
              <a:rPr lang="it-IT" b="1" dirty="0" err="1"/>
              <a:t>unique</a:t>
            </a:r>
            <a:r>
              <a:rPr lang="it-IT" b="1" dirty="0"/>
              <a:t> </a:t>
            </a:r>
            <a:r>
              <a:rPr lang="it-IT" b="1" dirty="0" err="1"/>
              <a:t>minimun</a:t>
            </a:r>
            <a:endParaRPr lang="en-US" dirty="0"/>
          </a:p>
        </p:txBody>
      </p:sp>
      <p:pic>
        <p:nvPicPr>
          <p:cNvPr id="14" name="Immagine 13">
            <a:extLst>
              <a:ext uri="{FF2B5EF4-FFF2-40B4-BE49-F238E27FC236}">
                <a16:creationId xmlns:a16="http://schemas.microsoft.com/office/drawing/2014/main" id="{8704AF89-A879-396D-7AA1-10E3B860AA87}"/>
              </a:ext>
            </a:extLst>
          </p:cNvPr>
          <p:cNvPicPr>
            <a:picLocks noChangeAspect="1"/>
          </p:cNvPicPr>
          <p:nvPr/>
        </p:nvPicPr>
        <p:blipFill>
          <a:blip r:embed="rId10"/>
          <a:stretch>
            <a:fillRect/>
          </a:stretch>
        </p:blipFill>
        <p:spPr>
          <a:xfrm>
            <a:off x="7146484" y="197787"/>
            <a:ext cx="2740140" cy="1685445"/>
          </a:xfrm>
          <a:prstGeom prst="rect">
            <a:avLst/>
          </a:prstGeom>
        </p:spPr>
      </p:pic>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068C29C4-5477-A8A2-0655-DC4E9129DEEF}"/>
                  </a:ext>
                </a:extLst>
              </p:cNvPr>
              <p:cNvSpPr txBox="1"/>
              <p:nvPr/>
            </p:nvSpPr>
            <p:spPr>
              <a:xfrm>
                <a:off x="178211" y="3634865"/>
                <a:ext cx="9902414" cy="369332"/>
              </a:xfrm>
              <a:prstGeom prst="rect">
                <a:avLst/>
              </a:prstGeom>
              <a:noFill/>
            </p:spPr>
            <p:txBody>
              <a:bodyPr wrap="square">
                <a:spAutoFit/>
              </a:bodyPr>
              <a:lstStyle/>
              <a:p>
                <a:pPr marL="342900" indent="-342900">
                  <a:buFont typeface="Arial" panose="020B0604020202020204" pitchFamily="34" charset="0"/>
                  <a:buChar char="•"/>
                </a:pPr>
                <a:r>
                  <a:rPr lang="en-US" b="1" dirty="0"/>
                  <a:t>Example 1: </a:t>
                </a:r>
                <a14:m>
                  <m:oMath xmlns:m="http://schemas.openxmlformats.org/officeDocument/2006/math">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+5</m:t>
                            </m:r>
                          </m:e>
                        </m:d>
                      </m:e>
                      <m:sup>
                        <m:r>
                          <a:rPr lang="it-IT" b="0" i="1" dirty="0" smtClean="0">
                            <a:solidFill>
                              <a:srgbClr val="E71224"/>
                            </a:solidFill>
                            <a:latin typeface="Cambria Math" panose="02040503050406030204" pitchFamily="18" charset="0"/>
                          </a:rPr>
                          <m:t>2</m:t>
                        </m:r>
                      </m:sup>
                    </m:sSup>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2</m:t>
                        </m:r>
                      </m:sup>
                    </m:sSup>
                    <m:r>
                      <a:rPr lang="it-IT" b="0" i="1" dirty="0" smtClean="0">
                        <a:solidFill>
                          <a:srgbClr val="E71224"/>
                        </a:solidFill>
                        <a:latin typeface="Cambria Math" panose="02040503050406030204" pitchFamily="18" charset="0"/>
                      </a:rPr>
                      <m:t>+10</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+25→</m:t>
                    </m:r>
                    <m:r>
                      <m:rPr>
                        <m:sty m:val="p"/>
                      </m:rP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+10=0⇒</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b="0" i="1" dirty="0" smtClean="0">
                        <a:solidFill>
                          <a:srgbClr val="E71224"/>
                        </a:solidFill>
                        <a:latin typeface="Cambria Math" panose="02040503050406030204" pitchFamily="18" charset="0"/>
                      </a:rPr>
                      <m:t>=−5</m:t>
                    </m:r>
                  </m:oMath>
                </a14:m>
                <a:r>
                  <a:rPr lang="en-US" dirty="0"/>
                  <a:t> (unique min.)</a:t>
                </a:r>
              </a:p>
            </p:txBody>
          </p:sp>
        </mc:Choice>
        <mc:Fallback xmlns="">
          <p:sp>
            <p:nvSpPr>
              <p:cNvPr id="15" name="CasellaDiTesto 14">
                <a:extLst>
                  <a:ext uri="{FF2B5EF4-FFF2-40B4-BE49-F238E27FC236}">
                    <a16:creationId xmlns:a16="http://schemas.microsoft.com/office/drawing/2014/main" id="{068C29C4-5477-A8A2-0655-DC4E9129DEEF}"/>
                  </a:ext>
                </a:extLst>
              </p:cNvPr>
              <p:cNvSpPr txBox="1">
                <a:spLocks noRot="1" noChangeAspect="1" noMove="1" noResize="1" noEditPoints="1" noAdjustHandles="1" noChangeArrowheads="1" noChangeShapeType="1" noTextEdit="1"/>
              </p:cNvSpPr>
              <p:nvPr/>
            </p:nvSpPr>
            <p:spPr>
              <a:xfrm>
                <a:off x="178211" y="3634865"/>
                <a:ext cx="9902414" cy="369332"/>
              </a:xfrm>
              <a:prstGeom prst="rect">
                <a:avLst/>
              </a:prstGeom>
              <a:blipFill>
                <a:blip r:embed="rId11"/>
                <a:stretch>
                  <a:fillRect l="-369"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0A674732-03C7-8F30-6CEB-99078828CDC6}"/>
                  </a:ext>
                </a:extLst>
              </p:cNvPr>
              <p:cNvSpPr txBox="1"/>
              <p:nvPr/>
            </p:nvSpPr>
            <p:spPr>
              <a:xfrm>
                <a:off x="179153" y="4169876"/>
                <a:ext cx="7563869" cy="369332"/>
              </a:xfrm>
              <a:prstGeom prst="rect">
                <a:avLst/>
              </a:prstGeom>
              <a:noFill/>
            </p:spPr>
            <p:txBody>
              <a:bodyPr wrap="square">
                <a:spAutoFit/>
              </a:bodyPr>
              <a:lstStyle/>
              <a:p>
                <a:pPr marL="342900" indent="-342900">
                  <a:buFont typeface="Arial" panose="020B0604020202020204" pitchFamily="34" charset="0"/>
                  <a:buChar char="•"/>
                </a:pPr>
                <a:r>
                  <a:rPr lang="it-IT" b="1" dirty="0"/>
                  <a:t>Lemma 1</a:t>
                </a:r>
                <a:r>
                  <a:rPr lang="it-IT" dirty="0"/>
                  <a:t>: </a:t>
                </a:r>
                <a:r>
                  <a:rPr lang="it-IT" dirty="0" err="1"/>
                  <a:t>If</a:t>
                </a:r>
                <a:r>
                  <a:rPr lang="it-IT" dirty="0"/>
                  <a:t>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oMath>
                </a14:m>
                <a:r>
                  <a:rPr lang="en-US" dirty="0"/>
                  <a:t> is differentiable (</a:t>
                </a:r>
                <a14:m>
                  <m:oMath xmlns:m="http://schemas.openxmlformats.org/officeDocument/2006/math">
                    <m:r>
                      <a:rPr lang="it-IT" i="1" dirty="0">
                        <a:solidFill>
                          <a:srgbClr val="E71224"/>
                        </a:solidFill>
                        <a:latin typeface="Cambria Math" panose="02040503050406030204" pitchFamily="18" charset="0"/>
                      </a:rPr>
                      <m:t>∀ </m:t>
                    </m:r>
                    <m:r>
                      <a:rPr lang="it-IT" i="1" dirty="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 ∃ </m:t>
                    </m:r>
                    <m:r>
                      <m:rPr>
                        <m:sty m:val="p"/>
                      </m:rPr>
                      <a:rPr lang="it-IT" b="0" i="0"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oMath>
                </a14:m>
                <a:r>
                  <a:rPr lang="en-US" dirty="0"/>
                  <a:t>), convexity is equivalent to</a:t>
                </a:r>
              </a:p>
            </p:txBody>
          </p:sp>
        </mc:Choice>
        <mc:Fallback xmlns="">
          <p:sp>
            <p:nvSpPr>
              <p:cNvPr id="16" name="CasellaDiTesto 15">
                <a:extLst>
                  <a:ext uri="{FF2B5EF4-FFF2-40B4-BE49-F238E27FC236}">
                    <a16:creationId xmlns:a16="http://schemas.microsoft.com/office/drawing/2014/main" id="{0A674732-03C7-8F30-6CEB-99078828CDC6}"/>
                  </a:ext>
                </a:extLst>
              </p:cNvPr>
              <p:cNvSpPr txBox="1">
                <a:spLocks noRot="1" noChangeAspect="1" noMove="1" noResize="1" noEditPoints="1" noAdjustHandles="1" noChangeArrowheads="1" noChangeShapeType="1" noTextEdit="1"/>
              </p:cNvSpPr>
              <p:nvPr/>
            </p:nvSpPr>
            <p:spPr>
              <a:xfrm>
                <a:off x="179153" y="4169876"/>
                <a:ext cx="7563869" cy="369332"/>
              </a:xfrm>
              <a:prstGeom prst="rect">
                <a:avLst/>
              </a:prstGeom>
              <a:blipFill>
                <a:blip r:embed="rId12"/>
                <a:stretch>
                  <a:fillRect l="-483" t="-8197" b="-24590"/>
                </a:stretch>
              </a:blipFill>
            </p:spPr>
            <p:txBody>
              <a:bodyPr/>
              <a:lstStyle/>
              <a:p>
                <a:r>
                  <a:rPr lang="it-IT">
                    <a:noFill/>
                  </a:rPr>
                  <a:t> </a:t>
                </a:r>
              </a:p>
            </p:txBody>
          </p:sp>
        </mc:Fallback>
      </mc:AlternateContent>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y)\;=\;&#10;f(x)+\nabla f(x)^\intercal y +o(y)&#10;\; \geq \; f(x)+\nabla f(x)^\intercal \cdot y\quad\quad\text{(1)}&#10;\end{eqnarray*}&#10;}&#10;\end{document}" title="IguanaTex Bitmap Display">
            <a:extLst>
              <a:ext uri="{FF2B5EF4-FFF2-40B4-BE49-F238E27FC236}">
                <a16:creationId xmlns:a16="http://schemas.microsoft.com/office/drawing/2014/main" id="{CEA06412-E646-F4BA-59F2-DADD8AC91ECC}"/>
              </a:ext>
            </a:extLst>
          </p:cNvPr>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1523196" y="4793700"/>
            <a:ext cx="5847699" cy="234632"/>
          </a:xfrm>
          <a:prstGeom prst="rect">
            <a:avLst/>
          </a:prstGeom>
        </p:spPr>
      </p:pic>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BF0F9B83-0E8C-32CB-547E-789B742063B8}"/>
                  </a:ext>
                </a:extLst>
              </p:cNvPr>
              <p:cNvSpPr txBox="1"/>
              <p:nvPr/>
            </p:nvSpPr>
            <p:spPr>
              <a:xfrm>
                <a:off x="181125" y="5912667"/>
                <a:ext cx="9748112" cy="369332"/>
              </a:xfrm>
              <a:prstGeom prst="rect">
                <a:avLst/>
              </a:prstGeom>
              <a:noFill/>
            </p:spPr>
            <p:txBody>
              <a:bodyPr wrap="square">
                <a:spAutoFit/>
              </a:bodyPr>
              <a:lstStyle/>
              <a:p>
                <a:pPr marL="342900" indent="-342900">
                  <a:buFont typeface="Arial" panose="020B0604020202020204" pitchFamily="34" charset="0"/>
                  <a:buChar char="•"/>
                </a:pPr>
                <a:r>
                  <a:rPr lang="it-IT" b="1" dirty="0" err="1"/>
                  <a:t>Theorem</a:t>
                </a:r>
                <a:r>
                  <a:rPr lang="it-IT" b="1" dirty="0"/>
                  <a:t> (Fermat): </a:t>
                </a:r>
                <a:r>
                  <a:rPr lang="it-IT" dirty="0" err="1"/>
                  <a:t>Let</a:t>
                </a:r>
                <a:r>
                  <a:rPr lang="it-IT" dirty="0"/>
                  <a:t> </a:t>
                </a:r>
                <a14:m>
                  <m:oMath xmlns:m="http://schemas.openxmlformats.org/officeDocument/2006/math">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oMath>
                </a14:m>
                <a:r>
                  <a:rPr lang="en-US" dirty="0"/>
                  <a:t> differentiable, and </a:t>
                </a:r>
                <a14:m>
                  <m:oMath xmlns:m="http://schemas.openxmlformats.org/officeDocument/2006/math">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oMath>
                </a14:m>
                <a:r>
                  <a:rPr lang="en-US" dirty="0"/>
                  <a:t> be a local minimum of </a:t>
                </a:r>
                <a14:m>
                  <m:oMath xmlns:m="http://schemas.openxmlformats.org/officeDocument/2006/math">
                    <m:r>
                      <a:rPr lang="it-IT" i="1" dirty="0">
                        <a:solidFill>
                          <a:srgbClr val="E71224"/>
                        </a:solidFill>
                        <a:latin typeface="Cambria Math" panose="02040503050406030204" pitchFamily="18" charset="0"/>
                      </a:rPr>
                      <m:t>𝑓</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oMath>
                </a14:m>
                <a:r>
                  <a:rPr lang="en-US" dirty="0"/>
                  <a:t>. Then </a:t>
                </a:r>
                <a14:m>
                  <m:oMath xmlns:m="http://schemas.openxmlformats.org/officeDocument/2006/math">
                    <m:r>
                      <m:rPr>
                        <m:sty m:val="p"/>
                      </m:rPr>
                      <a:rPr lang="it-IT" b="0" i="0"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r>
                      <a:rPr lang="it-IT" b="0" i="1" dirty="0" smtClean="0">
                        <a:solidFill>
                          <a:srgbClr val="E71224"/>
                        </a:solidFill>
                        <a:latin typeface="Cambria Math" panose="02040503050406030204" pitchFamily="18" charset="0"/>
                      </a:rPr>
                      <m:t>=0</m:t>
                    </m:r>
                  </m:oMath>
                </a14:m>
                <a:endParaRPr lang="en-US" dirty="0"/>
              </a:p>
            </p:txBody>
          </p:sp>
        </mc:Choice>
        <mc:Fallback xmlns="">
          <p:sp>
            <p:nvSpPr>
              <p:cNvPr id="20" name="CasellaDiTesto 19">
                <a:extLst>
                  <a:ext uri="{FF2B5EF4-FFF2-40B4-BE49-F238E27FC236}">
                    <a16:creationId xmlns:a16="http://schemas.microsoft.com/office/drawing/2014/main" id="{BF0F9B83-0E8C-32CB-547E-789B742063B8}"/>
                  </a:ext>
                </a:extLst>
              </p:cNvPr>
              <p:cNvSpPr txBox="1">
                <a:spLocks noRot="1" noChangeAspect="1" noMove="1" noResize="1" noEditPoints="1" noAdjustHandles="1" noChangeArrowheads="1" noChangeShapeType="1" noTextEdit="1"/>
              </p:cNvSpPr>
              <p:nvPr/>
            </p:nvSpPr>
            <p:spPr>
              <a:xfrm>
                <a:off x="181125" y="5912667"/>
                <a:ext cx="9748112" cy="369332"/>
              </a:xfrm>
              <a:prstGeom prst="rect">
                <a:avLst/>
              </a:prstGeom>
              <a:blipFill>
                <a:blip r:embed="rId14"/>
                <a:stretch>
                  <a:fillRect l="-438" t="-9836" b="-24590"/>
                </a:stretch>
              </a:blipFill>
            </p:spPr>
            <p:txBody>
              <a:bodyPr/>
              <a:lstStyle/>
              <a:p>
                <a:r>
                  <a:rPr lang="it-IT">
                    <a:noFill/>
                  </a:rPr>
                  <a:t> </a:t>
                </a:r>
              </a:p>
            </p:txBody>
          </p:sp>
        </mc:Fallback>
      </mc:AlternateContent>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tau\nabla f(x^*))\geq f(x^*)-\tau \| \nabla f(x^*)\|^2&lt; f(x^*)&#10;\end{eqnarray*}&#10;}&#10;\end{document}" title="IguanaTex Bitmap Display">
            <a:extLst>
              <a:ext uri="{FF2B5EF4-FFF2-40B4-BE49-F238E27FC236}">
                <a16:creationId xmlns:a16="http://schemas.microsoft.com/office/drawing/2014/main" id="{7E9ED16A-71E1-0CBF-DEC9-07B61384EEDE}"/>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a:off x="1216276" y="6852844"/>
            <a:ext cx="4434873" cy="274662"/>
          </a:xfrm>
          <a:prstGeom prst="rect">
            <a:avLst/>
          </a:prstGeom>
        </p:spPr>
      </p:pic>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97BBE134-2A7B-2CA2-DB40-7A113776944F}"/>
                  </a:ext>
                </a:extLst>
              </p:cNvPr>
              <p:cNvSpPr txBox="1"/>
              <p:nvPr/>
            </p:nvSpPr>
            <p:spPr>
              <a:xfrm>
                <a:off x="181125" y="6340419"/>
                <a:ext cx="9748112" cy="369332"/>
              </a:xfrm>
              <a:prstGeom prst="rect">
                <a:avLst/>
              </a:prstGeom>
              <a:noFill/>
            </p:spPr>
            <p:txBody>
              <a:bodyPr wrap="square">
                <a:spAutoFit/>
              </a:bodyPr>
              <a:lstStyle/>
              <a:p>
                <a:pPr marL="342900" indent="-342900" algn="just">
                  <a:buFont typeface="Arial" panose="020B0604020202020204" pitchFamily="34" charset="0"/>
                  <a:buChar char="•"/>
                </a:pPr>
                <a:r>
                  <a:rPr lang="it-IT" b="1" dirty="0"/>
                  <a:t>Proof: </a:t>
                </a:r>
                <a:r>
                  <a:rPr lang="it-IT" dirty="0" err="1"/>
                  <a:t>Let</a:t>
                </a:r>
                <a:r>
                  <a:rPr lang="it-IT" dirty="0"/>
                  <a:t> </a:t>
                </a:r>
                <a14:m>
                  <m:oMath xmlns:m="http://schemas.openxmlformats.org/officeDocument/2006/math">
                    <m:r>
                      <a:rPr lang="it-IT" b="0" i="1" dirty="0" smtClean="0">
                        <a:solidFill>
                          <a:srgbClr val="E71224"/>
                        </a:solidFill>
                        <a:latin typeface="Cambria Math" panose="02040503050406030204" pitchFamily="18" charset="0"/>
                      </a:rPr>
                      <m:t>𝑦</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𝜏𝛻</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oMath>
                </a14:m>
                <a:r>
                  <a:rPr lang="en-US" dirty="0"/>
                  <a:t> and suppose </a:t>
                </a:r>
                <a14:m>
                  <m:oMath xmlns:m="http://schemas.openxmlformats.org/officeDocument/2006/math">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e>
                    </m:d>
                    <m:r>
                      <a:rPr lang="it-IT" i="1" dirty="0">
                        <a:solidFill>
                          <a:srgbClr val="E71224"/>
                        </a:solidFill>
                        <a:latin typeface="Cambria Math" panose="02040503050406030204" pitchFamily="18" charset="0"/>
                      </a:rPr>
                      <m:t>≠0</m:t>
                    </m:r>
                  </m:oMath>
                </a14:m>
                <a:r>
                  <a:rPr lang="en-US" dirty="0"/>
                  <a:t>, with </a:t>
                </a:r>
                <a14:m>
                  <m:oMath xmlns:m="http://schemas.openxmlformats.org/officeDocument/2006/math">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→0</m:t>
                    </m:r>
                  </m:oMath>
                </a14:m>
                <a:endParaRPr lang="en-US" dirty="0"/>
              </a:p>
            </p:txBody>
          </p:sp>
        </mc:Choice>
        <mc:Fallback xmlns="">
          <p:sp>
            <p:nvSpPr>
              <p:cNvPr id="26" name="CasellaDiTesto 25">
                <a:extLst>
                  <a:ext uri="{FF2B5EF4-FFF2-40B4-BE49-F238E27FC236}">
                    <a16:creationId xmlns:a16="http://schemas.microsoft.com/office/drawing/2014/main" id="{97BBE134-2A7B-2CA2-DB40-7A113776944F}"/>
                  </a:ext>
                </a:extLst>
              </p:cNvPr>
              <p:cNvSpPr txBox="1">
                <a:spLocks noRot="1" noChangeAspect="1" noMove="1" noResize="1" noEditPoints="1" noAdjustHandles="1" noChangeArrowheads="1" noChangeShapeType="1" noTextEdit="1"/>
              </p:cNvSpPr>
              <p:nvPr/>
            </p:nvSpPr>
            <p:spPr>
              <a:xfrm>
                <a:off x="181125" y="6340419"/>
                <a:ext cx="9748112" cy="369332"/>
              </a:xfrm>
              <a:prstGeom prst="rect">
                <a:avLst/>
              </a:prstGeom>
              <a:blipFill>
                <a:blip r:embed="rId16"/>
                <a:stretch>
                  <a:fillRect l="-438"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0F38C960-AED7-A48A-5CB4-9AC748BA4605}"/>
                  </a:ext>
                </a:extLst>
              </p:cNvPr>
              <p:cNvSpPr txBox="1"/>
              <p:nvPr/>
            </p:nvSpPr>
            <p:spPr>
              <a:xfrm>
                <a:off x="6852113" y="6443796"/>
                <a:ext cx="2658404" cy="923330"/>
              </a:xfrm>
              <a:prstGeom prst="rect">
                <a:avLst/>
              </a:prstGeom>
              <a:noFill/>
            </p:spPr>
            <p:txBody>
              <a:bodyPr wrap="square">
                <a:spAutoFit/>
              </a:bodyPr>
              <a:lstStyle/>
              <a:p>
                <a:pPr algn="ctr"/>
                <a:r>
                  <a:rPr lang="it-IT" dirty="0" err="1"/>
                  <a:t>this</a:t>
                </a:r>
                <a:r>
                  <a:rPr lang="it-IT" dirty="0"/>
                  <a:t> </a:t>
                </a:r>
                <a:r>
                  <a:rPr lang="it-IT" dirty="0" err="1"/>
                  <a:t>contradict</a:t>
                </a:r>
                <a:r>
                  <a:rPr lang="it-IT" dirty="0"/>
                  <a:t> the </a:t>
                </a:r>
                <a:r>
                  <a:rPr lang="it-IT" dirty="0" err="1"/>
                  <a:t>minimun</a:t>
                </a:r>
                <a:r>
                  <a:rPr lang="it-IT" dirty="0"/>
                  <a:t> </a:t>
                </a:r>
                <a:r>
                  <a:rPr lang="it-IT" dirty="0" err="1"/>
                  <a:t>definition</a:t>
                </a:r>
                <a:r>
                  <a:rPr lang="it-IT" dirty="0"/>
                  <a:t>, </a:t>
                </a:r>
                <a:r>
                  <a:rPr lang="it-IT" dirty="0" err="1"/>
                  <a:t>thus</a:t>
                </a:r>
                <a:r>
                  <a:rPr lang="it-IT" b="0" dirty="0">
                    <a:solidFill>
                      <a:srgbClr val="E71224"/>
                    </a:solidFill>
                  </a:rPr>
                  <a:t> </a:t>
                </a:r>
                <a14:m>
                  <m:oMath xmlns:m="http://schemas.openxmlformats.org/officeDocument/2006/math">
                    <m:r>
                      <m:rPr>
                        <m:sty m:val="p"/>
                      </m:rPr>
                      <a:rPr lang="it-IT" b="0" i="0"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r>
                      <a:rPr lang="it-IT" b="0" i="1" dirty="0" smtClean="0">
                        <a:solidFill>
                          <a:srgbClr val="E71224"/>
                        </a:solidFill>
                        <a:latin typeface="Cambria Math" panose="02040503050406030204" pitchFamily="18" charset="0"/>
                      </a:rPr>
                      <m:t>=0</m:t>
                    </m:r>
                  </m:oMath>
                </a14:m>
                <a:endParaRPr lang="en-US" dirty="0"/>
              </a:p>
            </p:txBody>
          </p:sp>
        </mc:Choice>
        <mc:Fallback xmlns="">
          <p:sp>
            <p:nvSpPr>
              <p:cNvPr id="33" name="CasellaDiTesto 32">
                <a:extLst>
                  <a:ext uri="{FF2B5EF4-FFF2-40B4-BE49-F238E27FC236}">
                    <a16:creationId xmlns:a16="http://schemas.microsoft.com/office/drawing/2014/main" id="{0F38C960-AED7-A48A-5CB4-9AC748BA4605}"/>
                  </a:ext>
                </a:extLst>
              </p:cNvPr>
              <p:cNvSpPr txBox="1">
                <a:spLocks noRot="1" noChangeAspect="1" noMove="1" noResize="1" noEditPoints="1" noAdjustHandles="1" noChangeArrowheads="1" noChangeShapeType="1" noTextEdit="1"/>
              </p:cNvSpPr>
              <p:nvPr/>
            </p:nvSpPr>
            <p:spPr>
              <a:xfrm>
                <a:off x="6852113" y="6443796"/>
                <a:ext cx="2658404" cy="923330"/>
              </a:xfrm>
              <a:prstGeom prst="rect">
                <a:avLst/>
              </a:prstGeom>
              <a:blipFill>
                <a:blip r:embed="rId17"/>
                <a:stretch>
                  <a:fillRect t="-3289" b="-460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8" name="CasellaDiTesto 37">
                <a:extLst>
                  <a:ext uri="{FF2B5EF4-FFF2-40B4-BE49-F238E27FC236}">
                    <a16:creationId xmlns:a16="http://schemas.microsoft.com/office/drawing/2014/main" id="{6A50F3A1-F794-D337-45F7-F415CBD00050}"/>
                  </a:ext>
                </a:extLst>
              </p:cNvPr>
              <p:cNvSpPr txBox="1"/>
              <p:nvPr/>
            </p:nvSpPr>
            <p:spPr>
              <a:xfrm>
                <a:off x="526052" y="5384715"/>
                <a:ext cx="9360773" cy="369332"/>
              </a:xfrm>
              <a:prstGeom prst="rect">
                <a:avLst/>
              </a:prstGeom>
              <a:noFill/>
            </p:spPr>
            <p:txBody>
              <a:bodyPr wrap="square">
                <a:spAutoFit/>
              </a:bodyPr>
              <a:lstStyle/>
              <a:p>
                <a:r>
                  <a:rPr lang="en-US" b="1" dirty="0"/>
                  <a:t>Example 1 (cont’d):</a:t>
                </a:r>
                <a:r>
                  <a:rPr lang="en-US" dirty="0"/>
                  <a:t>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𝑦</m:t>
                        </m:r>
                      </m:e>
                    </m:d>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2</m:t>
                        </m:r>
                      </m:sup>
                    </m:sSup>
                    <m:r>
                      <a:rPr lang="it-IT" b="0" i="1" dirty="0" smtClean="0">
                        <a:solidFill>
                          <a:srgbClr val="E71224"/>
                        </a:solidFill>
                        <a:latin typeface="Cambria Math" panose="02040503050406030204" pitchFamily="18" charset="0"/>
                      </a:rPr>
                      <m:t>+10</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+25)+</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+10</m:t>
                        </m:r>
                      </m:e>
                    </m:d>
                    <m:r>
                      <a:rPr lang="it-IT" b="0" i="1" dirty="0" smtClean="0">
                        <a:solidFill>
                          <a:srgbClr val="E71224"/>
                        </a:solidFill>
                        <a:latin typeface="Cambria Math" panose="02040503050406030204" pitchFamily="18" charset="0"/>
                      </a:rPr>
                      <m:t>𝑦</m:t>
                    </m:r>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𝑦</m:t>
                        </m:r>
                      </m:e>
                      <m:sup>
                        <m:r>
                          <a:rPr lang="it-IT" b="0" i="1" dirty="0" smtClean="0">
                            <a:solidFill>
                              <a:srgbClr val="E71224"/>
                            </a:solidFill>
                            <a:latin typeface="Cambria Math" panose="02040503050406030204" pitchFamily="18" charset="0"/>
                          </a:rPr>
                          <m:t>2</m:t>
                        </m:r>
                      </m:sup>
                    </m:s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sSup>
                      <m:sSupPr>
                        <m:ctrlPr>
                          <a:rPr lang="it-IT" b="0" i="1" dirty="0" smtClean="0">
                            <a:solidFill>
                              <a:srgbClr val="E71224"/>
                            </a:solidFill>
                            <a:latin typeface="Cambria Math" panose="02040503050406030204" pitchFamily="18" charset="0"/>
                          </a:rPr>
                        </m:ctrlPr>
                      </m:sSupPr>
                      <m:e>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e>
                      <m:sup>
                        <m:r>
                          <a:rPr lang="it-IT" b="0" i="1" dirty="0" smtClean="0">
                            <a:solidFill>
                              <a:srgbClr val="E71224"/>
                            </a:solidFill>
                            <a:latin typeface="Cambria Math" panose="02040503050406030204" pitchFamily="18" charset="0"/>
                          </a:rPr>
                          <m:t>𝑇</m:t>
                        </m:r>
                      </m:sup>
                    </m:s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𝑦</m:t>
                    </m:r>
                  </m:oMath>
                </a14:m>
                <a:endParaRPr lang="en-US" dirty="0"/>
              </a:p>
            </p:txBody>
          </p:sp>
        </mc:Choice>
        <mc:Fallback xmlns="">
          <p:sp>
            <p:nvSpPr>
              <p:cNvPr id="38" name="CasellaDiTesto 37">
                <a:extLst>
                  <a:ext uri="{FF2B5EF4-FFF2-40B4-BE49-F238E27FC236}">
                    <a16:creationId xmlns:a16="http://schemas.microsoft.com/office/drawing/2014/main" id="{6A50F3A1-F794-D337-45F7-F415CBD00050}"/>
                  </a:ext>
                </a:extLst>
              </p:cNvPr>
              <p:cNvSpPr txBox="1">
                <a:spLocks noRot="1" noChangeAspect="1" noMove="1" noResize="1" noEditPoints="1" noAdjustHandles="1" noChangeArrowheads="1" noChangeShapeType="1" noTextEdit="1"/>
              </p:cNvSpPr>
              <p:nvPr/>
            </p:nvSpPr>
            <p:spPr>
              <a:xfrm>
                <a:off x="526052" y="5384715"/>
                <a:ext cx="9360773" cy="369332"/>
              </a:xfrm>
              <a:prstGeom prst="rect">
                <a:avLst/>
              </a:prstGeom>
              <a:blipFill>
                <a:blip r:embed="rId18"/>
                <a:stretch>
                  <a:fillRect l="-521" t="-8197" b="-24590"/>
                </a:stretch>
              </a:blipFill>
            </p:spPr>
            <p:txBody>
              <a:bodyPr/>
              <a:lstStyle/>
              <a:p>
                <a:r>
                  <a:rPr lang="it-IT">
                    <a:noFill/>
                  </a:rPr>
                  <a:t> </a:t>
                </a:r>
              </a:p>
            </p:txBody>
          </p:sp>
        </mc:Fallback>
      </mc:AlternateContent>
      <p:sp>
        <p:nvSpPr>
          <p:cNvPr id="39" name="Rettangolo con angoli arrotondati 38">
            <a:extLst>
              <a:ext uri="{FF2B5EF4-FFF2-40B4-BE49-F238E27FC236}">
                <a16:creationId xmlns:a16="http://schemas.microsoft.com/office/drawing/2014/main" id="{F30B010C-FC04-1F97-4721-E82D64A79FC4}"/>
              </a:ext>
            </a:extLst>
          </p:cNvPr>
          <p:cNvSpPr/>
          <p:nvPr/>
        </p:nvSpPr>
        <p:spPr>
          <a:xfrm>
            <a:off x="6878551" y="6455067"/>
            <a:ext cx="2658405" cy="943574"/>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1" name="Rettangolo con angoli arrotondati 40">
            <a:extLst>
              <a:ext uri="{FF2B5EF4-FFF2-40B4-BE49-F238E27FC236}">
                <a16:creationId xmlns:a16="http://schemas.microsoft.com/office/drawing/2014/main" id="{1CB7B0F7-3430-640B-C5A0-C0ACFA2F7179}"/>
              </a:ext>
            </a:extLst>
          </p:cNvPr>
          <p:cNvSpPr/>
          <p:nvPr/>
        </p:nvSpPr>
        <p:spPr>
          <a:xfrm>
            <a:off x="526052" y="4138028"/>
            <a:ext cx="9389047" cy="1073947"/>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34" name="Immagine 3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a) Convex }&amp;\Leftrightarrow &amp;\partial ^2 f/\partial x^2\geq 0\\&#10;\text{(b) Stricly convex }&amp;\Leftrightarrow &amp;\partial ^2 f/\partial x^2&gt;0\\&#10;\text{(c) Strong convex}&amp;\Leftrightarrow &amp; \partial ^2 f/\partial x^2\geq m&gt;0\\&#10;\end{eqnarray*}&#10;}&#10;\end{document}" title="IguanaTex Bitmap Display">
            <a:extLst>
              <a:ext uri="{FF2B5EF4-FFF2-40B4-BE49-F238E27FC236}">
                <a16:creationId xmlns:a16="http://schemas.microsoft.com/office/drawing/2014/main" id="{E21B6D11-B991-66DA-2BB4-646548F6DF78}"/>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6599207" y="2127950"/>
            <a:ext cx="3081582" cy="751157"/>
          </a:xfrm>
          <a:prstGeom prst="rect">
            <a:avLst/>
          </a:prstGeom>
        </p:spPr>
      </p:pic>
      <p:pic>
        <p:nvPicPr>
          <p:cNvPr id="23" name="Immagine 22">
            <a:extLst>
              <a:ext uri="{FF2B5EF4-FFF2-40B4-BE49-F238E27FC236}">
                <a16:creationId xmlns:a16="http://schemas.microsoft.com/office/drawing/2014/main" id="{C7CA9820-5514-914F-0EB0-0E2AD1448A3D}"/>
              </a:ext>
            </a:extLst>
          </p:cNvPr>
          <p:cNvPicPr>
            <a:picLocks noChangeAspect="1"/>
          </p:cNvPicPr>
          <p:nvPr/>
        </p:nvPicPr>
        <p:blipFill>
          <a:blip r:embed="rId20"/>
          <a:stretch>
            <a:fillRect/>
          </a:stretch>
        </p:blipFill>
        <p:spPr>
          <a:xfrm>
            <a:off x="473123" y="1860460"/>
            <a:ext cx="5761905" cy="1276190"/>
          </a:xfrm>
          <a:prstGeom prst="rect">
            <a:avLst/>
          </a:prstGeom>
        </p:spPr>
      </p:pic>
    </p:spTree>
    <p:extLst>
      <p:ext uri="{BB962C8B-B14F-4D97-AF65-F5344CB8AC3E}">
        <p14:creationId xmlns:p14="http://schemas.microsoft.com/office/powerpoint/2010/main" val="1918508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par>
                                <p:cTn id="13" presetID="10" presetClass="entr" presetSubtype="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20" grpId="0"/>
      <p:bldP spid="26" grpId="0"/>
      <p:bldP spid="33" grpId="0"/>
      <p:bldP spid="38" grpId="0"/>
      <p:bldP spid="39"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07977"/>
            <a:ext cx="9055073" cy="493439"/>
          </a:xfrm>
        </p:spPr>
        <p:txBody>
          <a:bodyPr>
            <a:normAutofit/>
          </a:bodyPr>
          <a:lstStyle/>
          <a:p>
            <a:r>
              <a:rPr lang="en-US" dirty="0"/>
              <a:t>Unconstrained convex optimization: The Gradient Method</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4</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526183" y="3075008"/>
                <a:ext cx="9360772" cy="646331"/>
              </a:xfrm>
              <a:prstGeom prst="rect">
                <a:avLst/>
              </a:prstGeom>
              <a:noFill/>
            </p:spPr>
            <p:txBody>
              <a:bodyPr wrap="square">
                <a:spAutoFit/>
              </a:bodyPr>
              <a:lstStyle/>
              <a:p>
                <a:r>
                  <a:rPr lang="en-US" b="1" dirty="0"/>
                  <a:t>Theorem: </a:t>
                </a:r>
                <a:r>
                  <a:rPr lang="en-US" dirty="0"/>
                  <a:t>Let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ℝ</m:t>
                        </m:r>
                      </m:e>
                      <m:sup>
                        <m:r>
                          <a:rPr lang="it-IT" b="0" i="1" dirty="0" smtClean="0">
                            <a:solidFill>
                              <a:srgbClr val="E71224"/>
                            </a:solidFill>
                            <a:latin typeface="Cambria Math" panose="02040503050406030204" pitchFamily="18" charset="0"/>
                          </a:rPr>
                          <m:t>𝑛</m:t>
                        </m:r>
                      </m:sup>
                    </m:s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ℝ</m:t>
                    </m:r>
                  </m:oMath>
                </a14:m>
                <a:r>
                  <a:rPr lang="en-US" dirty="0"/>
                  <a:t> be a convex function, bounded from below, with the gradient satisfying</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526183" y="3075008"/>
                <a:ext cx="9360772" cy="646331"/>
              </a:xfrm>
              <a:prstGeom prst="rect">
                <a:avLst/>
              </a:prstGeom>
              <a:blipFill>
                <a:blip r:embed="rId9"/>
                <a:stretch>
                  <a:fillRect l="-521"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2E6DF0A3-2C5F-94D9-82A4-2BD413C7E2E9}"/>
                  </a:ext>
                </a:extLst>
              </p:cNvPr>
              <p:cNvSpPr txBox="1"/>
              <p:nvPr/>
            </p:nvSpPr>
            <p:spPr>
              <a:xfrm>
                <a:off x="603332" y="3904407"/>
                <a:ext cx="9360773" cy="484043"/>
              </a:xfrm>
              <a:prstGeom prst="rect">
                <a:avLst/>
              </a:prstGeom>
              <a:noFill/>
            </p:spPr>
            <p:txBody>
              <a:bodyPr wrap="square">
                <a:spAutoFit/>
              </a:bodyPr>
              <a:lstStyle/>
              <a:p>
                <a:r>
                  <a:rPr lang="en-US" dirty="0"/>
                  <a:t>Let </a:t>
                </a:r>
                <a14:m>
                  <m:oMath xmlns:m="http://schemas.openxmlformats.org/officeDocument/2006/math">
                    <m:r>
                      <a:rPr lang="it-IT" b="0" i="0" dirty="0" smtClean="0">
                        <a:solidFill>
                          <a:srgbClr val="E71224"/>
                        </a:solidFill>
                        <a:latin typeface="Cambria Math" panose="02040503050406030204" pitchFamily="18" charset="0"/>
                      </a:rPr>
                      <m:t>0&lt;</m:t>
                    </m:r>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&lt;</m:t>
                    </m:r>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2</m:t>
                        </m:r>
                      </m:num>
                      <m:den>
                        <m:r>
                          <a:rPr lang="it-IT" b="0" i="1" dirty="0" smtClean="0">
                            <a:solidFill>
                              <a:srgbClr val="E71224"/>
                            </a:solidFill>
                            <a:latin typeface="Cambria Math" panose="02040503050406030204" pitchFamily="18" charset="0"/>
                          </a:rPr>
                          <m:t>𝐿</m:t>
                        </m:r>
                      </m:den>
                    </m:f>
                  </m:oMath>
                </a14:m>
                <a:r>
                  <a:rPr lang="en-US" dirty="0"/>
                  <a:t> then </a:t>
                </a:r>
                <a14:m>
                  <m:oMath xmlns:m="http://schemas.openxmlformats.org/officeDocument/2006/math">
                    <m:func>
                      <m:funcPr>
                        <m:ctrlPr>
                          <a:rPr lang="it-IT" b="0" i="1" dirty="0" smtClean="0">
                            <a:solidFill>
                              <a:srgbClr val="E71224"/>
                            </a:solidFill>
                            <a:latin typeface="Cambria Math" panose="02040503050406030204" pitchFamily="18" charset="0"/>
                          </a:rPr>
                        </m:ctrlPr>
                      </m:funcPr>
                      <m:fName>
                        <m:limLow>
                          <m:limLowPr>
                            <m:ctrlPr>
                              <a:rPr lang="it-IT" b="0" i="1" dirty="0" smtClean="0">
                                <a:solidFill>
                                  <a:srgbClr val="E71224"/>
                                </a:solidFill>
                                <a:latin typeface="Cambria Math" panose="02040503050406030204" pitchFamily="18" charset="0"/>
                              </a:rPr>
                            </m:ctrlPr>
                          </m:limLowPr>
                          <m:e>
                            <m:r>
                              <m:rPr>
                                <m:sty m:val="p"/>
                              </m:rPr>
                              <a:rPr lang="it-IT" b="0" i="0" dirty="0" smtClean="0">
                                <a:solidFill>
                                  <a:srgbClr val="E71224"/>
                                </a:solidFill>
                                <a:latin typeface="Cambria Math" panose="02040503050406030204" pitchFamily="18" charset="0"/>
                              </a:rPr>
                              <m:t>lim</m:t>
                            </m:r>
                          </m:e>
                          <m:lim>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lim>
                        </m:limLow>
                      </m:fName>
                      <m:e>
                        <m:r>
                          <m:rPr>
                            <m:sty m:val="p"/>
                          </m:rP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e>
                    </m:func>
                    <m:r>
                      <a:rPr lang="it-IT" b="0" i="1" dirty="0" smtClean="0">
                        <a:solidFill>
                          <a:srgbClr val="E71224"/>
                        </a:solidFill>
                        <a:latin typeface="Cambria Math" panose="02040503050406030204" pitchFamily="18" charset="0"/>
                      </a:rPr>
                      <m:t>=0</m:t>
                    </m:r>
                  </m:oMath>
                </a14:m>
                <a:r>
                  <a:rPr lang="en-US" dirty="0"/>
                  <a:t>, and </a:t>
                </a:r>
                <a14:m>
                  <m:oMath xmlns:m="http://schemas.openxmlformats.org/officeDocument/2006/math">
                    <m:r>
                      <a:rPr lang="it-IT" i="1" dirty="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oMath>
                </a14:m>
                <a:r>
                  <a:rPr lang="en-US" dirty="0"/>
                  <a:t> monotonically decrease to </a:t>
                </a:r>
                <a14:m>
                  <m:oMath xmlns:m="http://schemas.openxmlformats.org/officeDocument/2006/math">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r>
                      <a:rPr lang="it-IT" b="0" i="1" dirty="0" smtClean="0">
                        <a:solidFill>
                          <a:schemeClr val="tx1"/>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r>
                      <a:rPr lang="it-IT" b="0" i="1" dirty="0" smtClean="0">
                        <a:solidFill>
                          <a:schemeClr val="tx1"/>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endParaRPr lang="en-US" i="1" dirty="0"/>
              </a:p>
            </p:txBody>
          </p:sp>
        </mc:Choice>
        <mc:Fallback xmlns="">
          <p:sp>
            <p:nvSpPr>
              <p:cNvPr id="7" name="CasellaDiTesto 6">
                <a:extLst>
                  <a:ext uri="{FF2B5EF4-FFF2-40B4-BE49-F238E27FC236}">
                    <a16:creationId xmlns:a16="http://schemas.microsoft.com/office/drawing/2014/main" id="{2E6DF0A3-2C5F-94D9-82A4-2BD413C7E2E9}"/>
                  </a:ext>
                </a:extLst>
              </p:cNvPr>
              <p:cNvSpPr txBox="1">
                <a:spLocks noRot="1" noChangeAspect="1" noMove="1" noResize="1" noEditPoints="1" noAdjustHandles="1" noChangeArrowheads="1" noChangeShapeType="1" noTextEdit="1"/>
              </p:cNvSpPr>
              <p:nvPr/>
            </p:nvSpPr>
            <p:spPr>
              <a:xfrm>
                <a:off x="603332" y="3904407"/>
                <a:ext cx="9360773" cy="484043"/>
              </a:xfrm>
              <a:prstGeom prst="rect">
                <a:avLst/>
              </a:prstGeom>
              <a:blipFill>
                <a:blip r:embed="rId10"/>
                <a:stretch>
                  <a:fillRect l="-586" b="-3750"/>
                </a:stretch>
              </a:blipFill>
            </p:spPr>
            <p:txBody>
              <a:bodyPr/>
              <a:lstStyle/>
              <a:p>
                <a:r>
                  <a:rPr lang="it-IT">
                    <a:noFill/>
                  </a:rPr>
                  <a:t> </a:t>
                </a:r>
              </a:p>
            </p:txBody>
          </p:sp>
        </mc:Fallback>
      </mc:AlternateContent>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nabla f(x)-\nabla f (y)\|\leq L \|x-y\| \quad \quad\text{(Lipschitz condition)}\quad\text{(3)}&#10;\end{eqnarray*}&#10;}&#10;\end{document}" title="IguanaTex Bitmap Display">
            <a:extLst>
              <a:ext uri="{FF2B5EF4-FFF2-40B4-BE49-F238E27FC236}">
                <a16:creationId xmlns:a16="http://schemas.microsoft.com/office/drawing/2014/main" id="{5726BE7F-7086-A43A-D4BE-E4DEE0FCCDEB}"/>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2899141" y="3567481"/>
            <a:ext cx="5532904" cy="236840"/>
          </a:xfrm>
          <a:prstGeom prst="rect">
            <a:avLst/>
          </a:prstGeom>
        </p:spPr>
      </p:pic>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9C55CE2C-5408-1F0F-8BBE-B98AB0659F26}"/>
                  </a:ext>
                </a:extLst>
              </p:cNvPr>
              <p:cNvSpPr txBox="1"/>
              <p:nvPr/>
            </p:nvSpPr>
            <p:spPr>
              <a:xfrm>
                <a:off x="332513" y="777809"/>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Let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oMath>
                </a14:m>
                <a:r>
                  <a:rPr lang="en-US" dirty="0"/>
                  <a:t> be convex, differentiable and bounded from below </a:t>
                </a:r>
                <a14:m>
                  <m:oMath xmlns:m="http://schemas.openxmlformats.org/officeDocument/2006/math">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e>
                    </m:d>
                    <m:r>
                      <a:rPr lang="it-IT" b="0" i="1" dirty="0" smtClean="0">
                        <a:solidFill>
                          <a:srgbClr val="E71224"/>
                        </a:solidFill>
                        <a:latin typeface="Cambria Math" panose="02040503050406030204" pitchFamily="18" charset="0"/>
                      </a:rPr>
                      <m:t>≻−∞</m:t>
                    </m:r>
                  </m:oMath>
                </a14:m>
                <a:r>
                  <a:rPr lang="en-US" dirty="0"/>
                  <a:t>, to solve</a:t>
                </a:r>
              </a:p>
            </p:txBody>
          </p:sp>
        </mc:Choice>
        <mc:Fallback xmlns="">
          <p:sp>
            <p:nvSpPr>
              <p:cNvPr id="18" name="CasellaDiTesto 17">
                <a:extLst>
                  <a:ext uri="{FF2B5EF4-FFF2-40B4-BE49-F238E27FC236}">
                    <a16:creationId xmlns:a16="http://schemas.microsoft.com/office/drawing/2014/main" id="{9C55CE2C-5408-1F0F-8BBE-B98AB0659F26}"/>
                  </a:ext>
                </a:extLst>
              </p:cNvPr>
              <p:cNvSpPr txBox="1">
                <a:spLocks noRot="1" noChangeAspect="1" noMove="1" noResize="1" noEditPoints="1" noAdjustHandles="1" noChangeArrowheads="1" noChangeShapeType="1" noTextEdit="1"/>
              </p:cNvSpPr>
              <p:nvPr/>
            </p:nvSpPr>
            <p:spPr>
              <a:xfrm>
                <a:off x="332513" y="777809"/>
                <a:ext cx="9902414" cy="369332"/>
              </a:xfrm>
              <a:prstGeom prst="rect">
                <a:avLst/>
              </a:prstGeom>
              <a:blipFill>
                <a:blip r:embed="rId12"/>
                <a:stretch>
                  <a:fillRect l="-431" t="-10000" b="-26667"/>
                </a:stretch>
              </a:blipFill>
            </p:spPr>
            <p:txBody>
              <a:bodyPr/>
              <a:lstStyle/>
              <a:p>
                <a:r>
                  <a:rPr lang="it-IT">
                    <a:noFill/>
                  </a:rPr>
                  <a:t> </a:t>
                </a:r>
              </a:p>
            </p:txBody>
          </p:sp>
        </mc:Fallback>
      </mc:AlternateContent>
      <p:pic>
        <p:nvPicPr>
          <p:cNvPr id="25" name="Immagine 24"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f(x^*)\;=\;\min_x\quad f(x)\quad \quad \text{ (2)}&#10;\end{eqnarray*}&#10;}&#10;\end{document}">
            <a:extLst>
              <a:ext uri="{FF2B5EF4-FFF2-40B4-BE49-F238E27FC236}">
                <a16:creationId xmlns:a16="http://schemas.microsoft.com/office/drawing/2014/main" id="{433B26C5-0AA2-CC6C-9EDD-72A2C4916867}"/>
              </a:ext>
            </a:extLst>
          </p:cNvPr>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3777889" y="1242661"/>
            <a:ext cx="3276682" cy="314611"/>
          </a:xfrm>
          <a:prstGeom prst="rect">
            <a:avLst/>
          </a:prstGeom>
        </p:spPr>
      </p:pic>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1E5A29A1-B7E0-CB08-5B8E-FE57F9795B87}"/>
                  </a:ext>
                </a:extLst>
              </p:cNvPr>
              <p:cNvSpPr txBox="1"/>
              <p:nvPr/>
            </p:nvSpPr>
            <p:spPr>
              <a:xfrm>
                <a:off x="332513" y="1598888"/>
                <a:ext cx="9748112" cy="646331"/>
              </a:xfrm>
              <a:prstGeom prst="rect">
                <a:avLst/>
              </a:prstGeom>
              <a:noFill/>
            </p:spPr>
            <p:txBody>
              <a:bodyPr wrap="square">
                <a:spAutoFit/>
              </a:bodyPr>
              <a:lstStyle/>
              <a:p>
                <a:pPr marL="285750" indent="-285750">
                  <a:buFont typeface="Arial" panose="020B0604020202020204" pitchFamily="34" charset="0"/>
                  <a:buChar char="•"/>
                </a:pPr>
                <a:r>
                  <a:rPr lang="en-US" dirty="0"/>
                  <a:t>the simplest way, since </a:t>
                </a:r>
                <a14:m>
                  <m:oMath xmlns:m="http://schemas.openxmlformats.org/officeDocument/2006/math">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e>
                    </m:d>
                    <m:r>
                      <a:rPr lang="it-IT" i="1" dirty="0">
                        <a:solidFill>
                          <a:srgbClr val="E71224"/>
                        </a:solidFill>
                        <a:latin typeface="Cambria Math" panose="02040503050406030204" pitchFamily="18" charset="0"/>
                      </a:rPr>
                      <m:t>=0</m:t>
                    </m:r>
                  </m:oMath>
                </a14:m>
                <a:r>
                  <a:rPr lang="en-US" dirty="0"/>
                  <a:t>, is by </a:t>
                </a:r>
                <a:r>
                  <a:rPr lang="en-US" b="1" dirty="0"/>
                  <a:t>minimizing its gradient</a:t>
                </a:r>
                <a:r>
                  <a:rPr lang="en-US" dirty="0"/>
                  <a:t>, which, due to convexity, is an increasing function (</a:t>
                </a:r>
                <a14:m>
                  <m:oMath xmlns:m="http://schemas.openxmlformats.org/officeDocument/2006/math">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r>
                      <a:rPr lang="it-IT" i="1" dirty="0">
                        <a:solidFill>
                          <a:srgbClr val="E71224"/>
                        </a:solidFill>
                        <a:latin typeface="Cambria Math" panose="02040503050406030204" pitchFamily="18" charset="0"/>
                      </a:rPr>
                      <m:t>≥</m:t>
                    </m:r>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e>
                    </m:d>
                    <m:r>
                      <a:rPr lang="it-IT" i="1" dirty="0">
                        <a:solidFill>
                          <a:srgbClr val="E71224"/>
                        </a:solidFill>
                        <a:latin typeface="Cambria Math" panose="02040503050406030204" pitchFamily="18" charset="0"/>
                      </a:rPr>
                      <m:t> ∀ </m:t>
                    </m:r>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oMath>
                </a14:m>
                <a:r>
                  <a:rPr lang="en-US" dirty="0"/>
                  <a:t>). Thus, one may construct the iteration sequence as</a:t>
                </a:r>
              </a:p>
            </p:txBody>
          </p:sp>
        </mc:Choice>
        <mc:Fallback xmlns="">
          <p:sp>
            <p:nvSpPr>
              <p:cNvPr id="21" name="CasellaDiTesto 20">
                <a:extLst>
                  <a:ext uri="{FF2B5EF4-FFF2-40B4-BE49-F238E27FC236}">
                    <a16:creationId xmlns:a16="http://schemas.microsoft.com/office/drawing/2014/main" id="{1E5A29A1-B7E0-CB08-5B8E-FE57F9795B87}"/>
                  </a:ext>
                </a:extLst>
              </p:cNvPr>
              <p:cNvSpPr txBox="1">
                <a:spLocks noRot="1" noChangeAspect="1" noMove="1" noResize="1" noEditPoints="1" noAdjustHandles="1" noChangeArrowheads="1" noChangeShapeType="1" noTextEdit="1"/>
              </p:cNvSpPr>
              <p:nvPr/>
            </p:nvSpPr>
            <p:spPr>
              <a:xfrm>
                <a:off x="332513" y="1598888"/>
                <a:ext cx="9748112" cy="646331"/>
              </a:xfrm>
              <a:prstGeom prst="rect">
                <a:avLst/>
              </a:prstGeom>
              <a:blipFill>
                <a:blip r:embed="rId14"/>
                <a:stretch>
                  <a:fillRect l="-438" t="-4717" b="-14151"/>
                </a:stretch>
              </a:blipFill>
            </p:spPr>
            <p:txBody>
              <a:bodyPr/>
              <a:lstStyle/>
              <a:p>
                <a:r>
                  <a:rPr lang="it-IT">
                    <a:noFill/>
                  </a:rPr>
                  <a:t> </a:t>
                </a:r>
              </a:p>
            </p:txBody>
          </p:sp>
        </mc:Fallback>
      </mc:AlternateContent>
      <p:pic>
        <p:nvPicPr>
          <p:cNvPr id="31" name="Immagine 3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dx(t)}{dt}\approx \frac{x(k+1)-x(k)}{\tau}=-\nabla f(x(t))\quad \implies x(k+1)\;=\;x(k)-\tau \nabla f(x(k)),\quad \tau&gt;0&#10;\end{eqnarray*}&#10;}&#10;\end{document}">
            <a:extLst>
              <a:ext uri="{FF2B5EF4-FFF2-40B4-BE49-F238E27FC236}">
                <a16:creationId xmlns:a16="http://schemas.microsoft.com/office/drawing/2014/main" id="{4298EBEA-98A4-E20B-C009-88E590C8D950}"/>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a:off x="1581817" y="2388833"/>
            <a:ext cx="7403801" cy="482104"/>
          </a:xfrm>
          <a:prstGeom prst="rect">
            <a:avLst/>
          </a:prstGeom>
        </p:spPr>
      </p:pic>
      <mc:AlternateContent xmlns:mc="http://schemas.openxmlformats.org/markup-compatibility/2006" xmlns:a14="http://schemas.microsoft.com/office/drawing/2010/main">
        <mc:Choice Requires="a14">
          <p:sp>
            <p:nvSpPr>
              <p:cNvPr id="38" name="CasellaDiTesto 37">
                <a:extLst>
                  <a:ext uri="{FF2B5EF4-FFF2-40B4-BE49-F238E27FC236}">
                    <a16:creationId xmlns:a16="http://schemas.microsoft.com/office/drawing/2014/main" id="{E832A6BE-C9AC-007E-1B30-1CD6406FDA13}"/>
                  </a:ext>
                </a:extLst>
              </p:cNvPr>
              <p:cNvSpPr txBox="1"/>
              <p:nvPr/>
            </p:nvSpPr>
            <p:spPr>
              <a:xfrm>
                <a:off x="250392" y="4510968"/>
                <a:ext cx="9360773" cy="804131"/>
              </a:xfrm>
              <a:prstGeom prst="rect">
                <a:avLst/>
              </a:prstGeom>
              <a:noFill/>
            </p:spPr>
            <p:txBody>
              <a:bodyPr wrap="square">
                <a:spAutoFit/>
              </a:bodyPr>
              <a:lstStyle/>
              <a:p>
                <a:pPr marL="342900" indent="-342900">
                  <a:buFont typeface="Arial" panose="020B0604020202020204" pitchFamily="34" charset="0"/>
                  <a:buChar char="•"/>
                </a:pPr>
                <a:r>
                  <a:rPr lang="it-IT" b="1" dirty="0"/>
                  <a:t>Proof: </a:t>
                </a:r>
                <a:r>
                  <a:rPr lang="it-IT" dirty="0"/>
                  <a:t>By the </a:t>
                </a:r>
                <a:r>
                  <a:rPr lang="it-IT" dirty="0" err="1"/>
                  <a:t>fundamental</a:t>
                </a:r>
                <a:r>
                  <a:rPr lang="it-IT" dirty="0"/>
                  <a:t> </a:t>
                </a:r>
                <a:r>
                  <a:rPr lang="it-IT" dirty="0" err="1"/>
                  <a:t>theorem</a:t>
                </a:r>
                <a:r>
                  <a:rPr lang="it-IT" dirty="0"/>
                  <a:t> of </a:t>
                </a:r>
                <a:r>
                  <a:rPr lang="it-IT" dirty="0" err="1"/>
                  <a:t>calculus</a:t>
                </a:r>
                <a:r>
                  <a:rPr lang="it-IT" dirty="0"/>
                  <a:t> </a:t>
                </a:r>
                <a14:m>
                  <m:oMath xmlns:m="http://schemas.openxmlformats.org/officeDocument/2006/math">
                    <m:r>
                      <a:rPr lang="it-IT" i="1" dirty="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𝑏</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𝑎</m:t>
                        </m:r>
                      </m:e>
                    </m:d>
                    <m:r>
                      <a:rPr lang="it-IT" b="0" i="1" dirty="0" smtClean="0">
                        <a:solidFill>
                          <a:srgbClr val="E71224"/>
                        </a:solidFill>
                        <a:latin typeface="Cambria Math" panose="02040503050406030204" pitchFamily="18" charset="0"/>
                      </a:rPr>
                      <m:t>=</m:t>
                    </m:r>
                    <m:nary>
                      <m:naryPr>
                        <m:ctrlPr>
                          <a:rPr lang="it-IT" b="0" i="1" dirty="0" smtClean="0">
                            <a:solidFill>
                              <a:srgbClr val="E71224"/>
                            </a:solidFill>
                            <a:latin typeface="Cambria Math" panose="02040503050406030204" pitchFamily="18" charset="0"/>
                          </a:rPr>
                        </m:ctrlPr>
                      </m:naryPr>
                      <m:sub>
                        <m:r>
                          <a:rPr lang="it-IT" b="0" i="1" dirty="0" smtClean="0">
                            <a:solidFill>
                              <a:srgbClr val="E71224"/>
                            </a:solidFill>
                            <a:latin typeface="Cambria Math" panose="02040503050406030204" pitchFamily="18" charset="0"/>
                          </a:rPr>
                          <m:t>𝑎</m:t>
                        </m:r>
                      </m:sub>
                      <m:sup>
                        <m:r>
                          <a:rPr lang="it-IT" b="0" i="1" dirty="0" smtClean="0">
                            <a:solidFill>
                              <a:srgbClr val="E71224"/>
                            </a:solidFill>
                            <a:latin typeface="Cambria Math" panose="02040503050406030204" pitchFamily="18" charset="0"/>
                          </a:rPr>
                          <m:t>𝑏</m:t>
                        </m:r>
                      </m:sup>
                      <m:e>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𝑧</m:t>
                                </m:r>
                              </m:e>
                            </m:d>
                          </m:num>
                          <m:den>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𝑧</m:t>
                            </m:r>
                          </m:den>
                        </m:f>
                        <m:r>
                          <a:rPr lang="it-IT" b="0" i="1" dirty="0" smtClean="0">
                            <a:solidFill>
                              <a:srgbClr val="E71224"/>
                            </a:solidFill>
                            <a:latin typeface="Cambria Math" panose="02040503050406030204" pitchFamily="18" charset="0"/>
                          </a:rPr>
                          <m:t>𝑑𝑧</m:t>
                        </m:r>
                      </m:e>
                    </m:nary>
                  </m:oMath>
                </a14:m>
                <a:r>
                  <a:rPr lang="it-IT" dirty="0"/>
                  <a:t>, </a:t>
                </a:r>
                <a:r>
                  <a:rPr lang="it-IT" dirty="0" err="1"/>
                  <a:t>specified</a:t>
                </a:r>
                <a:r>
                  <a:rPr lang="en-US" dirty="0"/>
                  <a:t> along the path “</a:t>
                </a:r>
                <a14:m>
                  <m:oMath xmlns:m="http://schemas.openxmlformats.org/officeDocument/2006/math">
                    <m:r>
                      <a:rPr lang="it-IT" i="1" dirty="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𝑦</m:t>
                    </m:r>
                    <m:sSub>
                      <m:sSubPr>
                        <m:ctrlPr>
                          <a:rPr lang="it-IT" b="0" i="1" dirty="0" smtClean="0">
                            <a:solidFill>
                              <a:srgbClr val="E71224"/>
                            </a:solidFill>
                            <a:latin typeface="Cambria Math" panose="02040503050406030204" pitchFamily="18" charset="0"/>
                          </a:rPr>
                        </m:ctrlPr>
                      </m:sSubPr>
                      <m:e>
                        <m:d>
                          <m:dPr>
                            <m:begChr m:val=""/>
                            <m:endChr m:val="|"/>
                            <m:ctrlPr>
                              <a:rPr lang="it-IT" b="0" i="1" dirty="0" smtClean="0">
                                <a:solidFill>
                                  <a:srgbClr val="E71224"/>
                                </a:solidFill>
                                <a:latin typeface="Cambria Math" panose="02040503050406030204" pitchFamily="18" charset="0"/>
                              </a:rPr>
                            </m:ctrlPr>
                          </m:dPr>
                          <m:e>
                            <m:r>
                              <a:rPr lang="en-US">
                                <a:solidFill>
                                  <a:srgbClr val="E71224"/>
                                </a:solidFill>
                                <a:latin typeface="Cambria Math" panose="02040503050406030204" pitchFamily="18" charset="0"/>
                              </a:rPr>
                              <m:t>​</m:t>
                            </m:r>
                          </m:e>
                        </m:d>
                      </m:e>
                      <m:sub>
                        <m:r>
                          <a:rPr lang="it-IT" b="0" i="1" dirty="0" smtClean="0">
                            <a:solidFill>
                              <a:srgbClr val="E71224"/>
                            </a:solidFill>
                            <a:latin typeface="Cambria Math" panose="02040503050406030204" pitchFamily="18" charset="0"/>
                          </a:rPr>
                          <m:t>𝛾</m:t>
                        </m:r>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0,1</m:t>
                            </m:r>
                          </m:e>
                        </m:d>
                      </m:sub>
                    </m:sSub>
                  </m:oMath>
                </a14:m>
                <a:r>
                  <a:rPr lang="en-US" dirty="0"/>
                  <a:t>” where </a:t>
                </a:r>
                <a14:m>
                  <m:oMath xmlns:m="http://schemas.openxmlformats.org/officeDocument/2006/math">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r>
                      <a:rPr lang="it-IT" i="1" dirty="0" smtClean="0">
                        <a:solidFill>
                          <a:srgbClr val="E71224"/>
                        </a:solidFill>
                        <a:latin typeface="Cambria Math" panose="02040503050406030204" pitchFamily="18" charset="0"/>
                      </a:rPr>
                      <m:t>𝑦</m:t>
                    </m:r>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ℝ</m:t>
                        </m:r>
                      </m:e>
                      <m:sup>
                        <m:r>
                          <a:rPr lang="it-IT" i="1" dirty="0">
                            <a:solidFill>
                              <a:srgbClr val="E71224"/>
                            </a:solidFill>
                            <a:latin typeface="Cambria Math" panose="02040503050406030204" pitchFamily="18" charset="0"/>
                          </a:rPr>
                          <m:t>𝑛</m:t>
                        </m:r>
                      </m:sup>
                    </m:sSup>
                  </m:oMath>
                </a14:m>
                <a:r>
                  <a:rPr lang="it-IT" dirty="0"/>
                  <a:t> are 2 </a:t>
                </a:r>
                <a:r>
                  <a:rPr lang="it-IT" dirty="0" err="1"/>
                  <a:t>decision</a:t>
                </a:r>
                <a:r>
                  <a:rPr lang="it-IT" dirty="0"/>
                  <a:t> </a:t>
                </a:r>
                <a:r>
                  <a:rPr lang="it-IT" dirty="0" err="1"/>
                  <a:t>vectors</a:t>
                </a:r>
                <a:r>
                  <a:rPr lang="it-IT" dirty="0"/>
                  <a:t> </a:t>
                </a:r>
                <a:r>
                  <a:rPr lang="it-IT" dirty="0" err="1"/>
                  <a:t>values</a:t>
                </a:r>
                <a:r>
                  <a:rPr lang="it-IT" dirty="0"/>
                  <a:t>, </a:t>
                </a:r>
                <a:r>
                  <a:rPr lang="it-IT" dirty="0" err="1"/>
                  <a:t>it</a:t>
                </a:r>
                <a:r>
                  <a:rPr lang="it-IT" dirty="0"/>
                  <a:t> yields:</a:t>
                </a:r>
                <a:endParaRPr lang="en-US" dirty="0"/>
              </a:p>
            </p:txBody>
          </p:sp>
        </mc:Choice>
        <mc:Fallback xmlns="">
          <p:sp>
            <p:nvSpPr>
              <p:cNvPr id="38" name="CasellaDiTesto 37">
                <a:extLst>
                  <a:ext uri="{FF2B5EF4-FFF2-40B4-BE49-F238E27FC236}">
                    <a16:creationId xmlns:a16="http://schemas.microsoft.com/office/drawing/2014/main" id="{E832A6BE-C9AC-007E-1B30-1CD6406FDA13}"/>
                  </a:ext>
                </a:extLst>
              </p:cNvPr>
              <p:cNvSpPr txBox="1">
                <a:spLocks noRot="1" noChangeAspect="1" noMove="1" noResize="1" noEditPoints="1" noAdjustHandles="1" noChangeArrowheads="1" noChangeShapeType="1" noTextEdit="1"/>
              </p:cNvSpPr>
              <p:nvPr/>
            </p:nvSpPr>
            <p:spPr>
              <a:xfrm>
                <a:off x="250392" y="4510968"/>
                <a:ext cx="9360773" cy="804131"/>
              </a:xfrm>
              <a:prstGeom prst="rect">
                <a:avLst/>
              </a:prstGeom>
              <a:blipFill>
                <a:blip r:embed="rId16"/>
                <a:stretch>
                  <a:fillRect l="-391" t="-59091" r="-195" b="-82576"/>
                </a:stretch>
              </a:blipFill>
            </p:spPr>
            <p:txBody>
              <a:bodyPr/>
              <a:lstStyle/>
              <a:p>
                <a:r>
                  <a:rPr lang="it-IT">
                    <a:noFill/>
                  </a:rPr>
                  <a:t> </a:t>
                </a:r>
              </a:p>
            </p:txBody>
          </p:sp>
        </mc:Fallback>
      </mc:AlternateContent>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y)=f(x)+\int_0^1 \overbrace{ \nabla f(x+\gamma \;y)^\intercal \cdot y}^{\partial f(x+\gamma \;y)/\partial \gamma}\;d\gamma&#10;\end{eqnarray*}&#10;}&#10;\end{document}" title="IguanaTex Bitmap Display">
            <a:extLst>
              <a:ext uri="{FF2B5EF4-FFF2-40B4-BE49-F238E27FC236}">
                <a16:creationId xmlns:a16="http://schemas.microsoft.com/office/drawing/2014/main" id="{9A93C32A-F1FB-F772-C127-DEEE10ECC986}"/>
              </a:ext>
            </a:extLst>
          </p:cNvPr>
          <p:cNvPicPr>
            <a:picLocks noChangeAspect="1"/>
          </p:cNvPicPr>
          <p:nvPr>
            <p:custDataLst>
              <p:tags r:id="rId4"/>
            </p:custDataLst>
          </p:nvPr>
        </p:nvPicPr>
        <p:blipFill>
          <a:blip r:embed="rId17">
            <a:extLst>
              <a:ext uri="{28A0092B-C50C-407E-A947-70E740481C1C}">
                <a14:useLocalDpi xmlns:a14="http://schemas.microsoft.com/office/drawing/2010/main" val="0"/>
              </a:ext>
            </a:extLst>
          </a:blip>
          <a:stretch>
            <a:fillRect/>
          </a:stretch>
        </p:blipFill>
        <p:spPr>
          <a:xfrm>
            <a:off x="751880" y="5366824"/>
            <a:ext cx="3662435" cy="727353"/>
          </a:xfrm>
          <a:prstGeom prst="rect">
            <a:avLst/>
          </a:prstGeom>
        </p:spPr>
      </p:pic>
      <mc:AlternateContent xmlns:mc="http://schemas.openxmlformats.org/markup-compatibility/2006" xmlns:a14="http://schemas.microsoft.com/office/drawing/2010/main">
        <mc:Choice Requires="a14">
          <p:sp>
            <p:nvSpPr>
              <p:cNvPr id="81" name="CasellaDiTesto 80">
                <a:extLst>
                  <a:ext uri="{FF2B5EF4-FFF2-40B4-BE49-F238E27FC236}">
                    <a16:creationId xmlns:a16="http://schemas.microsoft.com/office/drawing/2014/main" id="{9BBF528D-0AF9-8B78-96DD-5A16ECACC12A}"/>
                  </a:ext>
                </a:extLst>
              </p:cNvPr>
              <p:cNvSpPr txBox="1"/>
              <p:nvPr/>
            </p:nvSpPr>
            <p:spPr>
              <a:xfrm>
                <a:off x="250392" y="6226083"/>
                <a:ext cx="9360773" cy="369332"/>
              </a:xfrm>
              <a:prstGeom prst="rect">
                <a:avLst/>
              </a:prstGeom>
              <a:noFill/>
            </p:spPr>
            <p:txBody>
              <a:bodyPr wrap="square">
                <a:spAutoFit/>
              </a:bodyPr>
              <a:lstStyle/>
              <a:p>
                <a:pPr marL="342900" indent="-342900">
                  <a:buFont typeface="Arial" panose="020B0604020202020204" pitchFamily="34" charset="0"/>
                  <a:buChar char="•"/>
                </a:pPr>
                <a:r>
                  <a:rPr lang="it-IT" dirty="0"/>
                  <a:t>Then, </a:t>
                </a:r>
                <a:r>
                  <a:rPr lang="it-IT" dirty="0" err="1"/>
                  <a:t>letting</a:t>
                </a:r>
                <a:r>
                  <a:rPr lang="it-IT" dirty="0"/>
                  <a:t> </a:t>
                </a:r>
                <a14:m>
                  <m:oMath xmlns:m="http://schemas.openxmlformats.org/officeDocument/2006/math">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oMath>
                </a14:m>
                <a:r>
                  <a:rPr lang="it-IT" dirty="0"/>
                  <a:t> and </a:t>
                </a:r>
                <a14:m>
                  <m:oMath xmlns:m="http://schemas.openxmlformats.org/officeDocument/2006/math">
                    <m:r>
                      <a:rPr lang="it-IT" b="0" i="1" dirty="0" smtClean="0">
                        <a:solidFill>
                          <a:srgbClr val="0000FF"/>
                        </a:solidFill>
                        <a:latin typeface="Cambria Math" panose="02040503050406030204" pitchFamily="18" charset="0"/>
                      </a:rPr>
                      <m:t>𝑦</m:t>
                    </m:r>
                    <m:r>
                      <a:rPr lang="it-IT" b="0" i="1" dirty="0" smtClean="0">
                        <a:solidFill>
                          <a:srgbClr val="0000FF"/>
                        </a:solidFill>
                        <a:latin typeface="Cambria Math" panose="02040503050406030204" pitchFamily="18" charset="0"/>
                      </a:rPr>
                      <m:t>=−</m:t>
                    </m:r>
                    <m:r>
                      <a:rPr lang="it-IT" b="0" i="1" dirty="0" smtClean="0">
                        <a:solidFill>
                          <a:srgbClr val="0000FF"/>
                        </a:solidFill>
                        <a:latin typeface="Cambria Math" panose="02040503050406030204" pitchFamily="18" charset="0"/>
                      </a:rPr>
                      <m:t>𝜏𝛻</m:t>
                    </m:r>
                    <m:r>
                      <a:rPr lang="it-IT" b="0" i="1" dirty="0" smtClean="0">
                        <a:solidFill>
                          <a:srgbClr val="0000FF"/>
                        </a:solidFill>
                        <a:latin typeface="Cambria Math" panose="02040503050406030204" pitchFamily="18" charset="0"/>
                      </a:rPr>
                      <m:t>𝑓</m:t>
                    </m:r>
                    <m:r>
                      <a:rPr lang="it-IT" b="0" i="1" dirty="0" smtClean="0">
                        <a:solidFill>
                          <a:srgbClr val="0000FF"/>
                        </a:solidFill>
                        <a:latin typeface="Cambria Math" panose="02040503050406030204" pitchFamily="18" charset="0"/>
                      </a:rPr>
                      <m:t>(</m:t>
                    </m:r>
                    <m:r>
                      <a:rPr lang="it-IT" b="0" i="1" dirty="0" smtClean="0">
                        <a:solidFill>
                          <a:srgbClr val="0000FF"/>
                        </a:solidFill>
                        <a:latin typeface="Cambria Math" panose="02040503050406030204" pitchFamily="18" charset="0"/>
                      </a:rPr>
                      <m:t>𝑥</m:t>
                    </m:r>
                    <m:r>
                      <a:rPr lang="it-IT" b="0" i="1" dirty="0" smtClean="0">
                        <a:solidFill>
                          <a:srgbClr val="0000FF"/>
                        </a:solidFill>
                        <a:latin typeface="Cambria Math" panose="02040503050406030204" pitchFamily="18" charset="0"/>
                      </a:rPr>
                      <m:t>(</m:t>
                    </m:r>
                    <m:r>
                      <a:rPr lang="it-IT" b="0" i="1" dirty="0" smtClean="0">
                        <a:solidFill>
                          <a:srgbClr val="0000FF"/>
                        </a:solidFill>
                        <a:latin typeface="Cambria Math" panose="02040503050406030204" pitchFamily="18" charset="0"/>
                      </a:rPr>
                      <m:t>𝑘</m:t>
                    </m:r>
                    <m:r>
                      <a:rPr lang="it-IT" b="0" i="1" dirty="0" smtClean="0">
                        <a:solidFill>
                          <a:srgbClr val="0000FF"/>
                        </a:solidFill>
                        <a:latin typeface="Cambria Math" panose="02040503050406030204" pitchFamily="18" charset="0"/>
                      </a:rPr>
                      <m:t>))</m:t>
                    </m:r>
                  </m:oMath>
                </a14:m>
                <a:r>
                  <a:rPr lang="it-IT" dirty="0"/>
                  <a:t>, it yields</a:t>
                </a:r>
                <a:endParaRPr lang="en-US" dirty="0"/>
              </a:p>
            </p:txBody>
          </p:sp>
        </mc:Choice>
        <mc:Fallback xmlns="">
          <p:sp>
            <p:nvSpPr>
              <p:cNvPr id="81" name="CasellaDiTesto 80">
                <a:extLst>
                  <a:ext uri="{FF2B5EF4-FFF2-40B4-BE49-F238E27FC236}">
                    <a16:creationId xmlns:a16="http://schemas.microsoft.com/office/drawing/2014/main" id="{9BBF528D-0AF9-8B78-96DD-5A16ECACC12A}"/>
                  </a:ext>
                </a:extLst>
              </p:cNvPr>
              <p:cNvSpPr txBox="1">
                <a:spLocks noRot="1" noChangeAspect="1" noMove="1" noResize="1" noEditPoints="1" noAdjustHandles="1" noChangeArrowheads="1" noChangeShapeType="1" noTextEdit="1"/>
              </p:cNvSpPr>
              <p:nvPr/>
            </p:nvSpPr>
            <p:spPr>
              <a:xfrm>
                <a:off x="250392" y="6226083"/>
                <a:ext cx="9360773" cy="369332"/>
              </a:xfrm>
              <a:prstGeom prst="rect">
                <a:avLst/>
              </a:prstGeom>
              <a:blipFill>
                <a:blip r:embed="rId18"/>
                <a:stretch>
                  <a:fillRect l="-391" t="-8197" b="-24590"/>
                </a:stretch>
              </a:blipFill>
            </p:spPr>
            <p:txBody>
              <a:bodyPr/>
              <a:lstStyle/>
              <a:p>
                <a:r>
                  <a:rPr lang="it-IT">
                    <a:noFill/>
                  </a:rPr>
                  <a:t> </a:t>
                </a:r>
              </a:p>
            </p:txBody>
          </p:sp>
        </mc:Fallback>
      </mc:AlternateContent>
      <p:pic>
        <p:nvPicPr>
          <p:cNvPr id="22" name="Immagine 21" descr="\documentclass{article}&#10;&#10;\usepackage{bm,arydshln,mathptmx,amsfonts,amssymb,amstext,textcomp,amsmath}&#10;\DeclareMathAlphabet\mathbfcal{OMS}{cmsy}{b}{n}&#10;\usepackage{color}&#10;\definecolor{red}{RGB}{231,18,36}&#10;\newcommand{\red}{\color{red}}&#10;\newcommand{\blue}{\color{blue}}&#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1))=f(x(k)){\blue -\tau \|\nabla f(x(k))\|_2^2 -}\int_0^1 \Big(\nabla f(x{\blue -}\gamma {\blue \tau \nabla f(x)})-\nabla f(x)\Big)^\intercal \cdot {\blue \tau \nabla f(x(k))}\;d\gamma&#10;\end{eqnarray*}&#10;}&#10;\end{document}" title="IguanaTex Bitmap Display">
            <a:extLst>
              <a:ext uri="{FF2B5EF4-FFF2-40B4-BE49-F238E27FC236}">
                <a16:creationId xmlns:a16="http://schemas.microsoft.com/office/drawing/2014/main" id="{B520C280-847B-A4D2-B378-BD32453AFAFC}"/>
              </a:ext>
            </a:extLst>
          </p:cNvPr>
          <p:cNvPicPr>
            <a:picLocks noChangeAspect="1"/>
          </p:cNvPicPr>
          <p:nvPr>
            <p:custDataLst>
              <p:tags r:id="rId5"/>
            </p:custDataLst>
          </p:nvPr>
        </p:nvPicPr>
        <p:blipFill>
          <a:blip r:embed="rId19">
            <a:extLst>
              <a:ext uri="{28A0092B-C50C-407E-A947-70E740481C1C}">
                <a14:useLocalDpi xmlns:a14="http://schemas.microsoft.com/office/drawing/2010/main" val="0"/>
              </a:ext>
            </a:extLst>
          </a:blip>
          <a:stretch>
            <a:fillRect/>
          </a:stretch>
        </p:blipFill>
        <p:spPr>
          <a:xfrm>
            <a:off x="1029365" y="6710425"/>
            <a:ext cx="8191675" cy="540758"/>
          </a:xfrm>
          <a:prstGeom prst="rect">
            <a:avLst/>
          </a:prstGeom>
        </p:spPr>
      </p:pic>
      <p:sp>
        <p:nvSpPr>
          <p:cNvPr id="99" name="Rettangolo con angoli arrotondati 98">
            <a:extLst>
              <a:ext uri="{FF2B5EF4-FFF2-40B4-BE49-F238E27FC236}">
                <a16:creationId xmlns:a16="http://schemas.microsoft.com/office/drawing/2014/main" id="{5AC79EB9-4BD9-B674-9C92-E0E72FC38D80}"/>
              </a:ext>
            </a:extLst>
          </p:cNvPr>
          <p:cNvSpPr/>
          <p:nvPr/>
        </p:nvSpPr>
        <p:spPr>
          <a:xfrm>
            <a:off x="436352" y="3075008"/>
            <a:ext cx="9393880" cy="135943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f(x){\red +\nabla f(x)^\intercal \cdot y}+\int_0^1 \left(\nabla f(x+\gamma \;y){\red -\nabla f(x)}\right)^\intercal \cdot y\;d\gamma&#10;\end{eqnarray*}&#10;}&#10;\end{document}" title="IguanaTex Bitmap Display">
            <a:extLst>
              <a:ext uri="{FF2B5EF4-FFF2-40B4-BE49-F238E27FC236}">
                <a16:creationId xmlns:a16="http://schemas.microsoft.com/office/drawing/2014/main" id="{03D1DA9D-5E28-139B-D74C-8866A6C97E66}"/>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4511603" y="5539101"/>
            <a:ext cx="4982417" cy="539810"/>
          </a:xfrm>
          <a:prstGeom prst="rect">
            <a:avLst/>
          </a:prstGeom>
        </p:spPr>
      </p:pic>
    </p:spTree>
    <p:extLst>
      <p:ext uri="{BB962C8B-B14F-4D97-AF65-F5344CB8AC3E}">
        <p14:creationId xmlns:p14="http://schemas.microsoft.com/office/powerpoint/2010/main" val="142847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9"/>
                                        </p:tgtEl>
                                        <p:attrNameLst>
                                          <p:attrName>style.visibility</p:attrName>
                                        </p:attrNameLst>
                                      </p:cBhvr>
                                      <p:to>
                                        <p:strVal val="visible"/>
                                      </p:to>
                                    </p:set>
                                    <p:animEffect transition="in" filter="fade">
                                      <p:cBhvr>
                                        <p:cTn id="16" dur="500"/>
                                        <p:tgtEl>
                                          <p:spTgt spid="9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38" grpId="0"/>
      <p:bldP spid="81" grpId="0"/>
      <p:bldP spid="9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178210" y="255887"/>
            <a:ext cx="9055073" cy="493439"/>
          </a:xfrm>
        </p:spPr>
        <p:txBody>
          <a:bodyPr>
            <a:normAutofit/>
          </a:bodyPr>
          <a:lstStyle/>
          <a:p>
            <a:r>
              <a:rPr lang="en-US" dirty="0"/>
              <a:t>Unconstrained convex optimization: The Gradient descent Method</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5</a:t>
            </a:fld>
            <a:endParaRPr lang="it-IT"/>
          </a:p>
        </p:txBody>
      </p:sp>
      <p:sp>
        <p:nvSpPr>
          <p:cNvPr id="18" name="CasellaDiTesto 17">
            <a:extLst>
              <a:ext uri="{FF2B5EF4-FFF2-40B4-BE49-F238E27FC236}">
                <a16:creationId xmlns:a16="http://schemas.microsoft.com/office/drawing/2014/main" id="{9C55CE2C-5408-1F0F-8BBE-B98AB0659F26}"/>
              </a:ext>
            </a:extLst>
          </p:cNvPr>
          <p:cNvSpPr txBox="1"/>
          <p:nvPr/>
        </p:nvSpPr>
        <p:spPr>
          <a:xfrm>
            <a:off x="178210" y="903814"/>
            <a:ext cx="8951276" cy="369332"/>
          </a:xfrm>
          <a:prstGeom prst="rect">
            <a:avLst/>
          </a:prstGeom>
          <a:noFill/>
        </p:spPr>
        <p:txBody>
          <a:bodyPr wrap="square">
            <a:spAutoFit/>
          </a:bodyPr>
          <a:lstStyle/>
          <a:p>
            <a:pPr marL="342900" indent="-342900">
              <a:buFont typeface="Arial" panose="020B0604020202020204" pitchFamily="34" charset="0"/>
              <a:buChar char="•"/>
            </a:pPr>
            <a:r>
              <a:rPr lang="it-IT" dirty="0" err="1"/>
              <a:t>Then</a:t>
            </a:r>
            <a:r>
              <a:rPr lang="it-IT" dirty="0"/>
              <a:t>, by </a:t>
            </a:r>
            <a:r>
              <a:rPr lang="it-IT" dirty="0" err="1"/>
              <a:t>exploting</a:t>
            </a:r>
            <a:r>
              <a:rPr lang="it-IT" dirty="0"/>
              <a:t> (3), i.e.                                                                                       , </a:t>
            </a:r>
            <a:r>
              <a:rPr lang="it-IT" dirty="0" err="1"/>
              <a:t>it</a:t>
            </a:r>
            <a:r>
              <a:rPr lang="it-IT" dirty="0"/>
              <a:t> yields</a:t>
            </a:r>
            <a:endParaRPr lang="en-US" dirty="0"/>
          </a:p>
        </p:txBody>
      </p:sp>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1))\;\leq\; f(x(k))\;-\;\tau \|\nabla f(x(k))\|_2^2 \;{\red +}\; \tau^2 L\|\nabla f(x(k))\|_2^2\int_0^1 \gamma\;d\gamma&#10;\end{eqnarray*}&#10;}&#10;\end{document}" title="IguanaTex Bitmap Display">
            <a:extLst>
              <a:ext uri="{FF2B5EF4-FFF2-40B4-BE49-F238E27FC236}">
                <a16:creationId xmlns:a16="http://schemas.microsoft.com/office/drawing/2014/main" id="{6B2A0CD9-F68C-E93D-C649-40B2C713F1DB}"/>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465994" y="1415443"/>
            <a:ext cx="6068510" cy="517787"/>
          </a:xfrm>
          <a:prstGeom prst="rect">
            <a:avLst/>
          </a:prstGeom>
        </p:spPr>
      </p:pic>
      <p:pic>
        <p:nvPicPr>
          <p:cNvPr id="10" name="Immagine 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overbrace{\tau \Big(1-\frac{L\tau}{2}\Big)}^\alpha \cdot\|\nabla f (x(k))\|_2^2\end{eqnarray*}&#10;}&#10;\end{document}" title="IguanaTex Bitmap Display">
            <a:extLst>
              <a:ext uri="{FF2B5EF4-FFF2-40B4-BE49-F238E27FC236}">
                <a16:creationId xmlns:a16="http://schemas.microsoft.com/office/drawing/2014/main" id="{802BCD0B-7EBF-AED1-C8B0-C2D895529FB7}"/>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6193649" y="1610452"/>
            <a:ext cx="3427200" cy="776918"/>
          </a:xfrm>
          <a:prstGeom prst="rect">
            <a:avLst/>
          </a:prstGeom>
        </p:spPr>
      </p:pic>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BEA48E49-FF36-AB7A-1DCE-97C726880A31}"/>
                  </a:ext>
                </a:extLst>
              </p:cNvPr>
              <p:cNvSpPr txBox="1"/>
              <p:nvPr/>
            </p:nvSpPr>
            <p:spPr>
              <a:xfrm>
                <a:off x="178211" y="2307474"/>
                <a:ext cx="8655765" cy="369332"/>
              </a:xfrm>
              <a:prstGeom prst="rect">
                <a:avLst/>
              </a:prstGeom>
              <a:noFill/>
            </p:spPr>
            <p:txBody>
              <a:bodyPr wrap="square">
                <a:spAutoFit/>
              </a:bodyPr>
              <a:lstStyle/>
              <a:p>
                <a:pPr marL="342900" indent="-342900">
                  <a:buFont typeface="Arial" panose="020B0604020202020204" pitchFamily="34" charset="0"/>
                  <a:buChar char="•"/>
                </a:pPr>
                <a:r>
                  <a:rPr lang="it-IT" dirty="0"/>
                  <a:t>By </a:t>
                </a:r>
                <a:r>
                  <a:rPr lang="it-IT" dirty="0" err="1"/>
                  <a:t>summing</a:t>
                </a:r>
                <a:r>
                  <a:rPr lang="it-IT" dirty="0"/>
                  <a:t> the </a:t>
                </a:r>
                <a:r>
                  <a:rPr lang="it-IT" dirty="0" err="1"/>
                  <a:t>inequalities</a:t>
                </a:r>
                <a:r>
                  <a:rPr lang="it-IT" dirty="0"/>
                  <a:t> from </a:t>
                </a:r>
                <a14:m>
                  <m:oMath xmlns:m="http://schemas.openxmlformats.org/officeDocument/2006/math">
                    <m:r>
                      <a:rPr lang="it-IT" b="0" i="0" dirty="0" smtClean="0">
                        <a:solidFill>
                          <a:srgbClr val="E71224"/>
                        </a:solidFill>
                        <a:latin typeface="Cambria Math" panose="02040503050406030204" pitchFamily="18" charset="0"/>
                      </a:rPr>
                      <m:t>0</m:t>
                    </m:r>
                  </m:oMath>
                </a14:m>
                <a:r>
                  <a:rPr lang="it-IT" dirty="0"/>
                  <a:t> to </a:t>
                </a:r>
                <a14:m>
                  <m:oMath xmlns:m="http://schemas.openxmlformats.org/officeDocument/2006/math">
                    <m:r>
                      <a:rPr lang="it-IT" b="0" i="1" dirty="0" smtClean="0">
                        <a:solidFill>
                          <a:srgbClr val="E71224"/>
                        </a:solidFill>
                        <a:latin typeface="Cambria Math" panose="02040503050406030204" pitchFamily="18" charset="0"/>
                      </a:rPr>
                      <m:t>𝑠</m:t>
                    </m:r>
                  </m:oMath>
                </a14:m>
                <a:r>
                  <a:rPr lang="it-IT" i="1" dirty="0"/>
                  <a:t> </a:t>
                </a:r>
                <a:r>
                  <a:rPr lang="it-IT" dirty="0"/>
                  <a:t>over </a:t>
                </a:r>
                <a14:m>
                  <m:oMath xmlns:m="http://schemas.openxmlformats.org/officeDocument/2006/math">
                    <m:r>
                      <a:rPr lang="it-IT" b="0" i="1" dirty="0" smtClean="0">
                        <a:solidFill>
                          <a:srgbClr val="E71224"/>
                        </a:solidFill>
                        <a:latin typeface="Cambria Math" panose="02040503050406030204" pitchFamily="18" charset="0"/>
                      </a:rPr>
                      <m:t>𝑘</m:t>
                    </m:r>
                  </m:oMath>
                </a14:m>
                <a:r>
                  <a:rPr lang="it-IT" dirty="0"/>
                  <a:t>, </a:t>
                </a:r>
                <a:r>
                  <a:rPr lang="it-IT" dirty="0" err="1"/>
                  <a:t>we</a:t>
                </a:r>
                <a:r>
                  <a:rPr lang="it-IT" dirty="0"/>
                  <a:t> </a:t>
                </a:r>
                <a:r>
                  <a:rPr lang="it-IT" dirty="0" err="1"/>
                  <a:t>obtain</a:t>
                </a:r>
                <a:endParaRPr lang="en-US" dirty="0"/>
              </a:p>
            </p:txBody>
          </p:sp>
        </mc:Choice>
        <mc:Fallback xmlns="">
          <p:sp>
            <p:nvSpPr>
              <p:cNvPr id="12" name="CasellaDiTesto 11">
                <a:extLst>
                  <a:ext uri="{FF2B5EF4-FFF2-40B4-BE49-F238E27FC236}">
                    <a16:creationId xmlns:a16="http://schemas.microsoft.com/office/drawing/2014/main" id="{BEA48E49-FF36-AB7A-1DCE-97C726880A31}"/>
                  </a:ext>
                </a:extLst>
              </p:cNvPr>
              <p:cNvSpPr txBox="1">
                <a:spLocks noRot="1" noChangeAspect="1" noMove="1" noResize="1" noEditPoints="1" noAdjustHandles="1" noChangeArrowheads="1" noChangeShapeType="1" noTextEdit="1"/>
              </p:cNvSpPr>
              <p:nvPr/>
            </p:nvSpPr>
            <p:spPr>
              <a:xfrm>
                <a:off x="178211" y="2307474"/>
                <a:ext cx="8655765" cy="369332"/>
              </a:xfrm>
              <a:prstGeom prst="rect">
                <a:avLst/>
              </a:prstGeom>
              <a:blipFill>
                <a:blip r:embed="rId11"/>
                <a:stretch>
                  <a:fillRect l="-423" t="-10000" b="-26667"/>
                </a:stretch>
              </a:blipFill>
            </p:spPr>
            <p:txBody>
              <a:bodyPr/>
              <a:lstStyle/>
              <a:p>
                <a:r>
                  <a:rPr lang="it-IT">
                    <a:noFill/>
                  </a:rPr>
                  <a:t> </a:t>
                </a:r>
              </a:p>
            </p:txBody>
          </p:sp>
        </mc:Fallback>
      </mc:AlternateContent>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s+1))\;\leq \;f(x(0))-\alpha&#10;\sum_{k=0}^s \|\nabla f(x(k))\|_{2}^2\quad\text{ where } \quad 0&lt;\alpha={\tau \Big(1-\frac{L\tau}{2}\Big)}\Big|_{\tau&lt; \frac{2}{L}}&lt;1&#10;\end{eqnarray*}&#10;}&#10;\end{document}" title="IguanaTex Bitmap Display">
            <a:extLst>
              <a:ext uri="{FF2B5EF4-FFF2-40B4-BE49-F238E27FC236}">
                <a16:creationId xmlns:a16="http://schemas.microsoft.com/office/drawing/2014/main" id="{87BC5DCB-DCB3-0CD2-63CB-5F6DCB19612B}"/>
              </a:ext>
            </a:extLst>
          </p:cNvPr>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2008735" y="2807053"/>
            <a:ext cx="7538173" cy="567607"/>
          </a:xfrm>
          <a:prstGeom prst="rect">
            <a:avLst/>
          </a:prstGeom>
        </p:spPr>
      </p:pic>
      <p:sp>
        <p:nvSpPr>
          <p:cNvPr id="26" name="CasellaDiTesto 25">
            <a:extLst>
              <a:ext uri="{FF2B5EF4-FFF2-40B4-BE49-F238E27FC236}">
                <a16:creationId xmlns:a16="http://schemas.microsoft.com/office/drawing/2014/main" id="{380AD70C-6882-9B55-AC25-1432C5DEBFAA}"/>
              </a:ext>
            </a:extLst>
          </p:cNvPr>
          <p:cNvSpPr txBox="1"/>
          <p:nvPr/>
        </p:nvSpPr>
        <p:spPr>
          <a:xfrm>
            <a:off x="178211" y="3410968"/>
            <a:ext cx="9902414" cy="369332"/>
          </a:xfrm>
          <a:prstGeom prst="rect">
            <a:avLst/>
          </a:prstGeom>
          <a:noFill/>
        </p:spPr>
        <p:txBody>
          <a:bodyPr wrap="square">
            <a:spAutoFit/>
          </a:bodyPr>
          <a:lstStyle/>
          <a:p>
            <a:pPr marL="342900" indent="-342900">
              <a:buFont typeface="Arial" panose="020B0604020202020204" pitchFamily="34" charset="0"/>
              <a:buChar char="•"/>
            </a:pPr>
            <a:r>
              <a:rPr lang="it-IT" dirty="0"/>
              <a:t>From </a:t>
            </a:r>
            <a:r>
              <a:rPr lang="it-IT" dirty="0" err="1"/>
              <a:t>which</a:t>
            </a:r>
            <a:r>
              <a:rPr lang="it-IT" dirty="0"/>
              <a:t>, </a:t>
            </a:r>
            <a:r>
              <a:rPr lang="it-IT" dirty="0" err="1"/>
              <a:t>it</a:t>
            </a:r>
            <a:r>
              <a:rPr lang="it-IT" dirty="0"/>
              <a:t> </a:t>
            </a:r>
            <a:r>
              <a:rPr lang="it-IT" dirty="0" err="1"/>
              <a:t>is</a:t>
            </a:r>
            <a:r>
              <a:rPr lang="it-IT" dirty="0"/>
              <a:t> easy note</a:t>
            </a:r>
            <a:endParaRPr lang="en-US" dirty="0"/>
          </a:p>
        </p:txBody>
      </p:sp>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k=0}^s \|\nabla f(x(k))\|_{2}^2\;\leq\;&#10;\alpha^{-1}\Big(&#10;f(x(0))-f(x(s+1))\Big)\;\leq \;\alpha^{-1}\overbrace{\Big(&#10;f(x(0))-f(x^*)\Big)}^{\text{(this is a finite quantity)}}&#10;\end{eqnarray*}&#10;}&#10;\end{document}" title="IguanaTex Bitmap Display">
            <a:extLst>
              <a:ext uri="{FF2B5EF4-FFF2-40B4-BE49-F238E27FC236}">
                <a16:creationId xmlns:a16="http://schemas.microsoft.com/office/drawing/2014/main" id="{E1AD26B5-7D06-031C-EC71-F96EEF0C7A7F}"/>
              </a:ext>
            </a:extLst>
          </p:cNvPr>
          <p:cNvPicPr>
            <a:picLocks noChangeAspect="1"/>
          </p:cNvPicPr>
          <p:nvPr>
            <p:custDataLst>
              <p:tags r:id="rId4"/>
            </p:custDataLst>
          </p:nvPr>
        </p:nvPicPr>
        <p:blipFill>
          <a:blip r:embed="rId13">
            <a:extLst>
              <a:ext uri="{28A0092B-C50C-407E-A947-70E740481C1C}">
                <a14:useLocalDpi xmlns:a14="http://schemas.microsoft.com/office/drawing/2010/main" val="0"/>
              </a:ext>
            </a:extLst>
          </a:blip>
          <a:stretch>
            <a:fillRect/>
          </a:stretch>
        </p:blipFill>
        <p:spPr>
          <a:xfrm>
            <a:off x="1584552" y="3637975"/>
            <a:ext cx="6697844" cy="846286"/>
          </a:xfrm>
          <a:prstGeom prst="rect">
            <a:avLst/>
          </a:prstGeom>
        </p:spPr>
      </p:pic>
      <p:sp>
        <p:nvSpPr>
          <p:cNvPr id="37" name="CasellaDiTesto 36">
            <a:extLst>
              <a:ext uri="{FF2B5EF4-FFF2-40B4-BE49-F238E27FC236}">
                <a16:creationId xmlns:a16="http://schemas.microsoft.com/office/drawing/2014/main" id="{392E6712-3535-2CB9-C95B-27B7A654D9C7}"/>
              </a:ext>
            </a:extLst>
          </p:cNvPr>
          <p:cNvSpPr txBox="1"/>
          <p:nvPr/>
        </p:nvSpPr>
        <p:spPr>
          <a:xfrm>
            <a:off x="62559" y="4610340"/>
            <a:ext cx="4917698" cy="369332"/>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the </a:t>
            </a:r>
            <a:r>
              <a:rPr lang="it-IT" dirty="0" err="1"/>
              <a:t>series</a:t>
            </a:r>
            <a:r>
              <a:rPr lang="it-IT" dirty="0"/>
              <a:t> </a:t>
            </a:r>
            <a:r>
              <a:rPr lang="it-IT" dirty="0" err="1"/>
              <a:t>is</a:t>
            </a:r>
            <a:r>
              <a:rPr lang="it-IT" dirty="0"/>
              <a:t> </a:t>
            </a:r>
            <a:r>
              <a:rPr lang="it-IT" dirty="0" err="1"/>
              <a:t>summable</a:t>
            </a:r>
            <a:r>
              <a:rPr lang="it-IT" dirty="0"/>
              <a:t>:</a:t>
            </a:r>
            <a:endParaRPr lang="en-US" dirty="0"/>
          </a:p>
        </p:txBody>
      </p:sp>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k=0}^\infty \|\nabla f(x(k))\|_{2}^2\;&lt;\;+\infty\;\;\implies \;\; &#10;\lim_{k\to +\infty}\|\nabla f(x(k))\|_{2}^2 =0\;\;\implies \;\;x\rightarrow x^*&#10;\end{eqnarray*}&#10;}&#10;\end{document}" title="IguanaTex Bitmap Display">
            <a:extLst>
              <a:ext uri="{FF2B5EF4-FFF2-40B4-BE49-F238E27FC236}">
                <a16:creationId xmlns:a16="http://schemas.microsoft.com/office/drawing/2014/main" id="{8AD33C90-3001-8051-3540-E82026C6C654}"/>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3291164" y="4542595"/>
            <a:ext cx="6486681" cy="585459"/>
          </a:xfrm>
          <a:prstGeom prst="rect">
            <a:avLst/>
          </a:prstGeom>
        </p:spPr>
      </p:pic>
      <mc:AlternateContent xmlns:mc="http://schemas.openxmlformats.org/markup-compatibility/2006" xmlns:a14="http://schemas.microsoft.com/office/drawing/2010/main">
        <mc:Choice Requires="a14">
          <p:sp>
            <p:nvSpPr>
              <p:cNvPr id="47" name="CasellaDiTesto 46">
                <a:extLst>
                  <a:ext uri="{FF2B5EF4-FFF2-40B4-BE49-F238E27FC236}">
                    <a16:creationId xmlns:a16="http://schemas.microsoft.com/office/drawing/2014/main" id="{21FC476A-7DE6-4DB9-BA0E-AB27E198B076}"/>
                  </a:ext>
                </a:extLst>
              </p:cNvPr>
              <p:cNvSpPr txBox="1"/>
              <p:nvPr/>
            </p:nvSpPr>
            <p:spPr>
              <a:xfrm>
                <a:off x="89103" y="6171904"/>
                <a:ext cx="9688742" cy="783869"/>
              </a:xfrm>
              <a:prstGeom prst="rect">
                <a:avLst/>
              </a:prstGeom>
              <a:noFill/>
            </p:spPr>
            <p:txBody>
              <a:bodyPr wrap="square">
                <a:spAutoFit/>
              </a:bodyPr>
              <a:lstStyle/>
              <a:p>
                <a:pPr marL="342900" indent="-342900">
                  <a:buFont typeface="Arial" panose="020B0604020202020204" pitchFamily="34" charset="0"/>
                  <a:buChar char="•"/>
                </a:pPr>
                <a:r>
                  <a:rPr lang="en-US" b="1" dirty="0"/>
                  <a:t>Example 1 (</a:t>
                </a:r>
                <a:r>
                  <a:rPr lang="en-US" b="1" dirty="0" err="1"/>
                  <a:t>con’t</a:t>
                </a:r>
                <a:r>
                  <a:rPr lang="en-US" b="1" dirty="0"/>
                  <a:t>): </a:t>
                </a:r>
                <a:r>
                  <a:rPr lang="en-US" dirty="0"/>
                  <a:t>Consider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−10</m:t>
                        </m:r>
                      </m:e>
                    </m:d>
                    <m:r>
                      <a:rPr lang="it-IT" b="0" i="1" dirty="0" smtClean="0">
                        <a:solidFill>
                          <a:srgbClr val="E71224"/>
                        </a:solidFill>
                        <a:latin typeface="Cambria Math" panose="02040503050406030204" pitchFamily="18" charset="0"/>
                      </a:rPr>
                      <m:t>  </m:t>
                    </m:r>
                    <m:r>
                      <a:rPr lang="it-IT" b="0" i="1" dirty="0" smtClean="0">
                        <a:solidFill>
                          <a:schemeClr val="tx1"/>
                        </a:solidFill>
                        <a:latin typeface="Cambria Math" panose="02040503050406030204" pitchFamily="18" charset="0"/>
                      </a:rPr>
                      <m:t>⇒  </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b="0" i="1" dirty="0" smtClean="0">
                        <a:solidFill>
                          <a:srgbClr val="E71224"/>
                        </a:solidFill>
                        <a:latin typeface="Cambria Math" panose="02040503050406030204" pitchFamily="18" charset="0"/>
                      </a:rPr>
                      <m:t> :</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=0   </m:t>
                    </m:r>
                    <m:r>
                      <a:rPr lang="it-IT" i="1" dirty="0">
                        <a:latin typeface="Cambria Math" panose="02040503050406030204" pitchFamily="18" charset="0"/>
                      </a:rPr>
                      <m:t>⇒</m:t>
                    </m:r>
                    <m:r>
                      <a:rPr lang="it-IT" b="0" i="1" dirty="0" smtClean="0">
                        <a:latin typeface="Cambria Math" panose="02040503050406030204" pitchFamily="18" charset="0"/>
                      </a:rPr>
                      <m:t>   </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b="0" i="1" dirty="0" smtClean="0">
                        <a:solidFill>
                          <a:srgbClr val="E71224"/>
                        </a:solidFill>
                        <a:latin typeface="Cambria Math" panose="02040503050406030204" pitchFamily="18" charset="0"/>
                      </a:rPr>
                      <m:t>=−5</m:t>
                    </m:r>
                  </m:oMath>
                </a14:m>
                <a:r>
                  <a:rPr lang="en-US" dirty="0"/>
                  <a:t>. </a:t>
                </a:r>
              </a:p>
              <a:p>
                <a:r>
                  <a:rPr lang="en-US" dirty="0"/>
                  <a:t>      Further </a:t>
                </a:r>
                <a14:m>
                  <m:oMath xmlns:m="http://schemas.openxmlformats.org/officeDocument/2006/math">
                    <m:d>
                      <m:dPr>
                        <m:begChr m:val="|"/>
                        <m:endChr m:val="|"/>
                        <m:ctrlPr>
                          <a:rPr lang="it-IT" i="1" dirty="0" smtClean="0">
                            <a:solidFill>
                              <a:srgbClr val="E71224"/>
                            </a:solidFill>
                            <a:latin typeface="Cambria Math" panose="02040503050406030204" pitchFamily="18" charset="0"/>
                          </a:rPr>
                        </m:ctrlPr>
                      </m:dPr>
                      <m:e>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r>
                          <a:rPr lang="it-IT" b="0" i="1"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𝑦</m:t>
                            </m:r>
                          </m:e>
                        </m:d>
                      </m:e>
                    </m:d>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−10</m:t>
                            </m:r>
                          </m:e>
                        </m:d>
                        <m:r>
                          <a:rPr lang="it-IT" b="0" i="1" dirty="0" smtClean="0">
                            <a:solidFill>
                              <a:srgbClr val="E71224"/>
                            </a:solidFill>
                            <a:latin typeface="Cambria Math" panose="02040503050406030204" pitchFamily="18" charset="0"/>
                          </a:rPr>
                          <m:t>−</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𝑦</m:t>
                            </m:r>
                            <m:r>
                              <a:rPr lang="it-IT" b="0" i="1" dirty="0" smtClean="0">
                                <a:solidFill>
                                  <a:srgbClr val="E71224"/>
                                </a:solidFill>
                                <a:latin typeface="Cambria Math" panose="02040503050406030204" pitchFamily="18" charset="0"/>
                              </a:rPr>
                              <m:t>−10</m:t>
                            </m:r>
                          </m:e>
                        </m:d>
                      </m:e>
                    </m:d>
                    <m:r>
                      <a:rPr lang="it-IT" b="0" i="1" dirty="0" smtClean="0">
                        <a:solidFill>
                          <a:srgbClr val="E71224"/>
                        </a:solidFill>
                        <a:latin typeface="Cambria Math" panose="02040503050406030204" pitchFamily="18" charset="0"/>
                      </a:rPr>
                      <m:t>≤2</m:t>
                    </m:r>
                    <m:r>
                      <m:rPr>
                        <m:lit/>
                      </m:rP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𝑦</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𝐿</m:t>
                    </m:r>
                    <m:r>
                      <a:rPr lang="it-IT" b="0" i="1" dirty="0" smtClean="0">
                        <a:solidFill>
                          <a:srgbClr val="E71224"/>
                        </a:solidFill>
                        <a:latin typeface="Cambria Math" panose="02040503050406030204" pitchFamily="18" charset="0"/>
                      </a:rPr>
                      <m:t>=2⇒</m:t>
                    </m:r>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&lt;</m:t>
                    </m:r>
                    <m:d>
                      <m:dPr>
                        <m:ctrlPr>
                          <a:rPr lang="it-IT" b="0" i="1" dirty="0" smtClean="0">
                            <a:solidFill>
                              <a:srgbClr val="E71224"/>
                            </a:solidFill>
                            <a:latin typeface="Cambria Math" panose="02040503050406030204" pitchFamily="18" charset="0"/>
                          </a:rPr>
                        </m:ctrlPr>
                      </m:dPr>
                      <m:e>
                        <m:f>
                          <m:fPr>
                            <m:ctrlPr>
                              <a:rPr lang="it-IT" i="1" dirty="0">
                                <a:solidFill>
                                  <a:srgbClr val="E71224"/>
                                </a:solidFill>
                                <a:latin typeface="Cambria Math" panose="02040503050406030204" pitchFamily="18" charset="0"/>
                              </a:rPr>
                            </m:ctrlPr>
                          </m:fPr>
                          <m:num>
                            <m:r>
                              <a:rPr lang="it-IT" i="1" dirty="0">
                                <a:solidFill>
                                  <a:srgbClr val="E71224"/>
                                </a:solidFill>
                                <a:latin typeface="Cambria Math" panose="02040503050406030204" pitchFamily="18" charset="0"/>
                              </a:rPr>
                              <m:t>2</m:t>
                            </m:r>
                          </m:num>
                          <m:den>
                            <m:r>
                              <a:rPr lang="it-IT" i="1" dirty="0">
                                <a:solidFill>
                                  <a:srgbClr val="E71224"/>
                                </a:solidFill>
                                <a:latin typeface="Cambria Math" panose="02040503050406030204" pitchFamily="18" charset="0"/>
                              </a:rPr>
                              <m:t>𝐿</m:t>
                            </m:r>
                          </m:den>
                        </m:f>
                      </m:e>
                    </m:d>
                    <m:r>
                      <a:rPr lang="it-IT" b="0" i="0" dirty="0" smtClean="0">
                        <a:solidFill>
                          <a:srgbClr val="E71224"/>
                        </a:solidFill>
                        <a:latin typeface="Cambria Math" panose="02040503050406030204" pitchFamily="18" charset="0"/>
                      </a:rPr>
                      <m:t>=1</m:t>
                    </m:r>
                  </m:oMath>
                </a14:m>
                <a:r>
                  <a:rPr lang="en-US" dirty="0"/>
                  <a:t>.</a:t>
                </a:r>
              </a:p>
            </p:txBody>
          </p:sp>
        </mc:Choice>
        <mc:Fallback xmlns="">
          <p:sp>
            <p:nvSpPr>
              <p:cNvPr id="47" name="CasellaDiTesto 46">
                <a:extLst>
                  <a:ext uri="{FF2B5EF4-FFF2-40B4-BE49-F238E27FC236}">
                    <a16:creationId xmlns:a16="http://schemas.microsoft.com/office/drawing/2014/main" id="{21FC476A-7DE6-4DB9-BA0E-AB27E198B076}"/>
                  </a:ext>
                </a:extLst>
              </p:cNvPr>
              <p:cNvSpPr txBox="1">
                <a:spLocks noRot="1" noChangeAspect="1" noMove="1" noResize="1" noEditPoints="1" noAdjustHandles="1" noChangeArrowheads="1" noChangeShapeType="1" noTextEdit="1"/>
              </p:cNvSpPr>
              <p:nvPr/>
            </p:nvSpPr>
            <p:spPr>
              <a:xfrm>
                <a:off x="89103" y="6171904"/>
                <a:ext cx="9688742" cy="783869"/>
              </a:xfrm>
              <a:prstGeom prst="rect">
                <a:avLst/>
              </a:prstGeom>
              <a:blipFill>
                <a:blip r:embed="rId15"/>
                <a:stretch>
                  <a:fillRect l="-441" t="-3876" b="-310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48" name="CasellaDiTesto 47">
                <a:extLst>
                  <a:ext uri="{FF2B5EF4-FFF2-40B4-BE49-F238E27FC236}">
                    <a16:creationId xmlns:a16="http://schemas.microsoft.com/office/drawing/2014/main" id="{76308333-10C4-E40B-D8E3-A9AA69333897}"/>
                  </a:ext>
                </a:extLst>
              </p:cNvPr>
              <p:cNvSpPr txBox="1"/>
              <p:nvPr/>
            </p:nvSpPr>
            <p:spPr>
              <a:xfrm>
                <a:off x="89103" y="6883416"/>
                <a:ext cx="9902414" cy="519245"/>
              </a:xfrm>
              <a:prstGeom prst="rect">
                <a:avLst/>
              </a:prstGeom>
              <a:noFill/>
            </p:spPr>
            <p:txBody>
              <a:bodyPr wrap="square">
                <a:spAutoFit/>
              </a:bodyPr>
              <a:lstStyle/>
              <a:p>
                <a:pPr marL="342900" indent="-342900">
                  <a:buFont typeface="Arial" panose="020B0604020202020204" pitchFamily="34" charset="0"/>
                  <a:buChar char="•"/>
                </a:pPr>
                <a:r>
                  <a:rPr lang="en-US" b="1" dirty="0"/>
                  <a:t>Remark:</a:t>
                </a:r>
                <a:r>
                  <a:rPr lang="en-US" dirty="0"/>
                  <a:t> Let </a:t>
                </a:r>
                <a14:m>
                  <m:oMath xmlns:m="http://schemas.openxmlformats.org/officeDocument/2006/math">
                    <m:r>
                      <a:rPr lang="it-IT" b="0" i="1" dirty="0" smtClean="0">
                        <a:solidFill>
                          <a:srgbClr val="E71224"/>
                        </a:solidFill>
                        <a:latin typeface="Cambria Math" panose="02040503050406030204" pitchFamily="18" charset="0"/>
                      </a:rPr>
                      <m:t>𝜌</m:t>
                    </m:r>
                    <m:r>
                      <a:rPr lang="it-IT" b="0" i="1" dirty="0" smtClean="0">
                        <a:solidFill>
                          <a:srgbClr val="E71224"/>
                        </a:solidFill>
                        <a:latin typeface="Cambria Math" panose="02040503050406030204" pitchFamily="18" charset="0"/>
                      </a:rPr>
                      <m:t>&gt;1</m:t>
                    </m:r>
                  </m:oMath>
                </a14:m>
                <a:r>
                  <a:rPr lang="en-US" dirty="0"/>
                  <a:t>, the convergence can be speed-up as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r>
                      <a:rPr lang="it-IT" i="1" dirty="0">
                        <a:solidFill>
                          <a:srgbClr val="E71224"/>
                        </a:solidFill>
                        <a:latin typeface="Cambria Math" panose="02040503050406030204" pitchFamily="18" charset="0"/>
                      </a:rPr>
                      <m:t>=</m:t>
                    </m:r>
                    <m:r>
                      <a:rPr lang="it-IT"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𝜌</m:t>
                    </m:r>
                    <m:r>
                      <a:rPr lang="it-IT" b="0" i="1" dirty="0" smtClean="0">
                        <a:solidFill>
                          <a:srgbClr val="E71224"/>
                        </a:solidFill>
                        <a:latin typeface="Cambria Math" panose="02040503050406030204" pitchFamily="18" charset="0"/>
                      </a:rPr>
                      <m:t>⋅</m:t>
                    </m:r>
                    <m:r>
                      <m:rPr>
                        <m:sty m:val="p"/>
                      </m:rPr>
                      <a:rPr lang="it-IT"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oMath>
                </a14:m>
                <a:r>
                  <a:rPr lang="en-US" dirty="0"/>
                  <a:t>, where now </a:t>
                </a:r>
                <a14:m>
                  <m:oMath xmlns:m="http://schemas.openxmlformats.org/officeDocument/2006/math">
                    <m:r>
                      <a:rPr lang="it-IT" i="1" dirty="0">
                        <a:solidFill>
                          <a:srgbClr val="E71224"/>
                        </a:solidFill>
                        <a:latin typeface="Cambria Math" panose="02040503050406030204" pitchFamily="18" charset="0"/>
                      </a:rPr>
                      <m:t>𝜏</m:t>
                    </m:r>
                    <m:r>
                      <a:rPr lang="it-IT" i="1" dirty="0">
                        <a:solidFill>
                          <a:srgbClr val="E71224"/>
                        </a:solidFill>
                        <a:latin typeface="Cambria Math" panose="02040503050406030204" pitchFamily="18" charset="0"/>
                      </a:rPr>
                      <m:t>&lt;</m:t>
                    </m:r>
                  </m:oMath>
                </a14:m>
                <a:r>
                  <a:rPr lang="it-IT" dirty="0">
                    <a:solidFill>
                      <a:srgbClr val="E71224"/>
                    </a:solidFill>
                  </a:rPr>
                  <a:t> </a:t>
                </a:r>
                <a14:m>
                  <m:oMath xmlns:m="http://schemas.openxmlformats.org/officeDocument/2006/math">
                    <m:f>
                      <m:fPr>
                        <m:ctrlPr>
                          <a:rPr lang="it-IT" i="1" dirty="0">
                            <a:solidFill>
                              <a:srgbClr val="E71224"/>
                            </a:solidFill>
                            <a:latin typeface="Cambria Math" panose="02040503050406030204" pitchFamily="18" charset="0"/>
                          </a:rPr>
                        </m:ctrlPr>
                      </m:fPr>
                      <m:num>
                        <m:r>
                          <a:rPr lang="it-IT" i="1" dirty="0">
                            <a:solidFill>
                              <a:srgbClr val="E71224"/>
                            </a:solidFill>
                            <a:latin typeface="Cambria Math" panose="02040503050406030204" pitchFamily="18" charset="0"/>
                          </a:rPr>
                          <m:t>2</m:t>
                        </m:r>
                      </m:num>
                      <m:den>
                        <m:r>
                          <a:rPr lang="it-IT" i="1" dirty="0">
                            <a:solidFill>
                              <a:srgbClr val="E71224"/>
                            </a:solidFill>
                            <a:latin typeface="Cambria Math" panose="02040503050406030204" pitchFamily="18" charset="0"/>
                          </a:rPr>
                          <m:t>𝜌</m:t>
                        </m:r>
                        <m:r>
                          <a:rPr lang="it-IT" i="1" dirty="0">
                            <a:solidFill>
                              <a:srgbClr val="E71224"/>
                            </a:solidFill>
                            <a:latin typeface="Cambria Math" panose="02040503050406030204" pitchFamily="18" charset="0"/>
                          </a:rPr>
                          <m:t>𝐿</m:t>
                        </m:r>
                      </m:den>
                    </m:f>
                  </m:oMath>
                </a14:m>
                <a:endParaRPr lang="it-IT" dirty="0">
                  <a:solidFill>
                    <a:srgbClr val="E71224"/>
                  </a:solidFill>
                </a:endParaRPr>
              </a:p>
            </p:txBody>
          </p:sp>
        </mc:Choice>
        <mc:Fallback>
          <p:sp>
            <p:nvSpPr>
              <p:cNvPr id="48" name="CasellaDiTesto 47">
                <a:extLst>
                  <a:ext uri="{FF2B5EF4-FFF2-40B4-BE49-F238E27FC236}">
                    <a16:creationId xmlns:a16="http://schemas.microsoft.com/office/drawing/2014/main" id="{76308333-10C4-E40B-D8E3-A9AA69333897}"/>
                  </a:ext>
                </a:extLst>
              </p:cNvPr>
              <p:cNvSpPr txBox="1">
                <a:spLocks noRot="1" noChangeAspect="1" noMove="1" noResize="1" noEditPoints="1" noAdjustHandles="1" noChangeArrowheads="1" noChangeShapeType="1" noTextEdit="1"/>
              </p:cNvSpPr>
              <p:nvPr/>
            </p:nvSpPr>
            <p:spPr>
              <a:xfrm>
                <a:off x="89103" y="6883416"/>
                <a:ext cx="9902414" cy="519245"/>
              </a:xfrm>
              <a:prstGeom prst="rect">
                <a:avLst/>
              </a:prstGeom>
              <a:blipFill>
                <a:blip r:embed="rId16"/>
                <a:stretch>
                  <a:fillRect l="-431" b="-5882"/>
                </a:stretch>
              </a:blipFill>
            </p:spPr>
            <p:txBody>
              <a:bodyPr/>
              <a:lstStyle/>
              <a:p>
                <a:r>
                  <a:rPr lang="it-IT">
                    <a:noFill/>
                  </a:rPr>
                  <a:t> </a:t>
                </a:r>
              </a:p>
            </p:txBody>
          </p:sp>
        </mc:Fallback>
      </mc:AlternateContent>
      <p:grpSp>
        <p:nvGrpSpPr>
          <p:cNvPr id="54" name="Gruppo 53">
            <a:extLst>
              <a:ext uri="{FF2B5EF4-FFF2-40B4-BE49-F238E27FC236}">
                <a16:creationId xmlns:a16="http://schemas.microsoft.com/office/drawing/2014/main" id="{A0F2BACD-3385-901E-6C19-133AADBF353B}"/>
              </a:ext>
            </a:extLst>
          </p:cNvPr>
          <p:cNvGrpSpPr/>
          <p:nvPr/>
        </p:nvGrpSpPr>
        <p:grpSpPr>
          <a:xfrm>
            <a:off x="89103" y="5231831"/>
            <a:ext cx="9902414" cy="846466"/>
            <a:chOff x="89103" y="5397384"/>
            <a:chExt cx="9902414" cy="846466"/>
          </a:xfrm>
        </p:grpSpPr>
        <mc:AlternateContent xmlns:mc="http://schemas.openxmlformats.org/markup-compatibility/2006" xmlns:a14="http://schemas.microsoft.com/office/drawing/2010/main">
          <mc:Choice Requires="a14">
            <p:sp>
              <p:nvSpPr>
                <p:cNvPr id="42" name="CasellaDiTesto 41">
                  <a:extLst>
                    <a:ext uri="{FF2B5EF4-FFF2-40B4-BE49-F238E27FC236}">
                      <a16:creationId xmlns:a16="http://schemas.microsoft.com/office/drawing/2014/main" id="{F4C92FF1-1428-B95B-FCE2-2706CB2D33C1}"/>
                    </a:ext>
                  </a:extLst>
                </p:cNvPr>
                <p:cNvSpPr txBox="1"/>
                <p:nvPr/>
              </p:nvSpPr>
              <p:spPr>
                <a:xfrm>
                  <a:off x="89103" y="5467674"/>
                  <a:ext cx="9902414" cy="646331"/>
                </a:xfrm>
                <a:prstGeom prst="rect">
                  <a:avLst/>
                </a:prstGeom>
                <a:noFill/>
              </p:spPr>
              <p:txBody>
                <a:bodyPr wrap="square">
                  <a:spAutoFit/>
                </a:bodyPr>
                <a:lstStyle/>
                <a:p>
                  <a:pPr marL="342900" indent="-342900">
                    <a:buFont typeface="Arial" panose="020B0604020202020204" pitchFamily="34" charset="0"/>
                    <a:buChar char="•"/>
                  </a:pPr>
                  <a:r>
                    <a:rPr lang="it-IT" b="1" dirty="0"/>
                    <a:t>Corollary:</a:t>
                  </a:r>
                  <a:r>
                    <a:rPr lang="it-IT" dirty="0"/>
                    <a:t> </a:t>
                  </a:r>
                  <a:r>
                    <a:rPr lang="it-IT" dirty="0" err="1"/>
                    <a:t>If</a:t>
                  </a:r>
                  <a:r>
                    <a:rPr lang="it-IT" dirty="0"/>
                    <a:t> </a:t>
                  </a:r>
                  <a14:m>
                    <m:oMath xmlns:m="http://schemas.openxmlformats.org/officeDocument/2006/math">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→0</m:t>
                      </m:r>
                    </m:oMath>
                  </a14:m>
                  <a:r>
                    <a:rPr lang="it-IT" dirty="0"/>
                    <a:t>, a CT </a:t>
                  </a:r>
                  <a:r>
                    <a:rPr lang="it-IT" dirty="0" err="1"/>
                    <a:t>gradient</a:t>
                  </a:r>
                  <a:r>
                    <a:rPr lang="it-IT" dirty="0"/>
                    <a:t> </a:t>
                  </a:r>
                  <a:r>
                    <a:rPr lang="it-IT" dirty="0" err="1"/>
                    <a:t>descent</a:t>
                  </a:r>
                  <a:r>
                    <a:rPr lang="it-IT" dirty="0"/>
                    <a:t> </a:t>
                  </a:r>
                  <a:r>
                    <a:rPr lang="it-IT" dirty="0" err="1"/>
                    <a:t>is</a:t>
                  </a:r>
                  <a:r>
                    <a:rPr lang="it-IT" dirty="0"/>
                    <a:t> </a:t>
                  </a:r>
                  <a:r>
                    <a:rPr lang="it-IT" dirty="0" err="1"/>
                    <a:t>implemented</a:t>
                  </a:r>
                  <a:r>
                    <a:rPr lang="it-IT" dirty="0"/>
                    <a:t>. </a:t>
                  </a:r>
                  <a:r>
                    <a:rPr lang="it-IT" dirty="0" err="1"/>
                    <a:t>Moreover</a:t>
                  </a:r>
                  <a:r>
                    <a:rPr lang="it-IT" dirty="0"/>
                    <a:t>, </a:t>
                  </a:r>
                  <a:r>
                    <a:rPr lang="it-IT" dirty="0" err="1"/>
                    <a:t>if</a:t>
                  </a:r>
                  <a:r>
                    <a:rPr lang="it-IT" dirty="0"/>
                    <a:t> </a:t>
                  </a:r>
                  <a14:m>
                    <m:oMath xmlns:m="http://schemas.openxmlformats.org/officeDocument/2006/math">
                      <m:r>
                        <a:rPr lang="it-IT" b="0" i="1" dirty="0" smtClean="0">
                          <a:solidFill>
                            <a:srgbClr val="E71224"/>
                          </a:solidFill>
                          <a:latin typeface="Cambria Math" panose="02040503050406030204" pitchFamily="18" charset="0"/>
                        </a:rPr>
                        <m:t>𝑓</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e>
                      </m:d>
                    </m:oMath>
                  </a14:m>
                  <a:r>
                    <a:rPr lang="en-US" dirty="0"/>
                    <a:t> is strictly convex,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r>
                    <a:rPr lang="en-US" dirty="0"/>
                    <a:t> correspond to the unique stable equilibrium of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m:t>
                      </m:r>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oMath>
                  </a14:m>
                  <a:r>
                    <a:rPr lang="en-US" dirty="0"/>
                    <a:t>. </a:t>
                  </a:r>
                </a:p>
              </p:txBody>
            </p:sp>
          </mc:Choice>
          <mc:Fallback xmlns="">
            <p:sp>
              <p:nvSpPr>
                <p:cNvPr id="42" name="CasellaDiTesto 41">
                  <a:extLst>
                    <a:ext uri="{FF2B5EF4-FFF2-40B4-BE49-F238E27FC236}">
                      <a16:creationId xmlns:a16="http://schemas.microsoft.com/office/drawing/2014/main" id="{F4C92FF1-1428-B95B-FCE2-2706CB2D33C1}"/>
                    </a:ext>
                  </a:extLst>
                </p:cNvPr>
                <p:cNvSpPr txBox="1">
                  <a:spLocks noRot="1" noChangeAspect="1" noMove="1" noResize="1" noEditPoints="1" noAdjustHandles="1" noChangeArrowheads="1" noChangeShapeType="1" noTextEdit="1"/>
                </p:cNvSpPr>
                <p:nvPr/>
              </p:nvSpPr>
              <p:spPr>
                <a:xfrm>
                  <a:off x="89103" y="5467674"/>
                  <a:ext cx="9902414" cy="646331"/>
                </a:xfrm>
                <a:prstGeom prst="rect">
                  <a:avLst/>
                </a:prstGeom>
                <a:blipFill>
                  <a:blip r:embed="rId17"/>
                  <a:stretch>
                    <a:fillRect l="-431" t="-5660" b="-14151"/>
                  </a:stretch>
                </a:blipFill>
              </p:spPr>
              <p:txBody>
                <a:bodyPr/>
                <a:lstStyle/>
                <a:p>
                  <a:r>
                    <a:rPr lang="it-IT">
                      <a:noFill/>
                    </a:rPr>
                    <a:t> </a:t>
                  </a:r>
                </a:p>
              </p:txBody>
            </p:sp>
          </mc:Fallback>
        </mc:AlternateContent>
        <p:sp>
          <p:nvSpPr>
            <p:cNvPr id="53" name="Rettangolo con angoli arrotondati 52">
              <a:extLst>
                <a:ext uri="{FF2B5EF4-FFF2-40B4-BE49-F238E27FC236}">
                  <a16:creationId xmlns:a16="http://schemas.microsoft.com/office/drawing/2014/main" id="{5073D467-9B84-C987-2F6A-C15BDA3FD698}"/>
                </a:ext>
              </a:extLst>
            </p:cNvPr>
            <p:cNvSpPr/>
            <p:nvPr/>
          </p:nvSpPr>
          <p:spPr>
            <a:xfrm>
              <a:off x="319314" y="5397384"/>
              <a:ext cx="9507044" cy="846466"/>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7" name="Immagine 6" descr="\documentclass{article}&#10;\usepackage{amsmath}&#10;\pagestyle{empty}&#10;\begin{document}&#10;&#10;&#10;$&#10;\| \nabla f(x-\gamma \tau \nabla f(x))-\nabla f(x)\|\leq\gamma\tau L\cdot \|\nabla f(x)\|&#10;$&#10;&#10;\end{document}" title="IguanaTex Bitmap Display">
            <a:extLst>
              <a:ext uri="{FF2B5EF4-FFF2-40B4-BE49-F238E27FC236}">
                <a16:creationId xmlns:a16="http://schemas.microsoft.com/office/drawing/2014/main" id="{33BD8A8C-180A-6B87-5783-1985650FECFF}"/>
              </a:ext>
            </a:extLst>
          </p:cNvPr>
          <p:cNvPicPr>
            <a:picLocks noChangeAspect="1"/>
          </p:cNvPicPr>
          <p:nvPr>
            <p:custDataLst>
              <p:tags r:id="rId6"/>
            </p:custDataLst>
          </p:nvPr>
        </p:nvPicPr>
        <p:blipFill>
          <a:blip r:embed="rId18">
            <a:extLst>
              <a:ext uri="{28A0092B-C50C-407E-A947-70E740481C1C}">
                <a14:useLocalDpi xmlns:a14="http://schemas.microsoft.com/office/drawing/2010/main" val="0"/>
              </a:ext>
            </a:extLst>
          </a:blip>
          <a:stretch>
            <a:fillRect/>
          </a:stretch>
        </p:blipFill>
        <p:spPr>
          <a:xfrm>
            <a:off x="3156265" y="972115"/>
            <a:ext cx="4349436" cy="217765"/>
          </a:xfrm>
          <a:prstGeom prst="rect">
            <a:avLst/>
          </a:prstGeom>
        </p:spPr>
      </p:pic>
    </p:spTree>
    <p:extLst>
      <p:ext uri="{BB962C8B-B14F-4D97-AF65-F5344CB8AC3E}">
        <p14:creationId xmlns:p14="http://schemas.microsoft.com/office/powerpoint/2010/main" val="396347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6" grpId="0"/>
      <p:bldP spid="37" grpId="0"/>
      <p:bldP spid="47"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uppo 83">
            <a:extLst>
              <a:ext uri="{FF2B5EF4-FFF2-40B4-BE49-F238E27FC236}">
                <a16:creationId xmlns:a16="http://schemas.microsoft.com/office/drawing/2014/main" id="{77DECB6B-CA27-A182-8BF2-26674DC58F69}"/>
              </a:ext>
            </a:extLst>
          </p:cNvPr>
          <p:cNvGrpSpPr/>
          <p:nvPr/>
        </p:nvGrpSpPr>
        <p:grpSpPr>
          <a:xfrm>
            <a:off x="6469243" y="3080847"/>
            <a:ext cx="3222679" cy="2288035"/>
            <a:chOff x="6696282" y="4838885"/>
            <a:chExt cx="3119662" cy="2583294"/>
          </a:xfrm>
        </p:grpSpPr>
        <p:pic>
          <p:nvPicPr>
            <p:cNvPr id="1035" name="Picture 11 1" descr="Total Internal Reflection : Musings on Machine Learning, Technology, and Art">
              <a:extLst>
                <a:ext uri="{FF2B5EF4-FFF2-40B4-BE49-F238E27FC236}">
                  <a16:creationId xmlns:a16="http://schemas.microsoft.com/office/drawing/2014/main" id="{4229E728-F6F2-982F-A689-2F2522E8143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96282" y="4838885"/>
              <a:ext cx="3081563" cy="2583294"/>
            </a:xfrm>
            <a:prstGeom prst="rect">
              <a:avLst/>
            </a:prstGeom>
            <a:noFill/>
            <a:extLst>
              <a:ext uri="{909E8E84-426E-40DD-AFC4-6F175D3DCCD1}">
                <a14:hiddenFill xmlns:a14="http://schemas.microsoft.com/office/drawing/2010/main">
                  <a:solidFill>
                    <a:srgbClr val="FFFFFF"/>
                  </a:solidFill>
                </a14:hiddenFill>
              </a:ext>
            </a:extLst>
          </p:spPr>
        </p:pic>
        <p:pic>
          <p:nvPicPr>
            <p:cNvPr id="83" name="Immagine 82"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v)&#10;\end{eqnarray*}&#10;}&#10;\end{document}">
              <a:extLst>
                <a:ext uri="{FF2B5EF4-FFF2-40B4-BE49-F238E27FC236}">
                  <a16:creationId xmlns:a16="http://schemas.microsoft.com/office/drawing/2014/main" id="{EC59B192-EEC0-2945-4859-63F97B6E6EFB}"/>
                </a:ext>
              </a:extLst>
            </p:cNvPr>
            <p:cNvPicPr>
              <a:picLocks noChangeAspect="1"/>
            </p:cNvPicPr>
            <p:nvPr>
              <p:custDataLst>
                <p:tags r:id="rId6"/>
              </p:custDataLst>
            </p:nvPr>
          </p:nvPicPr>
          <p:blipFill>
            <a:blip r:embed="rId12">
              <a:extLst>
                <a:ext uri="{28A0092B-C50C-407E-A947-70E740481C1C}">
                  <a14:useLocalDpi xmlns:a14="http://schemas.microsoft.com/office/drawing/2010/main" val="0"/>
                </a:ext>
              </a:extLst>
            </a:blip>
            <a:stretch>
              <a:fillRect/>
            </a:stretch>
          </p:blipFill>
          <p:spPr>
            <a:xfrm rot="5400000">
              <a:off x="9368120" y="5770614"/>
              <a:ext cx="649610" cy="246039"/>
            </a:xfrm>
            <a:prstGeom prst="rect">
              <a:avLst/>
            </a:prstGeom>
          </p:spPr>
        </p:pic>
        <p:pic>
          <p:nvPicPr>
            <p:cNvPr id="78" name="Immagine 77"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a:extLst>
                <a:ext uri="{FF2B5EF4-FFF2-40B4-BE49-F238E27FC236}">
                  <a16:creationId xmlns:a16="http://schemas.microsoft.com/office/drawing/2014/main" id="{755E174B-959B-954F-71DA-CA1A26DBA2E7}"/>
                </a:ext>
              </a:extLst>
            </p:cNvPr>
            <p:cNvPicPr>
              <a:picLocks noChangeAspect="1"/>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7470998" y="7195019"/>
              <a:ext cx="98438" cy="110019"/>
            </a:xfrm>
            <a:prstGeom prst="rect">
              <a:avLst/>
            </a:prstGeom>
          </p:spPr>
        </p:pic>
        <p:pic>
          <p:nvPicPr>
            <p:cNvPr id="81" name="Immagine 8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a:extLst>
                <a:ext uri="{FF2B5EF4-FFF2-40B4-BE49-F238E27FC236}">
                  <a16:creationId xmlns:a16="http://schemas.microsoft.com/office/drawing/2014/main" id="{1F6767E2-697C-C4AF-ED20-9A08059E83C4}"/>
                </a:ext>
              </a:extLst>
            </p:cNvPr>
            <p:cNvPicPr>
              <a:picLocks noChangeAspect="1"/>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9040835" y="6964448"/>
              <a:ext cx="118111" cy="110496"/>
            </a:xfrm>
            <a:prstGeom prst="rect">
              <a:avLst/>
            </a:prstGeom>
          </p:spPr>
        </p:pic>
      </p:gr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158414"/>
            <a:ext cx="9055073" cy="493439"/>
          </a:xfrm>
        </p:spPr>
        <p:txBody>
          <a:bodyPr>
            <a:normAutofit/>
          </a:bodyPr>
          <a:lstStyle/>
          <a:p>
            <a:r>
              <a:rPr lang="en-US" dirty="0"/>
              <a:t>Convex optimization with equality constraints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6</a:t>
            </a:fld>
            <a:endParaRPr lang="it-IT"/>
          </a:p>
        </p:txBody>
      </p:sp>
      <p:sp>
        <p:nvSpPr>
          <p:cNvPr id="6" name="CasellaDiTesto 5">
            <a:extLst>
              <a:ext uri="{FF2B5EF4-FFF2-40B4-BE49-F238E27FC236}">
                <a16:creationId xmlns:a16="http://schemas.microsoft.com/office/drawing/2014/main" id="{E495FDA8-B379-AD5B-B792-C16D3276324C}"/>
              </a:ext>
            </a:extLst>
          </p:cNvPr>
          <p:cNvSpPr txBox="1"/>
          <p:nvPr/>
        </p:nvSpPr>
        <p:spPr>
          <a:xfrm>
            <a:off x="247049" y="678878"/>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Consider the following constrained optimization problem.</a:t>
            </a: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2E6DF0A3-2C5F-94D9-82A4-2BD413C7E2E9}"/>
                  </a:ext>
                </a:extLst>
              </p:cNvPr>
              <p:cNvSpPr txBox="1"/>
              <p:nvPr/>
            </p:nvSpPr>
            <p:spPr>
              <a:xfrm>
                <a:off x="247050" y="1993150"/>
                <a:ext cx="9674536" cy="646331"/>
              </a:xfrm>
              <a:prstGeom prst="rect">
                <a:avLst/>
              </a:prstGeom>
              <a:noFill/>
            </p:spPr>
            <p:txBody>
              <a:bodyPr wrap="square">
                <a:spAutoFit/>
              </a:bodyPr>
              <a:lstStyle/>
              <a:p>
                <a:pPr marL="342900" indent="-342900">
                  <a:buFont typeface="Arial" panose="020B0604020202020204" pitchFamily="34" charset="0"/>
                  <a:buChar char="•"/>
                </a:pPr>
                <a:r>
                  <a:rPr lang="en-US" dirty="0"/>
                  <a:t>To provide the </a:t>
                </a:r>
                <a:r>
                  <a:rPr lang="en-US" b="1" dirty="0"/>
                  <a:t>main idea </a:t>
                </a:r>
                <a:r>
                  <a:rPr lang="en-US" dirty="0"/>
                  <a:t>and </a:t>
                </a:r>
                <a:r>
                  <a:rPr lang="en-US" b="1" dirty="0"/>
                  <a:t>simplifying derivations</a:t>
                </a:r>
                <a:r>
                  <a:rPr lang="en-US" dirty="0"/>
                  <a:t>, we assume: </a:t>
                </a:r>
                <a:r>
                  <a:rPr lang="en-US" b="1" dirty="0"/>
                  <a:t>a) </a:t>
                </a:r>
                <a14:m>
                  <m:oMath xmlns:m="http://schemas.openxmlformats.org/officeDocument/2006/math">
                    <m:r>
                      <m:rPr>
                        <m:sty m:val="p"/>
                      </m:rPr>
                      <a:rPr lang="it-IT" dirty="0">
                        <a:solidFill>
                          <a:srgbClr val="E71224"/>
                        </a:solidFill>
                        <a:latin typeface="Cambria Math" panose="02040503050406030204" pitchFamily="18" charset="0"/>
                      </a:rPr>
                      <m:t>r</m:t>
                    </m:r>
                    <m:r>
                      <m:rPr>
                        <m:sty m:val="p"/>
                      </m:rPr>
                      <a:rPr lang="it-IT" b="0" i="0" dirty="0" smtClean="0">
                        <a:solidFill>
                          <a:srgbClr val="E71224"/>
                        </a:solidFill>
                        <a:latin typeface="Cambria Math" panose="02040503050406030204" pitchFamily="18" charset="0"/>
                      </a:rPr>
                      <m:t>ank</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𝐴</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𝑚</m:t>
                    </m:r>
                  </m:oMath>
                </a14:m>
                <a:r>
                  <a:rPr lang="en-US" dirty="0"/>
                  <a:t> (full row-rank);    </a:t>
                </a:r>
                <a:r>
                  <a:rPr lang="en-US" b="1" dirty="0"/>
                  <a:t>b)</a:t>
                </a:r>
                <a:r>
                  <a:rPr lang="en-US" dirty="0"/>
                  <a:t> </a:t>
                </a:r>
                <a14:m>
                  <m:oMath xmlns:m="http://schemas.openxmlformats.org/officeDocument/2006/math">
                    <m:r>
                      <a:rPr lang="it-IT" b="0" i="1" dirty="0" smtClean="0">
                        <a:solidFill>
                          <a:srgbClr val="E71224"/>
                        </a:solidFill>
                        <a:latin typeface="Cambria Math" panose="02040503050406030204" pitchFamily="18" charset="0"/>
                      </a:rPr>
                      <m:t>𝑓</m:t>
                    </m:r>
                  </m:oMath>
                </a14:m>
                <a:r>
                  <a:rPr lang="en-US" dirty="0"/>
                  <a:t> differentiable and strictly-convex; </a:t>
                </a:r>
                <a:r>
                  <a:rPr lang="en-US" b="1" dirty="0"/>
                  <a:t>c) </a:t>
                </a:r>
                <a:r>
                  <a:rPr lang="en-US" dirty="0"/>
                  <a:t>optimization is made in continuous-time </a:t>
                </a:r>
                <a14:m>
                  <m:oMath xmlns:m="http://schemas.openxmlformats.org/officeDocument/2006/math">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→0</m:t>
                    </m:r>
                  </m:oMath>
                </a14:m>
                <a:endParaRPr lang="en-US" dirty="0"/>
              </a:p>
            </p:txBody>
          </p:sp>
        </mc:Choice>
        <mc:Fallback xmlns="">
          <p:sp>
            <p:nvSpPr>
              <p:cNvPr id="7" name="CasellaDiTesto 6">
                <a:extLst>
                  <a:ext uri="{FF2B5EF4-FFF2-40B4-BE49-F238E27FC236}">
                    <a16:creationId xmlns:a16="http://schemas.microsoft.com/office/drawing/2014/main" id="{2E6DF0A3-2C5F-94D9-82A4-2BD413C7E2E9}"/>
                  </a:ext>
                </a:extLst>
              </p:cNvPr>
              <p:cNvSpPr txBox="1">
                <a:spLocks noRot="1" noChangeAspect="1" noMove="1" noResize="1" noEditPoints="1" noAdjustHandles="1" noChangeArrowheads="1" noChangeShapeType="1" noTextEdit="1"/>
              </p:cNvSpPr>
              <p:nvPr/>
            </p:nvSpPr>
            <p:spPr>
              <a:xfrm>
                <a:off x="247050" y="1993150"/>
                <a:ext cx="9674536" cy="646331"/>
              </a:xfrm>
              <a:prstGeom prst="rect">
                <a:avLst/>
              </a:prstGeom>
              <a:blipFill>
                <a:blip r:embed="rId15"/>
                <a:stretch>
                  <a:fillRect l="-441" t="-5660" r="-2394" b="-14151"/>
                </a:stretch>
              </a:blipFill>
            </p:spPr>
            <p:txBody>
              <a:bodyPr/>
              <a:lstStyle/>
              <a:p>
                <a:r>
                  <a:rPr lang="it-IT">
                    <a:noFill/>
                  </a:rPr>
                  <a:t> </a:t>
                </a:r>
              </a:p>
            </p:txBody>
          </p:sp>
        </mc:Fallback>
      </mc:AlternateContent>
      <p:pic>
        <p:nvPicPr>
          <p:cNvPr id="12" name="Picture 11 2"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f(x)&#10;\end{eqnarray*}&#10;}&#10;\end{document}">
            <a:extLst>
              <a:ext uri="{FF2B5EF4-FFF2-40B4-BE49-F238E27FC236}">
                <a16:creationId xmlns:a16="http://schemas.microsoft.com/office/drawing/2014/main" id="{F50413A3-8272-58F5-9228-E94FA5EA856C}"/>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2987916" y="1179714"/>
            <a:ext cx="1601612" cy="313766"/>
          </a:xfrm>
          <a:prstGeom prst="rect">
            <a:avLst/>
          </a:prstGeom>
        </p:spPr>
      </p:pic>
      <p:pic>
        <p:nvPicPr>
          <p:cNvPr id="17" name="Immagine 16"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Ax=b&#10;\end{eqnarray*}&#10;}&#10;\end{document}">
            <a:extLst>
              <a:ext uri="{FF2B5EF4-FFF2-40B4-BE49-F238E27FC236}">
                <a16:creationId xmlns:a16="http://schemas.microsoft.com/office/drawing/2014/main" id="{2289BA2F-E5CF-6922-45B3-0C515FE70245}"/>
              </a:ext>
            </a:extLst>
          </p:cNvPr>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a:xfrm>
            <a:off x="2987916" y="1636271"/>
            <a:ext cx="1324751" cy="161680"/>
          </a:xfrm>
          <a:prstGeom prst="rect">
            <a:avLst/>
          </a:prstGeom>
        </p:spPr>
      </p:pic>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in\rea^m,\quad b\in\rea^m,\quad A\in\rea^{m\times n}\quad \quad\text{(4)}&#10;\end{eqnarray*}&#10;}&#10;\end{document}" title="IguanaTex Bitmap Display">
            <a:extLst>
              <a:ext uri="{FF2B5EF4-FFF2-40B4-BE49-F238E27FC236}">
                <a16:creationId xmlns:a16="http://schemas.microsoft.com/office/drawing/2014/main" id="{55BA2C81-2F40-BE6E-0E13-5ECB0DA9F977}"/>
              </a:ext>
            </a:extLst>
          </p:cNvPr>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5522084" y="1360500"/>
            <a:ext cx="3573692" cy="226022"/>
          </a:xfrm>
          <a:prstGeom prst="rect">
            <a:avLst/>
          </a:prstGeom>
        </p:spPr>
      </p:pic>
      <p:sp>
        <p:nvSpPr>
          <p:cNvPr id="39" name="CasellaDiTesto 38">
            <a:extLst>
              <a:ext uri="{FF2B5EF4-FFF2-40B4-BE49-F238E27FC236}">
                <a16:creationId xmlns:a16="http://schemas.microsoft.com/office/drawing/2014/main" id="{2CE728A3-DC13-DFB0-0C15-E63A5730C261}"/>
              </a:ext>
            </a:extLst>
          </p:cNvPr>
          <p:cNvSpPr txBox="1"/>
          <p:nvPr/>
        </p:nvSpPr>
        <p:spPr>
          <a:xfrm>
            <a:off x="247049" y="2777276"/>
            <a:ext cx="9902414" cy="369332"/>
          </a:xfrm>
          <a:prstGeom prst="rect">
            <a:avLst/>
          </a:prstGeom>
          <a:noFill/>
        </p:spPr>
        <p:txBody>
          <a:bodyPr wrap="square">
            <a:spAutoFit/>
          </a:bodyPr>
          <a:lstStyle/>
          <a:p>
            <a:pPr marL="342900" indent="-342900">
              <a:buFont typeface="Arial" panose="020B0604020202020204" pitchFamily="34" charset="0"/>
              <a:buChar char="•"/>
            </a:pPr>
            <a:r>
              <a:rPr lang="en-US" b="1" dirty="0"/>
              <a:t>Lagrange Multiplier theory </a:t>
            </a:r>
            <a:r>
              <a:rPr lang="en-US" dirty="0"/>
              <a:t>allows to convert (4) into the “</a:t>
            </a:r>
            <a:r>
              <a:rPr lang="en-US" b="1" dirty="0">
                <a:solidFill>
                  <a:srgbClr val="E71224"/>
                </a:solidFill>
              </a:rPr>
              <a:t>Unconstrained </a:t>
            </a:r>
            <a:r>
              <a:rPr lang="en-US" b="1" dirty="0" err="1">
                <a:solidFill>
                  <a:srgbClr val="E71224"/>
                </a:solidFill>
              </a:rPr>
              <a:t>Lagrangian</a:t>
            </a:r>
            <a:r>
              <a:rPr lang="en-US" b="1" dirty="0">
                <a:solidFill>
                  <a:srgbClr val="E71224"/>
                </a:solidFill>
              </a:rPr>
              <a:t> Dual Problem</a:t>
            </a:r>
            <a:r>
              <a:rPr lang="en-US" dirty="0"/>
              <a:t>”</a:t>
            </a:r>
            <a:endParaRPr lang="en-US" dirty="0">
              <a:solidFill>
                <a:srgbClr val="E71224"/>
              </a:solidFill>
            </a:endParaRPr>
          </a:p>
        </p:txBody>
      </p:sp>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text{where}\quad F(x,v)=f(x)+v^\intercal (Ax-b)\;\; \text{(Lagrangian function)}&#10;\end{eqnarray*}&#10;}&#10;\end{document}" title="IguanaTex Bitmap Display">
            <a:extLst>
              <a:ext uri="{FF2B5EF4-FFF2-40B4-BE49-F238E27FC236}">
                <a16:creationId xmlns:a16="http://schemas.microsoft.com/office/drawing/2014/main" id="{A4CB9DF1-3C45-D65B-042D-818991B6151A}"/>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841340" y="3871338"/>
            <a:ext cx="5422884" cy="234193"/>
          </a:xfrm>
          <a:prstGeom prst="rect">
            <a:avLst/>
          </a:prstGeom>
        </p:spPr>
      </p:pic>
      <mc:AlternateContent xmlns:mc="http://schemas.openxmlformats.org/markup-compatibility/2006" xmlns:a14="http://schemas.microsoft.com/office/drawing/2010/main">
        <mc:Choice Requires="a14">
          <p:sp>
            <p:nvSpPr>
              <p:cNvPr id="52" name="CasellaDiTesto 51">
                <a:extLst>
                  <a:ext uri="{FF2B5EF4-FFF2-40B4-BE49-F238E27FC236}">
                    <a16:creationId xmlns:a16="http://schemas.microsoft.com/office/drawing/2014/main" id="{788B5543-C947-064B-2563-9C45BC19B436}"/>
                  </a:ext>
                </a:extLst>
              </p:cNvPr>
              <p:cNvSpPr txBox="1"/>
              <p:nvPr/>
            </p:nvSpPr>
            <p:spPr>
              <a:xfrm>
                <a:off x="262387" y="4471727"/>
                <a:ext cx="6206856" cy="646331"/>
              </a:xfrm>
              <a:prstGeom prst="rect">
                <a:avLst/>
              </a:prstGeom>
              <a:noFill/>
            </p:spPr>
            <p:txBody>
              <a:bodyPr wrap="square">
                <a:spAutoFit/>
              </a:bodyPr>
              <a:lstStyle/>
              <a:p>
                <a:pPr marL="342900" indent="-342900">
                  <a:buFont typeface="Arial" panose="020B0604020202020204" pitchFamily="34" charset="0"/>
                  <a:buChar char="•"/>
                </a:pPr>
                <a:r>
                  <a:rPr lang="en-US" dirty="0"/>
                  <a:t>where </a:t>
                </a:r>
                <a14:m>
                  <m:oMath xmlns:m="http://schemas.openxmlformats.org/officeDocument/2006/math">
                    <m:r>
                      <a:rPr lang="it-IT" b="0" i="1" dirty="0" smtClean="0">
                        <a:solidFill>
                          <a:srgbClr val="E71224"/>
                        </a:solidFill>
                        <a:latin typeface="Cambria Math" panose="02040503050406030204" pitchFamily="18" charset="0"/>
                      </a:rPr>
                      <m:t>𝑣</m:t>
                    </m:r>
                    <m:r>
                      <a:rPr lang="it-IT" i="1" dirty="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ℝ</m:t>
                        </m:r>
                      </m:e>
                      <m:sup>
                        <m:r>
                          <a:rPr lang="it-IT" b="0" i="1" dirty="0" smtClean="0">
                            <a:solidFill>
                              <a:srgbClr val="E71224"/>
                            </a:solidFill>
                            <a:latin typeface="Cambria Math" panose="02040503050406030204" pitchFamily="18" charset="0"/>
                          </a:rPr>
                          <m:t>𝑚</m:t>
                        </m:r>
                      </m:sup>
                    </m:sSup>
                  </m:oMath>
                </a14:m>
                <a:r>
                  <a:rPr lang="en-US" dirty="0"/>
                  <a:t>, is called </a:t>
                </a:r>
                <a:r>
                  <a:rPr lang="en-US" b="1" dirty="0"/>
                  <a:t>Lagrange multiplier</a:t>
                </a:r>
                <a:r>
                  <a:rPr lang="en-US" dirty="0"/>
                  <a:t>, and introduces a </a:t>
                </a:r>
                <a:r>
                  <a:rPr lang="en-US" b="1" dirty="0"/>
                  <a:t>penalty positive</a:t>
                </a:r>
                <a:r>
                  <a:rPr lang="en-US" dirty="0"/>
                  <a:t> </a:t>
                </a:r>
                <a:r>
                  <a:rPr lang="en-US" b="1" dirty="0"/>
                  <a:t>term</a:t>
                </a:r>
                <a:r>
                  <a:rPr lang="en-US" dirty="0"/>
                  <a:t> on the objective function such that</a:t>
                </a:r>
              </a:p>
            </p:txBody>
          </p:sp>
        </mc:Choice>
        <mc:Fallback xmlns="">
          <p:sp>
            <p:nvSpPr>
              <p:cNvPr id="52" name="CasellaDiTesto 51">
                <a:extLst>
                  <a:ext uri="{FF2B5EF4-FFF2-40B4-BE49-F238E27FC236}">
                    <a16:creationId xmlns:a16="http://schemas.microsoft.com/office/drawing/2014/main" id="{788B5543-C947-064B-2563-9C45BC19B436}"/>
                  </a:ext>
                </a:extLst>
              </p:cNvPr>
              <p:cNvSpPr txBox="1">
                <a:spLocks noRot="1" noChangeAspect="1" noMove="1" noResize="1" noEditPoints="1" noAdjustHandles="1" noChangeArrowheads="1" noChangeShapeType="1" noTextEdit="1"/>
              </p:cNvSpPr>
              <p:nvPr/>
            </p:nvSpPr>
            <p:spPr>
              <a:xfrm>
                <a:off x="262387" y="4471727"/>
                <a:ext cx="6206856" cy="646331"/>
              </a:xfrm>
              <a:prstGeom prst="rect">
                <a:avLst/>
              </a:prstGeom>
              <a:blipFill>
                <a:blip r:embed="rId20"/>
                <a:stretch>
                  <a:fillRect l="-589" t="-5660"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1" name="CasellaDiTesto 60">
                <a:extLst>
                  <a:ext uri="{FF2B5EF4-FFF2-40B4-BE49-F238E27FC236}">
                    <a16:creationId xmlns:a16="http://schemas.microsoft.com/office/drawing/2014/main" id="{21E6FD4B-3FFB-BC15-8400-E51F9ADD0389}"/>
                  </a:ext>
                </a:extLst>
              </p:cNvPr>
              <p:cNvSpPr txBox="1"/>
              <p:nvPr/>
            </p:nvSpPr>
            <p:spPr>
              <a:xfrm>
                <a:off x="645872" y="5337092"/>
                <a:ext cx="8876892" cy="369332"/>
              </a:xfrm>
              <a:prstGeom prst="rect">
                <a:avLst/>
              </a:prstGeom>
              <a:noFill/>
            </p:spPr>
            <p:txBody>
              <a:bodyPr wrap="square">
                <a:spAutoFit/>
              </a:bodyPr>
              <a:lstStyle/>
              <a:p>
                <a:pPr marL="342900" indent="-342900">
                  <a:buFont typeface="Wingdings" panose="05000000000000000000" pitchFamily="2" charset="2"/>
                  <a:buChar char="ü"/>
                </a:pPr>
                <a:r>
                  <a:rPr lang="en-US" dirty="0"/>
                  <a:t>If </a:t>
                </a:r>
                <a14:m>
                  <m:oMath xmlns:m="http://schemas.openxmlformats.org/officeDocument/2006/math">
                    <m:r>
                      <a:rPr lang="it-IT" b="0" i="1" dirty="0" smtClean="0">
                        <a:solidFill>
                          <a:srgbClr val="E71224"/>
                        </a:solidFill>
                        <a:latin typeface="Cambria Math" panose="02040503050406030204" pitchFamily="18" charset="0"/>
                      </a:rPr>
                      <m:t>𝐴</m:t>
                    </m:r>
                    <m:r>
                      <a:rPr lang="it-IT" i="1" dirty="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𝑏</m:t>
                    </m:r>
                  </m:oMath>
                </a14:m>
                <a:r>
                  <a:rPr lang="en-US" dirty="0"/>
                  <a:t> is mets </a:t>
                </a:r>
                <a14:m>
                  <m:oMath xmlns:m="http://schemas.openxmlformats.org/officeDocument/2006/math">
                    <m:func>
                      <m:funcPr>
                        <m:ctrlPr>
                          <a:rPr lang="it-IT" b="0" i="1" dirty="0" smtClean="0">
                            <a:solidFill>
                              <a:srgbClr val="E71224"/>
                            </a:solidFill>
                            <a:latin typeface="Cambria Math" panose="02040503050406030204" pitchFamily="18" charset="0"/>
                          </a:rPr>
                        </m:ctrlPr>
                      </m:funcPr>
                      <m:fName>
                        <m:r>
                          <a:rPr lang="it-IT" i="1" dirty="0">
                            <a:solidFill>
                              <a:srgbClr val="E71224"/>
                            </a:solidFill>
                            <a:latin typeface="Cambria Math" panose="02040503050406030204" pitchFamily="18" charset="0"/>
                          </a:rPr>
                          <m:t>𝐹</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𝑣</m:t>
                            </m:r>
                          </m:e>
                        </m:d>
                      </m:fName>
                      <m:e>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e>
                    </m:func>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𝑣</m:t>
                    </m:r>
                  </m:oMath>
                </a14:m>
                <a:r>
                  <a:rPr lang="en-US" dirty="0"/>
                  <a:t>, thus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r>
                  <a:rPr lang="en-US" dirty="0"/>
                  <a:t> can be reached following </a:t>
                </a:r>
                <a14:m>
                  <m:oMath xmlns:m="http://schemas.openxmlformats.org/officeDocument/2006/math">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𝑓</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oMath>
                </a14:m>
                <a:r>
                  <a:rPr lang="en-US" dirty="0"/>
                  <a:t> </a:t>
                </a:r>
              </a:p>
            </p:txBody>
          </p:sp>
        </mc:Choice>
        <mc:Fallback xmlns="">
          <p:sp>
            <p:nvSpPr>
              <p:cNvPr id="61" name="CasellaDiTesto 60">
                <a:extLst>
                  <a:ext uri="{FF2B5EF4-FFF2-40B4-BE49-F238E27FC236}">
                    <a16:creationId xmlns:a16="http://schemas.microsoft.com/office/drawing/2014/main" id="{21E6FD4B-3FFB-BC15-8400-E51F9ADD0389}"/>
                  </a:ext>
                </a:extLst>
              </p:cNvPr>
              <p:cNvSpPr txBox="1">
                <a:spLocks noRot="1" noChangeAspect="1" noMove="1" noResize="1" noEditPoints="1" noAdjustHandles="1" noChangeArrowheads="1" noChangeShapeType="1" noTextEdit="1"/>
              </p:cNvSpPr>
              <p:nvPr/>
            </p:nvSpPr>
            <p:spPr>
              <a:xfrm>
                <a:off x="645872" y="5337092"/>
                <a:ext cx="8876892" cy="369332"/>
              </a:xfrm>
              <a:prstGeom prst="rect">
                <a:avLst/>
              </a:prstGeom>
              <a:blipFill>
                <a:blip r:embed="rId21"/>
                <a:stretch>
                  <a:fillRect l="-481" t="-10000" b="-26667"/>
                </a:stretch>
              </a:blipFill>
            </p:spPr>
            <p:txBody>
              <a:bodyPr/>
              <a:lstStyle/>
              <a:p>
                <a:r>
                  <a:rPr lang="it-IT">
                    <a:noFill/>
                  </a:rPr>
                  <a:t> </a:t>
                </a:r>
              </a:p>
            </p:txBody>
          </p:sp>
        </mc:Fallback>
      </mc:AlternateContent>
      <p:pic>
        <p:nvPicPr>
          <p:cNvPr id="27" name="Immagine 2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F(x^*,v^*)\;=\;\max_{v\in\rea^m}\quad \min_{x\in\rea^n} \quad F(x,v)\quad\quad\text{(5)}&#10;\end{eqnarray*}&#10;}&#10;\end{document}" title="IguanaTex Bitmap Display">
            <a:extLst>
              <a:ext uri="{FF2B5EF4-FFF2-40B4-BE49-F238E27FC236}">
                <a16:creationId xmlns:a16="http://schemas.microsoft.com/office/drawing/2014/main" id="{1DB6CC06-804B-B42C-E1A5-5E386A92FB77}"/>
              </a:ext>
            </a:extLst>
          </p:cNvPr>
          <p:cNvPicPr>
            <a:picLocks noChangeAspect="1"/>
          </p:cNvPicPr>
          <p:nvPr>
            <p:custDataLst>
              <p:tags r:id="rId5"/>
            </p:custDataLst>
          </p:nvPr>
        </p:nvPicPr>
        <p:blipFill>
          <a:blip r:embed="rId22">
            <a:extLst>
              <a:ext uri="{28A0092B-C50C-407E-A947-70E740481C1C}">
                <a14:useLocalDpi xmlns:a14="http://schemas.microsoft.com/office/drawing/2010/main" val="0"/>
              </a:ext>
            </a:extLst>
          </a:blip>
          <a:stretch>
            <a:fillRect/>
          </a:stretch>
        </p:blipFill>
        <p:spPr>
          <a:xfrm>
            <a:off x="1405287" y="3371236"/>
            <a:ext cx="4490007" cy="342065"/>
          </a:xfrm>
          <a:prstGeom prst="rect">
            <a:avLst/>
          </a:prstGeom>
        </p:spPr>
      </p:pic>
      <mc:AlternateContent xmlns:mc="http://schemas.openxmlformats.org/markup-compatibility/2006" xmlns:a14="http://schemas.microsoft.com/office/drawing/2010/main">
        <mc:Choice Requires="a14">
          <p:sp>
            <p:nvSpPr>
              <p:cNvPr id="71" name="CasellaDiTesto 70">
                <a:extLst>
                  <a:ext uri="{FF2B5EF4-FFF2-40B4-BE49-F238E27FC236}">
                    <a16:creationId xmlns:a16="http://schemas.microsoft.com/office/drawing/2014/main" id="{542463A1-8A30-2090-4E99-995213E48519}"/>
                  </a:ext>
                </a:extLst>
              </p:cNvPr>
              <p:cNvSpPr txBox="1"/>
              <p:nvPr/>
            </p:nvSpPr>
            <p:spPr>
              <a:xfrm>
                <a:off x="198672" y="6616181"/>
                <a:ext cx="9683280" cy="646331"/>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a:t>Lagrange </a:t>
                </a:r>
                <a:r>
                  <a:rPr lang="it-IT" dirty="0" err="1"/>
                  <a:t>Multipliers</a:t>
                </a:r>
                <a:r>
                  <a:rPr lang="it-IT" dirty="0"/>
                  <a:t> Theory cause the </a:t>
                </a:r>
                <a:r>
                  <a:rPr lang="it-IT" dirty="0" err="1"/>
                  <a:t>critical</a:t>
                </a:r>
                <a:r>
                  <a:rPr lang="it-IT" dirty="0"/>
                  <a:t> point </a:t>
                </a:r>
                <a14:m>
                  <m:oMath xmlns:m="http://schemas.openxmlformats.org/officeDocument/2006/math">
                    <m:r>
                      <a:rPr lang="it-IT" b="0" i="0"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𝑣</m:t>
                        </m:r>
                      </m:e>
                      <m:sup>
                        <m:r>
                          <a:rPr lang="it-IT" b="0" i="1" dirty="0" smtClean="0">
                            <a:solidFill>
                              <a:srgbClr val="E71224"/>
                            </a:solidFill>
                            <a:latin typeface="Cambria Math" panose="02040503050406030204" pitchFamily="18" charset="0"/>
                          </a:rPr>
                          <m:t>∗</m:t>
                        </m:r>
                      </m:sup>
                    </m:sSup>
                    <m:r>
                      <a:rPr lang="it-IT" b="0" i="1" dirty="0" smtClean="0">
                        <a:solidFill>
                          <a:srgbClr val="E71224"/>
                        </a:solidFill>
                        <a:latin typeface="Cambria Math" panose="02040503050406030204" pitchFamily="18" charset="0"/>
                      </a:rPr>
                      <m:t>)</m:t>
                    </m:r>
                  </m:oMath>
                </a14:m>
                <a:r>
                  <a:rPr lang="it-IT" dirty="0"/>
                  <a:t> to </a:t>
                </a:r>
                <a:r>
                  <a:rPr lang="it-IT" dirty="0" err="1"/>
                  <a:t>occur</a:t>
                </a:r>
                <a:r>
                  <a:rPr lang="it-IT" dirty="0"/>
                  <a:t> </a:t>
                </a:r>
                <a:r>
                  <a:rPr lang="it-IT" dirty="0" err="1"/>
                  <a:t>at</a:t>
                </a:r>
                <a:r>
                  <a:rPr lang="it-IT" dirty="0"/>
                  <a:t> a </a:t>
                </a:r>
                <a:r>
                  <a:rPr lang="it-IT" dirty="0" err="1"/>
                  <a:t>saddle</a:t>
                </a:r>
                <a:r>
                  <a:rPr lang="it-IT" dirty="0"/>
                  <a:t> point. </a:t>
                </a:r>
                <a:r>
                  <a:rPr lang="it-IT" dirty="0" err="1"/>
                  <a:t>Indeed</a:t>
                </a:r>
                <a:r>
                  <a:rPr lang="it-IT" dirty="0"/>
                  <a:t>, </a:t>
                </a:r>
                <a14:m>
                  <m:oMath xmlns:m="http://schemas.openxmlformats.org/officeDocument/2006/math">
                    <m:r>
                      <a:rPr lang="it-IT" i="1" dirty="0">
                        <a:solidFill>
                          <a:srgbClr val="E71224"/>
                        </a:solidFill>
                        <a:latin typeface="Cambria Math" panose="02040503050406030204" pitchFamily="18" charset="0"/>
                      </a:rPr>
                      <m:t>𝐹</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𝑣</m:t>
                        </m:r>
                      </m:e>
                    </m:d>
                    <m:r>
                      <a:rPr lang="it-IT" i="1" dirty="0">
                        <a:solidFill>
                          <a:srgbClr val="E71224"/>
                        </a:solidFill>
                        <a:latin typeface="Cambria Math" panose="02040503050406030204" pitchFamily="18" charset="0"/>
                      </a:rPr>
                      <m:t> </m:t>
                    </m:r>
                  </m:oMath>
                </a14:m>
                <a:r>
                  <a:rPr lang="it-IT" dirty="0" err="1"/>
                  <a:t>results</a:t>
                </a:r>
                <a:r>
                  <a:rPr lang="it-IT" dirty="0"/>
                  <a:t> </a:t>
                </a:r>
                <a:r>
                  <a:rPr lang="it-IT" dirty="0" err="1"/>
                  <a:t>convex</a:t>
                </a:r>
                <a:r>
                  <a:rPr lang="it-IT" dirty="0"/>
                  <a:t> w.r.t. to </a:t>
                </a:r>
                <a14:m>
                  <m:oMath xmlns:m="http://schemas.openxmlformats.org/officeDocument/2006/math">
                    <m:r>
                      <a:rPr lang="it-IT" b="0" i="1" dirty="0" smtClean="0">
                        <a:solidFill>
                          <a:srgbClr val="E71224"/>
                        </a:solidFill>
                        <a:latin typeface="Cambria Math" panose="02040503050406030204" pitchFamily="18" charset="0"/>
                      </a:rPr>
                      <m:t>𝑥</m:t>
                    </m:r>
                  </m:oMath>
                </a14:m>
                <a:r>
                  <a:rPr lang="en-US" dirty="0"/>
                  <a:t> and concave </a:t>
                </a:r>
                <a:r>
                  <a:rPr lang="en-US" dirty="0" err="1"/>
                  <a:t>w.r.t.</a:t>
                </a:r>
                <a:r>
                  <a:rPr lang="en-US" dirty="0"/>
                  <a:t> </a:t>
                </a:r>
                <a14:m>
                  <m:oMath xmlns:m="http://schemas.openxmlformats.org/officeDocument/2006/math">
                    <m:r>
                      <a:rPr lang="it-IT" b="0" i="1" dirty="0" smtClean="0">
                        <a:solidFill>
                          <a:srgbClr val="E71224"/>
                        </a:solidFill>
                        <a:latin typeface="Cambria Math" panose="02040503050406030204" pitchFamily="18" charset="0"/>
                      </a:rPr>
                      <m:t>𝑣</m:t>
                    </m:r>
                  </m:oMath>
                </a14:m>
                <a:r>
                  <a:rPr lang="en-US" dirty="0"/>
                  <a:t>.</a:t>
                </a:r>
              </a:p>
            </p:txBody>
          </p:sp>
        </mc:Choice>
        <mc:Fallback xmlns="">
          <p:sp>
            <p:nvSpPr>
              <p:cNvPr id="71" name="CasellaDiTesto 70">
                <a:extLst>
                  <a:ext uri="{FF2B5EF4-FFF2-40B4-BE49-F238E27FC236}">
                    <a16:creationId xmlns:a16="http://schemas.microsoft.com/office/drawing/2014/main" id="{542463A1-8A30-2090-4E99-995213E48519}"/>
                  </a:ext>
                </a:extLst>
              </p:cNvPr>
              <p:cNvSpPr txBox="1">
                <a:spLocks noRot="1" noChangeAspect="1" noMove="1" noResize="1" noEditPoints="1" noAdjustHandles="1" noChangeArrowheads="1" noChangeShapeType="1" noTextEdit="1"/>
              </p:cNvSpPr>
              <p:nvPr/>
            </p:nvSpPr>
            <p:spPr>
              <a:xfrm>
                <a:off x="198672" y="6616181"/>
                <a:ext cx="9683280" cy="646331"/>
              </a:xfrm>
              <a:prstGeom prst="rect">
                <a:avLst/>
              </a:prstGeom>
              <a:blipFill>
                <a:blip r:embed="rId23"/>
                <a:stretch>
                  <a:fillRect l="-441" t="-4717" b="-1415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1" name="CasellaDiTesto 20">
                <a:extLst>
                  <a:ext uri="{FF2B5EF4-FFF2-40B4-BE49-F238E27FC236}">
                    <a16:creationId xmlns:a16="http://schemas.microsoft.com/office/drawing/2014/main" id="{3879E083-5DEF-9986-ED64-20FE3C77B0C0}"/>
                  </a:ext>
                </a:extLst>
              </p:cNvPr>
              <p:cNvSpPr txBox="1"/>
              <p:nvPr/>
            </p:nvSpPr>
            <p:spPr>
              <a:xfrm>
                <a:off x="636323" y="5876009"/>
                <a:ext cx="8801436" cy="729943"/>
              </a:xfrm>
              <a:prstGeom prst="rect">
                <a:avLst/>
              </a:prstGeom>
              <a:noFill/>
            </p:spPr>
            <p:txBody>
              <a:bodyPr wrap="square">
                <a:spAutoFit/>
              </a:bodyPr>
              <a:lstStyle/>
              <a:p>
                <a:pPr marL="342900" indent="-342900">
                  <a:buFont typeface="Wingdings" panose="05000000000000000000" pitchFamily="2" charset="2"/>
                  <a:buChar char="ü"/>
                </a:pPr>
                <a:r>
                  <a:rPr lang="en-US" dirty="0"/>
                  <a:t>If not, since </a:t>
                </a:r>
                <a14:m>
                  <m:oMath xmlns:m="http://schemas.openxmlformats.org/officeDocument/2006/math">
                    <m:r>
                      <a:rPr lang="it-IT" i="1" dirty="0">
                        <a:solidFill>
                          <a:srgbClr val="E71224"/>
                        </a:solidFill>
                        <a:latin typeface="Cambria Math" panose="02040503050406030204" pitchFamily="18" charset="0"/>
                      </a:rPr>
                      <m:t>𝑣</m:t>
                    </m:r>
                    <m:r>
                      <a:rPr lang="it-IT" i="1" dirty="0">
                        <a:solidFill>
                          <a:srgbClr val="E71224"/>
                        </a:solidFill>
                        <a:latin typeface="Cambria Math" panose="02040503050406030204" pitchFamily="18" charset="0"/>
                      </a:rPr>
                      <m:t> </m:t>
                    </m:r>
                  </m:oMath>
                </a14:m>
                <a:r>
                  <a:rPr lang="en-US" dirty="0"/>
                  <a:t>is maximized, small deviations on </a:t>
                </a:r>
                <a14:m>
                  <m:oMath xmlns:m="http://schemas.openxmlformats.org/officeDocument/2006/math">
                    <m:r>
                      <a:rPr lang="it-IT" i="1" dirty="0">
                        <a:solidFill>
                          <a:srgbClr val="E71224"/>
                        </a:solidFill>
                        <a:latin typeface="Cambria Math" panose="02040503050406030204" pitchFamily="18" charset="0"/>
                      </a:rPr>
                      <m:t>𝐴𝑥</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𝑏</m:t>
                    </m:r>
                  </m:oMath>
                </a14:m>
                <a:r>
                  <a:rPr lang="en-US" dirty="0"/>
                  <a:t> leads </a:t>
                </a:r>
                <a14:m>
                  <m:oMath xmlns:m="http://schemas.openxmlformats.org/officeDocument/2006/math">
                    <m:r>
                      <a:rPr lang="it-IT" i="1" dirty="0">
                        <a:solidFill>
                          <a:srgbClr val="E71224"/>
                        </a:solidFill>
                        <a:latin typeface="Cambria Math" panose="02040503050406030204" pitchFamily="18" charset="0"/>
                      </a:rPr>
                      <m:t>𝐹</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𝑣</m:t>
                        </m:r>
                      </m:e>
                    </m:d>
                  </m:oMath>
                </a14:m>
                <a:r>
                  <a:rPr lang="en-US" dirty="0"/>
                  <a:t> to increase a lot. This implies (5) give more priority to the constrain satisfaction rather than </a:t>
                </a:r>
                <a14:m>
                  <m:oMath xmlns:m="http://schemas.openxmlformats.org/officeDocument/2006/math">
                    <m:func>
                      <m:funcPr>
                        <m:ctrlPr>
                          <a:rPr lang="it-IT" b="0" i="1" dirty="0" smtClean="0">
                            <a:solidFill>
                              <a:srgbClr val="E71224"/>
                            </a:solidFill>
                            <a:latin typeface="Cambria Math" panose="02040503050406030204" pitchFamily="18" charset="0"/>
                          </a:rPr>
                        </m:ctrlPr>
                      </m:funcPr>
                      <m:fName>
                        <m:limLow>
                          <m:limLowPr>
                            <m:ctrlPr>
                              <a:rPr lang="it-IT" b="0" i="1" dirty="0" smtClean="0">
                                <a:solidFill>
                                  <a:srgbClr val="E71224"/>
                                </a:solidFill>
                                <a:latin typeface="Cambria Math" panose="02040503050406030204" pitchFamily="18" charset="0"/>
                              </a:rPr>
                            </m:ctrlPr>
                          </m:limLowPr>
                          <m:e>
                            <m:r>
                              <m:rPr>
                                <m:sty m:val="p"/>
                              </m:rPr>
                              <a:rPr lang="it-IT" b="0" i="0" dirty="0" smtClean="0">
                                <a:solidFill>
                                  <a:srgbClr val="E71224"/>
                                </a:solidFill>
                                <a:latin typeface="Cambria Math" panose="02040503050406030204" pitchFamily="18" charset="0"/>
                              </a:rPr>
                              <m:t>min</m:t>
                            </m:r>
                          </m:e>
                          <m:lim>
                            <m:r>
                              <a:rPr lang="it-IT" b="0" i="1" dirty="0" smtClean="0">
                                <a:solidFill>
                                  <a:srgbClr val="E71224"/>
                                </a:solidFill>
                                <a:latin typeface="Cambria Math" panose="02040503050406030204" pitchFamily="18" charset="0"/>
                              </a:rPr>
                              <m:t>𝑥</m:t>
                            </m:r>
                          </m:lim>
                        </m:limLow>
                      </m:fName>
                      <m:e>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e>
                    </m:func>
                  </m:oMath>
                </a14:m>
                <a:r>
                  <a:rPr lang="en-US" dirty="0"/>
                  <a:t>.</a:t>
                </a:r>
              </a:p>
            </p:txBody>
          </p:sp>
        </mc:Choice>
        <mc:Fallback>
          <p:sp>
            <p:nvSpPr>
              <p:cNvPr id="21" name="CasellaDiTesto 20">
                <a:extLst>
                  <a:ext uri="{FF2B5EF4-FFF2-40B4-BE49-F238E27FC236}">
                    <a16:creationId xmlns:a16="http://schemas.microsoft.com/office/drawing/2014/main" id="{3879E083-5DEF-9986-ED64-20FE3C77B0C0}"/>
                  </a:ext>
                </a:extLst>
              </p:cNvPr>
              <p:cNvSpPr txBox="1">
                <a:spLocks noRot="1" noChangeAspect="1" noMove="1" noResize="1" noEditPoints="1" noAdjustHandles="1" noChangeArrowheads="1" noChangeShapeType="1" noTextEdit="1"/>
              </p:cNvSpPr>
              <p:nvPr/>
            </p:nvSpPr>
            <p:spPr>
              <a:xfrm>
                <a:off x="636323" y="5876009"/>
                <a:ext cx="8801436" cy="729943"/>
              </a:xfrm>
              <a:prstGeom prst="rect">
                <a:avLst/>
              </a:prstGeom>
              <a:blipFill>
                <a:blip r:embed="rId24"/>
                <a:stretch>
                  <a:fillRect l="-416" t="-5000" b="-1667"/>
                </a:stretch>
              </a:blipFill>
            </p:spPr>
            <p:txBody>
              <a:bodyPr/>
              <a:lstStyle/>
              <a:p>
                <a:r>
                  <a:rPr lang="it-IT">
                    <a:noFill/>
                  </a:rPr>
                  <a:t> </a:t>
                </a:r>
              </a:p>
            </p:txBody>
          </p:sp>
        </mc:Fallback>
      </mc:AlternateContent>
      <p:sp>
        <p:nvSpPr>
          <p:cNvPr id="3" name="Rettangolo con angoli arrotondati 2">
            <a:extLst>
              <a:ext uri="{FF2B5EF4-FFF2-40B4-BE49-F238E27FC236}">
                <a16:creationId xmlns:a16="http://schemas.microsoft.com/office/drawing/2014/main" id="{3DD7AB7D-4BE4-7586-1A7A-C847C63FFA78}"/>
              </a:ext>
            </a:extLst>
          </p:cNvPr>
          <p:cNvSpPr/>
          <p:nvPr/>
        </p:nvSpPr>
        <p:spPr>
          <a:xfrm>
            <a:off x="2531413" y="1077787"/>
            <a:ext cx="2328636" cy="846466"/>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ttangolo con angoli arrotondati 8">
            <a:extLst>
              <a:ext uri="{FF2B5EF4-FFF2-40B4-BE49-F238E27FC236}">
                <a16:creationId xmlns:a16="http://schemas.microsoft.com/office/drawing/2014/main" id="{DD3C1933-2D25-DBA6-9A3F-A044A47DC4AF}"/>
              </a:ext>
            </a:extLst>
          </p:cNvPr>
          <p:cNvSpPr/>
          <p:nvPr/>
        </p:nvSpPr>
        <p:spPr>
          <a:xfrm>
            <a:off x="636322" y="3241608"/>
            <a:ext cx="5832921" cy="98127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5517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2" grpId="0"/>
      <p:bldP spid="61" grpId="0"/>
      <p:bldP spid="71" grpId="0"/>
      <p:bldP spid="21"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86381" y="224957"/>
            <a:ext cx="9055073" cy="493439"/>
          </a:xfrm>
        </p:spPr>
        <p:txBody>
          <a:bodyPr>
            <a:normAutofit/>
          </a:bodyPr>
          <a:lstStyle/>
          <a:p>
            <a:r>
              <a:rPr lang="en-US" dirty="0"/>
              <a:t>Convex optimization with equality constraints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7</a:t>
            </a:fld>
            <a:endParaRPr lang="it-IT"/>
          </a:p>
        </p:txBody>
      </p:sp>
      <p:sp>
        <p:nvSpPr>
          <p:cNvPr id="6" name="CasellaDiTesto 5">
            <a:extLst>
              <a:ext uri="{FF2B5EF4-FFF2-40B4-BE49-F238E27FC236}">
                <a16:creationId xmlns:a16="http://schemas.microsoft.com/office/drawing/2014/main" id="{E495FDA8-B379-AD5B-B792-C16D3276324C}"/>
              </a:ext>
            </a:extLst>
          </p:cNvPr>
          <p:cNvSpPr txBox="1"/>
          <p:nvPr/>
        </p:nvSpPr>
        <p:spPr>
          <a:xfrm>
            <a:off x="217722" y="759860"/>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To solve the problem</a:t>
            </a:r>
          </a:p>
        </p:txBody>
      </p:sp>
      <p:pic>
        <p:nvPicPr>
          <p:cNvPr id="38" name="Immagine 3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x_{v\in\rea^m}\quad \min_{x\in\rea^n} \quad f(x)+v^\intercal (Ax-b)\quad\quad \text{(5)}&#10;\end{eqnarray*}&#10;}&#10;\end{document}" title="IguanaTex Bitmap Display">
            <a:extLst>
              <a:ext uri="{FF2B5EF4-FFF2-40B4-BE49-F238E27FC236}">
                <a16:creationId xmlns:a16="http://schemas.microsoft.com/office/drawing/2014/main" id="{6597900D-CBC9-950D-16E4-C69A3E82272E}"/>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2680858" y="1140946"/>
            <a:ext cx="3425328" cy="320671"/>
          </a:xfrm>
          <a:prstGeom prst="rect">
            <a:avLst/>
          </a:prstGeom>
        </p:spPr>
      </p:pic>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769DCD40-FFA7-AC10-F368-F6C59C2BF938}"/>
                  </a:ext>
                </a:extLst>
              </p:cNvPr>
              <p:cNvSpPr txBox="1"/>
              <p:nvPr/>
            </p:nvSpPr>
            <p:spPr>
              <a:xfrm>
                <a:off x="217719" y="1582330"/>
                <a:ext cx="5964005" cy="369332"/>
              </a:xfrm>
              <a:prstGeom prst="rect">
                <a:avLst/>
              </a:prstGeom>
              <a:noFill/>
            </p:spPr>
            <p:txBody>
              <a:bodyPr wrap="square">
                <a:spAutoFit/>
              </a:bodyPr>
              <a:lstStyle/>
              <a:p>
                <a:pPr marL="342900" indent="-342900">
                  <a:buFont typeface="Arial" panose="020B0604020202020204" pitchFamily="34" charset="0"/>
                  <a:buChar char="•"/>
                </a:pPr>
                <a:r>
                  <a:rPr lang="en-US" dirty="0"/>
                  <a:t>A CT solver may follow </a:t>
                </a:r>
                <a14:m>
                  <m:oMath xmlns:m="http://schemas.openxmlformats.org/officeDocument/2006/math">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m:t>
                        </m:r>
                      </m:e>
                      <m:sub>
                        <m:r>
                          <a:rPr lang="it-IT" b="0" i="1" smtClean="0">
                            <a:solidFill>
                              <a:srgbClr val="E71224"/>
                            </a:solidFill>
                            <a:latin typeface="Cambria Math" panose="02040503050406030204" pitchFamily="18" charset="0"/>
                          </a:rPr>
                          <m:t>𝑥</m:t>
                        </m:r>
                      </m:sub>
                    </m:sSub>
                    <m:r>
                      <a:rPr lang="it-IT" b="0" i="1" smtClean="0">
                        <a:solidFill>
                          <a:srgbClr val="E71224"/>
                        </a:solidFill>
                        <a:latin typeface="Cambria Math" panose="02040503050406030204" pitchFamily="18" charset="0"/>
                      </a:rPr>
                      <m:t>𝐹</m:t>
                    </m:r>
                  </m:oMath>
                </a14:m>
                <a:r>
                  <a:rPr lang="en-US" dirty="0"/>
                  <a:t> </a:t>
                </a:r>
                <a:r>
                  <a:rPr lang="en-US" dirty="0" err="1"/>
                  <a:t>w.r.t.</a:t>
                </a:r>
                <a:r>
                  <a:rPr lang="en-US" dirty="0"/>
                  <a:t> </a:t>
                </a:r>
                <a14:m>
                  <m:oMath xmlns:m="http://schemas.openxmlformats.org/officeDocument/2006/math">
                    <m:r>
                      <a:rPr lang="it-IT" b="0" i="1" smtClean="0">
                        <a:solidFill>
                          <a:srgbClr val="E71224"/>
                        </a:solidFill>
                        <a:latin typeface="Cambria Math" panose="02040503050406030204" pitchFamily="18" charset="0"/>
                      </a:rPr>
                      <m:t>𝑥</m:t>
                    </m:r>
                  </m:oMath>
                </a14:m>
                <a:r>
                  <a:rPr lang="en-US" dirty="0"/>
                  <a:t> and </a:t>
                </a:r>
                <a14:m>
                  <m:oMath xmlns:m="http://schemas.openxmlformats.org/officeDocument/2006/math">
                    <m:r>
                      <a:rPr lang="it-IT" b="0" i="1" smtClean="0">
                        <a:solidFill>
                          <a:srgbClr val="E71224"/>
                        </a:solidFill>
                        <a:latin typeface="Cambria Math" panose="02040503050406030204" pitchFamily="18" charset="0"/>
                      </a:rPr>
                      <m:t>+</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m:t>
                        </m:r>
                      </m:e>
                      <m:sub>
                        <m:r>
                          <a:rPr lang="it-IT" b="0" i="1" smtClean="0">
                            <a:solidFill>
                              <a:srgbClr val="E71224"/>
                            </a:solidFill>
                            <a:latin typeface="Cambria Math" panose="02040503050406030204" pitchFamily="18" charset="0"/>
                          </a:rPr>
                          <m:t>𝑣</m:t>
                        </m:r>
                      </m:sub>
                    </m:sSub>
                    <m:r>
                      <a:rPr lang="it-IT" i="1">
                        <a:solidFill>
                          <a:srgbClr val="E71224"/>
                        </a:solidFill>
                        <a:latin typeface="Cambria Math" panose="02040503050406030204" pitchFamily="18" charset="0"/>
                      </a:rPr>
                      <m:t>𝐹</m:t>
                    </m:r>
                    <m:r>
                      <a:rPr lang="it-IT" i="1">
                        <a:solidFill>
                          <a:srgbClr val="E71224"/>
                        </a:solidFill>
                        <a:latin typeface="Cambria Math" panose="02040503050406030204" pitchFamily="18" charset="0"/>
                      </a:rPr>
                      <m:t> </m:t>
                    </m:r>
                  </m:oMath>
                </a14:m>
                <a:r>
                  <a:rPr lang="en-US" dirty="0" err="1"/>
                  <a:t>w.r.t.</a:t>
                </a:r>
                <a:r>
                  <a:rPr lang="en-US" dirty="0"/>
                  <a:t> </a:t>
                </a:r>
                <a14:m>
                  <m:oMath xmlns:m="http://schemas.openxmlformats.org/officeDocument/2006/math">
                    <m:r>
                      <a:rPr lang="it-IT" b="0" i="1" smtClean="0">
                        <a:solidFill>
                          <a:srgbClr val="E71224"/>
                        </a:solidFill>
                        <a:latin typeface="Cambria Math" panose="02040503050406030204" pitchFamily="18" charset="0"/>
                      </a:rPr>
                      <m:t>𝑣</m:t>
                    </m:r>
                  </m:oMath>
                </a14:m>
                <a:r>
                  <a:rPr lang="en-US" dirty="0"/>
                  <a:t>, as: </a:t>
                </a:r>
              </a:p>
            </p:txBody>
          </p:sp>
        </mc:Choice>
        <mc:Fallback>
          <p:sp>
            <p:nvSpPr>
              <p:cNvPr id="8" name="CasellaDiTesto 7">
                <a:extLst>
                  <a:ext uri="{FF2B5EF4-FFF2-40B4-BE49-F238E27FC236}">
                    <a16:creationId xmlns:a16="http://schemas.microsoft.com/office/drawing/2014/main" id="{769DCD40-FFA7-AC10-F368-F6C59C2BF938}"/>
                  </a:ext>
                </a:extLst>
              </p:cNvPr>
              <p:cNvSpPr txBox="1">
                <a:spLocks noRot="1" noChangeAspect="1" noMove="1" noResize="1" noEditPoints="1" noAdjustHandles="1" noChangeArrowheads="1" noChangeShapeType="1" noTextEdit="1"/>
              </p:cNvSpPr>
              <p:nvPr/>
            </p:nvSpPr>
            <p:spPr>
              <a:xfrm>
                <a:off x="217719" y="1582330"/>
                <a:ext cx="5964005" cy="369332"/>
              </a:xfrm>
              <a:prstGeom prst="rect">
                <a:avLst/>
              </a:prstGeom>
              <a:blipFill>
                <a:blip r:embed="rId12"/>
                <a:stretch>
                  <a:fillRect l="-716" t="-10000" r="-818"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834B6A89-379E-3CB9-0764-B0405F5FC7D0}"/>
                  </a:ext>
                </a:extLst>
              </p:cNvPr>
              <p:cNvSpPr txBox="1"/>
              <p:nvPr/>
            </p:nvSpPr>
            <p:spPr>
              <a:xfrm>
                <a:off x="217720" y="2915331"/>
                <a:ext cx="9446978" cy="452945"/>
              </a:xfrm>
              <a:prstGeom prst="rect">
                <a:avLst/>
              </a:prstGeom>
              <a:noFill/>
            </p:spPr>
            <p:txBody>
              <a:bodyPr wrap="square">
                <a:spAutoFit/>
              </a:bodyPr>
              <a:lstStyle/>
              <a:p>
                <a:pPr marL="342900" indent="-342900">
                  <a:buFont typeface="Arial" panose="020B0604020202020204" pitchFamily="34" charset="0"/>
                  <a:buChar char="•"/>
                </a:pPr>
                <a:r>
                  <a:rPr lang="en-US" b="1" dirty="0"/>
                  <a:t>Theorem: </a:t>
                </a:r>
                <a:r>
                  <a:rPr lang="en-US" dirty="0"/>
                  <a:t>Consider (6), for any initial values </a:t>
                </a:r>
                <a14:m>
                  <m:oMath xmlns:m="http://schemas.openxmlformats.org/officeDocument/2006/math">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(0)</m:t>
                    </m:r>
                  </m:oMath>
                </a14:m>
                <a:r>
                  <a:rPr lang="en-US" dirty="0"/>
                  <a:t> and </a:t>
                </a:r>
                <a14:m>
                  <m:oMath xmlns:m="http://schemas.openxmlformats.org/officeDocument/2006/math">
                    <m:r>
                      <a:rPr lang="it-IT" i="1" dirty="0">
                        <a:solidFill>
                          <a:srgbClr val="E71224"/>
                        </a:solidFill>
                        <a:latin typeface="Cambria Math" panose="02040503050406030204" pitchFamily="18" charset="0"/>
                      </a:rPr>
                      <m:t>𝑣</m:t>
                    </m:r>
                    <m:r>
                      <a:rPr lang="it-IT" b="0" i="1" dirty="0" smtClean="0">
                        <a:solidFill>
                          <a:srgbClr val="E71224"/>
                        </a:solidFill>
                        <a:latin typeface="Cambria Math" panose="02040503050406030204" pitchFamily="18" charset="0"/>
                      </a:rPr>
                      <m:t>(0)</m:t>
                    </m:r>
                  </m:oMath>
                </a14:m>
                <a:r>
                  <a:rPr lang="en-US" dirty="0"/>
                  <a:t>, we have </a:t>
                </a:r>
                <a14:m>
                  <m:oMath xmlns:m="http://schemas.openxmlformats.org/officeDocument/2006/math">
                    <m:func>
                      <m:funcPr>
                        <m:ctrlPr>
                          <a:rPr lang="it-IT" b="0" i="1" dirty="0" smtClean="0">
                            <a:solidFill>
                              <a:srgbClr val="E71224"/>
                            </a:solidFill>
                            <a:latin typeface="Cambria Math" panose="02040503050406030204" pitchFamily="18" charset="0"/>
                          </a:rPr>
                        </m:ctrlPr>
                      </m:funcPr>
                      <m:fName>
                        <m:limLow>
                          <m:limLowPr>
                            <m:ctrlPr>
                              <a:rPr lang="it-IT" b="0" i="1" dirty="0" smtClean="0">
                                <a:solidFill>
                                  <a:srgbClr val="E71224"/>
                                </a:solidFill>
                                <a:latin typeface="Cambria Math" panose="02040503050406030204" pitchFamily="18" charset="0"/>
                              </a:rPr>
                            </m:ctrlPr>
                          </m:limLowPr>
                          <m:e>
                            <m:r>
                              <m:rPr>
                                <m:sty m:val="p"/>
                              </m:rPr>
                              <a:rPr lang="it-IT" b="0" i="0" dirty="0" smtClean="0">
                                <a:solidFill>
                                  <a:srgbClr val="E71224"/>
                                </a:solidFill>
                                <a:latin typeface="Cambria Math" panose="02040503050406030204" pitchFamily="18" charset="0"/>
                              </a:rPr>
                              <m:t>lim</m:t>
                            </m:r>
                          </m:e>
                          <m:lim>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lim>
                        </m:limLow>
                      </m:fName>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e>
                    </m:func>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oMath>
                </a14:m>
                <a:endParaRPr lang="en-US" dirty="0"/>
              </a:p>
            </p:txBody>
          </p:sp>
        </mc:Choice>
        <mc:Fallback xmlns="">
          <p:sp>
            <p:nvSpPr>
              <p:cNvPr id="45" name="CasellaDiTesto 44">
                <a:extLst>
                  <a:ext uri="{FF2B5EF4-FFF2-40B4-BE49-F238E27FC236}">
                    <a16:creationId xmlns:a16="http://schemas.microsoft.com/office/drawing/2014/main" id="{834B6A89-379E-3CB9-0764-B0405F5FC7D0}"/>
                  </a:ext>
                </a:extLst>
              </p:cNvPr>
              <p:cNvSpPr txBox="1">
                <a:spLocks noRot="1" noChangeAspect="1" noMove="1" noResize="1" noEditPoints="1" noAdjustHandles="1" noChangeArrowheads="1" noChangeShapeType="1" noTextEdit="1"/>
              </p:cNvSpPr>
              <p:nvPr/>
            </p:nvSpPr>
            <p:spPr>
              <a:xfrm>
                <a:off x="217720" y="2915331"/>
                <a:ext cx="9446978" cy="452945"/>
              </a:xfrm>
              <a:prstGeom prst="rect">
                <a:avLst/>
              </a:prstGeom>
              <a:blipFill>
                <a:blip r:embed="rId13"/>
                <a:stretch>
                  <a:fillRect l="-452" t="-5333" b="-2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8" name="CasellaDiTesto 47">
                <a:extLst>
                  <a:ext uri="{FF2B5EF4-FFF2-40B4-BE49-F238E27FC236}">
                    <a16:creationId xmlns:a16="http://schemas.microsoft.com/office/drawing/2014/main" id="{CD9E1812-FBCF-337F-608D-428775CDB96B}"/>
                  </a:ext>
                </a:extLst>
              </p:cNvPr>
              <p:cNvSpPr txBox="1"/>
              <p:nvPr/>
            </p:nvSpPr>
            <p:spPr>
              <a:xfrm>
                <a:off x="217720" y="4135549"/>
                <a:ext cx="9709986" cy="646331"/>
              </a:xfrm>
              <a:prstGeom prst="rect">
                <a:avLst/>
              </a:prstGeom>
              <a:noFill/>
            </p:spPr>
            <p:txBody>
              <a:bodyPr wrap="square">
                <a:spAutoFit/>
              </a:bodyPr>
              <a:lstStyle/>
              <a:p>
                <a:pPr marL="342900" indent="-342900">
                  <a:buFont typeface="Arial" panose="020B0604020202020204" pitchFamily="34" charset="0"/>
                  <a:buChar char="•"/>
                </a:pPr>
                <a:r>
                  <a:rPr lang="en-US" dirty="0"/>
                  <a:t>To study the solver’s convergence, it is convenient study the dynamic  of </a:t>
                </a:r>
                <a14:m>
                  <m:oMath xmlns:m="http://schemas.openxmlformats.org/officeDocument/2006/math">
                    <m:d>
                      <m:dPr>
                        <m:ctrlPr>
                          <a:rPr lang="it-IT" b="0" i="1" dirty="0" smtClean="0">
                            <a:solidFill>
                              <a:srgbClr val="E71224"/>
                            </a:solidFill>
                            <a:latin typeface="Cambria Math" panose="02040503050406030204" pitchFamily="18" charset="0"/>
                          </a:rPr>
                        </m:ctrlPr>
                      </m:d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i="1" dirty="0">
                            <a:solidFill>
                              <a:srgbClr val="E71224"/>
                            </a:solidFill>
                            <a:latin typeface="Cambria Math" panose="02040503050406030204" pitchFamily="18" charset="0"/>
                          </a:rPr>
                          <m:t>,</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e>
                    </m:d>
                    <m:r>
                      <a:rPr lang="it-IT" b="0" i="1" dirty="0" smtClean="0">
                        <a:solidFill>
                          <a:srgbClr val="E71224"/>
                        </a:solidFill>
                        <a:latin typeface="Cambria Math" panose="02040503050406030204" pitchFamily="18" charset="0"/>
                      </a:rPr>
                      <m:t>=</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𝑣</m:t>
                            </m:r>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𝑣</m:t>
                            </m:r>
                          </m:e>
                          <m:sup>
                            <m:r>
                              <a:rPr lang="it-IT" i="1" dirty="0">
                                <a:solidFill>
                                  <a:srgbClr val="E71224"/>
                                </a:solidFill>
                                <a:latin typeface="Cambria Math" panose="02040503050406030204" pitchFamily="18" charset="0"/>
                              </a:rPr>
                              <m:t>∗</m:t>
                            </m:r>
                          </m:sup>
                        </m:sSup>
                      </m:e>
                    </m:d>
                  </m:oMath>
                </a14:m>
                <a:r>
                  <a:rPr lang="en-US" dirty="0"/>
                  <a:t>, namely</a:t>
                </a:r>
              </a:p>
            </p:txBody>
          </p:sp>
        </mc:Choice>
        <mc:Fallback xmlns="">
          <p:sp>
            <p:nvSpPr>
              <p:cNvPr id="48" name="CasellaDiTesto 47">
                <a:extLst>
                  <a:ext uri="{FF2B5EF4-FFF2-40B4-BE49-F238E27FC236}">
                    <a16:creationId xmlns:a16="http://schemas.microsoft.com/office/drawing/2014/main" id="{CD9E1812-FBCF-337F-608D-428775CDB96B}"/>
                  </a:ext>
                </a:extLst>
              </p:cNvPr>
              <p:cNvSpPr txBox="1">
                <a:spLocks noRot="1" noChangeAspect="1" noMove="1" noResize="1" noEditPoints="1" noAdjustHandles="1" noChangeArrowheads="1" noChangeShapeType="1" noTextEdit="1"/>
              </p:cNvSpPr>
              <p:nvPr/>
            </p:nvSpPr>
            <p:spPr>
              <a:xfrm>
                <a:off x="217720" y="4135549"/>
                <a:ext cx="9709986" cy="646331"/>
              </a:xfrm>
              <a:prstGeom prst="rect">
                <a:avLst/>
              </a:prstGeom>
              <a:blipFill>
                <a:blip r:embed="rId14"/>
                <a:stretch>
                  <a:fillRect l="-439" t="-4717" r="-753"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CasellaDiTesto 49">
                <a:extLst>
                  <a:ext uri="{FF2B5EF4-FFF2-40B4-BE49-F238E27FC236}">
                    <a16:creationId xmlns:a16="http://schemas.microsoft.com/office/drawing/2014/main" id="{37104D66-BDD1-B4FC-119D-2AFE68447DA1}"/>
                  </a:ext>
                </a:extLst>
              </p:cNvPr>
              <p:cNvSpPr txBox="1"/>
              <p:nvPr/>
            </p:nvSpPr>
            <p:spPr>
              <a:xfrm>
                <a:off x="217720" y="3440524"/>
                <a:ext cx="9560123" cy="646331"/>
              </a:xfrm>
              <a:prstGeom prst="rect">
                <a:avLst/>
              </a:prstGeom>
              <a:noFill/>
            </p:spPr>
            <p:txBody>
              <a:bodyPr wrap="square">
                <a:spAutoFit/>
              </a:bodyPr>
              <a:lstStyle/>
              <a:p>
                <a:pPr marL="342900" indent="-342900">
                  <a:buFont typeface="Arial" panose="020B0604020202020204" pitchFamily="34" charset="0"/>
                  <a:buChar char="•"/>
                </a:pPr>
                <a:r>
                  <a:rPr lang="en-US" b="1" dirty="0"/>
                  <a:t>Proof: </a:t>
                </a:r>
                <a:r>
                  <a:rPr lang="en-US" dirty="0"/>
                  <a:t>Let </a:t>
                </a:r>
                <a14:m>
                  <m:oMath xmlns:m="http://schemas.openxmlformats.org/officeDocument/2006/math">
                    <m:r>
                      <a:rPr lang="it-IT" b="0" i="1" dirty="0" smtClean="0">
                        <a:solidFill>
                          <a:srgbClr val="E71224"/>
                        </a:solidFill>
                        <a:latin typeface="Cambria Math" panose="02040503050406030204" pitchFamily="18" charset="0"/>
                      </a:rPr>
                      <m:t>(</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r>
                      <a:rPr lang="it-IT" b="0" i="1" dirty="0" smtClean="0">
                        <a:solidFill>
                          <a:srgbClr val="E71224"/>
                        </a:solidFill>
                        <a:latin typeface="Cambria Math" panose="02040503050406030204" pitchFamily="18" charset="0"/>
                      </a:rPr>
                      <m:t>)</m:t>
                    </m:r>
                  </m:oMath>
                </a14:m>
                <a:r>
                  <a:rPr lang="en-US" dirty="0"/>
                  <a:t> be a </a:t>
                </a:r>
                <a:r>
                  <a:rPr lang="en-US" dirty="0" err="1"/>
                  <a:t>stazionary</a:t>
                </a:r>
                <a:r>
                  <a:rPr lang="en-US" dirty="0"/>
                  <a:t> point of (6), it satisfies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r>
                      <a:rPr lang="it-IT" b="1"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0</m:t>
                    </m:r>
                  </m:oMath>
                </a14:m>
                <a:r>
                  <a:rPr lang="en-US" dirty="0"/>
                  <a:t> and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r>
                      <a:rPr lang="it-IT" b="1"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0</m:t>
                    </m:r>
                  </m:oMath>
                </a14:m>
                <a:r>
                  <a:rPr lang="en-US" dirty="0"/>
                  <a:t>. Moreover, under the current assumptions such equilibrium is unique, and corresponds to the solution </a:t>
                </a:r>
                <a14:m>
                  <m:oMath xmlns:m="http://schemas.openxmlformats.org/officeDocument/2006/math">
                    <m:r>
                      <a:rPr lang="it-IT" i="1" dirty="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𝑣</m:t>
                        </m:r>
                      </m:e>
                      <m:sup>
                        <m:r>
                          <a:rPr lang="it-IT" b="0" i="1" dirty="0" smtClean="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oMath>
                </a14:m>
                <a:r>
                  <a:rPr lang="en-US" dirty="0"/>
                  <a:t> of (5).</a:t>
                </a:r>
              </a:p>
            </p:txBody>
          </p:sp>
        </mc:Choice>
        <mc:Fallback xmlns="">
          <p:sp>
            <p:nvSpPr>
              <p:cNvPr id="50" name="CasellaDiTesto 49">
                <a:extLst>
                  <a:ext uri="{FF2B5EF4-FFF2-40B4-BE49-F238E27FC236}">
                    <a16:creationId xmlns:a16="http://schemas.microsoft.com/office/drawing/2014/main" id="{37104D66-BDD1-B4FC-119D-2AFE68447DA1}"/>
                  </a:ext>
                </a:extLst>
              </p:cNvPr>
              <p:cNvSpPr txBox="1">
                <a:spLocks noRot="1" noChangeAspect="1" noMove="1" noResize="1" noEditPoints="1" noAdjustHandles="1" noChangeArrowheads="1" noChangeShapeType="1" noTextEdit="1"/>
              </p:cNvSpPr>
              <p:nvPr/>
            </p:nvSpPr>
            <p:spPr>
              <a:xfrm>
                <a:off x="217720" y="3440524"/>
                <a:ext cx="9560123" cy="646331"/>
              </a:xfrm>
              <a:prstGeom prst="rect">
                <a:avLst/>
              </a:prstGeom>
              <a:blipFill>
                <a:blip r:embed="rId15"/>
                <a:stretch>
                  <a:fillRect l="-446"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5" name="CasellaDiTesto 64">
                <a:extLst>
                  <a:ext uri="{FF2B5EF4-FFF2-40B4-BE49-F238E27FC236}">
                    <a16:creationId xmlns:a16="http://schemas.microsoft.com/office/drawing/2014/main" id="{F6E34AE6-E743-87DA-10AC-5B0936336F6D}"/>
                  </a:ext>
                </a:extLst>
              </p:cNvPr>
              <p:cNvSpPr txBox="1"/>
              <p:nvPr/>
            </p:nvSpPr>
            <p:spPr>
              <a:xfrm>
                <a:off x="228984" y="5797940"/>
                <a:ext cx="9902413" cy="667747"/>
              </a:xfrm>
              <a:prstGeom prst="rect">
                <a:avLst/>
              </a:prstGeom>
              <a:noFill/>
            </p:spPr>
            <p:txBody>
              <a:bodyPr wrap="square">
                <a:spAutoFit/>
              </a:bodyPr>
              <a:lstStyle/>
              <a:p>
                <a:r>
                  <a:rPr lang="it-IT" b="1" dirty="0"/>
                  <a:t>Lyap. </a:t>
                </a:r>
                <a:r>
                  <a:rPr lang="it-IT" b="1" dirty="0" err="1"/>
                  <a:t>Theorem</a:t>
                </a:r>
                <a:r>
                  <a:rPr lang="it-IT" b="1" dirty="0"/>
                  <a:t>: </a:t>
                </a:r>
                <a:r>
                  <a:rPr lang="it-IT" dirty="0" err="1"/>
                  <a:t>Let</a:t>
                </a:r>
                <a:r>
                  <a:rPr lang="it-IT" dirty="0"/>
                  <a:t> </a:t>
                </a:r>
                <a14:m>
                  <m:oMath xmlns:m="http://schemas.openxmlformats.org/officeDocument/2006/math">
                    <m:r>
                      <a:rPr lang="it-IT" b="1" i="1" dirty="0" smtClean="0">
                        <a:solidFill>
                          <a:srgbClr val="E71224"/>
                        </a:solidFill>
                        <a:latin typeface="Cambria Math" panose="02040503050406030204" pitchFamily="18" charset="0"/>
                      </a:rPr>
                      <m:t>𝟎</m:t>
                    </m:r>
                  </m:oMath>
                </a14:m>
                <a:r>
                  <a:rPr lang="it-IT" dirty="0"/>
                  <a:t> be an </a:t>
                </a:r>
                <a:r>
                  <a:rPr lang="it-IT" dirty="0" err="1"/>
                  <a:t>equilibrium</a:t>
                </a:r>
                <a:r>
                  <a:rPr lang="it-IT" dirty="0"/>
                  <a:t> of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b="1" i="1" dirty="0" smtClean="0">
                            <a:solidFill>
                              <a:srgbClr val="E71224"/>
                            </a:solidFill>
                            <a:latin typeface="Cambria Math" panose="02040503050406030204" pitchFamily="18" charset="0"/>
                          </a:rPr>
                          <m:t>𝒆</m:t>
                        </m:r>
                      </m:e>
                    </m:acc>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h</m:t>
                    </m:r>
                    <m:r>
                      <a:rPr lang="it-IT" i="1" dirty="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𝒆</m:t>
                    </m:r>
                    <m:r>
                      <a:rPr lang="it-IT" i="1" dirty="0">
                        <a:solidFill>
                          <a:srgbClr val="E71224"/>
                        </a:solidFill>
                        <a:latin typeface="Cambria Math" panose="02040503050406030204" pitchFamily="18" charset="0"/>
                      </a:rPr>
                      <m:t>)</m:t>
                    </m:r>
                  </m:oMath>
                </a14:m>
                <a:r>
                  <a:rPr lang="it-IT" dirty="0"/>
                  <a:t>. If </a:t>
                </a:r>
                <a14:m>
                  <m:oMath xmlns:m="http://schemas.openxmlformats.org/officeDocument/2006/math">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𝑉</m:t>
                    </m:r>
                    <m:d>
                      <m:dPr>
                        <m:ctrlPr>
                          <a:rPr lang="it-IT" b="0" i="1" dirty="0" smtClean="0">
                            <a:solidFill>
                              <a:srgbClr val="E71224"/>
                            </a:solidFill>
                            <a:latin typeface="Cambria Math" panose="02040503050406030204" pitchFamily="18" charset="0"/>
                          </a:rPr>
                        </m:ctrlPr>
                      </m:dPr>
                      <m:e>
                        <m:r>
                          <a:rPr lang="it-IT" b="1" i="1" dirty="0" smtClean="0">
                            <a:solidFill>
                              <a:srgbClr val="E71224"/>
                            </a:solidFill>
                            <a:latin typeface="Cambria Math" panose="02040503050406030204" pitchFamily="18" charset="0"/>
                          </a:rPr>
                          <m:t>𝒆</m:t>
                        </m:r>
                      </m:e>
                    </m:d>
                    <m:r>
                      <a:rPr lang="it-IT" b="0" i="1" dirty="0" smtClean="0">
                        <a:solidFill>
                          <a:srgbClr val="E71224"/>
                        </a:solidFill>
                        <a:latin typeface="Cambria Math" panose="02040503050406030204" pitchFamily="18" charset="0"/>
                      </a:rPr>
                      <m:t>&gt;0 ∀ </m:t>
                    </m:r>
                    <m:r>
                      <a:rPr lang="it-IT" b="1" i="1" dirty="0" smtClean="0">
                        <a:solidFill>
                          <a:srgbClr val="E71224"/>
                        </a:solidFill>
                        <a:latin typeface="Cambria Math" panose="02040503050406030204" pitchFamily="18" charset="0"/>
                      </a:rPr>
                      <m:t>𝒆</m:t>
                    </m:r>
                    <m:r>
                      <a:rPr lang="it-IT" b="0" i="1" dirty="0" smtClean="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𝟎</m:t>
                    </m:r>
                  </m:oMath>
                </a14:m>
                <a:r>
                  <a:rPr lang="it-IT" dirty="0"/>
                  <a:t> and </a:t>
                </a:r>
                <a14:m>
                  <m:oMath xmlns:m="http://schemas.openxmlformats.org/officeDocument/2006/math">
                    <m:r>
                      <a:rPr lang="it-IT" i="1" dirty="0">
                        <a:solidFill>
                          <a:srgbClr val="E71224"/>
                        </a:solidFill>
                        <a:latin typeface="Cambria Math" panose="02040503050406030204" pitchFamily="18" charset="0"/>
                      </a:rPr>
                      <m:t>𝑉</m:t>
                    </m:r>
                    <m:d>
                      <m:dPr>
                        <m:ctrlPr>
                          <a:rPr lang="it-IT" i="1" dirty="0">
                            <a:solidFill>
                              <a:srgbClr val="E71224"/>
                            </a:solidFill>
                            <a:latin typeface="Cambria Math" panose="02040503050406030204" pitchFamily="18" charset="0"/>
                          </a:rPr>
                        </m:ctrlPr>
                      </m:dPr>
                      <m:e>
                        <m:r>
                          <a:rPr lang="it-IT" b="1" i="1" dirty="0" smtClean="0">
                            <a:solidFill>
                              <a:srgbClr val="E71224"/>
                            </a:solidFill>
                            <a:latin typeface="Cambria Math" panose="02040503050406030204" pitchFamily="18" charset="0"/>
                          </a:rPr>
                          <m:t>𝟎</m:t>
                        </m:r>
                      </m:e>
                    </m:d>
                    <m:r>
                      <a:rPr lang="it-IT" b="0" i="1" dirty="0" smtClean="0">
                        <a:solidFill>
                          <a:srgbClr val="E71224"/>
                        </a:solidFill>
                        <a:latin typeface="Cambria Math" panose="02040503050406030204" pitchFamily="18" charset="0"/>
                      </a:rPr>
                      <m:t>=0</m:t>
                    </m:r>
                  </m:oMath>
                </a14:m>
                <a:r>
                  <a:rPr lang="it-IT" dirty="0"/>
                  <a:t> (</a:t>
                </a:r>
                <a:r>
                  <a:rPr lang="it-IT" dirty="0" err="1"/>
                  <a:t>pos</a:t>
                </a:r>
                <a:r>
                  <a:rPr lang="it-IT" dirty="0"/>
                  <a:t>. </a:t>
                </a:r>
                <a:r>
                  <a:rPr lang="it-IT" dirty="0" err="1"/>
                  <a:t>def</a:t>
                </a:r>
                <a:r>
                  <a:rPr lang="it-IT" dirty="0"/>
                  <a:t>. </a:t>
                </a:r>
                <a14:m>
                  <m:oMath xmlns:m="http://schemas.openxmlformats.org/officeDocument/2006/math">
                    <m:r>
                      <a:rPr lang="it-IT" i="1" dirty="0">
                        <a:solidFill>
                          <a:srgbClr val="E71224"/>
                        </a:solidFill>
                        <a:latin typeface="Cambria Math" panose="02040503050406030204" pitchFamily="18" charset="0"/>
                      </a:rPr>
                      <m:t>≻</m:t>
                    </m:r>
                  </m:oMath>
                </a14:m>
                <a:r>
                  <a:rPr lang="it-IT" dirty="0"/>
                  <a:t>) such </a:t>
                </a:r>
                <a:r>
                  <a:rPr lang="it-IT" dirty="0" err="1"/>
                  <a:t>that</a:t>
                </a:r>
                <a:r>
                  <a:rPr lang="it-IT" dirty="0"/>
                  <a:t>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𝑉</m:t>
                        </m:r>
                      </m:e>
                    </m:acc>
                    <m:r>
                      <a:rPr lang="it-IT" b="0" i="1" dirty="0" smtClean="0">
                        <a:solidFill>
                          <a:srgbClr val="E71224"/>
                        </a:solidFill>
                        <a:latin typeface="Cambria Math" panose="02040503050406030204" pitchFamily="18" charset="0"/>
                      </a:rPr>
                      <m:t>≤0</m:t>
                    </m:r>
                  </m:oMath>
                </a14:m>
                <a:r>
                  <a:rPr lang="en-US" dirty="0"/>
                  <a:t> </a:t>
                </a:r>
                <a14:m>
                  <m:oMath xmlns:m="http://schemas.openxmlformats.org/officeDocument/2006/math">
                    <m:r>
                      <a:rPr lang="it-IT" i="1" dirty="0">
                        <a:solidFill>
                          <a:srgbClr val="E71224"/>
                        </a:solidFill>
                        <a:latin typeface="Cambria Math" panose="02040503050406030204" pitchFamily="18" charset="0"/>
                      </a:rPr>
                      <m:t>∀ </m:t>
                    </m:r>
                    <m:r>
                      <a:rPr lang="it-IT" b="1" i="1" dirty="0" smtClean="0">
                        <a:solidFill>
                          <a:srgbClr val="E71224"/>
                        </a:solidFill>
                        <a:latin typeface="Cambria Math" panose="02040503050406030204" pitchFamily="18" charset="0"/>
                      </a:rPr>
                      <m:t>𝒆</m:t>
                    </m:r>
                  </m:oMath>
                </a14:m>
                <a:r>
                  <a:rPr lang="en-US" b="1" dirty="0"/>
                  <a:t> </a:t>
                </a:r>
                <a:r>
                  <a:rPr lang="en-US" dirty="0"/>
                  <a:t>(neg. semi-def. </a:t>
                </a:r>
                <a14:m>
                  <m:oMath xmlns:m="http://schemas.openxmlformats.org/officeDocument/2006/math">
                    <m:r>
                      <a:rPr lang="it-IT" i="1" dirty="0">
                        <a:solidFill>
                          <a:srgbClr val="E71224"/>
                        </a:solidFill>
                        <a:latin typeface="Cambria Math" panose="02040503050406030204" pitchFamily="18" charset="0"/>
                      </a:rPr>
                      <m:t>≼</m:t>
                    </m:r>
                  </m:oMath>
                </a14:m>
                <a:r>
                  <a:rPr lang="en-US" dirty="0"/>
                  <a:t>), </a:t>
                </a:r>
                <a14:m>
                  <m:oMath xmlns:m="http://schemas.openxmlformats.org/officeDocument/2006/math">
                    <m:r>
                      <a:rPr lang="it-IT" b="1" i="1" dirty="0">
                        <a:solidFill>
                          <a:srgbClr val="E71224"/>
                        </a:solidFill>
                        <a:latin typeface="Cambria Math" panose="02040503050406030204" pitchFamily="18" charset="0"/>
                      </a:rPr>
                      <m:t>𝟎</m:t>
                    </m:r>
                    <m:r>
                      <a:rPr lang="it-IT" b="1" i="1" dirty="0">
                        <a:solidFill>
                          <a:srgbClr val="E71224"/>
                        </a:solidFill>
                        <a:latin typeface="Cambria Math" panose="02040503050406030204" pitchFamily="18" charset="0"/>
                      </a:rPr>
                      <m:t> </m:t>
                    </m:r>
                  </m:oMath>
                </a14:m>
                <a:r>
                  <a:rPr lang="it-IT" dirty="0" err="1"/>
                  <a:t>is</a:t>
                </a:r>
                <a:r>
                  <a:rPr lang="it-IT" dirty="0"/>
                  <a:t> </a:t>
                </a:r>
                <a:r>
                  <a:rPr lang="it-IT" dirty="0" err="1"/>
                  <a:t>stable</a:t>
                </a:r>
                <a:r>
                  <a:rPr lang="en-US" dirty="0"/>
                  <a:t>. If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𝑉</m:t>
                        </m:r>
                      </m:e>
                    </m:acc>
                    <m:r>
                      <a:rPr lang="it-IT" b="0" i="1" dirty="0" smtClean="0">
                        <a:solidFill>
                          <a:srgbClr val="E71224"/>
                        </a:solidFill>
                        <a:latin typeface="Cambria Math" panose="02040503050406030204" pitchFamily="18" charset="0"/>
                      </a:rPr>
                      <m:t>&lt;</m:t>
                    </m:r>
                    <m:r>
                      <a:rPr lang="it-IT" i="1" dirty="0">
                        <a:solidFill>
                          <a:srgbClr val="E71224"/>
                        </a:solidFill>
                        <a:latin typeface="Cambria Math" panose="02040503050406030204" pitchFamily="18" charset="0"/>
                      </a:rPr>
                      <m:t>0</m:t>
                    </m:r>
                    <m:r>
                      <a:rPr lang="it-IT" b="0" i="1" dirty="0" smtClean="0">
                        <a:solidFill>
                          <a:srgbClr val="E71224"/>
                        </a:solidFill>
                        <a:latin typeface="Cambria Math" panose="02040503050406030204" pitchFamily="18" charset="0"/>
                      </a:rPr>
                      <m:t> ∀ </m:t>
                    </m:r>
                    <m:r>
                      <a:rPr lang="it-IT" b="1" i="1" dirty="0" smtClean="0">
                        <a:solidFill>
                          <a:srgbClr val="E71224"/>
                        </a:solidFill>
                        <a:latin typeface="Cambria Math" panose="02040503050406030204" pitchFamily="18" charset="0"/>
                      </a:rPr>
                      <m:t>𝒆</m:t>
                    </m:r>
                    <m:r>
                      <a:rPr lang="it-IT" b="0" i="1" dirty="0" smtClean="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𝟎</m:t>
                    </m:r>
                  </m:oMath>
                </a14:m>
                <a:r>
                  <a:rPr lang="it-IT" dirty="0"/>
                  <a:t> (</a:t>
                </a:r>
                <a:r>
                  <a:rPr lang="it-IT" dirty="0" err="1"/>
                  <a:t>neg</a:t>
                </a:r>
                <a:r>
                  <a:rPr lang="it-IT" dirty="0"/>
                  <a:t>. </a:t>
                </a:r>
                <a:r>
                  <a:rPr lang="it-IT" dirty="0" err="1"/>
                  <a:t>def</a:t>
                </a:r>
                <a:r>
                  <a:rPr lang="it-IT" dirty="0"/>
                  <a:t>. </a:t>
                </a:r>
                <a14:m>
                  <m:oMath xmlns:m="http://schemas.openxmlformats.org/officeDocument/2006/math">
                    <m:r>
                      <a:rPr lang="it-IT" b="0" i="1" dirty="0" smtClean="0">
                        <a:solidFill>
                          <a:srgbClr val="E71224"/>
                        </a:solidFill>
                        <a:latin typeface="Cambria Math" panose="02040503050406030204" pitchFamily="18" charset="0"/>
                      </a:rPr>
                      <m:t>≺</m:t>
                    </m:r>
                  </m:oMath>
                </a14:m>
                <a:r>
                  <a:rPr lang="it-IT"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𝑧</m:t>
                        </m:r>
                      </m:e>
                      <m:sub>
                        <m:r>
                          <a:rPr lang="it-IT" b="0" i="1" dirty="0" smtClean="0">
                            <a:solidFill>
                              <a:srgbClr val="E71224"/>
                            </a:solidFill>
                            <a:latin typeface="Cambria Math" panose="02040503050406030204" pitchFamily="18" charset="0"/>
                          </a:rPr>
                          <m:t>𝑒𝑞</m:t>
                        </m:r>
                      </m:sub>
                    </m:sSub>
                  </m:oMath>
                </a14:m>
                <a:r>
                  <a:rPr lang="it-IT" dirty="0"/>
                  <a:t> </a:t>
                </a:r>
                <a:r>
                  <a:rPr lang="it-IT" dirty="0" err="1"/>
                  <a:t>is</a:t>
                </a:r>
                <a:r>
                  <a:rPr lang="it-IT" dirty="0"/>
                  <a:t> </a:t>
                </a:r>
                <a:r>
                  <a:rPr lang="it-IT" dirty="0" err="1"/>
                  <a:t>asympt</a:t>
                </a:r>
                <a:r>
                  <a:rPr lang="it-IT" dirty="0"/>
                  <a:t>. </a:t>
                </a:r>
                <a:r>
                  <a:rPr lang="it-IT" dirty="0" err="1"/>
                  <a:t>stable</a:t>
                </a:r>
                <a:endParaRPr lang="en-US" dirty="0"/>
              </a:p>
            </p:txBody>
          </p:sp>
        </mc:Choice>
        <mc:Fallback xmlns="">
          <p:sp>
            <p:nvSpPr>
              <p:cNvPr id="65" name="CasellaDiTesto 64">
                <a:extLst>
                  <a:ext uri="{FF2B5EF4-FFF2-40B4-BE49-F238E27FC236}">
                    <a16:creationId xmlns:a16="http://schemas.microsoft.com/office/drawing/2014/main" id="{F6E34AE6-E743-87DA-10AC-5B0936336F6D}"/>
                  </a:ext>
                </a:extLst>
              </p:cNvPr>
              <p:cNvSpPr txBox="1">
                <a:spLocks noRot="1" noChangeAspect="1" noMove="1" noResize="1" noEditPoints="1" noAdjustHandles="1" noChangeArrowheads="1" noChangeShapeType="1" noTextEdit="1"/>
              </p:cNvSpPr>
              <p:nvPr/>
            </p:nvSpPr>
            <p:spPr>
              <a:xfrm>
                <a:off x="228984" y="5797940"/>
                <a:ext cx="9902413" cy="667747"/>
              </a:xfrm>
              <a:prstGeom prst="rect">
                <a:avLst/>
              </a:prstGeom>
              <a:blipFill>
                <a:blip r:embed="rId16"/>
                <a:stretch>
                  <a:fillRect l="-554" t="-4545" b="-10909"/>
                </a:stretch>
              </a:blipFill>
            </p:spPr>
            <p:txBody>
              <a:bodyPr/>
              <a:lstStyle/>
              <a:p>
                <a:r>
                  <a:rPr lang="it-IT">
                    <a:noFill/>
                  </a:rPr>
                  <a:t> </a:t>
                </a:r>
              </a:p>
            </p:txBody>
          </p:sp>
        </mc:Fallback>
      </mc:AlternateContent>
      <p:grpSp>
        <p:nvGrpSpPr>
          <p:cNvPr id="29" name="Gruppo 28">
            <a:extLst>
              <a:ext uri="{FF2B5EF4-FFF2-40B4-BE49-F238E27FC236}">
                <a16:creationId xmlns:a16="http://schemas.microsoft.com/office/drawing/2014/main" id="{7104E98A-86CD-B8D0-FEE8-0F11F7768688}"/>
              </a:ext>
            </a:extLst>
          </p:cNvPr>
          <p:cNvGrpSpPr/>
          <p:nvPr/>
        </p:nvGrpSpPr>
        <p:grpSpPr>
          <a:xfrm>
            <a:off x="727286" y="2082512"/>
            <a:ext cx="2340441" cy="539736"/>
            <a:chOff x="642233" y="2447799"/>
            <a:chExt cx="2455359" cy="584959"/>
          </a:xfrm>
        </p:grpSpPr>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F}(x,v)\\&#10;\dot{v}(t)&amp;=&amp;\nabla_v{F}(x,v)\\&#10;\end{eqnarray*}&#10;}&#10;\end{document}" title="IguanaTex Bitmap Display">
              <a:extLst>
                <a:ext uri="{FF2B5EF4-FFF2-40B4-BE49-F238E27FC236}">
                  <a16:creationId xmlns:a16="http://schemas.microsoft.com/office/drawing/2014/main" id="{3F789F02-0685-224F-92D4-3981591CC34B}"/>
                </a:ext>
              </a:extLst>
            </p:cNvPr>
            <p:cNvPicPr>
              <a:picLocks noChangeAspect="1"/>
            </p:cNvPicPr>
            <p:nvPr>
              <p:custDataLst>
                <p:tags r:id="rId7"/>
              </p:custDataLst>
            </p:nvPr>
          </p:nvPicPr>
          <p:blipFill>
            <a:blip r:embed="rId17">
              <a:extLst>
                <a:ext uri="{28A0092B-C50C-407E-A947-70E740481C1C}">
                  <a14:useLocalDpi xmlns:a14="http://schemas.microsoft.com/office/drawing/2010/main" val="0"/>
                </a:ext>
              </a:extLst>
            </a:blip>
            <a:stretch>
              <a:fillRect/>
            </a:stretch>
          </p:blipFill>
          <p:spPr>
            <a:xfrm>
              <a:off x="642233" y="2447799"/>
              <a:ext cx="2027138" cy="584959"/>
            </a:xfrm>
            <a:prstGeom prst="rect">
              <a:avLst/>
            </a:prstGeom>
          </p:spPr>
        </p:pic>
        <p:pic>
          <p:nvPicPr>
            <p:cNvPr id="21" name="Immagine 2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a:extLst>
                <a:ext uri="{FF2B5EF4-FFF2-40B4-BE49-F238E27FC236}">
                  <a16:creationId xmlns:a16="http://schemas.microsoft.com/office/drawing/2014/main" id="{CC9E1445-4161-8045-5D6B-5BC484C67077}"/>
                </a:ext>
              </a:extLst>
            </p:cNvPr>
            <p:cNvPicPr>
              <a:picLocks noChangeAspect="1"/>
            </p:cNvPicPr>
            <p:nvPr>
              <p:custDataLst>
                <p:tags r:id="rId8"/>
              </p:custDataLst>
            </p:nvPr>
          </p:nvPicPr>
          <p:blipFill>
            <a:blip r:embed="rId18">
              <a:extLst>
                <a:ext uri="{28A0092B-C50C-407E-A947-70E740481C1C}">
                  <a14:useLocalDpi xmlns:a14="http://schemas.microsoft.com/office/drawing/2010/main" val="0"/>
                </a:ext>
              </a:extLst>
            </a:blip>
            <a:stretch>
              <a:fillRect/>
            </a:stretch>
          </p:blipFill>
          <p:spPr>
            <a:xfrm>
              <a:off x="2755254" y="2676496"/>
              <a:ext cx="342338" cy="129968"/>
            </a:xfrm>
            <a:prstGeom prst="rect">
              <a:avLst/>
            </a:prstGeom>
          </p:spPr>
        </p:pic>
      </p:grpSp>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15D4FBB6-7E35-4ADE-E5AF-94F710D0A50D}"/>
                  </a:ext>
                </a:extLst>
              </p:cNvPr>
              <p:cNvSpPr txBox="1"/>
              <p:nvPr/>
            </p:nvSpPr>
            <p:spPr>
              <a:xfrm>
                <a:off x="228985" y="6516564"/>
                <a:ext cx="9840374" cy="676404"/>
              </a:xfrm>
              <a:prstGeom prst="rect">
                <a:avLst/>
              </a:prstGeom>
              <a:noFill/>
            </p:spPr>
            <p:txBody>
              <a:bodyPr wrap="square">
                <a:spAutoFit/>
              </a:bodyPr>
              <a:lstStyle/>
              <a:p>
                <a:r>
                  <a:rPr lang="it-IT" b="1" dirty="0"/>
                  <a:t>LaSalle’s </a:t>
                </a:r>
                <a:r>
                  <a:rPr lang="it-IT" b="1" dirty="0" err="1"/>
                  <a:t>Invariance</a:t>
                </a:r>
                <a:r>
                  <a:rPr lang="it-IT" b="1" dirty="0"/>
                  <a:t> </a:t>
                </a:r>
                <a:r>
                  <a:rPr lang="it-IT" b="1" dirty="0" err="1"/>
                  <a:t>Principle</a:t>
                </a:r>
                <a:r>
                  <a:rPr lang="it-IT" b="1" dirty="0"/>
                  <a:t>: </a:t>
                </a:r>
                <a:r>
                  <a:rPr lang="en-US" dirty="0"/>
                  <a:t>Let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𝑉</m:t>
                        </m:r>
                      </m:e>
                    </m:acc>
                    <m:d>
                      <m:dPr>
                        <m:ctrlPr>
                          <a:rPr lang="it-IT" i="1" dirty="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𝑧</m:t>
                        </m:r>
                      </m:e>
                    </m:d>
                    <m:r>
                      <a:rPr lang="it-IT"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0</m:t>
                    </m:r>
                  </m:oMath>
                </a14:m>
                <a:r>
                  <a:rPr lang="it-IT" dirty="0"/>
                  <a:t> (i.e.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𝑉</m:t>
                        </m:r>
                      </m:e>
                    </m:acc>
                    <m:r>
                      <a:rPr lang="it-IT" b="0" i="1" dirty="0" smtClean="0">
                        <a:solidFill>
                          <a:srgbClr val="E71224"/>
                        </a:solidFill>
                        <a:latin typeface="Cambria Math" panose="02040503050406030204" pitchFamily="18" charset="0"/>
                      </a:rPr>
                      <m:t>=0</m:t>
                    </m:r>
                  </m:oMath>
                </a14:m>
                <a:r>
                  <a:rPr lang="it-IT" dirty="0"/>
                  <a:t> </a:t>
                </a:r>
                <a:r>
                  <a:rPr lang="it-IT" dirty="0" err="1"/>
                  <a:t>also</a:t>
                </a:r>
                <a:r>
                  <a:rPr lang="it-IT" dirty="0"/>
                  <a:t> for some </a:t>
                </a:r>
                <a14:m>
                  <m:oMath xmlns:m="http://schemas.openxmlformats.org/officeDocument/2006/math">
                    <m:r>
                      <a:rPr lang="it-IT" b="0" i="1" dirty="0" smtClean="0">
                        <a:solidFill>
                          <a:srgbClr val="E71224"/>
                        </a:solidFill>
                        <a:latin typeface="Cambria Math" panose="02040503050406030204" pitchFamily="18" charset="0"/>
                      </a:rPr>
                      <m:t>𝑧</m:t>
                    </m:r>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oMath>
                </a14:m>
                <a:r>
                  <a:rPr lang="it-IT" dirty="0"/>
                  <a:t>). </a:t>
                </a:r>
                <a:r>
                  <a:rPr lang="it-IT" dirty="0" err="1"/>
                  <a:t>If</a:t>
                </a:r>
                <a:r>
                  <a:rPr lang="it-IT" dirty="0"/>
                  <a:t> the </a:t>
                </a:r>
                <a:r>
                  <a:rPr lang="it-IT" b="1" dirty="0" err="1"/>
                  <a:t>Invariant</a:t>
                </a:r>
                <a:r>
                  <a:rPr lang="it-IT" b="1" dirty="0"/>
                  <a:t> Set</a:t>
                </a:r>
                <a:r>
                  <a:rPr lang="it-IT" dirty="0"/>
                  <a:t> </a:t>
                </a:r>
                <a14:m>
                  <m:oMath xmlns:m="http://schemas.openxmlformats.org/officeDocument/2006/math">
                    <m:r>
                      <a:rPr lang="it-IT" b="1" i="1" dirty="0" smtClean="0">
                        <a:solidFill>
                          <a:srgbClr val="E71224"/>
                        </a:solidFill>
                        <a:latin typeface="Cambria Math" panose="02040503050406030204" pitchFamily="18" charset="0"/>
                      </a:rPr>
                      <m:t>ℐ</m:t>
                    </m:r>
                  </m:oMath>
                </a14:m>
                <a:r>
                  <a:rPr lang="it-IT" dirty="0"/>
                  <a:t> satisyfing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𝑉</m:t>
                        </m:r>
                      </m:e>
                    </m:acc>
                    <m:r>
                      <a:rPr lang="it-IT" b="0" i="1" dirty="0" smtClean="0">
                        <a:solidFill>
                          <a:srgbClr val="E71224"/>
                        </a:solidFill>
                        <a:latin typeface="Cambria Math" panose="02040503050406030204" pitchFamily="18" charset="0"/>
                      </a:rPr>
                      <m:t>=0</m:t>
                    </m:r>
                  </m:oMath>
                </a14:m>
                <a:r>
                  <a:rPr lang="en-US" dirty="0"/>
                  <a:t>  contains no other trajectories except </a:t>
                </a:r>
                <a14:m>
                  <m:oMath xmlns:m="http://schemas.openxmlformats.org/officeDocument/2006/math">
                    <m:r>
                      <a:rPr lang="it-IT" b="1" i="1" dirty="0">
                        <a:solidFill>
                          <a:srgbClr val="E71224"/>
                        </a:solidFill>
                        <a:latin typeface="Cambria Math" panose="02040503050406030204" pitchFamily="18" charset="0"/>
                      </a:rPr>
                      <m:t>𝟎</m:t>
                    </m:r>
                  </m:oMath>
                </a14:m>
                <a:r>
                  <a:rPr lang="it-IT" dirty="0"/>
                  <a:t>, then </a:t>
                </a:r>
                <a14:m>
                  <m:oMath xmlns:m="http://schemas.openxmlformats.org/officeDocument/2006/math">
                    <m:r>
                      <a:rPr lang="it-IT" b="1" i="1" dirty="0">
                        <a:solidFill>
                          <a:srgbClr val="E71224"/>
                        </a:solidFill>
                        <a:latin typeface="Cambria Math" panose="02040503050406030204" pitchFamily="18" charset="0"/>
                      </a:rPr>
                      <m:t>𝟎</m:t>
                    </m:r>
                    <m:r>
                      <a:rPr lang="it-IT" b="1" i="1" dirty="0">
                        <a:solidFill>
                          <a:srgbClr val="E71224"/>
                        </a:solidFill>
                        <a:latin typeface="Cambria Math" panose="02040503050406030204" pitchFamily="18" charset="0"/>
                      </a:rPr>
                      <m:t> </m:t>
                    </m:r>
                  </m:oMath>
                </a14:m>
                <a:r>
                  <a:rPr lang="it-IT" dirty="0" err="1"/>
                  <a:t>is</a:t>
                </a:r>
                <a:r>
                  <a:rPr lang="it-IT" dirty="0"/>
                  <a:t> </a:t>
                </a:r>
                <a:r>
                  <a:rPr lang="it-IT" dirty="0" err="1"/>
                  <a:t>asympt</a:t>
                </a:r>
                <a:r>
                  <a:rPr lang="it-IT" dirty="0"/>
                  <a:t>. </a:t>
                </a:r>
                <a:r>
                  <a:rPr lang="it-IT" dirty="0" err="1"/>
                  <a:t>stable</a:t>
                </a:r>
                <a:r>
                  <a:rPr lang="it-IT" dirty="0"/>
                  <a:t>.</a:t>
                </a:r>
                <a:endParaRPr lang="en-US" dirty="0"/>
              </a:p>
            </p:txBody>
          </p:sp>
        </mc:Choice>
        <mc:Fallback xmlns="">
          <p:sp>
            <p:nvSpPr>
              <p:cNvPr id="23" name="CasellaDiTesto 22">
                <a:extLst>
                  <a:ext uri="{FF2B5EF4-FFF2-40B4-BE49-F238E27FC236}">
                    <a16:creationId xmlns:a16="http://schemas.microsoft.com/office/drawing/2014/main" id="{15D4FBB6-7E35-4ADE-E5AF-94F710D0A50D}"/>
                  </a:ext>
                </a:extLst>
              </p:cNvPr>
              <p:cNvSpPr txBox="1">
                <a:spLocks noRot="1" noChangeAspect="1" noMove="1" noResize="1" noEditPoints="1" noAdjustHandles="1" noChangeArrowheads="1" noChangeShapeType="1" noTextEdit="1"/>
              </p:cNvSpPr>
              <p:nvPr/>
            </p:nvSpPr>
            <p:spPr>
              <a:xfrm>
                <a:off x="228985" y="6516564"/>
                <a:ext cx="9840374" cy="676404"/>
              </a:xfrm>
              <a:prstGeom prst="rect">
                <a:avLst/>
              </a:prstGeom>
              <a:blipFill>
                <a:blip r:embed="rId19"/>
                <a:stretch>
                  <a:fillRect l="-558" t="-3604" b="-11712"/>
                </a:stretch>
              </a:blipFill>
            </p:spPr>
            <p:txBody>
              <a:bodyPr/>
              <a:lstStyle/>
              <a:p>
                <a:r>
                  <a:rPr lang="it-IT">
                    <a:noFill/>
                  </a:rPr>
                  <a:t> </a:t>
                </a:r>
              </a:p>
            </p:txBody>
          </p:sp>
        </mc:Fallback>
      </mc:AlternateContent>
      <p:grpSp>
        <p:nvGrpSpPr>
          <p:cNvPr id="36" name="Gruppo 35">
            <a:extLst>
              <a:ext uri="{FF2B5EF4-FFF2-40B4-BE49-F238E27FC236}">
                <a16:creationId xmlns:a16="http://schemas.microsoft.com/office/drawing/2014/main" id="{28ABDC05-318C-1F54-19E2-3B7E085639CE}"/>
              </a:ext>
            </a:extLst>
          </p:cNvPr>
          <p:cNvGrpSpPr/>
          <p:nvPr/>
        </p:nvGrpSpPr>
        <p:grpSpPr>
          <a:xfrm>
            <a:off x="2417879" y="4603157"/>
            <a:ext cx="6124355" cy="561185"/>
            <a:chOff x="2659179" y="4730157"/>
            <a:chExt cx="6124355" cy="561185"/>
          </a:xfrm>
        </p:grpSpPr>
        <p:pic>
          <p:nvPicPr>
            <p:cNvPr id="34" name="Immagine 3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nabla_x f(x)-\nabla_x f(x^*))+A^\intercal \tilde{v}(t)\\&#10;\dot{\tilde{v}}(t)&amp;=&amp;A\tilde{x}(t)&#10;\end{eqnarray*}&#10;}&#10;\end{document}" title="IguanaTex Bitmap Display">
              <a:extLst>
                <a:ext uri="{FF2B5EF4-FFF2-40B4-BE49-F238E27FC236}">
                  <a16:creationId xmlns:a16="http://schemas.microsoft.com/office/drawing/2014/main" id="{582E0D24-4AB0-56FF-C772-154D3ED2A562}"/>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2659179" y="4730157"/>
              <a:ext cx="3515548" cy="561185"/>
            </a:xfrm>
            <a:prstGeom prst="rect">
              <a:avLst/>
            </a:prstGeom>
          </p:spPr>
        </p:pic>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7)}&#10;\end{eqnarray*}&#10;}&#10;\end{document}" title="IguanaTex Bitmap Display">
              <a:extLst>
                <a:ext uri="{FF2B5EF4-FFF2-40B4-BE49-F238E27FC236}">
                  <a16:creationId xmlns:a16="http://schemas.microsoft.com/office/drawing/2014/main" id="{F3FB97BC-B85B-76A9-99D6-AE3684B31128}"/>
                </a:ext>
              </a:extLst>
            </p:cNvPr>
            <p:cNvPicPr>
              <a:picLocks noChangeAspect="1"/>
            </p:cNvPicPr>
            <p:nvPr>
              <p:custDataLst>
                <p:tags r:id="rId5"/>
              </p:custDataLst>
            </p:nvPr>
          </p:nvPicPr>
          <p:blipFill>
            <a:blip r:embed="rId21">
              <a:extLst>
                <a:ext uri="{28A0092B-C50C-407E-A947-70E740481C1C}">
                  <a14:useLocalDpi xmlns:a14="http://schemas.microsoft.com/office/drawing/2010/main" val="0"/>
                </a:ext>
              </a:extLst>
            </a:blip>
            <a:stretch>
              <a:fillRect/>
            </a:stretch>
          </p:blipFill>
          <p:spPr>
            <a:xfrm>
              <a:off x="8536180" y="4890024"/>
              <a:ext cx="247354" cy="205707"/>
            </a:xfrm>
            <a:prstGeom prst="rect">
              <a:avLst/>
            </a:prstGeom>
          </p:spPr>
        </p:pic>
        <p:pic>
          <p:nvPicPr>
            <p:cNvPr id="25" name="Immagine 2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rror dynamic)}\end{eqnarray*}&#10;}&#10;\end{document}" title="IguanaTex Bitmap Display">
              <a:extLst>
                <a:ext uri="{FF2B5EF4-FFF2-40B4-BE49-F238E27FC236}">
                  <a16:creationId xmlns:a16="http://schemas.microsoft.com/office/drawing/2014/main" id="{2D7ACB13-7EB1-5382-E190-4A833E2D9761}"/>
                </a:ext>
              </a:extLst>
            </p:cNvPr>
            <p:cNvPicPr>
              <a:picLocks noChangeAspect="1"/>
            </p:cNvPicPr>
            <p:nvPr>
              <p:custDataLst>
                <p:tags r:id="rId6"/>
              </p:custDataLst>
            </p:nvPr>
          </p:nvPicPr>
          <p:blipFill>
            <a:blip r:embed="rId22">
              <a:extLst>
                <a:ext uri="{28A0092B-C50C-407E-A947-70E740481C1C}">
                  <a14:useLocalDpi xmlns:a14="http://schemas.microsoft.com/office/drawing/2010/main" val="0"/>
                </a:ext>
              </a:extLst>
            </a:blip>
            <a:stretch>
              <a:fillRect/>
            </a:stretch>
          </p:blipFill>
          <p:spPr>
            <a:xfrm>
              <a:off x="6709635" y="4891388"/>
              <a:ext cx="1415314" cy="204343"/>
            </a:xfrm>
            <a:prstGeom prst="rect">
              <a:avLst/>
            </a:prstGeom>
          </p:spPr>
        </p:pic>
      </p:grpSp>
      <p:grpSp>
        <p:nvGrpSpPr>
          <p:cNvPr id="27" name="Gruppo 26">
            <a:extLst>
              <a:ext uri="{FF2B5EF4-FFF2-40B4-BE49-F238E27FC236}">
                <a16:creationId xmlns:a16="http://schemas.microsoft.com/office/drawing/2014/main" id="{D91488A8-BC49-884B-24AB-07CE7402ECED}"/>
              </a:ext>
            </a:extLst>
          </p:cNvPr>
          <p:cNvGrpSpPr/>
          <p:nvPr/>
        </p:nvGrpSpPr>
        <p:grpSpPr>
          <a:xfrm>
            <a:off x="217720" y="5284586"/>
            <a:ext cx="9709986" cy="1946481"/>
            <a:chOff x="217720" y="5441979"/>
            <a:chExt cx="9709986" cy="1946481"/>
          </a:xfrm>
        </p:grpSpPr>
        <mc:AlternateContent xmlns:mc="http://schemas.openxmlformats.org/markup-compatibility/2006" xmlns:a14="http://schemas.microsoft.com/office/drawing/2010/main">
          <mc:Choice Requires="a14">
            <p:sp>
              <p:nvSpPr>
                <p:cNvPr id="71" name="CasellaDiTesto 70">
                  <a:extLst>
                    <a:ext uri="{FF2B5EF4-FFF2-40B4-BE49-F238E27FC236}">
                      <a16:creationId xmlns:a16="http://schemas.microsoft.com/office/drawing/2014/main" id="{542463A1-8A30-2090-4E99-995213E48519}"/>
                    </a:ext>
                  </a:extLst>
                </p:cNvPr>
                <p:cNvSpPr txBox="1"/>
                <p:nvPr/>
              </p:nvSpPr>
              <p:spPr>
                <a:xfrm>
                  <a:off x="238719" y="5468959"/>
                  <a:ext cx="9642856" cy="369332"/>
                </a:xfrm>
                <a:prstGeom prst="rect">
                  <a:avLst/>
                </a:prstGeom>
                <a:noFill/>
              </p:spPr>
              <p:txBody>
                <a:bodyPr wrap="square">
                  <a:spAutoFit/>
                </a:bodyPr>
                <a:lstStyle/>
                <a:p>
                  <a:pPr algn="ctr"/>
                  <a:r>
                    <a:rPr lang="it-IT" b="1" dirty="0"/>
                    <a:t>Equilibrum </a:t>
                  </a:r>
                  <a:r>
                    <a:rPr lang="it-IT" b="1" dirty="0" err="1"/>
                    <a:t>stability</a:t>
                  </a:r>
                  <a:r>
                    <a:rPr lang="it-IT" b="1" dirty="0"/>
                    <a:t> </a:t>
                  </a:r>
                  <a:r>
                    <a:rPr lang="it-IT" dirty="0"/>
                    <a:t>of </a:t>
                  </a:r>
                  <a:r>
                    <a:rPr lang="it-IT" b="1" dirty="0" err="1"/>
                    <a:t>nonlin</a:t>
                  </a:r>
                  <a:r>
                    <a:rPr lang="it-IT" b="1" dirty="0"/>
                    <a:t>. dyn. systems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1" i="1" dirty="0" smtClean="0">
                              <a:solidFill>
                                <a:srgbClr val="E71224"/>
                              </a:solidFill>
                              <a:latin typeface="Cambria Math" panose="02040503050406030204" pitchFamily="18" charset="0"/>
                            </a:rPr>
                            <m:t>𝒆</m:t>
                          </m:r>
                        </m:e>
                      </m:acc>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h</m:t>
                      </m:r>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𝒆</m:t>
                      </m:r>
                      <m:r>
                        <a:rPr lang="it-IT" b="0" i="1" dirty="0" smtClean="0">
                          <a:solidFill>
                            <a:srgbClr val="E71224"/>
                          </a:solidFill>
                          <a:latin typeface="Cambria Math" panose="02040503050406030204" pitchFamily="18" charset="0"/>
                        </a:rPr>
                        <m:t>)</m:t>
                      </m:r>
                    </m:oMath>
                  </a14:m>
                  <a:r>
                    <a:rPr lang="it-IT" dirty="0">
                      <a:solidFill>
                        <a:srgbClr val="E71224"/>
                      </a:solidFill>
                    </a:rPr>
                    <a:t> </a:t>
                  </a:r>
                  <a:r>
                    <a:rPr lang="it-IT" dirty="0"/>
                    <a:t>is </a:t>
                  </a:r>
                  <a:r>
                    <a:rPr lang="it-IT" dirty="0" err="1"/>
                    <a:t>studied</a:t>
                  </a:r>
                  <a:r>
                    <a:rPr lang="it-IT" dirty="0"/>
                    <a:t> </a:t>
                  </a:r>
                  <a:r>
                    <a:rPr lang="it-IT" dirty="0" err="1"/>
                    <a:t>through</a:t>
                  </a:r>
                  <a:r>
                    <a:rPr lang="it-IT" dirty="0"/>
                    <a:t> the </a:t>
                  </a:r>
                  <a:r>
                    <a:rPr lang="it-IT" b="1" dirty="0" err="1"/>
                    <a:t>Lyapunov</a:t>
                  </a:r>
                  <a:r>
                    <a:rPr lang="it-IT" b="1" dirty="0"/>
                    <a:t> </a:t>
                  </a:r>
                  <a:r>
                    <a:rPr lang="it-IT" b="1" dirty="0" err="1"/>
                    <a:t>direct</a:t>
                  </a:r>
                  <a:r>
                    <a:rPr lang="it-IT" b="1" dirty="0"/>
                    <a:t> </a:t>
                  </a:r>
                  <a:r>
                    <a:rPr lang="it-IT" b="1" dirty="0" err="1"/>
                    <a:t>method</a:t>
                  </a:r>
                  <a:endParaRPr lang="en-US" b="1" dirty="0"/>
                </a:p>
              </p:txBody>
            </p:sp>
          </mc:Choice>
          <mc:Fallback xmlns="">
            <p:sp>
              <p:nvSpPr>
                <p:cNvPr id="71" name="CasellaDiTesto 70">
                  <a:extLst>
                    <a:ext uri="{FF2B5EF4-FFF2-40B4-BE49-F238E27FC236}">
                      <a16:creationId xmlns:a16="http://schemas.microsoft.com/office/drawing/2014/main" id="{542463A1-8A30-2090-4E99-995213E48519}"/>
                    </a:ext>
                  </a:extLst>
                </p:cNvPr>
                <p:cNvSpPr txBox="1">
                  <a:spLocks noRot="1" noChangeAspect="1" noMove="1" noResize="1" noEditPoints="1" noAdjustHandles="1" noChangeArrowheads="1" noChangeShapeType="1" noTextEdit="1"/>
                </p:cNvSpPr>
                <p:nvPr/>
              </p:nvSpPr>
              <p:spPr>
                <a:xfrm>
                  <a:off x="238719" y="5468959"/>
                  <a:ext cx="9642856" cy="369332"/>
                </a:xfrm>
                <a:prstGeom prst="rect">
                  <a:avLst/>
                </a:prstGeom>
                <a:blipFill>
                  <a:blip r:embed="rId23"/>
                  <a:stretch>
                    <a:fillRect l="-379" t="-8197" r="-379" b="-24590"/>
                  </a:stretch>
                </a:blipFill>
              </p:spPr>
              <p:txBody>
                <a:bodyPr/>
                <a:lstStyle/>
                <a:p>
                  <a:r>
                    <a:rPr lang="it-IT">
                      <a:noFill/>
                    </a:rPr>
                    <a:t> </a:t>
                  </a:r>
                </a:p>
              </p:txBody>
            </p:sp>
          </mc:Fallback>
        </mc:AlternateContent>
        <p:sp>
          <p:nvSpPr>
            <p:cNvPr id="26" name="Rettangolo con angoli arrotondati 25">
              <a:extLst>
                <a:ext uri="{FF2B5EF4-FFF2-40B4-BE49-F238E27FC236}">
                  <a16:creationId xmlns:a16="http://schemas.microsoft.com/office/drawing/2014/main" id="{35C5C4AD-85E0-4938-1B92-D7072ED63284}"/>
                </a:ext>
              </a:extLst>
            </p:cNvPr>
            <p:cNvSpPr/>
            <p:nvPr/>
          </p:nvSpPr>
          <p:spPr>
            <a:xfrm>
              <a:off x="217720" y="5441979"/>
              <a:ext cx="9709986" cy="194648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grpSp>
        <p:nvGrpSpPr>
          <p:cNvPr id="9" name="Gruppo 8">
            <a:extLst>
              <a:ext uri="{FF2B5EF4-FFF2-40B4-BE49-F238E27FC236}">
                <a16:creationId xmlns:a16="http://schemas.microsoft.com/office/drawing/2014/main" id="{146CAD31-BA1F-22B5-82C5-D1DCC7F24D84}"/>
              </a:ext>
            </a:extLst>
          </p:cNvPr>
          <p:cNvGrpSpPr/>
          <p:nvPr/>
        </p:nvGrpSpPr>
        <p:grpSpPr>
          <a:xfrm>
            <a:off x="3213179" y="461478"/>
            <a:ext cx="6581065" cy="2149654"/>
            <a:chOff x="3281838" y="649214"/>
            <a:chExt cx="6581065" cy="2149654"/>
          </a:xfrm>
        </p:grpSpPr>
        <p:pic>
          <p:nvPicPr>
            <p:cNvPr id="31" name="Immagine 30">
              <a:extLst>
                <a:ext uri="{FF2B5EF4-FFF2-40B4-BE49-F238E27FC236}">
                  <a16:creationId xmlns:a16="http://schemas.microsoft.com/office/drawing/2014/main" id="{2AFAC622-9D8A-ABB3-BD48-7539F66216F9}"/>
                </a:ext>
              </a:extLst>
            </p:cNvPr>
            <p:cNvPicPr>
              <a:picLocks noChangeAspect="1"/>
            </p:cNvPicPr>
            <p:nvPr/>
          </p:nvPicPr>
          <p:blipFill>
            <a:blip r:embed="rId24"/>
            <a:stretch>
              <a:fillRect/>
            </a:stretch>
          </p:blipFill>
          <p:spPr>
            <a:xfrm>
              <a:off x="6465597" y="649214"/>
              <a:ext cx="3397306" cy="2147202"/>
            </a:xfrm>
            <a:prstGeom prst="rect">
              <a:avLst/>
            </a:prstGeom>
          </p:spPr>
        </p:pic>
        <p:pic>
          <p:nvPicPr>
            <p:cNvPr id="3" name="Immagine 2"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A^\intercal v\\&#10;\dot{v}(t)&amp;=&amp;Ax-b&#10;\end{eqnarray*}&#10;}&#10;\end{document}">
              <a:extLst>
                <a:ext uri="{FF2B5EF4-FFF2-40B4-BE49-F238E27FC236}">
                  <a16:creationId xmlns:a16="http://schemas.microsoft.com/office/drawing/2014/main" id="{5A52C391-03C5-126E-7151-29FE7CC5A656}"/>
                </a:ext>
              </a:extLst>
            </p:cNvPr>
            <p:cNvPicPr>
              <a:picLocks noChangeAspect="1"/>
            </p:cNvPicPr>
            <p:nvPr>
              <p:custDataLst>
                <p:tags r:id="rId2"/>
              </p:custDataLst>
            </p:nvPr>
          </p:nvPicPr>
          <p:blipFill>
            <a:blip r:embed="rId25">
              <a:extLst>
                <a:ext uri="{28A0092B-C50C-407E-A947-70E740481C1C}">
                  <a14:useLocalDpi xmlns:a14="http://schemas.microsoft.com/office/drawing/2010/main" val="0"/>
                </a:ext>
              </a:extLst>
            </a:blip>
            <a:stretch>
              <a:fillRect/>
            </a:stretch>
          </p:blipFill>
          <p:spPr>
            <a:xfrm>
              <a:off x="3281838" y="2253134"/>
              <a:ext cx="2223368" cy="545734"/>
            </a:xfrm>
            <a:prstGeom prst="rect">
              <a:avLst/>
            </a:prstGeom>
          </p:spPr>
        </p:pic>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6)}&#10;\end{eqnarray*}&#10;}&#10;\end{document}" title="IguanaTex Bitmap Display">
              <a:extLst>
                <a:ext uri="{FF2B5EF4-FFF2-40B4-BE49-F238E27FC236}">
                  <a16:creationId xmlns:a16="http://schemas.microsoft.com/office/drawing/2014/main" id="{BCD73BED-FC2B-1B1B-7F22-22D6CEE10F5F}"/>
                </a:ext>
              </a:extLst>
            </p:cNvPr>
            <p:cNvPicPr>
              <a:picLocks noChangeAspect="1"/>
            </p:cNvPicPr>
            <p:nvPr>
              <p:custDataLst>
                <p:tags r:id="rId3"/>
              </p:custDataLst>
            </p:nvPr>
          </p:nvPicPr>
          <p:blipFill>
            <a:blip r:embed="rId26">
              <a:extLst>
                <a:ext uri="{28A0092B-C50C-407E-A947-70E740481C1C}">
                  <a14:useLocalDpi xmlns:a14="http://schemas.microsoft.com/office/drawing/2010/main" val="0"/>
                </a:ext>
              </a:extLst>
            </a:blip>
            <a:stretch>
              <a:fillRect/>
            </a:stretch>
          </p:blipFill>
          <p:spPr>
            <a:xfrm>
              <a:off x="5933427" y="2385845"/>
              <a:ext cx="245486" cy="198857"/>
            </a:xfrm>
            <a:prstGeom prst="rect">
              <a:avLst/>
            </a:prstGeom>
          </p:spPr>
        </p:pic>
      </p:grpSp>
      <p:sp>
        <p:nvSpPr>
          <p:cNvPr id="12" name="Rettangolo con angoli arrotondati 11">
            <a:extLst>
              <a:ext uri="{FF2B5EF4-FFF2-40B4-BE49-F238E27FC236}">
                <a16:creationId xmlns:a16="http://schemas.microsoft.com/office/drawing/2014/main" id="{AE450CC6-C3D1-C337-1105-EF1BEF119099}"/>
              </a:ext>
            </a:extLst>
          </p:cNvPr>
          <p:cNvSpPr/>
          <p:nvPr/>
        </p:nvSpPr>
        <p:spPr>
          <a:xfrm>
            <a:off x="238718" y="2864347"/>
            <a:ext cx="9709986" cy="524367"/>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3474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8" grpId="0"/>
      <p:bldP spid="50" grpId="0"/>
      <p:bldP spid="65" grpId="0"/>
      <p:bldP spid="23"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FF7BE1E7-5A41-EE74-1A10-B6CC1D3DA80D}"/>
              </a:ext>
            </a:extLst>
          </p:cNvPr>
          <p:cNvPicPr>
            <a:picLocks noChangeAspect="1"/>
          </p:cNvPicPr>
          <p:nvPr/>
        </p:nvPicPr>
        <p:blipFill>
          <a:blip r:embed="rId15"/>
          <a:stretch>
            <a:fillRect/>
          </a:stretch>
        </p:blipFill>
        <p:spPr>
          <a:xfrm>
            <a:off x="7828155" y="349453"/>
            <a:ext cx="2171429" cy="2295238"/>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09940" y="201265"/>
            <a:ext cx="9055073" cy="493439"/>
          </a:xfrm>
        </p:spPr>
        <p:txBody>
          <a:bodyPr>
            <a:normAutofit/>
          </a:bodyPr>
          <a:lstStyle/>
          <a:p>
            <a:r>
              <a:rPr lang="en-US" dirty="0"/>
              <a:t>Physical-based stability understanding example</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8</a:t>
            </a:fld>
            <a:endParaRPr lang="it-IT"/>
          </a:p>
        </p:txBody>
      </p:sp>
      <p:sp>
        <p:nvSpPr>
          <p:cNvPr id="18" name="CasellaDiTesto 17">
            <a:extLst>
              <a:ext uri="{FF2B5EF4-FFF2-40B4-BE49-F238E27FC236}">
                <a16:creationId xmlns:a16="http://schemas.microsoft.com/office/drawing/2014/main" id="{9C55CE2C-5408-1F0F-8BBE-B98AB0659F26}"/>
              </a:ext>
            </a:extLst>
          </p:cNvPr>
          <p:cNvSpPr txBox="1"/>
          <p:nvPr/>
        </p:nvSpPr>
        <p:spPr>
          <a:xfrm>
            <a:off x="178211" y="895271"/>
            <a:ext cx="5670669" cy="369332"/>
          </a:xfrm>
          <a:prstGeom prst="rect">
            <a:avLst/>
          </a:prstGeom>
          <a:noFill/>
        </p:spPr>
        <p:txBody>
          <a:bodyPr wrap="square">
            <a:spAutoFit/>
          </a:bodyPr>
          <a:lstStyle/>
          <a:p>
            <a:pPr marL="342900" indent="-342900">
              <a:buFont typeface="Arial" panose="020B0604020202020204" pitchFamily="34" charset="0"/>
              <a:buChar char="•"/>
            </a:pPr>
            <a:r>
              <a:rPr lang="it-IT" b="1" dirty="0"/>
              <a:t>Example: </a:t>
            </a:r>
            <a:r>
              <a:rPr lang="it-IT" dirty="0" err="1"/>
              <a:t>Consider</a:t>
            </a:r>
            <a:r>
              <a:rPr lang="it-IT" dirty="0"/>
              <a:t> a </a:t>
            </a:r>
            <a:r>
              <a:rPr lang="it-IT" dirty="0" err="1"/>
              <a:t>pendolum</a:t>
            </a:r>
            <a:r>
              <a:rPr lang="it-IT" dirty="0"/>
              <a:t> with </a:t>
            </a:r>
            <a:r>
              <a:rPr lang="it-IT" dirty="0" err="1"/>
              <a:t>friction</a:t>
            </a:r>
            <a:endParaRPr lang="en-US" dirty="0"/>
          </a:p>
        </p:txBody>
      </p:sp>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V = &#10;E_{pot}&#10;+E_{kin}&#10;=m g l \big(1 - \cos (x_1(t))\big) + \frac{1}{2}ml^2 x_2^2(t)\succ 0 \quad\;\text{(} V\text{ must be function of all states and } \succ 0\text{)}&#10;\end{eqnarray*}&#10;}&#10;\end{document}" title="IguanaTex Bitmap Display">
            <a:extLst>
              <a:ext uri="{FF2B5EF4-FFF2-40B4-BE49-F238E27FC236}">
                <a16:creationId xmlns:a16="http://schemas.microsoft.com/office/drawing/2014/main" id="{2248BAA7-9684-A087-24BE-45C79A6B3115}"/>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523764" y="3617243"/>
            <a:ext cx="8621067" cy="468452"/>
          </a:xfrm>
          <a:prstGeom prst="rect">
            <a:avLst/>
          </a:prstGeom>
        </p:spPr>
      </p:pic>
      <mc:AlternateContent xmlns:mc="http://schemas.openxmlformats.org/markup-compatibility/2006" xmlns:a14="http://schemas.microsoft.com/office/drawing/2010/main">
        <mc:Choice Requires="a14">
          <p:sp>
            <p:nvSpPr>
              <p:cNvPr id="48" name="CasellaDiTesto 47">
                <a:extLst>
                  <a:ext uri="{FF2B5EF4-FFF2-40B4-BE49-F238E27FC236}">
                    <a16:creationId xmlns:a16="http://schemas.microsoft.com/office/drawing/2014/main" id="{76308333-10C4-E40B-D8E3-A9AA69333897}"/>
                  </a:ext>
                </a:extLst>
              </p:cNvPr>
              <p:cNvSpPr txBox="1"/>
              <p:nvPr/>
            </p:nvSpPr>
            <p:spPr>
              <a:xfrm>
                <a:off x="267318" y="5628557"/>
                <a:ext cx="5352656" cy="790986"/>
              </a:xfrm>
              <a:prstGeom prst="rect">
                <a:avLst/>
              </a:prstGeom>
              <a:noFill/>
            </p:spPr>
            <p:txBody>
              <a:bodyPr wrap="square">
                <a:spAutoFit/>
              </a:bodyPr>
              <a:lstStyle/>
              <a:p>
                <a:pPr marL="342900" indent="-342900">
                  <a:buFont typeface="Arial" panose="020B0604020202020204" pitchFamily="34" charset="0"/>
                  <a:buChar char="•"/>
                </a:pPr>
                <a:r>
                  <a:rPr lang="en-US" dirty="0"/>
                  <a:t>To further conclude if </a:t>
                </a:r>
                <a14:m>
                  <m:oMath xmlns:m="http://schemas.openxmlformats.org/officeDocument/2006/math">
                    <m:r>
                      <a:rPr lang="it-IT" b="0" i="1" dirty="0" smtClean="0">
                        <a:solidFill>
                          <a:srgbClr val="E71224"/>
                        </a:solidFill>
                        <a:latin typeface="Cambria Math" panose="02040503050406030204" pitchFamily="18" charset="0"/>
                      </a:rPr>
                      <m:t>(0,0)</m:t>
                    </m:r>
                  </m:oMath>
                </a14:m>
                <a:r>
                  <a:rPr lang="en-US" dirty="0"/>
                  <a:t> is asymptotically stable we need now study (8) initialized on </a:t>
                </a:r>
                <a14:m>
                  <m:oMath xmlns:m="http://schemas.openxmlformats.org/officeDocument/2006/math">
                    <m:r>
                      <a:rPr lang="it-IT" b="0" i="1" dirty="0" smtClean="0">
                        <a:solidFill>
                          <a:srgbClr val="E71224"/>
                        </a:solidFill>
                        <a:latin typeface="Cambria Math" panose="02040503050406030204" pitchFamily="18" charset="0"/>
                      </a:rPr>
                      <m:t>ℐ</m:t>
                    </m:r>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d>
                          <m:dPr>
                            <m:begChr m:val="["/>
                            <m:endChr m:val="]"/>
                            <m:ctrlPr>
                              <a:rPr lang="it-IT" i="1" dirty="0">
                                <a:solidFill>
                                  <a:srgbClr val="E71224"/>
                                </a:solidFill>
                                <a:latin typeface="Cambria Math" panose="02040503050406030204" pitchFamily="18" charset="0"/>
                              </a:rPr>
                            </m:ctrlPr>
                          </m:dPr>
                          <m:e>
                            <m:eqArr>
                              <m:eqArrPr>
                                <m:ctrlPr>
                                  <a:rPr lang="it-IT" i="1" dirty="0">
                                    <a:solidFill>
                                      <a:srgbClr val="E71224"/>
                                    </a:solidFill>
                                    <a:latin typeface="Cambria Math" panose="02040503050406030204" pitchFamily="18" charset="0"/>
                                  </a:rPr>
                                </m:ctrlPr>
                              </m:eqArrPr>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1</m:t>
                                    </m:r>
                                  </m:sub>
                                </m:sSub>
                              </m:e>
                              <m:e>
                                <m:r>
                                  <a:rPr lang="it-IT" i="1">
                                    <a:solidFill>
                                      <a:srgbClr val="E71224"/>
                                    </a:solidFill>
                                    <a:latin typeface="Cambria Math" panose="02040503050406030204" pitchFamily="18" charset="0"/>
                                  </a:rPr>
                                  <m:t>0</m:t>
                                </m:r>
                              </m:e>
                            </m:eqArr>
                          </m:e>
                        </m:d>
                      </m:e>
                    </m:d>
                  </m:oMath>
                </a14:m>
                <a:endParaRPr lang="en-US" dirty="0"/>
              </a:p>
            </p:txBody>
          </p:sp>
        </mc:Choice>
        <mc:Fallback xmlns="">
          <p:sp>
            <p:nvSpPr>
              <p:cNvPr id="48" name="CasellaDiTesto 47">
                <a:extLst>
                  <a:ext uri="{FF2B5EF4-FFF2-40B4-BE49-F238E27FC236}">
                    <a16:creationId xmlns:a16="http://schemas.microsoft.com/office/drawing/2014/main" id="{76308333-10C4-E40B-D8E3-A9AA69333897}"/>
                  </a:ext>
                </a:extLst>
              </p:cNvPr>
              <p:cNvSpPr txBox="1">
                <a:spLocks noRot="1" noChangeAspect="1" noMove="1" noResize="1" noEditPoints="1" noAdjustHandles="1" noChangeArrowheads="1" noChangeShapeType="1" noTextEdit="1"/>
              </p:cNvSpPr>
              <p:nvPr/>
            </p:nvSpPr>
            <p:spPr>
              <a:xfrm>
                <a:off x="267318" y="5628557"/>
                <a:ext cx="5352656" cy="790986"/>
              </a:xfrm>
              <a:prstGeom prst="rect">
                <a:avLst/>
              </a:prstGeom>
              <a:blipFill>
                <a:blip r:embed="rId17"/>
                <a:stretch>
                  <a:fillRect l="-797" t="-3846" b="-3846"/>
                </a:stretch>
              </a:blipFill>
            </p:spPr>
            <p:txBody>
              <a:bodyPr/>
              <a:lstStyle/>
              <a:p>
                <a:r>
                  <a:rPr lang="it-IT">
                    <a:noFill/>
                  </a:rPr>
                  <a:t> </a:t>
                </a:r>
              </a:p>
            </p:txBody>
          </p:sp>
        </mc:Fallback>
      </mc:AlternateContent>
      <p:pic>
        <p:nvPicPr>
          <p:cNvPr id="51" name="Immagine 5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 l^2 \ddot{\theta}(t)=- mg l\sin(\theta(t))-b \dot{\theta}(t)&#10;\end{eqnarray*}&#10;}&#10;\end{document}" title="IguanaTex Bitmap Display">
            <a:extLst>
              <a:ext uri="{FF2B5EF4-FFF2-40B4-BE49-F238E27FC236}">
                <a16:creationId xmlns:a16="http://schemas.microsoft.com/office/drawing/2014/main" id="{AAF85C42-C9AF-048B-12B6-CCFB27AF1BE8}"/>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4860686" y="918151"/>
            <a:ext cx="3142030" cy="282011"/>
          </a:xfrm>
          <a:prstGeom prst="rect">
            <a:avLst/>
          </a:prstGeom>
        </p:spPr>
      </p:pic>
      <mc:AlternateContent xmlns:mc="http://schemas.openxmlformats.org/markup-compatibility/2006">
        <mc:Choice xmlns:a14="http://schemas.microsoft.com/office/drawing/2010/main" Requires="a14">
          <p:sp>
            <p:nvSpPr>
              <p:cNvPr id="25" name="CasellaDiTesto 24">
                <a:extLst>
                  <a:ext uri="{FF2B5EF4-FFF2-40B4-BE49-F238E27FC236}">
                    <a16:creationId xmlns:a16="http://schemas.microsoft.com/office/drawing/2014/main" id="{6FC28AFF-4C9A-0BBD-BE03-550F01A4EE4D}"/>
                  </a:ext>
                </a:extLst>
              </p:cNvPr>
              <p:cNvSpPr txBox="1"/>
              <p:nvPr/>
            </p:nvSpPr>
            <p:spPr>
              <a:xfrm>
                <a:off x="232556" y="2385919"/>
                <a:ext cx="8902289" cy="607539"/>
              </a:xfrm>
              <a:prstGeom prst="rect">
                <a:avLst/>
              </a:prstGeom>
              <a:noFill/>
            </p:spPr>
            <p:txBody>
              <a:bodyPr wrap="square">
                <a:spAutoFit/>
              </a:bodyPr>
              <a:lstStyle/>
              <a:p>
                <a:pPr marL="342900" indent="-342900">
                  <a:buFont typeface="Arial" panose="020B0604020202020204" pitchFamily="34" charset="0"/>
                  <a:buChar char="•"/>
                </a:pPr>
                <a:r>
                  <a:rPr lang="it-IT" b="1" dirty="0"/>
                  <a:t>Equilibrium points</a:t>
                </a:r>
                <a:r>
                  <a:rPr lang="it-IT" dirty="0"/>
                  <a:t> are the </a:t>
                </a:r>
                <a:r>
                  <a:rPr lang="it-IT" dirty="0" err="1"/>
                  <a:t>solutions</a:t>
                </a:r>
                <a:r>
                  <a:rPr lang="it-IT" dirty="0"/>
                  <a:t> of  </a:t>
                </a:r>
                <a14:m>
                  <m:oMath xmlns:m="http://schemas.openxmlformats.org/officeDocument/2006/math">
                    <m:eqArr>
                      <m:eqArrPr>
                        <m:ctrlPr>
                          <a:rPr lang="it-IT" i="1" dirty="0">
                            <a:solidFill>
                              <a:srgbClr val="E71224"/>
                            </a:solidFill>
                            <a:latin typeface="Cambria Math" panose="02040503050406030204" pitchFamily="18" charset="0"/>
                          </a:rPr>
                        </m:ctrlPr>
                      </m:eqArrPr>
                      <m:e>
                        <m:sSub>
                          <m:sSubPr>
                            <m:ctrlPr>
                              <a:rPr lang="it-IT" i="1" dirty="0">
                                <a:solidFill>
                                  <a:srgbClr val="E71224"/>
                                </a:solidFill>
                                <a:latin typeface="Cambria Math" panose="02040503050406030204" pitchFamily="18" charset="0"/>
                              </a:rPr>
                            </m:ctrlPr>
                          </m:sSubPr>
                          <m:e>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e>
                          <m:sub>
                            <m:r>
                              <a:rPr lang="it-IT" i="1" dirty="0">
                                <a:solidFill>
                                  <a:srgbClr val="E71224"/>
                                </a:solidFill>
                                <a:latin typeface="Cambria Math" panose="02040503050406030204" pitchFamily="18" charset="0"/>
                              </a:rPr>
                              <m:t>1</m:t>
                            </m:r>
                          </m:sub>
                        </m:sSub>
                        <m:r>
                          <a:rPr lang="it-IT" i="1" dirty="0">
                            <a:solidFill>
                              <a:srgbClr val="E71224"/>
                            </a:solidFill>
                            <a:latin typeface="Cambria Math" panose="02040503050406030204" pitchFamily="18" charset="0"/>
                          </a:rPr>
                          <m:t>=0</m:t>
                        </m:r>
                      </m:e>
                      <m:e>
                        <m:sSub>
                          <m:sSubPr>
                            <m:ctrlPr>
                              <a:rPr lang="it-IT" i="1" dirty="0">
                                <a:solidFill>
                                  <a:srgbClr val="E71224"/>
                                </a:solidFill>
                                <a:latin typeface="Cambria Math" panose="02040503050406030204" pitchFamily="18" charset="0"/>
                              </a:rPr>
                            </m:ctrlPr>
                          </m:sSubPr>
                          <m:e>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e>
                          <m:sub>
                            <m:r>
                              <a:rPr lang="it-IT" i="1" dirty="0">
                                <a:solidFill>
                                  <a:srgbClr val="E71224"/>
                                </a:solidFill>
                                <a:latin typeface="Cambria Math" panose="02040503050406030204" pitchFamily="18" charset="0"/>
                              </a:rPr>
                              <m:t>2</m:t>
                            </m:r>
                          </m:sub>
                        </m:sSub>
                        <m:r>
                          <a:rPr lang="it-IT" i="1" dirty="0">
                            <a:solidFill>
                              <a:srgbClr val="E71224"/>
                            </a:solidFill>
                            <a:latin typeface="Cambria Math" panose="02040503050406030204" pitchFamily="18" charset="0"/>
                          </a:rPr>
                          <m:t>=0</m:t>
                        </m:r>
                      </m:e>
                    </m:eqArr>
                  </m:oMath>
                </a14:m>
                <a:r>
                  <a:rPr lang="it-IT" dirty="0"/>
                  <a:t> </a:t>
                </a:r>
                <a:r>
                  <a:rPr lang="en-US" dirty="0"/>
                  <a:t>, if we assume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𝜋</m:t>
                            </m:r>
                          </m:num>
                          <m:den>
                            <m:r>
                              <a:rPr lang="it-IT" b="0" i="1" dirty="0" smtClean="0">
                                <a:solidFill>
                                  <a:srgbClr val="E71224"/>
                                </a:solidFill>
                                <a:latin typeface="Cambria Math" panose="02040503050406030204" pitchFamily="18" charset="0"/>
                              </a:rPr>
                              <m:t>2</m:t>
                            </m:r>
                          </m:den>
                        </m:f>
                      </m:e>
                    </m:d>
                    <m:r>
                      <a:rPr lang="it-IT" b="0" i="1" dirty="0" smtClean="0">
                        <a:solidFill>
                          <a:srgbClr val="E71224"/>
                        </a:solidFill>
                        <a:latin typeface="Cambria Math" panose="02040503050406030204" pitchFamily="18" charset="0"/>
                      </a:rPr>
                      <m:t>⇒ </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𝑒𝑞</m:t>
                        </m:r>
                      </m:sub>
                    </m:sSub>
                    <m:r>
                      <a:rPr lang="it-IT" b="0" i="1" dirty="0" smtClean="0">
                        <a:solidFill>
                          <a:srgbClr val="E71224"/>
                        </a:solidFill>
                        <a:latin typeface="Cambria Math" panose="02040503050406030204" pitchFamily="18" charset="0"/>
                      </a:rPr>
                      <m:t>=</m:t>
                    </m:r>
                    <m:d>
                      <m:dPr>
                        <m:begChr m:val="["/>
                        <m:endChr m:val="]"/>
                        <m:ctrlPr>
                          <a:rPr lang="it-IT" i="1" dirty="0" smtClean="0">
                            <a:solidFill>
                              <a:srgbClr val="E71224"/>
                            </a:solidFill>
                            <a:latin typeface="Cambria Math" panose="02040503050406030204" pitchFamily="18" charset="0"/>
                          </a:rPr>
                        </m:ctrlPr>
                      </m:dPr>
                      <m:e>
                        <m:eqArr>
                          <m:eqArrPr>
                            <m:ctrlPr>
                              <a:rPr lang="it-IT" i="1" dirty="0">
                                <a:solidFill>
                                  <a:srgbClr val="E71224"/>
                                </a:solidFill>
                                <a:latin typeface="Cambria Math" panose="02040503050406030204" pitchFamily="18" charset="0"/>
                              </a:rPr>
                            </m:ctrlPr>
                          </m:eqArrPr>
                          <m:e>
                            <m:r>
                              <a:rPr lang="it-IT" i="1" dirty="0">
                                <a:solidFill>
                                  <a:srgbClr val="E71224"/>
                                </a:solidFill>
                                <a:latin typeface="Cambria Math" panose="02040503050406030204" pitchFamily="18" charset="0"/>
                              </a:rPr>
                              <m:t>0</m:t>
                            </m:r>
                          </m:e>
                          <m:e>
                            <m:r>
                              <a:rPr lang="it-IT" i="1">
                                <a:solidFill>
                                  <a:srgbClr val="E71224"/>
                                </a:solidFill>
                                <a:latin typeface="Cambria Math" panose="02040503050406030204" pitchFamily="18" charset="0"/>
                              </a:rPr>
                              <m:t>0</m:t>
                            </m:r>
                          </m:e>
                        </m:eqArr>
                      </m:e>
                    </m:d>
                  </m:oMath>
                </a14:m>
                <a:endParaRPr lang="en-US" dirty="0"/>
              </a:p>
            </p:txBody>
          </p:sp>
        </mc:Choice>
        <mc:Fallback>
          <p:sp>
            <p:nvSpPr>
              <p:cNvPr id="25" name="CasellaDiTesto 24">
                <a:extLst>
                  <a:ext uri="{FF2B5EF4-FFF2-40B4-BE49-F238E27FC236}">
                    <a16:creationId xmlns:a16="http://schemas.microsoft.com/office/drawing/2014/main" id="{6FC28AFF-4C9A-0BBD-BE03-550F01A4EE4D}"/>
                  </a:ext>
                </a:extLst>
              </p:cNvPr>
              <p:cNvSpPr txBox="1">
                <a:spLocks noRot="1" noChangeAspect="1" noMove="1" noResize="1" noEditPoints="1" noAdjustHandles="1" noChangeArrowheads="1" noChangeShapeType="1" noTextEdit="1"/>
              </p:cNvSpPr>
              <p:nvPr/>
            </p:nvSpPr>
            <p:spPr>
              <a:xfrm>
                <a:off x="232556" y="2385919"/>
                <a:ext cx="8902289" cy="607539"/>
              </a:xfrm>
              <a:prstGeom prst="rect">
                <a:avLst/>
              </a:prstGeom>
              <a:blipFill>
                <a:blip r:embed="rId19"/>
                <a:stretch>
                  <a:fillRect l="-41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CasellaDiTesto 28">
                <a:extLst>
                  <a:ext uri="{FF2B5EF4-FFF2-40B4-BE49-F238E27FC236}">
                    <a16:creationId xmlns:a16="http://schemas.microsoft.com/office/drawing/2014/main" id="{56BD6BC0-C012-C7B9-781D-41EF977F36D6}"/>
                  </a:ext>
                </a:extLst>
              </p:cNvPr>
              <p:cNvSpPr txBox="1"/>
              <p:nvPr/>
            </p:nvSpPr>
            <p:spPr>
              <a:xfrm>
                <a:off x="222765" y="3147249"/>
                <a:ext cx="10009806" cy="390748"/>
              </a:xfrm>
              <a:prstGeom prst="rect">
                <a:avLst/>
              </a:prstGeom>
              <a:noFill/>
            </p:spPr>
            <p:txBody>
              <a:bodyPr wrap="square">
                <a:spAutoFit/>
              </a:bodyPr>
              <a:lstStyle/>
              <a:p>
                <a:pPr marL="342900" indent="-342900">
                  <a:buFont typeface="Arial" panose="020B0604020202020204" pitchFamily="34" charset="0"/>
                  <a:buChar char="•"/>
                </a:pPr>
                <a:r>
                  <a:rPr lang="it-IT" dirty="0"/>
                  <a:t>To study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𝑒𝑞</m:t>
                        </m:r>
                      </m:sub>
                    </m:sSub>
                  </m:oMath>
                </a14:m>
                <a:r>
                  <a:rPr lang="it-IT" dirty="0"/>
                  <a:t>, ‘</a:t>
                </a:r>
                <a:r>
                  <a:rPr lang="it-IT" b="1" i="1" dirty="0" err="1"/>
                  <a:t>energetic</a:t>
                </a:r>
                <a:r>
                  <a:rPr lang="it-IT" i="1" dirty="0"/>
                  <a:t>’ </a:t>
                </a:r>
                <a:r>
                  <a:rPr lang="it-IT" dirty="0"/>
                  <a:t>or ‘</a:t>
                </a:r>
                <a:r>
                  <a:rPr lang="it-IT" b="1" i="1" dirty="0" err="1"/>
                  <a:t>arbitrarily</a:t>
                </a:r>
                <a:r>
                  <a:rPr lang="it-IT" b="1" i="1" dirty="0"/>
                  <a:t> </a:t>
                </a:r>
                <a:r>
                  <a:rPr lang="it-IT" b="1" i="1" dirty="0" err="1"/>
                  <a:t>chosen</a:t>
                </a:r>
                <a:r>
                  <a:rPr lang="it-IT" i="1" dirty="0"/>
                  <a:t>’ </a:t>
                </a:r>
                <a:r>
                  <a:rPr lang="it-IT" b="1" dirty="0"/>
                  <a:t>positive </a:t>
                </a:r>
                <a:r>
                  <a:rPr lang="it-IT" b="1" dirty="0" err="1"/>
                  <a:t>def</a:t>
                </a:r>
                <a:r>
                  <a:rPr lang="it-IT" b="1" dirty="0"/>
                  <a:t>. </a:t>
                </a:r>
                <a:r>
                  <a:rPr lang="it-IT" b="1" dirty="0" err="1"/>
                  <a:t>functions</a:t>
                </a:r>
                <a:r>
                  <a:rPr lang="it-IT" b="1" dirty="0"/>
                  <a:t> </a:t>
                </a:r>
                <a:r>
                  <a:rPr lang="it-IT" dirty="0"/>
                  <a:t>(e.g. </a:t>
                </a:r>
                <a:r>
                  <a:rPr lang="it-IT" dirty="0" err="1"/>
                  <a:t>norms</a:t>
                </a:r>
                <a:r>
                  <a:rPr lang="it-IT" dirty="0"/>
                  <a:t>) of </a:t>
                </a:r>
                <a14:m>
                  <m:oMath xmlns:m="http://schemas.openxmlformats.org/officeDocument/2006/math">
                    <m:r>
                      <a:rPr lang="it-IT" b="0" i="1" dirty="0" smtClean="0">
                        <a:solidFill>
                          <a:srgbClr val="E71224"/>
                        </a:solidFill>
                        <a:latin typeface="Cambria Math" panose="02040503050406030204" pitchFamily="18" charset="0"/>
                      </a:rPr>
                      <m:t>𝑥</m:t>
                    </m:r>
                  </m:oMath>
                </a14:m>
                <a:r>
                  <a:rPr lang="it-IT" dirty="0"/>
                  <a:t> can be </a:t>
                </a:r>
                <a:r>
                  <a:rPr lang="it-IT" dirty="0" err="1"/>
                  <a:t>used</a:t>
                </a:r>
                <a:r>
                  <a:rPr lang="it-IT" dirty="0"/>
                  <a:t>:</a:t>
                </a:r>
                <a:endParaRPr lang="en-US" dirty="0"/>
              </a:p>
            </p:txBody>
          </p:sp>
        </mc:Choice>
        <mc:Fallback xmlns="">
          <p:sp>
            <p:nvSpPr>
              <p:cNvPr id="29" name="CasellaDiTesto 28">
                <a:extLst>
                  <a:ext uri="{FF2B5EF4-FFF2-40B4-BE49-F238E27FC236}">
                    <a16:creationId xmlns:a16="http://schemas.microsoft.com/office/drawing/2014/main" id="{56BD6BC0-C012-C7B9-781D-41EF977F36D6}"/>
                  </a:ext>
                </a:extLst>
              </p:cNvPr>
              <p:cNvSpPr txBox="1">
                <a:spLocks noRot="1" noChangeAspect="1" noMove="1" noResize="1" noEditPoints="1" noAdjustHandles="1" noChangeArrowheads="1" noChangeShapeType="1" noTextEdit="1"/>
              </p:cNvSpPr>
              <p:nvPr/>
            </p:nvSpPr>
            <p:spPr>
              <a:xfrm>
                <a:off x="222765" y="3147249"/>
                <a:ext cx="10009806" cy="390748"/>
              </a:xfrm>
              <a:prstGeom prst="rect">
                <a:avLst/>
              </a:prstGeom>
              <a:blipFill>
                <a:blip r:embed="rId20"/>
                <a:stretch>
                  <a:fillRect l="-426" t="-6250" b="-20313"/>
                </a:stretch>
              </a:blipFill>
            </p:spPr>
            <p:txBody>
              <a:bodyPr/>
              <a:lstStyle/>
              <a:p>
                <a:r>
                  <a:rPr lang="it-IT">
                    <a:noFill/>
                  </a:rPr>
                  <a:t> </a:t>
                </a:r>
              </a:p>
            </p:txBody>
          </p:sp>
        </mc:Fallback>
      </mc:AlternateContent>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bx_2^2(t)\preceq 0 &#10;\end{eqnarray*}&#10;}&#10;\end{document}" title="IguanaTex Bitmap Display">
            <a:extLst>
              <a:ext uri="{FF2B5EF4-FFF2-40B4-BE49-F238E27FC236}">
                <a16:creationId xmlns:a16="http://schemas.microsoft.com/office/drawing/2014/main" id="{DDC78E5F-6EAE-9F14-ACA7-A06F26ACE809}"/>
              </a:ext>
            </a:extLst>
          </p:cNvPr>
          <p:cNvPicPr>
            <a:picLocks noChangeAspect="1"/>
          </p:cNvPicPr>
          <p:nvPr>
            <p:custDataLst>
              <p:tags r:id="rId3"/>
            </p:custDataLst>
          </p:nvPr>
        </p:nvPicPr>
        <p:blipFill>
          <a:blip r:embed="rId21">
            <a:extLst>
              <a:ext uri="{28A0092B-C50C-407E-A947-70E740481C1C}">
                <a14:useLocalDpi xmlns:a14="http://schemas.microsoft.com/office/drawing/2010/main" val="0"/>
              </a:ext>
            </a:extLst>
          </a:blip>
          <a:stretch>
            <a:fillRect/>
          </a:stretch>
        </p:blipFill>
        <p:spPr>
          <a:xfrm>
            <a:off x="523764" y="4360754"/>
            <a:ext cx="1443967" cy="273853"/>
          </a:xfrm>
          <a:prstGeom prst="rect">
            <a:avLst/>
          </a:prstGeom>
        </p:spPr>
      </p:pic>
      <mc:AlternateContent xmlns:mc="http://schemas.openxmlformats.org/markup-compatibility/2006">
        <mc:Choice xmlns:a14="http://schemas.microsoft.com/office/drawing/2010/main" Requires="a14">
          <p:sp>
            <p:nvSpPr>
              <p:cNvPr id="3078" name="CasellaDiTesto 3077">
                <a:extLst>
                  <a:ext uri="{FF2B5EF4-FFF2-40B4-BE49-F238E27FC236}">
                    <a16:creationId xmlns:a16="http://schemas.microsoft.com/office/drawing/2014/main" id="{386F4CCF-C805-F1C6-6BD5-066B0419D569}"/>
                  </a:ext>
                </a:extLst>
              </p:cNvPr>
              <p:cNvSpPr txBox="1"/>
              <p:nvPr/>
            </p:nvSpPr>
            <p:spPr>
              <a:xfrm>
                <a:off x="267318" y="5020404"/>
                <a:ext cx="9813306" cy="513987"/>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a:t>Thus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𝑒𝑞</m:t>
                        </m:r>
                      </m:sub>
                    </m:sSub>
                    <m:r>
                      <a:rPr lang="it-IT" i="1" dirty="0">
                        <a:solidFill>
                          <a:srgbClr val="E71224"/>
                        </a:solidFill>
                        <a:latin typeface="Cambria Math" panose="02040503050406030204" pitchFamily="18" charset="0"/>
                      </a:rPr>
                      <m:t> </m:t>
                    </m:r>
                  </m:oMath>
                </a14:m>
                <a:r>
                  <a:rPr lang="en-US" dirty="0"/>
                  <a:t>is simply stable, and the invariant set </a:t>
                </a:r>
                <a14:m>
                  <m:oMath xmlns:m="http://schemas.openxmlformats.org/officeDocument/2006/math">
                    <m:r>
                      <a:rPr lang="it-IT" i="1" dirty="0" smtClean="0">
                        <a:solidFill>
                          <a:srgbClr val="E71224"/>
                        </a:solidFill>
                        <a:latin typeface="Cambria Math" panose="02040503050406030204" pitchFamily="18" charset="0"/>
                      </a:rPr>
                      <m:t>ℐ</m:t>
                    </m:r>
                    <m:r>
                      <a:rPr lang="it-IT" i="1" dirty="0" smtClean="0">
                        <a:solidFill>
                          <a:srgbClr val="E71224"/>
                        </a:solidFill>
                        <a:latin typeface="Cambria Math" panose="02040503050406030204" pitchFamily="18" charset="0"/>
                      </a:rPr>
                      <m:t>=</m:t>
                    </m:r>
                    <m:d>
                      <m:dPr>
                        <m:begChr m:val="{"/>
                        <m:endChr m:val="}"/>
                        <m:ctrlPr>
                          <a:rPr lang="it-IT" i="1" dirty="0">
                            <a:solidFill>
                              <a:srgbClr val="E71224"/>
                            </a:solidFill>
                            <a:latin typeface="Cambria Math" panose="02040503050406030204" pitchFamily="18" charset="0"/>
                          </a:rPr>
                        </m:ctrlPr>
                      </m:dPr>
                      <m:e>
                        <m:d>
                          <m:dPr>
                            <m:begChr m:val="["/>
                            <m:endChr m:val="]"/>
                            <m:ctrlPr>
                              <a:rPr lang="it-IT" i="1" dirty="0">
                                <a:solidFill>
                                  <a:srgbClr val="E71224"/>
                                </a:solidFill>
                                <a:latin typeface="Cambria Math" panose="02040503050406030204" pitchFamily="18" charset="0"/>
                              </a:rPr>
                            </m:ctrlPr>
                          </m:dPr>
                          <m:e>
                            <m:eqArr>
                              <m:eqArrPr>
                                <m:ctrlPr>
                                  <a:rPr lang="it-IT" i="1" dirty="0">
                                    <a:solidFill>
                                      <a:srgbClr val="E71224"/>
                                    </a:solidFill>
                                    <a:latin typeface="Cambria Math" panose="02040503050406030204" pitchFamily="18" charset="0"/>
                                  </a:rPr>
                                </m:ctrlPr>
                              </m:eqArr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1</m:t>
                                    </m:r>
                                  </m:sub>
                                </m:sSub>
                              </m:e>
                              <m:e>
                                <m:r>
                                  <a:rPr lang="it-IT" i="1">
                                    <a:solidFill>
                                      <a:srgbClr val="E71224"/>
                                    </a:solidFill>
                                    <a:latin typeface="Cambria Math" panose="02040503050406030204" pitchFamily="18" charset="0"/>
                                  </a:rPr>
                                  <m:t>0</m:t>
                                </m:r>
                              </m:e>
                            </m:eqArr>
                          </m:e>
                        </m:d>
                      </m:e>
                    </m:d>
                  </m:oMath>
                </a14:m>
                <a:r>
                  <a:rPr lang="en-US" dirty="0"/>
                  <a:t> solution of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𝑉</m:t>
                        </m:r>
                      </m:e>
                    </m:acc>
                    <m:r>
                      <a:rPr lang="it-IT" b="0" i="1" dirty="0" smtClean="0">
                        <a:solidFill>
                          <a:srgbClr val="E71224"/>
                        </a:solidFill>
                        <a:latin typeface="Cambria Math" panose="02040503050406030204" pitchFamily="18" charset="0"/>
                      </a:rPr>
                      <m:t>=0 </m:t>
                    </m:r>
                  </m:oMath>
                </a14:m>
                <a:r>
                  <a:rPr lang="en-US" dirty="0"/>
                  <a:t>will be reached.</a:t>
                </a:r>
              </a:p>
            </p:txBody>
          </p:sp>
        </mc:Choice>
        <mc:Fallback>
          <p:sp>
            <p:nvSpPr>
              <p:cNvPr id="3078" name="CasellaDiTesto 3077">
                <a:extLst>
                  <a:ext uri="{FF2B5EF4-FFF2-40B4-BE49-F238E27FC236}">
                    <a16:creationId xmlns:a16="http://schemas.microsoft.com/office/drawing/2014/main" id="{386F4CCF-C805-F1C6-6BD5-066B0419D569}"/>
                  </a:ext>
                </a:extLst>
              </p:cNvPr>
              <p:cNvSpPr txBox="1">
                <a:spLocks noRot="1" noChangeAspect="1" noMove="1" noResize="1" noEditPoints="1" noAdjustHandles="1" noChangeArrowheads="1" noChangeShapeType="1" noTextEdit="1"/>
              </p:cNvSpPr>
              <p:nvPr/>
            </p:nvSpPr>
            <p:spPr>
              <a:xfrm>
                <a:off x="267318" y="5020404"/>
                <a:ext cx="9813306" cy="513987"/>
              </a:xfrm>
              <a:prstGeom prst="rect">
                <a:avLst/>
              </a:prstGeom>
              <a:blipFill>
                <a:blip r:embed="rId22"/>
                <a:stretch>
                  <a:fillRect l="-435" b="-7143"/>
                </a:stretch>
              </a:blipFill>
            </p:spPr>
            <p:txBody>
              <a:bodyPr/>
              <a:lstStyle/>
              <a:p>
                <a:r>
                  <a:rPr lang="it-IT">
                    <a:noFill/>
                  </a:rPr>
                  <a:t> </a:t>
                </a:r>
              </a:p>
            </p:txBody>
          </p:sp>
        </mc:Fallback>
      </mc:AlternateContent>
      <p:grpSp>
        <p:nvGrpSpPr>
          <p:cNvPr id="26" name="Gruppo 25">
            <a:extLst>
              <a:ext uri="{FF2B5EF4-FFF2-40B4-BE49-F238E27FC236}">
                <a16:creationId xmlns:a16="http://schemas.microsoft.com/office/drawing/2014/main" id="{FF4B4DB3-E2E9-8224-6829-7E8476A2580D}"/>
              </a:ext>
            </a:extLst>
          </p:cNvPr>
          <p:cNvGrpSpPr/>
          <p:nvPr/>
        </p:nvGrpSpPr>
        <p:grpSpPr>
          <a:xfrm>
            <a:off x="5669956" y="5682478"/>
            <a:ext cx="3535009" cy="722658"/>
            <a:chOff x="5669956" y="5726020"/>
            <a:chExt cx="3535009" cy="722658"/>
          </a:xfrm>
        </p:grpSpPr>
        <p:pic>
          <p:nvPicPr>
            <p:cNvPr id="3108" name="Immagine 310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9)}&#10;\end{eqnarray*}&#10;}&#10;\end{document}" title="IguanaTex Bitmap Display">
              <a:extLst>
                <a:ext uri="{FF2B5EF4-FFF2-40B4-BE49-F238E27FC236}">
                  <a16:creationId xmlns:a16="http://schemas.microsoft.com/office/drawing/2014/main" id="{A1C561D2-F00C-EFFA-B611-C51D584F3003}"/>
                </a:ext>
              </a:extLst>
            </p:cNvPr>
            <p:cNvPicPr>
              <a:picLocks noChangeAspect="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8913870" y="5786651"/>
              <a:ext cx="247302" cy="206285"/>
            </a:xfrm>
            <a:prstGeom prst="rect">
              <a:avLst/>
            </a:prstGeom>
          </p:spPr>
        </p:pic>
        <p:pic>
          <p:nvPicPr>
            <p:cNvPr id="3099" name="Immagine 309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1(t)=0&#10;\end{eqnarray*}&#10;}&#10;\end{document}" title="IguanaTex Bitmap Display">
              <a:extLst>
                <a:ext uri="{FF2B5EF4-FFF2-40B4-BE49-F238E27FC236}">
                  <a16:creationId xmlns:a16="http://schemas.microsoft.com/office/drawing/2014/main" id="{486D67FD-D123-9338-FBBF-A8EFC422C154}"/>
                </a:ext>
              </a:extLst>
            </p:cNvPr>
            <p:cNvPicPr>
              <a:picLocks noChangeAspect="1"/>
            </p:cNvPicPr>
            <p:nvPr>
              <p:custDataLst>
                <p:tags r:id="rId9"/>
              </p:custDataLst>
            </p:nvPr>
          </p:nvPicPr>
          <p:blipFill>
            <a:blip r:embed="rId24">
              <a:extLst>
                <a:ext uri="{28A0092B-C50C-407E-A947-70E740481C1C}">
                  <a14:useLocalDpi xmlns:a14="http://schemas.microsoft.com/office/drawing/2010/main" val="0"/>
                </a:ext>
              </a:extLst>
            </a:blip>
            <a:stretch>
              <a:fillRect/>
            </a:stretch>
          </p:blipFill>
          <p:spPr>
            <a:xfrm>
              <a:off x="6449294" y="5726020"/>
              <a:ext cx="843569" cy="241085"/>
            </a:xfrm>
            <a:prstGeom prst="rect">
              <a:avLst/>
            </a:prstGeom>
          </p:spPr>
        </p:pic>
        <p:pic>
          <p:nvPicPr>
            <p:cNvPr id="24" name="Immagine 2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2(t)=-\frac{g}{l} \sin(x_1)&#10;\end{eqnarray*}&#10;}&#10;\end{document}" title="IguanaTex Bitmap Display">
              <a:extLst>
                <a:ext uri="{FF2B5EF4-FFF2-40B4-BE49-F238E27FC236}">
                  <a16:creationId xmlns:a16="http://schemas.microsoft.com/office/drawing/2014/main" id="{B39E19F6-E7E5-B62A-9ED4-C731B8463E35}"/>
                </a:ext>
              </a:extLst>
            </p:cNvPr>
            <p:cNvPicPr>
              <a:picLocks noChangeAspect="1"/>
            </p:cNvPicPr>
            <p:nvPr>
              <p:custDataLst>
                <p:tags r:id="rId10"/>
              </p:custDataLst>
            </p:nvPr>
          </p:nvPicPr>
          <p:blipFill>
            <a:blip r:embed="rId25">
              <a:extLst>
                <a:ext uri="{28A0092B-C50C-407E-A947-70E740481C1C}">
                  <a14:useLocalDpi xmlns:a14="http://schemas.microsoft.com/office/drawing/2010/main" val="0"/>
                </a:ext>
              </a:extLst>
            </a:blip>
            <a:stretch>
              <a:fillRect/>
            </a:stretch>
          </p:blipFill>
          <p:spPr>
            <a:xfrm>
              <a:off x="6449294" y="6011215"/>
              <a:ext cx="1729114" cy="437463"/>
            </a:xfrm>
            <a:prstGeom prst="rect">
              <a:avLst/>
            </a:prstGeom>
          </p:spPr>
        </p:pic>
        <p:pic>
          <p:nvPicPr>
            <p:cNvPr id="3103" name="Immagine 3102"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a:extLst>
                <a:ext uri="{FF2B5EF4-FFF2-40B4-BE49-F238E27FC236}">
                  <a16:creationId xmlns:a16="http://schemas.microsoft.com/office/drawing/2014/main" id="{FD04107C-7819-994B-3696-4D66564407BB}"/>
                </a:ext>
              </a:extLst>
            </p:cNvPr>
            <p:cNvPicPr>
              <a:picLocks noChangeAspect="1"/>
            </p:cNvPicPr>
            <p:nvPr>
              <p:custDataLst>
                <p:tags r:id="rId11"/>
              </p:custDataLst>
            </p:nvPr>
          </p:nvPicPr>
          <p:blipFill>
            <a:blip r:embed="rId26">
              <a:extLst>
                <a:ext uri="{28A0092B-C50C-407E-A947-70E740481C1C}">
                  <a14:useLocalDpi xmlns:a14="http://schemas.microsoft.com/office/drawing/2010/main" val="0"/>
                </a:ext>
              </a:extLst>
            </a:blip>
            <a:stretch>
              <a:fillRect/>
            </a:stretch>
          </p:blipFill>
          <p:spPr>
            <a:xfrm>
              <a:off x="5669956" y="6020638"/>
              <a:ext cx="342338" cy="129968"/>
            </a:xfrm>
            <a:prstGeom prst="rect">
              <a:avLst/>
            </a:prstGeom>
          </p:spPr>
        </p:pic>
        <p:pic>
          <p:nvPicPr>
            <p:cNvPr id="3106" name="Immagine 310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0)}&#10;\end{eqnarray*}&#10;}&#10;\end{document}" title="IguanaTex Bitmap Display">
              <a:extLst>
                <a:ext uri="{FF2B5EF4-FFF2-40B4-BE49-F238E27FC236}">
                  <a16:creationId xmlns:a16="http://schemas.microsoft.com/office/drawing/2014/main" id="{AB827577-4DD7-62CE-319F-20C7D7672FD6}"/>
                </a:ext>
              </a:extLst>
            </p:cNvPr>
            <p:cNvPicPr>
              <a:picLocks noChangeAspect="1"/>
            </p:cNvPicPr>
            <p:nvPr>
              <p:custDataLst>
                <p:tags r:id="rId12"/>
              </p:custDataLst>
            </p:nvPr>
          </p:nvPicPr>
          <p:blipFill>
            <a:blip r:embed="rId27">
              <a:extLst>
                <a:ext uri="{28A0092B-C50C-407E-A947-70E740481C1C}">
                  <a14:useLocalDpi xmlns:a14="http://schemas.microsoft.com/office/drawing/2010/main" val="0"/>
                </a:ext>
              </a:extLst>
            </a:blip>
            <a:stretch>
              <a:fillRect/>
            </a:stretch>
          </p:blipFill>
          <p:spPr>
            <a:xfrm>
              <a:off x="8842993" y="6118637"/>
              <a:ext cx="361972" cy="206285"/>
            </a:xfrm>
            <a:prstGeom prst="rect">
              <a:avLst/>
            </a:prstGeom>
          </p:spPr>
        </p:pic>
      </p:grpSp>
      <mc:AlternateContent xmlns:mc="http://schemas.openxmlformats.org/markup-compatibility/2006">
        <mc:Choice xmlns:a14="http://schemas.microsoft.com/office/drawing/2010/main" Requires="a14">
          <p:sp>
            <p:nvSpPr>
              <p:cNvPr id="3109" name="CasellaDiTesto 3108">
                <a:extLst>
                  <a:ext uri="{FF2B5EF4-FFF2-40B4-BE49-F238E27FC236}">
                    <a16:creationId xmlns:a16="http://schemas.microsoft.com/office/drawing/2014/main" id="{869528B5-5D1D-E76D-F650-B334C824DDF7}"/>
                  </a:ext>
                </a:extLst>
              </p:cNvPr>
              <p:cNvSpPr txBox="1"/>
              <p:nvPr/>
            </p:nvSpPr>
            <p:spPr>
              <a:xfrm>
                <a:off x="267318" y="6518320"/>
                <a:ext cx="9635095" cy="831253"/>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err="1"/>
                  <a:t>Since</a:t>
                </a:r>
                <a:r>
                  <a:rPr lang="it-IT"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2</m:t>
                        </m:r>
                      </m:sub>
                    </m:sSub>
                    <m:r>
                      <a:rPr lang="it-IT" b="0" i="1" dirty="0" smtClean="0">
                        <a:solidFill>
                          <a:srgbClr val="E71224"/>
                        </a:solidFill>
                        <a:latin typeface="Cambria Math" panose="02040503050406030204" pitchFamily="18" charset="0"/>
                      </a:rPr>
                      <m:t>=0</m:t>
                    </m:r>
                  </m:oMath>
                </a14:m>
                <a:r>
                  <a:rPr lang="it-IT" dirty="0"/>
                  <a:t> </a:t>
                </a:r>
                <a:r>
                  <a:rPr lang="it-IT" dirty="0" err="1"/>
                  <a:t>implies</a:t>
                </a:r>
                <a:r>
                  <a:rPr lang="it-IT" dirty="0"/>
                  <a:t> </a:t>
                </a:r>
                <a:r>
                  <a:rPr lang="it-IT" dirty="0" err="1"/>
                  <a:t>both</a:t>
                </a:r>
                <a:r>
                  <a:rPr lang="it-IT"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e>
                      <m:sub>
                        <m:r>
                          <a:rPr lang="it-IT" b="0" i="1" dirty="0" smtClean="0">
                            <a:solidFill>
                              <a:srgbClr val="E71224"/>
                            </a:solidFill>
                            <a:latin typeface="Cambria Math" panose="02040503050406030204" pitchFamily="18" charset="0"/>
                          </a:rPr>
                          <m:t>2</m:t>
                        </m:r>
                      </m:sub>
                    </m:sSub>
                    <m:r>
                      <a:rPr lang="it-IT" b="0" i="1" dirty="0" smtClean="0">
                        <a:solidFill>
                          <a:srgbClr val="E71224"/>
                        </a:solidFill>
                        <a:latin typeface="Cambria Math" panose="02040503050406030204" pitchFamily="18" charset="0"/>
                      </a:rPr>
                      <m:t>=0</m:t>
                    </m:r>
                  </m:oMath>
                </a14:m>
                <a:r>
                  <a:rPr lang="en-US" dirty="0"/>
                  <a:t> and </a:t>
                </a:r>
                <a14:m>
                  <m:oMath xmlns:m="http://schemas.openxmlformats.org/officeDocument/2006/math">
                    <m:sSub>
                      <m:sSubPr>
                        <m:ctrlPr>
                          <a:rPr lang="it-IT" i="1" dirty="0">
                            <a:solidFill>
                              <a:srgbClr val="E71224"/>
                            </a:solidFill>
                            <a:latin typeface="Cambria Math" panose="02040503050406030204" pitchFamily="18" charset="0"/>
                          </a:rPr>
                        </m:ctrlPr>
                      </m:sSubPr>
                      <m:e>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e>
                      <m:sub>
                        <m:r>
                          <a:rPr lang="it-IT" i="1" dirty="0">
                            <a:solidFill>
                              <a:srgbClr val="E71224"/>
                            </a:solidFill>
                            <a:latin typeface="Cambria Math" panose="02040503050406030204" pitchFamily="18" charset="0"/>
                          </a:rPr>
                          <m:t>1</m:t>
                        </m:r>
                      </m:sub>
                    </m:sSub>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2</m:t>
                        </m:r>
                      </m:sub>
                    </m:sSub>
                    <m:r>
                      <a:rPr lang="it-IT" b="0" i="1" dirty="0" smtClean="0">
                        <a:solidFill>
                          <a:srgbClr val="E71224"/>
                        </a:solidFill>
                        <a:latin typeface="Cambria Math" panose="02040503050406030204" pitchFamily="18" charset="0"/>
                      </a:rPr>
                      <m:t>=0</m:t>
                    </m:r>
                  </m:oMath>
                </a14:m>
                <a:r>
                  <a:rPr lang="en-US" dirty="0"/>
                  <a:t> then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1</m:t>
                        </m:r>
                      </m:sub>
                    </m:sSub>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𝑐𝑜𝑠𝑡</m:t>
                    </m:r>
                  </m:oMath>
                </a14:m>
                <a:r>
                  <a:rPr lang="en-US" dirty="0"/>
                  <a:t>. Moreover, since only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1</m:t>
                        </m:r>
                      </m:sub>
                    </m:sSub>
                    <m:r>
                      <a:rPr lang="it-IT" b="0" i="0" dirty="0" smtClean="0">
                        <a:solidFill>
                          <a:srgbClr val="E71224"/>
                        </a:solidFill>
                        <a:latin typeface="Cambria Math" panose="02040503050406030204" pitchFamily="18" charset="0"/>
                      </a:rPr>
                      <m:t>=</m:t>
                    </m:r>
                    <m:r>
                      <a:rPr lang="it-IT" b="0" i="0" dirty="0">
                        <a:solidFill>
                          <a:srgbClr val="E71224"/>
                        </a:solidFill>
                        <a:latin typeface="Cambria Math" panose="02040503050406030204" pitchFamily="18" charset="0"/>
                      </a:rPr>
                      <m:t>0</m:t>
                    </m:r>
                  </m:oMath>
                </a14:m>
                <a:r>
                  <a:rPr lang="en-US" dirty="0"/>
                  <a:t> satisfies the invariance of </a:t>
                </a:r>
                <a14:m>
                  <m:oMath xmlns:m="http://schemas.openxmlformats.org/officeDocument/2006/math">
                    <m:r>
                      <a:rPr lang="it-IT" i="1" dirty="0">
                        <a:solidFill>
                          <a:srgbClr val="E71224"/>
                        </a:solidFill>
                        <a:latin typeface="Cambria Math" panose="02040503050406030204" pitchFamily="18" charset="0"/>
                      </a:rPr>
                      <m:t>ℐ</m:t>
                    </m:r>
                  </m:oMath>
                </a14:m>
                <a:r>
                  <a:rPr lang="en-US" dirty="0"/>
                  <a:t>, then </a:t>
                </a:r>
                <a14:m>
                  <m:oMath xmlns:m="http://schemas.openxmlformats.org/officeDocument/2006/math">
                    <m:r>
                      <a:rPr lang="it-IT" i="1" dirty="0">
                        <a:solidFill>
                          <a:srgbClr val="E71224"/>
                        </a:solidFill>
                        <a:latin typeface="Cambria Math" panose="02040503050406030204" pitchFamily="18" charset="0"/>
                      </a:rPr>
                      <m:t>ℐ</m:t>
                    </m:r>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𝑒𝑞</m:t>
                            </m:r>
                          </m:sub>
                        </m:sSub>
                      </m:e>
                    </m:d>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d>
                          <m:dPr>
                            <m:begChr m:val="["/>
                            <m:endChr m:val="]"/>
                            <m:ctrlPr>
                              <a:rPr lang="it-IT" i="1" dirty="0">
                                <a:solidFill>
                                  <a:srgbClr val="E71224"/>
                                </a:solidFill>
                                <a:latin typeface="Cambria Math" panose="02040503050406030204" pitchFamily="18" charset="0"/>
                              </a:rPr>
                            </m:ctrlPr>
                          </m:dPr>
                          <m:e>
                            <m:eqArr>
                              <m:eqArrPr>
                                <m:ctrlPr>
                                  <a:rPr lang="it-IT" i="1" dirty="0">
                                    <a:solidFill>
                                      <a:srgbClr val="E71224"/>
                                    </a:solidFill>
                                    <a:latin typeface="Cambria Math" panose="02040503050406030204" pitchFamily="18" charset="0"/>
                                  </a:rPr>
                                </m:ctrlPr>
                              </m:eqArrPr>
                              <m:e>
                                <m:r>
                                  <a:rPr lang="it-IT" i="1" dirty="0">
                                    <a:solidFill>
                                      <a:srgbClr val="E71224"/>
                                    </a:solidFill>
                                    <a:latin typeface="Cambria Math" panose="02040503050406030204" pitchFamily="18" charset="0"/>
                                  </a:rPr>
                                  <m:t>0</m:t>
                                </m:r>
                              </m:e>
                              <m:e>
                                <m:r>
                                  <a:rPr lang="it-IT" i="1">
                                    <a:solidFill>
                                      <a:srgbClr val="E71224"/>
                                    </a:solidFill>
                                    <a:latin typeface="Cambria Math" panose="02040503050406030204" pitchFamily="18" charset="0"/>
                                  </a:rPr>
                                  <m:t>0</m:t>
                                </m:r>
                              </m:e>
                            </m:eqArr>
                          </m:e>
                        </m:d>
                      </m:e>
                    </m:d>
                  </m:oMath>
                </a14:m>
                <a:r>
                  <a:rPr lang="en-US" dirty="0"/>
                  <a:t>. Thus,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𝑒𝑞</m:t>
                        </m:r>
                      </m:sub>
                    </m:sSub>
                    <m:r>
                      <a:rPr lang="it-IT" i="1" dirty="0">
                        <a:solidFill>
                          <a:srgbClr val="E71224"/>
                        </a:solidFill>
                        <a:latin typeface="Cambria Math" panose="02040503050406030204" pitchFamily="18" charset="0"/>
                      </a:rPr>
                      <m:t> </m:t>
                    </m:r>
                  </m:oMath>
                </a14:m>
                <a:r>
                  <a:rPr lang="en-US" dirty="0"/>
                  <a:t>is </a:t>
                </a:r>
                <a:r>
                  <a:rPr lang="en-US" dirty="0" err="1"/>
                  <a:t>asymp</a:t>
                </a:r>
                <a:r>
                  <a:rPr lang="en-US" dirty="0"/>
                  <a:t>. stable.</a:t>
                </a:r>
              </a:p>
            </p:txBody>
          </p:sp>
        </mc:Choice>
        <mc:Fallback>
          <p:sp>
            <p:nvSpPr>
              <p:cNvPr id="3109" name="CasellaDiTesto 3108">
                <a:extLst>
                  <a:ext uri="{FF2B5EF4-FFF2-40B4-BE49-F238E27FC236}">
                    <a16:creationId xmlns:a16="http://schemas.microsoft.com/office/drawing/2014/main" id="{869528B5-5D1D-E76D-F650-B334C824DDF7}"/>
                  </a:ext>
                </a:extLst>
              </p:cNvPr>
              <p:cNvSpPr txBox="1">
                <a:spLocks noRot="1" noChangeAspect="1" noMove="1" noResize="1" noEditPoints="1" noAdjustHandles="1" noChangeArrowheads="1" noChangeShapeType="1" noTextEdit="1"/>
              </p:cNvSpPr>
              <p:nvPr/>
            </p:nvSpPr>
            <p:spPr>
              <a:xfrm>
                <a:off x="267318" y="6518320"/>
                <a:ext cx="9635095" cy="831253"/>
              </a:xfrm>
              <a:prstGeom prst="rect">
                <a:avLst/>
              </a:prstGeom>
              <a:blipFill>
                <a:blip r:embed="rId28"/>
                <a:stretch>
                  <a:fillRect l="-443" t="-3650"/>
                </a:stretch>
              </a:blipFill>
            </p:spPr>
            <p:txBody>
              <a:bodyPr/>
              <a:lstStyle/>
              <a:p>
                <a:r>
                  <a:rPr lang="it-IT">
                    <a:noFill/>
                  </a:rPr>
                  <a:t> </a:t>
                </a:r>
              </a:p>
            </p:txBody>
          </p:sp>
        </mc:Fallback>
      </mc:AlternateContent>
      <p:grpSp>
        <p:nvGrpSpPr>
          <p:cNvPr id="3114" name="Gruppo 3113">
            <a:extLst>
              <a:ext uri="{FF2B5EF4-FFF2-40B4-BE49-F238E27FC236}">
                <a16:creationId xmlns:a16="http://schemas.microsoft.com/office/drawing/2014/main" id="{1C5FD805-CC5E-CD7F-135A-A35B709B64A4}"/>
              </a:ext>
            </a:extLst>
          </p:cNvPr>
          <p:cNvGrpSpPr/>
          <p:nvPr/>
        </p:nvGrpSpPr>
        <p:grpSpPr>
          <a:xfrm>
            <a:off x="232556" y="1443374"/>
            <a:ext cx="7629647" cy="718700"/>
            <a:chOff x="178211" y="1651754"/>
            <a:chExt cx="7629647" cy="718700"/>
          </a:xfrm>
        </p:grpSpPr>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1(t)=x_2(t)&#10;\end{eqnarray*}&#10;}&#10;\end{document}" title="IguanaTex Bitmap Display">
              <a:extLst>
                <a:ext uri="{FF2B5EF4-FFF2-40B4-BE49-F238E27FC236}">
                  <a16:creationId xmlns:a16="http://schemas.microsoft.com/office/drawing/2014/main" id="{7162EC68-2BAB-5536-F26D-0BB217B5B289}"/>
                </a:ext>
              </a:extLst>
            </p:cNvPr>
            <p:cNvPicPr>
              <a:picLocks noChangeAspect="1"/>
            </p:cNvPicPr>
            <p:nvPr>
              <p:custDataLst>
                <p:tags r:id="rId5"/>
              </p:custDataLst>
            </p:nvPr>
          </p:nvPicPr>
          <p:blipFill>
            <a:blip r:embed="rId29">
              <a:extLst>
                <a:ext uri="{28A0092B-C50C-407E-A947-70E740481C1C}">
                  <a14:useLocalDpi xmlns:a14="http://schemas.microsoft.com/office/drawing/2010/main" val="0"/>
                </a:ext>
              </a:extLst>
            </a:blip>
            <a:stretch>
              <a:fillRect/>
            </a:stretch>
          </p:blipFill>
          <p:spPr>
            <a:xfrm>
              <a:off x="4203221" y="1651754"/>
              <a:ext cx="1159823" cy="240634"/>
            </a:xfrm>
            <a:prstGeom prst="rect">
              <a:avLst/>
            </a:prstGeom>
          </p:spPr>
        </p:pic>
        <p:pic>
          <p:nvPicPr>
            <p:cNvPr id="55" name="Immagine 5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2(t)=-\frac{g}{l} \sin(x_1(t))-\frac{b}{ml^2}x_2(t)&#10;\end{eqnarray*}&#10;}&#10;\end{document}" title="IguanaTex Bitmap Display">
              <a:extLst>
                <a:ext uri="{FF2B5EF4-FFF2-40B4-BE49-F238E27FC236}">
                  <a16:creationId xmlns:a16="http://schemas.microsoft.com/office/drawing/2014/main" id="{BBE4D9AB-5009-1180-892C-FFE64CE98718}"/>
                </a:ext>
              </a:extLst>
            </p:cNvPr>
            <p:cNvPicPr>
              <a:picLocks noChangeAspect="1"/>
            </p:cNvPicPr>
            <p:nvPr>
              <p:custDataLst>
                <p:tags r:id="rId6"/>
              </p:custDataLst>
            </p:nvPr>
          </p:nvPicPr>
          <p:blipFill>
            <a:blip r:embed="rId30">
              <a:extLst>
                <a:ext uri="{28A0092B-C50C-407E-A947-70E740481C1C}">
                  <a14:useLocalDpi xmlns:a14="http://schemas.microsoft.com/office/drawing/2010/main" val="0"/>
                </a:ext>
              </a:extLst>
            </a:blip>
            <a:stretch>
              <a:fillRect/>
            </a:stretch>
          </p:blipFill>
          <p:spPr>
            <a:xfrm>
              <a:off x="4161450" y="1875897"/>
              <a:ext cx="3061768" cy="494557"/>
            </a:xfrm>
            <a:prstGeom prst="rect">
              <a:avLst/>
            </a:prstGeom>
          </p:spPr>
        </p:pic>
        <mc:AlternateContent xmlns:mc="http://schemas.openxmlformats.org/markup-compatibility/2006" xmlns:a14="http://schemas.microsoft.com/office/drawing/2010/main">
          <mc:Choice Requires="a14">
            <p:sp>
              <p:nvSpPr>
                <p:cNvPr id="22" name="CasellaDiTesto 21">
                  <a:extLst>
                    <a:ext uri="{FF2B5EF4-FFF2-40B4-BE49-F238E27FC236}">
                      <a16:creationId xmlns:a16="http://schemas.microsoft.com/office/drawing/2014/main" id="{D68044EE-3F38-938A-C054-4F4A7DA30AB2}"/>
                    </a:ext>
                  </a:extLst>
                </p:cNvPr>
                <p:cNvSpPr txBox="1"/>
                <p:nvPr/>
              </p:nvSpPr>
              <p:spPr>
                <a:xfrm>
                  <a:off x="178211" y="1765082"/>
                  <a:ext cx="5441763" cy="369332"/>
                </a:xfrm>
                <a:prstGeom prst="rect">
                  <a:avLst/>
                </a:prstGeom>
                <a:noFill/>
              </p:spPr>
              <p:txBody>
                <a:bodyPr wrap="square">
                  <a:spAutoFit/>
                </a:bodyPr>
                <a:lstStyle/>
                <a:p>
                  <a:pPr marL="342900" indent="-342900">
                    <a:buFont typeface="Arial" panose="020B0604020202020204" pitchFamily="34" charset="0"/>
                    <a:buChar char="•"/>
                  </a:pPr>
                  <a:r>
                    <a:rPr lang="it-IT" dirty="0"/>
                    <a:t>Let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𝜃</m:t>
                      </m:r>
                    </m:oMath>
                  </a14:m>
                  <a:r>
                    <a:rPr lang="it-IT" dirty="0"/>
                    <a:t>, by </a:t>
                  </a:r>
                  <a:r>
                    <a:rPr lang="it-IT" dirty="0" err="1"/>
                    <a:t>simple</a:t>
                  </a:r>
                  <a:r>
                    <a:rPr lang="it-IT" dirty="0"/>
                    <a:t> </a:t>
                  </a:r>
                  <a:r>
                    <a:rPr lang="it-IT" dirty="0" err="1"/>
                    <a:t>manipulations</a:t>
                  </a:r>
                  <a:r>
                    <a:rPr lang="it-IT" dirty="0"/>
                    <a:t> </a:t>
                  </a:r>
                  <a:endParaRPr lang="en-US" dirty="0"/>
                </a:p>
              </p:txBody>
            </p:sp>
          </mc:Choice>
          <mc:Fallback xmlns="">
            <p:sp>
              <p:nvSpPr>
                <p:cNvPr id="22" name="CasellaDiTesto 21">
                  <a:extLst>
                    <a:ext uri="{FF2B5EF4-FFF2-40B4-BE49-F238E27FC236}">
                      <a16:creationId xmlns:a16="http://schemas.microsoft.com/office/drawing/2014/main" id="{D68044EE-3F38-938A-C054-4F4A7DA30AB2}"/>
                    </a:ext>
                  </a:extLst>
                </p:cNvPr>
                <p:cNvSpPr txBox="1">
                  <a:spLocks noRot="1" noChangeAspect="1" noMove="1" noResize="1" noEditPoints="1" noAdjustHandles="1" noChangeArrowheads="1" noChangeShapeType="1" noTextEdit="1"/>
                </p:cNvSpPr>
                <p:nvPr/>
              </p:nvSpPr>
              <p:spPr>
                <a:xfrm>
                  <a:off x="178211" y="1765082"/>
                  <a:ext cx="5441763" cy="369332"/>
                </a:xfrm>
                <a:prstGeom prst="rect">
                  <a:avLst/>
                </a:prstGeom>
                <a:blipFill>
                  <a:blip r:embed="rId31"/>
                  <a:stretch>
                    <a:fillRect l="-672" t="-8197" b="-24590"/>
                  </a:stretch>
                </a:blipFill>
              </p:spPr>
              <p:txBody>
                <a:bodyPr/>
                <a:lstStyle/>
                <a:p>
                  <a:r>
                    <a:rPr lang="it-IT">
                      <a:noFill/>
                    </a:rPr>
                    <a:t> </a:t>
                  </a:r>
                </a:p>
              </p:txBody>
            </p:sp>
          </mc:Fallback>
        </mc:AlternateContent>
        <p:pic>
          <p:nvPicPr>
            <p:cNvPr id="3112" name="Immagine 31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8)}&#10;\end{eqnarray*}&#10;}&#10;\end{document}" title="IguanaTex Bitmap Display">
              <a:extLst>
                <a:ext uri="{FF2B5EF4-FFF2-40B4-BE49-F238E27FC236}">
                  <a16:creationId xmlns:a16="http://schemas.microsoft.com/office/drawing/2014/main" id="{9A9FB8DA-41EA-2856-2EFE-8AF138ACDC05}"/>
                </a:ext>
              </a:extLst>
            </p:cNvPr>
            <p:cNvPicPr>
              <a:picLocks noChangeAspect="1"/>
            </p:cNvPicPr>
            <p:nvPr>
              <p:custDataLst>
                <p:tags r:id="rId7"/>
              </p:custDataLst>
            </p:nvPr>
          </p:nvPicPr>
          <p:blipFill>
            <a:blip r:embed="rId32">
              <a:extLst>
                <a:ext uri="{28A0092B-C50C-407E-A947-70E740481C1C}">
                  <a14:useLocalDpi xmlns:a14="http://schemas.microsoft.com/office/drawing/2010/main" val="0"/>
                </a:ext>
              </a:extLst>
            </a:blip>
            <a:stretch>
              <a:fillRect/>
            </a:stretch>
          </p:blipFill>
          <p:spPr>
            <a:xfrm>
              <a:off x="7560126" y="1915943"/>
              <a:ext cx="247732" cy="207232"/>
            </a:xfrm>
            <a:prstGeom prst="rect">
              <a:avLst/>
            </a:prstGeom>
          </p:spPr>
        </p:pic>
      </p:grpSp>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quad \text{(here } \dot{V} \text{ depends only by } x_2 \text{, we say } \dot{V}\preceq 0 \text{ and thus, we can say only } x_2(\infty)\rightarrow 0 \text{)}\end{eqnarray*}&#10;}&#10;\end{document}" title="IguanaTex Bitmap Display">
            <a:extLst>
              <a:ext uri="{FF2B5EF4-FFF2-40B4-BE49-F238E27FC236}">
                <a16:creationId xmlns:a16="http://schemas.microsoft.com/office/drawing/2014/main" id="{04278806-04A8-7980-A07E-D7BAAC79EF07}"/>
              </a:ext>
            </a:extLst>
          </p:cNvPr>
          <p:cNvPicPr>
            <a:picLocks noChangeAspect="1"/>
          </p:cNvPicPr>
          <p:nvPr>
            <p:custDataLst>
              <p:tags r:id="rId4"/>
            </p:custDataLst>
          </p:nvPr>
        </p:nvPicPr>
        <p:blipFill>
          <a:blip r:embed="rId33">
            <a:extLst>
              <a:ext uri="{28A0092B-C50C-407E-A947-70E740481C1C}">
                <a14:useLocalDpi xmlns:a14="http://schemas.microsoft.com/office/drawing/2010/main" val="0"/>
              </a:ext>
            </a:extLst>
          </a:blip>
          <a:stretch>
            <a:fillRect/>
          </a:stretch>
        </p:blipFill>
        <p:spPr>
          <a:xfrm>
            <a:off x="2668529" y="4368329"/>
            <a:ext cx="7040807" cy="236974"/>
          </a:xfrm>
          <a:prstGeom prst="rect">
            <a:avLst/>
          </a:prstGeom>
        </p:spPr>
      </p:pic>
    </p:spTree>
    <p:extLst>
      <p:ext uri="{BB962C8B-B14F-4D97-AF65-F5344CB8AC3E}">
        <p14:creationId xmlns:p14="http://schemas.microsoft.com/office/powerpoint/2010/main" val="395838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078"/>
                                        </p:tgtEl>
                                        <p:attrNameLst>
                                          <p:attrName>style.visibility</p:attrName>
                                        </p:attrNameLst>
                                      </p:cBhvr>
                                      <p:to>
                                        <p:strVal val="visible"/>
                                      </p:to>
                                    </p:set>
                                    <p:animEffect transition="in" filter="fade">
                                      <p:cBhvr>
                                        <p:cTn id="28" dur="500"/>
                                        <p:tgtEl>
                                          <p:spTgt spid="307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109"/>
                                        </p:tgtEl>
                                        <p:attrNameLst>
                                          <p:attrName>style.visibility</p:attrName>
                                        </p:attrNameLst>
                                      </p:cBhvr>
                                      <p:to>
                                        <p:strVal val="visible"/>
                                      </p:to>
                                    </p:set>
                                    <p:animEffect transition="in" filter="fade">
                                      <p:cBhvr>
                                        <p:cTn id="41" dur="500"/>
                                        <p:tgtEl>
                                          <p:spTgt spid="3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5" grpId="0"/>
      <p:bldP spid="29" grpId="0"/>
      <p:bldP spid="3078" grpId="0"/>
      <p:bldP spid="310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4" name="Picture 8" descr="Fig_2_2_1">
            <a:extLst>
              <a:ext uri="{FF2B5EF4-FFF2-40B4-BE49-F238E27FC236}">
                <a16:creationId xmlns:a16="http://schemas.microsoft.com/office/drawing/2014/main" id="{3A8844C0-62D6-F41B-299A-C1129E63867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65799" y="5136308"/>
            <a:ext cx="2785014" cy="1482249"/>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13813"/>
            <a:ext cx="9055073" cy="493439"/>
          </a:xfrm>
        </p:spPr>
        <p:txBody>
          <a:bodyPr>
            <a:normAutofit/>
          </a:bodyPr>
          <a:lstStyle/>
          <a:p>
            <a:r>
              <a:rPr lang="en-US" dirty="0"/>
              <a:t>Constrained convex optimization with equality constraints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9</a:t>
            </a:fld>
            <a:endParaRPr lang="it-IT"/>
          </a:p>
        </p:txBody>
      </p:sp>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nabla_x f(x)-\nabla_x f(x^*))+A^\intercal \tilde{v}(t)\\&#10;\dot{\tilde{v}}(t)&amp;=&amp;A\tilde{x}(t)&#10;\end{eqnarray*}&#10;}&#10;\end{document}" title="IguanaTex Bitmap Display">
            <a:extLst>
              <a:ext uri="{FF2B5EF4-FFF2-40B4-BE49-F238E27FC236}">
                <a16:creationId xmlns:a16="http://schemas.microsoft.com/office/drawing/2014/main" id="{CC5CD016-C955-B107-AF81-A559D52FDBB9}"/>
              </a:ext>
            </a:extLst>
          </p:cNvPr>
          <p:cNvPicPr>
            <a:picLocks noChangeAspect="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6259991" y="941118"/>
            <a:ext cx="3690822" cy="589164"/>
          </a:xfrm>
          <a:prstGeom prst="rect">
            <a:avLst/>
          </a:prstGeom>
        </p:spPr>
      </p:pic>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E1C6059A-48F0-81B8-91FF-830973331514}"/>
                  </a:ext>
                </a:extLst>
              </p:cNvPr>
              <p:cNvSpPr txBox="1"/>
              <p:nvPr/>
            </p:nvSpPr>
            <p:spPr>
              <a:xfrm>
                <a:off x="198300" y="728762"/>
                <a:ext cx="3155776" cy="923330"/>
              </a:xfrm>
              <a:prstGeom prst="rect">
                <a:avLst/>
              </a:prstGeom>
              <a:noFill/>
            </p:spPr>
            <p:txBody>
              <a:bodyPr wrap="square">
                <a:spAutoFit/>
              </a:bodyPr>
              <a:lstStyle/>
              <a:p>
                <a:pPr marL="342900" indent="-342900">
                  <a:buFont typeface="Arial" panose="020B0604020202020204" pitchFamily="34" charset="0"/>
                  <a:buChar char="•"/>
                </a:pPr>
                <a:r>
                  <a:rPr lang="en-US" dirty="0"/>
                  <a:t>Consider, e.g.,  as a </a:t>
                </a:r>
                <a:r>
                  <a:rPr lang="en-US" b="1" dirty="0"/>
                  <a:t>candidate</a:t>
                </a:r>
                <a:r>
                  <a:rPr lang="en-US" dirty="0"/>
                  <a:t> </a:t>
                </a:r>
                <a:r>
                  <a:rPr lang="en-US" b="1" dirty="0" err="1"/>
                  <a:t>Lyap</a:t>
                </a:r>
                <a:r>
                  <a:rPr lang="en-US" b="1" dirty="0"/>
                  <a:t>. </a:t>
                </a:r>
                <a:r>
                  <a:rPr lang="en-US" b="1" dirty="0" err="1"/>
                  <a:t>Func</a:t>
                </a:r>
                <a:r>
                  <a:rPr lang="en-US" b="1" dirty="0"/>
                  <a:t>.</a:t>
                </a:r>
                <a:r>
                  <a:rPr lang="en-US" dirty="0"/>
                  <a:t> the norm distance to </a:t>
                </a:r>
                <a14:m>
                  <m:oMath xmlns:m="http://schemas.openxmlformats.org/officeDocument/2006/math">
                    <m:r>
                      <a:rPr lang="it-IT"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𝑥</m:t>
                        </m:r>
                      </m:e>
                      <m:sup>
                        <m:r>
                          <a:rPr lang="it-IT" b="0" i="1" dirty="0" smtClean="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𝑣</m:t>
                        </m:r>
                      </m:e>
                      <m:sup>
                        <m:r>
                          <a:rPr lang="it-IT" b="0" i="1" dirty="0" smtClean="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oMath>
                </a14:m>
                <a:r>
                  <a:rPr lang="en-US" dirty="0"/>
                  <a:t> </a:t>
                </a:r>
              </a:p>
            </p:txBody>
          </p:sp>
        </mc:Choice>
        <mc:Fallback xmlns="">
          <p:sp>
            <p:nvSpPr>
              <p:cNvPr id="9" name="CasellaDiTesto 8">
                <a:extLst>
                  <a:ext uri="{FF2B5EF4-FFF2-40B4-BE49-F238E27FC236}">
                    <a16:creationId xmlns:a16="http://schemas.microsoft.com/office/drawing/2014/main" id="{E1C6059A-48F0-81B8-91FF-830973331514}"/>
                  </a:ext>
                </a:extLst>
              </p:cNvPr>
              <p:cNvSpPr txBox="1">
                <a:spLocks noRot="1" noChangeAspect="1" noMove="1" noResize="1" noEditPoints="1" noAdjustHandles="1" noChangeArrowheads="1" noChangeShapeType="1" noTextEdit="1"/>
              </p:cNvSpPr>
              <p:nvPr/>
            </p:nvSpPr>
            <p:spPr>
              <a:xfrm>
                <a:off x="198300" y="728762"/>
                <a:ext cx="3155776" cy="923330"/>
              </a:xfrm>
              <a:prstGeom prst="rect">
                <a:avLst/>
              </a:prstGeom>
              <a:blipFill>
                <a:blip r:embed="rId11"/>
                <a:stretch>
                  <a:fillRect l="-1354" t="-3974" b="-9934"/>
                </a:stretch>
              </a:blipFill>
            </p:spPr>
            <p:txBody>
              <a:bodyPr/>
              <a:lstStyle/>
              <a:p>
                <a:r>
                  <a:rPr lang="it-IT">
                    <a:noFill/>
                  </a:rPr>
                  <a:t> </a:t>
                </a:r>
              </a:p>
            </p:txBody>
          </p:sp>
        </mc:Fallback>
      </mc:AlternateContent>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frac{1}{2}\| \tilde{x}\|_2^2+\frac{1}{2} \|\tilde{v}\|_2^2\;\succ \;0&#10;\end{eqnarray*}&#10;}&#10;\end{document}" title="IguanaTex Bitmap Display">
            <a:extLst>
              <a:ext uri="{FF2B5EF4-FFF2-40B4-BE49-F238E27FC236}">
                <a16:creationId xmlns:a16="http://schemas.microsoft.com/office/drawing/2014/main" id="{728BB782-E149-A18A-67D4-4832A7634320}"/>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3252824" y="958252"/>
            <a:ext cx="2604429" cy="517015"/>
          </a:xfrm>
          <a:prstGeom prst="rect">
            <a:avLst/>
          </a:prstGeom>
        </p:spPr>
      </p:pic>
      <p:sp>
        <p:nvSpPr>
          <p:cNvPr id="14" name="CasellaDiTesto 13">
            <a:extLst>
              <a:ext uri="{FF2B5EF4-FFF2-40B4-BE49-F238E27FC236}">
                <a16:creationId xmlns:a16="http://schemas.microsoft.com/office/drawing/2014/main" id="{3580B58F-1602-E9B1-5C4D-30FA90801343}"/>
              </a:ext>
            </a:extLst>
          </p:cNvPr>
          <p:cNvSpPr txBox="1"/>
          <p:nvPr/>
        </p:nvSpPr>
        <p:spPr>
          <a:xfrm>
            <a:off x="196784" y="1775845"/>
            <a:ext cx="7302089" cy="369332"/>
          </a:xfrm>
          <a:prstGeom prst="rect">
            <a:avLst/>
          </a:prstGeom>
          <a:noFill/>
        </p:spPr>
        <p:txBody>
          <a:bodyPr wrap="square">
            <a:spAutoFit/>
          </a:bodyPr>
          <a:lstStyle/>
          <a:p>
            <a:pPr marL="342900" indent="-342900">
              <a:buFont typeface="Arial" panose="020B0604020202020204" pitchFamily="34" charset="0"/>
              <a:buChar char="•"/>
            </a:pPr>
            <a:r>
              <a:rPr lang="en-US" dirty="0"/>
              <a:t>By differentiating it, and thanks to </a:t>
            </a:r>
            <a:r>
              <a:rPr lang="it-IT" dirty="0"/>
              <a:t>Lemma 1</a:t>
            </a:r>
            <a:r>
              <a:rPr lang="en-US" dirty="0"/>
              <a:t>:</a:t>
            </a:r>
          </a:p>
        </p:txBody>
      </p:sp>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tilde{x}^\intercal \dot{\tilde{x}}+\tilde{v}^\intercal \dot{\tilde{v}}\;=\;-\tilde{x}^\intercal\;\big(\nabla_x f(x)-\nabla_x f(x^*)\big)\;&#10;\leq\;-\big(f(x)-f(x^*)\big)\preceq 0&#10;\end{eqnarray*}&#10;}&#10;\end{document}" title="IguanaTex Bitmap Display">
            <a:extLst>
              <a:ext uri="{FF2B5EF4-FFF2-40B4-BE49-F238E27FC236}">
                <a16:creationId xmlns:a16="http://schemas.microsoft.com/office/drawing/2014/main" id="{E9C8A2C5-3B70-7FD7-825F-61879DB2720E}"/>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263679" y="2334071"/>
            <a:ext cx="6560930" cy="310768"/>
          </a:xfrm>
          <a:prstGeom prst="rect">
            <a:avLst/>
          </a:prstGeom>
        </p:spPr>
      </p:pic>
      <mc:AlternateContent xmlns:mc="http://schemas.openxmlformats.org/markup-compatibility/2006">
        <mc:Choice xmlns:a14="http://schemas.microsoft.com/office/drawing/2010/main" Requires="a14">
          <p:sp>
            <p:nvSpPr>
              <p:cNvPr id="69" name="CasellaDiTesto 68">
                <a:extLst>
                  <a:ext uri="{FF2B5EF4-FFF2-40B4-BE49-F238E27FC236}">
                    <a16:creationId xmlns:a16="http://schemas.microsoft.com/office/drawing/2014/main" id="{AE468AA1-0F74-8778-9E5D-898841D2CDB7}"/>
                  </a:ext>
                </a:extLst>
              </p:cNvPr>
              <p:cNvSpPr txBox="1"/>
              <p:nvPr/>
            </p:nvSpPr>
            <p:spPr>
              <a:xfrm>
                <a:off x="196784" y="3001351"/>
                <a:ext cx="9883841" cy="369332"/>
              </a:xfrm>
              <a:prstGeom prst="rect">
                <a:avLst/>
              </a:prstGeom>
              <a:noFill/>
            </p:spPr>
            <p:txBody>
              <a:bodyPr wrap="square">
                <a:spAutoFit/>
              </a:bodyPr>
              <a:lstStyle/>
              <a:p>
                <a:pPr marL="342900" indent="-342900">
                  <a:buFont typeface="Arial" panose="020B0604020202020204" pitchFamily="34" charset="0"/>
                  <a:buChar char="•"/>
                </a:pPr>
                <a:r>
                  <a:rPr lang="it-IT" dirty="0"/>
                  <a:t>T</a:t>
                </a:r>
                <a:r>
                  <a:rPr lang="en-US" dirty="0"/>
                  <a:t>o say more, let’s study what happen after the Invariant Set </a:t>
                </a:r>
                <a14:m>
                  <m:oMath xmlns:m="http://schemas.openxmlformats.org/officeDocument/2006/math">
                    <m:r>
                      <a:rPr lang="it-IT" b="0" i="1" dirty="0" smtClean="0">
                        <a:solidFill>
                          <a:srgbClr val="E71224"/>
                        </a:solidFill>
                        <a:latin typeface="Cambria Math" panose="02040503050406030204" pitchFamily="18" charset="0"/>
                      </a:rPr>
                      <m:t>ℐ</m:t>
                    </m:r>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0" i="1" dirty="0" smtClean="0">
                        <a:solidFill>
                          <a:srgbClr val="E71224"/>
                        </a:solidFill>
                        <a:latin typeface="Cambria Math" panose="02040503050406030204" pitchFamily="18" charset="0"/>
                      </a:rPr>
                      <m:t>,</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r>
                      <a:rPr lang="it-IT" b="0" i="1" dirty="0" smtClean="0">
                        <a:solidFill>
                          <a:srgbClr val="E71224"/>
                        </a:solidFill>
                        <a:latin typeface="Cambria Math" panose="02040503050406030204" pitchFamily="18" charset="0"/>
                      </a:rPr>
                      <m:t>}</m:t>
                    </m:r>
                  </m:oMath>
                </a14:m>
                <a:r>
                  <a:rPr lang="en-US" dirty="0"/>
                  <a:t> is reached</a:t>
                </a:r>
              </a:p>
            </p:txBody>
          </p:sp>
        </mc:Choice>
        <mc:Fallback>
          <p:sp>
            <p:nvSpPr>
              <p:cNvPr id="69" name="CasellaDiTesto 68">
                <a:extLst>
                  <a:ext uri="{FF2B5EF4-FFF2-40B4-BE49-F238E27FC236}">
                    <a16:creationId xmlns:a16="http://schemas.microsoft.com/office/drawing/2014/main" id="{AE468AA1-0F74-8778-9E5D-898841D2CDB7}"/>
                  </a:ext>
                </a:extLst>
              </p:cNvPr>
              <p:cNvSpPr txBox="1">
                <a:spLocks noRot="1" noChangeAspect="1" noMove="1" noResize="1" noEditPoints="1" noAdjustHandles="1" noChangeArrowheads="1" noChangeShapeType="1" noTextEdit="1"/>
              </p:cNvSpPr>
              <p:nvPr/>
            </p:nvSpPr>
            <p:spPr>
              <a:xfrm>
                <a:off x="196784" y="3001351"/>
                <a:ext cx="9883841" cy="369332"/>
              </a:xfrm>
              <a:prstGeom prst="rect">
                <a:avLst/>
              </a:prstGeom>
              <a:blipFill>
                <a:blip r:embed="rId14"/>
                <a:stretch>
                  <a:fillRect l="-370" t="-8197" b="-24590"/>
                </a:stretch>
              </a:blipFill>
            </p:spPr>
            <p:txBody>
              <a:bodyPr/>
              <a:lstStyle/>
              <a:p>
                <a:r>
                  <a:rPr lang="it-IT">
                    <a:noFill/>
                  </a:rPr>
                  <a:t> </a:t>
                </a:r>
              </a:p>
            </p:txBody>
          </p:sp>
        </mc:Fallback>
      </mc:AlternateContent>
      <p:grpSp>
        <p:nvGrpSpPr>
          <p:cNvPr id="87" name="Gruppo 86">
            <a:extLst>
              <a:ext uri="{FF2B5EF4-FFF2-40B4-BE49-F238E27FC236}">
                <a16:creationId xmlns:a16="http://schemas.microsoft.com/office/drawing/2014/main" id="{B332CF84-E206-0ABE-4BBC-ABDBAC034C73}"/>
              </a:ext>
            </a:extLst>
          </p:cNvPr>
          <p:cNvGrpSpPr/>
          <p:nvPr/>
        </p:nvGrpSpPr>
        <p:grpSpPr>
          <a:xfrm>
            <a:off x="196784" y="3542912"/>
            <a:ext cx="7044337" cy="591799"/>
            <a:chOff x="163109" y="3784940"/>
            <a:chExt cx="7044337" cy="591799"/>
          </a:xfrm>
        </p:grpSpPr>
        <p:pic>
          <p:nvPicPr>
            <p:cNvPr id="74" name="Immagine 7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A^\intercal \tilde{v}(t)\\&#10;\dot{\tilde{v}}(t)&amp;=&amp;\bm{0}&#10;\end{eqnarray*}&#10;}&#10;\end{document}" title="IguanaTex Bitmap Display">
              <a:extLst>
                <a:ext uri="{FF2B5EF4-FFF2-40B4-BE49-F238E27FC236}">
                  <a16:creationId xmlns:a16="http://schemas.microsoft.com/office/drawing/2014/main" id="{75C6BF2A-995B-02DE-5739-260B3DB0EB9E}"/>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5691596" y="3784940"/>
              <a:ext cx="1515850" cy="591799"/>
            </a:xfrm>
            <a:prstGeom prst="rect">
              <a:avLst/>
            </a:prstGeom>
          </p:spPr>
        </p:pic>
        <mc:AlternateContent xmlns:mc="http://schemas.openxmlformats.org/markup-compatibility/2006">
          <mc:Choice xmlns:a14="http://schemas.microsoft.com/office/drawing/2010/main" Requires="a14">
            <p:sp>
              <p:nvSpPr>
                <p:cNvPr id="75" name="CasellaDiTesto 74">
                  <a:extLst>
                    <a:ext uri="{FF2B5EF4-FFF2-40B4-BE49-F238E27FC236}">
                      <a16:creationId xmlns:a16="http://schemas.microsoft.com/office/drawing/2014/main" id="{DD5780DD-6C2C-1EDF-1E65-678E0EAE6BB1}"/>
                    </a:ext>
                  </a:extLst>
                </p:cNvPr>
                <p:cNvSpPr txBox="1"/>
                <p:nvPr/>
              </p:nvSpPr>
              <p:spPr>
                <a:xfrm>
                  <a:off x="163109" y="3882095"/>
                  <a:ext cx="5983691" cy="380040"/>
                </a:xfrm>
                <a:prstGeom prst="rect">
                  <a:avLst/>
                </a:prstGeom>
                <a:noFill/>
              </p:spPr>
              <p:txBody>
                <a:bodyPr wrap="square">
                  <a:spAutoFit/>
                </a:bodyPr>
                <a:lstStyle/>
                <a:p>
                  <a:pPr marL="342900" indent="-342900">
                    <a:buFont typeface="Arial" panose="020B0604020202020204" pitchFamily="34" charset="0"/>
                    <a:buChar char="•"/>
                  </a:pPr>
                  <a:r>
                    <a:rPr lang="it-IT" dirty="0"/>
                    <a:t>By </a:t>
                  </a:r>
                  <a:r>
                    <a:rPr lang="it-IT" dirty="0" err="1"/>
                    <a:t>intializing</a:t>
                  </a:r>
                  <a:r>
                    <a:rPr lang="it-IT" dirty="0"/>
                    <a:t> (11) on </a:t>
                  </a:r>
                  <a14:m>
                    <m:oMath xmlns:m="http://schemas.openxmlformats.org/officeDocument/2006/math">
                      <m:r>
                        <a:rPr lang="it-IT" b="0" i="1" dirty="0" smtClean="0">
                          <a:solidFill>
                            <a:srgbClr val="E71224"/>
                          </a:solidFill>
                          <a:latin typeface="Cambria Math" panose="02040503050406030204" pitchFamily="18" charset="0"/>
                        </a:rPr>
                        <m:t>ℐ</m:t>
                      </m:r>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d>
                            <m:dPr>
                              <m:ctrlPr>
                                <a:rPr lang="it-IT" b="1" i="1" dirty="0" smtClean="0">
                                  <a:solidFill>
                                    <a:srgbClr val="E71224"/>
                                  </a:solidFill>
                                  <a:latin typeface="Cambria Math" panose="02040503050406030204" pitchFamily="18" charset="0"/>
                                </a:rPr>
                              </m:ctrlPr>
                            </m:dPr>
                            <m:e>
                              <m:acc>
                                <m:accPr>
                                  <m:chr m:val="̃"/>
                                  <m:ctrlPr>
                                    <a:rPr lang="it-IT" b="1"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r>
                                <a:rPr lang="it-IT" b="1" i="1" dirty="0" smtClean="0">
                                  <a:solidFill>
                                    <a:srgbClr val="E71224"/>
                                  </a:solidFill>
                                  <a:latin typeface="Cambria Math" panose="02040503050406030204" pitchFamily="18" charset="0"/>
                                </a:rPr>
                                <m:t>,</m:t>
                              </m:r>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e>
                          </m:d>
                          <m:r>
                            <a:rPr lang="it-IT" b="1" i="1" dirty="0" smtClean="0">
                              <a:solidFill>
                                <a:srgbClr val="E71224"/>
                              </a:solidFill>
                              <a:latin typeface="Cambria Math" panose="02040503050406030204" pitchFamily="18" charset="0"/>
                            </a:rPr>
                            <m:t> </m:t>
                          </m:r>
                        </m:e>
                      </m:d>
                      <m:r>
                        <a:rPr lang="it-IT" b="0" i="1" dirty="0" smtClean="0">
                          <a:solidFill>
                            <a:srgbClr val="E71224"/>
                          </a:solidFill>
                          <a:latin typeface="Cambria Math" panose="02040503050406030204" pitchFamily="18" charset="0"/>
                        </a:rPr>
                        <m:t> </m:t>
                      </m:r>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0" i="1" dirty="0" smtClean="0">
                          <a:solidFill>
                            <a:srgbClr val="E71224"/>
                          </a:solidFill>
                          <a:latin typeface="Cambria Math" panose="02040503050406030204" pitchFamily="18" charset="0"/>
                        </a:rPr>
                        <m:t>}</m:t>
                      </m:r>
                    </m:oMath>
                  </a14:m>
                  <a:r>
                    <a:rPr lang="en-US" dirty="0"/>
                    <a:t>, it yields:</a:t>
                  </a:r>
                </a:p>
              </p:txBody>
            </p:sp>
          </mc:Choice>
          <mc:Fallback>
            <p:sp>
              <p:nvSpPr>
                <p:cNvPr id="75" name="CasellaDiTesto 74">
                  <a:extLst>
                    <a:ext uri="{FF2B5EF4-FFF2-40B4-BE49-F238E27FC236}">
                      <a16:creationId xmlns:a16="http://schemas.microsoft.com/office/drawing/2014/main" id="{DD5780DD-6C2C-1EDF-1E65-678E0EAE6BB1}"/>
                    </a:ext>
                  </a:extLst>
                </p:cNvPr>
                <p:cNvSpPr txBox="1">
                  <a:spLocks noRot="1" noChangeAspect="1" noMove="1" noResize="1" noEditPoints="1" noAdjustHandles="1" noChangeArrowheads="1" noChangeShapeType="1" noTextEdit="1"/>
                </p:cNvSpPr>
                <p:nvPr/>
              </p:nvSpPr>
              <p:spPr>
                <a:xfrm>
                  <a:off x="163109" y="3882095"/>
                  <a:ext cx="5983691" cy="380040"/>
                </a:xfrm>
                <a:prstGeom prst="rect">
                  <a:avLst/>
                </a:prstGeom>
                <a:blipFill>
                  <a:blip r:embed="rId16"/>
                  <a:stretch>
                    <a:fillRect l="-611" t="-8065" b="-22581"/>
                  </a:stretch>
                </a:blipFill>
              </p:spPr>
              <p:txBody>
                <a:bodyPr/>
                <a:lstStyle/>
                <a:p>
                  <a:r>
                    <a:rPr lang="it-IT">
                      <a:noFill/>
                    </a:rPr>
                    <a:t> </a:t>
                  </a:r>
                </a:p>
              </p:txBody>
            </p:sp>
          </mc:Fallback>
        </mc:AlternateContent>
      </p:grpSp>
      <p:pic>
        <p:nvPicPr>
          <p:cNvPr id="78" name="Immagine 7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1)}&#10;\end{eqnarray*}&#10;}&#10;\end{document}" title="IguanaTex Bitmap Display">
            <a:extLst>
              <a:ext uri="{FF2B5EF4-FFF2-40B4-BE49-F238E27FC236}">
                <a16:creationId xmlns:a16="http://schemas.microsoft.com/office/drawing/2014/main" id="{7D2C3144-616E-4B35-0A22-81B37AD1C6C2}"/>
              </a:ext>
            </a:extLst>
          </p:cNvPr>
          <p:cNvPicPr>
            <a:picLocks noChangeAspect="1"/>
          </p:cNvPicPr>
          <p:nvPr>
            <p:custDataLst>
              <p:tags r:id="rId4"/>
            </p:custDataLst>
          </p:nvPr>
        </p:nvPicPr>
        <p:blipFill>
          <a:blip r:embed="rId17">
            <a:extLst>
              <a:ext uri="{28A0092B-C50C-407E-A947-70E740481C1C}">
                <a14:useLocalDpi xmlns:a14="http://schemas.microsoft.com/office/drawing/2010/main" val="0"/>
              </a:ext>
            </a:extLst>
          </a:blip>
          <a:stretch>
            <a:fillRect/>
          </a:stretch>
        </p:blipFill>
        <p:spPr>
          <a:xfrm>
            <a:off x="9100767" y="1354256"/>
            <a:ext cx="362850" cy="207232"/>
          </a:xfrm>
          <a:prstGeom prst="rect">
            <a:avLst/>
          </a:prstGeom>
        </p:spPr>
      </p:pic>
      <mc:AlternateContent xmlns:mc="http://schemas.openxmlformats.org/markup-compatibility/2006">
        <mc:Choice xmlns:a14="http://schemas.microsoft.com/office/drawing/2010/main" Requires="a14">
          <p:sp>
            <p:nvSpPr>
              <p:cNvPr id="79" name="CasellaDiTesto 78">
                <a:extLst>
                  <a:ext uri="{FF2B5EF4-FFF2-40B4-BE49-F238E27FC236}">
                    <a16:creationId xmlns:a16="http://schemas.microsoft.com/office/drawing/2014/main" id="{8036A008-9D71-784C-98E6-1038E8F33566}"/>
                  </a:ext>
                </a:extLst>
              </p:cNvPr>
              <p:cNvSpPr txBox="1"/>
              <p:nvPr/>
            </p:nvSpPr>
            <p:spPr>
              <a:xfrm>
                <a:off x="163109" y="4213128"/>
                <a:ext cx="10076266" cy="663964"/>
              </a:xfrm>
              <a:prstGeom prst="rect">
                <a:avLst/>
              </a:prstGeom>
              <a:noFill/>
            </p:spPr>
            <p:txBody>
              <a:bodyPr wrap="square">
                <a:spAutoFit/>
              </a:bodyPr>
              <a:lstStyle/>
              <a:p>
                <a:pPr marL="342900" indent="-342900">
                  <a:buFont typeface="Arial" panose="020B0604020202020204" pitchFamily="34" charset="0"/>
                  <a:buChar char="•"/>
                </a:pPr>
                <a:r>
                  <a:rPr lang="it-IT" dirty="0"/>
                  <a:t>Since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1" i="1" dirty="0" smtClean="0">
                        <a:solidFill>
                          <a:srgbClr val="E71224"/>
                        </a:solidFill>
                        <a:latin typeface="Cambria Math" panose="02040503050406030204" pitchFamily="18" charset="0"/>
                      </a:rPr>
                      <m:t> </m:t>
                    </m:r>
                  </m:oMath>
                </a14:m>
                <a:r>
                  <a:rPr lang="it-IT" dirty="0"/>
                  <a:t>implies </a:t>
                </a:r>
                <a14:m>
                  <m:oMath xmlns:m="http://schemas.openxmlformats.org/officeDocument/2006/math">
                    <m:acc>
                      <m:accPr>
                        <m:chr m:val="̇"/>
                        <m:ctrlPr>
                          <a:rPr lang="it-IT" i="1" dirty="0">
                            <a:solidFill>
                              <a:srgbClr val="E71224"/>
                            </a:solidFill>
                            <a:latin typeface="Cambria Math" panose="02040503050406030204" pitchFamily="18" charset="0"/>
                          </a:rPr>
                        </m:ctrlPr>
                      </m:acc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e>
                    </m:acc>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oMath>
                </a14:m>
                <a:r>
                  <a:rPr lang="it-IT" dirty="0"/>
                  <a:t> and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e>
                    </m:acc>
                    <m:r>
                      <a:rPr lang="it-IT" i="1" dirty="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𝟎</m:t>
                    </m:r>
                  </m:oMath>
                </a14:m>
                <a:r>
                  <a:rPr lang="it-IT" dirty="0"/>
                  <a:t>, </a:t>
                </a:r>
                <a:r>
                  <a:rPr lang="it-IT" dirty="0" err="1"/>
                  <a:t>this</a:t>
                </a:r>
                <a:r>
                  <a:rPr lang="it-IT" dirty="0"/>
                  <a:t> </a:t>
                </a:r>
                <a:r>
                  <a:rPr lang="it-IT" dirty="0" err="1"/>
                  <a:t>further</a:t>
                </a:r>
                <a:r>
                  <a:rPr lang="it-IT" dirty="0"/>
                  <a:t> </a:t>
                </a:r>
                <a:r>
                  <a:rPr lang="it-IT" dirty="0" err="1"/>
                  <a:t>implies</a:t>
                </a:r>
                <a:r>
                  <a:rPr lang="it-IT" dirty="0"/>
                  <a:t>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r>
                      <a:rPr lang="it-IT" b="0"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𝑐𝑜𝑠𝑡</m:t>
                    </m:r>
                    <m:r>
                      <a:rPr lang="it-IT" b="0" i="1" dirty="0" smtClean="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 </m:t>
                    </m:r>
                  </m:oMath>
                </a14:m>
                <a:r>
                  <a:rPr lang="it-IT" dirty="0"/>
                  <a:t>Thus, </a:t>
                </a:r>
                <a:r>
                  <a:rPr lang="it-IT" dirty="0" err="1"/>
                  <a:t>since</a:t>
                </a:r>
                <a:r>
                  <a:rPr lang="it-IT" dirty="0"/>
                  <a:t> the </a:t>
                </a:r>
                <a:r>
                  <a:rPr lang="it-IT" dirty="0" err="1"/>
                  <a:t>only</a:t>
                </a:r>
                <a:r>
                  <a:rPr lang="it-IT" dirty="0"/>
                  <a:t> </a:t>
                </a:r>
                <a:r>
                  <a:rPr lang="it-IT" dirty="0" err="1"/>
                  <a:t>constant</a:t>
                </a:r>
                <a:r>
                  <a:rPr lang="it-IT" dirty="0"/>
                  <a:t>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𝑣</m:t>
                        </m:r>
                      </m:e>
                    </m:acc>
                  </m:oMath>
                </a14:m>
                <a:r>
                  <a:rPr lang="it-IT" dirty="0"/>
                  <a:t> </a:t>
                </a:r>
                <a:r>
                  <a:rPr lang="it-IT" dirty="0" err="1"/>
                  <a:t>satisfying</a:t>
                </a:r>
                <a:r>
                  <a:rPr lang="it-IT" dirty="0"/>
                  <a:t>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e>
                    </m:acc>
                    <m:r>
                      <a:rPr lang="it-IT" i="1" dirty="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𝟎</m:t>
                    </m:r>
                    <m:r>
                      <a:rPr lang="it-IT" b="1" i="1" dirty="0">
                        <a:solidFill>
                          <a:srgbClr val="E71224"/>
                        </a:solidFill>
                        <a:latin typeface="Cambria Math" panose="02040503050406030204" pitchFamily="18" charset="0"/>
                      </a:rPr>
                      <m:t> </m:t>
                    </m:r>
                  </m:oMath>
                </a14:m>
                <a:r>
                  <a:rPr lang="it-IT" dirty="0"/>
                  <a:t>is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oMath>
                </a14:m>
                <a:r>
                  <a:rPr lang="it-IT" dirty="0"/>
                  <a:t>. </a:t>
                </a:r>
                <a:r>
                  <a:rPr lang="it-IT" dirty="0" err="1"/>
                  <a:t>It</a:t>
                </a:r>
                <a:r>
                  <a:rPr lang="it-IT" dirty="0"/>
                  <a:t> </a:t>
                </a:r>
                <a:r>
                  <a:rPr lang="it-IT" dirty="0" err="1"/>
                  <a:t>results</a:t>
                </a:r>
                <a:r>
                  <a:rPr lang="it-IT" dirty="0"/>
                  <a:t> </a:t>
                </a:r>
                <a14:m>
                  <m:oMath xmlns:m="http://schemas.openxmlformats.org/officeDocument/2006/math">
                    <m:d>
                      <m:dPr>
                        <m:ctrlPr>
                          <a:rPr lang="it-IT" b="0" dirty="0" smtClean="0">
                            <a:solidFill>
                              <a:srgbClr val="E71224"/>
                            </a:solidFill>
                            <a:latin typeface="Cambria Math" panose="02040503050406030204" pitchFamily="18" charset="0"/>
                          </a:rPr>
                        </m:ctrlPr>
                      </m:d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i="1" dirty="0">
                            <a:solidFill>
                              <a:srgbClr val="E71224"/>
                            </a:solidFill>
                            <a:latin typeface="Cambria Math" panose="02040503050406030204" pitchFamily="18" charset="0"/>
                          </a:rPr>
                          <m:t>,</m:t>
                        </m:r>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e>
                    </m:d>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0" i="1" dirty="0" smtClean="0">
                        <a:solidFill>
                          <a:srgbClr val="E71224"/>
                        </a:solidFill>
                        <a:latin typeface="Cambria Math" panose="02040503050406030204" pitchFamily="18" charset="0"/>
                      </a:rPr>
                      <m:t>)</m:t>
                    </m:r>
                    <m:r>
                      <a:rPr lang="it-IT" i="1" dirty="0" smtClean="0">
                        <a:solidFill>
                          <a:srgbClr val="E71224"/>
                        </a:solidFill>
                        <a:latin typeface="Cambria Math" panose="02040503050406030204" pitchFamily="18" charset="0"/>
                      </a:rPr>
                      <m:t> </m:t>
                    </m:r>
                  </m:oMath>
                </a14:m>
                <a:r>
                  <a:rPr lang="it-IT" dirty="0" err="1"/>
                  <a:t>is</a:t>
                </a:r>
                <a:r>
                  <a:rPr lang="it-IT" dirty="0"/>
                  <a:t> </a:t>
                </a:r>
                <a:r>
                  <a:rPr lang="it-IT" dirty="0" err="1"/>
                  <a:t>asym</a:t>
                </a:r>
                <a:r>
                  <a:rPr lang="it-IT" dirty="0"/>
                  <a:t>. </a:t>
                </a:r>
                <a:r>
                  <a:rPr lang="it-IT" dirty="0" err="1"/>
                  <a:t>stable</a:t>
                </a:r>
                <a:r>
                  <a:rPr lang="it-IT" dirty="0"/>
                  <a:t> and </a:t>
                </a:r>
                <a:r>
                  <a:rPr lang="it-IT" dirty="0" err="1"/>
                  <a:t>thus</a:t>
                </a:r>
                <a:r>
                  <a:rPr lang="it-IT" dirty="0"/>
                  <a:t> </a:t>
                </a:r>
                <a14:m>
                  <m:oMath xmlns:m="http://schemas.openxmlformats.org/officeDocument/2006/math">
                    <m:r>
                      <a:rPr lang="it-IT"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𝑥</m:t>
                        </m:r>
                      </m:e>
                      <m:sup>
                        <m:r>
                          <a:rPr lang="it-IT" i="1" dirty="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𝑣</m:t>
                        </m:r>
                      </m:e>
                      <m:sup>
                        <m:r>
                          <a:rPr lang="it-IT" i="1" dirty="0">
                            <a:solidFill>
                              <a:srgbClr val="E71224"/>
                            </a:solidFill>
                            <a:latin typeface="Cambria Math" panose="02040503050406030204" pitchFamily="18" charset="0"/>
                          </a:rPr>
                          <m:t>∗</m:t>
                        </m:r>
                      </m:sup>
                    </m:sSup>
                    <m:r>
                      <a:rPr lang="it-IT" i="1" dirty="0">
                        <a:solidFill>
                          <a:srgbClr val="E71224"/>
                        </a:solidFill>
                        <a:latin typeface="Cambria Math" panose="02040503050406030204" pitchFamily="18" charset="0"/>
                      </a:rPr>
                      <m:t>)</m:t>
                    </m:r>
                  </m:oMath>
                </a14:m>
                <a:r>
                  <a:rPr lang="it-IT" dirty="0"/>
                  <a:t> will be </a:t>
                </a:r>
                <a:r>
                  <a:rPr lang="it-IT" dirty="0" err="1"/>
                  <a:t>reached</a:t>
                </a:r>
                <a:endParaRPr lang="it-IT" dirty="0"/>
              </a:p>
            </p:txBody>
          </p:sp>
        </mc:Choice>
        <mc:Fallback>
          <p:sp>
            <p:nvSpPr>
              <p:cNvPr id="79" name="CasellaDiTesto 78">
                <a:extLst>
                  <a:ext uri="{FF2B5EF4-FFF2-40B4-BE49-F238E27FC236}">
                    <a16:creationId xmlns:a16="http://schemas.microsoft.com/office/drawing/2014/main" id="{8036A008-9D71-784C-98E6-1038E8F33566}"/>
                  </a:ext>
                </a:extLst>
              </p:cNvPr>
              <p:cNvSpPr txBox="1">
                <a:spLocks noRot="1" noChangeAspect="1" noMove="1" noResize="1" noEditPoints="1" noAdjustHandles="1" noChangeArrowheads="1" noChangeShapeType="1" noTextEdit="1"/>
              </p:cNvSpPr>
              <p:nvPr/>
            </p:nvSpPr>
            <p:spPr>
              <a:xfrm>
                <a:off x="163109" y="4213128"/>
                <a:ext cx="10076266" cy="663964"/>
              </a:xfrm>
              <a:prstGeom prst="rect">
                <a:avLst/>
              </a:prstGeom>
              <a:blipFill>
                <a:blip r:embed="rId18"/>
                <a:stretch>
                  <a:fillRect l="-423" t="-2752" b="-1376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1" name="CasellaDiTesto 80">
                <a:extLst>
                  <a:ext uri="{FF2B5EF4-FFF2-40B4-BE49-F238E27FC236}">
                    <a16:creationId xmlns:a16="http://schemas.microsoft.com/office/drawing/2014/main" id="{C3AE67DF-E2E2-6E97-E35A-D683A02D5F8C}"/>
                  </a:ext>
                </a:extLst>
              </p:cNvPr>
              <p:cNvSpPr txBox="1"/>
              <p:nvPr/>
            </p:nvSpPr>
            <p:spPr>
              <a:xfrm>
                <a:off x="163110" y="4955509"/>
                <a:ext cx="7335764" cy="646331"/>
              </a:xfrm>
              <a:prstGeom prst="rect">
                <a:avLst/>
              </a:prstGeom>
              <a:noFill/>
            </p:spPr>
            <p:txBody>
              <a:bodyPr wrap="square">
                <a:spAutoFit/>
              </a:bodyPr>
              <a:lstStyle/>
              <a:p>
                <a:pPr marL="342900" indent="-342900">
                  <a:buFont typeface="Arial" panose="020B0604020202020204" pitchFamily="34" charset="0"/>
                  <a:buChar char="•"/>
                </a:pPr>
                <a:r>
                  <a:rPr lang="it-IT" b="1" dirty="0"/>
                  <a:t>Note:</a:t>
                </a:r>
                <a:r>
                  <a:rPr lang="it-IT" dirty="0"/>
                  <a:t> </a:t>
                </a:r>
                <a:r>
                  <a:rPr lang="it-IT" dirty="0" err="1"/>
                  <a:t>Such</a:t>
                </a:r>
                <a:r>
                  <a:rPr lang="it-IT" dirty="0"/>
                  <a:t> </a:t>
                </a:r>
                <a:r>
                  <a:rPr lang="it-IT" dirty="0" err="1"/>
                  <a:t>equilibrium</a:t>
                </a:r>
                <a:r>
                  <a:rPr lang="it-IT" dirty="0"/>
                  <a:t> </a:t>
                </a:r>
                <a:r>
                  <a:rPr lang="it-IT" dirty="0" err="1"/>
                  <a:t>is</a:t>
                </a:r>
                <a:r>
                  <a:rPr lang="it-IT" dirty="0"/>
                  <a:t> </a:t>
                </a:r>
                <a:r>
                  <a:rPr lang="it-IT" dirty="0" err="1"/>
                  <a:t>also</a:t>
                </a:r>
                <a:r>
                  <a:rPr lang="it-IT" dirty="0"/>
                  <a:t> </a:t>
                </a:r>
                <a:r>
                  <a:rPr lang="it-IT" b="1" dirty="0"/>
                  <a:t>global</a:t>
                </a:r>
                <a:r>
                  <a:rPr lang="it-IT" dirty="0"/>
                  <a:t>. </a:t>
                </a:r>
                <a:r>
                  <a:rPr lang="en-US" dirty="0"/>
                  <a:t>Indeed, since </a:t>
                </a:r>
                <a14:m>
                  <m:oMath xmlns:m="http://schemas.openxmlformats.org/officeDocument/2006/math">
                    <m:r>
                      <a:rPr lang="it-IT" b="0" i="1" dirty="0" smtClean="0">
                        <a:solidFill>
                          <a:srgbClr val="E71224"/>
                        </a:solidFill>
                        <a:latin typeface="Cambria Math" panose="02040503050406030204" pitchFamily="18" charset="0"/>
                      </a:rPr>
                      <m:t>𝑓</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oMath>
                </a14:m>
                <a:r>
                  <a:rPr lang="en-US" dirty="0"/>
                  <a:t> is strictly convex, it results </a:t>
                </a:r>
                <a14:m>
                  <m:oMath xmlns:m="http://schemas.openxmlformats.org/officeDocument/2006/math">
                    <m:sSub>
                      <m:sSubPr>
                        <m:ctrlPr>
                          <a:rPr lang="it-IT" i="1" dirty="0">
                            <a:solidFill>
                              <a:srgbClr val="E71224"/>
                            </a:solidFill>
                            <a:latin typeface="Cambria Math" panose="02040503050406030204" pitchFamily="18" charset="0"/>
                          </a:rPr>
                        </m:ctrlPr>
                      </m:sSubPr>
                      <m:e>
                        <m:r>
                          <m:rPr>
                            <m:sty m:val="p"/>
                          </m:rPr>
                          <a:rPr lang="it-IT" dirty="0">
                            <a:solidFill>
                              <a:srgbClr val="E71224"/>
                            </a:solidFill>
                            <a:latin typeface="Cambria Math" panose="02040503050406030204" pitchFamily="18" charset="0"/>
                          </a:rPr>
                          <m:t>∇</m:t>
                        </m:r>
                      </m:e>
                      <m:sub>
                        <m:r>
                          <a:rPr lang="it-IT" i="1" dirty="0">
                            <a:solidFill>
                              <a:srgbClr val="E71224"/>
                            </a:solidFill>
                            <a:latin typeface="Cambria Math" panose="02040503050406030204" pitchFamily="18" charset="0"/>
                          </a:rPr>
                          <m:t>𝑥</m:t>
                        </m:r>
                      </m:sub>
                    </m:sSub>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r>
                      <a:rPr lang="it-IT" i="1" dirty="0">
                        <a:solidFill>
                          <a:srgbClr val="E71224"/>
                        </a:solidFill>
                        <a:latin typeface="Cambria Math" panose="02040503050406030204" pitchFamily="18" charset="0"/>
                      </a:rPr>
                      <m:t>=0</m:t>
                    </m:r>
                  </m:oMath>
                </a14:m>
                <a:r>
                  <a:rPr lang="en-US" dirty="0"/>
                  <a:t> has a unique equilibrium point. </a:t>
                </a:r>
              </a:p>
            </p:txBody>
          </p:sp>
        </mc:Choice>
        <mc:Fallback xmlns="">
          <p:sp>
            <p:nvSpPr>
              <p:cNvPr id="81" name="CasellaDiTesto 80">
                <a:extLst>
                  <a:ext uri="{FF2B5EF4-FFF2-40B4-BE49-F238E27FC236}">
                    <a16:creationId xmlns:a16="http://schemas.microsoft.com/office/drawing/2014/main" id="{C3AE67DF-E2E2-6E97-E35A-D683A02D5F8C}"/>
                  </a:ext>
                </a:extLst>
              </p:cNvPr>
              <p:cNvSpPr txBox="1">
                <a:spLocks noRot="1" noChangeAspect="1" noMove="1" noResize="1" noEditPoints="1" noAdjustHandles="1" noChangeArrowheads="1" noChangeShapeType="1" noTextEdit="1"/>
              </p:cNvSpPr>
              <p:nvPr/>
            </p:nvSpPr>
            <p:spPr>
              <a:xfrm>
                <a:off x="163110" y="4955509"/>
                <a:ext cx="7335764" cy="646331"/>
              </a:xfrm>
              <a:prstGeom prst="rect">
                <a:avLst/>
              </a:prstGeom>
              <a:blipFill>
                <a:blip r:embed="rId20"/>
                <a:stretch>
                  <a:fillRect l="-582" t="-5660" b="-1415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84" name="CasellaDiTesto 83">
                <a:extLst>
                  <a:ext uri="{FF2B5EF4-FFF2-40B4-BE49-F238E27FC236}">
                    <a16:creationId xmlns:a16="http://schemas.microsoft.com/office/drawing/2014/main" id="{0A33D474-D202-D8EF-CCE5-201976CD94CB}"/>
                  </a:ext>
                </a:extLst>
              </p:cNvPr>
              <p:cNvSpPr txBox="1"/>
              <p:nvPr/>
            </p:nvSpPr>
            <p:spPr>
              <a:xfrm>
                <a:off x="169866" y="5637212"/>
                <a:ext cx="8345483" cy="1200329"/>
              </a:xfrm>
              <a:prstGeom prst="rect">
                <a:avLst/>
              </a:prstGeom>
              <a:noFill/>
            </p:spPr>
            <p:txBody>
              <a:bodyPr wrap="square">
                <a:spAutoFit/>
              </a:bodyPr>
              <a:lstStyle/>
              <a:p>
                <a:pPr marL="342900" indent="-342900">
                  <a:buFont typeface="Arial" panose="020B0604020202020204" pitchFamily="34" charset="0"/>
                  <a:buChar char="•"/>
                </a:pPr>
                <a:r>
                  <a:rPr lang="en-US" b="1" dirty="0"/>
                  <a:t>Remark: </a:t>
                </a:r>
                <a:r>
                  <a:rPr lang="en-US" dirty="0"/>
                  <a:t>If </a:t>
                </a:r>
                <a14:m>
                  <m:oMath xmlns:m="http://schemas.openxmlformats.org/officeDocument/2006/math">
                    <m:r>
                      <a:rPr lang="it-IT" i="1" dirty="0">
                        <a:solidFill>
                          <a:srgbClr val="E71224"/>
                        </a:solidFill>
                        <a:latin typeface="Cambria Math" panose="02040503050406030204" pitchFamily="18" charset="0"/>
                      </a:rPr>
                      <m:t>𝑓</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oMath>
                </a14:m>
                <a:r>
                  <a:rPr lang="en-US" dirty="0"/>
                  <a:t> is </a:t>
                </a:r>
                <a:r>
                  <a:rPr lang="en-US" b="1" dirty="0"/>
                  <a:t>NOT CONVEX</a:t>
                </a:r>
                <a:r>
                  <a:rPr lang="en-US" dirty="0"/>
                  <a:t> </a:t>
                </a:r>
                <a14:m>
                  <m:oMath xmlns:m="http://schemas.openxmlformats.org/officeDocument/2006/math">
                    <m:sSub>
                      <m:sSubPr>
                        <m:ctrlPr>
                          <a:rPr lang="it-IT" i="1" dirty="0">
                            <a:solidFill>
                              <a:srgbClr val="E71224"/>
                            </a:solidFill>
                            <a:latin typeface="Cambria Math" panose="02040503050406030204" pitchFamily="18" charset="0"/>
                          </a:rPr>
                        </m:ctrlPr>
                      </m:sSubPr>
                      <m:e>
                        <m:r>
                          <m:rPr>
                            <m:sty m:val="p"/>
                          </m:rPr>
                          <a:rPr lang="it-IT" dirty="0">
                            <a:solidFill>
                              <a:srgbClr val="E71224"/>
                            </a:solidFill>
                            <a:latin typeface="Cambria Math" panose="02040503050406030204" pitchFamily="18" charset="0"/>
                          </a:rPr>
                          <m:t>∇</m:t>
                        </m:r>
                      </m:e>
                      <m:sub>
                        <m:r>
                          <a:rPr lang="it-IT" i="1" dirty="0">
                            <a:solidFill>
                              <a:srgbClr val="E71224"/>
                            </a:solidFill>
                            <a:latin typeface="Cambria Math" panose="02040503050406030204" pitchFamily="18" charset="0"/>
                          </a:rPr>
                          <m:t>𝑥</m:t>
                        </m:r>
                      </m:sub>
                    </m:sSub>
                    <m:r>
                      <a:rPr lang="it-IT" i="1" dirty="0">
                        <a:solidFill>
                          <a:srgbClr val="E71224"/>
                        </a:solidFill>
                        <a:latin typeface="Cambria Math" panose="02040503050406030204" pitchFamily="18" charset="0"/>
                      </a:rPr>
                      <m:t>𝑓</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e>
                    </m:d>
                    <m:r>
                      <a:rPr lang="it-IT" i="1" dirty="0">
                        <a:solidFill>
                          <a:srgbClr val="E71224"/>
                        </a:solidFill>
                        <a:latin typeface="Cambria Math" panose="02040503050406030204" pitchFamily="18" charset="0"/>
                      </a:rPr>
                      <m:t>=0</m:t>
                    </m:r>
                  </m:oMath>
                </a14:m>
                <a:r>
                  <a:rPr lang="en-US" dirty="0"/>
                  <a:t> has many </a:t>
                </a:r>
                <a:r>
                  <a:rPr lang="en-US" b="1" dirty="0"/>
                  <a:t>equilibrium points</a:t>
                </a:r>
                <a:r>
                  <a:rPr lang="en-US" dirty="0"/>
                  <a:t>, </a:t>
                </a:r>
              </a:p>
              <a:p>
                <a:r>
                  <a:rPr lang="en-US" dirty="0"/>
                  <a:t>       some locally stable (minimum), some unstable (maximum). </a:t>
                </a:r>
              </a:p>
              <a:p>
                <a:r>
                  <a:rPr lang="en-US" dirty="0"/>
                  <a:t>       If so, </a:t>
                </a:r>
                <a14:m>
                  <m:oMath xmlns:m="http://schemas.openxmlformats.org/officeDocument/2006/math">
                    <m:r>
                      <a:rPr lang="it-IT" i="1" dirty="0">
                        <a:solidFill>
                          <a:srgbClr val="E71224"/>
                        </a:solidFill>
                        <a:latin typeface="Cambria Math" panose="02040503050406030204" pitchFamily="18" charset="0"/>
                      </a:rPr>
                      <m:t>𝑥</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m:t>
                        </m:r>
                      </m:e>
                    </m:d>
                  </m:oMath>
                </a14:m>
                <a:r>
                  <a:rPr lang="en-US" dirty="0"/>
                  <a:t> will converge to the closest minimum to </a:t>
                </a:r>
                <a14:m>
                  <m:oMath xmlns:m="http://schemas.openxmlformats.org/officeDocument/2006/math">
                    <m:r>
                      <a:rPr lang="it-IT" i="1" dirty="0">
                        <a:solidFill>
                          <a:srgbClr val="E71224"/>
                        </a:solidFill>
                        <a:latin typeface="Cambria Math" panose="02040503050406030204" pitchFamily="18" charset="0"/>
                      </a:rPr>
                      <m:t>𝑥</m:t>
                    </m:r>
                    <m:r>
                      <a:rPr lang="it-IT" b="0" i="0" dirty="0" smtClean="0">
                        <a:solidFill>
                          <a:srgbClr val="E71224"/>
                        </a:solidFill>
                        <a:latin typeface="Cambria Math" panose="02040503050406030204" pitchFamily="18" charset="0"/>
                      </a:rPr>
                      <m:t>(0)</m:t>
                    </m:r>
                  </m:oMath>
                </a14:m>
                <a:r>
                  <a:rPr lang="en-US" dirty="0"/>
                  <a:t>. </a:t>
                </a:r>
              </a:p>
              <a:p>
                <a:r>
                  <a:rPr lang="en-US" dirty="0"/>
                  <a:t>       To find the optimum heuristics are needed (e.g. execute algorithm for many </a:t>
                </a:r>
                <a14:m>
                  <m:oMath xmlns:m="http://schemas.openxmlformats.org/officeDocument/2006/math">
                    <m:r>
                      <a:rPr lang="it-IT" i="1" dirty="0">
                        <a:solidFill>
                          <a:srgbClr val="E71224"/>
                        </a:solidFill>
                        <a:latin typeface="Cambria Math" panose="02040503050406030204" pitchFamily="18" charset="0"/>
                      </a:rPr>
                      <m:t>𝑥</m:t>
                    </m:r>
                    <m:r>
                      <a:rPr lang="it-IT" dirty="0">
                        <a:solidFill>
                          <a:srgbClr val="E71224"/>
                        </a:solidFill>
                        <a:latin typeface="Cambria Math" panose="02040503050406030204" pitchFamily="18" charset="0"/>
                      </a:rPr>
                      <m:t>(0)</m:t>
                    </m:r>
                  </m:oMath>
                </a14:m>
                <a:r>
                  <a:rPr lang="en-US" dirty="0"/>
                  <a:t>)</a:t>
                </a:r>
              </a:p>
            </p:txBody>
          </p:sp>
        </mc:Choice>
        <mc:Fallback>
          <p:sp>
            <p:nvSpPr>
              <p:cNvPr id="84" name="CasellaDiTesto 83">
                <a:extLst>
                  <a:ext uri="{FF2B5EF4-FFF2-40B4-BE49-F238E27FC236}">
                    <a16:creationId xmlns:a16="http://schemas.microsoft.com/office/drawing/2014/main" id="{0A33D474-D202-D8EF-CCE5-201976CD94CB}"/>
                  </a:ext>
                </a:extLst>
              </p:cNvPr>
              <p:cNvSpPr txBox="1">
                <a:spLocks noRot="1" noChangeAspect="1" noMove="1" noResize="1" noEditPoints="1" noAdjustHandles="1" noChangeArrowheads="1" noChangeShapeType="1" noTextEdit="1"/>
              </p:cNvSpPr>
              <p:nvPr/>
            </p:nvSpPr>
            <p:spPr>
              <a:xfrm>
                <a:off x="169866" y="5637212"/>
                <a:ext cx="8345483" cy="1200329"/>
              </a:xfrm>
              <a:prstGeom prst="rect">
                <a:avLst/>
              </a:prstGeom>
              <a:blipFill>
                <a:blip r:embed="rId21"/>
                <a:stretch>
                  <a:fillRect l="-511" t="-3046" b="-710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2" name="CasellaDiTesto 91">
                <a:extLst>
                  <a:ext uri="{FF2B5EF4-FFF2-40B4-BE49-F238E27FC236}">
                    <a16:creationId xmlns:a16="http://schemas.microsoft.com/office/drawing/2014/main" id="{55B7EE96-F607-C5B7-DA82-2793A5DA4A12}"/>
                  </a:ext>
                </a:extLst>
              </p:cNvPr>
              <p:cNvSpPr txBox="1"/>
              <p:nvPr/>
            </p:nvSpPr>
            <p:spPr>
              <a:xfrm>
                <a:off x="163109" y="6884026"/>
                <a:ext cx="9405902" cy="369332"/>
              </a:xfrm>
              <a:prstGeom prst="rect">
                <a:avLst/>
              </a:prstGeom>
              <a:noFill/>
            </p:spPr>
            <p:txBody>
              <a:bodyPr wrap="square">
                <a:spAutoFit/>
              </a:bodyPr>
              <a:lstStyle/>
              <a:p>
                <a:pPr marL="342900" indent="-342900">
                  <a:buFont typeface="Arial" panose="020B0604020202020204" pitchFamily="34" charset="0"/>
                  <a:buChar char="•"/>
                </a:pPr>
                <a:r>
                  <a:rPr lang="en-US" b="1" dirty="0"/>
                  <a:t>Note: </a:t>
                </a:r>
                <a:r>
                  <a:rPr lang="it-IT" dirty="0"/>
                  <a:t>By </a:t>
                </a:r>
                <a:r>
                  <a:rPr lang="it-IT" dirty="0" err="1"/>
                  <a:t>discretizing</a:t>
                </a:r>
                <a:r>
                  <a:rPr lang="it-IT" dirty="0"/>
                  <a:t> (6) the </a:t>
                </a:r>
                <a:r>
                  <a:rPr lang="it-IT" dirty="0" err="1"/>
                  <a:t>results</a:t>
                </a:r>
                <a:r>
                  <a:rPr lang="it-IT" dirty="0"/>
                  <a:t> can be </a:t>
                </a:r>
                <a:r>
                  <a:rPr lang="it-IT" dirty="0" err="1"/>
                  <a:t>extended</a:t>
                </a:r>
                <a:r>
                  <a:rPr lang="it-IT" dirty="0"/>
                  <a:t> to the DT setting, for small </a:t>
                </a:r>
                <a:r>
                  <a:rPr lang="it-IT" dirty="0" err="1"/>
                  <a:t>enough</a:t>
                </a:r>
                <a:r>
                  <a:rPr lang="it-IT" dirty="0"/>
                  <a:t> </a:t>
                </a:r>
                <a14:m>
                  <m:oMath xmlns:m="http://schemas.openxmlformats.org/officeDocument/2006/math">
                    <m:r>
                      <a:rPr lang="it-IT"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&gt;0</m:t>
                    </m:r>
                  </m:oMath>
                </a14:m>
                <a:r>
                  <a:rPr lang="en-US" dirty="0"/>
                  <a:t>.</a:t>
                </a:r>
              </a:p>
            </p:txBody>
          </p:sp>
        </mc:Choice>
        <mc:Fallback xmlns="">
          <p:sp>
            <p:nvSpPr>
              <p:cNvPr id="92" name="CasellaDiTesto 91">
                <a:extLst>
                  <a:ext uri="{FF2B5EF4-FFF2-40B4-BE49-F238E27FC236}">
                    <a16:creationId xmlns:a16="http://schemas.microsoft.com/office/drawing/2014/main" id="{55B7EE96-F607-C5B7-DA82-2793A5DA4A12}"/>
                  </a:ext>
                </a:extLst>
              </p:cNvPr>
              <p:cNvSpPr txBox="1">
                <a:spLocks noRot="1" noChangeAspect="1" noMove="1" noResize="1" noEditPoints="1" noAdjustHandles="1" noChangeArrowheads="1" noChangeShapeType="1" noTextEdit="1"/>
              </p:cNvSpPr>
              <p:nvPr/>
            </p:nvSpPr>
            <p:spPr>
              <a:xfrm>
                <a:off x="163109" y="6884026"/>
                <a:ext cx="9405902" cy="369332"/>
              </a:xfrm>
              <a:prstGeom prst="rect">
                <a:avLst/>
              </a:prstGeom>
              <a:blipFill>
                <a:blip r:embed="rId22"/>
                <a:stretch>
                  <a:fillRect l="-454" t="-8197" b="-24590"/>
                </a:stretch>
              </a:blipFill>
            </p:spPr>
            <p:txBody>
              <a:bodyPr/>
              <a:lstStyle/>
              <a:p>
                <a:r>
                  <a:rPr lang="en-US">
                    <a:noFill/>
                  </a:rPr>
                  <a:t> </a:t>
                </a:r>
              </a:p>
            </p:txBody>
          </p:sp>
        </mc:Fallback>
      </mc:AlternateContent>
      <p:pic>
        <p:nvPicPr>
          <p:cNvPr id="11" name="Immagine 1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title="IguanaTex Bitmap Display">
            <a:extLst>
              <a:ext uri="{FF2B5EF4-FFF2-40B4-BE49-F238E27FC236}">
                <a16:creationId xmlns:a16="http://schemas.microsoft.com/office/drawing/2014/main" id="{7E945A9A-B9C7-F9F6-8B69-545530D58D96}"/>
              </a:ext>
            </a:extLst>
          </p:cNvPr>
          <p:cNvPicPr>
            <a:picLocks noChangeAspect="1"/>
          </p:cNvPicPr>
          <p:nvPr>
            <p:custDataLst>
              <p:tags r:id="rId5"/>
            </p:custDataLst>
          </p:nvPr>
        </p:nvPicPr>
        <p:blipFill>
          <a:blip r:embed="rId23">
            <a:extLst>
              <a:ext uri="{28A0092B-C50C-407E-A947-70E740481C1C}">
                <a14:useLocalDpi xmlns:a14="http://schemas.microsoft.com/office/drawing/2010/main" val="0"/>
              </a:ext>
            </a:extLst>
          </a:blip>
          <a:stretch>
            <a:fillRect/>
          </a:stretch>
        </p:blipFill>
        <p:spPr>
          <a:xfrm>
            <a:off x="5993482" y="930537"/>
            <a:ext cx="208159" cy="580051"/>
          </a:xfrm>
          <a:prstGeom prst="rect">
            <a:avLst/>
          </a:prstGeom>
        </p:spPr>
      </p:pic>
      <p:grpSp>
        <p:nvGrpSpPr>
          <p:cNvPr id="12" name="Gruppo 11">
            <a:extLst>
              <a:ext uri="{FF2B5EF4-FFF2-40B4-BE49-F238E27FC236}">
                <a16:creationId xmlns:a16="http://schemas.microsoft.com/office/drawing/2014/main" id="{D9FBC07A-630D-1F7A-9B4C-8B00135947B6}"/>
              </a:ext>
            </a:extLst>
          </p:cNvPr>
          <p:cNvGrpSpPr/>
          <p:nvPr/>
        </p:nvGrpSpPr>
        <p:grpSpPr>
          <a:xfrm>
            <a:off x="7076751" y="1663092"/>
            <a:ext cx="2764399" cy="1299089"/>
            <a:chOff x="7119440" y="2059190"/>
            <a:chExt cx="2764399" cy="1299089"/>
          </a:xfrm>
        </p:grpSpPr>
        <mc:AlternateContent xmlns:mc="http://schemas.openxmlformats.org/markup-compatibility/2006">
          <mc:Choice xmlns:a14="http://schemas.microsoft.com/office/drawing/2010/main" Requires="a14">
            <p:sp>
              <p:nvSpPr>
                <p:cNvPr id="13" name="CasellaDiTesto 12">
                  <a:extLst>
                    <a:ext uri="{FF2B5EF4-FFF2-40B4-BE49-F238E27FC236}">
                      <a16:creationId xmlns:a16="http://schemas.microsoft.com/office/drawing/2014/main" id="{3F466961-F4F8-276A-0D8E-7F363B483B30}"/>
                    </a:ext>
                  </a:extLst>
                </p:cNvPr>
                <p:cNvSpPr txBox="1"/>
                <p:nvPr/>
              </p:nvSpPr>
              <p:spPr>
                <a:xfrm>
                  <a:off x="7119441" y="2115503"/>
                  <a:ext cx="2697505" cy="1242776"/>
                </a:xfrm>
                <a:prstGeom prst="rect">
                  <a:avLst/>
                </a:prstGeom>
                <a:noFill/>
              </p:spPr>
              <p:txBody>
                <a:bodyPr wrap="square">
                  <a:spAutoFit/>
                </a:bodyPr>
                <a:lstStyle/>
                <a:p>
                  <a:pPr algn="ctr"/>
                  <a14:m>
                    <m:oMath xmlns:m="http://schemas.openxmlformats.org/officeDocument/2006/math">
                      <m:r>
                        <a:rPr lang="it-IT" b="1"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1"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𝟎</m:t>
                      </m:r>
                      <m:r>
                        <a:rPr lang="it-IT" b="1" i="1" dirty="0" smtClean="0">
                          <a:solidFill>
                            <a:srgbClr val="E71224"/>
                          </a:solidFill>
                          <a:latin typeface="Cambria Math" panose="02040503050406030204" pitchFamily="18" charset="0"/>
                        </a:rPr>
                        <m:t>) </m:t>
                      </m:r>
                    </m:oMath>
                  </a14:m>
                  <a:r>
                    <a:rPr lang="en-US" dirty="0"/>
                    <a:t>is stable, however since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𝑉</m:t>
                          </m:r>
                        </m:e>
                      </m:acc>
                    </m:oMath>
                  </a14:m>
                  <a:r>
                    <a:rPr lang="en-US" dirty="0"/>
                    <a:t> is function of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𝑥</m:t>
                          </m:r>
                        </m:e>
                      </m:acc>
                    </m:oMath>
                  </a14:m>
                  <a:endParaRPr lang="it-IT" i="1" dirty="0">
                    <a:solidFill>
                      <a:srgbClr val="E71224"/>
                    </a:solidFill>
                    <a:latin typeface="Cambria Math" panose="02040503050406030204" pitchFamily="18" charset="0"/>
                  </a:endParaRPr>
                </a:p>
                <a:p>
                  <a:pPr algn="ctr"/>
                  <a:r>
                    <a:rPr lang="en-US" dirty="0"/>
                    <a:t>only, </a:t>
                  </a:r>
                  <a14:m>
                    <m:oMath xmlns:m="http://schemas.openxmlformats.org/officeDocument/2006/math">
                      <m:acc>
                        <m:accPr>
                          <m:chr m:val="̃"/>
                          <m:ctrlPr>
                            <a:rPr lang="it-IT"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𝑥</m:t>
                          </m:r>
                        </m:e>
                      </m:acc>
                      <m:r>
                        <a:rPr lang="it-IT" b="0" i="1" dirty="0">
                          <a:solidFill>
                            <a:srgbClr val="E71224"/>
                          </a:solidFill>
                          <a:latin typeface="Cambria Math" panose="02040503050406030204" pitchFamily="18" charset="0"/>
                        </a:rPr>
                        <m:t>→</m:t>
                      </m:r>
                      <m:r>
                        <a:rPr lang="it-IT" b="1" i="1" dirty="0">
                          <a:solidFill>
                            <a:srgbClr val="E71224"/>
                          </a:solidFill>
                          <a:latin typeface="Cambria Math" panose="02040503050406030204" pitchFamily="18" charset="0"/>
                        </a:rPr>
                        <m:t>𝟎</m:t>
                      </m:r>
                    </m:oMath>
                  </a14:m>
                  <a:r>
                    <a:rPr lang="en-US" dirty="0"/>
                    <a:t> while noting can be stated for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𝑣</m:t>
                          </m:r>
                        </m:e>
                      </m:acc>
                    </m:oMath>
                  </a14:m>
                  <a:endParaRPr lang="en-US" dirty="0"/>
                </a:p>
              </p:txBody>
            </p:sp>
          </mc:Choice>
          <mc:Fallback>
            <p:sp>
              <p:nvSpPr>
                <p:cNvPr id="13" name="CasellaDiTesto 12">
                  <a:extLst>
                    <a:ext uri="{FF2B5EF4-FFF2-40B4-BE49-F238E27FC236}">
                      <a16:creationId xmlns:a16="http://schemas.microsoft.com/office/drawing/2014/main" id="{3F466961-F4F8-276A-0D8E-7F363B483B30}"/>
                    </a:ext>
                  </a:extLst>
                </p:cNvPr>
                <p:cNvSpPr txBox="1">
                  <a:spLocks noRot="1" noChangeAspect="1" noMove="1" noResize="1" noEditPoints="1" noAdjustHandles="1" noChangeArrowheads="1" noChangeShapeType="1" noTextEdit="1"/>
                </p:cNvSpPr>
                <p:nvPr/>
              </p:nvSpPr>
              <p:spPr>
                <a:xfrm>
                  <a:off x="7119441" y="2115503"/>
                  <a:ext cx="2697505" cy="1242776"/>
                </a:xfrm>
                <a:prstGeom prst="rect">
                  <a:avLst/>
                </a:prstGeom>
                <a:blipFill>
                  <a:blip r:embed="rId24"/>
                  <a:stretch>
                    <a:fillRect t="-2451" r="-2715" b="-4412"/>
                  </a:stretch>
                </a:blipFill>
              </p:spPr>
              <p:txBody>
                <a:bodyPr/>
                <a:lstStyle/>
                <a:p>
                  <a:r>
                    <a:rPr lang="it-IT">
                      <a:noFill/>
                    </a:rPr>
                    <a:t> </a:t>
                  </a:r>
                </a:p>
              </p:txBody>
            </p:sp>
          </mc:Fallback>
        </mc:AlternateContent>
        <p:sp>
          <p:nvSpPr>
            <p:cNvPr id="15" name="Rettangolo con angoli arrotondati 14">
              <a:extLst>
                <a:ext uri="{FF2B5EF4-FFF2-40B4-BE49-F238E27FC236}">
                  <a16:creationId xmlns:a16="http://schemas.microsoft.com/office/drawing/2014/main" id="{0046994F-A450-8312-05BD-8B5F23009442}"/>
                </a:ext>
              </a:extLst>
            </p:cNvPr>
            <p:cNvSpPr/>
            <p:nvPr/>
          </p:nvSpPr>
          <p:spPr>
            <a:xfrm>
              <a:off x="7119440" y="2059190"/>
              <a:ext cx="2764399" cy="127914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Tree>
    <p:extLst>
      <p:ext uri="{BB962C8B-B14F-4D97-AF65-F5344CB8AC3E}">
        <p14:creationId xmlns:p14="http://schemas.microsoft.com/office/powerpoint/2010/main" val="273970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500"/>
                                        <p:tgtEl>
                                          <p:spTgt spid="8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9"/>
                                        </p:tgtEl>
                                        <p:attrNameLst>
                                          <p:attrName>style.visibility</p:attrName>
                                        </p:attrNameLst>
                                      </p:cBhvr>
                                      <p:to>
                                        <p:strVal val="visible"/>
                                      </p:to>
                                    </p:set>
                                    <p:animEffect transition="in" filter="fade">
                                      <p:cBhvr>
                                        <p:cTn id="30" dur="500"/>
                                        <p:tgtEl>
                                          <p:spTgt spid="7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500"/>
                                        <p:tgtEl>
                                          <p:spTgt spid="84"/>
                                        </p:tgtEl>
                                      </p:cBhvr>
                                    </p:animEffect>
                                  </p:childTnLst>
                                </p:cTn>
                              </p:par>
                              <p:par>
                                <p:cTn id="41" presetID="10" presetClass="entr" presetSubtype="0" fill="hold" nodeType="withEffect">
                                  <p:stCondLst>
                                    <p:cond delay="0"/>
                                  </p:stCondLst>
                                  <p:childTnLst>
                                    <p:set>
                                      <p:cBhvr>
                                        <p:cTn id="42" dur="1" fill="hold">
                                          <p:stCondLst>
                                            <p:cond delay="0"/>
                                          </p:stCondLst>
                                        </p:cTn>
                                        <p:tgtEl>
                                          <p:spTgt spid="4104"/>
                                        </p:tgtEl>
                                        <p:attrNameLst>
                                          <p:attrName>style.visibility</p:attrName>
                                        </p:attrNameLst>
                                      </p:cBhvr>
                                      <p:to>
                                        <p:strVal val="visible"/>
                                      </p:to>
                                    </p:set>
                                    <p:animEffect transition="in" filter="fade">
                                      <p:cBhvr>
                                        <p:cTn id="43" dur="500"/>
                                        <p:tgtEl>
                                          <p:spTgt spid="410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2"/>
                                        </p:tgtEl>
                                        <p:attrNameLst>
                                          <p:attrName>style.visibility</p:attrName>
                                        </p:attrNameLst>
                                      </p:cBhvr>
                                      <p:to>
                                        <p:strVal val="visible"/>
                                      </p:to>
                                    </p:set>
                                    <p:animEffect transition="in" filter="fade">
                                      <p:cBhvr>
                                        <p:cTn id="4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9" grpId="0"/>
      <p:bldP spid="79" grpId="0"/>
      <p:bldP spid="81" grpId="0"/>
      <p:bldP spid="84" grpId="0"/>
      <p:bldP spid="92" grpId="0"/>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907,38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lambda\cdot x+(1-\lambda) y)\;\leq\;\lambda f(x)+(1-\lambda) f(y)\quad\quad \lambda\in(0,1)&#10;\end{eqnarray*}&#10;}&#10;\end{document}"/>
  <p:tag name="IGUANATEXSIZE" val="18"/>
  <p:tag name="IGUANATEXCURSOR" val="1696"/>
  <p:tag name="TRANSPARENCY" val="Vero"/>
  <p:tag name="LATEXENGINEID" val="0"/>
  <p:tag name="TEMPFOLDER" val="c:\temp\"/>
  <p:tag name="LATEXFORMHEIGHT" val="312"/>
  <p:tag name="LATEXFORMWIDTH" val="384"/>
  <p:tag name="LATEXFORMWRAP" val="Vero"/>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281,2149"/>
  <p:tag name="ORIGINALWIDTH" val="2712,411"/>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f(x){\red +\nabla f(x)^\intercal \cdot y}+\int_0^1 \left(\nabla f(x+\gamma \;y){\red -\nabla f(x)}\right)^\intercal \cdot y\;d\gamma&#10;\end{eqnarray*}&#10;}&#10;\end{document}"/>
  <p:tag name="IGUANATEXSIZE" val="18"/>
  <p:tag name="IGUANATEXCURSOR" val="1647"/>
  <p:tag name="TRANSPARENCY" val="Vero"/>
  <p:tag name="LATEXENGINEID" val="0"/>
  <p:tag name="TEMPFOLDER" val="c:\temp\"/>
  <p:tag name="LATEXFORMHEIGHT" val="312"/>
  <p:tag name="LATEXFORMWIDTH" val="384"/>
  <p:tag name="LATEXFORMWRAP" val="Vero"/>
  <p:tag name="BITMAPVECTOR" val="0"/>
</p:tagLst>
</file>

<file path=ppt/tags/tag100.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935,88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onsensus constr.)}\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101.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118,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p:tag name="IGUANATEXSIZE" val="18"/>
  <p:tag name="IGUANATEXCURSOR" val="1660"/>
  <p:tag name="TRANSPARENCY" val="Vero"/>
  <p:tag name="LATEXENGINEID" val="0"/>
  <p:tag name="TEMPFOLDER" val="c:\temp\"/>
  <p:tag name="LATEXFORMHEIGHT" val="312"/>
  <p:tag name="LATEXFORMWIDTH" val="384"/>
  <p:tag name="LATEXFORMWRAP" val="Vero"/>
  <p:tag name="BITMAPVECTOR" val="0"/>
</p:tagLst>
</file>

<file path=ppt/tags/tag102.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360,704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10;\end{eqnarray*}&#10;}&#10;\end{document}"/>
  <p:tag name="IGUANATEXSIZE" val="18"/>
  <p:tag name="IGUANATEXCURSOR" val="1618"/>
  <p:tag name="TRANSPARENCY" val="Vero"/>
  <p:tag name="LATEXENGINEID" val="0"/>
  <p:tag name="TEMPFOLDER" val="c:\temp\"/>
  <p:tag name="LATEXFORMHEIGHT" val="312"/>
  <p:tag name="LATEXFORMWIDTH" val="384"/>
  <p:tag name="LATEXFORMWRAP" val="Vero"/>
  <p:tag name="BITMAPVECTOR" val="0"/>
</p:tagLst>
</file>

<file path=ppt/tags/tag103.xml><?xml version="1.0" encoding="utf-8"?>
<p:tagLst xmlns:a="http://schemas.openxmlformats.org/drawingml/2006/main" xmlns:r="http://schemas.openxmlformats.org/officeDocument/2006/relationships" xmlns:p="http://schemas.openxmlformats.org/presentationml/2006/main">
  <p:tag name="OUTPUTDPI" val="1200"/>
  <p:tag name="ORIGINALHEIGHT" val="74,24071"/>
  <p:tag name="ORIGINALWIDTH" val="135,7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p:tag name="IGUANATEXSIZE" val="18"/>
  <p:tag name="IGUANATEXCURSOR" val="1604"/>
  <p:tag name="TRANSPARENCY" val="Vero"/>
  <p:tag name="LATEXENGINEID" val="0"/>
  <p:tag name="TEMPFOLDER" val="c:\temp\"/>
  <p:tag name="LATEXFORMHEIGHT" val="312"/>
  <p:tag name="LATEXFORMWIDTH" val="384"/>
  <p:tag name="LATEXFORMWRAP" val="Vero"/>
  <p:tag name="BITMAPVECTOR" val="0"/>
</p:tagLst>
</file>

<file path=ppt/tags/tag104.xml><?xml version="1.0" encoding="utf-8"?>
<p:tagLst xmlns:a="http://schemas.openxmlformats.org/drawingml/2006/main" xmlns:r="http://schemas.openxmlformats.org/officeDocument/2006/relationships" xmlns:p="http://schemas.openxmlformats.org/presentationml/2006/main">
  <p:tag name="OUTPUTDPI" val="1200"/>
  <p:tag name="ORIGINALHEIGHT" val="335,958"/>
  <p:tag name="ORIGINALWIDTH" val="2504,68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amp;=&amp; \big(\bm{I}_n-\tau \mathbfcal{L}\big) \big(x(k)+\bm{v}(k)\big)-\tau \nabla_x f(x)\\&#10;v(k+1)&amp;=&amp;\big(\bm{I}_n-\tau \mathbfcal{L}\big) x(k)&#10;\end{eqnarray*}&#10;}&#10;\end{document}"/>
  <p:tag name="IGUANATEXSIZE" val="18"/>
  <p:tag name="IGUANATEXCURSOR" val="1743"/>
  <p:tag name="TRANSPARENCY" val="Vero"/>
  <p:tag name="LATEXENGINEID" val="0"/>
  <p:tag name="TEMPFOLDER" val="c:\temp\"/>
  <p:tag name="LATEXFORMHEIGHT" val="312"/>
  <p:tag name="LATEXFORMWIDTH" val="384"/>
  <p:tag name="LATEXFORMWRAP" val="Vero"/>
  <p:tag name="BITMAPVECTOR" val="0"/>
</p:tagLst>
</file>

<file path=ppt/tags/tag105.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106.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565,8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x-\mathbfcal{L} v\\&#10;\dot{v}(t)&amp;=&amp;\mathbfcal{L}x&#10;\end{eqnarray*}&#10;}&#10;\end{document}"/>
  <p:tag name="IGUANATEXSIZE" val="18"/>
  <p:tag name="IGUANATEXCURSOR" val="1645"/>
  <p:tag name="TRANSPARENCY" val="Vero"/>
  <p:tag name="LATEXENGINEID" val="0"/>
  <p:tag name="TEMPFOLDER" val="c:\temp\"/>
  <p:tag name="LATEXFORMHEIGHT" val="312"/>
  <p:tag name="LATEXFORMWIDTH" val="384"/>
  <p:tag name="LATEXFORMWRAP" val="Vero"/>
  <p:tag name="BITMAPVECTOR" val="0"/>
</p:tagLst>
</file>

<file path=ppt/tags/tag107.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89,23882"/>
  <p:tag name="OUTPUTTYPE" val="PNG"/>
  <p:tag name="IGUANATEXVERSION" val="160"/>
  <p:tag name="LATEXADDIN" val="\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p:tag name="IGUANATEXSIZE" val="18"/>
  <p:tag name="IGUANATEXCURSOR" val="1781"/>
  <p:tag name="TRANSPARENCY" val="Vero"/>
  <p:tag name="LATEXENGINEID" val="0"/>
  <p:tag name="TEMPFOLDER" val="c:\temp\"/>
  <p:tag name="LATEXFORMHEIGHT" val="312"/>
  <p:tag name="LATEXFORMWIDTH" val="384"/>
  <p:tag name="LATEXFORMWRAP" val="Vero"/>
  <p:tag name="BITMAPVECTOR" val="0"/>
</p:tagLst>
</file>

<file path=ppt/tags/tag108.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89,23882"/>
  <p:tag name="OUTPUTTYPE" val="PNG"/>
  <p:tag name="IGUANATEXVERSION" val="160"/>
  <p:tag name="LATEXADDIN" val="\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p:tag name="IGUANATEXSIZE" val="18"/>
  <p:tag name="IGUANATEXCURSOR" val="1781"/>
  <p:tag name="TRANSPARENCY" val="Vero"/>
  <p:tag name="LATEXENGINEID" val="0"/>
  <p:tag name="TEMPFOLDER" val="c:\temp\"/>
  <p:tag name="LATEXFORMHEIGHT" val="312"/>
  <p:tag name="LATEXFORMWIDTH" val="384"/>
  <p:tag name="LATEXFORMWRAP" val="Vero"/>
  <p:tag name="BITMAPVECTOR" val="0"/>
</p:tagLst>
</file>

<file path=ppt/tags/tag109.xml><?xml version="1.0" encoding="utf-8"?>
<p:tagLst xmlns:a="http://schemas.openxmlformats.org/drawingml/2006/main" xmlns:r="http://schemas.openxmlformats.org/officeDocument/2006/relationships" xmlns:p="http://schemas.openxmlformats.org/presentationml/2006/main">
  <p:tag name="OUTPUTDPI" val="1200"/>
  <p:tag name="ORIGINALHEIGHT" val="255,718"/>
  <p:tag name="ORIGINALWIDTH" val="544,431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with }\tau&lt;\frac{1}{5}&#10;\end{eqnarray*}&#10;}&#10;\end{document}"/>
  <p:tag name="IGUANATEXSIZE" val="18"/>
  <p:tag name="IGUANATEXCURSOR" val="1613"/>
  <p:tag name="TRANSPARENCY" val="Vero"/>
  <p:tag name="LATEXENGINEID" val="0"/>
  <p:tag name="TEMPFOLDER" val="c:\temp\"/>
  <p:tag name="LATEXFORMHEIGHT" val="312"/>
  <p:tag name="LATEXFORMWIDTH" val="384"/>
  <p:tag name="LATEXFORMWRAP" val="Vero"/>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281,2149"/>
  <p:tag name="ORIGINALWIDTH" val="3454,06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1))\;\leq\; f(x(k))\;-\;\tau \|\nabla f(x(k))\|_2^2 \;{\red +}\; \tau^2 L\|\nabla f(x(k))\|_2^2\int_0^1 \gamma\;d\gamma&#10;\end{eqnarray*}&#10;}&#10;\end{document}"/>
  <p:tag name="IGUANATEXSIZE" val="18"/>
  <p:tag name="IGUANATEXCURSOR" val="1672"/>
  <p:tag name="TRANSPARENCY" val="Vero"/>
  <p:tag name="LATEXENGINEID" val="0"/>
  <p:tag name="TEMPFOLDER" val="c:\temp\"/>
  <p:tag name="LATEXFORMHEIGHT" val="312"/>
  <p:tag name="LATEXFORMWIDTH" val="384"/>
  <p:tag name="LATEXFORMWRAP" val="Vero"/>
  <p:tag name="BITMAPVECTOR" val="0"/>
</p:tagLst>
</file>

<file path=ppt/tags/tag110.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778,402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mplementaiton}&#10;\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111.xml><?xml version="1.0" encoding="utf-8"?>
<p:tagLst xmlns:a="http://schemas.openxmlformats.org/drawingml/2006/main" xmlns:r="http://schemas.openxmlformats.org/officeDocument/2006/relationships" xmlns:p="http://schemas.openxmlformats.org/presentationml/2006/main">
  <p:tag name="OUTPUTDPI" val="1200"/>
  <p:tag name="ORIGINALHEIGHT" val="86,98914"/>
  <p:tag name="ORIGINALWIDTH" val="652,418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 Simulink}\\&#10;\end{eqnarray*}&#10;}&#10;\end{document}"/>
  <p:tag name="IGUANATEXSIZE" val="18"/>
  <p:tag name="IGUANATEXCURSOR" val="1623"/>
  <p:tag name="TRANSPARENCY" val="Vero"/>
  <p:tag name="LATEXENGINEID" val="0"/>
  <p:tag name="TEMPFOLDER" val="c:\temp\"/>
  <p:tag name="LATEXFORMHEIGHT" val="312"/>
  <p:tag name="LATEXFORMWIDTH" val="384"/>
  <p:tag name="LATEXFORMWRAP" val="Vero"/>
  <p:tag name="BITMAPVECTOR" val="0"/>
</p:tagLst>
</file>

<file path=ppt/tags/tag112.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1838,0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amp;\mathrm{if}\; \lbrace I_k,J_k\rbrace\\&#10;x_{i}({k}) &amp; \mathrm{otherwise}&#10;\end{array}\right.&#10;\end{eqnarray*}&#10;}&#10;\end{document}"/>
  <p:tag name="IGUANATEXSIZE" val="18"/>
  <p:tag name="IGUANATEXCURSOR" val="1716"/>
  <p:tag name="TRANSPARENCY" val="Vero"/>
  <p:tag name="LATEXENGINEID" val="0"/>
  <p:tag name="TEMPFOLDER" val="c:\temp\"/>
  <p:tag name="LATEXFORMHEIGHT" val="312"/>
  <p:tag name="LATEXFORMWIDTH" val="384"/>
  <p:tag name="LATEXFORMWRAP" val="Vero"/>
  <p:tag name="BITMAPVECTOR" val="0"/>
</p:tagLst>
</file>

<file path=ppt/tags/tag113.xml><?xml version="1.0" encoding="utf-8"?>
<p:tagLst xmlns:a="http://schemas.openxmlformats.org/drawingml/2006/main" xmlns:r="http://schemas.openxmlformats.org/officeDocument/2006/relationships" xmlns:p="http://schemas.openxmlformats.org/presentationml/2006/main">
  <p:tag name="OUTPUTDPI" val="1200"/>
  <p:tag name="ORIGINALHEIGHT" val="267,7165"/>
  <p:tag name="ORIGINALWIDTH" val="1990,25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x_i(k)-\tau\sum_{j\in\mathbfcal{N}_j} (x_i(k)-x_j(k))&#10;\end{eqnarray*}&#10;}&#10;\end{document}"/>
  <p:tag name="IGUANATEXSIZE" val="18"/>
  <p:tag name="IGUANATEXCURSOR" val="1662"/>
  <p:tag name="TRANSPARENCY" val="Vero"/>
  <p:tag name="LATEXENGINEID" val="0"/>
  <p:tag name="TEMPFOLDER" val="c:\temp\"/>
  <p:tag name="LATEXFORMHEIGHT" val="312"/>
  <p:tag name="LATEXFORMWIDTH" val="384"/>
  <p:tag name="LATEXFORMWRAP" val="Vero"/>
  <p:tag name="BITMAPVECTOR" val="0"/>
</p:tagLst>
</file>

<file path=ppt/tags/tag114.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604,4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v_{i}(k)+v_{j}(k)}{2}  -\tau_k \nabla f_i\big( x_{i}(k)\big)&amp;\mathrm{if}\; \lbrace I_k,J_k\rbrace\\&#10;x_{i}({k}) &amp; \mathrm{otherwise}&#10;\end{array}\right.&#10;\end{eqnarray*}&#10;}&#10;\end{document}"/>
  <p:tag name="IGUANATEXSIZE" val="18"/>
  <p:tag name="IGUANATEXCURSOR" val="1657"/>
  <p:tag name="TRANSPARENCY" val="Vero"/>
  <p:tag name="LATEXENGINEID" val="0"/>
  <p:tag name="TEMPFOLDER" val="c:\temp\"/>
  <p:tag name="LATEXFORMHEIGHT" val="312"/>
  <p:tag name="LATEXFORMWIDTH" val="384"/>
  <p:tag name="LATEXFORMWRAP" val="Vero"/>
  <p:tag name="BITMAPVECTOR" val="0"/>
</p:tagLst>
</file>

<file path=ppt/tags/tag115.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1832,02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_i(k+1)=\left\lbrace\begin{array}{cc}&#10;\frac{x_{i}(k)+x_{j}(k)}{2} &amp;\mathrm{if}\; \lbrace I_k,J_k\rbrace\\&#10;v_{i}({k}) &amp; \mathrm{otherwise}&#10;\end{array}\right.&#10;\end{eqnarray*}&#10;}&#10;\end{document}"/>
  <p:tag name="IGUANATEXSIZE" val="18"/>
  <p:tag name="IGUANATEXCURSOR" val="1663"/>
  <p:tag name="TRANSPARENCY" val="Vero"/>
  <p:tag name="LATEXENGINEID" val="0"/>
  <p:tag name="TEMPFOLDER" val="c:\temp\"/>
  <p:tag name="LATEXFORMHEIGHT" val="312"/>
  <p:tag name="LATEXFORMWIDTH" val="384"/>
  <p:tag name="LATEXFORMWRAP" val="Vero"/>
  <p:tag name="BITMAPVECTOR" val="0"/>
</p:tagLst>
</file>

<file path=ppt/tags/tag11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11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34,23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p:tag name="IGUANATEXSIZE" val="18"/>
  <p:tag name="IGUANATEXCURSOR" val="1604"/>
  <p:tag name="TRANSPARENCY" val="Vero"/>
  <p:tag name="LATEXENGINEID" val="0"/>
  <p:tag name="TEMPFOLDER" val="c:\temp\"/>
  <p:tag name="LATEXFORMHEIGHT" val="312"/>
  <p:tag name="LATEXFORMWIDTH" val="384"/>
  <p:tag name="LATEXFORMWRAP" val="Vero"/>
  <p:tag name="BITMAPVECTOR" val="0"/>
</p:tagLst>
</file>

<file path=ppt/tags/tag11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30,97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10;\end{eqnarray*}&#10;}&#10;\end{document}"/>
  <p:tag name="IGUANATEXSIZE" val="18"/>
  <p:tag name="IGUANATEXCURSOR" val="1606"/>
  <p:tag name="TRANSPARENCY" val="Vero"/>
  <p:tag name="LATEXENGINEID" val="0"/>
  <p:tag name="TEMPFOLDER" val="c:\temp\"/>
  <p:tag name="LATEXFORMHEIGHT" val="312"/>
  <p:tag name="LATEXFORMWIDTH" val="384"/>
  <p:tag name="LATEXFORMWRAP" val="Vero"/>
  <p:tag name="BITMAPVECTOR" val="0"/>
</p:tagLst>
</file>

<file path=ppt/tags/tag119.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604,4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tau_k \nabla f_i\big( x_{i}(k)\big)&amp;\mathrm{if}\; \lbrace I_k,J_k\rbrace\\&#10;x_{i}({k}) &amp; \mathrm{otherwise}&#10;\end{array}\right.&#10;\end{eqnarray*}&#10;}&#10;\end{document}"/>
  <p:tag name="IGUANATEXSIZE" val="18"/>
  <p:tag name="IGUANATEXCURSOR" val="1657"/>
  <p:tag name="TRANSPARENCY" val="Vero"/>
  <p:tag name="LATEXENGINEID" val="0"/>
  <p:tag name="TEMPFOLDER" val="c:\temp\"/>
  <p:tag name="LATEXFORMHEIGHT" val="312"/>
  <p:tag name="LATEXFORMWIDTH" val="384"/>
  <p:tag name="LATEXFORMWRAP" val="Vero"/>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411,6985"/>
  <p:tag name="ORIGINALWIDTH" val="1908,511"/>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overbrace{\tau \Big(1-\frac{L\tau}{2}\Big)}^\alpha \cdot\|\nabla f (x(k))\|_2^2\end{eqnarray*}&#10;}&#10;\end{document}"/>
  <p:tag name="IGUANATEXSIZE" val="18"/>
  <p:tag name="IGUANATEXCURSOR" val="1667"/>
  <p:tag name="TRANSPARENCY" val="Vero"/>
  <p:tag name="LATEXENGINEID" val="0"/>
  <p:tag name="TEMPFOLDER" val="c:\temp\"/>
  <p:tag name="LATEXFORMHEIGHT" val="312"/>
  <p:tag name="LATEXFORMWIDTH" val="384"/>
  <p:tag name="LATEXFORMWRAP" val="Vero"/>
  <p:tag name="BITMAPVECTOR" val="0"/>
</p:tagLst>
</file>

<file path=ppt/tags/tag120.xml><?xml version="1.0" encoding="utf-8"?>
<p:tagLst xmlns:a="http://schemas.openxmlformats.org/drawingml/2006/main" xmlns:r="http://schemas.openxmlformats.org/officeDocument/2006/relationships" xmlns:p="http://schemas.openxmlformats.org/presentationml/2006/main">
  <p:tag name="OUTPUTDPI" val="1200"/>
  <p:tag name="ORIGINALHEIGHT" val="267,7165"/>
  <p:tag name="ORIGINALWIDTH" val="2546,6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x_i(k)-\tau\sum_{j\in\mathbfcal{N}_j} (v_i(k)-v_j(k))-\tau \nabla f_{i}(x_i)&#10;\end{eqnarray*}&#10;}&#10;\end{document}"/>
  <p:tag name="IGUANATEXSIZE" val="18"/>
  <p:tag name="IGUANATEXCURSOR" val="1686"/>
  <p:tag name="TRANSPARENCY" val="Vero"/>
  <p:tag name="LATEXENGINEID" val="0"/>
  <p:tag name="TEMPFOLDER" val="c:\temp\"/>
  <p:tag name="LATEXFORMHEIGHT" val="312"/>
  <p:tag name="LATEXFORMWIDTH" val="384"/>
  <p:tag name="LATEXFORMWRAP" val="Vero"/>
  <p:tag name="BITMAPVECTOR" val="0"/>
</p:tagLst>
</file>

<file path=ppt/tags/tag121.xml><?xml version="1.0" encoding="utf-8"?>
<p:tagLst xmlns:a="http://schemas.openxmlformats.org/drawingml/2006/main" xmlns:r="http://schemas.openxmlformats.org/officeDocument/2006/relationships" xmlns:p="http://schemas.openxmlformats.org/presentationml/2006/main">
  <p:tag name="OUTPUTDPI" val="1200"/>
  <p:tag name="ORIGINALHEIGHT" val="267,7165"/>
  <p:tag name="ORIGINALWIDTH" val="1984,2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_i(k+1)=v_i(k)-\tau\sum_{j\in\mathbfcal{N}_j} (x_i(k)-x_j(k))&#10;\end{eqnarray*}&#10;}&#10;\end{document}"/>
  <p:tag name="IGUANATEXSIZE" val="18"/>
  <p:tag name="IGUANATEXCURSOR" val="1664"/>
  <p:tag name="TRANSPARENCY" val="Vero"/>
  <p:tag name="LATEXENGINEID" val="0"/>
  <p:tag name="TEMPFOLDER" val="c:\temp\"/>
  <p:tag name="LATEXFORMHEIGHT" val="312"/>
  <p:tag name="LATEXFORMWIDTH" val="384"/>
  <p:tag name="LATEXFORMWRAP" val="Vero"/>
  <p:tag name="BITMAPVECTOR" val="0"/>
</p:tagLst>
</file>

<file path=ppt/tags/tag12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123.xml><?xml version="1.0" encoding="utf-8"?>
<p:tagLst xmlns:a="http://schemas.openxmlformats.org/drawingml/2006/main" xmlns:r="http://schemas.openxmlformats.org/officeDocument/2006/relationships" xmlns:p="http://schemas.openxmlformats.org/presentationml/2006/main">
  <p:tag name="SELECTIONNAME" val="Group 24"/>
  <p:tag name="LAYER" val="3"/>
</p:tagLst>
</file>

<file path=ppt/tags/tag124.xml><?xml version="1.0" encoding="utf-8"?>
<p:tagLst xmlns:a="http://schemas.openxmlformats.org/drawingml/2006/main" xmlns:r="http://schemas.openxmlformats.org/officeDocument/2006/relationships" xmlns:p="http://schemas.openxmlformats.org/presentationml/2006/main">
  <p:tag name="SELECTIONNAME" val="Group 23"/>
  <p:tag name="LAYER" val="2"/>
</p:tagLst>
</file>

<file path=ppt/tags/tag125.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935,88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onsensus constr.)}\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126.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118,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p:tag name="IGUANATEXSIZE" val="18"/>
  <p:tag name="IGUANATEXCURSOR" val="1660"/>
  <p:tag name="TRANSPARENCY" val="Vero"/>
  <p:tag name="LATEXENGINEID" val="0"/>
  <p:tag name="TEMPFOLDER" val="c:\temp\"/>
  <p:tag name="LATEXFORMHEIGHT" val="312"/>
  <p:tag name="LATEXFORMWIDTH" val="384"/>
  <p:tag name="LATEXFORMWRAP" val="Vero"/>
  <p:tag name="BITMAPVECTOR" val="0"/>
</p:tagLst>
</file>

<file path=ppt/tags/tag127.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360,704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10;\end{eqnarray*}&#10;}&#10;\end{document}"/>
  <p:tag name="IGUANATEXSIZE" val="18"/>
  <p:tag name="IGUANATEXCURSOR" val="1618"/>
  <p:tag name="TRANSPARENCY" val="Vero"/>
  <p:tag name="LATEXENGINEID" val="0"/>
  <p:tag name="TEMPFOLDER" val="c:\temp\"/>
  <p:tag name="LATEXFORMHEIGHT" val="312"/>
  <p:tag name="LATEXFORMWIDTH" val="384"/>
  <p:tag name="LATEXFORMWRAP" val="Vero"/>
  <p:tag name="BITMAPVECTOR" val="0"/>
</p:tagLst>
</file>

<file path=ppt/tags/tag128.xml><?xml version="1.0" encoding="utf-8"?>
<p:tagLst xmlns:a="http://schemas.openxmlformats.org/drawingml/2006/main" xmlns:r="http://schemas.openxmlformats.org/officeDocument/2006/relationships" xmlns:p="http://schemas.openxmlformats.org/presentationml/2006/main">
  <p:tag name="OUTPUTDPI" val="1200"/>
  <p:tag name="ORIGINALHEIGHT" val="74,24071"/>
  <p:tag name="ORIGINALWIDTH" val="135,7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p:tag name="IGUANATEXSIZE" val="18"/>
  <p:tag name="IGUANATEXCURSOR" val="1604"/>
  <p:tag name="TRANSPARENCY" val="Vero"/>
  <p:tag name="LATEXENGINEID" val="0"/>
  <p:tag name="TEMPFOLDER" val="c:\temp\"/>
  <p:tag name="LATEXFORMHEIGHT" val="312"/>
  <p:tag name="LATEXFORMWIDTH" val="384"/>
  <p:tag name="LATEXFORMWRAP" val="Vero"/>
  <p:tag name="BITMAPVECTOR" val="0"/>
</p:tagLst>
</file>

<file path=ppt/tags/tag129.xml><?xml version="1.0" encoding="utf-8"?>
<p:tagLst xmlns:a="http://schemas.openxmlformats.org/drawingml/2006/main" xmlns:r="http://schemas.openxmlformats.org/officeDocument/2006/relationships" xmlns:p="http://schemas.openxmlformats.org/presentationml/2006/main">
  <p:tag name="OUTPUTDPI" val="1200"/>
  <p:tag name="ORIGINALHEIGHT" val="149,2313"/>
  <p:tag name="ORIGINALWIDTH" val="2254,21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0)=\begin{bmatrix}&#10;1&amp;2&amp; 3&amp;4 &amp;5 &amp;6 &amp; 7&amp; 8&amp; 9 &amp; 50&#10;\end{bmatrix}&#10;\end{eqnarray*}&#10;}&#10;\end{document}"/>
  <p:tag name="IGUANATEXSIZE" val="18"/>
  <p:tag name="IGUANATEXCURSOR" val="1652"/>
  <p:tag name="TRANSPARENCY" val="Vero"/>
  <p:tag name="LATEXENGINEID" val="0"/>
  <p:tag name="TEMPFOLDER" val="c:\temp\"/>
  <p:tag name="LATEXFORMHEIGHT" val="312"/>
  <p:tag name="LATEXFORMWIDTH" val="384"/>
  <p:tag name="LATEXFORMWRAP" val="Vero"/>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05,2118"/>
  <p:tag name="ORIGINALWIDTH" val="4285,71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s+1))\;\leq \;f(x(0))-\alpha&#10;\sum_{k=0}^s \|\nabla f(x(k))\|_{2}^2\quad\text{ where } \quad 0&lt;\alpha={\tau \Big(1-\frac{L\tau}{2}\Big)}\Big|_{\tau&lt; \frac{2}{L}}&lt;1&#10;\end{eqnarray*}&#10;}&#10;\end{document}"/>
  <p:tag name="IGUANATEXSIZE" val="18"/>
  <p:tag name="IGUANATEXCURSOR" val="1700"/>
  <p:tag name="TRANSPARENCY" val="Vero"/>
  <p:tag name="LATEXENGINEID" val="0"/>
  <p:tag name="TEMPFOLDER" val="c:\temp\"/>
  <p:tag name="LATEXFORMHEIGHT" val="312"/>
  <p:tag name="LATEXFORMWIDTH" val="384"/>
  <p:tag name="LATEXFORMWRAP" val="Vero"/>
  <p:tag name="BITMAPVECTOR" val="0"/>
</p:tagLst>
</file>

<file path=ppt/tags/tag130.xml><?xml version="1.0" encoding="utf-8"?>
<p:tagLst xmlns:a="http://schemas.openxmlformats.org/drawingml/2006/main" xmlns:r="http://schemas.openxmlformats.org/officeDocument/2006/relationships" xmlns:p="http://schemas.openxmlformats.org/presentationml/2006/main">
  <p:tag name="OUTPUTDPI" val="1200"/>
  <p:tag name="ORIGINALHEIGHT" val="113,9857"/>
  <p:tag name="ORIGINALWIDTH" val="976,377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 x^*= 9.5\cdot \bm{1}_n&#10;\end{eqnarray*}&#10;}&#10;\end{document}"/>
  <p:tag name="IGUANATEXSIZE" val="18"/>
  <p:tag name="IGUANATEXCURSOR" val="1639"/>
  <p:tag name="TRANSPARENCY" val="Vero"/>
  <p:tag name="LATEXENGINEID" val="0"/>
  <p:tag name="TEMPFOLDER" val="c:\temp\"/>
  <p:tag name="LATEXFORMHEIGHT" val="312"/>
  <p:tag name="LATEXFORMWIDTH" val="384"/>
  <p:tag name="LATEXFORMWRAP" val="Vero"/>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460,4424"/>
  <p:tag name="ORIGINALWIDTH" val="3837,2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k=0}^s \|\nabla f(x(k))\|_{2}^2\;\leq\;&#10;\alpha^{-1}\Big(&#10;f(x(0))-f(x(s+1))\Big)\;\leq \;\alpha^{-1}\overbrace{\Big(&#10;f(x(0))-f(x^*)\Big)}^{\text{(this is a finite quantity)}}&#10;\end{eqnarray*}&#10;}&#10;\end{document}"/>
  <p:tag name="IGUANATEXSIZE" val="18"/>
  <p:tag name="IGUANATEXCURSOR" val="1778"/>
  <p:tag name="TRANSPARENCY" val="Vero"/>
  <p:tag name="LATEXENGINEID" val="0"/>
  <p:tag name="TEMPFOLDER" val="c:\temp\"/>
  <p:tag name="LATEXFORMHEIGHT" val="312"/>
  <p:tag name="LATEXFORMWIDTH" val="384"/>
  <p:tag name="LATEXFORMWRAP" val="Vero"/>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3527,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k=0}^\infty \|\nabla f(x(k))\|_{2}^2\;&lt;\;+\infty\;\;\implies \;\; &#10;\lim_{k\to +\infty}\|\nabla f(x(k))\|_{2}^2 =0\;\;\implies \;\;x\rightarrow x^*&#10;\end{eqnarray*}&#10;}&#10;\end{document}"/>
  <p:tag name="IGUANATEXSIZE" val="18"/>
  <p:tag name="IGUANATEXCURSOR" val="1754"/>
  <p:tag name="TRANSPARENCY" val="Vero"/>
  <p:tag name="LATEXENGINEID" val="0"/>
  <p:tag name="TEMPFOLDER" val="c:\temp\"/>
  <p:tag name="LATEXFORMHEIGHT" val="312"/>
  <p:tag name="LATEXFORMWIDTH" val="384"/>
  <p:tag name="LATEXFORMWRAP" val="Vero"/>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526,434"/>
  <p:tag name="OUTPUTTYPE" val="PNG"/>
  <p:tag name="IGUANATEXVERSION" val="160"/>
  <p:tag name="LATEXADDIN" val="\documentclass{article}&#10;\usepackage{amsmath}&#10;\pagestyle{empty}&#10;\begin{document}&#10;&#10;&#10;$&#10;\| \nabla f(x-\gamma \tau \nabla f(x))-\nabla f(x)\|\leq\gamma\tau L\cdot \|\nabla f(x)\|&#10;$&#10;&#10;\end{document}"/>
  <p:tag name="IGUANATEXSIZE" val="20"/>
  <p:tag name="IGUANATEXCURSOR" val="158"/>
  <p:tag name="TRANSPARENCY" val="Vero"/>
  <p:tag name="LATEXENGINEID" val="0"/>
  <p:tag name="TEMPFOLDER" val="c:\temp\"/>
  <p:tag name="LATEXFORMHEIGHT" val="320"/>
  <p:tag name="LATEXFORMWIDTH" val="385"/>
  <p:tag name="LATEXFORMWRAP" val="Vero"/>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170,2287"/>
  <p:tag name="ORIGINALWIDTH" val="875,14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f(x)&#10;\end{eqnarray*}&#10;}&#10;\end{document}"/>
  <p:tag name="IGUANATEXSIZE" val="18"/>
  <p:tag name="IGUANATEXCURSOR" val="1607"/>
  <p:tag name="TRANSPARENCY" val="Vero"/>
  <p:tag name="LATEXENGINEID" val="0"/>
  <p:tag name="TEMPFOLDER" val="c:\temp\"/>
  <p:tag name="LATEXFORMHEIGHT" val="312"/>
  <p:tag name="LATEXFORMWIDTH" val="384"/>
  <p:tag name="LATEXFORMWRAP" val="Vero"/>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86,98914"/>
  <p:tag name="ORIGINALWIDTH" val="720,659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Ax=b&#10;\end{eqnarray*}&#10;}&#10;\end{document}"/>
  <p:tag name="IGUANATEXSIZE" val="18"/>
  <p:tag name="IGUANATEXCURSOR" val="1625"/>
  <p:tag name="TRANSPARENCY" val="Vero"/>
  <p:tag name="LATEXENGINEID" val="0"/>
  <p:tag name="TEMPFOLDER" val="c:\temp\"/>
  <p:tag name="LATEXFORMHEIGHT" val="312"/>
  <p:tag name="LATEXFORMWIDTH" val="384"/>
  <p:tag name="LATEXFORMWRAP" val="Vero"/>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121,4848"/>
  <p:tag name="ORIGINALWIDTH" val="1952,0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in\rea^m,\quad b\in\rea^m,\quad A\in\rea^{m\times n}\quad \quad\text{(4)}&#10;\end{eqnarray*}&#10;}&#10;\end{document}"/>
  <p:tag name="IGUANATEXSIZE" val="18"/>
  <p:tag name="IGUANATEXCURSOR" val="1675"/>
  <p:tag name="TRANSPARENCY" val="Vero"/>
  <p:tag name="LATEXENGINEID" val="0"/>
  <p:tag name="TEMPFOLDER" val="c:\temp\"/>
  <p:tag name="LATEXFORMHEIGHT" val="312"/>
  <p:tag name="LATEXFORMWIDTH" val="384"/>
  <p:tag name="LATEXFORMWRAP" val="Vero"/>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188,60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y)\;=\;&#10;f(x)+\nabla f(x)^\intercal y +o(y)&#10;\; \geq \; f(x)+\nabla f(x)^\intercal \cdot y\quad\quad\text{(1)}&#10;\end{eqnarray*}&#10;}&#10;\end{document}"/>
  <p:tag name="IGUANATEXSIZE" val="18"/>
  <p:tag name="IGUANATEXCURSOR" val="1660"/>
  <p:tag name="TRANSPARENCY" val="Vero"/>
  <p:tag name="LATEXENGINEID" val="0"/>
  <p:tag name="TEMPFOLDER" val="c:\temp\"/>
  <p:tag name="LATEXFORMHEIGHT" val="312"/>
  <p:tag name="LATEXFORMWIDTH" val="384"/>
  <p:tag name="LATEXFORMWRAP" val="Vero"/>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955,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text{where}\quad F(x,v)=f(x)+v^\intercal (Ax-b)\;\; \text{(Lagrangian function)}&#10;\end{eqnarray*}&#10;}&#10;\end{document}"/>
  <p:tag name="IGUANATEXSIZE" val="18"/>
  <p:tag name="IGUANATEXCURSOR" val="1625"/>
  <p:tag name="TRANSPARENCY" val="Vero"/>
  <p:tag name="LATEXENGINEID" val="0"/>
  <p:tag name="TEMPFOLDER" val="c:\temp\"/>
  <p:tag name="LATEXFORMHEIGHT" val="312"/>
  <p:tag name="LATEXFORMWIDTH" val="384"/>
  <p:tag name="LATEXFORMWRAP" val="Vero"/>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183,727"/>
  <p:tag name="ORIGINALWIDTH" val="2448,44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F(x^*,v^*)\;=\;\max_{v\in\rea^m}\quad \min_{x\in\rea^n} \quad F(x,v)\quad\quad\text{(5)}&#10;\end{eqnarray*}&#10;}&#10;\end{document}"/>
  <p:tag name="IGUANATEXSIZE" val="18"/>
  <p:tag name="IGUANATEXCURSOR" val="1664"/>
  <p:tag name="TRANSPARENCY" val="Vero"/>
  <p:tag name="LATEXENGINEID" val="0"/>
  <p:tag name="TEMPFOLDER" val="c:\temp\"/>
  <p:tag name="LATEXFORMHEIGHT" val="312"/>
  <p:tag name="LATEXFORMWIDTH" val="384"/>
  <p:tag name="LATEXFORMWRAP" val="Vero"/>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29,958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v)&#10;\end{eqnarray*}&#10;}&#10;\end{document}"/>
  <p:tag name="IGUANATEXSIZE" val="19"/>
  <p:tag name="IGUANATEXCURSOR" val="1607"/>
  <p:tag name="TRANSPARENCY" val="Falso"/>
  <p:tag name="LATEXENGINEID" val="0"/>
  <p:tag name="TEMPFOLDER" val="c:\temp\"/>
  <p:tag name="LATEXFORMHEIGHT" val="312"/>
  <p:tag name="LATEXFORMWIDTH" val="384"/>
  <p:tag name="LATEXFORMWRAP" val="Vero"/>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56,99291"/>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p:tag name="IGUANATEXSIZE" val="19"/>
  <p:tag name="IGUANATEXCURSOR" val="1603"/>
  <p:tag name="TRANSPARENCY" val="Falso"/>
  <p:tag name="LATEXENGINEID" val="0"/>
  <p:tag name="TEMPFOLDER" val="c:\temp\"/>
  <p:tag name="LATEXFORMHEIGHT" val="312"/>
  <p:tag name="LATEXFORMWIDTH" val="384"/>
  <p:tag name="LATEXFORMWRAP" val="Vero"/>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9,992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p:tag name="IGUANATEXSIZE" val="19"/>
  <p:tag name="IGUANATEXCURSOR" val="1603"/>
  <p:tag name="TRANSPARENCY" val="Falso"/>
  <p:tag name="LATEXENGINEID" val="0"/>
  <p:tag name="TEMPFOLDER" val="c:\temp\"/>
  <p:tag name="LATEXFORMHEIGHT" val="312"/>
  <p:tag name="LATEXFORMWIDTH" val="384"/>
  <p:tag name="LATEXFORMWRAP" val="Vero"/>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182,9771"/>
  <p:tag name="ORIGINALWIDTH" val="1994,75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x_{v\in\rea^m}\quad \min_{x\in\rea^n} \quad f(x)+v^\intercal (Ax-b)\quad\quad \text{(5)}&#10;\end{eqnarray*}&#10;}&#10;\end{document}"/>
  <p:tag name="IGUANATEXSIZE" val="18"/>
  <p:tag name="IGUANATEXCURSOR" val="1641"/>
  <p:tag name="TRANSPARENCY" val="Vero"/>
  <p:tag name="LATEXENGINEID" val="0"/>
  <p:tag name="TEMPFOLDER" val="c:\temp\"/>
  <p:tag name="LATEXFORMHEIGHT" val="312"/>
  <p:tag name="LATEXFORMWIDTH" val="384"/>
  <p:tag name="LATEXFORMWRAP" val="Vero"/>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316,08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A^\intercal v\\&#10;\dot{v}(t)&amp;=&amp;Ax-b&#10;\end{eqnarray*}&#10;}&#10;\end{document}"/>
  <p:tag name="IGUANATEXSIZE" val="18"/>
  <p:tag name="IGUANATEXCURSOR" val="1663"/>
  <p:tag name="TRANSPARENCY" val="Vero"/>
  <p:tag name="LATEXENGINEID" val="0"/>
  <p:tag name="TEMPFOLDER" val="c:\temp\"/>
  <p:tag name="LATEXFORMHEIGHT" val="312"/>
  <p:tag name="LATEXFORMWIDTH" val="384"/>
  <p:tag name="LATEXFORMWRAP" val="Vero"/>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108,7364"/>
  <p:tag name="ORIGINALWIDTH" val="134,23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6)}&#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318,7101"/>
  <p:tag name="ORIGINALWIDTH" val="2082,4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nabla_x f(x)-\nabla_x f(x^*))+A^\intercal \tilde{v}(t)\\&#10;\dot{\tilde{v}}(t)&amp;=&amp;A\tilde{x}(t)&#10;\end{eqnarray*}&#10;}&#10;\end{document}"/>
  <p:tag name="IGUANATEXSIZE" val="18"/>
  <p:tag name="IGUANATEXCURSOR" val="1623"/>
  <p:tag name="TRANSPARENCY" val="Vero"/>
  <p:tag name="LATEXENGINEID" val="0"/>
  <p:tag name="TEMPFOLDER" val="c:\temp\"/>
  <p:tag name="LATEXFORMHEIGHT" val="312"/>
  <p:tag name="LATEXFORMWIDTH" val="384"/>
  <p:tag name="LATEXFORMWRAP" val="Vero"/>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34,23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7)}&#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2418,44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tau\nabla f(x^*))\geq f(x^*)-\tau \| \nabla f(x^*)\|^2&lt; f(x^*)&#10;\end{eqnarray*}&#10;}&#10;\end{document}"/>
  <p:tag name="IGUANATEXSIZE" val="18"/>
  <p:tag name="IGUANATEXCURSOR" val="1646"/>
  <p:tag name="TRANSPARENCY" val="Vero"/>
  <p:tag name="LATEXENGINEID" val="0"/>
  <p:tag name="TEMPFOLDER" val="c:\temp\"/>
  <p:tag name="LATEXFORMHEIGHT" val="312"/>
  <p:tag name="LATEXFORMWIDTH" val="384"/>
  <p:tag name="LATEXFORMWRAP" val="Vero"/>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773,90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rror dynamic)}\end{eqnarray*}&#10;}&#10;\end{document}"/>
  <p:tag name="IGUANATEXSIZE" val="18"/>
  <p:tag name="IGUANATEXCURSOR" val="1623"/>
  <p:tag name="TRANSPARENCY" val="Vero"/>
  <p:tag name="LATEXENGINEID" val="0"/>
  <p:tag name="TEMPFOLDER" val="c:\temp\"/>
  <p:tag name="LATEXFORMHEIGHT" val="312"/>
  <p:tag name="LATEXFORMWIDTH" val="384"/>
  <p:tag name="LATEXFORMWRAP" val="Vero"/>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105,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F}(x,v)\\&#10;\dot{v}(t)&amp;=&amp;\nabla_v{F}(x,v)\\&#10;\end{eqnarray*}&#10;}&#10;\end{document}"/>
  <p:tag name="IGUANATEXSIZE" val="18"/>
  <p:tag name="IGUANATEXCURSOR" val="1613"/>
  <p:tag name="TRANSPARENCY" val="Vero"/>
  <p:tag name="LATEXENGINEID" val="0"/>
  <p:tag name="TEMPFOLDER" val="c:\temp\"/>
  <p:tag name="LATEXFORMHEIGHT" val="312"/>
  <p:tag name="LATEXFORMWIDTH" val="384"/>
  <p:tag name="LATEXFORMWRAP" val="Vero"/>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54,2182"/>
  <p:tag name="ORIGINALWIDTH" val="5035,621"/>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V = &#10;E_{pot}&#10;+E_{kin}&#10;=m g l \big(1 - \cos (x_1(t))\big) + \frac{1}{2}ml^2 x_2^2(t)\succ 0 \quad\;\text{(} V\text{ must be function of all states and } \succ 0\text{)}&#10;\end{eqnarray*}&#10;}&#10;\end{document}"/>
  <p:tag name="IGUANATEXSIZE" val="18"/>
  <p:tag name="IGUANATEXCURSOR" val="1683"/>
  <p:tag name="TRANSPARENCY" val="Vero"/>
  <p:tag name="LATEXENGINEID" val="0"/>
  <p:tag name="TEMPFOLDER" val="c:\temp\"/>
  <p:tag name="LATEXFORMHEIGHT" val="312"/>
  <p:tag name="LATEXFORMWIDTH" val="384"/>
  <p:tag name="LATEXFORMWRAP" val="Vero"/>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1708,28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 l^2 \ddot{\theta}(t)=- mg l\sin(\theta(t))-b \dot{\theta}(t)&#10;\end{eqnarray*}&#10;}&#10;\end{document}"/>
  <p:tag name="IGUANATEXSIZE" val="18"/>
  <p:tag name="IGUANATEXCURSOR" val="1648"/>
  <p:tag name="TRANSPARENCY" val="Vero"/>
  <p:tag name="LATEXENGINEID" val="0"/>
  <p:tag name="TEMPFOLDER" val="c:\temp\"/>
  <p:tag name="LATEXFORMHEIGHT" val="312"/>
  <p:tag name="LATEXFORMWIDTH" val="384"/>
  <p:tag name="LATEXFORMWRAP" val="Vero"/>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849,64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bx_2^2(t)\preceq 0 &#10;\end{eqnarray*}&#10;}&#10;\end{document}"/>
  <p:tag name="IGUANATEXSIZE" val="18"/>
  <p:tag name="IGUANATEXCURSOR" val="1617"/>
  <p:tag name="TRANSPARENCY" val="Vero"/>
  <p:tag name="LATEXENGINEID" val="0"/>
  <p:tag name="TEMPFOLDER" val="c:\temp\"/>
  <p:tag name="LATEXFORMHEIGHT" val="312"/>
  <p:tag name="LATEXFORMWIDTH" val="384"/>
  <p:tag name="LATEXFORMWRAP" val="Vero"/>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134,2332"/>
  <p:tag name="ORIGINALWIDTH" val="4000,7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quad \text{(here } \dot{V} \text{ depends only by } x_2 \text{, we say } \dot{V}\preceq 0 \text{ and thus, we can say only } x_2(\infty)\rightarrow 0 \text{)}\end{eqnarray*}&#10;}&#10;\end{document}"/>
  <p:tag name="IGUANATEXSIZE" val="18"/>
  <p:tag name="IGUANATEXCURSOR" val="1711"/>
  <p:tag name="TRANSPARENCY" val="Vero"/>
  <p:tag name="LATEXENGINEID" val="0"/>
  <p:tag name="TEMPFOLDER" val="c:\temp\"/>
  <p:tag name="LATEXFORMHEIGHT" val="312"/>
  <p:tag name="LATEXFORMWIDTH" val="384"/>
  <p:tag name="LATEXFORMWRAP" val="Vero"/>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631,42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1(t)=x_2(t)&#10;\end{eqnarray*}&#10;}&#10;\end{document}"/>
  <p:tag name="IGUANATEXSIZE" val="18"/>
  <p:tag name="IGUANATEXCURSOR" val="1620"/>
  <p:tag name="TRANSPARENCY" val="Vero"/>
  <p:tag name="LATEXENGINEID" val="0"/>
  <p:tag name="TEMPFOLDER" val="c:\temp\"/>
  <p:tag name="LATEXFORMHEIGHT" val="312"/>
  <p:tag name="LATEXFORMWIDTH" val="384"/>
  <p:tag name="LATEXFORMWRAP" val="Vero"/>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256,468"/>
  <p:tag name="ORIGINALWIDTH" val="1664,79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2(t)=-\frac{g}{l} \sin(x_1(t))-\frac{b}{ml^2}x_2(t)&#10;\end{eqnarray*}&#10;}&#10;\end{document}"/>
  <p:tag name="IGUANATEXSIZE" val="18"/>
  <p:tag name="IGUANATEXCURSOR" val="1654"/>
  <p:tag name="TRANSPARENCY" val="Vero"/>
  <p:tag name="LATEXENGINEID" val="0"/>
  <p:tag name="TEMPFOLDER" val="c:\temp\"/>
  <p:tag name="LATEXFORMHEIGHT" val="312"/>
  <p:tag name="LATEXFORMWIDTH" val="384"/>
  <p:tag name="LATEXFORMWRAP" val="Vero"/>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34,23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8)}&#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518,9351"/>
  <p:tag name="ORIGINALWIDTH" val="2190,4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a) Convex }&amp;\Leftrightarrow &amp;\partial ^2 f/\partial x^2\geq 0\\&#10;\text{(b) Stricly convex }&amp;\Leftrightarrow &amp;\partial ^2 f/\partial x^2&gt;0\\&#10;\text{(c) Strong convex}&amp;\Leftrightarrow &amp; \partial ^2 f/\partial x^2\geq m&gt;0\\&#10;\end{eqnarray*}&#10;}&#10;\end{document}"/>
  <p:tag name="IGUANATEXSIZE" val="18"/>
  <p:tag name="IGUANATEXCURSOR" val="1823"/>
  <p:tag name="TRANSPARENCY" val="Vero"/>
  <p:tag name="LATEXENGINEID" val="0"/>
  <p:tag name="TEMPFOLDER" val="c:\temp\"/>
  <p:tag name="LATEXFORMHEIGHT" val="312"/>
  <p:tag name="LATEXFORMWIDTH" val="384"/>
  <p:tag name="LATEXFORMWRAP" val="Vero"/>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34,23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9)}&#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58,942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1(t)=0&#10;\end{eqnarray*}&#10;}&#10;\end{document}"/>
  <p:tag name="IGUANATEXSIZE" val="18"/>
  <p:tag name="IGUANATEXCURSOR" val="1616"/>
  <p:tag name="TRANSPARENCY" val="Vero"/>
  <p:tag name="LATEXENGINEID" val="0"/>
  <p:tag name="TEMPFOLDER" val="c:\temp\"/>
  <p:tag name="LATEXFORMHEIGHT" val="312"/>
  <p:tag name="LATEXFORMWIDTH" val="384"/>
  <p:tag name="LATEXFORMWRAP" val="Vero"/>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225,7218"/>
  <p:tag name="ORIGINALWIDTH" val="939,632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2(t)=-\frac{g}{l} \sin(x_1)&#10;\end{eqnarray*}&#10;}&#10;\end{document}"/>
  <p:tag name="IGUANATEXSIZE" val="18"/>
  <p:tag name="IGUANATEXCURSOR" val="1636"/>
  <p:tag name="TRANSPARENCY" val="Vero"/>
  <p:tag name="LATEXENGINEID" val="0"/>
  <p:tag name="TEMPFOLDER" val="c:\temp\"/>
  <p:tag name="LATEXFORMHEIGHT" val="312"/>
  <p:tag name="LATEXFORMWIDTH" val="384"/>
  <p:tag name="LATEXFORMWRAP" val="Vero"/>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0)}&#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318,7101"/>
  <p:tag name="ORIGINALWIDTH" val="2082,4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nabla_x f(x)-\nabla_x f(x^*))+A^\intercal \tilde{v}(t)\\&#10;\dot{\tilde{v}}(t)&amp;=&amp;A\tilde{x}(t)&#10;\end{eqnarray*}&#10;}&#10;\end{document}"/>
  <p:tag name="IGUANATEXSIZE" val="18"/>
  <p:tag name="IGUANATEXCURSOR" val="1623"/>
  <p:tag name="TRANSPARENCY" val="Vero"/>
  <p:tag name="LATEXENGINEID" val="0"/>
  <p:tag name="TEMPFOLDER" val="c:\temp\"/>
  <p:tag name="LATEXFORMHEIGHT" val="312"/>
  <p:tag name="LATEXFORMWIDTH" val="384"/>
  <p:tag name="LATEXFORMWRAP" val="Vero"/>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254,2182"/>
  <p:tag name="ORIGINALWIDTH" val="1281,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frac{1}{2}\| \tilde{x}\|_2^2+\frac{1}{2} \|\tilde{v}\|_2^2\;\succ \;0&#10;\end{eqnarray*}&#10;}&#10;\end{document}"/>
  <p:tag name="IGUANATEXSIZE" val="20"/>
  <p:tag name="IGUANATEXCURSOR" val="1663"/>
  <p:tag name="TRANSPARENCY" val="Vero"/>
  <p:tag name="LATEXENGINEID" val="0"/>
  <p:tag name="TEMPFOLDER" val="c:\temp\"/>
  <p:tag name="LATEXFORMHEIGHT" val="312"/>
  <p:tag name="LATEXFORMWIDTH" val="384"/>
  <p:tag name="LATEXFORMWRAP" val="Vero"/>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49,2313"/>
  <p:tag name="ORIGINALWIDTH" val="3480,31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tilde{x}^\intercal \dot{\tilde{x}}+\tilde{v}^\intercal \dot{\tilde{v}}\;=\;-\tilde{x}^\intercal\;\big(\nabla_x f(x)-\nabla_x f(x^*)\big)\;&#10;\leq\;-\big(f(x)-f(x^*)\big)\preceq 0&#10;\end{eqnarray*}&#10;}&#10;\end{document}"/>
  <p:tag name="IGUANATEXSIZE" val="20"/>
  <p:tag name="IGUANATEXCURSOR" val="1789"/>
  <p:tag name="TRANSPARENCY" val="Vero"/>
  <p:tag name="LATEXENGINEID" val="0"/>
  <p:tag name="TEMPFOLDER" val="c:\temp\"/>
  <p:tag name="LATEXFORMHEIGHT" val="312"/>
  <p:tag name="LATEXFORMWIDTH" val="384"/>
  <p:tag name="LATEXFORMWRAP" val="Vero"/>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1)}&#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0"/>
  <p:tag name="IGUANATEXCURSOR" val="1609"/>
  <p:tag name="TRANSPARENCY" val="Vero"/>
  <p:tag name="LATEXENGINEID" val="0"/>
  <p:tag name="TEMPFOLDER" val="c:\temp\"/>
  <p:tag name="LATEXFORMHEIGHT" val="312"/>
  <p:tag name="LATEXFORMWIDTH" val="384"/>
  <p:tag name="LATEXFORMWRAP" val="Vero"/>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013,87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nabla f(x)-\nabla f (y)\|\leq L \|x-y\| \quad \quad\text{(Lipschitz condition)}\quad\text{(3)}&#10;\end{eqnarray*}&#10;}&#10;\end{document}"/>
  <p:tag name="IGUANATEXSIZE" val="18"/>
  <p:tag name="IGUANATEXCURSOR" val="1698"/>
  <p:tag name="TRANSPARENCY" val="Vero"/>
  <p:tag name="LATEXENGINEID" val="0"/>
  <p:tag name="TEMPFOLDER" val="c:\temp\"/>
  <p:tag name="LATEXFORMHEIGHT" val="312"/>
  <p:tag name="LATEXFORMWIDTH" val="384"/>
  <p:tag name="LATEXFORMWRAP" val="Vero"/>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318,7101"/>
  <p:tag name="ORIGINALWIDTH" val="854,89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tilde{x}}(t)&amp;=&amp;&#10;A^\intercal \tilde{v}(t)\\&#10;\dot{\tilde{v}}(t)&amp;=&amp;\bm{0}&#10;\end{eqnarray*}&#10;}&#10;\end{document}"/>
  <p:tag name="IGUANATEXSIZE" val="18"/>
  <p:tag name="IGUANATEXCURSOR" val="1624"/>
  <p:tag name="TRANSPARENCY" val="Vero"/>
  <p:tag name="LATEXENGINEID" val="0"/>
  <p:tag name="TEMPFOLDER" val="c:\temp\"/>
  <p:tag name="LATEXFORMHEIGHT" val="312"/>
  <p:tag name="LATEXFORMWIDTH" val="384"/>
  <p:tag name="LATEXFORMWRAP" val="Vero"/>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182,2272"/>
  <p:tag name="ORIGINALWIDTH" val="893,138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in\rea^n}\quad f(x)&#10;\end{eqnarray*}&#10;}&#10;\end{document}"/>
  <p:tag name="IGUANATEXSIZE" val="18"/>
  <p:tag name="IGUANATEXCURSOR" val="1626"/>
  <p:tag name="TRANSPARENCY" val="Vero"/>
  <p:tag name="LATEXENGINEID" val="0"/>
  <p:tag name="TEMPFOLDER" val="c:\temp\"/>
  <p:tag name="LATEXFORMHEIGHT" val="312"/>
  <p:tag name="LATEXFORMWIDTH" val="384"/>
  <p:tag name="LATEXFORMWRAP" val="Vero"/>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86,98914"/>
  <p:tag name="ORIGINALWIDTH" val="349,456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Ax=b&#10;\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110,2362"/>
  <p:tag name="ORIGINALWIDTH" val="1166,85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C_i x\leq 0 \quad i=1,2,\dots,p&#10;\end{eqnarray*}&#10;}&#10;\end{document}"/>
  <p:tag name="IGUANATEXSIZE" val="18"/>
  <p:tag name="IGUANATEXCURSOR" val="1605"/>
  <p:tag name="TRANSPARENCY" val="Vero"/>
  <p:tag name="LATEXENGINEID" val="0"/>
  <p:tag name="TEMPFOLDER" val="c:\temp\"/>
  <p:tag name="LATEXFORMHEIGHT" val="312"/>
  <p:tag name="LATEXFORMWIDTH" val="384"/>
  <p:tag name="LATEXFORMWRAP" val="Vero"/>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310,4612"/>
  <p:tag name="ORIGINALWIDTH" val="1790,77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_\gamma\;=\;\min_{x,z_1, \cdots,z_p}\quad f(x)-\frac{1}{\gamma}&#10;\sum_{i=1}^p \mathrm{log} \big(z_i\big)&#10;\end{eqnarray*}&#10;}&#10;\end{document}"/>
  <p:tag name="IGUANATEXSIZE" val="18"/>
  <p:tag name="IGUANATEXCURSOR" val="1640"/>
  <p:tag name="TRANSPARENCY" val="Vero"/>
  <p:tag name="LATEXENGINEID" val="0"/>
  <p:tag name="TEMPFOLDER" val="c:\temp\"/>
  <p:tag name="LATEXFORMHEIGHT" val="312"/>
  <p:tag name="LATEXFORMWIDTH" val="384"/>
  <p:tag name="LATEXFORMWRAP" val="Vero"/>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70,49118"/>
  <p:tag name="ORIGINALWIDTH" val="227,971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end{eqnarray*}&#10;}&#10;\end{document}"/>
  <p:tag name="IGUANATEXSIZE" val="18"/>
  <p:tag name="IGUANATEXCURSOR" val="1615"/>
  <p:tag name="TRANSPARENCY" val="Vero"/>
  <p:tag name="LATEXENGINEID" val="0"/>
  <p:tag name="TEMPFOLDER" val="c:\temp\"/>
  <p:tag name="LATEXFORMHEIGHT" val="312"/>
  <p:tag name="LATEXFORMWIDTH" val="384"/>
  <p:tag name="LATEXFORMWRAP" val="Vero"/>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3)}&#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70,49118"/>
  <p:tag name="ORIGINALWIDTH" val="227,971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end{eqnarray*}&#10;}&#10;\end{document}"/>
  <p:tag name="IGUANATEXSIZE" val="18"/>
  <p:tag name="IGUANATEXCURSOR" val="1615"/>
  <p:tag name="TRANSPARENCY" val="Vero"/>
  <p:tag name="LATEXENGINEID" val="0"/>
  <p:tag name="TEMPFOLDER" val="c:\temp\"/>
  <p:tag name="LATEXFORMHEIGHT" val="312"/>
  <p:tag name="LATEXFORMWIDTH" val="384"/>
  <p:tag name="LATEXFORMWRAP" val="Vero"/>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86,98914"/>
  <p:tag name="ORIGINALWIDTH" val="349,456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Ax=b&#10;\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110,2362"/>
  <p:tag name="ORIGINALWIDTH" val="1378,32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C_i x +z_i = 0\quad i=1,2,\dots,p&#10;\end{eqnarray*}&#10;}&#10;\end{document}"/>
  <p:tag name="IGUANATEXSIZE" val="18"/>
  <p:tag name="IGUANATEXCURSOR" val="1612"/>
  <p:tag name="TRANSPARENCY" val="Vero"/>
  <p:tag name="LATEXENGINEID" val="0"/>
  <p:tag name="TEMPFOLDER" val="c:\temp\"/>
  <p:tag name="LATEXFORMHEIGHT" val="312"/>
  <p:tag name="LATEXFORMWIDTH" val="384"/>
  <p:tag name="LATEXFORMWRAP" val="Vero"/>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70,2287"/>
  <p:tag name="ORIGINALWIDTH" val="1790,02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f(x^*)\;=\;\min_x\quad f(x)\quad \quad \text{ (2)}&#10;\end{eqnarray*}&#10;}&#10;\end{document}"/>
  <p:tag name="IGUANATEXSIZE" val="18"/>
  <p:tag name="IGUANATEXCURSOR" val="1659"/>
  <p:tag name="TRANSPARENCY" val="Vero"/>
  <p:tag name="LATEXENGINEID" val="0"/>
  <p:tag name="TEMPFOLDER" val="c:\temp\"/>
  <p:tag name="LATEXFORMHEIGHT" val="312"/>
  <p:tag name="LATEXFORMWIDTH" val="384"/>
  <p:tag name="LATEXFORMWRAP" val="Vero"/>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2)}&#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103,4871"/>
  <p:tag name="ORIGINALWIDTH" val="292,463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z_i&gt; 0&#10;\end{eqnarray*}&#10;}&#10;\end{document}"/>
  <p:tag name="IGUANATEXSIZE" val="18"/>
  <p:tag name="IGUANATEXCURSOR" val="1606"/>
  <p:tag name="TRANSPARENCY" val="Vero"/>
  <p:tag name="LATEXENGINEID" val="0"/>
  <p:tag name="TEMPFOLDER" val="c:\temp\"/>
  <p:tag name="LATEXFORMHEIGHT" val="312"/>
  <p:tag name="LATEXFORMWIDTH" val="384"/>
  <p:tag name="LATEXFORMWRAP" val="Vero"/>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613,4233"/>
  <p:tag name="ORIGINALWIDTH" val="2950,88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uation*}&#10;\begin{array}{rclcl}&#10;\dot{x}(t)&amp;=&amp;-\nabla_x{F}(x,z,v,\lambda)&amp;=&amp;-\gamma\cdot \nabla_x f(x)-A^\intercal v-C^\intercal \lambda\\&#10;\dot{z}_i(t)&amp;=&amp;-\nabla_z {F}(x,z,v,\lambda)&amp;=&amp;\frac{1}{z_i(t)}-\lambda_i(t)\\&#10;\dot{v}(t)&amp;=&amp;\nabla_v F(x,z,v,\lambda)&amp;=&amp;Ax(t)-b\\&#10;\dot{\lambda}(t)&amp;=&amp;\nabla_\lambda F(x,z,v,\lambda)&amp;=&amp;Cx(t)+z(t)&#10;\end{array}&#10;\end{equation*}&#10;}&#10;\end{document}"/>
  <p:tag name="IGUANATEXSIZE" val="18"/>
  <p:tag name="IGUANATEXCURSOR" val="1637"/>
  <p:tag name="TRANSPARENCY" val="Vero"/>
  <p:tag name="LATEXENGINEID" val="0"/>
  <p:tag name="TEMPFOLDER" val="c:\temp\"/>
  <p:tag name="LATEXFORMHEIGHT" val="312"/>
  <p:tag name="LATEXFORMWIDTH" val="384"/>
  <p:tag name="LATEXFORMWRAP" val="Vero"/>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860,142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multipliers dyn.)}&#10;\end{eqnarray*}&#10;}&#10;\end{document}"/>
  <p:tag name="IGUANATEXSIZE" val="18"/>
  <p:tag name="IGUANATEXCURSOR" val="1625"/>
  <p:tag name="TRANSPARENCY" val="Vero"/>
  <p:tag name="LATEXENGINEID" val="0"/>
  <p:tag name="TEMPFOLDER" val="c:\temp\"/>
  <p:tag name="LATEXFORMHEIGHT" val="312"/>
  <p:tag name="LATEXFORMWIDTH" val="384"/>
  <p:tag name="LATEXFORMWRAP" val="Vero"/>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brac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4)}&#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079,86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sum_{i=1}^n f_i(x_i)&#10;\end{eqnarray*}&#10;}&#10;\end{document}"/>
  <p:tag name="IGUANATEXSIZE" val="18"/>
  <p:tag name="IGUANATEXCURSOR" val="1642"/>
  <p:tag name="TRANSPARENCY" val="Vero"/>
  <p:tag name="LATEXENGINEID" val="0"/>
  <p:tag name="TEMPFOLDER" val="c:\temp\"/>
  <p:tag name="LATEXFORMHEIGHT" val="312"/>
  <p:tag name="LATEXFORMWIDTH" val="384"/>
  <p:tag name="LATEXFORMWRAP" val="Vero"/>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114,7357"/>
  <p:tag name="ORIGINALWIDTH" val="2550,4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p:tag name="IGUANATEXSIZE" val="18"/>
  <p:tag name="IGUANATEXCURSOR" val="1728"/>
  <p:tag name="TRANSPARENCY" val="Vero"/>
  <p:tag name="LATEXENGINEID" val="0"/>
  <p:tag name="TEMPFOLDER" val="c:\temp\"/>
  <p:tag name="LATEXFORMHEIGHT" val="312"/>
  <p:tag name="LATEXFORMWIDTH" val="384"/>
  <p:tag name="LATEXFORMWRAP" val="Vero"/>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232,09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min_x\quad \sum_{i=1}^n f_i(x_i)&#10;\end{eqnarray*}&#10;}&#10;\end{document}"/>
  <p:tag name="IGUANATEXSIZE" val="18"/>
  <p:tag name="IGUANATEXCURSOR" val="1607"/>
  <p:tag name="TRANSPARENCY" val="Vero"/>
  <p:tag name="LATEXENGINEID" val="0"/>
  <p:tag name="TEMPFOLDER" val="c:\temp\"/>
  <p:tag name="LATEXFORMHEIGHT" val="312"/>
  <p:tag name="LATEXFORMWIDTH" val="384"/>
  <p:tag name="LATEXFORMWRAP" val="Vero"/>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3)}&#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265,4669"/>
  <p:tag name="ORIGINALWIDTH" val="4266,9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dx(t)}{dt}\approx \frac{x(k+1)-x(k)}{\tau}=-\nabla f(x(t))\quad \implies x(k+1)\;=\;x(k)-\tau \nabla f(x(k)),\quad \tau&gt;0&#10;\end{eqnarray*}&#10;}&#10;\end{document}"/>
  <p:tag name="IGUANATEXSIZE" val="18"/>
  <p:tag name="IGUANATEXCURSOR" val="1729"/>
  <p:tag name="TRANSPARENCY" val="Vero"/>
  <p:tag name="LATEXENGINEID" val="0"/>
  <p:tag name="TEMPFOLDER" val="c:\temp\"/>
  <p:tag name="LATEXFORMHEIGHT" val="312"/>
  <p:tag name="LATEXFORMWIDTH" val="384"/>
  <p:tag name="LATEXFORMWRAP" val="Vero"/>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3004,87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x_{v}\;\min_{x}\; F(x,v)\quad\text{with} \quad F(x,v)\;=\; \sum_{i=1}^n f_i(x_i)+v^\intercal \mathbfcal{L}x\quad\text{(15)}&#10;\end{eqnarray*}&#10;}&#10;\end{document}"/>
  <p:tag name="IGUANATEXSIZE" val="18"/>
  <p:tag name="IGUANATEXCURSOR" val="1612"/>
  <p:tag name="TRANSPARENCY" val="Vero"/>
  <p:tag name="LATEXENGINEID" val="0"/>
  <p:tag name="TEMPFOLDER" val="c:\temp\"/>
  <p:tag name="LATEXFORMHEIGHT" val="312"/>
  <p:tag name="LATEXFORMWIDTH" val="384"/>
  <p:tag name="LATEXFORMWRAP" val="Vero"/>
  <p:tag name="BITMAPVECTOR" val="0"/>
</p:tagLst>
</file>

<file path=ppt/tags/tag71.xml><?xml version="1.0" encoding="utf-8"?>
<p:tagLst xmlns:a="http://schemas.openxmlformats.org/drawingml/2006/main" xmlns:r="http://schemas.openxmlformats.org/officeDocument/2006/relationships" xmlns:p="http://schemas.openxmlformats.org/presentationml/2006/main">
  <p:tag name="OUTPUTDPI" val="1200"/>
  <p:tag name="ORIGINALHEIGHT" val="149,2313"/>
  <p:tag name="ORIGINALWIDTH" val="1817,77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with}\;\;f(x)=\mathrm{diag}\big([f_i(x_i)]\big),\;\;\mathbfcal{L}=\mathbfcal{L}^\intercal\end{eqnarray*}&#10;}&#10;\end{document}"/>
  <p:tag name="IGUANATEXSIZE" val="18"/>
  <p:tag name="IGUANATEXCURSOR" val="1648"/>
  <p:tag name="TRANSPARENCY" val="Vero"/>
  <p:tag name="LATEXENGINEID" val="0"/>
  <p:tag name="TEMPFOLDER" val="c:\temp\"/>
  <p:tag name="LATEXFORMHEIGHT" val="312"/>
  <p:tag name="LATEXFORMWIDTH" val="384"/>
  <p:tag name="LATEXFORMWRAP" val="Vero"/>
  <p:tag name="BITMAPVECTOR" val="0"/>
</p:tagLst>
</file>

<file path=ppt/tags/tag72.xml><?xml version="1.0" encoding="utf-8"?>
<p:tagLst xmlns:a="http://schemas.openxmlformats.org/drawingml/2006/main" xmlns:r="http://schemas.openxmlformats.org/officeDocument/2006/relationships" xmlns:p="http://schemas.openxmlformats.org/presentationml/2006/main">
  <p:tag name="OUTPUTDPI" val="1200"/>
  <p:tag name="ORIGINALHEIGHT" val="56,99291"/>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7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74.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7)}&#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1200"/>
  <p:tag name="ORIGINALHEIGHT" val="569,9287"/>
  <p:tag name="ORIGINALWIDTH" val="2190,4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_i(t)&amp;=&amp; -\nabla_{x_i} f_i(x_i)\;-\;\sum_{j\in\mathbfcal{N}_{i}} (v_i(t)-v_j(t))\\&#10;\dot{v}_i(t)&amp;=&amp;\sum_{j\in\mathbfcal{N}_{i}} (x_i(t)-x_j(t))&#10;\end{eqnarray*}&#10;}&#10;\end{document}"/>
  <p:tag name="IGUANATEXSIZE" val="18"/>
  <p:tag name="IGUANATEXCURSOR" val="1711"/>
  <p:tag name="TRANSPARENCY" val="Vero"/>
  <p:tag name="LATEXENGINEID" val="0"/>
  <p:tag name="TEMPFOLDER" val="c:\temp\"/>
  <p:tag name="LATEXFORMHEIGHT" val="312"/>
  <p:tag name="LATEXFORMWIDTH" val="384"/>
  <p:tag name="LATEXFORMWRAP" val="Vero"/>
  <p:tag name="BITMAPVECTOR" val="0"/>
</p:tagLst>
</file>

<file path=ppt/tags/tag7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7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790,40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i(t)&amp;=&amp;u_i(t) \text{ where } u_i\text{ is the agent's state update rule}\end{eqnarray*}&#10;}&#10;\end{document}"/>
  <p:tag name="IGUANATEXSIZE" val="18"/>
  <p:tag name="IGUANATEXCURSOR" val="1681"/>
  <p:tag name="TRANSPARENCY" val="Vero"/>
  <p:tag name="LATEXENGINEID" val="0"/>
  <p:tag name="TEMPFOLDER" val="c:\temp\"/>
  <p:tag name="LATEXFORMHEIGHT" val="312"/>
  <p:tag name="LATEXFORMWIDTH" val="384"/>
  <p:tag name="LATEXFORMWRAP" val="Vero"/>
  <p:tag name="BITMAPVECTOR" val="0"/>
</p:tagLst>
</file>

<file path=ppt/tags/tag78.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105,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F}(x,v)\\&#10;\dot{v}(t)&amp;=&amp;\nabla_v{F}(x,v)\\&#10;\end{eqnarray*}&#10;}&#10;\end{document}"/>
  <p:tag name="IGUANATEXSIZE" val="18"/>
  <p:tag name="IGUANATEXCURSOR" val="1613"/>
  <p:tag name="TRANSPARENCY" val="Vero"/>
  <p:tag name="LATEXENGINEID" val="0"/>
  <p:tag name="TEMPFOLDER" val="c:\temp\"/>
  <p:tag name="LATEXFORMHEIGHT" val="312"/>
  <p:tag name="LATEXFORMWIDTH" val="384"/>
  <p:tag name="LATEXFORMWRAP" val="Vero"/>
  <p:tag name="BITMAPVECTOR" val="0"/>
</p:tagLst>
</file>

<file path=ppt/tags/tag79.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280,8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v\\&#10;\dot{v}(t)&amp;=&amp;\mathbfcal{L}x&#10;\end{eqnarray*}&#10;}&#10;\end{document}"/>
  <p:tag name="IGUANATEXSIZE" val="18"/>
  <p:tag name="IGUANATEXCURSOR" val="1630"/>
  <p:tag name="TRANSPARENCY" val="Vero"/>
  <p:tag name="LATEXENGINEID" val="0"/>
  <p:tag name="TEMPFOLDER" val="c:\temp\"/>
  <p:tag name="LATEXFORMHEIGHT" val="312"/>
  <p:tag name="LATEXFORMWIDTH" val="384"/>
  <p:tag name="LATEXFORMWRAP" val="Vero"/>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389,2013"/>
  <p:tag name="ORIGINALWIDTH" val="2046,49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y)=f(x)+\int_0^1 \overbrace{ \nabla f(x+\gamma \;y)^\intercal \cdot y}^{\partial f(x+\gamma \;y)/\partial \gamma}\;d\gamma&#10;\end{eqnarray*}&#10;}&#10;\end{document}"/>
  <p:tag name="IGUANATEXSIZE" val="18"/>
  <p:tag name="IGUANATEXCURSOR" val="1701"/>
  <p:tag name="TRANSPARENCY" val="Vero"/>
  <p:tag name="LATEXENGINEID" val="0"/>
  <p:tag name="TEMPFOLDER" val="c:\temp\"/>
  <p:tag name="LATEXFORMHEIGHT" val="312"/>
  <p:tag name="LATEXFORMWIDTH" val="384"/>
  <p:tag name="LATEXFORMWRAP" val="Vero"/>
  <p:tag name="BITMAPVECTOR" val="0"/>
</p:tagLst>
</file>

<file path=ppt/tags/tag80.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81.xml><?xml version="1.0" encoding="utf-8"?>
<p:tagLst xmlns:a="http://schemas.openxmlformats.org/drawingml/2006/main" xmlns:r="http://schemas.openxmlformats.org/officeDocument/2006/relationships" xmlns:p="http://schemas.openxmlformats.org/presentationml/2006/main">
  <p:tag name="OUTPUTDPI" val="1200"/>
  <p:tag name="ORIGINALHEIGHT" val="108,7364"/>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6)}&#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82.xml><?xml version="1.0" encoding="utf-8"?>
<p:tagLst xmlns:a="http://schemas.openxmlformats.org/drawingml/2006/main" xmlns:r="http://schemas.openxmlformats.org/officeDocument/2006/relationships" xmlns:p="http://schemas.openxmlformats.org/presentationml/2006/main">
  <p:tag name="OUTPUTDPI" val="1200"/>
  <p:tag name="ORIGINALHEIGHT" val="311,961"/>
  <p:tag name="ORIGINALWIDTH" val="1565,8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t)&amp;=&amp;-\nabla_x f(x)-\mathbfcal{L} x-\mathbfcal{L} v\\&#10;\dot{v}(t)&amp;=&amp;\mathbfcal{L}x&#10;\end{eqnarray*}&#10;}&#10;\end{document}"/>
  <p:tag name="IGUANATEXSIZE" val="18"/>
  <p:tag name="IGUANATEXCURSOR" val="1645"/>
  <p:tag name="TRANSPARENCY" val="Vero"/>
  <p:tag name="LATEXENGINEID" val="0"/>
  <p:tag name="TEMPFOLDER" val="c:\temp\"/>
  <p:tag name="LATEXFORMHEIGHT" val="312"/>
  <p:tag name="LATEXFORMWIDTH" val="384"/>
  <p:tag name="LATEXFORMWRAP" val="Vero"/>
  <p:tag name="BITMAPVECTOR" val="0"/>
</p:tagLst>
</file>

<file path=ppt/tags/tag83.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196,47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18)}&#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84.xml><?xml version="1.0" encoding="utf-8"?>
<p:tagLst xmlns:a="http://schemas.openxmlformats.org/drawingml/2006/main" xmlns:r="http://schemas.openxmlformats.org/officeDocument/2006/relationships" xmlns:p="http://schemas.openxmlformats.org/presentationml/2006/main">
  <p:tag name="OUTPUTDPI" val="1200"/>
  <p:tag name="ORIGINALHEIGHT" val="79,49008"/>
  <p:tag name="ORIGINALWIDTH" val="59,992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85.xml><?xml version="1.0" encoding="utf-8"?>
<p:tagLst xmlns:a="http://schemas.openxmlformats.org/drawingml/2006/main" xmlns:r="http://schemas.openxmlformats.org/officeDocument/2006/relationships" xmlns:p="http://schemas.openxmlformats.org/presentationml/2006/main">
  <p:tag name="OUTPUTDPI" val="1200"/>
  <p:tag name="ORIGINALHEIGHT" val="56,99291"/>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86.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87.xml><?xml version="1.0" encoding="utf-8"?>
<p:tagLst xmlns:a="http://schemas.openxmlformats.org/drawingml/2006/main" xmlns:r="http://schemas.openxmlformats.org/officeDocument/2006/relationships" xmlns:p="http://schemas.openxmlformats.org/presentationml/2006/main">
  <p:tag name="OUTPUTDPI" val="1200"/>
  <p:tag name="ORIGINALHEIGHT" val="56,99291"/>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88.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89.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9,992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281,2149"/>
  <p:tag name="ORIGINALWIDTH" val="4460,44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blue}{\color{blue}}&#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x(k+1))=f(x(k)){\blue -\tau \|\nabla f(x(k))\|_2^2 -}\int_0^1 \Big(\nabla f(x{\blue -}\gamma {\blue \tau \nabla f(x)})-\nabla f(x)\Big)^\intercal \cdot {\blue \tau \nabla f(x(k))}\;d\gamma&#10;\end{eqnarray*}&#10;}&#10;\end{document}"/>
  <p:tag name="IGUANATEXSIZE" val="18"/>
  <p:tag name="IGUANATEXCURSOR" val="1723"/>
  <p:tag name="TRANSPARENCY" val="Vero"/>
  <p:tag name="LATEXENGINEID" val="0"/>
  <p:tag name="TEMPFOLDER" val="c:\temp\"/>
  <p:tag name="LATEXFORMHEIGHT" val="312"/>
  <p:tag name="LATEXFORMWIDTH" val="384"/>
  <p:tag name="LATEXFORMWRAP" val="Vero"/>
  <p:tag name="BITMAPVECTOR" val="0"/>
</p:tagLst>
</file>

<file path=ppt/tags/tag90.xml><?xml version="1.0" encoding="utf-8"?>
<p:tagLst xmlns:a="http://schemas.openxmlformats.org/drawingml/2006/main" xmlns:r="http://schemas.openxmlformats.org/officeDocument/2006/relationships" xmlns:p="http://schemas.openxmlformats.org/presentationml/2006/main">
  <p:tag name="OUTPUTDPI" val="1200"/>
  <p:tag name="ORIGINALHEIGHT" val="79,49008"/>
  <p:tag name="ORIGINALWIDTH" val="59,992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9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9,992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92.xml><?xml version="1.0" encoding="utf-8"?>
<p:tagLst xmlns:a="http://schemas.openxmlformats.org/drawingml/2006/main" xmlns:r="http://schemas.openxmlformats.org/officeDocument/2006/relationships" xmlns:p="http://schemas.openxmlformats.org/presentationml/2006/main">
  <p:tag name="OUTPUTDPI" val="1200"/>
  <p:tag name="ORIGINALHEIGHT" val="56,99291"/>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v&#10;\end{eqnarray*}&#10;}&#10;\end{document}"/>
  <p:tag name="IGUANATEXSIZE" val="18"/>
  <p:tag name="IGUANATEXCURSOR" val="1603"/>
  <p:tag name="TRANSPARENCY" val="Falso"/>
  <p:tag name="LATEXENGINEID" val="0"/>
  <p:tag name="TEMPFOLDER" val="c:\temp\"/>
  <p:tag name="LATEXFORMHEIGHT" val="312"/>
  <p:tag name="LATEXFORMWIDTH" val="384"/>
  <p:tag name="LATEXFORMWRAP" val="Vero"/>
  <p:tag name="BITMAPVECTOR" val="0"/>
</p:tagLst>
</file>

<file path=ppt/tags/tag93.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0,9936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v}&#10;\end{eqnarray*}&#10;}&#10;\end{document}"/>
  <p:tag name="IGUANATEXSIZE" val="18"/>
  <p:tag name="IGUANATEXCURSOR" val="1609"/>
  <p:tag name="TRANSPARENCY" val="Falso"/>
  <p:tag name="LATEXENGINEID" val="0"/>
  <p:tag name="TEMPFOLDER" val="c:\temp\"/>
  <p:tag name="LATEXFORMHEIGHT" val="312"/>
  <p:tag name="LATEXFORMWIDTH" val="384"/>
  <p:tag name="LATEXFORMWRAP" val="Vero"/>
  <p:tag name="BITMAPVECTOR" val="0"/>
</p:tagLst>
</file>

<file path=ppt/tags/tag94.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681,2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_{aug}\;=\;\min_x\quad \sum_{i=1}^n f_i(x_i)\;\red{+}\;\frac{1}{2}x^\intercal \mathbfcal{L}x&#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95.xml><?xml version="1.0" encoding="utf-8"?>
<p:tagLst xmlns:a="http://schemas.openxmlformats.org/drawingml/2006/main" xmlns:r="http://schemas.openxmlformats.org/officeDocument/2006/relationships" xmlns:p="http://schemas.openxmlformats.org/presentationml/2006/main">
  <p:tag name="OUTPUTDPI" val="1200"/>
  <p:tag name="ORIGINALHEIGHT" val="114,7357"/>
  <p:tag name="ORIGINALWIDTH" val="2550,4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p:tag name="IGUANATEXSIZE" val="18"/>
  <p:tag name="IGUANATEXCURSOR" val="1728"/>
  <p:tag name="TRANSPARENCY" val="Vero"/>
  <p:tag name="LATEXENGINEID" val="0"/>
  <p:tag name="TEMPFOLDER" val="c:\temp\"/>
  <p:tag name="LATEXFORMHEIGHT" val="312"/>
  <p:tag name="LATEXFORMWIDTH" val="384"/>
  <p:tag name="LATEXFORMWRAP" val="Vero"/>
  <p:tag name="BITMAPVECTOR" val="0"/>
</p:tagLst>
</file>

<file path=ppt/tags/tag96.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079,86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min_x\quad \sum_{i=1}^n f_i(x_i)&#10;\end{eqnarray*}&#10;}&#10;\end{document}"/>
  <p:tag name="IGUANATEXSIZE" val="18"/>
  <p:tag name="IGUANATEXCURSOR" val="1642"/>
  <p:tag name="TRANSPARENCY" val="Vero"/>
  <p:tag name="LATEXENGINEID" val="0"/>
  <p:tag name="TEMPFOLDER" val="c:\temp\"/>
  <p:tag name="LATEXFORMHEIGHT" val="312"/>
  <p:tag name="LATEXFORMWIDTH" val="384"/>
  <p:tag name="LATEXFORMWRAP" val="Vero"/>
  <p:tag name="BITMAPVECTOR" val="0"/>
</p:tagLst>
</file>

<file path=ppt/tags/tag97.xml><?xml version="1.0" encoding="utf-8"?>
<p:tagLst xmlns:a="http://schemas.openxmlformats.org/drawingml/2006/main" xmlns:r="http://schemas.openxmlformats.org/officeDocument/2006/relationships" xmlns:p="http://schemas.openxmlformats.org/presentationml/2006/main">
  <p:tag name="OUTPUTDPI" val="1200"/>
  <p:tag name="ORIGINALHEIGHT" val="114,7357"/>
  <p:tag name="ORIGINALWIDTH" val="2550,4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tt{s.t.}\quad \mathbfcal{L}x=\bm{0}\quad \text{( }\mathbfcal{L}\text{ is the Laplacian matrix of } \mathbfcal{G} \text{ )}&#10;\end{eqnarray*}&#10;}&#10;\end{document}"/>
  <p:tag name="IGUANATEXSIZE" val="18"/>
  <p:tag name="IGUANATEXCURSOR" val="1728"/>
  <p:tag name="TRANSPARENCY" val="Vero"/>
  <p:tag name="LATEXENGINEID" val="0"/>
  <p:tag name="TEMPFOLDER" val="c:\temp\"/>
  <p:tag name="LATEXFORMHEIGHT" val="312"/>
  <p:tag name="LATEXFORMWIDTH" val="384"/>
  <p:tag name="LATEXFORMWRAP" val="Vero"/>
  <p:tag name="BITMAPVECTOR" val="0"/>
</p:tagLst>
</file>

<file path=ppt/tags/tag98.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89,23882"/>
  <p:tag name="OUTPUTTYPE" val="PNG"/>
  <p:tag name="IGUANATEXVERSION" val="160"/>
  <p:tag name="LATEXADDIN" val="\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p:tag name="IGUANATEXSIZE" val="18"/>
  <p:tag name="IGUANATEXCURSOR" val="1781"/>
  <p:tag name="TRANSPARENCY" val="Vero"/>
  <p:tag name="LATEXENGINEID" val="0"/>
  <p:tag name="TEMPFOLDER" val="c:\temp\"/>
  <p:tag name="LATEXFORMHEIGHT" val="312"/>
  <p:tag name="LATEXFORMWIDTH" val="384"/>
  <p:tag name="LATEXFORMWRAP" val="Vero"/>
  <p:tag name="BITMAPVECTOR" val="0"/>
</p:tagLst>
</file>

<file path=ppt/tags/tag99.xml><?xml version="1.0" encoding="utf-8"?>
<p:tagLst xmlns:a="http://schemas.openxmlformats.org/drawingml/2006/main" xmlns:r="http://schemas.openxmlformats.org/officeDocument/2006/relationships" xmlns:p="http://schemas.openxmlformats.org/presentationml/2006/main">
  <p:tag name="OUTPUTDPI" val="1200"/>
  <p:tag name="ORIGINALHEIGHT" val="89,98874"/>
  <p:tag name="ORIGINALWIDTH" val="89,23882"/>
  <p:tag name="OUTPUTTYPE" val="PNG"/>
  <p:tag name="IGUANATEXVERSION" val="160"/>
  <p:tag name="LATEXADDIN" val="\documentclass{article}&#10;&#10;\usepackage{bm,arydshln,mathptmx,amsfonts,amssymb,amstext,textcomp,amsmath}&#10;\DeclareMathAlphabet\mathbfcal{OMS}{cmsy}{b}{n}&#10;\usepackage{color}&#10;\definecolor{gray}{RGB}{57,58,63}&#10;\newcommand{\gray}{\color{gray}}&#10;\newcommand{\red}{\color{red}}&#10;&#10;\newcommand{\blue}{\color{blue}}&#10;&#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newcommand{\lapl}{\mathsf{L}}&#10;\newcommand{\sd}{\mathbf{\tilde{\delta}}}&#10;\usepackage[gen]{eurosym}&#10;&#10;&#10;\pagestyle{empty}&#10;\begin{document}&#10;{\begin{eqnarray*}&#10;\mathbfcal{L}&#10;\end{eqnarray*}&#10;}&#10;\end{document}"/>
  <p:tag name="IGUANATEXSIZE" val="18"/>
  <p:tag name="IGUANATEXCURSOR" val="1781"/>
  <p:tag name="TRANSPARENCY" val="Vero"/>
  <p:tag name="LATEXENGINEID" val="0"/>
  <p:tag name="TEMPFOLDER" val="c:\temp\"/>
  <p:tag name="LATEXFORMHEIGHT" val="312"/>
  <p:tag name="LATEXFORMWIDTH" val="384"/>
  <p:tag name="LATEXFORMWRAP" val="Vero"/>
  <p:tag name="BITMAPVECTOR" val="0"/>
</p:tagLst>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DF37B6972D378459D3E5F10F0FDAED2" ma:contentTypeVersion="2" ma:contentTypeDescription="Creare un nuovo documento." ma:contentTypeScope="" ma:versionID="42bbe3548d9434dec54722452aee9852">
  <xsd:schema xmlns:xsd="http://www.w3.org/2001/XMLSchema" xmlns:xs="http://www.w3.org/2001/XMLSchema" xmlns:p="http://schemas.microsoft.com/office/2006/metadata/properties" xmlns:ns3="824296f0-feb0-4d77-81bc-4ad39a3da554" targetNamespace="http://schemas.microsoft.com/office/2006/metadata/properties" ma:root="true" ma:fieldsID="ead379e4b5bb27bb600424d50594b0d3" ns3:_="">
    <xsd:import namespace="824296f0-feb0-4d77-81bc-4ad39a3da554"/>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4296f0-feb0-4d77-81bc-4ad39a3da5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BA3814-DEF2-4D4C-B7D2-16B1483A8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4296f0-feb0-4d77-81bc-4ad39a3da5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5DC3A8-B221-435C-B8D7-CE8E648BDAA9}">
  <ds:schemaRefs>
    <ds:schemaRef ds:uri="824296f0-feb0-4d77-81bc-4ad39a3da554"/>
    <ds:schemaRef ds:uri="http://purl.org/dc/dcmitype/"/>
    <ds:schemaRef ds:uri="http://purl.org/dc/terms/"/>
    <ds:schemaRef ds:uri="http://schemas.microsoft.com/office/2006/documentManagement/types"/>
    <ds:schemaRef ds:uri="http://schemas.microsoft.com/office/infopath/2007/PartnerControls"/>
    <ds:schemaRef ds:uri="http://schemas.microsoft.com/office/2006/metadata/properties"/>
    <ds:schemaRef ds:uri="http://purl.org/dc/elements/1.1/"/>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C775C528-FBD7-4B3E-9F34-AF1040C1B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10260</Words>
  <Application>Microsoft Office PowerPoint</Application>
  <PresentationFormat>Personalizzato</PresentationFormat>
  <Paragraphs>524</Paragraphs>
  <Slides>21</Slides>
  <Notes>21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21</vt:i4>
      </vt:variant>
    </vt:vector>
  </HeadingPairs>
  <TitlesOfParts>
    <vt:vector size="28" baseType="lpstr">
      <vt:lpstr>Arial</vt:lpstr>
      <vt:lpstr>Calibri</vt:lpstr>
      <vt:lpstr>Calibri Light</vt:lpstr>
      <vt:lpstr>Cambria Math</vt:lpstr>
      <vt:lpstr>Menlo</vt:lpstr>
      <vt:lpstr>Wingdings</vt:lpstr>
      <vt:lpstr>Tema di Office</vt:lpstr>
      <vt:lpstr>STOCHASTIC MODELS - Convex optimization over  Distributed Networks</vt:lpstr>
      <vt:lpstr>Motivating considerations</vt:lpstr>
      <vt:lpstr>Some notion on convexity</vt:lpstr>
      <vt:lpstr>Unconstrained convex optimization: The Gradient Method</vt:lpstr>
      <vt:lpstr>Unconstrained convex optimization: The Gradient descent Method</vt:lpstr>
      <vt:lpstr>Convex optimization with equality constraints</vt:lpstr>
      <vt:lpstr>Convex optimization with equality constraints</vt:lpstr>
      <vt:lpstr>Physical-based stability understanding example</vt:lpstr>
      <vt:lpstr>Constrained convex optimization with equality constraints</vt:lpstr>
      <vt:lpstr>Convex optimization with inequality constraints</vt:lpstr>
      <vt:lpstr>Distributed convex optimization</vt:lpstr>
      <vt:lpstr>Distributed CT convex optimization</vt:lpstr>
      <vt:lpstr>The Augmented Lagrangian and Control Interpretation</vt:lpstr>
      <vt:lpstr>CT distributed Convex optimization: Simulink Simulation</vt:lpstr>
      <vt:lpstr>Distributed DT convex optimization</vt:lpstr>
      <vt:lpstr>Asynchronous Gossip-based Optimization </vt:lpstr>
      <vt:lpstr>Asynchronous Gossip-based Convex Optimization </vt:lpstr>
      <vt:lpstr>Asynchronous Gossip-based Convex Optimization </vt:lpstr>
      <vt:lpstr>Gossip-based implementation </vt:lpstr>
      <vt:lpstr>Asynchronous Gossip-based Convex Optimization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Queueing theory</dc:title>
  <dc:creator>Alessandro Pilloni</dc:creator>
  <cp:lastModifiedBy>Alessandro Pilloni</cp:lastModifiedBy>
  <cp:revision>977</cp:revision>
  <dcterms:created xsi:type="dcterms:W3CDTF">2019-12-03T17:28:14Z</dcterms:created>
  <dcterms:modified xsi:type="dcterms:W3CDTF">2025-05-22T09:29:00Z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0x0101004DF37B6972D378459D3E5F10F0FDAED2</vt:lpwstr>
  </property>
</Properties>
</file>