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5.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notesSlides/notesSlide6.xml" ContentType="application/vnd.openxmlformats-officedocument.presentationml.notesSlide+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notesSlides/notesSlide7.xml" ContentType="application/vnd.openxmlformats-officedocument.presentationml.notesSlide+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notesSlides/notesSlide10.xml" ContentType="application/vnd.openxmlformats-officedocument.presentationml.notesSlide+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notesSlides/notesSlide11.xml" ContentType="application/vnd.openxmlformats-officedocument.presentationml.notesSlide+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notesSlides/notesSlide12.xml" ContentType="application/vnd.openxmlformats-officedocument.presentationml.notesSlide+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notesSlides/notesSlide13.xml" ContentType="application/vnd.openxmlformats-officedocument.presentationml.notesSlide+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notesSlides/notesSlide14.xml" ContentType="application/vnd.openxmlformats-officedocument.presentationml.notesSlide+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4"/>
  </p:sldMasterIdLst>
  <p:notesMasterIdLst>
    <p:notesMasterId r:id="rId24"/>
  </p:notesMasterIdLst>
  <p:sldIdLst>
    <p:sldId id="256" r:id="rId5"/>
    <p:sldId id="319" r:id="rId6"/>
    <p:sldId id="314" r:id="rId7"/>
    <p:sldId id="318" r:id="rId8"/>
    <p:sldId id="309" r:id="rId9"/>
    <p:sldId id="313" r:id="rId10"/>
    <p:sldId id="315" r:id="rId11"/>
    <p:sldId id="310" r:id="rId12"/>
    <p:sldId id="321" r:id="rId13"/>
    <p:sldId id="317" r:id="rId14"/>
    <p:sldId id="325" r:id="rId15"/>
    <p:sldId id="322" r:id="rId16"/>
    <p:sldId id="327" r:id="rId17"/>
    <p:sldId id="328" r:id="rId18"/>
    <p:sldId id="323" r:id="rId19"/>
    <p:sldId id="324" r:id="rId20"/>
    <p:sldId id="331" r:id="rId21"/>
    <p:sldId id="316" r:id="rId22"/>
    <p:sldId id="342" r:id="rId23"/>
  </p:sldIdLst>
  <p:sldSz cx="10080625" cy="7559675"/>
  <p:notesSz cx="6858000" cy="9144000"/>
  <p:defaultTextStyle>
    <a:defPPr>
      <a:defRPr lang="en-US"/>
    </a:defPPr>
    <a:lvl1pPr marL="0" algn="l" defTabSz="457129" rtl="0" eaLnBrk="1" latinLnBrk="0" hangingPunct="1">
      <a:defRPr sz="1800" kern="1200">
        <a:solidFill>
          <a:schemeClr val="tx1"/>
        </a:solidFill>
        <a:latin typeface="+mn-lt"/>
        <a:ea typeface="+mn-ea"/>
        <a:cs typeface="+mn-cs"/>
      </a:defRPr>
    </a:lvl1pPr>
    <a:lvl2pPr marL="457129" algn="l" defTabSz="457129" rtl="0" eaLnBrk="1" latinLnBrk="0" hangingPunct="1">
      <a:defRPr sz="1800" kern="1200">
        <a:solidFill>
          <a:schemeClr val="tx1"/>
        </a:solidFill>
        <a:latin typeface="+mn-lt"/>
        <a:ea typeface="+mn-ea"/>
        <a:cs typeface="+mn-cs"/>
      </a:defRPr>
    </a:lvl2pPr>
    <a:lvl3pPr marL="914258" algn="l" defTabSz="457129" rtl="0" eaLnBrk="1" latinLnBrk="0" hangingPunct="1">
      <a:defRPr sz="1800" kern="1200">
        <a:solidFill>
          <a:schemeClr val="tx1"/>
        </a:solidFill>
        <a:latin typeface="+mn-lt"/>
        <a:ea typeface="+mn-ea"/>
        <a:cs typeface="+mn-cs"/>
      </a:defRPr>
    </a:lvl3pPr>
    <a:lvl4pPr marL="1371387" algn="l" defTabSz="457129" rtl="0" eaLnBrk="1" latinLnBrk="0" hangingPunct="1">
      <a:defRPr sz="1800" kern="1200">
        <a:solidFill>
          <a:schemeClr val="tx1"/>
        </a:solidFill>
        <a:latin typeface="+mn-lt"/>
        <a:ea typeface="+mn-ea"/>
        <a:cs typeface="+mn-cs"/>
      </a:defRPr>
    </a:lvl4pPr>
    <a:lvl5pPr marL="1828517" algn="l" defTabSz="457129" rtl="0" eaLnBrk="1" latinLnBrk="0" hangingPunct="1">
      <a:defRPr sz="1800" kern="1200">
        <a:solidFill>
          <a:schemeClr val="tx1"/>
        </a:solidFill>
        <a:latin typeface="+mn-lt"/>
        <a:ea typeface="+mn-ea"/>
        <a:cs typeface="+mn-cs"/>
      </a:defRPr>
    </a:lvl5pPr>
    <a:lvl6pPr marL="2285645" algn="l" defTabSz="457129" rtl="0" eaLnBrk="1" latinLnBrk="0" hangingPunct="1">
      <a:defRPr sz="1800" kern="1200">
        <a:solidFill>
          <a:schemeClr val="tx1"/>
        </a:solidFill>
        <a:latin typeface="+mn-lt"/>
        <a:ea typeface="+mn-ea"/>
        <a:cs typeface="+mn-cs"/>
      </a:defRPr>
    </a:lvl6pPr>
    <a:lvl7pPr marL="2742775" algn="l" defTabSz="457129" rtl="0" eaLnBrk="1" latinLnBrk="0" hangingPunct="1">
      <a:defRPr sz="1800" kern="1200">
        <a:solidFill>
          <a:schemeClr val="tx1"/>
        </a:solidFill>
        <a:latin typeface="+mn-lt"/>
        <a:ea typeface="+mn-ea"/>
        <a:cs typeface="+mn-cs"/>
      </a:defRPr>
    </a:lvl7pPr>
    <a:lvl8pPr marL="3199904" algn="l" defTabSz="457129" rtl="0" eaLnBrk="1" latinLnBrk="0" hangingPunct="1">
      <a:defRPr sz="1800" kern="1200">
        <a:solidFill>
          <a:schemeClr val="tx1"/>
        </a:solidFill>
        <a:latin typeface="+mn-lt"/>
        <a:ea typeface="+mn-ea"/>
        <a:cs typeface="+mn-cs"/>
      </a:defRPr>
    </a:lvl8pPr>
    <a:lvl9pPr marL="3657033" algn="l" defTabSz="457129"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lessandro Pilloni" initials="AP" lastIdx="3" clrIdx="0">
    <p:extLst>
      <p:ext uri="{19B8F6BF-5375-455C-9EA6-DF929625EA0E}">
        <p15:presenceInfo xmlns:p15="http://schemas.microsoft.com/office/powerpoint/2012/main" userId="Alessandro Pilloni"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71224"/>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D21AEB2-B3FE-4168-A8EA-AF7B070DC9A7}" v="208" dt="2025-05-16T07:51:55.410"/>
  </p1510:revLst>
</p1510:revInfo>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E9639D4-E3E2-4D34-9284-5A2195B3D0D7}" styleName="Stile chiaro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281" autoAdjust="0"/>
    <p:restoredTop sz="95220" autoAdjust="0"/>
  </p:normalViewPr>
  <p:slideViewPr>
    <p:cSldViewPr snapToGrid="0">
      <p:cViewPr varScale="1">
        <p:scale>
          <a:sx n="188" d="100"/>
          <a:sy n="188" d="100"/>
        </p:scale>
        <p:origin x="1302" y="174"/>
      </p:cViewPr>
      <p:guideLst/>
    </p:cSldViewPr>
  </p:slideViewPr>
  <p:outlineViewPr>
    <p:cViewPr>
      <p:scale>
        <a:sx n="33" d="100"/>
        <a:sy n="33" d="100"/>
      </p:scale>
      <p:origin x="0" y="-2799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essandro Pilloni" userId="ec2093b0-1858-41d6-ad59-6d40044addf9" providerId="ADAL" clId="{E469675B-A7EB-4DE6-9C02-6FAAF448BEBE}"/>
    <pc:docChg chg="undo redo custSel modSld sldOrd">
      <pc:chgData name="Alessandro Pilloni" userId="ec2093b0-1858-41d6-ad59-6d40044addf9" providerId="ADAL" clId="{E469675B-A7EB-4DE6-9C02-6FAAF448BEBE}" dt="2024-05-23T14:10:34.167" v="8129" actId="1076"/>
      <pc:docMkLst>
        <pc:docMk/>
      </pc:docMkLst>
      <pc:sldChg chg="addSp delSp modSp mod">
        <pc:chgData name="Alessandro Pilloni" userId="ec2093b0-1858-41d6-ad59-6d40044addf9" providerId="ADAL" clId="{E469675B-A7EB-4DE6-9C02-6FAAF448BEBE}" dt="2024-05-17T09:47:14.312" v="5334" actId="1076"/>
        <pc:sldMkLst>
          <pc:docMk/>
          <pc:sldMk cId="3840591782" sldId="309"/>
        </pc:sldMkLst>
      </pc:sldChg>
      <pc:sldChg chg="addSp modSp mod modAnim">
        <pc:chgData name="Alessandro Pilloni" userId="ec2093b0-1858-41d6-ad59-6d40044addf9" providerId="ADAL" clId="{E469675B-A7EB-4DE6-9C02-6FAAF448BEBE}" dt="2024-05-17T10:36:42.165" v="5956"/>
        <pc:sldMkLst>
          <pc:docMk/>
          <pc:sldMk cId="2787800581" sldId="310"/>
        </pc:sldMkLst>
      </pc:sldChg>
      <pc:sldChg chg="addSp delSp modSp mod addAnim delAnim modAnim">
        <pc:chgData name="Alessandro Pilloni" userId="ec2093b0-1858-41d6-ad59-6d40044addf9" providerId="ADAL" clId="{E469675B-A7EB-4DE6-9C02-6FAAF448BEBE}" dt="2024-05-17T13:40:16.489" v="6316" actId="20577"/>
        <pc:sldMkLst>
          <pc:docMk/>
          <pc:sldMk cId="421686485" sldId="313"/>
        </pc:sldMkLst>
      </pc:sldChg>
      <pc:sldChg chg="addSp delSp modSp mod modAnim">
        <pc:chgData name="Alessandro Pilloni" userId="ec2093b0-1858-41d6-ad59-6d40044addf9" providerId="ADAL" clId="{E469675B-A7EB-4DE6-9C02-6FAAF448BEBE}" dt="2024-05-17T09:49:57.786" v="5349"/>
        <pc:sldMkLst>
          <pc:docMk/>
          <pc:sldMk cId="3236135666" sldId="314"/>
        </pc:sldMkLst>
      </pc:sldChg>
      <pc:sldChg chg="delSp modSp mod delAnim">
        <pc:chgData name="Alessandro Pilloni" userId="ec2093b0-1858-41d6-ad59-6d40044addf9" providerId="ADAL" clId="{E469675B-A7EB-4DE6-9C02-6FAAF448BEBE}" dt="2024-05-17T10:19:28.848" v="5751" actId="1076"/>
        <pc:sldMkLst>
          <pc:docMk/>
          <pc:sldMk cId="2490304942" sldId="315"/>
        </pc:sldMkLst>
      </pc:sldChg>
      <pc:sldChg chg="modSp mod">
        <pc:chgData name="Alessandro Pilloni" userId="ec2093b0-1858-41d6-ad59-6d40044addf9" providerId="ADAL" clId="{E469675B-A7EB-4DE6-9C02-6FAAF448BEBE}" dt="2024-05-15T10:06:16.352" v="4402" actId="113"/>
        <pc:sldMkLst>
          <pc:docMk/>
          <pc:sldMk cId="1735884864" sldId="316"/>
        </pc:sldMkLst>
      </pc:sldChg>
      <pc:sldChg chg="delSp modSp mod">
        <pc:chgData name="Alessandro Pilloni" userId="ec2093b0-1858-41d6-ad59-6d40044addf9" providerId="ADAL" clId="{E469675B-A7EB-4DE6-9C02-6FAAF448BEBE}" dt="2024-05-17T10:36:23.687" v="5955" actId="1076"/>
        <pc:sldMkLst>
          <pc:docMk/>
          <pc:sldMk cId="2272953455" sldId="317"/>
        </pc:sldMkLst>
      </pc:sldChg>
      <pc:sldChg chg="addSp modSp mod modAnim">
        <pc:chgData name="Alessandro Pilloni" userId="ec2093b0-1858-41d6-ad59-6d40044addf9" providerId="ADAL" clId="{E469675B-A7EB-4DE6-9C02-6FAAF448BEBE}" dt="2024-05-17T09:51:36.871" v="5361" actId="1076"/>
        <pc:sldMkLst>
          <pc:docMk/>
          <pc:sldMk cId="2917818450" sldId="318"/>
        </pc:sldMkLst>
      </pc:sldChg>
      <pc:sldChg chg="modSp mod addAnim delAnim modAnim">
        <pc:chgData name="Alessandro Pilloni" userId="ec2093b0-1858-41d6-ad59-6d40044addf9" providerId="ADAL" clId="{E469675B-A7EB-4DE6-9C02-6FAAF448BEBE}" dt="2024-05-17T12:56:41.868" v="6315" actId="20577"/>
        <pc:sldMkLst>
          <pc:docMk/>
          <pc:sldMk cId="3367846183" sldId="319"/>
        </pc:sldMkLst>
      </pc:sldChg>
      <pc:sldChg chg="modSp mod">
        <pc:chgData name="Alessandro Pilloni" userId="ec2093b0-1858-41d6-ad59-6d40044addf9" providerId="ADAL" clId="{E469675B-A7EB-4DE6-9C02-6FAAF448BEBE}" dt="2024-05-17T10:28:54.369" v="5861" actId="113"/>
        <pc:sldMkLst>
          <pc:docMk/>
          <pc:sldMk cId="1554379598" sldId="321"/>
        </pc:sldMkLst>
      </pc:sldChg>
      <pc:sldChg chg="addSp delSp modSp mod delAnim modAnim">
        <pc:chgData name="Alessandro Pilloni" userId="ec2093b0-1858-41d6-ad59-6d40044addf9" providerId="ADAL" clId="{E469675B-A7EB-4DE6-9C02-6FAAF448BEBE}" dt="2024-05-23T09:51:57.720" v="8086" actId="1076"/>
        <pc:sldMkLst>
          <pc:docMk/>
          <pc:sldMk cId="3839978280" sldId="322"/>
        </pc:sldMkLst>
      </pc:sldChg>
      <pc:sldChg chg="addSp delSp modSp mod ord modAnim modShow">
        <pc:chgData name="Alessandro Pilloni" userId="ec2093b0-1858-41d6-ad59-6d40044addf9" providerId="ADAL" clId="{E469675B-A7EB-4DE6-9C02-6FAAF448BEBE}" dt="2024-05-17T11:11:46.775" v="6300" actId="1036"/>
        <pc:sldMkLst>
          <pc:docMk/>
          <pc:sldMk cId="3418498566" sldId="323"/>
        </pc:sldMkLst>
      </pc:sldChg>
      <pc:sldChg chg="delSp modSp mod">
        <pc:chgData name="Alessandro Pilloni" userId="ec2093b0-1858-41d6-ad59-6d40044addf9" providerId="ADAL" clId="{E469675B-A7EB-4DE6-9C02-6FAAF448BEBE}" dt="2024-05-23T08:54:22.361" v="7344" actId="1076"/>
        <pc:sldMkLst>
          <pc:docMk/>
          <pc:sldMk cId="1486638156" sldId="325"/>
        </pc:sldMkLst>
      </pc:sldChg>
      <pc:sldChg chg="addSp delSp modSp mod addAnim delAnim modAnim">
        <pc:chgData name="Alessandro Pilloni" userId="ec2093b0-1858-41d6-ad59-6d40044addf9" providerId="ADAL" clId="{E469675B-A7EB-4DE6-9C02-6FAAF448BEBE}" dt="2024-05-23T14:10:34.167" v="8129" actId="1076"/>
        <pc:sldMkLst>
          <pc:docMk/>
          <pc:sldMk cId="3005687157" sldId="327"/>
        </pc:sldMkLst>
      </pc:sldChg>
      <pc:sldChg chg="addSp delSp modSp mod delAnim modAnim">
        <pc:chgData name="Alessandro Pilloni" userId="ec2093b0-1858-41d6-ad59-6d40044addf9" providerId="ADAL" clId="{E469675B-A7EB-4DE6-9C02-6FAAF448BEBE}" dt="2024-05-23T09:53:21.842" v="8088" actId="1076"/>
        <pc:sldMkLst>
          <pc:docMk/>
          <pc:sldMk cId="2204198429" sldId="328"/>
        </pc:sldMkLst>
      </pc:sldChg>
      <pc:sldChg chg="addSp delSp modSp mod">
        <pc:chgData name="Alessandro Pilloni" userId="ec2093b0-1858-41d6-ad59-6d40044addf9" providerId="ADAL" clId="{E469675B-A7EB-4DE6-9C02-6FAAF448BEBE}" dt="2024-05-15T08:55:55.360" v="3285" actId="478"/>
        <pc:sldMkLst>
          <pc:docMk/>
          <pc:sldMk cId="2442884408" sldId="342"/>
        </pc:sldMkLst>
      </pc:sldChg>
    </pc:docChg>
  </pc:docChgLst>
  <pc:docChgLst>
    <pc:chgData name="Alessandro Pilloni" userId="ec2093b0-1858-41d6-ad59-6d40044addf9" providerId="ADAL" clId="{1D21AEB2-B3FE-4168-A8EA-AF7B070DC9A7}"/>
    <pc:docChg chg="undo custSel modSld">
      <pc:chgData name="Alessandro Pilloni" userId="ec2093b0-1858-41d6-ad59-6d40044addf9" providerId="ADAL" clId="{1D21AEB2-B3FE-4168-A8EA-AF7B070DC9A7}" dt="2025-05-16T10:24:40.691" v="183" actId="729"/>
      <pc:docMkLst>
        <pc:docMk/>
      </pc:docMkLst>
      <pc:sldChg chg="modSp mod">
        <pc:chgData name="Alessandro Pilloni" userId="ec2093b0-1858-41d6-ad59-6d40044addf9" providerId="ADAL" clId="{1D21AEB2-B3FE-4168-A8EA-AF7B070DC9A7}" dt="2025-05-15T17:02:44.897" v="1" actId="255"/>
        <pc:sldMkLst>
          <pc:docMk/>
          <pc:sldMk cId="1196434887" sldId="256"/>
        </pc:sldMkLst>
        <pc:spChg chg="mod">
          <ac:chgData name="Alessandro Pilloni" userId="ec2093b0-1858-41d6-ad59-6d40044addf9" providerId="ADAL" clId="{1D21AEB2-B3FE-4168-A8EA-AF7B070DC9A7}" dt="2025-05-15T17:02:44.897" v="1" actId="255"/>
          <ac:spMkLst>
            <pc:docMk/>
            <pc:sldMk cId="1196434887" sldId="256"/>
            <ac:spMk id="55" creationId="{A1F34159-B9CD-4146-AB2C-E7F8D6168B1C}"/>
          </ac:spMkLst>
        </pc:spChg>
      </pc:sldChg>
      <pc:sldChg chg="delSp modSp mod">
        <pc:chgData name="Alessandro Pilloni" userId="ec2093b0-1858-41d6-ad59-6d40044addf9" providerId="ADAL" clId="{1D21AEB2-B3FE-4168-A8EA-AF7B070DC9A7}" dt="2025-05-16T07:14:51.136" v="49" actId="20577"/>
        <pc:sldMkLst>
          <pc:docMk/>
          <pc:sldMk cId="3840591782" sldId="309"/>
        </pc:sldMkLst>
        <pc:spChg chg="mod">
          <ac:chgData name="Alessandro Pilloni" userId="ec2093b0-1858-41d6-ad59-6d40044addf9" providerId="ADAL" clId="{1D21AEB2-B3FE-4168-A8EA-AF7B070DC9A7}" dt="2025-05-16T07:14:51.136" v="49" actId="20577"/>
          <ac:spMkLst>
            <pc:docMk/>
            <pc:sldMk cId="3840591782" sldId="309"/>
            <ac:spMk id="7" creationId="{A255D15B-1EEA-5DA7-FBD4-C93226A9E5D0}"/>
          </ac:spMkLst>
        </pc:spChg>
        <pc:picChg chg="del mod ord">
          <ac:chgData name="Alessandro Pilloni" userId="ec2093b0-1858-41d6-ad59-6d40044addf9" providerId="ADAL" clId="{1D21AEB2-B3FE-4168-A8EA-AF7B070DC9A7}" dt="2025-05-16T07:06:25.818" v="29" actId="478"/>
          <ac:picMkLst>
            <pc:docMk/>
            <pc:sldMk cId="3840591782" sldId="309"/>
            <ac:picMk id="8" creationId="{10B637DD-4EDE-77E3-15A0-F89F95700220}"/>
          </ac:picMkLst>
        </pc:picChg>
        <pc:picChg chg="del mod ord">
          <ac:chgData name="Alessandro Pilloni" userId="ec2093b0-1858-41d6-ad59-6d40044addf9" providerId="ADAL" clId="{1D21AEB2-B3FE-4168-A8EA-AF7B070DC9A7}" dt="2025-05-16T07:06:41.624" v="44" actId="478"/>
          <ac:picMkLst>
            <pc:docMk/>
            <pc:sldMk cId="3840591782" sldId="309"/>
            <ac:picMk id="10" creationId="{73048B1F-1DC2-BE0A-9A1E-DBF333117B61}"/>
          </ac:picMkLst>
        </pc:picChg>
        <pc:picChg chg="mod ord">
          <ac:chgData name="Alessandro Pilloni" userId="ec2093b0-1858-41d6-ad59-6d40044addf9" providerId="ADAL" clId="{1D21AEB2-B3FE-4168-A8EA-AF7B070DC9A7}" dt="2025-05-16T07:06:41.625" v="46" actId="962"/>
          <ac:picMkLst>
            <pc:docMk/>
            <pc:sldMk cId="3840591782" sldId="309"/>
            <ac:picMk id="13" creationId="{21FC073D-EE2F-ABD2-300A-64537CA733D0}"/>
          </ac:picMkLst>
        </pc:picChg>
        <pc:picChg chg="del mod">
          <ac:chgData name="Alessandro Pilloni" userId="ec2093b0-1858-41d6-ad59-6d40044addf9" providerId="ADAL" clId="{1D21AEB2-B3FE-4168-A8EA-AF7B070DC9A7}" dt="2025-05-16T07:06:15.801" v="14" actId="478"/>
          <ac:picMkLst>
            <pc:docMk/>
            <pc:sldMk cId="3840591782" sldId="309"/>
            <ac:picMk id="19" creationId="{3156EF69-0C6A-ABE1-93A0-B475151B12AE}"/>
          </ac:picMkLst>
        </pc:picChg>
      </pc:sldChg>
      <pc:sldChg chg="modSp mod modAnim">
        <pc:chgData name="Alessandro Pilloni" userId="ec2093b0-1858-41d6-ad59-6d40044addf9" providerId="ADAL" clId="{1D21AEB2-B3FE-4168-A8EA-AF7B070DC9A7}" dt="2025-05-16T07:27:41.187" v="123" actId="113"/>
        <pc:sldMkLst>
          <pc:docMk/>
          <pc:sldMk cId="2787800581" sldId="310"/>
        </pc:sldMkLst>
        <pc:spChg chg="mod">
          <ac:chgData name="Alessandro Pilloni" userId="ec2093b0-1858-41d6-ad59-6d40044addf9" providerId="ADAL" clId="{1D21AEB2-B3FE-4168-A8EA-AF7B070DC9A7}" dt="2025-05-16T07:27:01.657" v="109" actId="113"/>
          <ac:spMkLst>
            <pc:docMk/>
            <pc:sldMk cId="2787800581" sldId="310"/>
            <ac:spMk id="20" creationId="{125EA51B-C08B-8E9C-3BAB-68B87D9700CA}"/>
          </ac:spMkLst>
        </pc:spChg>
        <pc:spChg chg="mod">
          <ac:chgData name="Alessandro Pilloni" userId="ec2093b0-1858-41d6-ad59-6d40044addf9" providerId="ADAL" clId="{1D21AEB2-B3FE-4168-A8EA-AF7B070DC9A7}" dt="2025-05-16T07:27:41.187" v="123" actId="113"/>
          <ac:spMkLst>
            <pc:docMk/>
            <pc:sldMk cId="2787800581" sldId="310"/>
            <ac:spMk id="30" creationId="{40D41A8A-B8B0-F8D1-9B73-FA6382B1E61D}"/>
          </ac:spMkLst>
        </pc:spChg>
      </pc:sldChg>
      <pc:sldChg chg="delSp modSp mod">
        <pc:chgData name="Alessandro Pilloni" userId="ec2093b0-1858-41d6-ad59-6d40044addf9" providerId="ADAL" clId="{1D21AEB2-B3FE-4168-A8EA-AF7B070DC9A7}" dt="2025-05-16T07:17:13.381" v="69" actId="1076"/>
        <pc:sldMkLst>
          <pc:docMk/>
          <pc:sldMk cId="421686485" sldId="313"/>
        </pc:sldMkLst>
        <pc:picChg chg="mod ord">
          <ac:chgData name="Alessandro Pilloni" userId="ec2093b0-1858-41d6-ad59-6d40044addf9" providerId="ADAL" clId="{1D21AEB2-B3FE-4168-A8EA-AF7B070DC9A7}" dt="2025-05-16T07:17:07.835" v="66" actId="962"/>
          <ac:picMkLst>
            <pc:docMk/>
            <pc:sldMk cId="421686485" sldId="313"/>
            <ac:picMk id="9" creationId="{5CE64A3C-9060-0C66-C2EB-EE347757E24F}"/>
          </ac:picMkLst>
        </pc:picChg>
        <pc:picChg chg="del mod">
          <ac:chgData name="Alessandro Pilloni" userId="ec2093b0-1858-41d6-ad59-6d40044addf9" providerId="ADAL" clId="{1D21AEB2-B3FE-4168-A8EA-AF7B070DC9A7}" dt="2025-05-16T07:17:07.834" v="64" actId="478"/>
          <ac:picMkLst>
            <pc:docMk/>
            <pc:sldMk cId="421686485" sldId="313"/>
            <ac:picMk id="18" creationId="{5DD318F1-529B-53EE-3751-5BD54950A2B0}"/>
          </ac:picMkLst>
        </pc:picChg>
        <pc:picChg chg="mod">
          <ac:chgData name="Alessandro Pilloni" userId="ec2093b0-1858-41d6-ad59-6d40044addf9" providerId="ADAL" clId="{1D21AEB2-B3FE-4168-A8EA-AF7B070DC9A7}" dt="2025-05-16T07:17:13.381" v="69" actId="1076"/>
          <ac:picMkLst>
            <pc:docMk/>
            <pc:sldMk cId="421686485" sldId="313"/>
            <ac:picMk id="21" creationId="{40955BB8-7386-EEC3-5544-1C1A71378C2B}"/>
          </ac:picMkLst>
        </pc:picChg>
        <pc:picChg chg="mod">
          <ac:chgData name="Alessandro Pilloni" userId="ec2093b0-1858-41d6-ad59-6d40044addf9" providerId="ADAL" clId="{1D21AEB2-B3FE-4168-A8EA-AF7B070DC9A7}" dt="2025-05-16T07:17:13.381" v="69" actId="1076"/>
          <ac:picMkLst>
            <pc:docMk/>
            <pc:sldMk cId="421686485" sldId="313"/>
            <ac:picMk id="23" creationId="{7783DD48-FA7F-982C-B3BA-B4D9F356874A}"/>
          </ac:picMkLst>
        </pc:picChg>
        <pc:picChg chg="mod">
          <ac:chgData name="Alessandro Pilloni" userId="ec2093b0-1858-41d6-ad59-6d40044addf9" providerId="ADAL" clId="{1D21AEB2-B3FE-4168-A8EA-AF7B070DC9A7}" dt="2025-05-16T07:17:13.381" v="69" actId="1076"/>
          <ac:picMkLst>
            <pc:docMk/>
            <pc:sldMk cId="421686485" sldId="313"/>
            <ac:picMk id="25" creationId="{CA2BECA4-3F5B-34DD-D20D-EF0864F8F0CC}"/>
          </ac:picMkLst>
        </pc:picChg>
      </pc:sldChg>
      <pc:sldChg chg="delSp modSp mod">
        <pc:chgData name="Alessandro Pilloni" userId="ec2093b0-1858-41d6-ad59-6d40044addf9" providerId="ADAL" clId="{1D21AEB2-B3FE-4168-A8EA-AF7B070DC9A7}" dt="2025-05-16T07:23:44.624" v="95" actId="14100"/>
        <pc:sldMkLst>
          <pc:docMk/>
          <pc:sldMk cId="2490304942" sldId="315"/>
        </pc:sldMkLst>
        <pc:spChg chg="del ord">
          <ac:chgData name="Alessandro Pilloni" userId="ec2093b0-1858-41d6-ad59-6d40044addf9" providerId="ADAL" clId="{1D21AEB2-B3FE-4168-A8EA-AF7B070DC9A7}" dt="2025-05-16T07:20:16.580" v="90" actId="478"/>
          <ac:spMkLst>
            <pc:docMk/>
            <pc:sldMk cId="2490304942" sldId="315"/>
            <ac:spMk id="7" creationId="{E6B2BCC4-9E6E-FE0C-65DA-554DF498523D}"/>
          </ac:spMkLst>
        </pc:spChg>
        <pc:grpChg chg="mod ord">
          <ac:chgData name="Alessandro Pilloni" userId="ec2093b0-1858-41d6-ad59-6d40044addf9" providerId="ADAL" clId="{1D21AEB2-B3FE-4168-A8EA-AF7B070DC9A7}" dt="2025-05-16T07:20:21.575" v="93" actId="1076"/>
          <ac:grpSpMkLst>
            <pc:docMk/>
            <pc:sldMk cId="2490304942" sldId="315"/>
            <ac:grpSpMk id="11" creationId="{FC9E31C1-B6DB-9F86-B377-FBA592DD8864}"/>
          </ac:grpSpMkLst>
        </pc:grpChg>
        <pc:picChg chg="mod ord">
          <ac:chgData name="Alessandro Pilloni" userId="ec2093b0-1858-41d6-ad59-6d40044addf9" providerId="ADAL" clId="{1D21AEB2-B3FE-4168-A8EA-AF7B070DC9A7}" dt="2025-05-16T07:20:16.581" v="92" actId="962"/>
          <ac:picMkLst>
            <pc:docMk/>
            <pc:sldMk cId="2490304942" sldId="315"/>
            <ac:picMk id="10" creationId="{57EDF7A6-511B-0B1A-C5B1-E907EF58A38E}"/>
          </ac:picMkLst>
        </pc:picChg>
        <pc:picChg chg="mod">
          <ac:chgData name="Alessandro Pilloni" userId="ec2093b0-1858-41d6-ad59-6d40044addf9" providerId="ADAL" clId="{1D21AEB2-B3FE-4168-A8EA-AF7B070DC9A7}" dt="2025-05-16T07:23:44.624" v="95" actId="14100"/>
          <ac:picMkLst>
            <pc:docMk/>
            <pc:sldMk cId="2490304942" sldId="315"/>
            <ac:picMk id="22" creationId="{7030C982-2901-6130-3B29-E8714A0E3A7D}"/>
          </ac:picMkLst>
        </pc:picChg>
        <pc:picChg chg="del mod">
          <ac:chgData name="Alessandro Pilloni" userId="ec2093b0-1858-41d6-ad59-6d40044addf9" providerId="ADAL" clId="{1D21AEB2-B3FE-4168-A8EA-AF7B070DC9A7}" dt="2025-05-16T07:20:16.572" v="87" actId="478"/>
          <ac:picMkLst>
            <pc:docMk/>
            <pc:sldMk cId="2490304942" sldId="315"/>
            <ac:picMk id="32" creationId="{34EE6593-F224-91B9-033D-9D1333E5D124}"/>
          </ac:picMkLst>
        </pc:picChg>
      </pc:sldChg>
      <pc:sldChg chg="modSp">
        <pc:chgData name="Alessandro Pilloni" userId="ec2093b0-1858-41d6-ad59-6d40044addf9" providerId="ADAL" clId="{1D21AEB2-B3FE-4168-A8EA-AF7B070DC9A7}" dt="2025-05-16T07:38:03.092" v="132" actId="20577"/>
        <pc:sldMkLst>
          <pc:docMk/>
          <pc:sldMk cId="2272953455" sldId="317"/>
        </pc:sldMkLst>
        <pc:spChg chg="mod">
          <ac:chgData name="Alessandro Pilloni" userId="ec2093b0-1858-41d6-ad59-6d40044addf9" providerId="ADAL" clId="{1D21AEB2-B3FE-4168-A8EA-AF7B070DC9A7}" dt="2025-05-16T07:38:03.092" v="132" actId="20577"/>
          <ac:spMkLst>
            <pc:docMk/>
            <pc:sldMk cId="2272953455" sldId="317"/>
            <ac:spMk id="3" creationId="{4392F52F-277B-7D74-9BA0-BBC74C496DB5}"/>
          </ac:spMkLst>
        </pc:spChg>
      </pc:sldChg>
      <pc:sldChg chg="delSp modSp mod">
        <pc:chgData name="Alessandro Pilloni" userId="ec2093b0-1858-41d6-ad59-6d40044addf9" providerId="ADAL" clId="{1D21AEB2-B3FE-4168-A8EA-AF7B070DC9A7}" dt="2025-05-16T07:51:55.410" v="181" actId="20577"/>
        <pc:sldMkLst>
          <pc:docMk/>
          <pc:sldMk cId="3839978280" sldId="322"/>
        </pc:sldMkLst>
        <pc:spChg chg="del ord">
          <ac:chgData name="Alessandro Pilloni" userId="ec2093b0-1858-41d6-ad59-6d40044addf9" providerId="ADAL" clId="{1D21AEB2-B3FE-4168-A8EA-AF7B070DC9A7}" dt="2025-05-16T07:48:04.344" v="174" actId="478"/>
          <ac:spMkLst>
            <pc:docMk/>
            <pc:sldMk cId="3839978280" sldId="322"/>
            <ac:spMk id="3" creationId="{9EF1AE9B-1EC2-7434-F77C-CDF9B40EEC68}"/>
          </ac:spMkLst>
        </pc:spChg>
        <pc:spChg chg="mod">
          <ac:chgData name="Alessandro Pilloni" userId="ec2093b0-1858-41d6-ad59-6d40044addf9" providerId="ADAL" clId="{1D21AEB2-B3FE-4168-A8EA-AF7B070DC9A7}" dt="2025-05-16T07:49:26.253" v="179" actId="1076"/>
          <ac:spMkLst>
            <pc:docMk/>
            <pc:sldMk cId="3839978280" sldId="322"/>
            <ac:spMk id="89" creationId="{5B28C49A-FCAB-997E-39C5-2C0A7C058C84}"/>
          </ac:spMkLst>
        </pc:spChg>
        <pc:spChg chg="mod">
          <ac:chgData name="Alessandro Pilloni" userId="ec2093b0-1858-41d6-ad59-6d40044addf9" providerId="ADAL" clId="{1D21AEB2-B3FE-4168-A8EA-AF7B070DC9A7}" dt="2025-05-16T07:51:55.410" v="181" actId="20577"/>
          <ac:spMkLst>
            <pc:docMk/>
            <pc:sldMk cId="3839978280" sldId="322"/>
            <ac:spMk id="107" creationId="{82D91099-3D74-BF86-8493-DBDFA52392FB}"/>
          </ac:spMkLst>
        </pc:spChg>
        <pc:grpChg chg="ord">
          <ac:chgData name="Alessandro Pilloni" userId="ec2093b0-1858-41d6-ad59-6d40044addf9" providerId="ADAL" clId="{1D21AEB2-B3FE-4168-A8EA-AF7B070DC9A7}" dt="2025-05-16T07:48:04.343" v="173"/>
          <ac:grpSpMkLst>
            <pc:docMk/>
            <pc:sldMk cId="3839978280" sldId="322"/>
            <ac:grpSpMk id="11" creationId="{F3790DCE-5BE0-B230-66B6-37B03E03102F}"/>
          </ac:grpSpMkLst>
        </pc:grpChg>
        <pc:picChg chg="mod ord">
          <ac:chgData name="Alessandro Pilloni" userId="ec2093b0-1858-41d6-ad59-6d40044addf9" providerId="ADAL" clId="{1D21AEB2-B3FE-4168-A8EA-AF7B070DC9A7}" dt="2025-05-16T07:48:04.345" v="176" actId="962"/>
          <ac:picMkLst>
            <pc:docMk/>
            <pc:sldMk cId="3839978280" sldId="322"/>
            <ac:picMk id="10" creationId="{B6587404-8FE3-CC40-B46B-8B8017C4943D}"/>
          </ac:picMkLst>
        </pc:picChg>
        <pc:picChg chg="del mod">
          <ac:chgData name="Alessandro Pilloni" userId="ec2093b0-1858-41d6-ad59-6d40044addf9" providerId="ADAL" clId="{1D21AEB2-B3FE-4168-A8EA-AF7B070DC9A7}" dt="2025-05-16T07:48:04.334" v="164" actId="478"/>
          <ac:picMkLst>
            <pc:docMk/>
            <pc:sldMk cId="3839978280" sldId="322"/>
            <ac:picMk id="21" creationId="{7C628AB0-7CA9-835A-3CC3-933728D9A53B}"/>
          </ac:picMkLst>
        </pc:picChg>
      </pc:sldChg>
      <pc:sldChg chg="mod modShow">
        <pc:chgData name="Alessandro Pilloni" userId="ec2093b0-1858-41d6-ad59-6d40044addf9" providerId="ADAL" clId="{1D21AEB2-B3FE-4168-A8EA-AF7B070DC9A7}" dt="2025-05-16T10:24:40.691" v="183" actId="729"/>
        <pc:sldMkLst>
          <pc:docMk/>
          <pc:sldMk cId="3418498566" sldId="323"/>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18ADCCA-D062-49F6-B3B1-4D7734EDF9C9}" type="datetimeFigureOut">
              <a:rPr lang="it-IT" smtClean="0"/>
              <a:t>16/05/2025</a:t>
            </a:fld>
            <a:endParaRPr lang="it-IT"/>
          </a:p>
        </p:txBody>
      </p:sp>
      <p:sp>
        <p:nvSpPr>
          <p:cNvPr id="4" name="Segnaposto immagin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7A56995-98BD-4BA2-9624-E0F173D3C56F}" type="slidenum">
              <a:rPr lang="it-IT" smtClean="0"/>
              <a:t>‹N›</a:t>
            </a:fld>
            <a:endParaRPr lang="it-IT"/>
          </a:p>
        </p:txBody>
      </p:sp>
    </p:spTree>
    <p:extLst>
      <p:ext uri="{BB962C8B-B14F-4D97-AF65-F5344CB8AC3E}">
        <p14:creationId xmlns:p14="http://schemas.microsoft.com/office/powerpoint/2010/main" val="1777906282"/>
      </p:ext>
    </p:extLst>
  </p:cSld>
  <p:clrMap bg1="lt1" tx1="dk1" bg2="lt2" tx2="dk2" accent1="accent1" accent2="accent2" accent3="accent3" accent4="accent4" accent5="accent5" accent6="accent6" hlink="hlink" folHlink="folHlink"/>
  <p:notesStyle>
    <a:lvl1pPr marL="0" algn="l" defTabSz="755840" rtl="0" eaLnBrk="1" latinLnBrk="0" hangingPunct="1">
      <a:defRPr sz="992" kern="1200">
        <a:solidFill>
          <a:schemeClr val="tx1"/>
        </a:solidFill>
        <a:latin typeface="+mn-lt"/>
        <a:ea typeface="+mn-ea"/>
        <a:cs typeface="+mn-cs"/>
      </a:defRPr>
    </a:lvl1pPr>
    <a:lvl2pPr marL="377920" algn="l" defTabSz="755840" rtl="0" eaLnBrk="1" latinLnBrk="0" hangingPunct="1">
      <a:defRPr sz="992" kern="1200">
        <a:solidFill>
          <a:schemeClr val="tx1"/>
        </a:solidFill>
        <a:latin typeface="+mn-lt"/>
        <a:ea typeface="+mn-ea"/>
        <a:cs typeface="+mn-cs"/>
      </a:defRPr>
    </a:lvl2pPr>
    <a:lvl3pPr marL="755840" algn="l" defTabSz="755840" rtl="0" eaLnBrk="1" latinLnBrk="0" hangingPunct="1">
      <a:defRPr sz="992" kern="1200">
        <a:solidFill>
          <a:schemeClr val="tx1"/>
        </a:solidFill>
        <a:latin typeface="+mn-lt"/>
        <a:ea typeface="+mn-ea"/>
        <a:cs typeface="+mn-cs"/>
      </a:defRPr>
    </a:lvl3pPr>
    <a:lvl4pPr marL="1133760" algn="l" defTabSz="755840" rtl="0" eaLnBrk="1" latinLnBrk="0" hangingPunct="1">
      <a:defRPr sz="992" kern="1200">
        <a:solidFill>
          <a:schemeClr val="tx1"/>
        </a:solidFill>
        <a:latin typeface="+mn-lt"/>
        <a:ea typeface="+mn-ea"/>
        <a:cs typeface="+mn-cs"/>
      </a:defRPr>
    </a:lvl4pPr>
    <a:lvl5pPr marL="1511681" algn="l" defTabSz="755840" rtl="0" eaLnBrk="1" latinLnBrk="0" hangingPunct="1">
      <a:defRPr sz="992" kern="1200">
        <a:solidFill>
          <a:schemeClr val="tx1"/>
        </a:solidFill>
        <a:latin typeface="+mn-lt"/>
        <a:ea typeface="+mn-ea"/>
        <a:cs typeface="+mn-cs"/>
      </a:defRPr>
    </a:lvl5pPr>
    <a:lvl6pPr marL="1889600" algn="l" defTabSz="755840" rtl="0" eaLnBrk="1" latinLnBrk="0" hangingPunct="1">
      <a:defRPr sz="992" kern="1200">
        <a:solidFill>
          <a:schemeClr val="tx1"/>
        </a:solidFill>
        <a:latin typeface="+mn-lt"/>
        <a:ea typeface="+mn-ea"/>
        <a:cs typeface="+mn-cs"/>
      </a:defRPr>
    </a:lvl6pPr>
    <a:lvl7pPr marL="2267520" algn="l" defTabSz="755840" rtl="0" eaLnBrk="1" latinLnBrk="0" hangingPunct="1">
      <a:defRPr sz="992" kern="1200">
        <a:solidFill>
          <a:schemeClr val="tx1"/>
        </a:solidFill>
        <a:latin typeface="+mn-lt"/>
        <a:ea typeface="+mn-ea"/>
        <a:cs typeface="+mn-cs"/>
      </a:defRPr>
    </a:lvl7pPr>
    <a:lvl8pPr marL="2645441" algn="l" defTabSz="755840" rtl="0" eaLnBrk="1" latinLnBrk="0" hangingPunct="1">
      <a:defRPr sz="992" kern="1200">
        <a:solidFill>
          <a:schemeClr val="tx1"/>
        </a:solidFill>
        <a:latin typeface="+mn-lt"/>
        <a:ea typeface="+mn-ea"/>
        <a:cs typeface="+mn-cs"/>
      </a:defRPr>
    </a:lvl8pPr>
    <a:lvl9pPr marL="3023360" algn="l" defTabSz="755840" rtl="0" eaLnBrk="1" latinLnBrk="0" hangingPunct="1">
      <a:defRPr sz="992"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1371600" y="1143000"/>
            <a:ext cx="4114800" cy="3086100"/>
          </a:xfrm>
        </p:spPr>
      </p:sp>
      <p:sp>
        <p:nvSpPr>
          <p:cNvPr id="3" name="Segnaposto note 2"/>
          <p:cNvSpPr>
            <a:spLocks noGrp="1"/>
          </p:cNvSpPr>
          <p:nvPr>
            <p:ph type="body" idx="1"/>
          </p:nvPr>
        </p:nvSpPr>
        <p:spPr/>
        <p:txBody>
          <a:bodyPr/>
          <a:lstStyle/>
          <a:p>
            <a:pPr marL="0" marR="0" lvl="0" indent="0" algn="l" defTabSz="755957" rtl="0" eaLnBrk="1" fontAlgn="auto" latinLnBrk="0" hangingPunct="1">
              <a:lnSpc>
                <a:spcPct val="100000"/>
              </a:lnSpc>
              <a:spcBef>
                <a:spcPts val="0"/>
              </a:spcBef>
              <a:spcAft>
                <a:spcPts val="0"/>
              </a:spcAft>
              <a:buClrTx/>
              <a:buSzTx/>
              <a:buFontTx/>
              <a:buNone/>
              <a:tabLst/>
              <a:defRPr/>
            </a:pPr>
            <a:r>
              <a:rPr lang="en-GB" dirty="0"/>
              <a:t>So today we </a:t>
            </a:r>
            <a:r>
              <a:rPr lang="en-GB" dirty="0" err="1"/>
              <a:t>gonna</a:t>
            </a:r>
            <a:r>
              <a:rPr lang="en-GB" dirty="0"/>
              <a:t> present the last module of this course that it is about </a:t>
            </a:r>
            <a:r>
              <a:rPr lang="en-GB" dirty="0" err="1"/>
              <a:t>queuieing</a:t>
            </a:r>
            <a:r>
              <a:rPr lang="en-GB" dirty="0"/>
              <a:t> networks….namely </a:t>
            </a:r>
            <a:r>
              <a:rPr lang="en-US" sz="992" b="0" i="0" kern="1200" dirty="0">
                <a:solidFill>
                  <a:schemeClr val="tx1"/>
                </a:solidFill>
                <a:effectLst/>
                <a:latin typeface="+mn-lt"/>
                <a:ea typeface="+mn-ea"/>
                <a:cs typeface="+mn-cs"/>
              </a:rPr>
              <a:t>systems in which a number of queues are connected to each other by what it is called as... customer routing….</a:t>
            </a:r>
          </a:p>
          <a:p>
            <a:pPr marL="0" marR="0" lvl="0" indent="0" algn="l" defTabSz="755957" rtl="0" eaLnBrk="1" fontAlgn="auto" latinLnBrk="0" hangingPunct="1">
              <a:lnSpc>
                <a:spcPct val="100000"/>
              </a:lnSpc>
              <a:spcBef>
                <a:spcPts val="0"/>
              </a:spcBef>
              <a:spcAft>
                <a:spcPts val="0"/>
              </a:spcAft>
              <a:buClrTx/>
              <a:buSzTx/>
              <a:buFontTx/>
              <a:buNone/>
              <a:tabLst/>
              <a:defRPr/>
            </a:pPr>
            <a:r>
              <a:rPr lang="en-US" sz="992" b="0" i="0" kern="1200" dirty="0">
                <a:solidFill>
                  <a:schemeClr val="tx1"/>
                </a:solidFill>
                <a:effectLst/>
                <a:latin typeface="+mn-lt"/>
                <a:ea typeface="+mn-ea"/>
                <a:cs typeface="+mn-cs"/>
              </a:rPr>
              <a:t>…where…for costumer routing we mean the path that costumers can follows among the queues of the network.</a:t>
            </a:r>
          </a:p>
          <a:p>
            <a:pPr marL="0" marR="0" lvl="0" indent="0" algn="l" defTabSz="755957" rtl="0" eaLnBrk="1" fontAlgn="auto" latinLnBrk="0" hangingPunct="1">
              <a:lnSpc>
                <a:spcPct val="100000"/>
              </a:lnSpc>
              <a:spcBef>
                <a:spcPts val="0"/>
              </a:spcBef>
              <a:spcAft>
                <a:spcPts val="0"/>
              </a:spcAft>
              <a:buClrTx/>
              <a:buSzTx/>
              <a:buFontTx/>
              <a:buNone/>
              <a:tabLst/>
              <a:defRPr/>
            </a:pPr>
            <a:endParaRPr lang="en-US" sz="992" b="0" i="0" kern="1200" dirty="0">
              <a:solidFill>
                <a:schemeClr val="tx1"/>
              </a:solidFill>
              <a:effectLst/>
              <a:latin typeface="+mn-lt"/>
              <a:ea typeface="+mn-ea"/>
              <a:cs typeface="+mn-cs"/>
            </a:endParaRPr>
          </a:p>
          <a:p>
            <a:pPr marL="0" marR="0" lvl="0" indent="0" algn="l" defTabSz="755957" rtl="0" eaLnBrk="1" fontAlgn="auto" latinLnBrk="0" hangingPunct="1">
              <a:lnSpc>
                <a:spcPct val="100000"/>
              </a:lnSpc>
              <a:spcBef>
                <a:spcPts val="0"/>
              </a:spcBef>
              <a:spcAft>
                <a:spcPts val="0"/>
              </a:spcAft>
              <a:buClrTx/>
              <a:buSzTx/>
              <a:buFontTx/>
              <a:buNone/>
              <a:tabLst/>
              <a:defRPr/>
            </a:pPr>
            <a:r>
              <a:rPr lang="en-GB" dirty="0"/>
              <a:t>Just to give an idea on what we are going to talk…by </a:t>
            </a:r>
            <a:r>
              <a:rPr lang="en-GB" dirty="0" err="1"/>
              <a:t>refering</a:t>
            </a:r>
            <a:r>
              <a:rPr lang="en-GB" dirty="0"/>
              <a:t> to the network in the picture…. Here we have a multi-layer client-server architecture ….. requests come from outside…and are taken in charge and elaborated by the first set of queues…than if the  request is accomplished that job leaves the system following one of the possible leaving-path. </a:t>
            </a:r>
          </a:p>
          <a:p>
            <a:pPr marL="0" marR="0" lvl="0" indent="0" algn="l" defTabSz="755957" rtl="0" eaLnBrk="1" fontAlgn="auto" latinLnBrk="0" hangingPunct="1">
              <a:lnSpc>
                <a:spcPct val="100000"/>
              </a:lnSpc>
              <a:spcBef>
                <a:spcPts val="0"/>
              </a:spcBef>
              <a:spcAft>
                <a:spcPts val="0"/>
              </a:spcAft>
              <a:buClrTx/>
              <a:buSzTx/>
              <a:buFontTx/>
              <a:buNone/>
              <a:tabLst/>
              <a:defRPr/>
            </a:pPr>
            <a:endParaRPr lang="en-GB" dirty="0"/>
          </a:p>
          <a:p>
            <a:pPr marL="0" marR="0" lvl="0" indent="0" algn="l" defTabSz="755957" rtl="0" eaLnBrk="1" fontAlgn="auto" latinLnBrk="0" hangingPunct="1">
              <a:lnSpc>
                <a:spcPct val="100000"/>
              </a:lnSpc>
              <a:spcBef>
                <a:spcPts val="0"/>
              </a:spcBef>
              <a:spcAft>
                <a:spcPts val="0"/>
              </a:spcAft>
              <a:buClrTx/>
              <a:buSzTx/>
              <a:buFontTx/>
              <a:buNone/>
              <a:tabLst/>
              <a:defRPr/>
            </a:pPr>
            <a:r>
              <a:rPr lang="en-GB" dirty="0"/>
              <a:t>Otherwise…If that request requires other operations…related messages are delivered to the layer 1 and if necessary from layer 1 to layer 2….</a:t>
            </a:r>
          </a:p>
          <a:p>
            <a:pPr marL="0" marR="0" lvl="0" indent="0" algn="l" defTabSz="755957" rtl="0" eaLnBrk="1" fontAlgn="auto" latinLnBrk="0" hangingPunct="1">
              <a:lnSpc>
                <a:spcPct val="100000"/>
              </a:lnSpc>
              <a:spcBef>
                <a:spcPts val="0"/>
              </a:spcBef>
              <a:spcAft>
                <a:spcPts val="0"/>
              </a:spcAft>
              <a:buClrTx/>
              <a:buSzTx/>
              <a:buFontTx/>
              <a:buNone/>
              <a:tabLst/>
              <a:defRPr/>
            </a:pPr>
            <a:endParaRPr lang="en-GB" dirty="0"/>
          </a:p>
          <a:p>
            <a:pPr marL="0" marR="0" lvl="0" indent="0" algn="l" defTabSz="755957" rtl="0" eaLnBrk="1" fontAlgn="auto" latinLnBrk="0" hangingPunct="1">
              <a:lnSpc>
                <a:spcPct val="100000"/>
              </a:lnSpc>
              <a:spcBef>
                <a:spcPts val="0"/>
              </a:spcBef>
              <a:spcAft>
                <a:spcPts val="0"/>
              </a:spcAft>
              <a:buClrTx/>
              <a:buSzTx/>
              <a:buFontTx/>
              <a:buNone/>
              <a:tabLst/>
              <a:defRPr/>
            </a:pPr>
            <a:r>
              <a:rPr lang="en-GB" dirty="0"/>
              <a:t>Let us further note that sometimes it may also occur that an operation need a cross check…. and thus the costumer routing can also consider the presence of loops like this….or this…</a:t>
            </a:r>
          </a:p>
          <a:p>
            <a:pPr marL="0" marR="0" lvl="0" indent="0" algn="l" defTabSz="755957" rtl="0" eaLnBrk="1" fontAlgn="auto" latinLnBrk="0" hangingPunct="1">
              <a:lnSpc>
                <a:spcPct val="100000"/>
              </a:lnSpc>
              <a:spcBef>
                <a:spcPts val="0"/>
              </a:spcBef>
              <a:spcAft>
                <a:spcPts val="0"/>
              </a:spcAft>
              <a:buClrTx/>
              <a:buSzTx/>
              <a:buFontTx/>
              <a:buNone/>
              <a:tabLst/>
              <a:defRPr/>
            </a:pPr>
            <a:endParaRPr lang="en-GB" dirty="0"/>
          </a:p>
          <a:p>
            <a:pPr marL="0" marR="0" lvl="0" indent="0" algn="l" defTabSz="755957" rtl="0" eaLnBrk="1" fontAlgn="auto" latinLnBrk="0" hangingPunct="1">
              <a:lnSpc>
                <a:spcPct val="100000"/>
              </a:lnSpc>
              <a:spcBef>
                <a:spcPts val="0"/>
              </a:spcBef>
              <a:spcAft>
                <a:spcPts val="0"/>
              </a:spcAft>
              <a:buClrTx/>
              <a:buSzTx/>
              <a:buFontTx/>
              <a:buNone/>
              <a:tabLst/>
              <a:defRPr/>
            </a:pPr>
            <a:r>
              <a:rPr lang="en-US" sz="992" b="0" i="0" kern="1200" dirty="0">
                <a:solidFill>
                  <a:schemeClr val="tx1"/>
                </a:solidFill>
                <a:effectLst/>
                <a:latin typeface="+mn-lt"/>
                <a:ea typeface="+mn-ea"/>
                <a:cs typeface="+mn-cs"/>
              </a:rPr>
              <a:t>In general we have that when a customer is serviced at one node…then… it can join another node and queue for service, or simply leave the system.</a:t>
            </a:r>
          </a:p>
          <a:p>
            <a:pPr marL="0" marR="0" lvl="0" indent="0" algn="l" defTabSz="755957" rtl="0" eaLnBrk="1" fontAlgn="auto" latinLnBrk="0" hangingPunct="1">
              <a:lnSpc>
                <a:spcPct val="100000"/>
              </a:lnSpc>
              <a:spcBef>
                <a:spcPts val="0"/>
              </a:spcBef>
              <a:spcAft>
                <a:spcPts val="0"/>
              </a:spcAft>
              <a:buClrTx/>
              <a:buSzTx/>
              <a:buFontTx/>
              <a:buNone/>
              <a:tabLst/>
              <a:defRPr/>
            </a:pPr>
            <a:endParaRPr lang="en-US" sz="992" b="0" i="0" kern="1200" dirty="0">
              <a:solidFill>
                <a:schemeClr val="tx1"/>
              </a:solidFill>
              <a:effectLst/>
              <a:latin typeface="+mn-lt"/>
              <a:ea typeface="+mn-ea"/>
              <a:cs typeface="+mn-cs"/>
            </a:endParaRPr>
          </a:p>
          <a:p>
            <a:pPr marL="0" marR="0" lvl="0" indent="0" algn="l" defTabSz="755957" rtl="0" eaLnBrk="1" fontAlgn="auto" latinLnBrk="0" hangingPunct="1">
              <a:lnSpc>
                <a:spcPct val="100000"/>
              </a:lnSpc>
              <a:spcBef>
                <a:spcPts val="0"/>
              </a:spcBef>
              <a:spcAft>
                <a:spcPts val="0"/>
              </a:spcAft>
              <a:buClrTx/>
              <a:buSzTx/>
              <a:buFontTx/>
              <a:buNone/>
              <a:tabLst/>
              <a:defRPr/>
            </a:pPr>
            <a:r>
              <a:rPr lang="en-US" sz="992" b="0" i="0" kern="1200" dirty="0">
                <a:solidFill>
                  <a:schemeClr val="tx1"/>
                </a:solidFill>
                <a:effectLst/>
                <a:latin typeface="+mn-lt"/>
                <a:ea typeface="+mn-ea"/>
                <a:cs typeface="+mn-cs"/>
              </a:rPr>
              <a:t>Ah…notice that in this contest… we will often refer to the queues that constitute the network as nodes…</a:t>
            </a:r>
          </a:p>
        </p:txBody>
      </p:sp>
      <p:sp>
        <p:nvSpPr>
          <p:cNvPr id="4" name="Segnaposto numero diapositiva 3"/>
          <p:cNvSpPr>
            <a:spLocks noGrp="1"/>
          </p:cNvSpPr>
          <p:nvPr>
            <p:ph type="sldNum" sz="quarter" idx="5"/>
          </p:nvPr>
        </p:nvSpPr>
        <p:spPr/>
        <p:txBody>
          <a:bodyPr/>
          <a:lstStyle/>
          <a:p>
            <a:fld id="{E7A56995-98BD-4BA2-9624-E0F173D3C56F}" type="slidenum">
              <a:rPr lang="it-IT" smtClean="0"/>
              <a:t>1</a:t>
            </a:fld>
            <a:endParaRPr lang="it-IT" dirty="0"/>
          </a:p>
        </p:txBody>
      </p:sp>
    </p:spTree>
    <p:extLst>
      <p:ext uri="{BB962C8B-B14F-4D97-AF65-F5344CB8AC3E}">
        <p14:creationId xmlns:p14="http://schemas.microsoft.com/office/powerpoint/2010/main" val="10191150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Here just to remark the importance of queuing networks in telecommunication systems we have another example…for instance…the Internet… that….as you know…. It works by means of a complex architecture where packets flows are processed by many routers, each modeled by a queue.</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packets enter in the network because generated from different sources…. and with different destinations…</a:t>
            </a:r>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Then…. they arrive to nodes in a stochastic fashion…and then…each router asynchronously elaborates them…</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Of course notice that.. if the traffic intensity exceed some given quantities …well some traffic is lost due to buffer overflows…</a:t>
            </a:r>
          </a:p>
          <a:p>
            <a:endParaRPr lang="en-GB" dirty="0"/>
          </a:p>
          <a:p>
            <a:pPr marL="0" marR="0" lvl="0" indent="0" algn="l" defTabSz="755840" rtl="0" eaLnBrk="1" fontAlgn="auto" latinLnBrk="0" hangingPunct="1">
              <a:lnSpc>
                <a:spcPct val="100000"/>
              </a:lnSpc>
              <a:spcBef>
                <a:spcPts val="0"/>
              </a:spcBef>
              <a:spcAft>
                <a:spcPts val="0"/>
              </a:spcAft>
              <a:buClrTx/>
              <a:buSzTx/>
              <a:buFontTx/>
              <a:buNone/>
              <a:tabLst/>
              <a:defRPr/>
            </a:pPr>
            <a:r>
              <a:rPr lang="it-IT" dirty="0" err="1"/>
              <a:t>Let</a:t>
            </a:r>
            <a:r>
              <a:rPr lang="it-IT" dirty="0"/>
              <a:t> </a:t>
            </a:r>
            <a:r>
              <a:rPr lang="it-IT" dirty="0" err="1"/>
              <a:t>us</a:t>
            </a:r>
            <a:r>
              <a:rPr lang="it-IT" dirty="0"/>
              <a:t> </a:t>
            </a:r>
            <a:r>
              <a:rPr lang="it-IT" dirty="0" err="1"/>
              <a:t>further</a:t>
            </a:r>
            <a:r>
              <a:rPr lang="it-IT" dirty="0"/>
              <a:t> note </a:t>
            </a:r>
            <a:r>
              <a:rPr lang="it-IT" dirty="0" err="1"/>
              <a:t>that</a:t>
            </a:r>
            <a:r>
              <a:rPr lang="it-IT" dirty="0"/>
              <a:t> </a:t>
            </a:r>
            <a:r>
              <a:rPr lang="en-US" dirty="0"/>
              <a:t>queuing networks are successfully used not only to solve resource allocation problems in telecommunication but…. Of course….whenever a flow of jobs need to be processed, independently by the fact that their arrivals and services are either synchronous or asynchronous, or either stochastic or deterministic.</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all the results we are going to see are useful to determines in an easy way the system performance…and also to evaluate…. for resource allocation purposes…. the resources need such that a complex client-server architecture works while satisfying some QoS specifications.</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Specification that could be expressed in term of time spent in the system…or in term of the buffer capacity …  and that of course depends on the allocated resources…that means the number of servers per queue, their service rate… the buffer capacity … furthermore it is easy understand that all those quantities are further influenced by the costumer routing that express…in terms or probability….all the possible paths that a costumer can follows within the network.</a:t>
            </a:r>
            <a:endParaRPr lang="en-GB" dirty="0"/>
          </a:p>
        </p:txBody>
      </p:sp>
      <p:sp>
        <p:nvSpPr>
          <p:cNvPr id="4" name="Segnaposto numero diapositiva 3"/>
          <p:cNvSpPr>
            <a:spLocks noGrp="1"/>
          </p:cNvSpPr>
          <p:nvPr>
            <p:ph type="sldNum" sz="quarter" idx="5"/>
          </p:nvPr>
        </p:nvSpPr>
        <p:spPr/>
        <p:txBody>
          <a:bodyPr/>
          <a:lstStyle/>
          <a:p>
            <a:fld id="{E7A56995-98BD-4BA2-9624-E0F173D3C56F}" type="slidenum">
              <a:rPr lang="it-IT" smtClean="0"/>
              <a:t>10</a:t>
            </a:fld>
            <a:endParaRPr lang="it-IT"/>
          </a:p>
        </p:txBody>
      </p:sp>
    </p:spTree>
    <p:extLst>
      <p:ext uri="{BB962C8B-B14F-4D97-AF65-F5344CB8AC3E}">
        <p14:creationId xmlns:p14="http://schemas.microsoft.com/office/powerpoint/2010/main" val="36755015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Here just to remark the importance of queuing networks in telecommunication systems we have another example…for instance…the Internet… that….as you know…. It works by means of a complex architecture where packets flows are processed by many routers, each modeled by a queue.</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packets enter in the network because generated from different sources…. and with different destinations…</a:t>
            </a:r>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Then…. they arrive to nodes in a stochastic fashion…and then…each router asynchronously elaborates them…</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Of course notice that.. if the traffic intensity exceed some given quantities …well some traffic is lost due to buffer overflows…</a:t>
            </a:r>
          </a:p>
          <a:p>
            <a:endParaRPr lang="en-GB" dirty="0"/>
          </a:p>
          <a:p>
            <a:pPr marL="0" marR="0" lvl="0" indent="0" algn="l" defTabSz="755840" rtl="0" eaLnBrk="1" fontAlgn="auto" latinLnBrk="0" hangingPunct="1">
              <a:lnSpc>
                <a:spcPct val="100000"/>
              </a:lnSpc>
              <a:spcBef>
                <a:spcPts val="0"/>
              </a:spcBef>
              <a:spcAft>
                <a:spcPts val="0"/>
              </a:spcAft>
              <a:buClrTx/>
              <a:buSzTx/>
              <a:buFontTx/>
              <a:buNone/>
              <a:tabLst/>
              <a:defRPr/>
            </a:pPr>
            <a:r>
              <a:rPr lang="it-IT" dirty="0" err="1"/>
              <a:t>Let</a:t>
            </a:r>
            <a:r>
              <a:rPr lang="it-IT" dirty="0"/>
              <a:t> </a:t>
            </a:r>
            <a:r>
              <a:rPr lang="it-IT" dirty="0" err="1"/>
              <a:t>us</a:t>
            </a:r>
            <a:r>
              <a:rPr lang="it-IT" dirty="0"/>
              <a:t> </a:t>
            </a:r>
            <a:r>
              <a:rPr lang="it-IT" dirty="0" err="1"/>
              <a:t>further</a:t>
            </a:r>
            <a:r>
              <a:rPr lang="it-IT" dirty="0"/>
              <a:t> note </a:t>
            </a:r>
            <a:r>
              <a:rPr lang="it-IT" dirty="0" err="1"/>
              <a:t>that</a:t>
            </a:r>
            <a:r>
              <a:rPr lang="it-IT" dirty="0"/>
              <a:t> </a:t>
            </a:r>
            <a:r>
              <a:rPr lang="en-US" dirty="0"/>
              <a:t>queuing networks are successfully used not only to solve resource allocation problems in telecommunication but…. Of course….whenever a flow of jobs need to be processed, independently by the fact that their arrivals and services are either synchronous or asynchronous, or either stochastic or deterministic.</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all the results we are going to see are useful to determines in an easy way the system performance…and also to evaluate…. for resource allocation purposes…. the resources need such that a complex client-server architecture works while satisfying some QoS specifications.</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Specification that could be expressed in term of time spent in the system…or in term of the buffer capacity …  and that of course depends on the allocated resources…that means the number of servers per queue, their service rate… the buffer capacity … furthermore it is easy understand that all those quantities are further influenced by the costumer routing that express…in terms or probability….all the possible paths that a costumer can follows within the network.</a:t>
            </a:r>
            <a:endParaRPr lang="en-GB" dirty="0"/>
          </a:p>
        </p:txBody>
      </p:sp>
      <p:sp>
        <p:nvSpPr>
          <p:cNvPr id="4" name="Segnaposto numero diapositiva 3"/>
          <p:cNvSpPr>
            <a:spLocks noGrp="1"/>
          </p:cNvSpPr>
          <p:nvPr>
            <p:ph type="sldNum" sz="quarter" idx="5"/>
          </p:nvPr>
        </p:nvSpPr>
        <p:spPr/>
        <p:txBody>
          <a:bodyPr/>
          <a:lstStyle/>
          <a:p>
            <a:fld id="{E7A56995-98BD-4BA2-9624-E0F173D3C56F}" type="slidenum">
              <a:rPr lang="it-IT" smtClean="0"/>
              <a:t>11</a:t>
            </a:fld>
            <a:endParaRPr lang="it-IT"/>
          </a:p>
        </p:txBody>
      </p:sp>
    </p:spTree>
    <p:extLst>
      <p:ext uri="{BB962C8B-B14F-4D97-AF65-F5344CB8AC3E}">
        <p14:creationId xmlns:p14="http://schemas.microsoft.com/office/powerpoint/2010/main" val="26491181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Here just to remark the importance of queuing networks in telecommunication systems we have another example…for instance…the Internet… that….as you know…. It works by means of a complex architecture where packets flows are processed by many routers, each modeled by a queue.</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packets enter in the network because generated from different sources…. and with different destinations…</a:t>
            </a:r>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Then…. they arrive to nodes in a stochastic fashion…and then…each router asynchronously elaborates them…</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Of course notice that.. if the traffic intensity exceed some given quantities …well some traffic is lost due to buffer overflows…</a:t>
            </a:r>
          </a:p>
          <a:p>
            <a:endParaRPr lang="en-GB" dirty="0"/>
          </a:p>
          <a:p>
            <a:pPr marL="0" marR="0" lvl="0" indent="0" algn="l" defTabSz="755840" rtl="0" eaLnBrk="1" fontAlgn="auto" latinLnBrk="0" hangingPunct="1">
              <a:lnSpc>
                <a:spcPct val="100000"/>
              </a:lnSpc>
              <a:spcBef>
                <a:spcPts val="0"/>
              </a:spcBef>
              <a:spcAft>
                <a:spcPts val="0"/>
              </a:spcAft>
              <a:buClrTx/>
              <a:buSzTx/>
              <a:buFontTx/>
              <a:buNone/>
              <a:tabLst/>
              <a:defRPr/>
            </a:pPr>
            <a:r>
              <a:rPr lang="it-IT" dirty="0" err="1"/>
              <a:t>Let</a:t>
            </a:r>
            <a:r>
              <a:rPr lang="it-IT" dirty="0"/>
              <a:t> </a:t>
            </a:r>
            <a:r>
              <a:rPr lang="it-IT" dirty="0" err="1"/>
              <a:t>us</a:t>
            </a:r>
            <a:r>
              <a:rPr lang="it-IT" dirty="0"/>
              <a:t> </a:t>
            </a:r>
            <a:r>
              <a:rPr lang="it-IT" dirty="0" err="1"/>
              <a:t>further</a:t>
            </a:r>
            <a:r>
              <a:rPr lang="it-IT" dirty="0"/>
              <a:t> note </a:t>
            </a:r>
            <a:r>
              <a:rPr lang="it-IT" dirty="0" err="1"/>
              <a:t>that</a:t>
            </a:r>
            <a:r>
              <a:rPr lang="it-IT" dirty="0"/>
              <a:t> </a:t>
            </a:r>
            <a:r>
              <a:rPr lang="en-US" dirty="0"/>
              <a:t>queuing networks are successfully used not only to solve resource allocation problems in telecommunication but…. Of course….whenever a flow of jobs need to be processed, independently by the fact that their arrivals and services are either synchronous or asynchronous, or either stochastic or deterministic.</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all the results we are going to see are useful to determines in an easy way the system performance…and also to evaluate…. for resource allocation purposes…. the resources need such that a complex client-server architecture works while satisfying some QoS specifications.</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Specification that could be expressed in term of time spent in the system…or in term of the buffer capacity …  and that of course depends on the allocated resources…that means the number of servers per queue, their service rate… the buffer capacity … furthermore it is easy understand that all those quantities are further influenced by the costumer routing that express…in terms or probability….all the possible paths that a costumer can follows within the network.</a:t>
            </a:r>
            <a:endParaRPr lang="en-GB" dirty="0"/>
          </a:p>
        </p:txBody>
      </p:sp>
      <p:sp>
        <p:nvSpPr>
          <p:cNvPr id="4" name="Segnaposto numero diapositiva 3"/>
          <p:cNvSpPr>
            <a:spLocks noGrp="1"/>
          </p:cNvSpPr>
          <p:nvPr>
            <p:ph type="sldNum" sz="quarter" idx="5"/>
          </p:nvPr>
        </p:nvSpPr>
        <p:spPr/>
        <p:txBody>
          <a:bodyPr/>
          <a:lstStyle/>
          <a:p>
            <a:fld id="{E7A56995-98BD-4BA2-9624-E0F173D3C56F}" type="slidenum">
              <a:rPr lang="it-IT" smtClean="0"/>
              <a:t>12</a:t>
            </a:fld>
            <a:endParaRPr lang="it-IT"/>
          </a:p>
        </p:txBody>
      </p:sp>
    </p:spTree>
    <p:extLst>
      <p:ext uri="{BB962C8B-B14F-4D97-AF65-F5344CB8AC3E}">
        <p14:creationId xmlns:p14="http://schemas.microsoft.com/office/powerpoint/2010/main" val="38771518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Here just to remark the importance of queuing networks in telecommunication systems we have another example…for instance…the Internet… that….as you know…. It works by means of a complex architecture where packets flows are processed by many routers, each modeled by a queue.</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packets enter in the network because generated from different sources…. and with different destinations…</a:t>
            </a:r>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Then…. they arrive to nodes in a stochastic fashion…and then…each router asynchronously elaborates them…</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Of course notice that.. if the traffic intensity exceed some given quantities …well some traffic is lost due to buffer overflows…</a:t>
            </a:r>
          </a:p>
          <a:p>
            <a:endParaRPr lang="en-GB" dirty="0"/>
          </a:p>
          <a:p>
            <a:pPr marL="0" marR="0" lvl="0" indent="0" algn="l" defTabSz="755840" rtl="0" eaLnBrk="1" fontAlgn="auto" latinLnBrk="0" hangingPunct="1">
              <a:lnSpc>
                <a:spcPct val="100000"/>
              </a:lnSpc>
              <a:spcBef>
                <a:spcPts val="0"/>
              </a:spcBef>
              <a:spcAft>
                <a:spcPts val="0"/>
              </a:spcAft>
              <a:buClrTx/>
              <a:buSzTx/>
              <a:buFontTx/>
              <a:buNone/>
              <a:tabLst/>
              <a:defRPr/>
            </a:pPr>
            <a:r>
              <a:rPr lang="it-IT" dirty="0" err="1"/>
              <a:t>Let</a:t>
            </a:r>
            <a:r>
              <a:rPr lang="it-IT" dirty="0"/>
              <a:t> </a:t>
            </a:r>
            <a:r>
              <a:rPr lang="it-IT" dirty="0" err="1"/>
              <a:t>us</a:t>
            </a:r>
            <a:r>
              <a:rPr lang="it-IT" dirty="0"/>
              <a:t> </a:t>
            </a:r>
            <a:r>
              <a:rPr lang="it-IT" dirty="0" err="1"/>
              <a:t>further</a:t>
            </a:r>
            <a:r>
              <a:rPr lang="it-IT" dirty="0"/>
              <a:t> note </a:t>
            </a:r>
            <a:r>
              <a:rPr lang="it-IT" dirty="0" err="1"/>
              <a:t>that</a:t>
            </a:r>
            <a:r>
              <a:rPr lang="it-IT" dirty="0"/>
              <a:t> </a:t>
            </a:r>
            <a:r>
              <a:rPr lang="en-US" dirty="0"/>
              <a:t>queuing networks are successfully used not only to solve resource allocation problems in telecommunication but…. Of course….whenever a flow of jobs need to be processed, independently by the fact that their arrivals and services are either synchronous or asynchronous, or either stochastic or deterministic.</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all the results we are going to see are useful to determines in an easy way the system performance…and also to evaluate…. for resource allocation purposes…. the resources need such that a complex client-server architecture works while satisfying some QoS specifications.</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Specification that could be expressed in term of time spent in the system…or in term of the buffer capacity …  and that of course depends on the allocated resources…that means the number of servers per queue, their service rate… the buffer capacity … furthermore it is easy understand that all those quantities are further influenced by the costumer routing that express…in terms or probability….all the possible paths that a costumer can follows within the network.</a:t>
            </a:r>
            <a:endParaRPr lang="en-GB" dirty="0"/>
          </a:p>
        </p:txBody>
      </p:sp>
      <p:sp>
        <p:nvSpPr>
          <p:cNvPr id="4" name="Segnaposto numero diapositiva 3"/>
          <p:cNvSpPr>
            <a:spLocks noGrp="1"/>
          </p:cNvSpPr>
          <p:nvPr>
            <p:ph type="sldNum" sz="quarter" idx="5"/>
          </p:nvPr>
        </p:nvSpPr>
        <p:spPr/>
        <p:txBody>
          <a:bodyPr/>
          <a:lstStyle/>
          <a:p>
            <a:fld id="{E7A56995-98BD-4BA2-9624-E0F173D3C56F}" type="slidenum">
              <a:rPr lang="it-IT" smtClean="0"/>
              <a:t>13</a:t>
            </a:fld>
            <a:endParaRPr lang="it-IT"/>
          </a:p>
        </p:txBody>
      </p:sp>
    </p:spTree>
    <p:extLst>
      <p:ext uri="{BB962C8B-B14F-4D97-AF65-F5344CB8AC3E}">
        <p14:creationId xmlns:p14="http://schemas.microsoft.com/office/powerpoint/2010/main" val="39814351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Here just to remark the importance of queuing networks in telecommunication systems we have another example…for instance…the Internet… that….as you know…. It works by means of a complex architecture where packets flows are processed by many routers, each modeled by a queue.</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packets enter in the network because generated from different sources…. and with different destinations…</a:t>
            </a:r>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Then…. they arrive to nodes in a stochastic fashion…and then…each router asynchronously elaborates them…</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Of course notice that.. if the traffic intensity exceed some given quantities …well some traffic is lost due to buffer overflows…</a:t>
            </a:r>
          </a:p>
          <a:p>
            <a:endParaRPr lang="en-GB" dirty="0"/>
          </a:p>
          <a:p>
            <a:pPr marL="0" marR="0" lvl="0" indent="0" algn="l" defTabSz="755840" rtl="0" eaLnBrk="1" fontAlgn="auto" latinLnBrk="0" hangingPunct="1">
              <a:lnSpc>
                <a:spcPct val="100000"/>
              </a:lnSpc>
              <a:spcBef>
                <a:spcPts val="0"/>
              </a:spcBef>
              <a:spcAft>
                <a:spcPts val="0"/>
              </a:spcAft>
              <a:buClrTx/>
              <a:buSzTx/>
              <a:buFontTx/>
              <a:buNone/>
              <a:tabLst/>
              <a:defRPr/>
            </a:pPr>
            <a:r>
              <a:rPr lang="it-IT" dirty="0" err="1"/>
              <a:t>Let</a:t>
            </a:r>
            <a:r>
              <a:rPr lang="it-IT" dirty="0"/>
              <a:t> </a:t>
            </a:r>
            <a:r>
              <a:rPr lang="it-IT" dirty="0" err="1"/>
              <a:t>us</a:t>
            </a:r>
            <a:r>
              <a:rPr lang="it-IT" dirty="0"/>
              <a:t> </a:t>
            </a:r>
            <a:r>
              <a:rPr lang="it-IT" dirty="0" err="1"/>
              <a:t>further</a:t>
            </a:r>
            <a:r>
              <a:rPr lang="it-IT" dirty="0"/>
              <a:t> note </a:t>
            </a:r>
            <a:r>
              <a:rPr lang="it-IT" dirty="0" err="1"/>
              <a:t>that</a:t>
            </a:r>
            <a:r>
              <a:rPr lang="it-IT" dirty="0"/>
              <a:t> </a:t>
            </a:r>
            <a:r>
              <a:rPr lang="en-US" dirty="0"/>
              <a:t>queuing networks are successfully used not only to solve resource allocation problems in telecommunication but…. Of course….whenever a flow of jobs need to be processed, independently by the fact that their arrivals and services are either synchronous or asynchronous, or either stochastic or deterministic.</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all the results we are going to see are useful to determines in an easy way the system performance…and also to evaluate…. for resource allocation purposes…. the resources need such that a complex client-server architecture works while satisfying some QoS specifications.</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Specification that could be expressed in term of time spent in the system…or in term of the buffer capacity …  and that of course depends on the allocated resources…that means the number of servers per queue, their service rate… the buffer capacity … furthermore it is easy understand that all those quantities are further influenced by the costumer routing that express…in terms or probability….all the possible paths that a costumer can follows within the network.</a:t>
            </a:r>
            <a:endParaRPr lang="en-GB" dirty="0"/>
          </a:p>
        </p:txBody>
      </p:sp>
      <p:sp>
        <p:nvSpPr>
          <p:cNvPr id="4" name="Segnaposto numero diapositiva 3"/>
          <p:cNvSpPr>
            <a:spLocks noGrp="1"/>
          </p:cNvSpPr>
          <p:nvPr>
            <p:ph type="sldNum" sz="quarter" idx="5"/>
          </p:nvPr>
        </p:nvSpPr>
        <p:spPr/>
        <p:txBody>
          <a:bodyPr/>
          <a:lstStyle/>
          <a:p>
            <a:fld id="{E7A56995-98BD-4BA2-9624-E0F173D3C56F}" type="slidenum">
              <a:rPr lang="it-IT" smtClean="0"/>
              <a:t>14</a:t>
            </a:fld>
            <a:endParaRPr lang="it-IT"/>
          </a:p>
        </p:txBody>
      </p:sp>
    </p:spTree>
    <p:extLst>
      <p:ext uri="{BB962C8B-B14F-4D97-AF65-F5344CB8AC3E}">
        <p14:creationId xmlns:p14="http://schemas.microsoft.com/office/powerpoint/2010/main" val="10643632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Here just to remark the importance of queuing networks in telecommunication systems we have another example…for instance…the Internet… that….as you know…. It works by means of a complex architecture where packets flows are processed by many routers, each modeled by a queue.</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packets enter in the network because generated from different sources…. and with different destinations…</a:t>
            </a:r>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Then…. they arrive to nodes in a stochastic fashion…and then…each router asynchronously elaborates them…</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Of course notice that.. if the traffic intensity exceed some given quantities …well some traffic is lost due to buffer overflows…</a:t>
            </a:r>
          </a:p>
          <a:p>
            <a:endParaRPr lang="en-GB" dirty="0"/>
          </a:p>
          <a:p>
            <a:pPr marL="0" marR="0" lvl="0" indent="0" algn="l" defTabSz="755840" rtl="0" eaLnBrk="1" fontAlgn="auto" latinLnBrk="0" hangingPunct="1">
              <a:lnSpc>
                <a:spcPct val="100000"/>
              </a:lnSpc>
              <a:spcBef>
                <a:spcPts val="0"/>
              </a:spcBef>
              <a:spcAft>
                <a:spcPts val="0"/>
              </a:spcAft>
              <a:buClrTx/>
              <a:buSzTx/>
              <a:buFontTx/>
              <a:buNone/>
              <a:tabLst/>
              <a:defRPr/>
            </a:pPr>
            <a:r>
              <a:rPr lang="it-IT" dirty="0" err="1"/>
              <a:t>Let</a:t>
            </a:r>
            <a:r>
              <a:rPr lang="it-IT" dirty="0"/>
              <a:t> </a:t>
            </a:r>
            <a:r>
              <a:rPr lang="it-IT" dirty="0" err="1"/>
              <a:t>us</a:t>
            </a:r>
            <a:r>
              <a:rPr lang="it-IT" dirty="0"/>
              <a:t> </a:t>
            </a:r>
            <a:r>
              <a:rPr lang="it-IT" dirty="0" err="1"/>
              <a:t>further</a:t>
            </a:r>
            <a:r>
              <a:rPr lang="it-IT" dirty="0"/>
              <a:t> note </a:t>
            </a:r>
            <a:r>
              <a:rPr lang="it-IT" dirty="0" err="1"/>
              <a:t>that</a:t>
            </a:r>
            <a:r>
              <a:rPr lang="it-IT" dirty="0"/>
              <a:t> </a:t>
            </a:r>
            <a:r>
              <a:rPr lang="en-US" dirty="0"/>
              <a:t>queuing networks are successfully used not only to solve resource allocation problems in telecommunication but…. Of course….whenever a flow of jobs need to be processed, independently by the fact that their arrivals and services are either synchronous or asynchronous, or either stochastic or deterministic.</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all the results we are going to see are useful to determines in an easy way the system performance…and also to evaluate…. for resource allocation purposes…. the resources need such that a complex client-server architecture works while satisfying some QoS specifications.</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Specification that could be expressed in term of time spent in the system…or in term of the buffer capacity …  and that of course depends on the allocated resources…that means the number of servers per queue, their service rate… the buffer capacity … furthermore it is easy understand that all those quantities are further influenced by the costumer routing that express…in terms or probability….all the possible paths that a costumer can follows within the network.</a:t>
            </a:r>
            <a:endParaRPr lang="en-GB" dirty="0"/>
          </a:p>
        </p:txBody>
      </p:sp>
      <p:sp>
        <p:nvSpPr>
          <p:cNvPr id="4" name="Segnaposto numero diapositiva 3"/>
          <p:cNvSpPr>
            <a:spLocks noGrp="1"/>
          </p:cNvSpPr>
          <p:nvPr>
            <p:ph type="sldNum" sz="quarter" idx="5"/>
          </p:nvPr>
        </p:nvSpPr>
        <p:spPr/>
        <p:txBody>
          <a:bodyPr/>
          <a:lstStyle/>
          <a:p>
            <a:fld id="{E7A56995-98BD-4BA2-9624-E0F173D3C56F}" type="slidenum">
              <a:rPr lang="it-IT" smtClean="0"/>
              <a:t>15</a:t>
            </a:fld>
            <a:endParaRPr lang="it-IT"/>
          </a:p>
        </p:txBody>
      </p:sp>
    </p:spTree>
    <p:extLst>
      <p:ext uri="{BB962C8B-B14F-4D97-AF65-F5344CB8AC3E}">
        <p14:creationId xmlns:p14="http://schemas.microsoft.com/office/powerpoint/2010/main" val="382205921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Here just to remark the importance of queuing networks in telecommunication systems we have another example…for instance…the Internet… that….as you know…. It works by means of a complex architecture where packets flows are processed by many routers, each modeled by a queue.</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packets enter in the network because generated from different sources…. and with different destinations…</a:t>
            </a:r>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Then…. they arrive to nodes in a stochastic fashion…and then…each router asynchronously elaborates them…</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Of course notice that.. if the traffic intensity exceed some given quantities …well some traffic is lost due to buffer overflows…</a:t>
            </a:r>
          </a:p>
          <a:p>
            <a:endParaRPr lang="en-GB" dirty="0"/>
          </a:p>
          <a:p>
            <a:pPr marL="0" marR="0" lvl="0" indent="0" algn="l" defTabSz="755840" rtl="0" eaLnBrk="1" fontAlgn="auto" latinLnBrk="0" hangingPunct="1">
              <a:lnSpc>
                <a:spcPct val="100000"/>
              </a:lnSpc>
              <a:spcBef>
                <a:spcPts val="0"/>
              </a:spcBef>
              <a:spcAft>
                <a:spcPts val="0"/>
              </a:spcAft>
              <a:buClrTx/>
              <a:buSzTx/>
              <a:buFontTx/>
              <a:buNone/>
              <a:tabLst/>
              <a:defRPr/>
            </a:pPr>
            <a:r>
              <a:rPr lang="it-IT" dirty="0" err="1"/>
              <a:t>Let</a:t>
            </a:r>
            <a:r>
              <a:rPr lang="it-IT" dirty="0"/>
              <a:t> </a:t>
            </a:r>
            <a:r>
              <a:rPr lang="it-IT" dirty="0" err="1"/>
              <a:t>us</a:t>
            </a:r>
            <a:r>
              <a:rPr lang="it-IT" dirty="0"/>
              <a:t> </a:t>
            </a:r>
            <a:r>
              <a:rPr lang="it-IT" dirty="0" err="1"/>
              <a:t>further</a:t>
            </a:r>
            <a:r>
              <a:rPr lang="it-IT" dirty="0"/>
              <a:t> note </a:t>
            </a:r>
            <a:r>
              <a:rPr lang="it-IT" dirty="0" err="1"/>
              <a:t>that</a:t>
            </a:r>
            <a:r>
              <a:rPr lang="it-IT" dirty="0"/>
              <a:t> </a:t>
            </a:r>
            <a:r>
              <a:rPr lang="en-US" dirty="0"/>
              <a:t>queuing networks are successfully used not only to solve resource allocation problems in telecommunication but…. Of course….whenever a flow of jobs need to be processed, independently by the fact that their arrivals and services are either synchronous or asynchronous, or either stochastic or deterministic.</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all the results we are going to see are useful to determines in an easy way the system performance…and also to evaluate…. for resource allocation purposes…. the resources need such that a complex client-server architecture works while satisfying some QoS specifications.</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Specification that could be expressed in term of time spent in the system…or in term of the buffer capacity …  and that of course depends on the allocated resources…that means the number of servers per queue, their service rate… the buffer capacity … furthermore it is easy understand that all those quantities are further influenced by the costumer routing that express…in terms or probability….all the possible paths that a costumer can follows within the network.</a:t>
            </a:r>
            <a:endParaRPr lang="en-GB" dirty="0"/>
          </a:p>
        </p:txBody>
      </p:sp>
      <p:sp>
        <p:nvSpPr>
          <p:cNvPr id="4" name="Segnaposto numero diapositiva 3"/>
          <p:cNvSpPr>
            <a:spLocks noGrp="1"/>
          </p:cNvSpPr>
          <p:nvPr>
            <p:ph type="sldNum" sz="quarter" idx="5"/>
          </p:nvPr>
        </p:nvSpPr>
        <p:spPr/>
        <p:txBody>
          <a:bodyPr/>
          <a:lstStyle/>
          <a:p>
            <a:fld id="{E7A56995-98BD-4BA2-9624-E0F173D3C56F}" type="slidenum">
              <a:rPr lang="it-IT" smtClean="0"/>
              <a:t>16</a:t>
            </a:fld>
            <a:endParaRPr lang="it-IT"/>
          </a:p>
        </p:txBody>
      </p:sp>
    </p:spTree>
    <p:extLst>
      <p:ext uri="{BB962C8B-B14F-4D97-AF65-F5344CB8AC3E}">
        <p14:creationId xmlns:p14="http://schemas.microsoft.com/office/powerpoint/2010/main" val="22201789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Here just to remark the importance of queuing networks in telecommunication systems we have another example…for instance…the Internet… that….as you know…. It works by means of a complex architecture where packets flows are processed by many routers, each modeled by a queue.</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packets enter in the network because generated from different sources…. and with different destinations…</a:t>
            </a:r>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Then…. they arrive to nodes in a stochastic fashion…and then…each router asynchronously elaborates them…</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Of course notice that.. if the traffic intensity exceed some given quantities …well some traffic is lost due to buffer overflows…</a:t>
            </a:r>
          </a:p>
          <a:p>
            <a:endParaRPr lang="en-GB" dirty="0"/>
          </a:p>
          <a:p>
            <a:pPr marL="0" marR="0" lvl="0" indent="0" algn="l" defTabSz="755840" rtl="0" eaLnBrk="1" fontAlgn="auto" latinLnBrk="0" hangingPunct="1">
              <a:lnSpc>
                <a:spcPct val="100000"/>
              </a:lnSpc>
              <a:spcBef>
                <a:spcPts val="0"/>
              </a:spcBef>
              <a:spcAft>
                <a:spcPts val="0"/>
              </a:spcAft>
              <a:buClrTx/>
              <a:buSzTx/>
              <a:buFontTx/>
              <a:buNone/>
              <a:tabLst/>
              <a:defRPr/>
            </a:pPr>
            <a:r>
              <a:rPr lang="it-IT" dirty="0" err="1"/>
              <a:t>Let</a:t>
            </a:r>
            <a:r>
              <a:rPr lang="it-IT" dirty="0"/>
              <a:t> </a:t>
            </a:r>
            <a:r>
              <a:rPr lang="it-IT" dirty="0" err="1"/>
              <a:t>us</a:t>
            </a:r>
            <a:r>
              <a:rPr lang="it-IT" dirty="0"/>
              <a:t> </a:t>
            </a:r>
            <a:r>
              <a:rPr lang="it-IT" dirty="0" err="1"/>
              <a:t>further</a:t>
            </a:r>
            <a:r>
              <a:rPr lang="it-IT" dirty="0"/>
              <a:t> note </a:t>
            </a:r>
            <a:r>
              <a:rPr lang="it-IT" dirty="0" err="1"/>
              <a:t>that</a:t>
            </a:r>
            <a:r>
              <a:rPr lang="it-IT" dirty="0"/>
              <a:t> </a:t>
            </a:r>
            <a:r>
              <a:rPr lang="en-US" dirty="0"/>
              <a:t>queuing networks are successfully used not only to solve resource allocation problems in telecommunication but…. Of course….whenever a flow of jobs need to be processed, independently by the fact that their arrivals and services are either synchronous or asynchronous, or either stochastic or deterministic.</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all the results we are going to see are useful to determines in an easy way the system performance…and also to evaluate…. for resource allocation purposes…. the resources need such that a complex client-server architecture works while satisfying some QoS specifications.</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Specification that could be expressed in term of time spent in the system…or in term of the buffer capacity …  and that of course depends on the allocated resources…that means the number of servers per queue, their service rate… the buffer capacity … furthermore it is easy understand that all those quantities are further influenced by the costumer routing that express…in terms or probability….all the possible paths that a costumer can follows within the network.</a:t>
            </a:r>
            <a:endParaRPr lang="en-GB" dirty="0"/>
          </a:p>
        </p:txBody>
      </p:sp>
      <p:sp>
        <p:nvSpPr>
          <p:cNvPr id="4" name="Segnaposto numero diapositiva 3"/>
          <p:cNvSpPr>
            <a:spLocks noGrp="1"/>
          </p:cNvSpPr>
          <p:nvPr>
            <p:ph type="sldNum" sz="quarter" idx="5"/>
          </p:nvPr>
        </p:nvSpPr>
        <p:spPr/>
        <p:txBody>
          <a:bodyPr/>
          <a:lstStyle/>
          <a:p>
            <a:fld id="{E7A56995-98BD-4BA2-9624-E0F173D3C56F}" type="slidenum">
              <a:rPr lang="it-IT" smtClean="0"/>
              <a:t>17</a:t>
            </a:fld>
            <a:endParaRPr lang="it-IT"/>
          </a:p>
        </p:txBody>
      </p:sp>
    </p:spTree>
    <p:extLst>
      <p:ext uri="{BB962C8B-B14F-4D97-AF65-F5344CB8AC3E}">
        <p14:creationId xmlns:p14="http://schemas.microsoft.com/office/powerpoint/2010/main" val="338822302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Here just to remark the importance of queuing networks in telecommunication systems we have another example…for instance…the Internet… that….as you know…. It works by means of a complex architecture where packets flows are processed by many routers, each modeled by a queue.</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packets enter in the network because generated from different sources…. and with different destinations…</a:t>
            </a:r>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Then…. they arrive to nodes in a stochastic fashion…and then…each router asynchronously elaborates them…</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Of course notice that.. if the traffic intensity exceed some given quantities …well some traffic is lost due to buffer overflows…</a:t>
            </a:r>
          </a:p>
          <a:p>
            <a:endParaRPr lang="en-GB" dirty="0"/>
          </a:p>
          <a:p>
            <a:pPr marL="0" marR="0" lvl="0" indent="0" algn="l" defTabSz="755840" rtl="0" eaLnBrk="1" fontAlgn="auto" latinLnBrk="0" hangingPunct="1">
              <a:lnSpc>
                <a:spcPct val="100000"/>
              </a:lnSpc>
              <a:spcBef>
                <a:spcPts val="0"/>
              </a:spcBef>
              <a:spcAft>
                <a:spcPts val="0"/>
              </a:spcAft>
              <a:buClrTx/>
              <a:buSzTx/>
              <a:buFontTx/>
              <a:buNone/>
              <a:tabLst/>
              <a:defRPr/>
            </a:pPr>
            <a:r>
              <a:rPr lang="it-IT" dirty="0" err="1"/>
              <a:t>Let</a:t>
            </a:r>
            <a:r>
              <a:rPr lang="it-IT" dirty="0"/>
              <a:t> </a:t>
            </a:r>
            <a:r>
              <a:rPr lang="it-IT" dirty="0" err="1"/>
              <a:t>us</a:t>
            </a:r>
            <a:r>
              <a:rPr lang="it-IT" dirty="0"/>
              <a:t> </a:t>
            </a:r>
            <a:r>
              <a:rPr lang="it-IT" dirty="0" err="1"/>
              <a:t>further</a:t>
            </a:r>
            <a:r>
              <a:rPr lang="it-IT" dirty="0"/>
              <a:t> note </a:t>
            </a:r>
            <a:r>
              <a:rPr lang="it-IT" dirty="0" err="1"/>
              <a:t>that</a:t>
            </a:r>
            <a:r>
              <a:rPr lang="it-IT" dirty="0"/>
              <a:t> </a:t>
            </a:r>
            <a:r>
              <a:rPr lang="en-US" dirty="0"/>
              <a:t>queuing networks are successfully used not only to solve resource allocation problems in telecommunication but…. Of course….whenever a flow of jobs need to be processed, independently by the fact that their arrivals and services are either synchronous or asynchronous, or either stochastic or deterministic.</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all the results we are going to see are useful to determines in an easy way the system performance…and also to evaluate…. for resource allocation purposes…. the resources need such that a complex client-server architecture works while satisfying some QoS specifications.</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Specification that could be expressed in term of time spent in the system…or in term of the buffer capacity …  and that of course depends on the allocated resources…that means the number of servers per queue, their service rate… the buffer capacity … furthermore it is easy understand that all those quantities are further influenced by the costumer routing that express…in terms or probability….all the possible paths that a costumer can follows within the network.</a:t>
            </a:r>
            <a:endParaRPr lang="en-GB" dirty="0"/>
          </a:p>
        </p:txBody>
      </p:sp>
      <p:sp>
        <p:nvSpPr>
          <p:cNvPr id="4" name="Segnaposto numero diapositiva 3"/>
          <p:cNvSpPr>
            <a:spLocks noGrp="1"/>
          </p:cNvSpPr>
          <p:nvPr>
            <p:ph type="sldNum" sz="quarter" idx="5"/>
          </p:nvPr>
        </p:nvSpPr>
        <p:spPr/>
        <p:txBody>
          <a:bodyPr/>
          <a:lstStyle/>
          <a:p>
            <a:fld id="{E7A56995-98BD-4BA2-9624-E0F173D3C56F}" type="slidenum">
              <a:rPr lang="it-IT" smtClean="0"/>
              <a:t>18</a:t>
            </a:fld>
            <a:endParaRPr lang="it-IT"/>
          </a:p>
        </p:txBody>
      </p:sp>
    </p:spTree>
    <p:extLst>
      <p:ext uri="{BB962C8B-B14F-4D97-AF65-F5344CB8AC3E}">
        <p14:creationId xmlns:p14="http://schemas.microsoft.com/office/powerpoint/2010/main" val="320371477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Here just to remark the importance of queuing networks in telecommunication systems we have another example…for instance…the Internet… that….as you know…. It works by means of a complex architecture where packets flows are processed by many routers, each modeled by a queue.</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packets enter in the network because generated from different sources…. and with different destinations…</a:t>
            </a:r>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Then…. they arrive to nodes in a stochastic fashion…and then…each router asynchronously elaborates them…</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Of course notice that.. if the traffic intensity exceed some given quantities …well some traffic is lost due to buffer overflows…</a:t>
            </a:r>
          </a:p>
          <a:p>
            <a:endParaRPr lang="en-GB" dirty="0"/>
          </a:p>
          <a:p>
            <a:pPr marL="0" marR="0" lvl="0" indent="0" algn="l" defTabSz="755840" rtl="0" eaLnBrk="1" fontAlgn="auto" latinLnBrk="0" hangingPunct="1">
              <a:lnSpc>
                <a:spcPct val="100000"/>
              </a:lnSpc>
              <a:spcBef>
                <a:spcPts val="0"/>
              </a:spcBef>
              <a:spcAft>
                <a:spcPts val="0"/>
              </a:spcAft>
              <a:buClrTx/>
              <a:buSzTx/>
              <a:buFontTx/>
              <a:buNone/>
              <a:tabLst/>
              <a:defRPr/>
            </a:pPr>
            <a:r>
              <a:rPr lang="it-IT" dirty="0" err="1"/>
              <a:t>Let</a:t>
            </a:r>
            <a:r>
              <a:rPr lang="it-IT" dirty="0"/>
              <a:t> </a:t>
            </a:r>
            <a:r>
              <a:rPr lang="it-IT" dirty="0" err="1"/>
              <a:t>us</a:t>
            </a:r>
            <a:r>
              <a:rPr lang="it-IT" dirty="0"/>
              <a:t> </a:t>
            </a:r>
            <a:r>
              <a:rPr lang="it-IT" dirty="0" err="1"/>
              <a:t>further</a:t>
            </a:r>
            <a:r>
              <a:rPr lang="it-IT" dirty="0"/>
              <a:t> note </a:t>
            </a:r>
            <a:r>
              <a:rPr lang="it-IT" dirty="0" err="1"/>
              <a:t>that</a:t>
            </a:r>
            <a:r>
              <a:rPr lang="it-IT" dirty="0"/>
              <a:t> </a:t>
            </a:r>
            <a:r>
              <a:rPr lang="en-US" dirty="0"/>
              <a:t>queuing networks are successfully used not only to solve resource allocation problems in telecommunication but…. Of course….whenever a flow of jobs need to be processed, independently by the fact that their arrivals and services are either synchronous or asynchronous, or either stochastic or deterministic.</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all the results we are going to see are useful to determines in an easy way the system performance…and also to evaluate…. for resource allocation purposes…. the resources need such that a complex client-server architecture works while satisfying some QoS specifications.</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Specification that could be expressed in term of time spent in the system…or in term of the buffer capacity …  and that of course depends on the allocated resources…that means the number of servers per queue, their service rate… the buffer capacity … furthermore it is easy understand that all those quantities are further influenced by the costumer routing that express…in terms or probability….all the possible paths that a costumer can follows within the network.</a:t>
            </a:r>
            <a:endParaRPr lang="en-GB" dirty="0"/>
          </a:p>
        </p:txBody>
      </p:sp>
      <p:sp>
        <p:nvSpPr>
          <p:cNvPr id="4" name="Segnaposto numero diapositiva 3"/>
          <p:cNvSpPr>
            <a:spLocks noGrp="1"/>
          </p:cNvSpPr>
          <p:nvPr>
            <p:ph type="sldNum" sz="quarter" idx="5"/>
          </p:nvPr>
        </p:nvSpPr>
        <p:spPr/>
        <p:txBody>
          <a:bodyPr/>
          <a:lstStyle/>
          <a:p>
            <a:fld id="{E7A56995-98BD-4BA2-9624-E0F173D3C56F}" type="slidenum">
              <a:rPr lang="it-IT" smtClean="0"/>
              <a:t>19</a:t>
            </a:fld>
            <a:endParaRPr lang="it-IT"/>
          </a:p>
        </p:txBody>
      </p:sp>
    </p:spTree>
    <p:extLst>
      <p:ext uri="{BB962C8B-B14F-4D97-AF65-F5344CB8AC3E}">
        <p14:creationId xmlns:p14="http://schemas.microsoft.com/office/powerpoint/2010/main" val="22252298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Here just to remark the importance of queuing networks in telecommunication systems we have another example…for instance…the Internet… that….as you know…. It works by means of a complex architecture where packets flows are processed by many routers, each modeled by a queue.</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packets enter in the network because generated from different sources…. and with different destinations…</a:t>
            </a:r>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Then…. they arrive to nodes in a stochastic fashion…and then…each router asynchronously elaborates them…</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Of course notice that.. if the traffic intensity exceed some given quantities …well some traffic is lost due to buffer overflows…</a:t>
            </a:r>
          </a:p>
          <a:p>
            <a:endParaRPr lang="en-GB" dirty="0"/>
          </a:p>
          <a:p>
            <a:pPr marL="0" marR="0" lvl="0" indent="0" algn="l" defTabSz="755840" rtl="0" eaLnBrk="1" fontAlgn="auto" latinLnBrk="0" hangingPunct="1">
              <a:lnSpc>
                <a:spcPct val="100000"/>
              </a:lnSpc>
              <a:spcBef>
                <a:spcPts val="0"/>
              </a:spcBef>
              <a:spcAft>
                <a:spcPts val="0"/>
              </a:spcAft>
              <a:buClrTx/>
              <a:buSzTx/>
              <a:buFontTx/>
              <a:buNone/>
              <a:tabLst/>
              <a:defRPr/>
            </a:pPr>
            <a:r>
              <a:rPr lang="it-IT" dirty="0" err="1"/>
              <a:t>Let</a:t>
            </a:r>
            <a:r>
              <a:rPr lang="it-IT" dirty="0"/>
              <a:t> </a:t>
            </a:r>
            <a:r>
              <a:rPr lang="it-IT" dirty="0" err="1"/>
              <a:t>us</a:t>
            </a:r>
            <a:r>
              <a:rPr lang="it-IT" dirty="0"/>
              <a:t> </a:t>
            </a:r>
            <a:r>
              <a:rPr lang="it-IT" dirty="0" err="1"/>
              <a:t>further</a:t>
            </a:r>
            <a:r>
              <a:rPr lang="it-IT" dirty="0"/>
              <a:t> note </a:t>
            </a:r>
            <a:r>
              <a:rPr lang="it-IT" dirty="0" err="1"/>
              <a:t>that</a:t>
            </a:r>
            <a:r>
              <a:rPr lang="it-IT" dirty="0"/>
              <a:t> </a:t>
            </a:r>
            <a:r>
              <a:rPr lang="en-US" dirty="0"/>
              <a:t>queuing networks are successfully used not only to solve resource allocation problems in telecommunication but…. Of course….whenever a flow of jobs need to be processed, independently by the fact that their arrivals and services are either synchronous or asynchronous, or either stochastic or deterministic.</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all the results we are going to see are useful to determines in an easy way the system performance…and also to evaluate…. for resource allocation purposes…. the resources need such that a complex client-server architecture works while satisfying some QoS specifications.</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Specification that could be expressed in term of time spent in the system…or in term of the buffer capacity …  and that of course depends on the allocated resources…that means the number of servers per queue, their service rate… the buffer capacity … furthermore it is easy understand that all those quantities are further influenced by the costumer routing that express…in terms or probability….all the possible paths that a costumer can follows within the network.</a:t>
            </a:r>
            <a:endParaRPr lang="en-GB" dirty="0"/>
          </a:p>
        </p:txBody>
      </p:sp>
      <p:sp>
        <p:nvSpPr>
          <p:cNvPr id="4" name="Segnaposto numero diapositiva 3"/>
          <p:cNvSpPr>
            <a:spLocks noGrp="1"/>
          </p:cNvSpPr>
          <p:nvPr>
            <p:ph type="sldNum" sz="quarter" idx="5"/>
          </p:nvPr>
        </p:nvSpPr>
        <p:spPr/>
        <p:txBody>
          <a:bodyPr/>
          <a:lstStyle/>
          <a:p>
            <a:fld id="{E7A56995-98BD-4BA2-9624-E0F173D3C56F}" type="slidenum">
              <a:rPr lang="it-IT" smtClean="0"/>
              <a:t>2</a:t>
            </a:fld>
            <a:endParaRPr lang="it-IT"/>
          </a:p>
        </p:txBody>
      </p:sp>
    </p:spTree>
    <p:extLst>
      <p:ext uri="{BB962C8B-B14F-4D97-AF65-F5344CB8AC3E}">
        <p14:creationId xmlns:p14="http://schemas.microsoft.com/office/powerpoint/2010/main" val="6220307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Here just to remark the importance of queuing networks in telecommunication systems we have another example…for instance…the Internet… that….as you know…. It works by means of a complex architecture where packets flows are processed by many routers, each modeled by a queue.</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packets enter in the network because generated from different sources…. and with different destinations…</a:t>
            </a:r>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Then…. they arrive to nodes in a stochastic fashion…and then…each router asynchronously elaborates them…</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Of course notice that.. if the traffic intensity exceed some given quantities …well some traffic is lost due to buffer overflows…</a:t>
            </a:r>
          </a:p>
          <a:p>
            <a:endParaRPr lang="en-GB" dirty="0"/>
          </a:p>
          <a:p>
            <a:pPr marL="0" marR="0" lvl="0" indent="0" algn="l" defTabSz="755840" rtl="0" eaLnBrk="1" fontAlgn="auto" latinLnBrk="0" hangingPunct="1">
              <a:lnSpc>
                <a:spcPct val="100000"/>
              </a:lnSpc>
              <a:spcBef>
                <a:spcPts val="0"/>
              </a:spcBef>
              <a:spcAft>
                <a:spcPts val="0"/>
              </a:spcAft>
              <a:buClrTx/>
              <a:buSzTx/>
              <a:buFontTx/>
              <a:buNone/>
              <a:tabLst/>
              <a:defRPr/>
            </a:pPr>
            <a:r>
              <a:rPr lang="it-IT" dirty="0" err="1"/>
              <a:t>Let</a:t>
            </a:r>
            <a:r>
              <a:rPr lang="it-IT" dirty="0"/>
              <a:t> </a:t>
            </a:r>
            <a:r>
              <a:rPr lang="it-IT" dirty="0" err="1"/>
              <a:t>us</a:t>
            </a:r>
            <a:r>
              <a:rPr lang="it-IT" dirty="0"/>
              <a:t> </a:t>
            </a:r>
            <a:r>
              <a:rPr lang="it-IT" dirty="0" err="1"/>
              <a:t>further</a:t>
            </a:r>
            <a:r>
              <a:rPr lang="it-IT" dirty="0"/>
              <a:t> note </a:t>
            </a:r>
            <a:r>
              <a:rPr lang="it-IT" dirty="0" err="1"/>
              <a:t>that</a:t>
            </a:r>
            <a:r>
              <a:rPr lang="it-IT" dirty="0"/>
              <a:t> </a:t>
            </a:r>
            <a:r>
              <a:rPr lang="en-US" dirty="0"/>
              <a:t>queuing networks are successfully used not only to solve resource allocation problems in telecommunication but…. Of course….whenever a flow of jobs need to be processed, independently by the fact that their arrivals and services are either synchronous or asynchronous, or either stochastic or deterministic.</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all the results we are going to see are useful to determines in an easy way the system performance…and also to evaluate…. for resource allocation purposes…. the resources need such that a complex client-server architecture works while satisfying some QoS specifications.</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Specification that could be expressed in term of time spent in the system…or in term of the buffer capacity …  and that of course depends on the allocated resources…that means the number of servers per queue, their service rate… the buffer capacity … furthermore it is easy understand that all those quantities are further influenced by the costumer routing that express…in terms or probability….all the possible paths that a costumer can follows within the network.</a:t>
            </a:r>
            <a:endParaRPr lang="en-GB" dirty="0"/>
          </a:p>
        </p:txBody>
      </p:sp>
      <p:sp>
        <p:nvSpPr>
          <p:cNvPr id="4" name="Segnaposto numero diapositiva 3"/>
          <p:cNvSpPr>
            <a:spLocks noGrp="1"/>
          </p:cNvSpPr>
          <p:nvPr>
            <p:ph type="sldNum" sz="quarter" idx="5"/>
          </p:nvPr>
        </p:nvSpPr>
        <p:spPr/>
        <p:txBody>
          <a:bodyPr/>
          <a:lstStyle/>
          <a:p>
            <a:fld id="{E7A56995-98BD-4BA2-9624-E0F173D3C56F}" type="slidenum">
              <a:rPr lang="it-IT" smtClean="0"/>
              <a:t>3</a:t>
            </a:fld>
            <a:endParaRPr lang="it-IT"/>
          </a:p>
        </p:txBody>
      </p:sp>
    </p:spTree>
    <p:extLst>
      <p:ext uri="{BB962C8B-B14F-4D97-AF65-F5344CB8AC3E}">
        <p14:creationId xmlns:p14="http://schemas.microsoft.com/office/powerpoint/2010/main" val="19881433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Here just to remark the importance of queuing networks in telecommunication systems we have another example…for instance…the Internet… that….as you know…. It works by means of a complex architecture where packets flows are processed by many routers, each modeled by a queue.</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packets enter in the network because generated from different sources…. and with different destinations…</a:t>
            </a:r>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Then…. they arrive to nodes in a stochastic fashion…and then…each router asynchronously elaborates them…</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Of course notice that.. if the traffic intensity exceed some given quantities …well some traffic is lost due to buffer overflows…</a:t>
            </a:r>
          </a:p>
          <a:p>
            <a:endParaRPr lang="en-GB" dirty="0"/>
          </a:p>
          <a:p>
            <a:pPr marL="0" marR="0" lvl="0" indent="0" algn="l" defTabSz="755840" rtl="0" eaLnBrk="1" fontAlgn="auto" latinLnBrk="0" hangingPunct="1">
              <a:lnSpc>
                <a:spcPct val="100000"/>
              </a:lnSpc>
              <a:spcBef>
                <a:spcPts val="0"/>
              </a:spcBef>
              <a:spcAft>
                <a:spcPts val="0"/>
              </a:spcAft>
              <a:buClrTx/>
              <a:buSzTx/>
              <a:buFontTx/>
              <a:buNone/>
              <a:tabLst/>
              <a:defRPr/>
            </a:pPr>
            <a:r>
              <a:rPr lang="it-IT" dirty="0" err="1"/>
              <a:t>Let</a:t>
            </a:r>
            <a:r>
              <a:rPr lang="it-IT" dirty="0"/>
              <a:t> </a:t>
            </a:r>
            <a:r>
              <a:rPr lang="it-IT" dirty="0" err="1"/>
              <a:t>us</a:t>
            </a:r>
            <a:r>
              <a:rPr lang="it-IT" dirty="0"/>
              <a:t> </a:t>
            </a:r>
            <a:r>
              <a:rPr lang="it-IT" dirty="0" err="1"/>
              <a:t>further</a:t>
            </a:r>
            <a:r>
              <a:rPr lang="it-IT" dirty="0"/>
              <a:t> note </a:t>
            </a:r>
            <a:r>
              <a:rPr lang="it-IT" dirty="0" err="1"/>
              <a:t>that</a:t>
            </a:r>
            <a:r>
              <a:rPr lang="it-IT" dirty="0"/>
              <a:t> </a:t>
            </a:r>
            <a:r>
              <a:rPr lang="en-US" dirty="0"/>
              <a:t>queuing networks are successfully used not only to solve resource allocation problems in telecommunication but…. Of course….whenever a flow of jobs need to be processed, independently by the fact that their arrivals and services are either synchronous or asynchronous, or either stochastic or deterministic.</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all the results we are going to see are useful to determines in an easy way the system performance…and also to evaluate…. for resource allocation purposes…. the resources need such that a complex client-server architecture works while satisfying some QoS specifications.</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Specification that could be expressed in term of time spent in the system…or in term of the buffer capacity …  and that of course depends on the allocated resources…that means the number of servers per queue, their service rate… the buffer capacity … furthermore it is easy understand that all those quantities are further influenced by the costumer routing that express…in terms or probability….all the possible paths that a costumer can follows within the network.</a:t>
            </a:r>
            <a:endParaRPr lang="en-GB" dirty="0"/>
          </a:p>
        </p:txBody>
      </p:sp>
      <p:sp>
        <p:nvSpPr>
          <p:cNvPr id="4" name="Segnaposto numero diapositiva 3"/>
          <p:cNvSpPr>
            <a:spLocks noGrp="1"/>
          </p:cNvSpPr>
          <p:nvPr>
            <p:ph type="sldNum" sz="quarter" idx="5"/>
          </p:nvPr>
        </p:nvSpPr>
        <p:spPr/>
        <p:txBody>
          <a:bodyPr/>
          <a:lstStyle/>
          <a:p>
            <a:fld id="{E7A56995-98BD-4BA2-9624-E0F173D3C56F}" type="slidenum">
              <a:rPr lang="it-IT" smtClean="0"/>
              <a:t>4</a:t>
            </a:fld>
            <a:endParaRPr lang="it-IT"/>
          </a:p>
        </p:txBody>
      </p:sp>
    </p:spTree>
    <p:extLst>
      <p:ext uri="{BB962C8B-B14F-4D97-AF65-F5344CB8AC3E}">
        <p14:creationId xmlns:p14="http://schemas.microsoft.com/office/powerpoint/2010/main" val="31367239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Here just to remark the importance of queuing networks in telecommunication systems we have another example…for instance…the Internet… that….as you know…. It works by means of a complex architecture where packets flows are processed by many routers, each modeled by a queue.</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packets enter in the network because generated from different sources…. and with different destinations…</a:t>
            </a:r>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Then…. they arrive to nodes in a stochastic fashion…and then…each router asynchronously elaborates them…</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Of course notice that.. if the traffic intensity exceed some given quantities …well some traffic is lost due to buffer overflows…</a:t>
            </a:r>
          </a:p>
          <a:p>
            <a:endParaRPr lang="en-GB" dirty="0"/>
          </a:p>
          <a:p>
            <a:pPr marL="0" marR="0" lvl="0" indent="0" algn="l" defTabSz="755840" rtl="0" eaLnBrk="1" fontAlgn="auto" latinLnBrk="0" hangingPunct="1">
              <a:lnSpc>
                <a:spcPct val="100000"/>
              </a:lnSpc>
              <a:spcBef>
                <a:spcPts val="0"/>
              </a:spcBef>
              <a:spcAft>
                <a:spcPts val="0"/>
              </a:spcAft>
              <a:buClrTx/>
              <a:buSzTx/>
              <a:buFontTx/>
              <a:buNone/>
              <a:tabLst/>
              <a:defRPr/>
            </a:pPr>
            <a:r>
              <a:rPr lang="it-IT" dirty="0" err="1"/>
              <a:t>Let</a:t>
            </a:r>
            <a:r>
              <a:rPr lang="it-IT" dirty="0"/>
              <a:t> </a:t>
            </a:r>
            <a:r>
              <a:rPr lang="it-IT" dirty="0" err="1"/>
              <a:t>us</a:t>
            </a:r>
            <a:r>
              <a:rPr lang="it-IT" dirty="0"/>
              <a:t> </a:t>
            </a:r>
            <a:r>
              <a:rPr lang="it-IT" dirty="0" err="1"/>
              <a:t>further</a:t>
            </a:r>
            <a:r>
              <a:rPr lang="it-IT" dirty="0"/>
              <a:t> note </a:t>
            </a:r>
            <a:r>
              <a:rPr lang="it-IT" dirty="0" err="1"/>
              <a:t>that</a:t>
            </a:r>
            <a:r>
              <a:rPr lang="it-IT" dirty="0"/>
              <a:t> </a:t>
            </a:r>
            <a:r>
              <a:rPr lang="en-US" dirty="0"/>
              <a:t>queuing networks are successfully used not only to solve resource allocation problems in telecommunication but…. Of course….whenever a flow of jobs need to be processed, independently by the fact that their arrivals and services are either synchronous or asynchronous, or either stochastic or deterministic.</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all the results we are going to see are useful to determines in an easy way the system performance…and also to evaluate…. for resource allocation purposes…. the resources need such that a complex client-server architecture works while satisfying some QoS specifications.</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Specification that could be expressed in term of time spent in the system…or in term of the buffer capacity …  and that of course depends on the allocated resources…that means the number of servers per queue, their service rate… the buffer capacity … furthermore it is easy understand that all those quantities are further influenced by the costumer routing that express…in terms or probability….all the possible paths that a costumer can follows within the network.</a:t>
            </a:r>
            <a:endParaRPr lang="en-GB" dirty="0"/>
          </a:p>
        </p:txBody>
      </p:sp>
      <p:sp>
        <p:nvSpPr>
          <p:cNvPr id="4" name="Segnaposto numero diapositiva 3"/>
          <p:cNvSpPr>
            <a:spLocks noGrp="1"/>
          </p:cNvSpPr>
          <p:nvPr>
            <p:ph type="sldNum" sz="quarter" idx="5"/>
          </p:nvPr>
        </p:nvSpPr>
        <p:spPr/>
        <p:txBody>
          <a:bodyPr/>
          <a:lstStyle/>
          <a:p>
            <a:fld id="{E7A56995-98BD-4BA2-9624-E0F173D3C56F}" type="slidenum">
              <a:rPr lang="it-IT" smtClean="0"/>
              <a:t>5</a:t>
            </a:fld>
            <a:endParaRPr lang="it-IT"/>
          </a:p>
        </p:txBody>
      </p:sp>
    </p:spTree>
    <p:extLst>
      <p:ext uri="{BB962C8B-B14F-4D97-AF65-F5344CB8AC3E}">
        <p14:creationId xmlns:p14="http://schemas.microsoft.com/office/powerpoint/2010/main" val="20836888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Here just to remark the importance of queuing networks in telecommunication systems we have another example…for instance…the Internet… that….as you know…. It works by means of a complex architecture where packets flows are processed by many routers, each modeled by a queue.</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packets enter in the network because generated from different sources…. and with different destinations…</a:t>
            </a:r>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Then…. they arrive to nodes in a stochastic fashion…and then…each router asynchronously elaborates them…</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Of course notice that.. if the traffic intensity exceed some given quantities …well some traffic is lost due to buffer overflows…</a:t>
            </a:r>
          </a:p>
          <a:p>
            <a:endParaRPr lang="en-GB" dirty="0"/>
          </a:p>
          <a:p>
            <a:pPr marL="0" marR="0" lvl="0" indent="0" algn="l" defTabSz="755840" rtl="0" eaLnBrk="1" fontAlgn="auto" latinLnBrk="0" hangingPunct="1">
              <a:lnSpc>
                <a:spcPct val="100000"/>
              </a:lnSpc>
              <a:spcBef>
                <a:spcPts val="0"/>
              </a:spcBef>
              <a:spcAft>
                <a:spcPts val="0"/>
              </a:spcAft>
              <a:buClrTx/>
              <a:buSzTx/>
              <a:buFontTx/>
              <a:buNone/>
              <a:tabLst/>
              <a:defRPr/>
            </a:pPr>
            <a:r>
              <a:rPr lang="it-IT" dirty="0" err="1"/>
              <a:t>Let</a:t>
            </a:r>
            <a:r>
              <a:rPr lang="it-IT" dirty="0"/>
              <a:t> </a:t>
            </a:r>
            <a:r>
              <a:rPr lang="it-IT" dirty="0" err="1"/>
              <a:t>us</a:t>
            </a:r>
            <a:r>
              <a:rPr lang="it-IT" dirty="0"/>
              <a:t> </a:t>
            </a:r>
            <a:r>
              <a:rPr lang="it-IT" dirty="0" err="1"/>
              <a:t>further</a:t>
            </a:r>
            <a:r>
              <a:rPr lang="it-IT" dirty="0"/>
              <a:t> note </a:t>
            </a:r>
            <a:r>
              <a:rPr lang="it-IT" dirty="0" err="1"/>
              <a:t>that</a:t>
            </a:r>
            <a:r>
              <a:rPr lang="it-IT" dirty="0"/>
              <a:t> </a:t>
            </a:r>
            <a:r>
              <a:rPr lang="en-US" dirty="0"/>
              <a:t>queuing networks are successfully used not only to solve resource allocation problems in telecommunication but…. Of course….whenever a flow of jobs need to be processed, independently by the fact that their arrivals and services are either synchronous or asynchronous, or either stochastic or deterministic.</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all the results we are going to see are useful to determines in an easy way the system performance…and also to evaluate…. for resource allocation purposes…. the resources need such that a complex client-server architecture works while satisfying some QoS specifications.</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Specification that could be expressed in term of time spent in the system…or in term of the buffer capacity …  and that of course depends on the allocated resources…that means the number of servers per queue, their service rate… the buffer capacity … furthermore it is easy understand that all those quantities are further influenced by the costumer routing that express…in terms or probability….all the possible paths that a costumer can follows within the network.</a:t>
            </a:r>
            <a:endParaRPr lang="en-GB" dirty="0"/>
          </a:p>
        </p:txBody>
      </p:sp>
      <p:sp>
        <p:nvSpPr>
          <p:cNvPr id="4" name="Segnaposto numero diapositiva 3"/>
          <p:cNvSpPr>
            <a:spLocks noGrp="1"/>
          </p:cNvSpPr>
          <p:nvPr>
            <p:ph type="sldNum" sz="quarter" idx="5"/>
          </p:nvPr>
        </p:nvSpPr>
        <p:spPr/>
        <p:txBody>
          <a:bodyPr/>
          <a:lstStyle/>
          <a:p>
            <a:fld id="{E7A56995-98BD-4BA2-9624-E0F173D3C56F}" type="slidenum">
              <a:rPr lang="it-IT" smtClean="0"/>
              <a:t>6</a:t>
            </a:fld>
            <a:endParaRPr lang="it-IT"/>
          </a:p>
        </p:txBody>
      </p:sp>
    </p:spTree>
    <p:extLst>
      <p:ext uri="{BB962C8B-B14F-4D97-AF65-F5344CB8AC3E}">
        <p14:creationId xmlns:p14="http://schemas.microsoft.com/office/powerpoint/2010/main" val="41906299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Here just to remark the importance of queuing networks in telecommunication systems we have another example…for instance…the Internet… that….as you know…. It works by means of a complex architecture where packets flows are processed by many routers, each modeled by a queue.</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packets enter in the network because generated from different sources…. and with different destinations…</a:t>
            </a:r>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Then…. they arrive to nodes in a stochastic fashion…and then…each router asynchronously elaborates them…</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Of course notice that.. if the traffic intensity exceed some given quantities …well some traffic is lost due to buffer overflows…</a:t>
            </a:r>
          </a:p>
          <a:p>
            <a:endParaRPr lang="en-GB" dirty="0"/>
          </a:p>
          <a:p>
            <a:pPr marL="0" marR="0" lvl="0" indent="0" algn="l" defTabSz="755840" rtl="0" eaLnBrk="1" fontAlgn="auto" latinLnBrk="0" hangingPunct="1">
              <a:lnSpc>
                <a:spcPct val="100000"/>
              </a:lnSpc>
              <a:spcBef>
                <a:spcPts val="0"/>
              </a:spcBef>
              <a:spcAft>
                <a:spcPts val="0"/>
              </a:spcAft>
              <a:buClrTx/>
              <a:buSzTx/>
              <a:buFontTx/>
              <a:buNone/>
              <a:tabLst/>
              <a:defRPr/>
            </a:pPr>
            <a:r>
              <a:rPr lang="it-IT" dirty="0" err="1"/>
              <a:t>Let</a:t>
            </a:r>
            <a:r>
              <a:rPr lang="it-IT" dirty="0"/>
              <a:t> </a:t>
            </a:r>
            <a:r>
              <a:rPr lang="it-IT" dirty="0" err="1"/>
              <a:t>us</a:t>
            </a:r>
            <a:r>
              <a:rPr lang="it-IT" dirty="0"/>
              <a:t> </a:t>
            </a:r>
            <a:r>
              <a:rPr lang="it-IT" dirty="0" err="1"/>
              <a:t>further</a:t>
            </a:r>
            <a:r>
              <a:rPr lang="it-IT" dirty="0"/>
              <a:t> note </a:t>
            </a:r>
            <a:r>
              <a:rPr lang="it-IT" dirty="0" err="1"/>
              <a:t>that</a:t>
            </a:r>
            <a:r>
              <a:rPr lang="it-IT" dirty="0"/>
              <a:t> </a:t>
            </a:r>
            <a:r>
              <a:rPr lang="en-US" dirty="0"/>
              <a:t>queuing networks are successfully used not only to solve resource allocation problems in telecommunication but…. Of course….whenever a flow of jobs need to be processed, independently by the fact that their arrivals and services are either synchronous or asynchronous, or either stochastic or deterministic.</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all the results we are going to see are useful to determines in an easy way the system performance…and also to evaluate…. for resource allocation purposes…. the resources need such that a complex client-server architecture works while satisfying some QoS specifications.</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Specification that could be expressed in term of time spent in the system…or in term of the buffer capacity …  and that of course depends on the allocated resources…that means the number of servers per queue, their service rate… the buffer capacity … furthermore it is easy understand that all those quantities are further influenced by the costumer routing that express…in terms or probability….all the possible paths that a costumer can follows within the network.</a:t>
            </a:r>
            <a:endParaRPr lang="en-GB" dirty="0"/>
          </a:p>
        </p:txBody>
      </p:sp>
      <p:sp>
        <p:nvSpPr>
          <p:cNvPr id="4" name="Segnaposto numero diapositiva 3"/>
          <p:cNvSpPr>
            <a:spLocks noGrp="1"/>
          </p:cNvSpPr>
          <p:nvPr>
            <p:ph type="sldNum" sz="quarter" idx="5"/>
          </p:nvPr>
        </p:nvSpPr>
        <p:spPr/>
        <p:txBody>
          <a:bodyPr/>
          <a:lstStyle/>
          <a:p>
            <a:fld id="{E7A56995-98BD-4BA2-9624-E0F173D3C56F}" type="slidenum">
              <a:rPr lang="it-IT" smtClean="0"/>
              <a:t>7</a:t>
            </a:fld>
            <a:endParaRPr lang="it-IT"/>
          </a:p>
        </p:txBody>
      </p:sp>
    </p:spTree>
    <p:extLst>
      <p:ext uri="{BB962C8B-B14F-4D97-AF65-F5344CB8AC3E}">
        <p14:creationId xmlns:p14="http://schemas.microsoft.com/office/powerpoint/2010/main" val="20074526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Here just to remark the importance of queuing networks in telecommunication systems we have another example…for instance…the Internet… that….as you know…. It works by means of a complex architecture where packets flows are processed by many routers, each modeled by a queue.</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packets enter in the network because generated from different sources…. and with different destinations…</a:t>
            </a:r>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Then…. they arrive to nodes in a stochastic fashion…and then…each router asynchronously elaborates them…</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Of course notice that.. if the traffic intensity exceed some given quantities …well some traffic is lost due to buffer overflows…</a:t>
            </a:r>
          </a:p>
          <a:p>
            <a:endParaRPr lang="en-GB" dirty="0"/>
          </a:p>
          <a:p>
            <a:pPr marL="0" marR="0" lvl="0" indent="0" algn="l" defTabSz="755840" rtl="0" eaLnBrk="1" fontAlgn="auto" latinLnBrk="0" hangingPunct="1">
              <a:lnSpc>
                <a:spcPct val="100000"/>
              </a:lnSpc>
              <a:spcBef>
                <a:spcPts val="0"/>
              </a:spcBef>
              <a:spcAft>
                <a:spcPts val="0"/>
              </a:spcAft>
              <a:buClrTx/>
              <a:buSzTx/>
              <a:buFontTx/>
              <a:buNone/>
              <a:tabLst/>
              <a:defRPr/>
            </a:pPr>
            <a:r>
              <a:rPr lang="it-IT" dirty="0" err="1"/>
              <a:t>Let</a:t>
            </a:r>
            <a:r>
              <a:rPr lang="it-IT" dirty="0"/>
              <a:t> </a:t>
            </a:r>
            <a:r>
              <a:rPr lang="it-IT" dirty="0" err="1"/>
              <a:t>us</a:t>
            </a:r>
            <a:r>
              <a:rPr lang="it-IT" dirty="0"/>
              <a:t> </a:t>
            </a:r>
            <a:r>
              <a:rPr lang="it-IT" dirty="0" err="1"/>
              <a:t>further</a:t>
            </a:r>
            <a:r>
              <a:rPr lang="it-IT" dirty="0"/>
              <a:t> note </a:t>
            </a:r>
            <a:r>
              <a:rPr lang="it-IT" dirty="0" err="1"/>
              <a:t>that</a:t>
            </a:r>
            <a:r>
              <a:rPr lang="it-IT" dirty="0"/>
              <a:t> </a:t>
            </a:r>
            <a:r>
              <a:rPr lang="en-US" dirty="0"/>
              <a:t>queuing networks are successfully used not only to solve resource allocation problems in telecommunication but…. Of course….whenever a flow of jobs need to be processed, independently by the fact that their arrivals and services are either synchronous or asynchronous, or either stochastic or deterministic.</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all the results we are going to see are useful to determines in an easy way the system performance…and also to evaluate…. for resource allocation purposes…. the resources need such that a complex client-server architecture works while satisfying some QoS specifications.</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Specification that could be expressed in term of time spent in the system…or in term of the buffer capacity …  and that of course depends on the allocated resources…that means the number of servers per queue, their service rate… the buffer capacity … furthermore it is easy understand that all those quantities are further influenced by the costumer routing that express…in terms or probability….all the possible paths that a costumer can follows within the network.</a:t>
            </a:r>
            <a:endParaRPr lang="en-GB" dirty="0"/>
          </a:p>
        </p:txBody>
      </p:sp>
      <p:sp>
        <p:nvSpPr>
          <p:cNvPr id="4" name="Segnaposto numero diapositiva 3"/>
          <p:cNvSpPr>
            <a:spLocks noGrp="1"/>
          </p:cNvSpPr>
          <p:nvPr>
            <p:ph type="sldNum" sz="quarter" idx="5"/>
          </p:nvPr>
        </p:nvSpPr>
        <p:spPr/>
        <p:txBody>
          <a:bodyPr/>
          <a:lstStyle/>
          <a:p>
            <a:fld id="{E7A56995-98BD-4BA2-9624-E0F173D3C56F}" type="slidenum">
              <a:rPr lang="it-IT" smtClean="0"/>
              <a:t>8</a:t>
            </a:fld>
            <a:endParaRPr lang="it-IT"/>
          </a:p>
        </p:txBody>
      </p:sp>
    </p:spTree>
    <p:extLst>
      <p:ext uri="{BB962C8B-B14F-4D97-AF65-F5344CB8AC3E}">
        <p14:creationId xmlns:p14="http://schemas.microsoft.com/office/powerpoint/2010/main" val="16677441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Here just to remark the importance of queuing networks in telecommunication systems we have another example…for instance…the Internet… that….as you know…. It works by means of a complex architecture where packets flows are processed by many routers, each modeled by a queue.</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packets enter in the network because generated from different sources…. and with different destinations…</a:t>
            </a:r>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Then…. they arrive to nodes in a stochastic fashion…and then…each router asynchronously elaborates them…</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Of course notice that.. if the traffic intensity exceed some given quantities …well some traffic is lost due to buffer overflows…</a:t>
            </a:r>
          </a:p>
          <a:p>
            <a:endParaRPr lang="en-GB" dirty="0"/>
          </a:p>
          <a:p>
            <a:pPr marL="0" marR="0" lvl="0" indent="0" algn="l" defTabSz="755840" rtl="0" eaLnBrk="1" fontAlgn="auto" latinLnBrk="0" hangingPunct="1">
              <a:lnSpc>
                <a:spcPct val="100000"/>
              </a:lnSpc>
              <a:spcBef>
                <a:spcPts val="0"/>
              </a:spcBef>
              <a:spcAft>
                <a:spcPts val="0"/>
              </a:spcAft>
              <a:buClrTx/>
              <a:buSzTx/>
              <a:buFontTx/>
              <a:buNone/>
              <a:tabLst/>
              <a:defRPr/>
            </a:pPr>
            <a:r>
              <a:rPr lang="it-IT" dirty="0" err="1"/>
              <a:t>Let</a:t>
            </a:r>
            <a:r>
              <a:rPr lang="it-IT" dirty="0"/>
              <a:t> </a:t>
            </a:r>
            <a:r>
              <a:rPr lang="it-IT" dirty="0" err="1"/>
              <a:t>us</a:t>
            </a:r>
            <a:r>
              <a:rPr lang="it-IT" dirty="0"/>
              <a:t> </a:t>
            </a:r>
            <a:r>
              <a:rPr lang="it-IT" dirty="0" err="1"/>
              <a:t>further</a:t>
            </a:r>
            <a:r>
              <a:rPr lang="it-IT" dirty="0"/>
              <a:t> note </a:t>
            </a:r>
            <a:r>
              <a:rPr lang="it-IT" dirty="0" err="1"/>
              <a:t>that</a:t>
            </a:r>
            <a:r>
              <a:rPr lang="it-IT" dirty="0"/>
              <a:t> </a:t>
            </a:r>
            <a:r>
              <a:rPr lang="en-US" dirty="0"/>
              <a:t>queuing networks are successfully used not only to solve resource allocation problems in telecommunication but…. Of course….whenever a flow of jobs need to be processed, independently by the fact that their arrivals and services are either synchronous or asynchronous, or either stochastic or deterministic.</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all the results we are going to see are useful to determines in an easy way the system performance…and also to evaluate…. for resource allocation purposes…. the resources need such that a complex client-server architecture works while satisfying some QoS specifications.</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Specification that could be expressed in term of time spent in the system…or in term of the buffer capacity …  and that of course depends on the allocated resources…that means the number of servers per queue, their service rate… the buffer capacity … furthermore it is easy understand that all those quantities are further influenced by the costumer routing that express…in terms or probability….all the possible paths that a costumer can follows within the network.</a:t>
            </a:r>
            <a:endParaRPr lang="en-GB" dirty="0"/>
          </a:p>
        </p:txBody>
      </p:sp>
      <p:sp>
        <p:nvSpPr>
          <p:cNvPr id="4" name="Segnaposto numero diapositiva 3"/>
          <p:cNvSpPr>
            <a:spLocks noGrp="1"/>
          </p:cNvSpPr>
          <p:nvPr>
            <p:ph type="sldNum" sz="quarter" idx="5"/>
          </p:nvPr>
        </p:nvSpPr>
        <p:spPr/>
        <p:txBody>
          <a:bodyPr/>
          <a:lstStyle/>
          <a:p>
            <a:fld id="{E7A56995-98BD-4BA2-9624-E0F173D3C56F}" type="slidenum">
              <a:rPr lang="it-IT" smtClean="0"/>
              <a:t>9</a:t>
            </a:fld>
            <a:endParaRPr lang="it-IT"/>
          </a:p>
        </p:txBody>
      </p:sp>
    </p:spTree>
    <p:extLst>
      <p:ext uri="{BB962C8B-B14F-4D97-AF65-F5344CB8AC3E}">
        <p14:creationId xmlns:p14="http://schemas.microsoft.com/office/powerpoint/2010/main" val="22638468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756050" y="1237209"/>
            <a:ext cx="8568531" cy="2631887"/>
          </a:xfrm>
        </p:spPr>
        <p:txBody>
          <a:bodyPr anchor="b"/>
          <a:lstStyle>
            <a:lvl1pPr algn="ctr">
              <a:defRPr sz="6614"/>
            </a:lvl1pPr>
          </a:lstStyle>
          <a:p>
            <a:r>
              <a:rPr lang="en-GB" noProof="0" dirty="0"/>
              <a:t>Fare </a:t>
            </a:r>
            <a:r>
              <a:rPr lang="en-GB" noProof="0" dirty="0" err="1"/>
              <a:t>clic</a:t>
            </a:r>
            <a:r>
              <a:rPr lang="en-GB" noProof="0" dirty="0"/>
              <a:t> per </a:t>
            </a:r>
            <a:r>
              <a:rPr lang="en-GB" noProof="0" dirty="0" err="1"/>
              <a:t>modificare</a:t>
            </a:r>
            <a:r>
              <a:rPr lang="en-GB" noProof="0" dirty="0"/>
              <a:t> lo stile del </a:t>
            </a:r>
            <a:r>
              <a:rPr lang="en-GB" noProof="0" dirty="0" err="1"/>
              <a:t>titolo</a:t>
            </a:r>
            <a:r>
              <a:rPr lang="en-GB" noProof="0" dirty="0"/>
              <a:t> </a:t>
            </a:r>
            <a:r>
              <a:rPr lang="en-GB" noProof="0" dirty="0" err="1"/>
              <a:t>dello</a:t>
            </a:r>
            <a:r>
              <a:rPr lang="en-GB" noProof="0" dirty="0"/>
              <a:t> schema</a:t>
            </a:r>
          </a:p>
        </p:txBody>
      </p:sp>
      <p:sp>
        <p:nvSpPr>
          <p:cNvPr id="3" name="Subtitle 2"/>
          <p:cNvSpPr>
            <a:spLocks noGrp="1"/>
          </p:cNvSpPr>
          <p:nvPr>
            <p:ph type="subTitle" idx="1"/>
          </p:nvPr>
        </p:nvSpPr>
        <p:spPr>
          <a:xfrm>
            <a:off x="1260082" y="3970591"/>
            <a:ext cx="7560469" cy="1825171"/>
          </a:xfrm>
        </p:spPr>
        <p:txBody>
          <a:bodyPr/>
          <a:lstStyle>
            <a:lvl1pPr marL="0" indent="0" algn="ctr">
              <a:buNone/>
              <a:defRPr sz="2646"/>
            </a:lvl1pPr>
            <a:lvl2pPr marL="504042" indent="0" algn="ctr">
              <a:buNone/>
              <a:defRPr sz="2205"/>
            </a:lvl2pPr>
            <a:lvl3pPr marL="1008085" indent="0" algn="ctr">
              <a:buNone/>
              <a:defRPr sz="1984"/>
            </a:lvl3pPr>
            <a:lvl4pPr marL="1512127" indent="0" algn="ctr">
              <a:buNone/>
              <a:defRPr sz="1764"/>
            </a:lvl4pPr>
            <a:lvl5pPr marL="2016168" indent="0" algn="ctr">
              <a:buNone/>
              <a:defRPr sz="1764"/>
            </a:lvl5pPr>
            <a:lvl6pPr marL="2520211" indent="0" algn="ctr">
              <a:buNone/>
              <a:defRPr sz="1764"/>
            </a:lvl6pPr>
            <a:lvl7pPr marL="3024252" indent="0" algn="ctr">
              <a:buNone/>
              <a:defRPr sz="1764"/>
            </a:lvl7pPr>
            <a:lvl8pPr marL="3528293" indent="0" algn="ctr">
              <a:buNone/>
              <a:defRPr sz="1764"/>
            </a:lvl8pPr>
            <a:lvl9pPr marL="4032337" indent="0" algn="ctr">
              <a:buNone/>
              <a:defRPr sz="1764"/>
            </a:lvl9pPr>
          </a:lstStyle>
          <a:p>
            <a:r>
              <a:rPr lang="it-IT" dirty="0"/>
              <a:t>Fare clic per modificare lo stile del sottotitolo dello schema</a:t>
            </a:r>
            <a:endParaRPr lang="en-US" dirty="0"/>
          </a:p>
        </p:txBody>
      </p:sp>
      <p:sp>
        <p:nvSpPr>
          <p:cNvPr id="5" name="Footer Placeholder 4"/>
          <p:cNvSpPr>
            <a:spLocks noGrp="1"/>
          </p:cNvSpPr>
          <p:nvPr>
            <p:ph type="ftr" sz="quarter" idx="11"/>
          </p:nvPr>
        </p:nvSpPr>
        <p:spPr>
          <a:xfrm>
            <a:off x="3354076" y="7154493"/>
            <a:ext cx="3402211" cy="402483"/>
          </a:xfrm>
          <a:prstGeom prst="rect">
            <a:avLst/>
          </a:prstGeom>
        </p:spPr>
        <p:txBody>
          <a:bodyPr/>
          <a:lstStyle/>
          <a:p>
            <a:r>
              <a:rPr lang="it-IT"/>
              <a:t>alessandro.pilloni@unica.it</a:t>
            </a:r>
          </a:p>
        </p:txBody>
      </p:sp>
      <p:sp>
        <p:nvSpPr>
          <p:cNvPr id="6" name="Slide Number Placeholder 5"/>
          <p:cNvSpPr>
            <a:spLocks noGrp="1"/>
          </p:cNvSpPr>
          <p:nvPr>
            <p:ph type="sldNum" sz="quarter" idx="12"/>
          </p:nvPr>
        </p:nvSpPr>
        <p:spPr>
          <a:xfrm>
            <a:off x="7119441" y="7154493"/>
            <a:ext cx="2658404" cy="402483"/>
          </a:xfrm>
          <a:prstGeom prst="rect">
            <a:avLst/>
          </a:prstGeom>
        </p:spPr>
        <p:txBody>
          <a:bodyPr/>
          <a:lstStyle/>
          <a:p>
            <a:fld id="{77D38DAF-82E5-4F16-9708-7032B2640FE9}" type="slidenum">
              <a:rPr lang="it-IT" smtClean="0"/>
              <a:t>‹N›</a:t>
            </a:fld>
            <a:endParaRPr lang="it-IT"/>
          </a:p>
        </p:txBody>
      </p:sp>
    </p:spTree>
    <p:extLst>
      <p:ext uri="{BB962C8B-B14F-4D97-AF65-F5344CB8AC3E}">
        <p14:creationId xmlns:p14="http://schemas.microsoft.com/office/powerpoint/2010/main" val="21561865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u="sng"/>
            </a:lvl1pPr>
          </a:lstStyle>
          <a:p>
            <a:r>
              <a:rPr lang="it-IT" dirty="0"/>
              <a:t>Fare clic per modificare lo stile del titolo dello schema</a:t>
            </a:r>
            <a:endParaRPr lang="en-US" dirty="0"/>
          </a:p>
        </p:txBody>
      </p:sp>
      <p:sp>
        <p:nvSpPr>
          <p:cNvPr id="3" name="Content Placeholder 2"/>
          <p:cNvSpPr>
            <a:spLocks noGrp="1"/>
          </p:cNvSpPr>
          <p:nvPr>
            <p:ph idx="1"/>
          </p:nvPr>
        </p:nvSpPr>
        <p:spPr>
          <a:xfrm>
            <a:off x="332510" y="1006765"/>
            <a:ext cx="9445336" cy="6059058"/>
          </a:xfrm>
        </p:spPr>
        <p:txBody>
          <a:bodyPr/>
          <a:lstStyle>
            <a:lvl1pPr>
              <a:defRPr sz="2200"/>
            </a:lvl1pPr>
            <a:lvl2pPr>
              <a:defRPr sz="2000"/>
            </a:lvl2pPr>
            <a:lvl3pPr>
              <a:defRPr sz="2000"/>
            </a:lvl3pPr>
          </a:lstStyle>
          <a:p>
            <a:pPr lvl="0"/>
            <a:r>
              <a:rPr lang="en-US" noProof="0" dirty="0"/>
              <a:t>Fare </a:t>
            </a:r>
            <a:r>
              <a:rPr lang="en-US" noProof="0" dirty="0" err="1"/>
              <a:t>clic</a:t>
            </a:r>
            <a:r>
              <a:rPr lang="en-US" noProof="0" dirty="0"/>
              <a:t> per </a:t>
            </a:r>
            <a:r>
              <a:rPr lang="en-US" noProof="0" dirty="0" err="1"/>
              <a:t>modificare</a:t>
            </a:r>
            <a:r>
              <a:rPr lang="en-US" noProof="0" dirty="0"/>
              <a:t> </a:t>
            </a:r>
            <a:r>
              <a:rPr lang="en-US" noProof="0" dirty="0" err="1"/>
              <a:t>gli</a:t>
            </a:r>
            <a:r>
              <a:rPr lang="en-US" noProof="0" dirty="0"/>
              <a:t> </a:t>
            </a:r>
            <a:r>
              <a:rPr lang="en-US" noProof="0" dirty="0" err="1"/>
              <a:t>stili</a:t>
            </a:r>
            <a:r>
              <a:rPr lang="en-US" noProof="0" dirty="0"/>
              <a:t> del </a:t>
            </a:r>
            <a:r>
              <a:rPr lang="en-US" noProof="0" dirty="0" err="1"/>
              <a:t>testo</a:t>
            </a:r>
            <a:r>
              <a:rPr lang="en-US" noProof="0" dirty="0"/>
              <a:t> </a:t>
            </a:r>
            <a:r>
              <a:rPr lang="en-US" noProof="0" dirty="0" err="1"/>
              <a:t>dello</a:t>
            </a:r>
            <a:r>
              <a:rPr lang="en-US" noProof="0" dirty="0"/>
              <a:t> schema</a:t>
            </a:r>
          </a:p>
          <a:p>
            <a:pPr lvl="1"/>
            <a:r>
              <a:rPr lang="en-US" noProof="0" dirty="0"/>
              <a:t>Secondo </a:t>
            </a:r>
            <a:r>
              <a:rPr lang="en-US" noProof="0" dirty="0" err="1"/>
              <a:t>livello</a:t>
            </a:r>
            <a:endParaRPr lang="en-US" noProof="0" dirty="0"/>
          </a:p>
        </p:txBody>
      </p:sp>
      <p:sp>
        <p:nvSpPr>
          <p:cNvPr id="15" name="Footer Placeholder 4">
            <a:extLst>
              <a:ext uri="{FF2B5EF4-FFF2-40B4-BE49-F238E27FC236}">
                <a16:creationId xmlns:a16="http://schemas.microsoft.com/office/drawing/2014/main" id="{46AA12E0-5FF6-4F80-80D2-FB628CD4F392}"/>
              </a:ext>
            </a:extLst>
          </p:cNvPr>
          <p:cNvSpPr>
            <a:spLocks noGrp="1"/>
          </p:cNvSpPr>
          <p:nvPr>
            <p:ph type="ftr" sz="quarter" idx="11"/>
          </p:nvPr>
        </p:nvSpPr>
        <p:spPr>
          <a:xfrm>
            <a:off x="3354076" y="7154493"/>
            <a:ext cx="3402211" cy="402483"/>
          </a:xfrm>
          <a:prstGeom prst="rect">
            <a:avLst/>
          </a:prstGeom>
        </p:spPr>
        <p:txBody>
          <a:bodyPr/>
          <a:lstStyle/>
          <a:p>
            <a:r>
              <a:rPr lang="it-IT" dirty="0"/>
              <a:t>alessandro.pilloni@unica.it</a:t>
            </a:r>
          </a:p>
        </p:txBody>
      </p:sp>
      <p:sp>
        <p:nvSpPr>
          <p:cNvPr id="16" name="Slide Number Placeholder 5">
            <a:extLst>
              <a:ext uri="{FF2B5EF4-FFF2-40B4-BE49-F238E27FC236}">
                <a16:creationId xmlns:a16="http://schemas.microsoft.com/office/drawing/2014/main" id="{7D83D534-1220-4426-A3A0-E045DB0C5600}"/>
              </a:ext>
            </a:extLst>
          </p:cNvPr>
          <p:cNvSpPr>
            <a:spLocks noGrp="1"/>
          </p:cNvSpPr>
          <p:nvPr>
            <p:ph type="sldNum" sz="quarter" idx="12"/>
          </p:nvPr>
        </p:nvSpPr>
        <p:spPr>
          <a:xfrm>
            <a:off x="7119441" y="7154493"/>
            <a:ext cx="2658404" cy="402483"/>
          </a:xfrm>
          <a:prstGeom prst="rect">
            <a:avLst/>
          </a:prstGeom>
        </p:spPr>
        <p:txBody>
          <a:bodyPr/>
          <a:lstStyle/>
          <a:p>
            <a:fld id="{77D38DAF-82E5-4F16-9708-7032B2640FE9}" type="slidenum">
              <a:rPr lang="it-IT" smtClean="0"/>
              <a:t>‹N›</a:t>
            </a:fld>
            <a:endParaRPr lang="it-IT"/>
          </a:p>
        </p:txBody>
      </p:sp>
    </p:spTree>
    <p:extLst>
      <p:ext uri="{BB962C8B-B14F-4D97-AF65-F5344CB8AC3E}">
        <p14:creationId xmlns:p14="http://schemas.microsoft.com/office/powerpoint/2010/main" val="379832600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32513" y="402495"/>
            <a:ext cx="9055073" cy="493439"/>
          </a:xfrm>
          <a:prstGeom prst="rect">
            <a:avLst/>
          </a:prstGeom>
        </p:spPr>
        <p:txBody>
          <a:bodyPr vert="horz" lIns="91440" tIns="45720" rIns="91440" bIns="45720" rtlCol="0" anchor="ctr">
            <a:normAutofit/>
          </a:bodyPr>
          <a:lstStyle/>
          <a:p>
            <a:r>
              <a:rPr lang="it-IT" dirty="0" err="1"/>
              <a:t>Summary</a:t>
            </a:r>
            <a:endParaRPr lang="en-US" dirty="0"/>
          </a:p>
        </p:txBody>
      </p:sp>
      <p:sp>
        <p:nvSpPr>
          <p:cNvPr id="3" name="Text Placeholder 2"/>
          <p:cNvSpPr>
            <a:spLocks noGrp="1"/>
          </p:cNvSpPr>
          <p:nvPr>
            <p:ph type="body" idx="1"/>
          </p:nvPr>
        </p:nvSpPr>
        <p:spPr>
          <a:xfrm>
            <a:off x="332510" y="1154545"/>
            <a:ext cx="9445336" cy="6002646"/>
          </a:xfrm>
          <a:prstGeom prst="rect">
            <a:avLst/>
          </a:prstGeom>
        </p:spPr>
        <p:txBody>
          <a:bodyPr vert="horz" lIns="91440" tIns="45720" rIns="91440" bIns="45720" rtlCol="0">
            <a:normAutofit/>
          </a:bodyPr>
          <a:lstStyle/>
          <a:p>
            <a:pPr lvl="0"/>
            <a:r>
              <a:rPr lang="en-US" noProof="0" dirty="0"/>
              <a:t>Fare </a:t>
            </a:r>
            <a:r>
              <a:rPr lang="en-US" noProof="0" dirty="0" err="1"/>
              <a:t>clic</a:t>
            </a:r>
            <a:r>
              <a:rPr lang="en-US" noProof="0" dirty="0"/>
              <a:t> per </a:t>
            </a:r>
            <a:r>
              <a:rPr lang="en-US" noProof="0" dirty="0" err="1"/>
              <a:t>modificare</a:t>
            </a:r>
            <a:r>
              <a:rPr lang="en-US" noProof="0" dirty="0"/>
              <a:t> </a:t>
            </a:r>
            <a:r>
              <a:rPr lang="en-US" noProof="0" dirty="0" err="1"/>
              <a:t>gli</a:t>
            </a:r>
            <a:r>
              <a:rPr lang="en-US" noProof="0" dirty="0"/>
              <a:t> </a:t>
            </a:r>
            <a:r>
              <a:rPr lang="en-US" noProof="0" dirty="0" err="1"/>
              <a:t>stili</a:t>
            </a:r>
            <a:r>
              <a:rPr lang="en-US" noProof="0" dirty="0"/>
              <a:t> del </a:t>
            </a:r>
            <a:r>
              <a:rPr lang="en-US" noProof="0" dirty="0" err="1"/>
              <a:t>testo</a:t>
            </a:r>
            <a:r>
              <a:rPr lang="en-US" noProof="0" dirty="0"/>
              <a:t> </a:t>
            </a:r>
            <a:r>
              <a:rPr lang="en-US" noProof="0" dirty="0" err="1"/>
              <a:t>dello</a:t>
            </a:r>
            <a:r>
              <a:rPr lang="en-US" noProof="0" dirty="0"/>
              <a:t> schema</a:t>
            </a:r>
          </a:p>
          <a:p>
            <a:pPr lvl="1"/>
            <a:r>
              <a:rPr lang="en-US" noProof="0" dirty="0"/>
              <a:t>Secondo </a:t>
            </a:r>
            <a:r>
              <a:rPr lang="en-US" noProof="0" dirty="0" err="1"/>
              <a:t>livello</a:t>
            </a:r>
            <a:endParaRPr lang="en-US" noProof="0" dirty="0"/>
          </a:p>
          <a:p>
            <a:pPr lvl="2"/>
            <a:r>
              <a:rPr lang="en-US" noProof="0" dirty="0" err="1"/>
              <a:t>Terzo</a:t>
            </a:r>
            <a:r>
              <a:rPr lang="en-US" noProof="0" dirty="0"/>
              <a:t> </a:t>
            </a:r>
            <a:r>
              <a:rPr lang="en-US" noProof="0" dirty="0" err="1"/>
              <a:t>livello</a:t>
            </a:r>
            <a:endParaRPr lang="en-US" noProof="0" dirty="0"/>
          </a:p>
          <a:p>
            <a:pPr lvl="3"/>
            <a:r>
              <a:rPr lang="en-US" noProof="0" dirty="0"/>
              <a:t>Quarto </a:t>
            </a:r>
            <a:r>
              <a:rPr lang="en-US" noProof="0" dirty="0" err="1"/>
              <a:t>livello</a:t>
            </a:r>
            <a:endParaRPr lang="en-US" noProof="0" dirty="0"/>
          </a:p>
          <a:p>
            <a:pPr lvl="4"/>
            <a:r>
              <a:rPr lang="en-US" noProof="0" dirty="0"/>
              <a:t>Quinto </a:t>
            </a:r>
            <a:r>
              <a:rPr lang="en-US" noProof="0" dirty="0" err="1"/>
              <a:t>livello</a:t>
            </a:r>
            <a:endParaRPr lang="en-US" noProof="0" dirty="0"/>
          </a:p>
        </p:txBody>
      </p:sp>
      <p:sp>
        <p:nvSpPr>
          <p:cNvPr id="5" name="Footer Placeholder 4"/>
          <p:cNvSpPr>
            <a:spLocks noGrp="1"/>
          </p:cNvSpPr>
          <p:nvPr>
            <p:ph type="ftr" sz="quarter" idx="3"/>
          </p:nvPr>
        </p:nvSpPr>
        <p:spPr>
          <a:xfrm>
            <a:off x="3354076" y="7157203"/>
            <a:ext cx="3402211" cy="402483"/>
          </a:xfrm>
          <a:prstGeom prst="rect">
            <a:avLst/>
          </a:prstGeom>
        </p:spPr>
        <p:txBody>
          <a:bodyPr vert="horz" lIns="91440" tIns="45720" rIns="91440" bIns="45720" rtlCol="0" anchor="ctr"/>
          <a:lstStyle>
            <a:lvl1pPr algn="ctr">
              <a:defRPr sz="1323">
                <a:solidFill>
                  <a:schemeClr val="tx1">
                    <a:tint val="75000"/>
                  </a:schemeClr>
                </a:solidFill>
              </a:defRPr>
            </a:lvl1pPr>
          </a:lstStyle>
          <a:p>
            <a:r>
              <a:rPr lang="it-IT"/>
              <a:t>alessandro.pilloni@unica.it</a:t>
            </a:r>
          </a:p>
        </p:txBody>
      </p:sp>
      <p:sp>
        <p:nvSpPr>
          <p:cNvPr id="6" name="Slide Number Placeholder 5"/>
          <p:cNvSpPr>
            <a:spLocks noGrp="1"/>
          </p:cNvSpPr>
          <p:nvPr>
            <p:ph type="sldNum" sz="quarter" idx="4"/>
          </p:nvPr>
        </p:nvSpPr>
        <p:spPr>
          <a:xfrm>
            <a:off x="7119441" y="7157203"/>
            <a:ext cx="2658404" cy="402483"/>
          </a:xfrm>
          <a:prstGeom prst="rect">
            <a:avLst/>
          </a:prstGeom>
        </p:spPr>
        <p:txBody>
          <a:bodyPr vert="horz" lIns="91440" tIns="45720" rIns="91440" bIns="45720" rtlCol="0" anchor="ctr"/>
          <a:lstStyle>
            <a:lvl1pPr algn="r">
              <a:defRPr sz="1323">
                <a:solidFill>
                  <a:schemeClr val="tx1">
                    <a:tint val="75000"/>
                  </a:schemeClr>
                </a:solidFill>
              </a:defRPr>
            </a:lvl1pPr>
          </a:lstStyle>
          <a:p>
            <a:fld id="{77D38DAF-82E5-4F16-9708-7032B2640FE9}" type="slidenum">
              <a:rPr lang="it-IT" smtClean="0"/>
              <a:t>‹N›</a:t>
            </a:fld>
            <a:endParaRPr lang="it-IT" dirty="0"/>
          </a:p>
        </p:txBody>
      </p:sp>
    </p:spTree>
    <p:extLst>
      <p:ext uri="{BB962C8B-B14F-4D97-AF65-F5344CB8AC3E}">
        <p14:creationId xmlns:p14="http://schemas.microsoft.com/office/powerpoint/2010/main" val="1644042288"/>
      </p:ext>
    </p:extLst>
  </p:cSld>
  <p:clrMap bg1="lt1" tx1="dk1" bg2="lt2" tx2="dk2" accent1="accent1" accent2="accent2" accent3="accent3" accent4="accent4" accent5="accent5" accent6="accent6" hlink="hlink" folHlink="folHlink"/>
  <p:sldLayoutIdLst>
    <p:sldLayoutId id="2147483685" r:id="rId1"/>
    <p:sldLayoutId id="2147483686" r:id="rId2"/>
  </p:sldLayoutIdLst>
  <p:hf hdr="0"/>
  <p:txStyles>
    <p:titleStyle>
      <a:lvl1pPr algn="l" defTabSz="1008085" rtl="0" eaLnBrk="1" latinLnBrk="0" hangingPunct="1">
        <a:lnSpc>
          <a:spcPct val="90000"/>
        </a:lnSpc>
        <a:spcBef>
          <a:spcPct val="0"/>
        </a:spcBef>
        <a:buNone/>
        <a:defRPr sz="2600" kern="1200">
          <a:solidFill>
            <a:srgbClr val="FF0000"/>
          </a:solidFill>
          <a:latin typeface="+mj-lt"/>
          <a:ea typeface="+mj-ea"/>
          <a:cs typeface="+mj-cs"/>
        </a:defRPr>
      </a:lvl1pPr>
    </p:titleStyle>
    <p:bodyStyle>
      <a:lvl1pPr marL="252022" indent="-252022" algn="l" defTabSz="1008085" rtl="0" eaLnBrk="1" latinLnBrk="0" hangingPunct="1">
        <a:lnSpc>
          <a:spcPct val="90000"/>
        </a:lnSpc>
        <a:spcBef>
          <a:spcPts val="1102"/>
        </a:spcBef>
        <a:buFont typeface="Arial" panose="020B0604020202020204" pitchFamily="34" charset="0"/>
        <a:buChar char="•"/>
        <a:defRPr sz="2200" kern="1200">
          <a:solidFill>
            <a:schemeClr val="tx1"/>
          </a:solidFill>
          <a:latin typeface="+mn-lt"/>
          <a:ea typeface="+mn-ea"/>
          <a:cs typeface="+mn-cs"/>
        </a:defRPr>
      </a:lvl1pPr>
      <a:lvl2pPr marL="756063" indent="-252022" algn="l" defTabSz="1008085" rtl="0" eaLnBrk="1" latinLnBrk="0" hangingPunct="1">
        <a:lnSpc>
          <a:spcPct val="90000"/>
        </a:lnSpc>
        <a:spcBef>
          <a:spcPts val="551"/>
        </a:spcBef>
        <a:buFont typeface="Arial" panose="020B0604020202020204" pitchFamily="34" charset="0"/>
        <a:buChar char="•"/>
        <a:defRPr sz="2200" kern="1200">
          <a:solidFill>
            <a:schemeClr val="tx1"/>
          </a:solidFill>
          <a:latin typeface="+mn-lt"/>
          <a:ea typeface="+mn-ea"/>
          <a:cs typeface="+mn-cs"/>
        </a:defRPr>
      </a:lvl2pPr>
      <a:lvl3pPr marL="1260105" indent="-252022" algn="l" defTabSz="1008085" rtl="0" eaLnBrk="1" latinLnBrk="0" hangingPunct="1">
        <a:lnSpc>
          <a:spcPct val="90000"/>
        </a:lnSpc>
        <a:spcBef>
          <a:spcPts val="551"/>
        </a:spcBef>
        <a:buFont typeface="Arial" panose="020B0604020202020204" pitchFamily="34" charset="0"/>
        <a:buChar char="•"/>
        <a:defRPr sz="2200" kern="1200">
          <a:solidFill>
            <a:schemeClr val="tx1"/>
          </a:solidFill>
          <a:latin typeface="+mn-lt"/>
          <a:ea typeface="+mn-ea"/>
          <a:cs typeface="+mn-cs"/>
        </a:defRPr>
      </a:lvl3pPr>
      <a:lvl4pPr marL="1764146" indent="-252022" algn="l" defTabSz="1008085" rtl="0" eaLnBrk="1" latinLnBrk="0" hangingPunct="1">
        <a:lnSpc>
          <a:spcPct val="90000"/>
        </a:lnSpc>
        <a:spcBef>
          <a:spcPts val="551"/>
        </a:spcBef>
        <a:buFont typeface="Arial" panose="020B0604020202020204" pitchFamily="34" charset="0"/>
        <a:buChar char="•"/>
        <a:defRPr sz="2200" kern="1200">
          <a:solidFill>
            <a:schemeClr val="tx1"/>
          </a:solidFill>
          <a:latin typeface="+mn-lt"/>
          <a:ea typeface="+mn-ea"/>
          <a:cs typeface="+mn-cs"/>
        </a:defRPr>
      </a:lvl4pPr>
      <a:lvl5pPr marL="2268188" indent="-252022" algn="l" defTabSz="1008085" rtl="0" eaLnBrk="1" latinLnBrk="0" hangingPunct="1">
        <a:lnSpc>
          <a:spcPct val="90000"/>
        </a:lnSpc>
        <a:spcBef>
          <a:spcPts val="551"/>
        </a:spcBef>
        <a:buFont typeface="Arial" panose="020B0604020202020204" pitchFamily="34" charset="0"/>
        <a:buChar char="•"/>
        <a:defRPr sz="2200" kern="1200">
          <a:solidFill>
            <a:schemeClr val="tx1"/>
          </a:solidFill>
          <a:latin typeface="+mn-lt"/>
          <a:ea typeface="+mn-ea"/>
          <a:cs typeface="+mn-cs"/>
        </a:defRPr>
      </a:lvl5pPr>
      <a:lvl6pPr marL="2772232" indent="-252022" algn="l" defTabSz="1008085"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6273" indent="-252022" algn="l" defTabSz="1008085"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80316" indent="-252022" algn="l" defTabSz="1008085"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4357" indent="-252022" algn="l" defTabSz="1008085"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p:bodyStyle>
    <p:otherStyle>
      <a:defPPr>
        <a:defRPr lang="en-US"/>
      </a:defPPr>
      <a:lvl1pPr marL="0" algn="l" defTabSz="1008085" rtl="0" eaLnBrk="1" latinLnBrk="0" hangingPunct="1">
        <a:defRPr sz="1984" kern="1200">
          <a:solidFill>
            <a:schemeClr val="tx1"/>
          </a:solidFill>
          <a:latin typeface="+mn-lt"/>
          <a:ea typeface="+mn-ea"/>
          <a:cs typeface="+mn-cs"/>
        </a:defRPr>
      </a:lvl1pPr>
      <a:lvl2pPr marL="504042" algn="l" defTabSz="1008085" rtl="0" eaLnBrk="1" latinLnBrk="0" hangingPunct="1">
        <a:defRPr sz="1984" kern="1200">
          <a:solidFill>
            <a:schemeClr val="tx1"/>
          </a:solidFill>
          <a:latin typeface="+mn-lt"/>
          <a:ea typeface="+mn-ea"/>
          <a:cs typeface="+mn-cs"/>
        </a:defRPr>
      </a:lvl2pPr>
      <a:lvl3pPr marL="1008085" algn="l" defTabSz="1008085" rtl="0" eaLnBrk="1" latinLnBrk="0" hangingPunct="1">
        <a:defRPr sz="1984" kern="1200">
          <a:solidFill>
            <a:schemeClr val="tx1"/>
          </a:solidFill>
          <a:latin typeface="+mn-lt"/>
          <a:ea typeface="+mn-ea"/>
          <a:cs typeface="+mn-cs"/>
        </a:defRPr>
      </a:lvl3pPr>
      <a:lvl4pPr marL="1512127" algn="l" defTabSz="1008085" rtl="0" eaLnBrk="1" latinLnBrk="0" hangingPunct="1">
        <a:defRPr sz="1984" kern="1200">
          <a:solidFill>
            <a:schemeClr val="tx1"/>
          </a:solidFill>
          <a:latin typeface="+mn-lt"/>
          <a:ea typeface="+mn-ea"/>
          <a:cs typeface="+mn-cs"/>
        </a:defRPr>
      </a:lvl4pPr>
      <a:lvl5pPr marL="2016168" algn="l" defTabSz="1008085" rtl="0" eaLnBrk="1" latinLnBrk="0" hangingPunct="1">
        <a:defRPr sz="1984" kern="1200">
          <a:solidFill>
            <a:schemeClr val="tx1"/>
          </a:solidFill>
          <a:latin typeface="+mn-lt"/>
          <a:ea typeface="+mn-ea"/>
          <a:cs typeface="+mn-cs"/>
        </a:defRPr>
      </a:lvl5pPr>
      <a:lvl6pPr marL="2520211" algn="l" defTabSz="1008085" rtl="0" eaLnBrk="1" latinLnBrk="0" hangingPunct="1">
        <a:defRPr sz="1984" kern="1200">
          <a:solidFill>
            <a:schemeClr val="tx1"/>
          </a:solidFill>
          <a:latin typeface="+mn-lt"/>
          <a:ea typeface="+mn-ea"/>
          <a:cs typeface="+mn-cs"/>
        </a:defRPr>
      </a:lvl6pPr>
      <a:lvl7pPr marL="3024252" algn="l" defTabSz="1008085" rtl="0" eaLnBrk="1" latinLnBrk="0" hangingPunct="1">
        <a:defRPr sz="1984" kern="1200">
          <a:solidFill>
            <a:schemeClr val="tx1"/>
          </a:solidFill>
          <a:latin typeface="+mn-lt"/>
          <a:ea typeface="+mn-ea"/>
          <a:cs typeface="+mn-cs"/>
        </a:defRPr>
      </a:lvl7pPr>
      <a:lvl8pPr marL="3528293" algn="l" defTabSz="1008085" rtl="0" eaLnBrk="1" latinLnBrk="0" hangingPunct="1">
        <a:defRPr sz="1984" kern="1200">
          <a:solidFill>
            <a:schemeClr val="tx1"/>
          </a:solidFill>
          <a:latin typeface="+mn-lt"/>
          <a:ea typeface="+mn-ea"/>
          <a:cs typeface="+mn-cs"/>
        </a:defRPr>
      </a:lvl8pPr>
      <a:lvl9pPr marL="4032337" algn="l" defTabSz="1008085" rtl="0" eaLnBrk="1" latinLnBrk="0" hangingPunct="1">
        <a:defRPr sz="198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1.png"/><Relationship Id="rId7"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png"/><Relationship Id="rId5" Type="http://schemas.microsoft.com/office/2007/relationships/hdphoto" Target="../media/hdphoto1.wdp"/><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tags" Target="../tags/tag39.xml"/><Relationship Id="rId13" Type="http://schemas.openxmlformats.org/officeDocument/2006/relationships/notesSlide" Target="../notesSlides/notesSlide10.xml"/><Relationship Id="rId18" Type="http://schemas.openxmlformats.org/officeDocument/2006/relationships/image" Target="../media/image66.png"/><Relationship Id="rId26" Type="http://schemas.openxmlformats.org/officeDocument/2006/relationships/image" Target="../media/image74.png"/><Relationship Id="rId3" Type="http://schemas.openxmlformats.org/officeDocument/2006/relationships/tags" Target="../tags/tag34.xml"/><Relationship Id="rId21" Type="http://schemas.openxmlformats.org/officeDocument/2006/relationships/image" Target="../media/image69.png"/><Relationship Id="rId7" Type="http://schemas.openxmlformats.org/officeDocument/2006/relationships/tags" Target="../tags/tag38.xml"/><Relationship Id="rId12" Type="http://schemas.openxmlformats.org/officeDocument/2006/relationships/slideLayout" Target="../slideLayouts/slideLayout2.xml"/><Relationship Id="rId17" Type="http://schemas.openxmlformats.org/officeDocument/2006/relationships/image" Target="../media/image650.png"/><Relationship Id="rId25" Type="http://schemas.openxmlformats.org/officeDocument/2006/relationships/image" Target="../media/image73.png"/><Relationship Id="rId2" Type="http://schemas.openxmlformats.org/officeDocument/2006/relationships/tags" Target="../tags/tag33.xml"/><Relationship Id="rId16" Type="http://schemas.openxmlformats.org/officeDocument/2006/relationships/image" Target="../media/image65.png"/><Relationship Id="rId20" Type="http://schemas.openxmlformats.org/officeDocument/2006/relationships/image" Target="../media/image68.png"/><Relationship Id="rId1" Type="http://schemas.openxmlformats.org/officeDocument/2006/relationships/tags" Target="../tags/tag32.xml"/><Relationship Id="rId6" Type="http://schemas.openxmlformats.org/officeDocument/2006/relationships/tags" Target="../tags/tag37.xml"/><Relationship Id="rId11" Type="http://schemas.openxmlformats.org/officeDocument/2006/relationships/tags" Target="../tags/tag42.xml"/><Relationship Id="rId24" Type="http://schemas.openxmlformats.org/officeDocument/2006/relationships/image" Target="../media/image72.png"/><Relationship Id="rId5" Type="http://schemas.openxmlformats.org/officeDocument/2006/relationships/tags" Target="../tags/tag36.xml"/><Relationship Id="rId15" Type="http://schemas.openxmlformats.org/officeDocument/2006/relationships/image" Target="../media/image64.png"/><Relationship Id="rId23" Type="http://schemas.openxmlformats.org/officeDocument/2006/relationships/image" Target="../media/image71.png"/><Relationship Id="rId28" Type="http://schemas.openxmlformats.org/officeDocument/2006/relationships/image" Target="../media/image76.png"/><Relationship Id="rId10" Type="http://schemas.openxmlformats.org/officeDocument/2006/relationships/tags" Target="../tags/tag41.xml"/><Relationship Id="rId19" Type="http://schemas.openxmlformats.org/officeDocument/2006/relationships/image" Target="../media/image67.png"/><Relationship Id="rId4" Type="http://schemas.openxmlformats.org/officeDocument/2006/relationships/tags" Target="../tags/tag35.xml"/><Relationship Id="rId9" Type="http://schemas.openxmlformats.org/officeDocument/2006/relationships/tags" Target="../tags/tag40.xml"/><Relationship Id="rId14" Type="http://schemas.openxmlformats.org/officeDocument/2006/relationships/image" Target="../media/image620.png"/><Relationship Id="rId22" Type="http://schemas.openxmlformats.org/officeDocument/2006/relationships/image" Target="../media/image70.png"/><Relationship Id="rId27" Type="http://schemas.openxmlformats.org/officeDocument/2006/relationships/image" Target="../media/image75.png"/></Relationships>
</file>

<file path=ppt/slides/_rels/slide11.xml.rels><?xml version="1.0" encoding="UTF-8" standalone="yes"?>
<Relationships xmlns="http://schemas.openxmlformats.org/package/2006/relationships"><Relationship Id="rId8" Type="http://schemas.openxmlformats.org/officeDocument/2006/relationships/image" Target="../media/image78.png"/><Relationship Id="rId13" Type="http://schemas.openxmlformats.org/officeDocument/2006/relationships/image" Target="../media/image83.png"/><Relationship Id="rId18" Type="http://schemas.openxmlformats.org/officeDocument/2006/relationships/image" Target="../media/image88.png"/><Relationship Id="rId3" Type="http://schemas.openxmlformats.org/officeDocument/2006/relationships/tags" Target="../tags/tag45.xml"/><Relationship Id="rId7" Type="http://schemas.openxmlformats.org/officeDocument/2006/relationships/image" Target="../media/image77.png"/><Relationship Id="rId12" Type="http://schemas.openxmlformats.org/officeDocument/2006/relationships/image" Target="../media/image82.png"/><Relationship Id="rId17" Type="http://schemas.openxmlformats.org/officeDocument/2006/relationships/image" Target="../media/image87.png"/><Relationship Id="rId2" Type="http://schemas.openxmlformats.org/officeDocument/2006/relationships/tags" Target="../tags/tag44.xml"/><Relationship Id="rId16" Type="http://schemas.openxmlformats.org/officeDocument/2006/relationships/image" Target="../media/image86.png"/><Relationship Id="rId1" Type="http://schemas.openxmlformats.org/officeDocument/2006/relationships/tags" Target="../tags/tag43.xml"/><Relationship Id="rId6" Type="http://schemas.openxmlformats.org/officeDocument/2006/relationships/notesSlide" Target="../notesSlides/notesSlide11.xml"/><Relationship Id="rId11" Type="http://schemas.openxmlformats.org/officeDocument/2006/relationships/image" Target="../media/image81.png"/><Relationship Id="rId5" Type="http://schemas.openxmlformats.org/officeDocument/2006/relationships/slideLayout" Target="../slideLayouts/slideLayout2.xml"/><Relationship Id="rId15" Type="http://schemas.openxmlformats.org/officeDocument/2006/relationships/image" Target="../media/image85.png"/><Relationship Id="rId10" Type="http://schemas.openxmlformats.org/officeDocument/2006/relationships/image" Target="../media/image80.png"/><Relationship Id="rId19" Type="http://schemas.openxmlformats.org/officeDocument/2006/relationships/image" Target="../media/image89.png"/><Relationship Id="rId4" Type="http://schemas.openxmlformats.org/officeDocument/2006/relationships/tags" Target="../tags/tag46.xml"/><Relationship Id="rId9" Type="http://schemas.openxmlformats.org/officeDocument/2006/relationships/image" Target="../media/image79.png"/><Relationship Id="rId14" Type="http://schemas.openxmlformats.org/officeDocument/2006/relationships/image" Target="../media/image84.png"/></Relationships>
</file>

<file path=ppt/slides/_rels/slide12.xml.rels><?xml version="1.0" encoding="UTF-8" standalone="yes"?>
<Relationships xmlns="http://schemas.openxmlformats.org/package/2006/relationships"><Relationship Id="rId13" Type="http://schemas.openxmlformats.org/officeDocument/2006/relationships/tags" Target="../tags/tag59.xml"/><Relationship Id="rId18" Type="http://schemas.openxmlformats.org/officeDocument/2006/relationships/image" Target="../media/image92.png"/><Relationship Id="rId26" Type="http://schemas.openxmlformats.org/officeDocument/2006/relationships/image" Target="../media/image99.png"/><Relationship Id="rId3" Type="http://schemas.openxmlformats.org/officeDocument/2006/relationships/tags" Target="../tags/tag49.xml"/><Relationship Id="rId21" Type="http://schemas.openxmlformats.org/officeDocument/2006/relationships/image" Target="../media/image93.png"/><Relationship Id="rId7" Type="http://schemas.openxmlformats.org/officeDocument/2006/relationships/tags" Target="../tags/tag53.xml"/><Relationship Id="rId12" Type="http://schemas.openxmlformats.org/officeDocument/2006/relationships/tags" Target="../tags/tag58.xml"/><Relationship Id="rId17" Type="http://schemas.openxmlformats.org/officeDocument/2006/relationships/image" Target="../media/image91.png"/><Relationship Id="rId25" Type="http://schemas.openxmlformats.org/officeDocument/2006/relationships/image" Target="../media/image98.png"/><Relationship Id="rId33" Type="http://schemas.openxmlformats.org/officeDocument/2006/relationships/image" Target="../media/image106.png"/><Relationship Id="rId2" Type="http://schemas.openxmlformats.org/officeDocument/2006/relationships/tags" Target="../tags/tag48.xml"/><Relationship Id="rId16" Type="http://schemas.openxmlformats.org/officeDocument/2006/relationships/image" Target="../media/image90.png"/><Relationship Id="rId20" Type="http://schemas.openxmlformats.org/officeDocument/2006/relationships/image" Target="../media/image94.png"/><Relationship Id="rId29" Type="http://schemas.openxmlformats.org/officeDocument/2006/relationships/image" Target="../media/image102.png"/><Relationship Id="rId1" Type="http://schemas.openxmlformats.org/officeDocument/2006/relationships/tags" Target="../tags/tag47.xml"/><Relationship Id="rId6" Type="http://schemas.openxmlformats.org/officeDocument/2006/relationships/tags" Target="../tags/tag52.xml"/><Relationship Id="rId11" Type="http://schemas.openxmlformats.org/officeDocument/2006/relationships/tags" Target="../tags/tag57.xml"/><Relationship Id="rId24" Type="http://schemas.openxmlformats.org/officeDocument/2006/relationships/image" Target="../media/image97.png"/><Relationship Id="rId32" Type="http://schemas.openxmlformats.org/officeDocument/2006/relationships/image" Target="../media/image105.png"/><Relationship Id="rId5" Type="http://schemas.openxmlformats.org/officeDocument/2006/relationships/tags" Target="../tags/tag51.xml"/><Relationship Id="rId15" Type="http://schemas.openxmlformats.org/officeDocument/2006/relationships/notesSlide" Target="../notesSlides/notesSlide12.xml"/><Relationship Id="rId23" Type="http://schemas.openxmlformats.org/officeDocument/2006/relationships/image" Target="../media/image96.png"/><Relationship Id="rId28" Type="http://schemas.openxmlformats.org/officeDocument/2006/relationships/image" Target="../media/image101.png"/><Relationship Id="rId10" Type="http://schemas.openxmlformats.org/officeDocument/2006/relationships/tags" Target="../tags/tag56.xml"/><Relationship Id="rId19" Type="http://schemas.openxmlformats.org/officeDocument/2006/relationships/image" Target="../media/image35.png"/><Relationship Id="rId31" Type="http://schemas.openxmlformats.org/officeDocument/2006/relationships/image" Target="../media/image104.png"/><Relationship Id="rId4" Type="http://schemas.openxmlformats.org/officeDocument/2006/relationships/tags" Target="../tags/tag50.xml"/><Relationship Id="rId9" Type="http://schemas.openxmlformats.org/officeDocument/2006/relationships/tags" Target="../tags/tag55.xml"/><Relationship Id="rId14" Type="http://schemas.openxmlformats.org/officeDocument/2006/relationships/slideLayout" Target="../slideLayouts/slideLayout2.xml"/><Relationship Id="rId22" Type="http://schemas.openxmlformats.org/officeDocument/2006/relationships/image" Target="../media/image95.png"/><Relationship Id="rId27" Type="http://schemas.openxmlformats.org/officeDocument/2006/relationships/image" Target="../media/image100.png"/><Relationship Id="rId30" Type="http://schemas.openxmlformats.org/officeDocument/2006/relationships/image" Target="../media/image103.png"/><Relationship Id="rId8" Type="http://schemas.openxmlformats.org/officeDocument/2006/relationships/tags" Target="../tags/tag54.xml"/></Relationships>
</file>

<file path=ppt/slides/_rels/slide13.xml.rels><?xml version="1.0" encoding="UTF-8" standalone="yes"?>
<Relationships xmlns="http://schemas.openxmlformats.org/package/2006/relationships"><Relationship Id="rId8" Type="http://schemas.openxmlformats.org/officeDocument/2006/relationships/tags" Target="../tags/tag67.xml"/><Relationship Id="rId13" Type="http://schemas.openxmlformats.org/officeDocument/2006/relationships/image" Target="../media/image108.png"/><Relationship Id="rId18" Type="http://schemas.openxmlformats.org/officeDocument/2006/relationships/image" Target="../media/image113.png"/><Relationship Id="rId26" Type="http://schemas.openxmlformats.org/officeDocument/2006/relationships/image" Target="../media/image119.png"/><Relationship Id="rId3" Type="http://schemas.openxmlformats.org/officeDocument/2006/relationships/tags" Target="../tags/tag62.xml"/><Relationship Id="rId21" Type="http://schemas.openxmlformats.org/officeDocument/2006/relationships/image" Target="../media/image115.png"/><Relationship Id="rId7" Type="http://schemas.openxmlformats.org/officeDocument/2006/relationships/tags" Target="../tags/tag66.xml"/><Relationship Id="rId12" Type="http://schemas.openxmlformats.org/officeDocument/2006/relationships/image" Target="../media/image107.png"/><Relationship Id="rId17" Type="http://schemas.openxmlformats.org/officeDocument/2006/relationships/image" Target="../media/image112.png"/><Relationship Id="rId25" Type="http://schemas.openxmlformats.org/officeDocument/2006/relationships/image" Target="../media/image118.png"/><Relationship Id="rId2" Type="http://schemas.openxmlformats.org/officeDocument/2006/relationships/tags" Target="../tags/tag61.xml"/><Relationship Id="rId16" Type="http://schemas.openxmlformats.org/officeDocument/2006/relationships/image" Target="../media/image111.png"/><Relationship Id="rId20" Type="http://schemas.openxmlformats.org/officeDocument/2006/relationships/image" Target="../media/image114.png"/><Relationship Id="rId29" Type="http://schemas.openxmlformats.org/officeDocument/2006/relationships/image" Target="../media/image122.png"/><Relationship Id="rId1" Type="http://schemas.openxmlformats.org/officeDocument/2006/relationships/tags" Target="../tags/tag60.xml"/><Relationship Id="rId6" Type="http://schemas.openxmlformats.org/officeDocument/2006/relationships/tags" Target="../tags/tag65.xml"/><Relationship Id="rId11" Type="http://schemas.openxmlformats.org/officeDocument/2006/relationships/notesSlide" Target="../notesSlides/notesSlide13.xml"/><Relationship Id="rId24" Type="http://schemas.openxmlformats.org/officeDocument/2006/relationships/image" Target="../media/image1090.png"/><Relationship Id="rId5" Type="http://schemas.openxmlformats.org/officeDocument/2006/relationships/tags" Target="../tags/tag64.xml"/><Relationship Id="rId15" Type="http://schemas.openxmlformats.org/officeDocument/2006/relationships/image" Target="../media/image110.png"/><Relationship Id="rId23" Type="http://schemas.openxmlformats.org/officeDocument/2006/relationships/image" Target="../media/image117.png"/><Relationship Id="rId28" Type="http://schemas.openxmlformats.org/officeDocument/2006/relationships/image" Target="../media/image121.png"/><Relationship Id="rId10" Type="http://schemas.openxmlformats.org/officeDocument/2006/relationships/slideLayout" Target="../slideLayouts/slideLayout2.xml"/><Relationship Id="rId19" Type="http://schemas.openxmlformats.org/officeDocument/2006/relationships/image" Target="../media/image1130.png"/><Relationship Id="rId4" Type="http://schemas.openxmlformats.org/officeDocument/2006/relationships/tags" Target="../tags/tag63.xml"/><Relationship Id="rId9" Type="http://schemas.openxmlformats.org/officeDocument/2006/relationships/tags" Target="../tags/tag68.xml"/><Relationship Id="rId14" Type="http://schemas.openxmlformats.org/officeDocument/2006/relationships/image" Target="../media/image109.png"/><Relationship Id="rId22" Type="http://schemas.openxmlformats.org/officeDocument/2006/relationships/image" Target="../media/image116.png"/><Relationship Id="rId27" Type="http://schemas.openxmlformats.org/officeDocument/2006/relationships/image" Target="../media/image120.png"/></Relationships>
</file>

<file path=ppt/slides/_rels/slide14.xml.rels><?xml version="1.0" encoding="UTF-8" standalone="yes"?>
<Relationships xmlns="http://schemas.openxmlformats.org/package/2006/relationships"><Relationship Id="rId8" Type="http://schemas.openxmlformats.org/officeDocument/2006/relationships/tags" Target="../tags/tag76.xml"/><Relationship Id="rId13" Type="http://schemas.openxmlformats.org/officeDocument/2006/relationships/slideLayout" Target="../slideLayouts/slideLayout2.xml"/><Relationship Id="rId18" Type="http://schemas.openxmlformats.org/officeDocument/2006/relationships/image" Target="../media/image125.png"/><Relationship Id="rId26" Type="http://schemas.openxmlformats.org/officeDocument/2006/relationships/image" Target="../media/image133.png"/><Relationship Id="rId3" Type="http://schemas.openxmlformats.org/officeDocument/2006/relationships/tags" Target="../tags/tag71.xml"/><Relationship Id="rId21" Type="http://schemas.openxmlformats.org/officeDocument/2006/relationships/image" Target="../media/image128.png"/><Relationship Id="rId7" Type="http://schemas.openxmlformats.org/officeDocument/2006/relationships/tags" Target="../tags/tag75.xml"/><Relationship Id="rId12" Type="http://schemas.openxmlformats.org/officeDocument/2006/relationships/tags" Target="../tags/tag80.xml"/><Relationship Id="rId17" Type="http://schemas.openxmlformats.org/officeDocument/2006/relationships/image" Target="../media/image124.png"/><Relationship Id="rId25" Type="http://schemas.openxmlformats.org/officeDocument/2006/relationships/image" Target="../media/image132.png"/><Relationship Id="rId2" Type="http://schemas.openxmlformats.org/officeDocument/2006/relationships/tags" Target="../tags/tag70.xml"/><Relationship Id="rId16" Type="http://schemas.openxmlformats.org/officeDocument/2006/relationships/image" Target="../media/image1230.png"/><Relationship Id="rId20" Type="http://schemas.openxmlformats.org/officeDocument/2006/relationships/image" Target="../media/image127.png"/><Relationship Id="rId29" Type="http://schemas.openxmlformats.org/officeDocument/2006/relationships/image" Target="../media/image135.png"/><Relationship Id="rId1" Type="http://schemas.openxmlformats.org/officeDocument/2006/relationships/tags" Target="../tags/tag69.xml"/><Relationship Id="rId6" Type="http://schemas.openxmlformats.org/officeDocument/2006/relationships/tags" Target="../tags/tag74.xml"/><Relationship Id="rId11" Type="http://schemas.openxmlformats.org/officeDocument/2006/relationships/tags" Target="../tags/tag79.xml"/><Relationship Id="rId24" Type="http://schemas.openxmlformats.org/officeDocument/2006/relationships/image" Target="../media/image131.png"/><Relationship Id="rId5" Type="http://schemas.openxmlformats.org/officeDocument/2006/relationships/tags" Target="../tags/tag73.xml"/><Relationship Id="rId15" Type="http://schemas.openxmlformats.org/officeDocument/2006/relationships/image" Target="../media/image123.png"/><Relationship Id="rId23" Type="http://schemas.openxmlformats.org/officeDocument/2006/relationships/image" Target="../media/image130.png"/><Relationship Id="rId28" Type="http://schemas.openxmlformats.org/officeDocument/2006/relationships/image" Target="../media/image134.png"/><Relationship Id="rId10" Type="http://schemas.openxmlformats.org/officeDocument/2006/relationships/tags" Target="../tags/tag78.xml"/><Relationship Id="rId19" Type="http://schemas.openxmlformats.org/officeDocument/2006/relationships/image" Target="../media/image126.png"/><Relationship Id="rId4" Type="http://schemas.openxmlformats.org/officeDocument/2006/relationships/tags" Target="../tags/tag72.xml"/><Relationship Id="rId9" Type="http://schemas.openxmlformats.org/officeDocument/2006/relationships/tags" Target="../tags/tag77.xml"/><Relationship Id="rId14" Type="http://schemas.openxmlformats.org/officeDocument/2006/relationships/notesSlide" Target="../notesSlides/notesSlide14.xml"/><Relationship Id="rId22" Type="http://schemas.openxmlformats.org/officeDocument/2006/relationships/image" Target="../media/image129.png"/><Relationship Id="rId27" Type="http://schemas.openxmlformats.org/officeDocument/2006/relationships/image" Target="../media/image1320.png"/><Relationship Id="rId30" Type="http://schemas.openxmlformats.org/officeDocument/2006/relationships/image" Target="../media/image76.png"/></Relationships>
</file>

<file path=ppt/slides/_rels/slide15.xml.rels><?xml version="1.0" encoding="UTF-8" standalone="yes"?>
<Relationships xmlns="http://schemas.openxmlformats.org/package/2006/relationships"><Relationship Id="rId8" Type="http://schemas.openxmlformats.org/officeDocument/2006/relationships/tags" Target="../tags/tag88.xml"/><Relationship Id="rId13" Type="http://schemas.openxmlformats.org/officeDocument/2006/relationships/image" Target="../media/image143.png"/><Relationship Id="rId18" Type="http://schemas.openxmlformats.org/officeDocument/2006/relationships/image" Target="../media/image140.png"/><Relationship Id="rId3" Type="http://schemas.openxmlformats.org/officeDocument/2006/relationships/tags" Target="../tags/tag83.xml"/><Relationship Id="rId21" Type="http://schemas.openxmlformats.org/officeDocument/2006/relationships/image" Target="../media/image1390.png"/><Relationship Id="rId7" Type="http://schemas.openxmlformats.org/officeDocument/2006/relationships/tags" Target="../tags/tag87.xml"/><Relationship Id="rId12" Type="http://schemas.openxmlformats.org/officeDocument/2006/relationships/image" Target="../media/image101.png"/><Relationship Id="rId17" Type="http://schemas.openxmlformats.org/officeDocument/2006/relationships/image" Target="../media/image139.png"/><Relationship Id="rId2" Type="http://schemas.openxmlformats.org/officeDocument/2006/relationships/tags" Target="../tags/tag82.xml"/><Relationship Id="rId16" Type="http://schemas.openxmlformats.org/officeDocument/2006/relationships/image" Target="../media/image138.png"/><Relationship Id="rId20" Type="http://schemas.openxmlformats.org/officeDocument/2006/relationships/image" Target="../media/image141.png"/><Relationship Id="rId1" Type="http://schemas.openxmlformats.org/officeDocument/2006/relationships/tags" Target="../tags/tag81.xml"/><Relationship Id="rId6" Type="http://schemas.openxmlformats.org/officeDocument/2006/relationships/tags" Target="../tags/tag86.xml"/><Relationship Id="rId11" Type="http://schemas.openxmlformats.org/officeDocument/2006/relationships/image" Target="../media/image1290.png"/><Relationship Id="rId5" Type="http://schemas.openxmlformats.org/officeDocument/2006/relationships/tags" Target="../tags/tag85.xml"/><Relationship Id="rId15" Type="http://schemas.openxmlformats.org/officeDocument/2006/relationships/image" Target="../media/image137.png"/><Relationship Id="rId23" Type="http://schemas.openxmlformats.org/officeDocument/2006/relationships/image" Target="../media/image144.png"/><Relationship Id="rId10" Type="http://schemas.openxmlformats.org/officeDocument/2006/relationships/notesSlide" Target="../notesSlides/notesSlide15.xml"/><Relationship Id="rId19" Type="http://schemas.openxmlformats.org/officeDocument/2006/relationships/image" Target="../media/image1370.png"/><Relationship Id="rId4" Type="http://schemas.openxmlformats.org/officeDocument/2006/relationships/tags" Target="../tags/tag84.xml"/><Relationship Id="rId9" Type="http://schemas.openxmlformats.org/officeDocument/2006/relationships/slideLayout" Target="../slideLayouts/slideLayout2.xml"/><Relationship Id="rId14" Type="http://schemas.openxmlformats.org/officeDocument/2006/relationships/image" Target="../media/image136.png"/><Relationship Id="rId22" Type="http://schemas.openxmlformats.org/officeDocument/2006/relationships/image" Target="../media/image142.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146.png"/><Relationship Id="rId4" Type="http://schemas.openxmlformats.org/officeDocument/2006/relationships/image" Target="../media/image145.png"/></Relationships>
</file>

<file path=ppt/slides/_rels/slide18.xml.rels><?xml version="1.0" encoding="UTF-8" standalone="yes"?>
<Relationships xmlns="http://schemas.openxmlformats.org/package/2006/relationships"><Relationship Id="rId8" Type="http://schemas.openxmlformats.org/officeDocument/2006/relationships/slideLayout" Target="../slideLayouts/slideLayout2.xml"/><Relationship Id="rId13" Type="http://schemas.openxmlformats.org/officeDocument/2006/relationships/image" Target="../media/image150.png"/><Relationship Id="rId18" Type="http://schemas.openxmlformats.org/officeDocument/2006/relationships/image" Target="../media/image154.png"/><Relationship Id="rId3" Type="http://schemas.openxmlformats.org/officeDocument/2006/relationships/tags" Target="../tags/tag91.xml"/><Relationship Id="rId7" Type="http://schemas.openxmlformats.org/officeDocument/2006/relationships/tags" Target="../tags/tag95.xml"/><Relationship Id="rId12" Type="http://schemas.openxmlformats.org/officeDocument/2006/relationships/image" Target="../media/image149.png"/><Relationship Id="rId17" Type="http://schemas.openxmlformats.org/officeDocument/2006/relationships/image" Target="../media/image153.png"/><Relationship Id="rId2" Type="http://schemas.openxmlformats.org/officeDocument/2006/relationships/tags" Target="../tags/tag90.xml"/><Relationship Id="rId16" Type="http://schemas.openxmlformats.org/officeDocument/2006/relationships/image" Target="../media/image152.png"/><Relationship Id="rId1" Type="http://schemas.openxmlformats.org/officeDocument/2006/relationships/tags" Target="../tags/tag89.xml"/><Relationship Id="rId6" Type="http://schemas.openxmlformats.org/officeDocument/2006/relationships/tags" Target="../tags/tag94.xml"/><Relationship Id="rId11" Type="http://schemas.openxmlformats.org/officeDocument/2006/relationships/image" Target="../media/image148.png"/><Relationship Id="rId5" Type="http://schemas.openxmlformats.org/officeDocument/2006/relationships/tags" Target="../tags/tag93.xml"/><Relationship Id="rId15" Type="http://schemas.openxmlformats.org/officeDocument/2006/relationships/image" Target="../media/image1490.png"/><Relationship Id="rId10" Type="http://schemas.openxmlformats.org/officeDocument/2006/relationships/image" Target="../media/image147.png"/><Relationship Id="rId4" Type="http://schemas.openxmlformats.org/officeDocument/2006/relationships/tags" Target="../tags/tag92.xml"/><Relationship Id="rId9" Type="http://schemas.openxmlformats.org/officeDocument/2006/relationships/notesSlide" Target="../notesSlides/notesSlide18.xml"/><Relationship Id="rId14" Type="http://schemas.openxmlformats.org/officeDocument/2006/relationships/image" Target="../media/image151.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18" Type="http://schemas.openxmlformats.org/officeDocument/2006/relationships/image" Target="../media/image20.png"/><Relationship Id="rId3" Type="http://schemas.openxmlformats.org/officeDocument/2006/relationships/tags" Target="../tags/tag3.xml"/><Relationship Id="rId7" Type="http://schemas.openxmlformats.org/officeDocument/2006/relationships/notesSlide" Target="../notesSlides/notesSlide5.xml"/><Relationship Id="rId12" Type="http://schemas.openxmlformats.org/officeDocument/2006/relationships/image" Target="../media/image14.png"/><Relationship Id="rId17" Type="http://schemas.openxmlformats.org/officeDocument/2006/relationships/image" Target="../media/image19.png"/><Relationship Id="rId2" Type="http://schemas.openxmlformats.org/officeDocument/2006/relationships/tags" Target="../tags/tag2.xml"/><Relationship Id="rId16" Type="http://schemas.openxmlformats.org/officeDocument/2006/relationships/image" Target="../media/image18.png"/><Relationship Id="rId20" Type="http://schemas.openxmlformats.org/officeDocument/2006/relationships/image" Target="../media/image22.png"/><Relationship Id="rId1" Type="http://schemas.openxmlformats.org/officeDocument/2006/relationships/tags" Target="../tags/tag1.xml"/><Relationship Id="rId6" Type="http://schemas.openxmlformats.org/officeDocument/2006/relationships/slideLayout" Target="../slideLayouts/slideLayout2.xml"/><Relationship Id="rId11" Type="http://schemas.openxmlformats.org/officeDocument/2006/relationships/image" Target="../media/image13.png"/><Relationship Id="rId5" Type="http://schemas.openxmlformats.org/officeDocument/2006/relationships/tags" Target="../tags/tag5.xml"/><Relationship Id="rId15" Type="http://schemas.openxmlformats.org/officeDocument/2006/relationships/image" Target="../media/image17.png"/><Relationship Id="rId10" Type="http://schemas.openxmlformats.org/officeDocument/2006/relationships/image" Target="../media/image12.png"/><Relationship Id="rId19" Type="http://schemas.openxmlformats.org/officeDocument/2006/relationships/image" Target="../media/image21.png"/><Relationship Id="rId4" Type="http://schemas.openxmlformats.org/officeDocument/2006/relationships/tags" Target="../tags/tag4.xml"/><Relationship Id="rId9" Type="http://schemas.openxmlformats.org/officeDocument/2006/relationships/image" Target="../media/image11.png"/><Relationship Id="rId14" Type="http://schemas.openxmlformats.org/officeDocument/2006/relationships/image" Target="../media/image16.png"/></Relationships>
</file>

<file path=ppt/slides/_rels/slide6.xml.rels><?xml version="1.0" encoding="UTF-8" standalone="yes"?>
<Relationships xmlns="http://schemas.openxmlformats.org/package/2006/relationships"><Relationship Id="rId13" Type="http://schemas.openxmlformats.org/officeDocument/2006/relationships/tags" Target="../tags/tag18.xml"/><Relationship Id="rId18" Type="http://schemas.openxmlformats.org/officeDocument/2006/relationships/image" Target="../media/image25.png"/><Relationship Id="rId26" Type="http://schemas.openxmlformats.org/officeDocument/2006/relationships/image" Target="../media/image33.png"/><Relationship Id="rId3" Type="http://schemas.openxmlformats.org/officeDocument/2006/relationships/tags" Target="../tags/tag8.xml"/><Relationship Id="rId21" Type="http://schemas.openxmlformats.org/officeDocument/2006/relationships/image" Target="../media/image28.png"/><Relationship Id="rId7" Type="http://schemas.openxmlformats.org/officeDocument/2006/relationships/tags" Target="../tags/tag12.xml"/><Relationship Id="rId12" Type="http://schemas.openxmlformats.org/officeDocument/2006/relationships/tags" Target="../tags/tag17.xml"/><Relationship Id="rId17" Type="http://schemas.openxmlformats.org/officeDocument/2006/relationships/image" Target="../media/image24.png"/><Relationship Id="rId25" Type="http://schemas.openxmlformats.org/officeDocument/2006/relationships/image" Target="../media/image32.png"/><Relationship Id="rId33" Type="http://schemas.openxmlformats.org/officeDocument/2006/relationships/image" Target="../media/image21.png"/><Relationship Id="rId2" Type="http://schemas.openxmlformats.org/officeDocument/2006/relationships/tags" Target="../tags/tag7.xml"/><Relationship Id="rId16" Type="http://schemas.openxmlformats.org/officeDocument/2006/relationships/image" Target="../media/image23.png"/><Relationship Id="rId20" Type="http://schemas.openxmlformats.org/officeDocument/2006/relationships/image" Target="../media/image27.png"/><Relationship Id="rId29" Type="http://schemas.openxmlformats.org/officeDocument/2006/relationships/image" Target="../media/image36.png"/><Relationship Id="rId1" Type="http://schemas.openxmlformats.org/officeDocument/2006/relationships/tags" Target="../tags/tag6.xml"/><Relationship Id="rId6" Type="http://schemas.openxmlformats.org/officeDocument/2006/relationships/tags" Target="../tags/tag11.xml"/><Relationship Id="rId11" Type="http://schemas.openxmlformats.org/officeDocument/2006/relationships/tags" Target="../tags/tag16.xml"/><Relationship Id="rId24" Type="http://schemas.openxmlformats.org/officeDocument/2006/relationships/image" Target="../media/image31.png"/><Relationship Id="rId32" Type="http://schemas.openxmlformats.org/officeDocument/2006/relationships/image" Target="../media/image39.png"/><Relationship Id="rId5" Type="http://schemas.openxmlformats.org/officeDocument/2006/relationships/tags" Target="../tags/tag10.xml"/><Relationship Id="rId15" Type="http://schemas.openxmlformats.org/officeDocument/2006/relationships/notesSlide" Target="../notesSlides/notesSlide6.xml"/><Relationship Id="rId23" Type="http://schemas.openxmlformats.org/officeDocument/2006/relationships/image" Target="../media/image30.png"/><Relationship Id="rId28" Type="http://schemas.openxmlformats.org/officeDocument/2006/relationships/image" Target="../media/image35.png"/><Relationship Id="rId10" Type="http://schemas.openxmlformats.org/officeDocument/2006/relationships/tags" Target="../tags/tag15.xml"/><Relationship Id="rId19" Type="http://schemas.openxmlformats.org/officeDocument/2006/relationships/image" Target="../media/image26.png"/><Relationship Id="rId31" Type="http://schemas.openxmlformats.org/officeDocument/2006/relationships/image" Target="../media/image38.png"/><Relationship Id="rId4" Type="http://schemas.openxmlformats.org/officeDocument/2006/relationships/tags" Target="../tags/tag9.xml"/><Relationship Id="rId9" Type="http://schemas.openxmlformats.org/officeDocument/2006/relationships/tags" Target="../tags/tag14.xml"/><Relationship Id="rId14" Type="http://schemas.openxmlformats.org/officeDocument/2006/relationships/slideLayout" Target="../slideLayouts/slideLayout2.xml"/><Relationship Id="rId22" Type="http://schemas.openxmlformats.org/officeDocument/2006/relationships/image" Target="../media/image29.png"/><Relationship Id="rId27" Type="http://schemas.openxmlformats.org/officeDocument/2006/relationships/image" Target="../media/image34.png"/><Relationship Id="rId30" Type="http://schemas.openxmlformats.org/officeDocument/2006/relationships/image" Target="../media/image37.png"/><Relationship Id="rId8" Type="http://schemas.openxmlformats.org/officeDocument/2006/relationships/tags" Target="../tags/tag13.xml"/></Relationships>
</file>

<file path=ppt/slides/_rels/slide7.xml.rels><?xml version="1.0" encoding="UTF-8" standalone="yes"?>
<Relationships xmlns="http://schemas.openxmlformats.org/package/2006/relationships"><Relationship Id="rId8" Type="http://schemas.openxmlformats.org/officeDocument/2006/relationships/tags" Target="../tags/tag26.xml"/><Relationship Id="rId13" Type="http://schemas.openxmlformats.org/officeDocument/2006/relationships/image" Target="../media/image41.png"/><Relationship Id="rId18" Type="http://schemas.openxmlformats.org/officeDocument/2006/relationships/image" Target="../media/image46.png"/><Relationship Id="rId26" Type="http://schemas.openxmlformats.org/officeDocument/2006/relationships/image" Target="../media/image53.png"/><Relationship Id="rId3" Type="http://schemas.openxmlformats.org/officeDocument/2006/relationships/tags" Target="../tags/tag21.xml"/><Relationship Id="rId21" Type="http://schemas.openxmlformats.org/officeDocument/2006/relationships/image" Target="../media/image49.png"/><Relationship Id="rId7" Type="http://schemas.openxmlformats.org/officeDocument/2006/relationships/tags" Target="../tags/tag25.xml"/><Relationship Id="rId12" Type="http://schemas.openxmlformats.org/officeDocument/2006/relationships/image" Target="../media/image40.png"/><Relationship Id="rId17" Type="http://schemas.openxmlformats.org/officeDocument/2006/relationships/image" Target="../media/image45.png"/><Relationship Id="rId25" Type="http://schemas.openxmlformats.org/officeDocument/2006/relationships/image" Target="../media/image35.png"/><Relationship Id="rId2" Type="http://schemas.openxmlformats.org/officeDocument/2006/relationships/tags" Target="../tags/tag20.xml"/><Relationship Id="rId16" Type="http://schemas.openxmlformats.org/officeDocument/2006/relationships/image" Target="../media/image44.png"/><Relationship Id="rId20" Type="http://schemas.openxmlformats.org/officeDocument/2006/relationships/image" Target="../media/image48.png"/><Relationship Id="rId1" Type="http://schemas.openxmlformats.org/officeDocument/2006/relationships/tags" Target="../tags/tag19.xml"/><Relationship Id="rId6" Type="http://schemas.openxmlformats.org/officeDocument/2006/relationships/tags" Target="../tags/tag24.xml"/><Relationship Id="rId11" Type="http://schemas.openxmlformats.org/officeDocument/2006/relationships/notesSlide" Target="../notesSlides/notesSlide7.xml"/><Relationship Id="rId24" Type="http://schemas.openxmlformats.org/officeDocument/2006/relationships/image" Target="../media/image52.png"/><Relationship Id="rId5" Type="http://schemas.openxmlformats.org/officeDocument/2006/relationships/tags" Target="../tags/tag23.xml"/><Relationship Id="rId15" Type="http://schemas.openxmlformats.org/officeDocument/2006/relationships/image" Target="../media/image43.png"/><Relationship Id="rId23" Type="http://schemas.openxmlformats.org/officeDocument/2006/relationships/image" Target="../media/image51.png"/><Relationship Id="rId10" Type="http://schemas.openxmlformats.org/officeDocument/2006/relationships/slideLayout" Target="../slideLayouts/slideLayout2.xml"/><Relationship Id="rId19" Type="http://schemas.openxmlformats.org/officeDocument/2006/relationships/image" Target="../media/image47.png"/><Relationship Id="rId4" Type="http://schemas.openxmlformats.org/officeDocument/2006/relationships/tags" Target="../tags/tag22.xml"/><Relationship Id="rId9" Type="http://schemas.openxmlformats.org/officeDocument/2006/relationships/tags" Target="../tags/tag27.xml"/><Relationship Id="rId14" Type="http://schemas.openxmlformats.org/officeDocument/2006/relationships/image" Target="../media/image42.png"/><Relationship Id="rId22" Type="http://schemas.openxmlformats.org/officeDocument/2006/relationships/image" Target="../media/image50.png"/></Relationships>
</file>

<file path=ppt/slides/_rels/slide8.xml.rels><?xml version="1.0" encoding="UTF-8" standalone="yes"?>
<Relationships xmlns="http://schemas.openxmlformats.org/package/2006/relationships"><Relationship Id="rId8" Type="http://schemas.openxmlformats.org/officeDocument/2006/relationships/image" Target="../media/image55.png"/><Relationship Id="rId13" Type="http://schemas.openxmlformats.org/officeDocument/2006/relationships/image" Target="../media/image60.png"/><Relationship Id="rId3" Type="http://schemas.openxmlformats.org/officeDocument/2006/relationships/tags" Target="../tags/tag30.xml"/><Relationship Id="rId7" Type="http://schemas.openxmlformats.org/officeDocument/2006/relationships/image" Target="../media/image54.png"/><Relationship Id="rId12" Type="http://schemas.openxmlformats.org/officeDocument/2006/relationships/image" Target="../media/image59.png"/><Relationship Id="rId2" Type="http://schemas.openxmlformats.org/officeDocument/2006/relationships/tags" Target="../tags/tag29.xml"/><Relationship Id="rId16" Type="http://schemas.openxmlformats.org/officeDocument/2006/relationships/image" Target="../media/image610.png"/><Relationship Id="rId1" Type="http://schemas.openxmlformats.org/officeDocument/2006/relationships/tags" Target="../tags/tag28.xml"/><Relationship Id="rId6" Type="http://schemas.openxmlformats.org/officeDocument/2006/relationships/notesSlide" Target="../notesSlides/notesSlide8.xml"/><Relationship Id="rId11" Type="http://schemas.openxmlformats.org/officeDocument/2006/relationships/image" Target="../media/image58.png"/><Relationship Id="rId5" Type="http://schemas.openxmlformats.org/officeDocument/2006/relationships/slideLayout" Target="../slideLayouts/slideLayout2.xml"/><Relationship Id="rId15" Type="http://schemas.openxmlformats.org/officeDocument/2006/relationships/image" Target="../media/image540.png"/><Relationship Id="rId10" Type="http://schemas.openxmlformats.org/officeDocument/2006/relationships/image" Target="../media/image57.png"/><Relationship Id="rId4" Type="http://schemas.openxmlformats.org/officeDocument/2006/relationships/tags" Target="../tags/tag31.xml"/><Relationship Id="rId9" Type="http://schemas.openxmlformats.org/officeDocument/2006/relationships/image" Target="../media/image56.png"/><Relationship Id="rId14" Type="http://schemas.openxmlformats.org/officeDocument/2006/relationships/image" Target="../media/image61.png"/></Relationships>
</file>

<file path=ppt/slides/_rels/slide9.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6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magine 8">
            <a:extLst>
              <a:ext uri="{FF2B5EF4-FFF2-40B4-BE49-F238E27FC236}">
                <a16:creationId xmlns:a16="http://schemas.microsoft.com/office/drawing/2014/main" id="{5957397C-4BF9-4DA1-AFBF-9FB3F041EBE5}"/>
              </a:ext>
            </a:extLst>
          </p:cNvPr>
          <p:cNvPicPr>
            <a:picLocks noChangeAspect="1"/>
          </p:cNvPicPr>
          <p:nvPr/>
        </p:nvPicPr>
        <p:blipFill>
          <a:blip r:embed="rId3"/>
          <a:stretch>
            <a:fillRect/>
          </a:stretch>
        </p:blipFill>
        <p:spPr>
          <a:xfrm>
            <a:off x="-1" y="-88598"/>
            <a:ext cx="10080625" cy="1863038"/>
          </a:xfrm>
          <a:prstGeom prst="rect">
            <a:avLst/>
          </a:prstGeom>
        </p:spPr>
      </p:pic>
      <p:sp>
        <p:nvSpPr>
          <p:cNvPr id="55" name="Titolo 1">
            <a:extLst>
              <a:ext uri="{FF2B5EF4-FFF2-40B4-BE49-F238E27FC236}">
                <a16:creationId xmlns:a16="http://schemas.microsoft.com/office/drawing/2014/main" id="{A1F34159-B9CD-4146-AB2C-E7F8D6168B1C}"/>
              </a:ext>
            </a:extLst>
          </p:cNvPr>
          <p:cNvSpPr>
            <a:spLocks noGrp="1"/>
          </p:cNvSpPr>
          <p:nvPr>
            <p:ph type="ctrTitle"/>
          </p:nvPr>
        </p:nvSpPr>
        <p:spPr>
          <a:xfrm>
            <a:off x="361950" y="1198047"/>
            <a:ext cx="9568295" cy="3355044"/>
          </a:xfrm>
        </p:spPr>
        <p:txBody>
          <a:bodyPr>
            <a:noAutofit/>
          </a:bodyPr>
          <a:lstStyle/>
          <a:p>
            <a:r>
              <a:rPr lang="en-GB" sz="6000" b="1" dirty="0">
                <a:solidFill>
                  <a:schemeClr val="tx1"/>
                </a:solidFill>
              </a:rPr>
              <a:t>STOCHASTIC MODELS</a:t>
            </a:r>
            <a:br>
              <a:rPr lang="en-GB" sz="6000" b="1" dirty="0">
                <a:solidFill>
                  <a:schemeClr val="tx1"/>
                </a:solidFill>
              </a:rPr>
            </a:br>
            <a:r>
              <a:rPr lang="en-GB" sz="4800" b="1" dirty="0">
                <a:solidFill>
                  <a:schemeClr val="tx1"/>
                </a:solidFill>
              </a:rPr>
              <a:t>- </a:t>
            </a:r>
            <a:r>
              <a:rPr lang="en-GB" sz="4800" b="1" i="1" dirty="0">
                <a:solidFill>
                  <a:srgbClr val="E71224"/>
                </a:solidFill>
              </a:rPr>
              <a:t>Advanced seminars </a:t>
            </a:r>
            <a:r>
              <a:rPr lang="en-GB" sz="4800" b="1" dirty="0">
                <a:solidFill>
                  <a:schemeClr val="tx1"/>
                </a:solidFill>
              </a:rPr>
              <a:t>-</a:t>
            </a:r>
            <a:br>
              <a:rPr lang="en-GB" sz="4800" b="1" dirty="0">
                <a:solidFill>
                  <a:schemeClr val="tx1"/>
                </a:solidFill>
              </a:rPr>
            </a:br>
            <a:r>
              <a:rPr lang="en-GB" sz="4800" b="1" dirty="0">
                <a:solidFill>
                  <a:schemeClr val="tx1"/>
                </a:solidFill>
              </a:rPr>
              <a:t>The Consensus Problem</a:t>
            </a:r>
            <a:endParaRPr lang="it-IT" sz="4800" dirty="0">
              <a:solidFill>
                <a:schemeClr val="tx1"/>
              </a:solidFill>
            </a:endParaRPr>
          </a:p>
        </p:txBody>
      </p:sp>
      <p:sp>
        <p:nvSpPr>
          <p:cNvPr id="27" name="Segnaposto piè di pagina 4">
            <a:extLst>
              <a:ext uri="{FF2B5EF4-FFF2-40B4-BE49-F238E27FC236}">
                <a16:creationId xmlns:a16="http://schemas.microsoft.com/office/drawing/2014/main" id="{2716D225-8D3D-49FF-A624-DF6AE03D615C}"/>
              </a:ext>
            </a:extLst>
          </p:cNvPr>
          <p:cNvSpPr>
            <a:spLocks noGrp="1"/>
          </p:cNvSpPr>
          <p:nvPr>
            <p:ph type="ftr" sz="quarter" idx="11"/>
          </p:nvPr>
        </p:nvSpPr>
        <p:spPr>
          <a:xfrm>
            <a:off x="3354077" y="7144934"/>
            <a:ext cx="3402211" cy="402483"/>
          </a:xfrm>
        </p:spPr>
        <p:txBody>
          <a:bodyPr/>
          <a:lstStyle/>
          <a:p>
            <a:r>
              <a:rPr lang="it-IT" dirty="0"/>
              <a:t>alessandro.pilloni@unica.it</a:t>
            </a:r>
          </a:p>
        </p:txBody>
      </p:sp>
      <p:sp>
        <p:nvSpPr>
          <p:cNvPr id="28" name="Segnaposto numero diapositiva 5">
            <a:extLst>
              <a:ext uri="{FF2B5EF4-FFF2-40B4-BE49-F238E27FC236}">
                <a16:creationId xmlns:a16="http://schemas.microsoft.com/office/drawing/2014/main" id="{2A130DD7-B878-4684-BC8F-A2E3B305305D}"/>
              </a:ext>
            </a:extLst>
          </p:cNvPr>
          <p:cNvSpPr>
            <a:spLocks noGrp="1"/>
          </p:cNvSpPr>
          <p:nvPr>
            <p:ph type="sldNum" sz="quarter" idx="12"/>
          </p:nvPr>
        </p:nvSpPr>
        <p:spPr>
          <a:xfrm>
            <a:off x="7119441" y="7144934"/>
            <a:ext cx="2658404" cy="402483"/>
          </a:xfrm>
        </p:spPr>
        <p:txBody>
          <a:bodyPr/>
          <a:lstStyle/>
          <a:p>
            <a:fld id="{77D38DAF-82E5-4F16-9708-7032B2640FE9}" type="slidenum">
              <a:rPr lang="it-IT" smtClean="0"/>
              <a:t>1</a:t>
            </a:fld>
            <a:endParaRPr lang="it-IT" dirty="0"/>
          </a:p>
        </p:txBody>
      </p:sp>
      <p:pic>
        <p:nvPicPr>
          <p:cNvPr id="25" name="Picture 6" descr="http://www.unica.it/UserFiles/Image/Grafica/logouniv800.GIF">
            <a:extLst>
              <a:ext uri="{FF2B5EF4-FFF2-40B4-BE49-F238E27FC236}">
                <a16:creationId xmlns:a16="http://schemas.microsoft.com/office/drawing/2014/main" id="{2D4B6913-4910-48FA-814A-38E84513FF5D}"/>
              </a:ext>
            </a:extLst>
          </p:cNvPr>
          <p:cNvPicPr>
            <a:picLocks noChangeAspect="1" noChangeArrowheads="1"/>
          </p:cNvPicPr>
          <p:nvPr/>
        </p:nvPicPr>
        <p:blipFill>
          <a:blip r:embed="rId4" cstate="print">
            <a:extLst>
              <a:ext uri="{BEBA8EAE-BF5A-486C-A8C5-ECC9F3942E4B}">
                <a14:imgProps xmlns:a14="http://schemas.microsoft.com/office/drawing/2010/main">
                  <a14:imgLayer r:embed="rId5">
                    <a14:imgEffect>
                      <a14:artisticCrisscrossEtching trans="36000" pressure="0"/>
                    </a14:imgEffect>
                  </a14:imgLayer>
                </a14:imgProps>
              </a:ext>
              <a:ext uri="{28A0092B-C50C-407E-A947-70E740481C1C}">
                <a14:useLocalDpi xmlns:a14="http://schemas.microsoft.com/office/drawing/2010/main" val="0"/>
              </a:ext>
            </a:extLst>
          </a:blip>
          <a:srcRect/>
          <a:stretch>
            <a:fillRect/>
          </a:stretch>
        </p:blipFill>
        <p:spPr bwMode="auto">
          <a:xfrm rot="20306028">
            <a:off x="8189869" y="6696671"/>
            <a:ext cx="2662598" cy="1501517"/>
          </a:xfrm>
          <a:prstGeom prst="rect">
            <a:avLst/>
          </a:prstGeom>
          <a:noFill/>
          <a:extLst>
            <a:ext uri="{909E8E84-426E-40DD-AFC4-6F175D3DCCD1}">
              <a14:hiddenFill xmlns:a14="http://schemas.microsoft.com/office/drawing/2010/main">
                <a:solidFill>
                  <a:srgbClr val="FFFFFF"/>
                </a:solidFill>
              </a14:hiddenFill>
            </a:ext>
          </a:extLst>
        </p:spPr>
      </p:pic>
      <p:sp>
        <p:nvSpPr>
          <p:cNvPr id="33" name="Segnaposto numero diapositiva 5">
            <a:extLst>
              <a:ext uri="{FF2B5EF4-FFF2-40B4-BE49-F238E27FC236}">
                <a16:creationId xmlns:a16="http://schemas.microsoft.com/office/drawing/2014/main" id="{34D8DB50-C43F-4F19-AB18-C0C08DED696F}"/>
              </a:ext>
            </a:extLst>
          </p:cNvPr>
          <p:cNvSpPr txBox="1">
            <a:spLocks/>
          </p:cNvSpPr>
          <p:nvPr/>
        </p:nvSpPr>
        <p:spPr>
          <a:xfrm>
            <a:off x="7271841" y="7297334"/>
            <a:ext cx="2658404" cy="402483"/>
          </a:xfrm>
          <a:prstGeom prst="rect">
            <a:avLst/>
          </a:prstGeom>
        </p:spPr>
        <p:txBody>
          <a:bodyPr vert="horz" lIns="91440" tIns="45720" rIns="91440" bIns="45720" rtlCol="0" anchor="ctr"/>
          <a:lstStyle>
            <a:defPPr>
              <a:defRPr lang="en-US"/>
            </a:defPPr>
            <a:lvl1pPr marL="0" algn="r" defTabSz="457200" rtl="0" eaLnBrk="1" latinLnBrk="0" hangingPunct="1">
              <a:defRPr sz="1323"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77D38DAF-82E5-4F16-9708-7032B2640FE9}" type="slidenum">
              <a:rPr lang="it-IT"/>
              <a:pPr/>
              <a:t>1</a:t>
            </a:fld>
            <a:endParaRPr lang="it-IT" dirty="0"/>
          </a:p>
        </p:txBody>
      </p:sp>
      <p:pic>
        <p:nvPicPr>
          <p:cNvPr id="6" name="Immagine 5">
            <a:extLst>
              <a:ext uri="{FF2B5EF4-FFF2-40B4-BE49-F238E27FC236}">
                <a16:creationId xmlns:a16="http://schemas.microsoft.com/office/drawing/2014/main" id="{2F0668C2-735B-9259-B930-F10E395F6F36}"/>
              </a:ext>
            </a:extLst>
          </p:cNvPr>
          <p:cNvPicPr>
            <a:picLocks noChangeAspect="1"/>
          </p:cNvPicPr>
          <p:nvPr/>
        </p:nvPicPr>
        <p:blipFill>
          <a:blip r:embed="rId6"/>
          <a:stretch>
            <a:fillRect/>
          </a:stretch>
        </p:blipFill>
        <p:spPr>
          <a:xfrm>
            <a:off x="3174488" y="4828041"/>
            <a:ext cx="4306907" cy="2469293"/>
          </a:xfrm>
          <a:prstGeom prst="rect">
            <a:avLst/>
          </a:prstGeom>
        </p:spPr>
      </p:pic>
      <p:pic>
        <p:nvPicPr>
          <p:cNvPr id="2" name="Immagine 1">
            <a:extLst>
              <a:ext uri="{FF2B5EF4-FFF2-40B4-BE49-F238E27FC236}">
                <a16:creationId xmlns:a16="http://schemas.microsoft.com/office/drawing/2014/main" id="{448072BD-1D3B-D2ED-F8D7-01102BC76A14}"/>
              </a:ext>
            </a:extLst>
          </p:cNvPr>
          <p:cNvPicPr>
            <a:picLocks noChangeAspect="1"/>
          </p:cNvPicPr>
          <p:nvPr/>
        </p:nvPicPr>
        <p:blipFill>
          <a:blip r:embed="rId7"/>
          <a:stretch>
            <a:fillRect/>
          </a:stretch>
        </p:blipFill>
        <p:spPr>
          <a:xfrm>
            <a:off x="6756288" y="4728130"/>
            <a:ext cx="3143386" cy="1767338"/>
          </a:xfrm>
          <a:prstGeom prst="rect">
            <a:avLst/>
          </a:prstGeom>
        </p:spPr>
      </p:pic>
      <p:pic>
        <p:nvPicPr>
          <p:cNvPr id="3" name="Immagine 2">
            <a:extLst>
              <a:ext uri="{FF2B5EF4-FFF2-40B4-BE49-F238E27FC236}">
                <a16:creationId xmlns:a16="http://schemas.microsoft.com/office/drawing/2014/main" id="{104BDF6B-F6FB-753F-6F34-CF5947AC4164}"/>
              </a:ext>
            </a:extLst>
          </p:cNvPr>
          <p:cNvPicPr>
            <a:picLocks noChangeAspect="1"/>
          </p:cNvPicPr>
          <p:nvPr/>
        </p:nvPicPr>
        <p:blipFill>
          <a:blip r:embed="rId8"/>
          <a:stretch>
            <a:fillRect/>
          </a:stretch>
        </p:blipFill>
        <p:spPr>
          <a:xfrm>
            <a:off x="144273" y="4828041"/>
            <a:ext cx="3697349" cy="1431834"/>
          </a:xfrm>
          <a:prstGeom prst="rect">
            <a:avLst/>
          </a:prstGeom>
        </p:spPr>
      </p:pic>
    </p:spTree>
    <p:extLst>
      <p:ext uri="{BB962C8B-B14F-4D97-AF65-F5344CB8AC3E}">
        <p14:creationId xmlns:p14="http://schemas.microsoft.com/office/powerpoint/2010/main" val="1196434887"/>
      </p:ext>
    </p:extLst>
  </p:cSld>
  <p:clrMapOvr>
    <a:masterClrMapping/>
  </p:clrMapOvr>
  <mc:AlternateContent xmlns:mc="http://schemas.openxmlformats.org/markup-compatibility/2006" xmlns:p14="http://schemas.microsoft.com/office/powerpoint/2010/main">
    <mc:Choice Requires="p14">
      <p:transition spd="slow" p14:dur="2000" advTm="3068"/>
    </mc:Choice>
    <mc:Fallback xmlns="">
      <p:transition spd="slow" advTm="3068"/>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3FF2275-D953-47A5-A53B-5493839F26B8}"/>
              </a:ext>
            </a:extLst>
          </p:cNvPr>
          <p:cNvSpPr>
            <a:spLocks noGrp="1"/>
          </p:cNvSpPr>
          <p:nvPr>
            <p:ph type="title"/>
          </p:nvPr>
        </p:nvSpPr>
        <p:spPr>
          <a:xfrm>
            <a:off x="270527" y="223173"/>
            <a:ext cx="9055073" cy="493439"/>
          </a:xfrm>
        </p:spPr>
        <p:txBody>
          <a:bodyPr>
            <a:normAutofit/>
          </a:bodyPr>
          <a:lstStyle/>
          <a:p>
            <a:r>
              <a:rPr lang="en-US" dirty="0"/>
              <a:t>Considerations on Clock Ticks and the Absolute Time</a:t>
            </a:r>
            <a:endParaRPr lang="en-GB" dirty="0"/>
          </a:p>
        </p:txBody>
      </p:sp>
      <p:sp>
        <p:nvSpPr>
          <p:cNvPr id="4" name="Segnaposto piè di pagina 3">
            <a:extLst>
              <a:ext uri="{FF2B5EF4-FFF2-40B4-BE49-F238E27FC236}">
                <a16:creationId xmlns:a16="http://schemas.microsoft.com/office/drawing/2014/main" id="{C909FEEE-D445-4B69-8195-D4EE4B755D47}"/>
              </a:ext>
            </a:extLst>
          </p:cNvPr>
          <p:cNvSpPr>
            <a:spLocks noGrp="1"/>
          </p:cNvSpPr>
          <p:nvPr>
            <p:ph type="ftr" sz="quarter" idx="11"/>
          </p:nvPr>
        </p:nvSpPr>
        <p:spPr/>
        <p:txBody>
          <a:bodyPr/>
          <a:lstStyle/>
          <a:p>
            <a:r>
              <a:rPr lang="it-IT" dirty="0"/>
              <a:t>alessandro.pilloni@unica.it</a:t>
            </a:r>
          </a:p>
        </p:txBody>
      </p:sp>
      <p:sp>
        <p:nvSpPr>
          <p:cNvPr id="5" name="Segnaposto numero diapositiva 4">
            <a:extLst>
              <a:ext uri="{FF2B5EF4-FFF2-40B4-BE49-F238E27FC236}">
                <a16:creationId xmlns:a16="http://schemas.microsoft.com/office/drawing/2014/main" id="{0AF63CC3-A3BD-4308-A0B8-B74E7702A25C}"/>
              </a:ext>
            </a:extLst>
          </p:cNvPr>
          <p:cNvSpPr>
            <a:spLocks noGrp="1"/>
          </p:cNvSpPr>
          <p:nvPr>
            <p:ph type="sldNum" sz="quarter" idx="12"/>
          </p:nvPr>
        </p:nvSpPr>
        <p:spPr/>
        <p:txBody>
          <a:bodyPr/>
          <a:lstStyle/>
          <a:p>
            <a:fld id="{77D38DAF-82E5-4F16-9708-7032B2640FE9}" type="slidenum">
              <a:rPr lang="it-IT" smtClean="0"/>
              <a:t>10</a:t>
            </a:fld>
            <a:endParaRPr lang="it-IT"/>
          </a:p>
        </p:txBody>
      </p:sp>
      <mc:AlternateContent xmlns:mc="http://schemas.openxmlformats.org/markup-compatibility/2006" xmlns:a14="http://schemas.microsoft.com/office/drawing/2010/main">
        <mc:Choice Requires="a14">
          <p:sp>
            <p:nvSpPr>
              <p:cNvPr id="8" name="CasellaDiTesto 7">
                <a:extLst>
                  <a:ext uri="{FF2B5EF4-FFF2-40B4-BE49-F238E27FC236}">
                    <a16:creationId xmlns:a16="http://schemas.microsoft.com/office/drawing/2014/main" id="{F9696CE1-9158-2895-A3DE-CC05CF187826}"/>
                  </a:ext>
                </a:extLst>
              </p:cNvPr>
              <p:cNvSpPr txBox="1"/>
              <p:nvPr/>
            </p:nvSpPr>
            <p:spPr>
              <a:xfrm>
                <a:off x="209425" y="863294"/>
                <a:ext cx="9902414" cy="646652"/>
              </a:xfrm>
              <a:prstGeom prst="rect">
                <a:avLst/>
              </a:prstGeom>
              <a:noFill/>
            </p:spPr>
            <p:txBody>
              <a:bodyPr wrap="square">
                <a:spAutoFit/>
              </a:bodyPr>
              <a:lstStyle/>
              <a:p>
                <a:pPr marL="342900" indent="-342900">
                  <a:buFont typeface="Arial" panose="020B0604020202020204" pitchFamily="34" charset="0"/>
                  <a:buChar char="•"/>
                </a:pPr>
                <a:r>
                  <a:rPr lang="en-US" dirty="0"/>
                  <a:t>As for the rumor spreading, having </a:t>
                </a:r>
                <a14:m>
                  <m:oMath xmlns:m="http://schemas.openxmlformats.org/officeDocument/2006/math">
                    <m:r>
                      <a:rPr lang="it-IT" b="0" i="1" dirty="0" smtClean="0">
                        <a:solidFill>
                          <a:srgbClr val="E71224"/>
                        </a:solidFill>
                        <a:latin typeface="Cambria Math" panose="02040503050406030204" pitchFamily="18" charset="0"/>
                      </a:rPr>
                      <m:t>𝑛</m:t>
                    </m:r>
                  </m:oMath>
                </a14:m>
                <a:r>
                  <a:rPr lang="en-US" dirty="0"/>
                  <a:t> local clocks ticking at rate </a:t>
                </a:r>
                <a14:m>
                  <m:oMath xmlns:m="http://schemas.openxmlformats.org/officeDocument/2006/math">
                    <m:sSub>
                      <m:sSubPr>
                        <m:ctrlPr>
                          <a:rPr lang="it-IT" i="1" dirty="0">
                            <a:solidFill>
                              <a:srgbClr val="E71224"/>
                            </a:solidFill>
                            <a:latin typeface="Cambria Math" panose="02040503050406030204" pitchFamily="18" charset="0"/>
                          </a:rPr>
                        </m:ctrlPr>
                      </m:sSubPr>
                      <m:e>
                        <m:r>
                          <a:rPr lang="it-IT" i="1" dirty="0">
                            <a:solidFill>
                              <a:srgbClr val="E71224"/>
                            </a:solidFill>
                            <a:latin typeface="Cambria Math" panose="02040503050406030204" pitchFamily="18" charset="0"/>
                          </a:rPr>
                          <m:t>𝜆</m:t>
                        </m:r>
                      </m:e>
                      <m:sub>
                        <m:r>
                          <a:rPr lang="it-IT" i="1" dirty="0">
                            <a:solidFill>
                              <a:srgbClr val="E71224"/>
                            </a:solidFill>
                            <a:latin typeface="Cambria Math" panose="02040503050406030204" pitchFamily="18" charset="0"/>
                          </a:rPr>
                          <m:t>𝑖</m:t>
                        </m:r>
                      </m:sub>
                    </m:sSub>
                    <m:r>
                      <a:rPr lang="it-IT" b="0" i="1" dirty="0" smtClean="0">
                        <a:solidFill>
                          <a:srgbClr val="E71224"/>
                        </a:solidFill>
                        <a:latin typeface="Cambria Math" panose="02040503050406030204" pitchFamily="18" charset="0"/>
                      </a:rPr>
                      <m:t>=1</m:t>
                    </m:r>
                  </m:oMath>
                </a14:m>
                <a:r>
                  <a:rPr lang="en-US" dirty="0"/>
                  <a:t>, corresponds to single absolute clock </a:t>
                </a:r>
                <a14:m>
                  <m:oMath xmlns:m="http://schemas.openxmlformats.org/officeDocument/2006/math">
                    <m:r>
                      <a:rPr lang="it-IT" b="0" i="1" dirty="0" smtClean="0">
                        <a:solidFill>
                          <a:srgbClr val="E71224"/>
                        </a:solidFill>
                        <a:latin typeface="Cambria Math" panose="02040503050406030204" pitchFamily="18" charset="0"/>
                      </a:rPr>
                      <m:t>𝐶</m:t>
                    </m:r>
                    <m:d>
                      <m:dPr>
                        <m:ctrlPr>
                          <a:rPr lang="it-IT" i="1" dirty="0">
                            <a:solidFill>
                              <a:srgbClr val="E71224"/>
                            </a:solidFill>
                            <a:latin typeface="Cambria Math" panose="02040503050406030204" pitchFamily="18" charset="0"/>
                          </a:rPr>
                        </m:ctrlPr>
                      </m:dPr>
                      <m:e>
                        <m:r>
                          <a:rPr lang="it-IT" i="1" dirty="0">
                            <a:solidFill>
                              <a:srgbClr val="E71224"/>
                            </a:solidFill>
                            <a:latin typeface="Cambria Math" panose="02040503050406030204" pitchFamily="18" charset="0"/>
                          </a:rPr>
                          <m:t>𝑡</m:t>
                        </m:r>
                      </m:e>
                    </m:d>
                    <m:r>
                      <a:rPr lang="it-IT" i="1" dirty="0">
                        <a:solidFill>
                          <a:srgbClr val="E71224"/>
                        </a:solidFill>
                        <a:latin typeface="Cambria Math" panose="02040503050406030204" pitchFamily="18" charset="0"/>
                      </a:rPr>
                      <m:t>=</m:t>
                    </m:r>
                    <m:nary>
                      <m:naryPr>
                        <m:chr m:val="∑"/>
                        <m:supHide m:val="on"/>
                        <m:ctrlPr>
                          <a:rPr lang="it-IT" i="1" dirty="0">
                            <a:solidFill>
                              <a:srgbClr val="E71224"/>
                            </a:solidFill>
                            <a:latin typeface="Cambria Math" panose="02040503050406030204" pitchFamily="18" charset="0"/>
                          </a:rPr>
                        </m:ctrlPr>
                      </m:naryPr>
                      <m:sub>
                        <m:r>
                          <a:rPr lang="it-IT" i="1" dirty="0">
                            <a:solidFill>
                              <a:srgbClr val="E71224"/>
                            </a:solidFill>
                            <a:latin typeface="Cambria Math" panose="02040503050406030204" pitchFamily="18" charset="0"/>
                          </a:rPr>
                          <m:t>𝑖</m:t>
                        </m:r>
                      </m:sub>
                      <m:sup/>
                      <m:e>
                        <m:sSub>
                          <m:sSubPr>
                            <m:ctrlPr>
                              <a:rPr lang="it-IT" i="1" dirty="0">
                                <a:solidFill>
                                  <a:srgbClr val="E71224"/>
                                </a:solidFill>
                                <a:latin typeface="Cambria Math" panose="02040503050406030204" pitchFamily="18" charset="0"/>
                              </a:rPr>
                            </m:ctrlPr>
                          </m:sSubPr>
                          <m:e>
                            <m:r>
                              <a:rPr lang="it-IT" b="0" i="1" dirty="0" smtClean="0">
                                <a:solidFill>
                                  <a:srgbClr val="E71224"/>
                                </a:solidFill>
                                <a:latin typeface="Cambria Math" panose="02040503050406030204" pitchFamily="18" charset="0"/>
                              </a:rPr>
                              <m:t>𝐶</m:t>
                            </m:r>
                          </m:e>
                          <m:sub>
                            <m:r>
                              <a:rPr lang="it-IT" i="1" dirty="0">
                                <a:solidFill>
                                  <a:srgbClr val="E71224"/>
                                </a:solidFill>
                                <a:latin typeface="Cambria Math" panose="02040503050406030204" pitchFamily="18" charset="0"/>
                              </a:rPr>
                              <m:t>𝑖</m:t>
                            </m:r>
                          </m:sub>
                        </m:sSub>
                        <m:d>
                          <m:dPr>
                            <m:ctrlPr>
                              <a:rPr lang="it-IT" i="1" dirty="0">
                                <a:solidFill>
                                  <a:srgbClr val="E71224"/>
                                </a:solidFill>
                                <a:latin typeface="Cambria Math" panose="02040503050406030204" pitchFamily="18" charset="0"/>
                              </a:rPr>
                            </m:ctrlPr>
                          </m:dPr>
                          <m:e>
                            <m:r>
                              <a:rPr lang="it-IT" i="1" dirty="0">
                                <a:solidFill>
                                  <a:srgbClr val="E71224"/>
                                </a:solidFill>
                                <a:latin typeface="Cambria Math" panose="02040503050406030204" pitchFamily="18" charset="0"/>
                              </a:rPr>
                              <m:t>𝑡</m:t>
                            </m:r>
                          </m:e>
                        </m:d>
                      </m:e>
                    </m:nary>
                  </m:oMath>
                </a14:m>
                <a:r>
                  <a:rPr lang="en-US" dirty="0"/>
                  <a:t> ticking at a rate </a:t>
                </a:r>
                <a14:m>
                  <m:oMath xmlns:m="http://schemas.openxmlformats.org/officeDocument/2006/math">
                    <m:r>
                      <a:rPr lang="it-IT" i="1" dirty="0">
                        <a:solidFill>
                          <a:srgbClr val="E71224"/>
                        </a:solidFill>
                        <a:latin typeface="Cambria Math" panose="02040503050406030204" pitchFamily="18" charset="0"/>
                      </a:rPr>
                      <m:t>𝜆</m:t>
                    </m:r>
                    <m:r>
                      <a:rPr lang="it-IT" i="1" dirty="0">
                        <a:solidFill>
                          <a:srgbClr val="E71224"/>
                        </a:solidFill>
                        <a:latin typeface="Cambria Math" panose="02040503050406030204" pitchFamily="18" charset="0"/>
                      </a:rPr>
                      <m:t>=</m:t>
                    </m:r>
                    <m:nary>
                      <m:naryPr>
                        <m:chr m:val="∑"/>
                        <m:supHide m:val="on"/>
                        <m:ctrlPr>
                          <a:rPr lang="it-IT" i="1" dirty="0">
                            <a:solidFill>
                              <a:srgbClr val="E71224"/>
                            </a:solidFill>
                            <a:latin typeface="Cambria Math" panose="02040503050406030204" pitchFamily="18" charset="0"/>
                          </a:rPr>
                        </m:ctrlPr>
                      </m:naryPr>
                      <m:sub>
                        <m:r>
                          <a:rPr lang="it-IT" i="1" dirty="0">
                            <a:solidFill>
                              <a:srgbClr val="E71224"/>
                            </a:solidFill>
                            <a:latin typeface="Cambria Math" panose="02040503050406030204" pitchFamily="18" charset="0"/>
                          </a:rPr>
                          <m:t>𝑖</m:t>
                        </m:r>
                      </m:sub>
                      <m:sup/>
                      <m:e>
                        <m:sSub>
                          <m:sSubPr>
                            <m:ctrlPr>
                              <a:rPr lang="it-IT" i="1" dirty="0">
                                <a:solidFill>
                                  <a:srgbClr val="E71224"/>
                                </a:solidFill>
                                <a:latin typeface="Cambria Math" panose="02040503050406030204" pitchFamily="18" charset="0"/>
                              </a:rPr>
                            </m:ctrlPr>
                          </m:sSubPr>
                          <m:e>
                            <m:r>
                              <a:rPr lang="it-IT" i="1" dirty="0">
                                <a:solidFill>
                                  <a:srgbClr val="E71224"/>
                                </a:solidFill>
                                <a:latin typeface="Cambria Math" panose="02040503050406030204" pitchFamily="18" charset="0"/>
                              </a:rPr>
                              <m:t>𝜆</m:t>
                            </m:r>
                          </m:e>
                          <m:sub>
                            <m:r>
                              <a:rPr lang="it-IT" i="1" dirty="0">
                                <a:solidFill>
                                  <a:srgbClr val="E71224"/>
                                </a:solidFill>
                                <a:latin typeface="Cambria Math" panose="02040503050406030204" pitchFamily="18" charset="0"/>
                              </a:rPr>
                              <m:t>𝑖</m:t>
                            </m:r>
                          </m:sub>
                        </m:sSub>
                      </m:e>
                    </m:nary>
                    <m:r>
                      <a:rPr lang="it-IT" i="1" dirty="0">
                        <a:solidFill>
                          <a:srgbClr val="E71224"/>
                        </a:solidFill>
                        <a:latin typeface="Cambria Math" panose="02040503050406030204" pitchFamily="18" charset="0"/>
                      </a:rPr>
                      <m:t>=</m:t>
                    </m:r>
                    <m:r>
                      <a:rPr lang="it-IT" i="1" dirty="0">
                        <a:solidFill>
                          <a:srgbClr val="E71224"/>
                        </a:solidFill>
                        <a:latin typeface="Cambria Math" panose="02040503050406030204" pitchFamily="18" charset="0"/>
                      </a:rPr>
                      <m:t>𝑛</m:t>
                    </m:r>
                  </m:oMath>
                </a14:m>
                <a:r>
                  <a:rPr lang="en-US" dirty="0"/>
                  <a:t> (see Poisson processes superposition)</a:t>
                </a:r>
              </a:p>
            </p:txBody>
          </p:sp>
        </mc:Choice>
        <mc:Fallback xmlns="">
          <p:sp>
            <p:nvSpPr>
              <p:cNvPr id="8" name="CasellaDiTesto 7">
                <a:extLst>
                  <a:ext uri="{FF2B5EF4-FFF2-40B4-BE49-F238E27FC236}">
                    <a16:creationId xmlns:a16="http://schemas.microsoft.com/office/drawing/2014/main" id="{F9696CE1-9158-2895-A3DE-CC05CF187826}"/>
                  </a:ext>
                </a:extLst>
              </p:cNvPr>
              <p:cNvSpPr txBox="1">
                <a:spLocks noRot="1" noChangeAspect="1" noMove="1" noResize="1" noEditPoints="1" noAdjustHandles="1" noChangeArrowheads="1" noChangeShapeType="1" noTextEdit="1"/>
              </p:cNvSpPr>
              <p:nvPr/>
            </p:nvSpPr>
            <p:spPr>
              <a:xfrm>
                <a:off x="209425" y="863294"/>
                <a:ext cx="9902414" cy="646652"/>
              </a:xfrm>
              <a:prstGeom prst="rect">
                <a:avLst/>
              </a:prstGeom>
              <a:blipFill>
                <a:blip r:embed="rId14"/>
                <a:stretch>
                  <a:fillRect l="-369" t="-26415" b="-105660"/>
                </a:stretch>
              </a:blipFill>
            </p:spPr>
            <p:txBody>
              <a:bodyPr/>
              <a:lstStyle/>
              <a:p>
                <a:r>
                  <a:rPr lang="it-IT">
                    <a:noFill/>
                  </a:rPr>
                  <a:t> </a:t>
                </a:r>
              </a:p>
            </p:txBody>
          </p:sp>
        </mc:Fallback>
      </mc:AlternateContent>
      <mc:AlternateContent xmlns:mc="http://schemas.openxmlformats.org/markup-compatibility/2006">
        <mc:Choice xmlns:a14="http://schemas.microsoft.com/office/drawing/2010/main" Requires="a14">
          <p:sp>
            <p:nvSpPr>
              <p:cNvPr id="3" name="CasellaDiTesto 2">
                <a:extLst>
                  <a:ext uri="{FF2B5EF4-FFF2-40B4-BE49-F238E27FC236}">
                    <a16:creationId xmlns:a16="http://schemas.microsoft.com/office/drawing/2014/main" id="{4392F52F-277B-7D74-9BA0-BBC74C496DB5}"/>
                  </a:ext>
                </a:extLst>
              </p:cNvPr>
              <p:cNvSpPr txBox="1"/>
              <p:nvPr/>
            </p:nvSpPr>
            <p:spPr>
              <a:xfrm>
                <a:off x="209425" y="1655033"/>
                <a:ext cx="9902414" cy="369332"/>
              </a:xfrm>
              <a:prstGeom prst="rect">
                <a:avLst/>
              </a:prstGeom>
              <a:noFill/>
            </p:spPr>
            <p:txBody>
              <a:bodyPr wrap="square">
                <a:spAutoFit/>
              </a:bodyPr>
              <a:lstStyle/>
              <a:p>
                <a:pPr marL="342900" indent="-342900">
                  <a:buFont typeface="Arial" panose="020B0604020202020204" pitchFamily="34" charset="0"/>
                  <a:buChar char="•"/>
                </a:pPr>
                <a:r>
                  <a:rPr lang="en-US" dirty="0"/>
                  <a:t>Then, let </a:t>
                </a:r>
                <a14:m>
                  <m:oMath xmlns:m="http://schemas.openxmlformats.org/officeDocument/2006/math">
                    <m:sSub>
                      <m:sSubPr>
                        <m:ctrlPr>
                          <a:rPr lang="it-IT" b="0" i="1" dirty="0" smtClean="0">
                            <a:solidFill>
                              <a:srgbClr val="E71224"/>
                            </a:solidFill>
                            <a:latin typeface="Cambria Math" panose="02040503050406030204" pitchFamily="18" charset="0"/>
                          </a:rPr>
                        </m:ctrlPr>
                      </m:sSubPr>
                      <m:e>
                        <m:r>
                          <a:rPr lang="it-IT" b="0" i="1" dirty="0" smtClean="0">
                            <a:solidFill>
                              <a:srgbClr val="E71224"/>
                            </a:solidFill>
                            <a:latin typeface="Cambria Math" panose="02040503050406030204" pitchFamily="18" charset="0"/>
                          </a:rPr>
                          <m:t>𝑍</m:t>
                        </m:r>
                      </m:e>
                      <m:sub>
                        <m:r>
                          <a:rPr lang="it-IT" b="0" i="1" dirty="0" smtClean="0">
                            <a:solidFill>
                              <a:srgbClr val="E71224"/>
                            </a:solidFill>
                            <a:latin typeface="Cambria Math" panose="02040503050406030204" pitchFamily="18" charset="0"/>
                          </a:rPr>
                          <m:t>𝑘</m:t>
                        </m:r>
                      </m:sub>
                    </m:sSub>
                  </m:oMath>
                </a14:m>
                <a:r>
                  <a:rPr lang="en-US" dirty="0"/>
                  <a:t> the </a:t>
                </a:r>
                <a14:m>
                  <m:oMath xmlns:m="http://schemas.openxmlformats.org/officeDocument/2006/math">
                    <m:r>
                      <a:rPr lang="it-IT" b="0" i="1" dirty="0" smtClean="0">
                        <a:solidFill>
                          <a:srgbClr val="E71224"/>
                        </a:solidFill>
                        <a:latin typeface="Cambria Math" panose="02040503050406030204" pitchFamily="18" charset="0"/>
                      </a:rPr>
                      <m:t>𝑘</m:t>
                    </m:r>
                  </m:oMath>
                </a14:m>
                <a:r>
                  <a:rPr lang="en-US" dirty="0"/>
                  <a:t>-</a:t>
                </a:r>
                <a:r>
                  <a:rPr lang="en-US" dirty="0" err="1"/>
                  <a:t>th</a:t>
                </a:r>
                <a:r>
                  <a:rPr lang="en-US" dirty="0"/>
                  <a:t> random tick time of </a:t>
                </a:r>
                <a14:m>
                  <m:oMath xmlns:m="http://schemas.openxmlformats.org/officeDocument/2006/math">
                    <m:r>
                      <a:rPr lang="it-IT" i="1" dirty="0">
                        <a:solidFill>
                          <a:srgbClr val="E71224"/>
                        </a:solidFill>
                        <a:latin typeface="Cambria Math" panose="02040503050406030204" pitchFamily="18" charset="0"/>
                      </a:rPr>
                      <m:t>𝐶</m:t>
                    </m:r>
                    <m:d>
                      <m:dPr>
                        <m:ctrlPr>
                          <a:rPr lang="it-IT" i="1" dirty="0">
                            <a:solidFill>
                              <a:srgbClr val="E71224"/>
                            </a:solidFill>
                            <a:latin typeface="Cambria Math" panose="02040503050406030204" pitchFamily="18" charset="0"/>
                          </a:rPr>
                        </m:ctrlPr>
                      </m:dPr>
                      <m:e>
                        <m:sSub>
                          <m:sSubPr>
                            <m:ctrlPr>
                              <a:rPr lang="it-IT" b="0" i="1" dirty="0" smtClean="0">
                                <a:solidFill>
                                  <a:srgbClr val="E71224"/>
                                </a:solidFill>
                                <a:latin typeface="Cambria Math" panose="02040503050406030204" pitchFamily="18" charset="0"/>
                              </a:rPr>
                            </m:ctrlPr>
                          </m:sSubPr>
                          <m:e>
                            <m:r>
                              <a:rPr lang="it-IT" i="1" dirty="0">
                                <a:solidFill>
                                  <a:srgbClr val="E71224"/>
                                </a:solidFill>
                                <a:latin typeface="Cambria Math" panose="02040503050406030204" pitchFamily="18" charset="0"/>
                              </a:rPr>
                              <m:t>𝑡</m:t>
                            </m:r>
                          </m:e>
                          <m:sub>
                            <m:r>
                              <a:rPr lang="it-IT" b="0" i="1" dirty="0" smtClean="0">
                                <a:solidFill>
                                  <a:srgbClr val="E71224"/>
                                </a:solidFill>
                                <a:latin typeface="Cambria Math" panose="02040503050406030204" pitchFamily="18" charset="0"/>
                              </a:rPr>
                              <m:t>𝑘</m:t>
                            </m:r>
                          </m:sub>
                        </m:sSub>
                      </m:e>
                    </m:d>
                  </m:oMath>
                </a14:m>
                <a:r>
                  <a:rPr lang="en-US" dirty="0"/>
                  <a:t>, then </a:t>
                </a:r>
                <a14:m>
                  <m:oMath xmlns:m="http://schemas.openxmlformats.org/officeDocument/2006/math">
                    <m:d>
                      <m:dPr>
                        <m:begChr m:val="{"/>
                        <m:endChr m:val="}"/>
                        <m:ctrlPr>
                          <a:rPr lang="it-IT" i="1" dirty="0">
                            <a:solidFill>
                              <a:srgbClr val="E71224"/>
                            </a:solidFill>
                            <a:latin typeface="Cambria Math" panose="02040503050406030204" pitchFamily="18" charset="0"/>
                          </a:rPr>
                        </m:ctrlPr>
                      </m:dPr>
                      <m:e>
                        <m:sSub>
                          <m:sSubPr>
                            <m:ctrlPr>
                              <a:rPr lang="it-IT" b="0" i="1" dirty="0" smtClean="0">
                                <a:solidFill>
                                  <a:srgbClr val="E71224"/>
                                </a:solidFill>
                                <a:latin typeface="Cambria Math" panose="02040503050406030204" pitchFamily="18" charset="0"/>
                              </a:rPr>
                            </m:ctrlPr>
                          </m:sSubPr>
                          <m:e>
                            <m:r>
                              <a:rPr lang="it-IT" i="1" dirty="0" smtClean="0">
                                <a:solidFill>
                                  <a:srgbClr val="E71224"/>
                                </a:solidFill>
                                <a:latin typeface="Cambria Math" panose="02040503050406030204" pitchFamily="18" charset="0"/>
                              </a:rPr>
                              <m:t>𝑍</m:t>
                            </m:r>
                          </m:e>
                          <m:sub>
                            <m:r>
                              <a:rPr lang="it-IT" b="0" i="1" dirty="0" smtClean="0">
                                <a:solidFill>
                                  <a:srgbClr val="E71224"/>
                                </a:solidFill>
                                <a:latin typeface="Cambria Math" panose="02040503050406030204" pitchFamily="18" charset="0"/>
                              </a:rPr>
                              <m:t>𝑘</m:t>
                            </m:r>
                          </m:sub>
                        </m:sSub>
                        <m:r>
                          <a:rPr lang="it-IT" i="1" dirty="0">
                            <a:solidFill>
                              <a:srgbClr val="E71224"/>
                            </a:solidFill>
                            <a:latin typeface="Cambria Math" panose="02040503050406030204" pitchFamily="18" charset="0"/>
                          </a:rPr>
                          <m:t>−</m:t>
                        </m:r>
                        <m:sSub>
                          <m:sSubPr>
                            <m:ctrlPr>
                              <a:rPr lang="it-IT" b="0" i="1" dirty="0" smtClean="0">
                                <a:solidFill>
                                  <a:srgbClr val="E71224"/>
                                </a:solidFill>
                                <a:latin typeface="Cambria Math" panose="02040503050406030204" pitchFamily="18" charset="0"/>
                              </a:rPr>
                            </m:ctrlPr>
                          </m:sSubPr>
                          <m:e>
                            <m:r>
                              <a:rPr lang="it-IT" b="0" i="1" dirty="0" smtClean="0">
                                <a:solidFill>
                                  <a:srgbClr val="E71224"/>
                                </a:solidFill>
                                <a:latin typeface="Cambria Math" panose="02040503050406030204" pitchFamily="18" charset="0"/>
                              </a:rPr>
                              <m:t>𝑍</m:t>
                            </m:r>
                          </m:e>
                          <m:sub>
                            <m:r>
                              <a:rPr lang="it-IT" b="0" i="1" dirty="0" smtClean="0">
                                <a:solidFill>
                                  <a:srgbClr val="E71224"/>
                                </a:solidFill>
                                <a:latin typeface="Cambria Math" panose="02040503050406030204" pitchFamily="18" charset="0"/>
                              </a:rPr>
                              <m:t>𝑘</m:t>
                            </m:r>
                            <m:r>
                              <a:rPr lang="it-IT" b="0" i="1" dirty="0" smtClean="0">
                                <a:solidFill>
                                  <a:srgbClr val="E71224"/>
                                </a:solidFill>
                                <a:latin typeface="Cambria Math" panose="02040503050406030204" pitchFamily="18" charset="0"/>
                              </a:rPr>
                              <m:t>−1</m:t>
                            </m:r>
                          </m:sub>
                        </m:sSub>
                      </m:e>
                    </m:d>
                    <m:r>
                      <a:rPr lang="it-IT" b="0" i="1" dirty="0" smtClean="0">
                        <a:solidFill>
                          <a:srgbClr val="E71224"/>
                        </a:solidFill>
                        <a:latin typeface="Cambria Math" panose="02040503050406030204" pitchFamily="18" charset="0"/>
                      </a:rPr>
                      <m:t>∼</m:t>
                    </m:r>
                    <m:r>
                      <a:rPr lang="it-IT" b="0" i="1" dirty="0" smtClean="0">
                        <a:solidFill>
                          <a:srgbClr val="E71224"/>
                        </a:solidFill>
                        <a:latin typeface="Cambria Math" panose="02040503050406030204" pitchFamily="18" charset="0"/>
                      </a:rPr>
                      <m:t>𝐸𝑥𝑝</m:t>
                    </m:r>
                    <m:d>
                      <m:dPr>
                        <m:ctrlPr>
                          <a:rPr lang="it-IT" b="0" i="1" dirty="0" smtClean="0">
                            <a:solidFill>
                              <a:srgbClr val="E71224"/>
                            </a:solidFill>
                            <a:latin typeface="Cambria Math" panose="02040503050406030204" pitchFamily="18" charset="0"/>
                          </a:rPr>
                        </m:ctrlPr>
                      </m:dPr>
                      <m:e>
                        <m:r>
                          <a:rPr lang="it-IT" b="0" i="1" dirty="0" smtClean="0">
                            <a:solidFill>
                              <a:srgbClr val="E71224"/>
                            </a:solidFill>
                            <a:latin typeface="Cambria Math" panose="02040503050406030204" pitchFamily="18" charset="0"/>
                          </a:rPr>
                          <m:t>𝑛</m:t>
                        </m:r>
                      </m:e>
                    </m:d>
                  </m:oMath>
                </a14:m>
                <a:r>
                  <a:rPr lang="en-US" dirty="0"/>
                  <a:t>, thus</a:t>
                </a:r>
              </a:p>
            </p:txBody>
          </p:sp>
        </mc:Choice>
        <mc:Fallback>
          <p:sp>
            <p:nvSpPr>
              <p:cNvPr id="3" name="CasellaDiTesto 2">
                <a:extLst>
                  <a:ext uri="{FF2B5EF4-FFF2-40B4-BE49-F238E27FC236}">
                    <a16:creationId xmlns:a16="http://schemas.microsoft.com/office/drawing/2014/main" id="{4392F52F-277B-7D74-9BA0-BBC74C496DB5}"/>
                  </a:ext>
                </a:extLst>
              </p:cNvPr>
              <p:cNvSpPr txBox="1">
                <a:spLocks noRot="1" noChangeAspect="1" noMove="1" noResize="1" noEditPoints="1" noAdjustHandles="1" noChangeArrowheads="1" noChangeShapeType="1" noTextEdit="1"/>
              </p:cNvSpPr>
              <p:nvPr/>
            </p:nvSpPr>
            <p:spPr>
              <a:xfrm>
                <a:off x="209425" y="1655033"/>
                <a:ext cx="9902414" cy="369332"/>
              </a:xfrm>
              <a:prstGeom prst="rect">
                <a:avLst/>
              </a:prstGeom>
              <a:blipFill>
                <a:blip r:embed="rId15"/>
                <a:stretch>
                  <a:fillRect l="-369" t="-8197" b="-24590"/>
                </a:stretch>
              </a:blipFill>
            </p:spPr>
            <p:txBody>
              <a:bodyPr/>
              <a:lstStyle/>
              <a:p>
                <a:r>
                  <a:rPr lang="it-IT">
                    <a:noFill/>
                  </a:rPr>
                  <a:t> </a:t>
                </a:r>
              </a:p>
            </p:txBody>
          </p:sp>
        </mc:Fallback>
      </mc:AlternateContent>
      <p:pic>
        <p:nvPicPr>
          <p:cNvPr id="20" name="Immagine 19"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pr\Big(&#10;\left|Z_k-\mu\right|\geq \epsilon&#10;\Big)\leq 2\cdot \mathrm{exp}\big({-\frac{\epsilon^2}{2\sigma^2}}\Big)\quad\text{(this is the so-called Gaussian tail bound)}&#10;\end{eqnarray*}&#10;}&#10;\end{document}" title="IguanaTex Bitmap Display">
            <a:extLst>
              <a:ext uri="{FF2B5EF4-FFF2-40B4-BE49-F238E27FC236}">
                <a16:creationId xmlns:a16="http://schemas.microsoft.com/office/drawing/2014/main" id="{411A86E8-D980-C3A5-3B0D-35A702F041CD}"/>
              </a:ext>
            </a:extLst>
          </p:cNvPr>
          <p:cNvPicPr>
            <a:picLocks noChangeAspect="1"/>
          </p:cNvPicPr>
          <p:nvPr>
            <p:custDataLst>
              <p:tags r:id="rId1"/>
            </p:custDataLst>
          </p:nvPr>
        </p:nvPicPr>
        <p:blipFill>
          <a:blip r:embed="rId16">
            <a:extLst>
              <a:ext uri="{28A0092B-C50C-407E-A947-70E740481C1C}">
                <a14:useLocalDpi xmlns:a14="http://schemas.microsoft.com/office/drawing/2010/main" val="0"/>
              </a:ext>
            </a:extLst>
          </a:blip>
          <a:stretch>
            <a:fillRect/>
          </a:stretch>
        </p:blipFill>
        <p:spPr>
          <a:xfrm>
            <a:off x="3011153" y="5017352"/>
            <a:ext cx="6506307" cy="476450"/>
          </a:xfrm>
          <a:prstGeom prst="rect">
            <a:avLst/>
          </a:prstGeom>
        </p:spPr>
      </p:pic>
      <mc:AlternateContent xmlns:mc="http://schemas.openxmlformats.org/markup-compatibility/2006" xmlns:a14="http://schemas.microsoft.com/office/drawing/2010/main">
        <mc:Choice Requires="a14">
          <p:sp>
            <p:nvSpPr>
              <p:cNvPr id="90" name="CasellaDiTesto 89">
                <a:extLst>
                  <a:ext uri="{FF2B5EF4-FFF2-40B4-BE49-F238E27FC236}">
                    <a16:creationId xmlns:a16="http://schemas.microsoft.com/office/drawing/2014/main" id="{B295B424-17E3-EB98-A056-185D7BDF9D7D}"/>
                  </a:ext>
                </a:extLst>
              </p:cNvPr>
              <p:cNvSpPr txBox="1"/>
              <p:nvPr/>
            </p:nvSpPr>
            <p:spPr>
              <a:xfrm>
                <a:off x="172947" y="6476274"/>
                <a:ext cx="9699528" cy="768287"/>
              </a:xfrm>
              <a:prstGeom prst="rect">
                <a:avLst/>
              </a:prstGeom>
              <a:noFill/>
            </p:spPr>
            <p:txBody>
              <a:bodyPr wrap="square">
                <a:spAutoFit/>
              </a:bodyPr>
              <a:lstStyle/>
              <a:p>
                <a:pPr marL="285750" indent="-285750">
                  <a:buFont typeface="Arial" panose="020B0604020202020204" pitchFamily="34" charset="0"/>
                  <a:buChar char="•"/>
                </a:pPr>
                <a:r>
                  <a:rPr lang="it-IT" dirty="0"/>
                  <a:t>Thus, with a </a:t>
                </a:r>
                <a:r>
                  <a:rPr lang="it-IT" dirty="0" err="1"/>
                  <a:t>very</a:t>
                </a:r>
                <a:r>
                  <a:rPr lang="it-IT" dirty="0"/>
                  <a:t> high </a:t>
                </a:r>
                <a:r>
                  <a:rPr lang="it-IT" dirty="0" err="1"/>
                  <a:t>probability</a:t>
                </a:r>
                <a:r>
                  <a:rPr lang="it-IT" dirty="0"/>
                  <a:t> </a:t>
                </a:r>
                <a14:m>
                  <m:oMath xmlns:m="http://schemas.openxmlformats.org/officeDocument/2006/math">
                    <m:sSub>
                      <m:sSubPr>
                        <m:ctrlPr>
                          <a:rPr lang="it-IT" i="1" dirty="0">
                            <a:solidFill>
                              <a:srgbClr val="E71224"/>
                            </a:solidFill>
                            <a:latin typeface="Cambria Math" panose="02040503050406030204" pitchFamily="18" charset="0"/>
                          </a:rPr>
                        </m:ctrlPr>
                      </m:sSubPr>
                      <m:e>
                        <m:r>
                          <a:rPr lang="it-IT" i="1" dirty="0">
                            <a:solidFill>
                              <a:srgbClr val="E71224"/>
                            </a:solidFill>
                            <a:latin typeface="Cambria Math" panose="02040503050406030204" pitchFamily="18" charset="0"/>
                          </a:rPr>
                          <m:t>𝑍</m:t>
                        </m:r>
                      </m:e>
                      <m:sub>
                        <m:r>
                          <a:rPr lang="it-IT" i="1" dirty="0">
                            <a:solidFill>
                              <a:srgbClr val="E71224"/>
                            </a:solidFill>
                            <a:latin typeface="Cambria Math" panose="02040503050406030204" pitchFamily="18" charset="0"/>
                          </a:rPr>
                          <m:t>𝑘</m:t>
                        </m:r>
                      </m:sub>
                    </m:sSub>
                    <m:r>
                      <a:rPr lang="it-IT" i="1" dirty="0">
                        <a:solidFill>
                          <a:srgbClr val="E71224"/>
                        </a:solidFill>
                        <a:latin typeface="Cambria Math" panose="02040503050406030204" pitchFamily="18" charset="0"/>
                      </a:rPr>
                      <m:t>∈</m:t>
                    </m:r>
                    <m:f>
                      <m:fPr>
                        <m:ctrlPr>
                          <a:rPr lang="it-IT" i="1" dirty="0">
                            <a:solidFill>
                              <a:srgbClr val="E71224"/>
                            </a:solidFill>
                            <a:latin typeface="Cambria Math" panose="02040503050406030204" pitchFamily="18" charset="0"/>
                          </a:rPr>
                        </m:ctrlPr>
                      </m:fPr>
                      <m:num>
                        <m:r>
                          <a:rPr lang="it-IT" i="1" dirty="0">
                            <a:solidFill>
                              <a:srgbClr val="E71224"/>
                            </a:solidFill>
                            <a:latin typeface="Cambria Math" panose="02040503050406030204" pitchFamily="18" charset="0"/>
                          </a:rPr>
                          <m:t>𝑘</m:t>
                        </m:r>
                      </m:num>
                      <m:den>
                        <m:r>
                          <a:rPr lang="it-IT" i="1" dirty="0">
                            <a:solidFill>
                              <a:srgbClr val="E71224"/>
                            </a:solidFill>
                            <a:latin typeface="Cambria Math" panose="02040503050406030204" pitchFamily="18" charset="0"/>
                          </a:rPr>
                          <m:t>𝑛</m:t>
                        </m:r>
                      </m:den>
                    </m:f>
                    <m:r>
                      <a:rPr lang="it-IT" i="1" dirty="0">
                        <a:solidFill>
                          <a:srgbClr val="E71224"/>
                        </a:solidFill>
                        <a:latin typeface="Cambria Math" panose="02040503050406030204" pitchFamily="18" charset="0"/>
                      </a:rPr>
                      <m:t>⋅</m:t>
                    </m:r>
                    <m:d>
                      <m:dPr>
                        <m:ctrlPr>
                          <a:rPr lang="it-IT" i="1" dirty="0">
                            <a:solidFill>
                              <a:srgbClr val="E71224"/>
                            </a:solidFill>
                            <a:latin typeface="Cambria Math" panose="02040503050406030204" pitchFamily="18" charset="0"/>
                          </a:rPr>
                        </m:ctrlPr>
                      </m:dPr>
                      <m:e>
                        <m:r>
                          <a:rPr lang="it-IT" i="1" dirty="0">
                            <a:solidFill>
                              <a:srgbClr val="E71224"/>
                            </a:solidFill>
                            <a:latin typeface="Cambria Math" panose="02040503050406030204" pitchFamily="18" charset="0"/>
                          </a:rPr>
                          <m:t>1±</m:t>
                        </m:r>
                        <m:r>
                          <a:rPr lang="it-IT" b="0" i="1" dirty="0" smtClean="0">
                            <a:solidFill>
                              <a:srgbClr val="E71224"/>
                            </a:solidFill>
                            <a:latin typeface="Cambria Math" panose="02040503050406030204" pitchFamily="18" charset="0"/>
                          </a:rPr>
                          <m:t>𝛿</m:t>
                        </m:r>
                      </m:e>
                    </m:d>
                    <m:r>
                      <a:rPr lang="it-IT" b="0" i="1" dirty="0" smtClean="0">
                        <a:solidFill>
                          <a:srgbClr val="E71224"/>
                        </a:solidFill>
                        <a:latin typeface="Cambria Math" panose="02040503050406030204" pitchFamily="18" charset="0"/>
                      </a:rPr>
                      <m:t>≈</m:t>
                    </m:r>
                    <m:f>
                      <m:fPr>
                        <m:ctrlPr>
                          <a:rPr lang="it-IT" b="0" i="1" dirty="0" smtClean="0">
                            <a:solidFill>
                              <a:srgbClr val="E71224"/>
                            </a:solidFill>
                            <a:latin typeface="Cambria Math" panose="02040503050406030204" pitchFamily="18" charset="0"/>
                          </a:rPr>
                        </m:ctrlPr>
                      </m:fPr>
                      <m:num>
                        <m:r>
                          <a:rPr lang="it-IT" b="0" i="1" dirty="0" smtClean="0">
                            <a:solidFill>
                              <a:srgbClr val="E71224"/>
                            </a:solidFill>
                            <a:latin typeface="Cambria Math" panose="02040503050406030204" pitchFamily="18" charset="0"/>
                          </a:rPr>
                          <m:t>𝑘</m:t>
                        </m:r>
                      </m:num>
                      <m:den>
                        <m:r>
                          <a:rPr lang="it-IT" b="0" i="1" dirty="0" smtClean="0">
                            <a:solidFill>
                              <a:srgbClr val="E71224"/>
                            </a:solidFill>
                            <a:latin typeface="Cambria Math" panose="02040503050406030204" pitchFamily="18" charset="0"/>
                          </a:rPr>
                          <m:t>𝑛</m:t>
                        </m:r>
                      </m:den>
                    </m:f>
                  </m:oMath>
                </a14:m>
                <a:r>
                  <a:rPr lang="en-US" dirty="0"/>
                  <a:t> implying that </a:t>
                </a:r>
                <a:r>
                  <a:rPr lang="it-IT" dirty="0" err="1"/>
                  <a:t>conclusions</a:t>
                </a:r>
                <a:r>
                  <a:rPr lang="it-IT" dirty="0"/>
                  <a:t> in </a:t>
                </a:r>
                <a:r>
                  <a:rPr lang="it-IT" dirty="0" err="1"/>
                  <a:t>terms</a:t>
                </a:r>
                <a:r>
                  <a:rPr lang="it-IT" dirty="0"/>
                  <a:t> of </a:t>
                </a:r>
                <a:r>
                  <a:rPr lang="it-IT" b="1" dirty="0"/>
                  <a:t>#clock </a:t>
                </a:r>
                <a:r>
                  <a:rPr lang="it-IT" b="1" dirty="0" err="1"/>
                  <a:t>ticks</a:t>
                </a:r>
                <a:r>
                  <a:rPr lang="it-IT" b="1" dirty="0"/>
                  <a:t> </a:t>
                </a:r>
                <a14:m>
                  <m:oMath xmlns:m="http://schemas.openxmlformats.org/officeDocument/2006/math">
                    <m:r>
                      <a:rPr lang="it-IT" i="1" dirty="0">
                        <a:solidFill>
                          <a:srgbClr val="E71224"/>
                        </a:solidFill>
                        <a:latin typeface="Cambria Math" panose="02040503050406030204" pitchFamily="18" charset="0"/>
                      </a:rPr>
                      <m:t>𝑘</m:t>
                    </m:r>
                  </m:oMath>
                </a14:m>
                <a:r>
                  <a:rPr lang="it-IT" dirty="0"/>
                  <a:t>, </a:t>
                </a:r>
                <a:r>
                  <a:rPr lang="it-IT" dirty="0" err="1"/>
                  <a:t>if</a:t>
                </a:r>
                <a:r>
                  <a:rPr lang="it-IT" dirty="0"/>
                  <a:t> </a:t>
                </a:r>
                <a:r>
                  <a:rPr lang="it-IT" dirty="0" err="1"/>
                  <a:t>scaled</a:t>
                </a:r>
                <a:r>
                  <a:rPr lang="it-IT" dirty="0"/>
                  <a:t> by </a:t>
                </a:r>
                <a14:m>
                  <m:oMath xmlns:m="http://schemas.openxmlformats.org/officeDocument/2006/math">
                    <m:r>
                      <a:rPr lang="it-IT" b="0" i="1" dirty="0" smtClean="0">
                        <a:solidFill>
                          <a:srgbClr val="E71224"/>
                        </a:solidFill>
                        <a:latin typeface="Cambria Math" panose="02040503050406030204" pitchFamily="18" charset="0"/>
                      </a:rPr>
                      <m:t>𝑛</m:t>
                    </m:r>
                  </m:oMath>
                </a14:m>
                <a:r>
                  <a:rPr lang="it-IT" dirty="0"/>
                  <a:t>, </a:t>
                </a:r>
                <a:r>
                  <a:rPr lang="it-IT" dirty="0" err="1"/>
                  <a:t>gives</a:t>
                </a:r>
                <a:r>
                  <a:rPr lang="it-IT" dirty="0"/>
                  <a:t> </a:t>
                </a:r>
                <a:r>
                  <a:rPr lang="it-IT" dirty="0" err="1"/>
                  <a:t>exact</a:t>
                </a:r>
                <a:r>
                  <a:rPr lang="it-IT" dirty="0"/>
                  <a:t> </a:t>
                </a:r>
                <a:r>
                  <a:rPr lang="it-IT" dirty="0" err="1"/>
                  <a:t>corrispondence</a:t>
                </a:r>
                <a:r>
                  <a:rPr lang="it-IT" dirty="0"/>
                  <a:t> in the </a:t>
                </a:r>
                <a:r>
                  <a:rPr lang="it-IT" dirty="0" err="1"/>
                  <a:t>absolute</a:t>
                </a:r>
                <a:r>
                  <a:rPr lang="it-IT" dirty="0"/>
                  <a:t> time </a:t>
                </a:r>
                <a:r>
                  <a:rPr lang="it-IT" dirty="0" err="1"/>
                  <a:t>because</a:t>
                </a:r>
                <a:r>
                  <a:rPr lang="it-IT" dirty="0"/>
                  <a:t> </a:t>
                </a:r>
                <a14:m>
                  <m:oMath xmlns:m="http://schemas.openxmlformats.org/officeDocument/2006/math">
                    <m:sSub>
                      <m:sSubPr>
                        <m:ctrlPr>
                          <a:rPr lang="it-IT" i="1" dirty="0">
                            <a:solidFill>
                              <a:srgbClr val="E71224"/>
                            </a:solidFill>
                            <a:latin typeface="Cambria Math" panose="02040503050406030204" pitchFamily="18" charset="0"/>
                          </a:rPr>
                        </m:ctrlPr>
                      </m:sSubPr>
                      <m:e>
                        <m:r>
                          <a:rPr lang="it-IT" i="1" dirty="0">
                            <a:solidFill>
                              <a:srgbClr val="E71224"/>
                            </a:solidFill>
                            <a:latin typeface="Cambria Math" panose="02040503050406030204" pitchFamily="18" charset="0"/>
                          </a:rPr>
                          <m:t>𝑍</m:t>
                        </m:r>
                      </m:e>
                      <m:sub>
                        <m:r>
                          <a:rPr lang="it-IT" i="1" dirty="0">
                            <a:solidFill>
                              <a:srgbClr val="E71224"/>
                            </a:solidFill>
                            <a:latin typeface="Cambria Math" panose="02040503050406030204" pitchFamily="18" charset="0"/>
                          </a:rPr>
                          <m:t>𝑘</m:t>
                        </m:r>
                      </m:sub>
                    </m:sSub>
                    <m:r>
                      <a:rPr lang="it-IT" b="0" i="1" dirty="0" smtClean="0">
                        <a:solidFill>
                          <a:srgbClr val="E71224"/>
                        </a:solidFill>
                        <a:latin typeface="Cambria Math" panose="02040503050406030204" pitchFamily="18" charset="0"/>
                      </a:rPr>
                      <m:t>≈</m:t>
                    </m:r>
                    <m:r>
                      <a:rPr lang="it-IT" b="0" i="1" dirty="0" smtClean="0">
                        <a:solidFill>
                          <a:srgbClr val="E71224"/>
                        </a:solidFill>
                        <a:latin typeface="Cambria Math" panose="02040503050406030204" pitchFamily="18" charset="0"/>
                      </a:rPr>
                      <m:t>𝑘</m:t>
                    </m:r>
                    <m:r>
                      <a:rPr lang="it-IT" b="0" i="1" dirty="0" smtClean="0">
                        <a:solidFill>
                          <a:srgbClr val="E71224"/>
                        </a:solidFill>
                        <a:latin typeface="Cambria Math" panose="02040503050406030204" pitchFamily="18" charset="0"/>
                      </a:rPr>
                      <m:t>/</m:t>
                    </m:r>
                    <m:r>
                      <a:rPr lang="it-IT" b="0" i="1" dirty="0" smtClean="0">
                        <a:solidFill>
                          <a:srgbClr val="E71224"/>
                        </a:solidFill>
                        <a:latin typeface="Cambria Math" panose="02040503050406030204" pitchFamily="18" charset="0"/>
                      </a:rPr>
                      <m:t>𝑛</m:t>
                    </m:r>
                  </m:oMath>
                </a14:m>
                <a:r>
                  <a:rPr lang="it-IT" dirty="0"/>
                  <a:t> </a:t>
                </a:r>
                <a14:m>
                  <m:oMath xmlns:m="http://schemas.openxmlformats.org/officeDocument/2006/math">
                    <m:r>
                      <a:rPr lang="it-IT" b="0" i="1" dirty="0" smtClean="0">
                        <a:solidFill>
                          <a:srgbClr val="E71224"/>
                        </a:solidFill>
                        <a:latin typeface="Cambria Math" panose="02040503050406030204" pitchFamily="18" charset="0"/>
                      </a:rPr>
                      <m:t>∀ </m:t>
                    </m:r>
                    <m:r>
                      <a:rPr lang="it-IT" b="0" i="1" dirty="0" smtClean="0">
                        <a:solidFill>
                          <a:srgbClr val="E71224"/>
                        </a:solidFill>
                        <a:latin typeface="Cambria Math" panose="02040503050406030204" pitchFamily="18" charset="0"/>
                      </a:rPr>
                      <m:t>𝑘</m:t>
                    </m:r>
                    <m:r>
                      <a:rPr lang="it-IT" b="0" i="1" dirty="0" smtClean="0">
                        <a:solidFill>
                          <a:srgbClr val="E71224"/>
                        </a:solidFill>
                        <a:latin typeface="Cambria Math" panose="02040503050406030204" pitchFamily="18" charset="0"/>
                      </a:rPr>
                      <m:t>≥</m:t>
                    </m:r>
                    <m:r>
                      <a:rPr lang="it-IT" b="0" i="1" dirty="0" smtClean="0">
                        <a:solidFill>
                          <a:srgbClr val="E71224"/>
                        </a:solidFill>
                        <a:latin typeface="Cambria Math" panose="02040503050406030204" pitchFamily="18" charset="0"/>
                      </a:rPr>
                      <m:t>𝑛</m:t>
                    </m:r>
                  </m:oMath>
                </a14:m>
                <a:r>
                  <a:rPr lang="it-IT" dirty="0"/>
                  <a:t>.</a:t>
                </a:r>
                <a:endParaRPr lang="en-US" dirty="0"/>
              </a:p>
            </p:txBody>
          </p:sp>
        </mc:Choice>
        <mc:Fallback xmlns="">
          <p:sp>
            <p:nvSpPr>
              <p:cNvPr id="90" name="CasellaDiTesto 89">
                <a:extLst>
                  <a:ext uri="{FF2B5EF4-FFF2-40B4-BE49-F238E27FC236}">
                    <a16:creationId xmlns:a16="http://schemas.microsoft.com/office/drawing/2014/main" id="{B295B424-17E3-EB98-A056-185D7BDF9D7D}"/>
                  </a:ext>
                </a:extLst>
              </p:cNvPr>
              <p:cNvSpPr txBox="1">
                <a:spLocks noRot="1" noChangeAspect="1" noMove="1" noResize="1" noEditPoints="1" noAdjustHandles="1" noChangeArrowheads="1" noChangeShapeType="1" noTextEdit="1"/>
              </p:cNvSpPr>
              <p:nvPr/>
            </p:nvSpPr>
            <p:spPr>
              <a:xfrm>
                <a:off x="172947" y="6476274"/>
                <a:ext cx="9699528" cy="768287"/>
              </a:xfrm>
              <a:prstGeom prst="rect">
                <a:avLst/>
              </a:prstGeom>
              <a:blipFill>
                <a:blip r:embed="rId17"/>
                <a:stretch>
                  <a:fillRect l="-377" r="-440" b="-11905"/>
                </a:stretch>
              </a:blipFill>
            </p:spPr>
            <p:txBody>
              <a:bodyPr/>
              <a:lstStyle/>
              <a:p>
                <a:r>
                  <a:rPr lang="it-IT">
                    <a:noFill/>
                  </a:rPr>
                  <a:t> </a:t>
                </a:r>
              </a:p>
            </p:txBody>
          </p:sp>
        </mc:Fallback>
      </mc:AlternateContent>
      <p:sp>
        <p:nvSpPr>
          <p:cNvPr id="103" name="Rettangolo con angoli arrotondati 102">
            <a:extLst>
              <a:ext uri="{FF2B5EF4-FFF2-40B4-BE49-F238E27FC236}">
                <a16:creationId xmlns:a16="http://schemas.microsoft.com/office/drawing/2014/main" id="{28A88B59-4B61-C42F-BCCC-B304A3A35430}"/>
              </a:ext>
            </a:extLst>
          </p:cNvPr>
          <p:cNvSpPr/>
          <p:nvPr/>
        </p:nvSpPr>
        <p:spPr>
          <a:xfrm>
            <a:off x="381096" y="4371021"/>
            <a:ext cx="9592536" cy="1179834"/>
          </a:xfrm>
          <a:prstGeom prst="roundRect">
            <a:avLst>
              <a:gd name="adj" fmla="val 9849"/>
            </a:avLst>
          </a:prstGeom>
          <a:noFill/>
          <a:ln w="38100">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pic>
        <p:nvPicPr>
          <p:cNvPr id="10" name="Immagine 9"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mathsf{E}[Z_k]=\sum_{i=1}^k\mathsf{E}[Z_i-Z_{i-1}]=k\cdot \frac{1}{n},\quad \mathsf{Var}[Z_k]=k\cdot \left(\frac{1}{n}\right)^2&#10;\end{eqnarray*}&#10;}&#10;\end{document}" title="IguanaTex Bitmap Display">
            <a:extLst>
              <a:ext uri="{FF2B5EF4-FFF2-40B4-BE49-F238E27FC236}">
                <a16:creationId xmlns:a16="http://schemas.microsoft.com/office/drawing/2014/main" id="{8291FBDD-067B-CE91-183F-01D4065099C2}"/>
              </a:ext>
            </a:extLst>
          </p:cNvPr>
          <p:cNvPicPr>
            <a:picLocks noChangeAspect="1"/>
          </p:cNvPicPr>
          <p:nvPr>
            <p:custDataLst>
              <p:tags r:id="rId2"/>
            </p:custDataLst>
          </p:nvPr>
        </p:nvPicPr>
        <p:blipFill>
          <a:blip r:embed="rId18">
            <a:extLst>
              <a:ext uri="{28A0092B-C50C-407E-A947-70E740481C1C}">
                <a14:useLocalDpi xmlns:a14="http://schemas.microsoft.com/office/drawing/2010/main" val="0"/>
              </a:ext>
            </a:extLst>
          </a:blip>
          <a:stretch>
            <a:fillRect/>
          </a:stretch>
        </p:blipFill>
        <p:spPr>
          <a:xfrm>
            <a:off x="526457" y="2993556"/>
            <a:ext cx="4163093" cy="544301"/>
          </a:xfrm>
          <a:prstGeom prst="rect">
            <a:avLst/>
          </a:prstGeom>
        </p:spPr>
      </p:pic>
      <p:pic>
        <p:nvPicPr>
          <p:cNvPr id="160" name="Immagine 159"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Z_k=\sum_{i=1}^k(Z_i-Z_{i-1}) \quad\text{(sum of Exp(n) i.i.d.  r.v.)}&#10;\end{eqnarray*}&#10;}&#10;\end{document}" title="IguanaTex Bitmap Display">
            <a:extLst>
              <a:ext uri="{FF2B5EF4-FFF2-40B4-BE49-F238E27FC236}">
                <a16:creationId xmlns:a16="http://schemas.microsoft.com/office/drawing/2014/main" id="{B990DDF6-7F6B-3BB4-2936-65B1CA29DFE4}"/>
              </a:ext>
            </a:extLst>
          </p:cNvPr>
          <p:cNvPicPr>
            <a:picLocks noChangeAspect="1"/>
          </p:cNvPicPr>
          <p:nvPr>
            <p:custDataLst>
              <p:tags r:id="rId3"/>
            </p:custDataLst>
          </p:nvPr>
        </p:nvPicPr>
        <p:blipFill>
          <a:blip r:embed="rId19">
            <a:extLst>
              <a:ext uri="{28A0092B-C50C-407E-A947-70E740481C1C}">
                <a14:useLocalDpi xmlns:a14="http://schemas.microsoft.com/office/drawing/2010/main" val="0"/>
              </a:ext>
            </a:extLst>
          </a:blip>
          <a:stretch>
            <a:fillRect/>
          </a:stretch>
        </p:blipFill>
        <p:spPr>
          <a:xfrm>
            <a:off x="543089" y="2240772"/>
            <a:ext cx="3856209" cy="560863"/>
          </a:xfrm>
          <a:prstGeom prst="rect">
            <a:avLst/>
          </a:prstGeom>
        </p:spPr>
      </p:pic>
      <mc:AlternateContent xmlns:mc="http://schemas.openxmlformats.org/markup-compatibility/2006" xmlns:a14="http://schemas.microsoft.com/office/drawing/2010/main">
        <mc:Choice Requires="a14">
          <p:sp>
            <p:nvSpPr>
              <p:cNvPr id="116" name="CasellaDiTesto 115">
                <a:extLst>
                  <a:ext uri="{FF2B5EF4-FFF2-40B4-BE49-F238E27FC236}">
                    <a16:creationId xmlns:a16="http://schemas.microsoft.com/office/drawing/2014/main" id="{410D7562-63C1-9718-0C31-5DDBB10DA293}"/>
                  </a:ext>
                </a:extLst>
              </p:cNvPr>
              <p:cNvSpPr txBox="1"/>
              <p:nvPr/>
            </p:nvSpPr>
            <p:spPr>
              <a:xfrm>
                <a:off x="209425" y="3824208"/>
                <a:ext cx="9902414" cy="369332"/>
              </a:xfrm>
              <a:prstGeom prst="rect">
                <a:avLst/>
              </a:prstGeom>
              <a:noFill/>
            </p:spPr>
            <p:txBody>
              <a:bodyPr wrap="square">
                <a:spAutoFit/>
              </a:bodyPr>
              <a:lstStyle/>
              <a:p>
                <a:pPr marL="342900" indent="-342900">
                  <a:buFont typeface="Arial" panose="020B0604020202020204" pitchFamily="34" charset="0"/>
                  <a:buChar char="•"/>
                </a:pPr>
                <a:r>
                  <a:rPr lang="it-IT" dirty="0" err="1"/>
                  <a:t>However</a:t>
                </a:r>
                <a:r>
                  <a:rPr lang="it-IT" dirty="0"/>
                  <a:t>, </a:t>
                </a:r>
                <a:r>
                  <a:rPr lang="it-IT" dirty="0" err="1"/>
                  <a:t>if</a:t>
                </a:r>
                <a:r>
                  <a:rPr lang="it-IT" dirty="0"/>
                  <a:t> </a:t>
                </a:r>
                <a14:m>
                  <m:oMath xmlns:m="http://schemas.openxmlformats.org/officeDocument/2006/math">
                    <m:r>
                      <a:rPr lang="it-IT" b="0" i="1" dirty="0" smtClean="0">
                        <a:solidFill>
                          <a:srgbClr val="E71224"/>
                        </a:solidFill>
                        <a:latin typeface="Cambria Math" panose="02040503050406030204" pitchFamily="18" charset="0"/>
                      </a:rPr>
                      <m:t>𝑛</m:t>
                    </m:r>
                  </m:oMath>
                </a14:m>
                <a:r>
                  <a:rPr lang="it-IT" dirty="0"/>
                  <a:t> is large (</a:t>
                </a:r>
                <a:r>
                  <a:rPr lang="it-IT" dirty="0" err="1"/>
                  <a:t>many</a:t>
                </a:r>
                <a:r>
                  <a:rPr lang="it-IT" dirty="0"/>
                  <a:t> </a:t>
                </a:r>
                <a:r>
                  <a:rPr lang="it-IT" dirty="0" err="1"/>
                  <a:t>nodes</a:t>
                </a:r>
                <a:r>
                  <a:rPr lang="it-IT" dirty="0"/>
                  <a:t>) and </a:t>
                </a:r>
                <a14:m>
                  <m:oMath xmlns:m="http://schemas.openxmlformats.org/officeDocument/2006/math">
                    <m:r>
                      <a:rPr lang="it-IT" b="0" i="1" dirty="0" smtClean="0">
                        <a:solidFill>
                          <a:srgbClr val="E71224"/>
                        </a:solidFill>
                        <a:latin typeface="Cambria Math" panose="02040503050406030204" pitchFamily="18" charset="0"/>
                      </a:rPr>
                      <m:t>𝑘</m:t>
                    </m:r>
                    <m:r>
                      <a:rPr lang="it-IT" b="0" i="1" dirty="0" smtClean="0">
                        <a:solidFill>
                          <a:srgbClr val="E71224"/>
                        </a:solidFill>
                        <a:latin typeface="Cambria Math" panose="02040503050406030204" pitchFamily="18" charset="0"/>
                      </a:rPr>
                      <m:t>≥</m:t>
                    </m:r>
                    <m:r>
                      <a:rPr lang="it-IT" b="0" i="1" dirty="0" smtClean="0">
                        <a:solidFill>
                          <a:srgbClr val="E71224"/>
                        </a:solidFill>
                        <a:latin typeface="Cambria Math" panose="02040503050406030204" pitchFamily="18" charset="0"/>
                      </a:rPr>
                      <m:t>𝑛</m:t>
                    </m:r>
                  </m:oMath>
                </a14:m>
                <a:r>
                  <a:rPr lang="it-IT" dirty="0"/>
                  <a:t> </a:t>
                </a:r>
                <a14:m>
                  <m:oMath xmlns:m="http://schemas.openxmlformats.org/officeDocument/2006/math">
                    <m:r>
                      <a:rPr lang="it-IT" i="1" dirty="0" smtClean="0">
                        <a:latin typeface="Cambria Math" panose="02040503050406030204" pitchFamily="18" charset="0"/>
                      </a:rPr>
                      <m:t>⇒</m:t>
                    </m:r>
                  </m:oMath>
                </a14:m>
                <a:r>
                  <a:rPr lang="it-IT" dirty="0"/>
                  <a:t> </a:t>
                </a:r>
                <a14:m>
                  <m:oMath xmlns:m="http://schemas.openxmlformats.org/officeDocument/2006/math">
                    <m:sSub>
                      <m:sSubPr>
                        <m:ctrlPr>
                          <a:rPr lang="it-IT" i="1" dirty="0">
                            <a:solidFill>
                              <a:srgbClr val="E71224"/>
                            </a:solidFill>
                            <a:latin typeface="Cambria Math" panose="02040503050406030204" pitchFamily="18" charset="0"/>
                          </a:rPr>
                        </m:ctrlPr>
                      </m:sSubPr>
                      <m:e>
                        <m:r>
                          <a:rPr lang="it-IT" i="1" dirty="0">
                            <a:solidFill>
                              <a:srgbClr val="E71224"/>
                            </a:solidFill>
                            <a:latin typeface="Cambria Math" panose="02040503050406030204" pitchFamily="18" charset="0"/>
                          </a:rPr>
                          <m:t>𝑍</m:t>
                        </m:r>
                      </m:e>
                      <m:sub>
                        <m:r>
                          <a:rPr lang="it-IT" i="1" dirty="0">
                            <a:solidFill>
                              <a:srgbClr val="E71224"/>
                            </a:solidFill>
                            <a:latin typeface="Cambria Math" panose="02040503050406030204" pitchFamily="18" charset="0"/>
                          </a:rPr>
                          <m:t>𝑘</m:t>
                        </m:r>
                      </m:sub>
                    </m:sSub>
                    <m:r>
                      <a:rPr lang="it-IT" b="0" i="1" dirty="0" smtClean="0">
                        <a:solidFill>
                          <a:srgbClr val="E71224"/>
                        </a:solidFill>
                        <a:latin typeface="Cambria Math" panose="02040503050406030204" pitchFamily="18" charset="0"/>
                      </a:rPr>
                      <m:t>∼</m:t>
                    </m:r>
                    <m:r>
                      <a:rPr lang="it-IT" b="0" i="1" dirty="0" smtClean="0">
                        <a:solidFill>
                          <a:srgbClr val="E71224"/>
                        </a:solidFill>
                        <a:latin typeface="Cambria Math" panose="02040503050406030204" pitchFamily="18" charset="0"/>
                      </a:rPr>
                      <m:t>𝑁</m:t>
                    </m:r>
                    <m:d>
                      <m:dPr>
                        <m:ctrlPr>
                          <a:rPr lang="it-IT" b="0" i="1" dirty="0" smtClean="0">
                            <a:solidFill>
                              <a:srgbClr val="E71224"/>
                            </a:solidFill>
                            <a:latin typeface="Cambria Math" panose="02040503050406030204" pitchFamily="18" charset="0"/>
                          </a:rPr>
                        </m:ctrlPr>
                      </m:dPr>
                      <m:e>
                        <m:r>
                          <a:rPr lang="it-IT" b="0" i="1" dirty="0" smtClean="0">
                            <a:solidFill>
                              <a:srgbClr val="E71224"/>
                            </a:solidFill>
                            <a:latin typeface="Cambria Math" panose="02040503050406030204" pitchFamily="18" charset="0"/>
                          </a:rPr>
                          <m:t>𝜇</m:t>
                        </m:r>
                        <m:r>
                          <a:rPr lang="it-IT" b="0" i="1" dirty="0" smtClean="0">
                            <a:solidFill>
                              <a:srgbClr val="E71224"/>
                            </a:solidFill>
                            <a:latin typeface="Cambria Math" panose="02040503050406030204" pitchFamily="18" charset="0"/>
                          </a:rPr>
                          <m:t>,</m:t>
                        </m:r>
                        <m:sSup>
                          <m:sSupPr>
                            <m:ctrlPr>
                              <a:rPr lang="it-IT" b="0" i="1" dirty="0" smtClean="0">
                                <a:solidFill>
                                  <a:srgbClr val="E71224"/>
                                </a:solidFill>
                                <a:latin typeface="Cambria Math" panose="02040503050406030204" pitchFamily="18" charset="0"/>
                              </a:rPr>
                            </m:ctrlPr>
                          </m:sSupPr>
                          <m:e>
                            <m:r>
                              <a:rPr lang="it-IT" b="0" i="1" dirty="0" smtClean="0">
                                <a:solidFill>
                                  <a:srgbClr val="E71224"/>
                                </a:solidFill>
                                <a:latin typeface="Cambria Math" panose="02040503050406030204" pitchFamily="18" charset="0"/>
                              </a:rPr>
                              <m:t>𝜎</m:t>
                            </m:r>
                          </m:e>
                          <m:sup>
                            <m:r>
                              <a:rPr lang="it-IT" b="0" i="1" dirty="0" smtClean="0">
                                <a:solidFill>
                                  <a:srgbClr val="E71224"/>
                                </a:solidFill>
                                <a:latin typeface="Cambria Math" panose="02040503050406030204" pitchFamily="18" charset="0"/>
                              </a:rPr>
                              <m:t>2</m:t>
                            </m:r>
                          </m:sup>
                        </m:sSup>
                      </m:e>
                    </m:d>
                  </m:oMath>
                </a14:m>
                <a:r>
                  <a:rPr lang="en-US" dirty="0"/>
                  <a:t> and a stronger result holds</a:t>
                </a:r>
              </a:p>
            </p:txBody>
          </p:sp>
        </mc:Choice>
        <mc:Fallback xmlns="">
          <p:sp>
            <p:nvSpPr>
              <p:cNvPr id="116" name="CasellaDiTesto 115">
                <a:extLst>
                  <a:ext uri="{FF2B5EF4-FFF2-40B4-BE49-F238E27FC236}">
                    <a16:creationId xmlns:a16="http://schemas.microsoft.com/office/drawing/2014/main" id="{410D7562-63C1-9718-0C31-5DDBB10DA293}"/>
                  </a:ext>
                </a:extLst>
              </p:cNvPr>
              <p:cNvSpPr txBox="1">
                <a:spLocks noRot="1" noChangeAspect="1" noMove="1" noResize="1" noEditPoints="1" noAdjustHandles="1" noChangeArrowheads="1" noChangeShapeType="1" noTextEdit="1"/>
              </p:cNvSpPr>
              <p:nvPr/>
            </p:nvSpPr>
            <p:spPr>
              <a:xfrm>
                <a:off x="209425" y="3824208"/>
                <a:ext cx="9902414" cy="369332"/>
              </a:xfrm>
              <a:prstGeom prst="rect">
                <a:avLst/>
              </a:prstGeom>
              <a:blipFill>
                <a:blip r:embed="rId20"/>
                <a:stretch>
                  <a:fillRect l="-369" t="-8197" b="-24590"/>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117" name="CasellaDiTesto 116">
                <a:extLst>
                  <a:ext uri="{FF2B5EF4-FFF2-40B4-BE49-F238E27FC236}">
                    <a16:creationId xmlns:a16="http://schemas.microsoft.com/office/drawing/2014/main" id="{A78ADF77-9123-7100-2497-32397024CB3D}"/>
                  </a:ext>
                </a:extLst>
              </p:cNvPr>
              <p:cNvSpPr txBox="1"/>
              <p:nvPr/>
            </p:nvSpPr>
            <p:spPr>
              <a:xfrm>
                <a:off x="484900" y="4356973"/>
                <a:ext cx="7983240" cy="646331"/>
              </a:xfrm>
              <a:prstGeom prst="rect">
                <a:avLst/>
              </a:prstGeom>
              <a:noFill/>
            </p:spPr>
            <p:txBody>
              <a:bodyPr wrap="square">
                <a:spAutoFit/>
              </a:bodyPr>
              <a:lstStyle/>
              <a:p>
                <a:r>
                  <a:rPr lang="en-US" b="1" dirty="0"/>
                  <a:t>Theorem (Gaussian tail bound): </a:t>
                </a:r>
                <a:r>
                  <a:rPr lang="en-US" dirty="0"/>
                  <a:t>Let </a:t>
                </a:r>
                <a14:m>
                  <m:oMath xmlns:m="http://schemas.openxmlformats.org/officeDocument/2006/math">
                    <m:sSub>
                      <m:sSubPr>
                        <m:ctrlPr>
                          <a:rPr lang="it-IT" i="1" dirty="0">
                            <a:solidFill>
                              <a:srgbClr val="E71224"/>
                            </a:solidFill>
                            <a:latin typeface="Cambria Math" panose="02040503050406030204" pitchFamily="18" charset="0"/>
                          </a:rPr>
                        </m:ctrlPr>
                      </m:sSubPr>
                      <m:e>
                        <m:r>
                          <a:rPr lang="it-IT" i="1" dirty="0">
                            <a:solidFill>
                              <a:srgbClr val="E71224"/>
                            </a:solidFill>
                            <a:latin typeface="Cambria Math" panose="02040503050406030204" pitchFamily="18" charset="0"/>
                          </a:rPr>
                          <m:t>𝑍</m:t>
                        </m:r>
                      </m:e>
                      <m:sub>
                        <m:r>
                          <a:rPr lang="it-IT" i="1" dirty="0">
                            <a:solidFill>
                              <a:srgbClr val="E71224"/>
                            </a:solidFill>
                            <a:latin typeface="Cambria Math" panose="02040503050406030204" pitchFamily="18" charset="0"/>
                          </a:rPr>
                          <m:t>𝑘</m:t>
                        </m:r>
                      </m:sub>
                    </m:sSub>
                  </m:oMath>
                </a14:m>
                <a:r>
                  <a:rPr lang="en-US" dirty="0"/>
                  <a:t> be a </a:t>
                </a:r>
                <a:r>
                  <a:rPr lang="en-US" i="1" dirty="0"/>
                  <a:t>Gaussian</a:t>
                </a:r>
                <a:r>
                  <a:rPr lang="en-US" dirty="0"/>
                  <a:t> (or </a:t>
                </a:r>
                <a:r>
                  <a:rPr lang="en-US" i="1" dirty="0"/>
                  <a:t>sub-Gaussian) </a:t>
                </a:r>
                <a:r>
                  <a:rPr lang="en-US" dirty="0" err="1"/>
                  <a:t>r.v.</a:t>
                </a:r>
                <a:r>
                  <a:rPr lang="en-US" dirty="0"/>
                  <a:t>, then </a:t>
                </a:r>
                <a14:m>
                  <m:oMath xmlns:m="http://schemas.openxmlformats.org/officeDocument/2006/math">
                    <m:r>
                      <a:rPr lang="it-IT" b="0" i="0" dirty="0" smtClean="0">
                        <a:solidFill>
                          <a:srgbClr val="E71224"/>
                        </a:solidFill>
                        <a:latin typeface="Cambria Math" panose="02040503050406030204" pitchFamily="18" charset="0"/>
                      </a:rPr>
                      <m:t>|</m:t>
                    </m:r>
                    <m:sSub>
                      <m:sSubPr>
                        <m:ctrlPr>
                          <a:rPr lang="it-IT" i="1" dirty="0">
                            <a:solidFill>
                              <a:srgbClr val="E71224"/>
                            </a:solidFill>
                            <a:latin typeface="Cambria Math" panose="02040503050406030204" pitchFamily="18" charset="0"/>
                          </a:rPr>
                        </m:ctrlPr>
                      </m:sSubPr>
                      <m:e>
                        <m:r>
                          <a:rPr lang="it-IT" i="1" dirty="0">
                            <a:solidFill>
                              <a:srgbClr val="E71224"/>
                            </a:solidFill>
                            <a:latin typeface="Cambria Math" panose="02040503050406030204" pitchFamily="18" charset="0"/>
                          </a:rPr>
                          <m:t>𝑍</m:t>
                        </m:r>
                      </m:e>
                      <m:sub>
                        <m:r>
                          <a:rPr lang="it-IT" i="1" dirty="0">
                            <a:solidFill>
                              <a:srgbClr val="E71224"/>
                            </a:solidFill>
                            <a:latin typeface="Cambria Math" panose="02040503050406030204" pitchFamily="18" charset="0"/>
                          </a:rPr>
                          <m:t>𝑘</m:t>
                        </m:r>
                      </m:sub>
                    </m:sSub>
                    <m:r>
                      <a:rPr lang="it-IT" b="0" i="1" dirty="0" smtClean="0">
                        <a:solidFill>
                          <a:srgbClr val="E71224"/>
                        </a:solidFill>
                        <a:latin typeface="Cambria Math" panose="02040503050406030204" pitchFamily="18" charset="0"/>
                      </a:rPr>
                      <m:t>−</m:t>
                    </m:r>
                    <m:r>
                      <a:rPr lang="it-IT" b="0" i="1" dirty="0" smtClean="0">
                        <a:solidFill>
                          <a:srgbClr val="E71224"/>
                        </a:solidFill>
                        <a:latin typeface="Cambria Math" panose="02040503050406030204" pitchFamily="18" charset="0"/>
                      </a:rPr>
                      <m:t>𝜇</m:t>
                    </m:r>
                    <m:r>
                      <a:rPr lang="it-IT" b="0" i="1" dirty="0" smtClean="0">
                        <a:solidFill>
                          <a:srgbClr val="E71224"/>
                        </a:solidFill>
                        <a:latin typeface="Cambria Math" panose="02040503050406030204" pitchFamily="18" charset="0"/>
                      </a:rPr>
                      <m:t>|∼</m:t>
                    </m:r>
                    <m:r>
                      <a:rPr lang="it-IT" i="1" dirty="0">
                        <a:solidFill>
                          <a:srgbClr val="E71224"/>
                        </a:solidFill>
                        <a:latin typeface="Cambria Math" panose="02040503050406030204" pitchFamily="18" charset="0"/>
                      </a:rPr>
                      <m:t>𝑁</m:t>
                    </m:r>
                    <m:d>
                      <m:dPr>
                        <m:ctrlPr>
                          <a:rPr lang="it-IT" i="1" dirty="0">
                            <a:solidFill>
                              <a:srgbClr val="E71224"/>
                            </a:solidFill>
                            <a:latin typeface="Cambria Math" panose="02040503050406030204" pitchFamily="18" charset="0"/>
                          </a:rPr>
                        </m:ctrlPr>
                      </m:dPr>
                      <m:e>
                        <m:r>
                          <a:rPr lang="it-IT" b="0" i="1" dirty="0" smtClean="0">
                            <a:solidFill>
                              <a:srgbClr val="E71224"/>
                            </a:solidFill>
                            <a:latin typeface="Cambria Math" panose="02040503050406030204" pitchFamily="18" charset="0"/>
                          </a:rPr>
                          <m:t>0</m:t>
                        </m:r>
                        <m:r>
                          <a:rPr lang="it-IT" i="1" dirty="0">
                            <a:solidFill>
                              <a:srgbClr val="E71224"/>
                            </a:solidFill>
                            <a:latin typeface="Cambria Math" panose="02040503050406030204" pitchFamily="18" charset="0"/>
                          </a:rPr>
                          <m:t>,</m:t>
                        </m:r>
                        <m:sSup>
                          <m:sSupPr>
                            <m:ctrlPr>
                              <a:rPr lang="it-IT" i="1" dirty="0">
                                <a:solidFill>
                                  <a:srgbClr val="E71224"/>
                                </a:solidFill>
                                <a:latin typeface="Cambria Math" panose="02040503050406030204" pitchFamily="18" charset="0"/>
                              </a:rPr>
                            </m:ctrlPr>
                          </m:sSupPr>
                          <m:e>
                            <m:r>
                              <a:rPr lang="it-IT" i="1" dirty="0">
                                <a:solidFill>
                                  <a:srgbClr val="E71224"/>
                                </a:solidFill>
                                <a:latin typeface="Cambria Math" panose="02040503050406030204" pitchFamily="18" charset="0"/>
                              </a:rPr>
                              <m:t>𝜎</m:t>
                            </m:r>
                          </m:e>
                          <m:sup>
                            <m:r>
                              <a:rPr lang="it-IT" i="1" dirty="0">
                                <a:solidFill>
                                  <a:srgbClr val="E71224"/>
                                </a:solidFill>
                                <a:latin typeface="Cambria Math" panose="02040503050406030204" pitchFamily="18" charset="0"/>
                              </a:rPr>
                              <m:t>2</m:t>
                            </m:r>
                          </m:sup>
                        </m:sSup>
                      </m:e>
                    </m:d>
                    <m:r>
                      <a:rPr lang="it-IT" i="1" dirty="0">
                        <a:solidFill>
                          <a:srgbClr val="E71224"/>
                        </a:solidFill>
                        <a:latin typeface="Cambria Math" panose="02040503050406030204" pitchFamily="18" charset="0"/>
                      </a:rPr>
                      <m:t> </m:t>
                    </m:r>
                  </m:oMath>
                </a14:m>
                <a:r>
                  <a:rPr lang="en-US" dirty="0"/>
                  <a:t>is normal, and satisfies</a:t>
                </a:r>
              </a:p>
            </p:txBody>
          </p:sp>
        </mc:Choice>
        <mc:Fallback xmlns="">
          <p:sp>
            <p:nvSpPr>
              <p:cNvPr id="117" name="CasellaDiTesto 116">
                <a:extLst>
                  <a:ext uri="{FF2B5EF4-FFF2-40B4-BE49-F238E27FC236}">
                    <a16:creationId xmlns:a16="http://schemas.microsoft.com/office/drawing/2014/main" id="{A78ADF77-9123-7100-2497-32397024CB3D}"/>
                  </a:ext>
                </a:extLst>
              </p:cNvPr>
              <p:cNvSpPr txBox="1">
                <a:spLocks noRot="1" noChangeAspect="1" noMove="1" noResize="1" noEditPoints="1" noAdjustHandles="1" noChangeArrowheads="1" noChangeShapeType="1" noTextEdit="1"/>
              </p:cNvSpPr>
              <p:nvPr/>
            </p:nvSpPr>
            <p:spPr>
              <a:xfrm>
                <a:off x="484900" y="4356973"/>
                <a:ext cx="7983240" cy="646331"/>
              </a:xfrm>
              <a:prstGeom prst="rect">
                <a:avLst/>
              </a:prstGeom>
              <a:blipFill>
                <a:blip r:embed="rId21"/>
                <a:stretch>
                  <a:fillRect l="-688" t="-5660" b="-14151"/>
                </a:stretch>
              </a:blipFill>
            </p:spPr>
            <p:txBody>
              <a:bodyPr/>
              <a:lstStyle/>
              <a:p>
                <a:r>
                  <a:rPr lang="it-IT">
                    <a:noFill/>
                  </a:rPr>
                  <a:t> </a:t>
                </a:r>
              </a:p>
            </p:txBody>
          </p:sp>
        </mc:Fallback>
      </mc:AlternateContent>
      <p:pic>
        <p:nvPicPr>
          <p:cNvPr id="23" name="Immagine 22"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implies \pr\Big(&#10;\Big|Z_k-\frac{k}{n}\Big|\geq \delta\frac{k}{n}&#10;\Big)\leq 2\cdot \mathrm{e}^{-\frac{\delta^2 k}{2}}\;\; \implies\;\; \exists\;\delta=\sqrt{\frac{2\log(n)}{n}} \text{(small)}\;:\;\pr\Big(&#10;\Big|Z_k-\frac{k}{n}\Big|\geq \delta\frac{k}{n}&#10;\Big)\leq 2 \Big(\frac{1}{n}\Big)^{\frac{k}{n}}&#10;\end{eqnarray*}&#10;}&#10;\end{document}" title="IguanaTex Bitmap Display">
            <a:extLst>
              <a:ext uri="{FF2B5EF4-FFF2-40B4-BE49-F238E27FC236}">
                <a16:creationId xmlns:a16="http://schemas.microsoft.com/office/drawing/2014/main" id="{5E6B5E77-62D8-9EBE-1DF5-8FC1685E62A6}"/>
              </a:ext>
            </a:extLst>
          </p:cNvPr>
          <p:cNvPicPr>
            <a:picLocks noChangeAspect="1"/>
          </p:cNvPicPr>
          <p:nvPr>
            <p:custDataLst>
              <p:tags r:id="rId4"/>
            </p:custDataLst>
          </p:nvPr>
        </p:nvPicPr>
        <p:blipFill>
          <a:blip r:embed="rId22">
            <a:extLst>
              <a:ext uri="{28A0092B-C50C-407E-A947-70E740481C1C}">
                <a14:useLocalDpi xmlns:a14="http://schemas.microsoft.com/office/drawing/2010/main" val="0"/>
              </a:ext>
            </a:extLst>
          </a:blip>
          <a:stretch>
            <a:fillRect/>
          </a:stretch>
        </p:blipFill>
        <p:spPr>
          <a:xfrm>
            <a:off x="270527" y="5777717"/>
            <a:ext cx="8132551" cy="520006"/>
          </a:xfrm>
          <a:prstGeom prst="rect">
            <a:avLst/>
          </a:prstGeom>
        </p:spPr>
      </p:pic>
      <p:grpSp>
        <p:nvGrpSpPr>
          <p:cNvPr id="21" name="Gruppo 20">
            <a:extLst>
              <a:ext uri="{FF2B5EF4-FFF2-40B4-BE49-F238E27FC236}">
                <a16:creationId xmlns:a16="http://schemas.microsoft.com/office/drawing/2014/main" id="{C2611246-81FC-25CC-99C1-F1AA766AD684}"/>
              </a:ext>
            </a:extLst>
          </p:cNvPr>
          <p:cNvGrpSpPr/>
          <p:nvPr/>
        </p:nvGrpSpPr>
        <p:grpSpPr>
          <a:xfrm>
            <a:off x="4976068" y="2248905"/>
            <a:ext cx="4541392" cy="1366431"/>
            <a:chOff x="4976068" y="2248905"/>
            <a:chExt cx="4541392" cy="1366431"/>
          </a:xfrm>
        </p:grpSpPr>
        <p:pic>
          <p:nvPicPr>
            <p:cNvPr id="153" name="Immagine 152"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pr\Big(&#10;\left|Z_k-\mathsf{E}[Z_k]\right|\geq \delta\mathsf{E}[Z_k]&#10;\Big)\leq \frac{\mathsf{Var}[Z_k]}{(\delta \mathsf{E}[Z_k])^2}&#10;=\frac{1}{\delta^2 k}&#10;\end{eqnarray*}&#10;}&#10;\end{document}" title="IguanaTex Bitmap Display">
              <a:extLst>
                <a:ext uri="{FF2B5EF4-FFF2-40B4-BE49-F238E27FC236}">
                  <a16:creationId xmlns:a16="http://schemas.microsoft.com/office/drawing/2014/main" id="{DC80DA8E-D751-9D14-2A37-C2DB9F71A511}"/>
                </a:ext>
              </a:extLst>
            </p:cNvPr>
            <p:cNvPicPr>
              <a:picLocks noChangeAspect="1"/>
            </p:cNvPicPr>
            <p:nvPr>
              <p:custDataLst>
                <p:tags r:id="rId9"/>
              </p:custDataLst>
            </p:nvPr>
          </p:nvPicPr>
          <p:blipFill>
            <a:blip r:embed="rId23">
              <a:extLst>
                <a:ext uri="{28A0092B-C50C-407E-A947-70E740481C1C}">
                  <a14:useLocalDpi xmlns:a14="http://schemas.microsoft.com/office/drawing/2010/main" val="0"/>
                </a:ext>
              </a:extLst>
            </a:blip>
            <a:stretch>
              <a:fillRect/>
            </a:stretch>
          </p:blipFill>
          <p:spPr>
            <a:xfrm>
              <a:off x="5291403" y="2364619"/>
              <a:ext cx="3910722" cy="503593"/>
            </a:xfrm>
            <a:prstGeom prst="rect">
              <a:avLst/>
            </a:prstGeom>
          </p:spPr>
        </p:pic>
        <p:pic>
          <p:nvPicPr>
            <p:cNvPr id="19" name="Immagine 18"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text{Small prob. if either } k \text{ or } \delta \text{, are large, while}&#10;\end{eqnarray*}&#10;}&#10;\end{document}" title="IguanaTex Bitmap Display">
              <a:extLst>
                <a:ext uri="{FF2B5EF4-FFF2-40B4-BE49-F238E27FC236}">
                  <a16:creationId xmlns:a16="http://schemas.microsoft.com/office/drawing/2014/main" id="{1640273C-D20F-CBA4-D42F-7F3C7795886D}"/>
                </a:ext>
              </a:extLst>
            </p:cNvPr>
            <p:cNvPicPr>
              <a:picLocks noChangeAspect="1"/>
            </p:cNvPicPr>
            <p:nvPr>
              <p:custDataLst>
                <p:tags r:id="rId10"/>
              </p:custDataLst>
            </p:nvPr>
          </p:nvPicPr>
          <p:blipFill>
            <a:blip r:embed="rId24">
              <a:extLst>
                <a:ext uri="{28A0092B-C50C-407E-A947-70E740481C1C}">
                  <a14:useLocalDpi xmlns:a14="http://schemas.microsoft.com/office/drawing/2010/main" val="0"/>
                </a:ext>
              </a:extLst>
            </a:blip>
            <a:stretch>
              <a:fillRect/>
            </a:stretch>
          </p:blipFill>
          <p:spPr>
            <a:xfrm>
              <a:off x="5140607" y="2997773"/>
              <a:ext cx="3583103" cy="206672"/>
            </a:xfrm>
            <a:prstGeom prst="rect">
              <a:avLst/>
            </a:prstGeom>
          </p:spPr>
        </p:pic>
        <p:pic>
          <p:nvPicPr>
            <p:cNvPr id="15" name="Immagine 14"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text{if } \delta \text{ is small, then } k \text{ as to be very large}\ldots &#10;\end{eqnarray*}&#10;}&#10;\end{document}" title="IguanaTex Bitmap Display">
              <a:extLst>
                <a:ext uri="{FF2B5EF4-FFF2-40B4-BE49-F238E27FC236}">
                  <a16:creationId xmlns:a16="http://schemas.microsoft.com/office/drawing/2014/main" id="{DBE315A6-0895-8850-302A-F4A0BEEDBB11}"/>
                </a:ext>
              </a:extLst>
            </p:cNvPr>
            <p:cNvPicPr>
              <a:picLocks noChangeAspect="1"/>
            </p:cNvPicPr>
            <p:nvPr>
              <p:custDataLst>
                <p:tags r:id="rId11"/>
              </p:custDataLst>
            </p:nvPr>
          </p:nvPicPr>
          <p:blipFill>
            <a:blip r:embed="rId25">
              <a:extLst>
                <a:ext uri="{28A0092B-C50C-407E-A947-70E740481C1C}">
                  <a14:useLocalDpi xmlns:a14="http://schemas.microsoft.com/office/drawing/2010/main" val="0"/>
                </a:ext>
              </a:extLst>
            </a:blip>
            <a:stretch>
              <a:fillRect/>
            </a:stretch>
          </p:blipFill>
          <p:spPr>
            <a:xfrm>
              <a:off x="5600421" y="3283069"/>
              <a:ext cx="3373364" cy="205451"/>
            </a:xfrm>
            <a:prstGeom prst="rect">
              <a:avLst/>
            </a:prstGeom>
          </p:spPr>
        </p:pic>
        <p:sp>
          <p:nvSpPr>
            <p:cNvPr id="166" name="Rettangolo con angoli arrotondati 165">
              <a:extLst>
                <a:ext uri="{FF2B5EF4-FFF2-40B4-BE49-F238E27FC236}">
                  <a16:creationId xmlns:a16="http://schemas.microsoft.com/office/drawing/2014/main" id="{9471102F-C01D-1943-4B9B-AFD66F248239}"/>
                </a:ext>
              </a:extLst>
            </p:cNvPr>
            <p:cNvSpPr/>
            <p:nvPr/>
          </p:nvSpPr>
          <p:spPr>
            <a:xfrm>
              <a:off x="4976068" y="2248905"/>
              <a:ext cx="4541392" cy="1366431"/>
            </a:xfrm>
            <a:prstGeom prst="roundRect">
              <a:avLst>
                <a:gd name="adj" fmla="val 9849"/>
              </a:avLst>
            </a:prstGeom>
            <a:noFill/>
            <a:ln w="38100">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grpSp>
      <p:grpSp>
        <p:nvGrpSpPr>
          <p:cNvPr id="186" name="Gruppo 185">
            <a:extLst>
              <a:ext uri="{FF2B5EF4-FFF2-40B4-BE49-F238E27FC236}">
                <a16:creationId xmlns:a16="http://schemas.microsoft.com/office/drawing/2014/main" id="{4923F86C-6FDF-D711-8B5A-07BB0AE08E65}"/>
              </a:ext>
            </a:extLst>
          </p:cNvPr>
          <p:cNvGrpSpPr/>
          <p:nvPr/>
        </p:nvGrpSpPr>
        <p:grpSpPr>
          <a:xfrm>
            <a:off x="8620793" y="5711420"/>
            <a:ext cx="1251682" cy="628305"/>
            <a:chOff x="8649368" y="5739810"/>
            <a:chExt cx="1251682" cy="665949"/>
          </a:xfrm>
        </p:grpSpPr>
        <p:pic>
          <p:nvPicPr>
            <p:cNvPr id="182" name="Immagine 181"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text{very small} &#10;\end{eqnarray*}&#10;}&#10;\end{document}" title="IguanaTex Bitmap Display">
              <a:extLst>
                <a:ext uri="{FF2B5EF4-FFF2-40B4-BE49-F238E27FC236}">
                  <a16:creationId xmlns:a16="http://schemas.microsoft.com/office/drawing/2014/main" id="{AFB3F96A-7C11-5301-59DD-4813D612DCBB}"/>
                </a:ext>
              </a:extLst>
            </p:cNvPr>
            <p:cNvPicPr>
              <a:picLocks noChangeAspect="1"/>
            </p:cNvPicPr>
            <p:nvPr>
              <p:custDataLst>
                <p:tags r:id="rId5"/>
              </p:custDataLst>
            </p:nvPr>
          </p:nvPicPr>
          <p:blipFill>
            <a:blip r:embed="rId26">
              <a:extLst>
                <a:ext uri="{28A0092B-C50C-407E-A947-70E740481C1C}">
                  <a14:useLocalDpi xmlns:a14="http://schemas.microsoft.com/office/drawing/2010/main" val="0"/>
                </a:ext>
              </a:extLst>
            </a:blip>
            <a:stretch>
              <a:fillRect/>
            </a:stretch>
          </p:blipFill>
          <p:spPr>
            <a:xfrm>
              <a:off x="8792644" y="5856215"/>
              <a:ext cx="945059" cy="207038"/>
            </a:xfrm>
            <a:prstGeom prst="rect">
              <a:avLst/>
            </a:prstGeom>
          </p:spPr>
        </p:pic>
        <p:pic>
          <p:nvPicPr>
            <p:cNvPr id="180" name="Immagine 179"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forall k\geq n\end{eqnarray*}&#10;}&#10;\end{document}" title="IguanaTex Bitmap Display">
              <a:extLst>
                <a:ext uri="{FF2B5EF4-FFF2-40B4-BE49-F238E27FC236}">
                  <a16:creationId xmlns:a16="http://schemas.microsoft.com/office/drawing/2014/main" id="{C8722E8F-6C1E-4637-59E5-78EAB241CE91}"/>
                </a:ext>
              </a:extLst>
            </p:cNvPr>
            <p:cNvPicPr>
              <a:picLocks noChangeAspect="1"/>
            </p:cNvPicPr>
            <p:nvPr>
              <p:custDataLst>
                <p:tags r:id="rId6"/>
              </p:custDataLst>
            </p:nvPr>
          </p:nvPicPr>
          <p:blipFill>
            <a:blip r:embed="rId27">
              <a:extLst>
                <a:ext uri="{28A0092B-C50C-407E-A947-70E740481C1C}">
                  <a14:useLocalDpi xmlns:a14="http://schemas.microsoft.com/office/drawing/2010/main" val="0"/>
                </a:ext>
              </a:extLst>
            </a:blip>
            <a:stretch>
              <a:fillRect/>
            </a:stretch>
          </p:blipFill>
          <p:spPr>
            <a:xfrm>
              <a:off x="8955917" y="6157812"/>
              <a:ext cx="618514" cy="189257"/>
            </a:xfrm>
            <a:prstGeom prst="rect">
              <a:avLst/>
            </a:prstGeom>
          </p:spPr>
        </p:pic>
        <p:pic>
          <p:nvPicPr>
            <p:cNvPr id="184" name="Immagine 183"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text{)}\end{eqnarray*}&#10;}&#10;\end{document}" title="IguanaTex Bitmap Display">
              <a:extLst>
                <a:ext uri="{FF2B5EF4-FFF2-40B4-BE49-F238E27FC236}">
                  <a16:creationId xmlns:a16="http://schemas.microsoft.com/office/drawing/2014/main" id="{48F248AF-2463-6692-8025-19701556071A}"/>
                </a:ext>
              </a:extLst>
            </p:cNvPr>
            <p:cNvPicPr>
              <a:picLocks noChangeAspect="1"/>
            </p:cNvPicPr>
            <p:nvPr>
              <p:custDataLst>
                <p:tags r:id="rId7"/>
              </p:custDataLst>
            </p:nvPr>
          </p:nvPicPr>
          <p:blipFill>
            <a:blip r:embed="rId28">
              <a:extLst>
                <a:ext uri="{28A0092B-C50C-407E-A947-70E740481C1C}">
                  <a14:useLocalDpi xmlns:a14="http://schemas.microsoft.com/office/drawing/2010/main" val="0"/>
                </a:ext>
              </a:extLst>
            </a:blip>
            <a:stretch>
              <a:fillRect/>
            </a:stretch>
          </p:blipFill>
          <p:spPr>
            <a:xfrm>
              <a:off x="9777845" y="5739810"/>
              <a:ext cx="123205" cy="646885"/>
            </a:xfrm>
            <a:prstGeom prst="rect">
              <a:avLst/>
            </a:prstGeom>
          </p:spPr>
        </p:pic>
        <p:pic>
          <p:nvPicPr>
            <p:cNvPr id="185" name="Immagine 184"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text{)}\end{eqnarray*}&#10;}&#10;\end{document}" title="IguanaTex Bitmap Display">
              <a:extLst>
                <a:ext uri="{FF2B5EF4-FFF2-40B4-BE49-F238E27FC236}">
                  <a16:creationId xmlns:a16="http://schemas.microsoft.com/office/drawing/2014/main" id="{C57D0BA5-1893-2C8E-926D-8889212A4CD5}"/>
                </a:ext>
              </a:extLst>
            </p:cNvPr>
            <p:cNvPicPr>
              <a:picLocks noChangeAspect="1"/>
            </p:cNvPicPr>
            <p:nvPr>
              <p:custDataLst>
                <p:tags r:id="rId8"/>
              </p:custDataLst>
            </p:nvPr>
          </p:nvPicPr>
          <p:blipFill>
            <a:blip r:embed="rId28">
              <a:extLst>
                <a:ext uri="{28A0092B-C50C-407E-A947-70E740481C1C}">
                  <a14:useLocalDpi xmlns:a14="http://schemas.microsoft.com/office/drawing/2010/main" val="0"/>
                </a:ext>
              </a:extLst>
            </a:blip>
            <a:stretch>
              <a:fillRect/>
            </a:stretch>
          </p:blipFill>
          <p:spPr>
            <a:xfrm flipH="1">
              <a:off x="8649368" y="5758874"/>
              <a:ext cx="123205" cy="646885"/>
            </a:xfrm>
            <a:prstGeom prst="rect">
              <a:avLst/>
            </a:prstGeom>
          </p:spPr>
        </p:pic>
      </p:grpSp>
    </p:spTree>
    <p:extLst>
      <p:ext uri="{BB962C8B-B14F-4D97-AF65-F5344CB8AC3E}">
        <p14:creationId xmlns:p14="http://schemas.microsoft.com/office/powerpoint/2010/main" val="22729534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nodeType="withEffect">
                                  <p:stCondLst>
                                    <p:cond delay="0"/>
                                  </p:stCondLst>
                                  <p:childTnLst>
                                    <p:set>
                                      <p:cBhvr>
                                        <p:cTn id="9" dur="1" fill="hold">
                                          <p:stCondLst>
                                            <p:cond delay="0"/>
                                          </p:stCondLst>
                                        </p:cTn>
                                        <p:tgtEl>
                                          <p:spTgt spid="160"/>
                                        </p:tgtEl>
                                        <p:attrNameLst>
                                          <p:attrName>style.visibility</p:attrName>
                                        </p:attrNameLst>
                                      </p:cBhvr>
                                      <p:to>
                                        <p:strVal val="visible"/>
                                      </p:to>
                                    </p:set>
                                    <p:animEffect transition="in" filter="fade">
                                      <p:cBhvr>
                                        <p:cTn id="10" dur="500"/>
                                        <p:tgtEl>
                                          <p:spTgt spid="160"/>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fade">
                                      <p:cBhvr>
                                        <p:cTn id="20" dur="500"/>
                                        <p:tgtEl>
                                          <p:spTgt spid="21"/>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16"/>
                                        </p:tgtEl>
                                        <p:attrNameLst>
                                          <p:attrName>style.visibility</p:attrName>
                                        </p:attrNameLst>
                                      </p:cBhvr>
                                      <p:to>
                                        <p:strVal val="visible"/>
                                      </p:to>
                                    </p:set>
                                    <p:animEffect transition="in" filter="fade">
                                      <p:cBhvr>
                                        <p:cTn id="25" dur="500"/>
                                        <p:tgtEl>
                                          <p:spTgt spid="116"/>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20"/>
                                        </p:tgtEl>
                                        <p:attrNameLst>
                                          <p:attrName>style.visibility</p:attrName>
                                        </p:attrNameLst>
                                      </p:cBhvr>
                                      <p:to>
                                        <p:strVal val="visible"/>
                                      </p:to>
                                    </p:set>
                                    <p:animEffect transition="in" filter="fade">
                                      <p:cBhvr>
                                        <p:cTn id="30" dur="500"/>
                                        <p:tgtEl>
                                          <p:spTgt spid="20"/>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03"/>
                                        </p:tgtEl>
                                        <p:attrNameLst>
                                          <p:attrName>style.visibility</p:attrName>
                                        </p:attrNameLst>
                                      </p:cBhvr>
                                      <p:to>
                                        <p:strVal val="visible"/>
                                      </p:to>
                                    </p:set>
                                    <p:animEffect transition="in" filter="fade">
                                      <p:cBhvr>
                                        <p:cTn id="33" dur="500"/>
                                        <p:tgtEl>
                                          <p:spTgt spid="103"/>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17"/>
                                        </p:tgtEl>
                                        <p:attrNameLst>
                                          <p:attrName>style.visibility</p:attrName>
                                        </p:attrNameLst>
                                      </p:cBhvr>
                                      <p:to>
                                        <p:strVal val="visible"/>
                                      </p:to>
                                    </p:set>
                                    <p:animEffect transition="in" filter="fade">
                                      <p:cBhvr>
                                        <p:cTn id="36" dur="500"/>
                                        <p:tgtEl>
                                          <p:spTgt spid="117"/>
                                        </p:tgtEl>
                                      </p:cBhvr>
                                    </p:animEffect>
                                  </p:childTnLst>
                                </p:cTn>
                              </p:par>
                              <p:par>
                                <p:cTn id="37" presetID="10" presetClass="entr" presetSubtype="0" fill="hold" nodeType="with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fade">
                                      <p:cBhvr>
                                        <p:cTn id="39" dur="500"/>
                                        <p:tgtEl>
                                          <p:spTgt spid="23"/>
                                        </p:tgtEl>
                                      </p:cBhvr>
                                    </p:animEffect>
                                  </p:childTnLst>
                                </p:cTn>
                              </p:par>
                              <p:par>
                                <p:cTn id="40" presetID="10" presetClass="entr" presetSubtype="0" fill="hold" nodeType="withEffect">
                                  <p:stCondLst>
                                    <p:cond delay="0"/>
                                  </p:stCondLst>
                                  <p:childTnLst>
                                    <p:set>
                                      <p:cBhvr>
                                        <p:cTn id="41" dur="1" fill="hold">
                                          <p:stCondLst>
                                            <p:cond delay="0"/>
                                          </p:stCondLst>
                                        </p:cTn>
                                        <p:tgtEl>
                                          <p:spTgt spid="186"/>
                                        </p:tgtEl>
                                        <p:attrNameLst>
                                          <p:attrName>style.visibility</p:attrName>
                                        </p:attrNameLst>
                                      </p:cBhvr>
                                      <p:to>
                                        <p:strVal val="visible"/>
                                      </p:to>
                                    </p:set>
                                    <p:animEffect transition="in" filter="fade">
                                      <p:cBhvr>
                                        <p:cTn id="42" dur="500"/>
                                        <p:tgtEl>
                                          <p:spTgt spid="186"/>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90"/>
                                        </p:tgtEl>
                                        <p:attrNameLst>
                                          <p:attrName>style.visibility</p:attrName>
                                        </p:attrNameLst>
                                      </p:cBhvr>
                                      <p:to>
                                        <p:strVal val="visible"/>
                                      </p:to>
                                    </p:set>
                                    <p:animEffect transition="in" filter="fade">
                                      <p:cBhvr>
                                        <p:cTn id="47"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90" grpId="0"/>
      <p:bldP spid="103" grpId="0" animBg="1"/>
      <p:bldP spid="116" grpId="0"/>
      <p:bldP spid="11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3FF2275-D953-47A5-A53B-5493839F26B8}"/>
              </a:ext>
            </a:extLst>
          </p:cNvPr>
          <p:cNvSpPr>
            <a:spLocks noGrp="1"/>
          </p:cNvSpPr>
          <p:nvPr>
            <p:ph type="title"/>
          </p:nvPr>
        </p:nvSpPr>
        <p:spPr>
          <a:xfrm>
            <a:off x="332513" y="271859"/>
            <a:ext cx="9055073" cy="493439"/>
          </a:xfrm>
        </p:spPr>
        <p:txBody>
          <a:bodyPr>
            <a:normAutofit/>
          </a:bodyPr>
          <a:lstStyle/>
          <a:p>
            <a:r>
              <a:rPr lang="en-US" dirty="0"/>
              <a:t>The Gossip-based consensus protocol</a:t>
            </a:r>
            <a:endParaRPr lang="en-GB" dirty="0"/>
          </a:p>
        </p:txBody>
      </p:sp>
      <p:sp>
        <p:nvSpPr>
          <p:cNvPr id="4" name="Segnaposto piè di pagina 3">
            <a:extLst>
              <a:ext uri="{FF2B5EF4-FFF2-40B4-BE49-F238E27FC236}">
                <a16:creationId xmlns:a16="http://schemas.microsoft.com/office/drawing/2014/main" id="{C909FEEE-D445-4B69-8195-D4EE4B755D47}"/>
              </a:ext>
            </a:extLst>
          </p:cNvPr>
          <p:cNvSpPr>
            <a:spLocks noGrp="1"/>
          </p:cNvSpPr>
          <p:nvPr>
            <p:ph type="ftr" sz="quarter" idx="11"/>
          </p:nvPr>
        </p:nvSpPr>
        <p:spPr/>
        <p:txBody>
          <a:bodyPr/>
          <a:lstStyle/>
          <a:p>
            <a:r>
              <a:rPr lang="it-IT" dirty="0"/>
              <a:t>alessandro.pilloni@unica.it</a:t>
            </a:r>
          </a:p>
        </p:txBody>
      </p:sp>
      <p:sp>
        <p:nvSpPr>
          <p:cNvPr id="5" name="Segnaposto numero diapositiva 4">
            <a:extLst>
              <a:ext uri="{FF2B5EF4-FFF2-40B4-BE49-F238E27FC236}">
                <a16:creationId xmlns:a16="http://schemas.microsoft.com/office/drawing/2014/main" id="{0AF63CC3-A3BD-4308-A0B8-B74E7702A25C}"/>
              </a:ext>
            </a:extLst>
          </p:cNvPr>
          <p:cNvSpPr>
            <a:spLocks noGrp="1"/>
          </p:cNvSpPr>
          <p:nvPr>
            <p:ph type="sldNum" sz="quarter" idx="12"/>
          </p:nvPr>
        </p:nvSpPr>
        <p:spPr/>
        <p:txBody>
          <a:bodyPr/>
          <a:lstStyle/>
          <a:p>
            <a:fld id="{77D38DAF-82E5-4F16-9708-7032B2640FE9}" type="slidenum">
              <a:rPr lang="it-IT" smtClean="0"/>
              <a:t>11</a:t>
            </a:fld>
            <a:endParaRPr lang="it-IT"/>
          </a:p>
        </p:txBody>
      </p:sp>
      <mc:AlternateContent xmlns:mc="http://schemas.openxmlformats.org/markup-compatibility/2006" xmlns:a14="http://schemas.microsoft.com/office/drawing/2010/main">
        <mc:Choice Requires="a14">
          <p:sp>
            <p:nvSpPr>
              <p:cNvPr id="8" name="CasellaDiTesto 7">
                <a:extLst>
                  <a:ext uri="{FF2B5EF4-FFF2-40B4-BE49-F238E27FC236}">
                    <a16:creationId xmlns:a16="http://schemas.microsoft.com/office/drawing/2014/main" id="{F9696CE1-9158-2895-A3DE-CC05CF187826}"/>
                  </a:ext>
                </a:extLst>
              </p:cNvPr>
              <p:cNvSpPr txBox="1"/>
              <p:nvPr/>
            </p:nvSpPr>
            <p:spPr>
              <a:xfrm>
                <a:off x="194495" y="862923"/>
                <a:ext cx="9902414" cy="369332"/>
              </a:xfrm>
              <a:prstGeom prst="rect">
                <a:avLst/>
              </a:prstGeom>
              <a:noFill/>
            </p:spPr>
            <p:txBody>
              <a:bodyPr wrap="square">
                <a:spAutoFit/>
              </a:bodyPr>
              <a:lstStyle/>
              <a:p>
                <a:pPr marL="342900" indent="-342900">
                  <a:buFont typeface="Arial" panose="020B0604020202020204" pitchFamily="34" charset="0"/>
                  <a:buChar char="•"/>
                </a:pPr>
                <a:r>
                  <a:rPr lang="it-IT" dirty="0"/>
                  <a:t>Let </a:t>
                </a:r>
                <a:r>
                  <a:rPr lang="it-IT" dirty="0" err="1"/>
                  <a:t>us</a:t>
                </a:r>
                <a:r>
                  <a:rPr lang="it-IT" dirty="0"/>
                  <a:t> </a:t>
                </a:r>
                <a:r>
                  <a:rPr lang="it-IT" dirty="0" err="1"/>
                  <a:t>now</a:t>
                </a:r>
                <a:r>
                  <a:rPr lang="it-IT" dirty="0"/>
                  <a:t> focus on the on the gossip </a:t>
                </a:r>
                <a:r>
                  <a:rPr lang="it-IT" dirty="0" err="1"/>
                  <a:t>algorithm</a:t>
                </a:r>
                <a:r>
                  <a:rPr lang="it-IT" dirty="0"/>
                  <a:t>. </a:t>
                </a:r>
                <a:r>
                  <a:rPr lang="it-IT" dirty="0" err="1"/>
                  <a:t>We</a:t>
                </a:r>
                <a:r>
                  <a:rPr lang="it-IT" dirty="0"/>
                  <a:t> </a:t>
                </a:r>
                <a:r>
                  <a:rPr lang="it-IT" dirty="0" err="1"/>
                  <a:t>said</a:t>
                </a:r>
                <a:r>
                  <a:rPr lang="it-IT" dirty="0"/>
                  <a:t> </a:t>
                </a:r>
                <a14:m>
                  <m:oMath xmlns:m="http://schemas.openxmlformats.org/officeDocument/2006/math">
                    <m:r>
                      <a:rPr lang="it-IT" b="0" i="1" dirty="0" smtClean="0">
                        <a:solidFill>
                          <a:srgbClr val="E71224"/>
                        </a:solidFill>
                        <a:latin typeface="Cambria Math" panose="02040503050406030204" pitchFamily="18" charset="0"/>
                      </a:rPr>
                      <m:t>𝒢</m:t>
                    </m:r>
                  </m:oMath>
                </a14:m>
                <a:r>
                  <a:rPr lang="en-US" dirty="0"/>
                  <a:t> can be arbitrary but strongly connected.</a:t>
                </a:r>
              </a:p>
            </p:txBody>
          </p:sp>
        </mc:Choice>
        <mc:Fallback xmlns="">
          <p:sp>
            <p:nvSpPr>
              <p:cNvPr id="8" name="CasellaDiTesto 7">
                <a:extLst>
                  <a:ext uri="{FF2B5EF4-FFF2-40B4-BE49-F238E27FC236}">
                    <a16:creationId xmlns:a16="http://schemas.microsoft.com/office/drawing/2014/main" id="{F9696CE1-9158-2895-A3DE-CC05CF187826}"/>
                  </a:ext>
                </a:extLst>
              </p:cNvPr>
              <p:cNvSpPr txBox="1">
                <a:spLocks noRot="1" noChangeAspect="1" noMove="1" noResize="1" noEditPoints="1" noAdjustHandles="1" noChangeArrowheads="1" noChangeShapeType="1" noTextEdit="1"/>
              </p:cNvSpPr>
              <p:nvPr/>
            </p:nvSpPr>
            <p:spPr>
              <a:xfrm>
                <a:off x="194495" y="862923"/>
                <a:ext cx="9902414" cy="369332"/>
              </a:xfrm>
              <a:prstGeom prst="rect">
                <a:avLst/>
              </a:prstGeom>
              <a:blipFill>
                <a:blip r:embed="rId7"/>
                <a:stretch>
                  <a:fillRect l="-431" t="-10000" b="-26667"/>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9" name="CasellaDiTesto 8">
                <a:extLst>
                  <a:ext uri="{FF2B5EF4-FFF2-40B4-BE49-F238E27FC236}">
                    <a16:creationId xmlns:a16="http://schemas.microsoft.com/office/drawing/2014/main" id="{5AB96576-EF69-A69A-D1F4-057BCA417A23}"/>
                  </a:ext>
                </a:extLst>
              </p:cNvPr>
              <p:cNvSpPr txBox="1"/>
              <p:nvPr/>
            </p:nvSpPr>
            <p:spPr>
              <a:xfrm>
                <a:off x="224101" y="4760684"/>
                <a:ext cx="9358392" cy="761940"/>
              </a:xfrm>
              <a:prstGeom prst="rect">
                <a:avLst/>
              </a:prstGeom>
              <a:noFill/>
            </p:spPr>
            <p:txBody>
              <a:bodyPr wrap="square">
                <a:spAutoFit/>
              </a:bodyPr>
              <a:lstStyle/>
              <a:p>
                <a:pPr marL="342900" indent="-342900">
                  <a:buFont typeface="Arial" panose="020B0604020202020204" pitchFamily="34" charset="0"/>
                  <a:buChar char="•"/>
                </a:pPr>
                <a:r>
                  <a:rPr lang="en-US" dirty="0"/>
                  <a:t>Let </a:t>
                </a:r>
                <a14:m>
                  <m:oMath xmlns:m="http://schemas.openxmlformats.org/officeDocument/2006/math">
                    <m:r>
                      <a:rPr lang="it-IT" b="0" i="1" dirty="0" smtClean="0">
                        <a:solidFill>
                          <a:srgbClr val="E71224"/>
                        </a:solidFill>
                        <a:latin typeface="Cambria Math" panose="02040503050406030204" pitchFamily="18" charset="0"/>
                      </a:rPr>
                      <m:t>𝑥</m:t>
                    </m:r>
                    <m:r>
                      <a:rPr lang="it-IT" b="0" i="1" dirty="0" smtClean="0">
                        <a:solidFill>
                          <a:srgbClr val="E71224"/>
                        </a:solidFill>
                        <a:latin typeface="Cambria Math" panose="02040503050406030204" pitchFamily="18" charset="0"/>
                      </a:rPr>
                      <m:t>=</m:t>
                    </m:r>
                    <m:sSup>
                      <m:sSupPr>
                        <m:ctrlPr>
                          <a:rPr lang="it-IT" b="0" i="1" dirty="0" smtClean="0">
                            <a:solidFill>
                              <a:srgbClr val="E71224"/>
                            </a:solidFill>
                            <a:latin typeface="Cambria Math" panose="02040503050406030204" pitchFamily="18" charset="0"/>
                          </a:rPr>
                        </m:ctrlPr>
                      </m:sSupPr>
                      <m:e>
                        <m:d>
                          <m:dPr>
                            <m:begChr m:val="["/>
                            <m:endChr m:val="]"/>
                            <m:ctrlPr>
                              <a:rPr lang="it-IT" b="0" i="1" dirty="0" smtClean="0">
                                <a:solidFill>
                                  <a:srgbClr val="E71224"/>
                                </a:solidFill>
                                <a:latin typeface="Cambria Math" panose="02040503050406030204" pitchFamily="18" charset="0"/>
                              </a:rPr>
                            </m:ctrlPr>
                          </m:dPr>
                          <m:e>
                            <m:sSub>
                              <m:sSubPr>
                                <m:ctrlPr>
                                  <a:rPr lang="it-IT" b="0" i="1" dirty="0" smtClean="0">
                                    <a:solidFill>
                                      <a:srgbClr val="E71224"/>
                                    </a:solidFill>
                                    <a:latin typeface="Cambria Math" panose="02040503050406030204" pitchFamily="18" charset="0"/>
                                  </a:rPr>
                                </m:ctrlPr>
                              </m:sSubPr>
                              <m:e>
                                <m:r>
                                  <a:rPr lang="it-IT" b="0" i="1" dirty="0" smtClean="0">
                                    <a:solidFill>
                                      <a:srgbClr val="E71224"/>
                                    </a:solidFill>
                                    <a:latin typeface="Cambria Math" panose="02040503050406030204" pitchFamily="18" charset="0"/>
                                  </a:rPr>
                                  <m:t>𝑥</m:t>
                                </m:r>
                              </m:e>
                              <m:sub>
                                <m:r>
                                  <a:rPr lang="it-IT" b="0" i="1" dirty="0" smtClean="0">
                                    <a:solidFill>
                                      <a:srgbClr val="E71224"/>
                                    </a:solidFill>
                                    <a:latin typeface="Cambria Math" panose="02040503050406030204" pitchFamily="18" charset="0"/>
                                  </a:rPr>
                                  <m:t>1</m:t>
                                </m:r>
                              </m:sub>
                            </m:sSub>
                            <m:r>
                              <a:rPr lang="it-IT" b="0" i="1" dirty="0" smtClean="0">
                                <a:solidFill>
                                  <a:srgbClr val="E71224"/>
                                </a:solidFill>
                                <a:latin typeface="Cambria Math" panose="02040503050406030204" pitchFamily="18" charset="0"/>
                              </a:rPr>
                              <m:t>⋯</m:t>
                            </m:r>
                            <m:sSub>
                              <m:sSubPr>
                                <m:ctrlPr>
                                  <a:rPr lang="it-IT" b="0" i="1" dirty="0" smtClean="0">
                                    <a:solidFill>
                                      <a:srgbClr val="E71224"/>
                                    </a:solidFill>
                                    <a:latin typeface="Cambria Math" panose="02040503050406030204" pitchFamily="18" charset="0"/>
                                  </a:rPr>
                                </m:ctrlPr>
                              </m:sSubPr>
                              <m:e>
                                <m:r>
                                  <a:rPr lang="it-IT" b="0" i="1" dirty="0" smtClean="0">
                                    <a:solidFill>
                                      <a:srgbClr val="E71224"/>
                                    </a:solidFill>
                                    <a:latin typeface="Cambria Math" panose="02040503050406030204" pitchFamily="18" charset="0"/>
                                  </a:rPr>
                                  <m:t>𝑥</m:t>
                                </m:r>
                              </m:e>
                              <m:sub>
                                <m:r>
                                  <a:rPr lang="it-IT" b="0" i="1" dirty="0" smtClean="0">
                                    <a:solidFill>
                                      <a:srgbClr val="E71224"/>
                                    </a:solidFill>
                                    <a:latin typeface="Cambria Math" panose="02040503050406030204" pitchFamily="18" charset="0"/>
                                  </a:rPr>
                                  <m:t>𝑛</m:t>
                                </m:r>
                              </m:sub>
                            </m:sSub>
                          </m:e>
                        </m:d>
                      </m:e>
                      <m:sup>
                        <m:r>
                          <a:rPr lang="it-IT" b="0" i="1" dirty="0" smtClean="0">
                            <a:solidFill>
                              <a:srgbClr val="E71224"/>
                            </a:solidFill>
                            <a:latin typeface="Cambria Math" panose="02040503050406030204" pitchFamily="18" charset="0"/>
                          </a:rPr>
                          <m:t>𝑇</m:t>
                        </m:r>
                      </m:sup>
                    </m:sSup>
                  </m:oMath>
                </a14:m>
                <a:r>
                  <a:rPr lang="en-US" dirty="0"/>
                  <a:t>, then </a:t>
                </a:r>
                <a:r>
                  <a:rPr lang="it-IT" dirty="0"/>
                  <a:t>with </a:t>
                </a:r>
                <a:r>
                  <a:rPr lang="it-IT" dirty="0" err="1"/>
                  <a:t>probability</a:t>
                </a:r>
                <a:r>
                  <a:rPr lang="it-IT" dirty="0"/>
                  <a:t> </a:t>
                </a:r>
                <a14:m>
                  <m:oMath xmlns:m="http://schemas.openxmlformats.org/officeDocument/2006/math">
                    <m:r>
                      <m:rPr>
                        <m:sty m:val="p"/>
                      </m:rPr>
                      <a:rPr lang="it-IT" dirty="0">
                        <a:solidFill>
                          <a:srgbClr val="E71224"/>
                        </a:solidFill>
                        <a:latin typeface="Cambria Math" panose="02040503050406030204" pitchFamily="18" charset="0"/>
                      </a:rPr>
                      <m:t>Pr</m:t>
                    </m:r>
                    <m:d>
                      <m:dPr>
                        <m:ctrlPr>
                          <a:rPr lang="it-IT" i="1" dirty="0">
                            <a:solidFill>
                              <a:srgbClr val="E71224"/>
                            </a:solidFill>
                            <a:latin typeface="Cambria Math" panose="02040503050406030204" pitchFamily="18" charset="0"/>
                          </a:rPr>
                        </m:ctrlPr>
                      </m:dPr>
                      <m:e>
                        <m:sSub>
                          <m:sSubPr>
                            <m:ctrlPr>
                              <a:rPr lang="it-IT" i="1" dirty="0">
                                <a:solidFill>
                                  <a:srgbClr val="E71224"/>
                                </a:solidFill>
                                <a:latin typeface="Cambria Math" panose="02040503050406030204" pitchFamily="18" charset="0"/>
                              </a:rPr>
                            </m:ctrlPr>
                          </m:sSubPr>
                          <m:e>
                            <m:r>
                              <a:rPr lang="it-IT" i="1" dirty="0">
                                <a:solidFill>
                                  <a:srgbClr val="E71224"/>
                                </a:solidFill>
                                <a:latin typeface="Cambria Math" panose="02040503050406030204" pitchFamily="18" charset="0"/>
                              </a:rPr>
                              <m:t>𝐼</m:t>
                            </m:r>
                          </m:e>
                          <m:sub>
                            <m:r>
                              <a:rPr lang="it-IT" i="1" dirty="0">
                                <a:solidFill>
                                  <a:srgbClr val="E71224"/>
                                </a:solidFill>
                                <a:latin typeface="Cambria Math" panose="02040503050406030204" pitchFamily="18" charset="0"/>
                              </a:rPr>
                              <m:t>𝑘</m:t>
                            </m:r>
                          </m:sub>
                        </m:sSub>
                        <m:r>
                          <a:rPr lang="it-IT" i="1" dirty="0">
                            <a:solidFill>
                              <a:srgbClr val="E71224"/>
                            </a:solidFill>
                            <a:latin typeface="Cambria Math" panose="02040503050406030204" pitchFamily="18" charset="0"/>
                          </a:rPr>
                          <m:t>=</m:t>
                        </m:r>
                        <m:r>
                          <a:rPr lang="it-IT" i="1" dirty="0">
                            <a:solidFill>
                              <a:srgbClr val="E71224"/>
                            </a:solidFill>
                            <a:latin typeface="Cambria Math" panose="02040503050406030204" pitchFamily="18" charset="0"/>
                          </a:rPr>
                          <m:t>𝑖</m:t>
                        </m:r>
                        <m:r>
                          <a:rPr lang="it-IT" i="1" dirty="0">
                            <a:solidFill>
                              <a:srgbClr val="E71224"/>
                            </a:solidFill>
                            <a:latin typeface="Cambria Math" panose="02040503050406030204" pitchFamily="18" charset="0"/>
                          </a:rPr>
                          <m:t>,</m:t>
                        </m:r>
                        <m:sSub>
                          <m:sSubPr>
                            <m:ctrlPr>
                              <a:rPr lang="it-IT" i="1" dirty="0">
                                <a:solidFill>
                                  <a:srgbClr val="E71224"/>
                                </a:solidFill>
                                <a:latin typeface="Cambria Math" panose="02040503050406030204" pitchFamily="18" charset="0"/>
                              </a:rPr>
                            </m:ctrlPr>
                          </m:sSubPr>
                          <m:e>
                            <m:r>
                              <a:rPr lang="it-IT" i="1" dirty="0">
                                <a:solidFill>
                                  <a:srgbClr val="E71224"/>
                                </a:solidFill>
                                <a:latin typeface="Cambria Math" panose="02040503050406030204" pitchFamily="18" charset="0"/>
                              </a:rPr>
                              <m:t>𝐽</m:t>
                            </m:r>
                          </m:e>
                          <m:sub>
                            <m:r>
                              <a:rPr lang="it-IT" i="1" dirty="0">
                                <a:solidFill>
                                  <a:srgbClr val="E71224"/>
                                </a:solidFill>
                                <a:latin typeface="Cambria Math" panose="02040503050406030204" pitchFamily="18" charset="0"/>
                              </a:rPr>
                              <m:t>𝑘</m:t>
                            </m:r>
                          </m:sub>
                        </m:sSub>
                        <m:r>
                          <a:rPr lang="it-IT" i="1" dirty="0">
                            <a:solidFill>
                              <a:srgbClr val="E71224"/>
                            </a:solidFill>
                            <a:latin typeface="Cambria Math" panose="02040503050406030204" pitchFamily="18" charset="0"/>
                          </a:rPr>
                          <m:t>=</m:t>
                        </m:r>
                        <m:r>
                          <a:rPr lang="it-IT" i="1" dirty="0">
                            <a:solidFill>
                              <a:srgbClr val="E71224"/>
                            </a:solidFill>
                            <a:latin typeface="Cambria Math" panose="02040503050406030204" pitchFamily="18" charset="0"/>
                          </a:rPr>
                          <m:t>𝑗</m:t>
                        </m:r>
                      </m:e>
                    </m:d>
                    <m:r>
                      <a:rPr lang="it-IT" i="1" dirty="0">
                        <a:solidFill>
                          <a:srgbClr val="E71224"/>
                        </a:solidFill>
                        <a:latin typeface="Cambria Math" panose="02040503050406030204" pitchFamily="18" charset="0"/>
                      </a:rPr>
                      <m:t>=</m:t>
                    </m:r>
                    <m:f>
                      <m:fPr>
                        <m:ctrlPr>
                          <a:rPr lang="it-IT" b="0" i="1" dirty="0">
                            <a:solidFill>
                              <a:srgbClr val="E71224"/>
                            </a:solidFill>
                            <a:latin typeface="Cambria Math" panose="02040503050406030204" pitchFamily="18" charset="0"/>
                          </a:rPr>
                        </m:ctrlPr>
                      </m:fPr>
                      <m:num>
                        <m:r>
                          <a:rPr lang="it-IT" b="0" i="1" dirty="0" smtClean="0">
                            <a:solidFill>
                              <a:srgbClr val="E71224"/>
                            </a:solidFill>
                            <a:latin typeface="Cambria Math" panose="02040503050406030204" pitchFamily="18" charset="0"/>
                          </a:rPr>
                          <m:t>1</m:t>
                        </m:r>
                      </m:num>
                      <m:den>
                        <m:r>
                          <a:rPr lang="it-IT" i="1" dirty="0">
                            <a:solidFill>
                              <a:srgbClr val="E71224"/>
                            </a:solidFill>
                            <a:latin typeface="Cambria Math" panose="02040503050406030204" pitchFamily="18" charset="0"/>
                          </a:rPr>
                          <m:t>𝑛</m:t>
                        </m:r>
                      </m:den>
                    </m:f>
                    <m:r>
                      <a:rPr lang="it-IT" b="0" i="1" dirty="0" smtClean="0">
                        <a:solidFill>
                          <a:srgbClr val="E71224"/>
                        </a:solidFill>
                        <a:latin typeface="Cambria Math" panose="02040503050406030204" pitchFamily="18" charset="0"/>
                      </a:rPr>
                      <m:t>⋅</m:t>
                    </m:r>
                    <m:sSub>
                      <m:sSubPr>
                        <m:ctrlPr>
                          <a:rPr lang="it-IT" b="0" i="1" dirty="0" smtClean="0">
                            <a:solidFill>
                              <a:srgbClr val="E71224"/>
                            </a:solidFill>
                            <a:latin typeface="Cambria Math" panose="02040503050406030204" pitchFamily="18" charset="0"/>
                          </a:rPr>
                        </m:ctrlPr>
                      </m:sSubPr>
                      <m:e>
                        <m:r>
                          <a:rPr lang="it-IT" b="0" i="1" dirty="0" smtClean="0">
                            <a:solidFill>
                              <a:srgbClr val="E71224"/>
                            </a:solidFill>
                            <a:latin typeface="Cambria Math" panose="02040503050406030204" pitchFamily="18" charset="0"/>
                          </a:rPr>
                          <m:t>𝑝</m:t>
                        </m:r>
                      </m:e>
                      <m:sub>
                        <m:r>
                          <a:rPr lang="it-IT" b="0" i="1" dirty="0" smtClean="0">
                            <a:solidFill>
                              <a:srgbClr val="E71224"/>
                            </a:solidFill>
                            <a:latin typeface="Cambria Math" panose="02040503050406030204" pitchFamily="18" charset="0"/>
                          </a:rPr>
                          <m:t>𝑖𝑗</m:t>
                        </m:r>
                      </m:sub>
                    </m:sSub>
                  </m:oMath>
                </a14:m>
                <a:r>
                  <a:rPr lang="en-US" dirty="0"/>
                  <a:t> the network updated its state as next:</a:t>
                </a:r>
              </a:p>
            </p:txBody>
          </p:sp>
        </mc:Choice>
        <mc:Fallback xmlns="">
          <p:sp>
            <p:nvSpPr>
              <p:cNvPr id="9" name="CasellaDiTesto 8">
                <a:extLst>
                  <a:ext uri="{FF2B5EF4-FFF2-40B4-BE49-F238E27FC236}">
                    <a16:creationId xmlns:a16="http://schemas.microsoft.com/office/drawing/2014/main" id="{5AB96576-EF69-A69A-D1F4-057BCA417A23}"/>
                  </a:ext>
                </a:extLst>
              </p:cNvPr>
              <p:cNvSpPr txBox="1">
                <a:spLocks noRot="1" noChangeAspect="1" noMove="1" noResize="1" noEditPoints="1" noAdjustHandles="1" noChangeArrowheads="1" noChangeShapeType="1" noTextEdit="1"/>
              </p:cNvSpPr>
              <p:nvPr/>
            </p:nvSpPr>
            <p:spPr>
              <a:xfrm>
                <a:off x="224101" y="4760684"/>
                <a:ext cx="9358392" cy="761940"/>
              </a:xfrm>
              <a:prstGeom prst="rect">
                <a:avLst/>
              </a:prstGeom>
              <a:blipFill>
                <a:blip r:embed="rId8"/>
                <a:stretch>
                  <a:fillRect l="-456" b="-12000"/>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10" name="CasellaDiTesto 9">
                <a:extLst>
                  <a:ext uri="{FF2B5EF4-FFF2-40B4-BE49-F238E27FC236}">
                    <a16:creationId xmlns:a16="http://schemas.microsoft.com/office/drawing/2014/main" id="{1845F783-D818-0DE2-CEF2-710A37DF1ECC}"/>
                  </a:ext>
                </a:extLst>
              </p:cNvPr>
              <p:cNvSpPr txBox="1"/>
              <p:nvPr/>
            </p:nvSpPr>
            <p:spPr>
              <a:xfrm>
                <a:off x="224101" y="2536450"/>
                <a:ext cx="9843202" cy="369332"/>
              </a:xfrm>
              <a:prstGeom prst="rect">
                <a:avLst/>
              </a:prstGeom>
              <a:noFill/>
            </p:spPr>
            <p:txBody>
              <a:bodyPr wrap="square">
                <a:spAutoFit/>
              </a:bodyPr>
              <a:lstStyle/>
              <a:p>
                <a:pPr marL="342900" indent="-342900">
                  <a:buFont typeface="Arial" panose="020B0604020202020204" pitchFamily="34" charset="0"/>
                  <a:buChar char="•"/>
                </a:pPr>
                <a:r>
                  <a:rPr lang="en-US" dirty="0"/>
                  <a:t>At that time </a:t>
                </a:r>
                <a14:m>
                  <m:oMath xmlns:m="http://schemas.openxmlformats.org/officeDocument/2006/math">
                    <m:sSub>
                      <m:sSubPr>
                        <m:ctrlPr>
                          <a:rPr lang="it-IT" b="0" i="1" dirty="0" smtClean="0">
                            <a:solidFill>
                              <a:srgbClr val="E71224"/>
                            </a:solidFill>
                            <a:latin typeface="Cambria Math" panose="02040503050406030204" pitchFamily="18" charset="0"/>
                          </a:rPr>
                        </m:ctrlPr>
                      </m:sSubPr>
                      <m:e>
                        <m:r>
                          <a:rPr lang="it-IT" b="0" i="1" dirty="0" smtClean="0">
                            <a:solidFill>
                              <a:srgbClr val="E71224"/>
                            </a:solidFill>
                            <a:latin typeface="Cambria Math" panose="02040503050406030204" pitchFamily="18" charset="0"/>
                          </a:rPr>
                          <m:t>𝑡</m:t>
                        </m:r>
                      </m:e>
                      <m:sub>
                        <m:r>
                          <a:rPr lang="it-IT" b="0" i="1" dirty="0" smtClean="0">
                            <a:solidFill>
                              <a:srgbClr val="E71224"/>
                            </a:solidFill>
                            <a:latin typeface="Cambria Math" panose="02040503050406030204" pitchFamily="18" charset="0"/>
                          </a:rPr>
                          <m:t>𝑘</m:t>
                        </m:r>
                      </m:sub>
                    </m:sSub>
                  </m:oMath>
                </a14:m>
                <a:r>
                  <a:rPr lang="en-US" dirty="0"/>
                  <a:t>, the </a:t>
                </a:r>
                <a14:m>
                  <m:oMath xmlns:m="http://schemas.openxmlformats.org/officeDocument/2006/math">
                    <m:r>
                      <a:rPr lang="it-IT" b="0" i="1" dirty="0" smtClean="0">
                        <a:solidFill>
                          <a:srgbClr val="E71224"/>
                        </a:solidFill>
                        <a:latin typeface="Cambria Math" panose="02040503050406030204" pitchFamily="18" charset="0"/>
                      </a:rPr>
                      <m:t>𝑘</m:t>
                    </m:r>
                  </m:oMath>
                </a14:m>
                <a:r>
                  <a:rPr lang="en-US" dirty="0"/>
                  <a:t>-</a:t>
                </a:r>
                <a:r>
                  <a:rPr lang="en-US" dirty="0" err="1"/>
                  <a:t>th</a:t>
                </a:r>
                <a:r>
                  <a:rPr lang="en-US" dirty="0"/>
                  <a:t> </a:t>
                </a:r>
                <a:r>
                  <a:rPr lang="en-US" b="1" dirty="0"/>
                  <a:t>algorithm</a:t>
                </a:r>
                <a:r>
                  <a:rPr lang="en-US" dirty="0"/>
                  <a:t> </a:t>
                </a:r>
                <a:r>
                  <a:rPr lang="en-US" b="1" dirty="0" err="1"/>
                  <a:t>iteraction</a:t>
                </a:r>
                <a:r>
                  <a:rPr lang="en-US" b="1" dirty="0"/>
                  <a:t> </a:t>
                </a:r>
                <a:r>
                  <a:rPr lang="en-US" dirty="0"/>
                  <a:t>occurs, such that:</a:t>
                </a:r>
              </a:p>
            </p:txBody>
          </p:sp>
        </mc:Choice>
        <mc:Fallback xmlns="">
          <p:sp>
            <p:nvSpPr>
              <p:cNvPr id="10" name="CasellaDiTesto 9">
                <a:extLst>
                  <a:ext uri="{FF2B5EF4-FFF2-40B4-BE49-F238E27FC236}">
                    <a16:creationId xmlns:a16="http://schemas.microsoft.com/office/drawing/2014/main" id="{1845F783-D818-0DE2-CEF2-710A37DF1ECC}"/>
                  </a:ext>
                </a:extLst>
              </p:cNvPr>
              <p:cNvSpPr txBox="1">
                <a:spLocks noRot="1" noChangeAspect="1" noMove="1" noResize="1" noEditPoints="1" noAdjustHandles="1" noChangeArrowheads="1" noChangeShapeType="1" noTextEdit="1"/>
              </p:cNvSpPr>
              <p:nvPr/>
            </p:nvSpPr>
            <p:spPr>
              <a:xfrm>
                <a:off x="224101" y="2536450"/>
                <a:ext cx="9843202" cy="369332"/>
              </a:xfrm>
              <a:prstGeom prst="rect">
                <a:avLst/>
              </a:prstGeom>
              <a:blipFill>
                <a:blip r:embed="rId9"/>
                <a:stretch>
                  <a:fillRect l="-434" t="-8197" b="-24590"/>
                </a:stretch>
              </a:blipFill>
            </p:spPr>
            <p:txBody>
              <a:bodyPr/>
              <a:lstStyle/>
              <a:p>
                <a:r>
                  <a:rPr lang="it-IT">
                    <a:noFill/>
                  </a:rPr>
                  <a:t> </a:t>
                </a:r>
              </a:p>
            </p:txBody>
          </p:sp>
        </mc:Fallback>
      </mc:AlternateContent>
      <p:pic>
        <p:nvPicPr>
          <p:cNvPr id="6" name="Immagine 5"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x_i(k+1)=\left\lbrace\begin{array}{cc}&#10;\frac{x_{i}(k)+x_{j}(k)}{2} &amp;\mathrm{if}\; \lbrace I_k,J_k\rbrace\\&#10;x_{i}({k}) &amp; \mathrm{otherwise}&#10;\end{array}\right.&#10;\end{eqnarray*}&#10;}&#10;\end{document}" title="IguanaTex Bitmap Display">
            <a:extLst>
              <a:ext uri="{FF2B5EF4-FFF2-40B4-BE49-F238E27FC236}">
                <a16:creationId xmlns:a16="http://schemas.microsoft.com/office/drawing/2014/main" id="{19FE6A87-3B43-74D8-34AF-0CBC4D7A5716}"/>
              </a:ext>
            </a:extLst>
          </p:cNvPr>
          <p:cNvPicPr>
            <a:picLocks noChangeAspect="1"/>
          </p:cNvPicPr>
          <p:nvPr>
            <p:custDataLst>
              <p:tags r:id="rId1"/>
            </p:custDataLst>
          </p:nvPr>
        </p:nvPicPr>
        <p:blipFill>
          <a:blip r:embed="rId10">
            <a:extLst>
              <a:ext uri="{28A0092B-C50C-407E-A947-70E740481C1C}">
                <a14:useLocalDpi xmlns:a14="http://schemas.microsoft.com/office/drawing/2010/main" val="0"/>
              </a:ext>
            </a:extLst>
          </a:blip>
          <a:stretch>
            <a:fillRect/>
          </a:stretch>
        </p:blipFill>
        <p:spPr>
          <a:xfrm>
            <a:off x="1227353" y="3972319"/>
            <a:ext cx="3365246" cy="686144"/>
          </a:xfrm>
          <a:prstGeom prst="rect">
            <a:avLst/>
          </a:prstGeom>
        </p:spPr>
      </p:pic>
      <p:pic>
        <p:nvPicPr>
          <p:cNvPr id="17" name="Immagine 16"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x(k+1)=\overbrace{\left(\bm{I}_{n\times n} -\frac{(e_i(t_k)-e_{j}(t_k))(e_i(t_k)-e_{j}(t_k))^\intercal}{2}\right)}^{W(k)}\cdot x(k)&#10;\end{eqnarray*}&#10;}&#10;\end{document}" title="IguanaTex Bitmap Display">
            <a:extLst>
              <a:ext uri="{FF2B5EF4-FFF2-40B4-BE49-F238E27FC236}">
                <a16:creationId xmlns:a16="http://schemas.microsoft.com/office/drawing/2014/main" id="{747F3440-C53D-6065-81C5-880AC57CFC0C}"/>
              </a:ext>
            </a:extLst>
          </p:cNvPr>
          <p:cNvPicPr>
            <a:picLocks noChangeAspect="1"/>
          </p:cNvPicPr>
          <p:nvPr>
            <p:custDataLst>
              <p:tags r:id="rId2"/>
            </p:custDataLst>
          </p:nvPr>
        </p:nvPicPr>
        <p:blipFill>
          <a:blip r:embed="rId11">
            <a:extLst>
              <a:ext uri="{28A0092B-C50C-407E-A947-70E740481C1C}">
                <a14:useLocalDpi xmlns:a14="http://schemas.microsoft.com/office/drawing/2010/main" val="0"/>
              </a:ext>
            </a:extLst>
          </a:blip>
          <a:stretch>
            <a:fillRect/>
          </a:stretch>
        </p:blipFill>
        <p:spPr>
          <a:xfrm>
            <a:off x="477721" y="5514778"/>
            <a:ext cx="5045707" cy="841206"/>
          </a:xfrm>
          <a:prstGeom prst="rect">
            <a:avLst/>
          </a:prstGeom>
        </p:spPr>
      </p:pic>
      <mc:AlternateContent xmlns:mc="http://schemas.openxmlformats.org/markup-compatibility/2006" xmlns:a14="http://schemas.microsoft.com/office/drawing/2010/main">
        <mc:Choice Requires="a14">
          <p:sp>
            <p:nvSpPr>
              <p:cNvPr id="34" name="CasellaDiTesto 33">
                <a:extLst>
                  <a:ext uri="{FF2B5EF4-FFF2-40B4-BE49-F238E27FC236}">
                    <a16:creationId xmlns:a16="http://schemas.microsoft.com/office/drawing/2014/main" id="{5D888AAA-ACE0-F03A-979B-63FB2417B174}"/>
                  </a:ext>
                </a:extLst>
              </p:cNvPr>
              <p:cNvSpPr txBox="1"/>
              <p:nvPr/>
            </p:nvSpPr>
            <p:spPr>
              <a:xfrm>
                <a:off x="5939417" y="5295207"/>
                <a:ext cx="3998502" cy="353943"/>
              </a:xfrm>
              <a:prstGeom prst="rect">
                <a:avLst/>
              </a:prstGeom>
              <a:noFill/>
            </p:spPr>
            <p:txBody>
              <a:bodyPr wrap="square">
                <a:spAutoFit/>
              </a:bodyPr>
              <a:lstStyle/>
              <a:p>
                <a:r>
                  <a:rPr lang="it-IT" sz="1700" dirty="0" err="1"/>
                  <a:t>Example</a:t>
                </a:r>
                <a:r>
                  <a:rPr lang="it-IT" sz="1700" dirty="0"/>
                  <a:t> for </a:t>
                </a:r>
                <a14:m>
                  <m:oMath xmlns:m="http://schemas.openxmlformats.org/officeDocument/2006/math">
                    <m:r>
                      <a:rPr lang="it-IT" sz="1700" i="1" dirty="0" smtClean="0">
                        <a:solidFill>
                          <a:srgbClr val="E71224"/>
                        </a:solidFill>
                        <a:latin typeface="Cambria Math" panose="02040503050406030204" pitchFamily="18" charset="0"/>
                      </a:rPr>
                      <m:t>𝑛</m:t>
                    </m:r>
                    <m:r>
                      <a:rPr lang="it-IT" sz="1700" b="0" i="1" dirty="0" smtClean="0">
                        <a:solidFill>
                          <a:srgbClr val="E71224"/>
                        </a:solidFill>
                        <a:latin typeface="Cambria Math" panose="02040503050406030204" pitchFamily="18" charset="0"/>
                      </a:rPr>
                      <m:t>=4</m:t>
                    </m:r>
                  </m:oMath>
                </a14:m>
                <a:r>
                  <a:rPr lang="it-IT" sz="1700" dirty="0"/>
                  <a:t>, and </a:t>
                </a:r>
                <a14:m>
                  <m:oMath xmlns:m="http://schemas.openxmlformats.org/officeDocument/2006/math">
                    <m:sSub>
                      <m:sSubPr>
                        <m:ctrlPr>
                          <a:rPr lang="it-IT" sz="1700" i="1" dirty="0">
                            <a:solidFill>
                              <a:srgbClr val="E71224"/>
                            </a:solidFill>
                            <a:latin typeface="Cambria Math" panose="02040503050406030204" pitchFamily="18" charset="0"/>
                          </a:rPr>
                        </m:ctrlPr>
                      </m:sSubPr>
                      <m:e>
                        <m:r>
                          <a:rPr lang="it-IT" sz="1700" b="0" i="1" dirty="0" smtClean="0">
                            <a:solidFill>
                              <a:srgbClr val="E71224"/>
                            </a:solidFill>
                            <a:latin typeface="Cambria Math" panose="02040503050406030204" pitchFamily="18" charset="0"/>
                          </a:rPr>
                          <m:t>{</m:t>
                        </m:r>
                        <m:r>
                          <a:rPr lang="it-IT" sz="1700" i="1" dirty="0">
                            <a:solidFill>
                              <a:srgbClr val="E71224"/>
                            </a:solidFill>
                            <a:latin typeface="Cambria Math" panose="02040503050406030204" pitchFamily="18" charset="0"/>
                          </a:rPr>
                          <m:t>𝐼</m:t>
                        </m:r>
                      </m:e>
                      <m:sub>
                        <m:r>
                          <a:rPr lang="it-IT" sz="1700" i="1" dirty="0">
                            <a:solidFill>
                              <a:srgbClr val="E71224"/>
                            </a:solidFill>
                            <a:latin typeface="Cambria Math" panose="02040503050406030204" pitchFamily="18" charset="0"/>
                          </a:rPr>
                          <m:t>𝑘</m:t>
                        </m:r>
                      </m:sub>
                    </m:sSub>
                    <m:r>
                      <a:rPr lang="it-IT" sz="1700" b="0" i="1" dirty="0" smtClean="0">
                        <a:solidFill>
                          <a:srgbClr val="E71224"/>
                        </a:solidFill>
                        <a:latin typeface="Cambria Math" panose="02040503050406030204" pitchFamily="18" charset="0"/>
                      </a:rPr>
                      <m:t>,</m:t>
                    </m:r>
                    <m:sSub>
                      <m:sSubPr>
                        <m:ctrlPr>
                          <a:rPr lang="it-IT" sz="1700" b="0" i="1" dirty="0" smtClean="0">
                            <a:solidFill>
                              <a:srgbClr val="E71224"/>
                            </a:solidFill>
                            <a:latin typeface="Cambria Math" panose="02040503050406030204" pitchFamily="18" charset="0"/>
                          </a:rPr>
                        </m:ctrlPr>
                      </m:sSubPr>
                      <m:e>
                        <m:r>
                          <a:rPr lang="it-IT" sz="1700" b="0" i="1" dirty="0" smtClean="0">
                            <a:solidFill>
                              <a:srgbClr val="E71224"/>
                            </a:solidFill>
                            <a:latin typeface="Cambria Math" panose="02040503050406030204" pitchFamily="18" charset="0"/>
                          </a:rPr>
                          <m:t>𝐽</m:t>
                        </m:r>
                      </m:e>
                      <m:sub>
                        <m:r>
                          <a:rPr lang="it-IT" sz="1700" b="0" i="1" dirty="0" smtClean="0">
                            <a:solidFill>
                              <a:srgbClr val="E71224"/>
                            </a:solidFill>
                            <a:latin typeface="Cambria Math" panose="02040503050406030204" pitchFamily="18" charset="0"/>
                          </a:rPr>
                          <m:t>𝑘</m:t>
                        </m:r>
                      </m:sub>
                    </m:sSub>
                    <m:r>
                      <a:rPr lang="it-IT" sz="1700" b="0" i="1" dirty="0" smtClean="0">
                        <a:solidFill>
                          <a:srgbClr val="E71224"/>
                        </a:solidFill>
                        <a:latin typeface="Cambria Math" panose="02040503050406030204" pitchFamily="18" charset="0"/>
                      </a:rPr>
                      <m:t>}={1,3}</m:t>
                    </m:r>
                  </m:oMath>
                </a14:m>
                <a:endParaRPr lang="en-US" sz="1700" dirty="0"/>
              </a:p>
            </p:txBody>
          </p:sp>
        </mc:Choice>
        <mc:Fallback xmlns="">
          <p:sp>
            <p:nvSpPr>
              <p:cNvPr id="34" name="CasellaDiTesto 33">
                <a:extLst>
                  <a:ext uri="{FF2B5EF4-FFF2-40B4-BE49-F238E27FC236}">
                    <a16:creationId xmlns:a16="http://schemas.microsoft.com/office/drawing/2014/main" id="{5D888AAA-ACE0-F03A-979B-63FB2417B174}"/>
                  </a:ext>
                </a:extLst>
              </p:cNvPr>
              <p:cNvSpPr txBox="1">
                <a:spLocks noRot="1" noChangeAspect="1" noMove="1" noResize="1" noEditPoints="1" noAdjustHandles="1" noChangeArrowheads="1" noChangeShapeType="1" noTextEdit="1"/>
              </p:cNvSpPr>
              <p:nvPr/>
            </p:nvSpPr>
            <p:spPr>
              <a:xfrm>
                <a:off x="5939417" y="5295207"/>
                <a:ext cx="3998502" cy="353943"/>
              </a:xfrm>
              <a:prstGeom prst="rect">
                <a:avLst/>
              </a:prstGeom>
              <a:blipFill>
                <a:blip r:embed="rId12"/>
                <a:stretch>
                  <a:fillRect l="-915" t="-6897" b="-22414"/>
                </a:stretch>
              </a:blipFill>
            </p:spPr>
            <p:txBody>
              <a:bodyPr/>
              <a:lstStyle/>
              <a:p>
                <a:r>
                  <a:rPr lang="it-IT">
                    <a:noFill/>
                  </a:rPr>
                  <a:t> </a:t>
                </a:r>
              </a:p>
            </p:txBody>
          </p:sp>
        </mc:Fallback>
      </mc:AlternateContent>
      <p:pic>
        <p:nvPicPr>
          <p:cNvPr id="35" name="Immagine 34"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W(k)=W_{13}=\begin{bmatrix}&#10;0.5 &amp; 0&amp; 0.5 &amp; 0\\&#10;0 &amp; 1 &amp; 0 &amp; 0\\&#10;0.5 &amp; 0 &amp; 0.5 &amp; 0\\&#10;0 &amp; 0 &amp; 0 &amp; 1\\&#10;\end{bmatrix}\quad\text{(doubly stochastic)}&#10;\end{eqnarray*}&#10;}&#10;\end{document}" title="IguanaTex Bitmap Display">
            <a:extLst>
              <a:ext uri="{FF2B5EF4-FFF2-40B4-BE49-F238E27FC236}">
                <a16:creationId xmlns:a16="http://schemas.microsoft.com/office/drawing/2014/main" id="{34DAF11B-70E3-0A68-F5B3-D22D7A582151}"/>
              </a:ext>
            </a:extLst>
          </p:cNvPr>
          <p:cNvPicPr>
            <a:picLocks noChangeAspect="1"/>
          </p:cNvPicPr>
          <p:nvPr>
            <p:custDataLst>
              <p:tags r:id="rId3"/>
            </p:custDataLst>
          </p:nvPr>
        </p:nvPicPr>
        <p:blipFill>
          <a:blip r:embed="rId13">
            <a:extLst>
              <a:ext uri="{28A0092B-C50C-407E-A947-70E740481C1C}">
                <a14:useLocalDpi xmlns:a14="http://schemas.microsoft.com/office/drawing/2010/main" val="0"/>
              </a:ext>
            </a:extLst>
          </a:blip>
          <a:stretch>
            <a:fillRect/>
          </a:stretch>
        </p:blipFill>
        <p:spPr>
          <a:xfrm>
            <a:off x="5908997" y="5665311"/>
            <a:ext cx="3986742" cy="848054"/>
          </a:xfrm>
          <a:prstGeom prst="rect">
            <a:avLst/>
          </a:prstGeom>
        </p:spPr>
      </p:pic>
      <p:sp>
        <p:nvSpPr>
          <p:cNvPr id="42" name="Rettangolo con angoli arrotondati 41">
            <a:extLst>
              <a:ext uri="{FF2B5EF4-FFF2-40B4-BE49-F238E27FC236}">
                <a16:creationId xmlns:a16="http://schemas.microsoft.com/office/drawing/2014/main" id="{0B9D423E-A6A4-DC44-948A-69CE3E6A9277}"/>
              </a:ext>
            </a:extLst>
          </p:cNvPr>
          <p:cNvSpPr/>
          <p:nvPr/>
        </p:nvSpPr>
        <p:spPr>
          <a:xfrm>
            <a:off x="5832474" y="5271753"/>
            <a:ext cx="4139789" cy="1379311"/>
          </a:xfrm>
          <a:prstGeom prst="roundRect">
            <a:avLst>
              <a:gd name="adj" fmla="val 9849"/>
            </a:avLst>
          </a:prstGeom>
          <a:noFill/>
          <a:ln w="38100">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pic>
        <p:nvPicPr>
          <p:cNvPr id="28" name="Immagine 27"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W(k)=W^\intercal(k)\;\forall \;k&#10;\end{eqnarray*}&#10;}&#10;\end{document}" title="IguanaTex Bitmap Display">
            <a:extLst>
              <a:ext uri="{FF2B5EF4-FFF2-40B4-BE49-F238E27FC236}">
                <a16:creationId xmlns:a16="http://schemas.microsoft.com/office/drawing/2014/main" id="{2A6481FF-6190-EEB3-B688-536943400056}"/>
              </a:ext>
            </a:extLst>
          </p:cNvPr>
          <p:cNvPicPr>
            <a:picLocks noChangeAspect="1"/>
          </p:cNvPicPr>
          <p:nvPr>
            <p:custDataLst>
              <p:tags r:id="rId4"/>
            </p:custDataLst>
          </p:nvPr>
        </p:nvPicPr>
        <p:blipFill>
          <a:blip r:embed="rId14">
            <a:extLst>
              <a:ext uri="{28A0092B-C50C-407E-A947-70E740481C1C}">
                <a14:useLocalDpi xmlns:a14="http://schemas.microsoft.com/office/drawing/2010/main" val="0"/>
              </a:ext>
            </a:extLst>
          </a:blip>
          <a:stretch>
            <a:fillRect/>
          </a:stretch>
        </p:blipFill>
        <p:spPr>
          <a:xfrm>
            <a:off x="8581936" y="6270786"/>
            <a:ext cx="1246709" cy="169845"/>
          </a:xfrm>
          <a:prstGeom prst="rect">
            <a:avLst/>
          </a:prstGeom>
        </p:spPr>
      </p:pic>
      <mc:AlternateContent xmlns:mc="http://schemas.openxmlformats.org/markup-compatibility/2006" xmlns:a14="http://schemas.microsoft.com/office/drawing/2010/main">
        <mc:Choice Requires="a14">
          <p:sp>
            <p:nvSpPr>
              <p:cNvPr id="12" name="CasellaDiTesto 11">
                <a:extLst>
                  <a:ext uri="{FF2B5EF4-FFF2-40B4-BE49-F238E27FC236}">
                    <a16:creationId xmlns:a16="http://schemas.microsoft.com/office/drawing/2014/main" id="{F8165053-3284-F20E-898D-83B692F4D9ED}"/>
                  </a:ext>
                </a:extLst>
              </p:cNvPr>
              <p:cNvSpPr txBox="1"/>
              <p:nvPr/>
            </p:nvSpPr>
            <p:spPr>
              <a:xfrm>
                <a:off x="1519889" y="1438058"/>
                <a:ext cx="7169907" cy="369332"/>
              </a:xfrm>
              <a:prstGeom prst="rect">
                <a:avLst/>
              </a:prstGeom>
              <a:noFill/>
            </p:spPr>
            <p:txBody>
              <a:bodyPr wrap="square">
                <a:spAutoFit/>
              </a:bodyPr>
              <a:lstStyle/>
              <a:p>
                <a:r>
                  <a:rPr lang="it-IT" dirty="0" err="1"/>
                  <a:t>This</a:t>
                </a:r>
                <a:r>
                  <a:rPr lang="it-IT" dirty="0"/>
                  <a:t> </a:t>
                </a:r>
                <a:r>
                  <a:rPr lang="it-IT" dirty="0" err="1"/>
                  <a:t>implies</a:t>
                </a:r>
                <a:r>
                  <a:rPr lang="it-IT" dirty="0"/>
                  <a:t> </a:t>
                </a:r>
                <a:r>
                  <a:rPr lang="it-IT" dirty="0" err="1"/>
                  <a:t>every</a:t>
                </a:r>
                <a:r>
                  <a:rPr lang="it-IT" dirty="0"/>
                  <a:t> </a:t>
                </a:r>
                <a:r>
                  <a:rPr lang="it-IT" dirty="0" err="1"/>
                  <a:t>node</a:t>
                </a:r>
                <a:r>
                  <a:rPr lang="it-IT" dirty="0"/>
                  <a:t> </a:t>
                </a:r>
                <a:r>
                  <a:rPr lang="it-IT" dirty="0" err="1"/>
                  <a:t>has</a:t>
                </a:r>
                <a:r>
                  <a:rPr lang="it-IT" dirty="0"/>
                  <a:t> </a:t>
                </a:r>
                <a:r>
                  <a:rPr lang="it-IT" dirty="0" err="1"/>
                  <a:t>it</a:t>
                </a:r>
                <a:r>
                  <a:rPr lang="it-IT" dirty="0"/>
                  <a:t> </a:t>
                </a:r>
                <a:r>
                  <a:rPr lang="it-IT" dirty="0" err="1"/>
                  <a:t>own</a:t>
                </a:r>
                <a:r>
                  <a:rPr lang="it-IT" dirty="0"/>
                  <a:t> </a:t>
                </a:r>
                <a:r>
                  <a:rPr lang="it-IT" dirty="0" err="1"/>
                  <a:t>neighbor</a:t>
                </a:r>
                <a:r>
                  <a:rPr lang="it-IT" dirty="0"/>
                  <a:t> set </a:t>
                </a:r>
                <a14:m>
                  <m:oMath xmlns:m="http://schemas.openxmlformats.org/officeDocument/2006/math">
                    <m:sSub>
                      <m:sSubPr>
                        <m:ctrlPr>
                          <a:rPr lang="it-IT" b="0" i="1" dirty="0" smtClean="0">
                            <a:solidFill>
                              <a:srgbClr val="E71224"/>
                            </a:solidFill>
                            <a:latin typeface="Cambria Math" panose="02040503050406030204" pitchFamily="18" charset="0"/>
                          </a:rPr>
                        </m:ctrlPr>
                      </m:sSubPr>
                      <m:e>
                        <m:r>
                          <a:rPr lang="it-IT" i="1" dirty="0" smtClean="0">
                            <a:solidFill>
                              <a:srgbClr val="E71224"/>
                            </a:solidFill>
                            <a:latin typeface="Cambria Math" panose="02040503050406030204" pitchFamily="18" charset="0"/>
                          </a:rPr>
                          <m:t>𝒩</m:t>
                        </m:r>
                      </m:e>
                      <m:sub>
                        <m:r>
                          <a:rPr lang="it-IT" b="0" i="1" dirty="0" smtClean="0">
                            <a:solidFill>
                              <a:srgbClr val="E71224"/>
                            </a:solidFill>
                            <a:latin typeface="Cambria Math" panose="02040503050406030204" pitchFamily="18" charset="0"/>
                          </a:rPr>
                          <m:t>𝑖</m:t>
                        </m:r>
                      </m:sub>
                    </m:sSub>
                    <m:r>
                      <a:rPr lang="it-IT" b="0" i="1" dirty="0" smtClean="0">
                        <a:solidFill>
                          <a:srgbClr val="E71224"/>
                        </a:solidFill>
                        <a:latin typeface="Cambria Math" panose="02040503050406030204" pitchFamily="18" charset="0"/>
                      </a:rPr>
                      <m:t>=</m:t>
                    </m:r>
                    <m:d>
                      <m:dPr>
                        <m:begChr m:val="{"/>
                        <m:endChr m:val="}"/>
                        <m:ctrlPr>
                          <a:rPr lang="it-IT" b="0" i="1" dirty="0" smtClean="0">
                            <a:solidFill>
                              <a:srgbClr val="E71224"/>
                            </a:solidFill>
                            <a:latin typeface="Cambria Math" panose="02040503050406030204" pitchFamily="18" charset="0"/>
                          </a:rPr>
                        </m:ctrlPr>
                      </m:dPr>
                      <m:e>
                        <m:r>
                          <a:rPr lang="it-IT" b="0" i="1" dirty="0" smtClean="0">
                            <a:solidFill>
                              <a:srgbClr val="E71224"/>
                            </a:solidFill>
                            <a:latin typeface="Cambria Math" panose="02040503050406030204" pitchFamily="18" charset="0"/>
                          </a:rPr>
                          <m:t> </m:t>
                        </m:r>
                        <m:r>
                          <a:rPr lang="it-IT" b="0" i="1" dirty="0" smtClean="0">
                            <a:solidFill>
                              <a:srgbClr val="E71224"/>
                            </a:solidFill>
                            <a:latin typeface="Cambria Math" panose="02040503050406030204" pitchFamily="18" charset="0"/>
                          </a:rPr>
                          <m:t>𝑗</m:t>
                        </m:r>
                        <m:r>
                          <a:rPr lang="it-IT" b="0" i="1" dirty="0" smtClean="0">
                            <a:solidFill>
                              <a:srgbClr val="E71224"/>
                            </a:solidFill>
                            <a:latin typeface="Cambria Math" panose="02040503050406030204" pitchFamily="18" charset="0"/>
                          </a:rPr>
                          <m:t>∈</m:t>
                        </m:r>
                        <m:r>
                          <a:rPr lang="it-IT" b="0" i="1" dirty="0" smtClean="0">
                            <a:solidFill>
                              <a:srgbClr val="E71224"/>
                            </a:solidFill>
                            <a:latin typeface="Cambria Math" panose="02040503050406030204" pitchFamily="18" charset="0"/>
                          </a:rPr>
                          <m:t>𝒱</m:t>
                        </m:r>
                        <m:r>
                          <a:rPr lang="it-IT" b="0" i="1" dirty="0" smtClean="0">
                            <a:solidFill>
                              <a:srgbClr val="E71224"/>
                            </a:solidFill>
                            <a:latin typeface="Cambria Math" panose="02040503050406030204" pitchFamily="18" charset="0"/>
                          </a:rPr>
                          <m:t> :</m:t>
                        </m:r>
                        <m:d>
                          <m:dPr>
                            <m:ctrlPr>
                              <a:rPr lang="it-IT" b="0" i="1" dirty="0" smtClean="0">
                                <a:solidFill>
                                  <a:srgbClr val="E71224"/>
                                </a:solidFill>
                                <a:latin typeface="Cambria Math" panose="02040503050406030204" pitchFamily="18" charset="0"/>
                              </a:rPr>
                            </m:ctrlPr>
                          </m:dPr>
                          <m:e>
                            <m:r>
                              <a:rPr lang="it-IT" b="0" i="1" dirty="0" smtClean="0">
                                <a:solidFill>
                                  <a:srgbClr val="E71224"/>
                                </a:solidFill>
                                <a:latin typeface="Cambria Math" panose="02040503050406030204" pitchFamily="18" charset="0"/>
                              </a:rPr>
                              <m:t>𝑖</m:t>
                            </m:r>
                            <m:r>
                              <a:rPr lang="it-IT" b="0" i="1" dirty="0" smtClean="0">
                                <a:solidFill>
                                  <a:srgbClr val="E71224"/>
                                </a:solidFill>
                                <a:latin typeface="Cambria Math" panose="02040503050406030204" pitchFamily="18" charset="0"/>
                              </a:rPr>
                              <m:t>,</m:t>
                            </m:r>
                            <m:r>
                              <a:rPr lang="it-IT" b="0" i="1" dirty="0" smtClean="0">
                                <a:solidFill>
                                  <a:srgbClr val="E71224"/>
                                </a:solidFill>
                                <a:latin typeface="Cambria Math" panose="02040503050406030204" pitchFamily="18" charset="0"/>
                              </a:rPr>
                              <m:t>𝑗</m:t>
                            </m:r>
                          </m:e>
                        </m:d>
                        <m:r>
                          <a:rPr lang="it-IT" b="0" i="1" dirty="0" smtClean="0">
                            <a:solidFill>
                              <a:srgbClr val="E71224"/>
                            </a:solidFill>
                            <a:latin typeface="Cambria Math" panose="02040503050406030204" pitchFamily="18" charset="0"/>
                          </a:rPr>
                          <m:t>∈</m:t>
                        </m:r>
                        <m:r>
                          <a:rPr lang="it-IT" b="0" i="1" dirty="0" smtClean="0">
                            <a:solidFill>
                              <a:srgbClr val="E71224"/>
                            </a:solidFill>
                            <a:latin typeface="Cambria Math" panose="02040503050406030204" pitchFamily="18" charset="0"/>
                          </a:rPr>
                          <m:t>ℰ</m:t>
                        </m:r>
                        <m:r>
                          <a:rPr lang="it-IT" b="0" i="1" dirty="0" smtClean="0">
                            <a:solidFill>
                              <a:srgbClr val="E71224"/>
                            </a:solidFill>
                            <a:latin typeface="Cambria Math" panose="02040503050406030204" pitchFamily="18" charset="0"/>
                          </a:rPr>
                          <m:t> </m:t>
                        </m:r>
                      </m:e>
                    </m:d>
                  </m:oMath>
                </a14:m>
                <a:r>
                  <a:rPr lang="it-IT" dirty="0"/>
                  <a:t>  </a:t>
                </a:r>
                <a:endParaRPr lang="en-US" dirty="0"/>
              </a:p>
            </p:txBody>
          </p:sp>
        </mc:Choice>
        <mc:Fallback xmlns="">
          <p:sp>
            <p:nvSpPr>
              <p:cNvPr id="12" name="CasellaDiTesto 11">
                <a:extLst>
                  <a:ext uri="{FF2B5EF4-FFF2-40B4-BE49-F238E27FC236}">
                    <a16:creationId xmlns:a16="http://schemas.microsoft.com/office/drawing/2014/main" id="{F8165053-3284-F20E-898D-83B692F4D9ED}"/>
                  </a:ext>
                </a:extLst>
              </p:cNvPr>
              <p:cNvSpPr txBox="1">
                <a:spLocks noRot="1" noChangeAspect="1" noMove="1" noResize="1" noEditPoints="1" noAdjustHandles="1" noChangeArrowheads="1" noChangeShapeType="1" noTextEdit="1"/>
              </p:cNvSpPr>
              <p:nvPr/>
            </p:nvSpPr>
            <p:spPr>
              <a:xfrm>
                <a:off x="1519889" y="1438058"/>
                <a:ext cx="7169907" cy="369332"/>
              </a:xfrm>
              <a:prstGeom prst="rect">
                <a:avLst/>
              </a:prstGeom>
              <a:blipFill>
                <a:blip r:embed="rId15"/>
                <a:stretch>
                  <a:fillRect l="-680" t="-10000" b="-26667"/>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13" name="CasellaDiTesto 12">
                <a:extLst>
                  <a:ext uri="{FF2B5EF4-FFF2-40B4-BE49-F238E27FC236}">
                    <a16:creationId xmlns:a16="http://schemas.microsoft.com/office/drawing/2014/main" id="{73FD36D1-877F-9A36-A1A1-D8DC07237AE9}"/>
                  </a:ext>
                </a:extLst>
              </p:cNvPr>
              <p:cNvSpPr txBox="1"/>
              <p:nvPr/>
            </p:nvSpPr>
            <p:spPr>
              <a:xfrm>
                <a:off x="237423" y="2050410"/>
                <a:ext cx="9734840" cy="369332"/>
              </a:xfrm>
              <a:prstGeom prst="rect">
                <a:avLst/>
              </a:prstGeom>
              <a:noFill/>
            </p:spPr>
            <p:txBody>
              <a:bodyPr wrap="square">
                <a:spAutoFit/>
              </a:bodyPr>
              <a:lstStyle/>
              <a:p>
                <a:pPr marL="342900" indent="-342900">
                  <a:buFont typeface="Arial" panose="020B0604020202020204" pitchFamily="34" charset="0"/>
                  <a:buChar char="•"/>
                </a:pPr>
                <a:r>
                  <a:rPr lang="en-US" dirty="0"/>
                  <a:t>At the time </a:t>
                </a:r>
                <a14:m>
                  <m:oMath xmlns:m="http://schemas.openxmlformats.org/officeDocument/2006/math">
                    <m:sSub>
                      <m:sSubPr>
                        <m:ctrlPr>
                          <a:rPr lang="it-IT" i="1" dirty="0">
                            <a:solidFill>
                              <a:srgbClr val="E71224"/>
                            </a:solidFill>
                            <a:latin typeface="Cambria Math" panose="02040503050406030204" pitchFamily="18" charset="0"/>
                          </a:rPr>
                        </m:ctrlPr>
                      </m:sSubPr>
                      <m:e>
                        <m:r>
                          <a:rPr lang="it-IT" i="1" dirty="0">
                            <a:solidFill>
                              <a:srgbClr val="E71224"/>
                            </a:solidFill>
                            <a:latin typeface="Cambria Math" panose="02040503050406030204" pitchFamily="18" charset="0"/>
                          </a:rPr>
                          <m:t>𝑡</m:t>
                        </m:r>
                      </m:e>
                      <m:sub>
                        <m:r>
                          <a:rPr lang="it-IT" i="1" dirty="0">
                            <a:solidFill>
                              <a:srgbClr val="E71224"/>
                            </a:solidFill>
                            <a:latin typeface="Cambria Math" panose="02040503050406030204" pitchFamily="18" charset="0"/>
                          </a:rPr>
                          <m:t>𝑘</m:t>
                        </m:r>
                      </m:sub>
                    </m:sSub>
                  </m:oMath>
                </a14:m>
                <a:r>
                  <a:rPr lang="en-US" dirty="0"/>
                  <a:t> the clock </a:t>
                </a:r>
                <a14:m>
                  <m:oMath xmlns:m="http://schemas.openxmlformats.org/officeDocument/2006/math">
                    <m:r>
                      <a:rPr lang="it-IT" b="0" i="1" dirty="0" smtClean="0">
                        <a:solidFill>
                          <a:srgbClr val="E71224"/>
                        </a:solidFill>
                        <a:latin typeface="Cambria Math" panose="02040503050406030204" pitchFamily="18" charset="0"/>
                      </a:rPr>
                      <m:t>𝐶</m:t>
                    </m:r>
                    <m:d>
                      <m:dPr>
                        <m:ctrlPr>
                          <a:rPr lang="it-IT" b="0" i="1" dirty="0" smtClean="0">
                            <a:solidFill>
                              <a:srgbClr val="E71224"/>
                            </a:solidFill>
                            <a:latin typeface="Cambria Math" panose="02040503050406030204" pitchFamily="18" charset="0"/>
                          </a:rPr>
                        </m:ctrlPr>
                      </m:dPr>
                      <m:e>
                        <m:sSub>
                          <m:sSubPr>
                            <m:ctrlPr>
                              <a:rPr lang="it-IT" b="0" i="1" dirty="0" smtClean="0">
                                <a:solidFill>
                                  <a:srgbClr val="E71224"/>
                                </a:solidFill>
                                <a:latin typeface="Cambria Math" panose="02040503050406030204" pitchFamily="18" charset="0"/>
                              </a:rPr>
                            </m:ctrlPr>
                          </m:sSubPr>
                          <m:e>
                            <m:r>
                              <a:rPr lang="it-IT" b="0" i="1" dirty="0" smtClean="0">
                                <a:solidFill>
                                  <a:srgbClr val="E71224"/>
                                </a:solidFill>
                                <a:latin typeface="Cambria Math" panose="02040503050406030204" pitchFamily="18" charset="0"/>
                              </a:rPr>
                              <m:t>𝑡</m:t>
                            </m:r>
                          </m:e>
                          <m:sub>
                            <m:r>
                              <a:rPr lang="it-IT" b="0" i="1" dirty="0" smtClean="0">
                                <a:solidFill>
                                  <a:srgbClr val="E71224"/>
                                </a:solidFill>
                                <a:latin typeface="Cambria Math" panose="02040503050406030204" pitchFamily="18" charset="0"/>
                              </a:rPr>
                              <m:t>𝑘</m:t>
                            </m:r>
                          </m:sub>
                        </m:sSub>
                      </m:e>
                    </m:d>
                  </m:oMath>
                </a14:m>
                <a:r>
                  <a:rPr lang="en-US" dirty="0"/>
                  <a:t> ticked, 1 local clock ticked, </a:t>
                </a:r>
                <a:r>
                  <a:rPr lang="it-IT" dirty="0" err="1"/>
                  <a:t>thus</a:t>
                </a:r>
                <a:r>
                  <a:rPr lang="it-IT" dirty="0"/>
                  <a:t> </a:t>
                </a:r>
                <a:r>
                  <a:rPr lang="en-US" dirty="0"/>
                  <a:t>let </a:t>
                </a:r>
                <a14:m>
                  <m:oMath xmlns:m="http://schemas.openxmlformats.org/officeDocument/2006/math">
                    <m:sSub>
                      <m:sSubPr>
                        <m:ctrlPr>
                          <a:rPr lang="it-IT" i="1" dirty="0">
                            <a:solidFill>
                              <a:srgbClr val="E71224"/>
                            </a:solidFill>
                            <a:latin typeface="Cambria Math" panose="02040503050406030204" pitchFamily="18" charset="0"/>
                          </a:rPr>
                        </m:ctrlPr>
                      </m:sSubPr>
                      <m:e>
                        <m:r>
                          <a:rPr lang="it-IT" i="1" dirty="0">
                            <a:solidFill>
                              <a:srgbClr val="E71224"/>
                            </a:solidFill>
                            <a:latin typeface="Cambria Math" panose="02040503050406030204" pitchFamily="18" charset="0"/>
                          </a:rPr>
                          <m:t>𝐼</m:t>
                        </m:r>
                      </m:e>
                      <m:sub>
                        <m:r>
                          <a:rPr lang="it-IT" i="1" dirty="0">
                            <a:solidFill>
                              <a:srgbClr val="E71224"/>
                            </a:solidFill>
                            <a:latin typeface="Cambria Math" panose="02040503050406030204" pitchFamily="18" charset="0"/>
                          </a:rPr>
                          <m:t>𝑘</m:t>
                        </m:r>
                      </m:sub>
                    </m:sSub>
                  </m:oMath>
                </a14:m>
                <a:r>
                  <a:rPr lang="en-US" dirty="0"/>
                  <a:t> be </a:t>
                </a:r>
                <a:r>
                  <a:rPr lang="en-US" dirty="0" err="1"/>
                  <a:t>r.v.</a:t>
                </a:r>
                <a:r>
                  <a:rPr lang="en-US" dirty="0"/>
                  <a:t> associated to that node.</a:t>
                </a:r>
              </a:p>
            </p:txBody>
          </p:sp>
        </mc:Choice>
        <mc:Fallback xmlns="">
          <p:sp>
            <p:nvSpPr>
              <p:cNvPr id="13" name="CasellaDiTesto 12">
                <a:extLst>
                  <a:ext uri="{FF2B5EF4-FFF2-40B4-BE49-F238E27FC236}">
                    <a16:creationId xmlns:a16="http://schemas.microsoft.com/office/drawing/2014/main" id="{73FD36D1-877F-9A36-A1A1-D8DC07237AE9}"/>
                  </a:ext>
                </a:extLst>
              </p:cNvPr>
              <p:cNvSpPr txBox="1">
                <a:spLocks noRot="1" noChangeAspect="1" noMove="1" noResize="1" noEditPoints="1" noAdjustHandles="1" noChangeArrowheads="1" noChangeShapeType="1" noTextEdit="1"/>
              </p:cNvSpPr>
              <p:nvPr/>
            </p:nvSpPr>
            <p:spPr>
              <a:xfrm>
                <a:off x="237423" y="2050410"/>
                <a:ext cx="9734840" cy="369332"/>
              </a:xfrm>
              <a:prstGeom prst="rect">
                <a:avLst/>
              </a:prstGeom>
              <a:blipFill>
                <a:blip r:embed="rId16"/>
                <a:stretch>
                  <a:fillRect l="-438" t="-8197" b="-24590"/>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16" name="CasellaDiTesto 15">
                <a:extLst>
                  <a:ext uri="{FF2B5EF4-FFF2-40B4-BE49-F238E27FC236}">
                    <a16:creationId xmlns:a16="http://schemas.microsoft.com/office/drawing/2014/main" id="{44975BF5-BD8C-4E89-E141-619FFD669171}"/>
                  </a:ext>
                </a:extLst>
              </p:cNvPr>
              <p:cNvSpPr txBox="1"/>
              <p:nvPr/>
            </p:nvSpPr>
            <p:spPr>
              <a:xfrm>
                <a:off x="1131742" y="3438755"/>
                <a:ext cx="8789722" cy="369332"/>
              </a:xfrm>
              <a:prstGeom prst="rect">
                <a:avLst/>
              </a:prstGeom>
              <a:noFill/>
            </p:spPr>
            <p:txBody>
              <a:bodyPr wrap="square">
                <a:spAutoFit/>
              </a:bodyPr>
              <a:lstStyle/>
              <a:p>
                <a:pPr marL="342900" indent="-342900">
                  <a:buFont typeface="Arial" panose="020B0604020202020204" pitchFamily="34" charset="0"/>
                  <a:buChar char="•"/>
                </a:pPr>
                <a:r>
                  <a:rPr lang="en-US" dirty="0"/>
                  <a:t>both nodes </a:t>
                </a:r>
                <a14:m>
                  <m:oMath xmlns:m="http://schemas.openxmlformats.org/officeDocument/2006/math">
                    <m:d>
                      <m:dPr>
                        <m:begChr m:val="{"/>
                        <m:endChr m:val="}"/>
                        <m:ctrlPr>
                          <a:rPr lang="it-IT" b="0" i="1" dirty="0" smtClean="0">
                            <a:solidFill>
                              <a:srgbClr val="E71224"/>
                            </a:solidFill>
                            <a:latin typeface="Cambria Math" panose="02040503050406030204" pitchFamily="18" charset="0"/>
                          </a:rPr>
                        </m:ctrlPr>
                      </m:dPr>
                      <m:e>
                        <m:sSub>
                          <m:sSubPr>
                            <m:ctrlPr>
                              <a:rPr lang="it-IT" i="1" dirty="0">
                                <a:solidFill>
                                  <a:srgbClr val="E71224"/>
                                </a:solidFill>
                                <a:latin typeface="Cambria Math" panose="02040503050406030204" pitchFamily="18" charset="0"/>
                              </a:rPr>
                            </m:ctrlPr>
                          </m:sSubPr>
                          <m:e>
                            <m:r>
                              <a:rPr lang="it-IT" i="1" dirty="0">
                                <a:solidFill>
                                  <a:srgbClr val="E71224"/>
                                </a:solidFill>
                                <a:latin typeface="Cambria Math" panose="02040503050406030204" pitchFamily="18" charset="0"/>
                              </a:rPr>
                              <m:t>𝐼</m:t>
                            </m:r>
                          </m:e>
                          <m:sub>
                            <m:r>
                              <a:rPr lang="it-IT" i="1" dirty="0">
                                <a:solidFill>
                                  <a:srgbClr val="E71224"/>
                                </a:solidFill>
                                <a:latin typeface="Cambria Math" panose="02040503050406030204" pitchFamily="18" charset="0"/>
                              </a:rPr>
                              <m:t>𝑘</m:t>
                            </m:r>
                          </m:sub>
                        </m:sSub>
                        <m:r>
                          <a:rPr lang="it-IT" b="0" i="1" dirty="0" smtClean="0">
                            <a:solidFill>
                              <a:srgbClr val="E71224"/>
                            </a:solidFill>
                            <a:latin typeface="Cambria Math" panose="02040503050406030204" pitchFamily="18" charset="0"/>
                          </a:rPr>
                          <m:t>,</m:t>
                        </m:r>
                        <m:sSub>
                          <m:sSubPr>
                            <m:ctrlPr>
                              <a:rPr lang="it-IT" b="0" i="1" dirty="0" smtClean="0">
                                <a:solidFill>
                                  <a:srgbClr val="E71224"/>
                                </a:solidFill>
                                <a:latin typeface="Cambria Math" panose="02040503050406030204" pitchFamily="18" charset="0"/>
                              </a:rPr>
                            </m:ctrlPr>
                          </m:sSubPr>
                          <m:e>
                            <m:r>
                              <a:rPr lang="it-IT" b="0" i="1" dirty="0" smtClean="0">
                                <a:solidFill>
                                  <a:srgbClr val="E71224"/>
                                </a:solidFill>
                                <a:latin typeface="Cambria Math" panose="02040503050406030204" pitchFamily="18" charset="0"/>
                              </a:rPr>
                              <m:t>𝐽</m:t>
                            </m:r>
                          </m:e>
                          <m:sub>
                            <m:r>
                              <a:rPr lang="it-IT" b="0" i="1" dirty="0" smtClean="0">
                                <a:solidFill>
                                  <a:srgbClr val="E71224"/>
                                </a:solidFill>
                                <a:latin typeface="Cambria Math" panose="02040503050406030204" pitchFamily="18" charset="0"/>
                              </a:rPr>
                              <m:t>𝑘</m:t>
                            </m:r>
                          </m:sub>
                        </m:sSub>
                      </m:e>
                    </m:d>
                  </m:oMath>
                </a14:m>
                <a:r>
                  <a:rPr lang="en-US" dirty="0"/>
                  <a:t> set their values equal to their current state average;</a:t>
                </a:r>
              </a:p>
            </p:txBody>
          </p:sp>
        </mc:Choice>
        <mc:Fallback xmlns="">
          <p:sp>
            <p:nvSpPr>
              <p:cNvPr id="16" name="CasellaDiTesto 15">
                <a:extLst>
                  <a:ext uri="{FF2B5EF4-FFF2-40B4-BE49-F238E27FC236}">
                    <a16:creationId xmlns:a16="http://schemas.microsoft.com/office/drawing/2014/main" id="{44975BF5-BD8C-4E89-E141-619FFD669171}"/>
                  </a:ext>
                </a:extLst>
              </p:cNvPr>
              <p:cNvSpPr txBox="1">
                <a:spLocks noRot="1" noChangeAspect="1" noMove="1" noResize="1" noEditPoints="1" noAdjustHandles="1" noChangeArrowheads="1" noChangeShapeType="1" noTextEdit="1"/>
              </p:cNvSpPr>
              <p:nvPr/>
            </p:nvSpPr>
            <p:spPr>
              <a:xfrm>
                <a:off x="1131742" y="3438755"/>
                <a:ext cx="8789722" cy="369332"/>
              </a:xfrm>
              <a:prstGeom prst="rect">
                <a:avLst/>
              </a:prstGeom>
              <a:blipFill>
                <a:blip r:embed="rId17"/>
                <a:stretch>
                  <a:fillRect l="-485" t="-8197" b="-24590"/>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18" name="CasellaDiTesto 17">
                <a:extLst>
                  <a:ext uri="{FF2B5EF4-FFF2-40B4-BE49-F238E27FC236}">
                    <a16:creationId xmlns:a16="http://schemas.microsoft.com/office/drawing/2014/main" id="{A37F7B99-75BB-70AE-4B28-2AE6A167EC69}"/>
                  </a:ext>
                </a:extLst>
              </p:cNvPr>
              <p:cNvSpPr txBox="1"/>
              <p:nvPr/>
            </p:nvSpPr>
            <p:spPr>
              <a:xfrm>
                <a:off x="1131742" y="2999675"/>
                <a:ext cx="8789722" cy="391646"/>
              </a:xfrm>
              <a:prstGeom prst="rect">
                <a:avLst/>
              </a:prstGeom>
              <a:noFill/>
            </p:spPr>
            <p:txBody>
              <a:bodyPr wrap="square">
                <a:spAutoFit/>
              </a:bodyPr>
              <a:lstStyle/>
              <a:p>
                <a:pPr marL="342900" indent="-342900">
                  <a:buFont typeface="Arial" panose="020B0604020202020204" pitchFamily="34" charset="0"/>
                  <a:buChar char="•"/>
                </a:pPr>
                <a:r>
                  <a:rPr lang="en-US" dirty="0"/>
                  <a:t>node </a:t>
                </a:r>
                <a14:m>
                  <m:oMath xmlns:m="http://schemas.openxmlformats.org/officeDocument/2006/math">
                    <m:sSub>
                      <m:sSubPr>
                        <m:ctrlPr>
                          <a:rPr lang="it-IT" b="0" i="1" dirty="0" smtClean="0">
                            <a:solidFill>
                              <a:srgbClr val="E71224"/>
                            </a:solidFill>
                            <a:latin typeface="Cambria Math" panose="02040503050406030204" pitchFamily="18" charset="0"/>
                          </a:rPr>
                        </m:ctrlPr>
                      </m:sSubPr>
                      <m:e>
                        <m:r>
                          <a:rPr lang="it-IT" b="0" i="1" dirty="0" smtClean="0">
                            <a:solidFill>
                              <a:srgbClr val="E71224"/>
                            </a:solidFill>
                            <a:latin typeface="Cambria Math" panose="02040503050406030204" pitchFamily="18" charset="0"/>
                          </a:rPr>
                          <m:t>𝐼</m:t>
                        </m:r>
                      </m:e>
                      <m:sub>
                        <m:r>
                          <a:rPr lang="it-IT" b="0" i="1" dirty="0" smtClean="0">
                            <a:solidFill>
                              <a:srgbClr val="E71224"/>
                            </a:solidFill>
                            <a:latin typeface="Cambria Math" panose="02040503050406030204" pitchFamily="18" charset="0"/>
                          </a:rPr>
                          <m:t>𝑘</m:t>
                        </m:r>
                      </m:sub>
                    </m:sSub>
                  </m:oMath>
                </a14:m>
                <a:r>
                  <a:rPr lang="en-US" dirty="0"/>
                  <a:t> pick-up one of its neighbor </a:t>
                </a:r>
                <a14:m>
                  <m:oMath xmlns:m="http://schemas.openxmlformats.org/officeDocument/2006/math">
                    <m:sSub>
                      <m:sSubPr>
                        <m:ctrlPr>
                          <a:rPr lang="it-IT" i="1" dirty="0">
                            <a:solidFill>
                              <a:srgbClr val="E71224"/>
                            </a:solidFill>
                            <a:latin typeface="Cambria Math" panose="02040503050406030204" pitchFamily="18" charset="0"/>
                          </a:rPr>
                        </m:ctrlPr>
                      </m:sSubPr>
                      <m:e>
                        <m:r>
                          <a:rPr lang="it-IT" b="0" i="1" dirty="0" smtClean="0">
                            <a:solidFill>
                              <a:srgbClr val="E71224"/>
                            </a:solidFill>
                            <a:latin typeface="Cambria Math" panose="02040503050406030204" pitchFamily="18" charset="0"/>
                          </a:rPr>
                          <m:t>𝐽</m:t>
                        </m:r>
                      </m:e>
                      <m:sub>
                        <m:r>
                          <a:rPr lang="it-IT" i="1" dirty="0">
                            <a:solidFill>
                              <a:srgbClr val="E71224"/>
                            </a:solidFill>
                            <a:latin typeface="Cambria Math" panose="02040503050406030204" pitchFamily="18" charset="0"/>
                          </a:rPr>
                          <m:t>𝑘</m:t>
                        </m:r>
                      </m:sub>
                    </m:sSub>
                    <m:r>
                      <a:rPr lang="it-IT" i="1" dirty="0">
                        <a:solidFill>
                          <a:srgbClr val="E71224"/>
                        </a:solidFill>
                        <a:latin typeface="Cambria Math" panose="02040503050406030204" pitchFamily="18" charset="0"/>
                      </a:rPr>
                      <m:t>∈</m:t>
                    </m:r>
                    <m:sSub>
                      <m:sSubPr>
                        <m:ctrlPr>
                          <a:rPr lang="it-IT" b="0" i="1" dirty="0" smtClean="0">
                            <a:solidFill>
                              <a:srgbClr val="E71224"/>
                            </a:solidFill>
                            <a:latin typeface="Cambria Math" panose="02040503050406030204" pitchFamily="18" charset="0"/>
                          </a:rPr>
                        </m:ctrlPr>
                      </m:sSubPr>
                      <m:e>
                        <m:r>
                          <a:rPr lang="it-IT" b="0" i="1" dirty="0" smtClean="0">
                            <a:solidFill>
                              <a:srgbClr val="E71224"/>
                            </a:solidFill>
                            <a:latin typeface="Cambria Math" panose="02040503050406030204" pitchFamily="18" charset="0"/>
                          </a:rPr>
                          <m:t>𝒩</m:t>
                        </m:r>
                      </m:e>
                      <m:sub>
                        <m:r>
                          <a:rPr lang="it-IT" b="0" i="1" dirty="0" smtClean="0">
                            <a:solidFill>
                              <a:srgbClr val="E71224"/>
                            </a:solidFill>
                            <a:latin typeface="Cambria Math" panose="02040503050406030204" pitchFamily="18" charset="0"/>
                          </a:rPr>
                          <m:t>𝑖</m:t>
                        </m:r>
                      </m:sub>
                    </m:sSub>
                  </m:oMath>
                </a14:m>
                <a:r>
                  <a:rPr lang="en-US" dirty="0"/>
                  <a:t> with probability </a:t>
                </a:r>
                <a14:m>
                  <m:oMath xmlns:m="http://schemas.openxmlformats.org/officeDocument/2006/math">
                    <m:sSub>
                      <m:sSubPr>
                        <m:ctrlPr>
                          <a:rPr lang="it-IT" i="1" dirty="0">
                            <a:solidFill>
                              <a:srgbClr val="E71224"/>
                            </a:solidFill>
                            <a:latin typeface="Cambria Math" panose="02040503050406030204" pitchFamily="18" charset="0"/>
                          </a:rPr>
                        </m:ctrlPr>
                      </m:sSubPr>
                      <m:e>
                        <m:r>
                          <a:rPr lang="it-IT" i="1" dirty="0">
                            <a:solidFill>
                              <a:srgbClr val="E71224"/>
                            </a:solidFill>
                            <a:latin typeface="Cambria Math" panose="02040503050406030204" pitchFamily="18" charset="0"/>
                          </a:rPr>
                          <m:t>𝑝</m:t>
                        </m:r>
                      </m:e>
                      <m:sub>
                        <m:r>
                          <a:rPr lang="it-IT" i="1" dirty="0">
                            <a:solidFill>
                              <a:srgbClr val="E71224"/>
                            </a:solidFill>
                            <a:latin typeface="Cambria Math" panose="02040503050406030204" pitchFamily="18" charset="0"/>
                          </a:rPr>
                          <m:t>𝑖𝑗</m:t>
                        </m:r>
                      </m:sub>
                    </m:sSub>
                  </m:oMath>
                </a14:m>
                <a:r>
                  <a:rPr lang="en-US" dirty="0"/>
                  <a:t> and establish a link;</a:t>
                </a:r>
              </a:p>
            </p:txBody>
          </p:sp>
        </mc:Choice>
        <mc:Fallback xmlns="">
          <p:sp>
            <p:nvSpPr>
              <p:cNvPr id="18" name="CasellaDiTesto 17">
                <a:extLst>
                  <a:ext uri="{FF2B5EF4-FFF2-40B4-BE49-F238E27FC236}">
                    <a16:creationId xmlns:a16="http://schemas.microsoft.com/office/drawing/2014/main" id="{A37F7B99-75BB-70AE-4B28-2AE6A167EC69}"/>
                  </a:ext>
                </a:extLst>
              </p:cNvPr>
              <p:cNvSpPr txBox="1">
                <a:spLocks noRot="1" noChangeAspect="1" noMove="1" noResize="1" noEditPoints="1" noAdjustHandles="1" noChangeArrowheads="1" noChangeShapeType="1" noTextEdit="1"/>
              </p:cNvSpPr>
              <p:nvPr/>
            </p:nvSpPr>
            <p:spPr>
              <a:xfrm>
                <a:off x="1131742" y="2999675"/>
                <a:ext cx="8789722" cy="391646"/>
              </a:xfrm>
              <a:prstGeom prst="rect">
                <a:avLst/>
              </a:prstGeom>
              <a:blipFill>
                <a:blip r:embed="rId18"/>
                <a:stretch>
                  <a:fillRect l="-485" t="-6250" b="-20313"/>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29" name="CasellaDiTesto 28">
                <a:extLst>
                  <a:ext uri="{FF2B5EF4-FFF2-40B4-BE49-F238E27FC236}">
                    <a16:creationId xmlns:a16="http://schemas.microsoft.com/office/drawing/2014/main" id="{C5B39993-141A-29C0-D003-6926DA5BADA3}"/>
                  </a:ext>
                </a:extLst>
              </p:cNvPr>
              <p:cNvSpPr txBox="1"/>
              <p:nvPr/>
            </p:nvSpPr>
            <p:spPr>
              <a:xfrm>
                <a:off x="137605" y="6680828"/>
                <a:ext cx="9444888" cy="646331"/>
              </a:xfrm>
              <a:prstGeom prst="rect">
                <a:avLst/>
              </a:prstGeom>
              <a:noFill/>
            </p:spPr>
            <p:txBody>
              <a:bodyPr wrap="square">
                <a:spAutoFit/>
              </a:bodyPr>
              <a:lstStyle/>
              <a:p>
                <a:pPr marL="342900" indent="-342900">
                  <a:buFont typeface="Arial" panose="020B0604020202020204" pitchFamily="34" charset="0"/>
                  <a:buChar char="•"/>
                </a:pPr>
                <a:r>
                  <a:rPr lang="it-IT" dirty="0"/>
                  <a:t>where </a:t>
                </a:r>
                <a14:m>
                  <m:oMath xmlns:m="http://schemas.openxmlformats.org/officeDocument/2006/math">
                    <m:sSub>
                      <m:sSubPr>
                        <m:ctrlPr>
                          <a:rPr lang="it-IT" i="1" dirty="0">
                            <a:solidFill>
                              <a:srgbClr val="E71224"/>
                            </a:solidFill>
                            <a:latin typeface="Cambria Math" panose="02040503050406030204" pitchFamily="18" charset="0"/>
                          </a:rPr>
                        </m:ctrlPr>
                      </m:sSubPr>
                      <m:e>
                        <m:r>
                          <a:rPr lang="it-IT" i="1" dirty="0">
                            <a:solidFill>
                              <a:srgbClr val="E71224"/>
                            </a:solidFill>
                            <a:latin typeface="Cambria Math" panose="02040503050406030204" pitchFamily="18" charset="0"/>
                          </a:rPr>
                          <m:t>𝑒</m:t>
                        </m:r>
                      </m:e>
                      <m:sub>
                        <m:r>
                          <a:rPr lang="it-IT" i="1" dirty="0">
                            <a:solidFill>
                              <a:srgbClr val="E71224"/>
                            </a:solidFill>
                            <a:latin typeface="Cambria Math" panose="02040503050406030204" pitchFamily="18" charset="0"/>
                          </a:rPr>
                          <m:t>𝑖</m:t>
                        </m:r>
                      </m:sub>
                    </m:sSub>
                    <m:r>
                      <a:rPr lang="it-IT" i="1" dirty="0">
                        <a:solidFill>
                          <a:srgbClr val="E71224"/>
                        </a:solidFill>
                        <a:latin typeface="Cambria Math" panose="02040503050406030204" pitchFamily="18" charset="0"/>
                      </a:rPr>
                      <m:t>=</m:t>
                    </m:r>
                    <m:d>
                      <m:dPr>
                        <m:begChr m:val="["/>
                        <m:endChr m:val="]"/>
                        <m:ctrlPr>
                          <a:rPr lang="it-IT" i="1" dirty="0">
                            <a:solidFill>
                              <a:srgbClr val="E71224"/>
                            </a:solidFill>
                            <a:latin typeface="Cambria Math" panose="02040503050406030204" pitchFamily="18" charset="0"/>
                          </a:rPr>
                        </m:ctrlPr>
                      </m:dPr>
                      <m:e>
                        <m:r>
                          <a:rPr lang="it-IT" b="0" i="1" dirty="0" smtClean="0">
                            <a:solidFill>
                              <a:srgbClr val="E71224"/>
                            </a:solidFill>
                            <a:latin typeface="Cambria Math" panose="02040503050406030204" pitchFamily="18" charset="0"/>
                          </a:rPr>
                          <m:t>0,⋯</m:t>
                        </m:r>
                        <m:r>
                          <a:rPr lang="it-IT" i="1" dirty="0">
                            <a:solidFill>
                              <a:srgbClr val="E71224"/>
                            </a:solidFill>
                            <a:latin typeface="Cambria Math" panose="02040503050406030204" pitchFamily="18" charset="0"/>
                          </a:rPr>
                          <m:t>0, 1,0, </m:t>
                        </m:r>
                        <m:r>
                          <a:rPr lang="it-IT" b="0" i="1" dirty="0" smtClean="0">
                            <a:solidFill>
                              <a:srgbClr val="E71224"/>
                            </a:solidFill>
                            <a:latin typeface="Cambria Math" panose="02040503050406030204" pitchFamily="18" charset="0"/>
                          </a:rPr>
                          <m:t>⋯0</m:t>
                        </m:r>
                      </m:e>
                    </m:d>
                    <m:r>
                      <a:rPr lang="it-IT" i="1" dirty="0">
                        <a:solidFill>
                          <a:srgbClr val="E71224"/>
                        </a:solidFill>
                        <a:latin typeface="Cambria Math" panose="02040503050406030204" pitchFamily="18" charset="0"/>
                      </a:rPr>
                      <m:t>∈</m:t>
                    </m:r>
                    <m:sSup>
                      <m:sSupPr>
                        <m:ctrlPr>
                          <a:rPr lang="it-IT" i="1" dirty="0">
                            <a:solidFill>
                              <a:srgbClr val="E71224"/>
                            </a:solidFill>
                            <a:latin typeface="Cambria Math" panose="02040503050406030204" pitchFamily="18" charset="0"/>
                          </a:rPr>
                        </m:ctrlPr>
                      </m:sSupPr>
                      <m:e>
                        <m:r>
                          <a:rPr lang="it-IT" i="1" dirty="0">
                            <a:solidFill>
                              <a:srgbClr val="E71224"/>
                            </a:solidFill>
                            <a:latin typeface="Cambria Math" panose="02040503050406030204" pitchFamily="18" charset="0"/>
                          </a:rPr>
                          <m:t>ℝ</m:t>
                        </m:r>
                      </m:e>
                      <m:sup>
                        <m:r>
                          <a:rPr lang="it-IT" i="1" dirty="0">
                            <a:solidFill>
                              <a:srgbClr val="E71224"/>
                            </a:solidFill>
                            <a:latin typeface="Cambria Math" panose="02040503050406030204" pitchFamily="18" charset="0"/>
                          </a:rPr>
                          <m:t>𝑛</m:t>
                        </m:r>
                      </m:sup>
                    </m:sSup>
                  </m:oMath>
                </a14:m>
                <a:r>
                  <a:rPr lang="en-US" dirty="0"/>
                  <a:t> as </a:t>
                </a:r>
                <a14:m>
                  <m:oMath xmlns:m="http://schemas.openxmlformats.org/officeDocument/2006/math">
                    <m:r>
                      <a:rPr lang="it-IT" i="1" dirty="0">
                        <a:solidFill>
                          <a:srgbClr val="E71224"/>
                        </a:solidFill>
                        <a:latin typeface="Cambria Math" panose="02040503050406030204" pitchFamily="18" charset="0"/>
                      </a:rPr>
                      <m:t>1</m:t>
                    </m:r>
                  </m:oMath>
                </a14:m>
                <a:r>
                  <a:rPr lang="en-US" dirty="0"/>
                  <a:t> only at the </a:t>
                </a:r>
                <a:r>
                  <a:rPr lang="en-US" dirty="0" err="1"/>
                  <a:t>the</a:t>
                </a:r>
                <a:r>
                  <a:rPr lang="en-US" dirty="0"/>
                  <a:t> </a:t>
                </a:r>
                <a14:m>
                  <m:oMath xmlns:m="http://schemas.openxmlformats.org/officeDocument/2006/math">
                    <m:r>
                      <a:rPr lang="it-IT" i="1" dirty="0">
                        <a:solidFill>
                          <a:srgbClr val="E71224"/>
                        </a:solidFill>
                        <a:latin typeface="Cambria Math" panose="02040503050406030204" pitchFamily="18" charset="0"/>
                      </a:rPr>
                      <m:t>𝑖</m:t>
                    </m:r>
                  </m:oMath>
                </a14:m>
                <a:r>
                  <a:rPr lang="en-US" dirty="0"/>
                  <a:t>-</a:t>
                </a:r>
                <a:r>
                  <a:rPr lang="en-US" dirty="0" err="1"/>
                  <a:t>th</a:t>
                </a:r>
                <a:r>
                  <a:rPr lang="en-US" dirty="0"/>
                  <a:t> component, </a:t>
                </a:r>
                <a14:m>
                  <m:oMath xmlns:m="http://schemas.openxmlformats.org/officeDocument/2006/math">
                    <m:r>
                      <a:rPr lang="it-IT" i="1" dirty="0">
                        <a:solidFill>
                          <a:srgbClr val="E71224"/>
                        </a:solidFill>
                        <a:latin typeface="Cambria Math" panose="02040503050406030204" pitchFamily="18" charset="0"/>
                      </a:rPr>
                      <m:t>0</m:t>
                    </m:r>
                  </m:oMath>
                </a14:m>
                <a:r>
                  <a:rPr lang="en-US" dirty="0"/>
                  <a:t> otherwise, whereas </a:t>
                </a:r>
                <a14:m>
                  <m:oMath xmlns:m="http://schemas.openxmlformats.org/officeDocument/2006/math">
                    <m:r>
                      <a:rPr lang="it-IT" i="1" dirty="0">
                        <a:solidFill>
                          <a:srgbClr val="E71224"/>
                        </a:solidFill>
                        <a:latin typeface="Cambria Math" panose="02040503050406030204" pitchFamily="18" charset="0"/>
                      </a:rPr>
                      <m:t>𝑊</m:t>
                    </m:r>
                    <m:r>
                      <a:rPr lang="it-IT" i="1" dirty="0">
                        <a:solidFill>
                          <a:srgbClr val="E71224"/>
                        </a:solidFill>
                        <a:latin typeface="Cambria Math" panose="02040503050406030204" pitchFamily="18" charset="0"/>
                      </a:rPr>
                      <m:t>(</m:t>
                    </m:r>
                    <m:r>
                      <a:rPr lang="it-IT" i="1" dirty="0">
                        <a:solidFill>
                          <a:srgbClr val="E71224"/>
                        </a:solidFill>
                        <a:latin typeface="Cambria Math" panose="02040503050406030204" pitchFamily="18" charset="0"/>
                      </a:rPr>
                      <m:t>𝑘</m:t>
                    </m:r>
                    <m:r>
                      <a:rPr lang="it-IT" i="1" dirty="0">
                        <a:solidFill>
                          <a:srgbClr val="E71224"/>
                        </a:solidFill>
                        <a:latin typeface="Cambria Math" panose="02040503050406030204" pitchFamily="18" charset="0"/>
                      </a:rPr>
                      <m:t>)</m:t>
                    </m:r>
                  </m:oMath>
                </a14:m>
                <a:r>
                  <a:rPr lang="it-IT" dirty="0"/>
                  <a:t> </a:t>
                </a:r>
                <a:r>
                  <a:rPr lang="it-IT" dirty="0" err="1"/>
                  <a:t>is</a:t>
                </a:r>
                <a:r>
                  <a:rPr lang="it-IT" dirty="0"/>
                  <a:t> a </a:t>
                </a:r>
                <a:r>
                  <a:rPr lang="it-IT" dirty="0" err="1"/>
                  <a:t>doubly-stochastic</a:t>
                </a:r>
                <a:r>
                  <a:rPr lang="it-IT" dirty="0"/>
                  <a:t> random </a:t>
                </a:r>
                <a:r>
                  <a:rPr lang="it-IT" dirty="0" err="1"/>
                  <a:t>matrix</a:t>
                </a:r>
                <a:r>
                  <a:rPr lang="it-IT" dirty="0"/>
                  <a:t>.</a:t>
                </a:r>
                <a:endParaRPr lang="en-US" dirty="0"/>
              </a:p>
            </p:txBody>
          </p:sp>
        </mc:Choice>
        <mc:Fallback xmlns="">
          <p:sp>
            <p:nvSpPr>
              <p:cNvPr id="29" name="CasellaDiTesto 28">
                <a:extLst>
                  <a:ext uri="{FF2B5EF4-FFF2-40B4-BE49-F238E27FC236}">
                    <a16:creationId xmlns:a16="http://schemas.microsoft.com/office/drawing/2014/main" id="{C5B39993-141A-29C0-D003-6926DA5BADA3}"/>
                  </a:ext>
                </a:extLst>
              </p:cNvPr>
              <p:cNvSpPr txBox="1">
                <a:spLocks noRot="1" noChangeAspect="1" noMove="1" noResize="1" noEditPoints="1" noAdjustHandles="1" noChangeArrowheads="1" noChangeShapeType="1" noTextEdit="1"/>
              </p:cNvSpPr>
              <p:nvPr/>
            </p:nvSpPr>
            <p:spPr>
              <a:xfrm>
                <a:off x="137605" y="6680828"/>
                <a:ext cx="9444888" cy="646331"/>
              </a:xfrm>
              <a:prstGeom prst="rect">
                <a:avLst/>
              </a:prstGeom>
              <a:blipFill>
                <a:blip r:embed="rId19"/>
                <a:stretch>
                  <a:fillRect l="-452" t="-5660" b="-14151"/>
                </a:stretch>
              </a:blipFill>
            </p:spPr>
            <p:txBody>
              <a:bodyPr/>
              <a:lstStyle/>
              <a:p>
                <a:r>
                  <a:rPr lang="it-IT">
                    <a:noFill/>
                  </a:rPr>
                  <a:t> </a:t>
                </a:r>
              </a:p>
            </p:txBody>
          </p:sp>
        </mc:Fallback>
      </mc:AlternateContent>
      <p:sp>
        <p:nvSpPr>
          <p:cNvPr id="7" name="Rettangolo con angoli arrotondati 6">
            <a:extLst>
              <a:ext uri="{FF2B5EF4-FFF2-40B4-BE49-F238E27FC236}">
                <a16:creationId xmlns:a16="http://schemas.microsoft.com/office/drawing/2014/main" id="{F28CA08A-29D5-4C70-C446-2662D2648923}"/>
              </a:ext>
            </a:extLst>
          </p:cNvPr>
          <p:cNvSpPr/>
          <p:nvPr/>
        </p:nvSpPr>
        <p:spPr>
          <a:xfrm>
            <a:off x="1227353" y="1401348"/>
            <a:ext cx="7625917" cy="447079"/>
          </a:xfrm>
          <a:prstGeom prst="roundRect">
            <a:avLst>
              <a:gd name="adj" fmla="val 9849"/>
            </a:avLst>
          </a:prstGeom>
          <a:noFill/>
          <a:ln w="38100">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grpSp>
        <p:nvGrpSpPr>
          <p:cNvPr id="14" name="Gruppo 13">
            <a:extLst>
              <a:ext uri="{FF2B5EF4-FFF2-40B4-BE49-F238E27FC236}">
                <a16:creationId xmlns:a16="http://schemas.microsoft.com/office/drawing/2014/main" id="{0DB2D7FF-63D9-8D31-3902-5FE4F24156F7}"/>
              </a:ext>
            </a:extLst>
          </p:cNvPr>
          <p:cNvGrpSpPr/>
          <p:nvPr/>
        </p:nvGrpSpPr>
        <p:grpSpPr>
          <a:xfrm>
            <a:off x="5402759" y="4016269"/>
            <a:ext cx="4436340" cy="419571"/>
            <a:chOff x="5260047" y="3975876"/>
            <a:chExt cx="4436340" cy="419571"/>
          </a:xfrm>
        </p:grpSpPr>
        <p:sp>
          <p:nvSpPr>
            <p:cNvPr id="3" name="CasellaDiTesto 2">
              <a:extLst>
                <a:ext uri="{FF2B5EF4-FFF2-40B4-BE49-F238E27FC236}">
                  <a16:creationId xmlns:a16="http://schemas.microsoft.com/office/drawing/2014/main" id="{AFF73A78-9D41-B8C9-441D-12727E7F67E2}"/>
                </a:ext>
              </a:extLst>
            </p:cNvPr>
            <p:cNvSpPr txBox="1"/>
            <p:nvPr/>
          </p:nvSpPr>
          <p:spPr>
            <a:xfrm>
              <a:off x="5260047" y="3990927"/>
              <a:ext cx="4375086" cy="369332"/>
            </a:xfrm>
            <a:prstGeom prst="rect">
              <a:avLst/>
            </a:prstGeom>
            <a:noFill/>
          </p:spPr>
          <p:txBody>
            <a:bodyPr wrap="square">
              <a:spAutoFit/>
            </a:bodyPr>
            <a:lstStyle/>
            <a:p>
              <a:pPr algn="ctr"/>
              <a:r>
                <a:rPr lang="en-US" dirty="0"/>
                <a:t>We used only pairwise communications</a:t>
              </a:r>
            </a:p>
          </p:txBody>
        </p:sp>
        <p:sp>
          <p:nvSpPr>
            <p:cNvPr id="11" name="Rettangolo con angoli arrotondati 10">
              <a:extLst>
                <a:ext uri="{FF2B5EF4-FFF2-40B4-BE49-F238E27FC236}">
                  <a16:creationId xmlns:a16="http://schemas.microsoft.com/office/drawing/2014/main" id="{0605F2F5-C2F3-E35C-5D57-4D1E185D9BC2}"/>
                </a:ext>
              </a:extLst>
            </p:cNvPr>
            <p:cNvSpPr/>
            <p:nvPr/>
          </p:nvSpPr>
          <p:spPr>
            <a:xfrm>
              <a:off x="5321301" y="3975876"/>
              <a:ext cx="4375086" cy="419571"/>
            </a:xfrm>
            <a:prstGeom prst="roundRect">
              <a:avLst>
                <a:gd name="adj" fmla="val 9849"/>
              </a:avLst>
            </a:prstGeom>
            <a:noFill/>
            <a:ln w="38100">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grpSp>
    </p:spTree>
    <p:extLst>
      <p:ext uri="{BB962C8B-B14F-4D97-AF65-F5344CB8AC3E}">
        <p14:creationId xmlns:p14="http://schemas.microsoft.com/office/powerpoint/2010/main" val="14866381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fade">
                                      <p:cBhvr>
                                        <p:cTn id="18" dur="500"/>
                                        <p:tgtEl>
                                          <p:spTgt spid="18"/>
                                        </p:tgtEl>
                                      </p:cBhvr>
                                    </p:animEffect>
                                  </p:childTnLst>
                                </p:cTn>
                              </p:par>
                              <p:par>
                                <p:cTn id="19" presetID="10" presetClass="entr" presetSubtype="0" fill="hold"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500"/>
                                        <p:tgtEl>
                                          <p:spTgt spid="14"/>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500"/>
                                        <p:tgtEl>
                                          <p:spTgt spid="9"/>
                                        </p:tgtEl>
                                      </p:cBhvr>
                                    </p:animEffect>
                                  </p:childTnLst>
                                </p:cTn>
                              </p:par>
                              <p:par>
                                <p:cTn id="32" presetID="10" presetClass="entr" presetSubtype="0" fill="hold" nodeType="with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fade">
                                      <p:cBhvr>
                                        <p:cTn id="34" dur="500"/>
                                        <p:tgtEl>
                                          <p:spTgt spid="17"/>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34"/>
                                        </p:tgtEl>
                                        <p:attrNameLst>
                                          <p:attrName>style.visibility</p:attrName>
                                        </p:attrNameLst>
                                      </p:cBhvr>
                                      <p:to>
                                        <p:strVal val="visible"/>
                                      </p:to>
                                    </p:set>
                                    <p:animEffect transition="in" filter="fade">
                                      <p:cBhvr>
                                        <p:cTn id="39" dur="500"/>
                                        <p:tgtEl>
                                          <p:spTgt spid="34"/>
                                        </p:tgtEl>
                                      </p:cBhvr>
                                    </p:animEffect>
                                  </p:childTnLst>
                                </p:cTn>
                              </p:par>
                              <p:par>
                                <p:cTn id="40" presetID="10" presetClass="entr" presetSubtype="0" fill="hold" nodeType="withEffect">
                                  <p:stCondLst>
                                    <p:cond delay="0"/>
                                  </p:stCondLst>
                                  <p:childTnLst>
                                    <p:set>
                                      <p:cBhvr>
                                        <p:cTn id="41" dur="1" fill="hold">
                                          <p:stCondLst>
                                            <p:cond delay="0"/>
                                          </p:stCondLst>
                                        </p:cTn>
                                        <p:tgtEl>
                                          <p:spTgt spid="35"/>
                                        </p:tgtEl>
                                        <p:attrNameLst>
                                          <p:attrName>style.visibility</p:attrName>
                                        </p:attrNameLst>
                                      </p:cBhvr>
                                      <p:to>
                                        <p:strVal val="visible"/>
                                      </p:to>
                                    </p:set>
                                    <p:animEffect transition="in" filter="fade">
                                      <p:cBhvr>
                                        <p:cTn id="42" dur="500"/>
                                        <p:tgtEl>
                                          <p:spTgt spid="35"/>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42"/>
                                        </p:tgtEl>
                                        <p:attrNameLst>
                                          <p:attrName>style.visibility</p:attrName>
                                        </p:attrNameLst>
                                      </p:cBhvr>
                                      <p:to>
                                        <p:strVal val="visible"/>
                                      </p:to>
                                    </p:set>
                                    <p:animEffect transition="in" filter="fade">
                                      <p:cBhvr>
                                        <p:cTn id="45" dur="500"/>
                                        <p:tgtEl>
                                          <p:spTgt spid="42"/>
                                        </p:tgtEl>
                                      </p:cBhvr>
                                    </p:animEffect>
                                  </p:childTnLst>
                                </p:cTn>
                              </p:par>
                              <p:par>
                                <p:cTn id="46" presetID="10" presetClass="entr" presetSubtype="0" fill="hold" nodeType="withEffect">
                                  <p:stCondLst>
                                    <p:cond delay="0"/>
                                  </p:stCondLst>
                                  <p:childTnLst>
                                    <p:set>
                                      <p:cBhvr>
                                        <p:cTn id="47" dur="1" fill="hold">
                                          <p:stCondLst>
                                            <p:cond delay="0"/>
                                          </p:stCondLst>
                                        </p:cTn>
                                        <p:tgtEl>
                                          <p:spTgt spid="28"/>
                                        </p:tgtEl>
                                        <p:attrNameLst>
                                          <p:attrName>style.visibility</p:attrName>
                                        </p:attrNameLst>
                                      </p:cBhvr>
                                      <p:to>
                                        <p:strVal val="visible"/>
                                      </p:to>
                                    </p:set>
                                    <p:animEffect transition="in" filter="fade">
                                      <p:cBhvr>
                                        <p:cTn id="48" dur="500"/>
                                        <p:tgtEl>
                                          <p:spTgt spid="28"/>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fade">
                                      <p:cBhvr>
                                        <p:cTn id="51"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34" grpId="0"/>
      <p:bldP spid="42" grpId="0" animBg="1"/>
      <p:bldP spid="13" grpId="0"/>
      <p:bldP spid="16" grpId="0"/>
      <p:bldP spid="18" grpId="0"/>
      <p:bldP spid="2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3FF2275-D953-47A5-A53B-5493839F26B8}"/>
              </a:ext>
            </a:extLst>
          </p:cNvPr>
          <p:cNvSpPr>
            <a:spLocks noGrp="1"/>
          </p:cNvSpPr>
          <p:nvPr>
            <p:ph type="title"/>
          </p:nvPr>
        </p:nvSpPr>
        <p:spPr>
          <a:xfrm>
            <a:off x="332513" y="266176"/>
            <a:ext cx="9055073" cy="493439"/>
          </a:xfrm>
        </p:spPr>
        <p:txBody>
          <a:bodyPr>
            <a:normAutofit/>
          </a:bodyPr>
          <a:lstStyle/>
          <a:p>
            <a:r>
              <a:rPr lang="en-US" dirty="0"/>
              <a:t>Convergence analysis: Convergence in </a:t>
            </a:r>
            <a:r>
              <a:rPr lang="en-US" dirty="0" err="1"/>
              <a:t>Expectaion</a:t>
            </a:r>
            <a:endParaRPr lang="en-GB" dirty="0"/>
          </a:p>
        </p:txBody>
      </p:sp>
      <p:sp>
        <p:nvSpPr>
          <p:cNvPr id="4" name="Segnaposto piè di pagina 3">
            <a:extLst>
              <a:ext uri="{FF2B5EF4-FFF2-40B4-BE49-F238E27FC236}">
                <a16:creationId xmlns:a16="http://schemas.microsoft.com/office/drawing/2014/main" id="{C909FEEE-D445-4B69-8195-D4EE4B755D47}"/>
              </a:ext>
            </a:extLst>
          </p:cNvPr>
          <p:cNvSpPr>
            <a:spLocks noGrp="1"/>
          </p:cNvSpPr>
          <p:nvPr>
            <p:ph type="ftr" sz="quarter" idx="11"/>
          </p:nvPr>
        </p:nvSpPr>
        <p:spPr/>
        <p:txBody>
          <a:bodyPr/>
          <a:lstStyle/>
          <a:p>
            <a:r>
              <a:rPr lang="it-IT" dirty="0"/>
              <a:t>alessandro.pilloni@unica.it</a:t>
            </a:r>
          </a:p>
        </p:txBody>
      </p:sp>
      <p:sp>
        <p:nvSpPr>
          <p:cNvPr id="5" name="Segnaposto numero diapositiva 4">
            <a:extLst>
              <a:ext uri="{FF2B5EF4-FFF2-40B4-BE49-F238E27FC236}">
                <a16:creationId xmlns:a16="http://schemas.microsoft.com/office/drawing/2014/main" id="{0AF63CC3-A3BD-4308-A0B8-B74E7702A25C}"/>
              </a:ext>
            </a:extLst>
          </p:cNvPr>
          <p:cNvSpPr>
            <a:spLocks noGrp="1"/>
          </p:cNvSpPr>
          <p:nvPr>
            <p:ph type="sldNum" sz="quarter" idx="12"/>
          </p:nvPr>
        </p:nvSpPr>
        <p:spPr/>
        <p:txBody>
          <a:bodyPr/>
          <a:lstStyle/>
          <a:p>
            <a:fld id="{77D38DAF-82E5-4F16-9708-7032B2640FE9}" type="slidenum">
              <a:rPr lang="it-IT" smtClean="0"/>
              <a:t>12</a:t>
            </a:fld>
            <a:endParaRPr lang="it-IT"/>
          </a:p>
        </p:txBody>
      </p:sp>
      <mc:AlternateContent xmlns:mc="http://schemas.openxmlformats.org/markup-compatibility/2006" xmlns:a14="http://schemas.microsoft.com/office/drawing/2010/main">
        <mc:Choice Requires="a14">
          <p:sp>
            <p:nvSpPr>
              <p:cNvPr id="8" name="CasellaDiTesto 7">
                <a:extLst>
                  <a:ext uri="{FF2B5EF4-FFF2-40B4-BE49-F238E27FC236}">
                    <a16:creationId xmlns:a16="http://schemas.microsoft.com/office/drawing/2014/main" id="{F9696CE1-9158-2895-A3DE-CC05CF187826}"/>
                  </a:ext>
                </a:extLst>
              </p:cNvPr>
              <p:cNvSpPr txBox="1"/>
              <p:nvPr/>
            </p:nvSpPr>
            <p:spPr>
              <a:xfrm>
                <a:off x="178211" y="802557"/>
                <a:ext cx="9902414" cy="369332"/>
              </a:xfrm>
              <a:prstGeom prst="rect">
                <a:avLst/>
              </a:prstGeom>
              <a:noFill/>
            </p:spPr>
            <p:txBody>
              <a:bodyPr wrap="square">
                <a:spAutoFit/>
              </a:bodyPr>
              <a:lstStyle/>
              <a:p>
                <a:pPr marL="342900" indent="-342900">
                  <a:buFont typeface="Arial" panose="020B0604020202020204" pitchFamily="34" charset="0"/>
                  <a:buChar char="•"/>
                </a:pPr>
                <a:r>
                  <a:rPr lang="en-US" dirty="0"/>
                  <a:t>Given the stochastic process </a:t>
                </a:r>
                <a14:m>
                  <m:oMath xmlns:m="http://schemas.openxmlformats.org/officeDocument/2006/math">
                    <m:r>
                      <a:rPr lang="it-IT" b="0" i="0" dirty="0" smtClean="0">
                        <a:solidFill>
                          <a:srgbClr val="E71224"/>
                        </a:solidFill>
                        <a:latin typeface="Cambria Math" panose="02040503050406030204" pitchFamily="18" charset="0"/>
                      </a:rPr>
                      <m:t>{</m:t>
                    </m:r>
                    <m:r>
                      <a:rPr lang="it-IT" b="0" i="1" dirty="0" smtClean="0">
                        <a:solidFill>
                          <a:srgbClr val="E71224"/>
                        </a:solidFill>
                        <a:latin typeface="Cambria Math" panose="02040503050406030204" pitchFamily="18" charset="0"/>
                      </a:rPr>
                      <m:t>𝑊</m:t>
                    </m:r>
                    <m:d>
                      <m:dPr>
                        <m:ctrlPr>
                          <a:rPr lang="it-IT" b="0" i="1" dirty="0" smtClean="0">
                            <a:solidFill>
                              <a:srgbClr val="E71224"/>
                            </a:solidFill>
                            <a:latin typeface="Cambria Math" panose="02040503050406030204" pitchFamily="18" charset="0"/>
                          </a:rPr>
                        </m:ctrlPr>
                      </m:dPr>
                      <m:e>
                        <m:r>
                          <a:rPr lang="it-IT" b="0" i="1" dirty="0" smtClean="0">
                            <a:solidFill>
                              <a:srgbClr val="E71224"/>
                            </a:solidFill>
                            <a:latin typeface="Cambria Math" panose="02040503050406030204" pitchFamily="18" charset="0"/>
                          </a:rPr>
                          <m:t>𝑘</m:t>
                        </m:r>
                      </m:e>
                    </m:d>
                    <m:r>
                      <a:rPr lang="it-IT" b="0" i="1" dirty="0" smtClean="0">
                        <a:solidFill>
                          <a:srgbClr val="E71224"/>
                        </a:solidFill>
                        <a:latin typeface="Cambria Math" panose="02040503050406030204" pitchFamily="18" charset="0"/>
                      </a:rPr>
                      <m:t>}</m:t>
                    </m:r>
                  </m:oMath>
                </a14:m>
                <a:r>
                  <a:rPr lang="it-IT" dirty="0"/>
                  <a:t>, </a:t>
                </a:r>
                <a:r>
                  <a:rPr lang="it-IT" dirty="0" err="1"/>
                  <a:t>then</a:t>
                </a:r>
                <a:r>
                  <a:rPr lang="it-IT" dirty="0"/>
                  <a:t> the MAS </a:t>
                </a:r>
                <a:r>
                  <a:rPr lang="en-US" dirty="0"/>
                  <a:t>updates its state as</a:t>
                </a:r>
              </a:p>
            </p:txBody>
          </p:sp>
        </mc:Choice>
        <mc:Fallback xmlns="">
          <p:sp>
            <p:nvSpPr>
              <p:cNvPr id="8" name="CasellaDiTesto 7">
                <a:extLst>
                  <a:ext uri="{FF2B5EF4-FFF2-40B4-BE49-F238E27FC236}">
                    <a16:creationId xmlns:a16="http://schemas.microsoft.com/office/drawing/2014/main" id="{F9696CE1-9158-2895-A3DE-CC05CF187826}"/>
                  </a:ext>
                </a:extLst>
              </p:cNvPr>
              <p:cNvSpPr txBox="1">
                <a:spLocks noRot="1" noChangeAspect="1" noMove="1" noResize="1" noEditPoints="1" noAdjustHandles="1" noChangeArrowheads="1" noChangeShapeType="1" noTextEdit="1"/>
              </p:cNvSpPr>
              <p:nvPr/>
            </p:nvSpPr>
            <p:spPr>
              <a:xfrm>
                <a:off x="178211" y="802557"/>
                <a:ext cx="9902414" cy="369332"/>
              </a:xfrm>
              <a:prstGeom prst="rect">
                <a:avLst/>
              </a:prstGeom>
              <a:blipFill>
                <a:blip r:embed="rId16"/>
                <a:stretch>
                  <a:fillRect l="-369" t="-10000" b="-26667"/>
                </a:stretch>
              </a:blipFill>
            </p:spPr>
            <p:txBody>
              <a:bodyPr/>
              <a:lstStyle/>
              <a:p>
                <a:r>
                  <a:rPr lang="it-IT">
                    <a:noFill/>
                  </a:rPr>
                  <a:t> </a:t>
                </a:r>
              </a:p>
            </p:txBody>
          </p:sp>
        </mc:Fallback>
      </mc:AlternateContent>
      <p:pic>
        <p:nvPicPr>
          <p:cNvPr id="9" name="Immagine 8"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x(k+1)={W(k)}x(k)&#10;\end{eqnarray*}&#10;}&#10;\end{document}" title="IguanaTex Bitmap Display">
            <a:extLst>
              <a:ext uri="{FF2B5EF4-FFF2-40B4-BE49-F238E27FC236}">
                <a16:creationId xmlns:a16="http://schemas.microsoft.com/office/drawing/2014/main" id="{055DAD3D-E18B-8112-625A-84F7093BCD13}"/>
              </a:ext>
            </a:extLst>
          </p:cNvPr>
          <p:cNvPicPr>
            <a:picLocks noChangeAspect="1"/>
          </p:cNvPicPr>
          <p:nvPr>
            <p:custDataLst>
              <p:tags r:id="rId1"/>
            </p:custDataLst>
          </p:nvPr>
        </p:nvPicPr>
        <p:blipFill>
          <a:blip r:embed="rId17">
            <a:extLst>
              <a:ext uri="{28A0092B-C50C-407E-A947-70E740481C1C}">
                <a14:useLocalDpi xmlns:a14="http://schemas.microsoft.com/office/drawing/2010/main" val="0"/>
              </a:ext>
            </a:extLst>
          </a:blip>
          <a:stretch>
            <a:fillRect/>
          </a:stretch>
        </p:blipFill>
        <p:spPr>
          <a:xfrm>
            <a:off x="1623975" y="1497597"/>
            <a:ext cx="1730101" cy="213174"/>
          </a:xfrm>
          <a:prstGeom prst="rect">
            <a:avLst/>
          </a:prstGeom>
        </p:spPr>
      </p:pic>
      <p:pic>
        <p:nvPicPr>
          <p:cNvPr id="67" name="Immagine 66"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x(t)=\overbrace{W(t-1)\cdot W(t-2)\cdots W(1)\cdot W(0)}^{\phi(t-1)}\cdot x(0)&#10;\end{eqnarray*}&#10;}&#10;\end{document}" title="IguanaTex Bitmap Display">
            <a:extLst>
              <a:ext uri="{FF2B5EF4-FFF2-40B4-BE49-F238E27FC236}">
                <a16:creationId xmlns:a16="http://schemas.microsoft.com/office/drawing/2014/main" id="{49A4E290-A68C-28E0-2910-9B65116FEB15}"/>
              </a:ext>
            </a:extLst>
          </p:cNvPr>
          <p:cNvPicPr>
            <a:picLocks noChangeAspect="1"/>
          </p:cNvPicPr>
          <p:nvPr>
            <p:custDataLst>
              <p:tags r:id="rId2"/>
            </p:custDataLst>
          </p:nvPr>
        </p:nvPicPr>
        <p:blipFill>
          <a:blip r:embed="rId18">
            <a:extLst>
              <a:ext uri="{28A0092B-C50C-407E-A947-70E740481C1C}">
                <a14:useLocalDpi xmlns:a14="http://schemas.microsoft.com/office/drawing/2010/main" val="0"/>
              </a:ext>
            </a:extLst>
          </a:blip>
          <a:stretch>
            <a:fillRect/>
          </a:stretch>
        </p:blipFill>
        <p:spPr>
          <a:xfrm>
            <a:off x="4675030" y="1197718"/>
            <a:ext cx="3938943" cy="548853"/>
          </a:xfrm>
          <a:prstGeom prst="rect">
            <a:avLst/>
          </a:prstGeom>
        </p:spPr>
      </p:pic>
      <p:pic>
        <p:nvPicPr>
          <p:cNvPr id="23" name="Immagine 22"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implies&#10;\end{eqnarray*}&#10;}&#10;\end{document}" title="IguanaTex Bitmap Display">
            <a:extLst>
              <a:ext uri="{FF2B5EF4-FFF2-40B4-BE49-F238E27FC236}">
                <a16:creationId xmlns:a16="http://schemas.microsoft.com/office/drawing/2014/main" id="{5FD7A411-22C6-5567-FABB-D9D037821912}"/>
              </a:ext>
            </a:extLst>
          </p:cNvPr>
          <p:cNvPicPr>
            <a:picLocks noChangeAspect="1"/>
          </p:cNvPicPr>
          <p:nvPr>
            <p:custDataLst>
              <p:tags r:id="rId3"/>
            </p:custDataLst>
          </p:nvPr>
        </p:nvPicPr>
        <p:blipFill>
          <a:blip r:embed="rId19">
            <a:extLst>
              <a:ext uri="{28A0092B-C50C-407E-A947-70E740481C1C}">
                <a14:useLocalDpi xmlns:a14="http://schemas.microsoft.com/office/drawing/2010/main" val="0"/>
              </a:ext>
            </a:extLst>
          </a:blip>
          <a:stretch>
            <a:fillRect/>
          </a:stretch>
        </p:blipFill>
        <p:spPr>
          <a:xfrm>
            <a:off x="4047983" y="1564717"/>
            <a:ext cx="316102" cy="118936"/>
          </a:xfrm>
          <a:prstGeom prst="rect">
            <a:avLst/>
          </a:prstGeom>
        </p:spPr>
      </p:pic>
      <mc:AlternateContent xmlns:mc="http://schemas.openxmlformats.org/markup-compatibility/2006" xmlns:a14="http://schemas.microsoft.com/office/drawing/2010/main">
        <mc:Choice Requires="a14">
          <p:sp>
            <p:nvSpPr>
              <p:cNvPr id="24" name="CasellaDiTesto 23">
                <a:extLst>
                  <a:ext uri="{FF2B5EF4-FFF2-40B4-BE49-F238E27FC236}">
                    <a16:creationId xmlns:a16="http://schemas.microsoft.com/office/drawing/2014/main" id="{0D1BB5F0-9992-9703-BDB2-BCB46A3669B5}"/>
                  </a:ext>
                </a:extLst>
              </p:cNvPr>
              <p:cNvSpPr txBox="1"/>
              <p:nvPr/>
            </p:nvSpPr>
            <p:spPr>
              <a:xfrm>
                <a:off x="235519" y="3262271"/>
                <a:ext cx="9902414" cy="369332"/>
              </a:xfrm>
              <a:prstGeom prst="rect">
                <a:avLst/>
              </a:prstGeom>
              <a:noFill/>
            </p:spPr>
            <p:txBody>
              <a:bodyPr wrap="square">
                <a:spAutoFit/>
              </a:bodyPr>
              <a:lstStyle/>
              <a:p>
                <a:r>
                  <a:rPr lang="it-IT" b="1" dirty="0"/>
                  <a:t>a) </a:t>
                </a:r>
                <a:r>
                  <a:rPr lang="it-IT" b="1" dirty="0" err="1"/>
                  <a:t>Let’s</a:t>
                </a:r>
                <a:r>
                  <a:rPr lang="it-IT" b="1" dirty="0"/>
                  <a:t> start with the </a:t>
                </a:r>
                <a:r>
                  <a:rPr lang="it-IT" b="1" dirty="0" err="1"/>
                  <a:t>Expectation</a:t>
                </a:r>
                <a:r>
                  <a:rPr lang="it-IT" b="1" dirty="0"/>
                  <a:t> </a:t>
                </a:r>
                <a:r>
                  <a:rPr lang="it-IT" b="1" dirty="0" err="1"/>
                  <a:t>analsys</a:t>
                </a:r>
                <a:r>
                  <a:rPr lang="it-IT" b="1" dirty="0"/>
                  <a:t> of </a:t>
                </a:r>
                <a:r>
                  <a:rPr lang="it-IT" b="1" dirty="0" err="1"/>
                  <a:t>matrix</a:t>
                </a:r>
                <a:r>
                  <a:rPr lang="it-IT" b="1" dirty="0"/>
                  <a:t> </a:t>
                </a:r>
                <a14:m>
                  <m:oMath xmlns:m="http://schemas.openxmlformats.org/officeDocument/2006/math">
                    <m:r>
                      <a:rPr lang="it-IT" b="0" i="1" dirty="0" smtClean="0">
                        <a:solidFill>
                          <a:srgbClr val="E71224"/>
                        </a:solidFill>
                        <a:latin typeface="Cambria Math" panose="02040503050406030204" pitchFamily="18" charset="0"/>
                      </a:rPr>
                      <m:t>𝜙</m:t>
                    </m:r>
                    <m:r>
                      <a:rPr lang="it-IT" b="0" i="1" dirty="0" smtClean="0">
                        <a:solidFill>
                          <a:srgbClr val="E71224"/>
                        </a:solidFill>
                        <a:latin typeface="Cambria Math" panose="02040503050406030204" pitchFamily="18" charset="0"/>
                      </a:rPr>
                      <m:t>(</m:t>
                    </m:r>
                    <m:r>
                      <a:rPr lang="it-IT" b="0" i="1" dirty="0" smtClean="0">
                        <a:solidFill>
                          <a:srgbClr val="E71224"/>
                        </a:solidFill>
                        <a:latin typeface="Cambria Math" panose="02040503050406030204" pitchFamily="18" charset="0"/>
                      </a:rPr>
                      <m:t>𝑡</m:t>
                    </m:r>
                    <m:r>
                      <a:rPr lang="it-IT" b="0" i="1" dirty="0" smtClean="0">
                        <a:solidFill>
                          <a:srgbClr val="E71224"/>
                        </a:solidFill>
                        <a:latin typeface="Cambria Math" panose="02040503050406030204" pitchFamily="18" charset="0"/>
                      </a:rPr>
                      <m:t>)</m:t>
                    </m:r>
                  </m:oMath>
                </a14:m>
                <a:r>
                  <a:rPr lang="it-IT" b="1" dirty="0"/>
                  <a:t>:</a:t>
                </a:r>
                <a:r>
                  <a:rPr lang="it-IT" dirty="0"/>
                  <a:t> First, </a:t>
                </a:r>
                <a:r>
                  <a:rPr lang="it-IT" dirty="0" err="1"/>
                  <a:t>since</a:t>
                </a:r>
                <a:r>
                  <a:rPr lang="it-IT" dirty="0"/>
                  <a:t> </a:t>
                </a:r>
                <a14:m>
                  <m:oMath xmlns:m="http://schemas.openxmlformats.org/officeDocument/2006/math">
                    <m:r>
                      <a:rPr lang="it-IT" i="1" dirty="0">
                        <a:solidFill>
                          <a:srgbClr val="E71224"/>
                        </a:solidFill>
                        <a:latin typeface="Cambria Math" panose="02040503050406030204" pitchFamily="18" charset="0"/>
                      </a:rPr>
                      <m:t>𝑊</m:t>
                    </m:r>
                    <m:r>
                      <a:rPr lang="it-IT" i="1" dirty="0">
                        <a:solidFill>
                          <a:srgbClr val="E71224"/>
                        </a:solidFill>
                        <a:latin typeface="Cambria Math" panose="02040503050406030204" pitchFamily="18" charset="0"/>
                      </a:rPr>
                      <m:t>(</m:t>
                    </m:r>
                    <m:r>
                      <a:rPr lang="it-IT" i="1" dirty="0">
                        <a:solidFill>
                          <a:srgbClr val="E71224"/>
                        </a:solidFill>
                        <a:latin typeface="Cambria Math" panose="02040503050406030204" pitchFamily="18" charset="0"/>
                      </a:rPr>
                      <m:t>𝑘</m:t>
                    </m:r>
                    <m:r>
                      <a:rPr lang="it-IT" i="1" dirty="0">
                        <a:solidFill>
                          <a:srgbClr val="E71224"/>
                        </a:solidFill>
                        <a:latin typeface="Cambria Math" panose="02040503050406030204" pitchFamily="18" charset="0"/>
                      </a:rPr>
                      <m:t>)</m:t>
                    </m:r>
                  </m:oMath>
                </a14:m>
                <a:r>
                  <a:rPr lang="it-IT" dirty="0"/>
                  <a:t> are </a:t>
                </a:r>
                <a:r>
                  <a:rPr lang="it-IT" dirty="0" err="1"/>
                  <a:t>i.i.d</a:t>
                </a:r>
                <a:r>
                  <a:rPr lang="it-IT" dirty="0"/>
                  <a:t>., </a:t>
                </a:r>
                <a:r>
                  <a:rPr lang="it-IT" dirty="0" err="1"/>
                  <a:t>then</a:t>
                </a:r>
                <a:r>
                  <a:rPr lang="it-IT" dirty="0"/>
                  <a:t>  </a:t>
                </a:r>
                <a:endParaRPr lang="en-US" dirty="0"/>
              </a:p>
            </p:txBody>
          </p:sp>
        </mc:Choice>
        <mc:Fallback xmlns="">
          <p:sp>
            <p:nvSpPr>
              <p:cNvPr id="24" name="CasellaDiTesto 23">
                <a:extLst>
                  <a:ext uri="{FF2B5EF4-FFF2-40B4-BE49-F238E27FC236}">
                    <a16:creationId xmlns:a16="http://schemas.microsoft.com/office/drawing/2014/main" id="{0D1BB5F0-9992-9703-BDB2-BCB46A3669B5}"/>
                  </a:ext>
                </a:extLst>
              </p:cNvPr>
              <p:cNvSpPr txBox="1">
                <a:spLocks noRot="1" noChangeAspect="1" noMove="1" noResize="1" noEditPoints="1" noAdjustHandles="1" noChangeArrowheads="1" noChangeShapeType="1" noTextEdit="1"/>
              </p:cNvSpPr>
              <p:nvPr/>
            </p:nvSpPr>
            <p:spPr>
              <a:xfrm>
                <a:off x="235519" y="3262271"/>
                <a:ext cx="9902414" cy="369332"/>
              </a:xfrm>
              <a:prstGeom prst="rect">
                <a:avLst/>
              </a:prstGeom>
              <a:blipFill>
                <a:blip r:embed="rId20"/>
                <a:stretch>
                  <a:fillRect l="-554" t="-8197" b="-24590"/>
                </a:stretch>
              </a:blipFill>
            </p:spPr>
            <p:txBody>
              <a:bodyPr/>
              <a:lstStyle/>
              <a:p>
                <a:r>
                  <a:rPr lang="it-IT">
                    <a:noFill/>
                  </a:rPr>
                  <a:t> </a:t>
                </a:r>
              </a:p>
            </p:txBody>
          </p:sp>
        </mc:Fallback>
      </mc:AlternateContent>
      <p:pic>
        <p:nvPicPr>
          <p:cNvPr id="6" name="Immagine 5"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quad\lim_{t\rightarrow\infty}\;\phi(t)=\frac{\bm{1}_n \bm{1}_n^\intercal}{n}&#10;\end{eqnarray*}&#10;}&#10;\end{document}" title="IguanaTex Bitmap Display">
            <a:extLst>
              <a:ext uri="{FF2B5EF4-FFF2-40B4-BE49-F238E27FC236}">
                <a16:creationId xmlns:a16="http://schemas.microsoft.com/office/drawing/2014/main" id="{CF6CE370-9D03-2E19-5414-7C10DDE4204E}"/>
              </a:ext>
            </a:extLst>
          </p:cNvPr>
          <p:cNvPicPr>
            <a:picLocks noChangeAspect="1"/>
          </p:cNvPicPr>
          <p:nvPr>
            <p:custDataLst>
              <p:tags r:id="rId4"/>
            </p:custDataLst>
          </p:nvPr>
        </p:nvPicPr>
        <p:blipFill>
          <a:blip r:embed="rId21">
            <a:extLst>
              <a:ext uri="{28A0092B-C50C-407E-A947-70E740481C1C}">
                <a14:useLocalDpi xmlns:a14="http://schemas.microsoft.com/office/drawing/2010/main" val="0"/>
              </a:ext>
            </a:extLst>
          </a:blip>
          <a:stretch>
            <a:fillRect/>
          </a:stretch>
        </p:blipFill>
        <p:spPr>
          <a:xfrm>
            <a:off x="1498887" y="2498113"/>
            <a:ext cx="1954176" cy="469539"/>
          </a:xfrm>
          <a:prstGeom prst="rect">
            <a:avLst/>
          </a:prstGeom>
        </p:spPr>
      </p:pic>
      <p:sp>
        <p:nvSpPr>
          <p:cNvPr id="28" name="CasellaDiTesto 27">
            <a:extLst>
              <a:ext uri="{FF2B5EF4-FFF2-40B4-BE49-F238E27FC236}">
                <a16:creationId xmlns:a16="http://schemas.microsoft.com/office/drawing/2014/main" id="{FD2C1E1F-14FE-FA83-8704-20388C5B2B42}"/>
              </a:ext>
            </a:extLst>
          </p:cNvPr>
          <p:cNvSpPr txBox="1"/>
          <p:nvPr/>
        </p:nvSpPr>
        <p:spPr>
          <a:xfrm>
            <a:off x="178211" y="1953495"/>
            <a:ext cx="9902414" cy="369332"/>
          </a:xfrm>
          <a:prstGeom prst="rect">
            <a:avLst/>
          </a:prstGeom>
          <a:noFill/>
        </p:spPr>
        <p:txBody>
          <a:bodyPr wrap="square">
            <a:spAutoFit/>
          </a:bodyPr>
          <a:lstStyle/>
          <a:p>
            <a:pPr marL="342900" indent="-342900">
              <a:buFont typeface="Arial" panose="020B0604020202020204" pitchFamily="34" charset="0"/>
              <a:buChar char="•"/>
            </a:pPr>
            <a:r>
              <a:rPr lang="it-IT" dirty="0" err="1"/>
              <a:t>Further</a:t>
            </a:r>
            <a:r>
              <a:rPr lang="it-IT" dirty="0"/>
              <a:t> </a:t>
            </a:r>
            <a:r>
              <a:rPr lang="it-IT" dirty="0" err="1"/>
              <a:t>notice</a:t>
            </a:r>
            <a:r>
              <a:rPr lang="it-IT" dirty="0"/>
              <a:t> </a:t>
            </a:r>
            <a:r>
              <a:rPr lang="it-IT" dirty="0" err="1"/>
              <a:t>that</a:t>
            </a:r>
            <a:r>
              <a:rPr lang="it-IT" dirty="0"/>
              <a:t>, to </a:t>
            </a:r>
            <a:r>
              <a:rPr lang="it-IT" b="1" dirty="0" err="1"/>
              <a:t>reach</a:t>
            </a:r>
            <a:r>
              <a:rPr lang="it-IT" b="1" dirty="0"/>
              <a:t> consensus </a:t>
            </a:r>
            <a:r>
              <a:rPr lang="it-IT" dirty="0"/>
              <a:t>on the </a:t>
            </a:r>
            <a:r>
              <a:rPr lang="it-IT" b="1" dirty="0" err="1"/>
              <a:t>average</a:t>
            </a:r>
            <a:r>
              <a:rPr lang="it-IT" b="1" dirty="0"/>
              <a:t> </a:t>
            </a:r>
            <a:r>
              <a:rPr lang="it-IT" b="1" dirty="0" err="1"/>
              <a:t>initial</a:t>
            </a:r>
            <a:r>
              <a:rPr lang="it-IT" b="1" dirty="0"/>
              <a:t> state</a:t>
            </a:r>
            <a:r>
              <a:rPr lang="it-IT" dirty="0"/>
              <a:t>, the following must </a:t>
            </a:r>
            <a:r>
              <a:rPr lang="it-IT" dirty="0" err="1"/>
              <a:t>hold</a:t>
            </a:r>
            <a:r>
              <a:rPr lang="it-IT" dirty="0"/>
              <a:t>:</a:t>
            </a:r>
            <a:endParaRPr lang="en-US" dirty="0"/>
          </a:p>
        </p:txBody>
      </p:sp>
      <p:pic>
        <p:nvPicPr>
          <p:cNvPr id="16" name="Immagine 15"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mathsf{E}[\phi(t)]=\prod_{k=0}^t\;\mathsf{E}[W(k)]=\bar{W}^t&#10;\end{eqnarray*} &#10;}&#10;\end{document}" title="IguanaTex Bitmap Display">
            <a:extLst>
              <a:ext uri="{FF2B5EF4-FFF2-40B4-BE49-F238E27FC236}">
                <a16:creationId xmlns:a16="http://schemas.microsoft.com/office/drawing/2014/main" id="{A75F930C-722F-B03E-6340-D7708F7E4988}"/>
              </a:ext>
            </a:extLst>
          </p:cNvPr>
          <p:cNvPicPr>
            <a:picLocks noChangeAspect="1"/>
          </p:cNvPicPr>
          <p:nvPr>
            <p:custDataLst>
              <p:tags r:id="rId5"/>
            </p:custDataLst>
          </p:nvPr>
        </p:nvPicPr>
        <p:blipFill>
          <a:blip r:embed="rId22">
            <a:extLst>
              <a:ext uri="{28A0092B-C50C-407E-A947-70E740481C1C}">
                <a14:useLocalDpi xmlns:a14="http://schemas.microsoft.com/office/drawing/2010/main" val="0"/>
              </a:ext>
            </a:extLst>
          </a:blip>
          <a:stretch>
            <a:fillRect/>
          </a:stretch>
        </p:blipFill>
        <p:spPr>
          <a:xfrm>
            <a:off x="874630" y="3757168"/>
            <a:ext cx="2477545" cy="544136"/>
          </a:xfrm>
          <a:prstGeom prst="rect">
            <a:avLst/>
          </a:prstGeom>
        </p:spPr>
      </p:pic>
      <p:grpSp>
        <p:nvGrpSpPr>
          <p:cNvPr id="11" name="Gruppo 10">
            <a:extLst>
              <a:ext uri="{FF2B5EF4-FFF2-40B4-BE49-F238E27FC236}">
                <a16:creationId xmlns:a16="http://schemas.microsoft.com/office/drawing/2014/main" id="{F3790DCE-5BE0-B230-66B6-37B03E03102F}"/>
              </a:ext>
            </a:extLst>
          </p:cNvPr>
          <p:cNvGrpSpPr/>
          <p:nvPr/>
        </p:nvGrpSpPr>
        <p:grpSpPr>
          <a:xfrm>
            <a:off x="4047983" y="2441715"/>
            <a:ext cx="5193035" cy="770769"/>
            <a:chOff x="4047983" y="2441715"/>
            <a:chExt cx="5193035" cy="770769"/>
          </a:xfrm>
        </p:grpSpPr>
        <p:pic>
          <p:nvPicPr>
            <p:cNvPr id="10" name="Immagine 9"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text{indeed } \left.x(k+1)\right|_{k\to\infty}\;=\;\underbrace{\frac{\bm{1}_n^\intercal x(0)}{n}}_{c=x_{\mathrm{ave}}}\cdot \bm{1}_n \implies \phi(\infty)\to\frac{\bm{1}_n \bm{1}_n^\intercal }{n}&#10;\end{eqnarray*}&#10;}&#10;\end{document}" title="IguanaTex Bitmap Display">
              <a:extLst>
                <a:ext uri="{FF2B5EF4-FFF2-40B4-BE49-F238E27FC236}">
                  <a16:creationId xmlns:a16="http://schemas.microsoft.com/office/drawing/2014/main" id="{B6587404-8FE3-CC40-B46B-8B8017C4943D}"/>
                </a:ext>
              </a:extLst>
            </p:cNvPr>
            <p:cNvPicPr>
              <a:picLocks noChangeAspect="1"/>
            </p:cNvPicPr>
            <p:nvPr>
              <p:custDataLst>
                <p:tags r:id="rId11"/>
              </p:custDataLst>
            </p:nvPr>
          </p:nvPicPr>
          <p:blipFill>
            <a:blip r:embed="rId23">
              <a:extLst>
                <a:ext uri="{28A0092B-C50C-407E-A947-70E740481C1C}">
                  <a14:useLocalDpi xmlns:a14="http://schemas.microsoft.com/office/drawing/2010/main" val="0"/>
                </a:ext>
              </a:extLst>
            </a:blip>
            <a:stretch>
              <a:fillRect/>
            </a:stretch>
          </p:blipFill>
          <p:spPr>
            <a:xfrm>
              <a:off x="4387355" y="2441715"/>
              <a:ext cx="4562034" cy="770769"/>
            </a:xfrm>
            <a:prstGeom prst="rect">
              <a:avLst/>
            </a:prstGeom>
          </p:spPr>
        </p:pic>
        <p:pic>
          <p:nvPicPr>
            <p:cNvPr id="52" name="Immagine 51"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10;\end{eqnarray*}&#10;}&#10;\end{document}" title="IguanaTex Bitmap Display">
              <a:extLst>
                <a:ext uri="{FF2B5EF4-FFF2-40B4-BE49-F238E27FC236}">
                  <a16:creationId xmlns:a16="http://schemas.microsoft.com/office/drawing/2014/main" id="{88046434-BF7D-4E2F-C593-5998321392E6}"/>
                </a:ext>
              </a:extLst>
            </p:cNvPr>
            <p:cNvPicPr>
              <a:picLocks noChangeAspect="1"/>
            </p:cNvPicPr>
            <p:nvPr>
              <p:custDataLst>
                <p:tags r:id="rId12"/>
              </p:custDataLst>
            </p:nvPr>
          </p:nvPicPr>
          <p:blipFill>
            <a:blip r:embed="rId24">
              <a:extLst>
                <a:ext uri="{28A0092B-C50C-407E-A947-70E740481C1C}">
                  <a14:useLocalDpi xmlns:a14="http://schemas.microsoft.com/office/drawing/2010/main" val="0"/>
                </a:ext>
              </a:extLst>
            </a:blip>
            <a:stretch>
              <a:fillRect/>
            </a:stretch>
          </p:blipFill>
          <p:spPr>
            <a:xfrm>
              <a:off x="4047983" y="2464644"/>
              <a:ext cx="131765" cy="490643"/>
            </a:xfrm>
            <a:prstGeom prst="rect">
              <a:avLst/>
            </a:prstGeom>
          </p:spPr>
        </p:pic>
        <p:pic>
          <p:nvPicPr>
            <p:cNvPr id="53" name="Immagine 52"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10;\end{eqnarray*}&#10;}&#10;\end{document}" title="IguanaTex Bitmap Display">
              <a:extLst>
                <a:ext uri="{FF2B5EF4-FFF2-40B4-BE49-F238E27FC236}">
                  <a16:creationId xmlns:a16="http://schemas.microsoft.com/office/drawing/2014/main" id="{6F271D32-529B-3DF6-F329-26319DAA6DB3}"/>
                </a:ext>
              </a:extLst>
            </p:cNvPr>
            <p:cNvPicPr>
              <a:picLocks noChangeAspect="1"/>
            </p:cNvPicPr>
            <p:nvPr>
              <p:custDataLst>
                <p:tags r:id="rId13"/>
              </p:custDataLst>
            </p:nvPr>
          </p:nvPicPr>
          <p:blipFill>
            <a:blip r:embed="rId24">
              <a:extLst>
                <a:ext uri="{28A0092B-C50C-407E-A947-70E740481C1C}">
                  <a14:useLocalDpi xmlns:a14="http://schemas.microsoft.com/office/drawing/2010/main" val="0"/>
                </a:ext>
              </a:extLst>
            </a:blip>
            <a:stretch>
              <a:fillRect/>
            </a:stretch>
          </p:blipFill>
          <p:spPr>
            <a:xfrm flipH="1">
              <a:off x="9109254" y="2455164"/>
              <a:ext cx="131764" cy="490643"/>
            </a:xfrm>
            <a:prstGeom prst="rect">
              <a:avLst/>
            </a:prstGeom>
          </p:spPr>
        </p:pic>
      </p:grpSp>
      <p:pic>
        <p:nvPicPr>
          <p:cNvPr id="29" name="Immagine 28"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mathsf{E}[W(k)]=\sum_{\forall \;i,j}^k \;\frac{1}{n}\;{p_{ij}} \; W_{ij}(k)=\bar{W}&#10;\end{eqnarray*}&#10;}&#10;\end{document}" title="IguanaTex Bitmap Display">
            <a:extLst>
              <a:ext uri="{FF2B5EF4-FFF2-40B4-BE49-F238E27FC236}">
                <a16:creationId xmlns:a16="http://schemas.microsoft.com/office/drawing/2014/main" id="{459BA3C8-6F40-BDC2-E2AC-BF7A3007A077}"/>
              </a:ext>
            </a:extLst>
          </p:cNvPr>
          <p:cNvPicPr>
            <a:picLocks noChangeAspect="1"/>
          </p:cNvPicPr>
          <p:nvPr>
            <p:custDataLst>
              <p:tags r:id="rId6"/>
            </p:custDataLst>
          </p:nvPr>
        </p:nvPicPr>
        <p:blipFill>
          <a:blip r:embed="rId25">
            <a:extLst>
              <a:ext uri="{28A0092B-C50C-407E-A947-70E740481C1C}">
                <a14:useLocalDpi xmlns:a14="http://schemas.microsoft.com/office/drawing/2010/main" val="0"/>
              </a:ext>
            </a:extLst>
          </a:blip>
          <a:stretch>
            <a:fillRect/>
          </a:stretch>
        </p:blipFill>
        <p:spPr>
          <a:xfrm>
            <a:off x="4913487" y="3757168"/>
            <a:ext cx="2765584" cy="600496"/>
          </a:xfrm>
          <a:prstGeom prst="rect">
            <a:avLst/>
          </a:prstGeom>
        </p:spPr>
      </p:pic>
      <mc:AlternateContent xmlns:mc="http://schemas.openxmlformats.org/markup-compatibility/2006">
        <mc:Choice xmlns:a14="http://schemas.microsoft.com/office/drawing/2010/main" Requires="a14">
          <p:sp>
            <p:nvSpPr>
              <p:cNvPr id="89" name="CasellaDiTesto 88">
                <a:extLst>
                  <a:ext uri="{FF2B5EF4-FFF2-40B4-BE49-F238E27FC236}">
                    <a16:creationId xmlns:a16="http://schemas.microsoft.com/office/drawing/2014/main" id="{5B28C49A-FCAB-997E-39C5-2C0A7C058C84}"/>
                  </a:ext>
                </a:extLst>
              </p:cNvPr>
              <p:cNvSpPr txBox="1"/>
              <p:nvPr/>
            </p:nvSpPr>
            <p:spPr>
              <a:xfrm>
                <a:off x="5513682" y="4358025"/>
                <a:ext cx="4119639" cy="856196"/>
              </a:xfrm>
              <a:prstGeom prst="rect">
                <a:avLst/>
              </a:prstGeom>
              <a:noFill/>
            </p:spPr>
            <p:txBody>
              <a:bodyPr wrap="square">
                <a:spAutoFit/>
              </a:bodyPr>
              <a:lstStyle/>
              <a:p>
                <a:pPr marL="342900" indent="-342900">
                  <a:buFont typeface="+mj-lt"/>
                  <a:buAutoNum type="alphaLcParenR"/>
                </a:pPr>
                <a:r>
                  <a:rPr lang="it-IT" dirty="0"/>
                  <a:t>Each </a:t>
                </a:r>
                <a14:m>
                  <m:oMath xmlns:m="http://schemas.openxmlformats.org/officeDocument/2006/math">
                    <m:sSub>
                      <m:sSubPr>
                        <m:ctrlPr>
                          <a:rPr lang="it-IT" b="0" i="1" dirty="0" smtClean="0">
                            <a:solidFill>
                              <a:srgbClr val="E71224"/>
                            </a:solidFill>
                            <a:latin typeface="Cambria Math" panose="02040503050406030204" pitchFamily="18" charset="0"/>
                          </a:rPr>
                        </m:ctrlPr>
                      </m:sSubPr>
                      <m:e>
                        <m:r>
                          <a:rPr lang="it-IT" b="0" i="1" dirty="0" smtClean="0">
                            <a:solidFill>
                              <a:srgbClr val="E71224"/>
                            </a:solidFill>
                            <a:latin typeface="Cambria Math" panose="02040503050406030204" pitchFamily="18" charset="0"/>
                          </a:rPr>
                          <m:t>𝑊</m:t>
                        </m:r>
                      </m:e>
                      <m:sub>
                        <m:r>
                          <a:rPr lang="it-IT" b="0" i="1" dirty="0" smtClean="0">
                            <a:solidFill>
                              <a:srgbClr val="E71224"/>
                            </a:solidFill>
                            <a:latin typeface="Cambria Math" panose="02040503050406030204" pitchFamily="18" charset="0"/>
                          </a:rPr>
                          <m:t>𝑖𝑗</m:t>
                        </m:r>
                      </m:sub>
                    </m:sSub>
                    <m:r>
                      <a:rPr lang="it-IT" b="0" i="1" dirty="0" smtClean="0">
                        <a:solidFill>
                          <a:srgbClr val="E71224"/>
                        </a:solidFill>
                        <a:latin typeface="Cambria Math" panose="02040503050406030204" pitchFamily="18" charset="0"/>
                      </a:rPr>
                      <m:t>=</m:t>
                    </m:r>
                    <m:sSubSup>
                      <m:sSubSupPr>
                        <m:ctrlPr>
                          <a:rPr lang="it-IT" b="0" i="1" dirty="0" smtClean="0">
                            <a:solidFill>
                              <a:srgbClr val="E71224"/>
                            </a:solidFill>
                            <a:latin typeface="Cambria Math" panose="02040503050406030204" pitchFamily="18" charset="0"/>
                          </a:rPr>
                        </m:ctrlPr>
                      </m:sSubSupPr>
                      <m:e>
                        <m:r>
                          <a:rPr lang="it-IT" b="0" i="1" dirty="0" smtClean="0">
                            <a:solidFill>
                              <a:srgbClr val="E71224"/>
                            </a:solidFill>
                            <a:latin typeface="Cambria Math" panose="02040503050406030204" pitchFamily="18" charset="0"/>
                          </a:rPr>
                          <m:t>𝑊</m:t>
                        </m:r>
                      </m:e>
                      <m:sub>
                        <m:r>
                          <a:rPr lang="it-IT" b="0" i="1" dirty="0" smtClean="0">
                            <a:solidFill>
                              <a:srgbClr val="E71224"/>
                            </a:solidFill>
                            <a:latin typeface="Cambria Math" panose="02040503050406030204" pitchFamily="18" charset="0"/>
                          </a:rPr>
                          <m:t>𝑖𝑗</m:t>
                        </m:r>
                      </m:sub>
                      <m:sup>
                        <m:r>
                          <a:rPr lang="it-IT" b="0" i="1" dirty="0" smtClean="0">
                            <a:solidFill>
                              <a:srgbClr val="E71224"/>
                            </a:solidFill>
                            <a:latin typeface="Cambria Math" panose="02040503050406030204" pitchFamily="18" charset="0"/>
                          </a:rPr>
                          <m:t>𝑇</m:t>
                        </m:r>
                      </m:sup>
                    </m:sSubSup>
                  </m:oMath>
                </a14:m>
                <a:r>
                  <a:rPr lang="en-US" dirty="0"/>
                  <a:t> and </a:t>
                </a:r>
                <a14:m>
                  <m:oMath xmlns:m="http://schemas.openxmlformats.org/officeDocument/2006/math">
                    <m:sSub>
                      <m:sSubPr>
                        <m:ctrlPr>
                          <a:rPr lang="it-IT" b="0" i="1" dirty="0" smtClean="0">
                            <a:solidFill>
                              <a:srgbClr val="E71224"/>
                            </a:solidFill>
                            <a:latin typeface="Cambria Math" panose="02040503050406030204" pitchFamily="18" charset="0"/>
                          </a:rPr>
                        </m:ctrlPr>
                      </m:sSubPr>
                      <m:e>
                        <m:r>
                          <a:rPr lang="it-IT" b="0" i="1" dirty="0" smtClean="0">
                            <a:solidFill>
                              <a:srgbClr val="E71224"/>
                            </a:solidFill>
                            <a:latin typeface="Cambria Math" panose="02040503050406030204" pitchFamily="18" charset="0"/>
                          </a:rPr>
                          <m:t>𝑊</m:t>
                        </m:r>
                      </m:e>
                      <m:sub>
                        <m:r>
                          <a:rPr lang="it-IT" b="0" i="1" dirty="0" smtClean="0">
                            <a:solidFill>
                              <a:srgbClr val="E71224"/>
                            </a:solidFill>
                            <a:latin typeface="Cambria Math" panose="02040503050406030204" pitchFamily="18" charset="0"/>
                          </a:rPr>
                          <m:t>𝑖𝑗</m:t>
                        </m:r>
                      </m:sub>
                    </m:sSub>
                    <m:sSub>
                      <m:sSubPr>
                        <m:ctrlPr>
                          <a:rPr lang="it-IT" b="0" i="1" dirty="0" smtClean="0">
                            <a:solidFill>
                              <a:srgbClr val="E71224"/>
                            </a:solidFill>
                            <a:latin typeface="Cambria Math" panose="02040503050406030204" pitchFamily="18" charset="0"/>
                          </a:rPr>
                        </m:ctrlPr>
                      </m:sSubPr>
                      <m:e>
                        <m:r>
                          <a:rPr lang="it-IT" b="0" i="1" dirty="0" smtClean="0">
                            <a:solidFill>
                              <a:srgbClr val="E71224"/>
                            </a:solidFill>
                            <a:latin typeface="Cambria Math" panose="02040503050406030204" pitchFamily="18" charset="0"/>
                          </a:rPr>
                          <m:t>1</m:t>
                        </m:r>
                      </m:e>
                      <m:sub>
                        <m:r>
                          <a:rPr lang="it-IT" b="0" i="1" dirty="0" smtClean="0">
                            <a:solidFill>
                              <a:srgbClr val="E71224"/>
                            </a:solidFill>
                            <a:latin typeface="Cambria Math" panose="02040503050406030204" pitchFamily="18" charset="0"/>
                          </a:rPr>
                          <m:t>𝑛</m:t>
                        </m:r>
                      </m:sub>
                    </m:sSub>
                    <m:r>
                      <a:rPr lang="it-IT" b="0" i="1" dirty="0" smtClean="0">
                        <a:solidFill>
                          <a:srgbClr val="E71224"/>
                        </a:solidFill>
                        <a:latin typeface="Cambria Math" panose="02040503050406030204" pitchFamily="18" charset="0"/>
                      </a:rPr>
                      <m:t>=</m:t>
                    </m:r>
                    <m:sSub>
                      <m:sSubPr>
                        <m:ctrlPr>
                          <a:rPr lang="it-IT" b="0" i="1" dirty="0" smtClean="0">
                            <a:solidFill>
                              <a:srgbClr val="E71224"/>
                            </a:solidFill>
                            <a:latin typeface="Cambria Math" panose="02040503050406030204" pitchFamily="18" charset="0"/>
                          </a:rPr>
                        </m:ctrlPr>
                      </m:sSubPr>
                      <m:e>
                        <m:r>
                          <a:rPr lang="it-IT" b="0" i="1" dirty="0" smtClean="0">
                            <a:solidFill>
                              <a:srgbClr val="E71224"/>
                            </a:solidFill>
                            <a:latin typeface="Cambria Math" panose="02040503050406030204" pitchFamily="18" charset="0"/>
                          </a:rPr>
                          <m:t>1</m:t>
                        </m:r>
                      </m:e>
                      <m:sub>
                        <m:r>
                          <a:rPr lang="it-IT" b="0" i="1" dirty="0" smtClean="0">
                            <a:solidFill>
                              <a:srgbClr val="E71224"/>
                            </a:solidFill>
                            <a:latin typeface="Cambria Math" panose="02040503050406030204" pitchFamily="18" charset="0"/>
                          </a:rPr>
                          <m:t>𝑛</m:t>
                        </m:r>
                      </m:sub>
                    </m:sSub>
                  </m:oMath>
                </a14:m>
                <a:r>
                  <a:rPr lang="en-US" dirty="0"/>
                  <a:t> and </a:t>
                </a:r>
                <a14:m>
                  <m:oMath xmlns:m="http://schemas.openxmlformats.org/officeDocument/2006/math">
                    <m:f>
                      <m:fPr>
                        <m:ctrlPr>
                          <a:rPr lang="it-IT" b="0" i="1" dirty="0" smtClean="0">
                            <a:solidFill>
                              <a:srgbClr val="E71224"/>
                            </a:solidFill>
                            <a:latin typeface="Cambria Math" panose="02040503050406030204" pitchFamily="18" charset="0"/>
                          </a:rPr>
                        </m:ctrlPr>
                      </m:fPr>
                      <m:num>
                        <m:sSubSup>
                          <m:sSubSupPr>
                            <m:ctrlPr>
                              <a:rPr lang="it-IT" b="0" i="1" dirty="0" smtClean="0">
                                <a:solidFill>
                                  <a:srgbClr val="E71224"/>
                                </a:solidFill>
                                <a:latin typeface="Cambria Math" panose="02040503050406030204" pitchFamily="18" charset="0"/>
                              </a:rPr>
                            </m:ctrlPr>
                          </m:sSubSupPr>
                          <m:e>
                            <m:r>
                              <a:rPr lang="it-IT" i="1" dirty="0">
                                <a:solidFill>
                                  <a:srgbClr val="E71224"/>
                                </a:solidFill>
                                <a:latin typeface="Cambria Math" panose="02040503050406030204" pitchFamily="18" charset="0"/>
                              </a:rPr>
                              <m:t>1</m:t>
                            </m:r>
                          </m:e>
                          <m:sub>
                            <m:r>
                              <a:rPr lang="it-IT" i="1" dirty="0">
                                <a:solidFill>
                                  <a:srgbClr val="E71224"/>
                                </a:solidFill>
                                <a:latin typeface="Cambria Math" panose="02040503050406030204" pitchFamily="18" charset="0"/>
                              </a:rPr>
                              <m:t>𝑛</m:t>
                            </m:r>
                          </m:sub>
                          <m:sup>
                            <m:r>
                              <a:rPr lang="it-IT" b="0" i="1" dirty="0" smtClean="0">
                                <a:solidFill>
                                  <a:srgbClr val="E71224"/>
                                </a:solidFill>
                                <a:latin typeface="Cambria Math" panose="02040503050406030204" pitchFamily="18" charset="0"/>
                              </a:rPr>
                              <m:t>𝑇</m:t>
                            </m:r>
                          </m:sup>
                        </m:sSubSup>
                      </m:num>
                      <m:den>
                        <m:r>
                          <a:rPr lang="it-IT" b="0" i="1" dirty="0" smtClean="0">
                            <a:solidFill>
                              <a:srgbClr val="E71224"/>
                            </a:solidFill>
                            <a:latin typeface="Cambria Math" panose="02040503050406030204" pitchFamily="18" charset="0"/>
                          </a:rPr>
                          <m:t>𝑛</m:t>
                        </m:r>
                      </m:den>
                    </m:f>
                    <m:r>
                      <a:rPr lang="it-IT" b="0" i="1" dirty="0" smtClean="0">
                        <a:solidFill>
                          <a:srgbClr val="E71224"/>
                        </a:solidFill>
                        <a:latin typeface="Cambria Math" panose="02040503050406030204" pitchFamily="18" charset="0"/>
                      </a:rPr>
                      <m:t>⋅</m:t>
                    </m:r>
                    <m:sSub>
                      <m:sSubPr>
                        <m:ctrlPr>
                          <a:rPr lang="it-IT" b="0" i="1" dirty="0" smtClean="0">
                            <a:solidFill>
                              <a:srgbClr val="E71224"/>
                            </a:solidFill>
                            <a:latin typeface="Cambria Math" panose="02040503050406030204" pitchFamily="18" charset="0"/>
                          </a:rPr>
                        </m:ctrlPr>
                      </m:sSubPr>
                      <m:e>
                        <m:r>
                          <a:rPr lang="it-IT" b="0" i="1" dirty="0" smtClean="0">
                            <a:solidFill>
                              <a:srgbClr val="E71224"/>
                            </a:solidFill>
                            <a:latin typeface="Cambria Math" panose="02040503050406030204" pitchFamily="18" charset="0"/>
                          </a:rPr>
                          <m:t>𝑊</m:t>
                        </m:r>
                      </m:e>
                      <m:sub>
                        <m:r>
                          <a:rPr lang="it-IT" b="0" i="1" dirty="0" smtClean="0">
                            <a:solidFill>
                              <a:srgbClr val="E71224"/>
                            </a:solidFill>
                            <a:latin typeface="Cambria Math" panose="02040503050406030204" pitchFamily="18" charset="0"/>
                          </a:rPr>
                          <m:t>𝑖𝑗</m:t>
                        </m:r>
                      </m:sub>
                    </m:sSub>
                    <m:r>
                      <a:rPr lang="it-IT" b="0" i="1" dirty="0" smtClean="0">
                        <a:solidFill>
                          <a:srgbClr val="E71224"/>
                        </a:solidFill>
                        <a:latin typeface="Cambria Math" panose="02040503050406030204" pitchFamily="18" charset="0"/>
                      </a:rPr>
                      <m:t>=</m:t>
                    </m:r>
                    <m:f>
                      <m:fPr>
                        <m:ctrlPr>
                          <a:rPr lang="it-IT" b="0" i="1" dirty="0" smtClean="0">
                            <a:solidFill>
                              <a:srgbClr val="E71224"/>
                            </a:solidFill>
                            <a:latin typeface="Cambria Math" panose="02040503050406030204" pitchFamily="18" charset="0"/>
                          </a:rPr>
                        </m:ctrlPr>
                      </m:fPr>
                      <m:num>
                        <m:sSubSup>
                          <m:sSubSupPr>
                            <m:ctrlPr>
                              <a:rPr lang="it-IT" b="0" i="1" dirty="0" smtClean="0">
                                <a:solidFill>
                                  <a:srgbClr val="E71224"/>
                                </a:solidFill>
                                <a:latin typeface="Cambria Math" panose="02040503050406030204" pitchFamily="18" charset="0"/>
                              </a:rPr>
                            </m:ctrlPr>
                          </m:sSubSupPr>
                          <m:e>
                            <m:r>
                              <a:rPr lang="it-IT" b="0" i="1" dirty="0" smtClean="0">
                                <a:solidFill>
                                  <a:srgbClr val="E71224"/>
                                </a:solidFill>
                                <a:latin typeface="Cambria Math" panose="02040503050406030204" pitchFamily="18" charset="0"/>
                              </a:rPr>
                              <m:t>1</m:t>
                            </m:r>
                          </m:e>
                          <m:sub>
                            <m:r>
                              <a:rPr lang="it-IT" b="0" i="1" dirty="0" smtClean="0">
                                <a:solidFill>
                                  <a:srgbClr val="E71224"/>
                                </a:solidFill>
                                <a:latin typeface="Cambria Math" panose="02040503050406030204" pitchFamily="18" charset="0"/>
                              </a:rPr>
                              <m:t>𝑛</m:t>
                            </m:r>
                          </m:sub>
                          <m:sup>
                            <m:r>
                              <a:rPr lang="it-IT" b="0" i="1" dirty="0" smtClean="0">
                                <a:solidFill>
                                  <a:srgbClr val="E71224"/>
                                </a:solidFill>
                                <a:latin typeface="Cambria Math" panose="02040503050406030204" pitchFamily="18" charset="0"/>
                              </a:rPr>
                              <m:t>𝑇</m:t>
                            </m:r>
                          </m:sup>
                        </m:sSubSup>
                      </m:num>
                      <m:den>
                        <m:r>
                          <a:rPr lang="it-IT" b="0" i="1" dirty="0" smtClean="0">
                            <a:solidFill>
                              <a:srgbClr val="E71224"/>
                            </a:solidFill>
                            <a:latin typeface="Cambria Math" panose="02040503050406030204" pitchFamily="18" charset="0"/>
                          </a:rPr>
                          <m:t>𝑛</m:t>
                        </m:r>
                      </m:den>
                    </m:f>
                  </m:oMath>
                </a14:m>
                <a:r>
                  <a:rPr lang="en-US" dirty="0"/>
                  <a:t>, thus also </a:t>
                </a:r>
                <a14:m>
                  <m:oMath xmlns:m="http://schemas.openxmlformats.org/officeDocument/2006/math">
                    <m:acc>
                      <m:accPr>
                        <m:chr m:val="̅"/>
                        <m:ctrlPr>
                          <a:rPr lang="it-IT" i="1" dirty="0">
                            <a:solidFill>
                              <a:srgbClr val="E71224"/>
                            </a:solidFill>
                            <a:latin typeface="Cambria Math" panose="02040503050406030204" pitchFamily="18" charset="0"/>
                          </a:rPr>
                        </m:ctrlPr>
                      </m:accPr>
                      <m:e>
                        <m:r>
                          <a:rPr lang="it-IT" i="1" dirty="0">
                            <a:solidFill>
                              <a:srgbClr val="E71224"/>
                            </a:solidFill>
                            <a:latin typeface="Cambria Math" panose="02040503050406030204" pitchFamily="18" charset="0"/>
                          </a:rPr>
                          <m:t>𝑊</m:t>
                        </m:r>
                      </m:e>
                    </m:acc>
                  </m:oMath>
                </a14:m>
                <a:r>
                  <a:rPr lang="en-US" dirty="0"/>
                  <a:t> does;</a:t>
                </a:r>
              </a:p>
            </p:txBody>
          </p:sp>
        </mc:Choice>
        <mc:Fallback>
          <p:sp>
            <p:nvSpPr>
              <p:cNvPr id="89" name="CasellaDiTesto 88">
                <a:extLst>
                  <a:ext uri="{FF2B5EF4-FFF2-40B4-BE49-F238E27FC236}">
                    <a16:creationId xmlns:a16="http://schemas.microsoft.com/office/drawing/2014/main" id="{5B28C49A-FCAB-997E-39C5-2C0A7C058C84}"/>
                  </a:ext>
                </a:extLst>
              </p:cNvPr>
              <p:cNvSpPr txBox="1">
                <a:spLocks noRot="1" noChangeAspect="1" noMove="1" noResize="1" noEditPoints="1" noAdjustHandles="1" noChangeArrowheads="1" noChangeShapeType="1" noTextEdit="1"/>
              </p:cNvSpPr>
              <p:nvPr/>
            </p:nvSpPr>
            <p:spPr>
              <a:xfrm>
                <a:off x="5513682" y="4358025"/>
                <a:ext cx="4119639" cy="856196"/>
              </a:xfrm>
              <a:prstGeom prst="rect">
                <a:avLst/>
              </a:prstGeom>
              <a:blipFill>
                <a:blip r:embed="rId26"/>
                <a:stretch>
                  <a:fillRect l="-1183" t="-2143" b="-4286"/>
                </a:stretch>
              </a:blipFill>
            </p:spPr>
            <p:txBody>
              <a:bodyPr/>
              <a:lstStyle/>
              <a:p>
                <a:r>
                  <a:rPr lang="it-IT">
                    <a:noFill/>
                  </a:rPr>
                  <a:t> </a:t>
                </a:r>
              </a:p>
            </p:txBody>
          </p:sp>
        </mc:Fallback>
      </mc:AlternateContent>
      <p:sp>
        <p:nvSpPr>
          <p:cNvPr id="106" name="CasellaDiTesto 105">
            <a:extLst>
              <a:ext uri="{FF2B5EF4-FFF2-40B4-BE49-F238E27FC236}">
                <a16:creationId xmlns:a16="http://schemas.microsoft.com/office/drawing/2014/main" id="{59B0861E-3CE6-DEA0-747E-28465A5D0A16}"/>
              </a:ext>
            </a:extLst>
          </p:cNvPr>
          <p:cNvSpPr txBox="1"/>
          <p:nvPr/>
        </p:nvSpPr>
        <p:spPr>
          <a:xfrm>
            <a:off x="5519117" y="6286108"/>
            <a:ext cx="4253837" cy="369332"/>
          </a:xfrm>
          <a:prstGeom prst="rect">
            <a:avLst/>
          </a:prstGeom>
          <a:noFill/>
        </p:spPr>
        <p:txBody>
          <a:bodyPr wrap="square">
            <a:spAutoFit/>
          </a:bodyPr>
          <a:lstStyle/>
          <a:p>
            <a:pPr marL="342900" indent="-342900">
              <a:buFont typeface="+mj-lt"/>
              <a:buAutoNum type="alphaLcParenR" startAt="3"/>
            </a:pPr>
            <a:r>
              <a:rPr lang="it-IT" dirty="0"/>
              <a:t>From b), and by </a:t>
            </a:r>
            <a:r>
              <a:rPr lang="it-IT" dirty="0" err="1"/>
              <a:t>analogies</a:t>
            </a:r>
            <a:r>
              <a:rPr lang="it-IT" dirty="0"/>
              <a:t> with DT-MC</a:t>
            </a:r>
          </a:p>
        </p:txBody>
      </p:sp>
      <mc:AlternateContent xmlns:mc="http://schemas.openxmlformats.org/markup-compatibility/2006">
        <mc:Choice xmlns:a14="http://schemas.microsoft.com/office/drawing/2010/main" Requires="a14">
          <p:sp>
            <p:nvSpPr>
              <p:cNvPr id="107" name="CasellaDiTesto 106">
                <a:extLst>
                  <a:ext uri="{FF2B5EF4-FFF2-40B4-BE49-F238E27FC236}">
                    <a16:creationId xmlns:a16="http://schemas.microsoft.com/office/drawing/2014/main" id="{82D91099-3D74-BF86-8493-DBDFA52392FB}"/>
                  </a:ext>
                </a:extLst>
              </p:cNvPr>
              <p:cNvSpPr txBox="1"/>
              <p:nvPr/>
            </p:nvSpPr>
            <p:spPr>
              <a:xfrm>
                <a:off x="5513682" y="5233500"/>
                <a:ext cx="4259272" cy="1086772"/>
              </a:xfrm>
              <a:prstGeom prst="rect">
                <a:avLst/>
              </a:prstGeom>
              <a:noFill/>
            </p:spPr>
            <p:txBody>
              <a:bodyPr wrap="square">
                <a:spAutoFit/>
              </a:bodyPr>
              <a:lstStyle/>
              <a:p>
                <a:pPr marL="342900" indent="-342900">
                  <a:buFont typeface="+mj-lt"/>
                  <a:buAutoNum type="alphaLcParenR" startAt="2"/>
                </a:pPr>
                <a:r>
                  <a:rPr lang="it-IT" dirty="0"/>
                  <a:t>Since </a:t>
                </a:r>
                <a14:m>
                  <m:oMath xmlns:m="http://schemas.openxmlformats.org/officeDocument/2006/math">
                    <m:acc>
                      <m:accPr>
                        <m:chr m:val="̅"/>
                        <m:ctrlPr>
                          <a:rPr lang="it-IT" b="0" i="1" dirty="0" smtClean="0">
                            <a:solidFill>
                              <a:srgbClr val="E71224"/>
                            </a:solidFill>
                            <a:latin typeface="Cambria Math" panose="02040503050406030204" pitchFamily="18" charset="0"/>
                          </a:rPr>
                        </m:ctrlPr>
                      </m:accPr>
                      <m:e>
                        <m:r>
                          <a:rPr lang="it-IT" i="1" dirty="0">
                            <a:solidFill>
                              <a:srgbClr val="E71224"/>
                            </a:solidFill>
                            <a:latin typeface="Cambria Math" panose="02040503050406030204" pitchFamily="18" charset="0"/>
                          </a:rPr>
                          <m:t>𝑊</m:t>
                        </m:r>
                      </m:e>
                    </m:acc>
                  </m:oMath>
                </a14:m>
                <a:r>
                  <a:rPr lang="it-IT" dirty="0"/>
                  <a:t> </a:t>
                </a:r>
                <a:r>
                  <a:rPr lang="it-IT" dirty="0" err="1"/>
                  <a:t>is</a:t>
                </a:r>
                <a:r>
                  <a:rPr lang="it-IT" dirty="0"/>
                  <a:t> a </a:t>
                </a:r>
                <a:r>
                  <a:rPr lang="it-IT" dirty="0" err="1"/>
                  <a:t>feasible</a:t>
                </a:r>
                <a:r>
                  <a:rPr lang="it-IT" dirty="0"/>
                  <a:t> </a:t>
                </a:r>
                <a:r>
                  <a:rPr lang="it-IT" dirty="0" err="1"/>
                  <a:t>prob</a:t>
                </a:r>
                <a:r>
                  <a:rPr lang="it-IT" dirty="0"/>
                  <a:t>. </a:t>
                </a:r>
                <a:r>
                  <a:rPr lang="it-IT" dirty="0" err="1"/>
                  <a:t>matrix</a:t>
                </a:r>
                <a:r>
                  <a:rPr lang="it-IT" dirty="0"/>
                  <a:t> for an </a:t>
                </a:r>
                <a:r>
                  <a:rPr lang="it-IT" b="1" dirty="0" err="1"/>
                  <a:t>ergodic</a:t>
                </a:r>
                <a:r>
                  <a:rPr lang="it-IT" dirty="0"/>
                  <a:t> </a:t>
                </a:r>
                <a:r>
                  <a:rPr lang="it-IT" b="1" dirty="0" err="1"/>
                  <a:t>reversible</a:t>
                </a:r>
                <a:r>
                  <a:rPr lang="it-IT" b="1" dirty="0"/>
                  <a:t> DT-MC</a:t>
                </a:r>
                <a:r>
                  <a:rPr lang="it-IT" dirty="0"/>
                  <a:t>,</a:t>
                </a:r>
                <a:r>
                  <a:rPr lang="it-IT" b="1" dirty="0"/>
                  <a:t> </a:t>
                </a:r>
                <a:r>
                  <a:rPr lang="it-IT" dirty="0" err="1"/>
                  <a:t>then</a:t>
                </a:r>
                <a:r>
                  <a:rPr lang="it-IT" dirty="0"/>
                  <a:t> </a:t>
                </a:r>
                <a14:m>
                  <m:oMath xmlns:m="http://schemas.openxmlformats.org/officeDocument/2006/math">
                    <m:r>
                      <m:rPr>
                        <m:sty m:val="p"/>
                      </m:rPr>
                      <a:rPr lang="it-IT" b="0" i="0" dirty="0" smtClean="0">
                        <a:solidFill>
                          <a:srgbClr val="E71224"/>
                        </a:solidFill>
                        <a:latin typeface="Cambria Math" panose="02040503050406030204" pitchFamily="18" charset="0"/>
                      </a:rPr>
                      <m:t>Π</m:t>
                    </m:r>
                    <m:d>
                      <m:dPr>
                        <m:ctrlPr>
                          <a:rPr lang="it-IT" b="0" i="1" dirty="0" smtClean="0">
                            <a:solidFill>
                              <a:srgbClr val="E71224"/>
                            </a:solidFill>
                            <a:latin typeface="Cambria Math" panose="02040503050406030204" pitchFamily="18" charset="0"/>
                          </a:rPr>
                        </m:ctrlPr>
                      </m:dPr>
                      <m:e>
                        <m:r>
                          <a:rPr lang="it-IT" b="0" i="1" dirty="0" smtClean="0">
                            <a:solidFill>
                              <a:srgbClr val="E71224"/>
                            </a:solidFill>
                            <a:latin typeface="Cambria Math" panose="02040503050406030204" pitchFamily="18" charset="0"/>
                          </a:rPr>
                          <m:t>𝑘</m:t>
                        </m:r>
                        <m:r>
                          <a:rPr lang="it-IT" b="0" i="1" dirty="0" smtClean="0">
                            <a:solidFill>
                              <a:srgbClr val="E71224"/>
                            </a:solidFill>
                            <a:latin typeface="Cambria Math" panose="02040503050406030204" pitchFamily="18" charset="0"/>
                          </a:rPr>
                          <m:t>+1</m:t>
                        </m:r>
                      </m:e>
                    </m:d>
                    <m:r>
                      <a:rPr lang="it-IT" b="0" i="1" dirty="0" smtClean="0">
                        <a:solidFill>
                          <a:srgbClr val="E71224"/>
                        </a:solidFill>
                        <a:latin typeface="Cambria Math" panose="02040503050406030204" pitchFamily="18" charset="0"/>
                      </a:rPr>
                      <m:t>=</m:t>
                    </m:r>
                    <m:r>
                      <m:rPr>
                        <m:sty m:val="p"/>
                      </m:rPr>
                      <a:rPr lang="it-IT" b="0" i="0" dirty="0" smtClean="0">
                        <a:solidFill>
                          <a:srgbClr val="E71224"/>
                        </a:solidFill>
                        <a:latin typeface="Cambria Math" panose="02040503050406030204" pitchFamily="18" charset="0"/>
                      </a:rPr>
                      <m:t>Π</m:t>
                    </m:r>
                    <m:d>
                      <m:dPr>
                        <m:ctrlPr>
                          <a:rPr lang="it-IT" b="0" i="1" dirty="0" smtClean="0">
                            <a:solidFill>
                              <a:srgbClr val="E71224"/>
                            </a:solidFill>
                            <a:latin typeface="Cambria Math" panose="02040503050406030204" pitchFamily="18" charset="0"/>
                          </a:rPr>
                        </m:ctrlPr>
                      </m:dPr>
                      <m:e>
                        <m:r>
                          <a:rPr lang="it-IT" b="0" i="0" dirty="0" smtClean="0">
                            <a:solidFill>
                              <a:srgbClr val="E71224"/>
                            </a:solidFill>
                            <a:latin typeface="Cambria Math" panose="02040503050406030204" pitchFamily="18" charset="0"/>
                          </a:rPr>
                          <m:t>0</m:t>
                        </m:r>
                      </m:e>
                    </m:d>
                    <m:sSup>
                      <m:sSupPr>
                        <m:ctrlPr>
                          <a:rPr lang="it-IT" b="0" i="1" dirty="0" smtClean="0">
                            <a:solidFill>
                              <a:srgbClr val="E71224"/>
                            </a:solidFill>
                            <a:latin typeface="Cambria Math" panose="02040503050406030204" pitchFamily="18" charset="0"/>
                          </a:rPr>
                        </m:ctrlPr>
                      </m:sSupPr>
                      <m:e>
                        <m:acc>
                          <m:accPr>
                            <m:chr m:val="̅"/>
                            <m:ctrlPr>
                              <a:rPr lang="it-IT" i="1" dirty="0">
                                <a:solidFill>
                                  <a:srgbClr val="E71224"/>
                                </a:solidFill>
                                <a:latin typeface="Cambria Math" panose="02040503050406030204" pitchFamily="18" charset="0"/>
                              </a:rPr>
                            </m:ctrlPr>
                          </m:accPr>
                          <m:e>
                            <m:r>
                              <a:rPr lang="it-IT" i="1" dirty="0">
                                <a:solidFill>
                                  <a:srgbClr val="E71224"/>
                                </a:solidFill>
                                <a:latin typeface="Cambria Math" panose="02040503050406030204" pitchFamily="18" charset="0"/>
                              </a:rPr>
                              <m:t>𝑊</m:t>
                            </m:r>
                          </m:e>
                        </m:acc>
                      </m:e>
                      <m:sup>
                        <m:r>
                          <a:rPr lang="it-IT" b="0" i="1" dirty="0" smtClean="0">
                            <a:solidFill>
                              <a:srgbClr val="E71224"/>
                            </a:solidFill>
                            <a:latin typeface="Cambria Math" panose="02040503050406030204" pitchFamily="18" charset="0"/>
                          </a:rPr>
                          <m:t>𝑘</m:t>
                        </m:r>
                      </m:sup>
                    </m:sSup>
                    <m:r>
                      <a:rPr lang="it-IT" b="0" i="0" dirty="0" smtClean="0">
                        <a:solidFill>
                          <a:srgbClr val="E71224"/>
                        </a:solidFill>
                        <a:latin typeface="Cambria Math" panose="02040503050406030204" pitchFamily="18" charset="0"/>
                      </a:rPr>
                      <m:t> ⇒ </m:t>
                    </m:r>
                    <m:r>
                      <m:rPr>
                        <m:sty m:val="p"/>
                      </m:rPr>
                      <a:rPr lang="it-IT" b="0" i="0" dirty="0" smtClean="0">
                        <a:solidFill>
                          <a:srgbClr val="E71224"/>
                        </a:solidFill>
                        <a:latin typeface="Cambria Math" panose="02040503050406030204" pitchFamily="18" charset="0"/>
                      </a:rPr>
                      <m:t>Π</m:t>
                    </m:r>
                    <m:r>
                      <a:rPr lang="it-IT" b="0" i="1" dirty="0" smtClean="0">
                        <a:solidFill>
                          <a:srgbClr val="E71224"/>
                        </a:solidFill>
                        <a:latin typeface="Cambria Math" panose="02040503050406030204" pitchFamily="18" charset="0"/>
                      </a:rPr>
                      <m:t>→</m:t>
                    </m:r>
                    <m:f>
                      <m:fPr>
                        <m:ctrlPr>
                          <a:rPr lang="it-IT" b="0" i="1" dirty="0" smtClean="0">
                            <a:solidFill>
                              <a:srgbClr val="E71224"/>
                            </a:solidFill>
                            <a:latin typeface="Cambria Math" panose="02040503050406030204" pitchFamily="18" charset="0"/>
                          </a:rPr>
                        </m:ctrlPr>
                      </m:fPr>
                      <m:num>
                        <m:sSubSup>
                          <m:sSubSupPr>
                            <m:ctrlPr>
                              <a:rPr lang="it-IT" b="0" i="1" dirty="0" smtClean="0">
                                <a:solidFill>
                                  <a:srgbClr val="E71224"/>
                                </a:solidFill>
                                <a:latin typeface="Cambria Math" panose="02040503050406030204" pitchFamily="18" charset="0"/>
                              </a:rPr>
                            </m:ctrlPr>
                          </m:sSubSupPr>
                          <m:e>
                            <m:r>
                              <a:rPr lang="it-IT" b="0" i="1" dirty="0" smtClean="0">
                                <a:solidFill>
                                  <a:srgbClr val="E71224"/>
                                </a:solidFill>
                                <a:latin typeface="Cambria Math" panose="02040503050406030204" pitchFamily="18" charset="0"/>
                              </a:rPr>
                              <m:t>1</m:t>
                            </m:r>
                          </m:e>
                          <m:sub>
                            <m:r>
                              <a:rPr lang="it-IT" b="0" i="1" dirty="0" smtClean="0">
                                <a:solidFill>
                                  <a:srgbClr val="E71224"/>
                                </a:solidFill>
                                <a:latin typeface="Cambria Math" panose="02040503050406030204" pitchFamily="18" charset="0"/>
                              </a:rPr>
                              <m:t>𝑛</m:t>
                            </m:r>
                          </m:sub>
                          <m:sup>
                            <m:r>
                              <a:rPr lang="it-IT" b="0" i="1" dirty="0" smtClean="0">
                                <a:solidFill>
                                  <a:srgbClr val="E71224"/>
                                </a:solidFill>
                                <a:latin typeface="Cambria Math" panose="02040503050406030204" pitchFamily="18" charset="0"/>
                              </a:rPr>
                              <m:t>𝑇</m:t>
                            </m:r>
                          </m:sup>
                        </m:sSubSup>
                      </m:num>
                      <m:den>
                        <m:r>
                          <a:rPr lang="it-IT" b="0" i="1" dirty="0" smtClean="0">
                            <a:solidFill>
                              <a:srgbClr val="E71224"/>
                            </a:solidFill>
                            <a:latin typeface="Cambria Math" panose="02040503050406030204" pitchFamily="18" charset="0"/>
                          </a:rPr>
                          <m:t>𝑛</m:t>
                        </m:r>
                      </m:den>
                    </m:f>
                  </m:oMath>
                </a14:m>
                <a:endParaRPr lang="en-US" dirty="0"/>
              </a:p>
            </p:txBody>
          </p:sp>
        </mc:Choice>
        <mc:Fallback>
          <p:sp>
            <p:nvSpPr>
              <p:cNvPr id="107" name="CasellaDiTesto 106">
                <a:extLst>
                  <a:ext uri="{FF2B5EF4-FFF2-40B4-BE49-F238E27FC236}">
                    <a16:creationId xmlns:a16="http://schemas.microsoft.com/office/drawing/2014/main" id="{82D91099-3D74-BF86-8493-DBDFA52392FB}"/>
                  </a:ext>
                </a:extLst>
              </p:cNvPr>
              <p:cNvSpPr txBox="1">
                <a:spLocks noRot="1" noChangeAspect="1" noMove="1" noResize="1" noEditPoints="1" noAdjustHandles="1" noChangeArrowheads="1" noChangeShapeType="1" noTextEdit="1"/>
              </p:cNvSpPr>
              <p:nvPr/>
            </p:nvSpPr>
            <p:spPr>
              <a:xfrm>
                <a:off x="5513682" y="5233500"/>
                <a:ext cx="4259272" cy="1086772"/>
              </a:xfrm>
              <a:prstGeom prst="rect">
                <a:avLst/>
              </a:prstGeom>
              <a:blipFill>
                <a:blip r:embed="rId27"/>
                <a:stretch>
                  <a:fillRect l="-1144" t="-3371" r="-1288"/>
                </a:stretch>
              </a:blipFill>
            </p:spPr>
            <p:txBody>
              <a:bodyPr/>
              <a:lstStyle/>
              <a:p>
                <a:r>
                  <a:rPr lang="it-IT">
                    <a:noFill/>
                  </a:rPr>
                  <a:t> </a:t>
                </a:r>
              </a:p>
            </p:txBody>
          </p:sp>
        </mc:Fallback>
      </mc:AlternateContent>
      <p:grpSp>
        <p:nvGrpSpPr>
          <p:cNvPr id="64" name="Gruppo 63">
            <a:extLst>
              <a:ext uri="{FF2B5EF4-FFF2-40B4-BE49-F238E27FC236}">
                <a16:creationId xmlns:a16="http://schemas.microsoft.com/office/drawing/2014/main" id="{58C4CF0B-9B8B-A225-A94A-CF99AFCC0041}"/>
              </a:ext>
            </a:extLst>
          </p:cNvPr>
          <p:cNvGrpSpPr/>
          <p:nvPr/>
        </p:nvGrpSpPr>
        <p:grpSpPr>
          <a:xfrm>
            <a:off x="160657" y="4553068"/>
            <a:ext cx="5476887" cy="2514713"/>
            <a:chOff x="189232" y="4553068"/>
            <a:chExt cx="5476887" cy="2514713"/>
          </a:xfrm>
        </p:grpSpPr>
        <p:pic>
          <p:nvPicPr>
            <p:cNvPr id="100" name="Immagine 99">
              <a:extLst>
                <a:ext uri="{FF2B5EF4-FFF2-40B4-BE49-F238E27FC236}">
                  <a16:creationId xmlns:a16="http://schemas.microsoft.com/office/drawing/2014/main" id="{8E58E1FA-8827-EBED-086B-9295FE952D72}"/>
                </a:ext>
              </a:extLst>
            </p:cNvPr>
            <p:cNvPicPr>
              <a:picLocks noChangeAspect="1"/>
            </p:cNvPicPr>
            <p:nvPr/>
          </p:nvPicPr>
          <p:blipFill>
            <a:blip r:embed="rId28"/>
            <a:stretch>
              <a:fillRect/>
            </a:stretch>
          </p:blipFill>
          <p:spPr>
            <a:xfrm>
              <a:off x="2304497" y="4668590"/>
              <a:ext cx="2778241" cy="598042"/>
            </a:xfrm>
            <a:prstGeom prst="rect">
              <a:avLst/>
            </a:prstGeom>
          </p:spPr>
        </p:pic>
        <p:sp>
          <p:nvSpPr>
            <p:cNvPr id="90" name="CasellaDiTesto 89">
              <a:extLst>
                <a:ext uri="{FF2B5EF4-FFF2-40B4-BE49-F238E27FC236}">
                  <a16:creationId xmlns:a16="http://schemas.microsoft.com/office/drawing/2014/main" id="{C3A44562-23DD-63F5-DF38-91077BEA9AA4}"/>
                </a:ext>
              </a:extLst>
            </p:cNvPr>
            <p:cNvSpPr txBox="1"/>
            <p:nvPr/>
          </p:nvSpPr>
          <p:spPr>
            <a:xfrm>
              <a:off x="211548" y="4776624"/>
              <a:ext cx="5433119" cy="353943"/>
            </a:xfrm>
            <a:prstGeom prst="rect">
              <a:avLst/>
            </a:prstGeom>
            <a:noFill/>
          </p:spPr>
          <p:txBody>
            <a:bodyPr wrap="square">
              <a:spAutoFit/>
            </a:bodyPr>
            <a:lstStyle/>
            <a:p>
              <a:r>
                <a:rPr lang="it-IT" sz="1700" b="1" dirty="0"/>
                <a:t>Example: </a:t>
              </a:r>
              <a:r>
                <a:rPr lang="it-IT" sz="1700" dirty="0" err="1"/>
                <a:t>Consider</a:t>
              </a:r>
              <a:endParaRPr lang="it-IT" dirty="0"/>
            </a:p>
          </p:txBody>
        </p:sp>
        <p:sp>
          <p:nvSpPr>
            <p:cNvPr id="92" name="Rettangolo con angoli arrotondati 91">
              <a:extLst>
                <a:ext uri="{FF2B5EF4-FFF2-40B4-BE49-F238E27FC236}">
                  <a16:creationId xmlns:a16="http://schemas.microsoft.com/office/drawing/2014/main" id="{F89C289F-E6AF-C82F-8F43-FF92520446D3}"/>
                </a:ext>
              </a:extLst>
            </p:cNvPr>
            <p:cNvSpPr/>
            <p:nvPr/>
          </p:nvSpPr>
          <p:spPr>
            <a:xfrm>
              <a:off x="189232" y="4553068"/>
              <a:ext cx="5192393" cy="2514713"/>
            </a:xfrm>
            <a:prstGeom prst="roundRect">
              <a:avLst>
                <a:gd name="adj" fmla="val 7576"/>
              </a:avLst>
            </a:prstGeom>
            <a:noFill/>
            <a:ln w="38100">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mc:AlternateContent xmlns:mc="http://schemas.openxmlformats.org/markup-compatibility/2006" xmlns:a14="http://schemas.microsoft.com/office/drawing/2010/main">
          <mc:Choice Requires="a14">
            <p:sp>
              <p:nvSpPr>
                <p:cNvPr id="101" name="CasellaDiTesto 100">
                  <a:extLst>
                    <a:ext uri="{FF2B5EF4-FFF2-40B4-BE49-F238E27FC236}">
                      <a16:creationId xmlns:a16="http://schemas.microsoft.com/office/drawing/2014/main" id="{8E9A7A5E-E429-3AA6-6F0A-0825CC3C47D2}"/>
                    </a:ext>
                  </a:extLst>
                </p:cNvPr>
                <p:cNvSpPr txBox="1"/>
                <p:nvPr/>
              </p:nvSpPr>
              <p:spPr>
                <a:xfrm>
                  <a:off x="233000" y="5324752"/>
                  <a:ext cx="5433119" cy="362984"/>
                </a:xfrm>
                <a:prstGeom prst="rect">
                  <a:avLst/>
                </a:prstGeom>
                <a:noFill/>
              </p:spPr>
              <p:txBody>
                <a:bodyPr wrap="square">
                  <a:spAutoFit/>
                </a:bodyPr>
                <a:lstStyle/>
                <a:p>
                  <a:r>
                    <a:rPr lang="it-IT" sz="1700" dirty="0"/>
                    <a:t>with </a:t>
                  </a:r>
                  <a14:m>
                    <m:oMath xmlns:m="http://schemas.openxmlformats.org/officeDocument/2006/math">
                      <m:r>
                        <a:rPr lang="it-IT" sz="1600" b="0" i="1" dirty="0" smtClean="0">
                          <a:solidFill>
                            <a:srgbClr val="E71224"/>
                          </a:solidFill>
                          <a:latin typeface="Cambria Math" panose="02040503050406030204" pitchFamily="18" charset="0"/>
                        </a:rPr>
                        <m:t>𝑛</m:t>
                      </m:r>
                      <m:r>
                        <a:rPr lang="it-IT" sz="1600" b="0" i="0" dirty="0" smtClean="0">
                          <a:solidFill>
                            <a:srgbClr val="E71224"/>
                          </a:solidFill>
                          <a:latin typeface="Cambria Math" panose="02040503050406030204" pitchFamily="18" charset="0"/>
                        </a:rPr>
                        <m:t>=4,  </m:t>
                      </m:r>
                      <m:sSub>
                        <m:sSubPr>
                          <m:ctrlPr>
                            <a:rPr lang="it-IT" sz="1600" i="1" dirty="0" smtClean="0">
                              <a:solidFill>
                                <a:srgbClr val="E71224"/>
                              </a:solidFill>
                              <a:latin typeface="Cambria Math" panose="02040503050406030204" pitchFamily="18" charset="0"/>
                            </a:rPr>
                          </m:ctrlPr>
                        </m:sSubPr>
                        <m:e>
                          <m:r>
                            <a:rPr lang="it-IT" sz="1600" b="0" i="1" dirty="0" smtClean="0">
                              <a:solidFill>
                                <a:srgbClr val="E71224"/>
                              </a:solidFill>
                              <a:latin typeface="Cambria Math" panose="02040503050406030204" pitchFamily="18" charset="0"/>
                            </a:rPr>
                            <m:t>𝑝</m:t>
                          </m:r>
                        </m:e>
                        <m:sub>
                          <m:r>
                            <a:rPr lang="it-IT" sz="1600" b="0" i="1" dirty="0" smtClean="0">
                              <a:solidFill>
                                <a:srgbClr val="E71224"/>
                              </a:solidFill>
                              <a:latin typeface="Cambria Math" panose="02040503050406030204" pitchFamily="18" charset="0"/>
                            </a:rPr>
                            <m:t>12</m:t>
                          </m:r>
                        </m:sub>
                      </m:sSub>
                      <m:r>
                        <a:rPr lang="it-IT" sz="1600" b="0" i="1" dirty="0" smtClean="0">
                          <a:solidFill>
                            <a:srgbClr val="E71224"/>
                          </a:solidFill>
                          <a:latin typeface="Cambria Math" panose="02040503050406030204" pitchFamily="18" charset="0"/>
                        </a:rPr>
                        <m:t>=</m:t>
                      </m:r>
                      <m:sSub>
                        <m:sSubPr>
                          <m:ctrlPr>
                            <a:rPr lang="it-IT" sz="1600" i="1" dirty="0" smtClean="0">
                              <a:solidFill>
                                <a:srgbClr val="E71224"/>
                              </a:solidFill>
                              <a:latin typeface="Cambria Math" panose="02040503050406030204" pitchFamily="18" charset="0"/>
                            </a:rPr>
                          </m:ctrlPr>
                        </m:sSubPr>
                        <m:e>
                          <m:r>
                            <a:rPr lang="it-IT" sz="1600" b="0" i="1" dirty="0" smtClean="0">
                              <a:solidFill>
                                <a:srgbClr val="E71224"/>
                              </a:solidFill>
                              <a:latin typeface="Cambria Math" panose="02040503050406030204" pitchFamily="18" charset="0"/>
                            </a:rPr>
                            <m:t>𝑝</m:t>
                          </m:r>
                        </m:e>
                        <m:sub>
                          <m:r>
                            <a:rPr lang="it-IT" sz="1600" b="0" i="1" dirty="0" smtClean="0">
                              <a:solidFill>
                                <a:srgbClr val="E71224"/>
                              </a:solidFill>
                              <a:latin typeface="Cambria Math" panose="02040503050406030204" pitchFamily="18" charset="0"/>
                            </a:rPr>
                            <m:t>14</m:t>
                          </m:r>
                        </m:sub>
                      </m:sSub>
                      <m:r>
                        <a:rPr lang="it-IT" sz="1600" b="0" i="1" dirty="0" smtClean="0">
                          <a:solidFill>
                            <a:srgbClr val="E71224"/>
                          </a:solidFill>
                          <a:latin typeface="Cambria Math" panose="02040503050406030204" pitchFamily="18" charset="0"/>
                        </a:rPr>
                        <m:t>=</m:t>
                      </m:r>
                      <m:sSub>
                        <m:sSubPr>
                          <m:ctrlPr>
                            <a:rPr lang="it-IT" sz="1600" b="0" i="1" dirty="0" smtClean="0">
                              <a:solidFill>
                                <a:srgbClr val="E71224"/>
                              </a:solidFill>
                              <a:latin typeface="Cambria Math" panose="02040503050406030204" pitchFamily="18" charset="0"/>
                            </a:rPr>
                          </m:ctrlPr>
                        </m:sSubPr>
                        <m:e>
                          <m:r>
                            <a:rPr lang="it-IT" sz="1600" b="0" i="1" dirty="0" smtClean="0">
                              <a:solidFill>
                                <a:srgbClr val="E71224"/>
                              </a:solidFill>
                              <a:latin typeface="Cambria Math" panose="02040503050406030204" pitchFamily="18" charset="0"/>
                            </a:rPr>
                            <m:t>𝑝</m:t>
                          </m:r>
                        </m:e>
                        <m:sub>
                          <m:r>
                            <a:rPr lang="it-IT" sz="1600" b="0" i="1" dirty="0" smtClean="0">
                              <a:solidFill>
                                <a:srgbClr val="E71224"/>
                              </a:solidFill>
                              <a:latin typeface="Cambria Math" panose="02040503050406030204" pitchFamily="18" charset="0"/>
                            </a:rPr>
                            <m:t>41</m:t>
                          </m:r>
                        </m:sub>
                      </m:sSub>
                      <m:r>
                        <a:rPr lang="it-IT" sz="1600" b="0" i="1" dirty="0" smtClean="0">
                          <a:solidFill>
                            <a:srgbClr val="E71224"/>
                          </a:solidFill>
                          <a:latin typeface="Cambria Math" panose="02040503050406030204" pitchFamily="18" charset="0"/>
                        </a:rPr>
                        <m:t>=</m:t>
                      </m:r>
                      <m:sSub>
                        <m:sSubPr>
                          <m:ctrlPr>
                            <a:rPr lang="it-IT" sz="1600" b="0" i="1" dirty="0" smtClean="0">
                              <a:solidFill>
                                <a:srgbClr val="E71224"/>
                              </a:solidFill>
                              <a:latin typeface="Cambria Math" panose="02040503050406030204" pitchFamily="18" charset="0"/>
                            </a:rPr>
                          </m:ctrlPr>
                        </m:sSubPr>
                        <m:e>
                          <m:r>
                            <a:rPr lang="it-IT" sz="1600" b="0" i="1" dirty="0" smtClean="0">
                              <a:solidFill>
                                <a:srgbClr val="E71224"/>
                              </a:solidFill>
                              <a:latin typeface="Cambria Math" panose="02040503050406030204" pitchFamily="18" charset="0"/>
                            </a:rPr>
                            <m:t>𝑝</m:t>
                          </m:r>
                        </m:e>
                        <m:sub>
                          <m:r>
                            <a:rPr lang="it-IT" sz="1600" b="0" i="1" dirty="0" smtClean="0">
                              <a:solidFill>
                                <a:srgbClr val="E71224"/>
                              </a:solidFill>
                              <a:latin typeface="Cambria Math" panose="02040503050406030204" pitchFamily="18" charset="0"/>
                            </a:rPr>
                            <m:t>43</m:t>
                          </m:r>
                        </m:sub>
                      </m:sSub>
                      <m:r>
                        <a:rPr lang="it-IT" sz="1600" b="0" i="1" dirty="0" smtClean="0">
                          <a:solidFill>
                            <a:srgbClr val="E71224"/>
                          </a:solidFill>
                          <a:latin typeface="Cambria Math" panose="02040503050406030204" pitchFamily="18" charset="0"/>
                        </a:rPr>
                        <m:t>=0.5</m:t>
                      </m:r>
                    </m:oMath>
                  </a14:m>
                  <a:r>
                    <a:rPr lang="it-IT" sz="1700" dirty="0"/>
                    <a:t>, </a:t>
                  </a:r>
                  <a14:m>
                    <m:oMath xmlns:m="http://schemas.openxmlformats.org/officeDocument/2006/math">
                      <m:sSub>
                        <m:sSubPr>
                          <m:ctrlPr>
                            <a:rPr lang="it-IT" sz="1600" b="0" i="1" dirty="0" smtClean="0">
                              <a:solidFill>
                                <a:srgbClr val="E71224"/>
                              </a:solidFill>
                              <a:latin typeface="Cambria Math" panose="02040503050406030204" pitchFamily="18" charset="0"/>
                            </a:rPr>
                          </m:ctrlPr>
                        </m:sSubPr>
                        <m:e>
                          <m:r>
                            <a:rPr lang="it-IT" sz="1600" b="0" i="1" dirty="0" smtClean="0">
                              <a:solidFill>
                                <a:srgbClr val="E71224"/>
                              </a:solidFill>
                              <a:latin typeface="Cambria Math" panose="02040503050406030204" pitchFamily="18" charset="0"/>
                            </a:rPr>
                            <m:t>𝑝</m:t>
                          </m:r>
                        </m:e>
                        <m:sub>
                          <m:r>
                            <a:rPr lang="it-IT" sz="1600" b="0" i="1" dirty="0" smtClean="0">
                              <a:solidFill>
                                <a:srgbClr val="E71224"/>
                              </a:solidFill>
                              <a:latin typeface="Cambria Math" panose="02040503050406030204" pitchFamily="18" charset="0"/>
                            </a:rPr>
                            <m:t>21</m:t>
                          </m:r>
                        </m:sub>
                      </m:sSub>
                      <m:r>
                        <a:rPr lang="it-IT" sz="1600" b="0" i="1" dirty="0" smtClean="0">
                          <a:solidFill>
                            <a:srgbClr val="E71224"/>
                          </a:solidFill>
                          <a:latin typeface="Cambria Math" panose="02040503050406030204" pitchFamily="18" charset="0"/>
                        </a:rPr>
                        <m:t>=</m:t>
                      </m:r>
                      <m:sSub>
                        <m:sSubPr>
                          <m:ctrlPr>
                            <a:rPr lang="it-IT" sz="1600" b="0" i="1" dirty="0" smtClean="0">
                              <a:solidFill>
                                <a:srgbClr val="E71224"/>
                              </a:solidFill>
                              <a:latin typeface="Cambria Math" panose="02040503050406030204" pitchFamily="18" charset="0"/>
                            </a:rPr>
                          </m:ctrlPr>
                        </m:sSubPr>
                        <m:e>
                          <m:r>
                            <a:rPr lang="it-IT" sz="1600" b="0" i="1" dirty="0" smtClean="0">
                              <a:solidFill>
                                <a:srgbClr val="E71224"/>
                              </a:solidFill>
                              <a:latin typeface="Cambria Math" panose="02040503050406030204" pitchFamily="18" charset="0"/>
                            </a:rPr>
                            <m:t>𝑝</m:t>
                          </m:r>
                        </m:e>
                        <m:sub>
                          <m:r>
                            <a:rPr lang="it-IT" sz="1600" b="0" i="1" dirty="0" smtClean="0">
                              <a:solidFill>
                                <a:srgbClr val="E71224"/>
                              </a:solidFill>
                              <a:latin typeface="Cambria Math" panose="02040503050406030204" pitchFamily="18" charset="0"/>
                            </a:rPr>
                            <m:t>34</m:t>
                          </m:r>
                        </m:sub>
                      </m:sSub>
                      <m:r>
                        <a:rPr lang="it-IT" sz="1600" b="0" i="1" dirty="0" smtClean="0">
                          <a:solidFill>
                            <a:srgbClr val="E71224"/>
                          </a:solidFill>
                          <a:latin typeface="Cambria Math" panose="02040503050406030204" pitchFamily="18" charset="0"/>
                        </a:rPr>
                        <m:t>=1</m:t>
                      </m:r>
                    </m:oMath>
                  </a14:m>
                  <a:r>
                    <a:rPr lang="it-IT" sz="1700" b="1" dirty="0"/>
                    <a:t> </a:t>
                  </a:r>
                  <a:endParaRPr lang="it-IT" dirty="0"/>
                </a:p>
              </p:txBody>
            </p:sp>
          </mc:Choice>
          <mc:Fallback xmlns="">
            <p:sp>
              <p:nvSpPr>
                <p:cNvPr id="101" name="CasellaDiTesto 100">
                  <a:extLst>
                    <a:ext uri="{FF2B5EF4-FFF2-40B4-BE49-F238E27FC236}">
                      <a16:creationId xmlns:a16="http://schemas.microsoft.com/office/drawing/2014/main" id="{8E9A7A5E-E429-3AA6-6F0A-0825CC3C47D2}"/>
                    </a:ext>
                  </a:extLst>
                </p:cNvPr>
                <p:cNvSpPr txBox="1">
                  <a:spLocks noRot="1" noChangeAspect="1" noMove="1" noResize="1" noEditPoints="1" noAdjustHandles="1" noChangeArrowheads="1" noChangeShapeType="1" noTextEdit="1"/>
                </p:cNvSpPr>
                <p:nvPr/>
              </p:nvSpPr>
              <p:spPr>
                <a:xfrm>
                  <a:off x="233000" y="5324752"/>
                  <a:ext cx="5433119" cy="362984"/>
                </a:xfrm>
                <a:prstGeom prst="rect">
                  <a:avLst/>
                </a:prstGeom>
                <a:blipFill>
                  <a:blip r:embed="rId29"/>
                  <a:stretch>
                    <a:fillRect l="-786" t="-5000" b="-18333"/>
                  </a:stretch>
                </a:blipFill>
              </p:spPr>
              <p:txBody>
                <a:bodyPr/>
                <a:lstStyle/>
                <a:p>
                  <a:r>
                    <a:rPr lang="it-IT">
                      <a:noFill/>
                    </a:rPr>
                    <a:t> </a:t>
                  </a:r>
                </a:p>
              </p:txBody>
            </p:sp>
          </mc:Fallback>
        </mc:AlternateContent>
        <p:pic>
          <p:nvPicPr>
            <p:cNvPr id="63" name="Immagine 62"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bar{W}=\frac{1}{n}\cdot \Big[p_{12}W_{12}+p_{21}W_{21}+p_{14}W_{14}+\\&#10;\;\;\;\;\;\;\;\quad+p_{41}W_{41}+p_{34}W_{34}+p_{43}W_{43}\Big]=&#10;\end{eqnarray*}&#10;}&#10;\end{document}" title="IguanaTex Bitmap Display">
              <a:extLst>
                <a:ext uri="{FF2B5EF4-FFF2-40B4-BE49-F238E27FC236}">
                  <a16:creationId xmlns:a16="http://schemas.microsoft.com/office/drawing/2014/main" id="{06126759-C7AC-0552-67B9-50D636976E68}"/>
                </a:ext>
              </a:extLst>
            </p:cNvPr>
            <p:cNvPicPr>
              <a:picLocks noChangeAspect="1"/>
            </p:cNvPicPr>
            <p:nvPr>
              <p:custDataLst>
                <p:tags r:id="rId9"/>
              </p:custDataLst>
            </p:nvPr>
          </p:nvPicPr>
          <p:blipFill>
            <a:blip r:embed="rId30">
              <a:extLst>
                <a:ext uri="{28A0092B-C50C-407E-A947-70E740481C1C}">
                  <a14:useLocalDpi xmlns:a14="http://schemas.microsoft.com/office/drawing/2010/main" val="0"/>
                </a:ext>
              </a:extLst>
            </a:blip>
            <a:stretch>
              <a:fillRect/>
            </a:stretch>
          </p:blipFill>
          <p:spPr>
            <a:xfrm>
              <a:off x="349864" y="5785438"/>
              <a:ext cx="3149980" cy="860944"/>
            </a:xfrm>
            <a:prstGeom prst="rect">
              <a:avLst/>
            </a:prstGeom>
          </p:spPr>
        </p:pic>
        <p:pic>
          <p:nvPicPr>
            <p:cNvPr id="18" name="Immagine 17"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begin{bmatrix}&#10;6/8 &amp; 1/8&amp; 0 &amp; 1/8\\&#10;1/8 &amp; 7/8 &amp; 0 &amp; 0\\&#10;0 &amp; 0 &amp; 6/8 &amp; 2/8\\&#10;1/8 &amp; 0 &amp; 2/8 &amp; 5/8\\&#10;\end{bmatrix}&#10;\end{eqnarray*}&#10;}&#10;\end{document}" title="IguanaTex Bitmap Display">
              <a:extLst>
                <a:ext uri="{FF2B5EF4-FFF2-40B4-BE49-F238E27FC236}">
                  <a16:creationId xmlns:a16="http://schemas.microsoft.com/office/drawing/2014/main" id="{729BE2F6-13BD-9551-2C5C-D8BC49747777}"/>
                </a:ext>
              </a:extLst>
            </p:cNvPr>
            <p:cNvPicPr>
              <a:picLocks noChangeAspect="1"/>
            </p:cNvPicPr>
            <p:nvPr>
              <p:custDataLst>
                <p:tags r:id="rId10"/>
              </p:custDataLst>
            </p:nvPr>
          </p:nvPicPr>
          <p:blipFill>
            <a:blip r:embed="rId31">
              <a:extLst>
                <a:ext uri="{28A0092B-C50C-407E-A947-70E740481C1C}">
                  <a14:useLocalDpi xmlns:a14="http://schemas.microsoft.com/office/drawing/2010/main" val="0"/>
                </a:ext>
              </a:extLst>
            </a:blip>
            <a:stretch>
              <a:fillRect/>
            </a:stretch>
          </p:blipFill>
          <p:spPr>
            <a:xfrm>
              <a:off x="3634873" y="6085111"/>
              <a:ext cx="1640767" cy="819782"/>
            </a:xfrm>
            <a:prstGeom prst="rect">
              <a:avLst/>
            </a:prstGeom>
          </p:spPr>
        </p:pic>
      </p:grpSp>
      <p:sp>
        <p:nvSpPr>
          <p:cNvPr id="20" name="CasellaDiTesto 19">
            <a:extLst>
              <a:ext uri="{FF2B5EF4-FFF2-40B4-BE49-F238E27FC236}">
                <a16:creationId xmlns:a16="http://schemas.microsoft.com/office/drawing/2014/main" id="{1DB8E67B-7954-5673-41D0-36267A6E5211}"/>
              </a:ext>
            </a:extLst>
          </p:cNvPr>
          <p:cNvSpPr txBox="1"/>
          <p:nvPr/>
        </p:nvSpPr>
        <p:spPr>
          <a:xfrm>
            <a:off x="3822745" y="3823807"/>
            <a:ext cx="654496" cy="369332"/>
          </a:xfrm>
          <a:prstGeom prst="rect">
            <a:avLst/>
          </a:prstGeom>
          <a:noFill/>
        </p:spPr>
        <p:txBody>
          <a:bodyPr wrap="square">
            <a:spAutoFit/>
          </a:bodyPr>
          <a:lstStyle/>
          <a:p>
            <a:r>
              <a:rPr lang="it-IT" dirty="0"/>
              <a:t>with</a:t>
            </a:r>
            <a:endParaRPr lang="en-US" dirty="0"/>
          </a:p>
        </p:txBody>
      </p:sp>
      <p:pic>
        <p:nvPicPr>
          <p:cNvPr id="26" name="Immagine 25"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mathsf{E}[x(t+1)|x(0)]=\bar{W}^t x(0)=x(0)^\intercal &#10;(\bar{W}^\intercal)^t &#10;\implies&#10;\end{eqnarray*} &#10;}&#10;\end{document}" title="IguanaTex Bitmap Display">
            <a:extLst>
              <a:ext uri="{FF2B5EF4-FFF2-40B4-BE49-F238E27FC236}">
                <a16:creationId xmlns:a16="http://schemas.microsoft.com/office/drawing/2014/main" id="{76EEE637-3A16-B5C2-5C02-3B3B755867D2}"/>
              </a:ext>
            </a:extLst>
          </p:cNvPr>
          <p:cNvPicPr>
            <a:picLocks noChangeAspect="1"/>
          </p:cNvPicPr>
          <p:nvPr>
            <p:custDataLst>
              <p:tags r:id="rId7"/>
            </p:custDataLst>
          </p:nvPr>
        </p:nvPicPr>
        <p:blipFill>
          <a:blip r:embed="rId32">
            <a:extLst>
              <a:ext uri="{28A0092B-C50C-407E-A947-70E740481C1C}">
                <a14:useLocalDpi xmlns:a14="http://schemas.microsoft.com/office/drawing/2010/main" val="0"/>
              </a:ext>
            </a:extLst>
          </a:blip>
          <a:stretch>
            <a:fillRect/>
          </a:stretch>
        </p:blipFill>
        <p:spPr>
          <a:xfrm>
            <a:off x="5513682" y="6757118"/>
            <a:ext cx="3698363" cy="219633"/>
          </a:xfrm>
          <a:prstGeom prst="rect">
            <a:avLst/>
          </a:prstGeom>
        </p:spPr>
      </p:pic>
      <p:pic>
        <p:nvPicPr>
          <p:cNvPr id="33" name="Immagine 32"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bar{W}^t\to \frac{\bm{1}_n^\intercal \bm{1}_n}{n}&#10;\end{eqnarray*} &#10;}&#10;\end{document}" title="IguanaTex Bitmap Display">
            <a:extLst>
              <a:ext uri="{FF2B5EF4-FFF2-40B4-BE49-F238E27FC236}">
                <a16:creationId xmlns:a16="http://schemas.microsoft.com/office/drawing/2014/main" id="{5D06D99C-D957-7DA3-05A0-E178D4E047D7}"/>
              </a:ext>
            </a:extLst>
          </p:cNvPr>
          <p:cNvPicPr>
            <a:picLocks noChangeAspect="1"/>
          </p:cNvPicPr>
          <p:nvPr>
            <p:custDataLst>
              <p:tags r:id="rId8"/>
            </p:custDataLst>
          </p:nvPr>
        </p:nvPicPr>
        <p:blipFill>
          <a:blip r:embed="rId33">
            <a:extLst>
              <a:ext uri="{28A0092B-C50C-407E-A947-70E740481C1C}">
                <a14:useLocalDpi xmlns:a14="http://schemas.microsoft.com/office/drawing/2010/main" val="0"/>
              </a:ext>
            </a:extLst>
          </a:blip>
          <a:stretch>
            <a:fillRect/>
          </a:stretch>
        </p:blipFill>
        <p:spPr>
          <a:xfrm>
            <a:off x="8588752" y="6976751"/>
            <a:ext cx="974738" cy="445712"/>
          </a:xfrm>
          <a:prstGeom prst="rect">
            <a:avLst/>
          </a:prstGeom>
        </p:spPr>
      </p:pic>
    </p:spTree>
    <p:extLst>
      <p:ext uri="{BB962C8B-B14F-4D97-AF65-F5344CB8AC3E}">
        <p14:creationId xmlns:p14="http://schemas.microsoft.com/office/powerpoint/2010/main" val="38399782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fade">
                                      <p:cBhvr>
                                        <p:cTn id="10" dur="500"/>
                                        <p:tgtEl>
                                          <p:spTgt spid="28"/>
                                        </p:tgtEl>
                                      </p:cBhvr>
                                    </p:animEffect>
                                  </p:childTnLst>
                                </p:cTn>
                              </p:par>
                              <p:par>
                                <p:cTn id="11" presetID="10" presetClass="entr" presetSubtype="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24"/>
                                        </p:tgtEl>
                                        <p:attrNameLst>
                                          <p:attrName>style.visibility</p:attrName>
                                        </p:attrNameLst>
                                      </p:cBhvr>
                                      <p:to>
                                        <p:strVal val="visible"/>
                                      </p:to>
                                    </p:set>
                                    <p:animEffect transition="in" filter="fade">
                                      <p:cBhvr>
                                        <p:cTn id="18" dur="500"/>
                                        <p:tgtEl>
                                          <p:spTgt spid="24"/>
                                        </p:tgtEl>
                                      </p:cBhvr>
                                    </p:animEffect>
                                  </p:childTnLst>
                                </p:cTn>
                              </p:par>
                              <p:par>
                                <p:cTn id="19" presetID="10" presetClass="entr" presetSubtype="0" fill="hold" nodeType="with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par>
                                <p:cTn id="22" presetID="10" presetClass="entr" presetSubtype="0" fill="hold" nodeType="withEffect">
                                  <p:stCondLst>
                                    <p:cond delay="0"/>
                                  </p:stCondLst>
                                  <p:childTnLst>
                                    <p:set>
                                      <p:cBhvr>
                                        <p:cTn id="23" dur="1" fill="hold">
                                          <p:stCondLst>
                                            <p:cond delay="0"/>
                                          </p:stCondLst>
                                        </p:cTn>
                                        <p:tgtEl>
                                          <p:spTgt spid="29"/>
                                        </p:tgtEl>
                                        <p:attrNameLst>
                                          <p:attrName>style.visibility</p:attrName>
                                        </p:attrNameLst>
                                      </p:cBhvr>
                                      <p:to>
                                        <p:strVal val="visible"/>
                                      </p:to>
                                    </p:set>
                                    <p:animEffect transition="in" filter="fade">
                                      <p:cBhvr>
                                        <p:cTn id="24" dur="500"/>
                                        <p:tgtEl>
                                          <p:spTgt spid="29"/>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89"/>
                                        </p:tgtEl>
                                        <p:attrNameLst>
                                          <p:attrName>style.visibility</p:attrName>
                                        </p:attrNameLst>
                                      </p:cBhvr>
                                      <p:to>
                                        <p:strVal val="visible"/>
                                      </p:to>
                                    </p:set>
                                    <p:animEffect transition="in" filter="fade">
                                      <p:cBhvr>
                                        <p:cTn id="32" dur="500"/>
                                        <p:tgtEl>
                                          <p:spTgt spid="89"/>
                                        </p:tgtEl>
                                      </p:cBhvr>
                                    </p:animEffect>
                                  </p:childTnLst>
                                </p:cTn>
                              </p:par>
                              <p:par>
                                <p:cTn id="33" presetID="10" presetClass="entr" presetSubtype="0" fill="hold" nodeType="withEffect">
                                  <p:stCondLst>
                                    <p:cond delay="0"/>
                                  </p:stCondLst>
                                  <p:childTnLst>
                                    <p:set>
                                      <p:cBhvr>
                                        <p:cTn id="34" dur="1" fill="hold">
                                          <p:stCondLst>
                                            <p:cond delay="0"/>
                                          </p:stCondLst>
                                        </p:cTn>
                                        <p:tgtEl>
                                          <p:spTgt spid="64"/>
                                        </p:tgtEl>
                                        <p:attrNameLst>
                                          <p:attrName>style.visibility</p:attrName>
                                        </p:attrNameLst>
                                      </p:cBhvr>
                                      <p:to>
                                        <p:strVal val="visible"/>
                                      </p:to>
                                    </p:set>
                                    <p:animEffect transition="in" filter="fade">
                                      <p:cBhvr>
                                        <p:cTn id="35" dur="500"/>
                                        <p:tgtEl>
                                          <p:spTgt spid="64"/>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107"/>
                                        </p:tgtEl>
                                        <p:attrNameLst>
                                          <p:attrName>style.visibility</p:attrName>
                                        </p:attrNameLst>
                                      </p:cBhvr>
                                      <p:to>
                                        <p:strVal val="visible"/>
                                      </p:to>
                                    </p:set>
                                    <p:animEffect transition="in" filter="fade">
                                      <p:cBhvr>
                                        <p:cTn id="40" dur="500"/>
                                        <p:tgtEl>
                                          <p:spTgt spid="107"/>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106"/>
                                        </p:tgtEl>
                                        <p:attrNameLst>
                                          <p:attrName>style.visibility</p:attrName>
                                        </p:attrNameLst>
                                      </p:cBhvr>
                                      <p:to>
                                        <p:strVal val="visible"/>
                                      </p:to>
                                    </p:set>
                                    <p:animEffect transition="in" filter="fade">
                                      <p:cBhvr>
                                        <p:cTn id="45" dur="500"/>
                                        <p:tgtEl>
                                          <p:spTgt spid="106"/>
                                        </p:tgtEl>
                                      </p:cBhvr>
                                    </p:animEffect>
                                  </p:childTnLst>
                                </p:cTn>
                              </p:par>
                              <p:par>
                                <p:cTn id="46" presetID="10" presetClass="entr" presetSubtype="0" fill="hold" nodeType="with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fade">
                                      <p:cBhvr>
                                        <p:cTn id="48" dur="500"/>
                                        <p:tgtEl>
                                          <p:spTgt spid="26"/>
                                        </p:tgtEl>
                                      </p:cBhvr>
                                    </p:animEffect>
                                  </p:childTnLst>
                                </p:cTn>
                              </p:par>
                              <p:par>
                                <p:cTn id="49" presetID="10" presetClass="entr" presetSubtype="0" fill="hold" nodeType="withEffect">
                                  <p:stCondLst>
                                    <p:cond delay="0"/>
                                  </p:stCondLst>
                                  <p:childTnLst>
                                    <p:set>
                                      <p:cBhvr>
                                        <p:cTn id="50" dur="1" fill="hold">
                                          <p:stCondLst>
                                            <p:cond delay="0"/>
                                          </p:stCondLst>
                                        </p:cTn>
                                        <p:tgtEl>
                                          <p:spTgt spid="33"/>
                                        </p:tgtEl>
                                        <p:attrNameLst>
                                          <p:attrName>style.visibility</p:attrName>
                                        </p:attrNameLst>
                                      </p:cBhvr>
                                      <p:to>
                                        <p:strVal val="visible"/>
                                      </p:to>
                                    </p:set>
                                    <p:animEffect transition="in" filter="fade">
                                      <p:cBhvr>
                                        <p:cTn id="51"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8" grpId="0"/>
      <p:bldP spid="89" grpId="0"/>
      <p:bldP spid="106" grpId="0"/>
      <p:bldP spid="107" grpId="0"/>
      <p:bldP spid="2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3FF2275-D953-47A5-A53B-5493839F26B8}"/>
              </a:ext>
            </a:extLst>
          </p:cNvPr>
          <p:cNvSpPr>
            <a:spLocks noGrp="1"/>
          </p:cNvSpPr>
          <p:nvPr>
            <p:ph type="title"/>
          </p:nvPr>
        </p:nvSpPr>
        <p:spPr>
          <a:xfrm>
            <a:off x="332512" y="170008"/>
            <a:ext cx="9055073" cy="493439"/>
          </a:xfrm>
        </p:spPr>
        <p:txBody>
          <a:bodyPr>
            <a:normAutofit/>
          </a:bodyPr>
          <a:lstStyle/>
          <a:p>
            <a:r>
              <a:rPr lang="en-US" dirty="0"/>
              <a:t>Convergence analysis: Convergence in 2</a:t>
            </a:r>
            <a:r>
              <a:rPr lang="en-US" baseline="30000" dirty="0"/>
              <a:t>nd</a:t>
            </a:r>
            <a:r>
              <a:rPr lang="en-US" dirty="0"/>
              <a:t> –order moment</a:t>
            </a:r>
            <a:endParaRPr lang="en-GB" dirty="0"/>
          </a:p>
        </p:txBody>
      </p:sp>
      <p:sp>
        <p:nvSpPr>
          <p:cNvPr id="4" name="Segnaposto piè di pagina 3">
            <a:extLst>
              <a:ext uri="{FF2B5EF4-FFF2-40B4-BE49-F238E27FC236}">
                <a16:creationId xmlns:a16="http://schemas.microsoft.com/office/drawing/2014/main" id="{C909FEEE-D445-4B69-8195-D4EE4B755D47}"/>
              </a:ext>
            </a:extLst>
          </p:cNvPr>
          <p:cNvSpPr>
            <a:spLocks noGrp="1"/>
          </p:cNvSpPr>
          <p:nvPr>
            <p:ph type="ftr" sz="quarter" idx="11"/>
          </p:nvPr>
        </p:nvSpPr>
        <p:spPr/>
        <p:txBody>
          <a:bodyPr/>
          <a:lstStyle/>
          <a:p>
            <a:r>
              <a:rPr lang="it-IT" dirty="0"/>
              <a:t>alessandro.pilloni@unica.it</a:t>
            </a:r>
          </a:p>
        </p:txBody>
      </p:sp>
      <p:sp>
        <p:nvSpPr>
          <p:cNvPr id="5" name="Segnaposto numero diapositiva 4">
            <a:extLst>
              <a:ext uri="{FF2B5EF4-FFF2-40B4-BE49-F238E27FC236}">
                <a16:creationId xmlns:a16="http://schemas.microsoft.com/office/drawing/2014/main" id="{0AF63CC3-A3BD-4308-A0B8-B74E7702A25C}"/>
              </a:ext>
            </a:extLst>
          </p:cNvPr>
          <p:cNvSpPr>
            <a:spLocks noGrp="1"/>
          </p:cNvSpPr>
          <p:nvPr>
            <p:ph type="sldNum" sz="quarter" idx="12"/>
          </p:nvPr>
        </p:nvSpPr>
        <p:spPr/>
        <p:txBody>
          <a:bodyPr/>
          <a:lstStyle/>
          <a:p>
            <a:fld id="{77D38DAF-82E5-4F16-9708-7032B2640FE9}" type="slidenum">
              <a:rPr lang="it-IT" smtClean="0"/>
              <a:t>13</a:t>
            </a:fld>
            <a:endParaRPr lang="it-IT"/>
          </a:p>
        </p:txBody>
      </p:sp>
      <mc:AlternateContent xmlns:mc="http://schemas.openxmlformats.org/markup-compatibility/2006" xmlns:a14="http://schemas.microsoft.com/office/drawing/2010/main">
        <mc:Choice Requires="a14">
          <p:sp>
            <p:nvSpPr>
              <p:cNvPr id="3" name="CasellaDiTesto 2">
                <a:extLst>
                  <a:ext uri="{FF2B5EF4-FFF2-40B4-BE49-F238E27FC236}">
                    <a16:creationId xmlns:a16="http://schemas.microsoft.com/office/drawing/2014/main" id="{4392F52F-277B-7D74-9BA0-BBC74C496DB5}"/>
                  </a:ext>
                </a:extLst>
              </p:cNvPr>
              <p:cNvSpPr txBox="1"/>
              <p:nvPr/>
            </p:nvSpPr>
            <p:spPr>
              <a:xfrm>
                <a:off x="269011" y="1504751"/>
                <a:ext cx="9794464" cy="369332"/>
              </a:xfrm>
              <a:prstGeom prst="rect">
                <a:avLst/>
              </a:prstGeom>
              <a:noFill/>
            </p:spPr>
            <p:txBody>
              <a:bodyPr wrap="square">
                <a:spAutoFit/>
              </a:bodyPr>
              <a:lstStyle/>
              <a:p>
                <a:r>
                  <a:rPr lang="it-IT" b="1" dirty="0"/>
                  <a:t>b) </a:t>
                </a:r>
                <a:r>
                  <a:rPr lang="it-IT" b="1" dirty="0" err="1"/>
                  <a:t>Let’s</a:t>
                </a:r>
                <a:r>
                  <a:rPr lang="it-IT" b="1" dirty="0"/>
                  <a:t> prove </a:t>
                </a:r>
                <a:r>
                  <a:rPr lang="it-IT" b="1" dirty="0" err="1"/>
                  <a:t>that</a:t>
                </a:r>
                <a:r>
                  <a:rPr lang="it-IT" b="1" dirty="0"/>
                  <a:t>  </a:t>
                </a:r>
                <a14:m>
                  <m:oMath xmlns:m="http://schemas.openxmlformats.org/officeDocument/2006/math">
                    <m:r>
                      <m:rPr>
                        <m:sty m:val="p"/>
                      </m:rPr>
                      <a:rPr lang="it-IT" b="0" i="0" dirty="0" smtClean="0">
                        <a:solidFill>
                          <a:srgbClr val="E71224"/>
                        </a:solidFill>
                        <a:latin typeface="Cambria Math" panose="02040503050406030204" pitchFamily="18" charset="0"/>
                      </a:rPr>
                      <m:t>Var</m:t>
                    </m:r>
                    <m:d>
                      <m:dPr>
                        <m:begChr m:val="["/>
                        <m:endChr m:val="]"/>
                        <m:ctrlPr>
                          <a:rPr lang="it-IT" i="1" dirty="0" smtClean="0">
                            <a:solidFill>
                              <a:srgbClr val="E71224"/>
                            </a:solidFill>
                            <a:latin typeface="Cambria Math" panose="02040503050406030204" pitchFamily="18" charset="0"/>
                          </a:rPr>
                        </m:ctrlPr>
                      </m:dPr>
                      <m:e>
                        <m:r>
                          <a:rPr lang="it-IT" b="0" i="1" dirty="0" smtClean="0">
                            <a:solidFill>
                              <a:srgbClr val="E71224"/>
                            </a:solidFill>
                            <a:latin typeface="Cambria Math" panose="02040503050406030204" pitchFamily="18" charset="0"/>
                          </a:rPr>
                          <m:t>𝑥</m:t>
                        </m:r>
                        <m:r>
                          <a:rPr lang="it-IT" b="0" i="1" dirty="0" smtClean="0">
                            <a:solidFill>
                              <a:srgbClr val="E71224"/>
                            </a:solidFill>
                            <a:latin typeface="Cambria Math" panose="02040503050406030204" pitchFamily="18" charset="0"/>
                          </a:rPr>
                          <m:t>(</m:t>
                        </m:r>
                        <m:r>
                          <a:rPr lang="it-IT" b="0" i="1" dirty="0" smtClean="0">
                            <a:solidFill>
                              <a:srgbClr val="E71224"/>
                            </a:solidFill>
                            <a:latin typeface="Cambria Math" panose="02040503050406030204" pitchFamily="18" charset="0"/>
                          </a:rPr>
                          <m:t>𝑡</m:t>
                        </m:r>
                        <m:r>
                          <a:rPr lang="it-IT" b="0" i="1" dirty="0" smtClean="0">
                            <a:solidFill>
                              <a:srgbClr val="E71224"/>
                            </a:solidFill>
                            <a:latin typeface="Cambria Math" panose="02040503050406030204" pitchFamily="18" charset="0"/>
                          </a:rPr>
                          <m:t>)</m:t>
                        </m:r>
                      </m:e>
                    </m:d>
                    <m:r>
                      <a:rPr lang="it-IT" b="0" i="0" dirty="0" smtClean="0">
                        <a:solidFill>
                          <a:srgbClr val="E71224"/>
                        </a:solidFill>
                        <a:latin typeface="Cambria Math" panose="02040503050406030204" pitchFamily="18" charset="0"/>
                      </a:rPr>
                      <m:t>=</m:t>
                    </m:r>
                    <m:r>
                      <m:rPr>
                        <m:sty m:val="p"/>
                      </m:rPr>
                      <a:rPr lang="it-IT" b="0" i="0" dirty="0" smtClean="0">
                        <a:solidFill>
                          <a:srgbClr val="E71224"/>
                        </a:solidFill>
                        <a:latin typeface="Cambria Math" panose="02040503050406030204" pitchFamily="18" charset="0"/>
                      </a:rPr>
                      <m:t>E</m:t>
                    </m:r>
                    <m:d>
                      <m:dPr>
                        <m:begChr m:val="["/>
                        <m:endChr m:val="]"/>
                        <m:ctrlPr>
                          <a:rPr lang="it-IT" b="0" i="1" dirty="0" smtClean="0">
                            <a:solidFill>
                              <a:srgbClr val="E71224"/>
                            </a:solidFill>
                            <a:latin typeface="Cambria Math" panose="02040503050406030204" pitchFamily="18" charset="0"/>
                          </a:rPr>
                        </m:ctrlPr>
                      </m:dPr>
                      <m:e>
                        <m:r>
                          <a:rPr lang="it-IT" b="0" i="1" dirty="0" smtClean="0">
                            <a:solidFill>
                              <a:srgbClr val="E71224"/>
                            </a:solidFill>
                            <a:latin typeface="Cambria Math" panose="02040503050406030204" pitchFamily="18" charset="0"/>
                          </a:rPr>
                          <m:t>𝑦</m:t>
                        </m:r>
                        <m:sSup>
                          <m:sSupPr>
                            <m:ctrlPr>
                              <a:rPr lang="it-IT" b="0" i="1" dirty="0" smtClean="0">
                                <a:solidFill>
                                  <a:srgbClr val="E71224"/>
                                </a:solidFill>
                                <a:latin typeface="Cambria Math" panose="02040503050406030204" pitchFamily="18" charset="0"/>
                              </a:rPr>
                            </m:ctrlPr>
                          </m:sSupPr>
                          <m:e>
                            <m:d>
                              <m:dPr>
                                <m:ctrlPr>
                                  <a:rPr lang="it-IT" b="0" i="1" dirty="0" smtClean="0">
                                    <a:solidFill>
                                      <a:srgbClr val="E71224"/>
                                    </a:solidFill>
                                    <a:latin typeface="Cambria Math" panose="02040503050406030204" pitchFamily="18" charset="0"/>
                                  </a:rPr>
                                </m:ctrlPr>
                              </m:dPr>
                              <m:e>
                                <m:r>
                                  <a:rPr lang="it-IT" b="0" i="1" dirty="0" smtClean="0">
                                    <a:solidFill>
                                      <a:srgbClr val="E71224"/>
                                    </a:solidFill>
                                    <a:latin typeface="Cambria Math" panose="02040503050406030204" pitchFamily="18" charset="0"/>
                                  </a:rPr>
                                  <m:t>𝑡</m:t>
                                </m:r>
                              </m:e>
                            </m:d>
                          </m:e>
                          <m:sup>
                            <m:r>
                              <a:rPr lang="it-IT" b="0" i="1" dirty="0" smtClean="0">
                                <a:solidFill>
                                  <a:srgbClr val="E71224"/>
                                </a:solidFill>
                                <a:latin typeface="Cambria Math" panose="02040503050406030204" pitchFamily="18" charset="0"/>
                              </a:rPr>
                              <m:t>2</m:t>
                            </m:r>
                          </m:sup>
                        </m:sSup>
                      </m:e>
                    </m:d>
                    <m:r>
                      <a:rPr lang="it-IT" b="0" i="0" dirty="0" smtClean="0">
                        <a:solidFill>
                          <a:srgbClr val="E71224"/>
                        </a:solidFill>
                        <a:latin typeface="Cambria Math" panose="02040503050406030204" pitchFamily="18" charset="0"/>
                      </a:rPr>
                      <m:t>→0</m:t>
                    </m:r>
                  </m:oMath>
                </a14:m>
                <a:r>
                  <a:rPr lang="it-IT" dirty="0"/>
                  <a:t>  </a:t>
                </a:r>
                <a:r>
                  <a:rPr lang="it-IT" b="1" dirty="0" err="1"/>
                  <a:t>where</a:t>
                </a:r>
                <a:r>
                  <a:rPr lang="it-IT" dirty="0"/>
                  <a:t>                                       </a:t>
                </a:r>
                <a:r>
                  <a:rPr lang="it-IT" b="1" dirty="0" err="1"/>
                  <a:t>satisfies</a:t>
                </a:r>
                <a:endParaRPr lang="en-US" b="1" dirty="0"/>
              </a:p>
            </p:txBody>
          </p:sp>
        </mc:Choice>
        <mc:Fallback xmlns="">
          <p:sp>
            <p:nvSpPr>
              <p:cNvPr id="3" name="CasellaDiTesto 2">
                <a:extLst>
                  <a:ext uri="{FF2B5EF4-FFF2-40B4-BE49-F238E27FC236}">
                    <a16:creationId xmlns:a16="http://schemas.microsoft.com/office/drawing/2014/main" id="{4392F52F-277B-7D74-9BA0-BBC74C496DB5}"/>
                  </a:ext>
                </a:extLst>
              </p:cNvPr>
              <p:cNvSpPr txBox="1">
                <a:spLocks noRot="1" noChangeAspect="1" noMove="1" noResize="1" noEditPoints="1" noAdjustHandles="1" noChangeArrowheads="1" noChangeShapeType="1" noTextEdit="1"/>
              </p:cNvSpPr>
              <p:nvPr/>
            </p:nvSpPr>
            <p:spPr>
              <a:xfrm>
                <a:off x="269011" y="1504751"/>
                <a:ext cx="9794464" cy="369332"/>
              </a:xfrm>
              <a:prstGeom prst="rect">
                <a:avLst/>
              </a:prstGeom>
              <a:blipFill>
                <a:blip r:embed="rId12"/>
                <a:stretch>
                  <a:fillRect l="-498" t="-10000" b="-26667"/>
                </a:stretch>
              </a:blipFill>
            </p:spPr>
            <p:txBody>
              <a:bodyPr/>
              <a:lstStyle/>
              <a:p>
                <a:r>
                  <a:rPr lang="it-IT">
                    <a:noFill/>
                  </a:rPr>
                  <a:t> </a:t>
                </a:r>
              </a:p>
            </p:txBody>
          </p:sp>
        </mc:Fallback>
      </mc:AlternateContent>
      <p:pic>
        <p:nvPicPr>
          <p:cNvPr id="8" name="Immagine 7"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y(k)=x(k)-x_{\mathrm{ave}} \bm{1}_n&#10;\end{eqnarray*}&#10;}&#10;\end{document}" title="IguanaTex Bitmap Display">
            <a:extLst>
              <a:ext uri="{FF2B5EF4-FFF2-40B4-BE49-F238E27FC236}">
                <a16:creationId xmlns:a16="http://schemas.microsoft.com/office/drawing/2014/main" id="{D9DA6068-A859-CD38-8C13-75B819A729FE}"/>
              </a:ext>
            </a:extLst>
          </p:cNvPr>
          <p:cNvPicPr>
            <a:picLocks noChangeAspect="1"/>
          </p:cNvPicPr>
          <p:nvPr>
            <p:custDataLst>
              <p:tags r:id="rId1"/>
            </p:custDataLst>
          </p:nvPr>
        </p:nvPicPr>
        <p:blipFill>
          <a:blip r:embed="rId13">
            <a:extLst>
              <a:ext uri="{28A0092B-C50C-407E-A947-70E740481C1C}">
                <a14:useLocalDpi xmlns:a14="http://schemas.microsoft.com/office/drawing/2010/main" val="0"/>
              </a:ext>
            </a:extLst>
          </a:blip>
          <a:stretch>
            <a:fillRect/>
          </a:stretch>
        </p:blipFill>
        <p:spPr>
          <a:xfrm>
            <a:off x="5485544" y="1599044"/>
            <a:ext cx="1851120" cy="233796"/>
          </a:xfrm>
          <a:prstGeom prst="rect">
            <a:avLst/>
          </a:prstGeom>
        </p:spPr>
      </p:pic>
      <p:pic>
        <p:nvPicPr>
          <p:cNvPr id="14" name="Immagine 13"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y(k+1)=x(k+1)-x_{\mathrm{ave}} \bm{1}_n &#10;\end{eqnarray*}&#10;}&#10;\end{document}" title="IguanaTex Bitmap Display">
            <a:extLst>
              <a:ext uri="{FF2B5EF4-FFF2-40B4-BE49-F238E27FC236}">
                <a16:creationId xmlns:a16="http://schemas.microsoft.com/office/drawing/2014/main" id="{3B2ECE6D-D568-33A7-9701-42EA541BCB69}"/>
              </a:ext>
            </a:extLst>
          </p:cNvPr>
          <p:cNvPicPr>
            <a:picLocks noChangeAspect="1"/>
          </p:cNvPicPr>
          <p:nvPr>
            <p:custDataLst>
              <p:tags r:id="rId2"/>
            </p:custDataLst>
          </p:nvPr>
        </p:nvPicPr>
        <p:blipFill>
          <a:blip r:embed="rId14">
            <a:extLst>
              <a:ext uri="{28A0092B-C50C-407E-A947-70E740481C1C}">
                <a14:useLocalDpi xmlns:a14="http://schemas.microsoft.com/office/drawing/2010/main" val="0"/>
              </a:ext>
            </a:extLst>
          </a:blip>
          <a:stretch>
            <a:fillRect/>
          </a:stretch>
        </p:blipFill>
        <p:spPr>
          <a:xfrm>
            <a:off x="3614497" y="2189503"/>
            <a:ext cx="2551282" cy="198742"/>
          </a:xfrm>
          <a:prstGeom prst="rect">
            <a:avLst/>
          </a:prstGeom>
        </p:spPr>
      </p:pic>
      <p:pic>
        <p:nvPicPr>
          <p:cNvPr id="17" name="Immagine 16"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W(k)\left(x(k)-x_{\mathrm{ave}} \bm{1}_n\right)=W(k) y(k)&#10;\end{eqnarray*}&#10;}&#10;\end{document}" title="IguanaTex Bitmap Display">
            <a:extLst>
              <a:ext uri="{FF2B5EF4-FFF2-40B4-BE49-F238E27FC236}">
                <a16:creationId xmlns:a16="http://schemas.microsoft.com/office/drawing/2014/main" id="{C55ECF24-FF3C-2019-6C82-ADD2254FBFAC}"/>
              </a:ext>
            </a:extLst>
          </p:cNvPr>
          <p:cNvPicPr>
            <a:picLocks noChangeAspect="1"/>
          </p:cNvPicPr>
          <p:nvPr>
            <p:custDataLst>
              <p:tags r:id="rId3"/>
            </p:custDataLst>
          </p:nvPr>
        </p:nvPicPr>
        <p:blipFill>
          <a:blip r:embed="rId15">
            <a:extLst>
              <a:ext uri="{28A0092B-C50C-407E-A947-70E740481C1C}">
                <a14:useLocalDpi xmlns:a14="http://schemas.microsoft.com/office/drawing/2010/main" val="0"/>
              </a:ext>
            </a:extLst>
          </a:blip>
          <a:stretch>
            <a:fillRect/>
          </a:stretch>
        </p:blipFill>
        <p:spPr>
          <a:xfrm>
            <a:off x="6338263" y="2184037"/>
            <a:ext cx="3228110" cy="231184"/>
          </a:xfrm>
          <a:prstGeom prst="rect">
            <a:avLst/>
          </a:prstGeom>
        </p:spPr>
      </p:pic>
      <mc:AlternateContent xmlns:mc="http://schemas.openxmlformats.org/markup-compatibility/2006" xmlns:a14="http://schemas.microsoft.com/office/drawing/2010/main">
        <mc:Choice Requires="a14">
          <p:sp>
            <p:nvSpPr>
              <p:cNvPr id="27" name="CasellaDiTesto 26">
                <a:extLst>
                  <a:ext uri="{FF2B5EF4-FFF2-40B4-BE49-F238E27FC236}">
                    <a16:creationId xmlns:a16="http://schemas.microsoft.com/office/drawing/2014/main" id="{793D439E-A539-656A-6EA5-AABDE2FB8A79}"/>
                  </a:ext>
                </a:extLst>
              </p:cNvPr>
              <p:cNvSpPr txBox="1"/>
              <p:nvPr/>
            </p:nvSpPr>
            <p:spPr>
              <a:xfrm>
                <a:off x="295301" y="2100682"/>
                <a:ext cx="3846598" cy="369332"/>
              </a:xfrm>
              <a:prstGeom prst="rect">
                <a:avLst/>
              </a:prstGeom>
              <a:noFill/>
            </p:spPr>
            <p:txBody>
              <a:bodyPr wrap="square">
                <a:spAutoFit/>
              </a:bodyPr>
              <a:lstStyle/>
              <a:p>
                <a:pPr marL="342900" indent="-342900">
                  <a:buFont typeface="Arial" panose="020B0604020202020204" pitchFamily="34" charset="0"/>
                  <a:buChar char="•"/>
                </a:pPr>
                <a:r>
                  <a:rPr lang="it-IT" b="1" dirty="0" err="1"/>
                  <a:t>Moreover</a:t>
                </a:r>
                <a:r>
                  <a:rPr lang="it-IT" b="1" dirty="0"/>
                  <a:t>:</a:t>
                </a:r>
                <a:r>
                  <a:rPr lang="it-IT" dirty="0"/>
                  <a:t> </a:t>
                </a:r>
                <a14:m>
                  <m:oMath xmlns:m="http://schemas.openxmlformats.org/officeDocument/2006/math">
                    <m:r>
                      <a:rPr lang="it-IT" b="0" i="1" dirty="0" smtClean="0">
                        <a:solidFill>
                          <a:srgbClr val="E71224"/>
                        </a:solidFill>
                        <a:latin typeface="Cambria Math" panose="02040503050406030204" pitchFamily="18" charset="0"/>
                      </a:rPr>
                      <m:t>𝑊</m:t>
                    </m:r>
                    <m:d>
                      <m:dPr>
                        <m:ctrlPr>
                          <a:rPr lang="it-IT" b="0" i="1" dirty="0" smtClean="0">
                            <a:solidFill>
                              <a:srgbClr val="E71224"/>
                            </a:solidFill>
                            <a:latin typeface="Cambria Math" panose="02040503050406030204" pitchFamily="18" charset="0"/>
                          </a:rPr>
                        </m:ctrlPr>
                      </m:dPr>
                      <m:e>
                        <m:r>
                          <a:rPr lang="it-IT" b="0" i="1" dirty="0" smtClean="0">
                            <a:solidFill>
                              <a:srgbClr val="E71224"/>
                            </a:solidFill>
                            <a:latin typeface="Cambria Math" panose="02040503050406030204" pitchFamily="18" charset="0"/>
                          </a:rPr>
                          <m:t>𝑘</m:t>
                        </m:r>
                      </m:e>
                    </m:d>
                    <m:sSub>
                      <m:sSubPr>
                        <m:ctrlPr>
                          <a:rPr lang="it-IT" b="0" i="1" dirty="0" smtClean="0">
                            <a:solidFill>
                              <a:srgbClr val="E71224"/>
                            </a:solidFill>
                            <a:latin typeface="Cambria Math" panose="02040503050406030204" pitchFamily="18" charset="0"/>
                          </a:rPr>
                        </m:ctrlPr>
                      </m:sSubPr>
                      <m:e>
                        <m:r>
                          <a:rPr lang="it-IT" b="1" i="1" dirty="0" smtClean="0">
                            <a:solidFill>
                              <a:srgbClr val="E71224"/>
                            </a:solidFill>
                            <a:latin typeface="Cambria Math" panose="02040503050406030204" pitchFamily="18" charset="0"/>
                          </a:rPr>
                          <m:t>𝟏</m:t>
                        </m:r>
                      </m:e>
                      <m:sub>
                        <m:r>
                          <a:rPr lang="it-IT" b="0" i="1" dirty="0" smtClean="0">
                            <a:solidFill>
                              <a:srgbClr val="E71224"/>
                            </a:solidFill>
                            <a:latin typeface="Cambria Math" panose="02040503050406030204" pitchFamily="18" charset="0"/>
                          </a:rPr>
                          <m:t>𝑛</m:t>
                        </m:r>
                      </m:sub>
                    </m:sSub>
                    <m:r>
                      <a:rPr lang="it-IT" b="0" i="1" dirty="0" smtClean="0">
                        <a:solidFill>
                          <a:srgbClr val="E71224"/>
                        </a:solidFill>
                        <a:latin typeface="Cambria Math" panose="02040503050406030204" pitchFamily="18" charset="0"/>
                      </a:rPr>
                      <m:t>=</m:t>
                    </m:r>
                    <m:sSub>
                      <m:sSubPr>
                        <m:ctrlPr>
                          <a:rPr lang="it-IT" b="0" i="1" dirty="0" smtClean="0">
                            <a:solidFill>
                              <a:srgbClr val="E71224"/>
                            </a:solidFill>
                            <a:latin typeface="Cambria Math" panose="02040503050406030204" pitchFamily="18" charset="0"/>
                          </a:rPr>
                        </m:ctrlPr>
                      </m:sSubPr>
                      <m:e>
                        <m:r>
                          <a:rPr lang="it-IT" b="1" i="1" dirty="0" smtClean="0">
                            <a:solidFill>
                              <a:srgbClr val="E71224"/>
                            </a:solidFill>
                            <a:latin typeface="Cambria Math" panose="02040503050406030204" pitchFamily="18" charset="0"/>
                          </a:rPr>
                          <m:t>𝟏</m:t>
                        </m:r>
                      </m:e>
                      <m:sub>
                        <m:r>
                          <a:rPr lang="it-IT" b="0" i="1" dirty="0" smtClean="0">
                            <a:solidFill>
                              <a:srgbClr val="E71224"/>
                            </a:solidFill>
                            <a:latin typeface="Cambria Math" panose="02040503050406030204" pitchFamily="18" charset="0"/>
                          </a:rPr>
                          <m:t>𝑛</m:t>
                        </m:r>
                      </m:sub>
                    </m:sSub>
                    <m:r>
                      <a:rPr lang="it-IT" b="0" i="0" dirty="0" smtClean="0">
                        <a:solidFill>
                          <a:srgbClr val="E71224"/>
                        </a:solidFill>
                        <a:latin typeface="Cambria Math" panose="02040503050406030204" pitchFamily="18" charset="0"/>
                      </a:rPr>
                      <m:t> ⇒</m:t>
                    </m:r>
                  </m:oMath>
                </a14:m>
                <a:endParaRPr lang="en-US" dirty="0"/>
              </a:p>
            </p:txBody>
          </p:sp>
        </mc:Choice>
        <mc:Fallback xmlns="">
          <p:sp>
            <p:nvSpPr>
              <p:cNvPr id="27" name="CasellaDiTesto 26">
                <a:extLst>
                  <a:ext uri="{FF2B5EF4-FFF2-40B4-BE49-F238E27FC236}">
                    <a16:creationId xmlns:a16="http://schemas.microsoft.com/office/drawing/2014/main" id="{793D439E-A539-656A-6EA5-AABDE2FB8A79}"/>
                  </a:ext>
                </a:extLst>
              </p:cNvPr>
              <p:cNvSpPr txBox="1">
                <a:spLocks noRot="1" noChangeAspect="1" noMove="1" noResize="1" noEditPoints="1" noAdjustHandles="1" noChangeArrowheads="1" noChangeShapeType="1" noTextEdit="1"/>
              </p:cNvSpPr>
              <p:nvPr/>
            </p:nvSpPr>
            <p:spPr>
              <a:xfrm>
                <a:off x="295301" y="2100682"/>
                <a:ext cx="3846598" cy="369332"/>
              </a:xfrm>
              <a:prstGeom prst="rect">
                <a:avLst/>
              </a:prstGeom>
              <a:blipFill>
                <a:blip r:embed="rId16"/>
                <a:stretch>
                  <a:fillRect l="-951" t="-10000" b="-26667"/>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28" name="CasellaDiTesto 27">
                <a:extLst>
                  <a:ext uri="{FF2B5EF4-FFF2-40B4-BE49-F238E27FC236}">
                    <a16:creationId xmlns:a16="http://schemas.microsoft.com/office/drawing/2014/main" id="{BFD46D9C-6149-86CD-222E-4B8EEF75B645}"/>
                  </a:ext>
                </a:extLst>
              </p:cNvPr>
              <p:cNvSpPr txBox="1"/>
              <p:nvPr/>
            </p:nvSpPr>
            <p:spPr>
              <a:xfrm>
                <a:off x="1354580" y="2583672"/>
                <a:ext cx="8307364" cy="369332"/>
              </a:xfrm>
              <a:prstGeom prst="rect">
                <a:avLst/>
              </a:prstGeom>
              <a:noFill/>
            </p:spPr>
            <p:txBody>
              <a:bodyPr wrap="square">
                <a:spAutoFit/>
              </a:bodyPr>
              <a:lstStyle/>
              <a:p>
                <a:pPr marL="285750" indent="-285750">
                  <a:buFont typeface="Wingdings" panose="05000000000000000000" pitchFamily="2" charset="2"/>
                  <a:buChar char="Ø"/>
                </a:pPr>
                <a:r>
                  <a:rPr lang="en-US" dirty="0"/>
                  <a:t>Thus, the update rule of </a:t>
                </a:r>
                <a14:m>
                  <m:oMath xmlns:m="http://schemas.openxmlformats.org/officeDocument/2006/math">
                    <m:r>
                      <a:rPr lang="it-IT" i="1" dirty="0">
                        <a:solidFill>
                          <a:srgbClr val="E71224"/>
                        </a:solidFill>
                        <a:latin typeface="Cambria Math" panose="02040503050406030204" pitchFamily="18" charset="0"/>
                      </a:rPr>
                      <m:t>𝑦</m:t>
                    </m:r>
                    <m:d>
                      <m:dPr>
                        <m:ctrlPr>
                          <a:rPr lang="it-IT" i="1" dirty="0">
                            <a:solidFill>
                              <a:srgbClr val="E71224"/>
                            </a:solidFill>
                            <a:latin typeface="Cambria Math" panose="02040503050406030204" pitchFamily="18" charset="0"/>
                          </a:rPr>
                        </m:ctrlPr>
                      </m:dPr>
                      <m:e>
                        <m:r>
                          <a:rPr lang="it-IT" i="1" dirty="0">
                            <a:solidFill>
                              <a:srgbClr val="E71224"/>
                            </a:solidFill>
                            <a:latin typeface="Cambria Math" panose="02040503050406030204" pitchFamily="18" charset="0"/>
                          </a:rPr>
                          <m:t>𝑘</m:t>
                        </m:r>
                      </m:e>
                    </m:d>
                  </m:oMath>
                </a14:m>
                <a:r>
                  <a:rPr lang="en-US" dirty="0"/>
                  <a:t> follows the same rule of </a:t>
                </a:r>
                <a14:m>
                  <m:oMath xmlns:m="http://schemas.openxmlformats.org/officeDocument/2006/math">
                    <m:r>
                      <a:rPr lang="it-IT" b="0" i="1" dirty="0" smtClean="0">
                        <a:solidFill>
                          <a:srgbClr val="E71224"/>
                        </a:solidFill>
                        <a:latin typeface="Cambria Math" panose="02040503050406030204" pitchFamily="18" charset="0"/>
                      </a:rPr>
                      <m:t>𝑥</m:t>
                    </m:r>
                    <m:d>
                      <m:dPr>
                        <m:ctrlPr>
                          <a:rPr lang="it-IT" b="0" i="1" dirty="0" smtClean="0">
                            <a:solidFill>
                              <a:srgbClr val="E71224"/>
                            </a:solidFill>
                            <a:latin typeface="Cambria Math" panose="02040503050406030204" pitchFamily="18" charset="0"/>
                          </a:rPr>
                        </m:ctrlPr>
                      </m:dPr>
                      <m:e>
                        <m:r>
                          <a:rPr lang="it-IT" b="0" i="1" dirty="0" smtClean="0">
                            <a:solidFill>
                              <a:srgbClr val="E71224"/>
                            </a:solidFill>
                            <a:latin typeface="Cambria Math" panose="02040503050406030204" pitchFamily="18" charset="0"/>
                          </a:rPr>
                          <m:t>𝑘</m:t>
                        </m:r>
                      </m:e>
                    </m:d>
                  </m:oMath>
                </a14:m>
                <a:endParaRPr lang="en-US" dirty="0"/>
              </a:p>
            </p:txBody>
          </p:sp>
        </mc:Choice>
        <mc:Fallback xmlns="">
          <p:sp>
            <p:nvSpPr>
              <p:cNvPr id="28" name="CasellaDiTesto 27">
                <a:extLst>
                  <a:ext uri="{FF2B5EF4-FFF2-40B4-BE49-F238E27FC236}">
                    <a16:creationId xmlns:a16="http://schemas.microsoft.com/office/drawing/2014/main" id="{BFD46D9C-6149-86CD-222E-4B8EEF75B645}"/>
                  </a:ext>
                </a:extLst>
              </p:cNvPr>
              <p:cNvSpPr txBox="1">
                <a:spLocks noRot="1" noChangeAspect="1" noMove="1" noResize="1" noEditPoints="1" noAdjustHandles="1" noChangeArrowheads="1" noChangeShapeType="1" noTextEdit="1"/>
              </p:cNvSpPr>
              <p:nvPr/>
            </p:nvSpPr>
            <p:spPr>
              <a:xfrm>
                <a:off x="1354580" y="2583672"/>
                <a:ext cx="8307364" cy="369332"/>
              </a:xfrm>
              <a:prstGeom prst="rect">
                <a:avLst/>
              </a:prstGeom>
              <a:blipFill>
                <a:blip r:embed="rId17"/>
                <a:stretch>
                  <a:fillRect l="-440" t="-10000" b="-26667"/>
                </a:stretch>
              </a:blipFill>
            </p:spPr>
            <p:txBody>
              <a:bodyPr/>
              <a:lstStyle/>
              <a:p>
                <a:r>
                  <a:rPr lang="it-IT">
                    <a:noFill/>
                  </a:rPr>
                  <a:t> </a:t>
                </a:r>
              </a:p>
            </p:txBody>
          </p:sp>
        </mc:Fallback>
      </mc:AlternateContent>
      <p:pic>
        <p:nvPicPr>
          <p:cNvPr id="51" name="Immagine 50"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mathsf{E}[y(k+1)^\intercal y(k+1)|y(k)]=y(k)^\intercal&#10;\mathsf{E}[W(k)^\intercal W(k)]&#10;y(k)&#10;\end{eqnarray*}&#10;}&#10;\end{document}" title="IguanaTex Bitmap Display">
            <a:extLst>
              <a:ext uri="{FF2B5EF4-FFF2-40B4-BE49-F238E27FC236}">
                <a16:creationId xmlns:a16="http://schemas.microsoft.com/office/drawing/2014/main" id="{B7809F28-3AFE-8C25-64E4-98022DCFCC4B}"/>
              </a:ext>
            </a:extLst>
          </p:cNvPr>
          <p:cNvPicPr>
            <a:picLocks noChangeAspect="1"/>
          </p:cNvPicPr>
          <p:nvPr>
            <p:custDataLst>
              <p:tags r:id="rId4"/>
            </p:custDataLst>
          </p:nvPr>
        </p:nvPicPr>
        <p:blipFill>
          <a:blip r:embed="rId18">
            <a:extLst>
              <a:ext uri="{28A0092B-C50C-407E-A947-70E740481C1C}">
                <a14:useLocalDpi xmlns:a14="http://schemas.microsoft.com/office/drawing/2010/main" val="0"/>
              </a:ext>
            </a:extLst>
          </a:blip>
          <a:stretch>
            <a:fillRect/>
          </a:stretch>
        </p:blipFill>
        <p:spPr>
          <a:xfrm>
            <a:off x="4502534" y="3263801"/>
            <a:ext cx="4740191" cy="230319"/>
          </a:xfrm>
          <a:prstGeom prst="rect">
            <a:avLst/>
          </a:prstGeom>
        </p:spPr>
      </p:pic>
      <mc:AlternateContent xmlns:mc="http://schemas.openxmlformats.org/markup-compatibility/2006" xmlns:a14="http://schemas.microsoft.com/office/drawing/2010/main">
        <mc:Choice Requires="a14">
          <p:sp>
            <p:nvSpPr>
              <p:cNvPr id="32" name="CasellaDiTesto 31">
                <a:extLst>
                  <a:ext uri="{FF2B5EF4-FFF2-40B4-BE49-F238E27FC236}">
                    <a16:creationId xmlns:a16="http://schemas.microsoft.com/office/drawing/2014/main" id="{07F0A0B9-A8DD-51EF-D2CC-3648C2E19901}"/>
                  </a:ext>
                </a:extLst>
              </p:cNvPr>
              <p:cNvSpPr txBox="1"/>
              <p:nvPr/>
            </p:nvSpPr>
            <p:spPr>
              <a:xfrm>
                <a:off x="257676" y="3794577"/>
                <a:ext cx="9902414" cy="369332"/>
              </a:xfrm>
              <a:prstGeom prst="rect">
                <a:avLst/>
              </a:prstGeom>
              <a:noFill/>
            </p:spPr>
            <p:txBody>
              <a:bodyPr wrap="square">
                <a:spAutoFit/>
              </a:bodyPr>
              <a:lstStyle/>
              <a:p>
                <a:pPr marL="342900" indent="-342900">
                  <a:buFont typeface="Arial" panose="020B0604020202020204" pitchFamily="34" charset="0"/>
                  <a:buChar char="•"/>
                </a:pPr>
                <a:r>
                  <a:rPr lang="en-US" dirty="0"/>
                  <a:t>Finally, since </a:t>
                </a:r>
                <a14:m>
                  <m:oMath xmlns:m="http://schemas.openxmlformats.org/officeDocument/2006/math">
                    <m:r>
                      <a:rPr lang="it-IT" b="0" i="1" dirty="0" smtClean="0">
                        <a:solidFill>
                          <a:srgbClr val="E71224"/>
                        </a:solidFill>
                        <a:latin typeface="Cambria Math" panose="02040503050406030204" pitchFamily="18" charset="0"/>
                      </a:rPr>
                      <m:t>𝑊</m:t>
                    </m:r>
                    <m:r>
                      <a:rPr lang="it-IT" b="0" i="1" dirty="0" smtClean="0">
                        <a:solidFill>
                          <a:srgbClr val="E71224"/>
                        </a:solidFill>
                        <a:latin typeface="Cambria Math" panose="02040503050406030204" pitchFamily="18" charset="0"/>
                      </a:rPr>
                      <m:t>(</m:t>
                    </m:r>
                    <m:r>
                      <a:rPr lang="it-IT" b="0" i="1" dirty="0" smtClean="0">
                        <a:solidFill>
                          <a:srgbClr val="E71224"/>
                        </a:solidFill>
                        <a:latin typeface="Cambria Math" panose="02040503050406030204" pitchFamily="18" charset="0"/>
                      </a:rPr>
                      <m:t>𝑘</m:t>
                    </m:r>
                    <m:r>
                      <a:rPr lang="it-IT" b="0" i="1" dirty="0" smtClean="0">
                        <a:solidFill>
                          <a:srgbClr val="E71224"/>
                        </a:solidFill>
                        <a:latin typeface="Cambria Math" panose="02040503050406030204" pitchFamily="18" charset="0"/>
                      </a:rPr>
                      <m:t>)</m:t>
                    </m:r>
                  </m:oMath>
                </a14:m>
                <a:r>
                  <a:rPr lang="en-US" dirty="0"/>
                  <a:t> is doubly-stochastic, and </a:t>
                </a:r>
                <a14:m>
                  <m:oMath xmlns:m="http://schemas.openxmlformats.org/officeDocument/2006/math">
                    <m:r>
                      <a:rPr lang="it-IT" i="1" dirty="0">
                        <a:solidFill>
                          <a:srgbClr val="E71224"/>
                        </a:solidFill>
                        <a:latin typeface="Cambria Math" panose="02040503050406030204" pitchFamily="18" charset="0"/>
                      </a:rPr>
                      <m:t>𝒢</m:t>
                    </m:r>
                  </m:oMath>
                </a14:m>
                <a:r>
                  <a:rPr lang="en-US" dirty="0"/>
                  <a:t> is connected, and </a:t>
                </a:r>
                <a14:m>
                  <m:oMath xmlns:m="http://schemas.openxmlformats.org/officeDocument/2006/math">
                    <m:r>
                      <a:rPr lang="it-IT" i="1" dirty="0">
                        <a:solidFill>
                          <a:srgbClr val="E71224"/>
                        </a:solidFill>
                        <a:latin typeface="Cambria Math" panose="02040503050406030204" pitchFamily="18" charset="0"/>
                      </a:rPr>
                      <m:t>𝐸</m:t>
                    </m:r>
                    <m:d>
                      <m:dPr>
                        <m:begChr m:val="["/>
                        <m:endChr m:val="]"/>
                        <m:ctrlPr>
                          <a:rPr lang="it-IT" i="1" dirty="0">
                            <a:solidFill>
                              <a:srgbClr val="E71224"/>
                            </a:solidFill>
                            <a:latin typeface="Cambria Math" panose="02040503050406030204" pitchFamily="18" charset="0"/>
                          </a:rPr>
                        </m:ctrlPr>
                      </m:dPr>
                      <m:e>
                        <m:sSup>
                          <m:sSupPr>
                            <m:ctrlPr>
                              <a:rPr lang="it-IT" i="1" dirty="0">
                                <a:solidFill>
                                  <a:srgbClr val="E71224"/>
                                </a:solidFill>
                                <a:latin typeface="Cambria Math" panose="02040503050406030204" pitchFamily="18" charset="0"/>
                              </a:rPr>
                            </m:ctrlPr>
                          </m:sSupPr>
                          <m:e>
                            <m:r>
                              <a:rPr lang="it-IT" i="1" dirty="0">
                                <a:solidFill>
                                  <a:srgbClr val="E71224"/>
                                </a:solidFill>
                                <a:latin typeface="Cambria Math" panose="02040503050406030204" pitchFamily="18" charset="0"/>
                              </a:rPr>
                              <m:t>𝑊</m:t>
                            </m:r>
                          </m:e>
                          <m:sup>
                            <m:r>
                              <a:rPr lang="it-IT" i="1" dirty="0">
                                <a:solidFill>
                                  <a:srgbClr val="E71224"/>
                                </a:solidFill>
                                <a:latin typeface="Cambria Math" panose="02040503050406030204" pitchFamily="18" charset="0"/>
                              </a:rPr>
                              <m:t>𝑇</m:t>
                            </m:r>
                          </m:sup>
                        </m:sSup>
                        <m:d>
                          <m:dPr>
                            <m:ctrlPr>
                              <a:rPr lang="it-IT" i="1" dirty="0">
                                <a:solidFill>
                                  <a:srgbClr val="E71224"/>
                                </a:solidFill>
                                <a:latin typeface="Cambria Math" panose="02040503050406030204" pitchFamily="18" charset="0"/>
                              </a:rPr>
                            </m:ctrlPr>
                          </m:dPr>
                          <m:e>
                            <m:r>
                              <a:rPr lang="it-IT" i="1" dirty="0">
                                <a:solidFill>
                                  <a:srgbClr val="E71224"/>
                                </a:solidFill>
                                <a:latin typeface="Cambria Math" panose="02040503050406030204" pitchFamily="18" charset="0"/>
                              </a:rPr>
                              <m:t>𝑘</m:t>
                            </m:r>
                          </m:e>
                        </m:d>
                        <m:r>
                          <a:rPr lang="it-IT" i="1" dirty="0">
                            <a:solidFill>
                              <a:srgbClr val="E71224"/>
                            </a:solidFill>
                            <a:latin typeface="Cambria Math" panose="02040503050406030204" pitchFamily="18" charset="0"/>
                          </a:rPr>
                          <m:t>𝑊</m:t>
                        </m:r>
                        <m:d>
                          <m:dPr>
                            <m:ctrlPr>
                              <a:rPr lang="it-IT" i="1" dirty="0">
                                <a:solidFill>
                                  <a:srgbClr val="E71224"/>
                                </a:solidFill>
                                <a:latin typeface="Cambria Math" panose="02040503050406030204" pitchFamily="18" charset="0"/>
                              </a:rPr>
                            </m:ctrlPr>
                          </m:dPr>
                          <m:e>
                            <m:r>
                              <a:rPr lang="it-IT" i="1" dirty="0">
                                <a:solidFill>
                                  <a:srgbClr val="E71224"/>
                                </a:solidFill>
                                <a:latin typeface="Cambria Math" panose="02040503050406030204" pitchFamily="18" charset="0"/>
                              </a:rPr>
                              <m:t>𝑘</m:t>
                            </m:r>
                          </m:e>
                        </m:d>
                      </m:e>
                    </m:d>
                    <m:r>
                      <a:rPr lang="it-IT" i="1" dirty="0">
                        <a:solidFill>
                          <a:srgbClr val="E71224"/>
                        </a:solidFill>
                        <a:latin typeface="Cambria Math" panose="02040503050406030204" pitchFamily="18" charset="0"/>
                      </a:rPr>
                      <m:t>=</m:t>
                    </m:r>
                    <m:sSup>
                      <m:sSupPr>
                        <m:ctrlPr>
                          <a:rPr lang="it-IT" b="0" i="1" dirty="0" smtClean="0">
                            <a:solidFill>
                              <a:srgbClr val="E71224"/>
                            </a:solidFill>
                            <a:latin typeface="Cambria Math" panose="02040503050406030204" pitchFamily="18" charset="0"/>
                          </a:rPr>
                        </m:ctrlPr>
                      </m:sSupPr>
                      <m:e>
                        <m:acc>
                          <m:accPr>
                            <m:chr m:val="̅"/>
                            <m:ctrlPr>
                              <a:rPr lang="it-IT" b="0" i="1" dirty="0" smtClean="0">
                                <a:solidFill>
                                  <a:srgbClr val="E71224"/>
                                </a:solidFill>
                                <a:latin typeface="Cambria Math" panose="02040503050406030204" pitchFamily="18" charset="0"/>
                              </a:rPr>
                            </m:ctrlPr>
                          </m:accPr>
                          <m:e>
                            <m:r>
                              <a:rPr lang="it-IT" b="0" i="1" dirty="0" smtClean="0">
                                <a:solidFill>
                                  <a:srgbClr val="E71224"/>
                                </a:solidFill>
                                <a:latin typeface="Cambria Math" panose="02040503050406030204" pitchFamily="18" charset="0"/>
                              </a:rPr>
                              <m:t>𝑊</m:t>
                            </m:r>
                          </m:e>
                        </m:acc>
                      </m:e>
                      <m:sup>
                        <m:r>
                          <a:rPr lang="it-IT" b="0" i="1" dirty="0" smtClean="0">
                            <a:solidFill>
                              <a:srgbClr val="E71224"/>
                            </a:solidFill>
                            <a:latin typeface="Cambria Math" panose="02040503050406030204" pitchFamily="18" charset="0"/>
                          </a:rPr>
                          <m:t>2</m:t>
                        </m:r>
                      </m:sup>
                    </m:sSup>
                    <m:r>
                      <a:rPr lang="it-IT" b="0" i="1" dirty="0" smtClean="0">
                        <a:solidFill>
                          <a:srgbClr val="E71224"/>
                        </a:solidFill>
                        <a:latin typeface="Cambria Math" panose="02040503050406030204" pitchFamily="18" charset="0"/>
                      </a:rPr>
                      <m:t>  (</m:t>
                    </m:r>
                    <m:r>
                      <a:rPr lang="it-IT" i="1" dirty="0">
                        <a:solidFill>
                          <a:srgbClr val="E71224"/>
                        </a:solidFill>
                        <a:latin typeface="Cambria Math" panose="02040503050406030204" pitchFamily="18" charset="0"/>
                      </a:rPr>
                      <m:t>𝑐𝑜𝑠𝑡</m:t>
                    </m:r>
                    <m:r>
                      <a:rPr lang="it-IT" i="1" dirty="0">
                        <a:solidFill>
                          <a:srgbClr val="E71224"/>
                        </a:solidFill>
                        <a:latin typeface="Cambria Math" panose="02040503050406030204" pitchFamily="18" charset="0"/>
                      </a:rPr>
                      <m:t>.)</m:t>
                    </m:r>
                  </m:oMath>
                </a14:m>
                <a:endParaRPr lang="it-IT" b="0" dirty="0">
                  <a:solidFill>
                    <a:srgbClr val="E71224"/>
                  </a:solidFill>
                </a:endParaRPr>
              </a:p>
            </p:txBody>
          </p:sp>
        </mc:Choice>
        <mc:Fallback xmlns="">
          <p:sp>
            <p:nvSpPr>
              <p:cNvPr id="32" name="CasellaDiTesto 31">
                <a:extLst>
                  <a:ext uri="{FF2B5EF4-FFF2-40B4-BE49-F238E27FC236}">
                    <a16:creationId xmlns:a16="http://schemas.microsoft.com/office/drawing/2014/main" id="{07F0A0B9-A8DD-51EF-D2CC-3648C2E19901}"/>
                  </a:ext>
                </a:extLst>
              </p:cNvPr>
              <p:cNvSpPr txBox="1">
                <a:spLocks noRot="1" noChangeAspect="1" noMove="1" noResize="1" noEditPoints="1" noAdjustHandles="1" noChangeArrowheads="1" noChangeShapeType="1" noTextEdit="1"/>
              </p:cNvSpPr>
              <p:nvPr/>
            </p:nvSpPr>
            <p:spPr>
              <a:xfrm>
                <a:off x="257676" y="3794577"/>
                <a:ext cx="9902414" cy="369332"/>
              </a:xfrm>
              <a:prstGeom prst="rect">
                <a:avLst/>
              </a:prstGeom>
              <a:blipFill>
                <a:blip r:embed="rId19"/>
                <a:stretch>
                  <a:fillRect l="-369" t="-8197" b="-24590"/>
                </a:stretch>
              </a:blipFill>
            </p:spPr>
            <p:txBody>
              <a:bodyPr/>
              <a:lstStyle/>
              <a:p>
                <a:r>
                  <a:rPr lang="it-IT">
                    <a:noFill/>
                  </a:rPr>
                  <a:t> </a:t>
                </a:r>
              </a:p>
            </p:txBody>
          </p:sp>
        </mc:Fallback>
      </mc:AlternateContent>
      <p:pic>
        <p:nvPicPr>
          <p:cNvPr id="11" name="Immagine 10"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y(t)\perp \bm{1}_n&#10;\quad \implies \quad y(k-1)^\intercal&#10;\mathsf{E}[W^\intercal W]&#10;y(k-1)\quad\leq\quad \lambda_2(\mathsf{E}[W^\intercal W])\cdot \|y(k-1)\|_2^2\end{eqnarray*}&#10;}&#10;\end{document}" title="IguanaTex Bitmap Display">
            <a:extLst>
              <a:ext uri="{FF2B5EF4-FFF2-40B4-BE49-F238E27FC236}">
                <a16:creationId xmlns:a16="http://schemas.microsoft.com/office/drawing/2014/main" id="{BD6E71C0-D858-B8E1-B63C-3AF1C95335E8}"/>
              </a:ext>
            </a:extLst>
          </p:cNvPr>
          <p:cNvPicPr>
            <a:picLocks noChangeAspect="1"/>
          </p:cNvPicPr>
          <p:nvPr>
            <p:custDataLst>
              <p:tags r:id="rId5"/>
            </p:custDataLst>
          </p:nvPr>
        </p:nvPicPr>
        <p:blipFill>
          <a:blip r:embed="rId20">
            <a:extLst>
              <a:ext uri="{28A0092B-C50C-407E-A947-70E740481C1C}">
                <a14:useLocalDpi xmlns:a14="http://schemas.microsoft.com/office/drawing/2010/main" val="0"/>
              </a:ext>
            </a:extLst>
          </a:blip>
          <a:stretch>
            <a:fillRect/>
          </a:stretch>
        </p:blipFill>
        <p:spPr>
          <a:xfrm>
            <a:off x="1972774" y="4403949"/>
            <a:ext cx="7350948" cy="277554"/>
          </a:xfrm>
          <a:prstGeom prst="rect">
            <a:avLst/>
          </a:prstGeom>
        </p:spPr>
      </p:pic>
      <p:pic>
        <p:nvPicPr>
          <p:cNvPr id="18" name="Immagine 17" descr="IguanaTex Bitmap Display&#10;&#10;\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implies \quad &#10;\mathsf{E}[y(t)^\intercal y(t)]&#10;\leq \left(\lambda_2(\mathsf{E}[W^\intercal W])\right)^t\|y(0)\|_2^2&#10;\end{eqnarray*}&#10;}&#10;\end{document}">
            <a:extLst>
              <a:ext uri="{FF2B5EF4-FFF2-40B4-BE49-F238E27FC236}">
                <a16:creationId xmlns:a16="http://schemas.microsoft.com/office/drawing/2014/main" id="{1086DDF5-5D7A-F04F-A05C-B227ECDD1C84}"/>
              </a:ext>
            </a:extLst>
          </p:cNvPr>
          <p:cNvPicPr>
            <a:picLocks noChangeAspect="1"/>
          </p:cNvPicPr>
          <p:nvPr>
            <p:custDataLst>
              <p:tags r:id="rId6"/>
            </p:custDataLst>
          </p:nvPr>
        </p:nvPicPr>
        <p:blipFill>
          <a:blip r:embed="rId21">
            <a:extLst>
              <a:ext uri="{28A0092B-C50C-407E-A947-70E740481C1C}">
                <a14:useLocalDpi xmlns:a14="http://schemas.microsoft.com/office/drawing/2010/main" val="0"/>
              </a:ext>
            </a:extLst>
          </a:blip>
          <a:stretch>
            <a:fillRect/>
          </a:stretch>
        </p:blipFill>
        <p:spPr>
          <a:xfrm>
            <a:off x="4890138" y="5174893"/>
            <a:ext cx="4187623" cy="271443"/>
          </a:xfrm>
          <a:prstGeom prst="rect">
            <a:avLst/>
          </a:prstGeom>
        </p:spPr>
      </p:pic>
      <p:sp>
        <p:nvSpPr>
          <p:cNvPr id="55" name="CasellaDiTesto 54">
            <a:extLst>
              <a:ext uri="{FF2B5EF4-FFF2-40B4-BE49-F238E27FC236}">
                <a16:creationId xmlns:a16="http://schemas.microsoft.com/office/drawing/2014/main" id="{569E8405-14F2-97D9-BABA-4B2EA3DE0294}"/>
              </a:ext>
            </a:extLst>
          </p:cNvPr>
          <p:cNvSpPr txBox="1"/>
          <p:nvPr/>
        </p:nvSpPr>
        <p:spPr>
          <a:xfrm>
            <a:off x="257676" y="5128081"/>
            <a:ext cx="5719945" cy="369332"/>
          </a:xfrm>
          <a:prstGeom prst="rect">
            <a:avLst/>
          </a:prstGeom>
          <a:noFill/>
        </p:spPr>
        <p:txBody>
          <a:bodyPr wrap="square">
            <a:spAutoFit/>
          </a:bodyPr>
          <a:lstStyle/>
          <a:p>
            <a:pPr marL="342900" indent="-342900">
              <a:buFont typeface="Arial" panose="020B0604020202020204" pitchFamily="34" charset="0"/>
              <a:buChar char="•"/>
            </a:pPr>
            <a:r>
              <a:rPr lang="en-US" b="1" dirty="0"/>
              <a:t>Thus:</a:t>
            </a:r>
            <a:r>
              <a:rPr lang="en-US" dirty="0"/>
              <a:t> by repeatedly conditioning, we obtain</a:t>
            </a:r>
            <a:endParaRPr lang="it-IT" b="0" dirty="0">
              <a:solidFill>
                <a:srgbClr val="E71224"/>
              </a:solidFill>
            </a:endParaRPr>
          </a:p>
        </p:txBody>
      </p:sp>
      <p:grpSp>
        <p:nvGrpSpPr>
          <p:cNvPr id="6" name="Gruppo 5">
            <a:extLst>
              <a:ext uri="{FF2B5EF4-FFF2-40B4-BE49-F238E27FC236}">
                <a16:creationId xmlns:a16="http://schemas.microsoft.com/office/drawing/2014/main" id="{A1F0BB9C-E1BB-154D-3D64-3BD4D00301D3}"/>
              </a:ext>
            </a:extLst>
          </p:cNvPr>
          <p:cNvGrpSpPr/>
          <p:nvPr/>
        </p:nvGrpSpPr>
        <p:grpSpPr>
          <a:xfrm>
            <a:off x="281942" y="768179"/>
            <a:ext cx="9688145" cy="442822"/>
            <a:chOff x="332512" y="844884"/>
            <a:chExt cx="9558715" cy="442822"/>
          </a:xfrm>
        </p:grpSpPr>
        <mc:AlternateContent xmlns:mc="http://schemas.openxmlformats.org/markup-compatibility/2006" xmlns:a14="http://schemas.microsoft.com/office/drawing/2010/main">
          <mc:Choice Requires="a14">
            <p:sp>
              <p:nvSpPr>
                <p:cNvPr id="9" name="CasellaDiTesto 8">
                  <a:extLst>
                    <a:ext uri="{FF2B5EF4-FFF2-40B4-BE49-F238E27FC236}">
                      <a16:creationId xmlns:a16="http://schemas.microsoft.com/office/drawing/2014/main" id="{A41D1DA3-0E14-529D-C82C-84E9C1CCD074}"/>
                    </a:ext>
                  </a:extLst>
                </p:cNvPr>
                <p:cNvSpPr txBox="1"/>
                <p:nvPr/>
              </p:nvSpPr>
              <p:spPr>
                <a:xfrm>
                  <a:off x="836155" y="884010"/>
                  <a:ext cx="9055072" cy="369332"/>
                </a:xfrm>
                <a:prstGeom prst="rect">
                  <a:avLst/>
                </a:prstGeom>
                <a:noFill/>
              </p:spPr>
              <p:txBody>
                <a:bodyPr wrap="square">
                  <a:spAutoFit/>
                </a:bodyPr>
                <a:lstStyle/>
                <a:p>
                  <a:r>
                    <a:rPr lang="en-US" dirty="0"/>
                    <a:t>We proved </a:t>
                  </a:r>
                  <a14:m>
                    <m:oMath xmlns:m="http://schemas.openxmlformats.org/officeDocument/2006/math">
                      <m:r>
                        <m:rPr>
                          <m:sty m:val="p"/>
                        </m:rPr>
                        <a:rPr lang="it-IT" b="0" i="0" dirty="0" smtClean="0">
                          <a:solidFill>
                            <a:srgbClr val="E71224"/>
                          </a:solidFill>
                          <a:latin typeface="Cambria Math" panose="02040503050406030204" pitchFamily="18" charset="0"/>
                        </a:rPr>
                        <m:t>E</m:t>
                      </m:r>
                      <m:d>
                        <m:dPr>
                          <m:begChr m:val="["/>
                          <m:endChr m:val="]"/>
                          <m:ctrlPr>
                            <a:rPr lang="it-IT" b="0" i="1" dirty="0" smtClean="0">
                              <a:solidFill>
                                <a:srgbClr val="E71224"/>
                              </a:solidFill>
                              <a:latin typeface="Cambria Math" panose="02040503050406030204" pitchFamily="18" charset="0"/>
                            </a:rPr>
                          </m:ctrlPr>
                        </m:dPr>
                        <m:e>
                          <m:r>
                            <a:rPr lang="it-IT" b="0" i="1" dirty="0" smtClean="0">
                              <a:solidFill>
                                <a:srgbClr val="E71224"/>
                              </a:solidFill>
                              <a:latin typeface="Cambria Math" panose="02040503050406030204" pitchFamily="18" charset="0"/>
                            </a:rPr>
                            <m:t>𝑥</m:t>
                          </m:r>
                          <m:r>
                            <a:rPr lang="it-IT" b="0" i="1" dirty="0" smtClean="0">
                              <a:solidFill>
                                <a:srgbClr val="E71224"/>
                              </a:solidFill>
                              <a:latin typeface="Cambria Math" panose="02040503050406030204" pitchFamily="18" charset="0"/>
                            </a:rPr>
                            <m:t>(</m:t>
                          </m:r>
                          <m:r>
                            <a:rPr lang="it-IT" b="0" i="1" dirty="0" smtClean="0">
                              <a:solidFill>
                                <a:srgbClr val="E71224"/>
                              </a:solidFill>
                              <a:latin typeface="Cambria Math" panose="02040503050406030204" pitchFamily="18" charset="0"/>
                            </a:rPr>
                            <m:t>𝑡</m:t>
                          </m:r>
                          <m:r>
                            <a:rPr lang="it-IT" b="0" i="1" dirty="0" smtClean="0">
                              <a:solidFill>
                                <a:srgbClr val="E71224"/>
                              </a:solidFill>
                              <a:latin typeface="Cambria Math" panose="02040503050406030204" pitchFamily="18" charset="0"/>
                            </a:rPr>
                            <m:t>)</m:t>
                          </m:r>
                        </m:e>
                      </m:d>
                      <m:r>
                        <a:rPr lang="it-IT" b="0" i="0" dirty="0" smtClean="0">
                          <a:solidFill>
                            <a:srgbClr val="E71224"/>
                          </a:solidFill>
                          <a:latin typeface="Cambria Math" panose="02040503050406030204" pitchFamily="18" charset="0"/>
                        </a:rPr>
                        <m:t>=</m:t>
                      </m:r>
                      <m:sSub>
                        <m:sSubPr>
                          <m:ctrlPr>
                            <a:rPr lang="it-IT" b="0" i="1" dirty="0" smtClean="0">
                              <a:solidFill>
                                <a:srgbClr val="E71224"/>
                              </a:solidFill>
                              <a:latin typeface="Cambria Math" panose="02040503050406030204" pitchFamily="18" charset="0"/>
                            </a:rPr>
                          </m:ctrlPr>
                        </m:sSubPr>
                        <m:e>
                          <m:r>
                            <a:rPr lang="it-IT" b="0" i="1" dirty="0" smtClean="0">
                              <a:solidFill>
                                <a:srgbClr val="E71224"/>
                              </a:solidFill>
                              <a:latin typeface="Cambria Math" panose="02040503050406030204" pitchFamily="18" charset="0"/>
                            </a:rPr>
                            <m:t>𝑥</m:t>
                          </m:r>
                        </m:e>
                        <m:sub>
                          <m:r>
                            <m:rPr>
                              <m:sty m:val="p"/>
                            </m:rPr>
                            <a:rPr lang="it-IT" b="0" i="0" dirty="0" smtClean="0">
                              <a:solidFill>
                                <a:srgbClr val="E71224"/>
                              </a:solidFill>
                              <a:latin typeface="Cambria Math" panose="02040503050406030204" pitchFamily="18" charset="0"/>
                            </a:rPr>
                            <m:t>ave</m:t>
                          </m:r>
                        </m:sub>
                      </m:sSub>
                      <m:sSub>
                        <m:sSubPr>
                          <m:ctrlPr>
                            <a:rPr lang="it-IT" b="0" i="1" dirty="0" smtClean="0">
                              <a:solidFill>
                                <a:srgbClr val="E71224"/>
                              </a:solidFill>
                              <a:latin typeface="Cambria Math" panose="02040503050406030204" pitchFamily="18" charset="0"/>
                            </a:rPr>
                          </m:ctrlPr>
                        </m:sSubPr>
                        <m:e>
                          <m:r>
                            <a:rPr lang="it-IT" b="0" i="1" dirty="0" smtClean="0">
                              <a:solidFill>
                                <a:srgbClr val="E71224"/>
                              </a:solidFill>
                              <a:latin typeface="Cambria Math" panose="02040503050406030204" pitchFamily="18" charset="0"/>
                            </a:rPr>
                            <m:t>1</m:t>
                          </m:r>
                        </m:e>
                        <m:sub>
                          <m:r>
                            <a:rPr lang="it-IT" b="0" i="1" dirty="0" smtClean="0">
                              <a:solidFill>
                                <a:srgbClr val="E71224"/>
                              </a:solidFill>
                              <a:latin typeface="Cambria Math" panose="02040503050406030204" pitchFamily="18" charset="0"/>
                            </a:rPr>
                            <m:t>𝑛</m:t>
                          </m:r>
                        </m:sub>
                      </m:sSub>
                    </m:oMath>
                  </a14:m>
                  <a:r>
                    <a:rPr lang="en-US" dirty="0"/>
                    <a:t>. However, this does not exclude arbitrarily large fluctuation!</a:t>
                  </a:r>
                </a:p>
              </p:txBody>
            </p:sp>
          </mc:Choice>
          <mc:Fallback xmlns="">
            <p:sp>
              <p:nvSpPr>
                <p:cNvPr id="9" name="CasellaDiTesto 8">
                  <a:extLst>
                    <a:ext uri="{FF2B5EF4-FFF2-40B4-BE49-F238E27FC236}">
                      <a16:creationId xmlns:a16="http://schemas.microsoft.com/office/drawing/2014/main" id="{A41D1DA3-0E14-529D-C82C-84E9C1CCD074}"/>
                    </a:ext>
                  </a:extLst>
                </p:cNvPr>
                <p:cNvSpPr txBox="1">
                  <a:spLocks noRot="1" noChangeAspect="1" noMove="1" noResize="1" noEditPoints="1" noAdjustHandles="1" noChangeArrowheads="1" noChangeShapeType="1" noTextEdit="1"/>
                </p:cNvSpPr>
                <p:nvPr/>
              </p:nvSpPr>
              <p:spPr>
                <a:xfrm>
                  <a:off x="836155" y="884010"/>
                  <a:ext cx="9055072" cy="369332"/>
                </a:xfrm>
                <a:prstGeom prst="rect">
                  <a:avLst/>
                </a:prstGeom>
                <a:blipFill>
                  <a:blip r:embed="rId22"/>
                  <a:stretch>
                    <a:fillRect l="-598" t="-8197" b="-24590"/>
                  </a:stretch>
                </a:blipFill>
              </p:spPr>
              <p:txBody>
                <a:bodyPr/>
                <a:lstStyle/>
                <a:p>
                  <a:r>
                    <a:rPr lang="it-IT">
                      <a:noFill/>
                    </a:rPr>
                    <a:t> </a:t>
                  </a:r>
                </a:p>
              </p:txBody>
            </p:sp>
          </mc:Fallback>
        </mc:AlternateContent>
        <p:sp>
          <p:nvSpPr>
            <p:cNvPr id="7" name="Rettangolo con angoli arrotondati 6">
              <a:extLst>
                <a:ext uri="{FF2B5EF4-FFF2-40B4-BE49-F238E27FC236}">
                  <a16:creationId xmlns:a16="http://schemas.microsoft.com/office/drawing/2014/main" id="{372FA79B-4D8A-6272-5928-CB7551F076E6}"/>
                </a:ext>
              </a:extLst>
            </p:cNvPr>
            <p:cNvSpPr/>
            <p:nvPr/>
          </p:nvSpPr>
          <p:spPr>
            <a:xfrm>
              <a:off x="332512" y="844884"/>
              <a:ext cx="9254689" cy="442822"/>
            </a:xfrm>
            <a:prstGeom prst="roundRect">
              <a:avLst>
                <a:gd name="adj" fmla="val 9849"/>
              </a:avLst>
            </a:prstGeom>
            <a:noFill/>
            <a:ln w="38100">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grpSp>
      <p:pic>
        <p:nvPicPr>
          <p:cNvPr id="13" name="Immagine 12"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y(k)\perp \bm{1}_n\;\;\forall \;k\geq 0\end{eqnarray*}&#10;}&#10;\end{document}" title="IguanaTex Bitmap Display">
            <a:extLst>
              <a:ext uri="{FF2B5EF4-FFF2-40B4-BE49-F238E27FC236}">
                <a16:creationId xmlns:a16="http://schemas.microsoft.com/office/drawing/2014/main" id="{F053D403-D616-598F-4982-72B734B9D48E}"/>
              </a:ext>
            </a:extLst>
          </p:cNvPr>
          <p:cNvPicPr>
            <a:picLocks noChangeAspect="1"/>
          </p:cNvPicPr>
          <p:nvPr>
            <p:custDataLst>
              <p:tags r:id="rId7"/>
            </p:custDataLst>
          </p:nvPr>
        </p:nvPicPr>
        <p:blipFill>
          <a:blip r:embed="rId23">
            <a:extLst>
              <a:ext uri="{28A0092B-C50C-407E-A947-70E740481C1C}">
                <a14:useLocalDpi xmlns:a14="http://schemas.microsoft.com/office/drawing/2010/main" val="0"/>
              </a:ext>
            </a:extLst>
          </a:blip>
          <a:stretch>
            <a:fillRect/>
          </a:stretch>
        </p:blipFill>
        <p:spPr>
          <a:xfrm>
            <a:off x="8257233" y="1589110"/>
            <a:ext cx="1665248" cy="230319"/>
          </a:xfrm>
          <a:prstGeom prst="rect">
            <a:avLst/>
          </a:prstGeom>
        </p:spPr>
      </p:pic>
      <mc:AlternateContent xmlns:mc="http://schemas.openxmlformats.org/markup-compatibility/2006" xmlns:a14="http://schemas.microsoft.com/office/drawing/2010/main">
        <mc:Choice Requires="a14">
          <p:sp>
            <p:nvSpPr>
              <p:cNvPr id="75" name="CasellaDiTesto 74">
                <a:extLst>
                  <a:ext uri="{FF2B5EF4-FFF2-40B4-BE49-F238E27FC236}">
                    <a16:creationId xmlns:a16="http://schemas.microsoft.com/office/drawing/2014/main" id="{95BA5901-B686-668F-F9D5-3B0FBD95F3D7}"/>
                  </a:ext>
                </a:extLst>
              </p:cNvPr>
              <p:cNvSpPr txBox="1"/>
              <p:nvPr/>
            </p:nvSpPr>
            <p:spPr>
              <a:xfrm>
                <a:off x="281942" y="3176732"/>
                <a:ext cx="4608196" cy="369332"/>
              </a:xfrm>
              <a:prstGeom prst="rect">
                <a:avLst/>
              </a:prstGeom>
              <a:noFill/>
            </p:spPr>
            <p:txBody>
              <a:bodyPr wrap="square">
                <a:spAutoFit/>
              </a:bodyPr>
              <a:lstStyle/>
              <a:p>
                <a:pPr marL="342900" indent="-342900">
                  <a:buFont typeface="Arial" panose="020B0604020202020204" pitchFamily="34" charset="0"/>
                  <a:buChar char="•"/>
                </a:pPr>
                <a:r>
                  <a:rPr lang="en-US" b="1" dirty="0"/>
                  <a:t>Then:</a:t>
                </a:r>
                <a:r>
                  <a:rPr lang="en-US" dirty="0"/>
                  <a:t> Since </a:t>
                </a:r>
                <a14:m>
                  <m:oMath xmlns:m="http://schemas.openxmlformats.org/officeDocument/2006/math">
                    <m:r>
                      <a:rPr lang="it-IT" b="0" i="1" dirty="0" smtClean="0">
                        <a:solidFill>
                          <a:srgbClr val="E71224"/>
                        </a:solidFill>
                        <a:latin typeface="Cambria Math" panose="02040503050406030204" pitchFamily="18" charset="0"/>
                      </a:rPr>
                      <m:t>𝑦</m:t>
                    </m:r>
                    <m:d>
                      <m:dPr>
                        <m:ctrlPr>
                          <a:rPr lang="it-IT" b="0" i="1" dirty="0" smtClean="0">
                            <a:solidFill>
                              <a:srgbClr val="E71224"/>
                            </a:solidFill>
                            <a:latin typeface="Cambria Math" panose="02040503050406030204" pitchFamily="18" charset="0"/>
                          </a:rPr>
                        </m:ctrlPr>
                      </m:dPr>
                      <m:e>
                        <m:r>
                          <a:rPr lang="it-IT" b="0" i="1" dirty="0" smtClean="0">
                            <a:solidFill>
                              <a:srgbClr val="E71224"/>
                            </a:solidFill>
                            <a:latin typeface="Cambria Math" panose="02040503050406030204" pitchFamily="18" charset="0"/>
                          </a:rPr>
                          <m:t>𝑘</m:t>
                        </m:r>
                        <m:r>
                          <a:rPr lang="it-IT" b="0" i="1" dirty="0" smtClean="0">
                            <a:solidFill>
                              <a:srgbClr val="E71224"/>
                            </a:solidFill>
                            <a:latin typeface="Cambria Math" panose="02040503050406030204" pitchFamily="18" charset="0"/>
                          </a:rPr>
                          <m:t>+1</m:t>
                        </m:r>
                      </m:e>
                    </m:d>
                    <m:r>
                      <a:rPr lang="it-IT" b="0" i="1" dirty="0" smtClean="0">
                        <a:solidFill>
                          <a:srgbClr val="E71224"/>
                        </a:solidFill>
                        <a:latin typeface="Cambria Math" panose="02040503050406030204" pitchFamily="18" charset="0"/>
                      </a:rPr>
                      <m:t>=</m:t>
                    </m:r>
                    <m:r>
                      <a:rPr lang="it-IT" i="1" dirty="0">
                        <a:solidFill>
                          <a:srgbClr val="E71224"/>
                        </a:solidFill>
                        <a:latin typeface="Cambria Math" panose="02040503050406030204" pitchFamily="18" charset="0"/>
                      </a:rPr>
                      <m:t>𝑊</m:t>
                    </m:r>
                    <m:d>
                      <m:dPr>
                        <m:ctrlPr>
                          <a:rPr lang="it-IT" i="1" dirty="0">
                            <a:solidFill>
                              <a:srgbClr val="E71224"/>
                            </a:solidFill>
                            <a:latin typeface="Cambria Math" panose="02040503050406030204" pitchFamily="18" charset="0"/>
                          </a:rPr>
                        </m:ctrlPr>
                      </m:dPr>
                      <m:e>
                        <m:r>
                          <a:rPr lang="it-IT" i="1" dirty="0">
                            <a:solidFill>
                              <a:srgbClr val="E71224"/>
                            </a:solidFill>
                            <a:latin typeface="Cambria Math" panose="02040503050406030204" pitchFamily="18" charset="0"/>
                          </a:rPr>
                          <m:t>𝑘</m:t>
                        </m:r>
                      </m:e>
                    </m:d>
                    <m:r>
                      <a:rPr lang="it-IT" b="0" i="1" dirty="0" smtClean="0">
                        <a:solidFill>
                          <a:srgbClr val="E71224"/>
                        </a:solidFill>
                        <a:latin typeface="Cambria Math" panose="02040503050406030204" pitchFamily="18" charset="0"/>
                      </a:rPr>
                      <m:t>𝑦</m:t>
                    </m:r>
                    <m:r>
                      <a:rPr lang="it-IT" b="0" i="1" dirty="0" smtClean="0">
                        <a:solidFill>
                          <a:srgbClr val="E71224"/>
                        </a:solidFill>
                        <a:latin typeface="Cambria Math" panose="02040503050406030204" pitchFamily="18" charset="0"/>
                      </a:rPr>
                      <m:t>(</m:t>
                    </m:r>
                    <m:r>
                      <a:rPr lang="it-IT" b="0" i="1" dirty="0" smtClean="0">
                        <a:solidFill>
                          <a:srgbClr val="E71224"/>
                        </a:solidFill>
                        <a:latin typeface="Cambria Math" panose="02040503050406030204" pitchFamily="18" charset="0"/>
                      </a:rPr>
                      <m:t>𝑘</m:t>
                    </m:r>
                    <m:r>
                      <a:rPr lang="it-IT" b="0" i="1" dirty="0" smtClean="0">
                        <a:solidFill>
                          <a:srgbClr val="E71224"/>
                        </a:solidFill>
                        <a:latin typeface="Cambria Math" panose="02040503050406030204" pitchFamily="18" charset="0"/>
                      </a:rPr>
                      <m:t>)</m:t>
                    </m:r>
                  </m:oMath>
                </a14:m>
                <a:r>
                  <a:rPr lang="en-US" dirty="0"/>
                  <a:t>:</a:t>
                </a:r>
              </a:p>
            </p:txBody>
          </p:sp>
        </mc:Choice>
        <mc:Fallback xmlns="">
          <p:sp>
            <p:nvSpPr>
              <p:cNvPr id="75" name="CasellaDiTesto 74">
                <a:extLst>
                  <a:ext uri="{FF2B5EF4-FFF2-40B4-BE49-F238E27FC236}">
                    <a16:creationId xmlns:a16="http://schemas.microsoft.com/office/drawing/2014/main" id="{95BA5901-B686-668F-F9D5-3B0FBD95F3D7}"/>
                  </a:ext>
                </a:extLst>
              </p:cNvPr>
              <p:cNvSpPr txBox="1">
                <a:spLocks noRot="1" noChangeAspect="1" noMove="1" noResize="1" noEditPoints="1" noAdjustHandles="1" noChangeArrowheads="1" noChangeShapeType="1" noTextEdit="1"/>
              </p:cNvSpPr>
              <p:nvPr/>
            </p:nvSpPr>
            <p:spPr>
              <a:xfrm>
                <a:off x="281942" y="3176732"/>
                <a:ext cx="4608196" cy="369332"/>
              </a:xfrm>
              <a:prstGeom prst="rect">
                <a:avLst/>
              </a:prstGeom>
              <a:blipFill>
                <a:blip r:embed="rId24"/>
                <a:stretch>
                  <a:fillRect l="-794" t="-8197" b="-24590"/>
                </a:stretch>
              </a:blipFill>
            </p:spPr>
            <p:txBody>
              <a:bodyPr/>
              <a:lstStyle/>
              <a:p>
                <a:r>
                  <a:rPr lang="en-US">
                    <a:noFill/>
                  </a:rPr>
                  <a:t> </a:t>
                </a:r>
              </a:p>
            </p:txBody>
          </p:sp>
        </mc:Fallback>
      </mc:AlternateContent>
      <p:sp>
        <p:nvSpPr>
          <p:cNvPr id="76" name="CasellaDiTesto 75">
            <a:extLst>
              <a:ext uri="{FF2B5EF4-FFF2-40B4-BE49-F238E27FC236}">
                <a16:creationId xmlns:a16="http://schemas.microsoft.com/office/drawing/2014/main" id="{F9B19157-C2DB-3C8D-AF19-927A6C2C40EB}"/>
              </a:ext>
            </a:extLst>
          </p:cNvPr>
          <p:cNvSpPr txBox="1"/>
          <p:nvPr/>
        </p:nvSpPr>
        <p:spPr>
          <a:xfrm>
            <a:off x="601870" y="4350355"/>
            <a:ext cx="1906781" cy="369332"/>
          </a:xfrm>
          <a:prstGeom prst="rect">
            <a:avLst/>
          </a:prstGeom>
          <a:noFill/>
        </p:spPr>
        <p:txBody>
          <a:bodyPr wrap="square">
            <a:spAutoFit/>
          </a:bodyPr>
          <a:lstStyle/>
          <a:p>
            <a:r>
              <a:rPr lang="it-IT" dirty="0"/>
              <a:t>and </a:t>
            </a:r>
            <a:r>
              <a:rPr lang="it-IT" dirty="0" err="1"/>
              <a:t>because</a:t>
            </a:r>
            <a:r>
              <a:rPr lang="it-IT" dirty="0"/>
              <a:t> </a:t>
            </a:r>
            <a:endParaRPr lang="it-IT" b="0" dirty="0">
              <a:solidFill>
                <a:srgbClr val="E71224"/>
              </a:solidFill>
            </a:endParaRPr>
          </a:p>
        </p:txBody>
      </p:sp>
      <p:pic>
        <p:nvPicPr>
          <p:cNvPr id="16" name="Immagine 15"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text{(by diagonalization of } \mathsf{E}[W^\intercal W]\text{ )}&#10;\end{eqnarray*}&#10;}&#10;\end{document}" title="IguanaTex Bitmap Display">
            <a:extLst>
              <a:ext uri="{FF2B5EF4-FFF2-40B4-BE49-F238E27FC236}">
                <a16:creationId xmlns:a16="http://schemas.microsoft.com/office/drawing/2014/main" id="{997C8B77-101A-D4E7-D83E-9DA8C9C6CDD5}"/>
              </a:ext>
            </a:extLst>
          </p:cNvPr>
          <p:cNvPicPr>
            <a:picLocks noChangeAspect="1"/>
          </p:cNvPicPr>
          <p:nvPr>
            <p:custDataLst>
              <p:tags r:id="rId8"/>
            </p:custDataLst>
          </p:nvPr>
        </p:nvPicPr>
        <p:blipFill>
          <a:blip r:embed="rId25">
            <a:extLst>
              <a:ext uri="{28A0092B-C50C-407E-A947-70E740481C1C}">
                <a14:useLocalDpi xmlns:a14="http://schemas.microsoft.com/office/drawing/2010/main" val="0"/>
              </a:ext>
            </a:extLst>
          </a:blip>
          <a:stretch>
            <a:fillRect/>
          </a:stretch>
        </p:blipFill>
        <p:spPr>
          <a:xfrm>
            <a:off x="4197187" y="4776684"/>
            <a:ext cx="2368117" cy="189066"/>
          </a:xfrm>
          <a:prstGeom prst="rect">
            <a:avLst/>
          </a:prstGeom>
        </p:spPr>
      </p:pic>
      <p:grpSp>
        <p:nvGrpSpPr>
          <p:cNvPr id="21" name="Gruppo 20">
            <a:extLst>
              <a:ext uri="{FF2B5EF4-FFF2-40B4-BE49-F238E27FC236}">
                <a16:creationId xmlns:a16="http://schemas.microsoft.com/office/drawing/2014/main" id="{B5D7EEE5-6320-7C9F-9D9A-068C79A6E99F}"/>
              </a:ext>
            </a:extLst>
          </p:cNvPr>
          <p:cNvGrpSpPr/>
          <p:nvPr/>
        </p:nvGrpSpPr>
        <p:grpSpPr>
          <a:xfrm>
            <a:off x="332513" y="5665528"/>
            <a:ext cx="9453479" cy="1563193"/>
            <a:chOff x="332513" y="5741728"/>
            <a:chExt cx="9453479" cy="1563193"/>
          </a:xfrm>
        </p:grpSpPr>
        <mc:AlternateContent xmlns:mc="http://schemas.openxmlformats.org/markup-compatibility/2006" xmlns:a14="http://schemas.microsoft.com/office/drawing/2010/main">
          <mc:Choice Requires="a14">
            <p:sp>
              <p:nvSpPr>
                <p:cNvPr id="58" name="CasellaDiTesto 57">
                  <a:extLst>
                    <a:ext uri="{FF2B5EF4-FFF2-40B4-BE49-F238E27FC236}">
                      <a16:creationId xmlns:a16="http://schemas.microsoft.com/office/drawing/2014/main" id="{7F284011-DD1E-8AAA-8A5C-69ECDAFC0750}"/>
                    </a:ext>
                  </a:extLst>
                </p:cNvPr>
                <p:cNvSpPr txBox="1"/>
                <p:nvPr/>
              </p:nvSpPr>
              <p:spPr>
                <a:xfrm>
                  <a:off x="452569" y="5821456"/>
                  <a:ext cx="9209375" cy="369332"/>
                </a:xfrm>
                <a:prstGeom prst="rect">
                  <a:avLst/>
                </a:prstGeom>
                <a:noFill/>
              </p:spPr>
              <p:txBody>
                <a:bodyPr wrap="square">
                  <a:spAutoFit/>
                </a:bodyPr>
                <a:lstStyle/>
                <a:p>
                  <a:r>
                    <a:rPr lang="en-US" dirty="0"/>
                    <a:t>Since </a:t>
                  </a:r>
                  <a14:m>
                    <m:oMath xmlns:m="http://schemas.openxmlformats.org/officeDocument/2006/math">
                      <m:sSub>
                        <m:sSubPr>
                          <m:ctrlPr>
                            <a:rPr lang="it-IT" i="1" dirty="0">
                              <a:solidFill>
                                <a:srgbClr val="E71224"/>
                              </a:solidFill>
                              <a:latin typeface="Cambria Math" panose="02040503050406030204" pitchFamily="18" charset="0"/>
                            </a:rPr>
                          </m:ctrlPr>
                        </m:sSubPr>
                        <m:e>
                          <m:r>
                            <a:rPr lang="it-IT" i="1" dirty="0">
                              <a:solidFill>
                                <a:srgbClr val="E71224"/>
                              </a:solidFill>
                              <a:latin typeface="Cambria Math" panose="02040503050406030204" pitchFamily="18" charset="0"/>
                            </a:rPr>
                            <m:t>𝜆</m:t>
                          </m:r>
                        </m:e>
                        <m:sub>
                          <m:r>
                            <a:rPr lang="it-IT" i="1" dirty="0">
                              <a:solidFill>
                                <a:srgbClr val="E71224"/>
                              </a:solidFill>
                              <a:latin typeface="Cambria Math" panose="02040503050406030204" pitchFamily="18" charset="0"/>
                            </a:rPr>
                            <m:t>2</m:t>
                          </m:r>
                        </m:sub>
                      </m:sSub>
                      <m:r>
                        <a:rPr lang="it-IT" b="0" i="1" dirty="0" smtClean="0">
                          <a:solidFill>
                            <a:srgbClr val="E71224"/>
                          </a:solidFill>
                          <a:latin typeface="Cambria Math" panose="02040503050406030204" pitchFamily="18" charset="0"/>
                        </a:rPr>
                        <m:t>∈(0,1)</m:t>
                      </m:r>
                      <m:r>
                        <a:rPr lang="it-IT" i="1" dirty="0">
                          <a:solidFill>
                            <a:srgbClr val="E71224"/>
                          </a:solidFill>
                          <a:latin typeface="Cambria Math" panose="02040503050406030204" pitchFamily="18" charset="0"/>
                        </a:rPr>
                        <m:t> </m:t>
                      </m:r>
                    </m:oMath>
                  </a14:m>
                  <a:r>
                    <a:rPr lang="en-US" dirty="0"/>
                    <a:t>than </a:t>
                  </a:r>
                  <a14:m>
                    <m:oMath xmlns:m="http://schemas.openxmlformats.org/officeDocument/2006/math">
                      <m:r>
                        <m:rPr>
                          <m:sty m:val="p"/>
                        </m:rPr>
                        <a:rPr lang="it-IT" b="0" i="0" dirty="0" smtClean="0">
                          <a:solidFill>
                            <a:srgbClr val="E71224"/>
                          </a:solidFill>
                          <a:latin typeface="Cambria Math" panose="02040503050406030204" pitchFamily="18" charset="0"/>
                        </a:rPr>
                        <m:t>E</m:t>
                      </m:r>
                      <m:d>
                        <m:dPr>
                          <m:begChr m:val="["/>
                          <m:endChr m:val="]"/>
                          <m:ctrlPr>
                            <a:rPr lang="it-IT" b="0" i="1" dirty="0" smtClean="0">
                              <a:solidFill>
                                <a:srgbClr val="E71224"/>
                              </a:solidFill>
                              <a:latin typeface="Cambria Math" panose="02040503050406030204" pitchFamily="18" charset="0"/>
                            </a:rPr>
                          </m:ctrlPr>
                        </m:dPr>
                        <m:e>
                          <m:sSup>
                            <m:sSupPr>
                              <m:ctrlPr>
                                <a:rPr lang="it-IT" b="0" i="1" dirty="0" smtClean="0">
                                  <a:solidFill>
                                    <a:srgbClr val="E71224"/>
                                  </a:solidFill>
                                  <a:latin typeface="Cambria Math" panose="02040503050406030204" pitchFamily="18" charset="0"/>
                                </a:rPr>
                              </m:ctrlPr>
                            </m:sSupPr>
                            <m:e>
                              <m:r>
                                <a:rPr lang="it-IT" b="0" i="1" dirty="0" smtClean="0">
                                  <a:solidFill>
                                    <a:srgbClr val="E71224"/>
                                  </a:solidFill>
                                  <a:latin typeface="Cambria Math" panose="02040503050406030204" pitchFamily="18" charset="0"/>
                                </a:rPr>
                                <m:t>𝑦</m:t>
                              </m:r>
                            </m:e>
                            <m:sup>
                              <m:r>
                                <a:rPr lang="it-IT" b="0" i="1" dirty="0" smtClean="0">
                                  <a:solidFill>
                                    <a:srgbClr val="E71224"/>
                                  </a:solidFill>
                                  <a:latin typeface="Cambria Math" panose="02040503050406030204" pitchFamily="18" charset="0"/>
                                </a:rPr>
                                <m:t>𝑇</m:t>
                              </m:r>
                            </m:sup>
                          </m:sSup>
                          <m:r>
                            <a:rPr lang="it-IT" b="0" i="1" dirty="0" smtClean="0">
                              <a:solidFill>
                                <a:srgbClr val="E71224"/>
                              </a:solidFill>
                              <a:latin typeface="Cambria Math" panose="02040503050406030204" pitchFamily="18" charset="0"/>
                            </a:rPr>
                            <m:t>𝑦</m:t>
                          </m:r>
                        </m:e>
                      </m:d>
                      <m:r>
                        <a:rPr lang="it-IT" b="0" i="0" dirty="0" smtClean="0">
                          <a:solidFill>
                            <a:srgbClr val="E71224"/>
                          </a:solidFill>
                          <a:latin typeface="Cambria Math" panose="02040503050406030204" pitchFamily="18" charset="0"/>
                        </a:rPr>
                        <m:t>=</m:t>
                      </m:r>
                      <m:r>
                        <m:rPr>
                          <m:sty m:val="p"/>
                        </m:rPr>
                        <a:rPr lang="it-IT" b="0" i="0" dirty="0" smtClean="0">
                          <a:solidFill>
                            <a:srgbClr val="E71224"/>
                          </a:solidFill>
                          <a:latin typeface="Cambria Math" panose="02040503050406030204" pitchFamily="18" charset="0"/>
                        </a:rPr>
                        <m:t>Var</m:t>
                      </m:r>
                      <m:d>
                        <m:dPr>
                          <m:begChr m:val="["/>
                          <m:endChr m:val="]"/>
                          <m:ctrlPr>
                            <a:rPr lang="it-IT" i="1" dirty="0">
                              <a:solidFill>
                                <a:srgbClr val="E71224"/>
                              </a:solidFill>
                              <a:latin typeface="Cambria Math" panose="02040503050406030204" pitchFamily="18" charset="0"/>
                            </a:rPr>
                          </m:ctrlPr>
                        </m:dPr>
                        <m:e>
                          <m:r>
                            <a:rPr lang="it-IT" i="1" dirty="0">
                              <a:solidFill>
                                <a:srgbClr val="E71224"/>
                              </a:solidFill>
                              <a:latin typeface="Cambria Math" panose="02040503050406030204" pitchFamily="18" charset="0"/>
                            </a:rPr>
                            <m:t>𝑥</m:t>
                          </m:r>
                          <m:r>
                            <a:rPr lang="it-IT" i="1" dirty="0">
                              <a:solidFill>
                                <a:srgbClr val="E71224"/>
                              </a:solidFill>
                              <a:latin typeface="Cambria Math" panose="02040503050406030204" pitchFamily="18" charset="0"/>
                            </a:rPr>
                            <m:t>−</m:t>
                          </m:r>
                          <m:sSub>
                            <m:sSubPr>
                              <m:ctrlPr>
                                <a:rPr lang="it-IT" i="1" dirty="0">
                                  <a:solidFill>
                                    <a:srgbClr val="E71224"/>
                                  </a:solidFill>
                                  <a:latin typeface="Cambria Math" panose="02040503050406030204" pitchFamily="18" charset="0"/>
                                </a:rPr>
                              </m:ctrlPr>
                            </m:sSubPr>
                            <m:e>
                              <m:r>
                                <a:rPr lang="it-IT" i="1" dirty="0">
                                  <a:solidFill>
                                    <a:srgbClr val="E71224"/>
                                  </a:solidFill>
                                  <a:latin typeface="Cambria Math" panose="02040503050406030204" pitchFamily="18" charset="0"/>
                                </a:rPr>
                                <m:t>𝑥</m:t>
                              </m:r>
                            </m:e>
                            <m:sub>
                              <m:r>
                                <m:rPr>
                                  <m:sty m:val="p"/>
                                </m:rPr>
                                <a:rPr lang="it-IT" dirty="0">
                                  <a:solidFill>
                                    <a:srgbClr val="E71224"/>
                                  </a:solidFill>
                                  <a:latin typeface="Cambria Math" panose="02040503050406030204" pitchFamily="18" charset="0"/>
                                </a:rPr>
                                <m:t>ave</m:t>
                              </m:r>
                            </m:sub>
                          </m:sSub>
                          <m:sSub>
                            <m:sSubPr>
                              <m:ctrlPr>
                                <a:rPr lang="it-IT" i="1" dirty="0">
                                  <a:solidFill>
                                    <a:srgbClr val="E71224"/>
                                  </a:solidFill>
                                  <a:latin typeface="Cambria Math" panose="02040503050406030204" pitchFamily="18" charset="0"/>
                                </a:rPr>
                              </m:ctrlPr>
                            </m:sSubPr>
                            <m:e>
                              <m:r>
                                <a:rPr lang="it-IT" i="1" dirty="0">
                                  <a:solidFill>
                                    <a:srgbClr val="E71224"/>
                                  </a:solidFill>
                                  <a:latin typeface="Cambria Math" panose="02040503050406030204" pitchFamily="18" charset="0"/>
                                </a:rPr>
                                <m:t>1</m:t>
                              </m:r>
                            </m:e>
                            <m:sub>
                              <m:r>
                                <a:rPr lang="it-IT" i="1" dirty="0">
                                  <a:solidFill>
                                    <a:srgbClr val="E71224"/>
                                  </a:solidFill>
                                  <a:latin typeface="Cambria Math" panose="02040503050406030204" pitchFamily="18" charset="0"/>
                                </a:rPr>
                                <m:t>𝑛</m:t>
                              </m:r>
                            </m:sub>
                          </m:sSub>
                        </m:e>
                      </m:d>
                      <m:r>
                        <a:rPr lang="it-IT" b="0" i="1" dirty="0" smtClean="0">
                          <a:solidFill>
                            <a:srgbClr val="E71224"/>
                          </a:solidFill>
                          <a:latin typeface="Cambria Math" panose="02040503050406030204" pitchFamily="18" charset="0"/>
                        </a:rPr>
                        <m:t>→0 </m:t>
                      </m:r>
                    </m:oMath>
                  </a14:m>
                  <a:r>
                    <a:rPr lang="it-IT" b="0" dirty="0"/>
                    <a:t>as </a:t>
                  </a:r>
                  <a14:m>
                    <m:oMath xmlns:m="http://schemas.openxmlformats.org/officeDocument/2006/math">
                      <m:r>
                        <a:rPr lang="it-IT" b="0" i="1" dirty="0" smtClean="0">
                          <a:solidFill>
                            <a:srgbClr val="E71224"/>
                          </a:solidFill>
                          <a:latin typeface="Cambria Math" panose="02040503050406030204" pitchFamily="18" charset="0"/>
                        </a:rPr>
                        <m:t>𝑡</m:t>
                      </m:r>
                      <m:r>
                        <a:rPr lang="it-IT" b="0" i="1" dirty="0" smtClean="0">
                          <a:solidFill>
                            <a:srgbClr val="E71224"/>
                          </a:solidFill>
                          <a:latin typeface="Cambria Math" panose="02040503050406030204" pitchFamily="18" charset="0"/>
                        </a:rPr>
                        <m:t>→∞</m:t>
                      </m:r>
                    </m:oMath>
                  </a14:m>
                  <a:r>
                    <a:rPr lang="it-IT" b="0" dirty="0"/>
                    <a:t> </a:t>
                  </a:r>
                  <a:r>
                    <a:rPr lang="it-IT" b="0" dirty="0" err="1"/>
                    <a:t>at</a:t>
                  </a:r>
                  <a:r>
                    <a:rPr lang="it-IT" b="0" dirty="0"/>
                    <a:t> a rate </a:t>
                  </a:r>
                  <a:r>
                    <a:rPr lang="it-IT" b="0" dirty="0" err="1"/>
                    <a:t>depending</a:t>
                  </a:r>
                  <a:r>
                    <a:rPr lang="it-IT" b="0" dirty="0"/>
                    <a:t> by </a:t>
                  </a:r>
                  <a14:m>
                    <m:oMath xmlns:m="http://schemas.openxmlformats.org/officeDocument/2006/math">
                      <m:sSub>
                        <m:sSubPr>
                          <m:ctrlPr>
                            <a:rPr lang="it-IT" i="1" dirty="0">
                              <a:solidFill>
                                <a:srgbClr val="E71224"/>
                              </a:solidFill>
                              <a:latin typeface="Cambria Math" panose="02040503050406030204" pitchFamily="18" charset="0"/>
                            </a:rPr>
                          </m:ctrlPr>
                        </m:sSubPr>
                        <m:e>
                          <m:r>
                            <a:rPr lang="it-IT" i="1" dirty="0">
                              <a:solidFill>
                                <a:srgbClr val="E71224"/>
                              </a:solidFill>
                              <a:latin typeface="Cambria Math" panose="02040503050406030204" pitchFamily="18" charset="0"/>
                            </a:rPr>
                            <m:t>𝜆</m:t>
                          </m:r>
                        </m:e>
                        <m:sub>
                          <m:r>
                            <a:rPr lang="it-IT" i="1" dirty="0">
                              <a:solidFill>
                                <a:srgbClr val="E71224"/>
                              </a:solidFill>
                              <a:latin typeface="Cambria Math" panose="02040503050406030204" pitchFamily="18" charset="0"/>
                            </a:rPr>
                            <m:t>2</m:t>
                          </m:r>
                        </m:sub>
                      </m:sSub>
                    </m:oMath>
                  </a14:m>
                  <a:r>
                    <a:rPr lang="it-IT" b="0" dirty="0"/>
                    <a:t>. </a:t>
                  </a:r>
                </a:p>
              </p:txBody>
            </p:sp>
          </mc:Choice>
          <mc:Fallback xmlns="">
            <p:sp>
              <p:nvSpPr>
                <p:cNvPr id="58" name="CasellaDiTesto 57">
                  <a:extLst>
                    <a:ext uri="{FF2B5EF4-FFF2-40B4-BE49-F238E27FC236}">
                      <a16:creationId xmlns:a16="http://schemas.microsoft.com/office/drawing/2014/main" id="{7F284011-DD1E-8AAA-8A5C-69ECDAFC0750}"/>
                    </a:ext>
                  </a:extLst>
                </p:cNvPr>
                <p:cNvSpPr txBox="1">
                  <a:spLocks noRot="1" noChangeAspect="1" noMove="1" noResize="1" noEditPoints="1" noAdjustHandles="1" noChangeArrowheads="1" noChangeShapeType="1" noTextEdit="1"/>
                </p:cNvSpPr>
                <p:nvPr/>
              </p:nvSpPr>
              <p:spPr>
                <a:xfrm>
                  <a:off x="452569" y="5821456"/>
                  <a:ext cx="9209375" cy="369332"/>
                </a:xfrm>
                <a:prstGeom prst="rect">
                  <a:avLst/>
                </a:prstGeom>
                <a:blipFill>
                  <a:blip r:embed="rId26"/>
                  <a:stretch>
                    <a:fillRect l="-529" t="-8197" b="-24590"/>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59" name="CasellaDiTesto 58">
                  <a:extLst>
                    <a:ext uri="{FF2B5EF4-FFF2-40B4-BE49-F238E27FC236}">
                      <a16:creationId xmlns:a16="http://schemas.microsoft.com/office/drawing/2014/main" id="{C4BD3D0A-2470-9241-E670-1F394799F713}"/>
                    </a:ext>
                  </a:extLst>
                </p:cNvPr>
                <p:cNvSpPr txBox="1"/>
                <p:nvPr/>
              </p:nvSpPr>
              <p:spPr>
                <a:xfrm>
                  <a:off x="437997" y="6590471"/>
                  <a:ext cx="9347995" cy="681982"/>
                </a:xfrm>
                <a:prstGeom prst="rect">
                  <a:avLst/>
                </a:prstGeom>
                <a:noFill/>
              </p:spPr>
              <p:txBody>
                <a:bodyPr wrap="square">
                  <a:spAutoFit/>
                </a:bodyPr>
                <a:lstStyle/>
                <a:p>
                  <a:r>
                    <a:rPr lang="en-US" b="1" dirty="0"/>
                    <a:t>Intepretation: </a:t>
                  </a:r>
                  <a:r>
                    <a:rPr lang="en-US" dirty="0"/>
                    <a:t>This means any gossip protocol if </a:t>
                  </a:r>
                  <a14:m>
                    <m:oMath xmlns:m="http://schemas.openxmlformats.org/officeDocument/2006/math">
                      <m:r>
                        <a:rPr lang="it-IT" i="1" dirty="0">
                          <a:solidFill>
                            <a:srgbClr val="E71224"/>
                          </a:solidFill>
                          <a:latin typeface="Cambria Math" panose="02040503050406030204" pitchFamily="18" charset="0"/>
                        </a:rPr>
                        <m:t>𝒢</m:t>
                      </m:r>
                      <m:r>
                        <a:rPr lang="it-IT" i="1" dirty="0">
                          <a:solidFill>
                            <a:srgbClr val="E71224"/>
                          </a:solidFill>
                          <a:latin typeface="Cambria Math" panose="02040503050406030204" pitchFamily="18" charset="0"/>
                        </a:rPr>
                        <m:t> </m:t>
                      </m:r>
                    </m:oMath>
                  </a14:m>
                  <a:r>
                    <a:rPr lang="en-US" dirty="0"/>
                    <a:t>is connected, thus </a:t>
                  </a:r>
                  <a14:m>
                    <m:oMath xmlns:m="http://schemas.openxmlformats.org/officeDocument/2006/math">
                      <m:r>
                        <a:rPr lang="it-IT" i="1" dirty="0" smtClean="0">
                          <a:solidFill>
                            <a:srgbClr val="E71224"/>
                          </a:solidFill>
                          <a:latin typeface="Cambria Math" panose="02040503050406030204" pitchFamily="18" charset="0"/>
                        </a:rPr>
                        <m:t>𝑊</m:t>
                      </m:r>
                      <m:d>
                        <m:dPr>
                          <m:ctrlPr>
                            <a:rPr lang="it-IT" i="1" dirty="0">
                              <a:solidFill>
                                <a:srgbClr val="E71224"/>
                              </a:solidFill>
                              <a:latin typeface="Cambria Math" panose="02040503050406030204" pitchFamily="18" charset="0"/>
                            </a:rPr>
                          </m:ctrlPr>
                        </m:dPr>
                        <m:e>
                          <m:r>
                            <a:rPr lang="it-IT" i="1" dirty="0">
                              <a:solidFill>
                                <a:srgbClr val="E71224"/>
                              </a:solidFill>
                              <a:latin typeface="Cambria Math" panose="02040503050406030204" pitchFamily="18" charset="0"/>
                            </a:rPr>
                            <m:t>𝑘</m:t>
                          </m:r>
                        </m:e>
                      </m:d>
                      <m:r>
                        <a:rPr lang="it-IT" b="0" i="1" dirty="0" smtClean="0">
                          <a:solidFill>
                            <a:srgbClr val="E71224"/>
                          </a:solidFill>
                          <a:latin typeface="Cambria Math" panose="02040503050406030204" pitchFamily="18" charset="0"/>
                        </a:rPr>
                        <m:t> :0&lt;</m:t>
                      </m:r>
                      <m:sSub>
                        <m:sSubPr>
                          <m:ctrlPr>
                            <a:rPr lang="it-IT" i="1" dirty="0">
                              <a:solidFill>
                                <a:srgbClr val="E71224"/>
                              </a:solidFill>
                              <a:latin typeface="Cambria Math" panose="02040503050406030204" pitchFamily="18" charset="0"/>
                            </a:rPr>
                          </m:ctrlPr>
                        </m:sSubPr>
                        <m:e>
                          <m:r>
                            <a:rPr lang="it-IT" i="1" dirty="0">
                              <a:solidFill>
                                <a:srgbClr val="E71224"/>
                              </a:solidFill>
                              <a:latin typeface="Cambria Math" panose="02040503050406030204" pitchFamily="18" charset="0"/>
                            </a:rPr>
                            <m:t>𝜆</m:t>
                          </m:r>
                        </m:e>
                        <m:sub>
                          <m:r>
                            <a:rPr lang="it-IT" i="1" dirty="0">
                              <a:solidFill>
                                <a:srgbClr val="E71224"/>
                              </a:solidFill>
                              <a:latin typeface="Cambria Math" panose="02040503050406030204" pitchFamily="18" charset="0"/>
                            </a:rPr>
                            <m:t>2</m:t>
                          </m:r>
                        </m:sub>
                      </m:sSub>
                      <m:d>
                        <m:dPr>
                          <m:ctrlPr>
                            <a:rPr lang="it-IT" i="1" dirty="0">
                              <a:solidFill>
                                <a:srgbClr val="E71224"/>
                              </a:solidFill>
                              <a:latin typeface="Cambria Math" panose="02040503050406030204" pitchFamily="18" charset="0"/>
                            </a:rPr>
                          </m:ctrlPr>
                        </m:dPr>
                        <m:e>
                          <m:r>
                            <a:rPr lang="it-IT" i="1" dirty="0">
                              <a:solidFill>
                                <a:srgbClr val="E71224"/>
                              </a:solidFill>
                              <a:latin typeface="Cambria Math" panose="02040503050406030204" pitchFamily="18" charset="0"/>
                            </a:rPr>
                            <m:t>𝑊</m:t>
                          </m:r>
                          <m:d>
                            <m:dPr>
                              <m:ctrlPr>
                                <a:rPr lang="it-IT" i="1" dirty="0">
                                  <a:solidFill>
                                    <a:srgbClr val="E71224"/>
                                  </a:solidFill>
                                  <a:latin typeface="Cambria Math" panose="02040503050406030204" pitchFamily="18" charset="0"/>
                                </a:rPr>
                              </m:ctrlPr>
                            </m:dPr>
                            <m:e>
                              <m:r>
                                <a:rPr lang="it-IT" i="1" dirty="0">
                                  <a:solidFill>
                                    <a:srgbClr val="E71224"/>
                                  </a:solidFill>
                                  <a:latin typeface="Cambria Math" panose="02040503050406030204" pitchFamily="18" charset="0"/>
                                </a:rPr>
                                <m:t>𝑘</m:t>
                              </m:r>
                            </m:e>
                          </m:d>
                        </m:e>
                      </m:d>
                      <m:r>
                        <a:rPr lang="it-IT" b="0" i="1" dirty="0" smtClean="0">
                          <a:solidFill>
                            <a:srgbClr val="E71224"/>
                          </a:solidFill>
                          <a:latin typeface="Cambria Math" panose="02040503050406030204" pitchFamily="18" charset="0"/>
                        </a:rPr>
                        <m:t>&lt;1</m:t>
                      </m:r>
                    </m:oMath>
                  </a14:m>
                  <a:r>
                    <a:rPr lang="en-US" dirty="0"/>
                    <a:t>, converges in the 2</a:t>
                  </a:r>
                  <a:r>
                    <a:rPr lang="en-US" baseline="30000" dirty="0"/>
                    <a:t>nd</a:t>
                  </a:r>
                  <a:r>
                    <a:rPr lang="en-US" dirty="0"/>
                    <a:t> –order moment (cf. with DT deterministic consensus where </a:t>
                  </a:r>
                  <a14:m>
                    <m:oMath xmlns:m="http://schemas.openxmlformats.org/officeDocument/2006/math">
                      <m:r>
                        <a:rPr lang="it-IT" b="1" i="1" dirty="0" smtClean="0">
                          <a:latin typeface="Cambria Math" panose="02040503050406030204" pitchFamily="18" charset="0"/>
                        </a:rPr>
                        <m:t>𝑷</m:t>
                      </m:r>
                    </m:oMath>
                  </a14:m>
                  <a:r>
                    <a:rPr lang="en-US" dirty="0"/>
                    <a:t> plays as </a:t>
                  </a:r>
                  <a14:m>
                    <m:oMath xmlns:m="http://schemas.openxmlformats.org/officeDocument/2006/math">
                      <m:r>
                        <a:rPr lang="it-IT" b="1" i="1" dirty="0" smtClean="0">
                          <a:latin typeface="Cambria Math" panose="02040503050406030204" pitchFamily="18" charset="0"/>
                        </a:rPr>
                        <m:t>𝑾</m:t>
                      </m:r>
                    </m:oMath>
                  </a14:m>
                  <a:r>
                    <a:rPr lang="en-US" dirty="0"/>
                    <a:t>).</a:t>
                  </a:r>
                  <a:endParaRPr lang="it-IT" b="0" dirty="0">
                    <a:solidFill>
                      <a:srgbClr val="E71224"/>
                    </a:solidFill>
                  </a:endParaRPr>
                </a:p>
              </p:txBody>
            </p:sp>
          </mc:Choice>
          <mc:Fallback xmlns="">
            <p:sp>
              <p:nvSpPr>
                <p:cNvPr id="59" name="CasellaDiTesto 58">
                  <a:extLst>
                    <a:ext uri="{FF2B5EF4-FFF2-40B4-BE49-F238E27FC236}">
                      <a16:creationId xmlns:a16="http://schemas.microsoft.com/office/drawing/2014/main" id="{C4BD3D0A-2470-9241-E670-1F394799F713}"/>
                    </a:ext>
                  </a:extLst>
                </p:cNvPr>
                <p:cNvSpPr txBox="1">
                  <a:spLocks noRot="1" noChangeAspect="1" noMove="1" noResize="1" noEditPoints="1" noAdjustHandles="1" noChangeArrowheads="1" noChangeShapeType="1" noTextEdit="1"/>
                </p:cNvSpPr>
                <p:nvPr/>
              </p:nvSpPr>
              <p:spPr>
                <a:xfrm>
                  <a:off x="437997" y="6590471"/>
                  <a:ext cx="9347995" cy="681982"/>
                </a:xfrm>
                <a:prstGeom prst="rect">
                  <a:avLst/>
                </a:prstGeom>
                <a:blipFill>
                  <a:blip r:embed="rId27"/>
                  <a:stretch>
                    <a:fillRect l="-587" t="-1802" b="-14414"/>
                  </a:stretch>
                </a:blipFill>
              </p:spPr>
              <p:txBody>
                <a:bodyPr/>
                <a:lstStyle/>
                <a:p>
                  <a:r>
                    <a:rPr lang="it-IT">
                      <a:noFill/>
                    </a:rPr>
                    <a:t> </a:t>
                  </a:r>
                </a:p>
              </p:txBody>
            </p:sp>
          </mc:Fallback>
        </mc:AlternateContent>
        <p:sp>
          <p:nvSpPr>
            <p:cNvPr id="81" name="Rettangolo con angoli arrotondati 80">
              <a:extLst>
                <a:ext uri="{FF2B5EF4-FFF2-40B4-BE49-F238E27FC236}">
                  <a16:creationId xmlns:a16="http://schemas.microsoft.com/office/drawing/2014/main" id="{45379E09-0D02-9B0A-E7B5-F2C855E8412F}"/>
                </a:ext>
              </a:extLst>
            </p:cNvPr>
            <p:cNvSpPr/>
            <p:nvPr/>
          </p:nvSpPr>
          <p:spPr>
            <a:xfrm>
              <a:off x="332513" y="5741728"/>
              <a:ext cx="9445331" cy="1563193"/>
            </a:xfrm>
            <a:prstGeom prst="roundRect">
              <a:avLst>
                <a:gd name="adj" fmla="val 9849"/>
              </a:avLst>
            </a:prstGeom>
            <a:noFill/>
            <a:ln w="38100">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mc:AlternateContent xmlns:mc="http://schemas.openxmlformats.org/markup-compatibility/2006" xmlns:a14="http://schemas.microsoft.com/office/drawing/2010/main">
          <mc:Choice Requires="a14">
            <p:sp>
              <p:nvSpPr>
                <p:cNvPr id="19" name="CasellaDiTesto 18">
                  <a:extLst>
                    <a:ext uri="{FF2B5EF4-FFF2-40B4-BE49-F238E27FC236}">
                      <a16:creationId xmlns:a16="http://schemas.microsoft.com/office/drawing/2014/main" id="{91FC3383-34A0-ECFA-7D55-3F74C8C90698}"/>
                    </a:ext>
                  </a:extLst>
                </p:cNvPr>
                <p:cNvSpPr txBox="1"/>
                <p:nvPr/>
              </p:nvSpPr>
              <p:spPr>
                <a:xfrm>
                  <a:off x="437996" y="6211293"/>
                  <a:ext cx="8291556" cy="384401"/>
                </a:xfrm>
                <a:prstGeom prst="rect">
                  <a:avLst/>
                </a:prstGeom>
                <a:noFill/>
              </p:spPr>
              <p:txBody>
                <a:bodyPr wrap="square">
                  <a:spAutoFit/>
                </a:bodyPr>
                <a:lstStyle/>
                <a:p>
                  <a:r>
                    <a:rPr lang="it-IT" dirty="0"/>
                    <a:t>Moreover, one note </a:t>
                  </a:r>
                  <a:r>
                    <a:rPr lang="it-IT" dirty="0" err="1"/>
                    <a:t>that</a:t>
                  </a:r>
                  <a:r>
                    <a:rPr lang="it-IT" dirty="0"/>
                    <a:t>   </a:t>
                  </a:r>
                  <a14:m>
                    <m:oMath xmlns:m="http://schemas.openxmlformats.org/officeDocument/2006/math">
                      <m:r>
                        <m:rPr>
                          <m:sty m:val="p"/>
                        </m:rPr>
                        <a:rPr lang="it-IT" dirty="0">
                          <a:solidFill>
                            <a:srgbClr val="E71224"/>
                          </a:solidFill>
                          <a:latin typeface="Cambria Math" panose="02040503050406030204" pitchFamily="18" charset="0"/>
                        </a:rPr>
                        <m:t>E</m:t>
                      </m:r>
                      <m:d>
                        <m:dPr>
                          <m:begChr m:val="["/>
                          <m:endChr m:val="]"/>
                          <m:ctrlPr>
                            <a:rPr lang="it-IT" i="1" dirty="0">
                              <a:solidFill>
                                <a:srgbClr val="E71224"/>
                              </a:solidFill>
                              <a:latin typeface="Cambria Math" panose="02040503050406030204" pitchFamily="18" charset="0"/>
                            </a:rPr>
                          </m:ctrlPr>
                        </m:dPr>
                        <m:e>
                          <m:sSup>
                            <m:sSupPr>
                              <m:ctrlPr>
                                <a:rPr lang="it-IT" i="1" dirty="0">
                                  <a:solidFill>
                                    <a:srgbClr val="E71224"/>
                                  </a:solidFill>
                                  <a:latin typeface="Cambria Math" panose="02040503050406030204" pitchFamily="18" charset="0"/>
                                </a:rPr>
                              </m:ctrlPr>
                            </m:sSupPr>
                            <m:e>
                              <m:r>
                                <a:rPr lang="it-IT" i="1" dirty="0">
                                  <a:solidFill>
                                    <a:srgbClr val="E71224"/>
                                  </a:solidFill>
                                  <a:latin typeface="Cambria Math" panose="02040503050406030204" pitchFamily="18" charset="0"/>
                                </a:rPr>
                                <m:t>𝑦</m:t>
                              </m:r>
                            </m:e>
                            <m:sup>
                              <m:r>
                                <a:rPr lang="it-IT" i="1" dirty="0">
                                  <a:solidFill>
                                    <a:srgbClr val="E71224"/>
                                  </a:solidFill>
                                  <a:latin typeface="Cambria Math" panose="02040503050406030204" pitchFamily="18" charset="0"/>
                                </a:rPr>
                                <m:t>𝑇</m:t>
                              </m:r>
                            </m:sup>
                          </m:sSup>
                          <m:r>
                            <a:rPr lang="it-IT" i="1" dirty="0">
                              <a:solidFill>
                                <a:srgbClr val="E71224"/>
                              </a:solidFill>
                              <a:latin typeface="Cambria Math" panose="02040503050406030204" pitchFamily="18" charset="0"/>
                            </a:rPr>
                            <m:t>𝑦</m:t>
                          </m:r>
                        </m:e>
                      </m:d>
                      <m:r>
                        <a:rPr lang="it-IT" b="0" i="1" dirty="0" smtClean="0">
                          <a:solidFill>
                            <a:srgbClr val="E71224"/>
                          </a:solidFill>
                          <a:latin typeface="Cambria Math" panose="02040503050406030204" pitchFamily="18" charset="0"/>
                        </a:rPr>
                        <m:t>=</m:t>
                      </m:r>
                      <m:nary>
                        <m:naryPr>
                          <m:chr m:val="∑"/>
                          <m:supHide m:val="on"/>
                          <m:ctrlPr>
                            <a:rPr lang="it-IT" b="0" i="1" dirty="0" smtClean="0">
                              <a:solidFill>
                                <a:srgbClr val="E71224"/>
                              </a:solidFill>
                              <a:latin typeface="Cambria Math" panose="02040503050406030204" pitchFamily="18" charset="0"/>
                            </a:rPr>
                          </m:ctrlPr>
                        </m:naryPr>
                        <m:sub>
                          <m:r>
                            <a:rPr lang="it-IT" b="0" i="1" dirty="0" smtClean="0">
                              <a:solidFill>
                                <a:srgbClr val="E71224"/>
                              </a:solidFill>
                              <a:latin typeface="Cambria Math" panose="02040503050406030204" pitchFamily="18" charset="0"/>
                            </a:rPr>
                            <m:t>𝑖</m:t>
                          </m:r>
                        </m:sub>
                        <m:sup/>
                        <m:e>
                          <m:sSubSup>
                            <m:sSubSupPr>
                              <m:ctrlPr>
                                <a:rPr lang="it-IT" b="0" i="1" dirty="0" smtClean="0">
                                  <a:solidFill>
                                    <a:srgbClr val="E71224"/>
                                  </a:solidFill>
                                  <a:latin typeface="Cambria Math" panose="02040503050406030204" pitchFamily="18" charset="0"/>
                                </a:rPr>
                              </m:ctrlPr>
                            </m:sSubSupPr>
                            <m:e>
                              <m:r>
                                <a:rPr lang="it-IT" b="0" i="1" dirty="0" smtClean="0">
                                  <a:solidFill>
                                    <a:srgbClr val="E71224"/>
                                  </a:solidFill>
                                  <a:latin typeface="Cambria Math" panose="02040503050406030204" pitchFamily="18" charset="0"/>
                                </a:rPr>
                                <m:t>𝑦</m:t>
                              </m:r>
                            </m:e>
                            <m:sub>
                              <m:r>
                                <a:rPr lang="it-IT" b="0" i="1" dirty="0" smtClean="0">
                                  <a:solidFill>
                                    <a:srgbClr val="E71224"/>
                                  </a:solidFill>
                                  <a:latin typeface="Cambria Math" panose="02040503050406030204" pitchFamily="18" charset="0"/>
                                </a:rPr>
                                <m:t>𝑖</m:t>
                              </m:r>
                            </m:sub>
                            <m:sup>
                              <m:r>
                                <a:rPr lang="it-IT" b="0" i="1" dirty="0" smtClean="0">
                                  <a:solidFill>
                                    <a:srgbClr val="E71224"/>
                                  </a:solidFill>
                                  <a:latin typeface="Cambria Math" panose="02040503050406030204" pitchFamily="18" charset="0"/>
                                </a:rPr>
                                <m:t>2</m:t>
                              </m:r>
                            </m:sup>
                          </m:sSubSup>
                          <m:r>
                            <a:rPr lang="it-IT" b="0" i="1" dirty="0" smtClean="0">
                              <a:solidFill>
                                <a:srgbClr val="E71224"/>
                              </a:solidFill>
                              <a:latin typeface="Cambria Math" panose="02040503050406030204" pitchFamily="18" charset="0"/>
                            </a:rPr>
                            <m:t>(</m:t>
                          </m:r>
                          <m:r>
                            <a:rPr lang="it-IT" b="0" i="1" dirty="0" smtClean="0">
                              <a:solidFill>
                                <a:srgbClr val="E71224"/>
                              </a:solidFill>
                              <a:latin typeface="Cambria Math" panose="02040503050406030204" pitchFamily="18" charset="0"/>
                            </a:rPr>
                            <m:t>𝑡</m:t>
                          </m:r>
                          <m:r>
                            <a:rPr lang="it-IT" b="0" i="1" dirty="0" smtClean="0">
                              <a:solidFill>
                                <a:srgbClr val="E71224"/>
                              </a:solidFill>
                              <a:latin typeface="Cambria Math" panose="02040503050406030204" pitchFamily="18" charset="0"/>
                            </a:rPr>
                            <m:t>)</m:t>
                          </m:r>
                        </m:e>
                      </m:nary>
                      <m:r>
                        <a:rPr lang="it-IT" b="0" i="1" dirty="0" smtClean="0">
                          <a:solidFill>
                            <a:srgbClr val="E71224"/>
                          </a:solidFill>
                          <a:latin typeface="Cambria Math" panose="02040503050406030204" pitchFamily="18" charset="0"/>
                        </a:rPr>
                        <m:t>=0   </m:t>
                      </m:r>
                      <m:r>
                        <a:rPr lang="it-IT" b="0" i="1" dirty="0" smtClean="0">
                          <a:solidFill>
                            <a:schemeClr val="tx1"/>
                          </a:solidFill>
                          <a:latin typeface="Cambria Math" panose="02040503050406030204" pitchFamily="18" charset="0"/>
                        </a:rPr>
                        <m:t>⇒   </m:t>
                      </m:r>
                      <m:sSub>
                        <m:sSubPr>
                          <m:ctrlPr>
                            <a:rPr lang="it-IT" b="0" i="1" dirty="0" smtClean="0">
                              <a:solidFill>
                                <a:srgbClr val="E71224"/>
                              </a:solidFill>
                              <a:latin typeface="Cambria Math" panose="02040503050406030204" pitchFamily="18" charset="0"/>
                            </a:rPr>
                          </m:ctrlPr>
                        </m:sSubPr>
                        <m:e>
                          <m:r>
                            <a:rPr lang="it-IT" b="0" i="1" dirty="0" smtClean="0">
                              <a:solidFill>
                                <a:srgbClr val="E71224"/>
                              </a:solidFill>
                              <a:latin typeface="Cambria Math" panose="02040503050406030204" pitchFamily="18" charset="0"/>
                            </a:rPr>
                            <m:t>𝑥</m:t>
                          </m:r>
                        </m:e>
                        <m:sub>
                          <m:r>
                            <a:rPr lang="it-IT" b="0" i="1" dirty="0" smtClean="0">
                              <a:solidFill>
                                <a:srgbClr val="E71224"/>
                              </a:solidFill>
                              <a:latin typeface="Cambria Math" panose="02040503050406030204" pitchFamily="18" charset="0"/>
                            </a:rPr>
                            <m:t>𝑖</m:t>
                          </m:r>
                        </m:sub>
                      </m:sSub>
                      <m:r>
                        <a:rPr lang="it-IT" b="0" i="1" dirty="0" smtClean="0">
                          <a:solidFill>
                            <a:srgbClr val="E71224"/>
                          </a:solidFill>
                          <a:latin typeface="Cambria Math" panose="02040503050406030204" pitchFamily="18" charset="0"/>
                        </a:rPr>
                        <m:t>=</m:t>
                      </m:r>
                      <m:sSub>
                        <m:sSubPr>
                          <m:ctrlPr>
                            <a:rPr lang="it-IT" b="0" i="1" dirty="0" smtClean="0">
                              <a:solidFill>
                                <a:srgbClr val="E71224"/>
                              </a:solidFill>
                              <a:latin typeface="Cambria Math" panose="02040503050406030204" pitchFamily="18" charset="0"/>
                            </a:rPr>
                          </m:ctrlPr>
                        </m:sSubPr>
                        <m:e>
                          <m:r>
                            <a:rPr lang="it-IT" b="0" i="1" dirty="0" smtClean="0">
                              <a:solidFill>
                                <a:srgbClr val="E71224"/>
                              </a:solidFill>
                              <a:latin typeface="Cambria Math" panose="02040503050406030204" pitchFamily="18" charset="0"/>
                            </a:rPr>
                            <m:t>𝑥</m:t>
                          </m:r>
                        </m:e>
                        <m:sub>
                          <m:r>
                            <m:rPr>
                              <m:sty m:val="p"/>
                            </m:rPr>
                            <a:rPr lang="it-IT" b="0" i="0" dirty="0" smtClean="0">
                              <a:solidFill>
                                <a:srgbClr val="E71224"/>
                              </a:solidFill>
                              <a:latin typeface="Cambria Math" panose="02040503050406030204" pitchFamily="18" charset="0"/>
                            </a:rPr>
                            <m:t>ave</m:t>
                          </m:r>
                        </m:sub>
                      </m:sSub>
                      <m:r>
                        <a:rPr lang="it-IT" b="0" i="1" dirty="0" smtClean="0">
                          <a:solidFill>
                            <a:srgbClr val="E71224"/>
                          </a:solidFill>
                          <a:latin typeface="Cambria Math" panose="02040503050406030204" pitchFamily="18" charset="0"/>
                        </a:rPr>
                        <m:t> ∀ </m:t>
                      </m:r>
                      <m:r>
                        <a:rPr lang="it-IT" b="0" i="1" dirty="0" smtClean="0">
                          <a:solidFill>
                            <a:srgbClr val="E71224"/>
                          </a:solidFill>
                          <a:latin typeface="Cambria Math" panose="02040503050406030204" pitchFamily="18" charset="0"/>
                        </a:rPr>
                        <m:t>𝑖</m:t>
                      </m:r>
                      <m:r>
                        <a:rPr lang="it-IT" b="0" i="1" dirty="0" smtClean="0">
                          <a:solidFill>
                            <a:srgbClr val="E71224"/>
                          </a:solidFill>
                          <a:latin typeface="Cambria Math" panose="02040503050406030204" pitchFamily="18" charset="0"/>
                        </a:rPr>
                        <m:t>∈</m:t>
                      </m:r>
                      <m:r>
                        <a:rPr lang="it-IT" b="0" i="1" dirty="0" smtClean="0">
                          <a:solidFill>
                            <a:srgbClr val="E71224"/>
                          </a:solidFill>
                          <a:latin typeface="Cambria Math" panose="02040503050406030204" pitchFamily="18" charset="0"/>
                        </a:rPr>
                        <m:t>𝒱</m:t>
                      </m:r>
                    </m:oMath>
                  </a14:m>
                  <a:r>
                    <a:rPr lang="it-IT" b="0" dirty="0"/>
                    <a:t> </a:t>
                  </a:r>
                </a:p>
              </p:txBody>
            </p:sp>
          </mc:Choice>
          <mc:Fallback xmlns="">
            <p:sp>
              <p:nvSpPr>
                <p:cNvPr id="19" name="CasellaDiTesto 18">
                  <a:extLst>
                    <a:ext uri="{FF2B5EF4-FFF2-40B4-BE49-F238E27FC236}">
                      <a16:creationId xmlns:a16="http://schemas.microsoft.com/office/drawing/2014/main" id="{91FC3383-34A0-ECFA-7D55-3F74C8C90698}"/>
                    </a:ext>
                  </a:extLst>
                </p:cNvPr>
                <p:cNvSpPr txBox="1">
                  <a:spLocks noRot="1" noChangeAspect="1" noMove="1" noResize="1" noEditPoints="1" noAdjustHandles="1" noChangeArrowheads="1" noChangeShapeType="1" noTextEdit="1"/>
                </p:cNvSpPr>
                <p:nvPr/>
              </p:nvSpPr>
              <p:spPr>
                <a:xfrm>
                  <a:off x="437996" y="6211293"/>
                  <a:ext cx="8291556" cy="384401"/>
                </a:xfrm>
                <a:prstGeom prst="rect">
                  <a:avLst/>
                </a:prstGeom>
                <a:blipFill>
                  <a:blip r:embed="rId28"/>
                  <a:stretch>
                    <a:fillRect l="-662" t="-111111" b="-179365"/>
                  </a:stretch>
                </a:blipFill>
              </p:spPr>
              <p:txBody>
                <a:bodyPr/>
                <a:lstStyle/>
                <a:p>
                  <a:r>
                    <a:rPr lang="it-IT">
                      <a:noFill/>
                    </a:rPr>
                    <a:t> </a:t>
                  </a:r>
                </a:p>
              </p:txBody>
            </p:sp>
          </mc:Fallback>
        </mc:AlternateContent>
      </p:grpSp>
      <p:pic>
        <p:nvPicPr>
          <p:cNvPr id="24" name="Immagine 23"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text{(2nd largest eigenvalue)}&#10;\end{eqnarray*}&#10;}&#10;\end{document}" title="IguanaTex Bitmap Display">
            <a:extLst>
              <a:ext uri="{FF2B5EF4-FFF2-40B4-BE49-F238E27FC236}">
                <a16:creationId xmlns:a16="http://schemas.microsoft.com/office/drawing/2014/main" id="{456E554A-2095-4255-3CDB-AFE2879322FE}"/>
              </a:ext>
            </a:extLst>
          </p:cNvPr>
          <p:cNvPicPr>
            <a:picLocks noChangeAspect="1"/>
          </p:cNvPicPr>
          <p:nvPr>
            <p:custDataLst>
              <p:tags r:id="rId9"/>
            </p:custDataLst>
          </p:nvPr>
        </p:nvPicPr>
        <p:blipFill>
          <a:blip r:embed="rId29">
            <a:extLst>
              <a:ext uri="{28A0092B-C50C-407E-A947-70E740481C1C}">
                <a14:useLocalDpi xmlns:a14="http://schemas.microsoft.com/office/drawing/2010/main" val="0"/>
              </a:ext>
            </a:extLst>
          </a:blip>
          <a:stretch>
            <a:fillRect/>
          </a:stretch>
        </p:blipFill>
        <p:spPr>
          <a:xfrm>
            <a:off x="7024330" y="4772699"/>
            <a:ext cx="1653787" cy="163284"/>
          </a:xfrm>
          <a:prstGeom prst="rect">
            <a:avLst/>
          </a:prstGeom>
        </p:spPr>
      </p:pic>
    </p:spTree>
    <p:extLst>
      <p:ext uri="{BB962C8B-B14F-4D97-AF65-F5344CB8AC3E}">
        <p14:creationId xmlns:p14="http://schemas.microsoft.com/office/powerpoint/2010/main" val="30056871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0" presetClass="entr" presetSubtype="0"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500"/>
                                        <p:tgtEl>
                                          <p:spTgt spid="1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8"/>
                                        </p:tgtEl>
                                        <p:attrNameLst>
                                          <p:attrName>style.visibility</p:attrName>
                                        </p:attrNameLst>
                                      </p:cBhvr>
                                      <p:to>
                                        <p:strVal val="visible"/>
                                      </p:to>
                                    </p:set>
                                    <p:animEffect transition="in" filter="fade">
                                      <p:cBhvr>
                                        <p:cTn id="13" dur="500"/>
                                        <p:tgtEl>
                                          <p:spTgt spid="28"/>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51"/>
                                        </p:tgtEl>
                                        <p:attrNameLst>
                                          <p:attrName>style.visibility</p:attrName>
                                        </p:attrNameLst>
                                      </p:cBhvr>
                                      <p:to>
                                        <p:strVal val="visible"/>
                                      </p:to>
                                    </p:set>
                                    <p:animEffect transition="in" filter="fade">
                                      <p:cBhvr>
                                        <p:cTn id="18" dur="500"/>
                                        <p:tgtEl>
                                          <p:spTgt spid="51"/>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75"/>
                                        </p:tgtEl>
                                        <p:attrNameLst>
                                          <p:attrName>style.visibility</p:attrName>
                                        </p:attrNameLst>
                                      </p:cBhvr>
                                      <p:to>
                                        <p:strVal val="visible"/>
                                      </p:to>
                                    </p:set>
                                    <p:animEffect transition="in" filter="fade">
                                      <p:cBhvr>
                                        <p:cTn id="21" dur="500"/>
                                        <p:tgtEl>
                                          <p:spTgt spid="75"/>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32"/>
                                        </p:tgtEl>
                                        <p:attrNameLst>
                                          <p:attrName>style.visibility</p:attrName>
                                        </p:attrNameLst>
                                      </p:cBhvr>
                                      <p:to>
                                        <p:strVal val="visible"/>
                                      </p:to>
                                    </p:set>
                                    <p:animEffect transition="in" filter="fade">
                                      <p:cBhvr>
                                        <p:cTn id="26" dur="500"/>
                                        <p:tgtEl>
                                          <p:spTgt spid="32"/>
                                        </p:tgtEl>
                                      </p:cBhvr>
                                    </p:animEffect>
                                  </p:childTnLst>
                                </p:cTn>
                              </p:par>
                              <p:par>
                                <p:cTn id="27" presetID="10" presetClass="entr" presetSubtype="0" fill="hold" nodeType="with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500"/>
                                        <p:tgtEl>
                                          <p:spTgt spid="11"/>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76"/>
                                        </p:tgtEl>
                                        <p:attrNameLst>
                                          <p:attrName>style.visibility</p:attrName>
                                        </p:attrNameLst>
                                      </p:cBhvr>
                                      <p:to>
                                        <p:strVal val="visible"/>
                                      </p:to>
                                    </p:set>
                                    <p:animEffect transition="in" filter="fade">
                                      <p:cBhvr>
                                        <p:cTn id="32" dur="500"/>
                                        <p:tgtEl>
                                          <p:spTgt spid="76"/>
                                        </p:tgtEl>
                                      </p:cBhvr>
                                    </p:animEffect>
                                  </p:childTnLst>
                                </p:cTn>
                              </p:par>
                              <p:par>
                                <p:cTn id="33" presetID="10" presetClass="entr" presetSubtype="0" fill="hold" nodeType="with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fade">
                                      <p:cBhvr>
                                        <p:cTn id="35" dur="500"/>
                                        <p:tgtEl>
                                          <p:spTgt spid="24"/>
                                        </p:tgtEl>
                                      </p:cBhvr>
                                    </p:animEffect>
                                  </p:childTnLst>
                                </p:cTn>
                              </p:par>
                              <p:par>
                                <p:cTn id="36" presetID="10" presetClass="entr" presetSubtype="0" fill="hold" nodeType="with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fade">
                                      <p:cBhvr>
                                        <p:cTn id="38" dur="500"/>
                                        <p:tgtEl>
                                          <p:spTgt spid="16"/>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55"/>
                                        </p:tgtEl>
                                        <p:attrNameLst>
                                          <p:attrName>style.visibility</p:attrName>
                                        </p:attrNameLst>
                                      </p:cBhvr>
                                      <p:to>
                                        <p:strVal val="visible"/>
                                      </p:to>
                                    </p:set>
                                    <p:animEffect transition="in" filter="fade">
                                      <p:cBhvr>
                                        <p:cTn id="43" dur="500"/>
                                        <p:tgtEl>
                                          <p:spTgt spid="55"/>
                                        </p:tgtEl>
                                      </p:cBhvr>
                                    </p:animEffect>
                                  </p:childTnLst>
                                </p:cTn>
                              </p:par>
                              <p:par>
                                <p:cTn id="44" presetID="10" presetClass="entr" presetSubtype="0" fill="hold" nodeType="withEffect">
                                  <p:stCondLst>
                                    <p:cond delay="0"/>
                                  </p:stCondLst>
                                  <p:childTnLst>
                                    <p:set>
                                      <p:cBhvr>
                                        <p:cTn id="45" dur="1" fill="hold">
                                          <p:stCondLst>
                                            <p:cond delay="0"/>
                                          </p:stCondLst>
                                        </p:cTn>
                                        <p:tgtEl>
                                          <p:spTgt spid="18"/>
                                        </p:tgtEl>
                                        <p:attrNameLst>
                                          <p:attrName>style.visibility</p:attrName>
                                        </p:attrNameLst>
                                      </p:cBhvr>
                                      <p:to>
                                        <p:strVal val="visible"/>
                                      </p:to>
                                    </p:set>
                                    <p:animEffect transition="in" filter="fade">
                                      <p:cBhvr>
                                        <p:cTn id="46" dur="500"/>
                                        <p:tgtEl>
                                          <p:spTgt spid="18"/>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21"/>
                                        </p:tgtEl>
                                        <p:attrNameLst>
                                          <p:attrName>style.visibility</p:attrName>
                                        </p:attrNameLst>
                                      </p:cBhvr>
                                      <p:to>
                                        <p:strVal val="visible"/>
                                      </p:to>
                                    </p:set>
                                    <p:animEffect transition="in" filter="fade">
                                      <p:cBhvr>
                                        <p:cTn id="51"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32" grpId="0"/>
      <p:bldP spid="55" grpId="0"/>
      <p:bldP spid="75" grpId="0"/>
      <p:bldP spid="7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3FF2275-D953-47A5-A53B-5493839F26B8}"/>
              </a:ext>
            </a:extLst>
          </p:cNvPr>
          <p:cNvSpPr>
            <a:spLocks noGrp="1"/>
          </p:cNvSpPr>
          <p:nvPr>
            <p:ph type="title"/>
          </p:nvPr>
        </p:nvSpPr>
        <p:spPr>
          <a:xfrm>
            <a:off x="332513" y="283217"/>
            <a:ext cx="9055073" cy="493439"/>
          </a:xfrm>
        </p:spPr>
        <p:txBody>
          <a:bodyPr>
            <a:normAutofit/>
          </a:bodyPr>
          <a:lstStyle/>
          <a:p>
            <a:r>
              <a:rPr lang="en-US" dirty="0"/>
              <a:t>High probability bound on Averaging Time</a:t>
            </a:r>
            <a:endParaRPr lang="en-GB" dirty="0"/>
          </a:p>
        </p:txBody>
      </p:sp>
      <p:sp>
        <p:nvSpPr>
          <p:cNvPr id="4" name="Segnaposto piè di pagina 3">
            <a:extLst>
              <a:ext uri="{FF2B5EF4-FFF2-40B4-BE49-F238E27FC236}">
                <a16:creationId xmlns:a16="http://schemas.microsoft.com/office/drawing/2014/main" id="{C909FEEE-D445-4B69-8195-D4EE4B755D47}"/>
              </a:ext>
            </a:extLst>
          </p:cNvPr>
          <p:cNvSpPr>
            <a:spLocks noGrp="1"/>
          </p:cNvSpPr>
          <p:nvPr>
            <p:ph type="ftr" sz="quarter" idx="11"/>
          </p:nvPr>
        </p:nvSpPr>
        <p:spPr/>
        <p:txBody>
          <a:bodyPr/>
          <a:lstStyle/>
          <a:p>
            <a:r>
              <a:rPr lang="it-IT" dirty="0"/>
              <a:t>alessandro.pilloni@unica.it</a:t>
            </a:r>
          </a:p>
        </p:txBody>
      </p:sp>
      <p:sp>
        <p:nvSpPr>
          <p:cNvPr id="5" name="Segnaposto numero diapositiva 4">
            <a:extLst>
              <a:ext uri="{FF2B5EF4-FFF2-40B4-BE49-F238E27FC236}">
                <a16:creationId xmlns:a16="http://schemas.microsoft.com/office/drawing/2014/main" id="{0AF63CC3-A3BD-4308-A0B8-B74E7702A25C}"/>
              </a:ext>
            </a:extLst>
          </p:cNvPr>
          <p:cNvSpPr>
            <a:spLocks noGrp="1"/>
          </p:cNvSpPr>
          <p:nvPr>
            <p:ph type="sldNum" sz="quarter" idx="12"/>
          </p:nvPr>
        </p:nvSpPr>
        <p:spPr/>
        <p:txBody>
          <a:bodyPr/>
          <a:lstStyle/>
          <a:p>
            <a:fld id="{77D38DAF-82E5-4F16-9708-7032B2640FE9}" type="slidenum">
              <a:rPr lang="it-IT" smtClean="0"/>
              <a:t>14</a:t>
            </a:fld>
            <a:endParaRPr lang="it-IT"/>
          </a:p>
        </p:txBody>
      </p:sp>
      <mc:AlternateContent xmlns:mc="http://schemas.openxmlformats.org/markup-compatibility/2006" xmlns:a14="http://schemas.microsoft.com/office/drawing/2010/main">
        <mc:Choice Requires="a14">
          <p:sp>
            <p:nvSpPr>
              <p:cNvPr id="8" name="CasellaDiTesto 7">
                <a:extLst>
                  <a:ext uri="{FF2B5EF4-FFF2-40B4-BE49-F238E27FC236}">
                    <a16:creationId xmlns:a16="http://schemas.microsoft.com/office/drawing/2014/main" id="{F9696CE1-9158-2895-A3DE-CC05CF187826}"/>
                  </a:ext>
                </a:extLst>
              </p:cNvPr>
              <p:cNvSpPr txBox="1"/>
              <p:nvPr/>
            </p:nvSpPr>
            <p:spPr>
              <a:xfrm>
                <a:off x="178211" y="910644"/>
                <a:ext cx="9599634" cy="646331"/>
              </a:xfrm>
              <a:prstGeom prst="rect">
                <a:avLst/>
              </a:prstGeom>
              <a:noFill/>
            </p:spPr>
            <p:txBody>
              <a:bodyPr wrap="square">
                <a:spAutoFit/>
              </a:bodyPr>
              <a:lstStyle/>
              <a:p>
                <a:pPr marL="342900" indent="-342900">
                  <a:buFont typeface="Arial" panose="020B0604020202020204" pitchFamily="34" charset="0"/>
                  <a:buChar char="•"/>
                </a:pPr>
                <a:r>
                  <a:rPr lang="en-US" b="1" dirty="0"/>
                  <a:t>Lemma: </a:t>
                </a:r>
                <a:r>
                  <a:rPr lang="en-US" dirty="0"/>
                  <a:t>The given gossip-based consensus protocol, for any initial condition </a:t>
                </a:r>
                <a14:m>
                  <m:oMath xmlns:m="http://schemas.openxmlformats.org/officeDocument/2006/math">
                    <m:r>
                      <a:rPr lang="it-IT" i="1">
                        <a:solidFill>
                          <a:srgbClr val="E71224"/>
                        </a:solidFill>
                        <a:latin typeface="Cambria Math" panose="02040503050406030204" pitchFamily="18" charset="0"/>
                      </a:rPr>
                      <m:t>𝑥</m:t>
                    </m:r>
                    <m:d>
                      <m:dPr>
                        <m:ctrlPr>
                          <a:rPr lang="it-IT" i="1">
                            <a:solidFill>
                              <a:srgbClr val="E71224"/>
                            </a:solidFill>
                            <a:latin typeface="Cambria Math" panose="02040503050406030204" pitchFamily="18" charset="0"/>
                          </a:rPr>
                        </m:ctrlPr>
                      </m:dPr>
                      <m:e>
                        <m:r>
                          <a:rPr lang="it-IT" i="1">
                            <a:solidFill>
                              <a:srgbClr val="E71224"/>
                            </a:solidFill>
                            <a:latin typeface="Cambria Math" panose="02040503050406030204" pitchFamily="18" charset="0"/>
                          </a:rPr>
                          <m:t>0</m:t>
                        </m:r>
                      </m:e>
                    </m:d>
                  </m:oMath>
                </a14:m>
                <a:r>
                  <a:rPr lang="en-US" dirty="0"/>
                  <a:t>, and after a </a:t>
                </a:r>
                <a:r>
                  <a:rPr lang="en-US" b="1" dirty="0"/>
                  <a:t>#clock-ticks </a:t>
                </a:r>
                <a14:m>
                  <m:oMath xmlns:m="http://schemas.openxmlformats.org/officeDocument/2006/math">
                    <m:r>
                      <a:rPr lang="it-IT" b="0" i="1" smtClean="0">
                        <a:solidFill>
                          <a:srgbClr val="E71224"/>
                        </a:solidFill>
                        <a:latin typeface="Cambria Math" panose="02040503050406030204" pitchFamily="18" charset="0"/>
                      </a:rPr>
                      <m:t>𝑘</m:t>
                    </m:r>
                    <m:r>
                      <a:rPr lang="it-IT" b="0" i="1" smtClean="0">
                        <a:solidFill>
                          <a:srgbClr val="E71224"/>
                        </a:solidFill>
                        <a:latin typeface="Cambria Math" panose="02040503050406030204" pitchFamily="18" charset="0"/>
                      </a:rPr>
                      <m:t>≥</m:t>
                    </m:r>
                    <m:sSup>
                      <m:sSupPr>
                        <m:ctrlPr>
                          <a:rPr lang="it-IT" b="0" i="1" smtClean="0">
                            <a:solidFill>
                              <a:srgbClr val="E71224"/>
                            </a:solidFill>
                            <a:latin typeface="Cambria Math" panose="02040503050406030204" pitchFamily="18" charset="0"/>
                          </a:rPr>
                        </m:ctrlPr>
                      </m:sSupPr>
                      <m:e>
                        <m:r>
                          <a:rPr lang="it-IT" b="0" i="1" smtClean="0">
                            <a:solidFill>
                              <a:srgbClr val="E71224"/>
                            </a:solidFill>
                            <a:latin typeface="Cambria Math" panose="02040503050406030204" pitchFamily="18" charset="0"/>
                          </a:rPr>
                          <m:t>𝐾</m:t>
                        </m:r>
                      </m:e>
                      <m:sup>
                        <m:r>
                          <a:rPr lang="it-IT" b="0" i="1" smtClean="0">
                            <a:solidFill>
                              <a:srgbClr val="E71224"/>
                            </a:solidFill>
                            <a:latin typeface="Cambria Math" panose="02040503050406030204" pitchFamily="18" charset="0"/>
                          </a:rPr>
                          <m:t>∗</m:t>
                        </m:r>
                      </m:sup>
                    </m:sSup>
                  </m:oMath>
                </a14:m>
                <a:r>
                  <a:rPr lang="en-US" dirty="0"/>
                  <a:t>, allows agents to estimate </a:t>
                </a:r>
                <a14:m>
                  <m:oMath xmlns:m="http://schemas.openxmlformats.org/officeDocument/2006/math">
                    <m:sSub>
                      <m:sSubPr>
                        <m:ctrlPr>
                          <a:rPr lang="it-IT" b="0" i="1" smtClean="0">
                            <a:solidFill>
                              <a:srgbClr val="E71224"/>
                            </a:solidFill>
                            <a:latin typeface="Cambria Math" panose="02040503050406030204" pitchFamily="18" charset="0"/>
                          </a:rPr>
                        </m:ctrlPr>
                      </m:sSubPr>
                      <m:e>
                        <m:r>
                          <a:rPr lang="it-IT" b="0" i="1" smtClean="0">
                            <a:solidFill>
                              <a:srgbClr val="E71224"/>
                            </a:solidFill>
                            <a:latin typeface="Cambria Math" panose="02040503050406030204" pitchFamily="18" charset="0"/>
                          </a:rPr>
                          <m:t>𝑥</m:t>
                        </m:r>
                      </m:e>
                      <m:sub>
                        <m:r>
                          <m:rPr>
                            <m:sty m:val="p"/>
                          </m:rPr>
                          <a:rPr lang="it-IT" b="0" i="0" smtClean="0">
                            <a:solidFill>
                              <a:srgbClr val="E71224"/>
                            </a:solidFill>
                            <a:latin typeface="Cambria Math" panose="02040503050406030204" pitchFamily="18" charset="0"/>
                          </a:rPr>
                          <m:t>ave</m:t>
                        </m:r>
                      </m:sub>
                    </m:sSub>
                  </m:oMath>
                </a14:m>
                <a:r>
                  <a:rPr lang="en-US" dirty="0"/>
                  <a:t> with high probability</a:t>
                </a:r>
              </a:p>
            </p:txBody>
          </p:sp>
        </mc:Choice>
        <mc:Fallback xmlns="">
          <p:sp>
            <p:nvSpPr>
              <p:cNvPr id="8" name="CasellaDiTesto 7">
                <a:extLst>
                  <a:ext uri="{FF2B5EF4-FFF2-40B4-BE49-F238E27FC236}">
                    <a16:creationId xmlns:a16="http://schemas.microsoft.com/office/drawing/2014/main" id="{F9696CE1-9158-2895-A3DE-CC05CF187826}"/>
                  </a:ext>
                </a:extLst>
              </p:cNvPr>
              <p:cNvSpPr txBox="1">
                <a:spLocks noRot="1" noChangeAspect="1" noMove="1" noResize="1" noEditPoints="1" noAdjustHandles="1" noChangeArrowheads="1" noChangeShapeType="1" noTextEdit="1"/>
              </p:cNvSpPr>
              <p:nvPr/>
            </p:nvSpPr>
            <p:spPr>
              <a:xfrm>
                <a:off x="178211" y="910644"/>
                <a:ext cx="9599634" cy="646331"/>
              </a:xfrm>
              <a:prstGeom prst="rect">
                <a:avLst/>
              </a:prstGeom>
              <a:blipFill>
                <a:blip r:embed="rId15"/>
                <a:stretch>
                  <a:fillRect l="-381" t="-4717" b="-14151"/>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6" name="CasellaDiTesto 5">
                <a:extLst>
                  <a:ext uri="{FF2B5EF4-FFF2-40B4-BE49-F238E27FC236}">
                    <a16:creationId xmlns:a16="http://schemas.microsoft.com/office/drawing/2014/main" id="{276AB336-E0B7-7A0A-216E-7538D88964DE}"/>
                  </a:ext>
                </a:extLst>
              </p:cNvPr>
              <p:cNvSpPr txBox="1"/>
              <p:nvPr/>
            </p:nvSpPr>
            <p:spPr>
              <a:xfrm>
                <a:off x="190386" y="2487223"/>
                <a:ext cx="9902414" cy="369332"/>
              </a:xfrm>
              <a:prstGeom prst="rect">
                <a:avLst/>
              </a:prstGeom>
              <a:noFill/>
            </p:spPr>
            <p:txBody>
              <a:bodyPr wrap="square">
                <a:spAutoFit/>
              </a:bodyPr>
              <a:lstStyle/>
              <a:p>
                <a:pPr marL="342900" indent="-342900">
                  <a:buFont typeface="Arial" panose="020B0604020202020204" pitchFamily="34" charset="0"/>
                  <a:buChar char="•"/>
                </a:pPr>
                <a:r>
                  <a:rPr lang="en-US" b="1" dirty="0"/>
                  <a:t>Proof: </a:t>
                </a:r>
                <a:r>
                  <a:rPr lang="en-US" dirty="0"/>
                  <a:t>Since </a:t>
                </a:r>
                <a14:m>
                  <m:oMath xmlns:m="http://schemas.openxmlformats.org/officeDocument/2006/math">
                    <m:r>
                      <a:rPr lang="it-IT" b="0" i="1" dirty="0" smtClean="0">
                        <a:solidFill>
                          <a:srgbClr val="E71224"/>
                        </a:solidFill>
                        <a:latin typeface="Cambria Math" panose="02040503050406030204" pitchFamily="18" charset="0"/>
                      </a:rPr>
                      <m:t>𝑊</m:t>
                    </m:r>
                    <m:r>
                      <a:rPr lang="it-IT" b="0" i="1" dirty="0" smtClean="0">
                        <a:solidFill>
                          <a:srgbClr val="E71224"/>
                        </a:solidFill>
                        <a:latin typeface="Cambria Math" panose="02040503050406030204" pitchFamily="18" charset="0"/>
                      </a:rPr>
                      <m:t>(</m:t>
                    </m:r>
                    <m:r>
                      <a:rPr lang="it-IT" b="0" i="1" dirty="0" smtClean="0">
                        <a:solidFill>
                          <a:srgbClr val="E71224"/>
                        </a:solidFill>
                        <a:latin typeface="Cambria Math" panose="02040503050406030204" pitchFamily="18" charset="0"/>
                      </a:rPr>
                      <m:t>𝑘</m:t>
                    </m:r>
                    <m:r>
                      <a:rPr lang="it-IT" b="0" i="1" dirty="0" smtClean="0">
                        <a:solidFill>
                          <a:srgbClr val="E71224"/>
                        </a:solidFill>
                        <a:latin typeface="Cambria Math" panose="02040503050406030204" pitchFamily="18" charset="0"/>
                      </a:rPr>
                      <m:t>)</m:t>
                    </m:r>
                  </m:oMath>
                </a14:m>
                <a:r>
                  <a:rPr lang="en-US" dirty="0"/>
                  <a:t> is doubly-stochastic </a:t>
                </a:r>
                <a14:m>
                  <m:oMath xmlns:m="http://schemas.openxmlformats.org/officeDocument/2006/math">
                    <m:sSubSup>
                      <m:sSubSupPr>
                        <m:ctrlPr>
                          <a:rPr lang="it-IT" b="0" i="1" dirty="0" smtClean="0">
                            <a:solidFill>
                              <a:srgbClr val="E71224"/>
                            </a:solidFill>
                            <a:latin typeface="Cambria Math" panose="02040503050406030204" pitchFamily="18" charset="0"/>
                          </a:rPr>
                        </m:ctrlPr>
                      </m:sSubSupPr>
                      <m:e>
                        <m:r>
                          <a:rPr lang="it-IT" b="0" i="0" dirty="0" smtClean="0">
                            <a:solidFill>
                              <a:srgbClr val="E71224"/>
                            </a:solidFill>
                            <a:latin typeface="Cambria Math" panose="02040503050406030204" pitchFamily="18" charset="0"/>
                          </a:rPr>
                          <m:t>1</m:t>
                        </m:r>
                      </m:e>
                      <m:sub>
                        <m:r>
                          <a:rPr lang="it-IT" b="0" i="1" dirty="0" smtClean="0">
                            <a:solidFill>
                              <a:srgbClr val="E71224"/>
                            </a:solidFill>
                            <a:latin typeface="Cambria Math" panose="02040503050406030204" pitchFamily="18" charset="0"/>
                          </a:rPr>
                          <m:t>𝑛</m:t>
                        </m:r>
                      </m:sub>
                      <m:sup>
                        <m:r>
                          <a:rPr lang="it-IT" b="0" i="1" dirty="0" smtClean="0">
                            <a:solidFill>
                              <a:srgbClr val="E71224"/>
                            </a:solidFill>
                            <a:latin typeface="Cambria Math" panose="02040503050406030204" pitchFamily="18" charset="0"/>
                          </a:rPr>
                          <m:t>𝑇</m:t>
                        </m:r>
                      </m:sup>
                    </m:sSubSup>
                    <m:r>
                      <a:rPr lang="it-IT" i="1" dirty="0">
                        <a:solidFill>
                          <a:srgbClr val="E71224"/>
                        </a:solidFill>
                        <a:latin typeface="Cambria Math" panose="02040503050406030204" pitchFamily="18" charset="0"/>
                      </a:rPr>
                      <m:t>𝑊</m:t>
                    </m:r>
                    <m:d>
                      <m:dPr>
                        <m:ctrlPr>
                          <a:rPr lang="it-IT" i="1" dirty="0">
                            <a:solidFill>
                              <a:srgbClr val="E71224"/>
                            </a:solidFill>
                            <a:latin typeface="Cambria Math" panose="02040503050406030204" pitchFamily="18" charset="0"/>
                          </a:rPr>
                        </m:ctrlPr>
                      </m:dPr>
                      <m:e>
                        <m:r>
                          <a:rPr lang="it-IT" i="1" dirty="0">
                            <a:solidFill>
                              <a:srgbClr val="E71224"/>
                            </a:solidFill>
                            <a:latin typeface="Cambria Math" panose="02040503050406030204" pitchFamily="18" charset="0"/>
                          </a:rPr>
                          <m:t>𝑘</m:t>
                        </m:r>
                      </m:e>
                    </m:d>
                    <m:r>
                      <a:rPr lang="it-IT" b="0" i="1" dirty="0" smtClean="0">
                        <a:solidFill>
                          <a:srgbClr val="E71224"/>
                        </a:solidFill>
                        <a:latin typeface="Cambria Math" panose="02040503050406030204" pitchFamily="18" charset="0"/>
                      </a:rPr>
                      <m:t>=</m:t>
                    </m:r>
                    <m:sSubSup>
                      <m:sSubSupPr>
                        <m:ctrlPr>
                          <a:rPr lang="it-IT" b="0" i="1" dirty="0" smtClean="0">
                            <a:solidFill>
                              <a:srgbClr val="E71224"/>
                            </a:solidFill>
                            <a:latin typeface="Cambria Math" panose="02040503050406030204" pitchFamily="18" charset="0"/>
                          </a:rPr>
                        </m:ctrlPr>
                      </m:sSubSupPr>
                      <m:e>
                        <m:r>
                          <a:rPr lang="it-IT" b="0" i="1" dirty="0" smtClean="0">
                            <a:solidFill>
                              <a:srgbClr val="E71224"/>
                            </a:solidFill>
                            <a:latin typeface="Cambria Math" panose="02040503050406030204" pitchFamily="18" charset="0"/>
                          </a:rPr>
                          <m:t>1</m:t>
                        </m:r>
                      </m:e>
                      <m:sub>
                        <m:r>
                          <a:rPr lang="it-IT" b="0" i="1" dirty="0" smtClean="0">
                            <a:solidFill>
                              <a:srgbClr val="E71224"/>
                            </a:solidFill>
                            <a:latin typeface="Cambria Math" panose="02040503050406030204" pitchFamily="18" charset="0"/>
                          </a:rPr>
                          <m:t>𝑛</m:t>
                        </m:r>
                      </m:sub>
                      <m:sup>
                        <m:r>
                          <a:rPr lang="it-IT" b="0" i="1" dirty="0" smtClean="0">
                            <a:solidFill>
                              <a:srgbClr val="E71224"/>
                            </a:solidFill>
                            <a:latin typeface="Cambria Math" panose="02040503050406030204" pitchFamily="18" charset="0"/>
                          </a:rPr>
                          <m:t>𝑇</m:t>
                        </m:r>
                      </m:sup>
                    </m:sSubSup>
                  </m:oMath>
                </a14:m>
                <a:r>
                  <a:rPr lang="en-US" dirty="0"/>
                  <a:t>, then, the next function is time-invariant </a:t>
                </a:r>
              </a:p>
            </p:txBody>
          </p:sp>
        </mc:Choice>
        <mc:Fallback xmlns="">
          <p:sp>
            <p:nvSpPr>
              <p:cNvPr id="6" name="CasellaDiTesto 5">
                <a:extLst>
                  <a:ext uri="{FF2B5EF4-FFF2-40B4-BE49-F238E27FC236}">
                    <a16:creationId xmlns:a16="http://schemas.microsoft.com/office/drawing/2014/main" id="{276AB336-E0B7-7A0A-216E-7538D88964DE}"/>
                  </a:ext>
                </a:extLst>
              </p:cNvPr>
              <p:cNvSpPr txBox="1">
                <a:spLocks noRot="1" noChangeAspect="1" noMove="1" noResize="1" noEditPoints="1" noAdjustHandles="1" noChangeArrowheads="1" noChangeShapeType="1" noTextEdit="1"/>
              </p:cNvSpPr>
              <p:nvPr/>
            </p:nvSpPr>
            <p:spPr>
              <a:xfrm>
                <a:off x="190386" y="2487223"/>
                <a:ext cx="9902414" cy="369332"/>
              </a:xfrm>
              <a:prstGeom prst="rect">
                <a:avLst/>
              </a:prstGeom>
              <a:blipFill>
                <a:blip r:embed="rId16"/>
                <a:stretch>
                  <a:fillRect l="-369" t="-8197" b="-24590"/>
                </a:stretch>
              </a:blipFill>
            </p:spPr>
            <p:txBody>
              <a:bodyPr/>
              <a:lstStyle/>
              <a:p>
                <a:r>
                  <a:rPr lang="it-IT">
                    <a:noFill/>
                  </a:rPr>
                  <a:t> </a:t>
                </a:r>
              </a:p>
            </p:txBody>
          </p:sp>
        </mc:Fallback>
      </mc:AlternateContent>
      <p:pic>
        <p:nvPicPr>
          <p:cNvPr id="19" name="Immagine 18"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pr\left( \frac{&#10;\|x(k)-x_{\mathrm{ave}1_n}\|_2&#10;}{\|x(0)\|_2}\geq \epsilon\right)\leq \epsilon&#10;\end{eqnarray*}&#10;}&#10;\end{document}" title="IguanaTex Bitmap Display">
            <a:extLst>
              <a:ext uri="{FF2B5EF4-FFF2-40B4-BE49-F238E27FC236}">
                <a16:creationId xmlns:a16="http://schemas.microsoft.com/office/drawing/2014/main" id="{9EF481A6-5422-0324-B06C-51B928F13024}"/>
              </a:ext>
            </a:extLst>
          </p:cNvPr>
          <p:cNvPicPr>
            <a:picLocks noChangeAspect="1"/>
          </p:cNvPicPr>
          <p:nvPr>
            <p:custDataLst>
              <p:tags r:id="rId1"/>
            </p:custDataLst>
          </p:nvPr>
        </p:nvPicPr>
        <p:blipFill>
          <a:blip r:embed="rId17">
            <a:extLst>
              <a:ext uri="{28A0092B-C50C-407E-A947-70E740481C1C}">
                <a14:useLocalDpi xmlns:a14="http://schemas.microsoft.com/office/drawing/2010/main" val="0"/>
              </a:ext>
            </a:extLst>
          </a:blip>
          <a:stretch>
            <a:fillRect/>
          </a:stretch>
        </p:blipFill>
        <p:spPr>
          <a:xfrm>
            <a:off x="1855246" y="1715593"/>
            <a:ext cx="2852264" cy="547589"/>
          </a:xfrm>
          <a:prstGeom prst="rect">
            <a:avLst/>
          </a:prstGeom>
        </p:spPr>
      </p:pic>
      <p:pic>
        <p:nvPicPr>
          <p:cNvPr id="28" name="Immagine 27"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forall\;k\;\geq \;K^*\;=\;\frac{3\log \epsilon}{\log \lambda_{2}(\bar{W})}&#10;\end{eqnarray*}&#10;}&#10;\end{document}" title="IguanaTex Bitmap Display">
            <a:extLst>
              <a:ext uri="{FF2B5EF4-FFF2-40B4-BE49-F238E27FC236}">
                <a16:creationId xmlns:a16="http://schemas.microsoft.com/office/drawing/2014/main" id="{8A1FDE13-DC85-AA14-4E59-12BBA1535B31}"/>
              </a:ext>
            </a:extLst>
          </p:cNvPr>
          <p:cNvPicPr>
            <a:picLocks noChangeAspect="1"/>
          </p:cNvPicPr>
          <p:nvPr>
            <p:custDataLst>
              <p:tags r:id="rId2"/>
            </p:custDataLst>
          </p:nvPr>
        </p:nvPicPr>
        <p:blipFill>
          <a:blip r:embed="rId18">
            <a:extLst>
              <a:ext uri="{28A0092B-C50C-407E-A947-70E740481C1C}">
                <a14:useLocalDpi xmlns:a14="http://schemas.microsoft.com/office/drawing/2010/main" val="0"/>
              </a:ext>
            </a:extLst>
          </a:blip>
          <a:stretch>
            <a:fillRect/>
          </a:stretch>
        </p:blipFill>
        <p:spPr>
          <a:xfrm>
            <a:off x="5640089" y="1774052"/>
            <a:ext cx="2250521" cy="528095"/>
          </a:xfrm>
          <a:prstGeom prst="rect">
            <a:avLst/>
          </a:prstGeom>
        </p:spPr>
      </p:pic>
      <p:pic>
        <p:nvPicPr>
          <p:cNvPr id="22" name="Immagine 21" descr="IguanaTex Bitmap Display&#10;&#10;\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1_n^\intercal\cdot  x(k+1)=1_n^\intercal \cdot W(k)x(k)=1_n^\intercal x(0)=\sum_{i=1}^n x_i(0)\quad \forall k\geq 0&#10;\end{eqnarray*}&#10;}&#10;\end{document}">
            <a:extLst>
              <a:ext uri="{FF2B5EF4-FFF2-40B4-BE49-F238E27FC236}">
                <a16:creationId xmlns:a16="http://schemas.microsoft.com/office/drawing/2014/main" id="{2FCEA81D-3047-7D90-5994-90ED47A53940}"/>
              </a:ext>
            </a:extLst>
          </p:cNvPr>
          <p:cNvPicPr>
            <a:picLocks noChangeAspect="1"/>
          </p:cNvPicPr>
          <p:nvPr>
            <p:custDataLst>
              <p:tags r:id="rId3"/>
            </p:custDataLst>
          </p:nvPr>
        </p:nvPicPr>
        <p:blipFill>
          <a:blip r:embed="rId19">
            <a:extLst>
              <a:ext uri="{28A0092B-C50C-407E-A947-70E740481C1C}">
                <a14:useLocalDpi xmlns:a14="http://schemas.microsoft.com/office/drawing/2010/main" val="0"/>
              </a:ext>
            </a:extLst>
          </a:blip>
          <a:stretch>
            <a:fillRect/>
          </a:stretch>
        </p:blipFill>
        <p:spPr>
          <a:xfrm>
            <a:off x="2642400" y="2936446"/>
            <a:ext cx="5307388" cy="559313"/>
          </a:xfrm>
          <a:prstGeom prst="rect">
            <a:avLst/>
          </a:prstGeom>
        </p:spPr>
      </p:pic>
      <mc:AlternateContent xmlns:mc="http://schemas.openxmlformats.org/markup-compatibility/2006" xmlns:a14="http://schemas.microsoft.com/office/drawing/2010/main">
        <mc:Choice Requires="a14">
          <p:sp>
            <p:nvSpPr>
              <p:cNvPr id="23" name="CasellaDiTesto 22">
                <a:extLst>
                  <a:ext uri="{FF2B5EF4-FFF2-40B4-BE49-F238E27FC236}">
                    <a16:creationId xmlns:a16="http://schemas.microsoft.com/office/drawing/2014/main" id="{D1044042-A378-0808-8344-849A4DE8EE15}"/>
                  </a:ext>
                </a:extLst>
              </p:cNvPr>
              <p:cNvSpPr txBox="1"/>
              <p:nvPr/>
            </p:nvSpPr>
            <p:spPr>
              <a:xfrm>
                <a:off x="178210" y="3566400"/>
                <a:ext cx="7803241" cy="646331"/>
              </a:xfrm>
              <a:prstGeom prst="rect">
                <a:avLst/>
              </a:prstGeom>
              <a:noFill/>
            </p:spPr>
            <p:txBody>
              <a:bodyPr wrap="square">
                <a:spAutoFit/>
              </a:bodyPr>
              <a:lstStyle/>
              <a:p>
                <a:pPr marL="342900" indent="-342900">
                  <a:buFont typeface="Arial" panose="020B0604020202020204" pitchFamily="34" charset="0"/>
                  <a:buChar char="•"/>
                </a:pPr>
                <a:r>
                  <a:rPr lang="it-IT" dirty="0"/>
                  <a:t>Moreover, </a:t>
                </a:r>
                <a:r>
                  <a:rPr lang="it-IT" dirty="0" err="1"/>
                  <a:t>since</a:t>
                </a:r>
                <a:r>
                  <a:rPr lang="it-IT" dirty="0"/>
                  <a:t> </a:t>
                </a:r>
                <a14:m>
                  <m:oMath xmlns:m="http://schemas.openxmlformats.org/officeDocument/2006/math">
                    <m:r>
                      <a:rPr lang="it-IT" i="1" dirty="0">
                        <a:solidFill>
                          <a:srgbClr val="E71224"/>
                        </a:solidFill>
                        <a:latin typeface="Cambria Math" panose="02040503050406030204" pitchFamily="18" charset="0"/>
                      </a:rPr>
                      <m:t>𝑊</m:t>
                    </m:r>
                    <m:r>
                      <a:rPr lang="it-IT" i="1" dirty="0">
                        <a:solidFill>
                          <a:srgbClr val="E71224"/>
                        </a:solidFill>
                        <a:latin typeface="Cambria Math" panose="02040503050406030204" pitchFamily="18" charset="0"/>
                      </a:rPr>
                      <m:t>(</m:t>
                    </m:r>
                    <m:r>
                      <a:rPr lang="it-IT" i="1" dirty="0">
                        <a:solidFill>
                          <a:srgbClr val="E71224"/>
                        </a:solidFill>
                        <a:latin typeface="Cambria Math" panose="02040503050406030204" pitchFamily="18" charset="0"/>
                      </a:rPr>
                      <m:t>𝑘</m:t>
                    </m:r>
                    <m:r>
                      <a:rPr lang="it-IT" i="1" dirty="0">
                        <a:solidFill>
                          <a:srgbClr val="E71224"/>
                        </a:solidFill>
                        <a:latin typeface="Cambria Math" panose="02040503050406030204" pitchFamily="18" charset="0"/>
                      </a:rPr>
                      <m:t>)</m:t>
                    </m:r>
                  </m:oMath>
                </a14:m>
                <a:r>
                  <a:rPr lang="it-IT" dirty="0"/>
                  <a:t> </a:t>
                </a:r>
                <a:r>
                  <a:rPr lang="it-IT" dirty="0" err="1"/>
                  <a:t>is</a:t>
                </a:r>
                <a:r>
                  <a:rPr lang="it-IT" dirty="0"/>
                  <a:t> </a:t>
                </a:r>
                <a:r>
                  <a:rPr lang="it-IT" b="1" i="1" dirty="0" err="1"/>
                  <a:t>symmetric</a:t>
                </a:r>
                <a:r>
                  <a:rPr lang="it-IT" dirty="0"/>
                  <a:t>, and </a:t>
                </a:r>
                <a:r>
                  <a:rPr lang="it-IT" b="1" i="1" dirty="0" err="1"/>
                  <a:t>idempotent</a:t>
                </a:r>
                <a:r>
                  <a:rPr lang="it-IT" i="1" dirty="0"/>
                  <a:t> </a:t>
                </a:r>
                <a:r>
                  <a:rPr lang="it-IT" dirty="0"/>
                  <a:t>(</a:t>
                </a:r>
                <a14:m>
                  <m:oMath xmlns:m="http://schemas.openxmlformats.org/officeDocument/2006/math">
                    <m:r>
                      <a:rPr lang="it-IT" i="1" dirty="0">
                        <a:solidFill>
                          <a:srgbClr val="E71224"/>
                        </a:solidFill>
                        <a:latin typeface="Cambria Math" panose="02040503050406030204" pitchFamily="18" charset="0"/>
                      </a:rPr>
                      <m:t>𝑊</m:t>
                    </m:r>
                    <m:sSup>
                      <m:sSupPr>
                        <m:ctrlPr>
                          <a:rPr lang="it-IT" b="0" i="1" dirty="0" smtClean="0">
                            <a:solidFill>
                              <a:srgbClr val="E71224"/>
                            </a:solidFill>
                            <a:latin typeface="Cambria Math" panose="02040503050406030204" pitchFamily="18" charset="0"/>
                          </a:rPr>
                        </m:ctrlPr>
                      </m:sSupPr>
                      <m:e>
                        <m:d>
                          <m:dPr>
                            <m:ctrlPr>
                              <a:rPr lang="it-IT" i="1" dirty="0">
                                <a:solidFill>
                                  <a:srgbClr val="E71224"/>
                                </a:solidFill>
                                <a:latin typeface="Cambria Math" panose="02040503050406030204" pitchFamily="18" charset="0"/>
                              </a:rPr>
                            </m:ctrlPr>
                          </m:dPr>
                          <m:e>
                            <m:r>
                              <a:rPr lang="it-IT" i="1" dirty="0">
                                <a:solidFill>
                                  <a:srgbClr val="E71224"/>
                                </a:solidFill>
                                <a:latin typeface="Cambria Math" panose="02040503050406030204" pitchFamily="18" charset="0"/>
                              </a:rPr>
                              <m:t>𝑘</m:t>
                            </m:r>
                          </m:e>
                        </m:d>
                      </m:e>
                      <m:sup>
                        <m:r>
                          <a:rPr lang="it-IT" b="0" i="1" dirty="0" smtClean="0">
                            <a:solidFill>
                              <a:srgbClr val="E71224"/>
                            </a:solidFill>
                            <a:latin typeface="Cambria Math" panose="02040503050406030204" pitchFamily="18" charset="0"/>
                          </a:rPr>
                          <m:t>𝑇</m:t>
                        </m:r>
                      </m:sup>
                    </m:sSup>
                    <m:r>
                      <a:rPr lang="it-IT" b="0" i="1" dirty="0" smtClean="0">
                        <a:solidFill>
                          <a:srgbClr val="E71224"/>
                        </a:solidFill>
                        <a:latin typeface="Cambria Math" panose="02040503050406030204" pitchFamily="18" charset="0"/>
                      </a:rPr>
                      <m:t>𝑊</m:t>
                    </m:r>
                    <m:d>
                      <m:dPr>
                        <m:ctrlPr>
                          <a:rPr lang="it-IT" b="0" i="1" dirty="0" smtClean="0">
                            <a:solidFill>
                              <a:srgbClr val="E71224"/>
                            </a:solidFill>
                            <a:latin typeface="Cambria Math" panose="02040503050406030204" pitchFamily="18" charset="0"/>
                          </a:rPr>
                        </m:ctrlPr>
                      </m:dPr>
                      <m:e>
                        <m:r>
                          <a:rPr lang="it-IT" b="0" i="1" dirty="0" smtClean="0">
                            <a:solidFill>
                              <a:srgbClr val="E71224"/>
                            </a:solidFill>
                            <a:latin typeface="Cambria Math" panose="02040503050406030204" pitchFamily="18" charset="0"/>
                          </a:rPr>
                          <m:t>𝑘</m:t>
                        </m:r>
                      </m:e>
                    </m:d>
                    <m:r>
                      <a:rPr lang="it-IT" b="0" i="1" dirty="0" smtClean="0">
                        <a:solidFill>
                          <a:srgbClr val="E71224"/>
                        </a:solidFill>
                        <a:latin typeface="Cambria Math" panose="02040503050406030204" pitchFamily="18" charset="0"/>
                      </a:rPr>
                      <m:t>=</m:t>
                    </m:r>
                    <m:r>
                      <a:rPr lang="it-IT" b="0" i="1" dirty="0" smtClean="0">
                        <a:solidFill>
                          <a:srgbClr val="E71224"/>
                        </a:solidFill>
                        <a:latin typeface="Cambria Math" panose="02040503050406030204" pitchFamily="18" charset="0"/>
                      </a:rPr>
                      <m:t>𝑊</m:t>
                    </m:r>
                    <m:d>
                      <m:dPr>
                        <m:ctrlPr>
                          <a:rPr lang="it-IT" b="0" i="1" dirty="0" smtClean="0">
                            <a:solidFill>
                              <a:srgbClr val="E71224"/>
                            </a:solidFill>
                            <a:latin typeface="Cambria Math" panose="02040503050406030204" pitchFamily="18" charset="0"/>
                          </a:rPr>
                        </m:ctrlPr>
                      </m:dPr>
                      <m:e>
                        <m:r>
                          <a:rPr lang="it-IT" b="0" i="1" dirty="0" smtClean="0">
                            <a:solidFill>
                              <a:srgbClr val="E71224"/>
                            </a:solidFill>
                            <a:latin typeface="Cambria Math" panose="02040503050406030204" pitchFamily="18" charset="0"/>
                          </a:rPr>
                          <m:t>𝑘</m:t>
                        </m:r>
                      </m:e>
                    </m:d>
                  </m:oMath>
                </a14:m>
                <a:r>
                  <a:rPr lang="it-IT" dirty="0"/>
                  <a:t>) (</a:t>
                </a:r>
                <a:r>
                  <a:rPr lang="it-IT" dirty="0" err="1"/>
                  <a:t>because</a:t>
                </a:r>
                <a:r>
                  <a:rPr lang="it-IT" dirty="0"/>
                  <a:t> </a:t>
                </a:r>
                <a:r>
                  <a:rPr lang="it-IT" dirty="0" err="1"/>
                  <a:t>it</a:t>
                </a:r>
                <a:r>
                  <a:rPr lang="it-IT" dirty="0"/>
                  <a:t> </a:t>
                </a:r>
                <a:r>
                  <a:rPr lang="it-IT" dirty="0" err="1"/>
                  <a:t>is</a:t>
                </a:r>
                <a:r>
                  <a:rPr lang="it-IT" dirty="0"/>
                  <a:t> a «</a:t>
                </a:r>
                <a:r>
                  <a:rPr lang="it-IT" dirty="0" err="1"/>
                  <a:t>projection</a:t>
                </a:r>
                <a:r>
                  <a:rPr lang="it-IT" dirty="0"/>
                  <a:t> </a:t>
                </a:r>
                <a:r>
                  <a:rPr lang="it-IT" dirty="0" err="1"/>
                  <a:t>matrix</a:t>
                </a:r>
                <a:r>
                  <a:rPr lang="it-IT" dirty="0"/>
                  <a:t>»), </a:t>
                </a:r>
                <a:r>
                  <a:rPr lang="it-IT" dirty="0" err="1"/>
                  <a:t>then</a:t>
                </a:r>
                <a:r>
                  <a:rPr lang="it-IT" dirty="0"/>
                  <a:t> </a:t>
                </a:r>
                <a:r>
                  <a:rPr lang="it-IT" dirty="0" err="1"/>
                  <a:t>also</a:t>
                </a:r>
                <a:r>
                  <a:rPr lang="it-IT" dirty="0"/>
                  <a:t> </a:t>
                </a:r>
                <a14:m>
                  <m:oMath xmlns:m="http://schemas.openxmlformats.org/officeDocument/2006/math">
                    <m:acc>
                      <m:accPr>
                        <m:chr m:val="̅"/>
                        <m:ctrlPr>
                          <a:rPr lang="it-IT" b="0" i="1" dirty="0" smtClean="0">
                            <a:solidFill>
                              <a:srgbClr val="E71224"/>
                            </a:solidFill>
                            <a:latin typeface="Cambria Math" panose="02040503050406030204" pitchFamily="18" charset="0"/>
                          </a:rPr>
                        </m:ctrlPr>
                      </m:accPr>
                      <m:e>
                        <m:r>
                          <a:rPr lang="it-IT" b="0" i="1" dirty="0" smtClean="0">
                            <a:solidFill>
                              <a:srgbClr val="E71224"/>
                            </a:solidFill>
                            <a:latin typeface="Cambria Math" panose="02040503050406030204" pitchFamily="18" charset="0"/>
                          </a:rPr>
                          <m:t>𝑊</m:t>
                        </m:r>
                      </m:e>
                    </m:acc>
                  </m:oMath>
                </a14:m>
                <a:r>
                  <a:rPr lang="en-US" dirty="0"/>
                  <a:t> does, i.e.,</a:t>
                </a:r>
              </a:p>
            </p:txBody>
          </p:sp>
        </mc:Choice>
        <mc:Fallback xmlns="">
          <p:sp>
            <p:nvSpPr>
              <p:cNvPr id="23" name="CasellaDiTesto 22">
                <a:extLst>
                  <a:ext uri="{FF2B5EF4-FFF2-40B4-BE49-F238E27FC236}">
                    <a16:creationId xmlns:a16="http://schemas.microsoft.com/office/drawing/2014/main" id="{D1044042-A378-0808-8344-849A4DE8EE15}"/>
                  </a:ext>
                </a:extLst>
              </p:cNvPr>
              <p:cNvSpPr txBox="1">
                <a:spLocks noRot="1" noChangeAspect="1" noMove="1" noResize="1" noEditPoints="1" noAdjustHandles="1" noChangeArrowheads="1" noChangeShapeType="1" noTextEdit="1"/>
              </p:cNvSpPr>
              <p:nvPr/>
            </p:nvSpPr>
            <p:spPr>
              <a:xfrm>
                <a:off x="178210" y="3566400"/>
                <a:ext cx="7803241" cy="646331"/>
              </a:xfrm>
              <a:prstGeom prst="rect">
                <a:avLst/>
              </a:prstGeom>
              <a:blipFill>
                <a:blip r:embed="rId20"/>
                <a:stretch>
                  <a:fillRect l="-469" t="-4717" r="-156" b="-14151"/>
                </a:stretch>
              </a:blipFill>
            </p:spPr>
            <p:txBody>
              <a:bodyPr/>
              <a:lstStyle/>
              <a:p>
                <a:r>
                  <a:rPr lang="it-IT">
                    <a:noFill/>
                  </a:rPr>
                  <a:t> </a:t>
                </a:r>
              </a:p>
            </p:txBody>
          </p:sp>
        </mc:Fallback>
      </mc:AlternateContent>
      <p:pic>
        <p:nvPicPr>
          <p:cNvPr id="15" name="Immagine 14"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W_{13}=\begin{bmatrix}&#10;0.5 &amp; 0&amp; 0.5 &amp; 0\\&#10;0 &amp; 1 &amp; 0 &amp; 0\\&#10;0.5 &amp; 0 &amp; 0.5 &amp; 0\\&#10;0 &amp; 0 &amp; 0 &amp; 1\\&#10;\end{bmatrix}&#10;\end{eqnarray*}&#10;}&#10;\end{document}" title="IguanaTex Bitmap Display">
            <a:extLst>
              <a:ext uri="{FF2B5EF4-FFF2-40B4-BE49-F238E27FC236}">
                <a16:creationId xmlns:a16="http://schemas.microsoft.com/office/drawing/2014/main" id="{ABF50A1E-DF19-4688-DA46-E9EDE7D6FBC6}"/>
              </a:ext>
            </a:extLst>
          </p:cNvPr>
          <p:cNvPicPr>
            <a:picLocks noChangeAspect="1"/>
          </p:cNvPicPr>
          <p:nvPr>
            <p:custDataLst>
              <p:tags r:id="rId4"/>
            </p:custDataLst>
          </p:nvPr>
        </p:nvPicPr>
        <p:blipFill>
          <a:blip r:embed="rId21">
            <a:extLst>
              <a:ext uri="{28A0092B-C50C-407E-A947-70E740481C1C}">
                <a14:useLocalDpi xmlns:a14="http://schemas.microsoft.com/office/drawing/2010/main" val="0"/>
              </a:ext>
            </a:extLst>
          </a:blip>
          <a:stretch>
            <a:fillRect/>
          </a:stretch>
        </p:blipFill>
        <p:spPr>
          <a:xfrm>
            <a:off x="8056323" y="3889566"/>
            <a:ext cx="1721522" cy="809912"/>
          </a:xfrm>
          <a:prstGeom prst="rect">
            <a:avLst/>
          </a:prstGeom>
        </p:spPr>
      </p:pic>
      <p:pic>
        <p:nvPicPr>
          <p:cNvPr id="13" name="Immagine 12"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mathsf{E}[W(0)^\intercal W(0)]=\mathsf{E}[W(0)]=\sum_{\forall \;i,j}^k \left(\frac{1}{n}\cdot p_{ij}\right) \cdot W_{ij}=\bar{W}&#10;\end{eqnarray*}&#10;}&#10;\end{document}" title="IguanaTex Bitmap Display">
            <a:extLst>
              <a:ext uri="{FF2B5EF4-FFF2-40B4-BE49-F238E27FC236}">
                <a16:creationId xmlns:a16="http://schemas.microsoft.com/office/drawing/2014/main" id="{0EF60AB1-933D-218E-6AAB-59784594A224}"/>
              </a:ext>
            </a:extLst>
          </p:cNvPr>
          <p:cNvPicPr>
            <a:picLocks noChangeAspect="1"/>
          </p:cNvPicPr>
          <p:nvPr>
            <p:custDataLst>
              <p:tags r:id="rId5"/>
            </p:custDataLst>
          </p:nvPr>
        </p:nvPicPr>
        <p:blipFill>
          <a:blip r:embed="rId22">
            <a:extLst>
              <a:ext uri="{28A0092B-C50C-407E-A947-70E740481C1C}">
                <a14:useLocalDpi xmlns:a14="http://schemas.microsoft.com/office/drawing/2010/main" val="0"/>
              </a:ext>
            </a:extLst>
          </a:blip>
          <a:stretch>
            <a:fillRect/>
          </a:stretch>
        </p:blipFill>
        <p:spPr>
          <a:xfrm>
            <a:off x="2642400" y="4314162"/>
            <a:ext cx="4441557" cy="601726"/>
          </a:xfrm>
          <a:prstGeom prst="rect">
            <a:avLst/>
          </a:prstGeom>
        </p:spPr>
      </p:pic>
      <mc:AlternateContent xmlns:mc="http://schemas.openxmlformats.org/markup-compatibility/2006" xmlns:a14="http://schemas.microsoft.com/office/drawing/2010/main">
        <mc:Choice Requires="a14">
          <p:sp>
            <p:nvSpPr>
              <p:cNvPr id="38" name="CasellaDiTesto 37">
                <a:extLst>
                  <a:ext uri="{FF2B5EF4-FFF2-40B4-BE49-F238E27FC236}">
                    <a16:creationId xmlns:a16="http://schemas.microsoft.com/office/drawing/2014/main" id="{E33656A8-7C01-2C90-5067-1BA76923D479}"/>
                  </a:ext>
                </a:extLst>
              </p:cNvPr>
              <p:cNvSpPr txBox="1"/>
              <p:nvPr/>
            </p:nvSpPr>
            <p:spPr>
              <a:xfrm>
                <a:off x="190385" y="4871062"/>
                <a:ext cx="2216321" cy="646331"/>
              </a:xfrm>
              <a:prstGeom prst="rect">
                <a:avLst/>
              </a:prstGeom>
              <a:noFill/>
            </p:spPr>
            <p:txBody>
              <a:bodyPr wrap="square">
                <a:spAutoFit/>
              </a:bodyPr>
              <a:lstStyle/>
              <a:p>
                <a:pPr marL="342900" indent="-342900">
                  <a:buFont typeface="Arial" panose="020B0604020202020204" pitchFamily="34" charset="0"/>
                  <a:buChar char="•"/>
                </a:pPr>
                <a:r>
                  <a:rPr lang="it-IT" dirty="0" err="1"/>
                  <a:t>Then</a:t>
                </a:r>
                <a:r>
                  <a:rPr lang="it-IT" dirty="0"/>
                  <a:t>, by </a:t>
                </a:r>
                <a:r>
                  <a:rPr lang="it-IT" dirty="0" err="1"/>
                  <a:t>diagonalizing</a:t>
                </a:r>
                <a:r>
                  <a:rPr lang="it-IT" dirty="0"/>
                  <a:t> </a:t>
                </a:r>
                <a14:m>
                  <m:oMath xmlns:m="http://schemas.openxmlformats.org/officeDocument/2006/math">
                    <m:acc>
                      <m:accPr>
                        <m:chr m:val="̅"/>
                        <m:ctrlPr>
                          <a:rPr lang="it-IT" b="0" i="1" dirty="0" smtClean="0">
                            <a:solidFill>
                              <a:srgbClr val="E71224"/>
                            </a:solidFill>
                            <a:latin typeface="Cambria Math" panose="02040503050406030204" pitchFamily="18" charset="0"/>
                          </a:rPr>
                        </m:ctrlPr>
                      </m:accPr>
                      <m:e>
                        <m:r>
                          <a:rPr lang="it-IT" i="1" dirty="0">
                            <a:solidFill>
                              <a:srgbClr val="E71224"/>
                            </a:solidFill>
                            <a:latin typeface="Cambria Math" panose="02040503050406030204" pitchFamily="18" charset="0"/>
                          </a:rPr>
                          <m:t>𝑊</m:t>
                        </m:r>
                      </m:e>
                    </m:acc>
                  </m:oMath>
                </a14:m>
                <a:r>
                  <a:rPr lang="it-IT" dirty="0"/>
                  <a:t>:</a:t>
                </a:r>
                <a:endParaRPr lang="en-US" dirty="0"/>
              </a:p>
            </p:txBody>
          </p:sp>
        </mc:Choice>
        <mc:Fallback xmlns="">
          <p:sp>
            <p:nvSpPr>
              <p:cNvPr id="38" name="CasellaDiTesto 37">
                <a:extLst>
                  <a:ext uri="{FF2B5EF4-FFF2-40B4-BE49-F238E27FC236}">
                    <a16:creationId xmlns:a16="http://schemas.microsoft.com/office/drawing/2014/main" id="{E33656A8-7C01-2C90-5067-1BA76923D479}"/>
                  </a:ext>
                </a:extLst>
              </p:cNvPr>
              <p:cNvSpPr txBox="1">
                <a:spLocks noRot="1" noChangeAspect="1" noMove="1" noResize="1" noEditPoints="1" noAdjustHandles="1" noChangeArrowheads="1" noChangeShapeType="1" noTextEdit="1"/>
              </p:cNvSpPr>
              <p:nvPr/>
            </p:nvSpPr>
            <p:spPr>
              <a:xfrm>
                <a:off x="190385" y="4871062"/>
                <a:ext cx="2216321" cy="646331"/>
              </a:xfrm>
              <a:prstGeom prst="rect">
                <a:avLst/>
              </a:prstGeom>
              <a:blipFill>
                <a:blip r:embed="rId23"/>
                <a:stretch>
                  <a:fillRect l="-1648" t="-4717" r="-4670" b="-14151"/>
                </a:stretch>
              </a:blipFill>
            </p:spPr>
            <p:txBody>
              <a:bodyPr/>
              <a:lstStyle/>
              <a:p>
                <a:r>
                  <a:rPr lang="it-IT">
                    <a:noFill/>
                  </a:rPr>
                  <a:t> </a:t>
                </a:r>
              </a:p>
            </p:txBody>
          </p:sp>
        </mc:Fallback>
      </mc:AlternateContent>
      <p:pic>
        <p:nvPicPr>
          <p:cNvPr id="36" name="Immagine 35"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implies \quad\mathsf{Var}[x(t)]\quad =\quad&#10;\mathsf{E}[y(t)^\intercal y(t)]&#10;\leq \lambda_2(&#10;\bar{W})^t\cdot \|y(0)\|_2^2\;&#10;\leq \lambda_2(&#10;\bar{W})^t\cdot \|x(0)\|_2^2\quad\text{(**)}&#10;\end{eqnarray*}&#10;}&#10;\end{document}" title="IguanaTex Bitmap Display">
            <a:extLst>
              <a:ext uri="{FF2B5EF4-FFF2-40B4-BE49-F238E27FC236}">
                <a16:creationId xmlns:a16="http://schemas.microsoft.com/office/drawing/2014/main" id="{00DC161A-75A8-43A9-6E81-398C1EDF3F6C}"/>
              </a:ext>
            </a:extLst>
          </p:cNvPr>
          <p:cNvPicPr>
            <a:picLocks noChangeAspect="1"/>
          </p:cNvPicPr>
          <p:nvPr>
            <p:custDataLst>
              <p:tags r:id="rId6"/>
            </p:custDataLst>
          </p:nvPr>
        </p:nvPicPr>
        <p:blipFill>
          <a:blip r:embed="rId24">
            <a:extLst>
              <a:ext uri="{28A0092B-C50C-407E-A947-70E740481C1C}">
                <a14:useLocalDpi xmlns:a14="http://schemas.microsoft.com/office/drawing/2010/main" val="0"/>
              </a:ext>
            </a:extLst>
          </a:blip>
          <a:stretch>
            <a:fillRect/>
          </a:stretch>
        </p:blipFill>
        <p:spPr>
          <a:xfrm>
            <a:off x="2337121" y="5185854"/>
            <a:ext cx="7553119" cy="278743"/>
          </a:xfrm>
          <a:prstGeom prst="rect">
            <a:avLst/>
          </a:prstGeom>
        </p:spPr>
      </p:pic>
      <p:pic>
        <p:nvPicPr>
          <p:cNvPr id="25" name="Immagine 24"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implies&#10;\pr\left( \frac{&#10;y(k)^\intercal y(k)&#10;}{\|x(0)\|^2_2}\geq \epsilon^2\right)\leq \frac{1}{\epsilon^2 }\cdot \frac{\mathsf{E}[y(k)^\intercal y(k)&#10;] }{\|x(0)\|^2_2}=\frac{\lambda_2(\bar{W})^k}{\epsilon^2}&#10;\end{eqnarray*}&#10;}&#10;\end{document}" title="IguanaTex Bitmap Display">
            <a:extLst>
              <a:ext uri="{FF2B5EF4-FFF2-40B4-BE49-F238E27FC236}">
                <a16:creationId xmlns:a16="http://schemas.microsoft.com/office/drawing/2014/main" id="{A2AB6FBE-516A-6883-A9CB-F1D10A1F0FA8}"/>
              </a:ext>
            </a:extLst>
          </p:cNvPr>
          <p:cNvPicPr>
            <a:picLocks noChangeAspect="1"/>
          </p:cNvPicPr>
          <p:nvPr>
            <p:custDataLst>
              <p:tags r:id="rId7"/>
            </p:custDataLst>
          </p:nvPr>
        </p:nvPicPr>
        <p:blipFill>
          <a:blip r:embed="rId25">
            <a:extLst>
              <a:ext uri="{28A0092B-C50C-407E-A947-70E740481C1C}">
                <a14:useLocalDpi xmlns:a14="http://schemas.microsoft.com/office/drawing/2010/main" val="0"/>
              </a:ext>
            </a:extLst>
          </a:blip>
          <a:stretch>
            <a:fillRect/>
          </a:stretch>
        </p:blipFill>
        <p:spPr>
          <a:xfrm>
            <a:off x="3986749" y="5792067"/>
            <a:ext cx="5081051" cy="567743"/>
          </a:xfrm>
          <a:prstGeom prst="rect">
            <a:avLst/>
          </a:prstGeom>
        </p:spPr>
      </p:pic>
      <p:sp>
        <p:nvSpPr>
          <p:cNvPr id="54" name="CasellaDiTesto 53">
            <a:extLst>
              <a:ext uri="{FF2B5EF4-FFF2-40B4-BE49-F238E27FC236}">
                <a16:creationId xmlns:a16="http://schemas.microsoft.com/office/drawing/2014/main" id="{AF0F431D-C5E5-4E4C-E4A1-7629A2AE9C96}"/>
              </a:ext>
            </a:extLst>
          </p:cNvPr>
          <p:cNvSpPr txBox="1"/>
          <p:nvPr/>
        </p:nvSpPr>
        <p:spPr>
          <a:xfrm>
            <a:off x="178210" y="5894767"/>
            <a:ext cx="3796363" cy="369332"/>
          </a:xfrm>
          <a:prstGeom prst="rect">
            <a:avLst/>
          </a:prstGeom>
          <a:noFill/>
        </p:spPr>
        <p:txBody>
          <a:bodyPr wrap="square">
            <a:spAutoFit/>
          </a:bodyPr>
          <a:lstStyle/>
          <a:p>
            <a:pPr marL="342900" indent="-342900">
              <a:buFont typeface="Arial" panose="020B0604020202020204" pitchFamily="34" charset="0"/>
              <a:buChar char="•"/>
            </a:pPr>
            <a:r>
              <a:rPr lang="it-IT" dirty="0"/>
              <a:t>By the Markov </a:t>
            </a:r>
            <a:r>
              <a:rPr lang="it-IT" dirty="0" err="1"/>
              <a:t>Inequality</a:t>
            </a:r>
            <a:r>
              <a:rPr lang="it-IT" dirty="0"/>
              <a:t> and (**)</a:t>
            </a:r>
            <a:endParaRPr lang="en-US" dirty="0"/>
          </a:p>
        </p:txBody>
      </p:sp>
      <p:sp>
        <p:nvSpPr>
          <p:cNvPr id="58" name="CasellaDiTesto 57">
            <a:extLst>
              <a:ext uri="{FF2B5EF4-FFF2-40B4-BE49-F238E27FC236}">
                <a16:creationId xmlns:a16="http://schemas.microsoft.com/office/drawing/2014/main" id="{52C95C6D-D51C-3ACC-8377-1D1268AA460D}"/>
              </a:ext>
            </a:extLst>
          </p:cNvPr>
          <p:cNvSpPr txBox="1"/>
          <p:nvPr/>
        </p:nvSpPr>
        <p:spPr>
          <a:xfrm>
            <a:off x="178211" y="6712181"/>
            <a:ext cx="5453683" cy="369332"/>
          </a:xfrm>
          <a:prstGeom prst="rect">
            <a:avLst/>
          </a:prstGeom>
          <a:noFill/>
        </p:spPr>
        <p:txBody>
          <a:bodyPr wrap="square">
            <a:spAutoFit/>
          </a:bodyPr>
          <a:lstStyle/>
          <a:p>
            <a:pPr marL="342900" indent="-342900">
              <a:buFont typeface="Arial" panose="020B0604020202020204" pitchFamily="34" charset="0"/>
              <a:buChar char="•"/>
            </a:pPr>
            <a:r>
              <a:rPr lang="it-IT" dirty="0"/>
              <a:t>From </a:t>
            </a:r>
            <a:r>
              <a:rPr lang="it-IT" dirty="0" err="1"/>
              <a:t>that</a:t>
            </a:r>
            <a:r>
              <a:rPr lang="it-IT" dirty="0"/>
              <a:t>, and by solving</a:t>
            </a:r>
            <a:endParaRPr lang="en-US" dirty="0"/>
          </a:p>
        </p:txBody>
      </p:sp>
      <p:pic>
        <p:nvPicPr>
          <p:cNvPr id="18" name="Immagine 17"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frac{\lambda_2(\bar{W})^k}{\epsilon^2}\leq \epsilon&#10;\end{eqnarray*}&#10;}&#10;\end{document}" title="IguanaTex Bitmap Display">
            <a:extLst>
              <a:ext uri="{FF2B5EF4-FFF2-40B4-BE49-F238E27FC236}">
                <a16:creationId xmlns:a16="http://schemas.microsoft.com/office/drawing/2014/main" id="{60C61AA7-962A-6653-26C7-9746135DF85A}"/>
              </a:ext>
            </a:extLst>
          </p:cNvPr>
          <p:cNvPicPr>
            <a:picLocks noChangeAspect="1"/>
          </p:cNvPicPr>
          <p:nvPr>
            <p:custDataLst>
              <p:tags r:id="rId8"/>
            </p:custDataLst>
          </p:nvPr>
        </p:nvPicPr>
        <p:blipFill>
          <a:blip r:embed="rId26">
            <a:extLst>
              <a:ext uri="{28A0092B-C50C-407E-A947-70E740481C1C}">
                <a14:useLocalDpi xmlns:a14="http://schemas.microsoft.com/office/drawing/2010/main" val="0"/>
              </a:ext>
            </a:extLst>
          </a:blip>
          <a:stretch>
            <a:fillRect/>
          </a:stretch>
        </p:blipFill>
        <p:spPr>
          <a:xfrm>
            <a:off x="3151351" y="6652932"/>
            <a:ext cx="1111345" cy="515211"/>
          </a:xfrm>
          <a:prstGeom prst="rect">
            <a:avLst/>
          </a:prstGeom>
        </p:spPr>
      </p:pic>
      <mc:AlternateContent xmlns:mc="http://schemas.openxmlformats.org/markup-compatibility/2006" xmlns:a14="http://schemas.microsoft.com/office/drawing/2010/main">
        <mc:Choice Requires="a14">
          <p:sp>
            <p:nvSpPr>
              <p:cNvPr id="63" name="CasellaDiTesto 62">
                <a:extLst>
                  <a:ext uri="{FF2B5EF4-FFF2-40B4-BE49-F238E27FC236}">
                    <a16:creationId xmlns:a16="http://schemas.microsoft.com/office/drawing/2014/main" id="{D91E971E-0142-98D6-C9FE-D3BA83CBEFD1}"/>
                  </a:ext>
                </a:extLst>
              </p:cNvPr>
              <p:cNvSpPr txBox="1"/>
              <p:nvPr/>
            </p:nvSpPr>
            <p:spPr>
              <a:xfrm>
                <a:off x="4402710" y="6700792"/>
                <a:ext cx="2658404" cy="369332"/>
              </a:xfrm>
              <a:prstGeom prst="rect">
                <a:avLst/>
              </a:prstGeom>
              <a:noFill/>
            </p:spPr>
            <p:txBody>
              <a:bodyPr wrap="square">
                <a:spAutoFit/>
              </a:bodyPr>
              <a:lstStyle/>
              <a:p>
                <a:r>
                  <a:rPr lang="it-IT" dirty="0"/>
                  <a:t>with </a:t>
                </a:r>
                <a:r>
                  <a:rPr lang="it-IT" dirty="0" err="1"/>
                  <a:t>respect</a:t>
                </a:r>
                <a:r>
                  <a:rPr lang="it-IT" dirty="0"/>
                  <a:t> to </a:t>
                </a:r>
                <a14:m>
                  <m:oMath xmlns:m="http://schemas.openxmlformats.org/officeDocument/2006/math">
                    <m:r>
                      <a:rPr lang="it-IT" b="0" i="1" smtClean="0">
                        <a:solidFill>
                          <a:srgbClr val="E71224"/>
                        </a:solidFill>
                        <a:latin typeface="Cambria Math" panose="02040503050406030204" pitchFamily="18" charset="0"/>
                      </a:rPr>
                      <m:t>𝑘</m:t>
                    </m:r>
                  </m:oMath>
                </a14:m>
                <a:r>
                  <a:rPr lang="it-IT" dirty="0"/>
                  <a:t> </a:t>
                </a:r>
                <a:r>
                  <a:rPr lang="it-IT" dirty="0" err="1"/>
                  <a:t>it</a:t>
                </a:r>
                <a:r>
                  <a:rPr lang="it-IT" dirty="0"/>
                  <a:t> yields</a:t>
                </a:r>
                <a:endParaRPr lang="en-US" dirty="0"/>
              </a:p>
            </p:txBody>
          </p:sp>
        </mc:Choice>
        <mc:Fallback xmlns="">
          <p:sp>
            <p:nvSpPr>
              <p:cNvPr id="63" name="CasellaDiTesto 62">
                <a:extLst>
                  <a:ext uri="{FF2B5EF4-FFF2-40B4-BE49-F238E27FC236}">
                    <a16:creationId xmlns:a16="http://schemas.microsoft.com/office/drawing/2014/main" id="{D91E971E-0142-98D6-C9FE-D3BA83CBEFD1}"/>
                  </a:ext>
                </a:extLst>
              </p:cNvPr>
              <p:cNvSpPr txBox="1">
                <a:spLocks noRot="1" noChangeAspect="1" noMove="1" noResize="1" noEditPoints="1" noAdjustHandles="1" noChangeArrowheads="1" noChangeShapeType="1" noTextEdit="1"/>
              </p:cNvSpPr>
              <p:nvPr/>
            </p:nvSpPr>
            <p:spPr>
              <a:xfrm>
                <a:off x="4402710" y="6700792"/>
                <a:ext cx="2658404" cy="369332"/>
              </a:xfrm>
              <a:prstGeom prst="rect">
                <a:avLst/>
              </a:prstGeom>
              <a:blipFill>
                <a:blip r:embed="rId27"/>
                <a:stretch>
                  <a:fillRect l="-1835" t="-8197" b="-24590"/>
                </a:stretch>
              </a:blipFill>
            </p:spPr>
            <p:txBody>
              <a:bodyPr/>
              <a:lstStyle/>
              <a:p>
                <a:r>
                  <a:rPr lang="en-US">
                    <a:noFill/>
                  </a:rPr>
                  <a:t> </a:t>
                </a:r>
              </a:p>
            </p:txBody>
          </p:sp>
        </mc:Fallback>
      </mc:AlternateContent>
      <p:pic>
        <p:nvPicPr>
          <p:cNvPr id="17" name="Immagine 16"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K^*=\frac{3\log \epsilon}{\log \lambda_{2}(\bar{W})}&#10;\end{eqnarray*}&#10;}&#10;\end{document}" title="IguanaTex Bitmap Display">
            <a:extLst>
              <a:ext uri="{FF2B5EF4-FFF2-40B4-BE49-F238E27FC236}">
                <a16:creationId xmlns:a16="http://schemas.microsoft.com/office/drawing/2014/main" id="{D37866C1-4431-01EE-3235-70AA0183B204}"/>
              </a:ext>
            </a:extLst>
          </p:cNvPr>
          <p:cNvPicPr>
            <a:picLocks noChangeAspect="1"/>
          </p:cNvPicPr>
          <p:nvPr>
            <p:custDataLst>
              <p:tags r:id="rId9"/>
            </p:custDataLst>
          </p:nvPr>
        </p:nvPicPr>
        <p:blipFill>
          <a:blip r:embed="rId28">
            <a:extLst>
              <a:ext uri="{28A0092B-C50C-407E-A947-70E740481C1C}">
                <a14:useLocalDpi xmlns:a14="http://schemas.microsoft.com/office/drawing/2010/main" val="0"/>
              </a:ext>
            </a:extLst>
          </a:blip>
          <a:stretch>
            <a:fillRect/>
          </a:stretch>
        </p:blipFill>
        <p:spPr>
          <a:xfrm>
            <a:off x="6959012" y="6643761"/>
            <a:ext cx="1490362" cy="533551"/>
          </a:xfrm>
          <a:prstGeom prst="rect">
            <a:avLst/>
          </a:prstGeom>
        </p:spPr>
      </p:pic>
      <p:grpSp>
        <p:nvGrpSpPr>
          <p:cNvPr id="48" name="Gruppo 47">
            <a:extLst>
              <a:ext uri="{FF2B5EF4-FFF2-40B4-BE49-F238E27FC236}">
                <a16:creationId xmlns:a16="http://schemas.microsoft.com/office/drawing/2014/main" id="{D1882A87-3290-84F2-447B-617D92D38D4F}"/>
              </a:ext>
            </a:extLst>
          </p:cNvPr>
          <p:cNvGrpSpPr/>
          <p:nvPr/>
        </p:nvGrpSpPr>
        <p:grpSpPr>
          <a:xfrm>
            <a:off x="8887392" y="6596383"/>
            <a:ext cx="1015022" cy="626696"/>
            <a:chOff x="8887392" y="6596383"/>
            <a:chExt cx="1015022" cy="626696"/>
          </a:xfrm>
        </p:grpSpPr>
        <p:pic>
          <p:nvPicPr>
            <p:cNvPr id="47" name="Immagine 46"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epsilon=0.1\\ \lambda_2=0.8\\&#10;K^*\approx 31&#10;\end{eqnarray*}&#10;}&#10;\end{document}" title="IguanaTex Bitmap Display">
              <a:extLst>
                <a:ext uri="{FF2B5EF4-FFF2-40B4-BE49-F238E27FC236}">
                  <a16:creationId xmlns:a16="http://schemas.microsoft.com/office/drawing/2014/main" id="{565A6610-CC72-96B6-7E60-8258AD2F11BC}"/>
                </a:ext>
              </a:extLst>
            </p:cNvPr>
            <p:cNvPicPr>
              <a:picLocks noChangeAspect="1"/>
            </p:cNvPicPr>
            <p:nvPr>
              <p:custDataLst>
                <p:tags r:id="rId10"/>
              </p:custDataLst>
            </p:nvPr>
          </p:nvPicPr>
          <p:blipFill>
            <a:blip r:embed="rId29">
              <a:extLst>
                <a:ext uri="{28A0092B-C50C-407E-A947-70E740481C1C}">
                  <a14:useLocalDpi xmlns:a14="http://schemas.microsoft.com/office/drawing/2010/main" val="0"/>
                </a:ext>
              </a:extLst>
            </a:blip>
            <a:stretch>
              <a:fillRect/>
            </a:stretch>
          </p:blipFill>
          <p:spPr>
            <a:xfrm>
              <a:off x="9137091" y="6616708"/>
              <a:ext cx="540800" cy="560604"/>
            </a:xfrm>
            <a:prstGeom prst="rect">
              <a:avLst/>
            </a:prstGeom>
          </p:spPr>
        </p:pic>
        <p:pic>
          <p:nvPicPr>
            <p:cNvPr id="39" name="Immagine 38"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text{)}\end{eqnarray*}&#10;}&#10;\end{document}" title="IguanaTex Bitmap Display">
              <a:extLst>
                <a:ext uri="{FF2B5EF4-FFF2-40B4-BE49-F238E27FC236}">
                  <a16:creationId xmlns:a16="http://schemas.microsoft.com/office/drawing/2014/main" id="{EC407170-268C-6CF1-EFCE-52D8642B33E1}"/>
                </a:ext>
              </a:extLst>
            </p:cNvPr>
            <p:cNvPicPr>
              <a:picLocks noChangeAspect="1"/>
            </p:cNvPicPr>
            <p:nvPr>
              <p:custDataLst>
                <p:tags r:id="rId11"/>
              </p:custDataLst>
            </p:nvPr>
          </p:nvPicPr>
          <p:blipFill>
            <a:blip r:embed="rId30">
              <a:extLst>
                <a:ext uri="{28A0092B-C50C-407E-A947-70E740481C1C}">
                  <a14:useLocalDpi xmlns:a14="http://schemas.microsoft.com/office/drawing/2010/main" val="0"/>
                </a:ext>
              </a:extLst>
            </a:blip>
            <a:stretch>
              <a:fillRect/>
            </a:stretch>
          </p:blipFill>
          <p:spPr>
            <a:xfrm>
              <a:off x="9779209" y="6596383"/>
              <a:ext cx="123205" cy="610319"/>
            </a:xfrm>
            <a:prstGeom prst="rect">
              <a:avLst/>
            </a:prstGeom>
          </p:spPr>
        </p:pic>
        <p:pic>
          <p:nvPicPr>
            <p:cNvPr id="40" name="Immagine 39"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text{)}\end{eqnarray*}&#10;}&#10;\end{document}" title="IguanaTex Bitmap Display">
              <a:extLst>
                <a:ext uri="{FF2B5EF4-FFF2-40B4-BE49-F238E27FC236}">
                  <a16:creationId xmlns:a16="http://schemas.microsoft.com/office/drawing/2014/main" id="{78E95879-4AA1-F0F4-A4D4-360EA6E788F8}"/>
                </a:ext>
              </a:extLst>
            </p:cNvPr>
            <p:cNvPicPr>
              <a:picLocks noChangeAspect="1"/>
            </p:cNvPicPr>
            <p:nvPr>
              <p:custDataLst>
                <p:tags r:id="rId12"/>
              </p:custDataLst>
            </p:nvPr>
          </p:nvPicPr>
          <p:blipFill>
            <a:blip r:embed="rId30">
              <a:extLst>
                <a:ext uri="{28A0092B-C50C-407E-A947-70E740481C1C}">
                  <a14:useLocalDpi xmlns:a14="http://schemas.microsoft.com/office/drawing/2010/main" val="0"/>
                </a:ext>
              </a:extLst>
            </a:blip>
            <a:stretch>
              <a:fillRect/>
            </a:stretch>
          </p:blipFill>
          <p:spPr>
            <a:xfrm flipH="1">
              <a:off x="8887392" y="6612760"/>
              <a:ext cx="123205" cy="610319"/>
            </a:xfrm>
            <a:prstGeom prst="rect">
              <a:avLst/>
            </a:prstGeom>
          </p:spPr>
        </p:pic>
      </p:grpSp>
    </p:spTree>
    <p:extLst>
      <p:ext uri="{BB962C8B-B14F-4D97-AF65-F5344CB8AC3E}">
        <p14:creationId xmlns:p14="http://schemas.microsoft.com/office/powerpoint/2010/main" val="22041984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fade">
                                      <p:cBhvr>
                                        <p:cTn id="10" dur="500"/>
                                        <p:tgtEl>
                                          <p:spTgt spid="2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par>
                                <p:cTn id="16" presetID="10" presetClass="entr" presetSubtype="0" fill="hold" nodeType="with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fade">
                                      <p:cBhvr>
                                        <p:cTn id="18" dur="500"/>
                                        <p:tgtEl>
                                          <p:spTgt spid="15"/>
                                        </p:tgtEl>
                                      </p:cBhvr>
                                    </p:animEffect>
                                  </p:childTnLst>
                                </p:cTn>
                              </p:par>
                              <p:par>
                                <p:cTn id="19" presetID="10" presetClass="entr" presetSubtype="0" fill="hold" nodeType="with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36"/>
                                        </p:tgtEl>
                                        <p:attrNameLst>
                                          <p:attrName>style.visibility</p:attrName>
                                        </p:attrNameLst>
                                      </p:cBhvr>
                                      <p:to>
                                        <p:strVal val="visible"/>
                                      </p:to>
                                    </p:set>
                                    <p:animEffect transition="in" filter="fade">
                                      <p:cBhvr>
                                        <p:cTn id="26" dur="500"/>
                                        <p:tgtEl>
                                          <p:spTgt spid="36"/>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8"/>
                                        </p:tgtEl>
                                        <p:attrNameLst>
                                          <p:attrName>style.visibility</p:attrName>
                                        </p:attrNameLst>
                                      </p:cBhvr>
                                      <p:to>
                                        <p:strVal val="visible"/>
                                      </p:to>
                                    </p:set>
                                    <p:animEffect transition="in" filter="fade">
                                      <p:cBhvr>
                                        <p:cTn id="29" dur="500"/>
                                        <p:tgtEl>
                                          <p:spTgt spid="38"/>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25"/>
                                        </p:tgtEl>
                                        <p:attrNameLst>
                                          <p:attrName>style.visibility</p:attrName>
                                        </p:attrNameLst>
                                      </p:cBhvr>
                                      <p:to>
                                        <p:strVal val="visible"/>
                                      </p:to>
                                    </p:set>
                                    <p:animEffect transition="in" filter="fade">
                                      <p:cBhvr>
                                        <p:cTn id="34" dur="500"/>
                                        <p:tgtEl>
                                          <p:spTgt spid="25"/>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54"/>
                                        </p:tgtEl>
                                        <p:attrNameLst>
                                          <p:attrName>style.visibility</p:attrName>
                                        </p:attrNameLst>
                                      </p:cBhvr>
                                      <p:to>
                                        <p:strVal val="visible"/>
                                      </p:to>
                                    </p:set>
                                    <p:animEffect transition="in" filter="fade">
                                      <p:cBhvr>
                                        <p:cTn id="37" dur="500"/>
                                        <p:tgtEl>
                                          <p:spTgt spid="54"/>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fade">
                                      <p:cBhvr>
                                        <p:cTn id="42" dur="500"/>
                                        <p:tgtEl>
                                          <p:spTgt spid="18"/>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58"/>
                                        </p:tgtEl>
                                        <p:attrNameLst>
                                          <p:attrName>style.visibility</p:attrName>
                                        </p:attrNameLst>
                                      </p:cBhvr>
                                      <p:to>
                                        <p:strVal val="visible"/>
                                      </p:to>
                                    </p:set>
                                    <p:animEffect transition="in" filter="fade">
                                      <p:cBhvr>
                                        <p:cTn id="45" dur="500"/>
                                        <p:tgtEl>
                                          <p:spTgt spid="58"/>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63"/>
                                        </p:tgtEl>
                                        <p:attrNameLst>
                                          <p:attrName>style.visibility</p:attrName>
                                        </p:attrNameLst>
                                      </p:cBhvr>
                                      <p:to>
                                        <p:strVal val="visible"/>
                                      </p:to>
                                    </p:set>
                                    <p:animEffect transition="in" filter="fade">
                                      <p:cBhvr>
                                        <p:cTn id="48" dur="500"/>
                                        <p:tgtEl>
                                          <p:spTgt spid="63"/>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nodeType="click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fade">
                                      <p:cBhvr>
                                        <p:cTn id="53" dur="500"/>
                                        <p:tgtEl>
                                          <p:spTgt spid="17"/>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nodeType="clickEffect">
                                  <p:stCondLst>
                                    <p:cond delay="0"/>
                                  </p:stCondLst>
                                  <p:childTnLst>
                                    <p:set>
                                      <p:cBhvr>
                                        <p:cTn id="57" dur="1" fill="hold">
                                          <p:stCondLst>
                                            <p:cond delay="0"/>
                                          </p:stCondLst>
                                        </p:cTn>
                                        <p:tgtEl>
                                          <p:spTgt spid="48"/>
                                        </p:tgtEl>
                                        <p:attrNameLst>
                                          <p:attrName>style.visibility</p:attrName>
                                        </p:attrNameLst>
                                      </p:cBhvr>
                                      <p:to>
                                        <p:strVal val="visible"/>
                                      </p:to>
                                    </p:set>
                                    <p:animEffect transition="in" filter="fade">
                                      <p:cBhvr>
                                        <p:cTn id="58"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3" grpId="0"/>
      <p:bldP spid="38" grpId="0"/>
      <p:bldP spid="54" grpId="0"/>
      <p:bldP spid="58" grpId="0"/>
      <p:bldP spid="6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piè di pagina 3">
            <a:extLst>
              <a:ext uri="{FF2B5EF4-FFF2-40B4-BE49-F238E27FC236}">
                <a16:creationId xmlns:a16="http://schemas.microsoft.com/office/drawing/2014/main" id="{C909FEEE-D445-4B69-8195-D4EE4B755D47}"/>
              </a:ext>
            </a:extLst>
          </p:cNvPr>
          <p:cNvSpPr>
            <a:spLocks noGrp="1"/>
          </p:cNvSpPr>
          <p:nvPr>
            <p:ph type="ftr" sz="quarter" idx="11"/>
          </p:nvPr>
        </p:nvSpPr>
        <p:spPr/>
        <p:txBody>
          <a:bodyPr/>
          <a:lstStyle/>
          <a:p>
            <a:r>
              <a:rPr lang="it-IT" dirty="0"/>
              <a:t>alessandro.pilloni@unica.it</a:t>
            </a:r>
          </a:p>
        </p:txBody>
      </p:sp>
      <p:sp>
        <p:nvSpPr>
          <p:cNvPr id="5" name="Segnaposto numero diapositiva 4">
            <a:extLst>
              <a:ext uri="{FF2B5EF4-FFF2-40B4-BE49-F238E27FC236}">
                <a16:creationId xmlns:a16="http://schemas.microsoft.com/office/drawing/2014/main" id="{0AF63CC3-A3BD-4308-A0B8-B74E7702A25C}"/>
              </a:ext>
            </a:extLst>
          </p:cNvPr>
          <p:cNvSpPr>
            <a:spLocks noGrp="1"/>
          </p:cNvSpPr>
          <p:nvPr>
            <p:ph type="sldNum" sz="quarter" idx="12"/>
          </p:nvPr>
        </p:nvSpPr>
        <p:spPr/>
        <p:txBody>
          <a:bodyPr/>
          <a:lstStyle/>
          <a:p>
            <a:fld id="{77D38DAF-82E5-4F16-9708-7032B2640FE9}" type="slidenum">
              <a:rPr lang="it-IT" smtClean="0"/>
              <a:t>15</a:t>
            </a:fld>
            <a:endParaRPr lang="it-IT"/>
          </a:p>
        </p:txBody>
      </p:sp>
      <mc:AlternateContent xmlns:mc="http://schemas.openxmlformats.org/markup-compatibility/2006" xmlns:a14="http://schemas.microsoft.com/office/drawing/2010/main">
        <mc:Choice Requires="a14">
          <p:sp>
            <p:nvSpPr>
              <p:cNvPr id="8" name="CasellaDiTesto 7">
                <a:extLst>
                  <a:ext uri="{FF2B5EF4-FFF2-40B4-BE49-F238E27FC236}">
                    <a16:creationId xmlns:a16="http://schemas.microsoft.com/office/drawing/2014/main" id="{F9696CE1-9158-2895-A3DE-CC05CF187826}"/>
                  </a:ext>
                </a:extLst>
              </p:cNvPr>
              <p:cNvSpPr txBox="1"/>
              <p:nvPr/>
            </p:nvSpPr>
            <p:spPr>
              <a:xfrm>
                <a:off x="197261" y="915381"/>
                <a:ext cx="9902414" cy="688394"/>
              </a:xfrm>
              <a:prstGeom prst="rect">
                <a:avLst/>
              </a:prstGeom>
              <a:noFill/>
            </p:spPr>
            <p:txBody>
              <a:bodyPr wrap="square">
                <a:spAutoFit/>
              </a:bodyPr>
              <a:lstStyle/>
              <a:p>
                <a:pPr marL="342900" indent="-342900">
                  <a:buFont typeface="Arial" panose="020B0604020202020204" pitchFamily="34" charset="0"/>
                  <a:buChar char="•"/>
                </a:pPr>
                <a:r>
                  <a:rPr lang="en-US" b="1" dirty="0"/>
                  <a:t>Corollary: </a:t>
                </a:r>
                <a:r>
                  <a:rPr lang="en-US" dirty="0"/>
                  <a:t>Let the accuracy </a:t>
                </a:r>
                <a14:m>
                  <m:oMath xmlns:m="http://schemas.openxmlformats.org/officeDocument/2006/math">
                    <m:r>
                      <a:rPr lang="it-IT" b="0" i="1" dirty="0" smtClean="0">
                        <a:solidFill>
                          <a:srgbClr val="E71224"/>
                        </a:solidFill>
                        <a:latin typeface="Cambria Math" panose="02040503050406030204" pitchFamily="18" charset="0"/>
                      </a:rPr>
                      <m:t>𝜀</m:t>
                    </m:r>
                    <m:r>
                      <a:rPr lang="it-IT" b="0" i="1" dirty="0" smtClean="0">
                        <a:solidFill>
                          <a:srgbClr val="E71224"/>
                        </a:solidFill>
                        <a:latin typeface="Cambria Math" panose="02040503050406030204" pitchFamily="18" charset="0"/>
                      </a:rPr>
                      <m:t>&gt;0</m:t>
                    </m:r>
                  </m:oMath>
                </a14:m>
                <a:r>
                  <a:rPr lang="en-US" dirty="0"/>
                  <a:t> be given. For </a:t>
                </a:r>
                <a14:m>
                  <m:oMath xmlns:m="http://schemas.openxmlformats.org/officeDocument/2006/math">
                    <m:r>
                      <a:rPr lang="it-IT" b="0" i="1" dirty="0" smtClean="0">
                        <a:solidFill>
                          <a:srgbClr val="E71224"/>
                        </a:solidFill>
                        <a:latin typeface="Cambria Math" panose="02040503050406030204" pitchFamily="18" charset="0"/>
                      </a:rPr>
                      <m:t>𝑛</m:t>
                    </m:r>
                  </m:oMath>
                </a14:m>
                <a:r>
                  <a:rPr lang="en-US" dirty="0"/>
                  <a:t> large and a </a:t>
                </a:r>
                <a:r>
                  <a:rPr lang="en-US" b="1" dirty="0"/>
                  <a:t>symmetric </a:t>
                </a:r>
                <a:r>
                  <a:rPr lang="en-US" dirty="0"/>
                  <a:t>communication probability matrix </a:t>
                </a:r>
                <a14:m>
                  <m:oMath xmlns:m="http://schemas.openxmlformats.org/officeDocument/2006/math">
                    <m:r>
                      <a:rPr lang="it-IT" b="0" i="1" dirty="0" smtClean="0">
                        <a:solidFill>
                          <a:srgbClr val="E71224"/>
                        </a:solidFill>
                        <a:latin typeface="Cambria Math" panose="02040503050406030204" pitchFamily="18" charset="0"/>
                      </a:rPr>
                      <m:t>𝑃</m:t>
                    </m:r>
                    <m:r>
                      <a:rPr lang="it-IT" b="0" i="1" dirty="0" smtClean="0">
                        <a:solidFill>
                          <a:srgbClr val="E71224"/>
                        </a:solidFill>
                        <a:latin typeface="Cambria Math" panose="02040503050406030204" pitchFamily="18" charset="0"/>
                      </a:rPr>
                      <m:t>=</m:t>
                    </m:r>
                    <m:d>
                      <m:dPr>
                        <m:begChr m:val="["/>
                        <m:endChr m:val="]"/>
                        <m:ctrlPr>
                          <a:rPr lang="it-IT" b="0" i="1" dirty="0" smtClean="0">
                            <a:solidFill>
                              <a:srgbClr val="E71224"/>
                            </a:solidFill>
                            <a:latin typeface="Cambria Math" panose="02040503050406030204" pitchFamily="18" charset="0"/>
                          </a:rPr>
                        </m:ctrlPr>
                      </m:dPr>
                      <m:e>
                        <m:sSub>
                          <m:sSubPr>
                            <m:ctrlPr>
                              <a:rPr lang="it-IT" b="0" i="1" dirty="0" smtClean="0">
                                <a:solidFill>
                                  <a:srgbClr val="E71224"/>
                                </a:solidFill>
                                <a:latin typeface="Cambria Math" panose="02040503050406030204" pitchFamily="18" charset="0"/>
                              </a:rPr>
                            </m:ctrlPr>
                          </m:sSubPr>
                          <m:e>
                            <m:r>
                              <a:rPr lang="it-IT" b="0" i="1" dirty="0" smtClean="0">
                                <a:solidFill>
                                  <a:srgbClr val="E71224"/>
                                </a:solidFill>
                                <a:latin typeface="Cambria Math" panose="02040503050406030204" pitchFamily="18" charset="0"/>
                              </a:rPr>
                              <m:t>𝑝</m:t>
                            </m:r>
                          </m:e>
                          <m:sub>
                            <m:r>
                              <a:rPr lang="it-IT" b="0" i="1" dirty="0" smtClean="0">
                                <a:solidFill>
                                  <a:srgbClr val="E71224"/>
                                </a:solidFill>
                                <a:latin typeface="Cambria Math" panose="02040503050406030204" pitchFamily="18" charset="0"/>
                              </a:rPr>
                              <m:t>𝑖𝑗</m:t>
                            </m:r>
                          </m:sub>
                        </m:sSub>
                      </m:e>
                    </m:d>
                  </m:oMath>
                </a14:m>
                <a:r>
                  <a:rPr lang="en-US" dirty="0"/>
                  <a:t>, then </a:t>
                </a:r>
                <a14:m>
                  <m:oMath xmlns:m="http://schemas.openxmlformats.org/officeDocument/2006/math">
                    <m:sSup>
                      <m:sSupPr>
                        <m:ctrlPr>
                          <a:rPr lang="it-IT" b="0" i="1" dirty="0" smtClean="0">
                            <a:solidFill>
                              <a:srgbClr val="E71224"/>
                            </a:solidFill>
                            <a:latin typeface="Cambria Math" panose="02040503050406030204" pitchFamily="18" charset="0"/>
                          </a:rPr>
                        </m:ctrlPr>
                      </m:sSupPr>
                      <m:e>
                        <m:r>
                          <a:rPr lang="it-IT" b="0" i="1" smtClean="0">
                            <a:solidFill>
                              <a:srgbClr val="E71224"/>
                            </a:solidFill>
                            <a:latin typeface="Cambria Math" panose="02040503050406030204" pitchFamily="18" charset="0"/>
                          </a:rPr>
                          <m:t>𝐾</m:t>
                        </m:r>
                      </m:e>
                      <m:sup>
                        <m:r>
                          <a:rPr lang="it-IT" b="0" i="1" smtClean="0">
                            <a:solidFill>
                              <a:srgbClr val="E71224"/>
                            </a:solidFill>
                            <a:latin typeface="Cambria Math" panose="02040503050406030204" pitchFamily="18" charset="0"/>
                          </a:rPr>
                          <m:t>∗</m:t>
                        </m:r>
                      </m:sup>
                    </m:sSup>
                    <m:r>
                      <a:rPr lang="it-IT" b="0" i="1" smtClean="0">
                        <a:solidFill>
                          <a:srgbClr val="E71224"/>
                        </a:solidFill>
                        <a:latin typeface="Cambria Math" panose="02040503050406030204" pitchFamily="18" charset="0"/>
                      </a:rPr>
                      <m:t>≤</m:t>
                    </m:r>
                    <m:sSub>
                      <m:sSubPr>
                        <m:ctrlPr>
                          <a:rPr lang="it-IT" i="1" smtClean="0">
                            <a:solidFill>
                              <a:srgbClr val="E71224"/>
                            </a:solidFill>
                            <a:latin typeface="Cambria Math" panose="02040503050406030204" pitchFamily="18" charset="0"/>
                          </a:rPr>
                        </m:ctrlPr>
                      </m:sSubPr>
                      <m:e>
                        <m:r>
                          <a:rPr lang="it-IT" i="1">
                            <a:solidFill>
                              <a:srgbClr val="E71224"/>
                            </a:solidFill>
                            <a:latin typeface="Cambria Math" panose="02040503050406030204" pitchFamily="18" charset="0"/>
                          </a:rPr>
                          <m:t>𝑇</m:t>
                        </m:r>
                      </m:e>
                      <m:sub>
                        <m:r>
                          <m:rPr>
                            <m:sty m:val="p"/>
                          </m:rPr>
                          <a:rPr lang="it-IT">
                            <a:solidFill>
                              <a:srgbClr val="E71224"/>
                            </a:solidFill>
                            <a:latin typeface="Cambria Math" panose="02040503050406030204" pitchFamily="18" charset="0"/>
                          </a:rPr>
                          <m:t>ave</m:t>
                        </m:r>
                      </m:sub>
                    </m:sSub>
                  </m:oMath>
                </a14:m>
                <a:r>
                  <a:rPr lang="en-US" dirty="0"/>
                  <a:t> is upper-bounded by </a:t>
                </a:r>
              </a:p>
            </p:txBody>
          </p:sp>
        </mc:Choice>
        <mc:Fallback xmlns="">
          <p:sp>
            <p:nvSpPr>
              <p:cNvPr id="8" name="CasellaDiTesto 7">
                <a:extLst>
                  <a:ext uri="{FF2B5EF4-FFF2-40B4-BE49-F238E27FC236}">
                    <a16:creationId xmlns:a16="http://schemas.microsoft.com/office/drawing/2014/main" id="{F9696CE1-9158-2895-A3DE-CC05CF187826}"/>
                  </a:ext>
                </a:extLst>
              </p:cNvPr>
              <p:cNvSpPr txBox="1">
                <a:spLocks noRot="1" noChangeAspect="1" noMove="1" noResize="1" noEditPoints="1" noAdjustHandles="1" noChangeArrowheads="1" noChangeShapeType="1" noTextEdit="1"/>
              </p:cNvSpPr>
              <p:nvPr/>
            </p:nvSpPr>
            <p:spPr>
              <a:xfrm>
                <a:off x="197261" y="915381"/>
                <a:ext cx="9902414" cy="688394"/>
              </a:xfrm>
              <a:prstGeom prst="rect">
                <a:avLst/>
              </a:prstGeom>
              <a:blipFill>
                <a:blip r:embed="rId11"/>
                <a:stretch>
                  <a:fillRect l="-369" t="-4425" b="-10619"/>
                </a:stretch>
              </a:blipFill>
            </p:spPr>
            <p:txBody>
              <a:bodyPr/>
              <a:lstStyle/>
              <a:p>
                <a:r>
                  <a:rPr lang="en-US">
                    <a:noFill/>
                  </a:rPr>
                  <a:t> </a:t>
                </a:r>
              </a:p>
            </p:txBody>
          </p:sp>
        </mc:Fallback>
      </mc:AlternateContent>
      <p:grpSp>
        <p:nvGrpSpPr>
          <p:cNvPr id="35" name="Gruppo 34">
            <a:extLst>
              <a:ext uri="{FF2B5EF4-FFF2-40B4-BE49-F238E27FC236}">
                <a16:creationId xmlns:a16="http://schemas.microsoft.com/office/drawing/2014/main" id="{FDDCD893-F824-9870-6D9E-E6B87DE4826C}"/>
              </a:ext>
            </a:extLst>
          </p:cNvPr>
          <p:cNvGrpSpPr/>
          <p:nvPr/>
        </p:nvGrpSpPr>
        <p:grpSpPr>
          <a:xfrm>
            <a:off x="219031" y="2380028"/>
            <a:ext cx="9672297" cy="1006070"/>
            <a:chOff x="195603" y="1941404"/>
            <a:chExt cx="9672297" cy="1006070"/>
          </a:xfrm>
        </p:grpSpPr>
        <p:pic>
          <p:nvPicPr>
            <p:cNvPr id="9" name="Immagine 8">
              <a:extLst>
                <a:ext uri="{FF2B5EF4-FFF2-40B4-BE49-F238E27FC236}">
                  <a16:creationId xmlns:a16="http://schemas.microsoft.com/office/drawing/2014/main" id="{B9B57DC7-A08F-7AA2-425E-135154093819}"/>
                </a:ext>
              </a:extLst>
            </p:cNvPr>
            <p:cNvPicPr>
              <a:picLocks noChangeAspect="1"/>
            </p:cNvPicPr>
            <p:nvPr/>
          </p:nvPicPr>
          <p:blipFill>
            <a:blip r:embed="rId12"/>
            <a:stretch>
              <a:fillRect/>
            </a:stretch>
          </p:blipFill>
          <p:spPr>
            <a:xfrm>
              <a:off x="3735919" y="2275669"/>
              <a:ext cx="2778241" cy="598042"/>
            </a:xfrm>
            <a:prstGeom prst="rect">
              <a:avLst/>
            </a:prstGeom>
          </p:spPr>
        </p:pic>
        <mc:AlternateContent xmlns:mc="http://schemas.openxmlformats.org/markup-compatibility/2006" xmlns:a14="http://schemas.microsoft.com/office/drawing/2010/main">
          <mc:Choice Requires="a14">
            <p:sp>
              <p:nvSpPr>
                <p:cNvPr id="10" name="CasellaDiTesto 9">
                  <a:extLst>
                    <a:ext uri="{FF2B5EF4-FFF2-40B4-BE49-F238E27FC236}">
                      <a16:creationId xmlns:a16="http://schemas.microsoft.com/office/drawing/2014/main" id="{FA08DACE-F461-FD16-E901-7D6F801E4EFA}"/>
                    </a:ext>
                  </a:extLst>
                </p:cNvPr>
                <p:cNvSpPr txBox="1"/>
                <p:nvPr/>
              </p:nvSpPr>
              <p:spPr>
                <a:xfrm>
                  <a:off x="342346" y="1965770"/>
                  <a:ext cx="4920602" cy="907941"/>
                </a:xfrm>
                <a:prstGeom prst="rect">
                  <a:avLst/>
                </a:prstGeom>
                <a:noFill/>
              </p:spPr>
              <p:txBody>
                <a:bodyPr wrap="square">
                  <a:spAutoFit/>
                </a:bodyPr>
                <a:lstStyle/>
                <a:p>
                  <a:r>
                    <a:rPr lang="it-IT" sz="1700" b="1" dirty="0"/>
                    <a:t>Note: </a:t>
                  </a:r>
                  <a:r>
                    <a:rPr lang="it-IT" sz="1700" dirty="0" err="1"/>
                    <a:t>If</a:t>
                  </a:r>
                  <a:r>
                    <a:rPr lang="it-IT" sz="1700" dirty="0"/>
                    <a:t> </a:t>
                  </a:r>
                  <a14:m>
                    <m:oMath xmlns:m="http://schemas.openxmlformats.org/officeDocument/2006/math">
                      <m:r>
                        <a:rPr lang="it-IT" sz="1600" b="0" i="1" dirty="0" smtClean="0">
                          <a:solidFill>
                            <a:srgbClr val="E71224"/>
                          </a:solidFill>
                          <a:latin typeface="Cambria Math" panose="02040503050406030204" pitchFamily="18" charset="0"/>
                        </a:rPr>
                        <m:t>𝒢</m:t>
                      </m:r>
                    </m:oMath>
                  </a14:m>
                  <a:r>
                    <a:rPr lang="it-IT" sz="1700" dirty="0"/>
                    <a:t> </a:t>
                  </a:r>
                  <a:r>
                    <a:rPr lang="it-IT" sz="1700" dirty="0" err="1"/>
                    <a:t>is</a:t>
                  </a:r>
                  <a:r>
                    <a:rPr lang="it-IT" sz="1700" dirty="0"/>
                    <a:t> </a:t>
                  </a:r>
                  <a:r>
                    <a:rPr lang="it-IT" sz="1700" dirty="0" err="1"/>
                    <a:t>undirected</a:t>
                  </a:r>
                  <a:r>
                    <a:rPr lang="it-IT" sz="1700" dirty="0"/>
                    <a:t> with </a:t>
                  </a:r>
                  <a:r>
                    <a:rPr lang="it-IT" sz="1700" dirty="0" err="1"/>
                    <a:t>uniform</a:t>
                  </a:r>
                  <a:r>
                    <a:rPr lang="it-IT" sz="1700" dirty="0"/>
                    <a:t> </a:t>
                  </a:r>
                  <a:r>
                    <a:rPr lang="it-IT" sz="1700" dirty="0" err="1"/>
                    <a:t>communication</a:t>
                  </a:r>
                  <a:r>
                    <a:rPr lang="it-IT" sz="1700" dirty="0"/>
                    <a:t> </a:t>
                  </a:r>
                  <a:r>
                    <a:rPr lang="it-IT" sz="1700" dirty="0" err="1"/>
                    <a:t>probabilities</a:t>
                  </a:r>
                  <a:r>
                    <a:rPr lang="it-IT" sz="1700" dirty="0"/>
                    <a:t>, </a:t>
                  </a:r>
                  <a:r>
                    <a:rPr lang="it-IT" sz="1700" dirty="0" err="1"/>
                    <a:t>then</a:t>
                  </a:r>
                  <a:r>
                    <a:rPr lang="it-IT" sz="1700" dirty="0"/>
                    <a:t> </a:t>
                  </a:r>
                  <a14:m>
                    <m:oMath xmlns:m="http://schemas.openxmlformats.org/officeDocument/2006/math">
                      <m:r>
                        <a:rPr lang="it-IT" b="1" i="1" dirty="0">
                          <a:solidFill>
                            <a:srgbClr val="E71224"/>
                          </a:solidFill>
                          <a:latin typeface="Cambria Math" panose="02040503050406030204" pitchFamily="18" charset="0"/>
                        </a:rPr>
                        <m:t>𝑷</m:t>
                      </m:r>
                    </m:oMath>
                  </a14:m>
                  <a:r>
                    <a:rPr lang="it-IT" dirty="0"/>
                    <a:t> </a:t>
                  </a:r>
                  <a:r>
                    <a:rPr lang="it-IT" dirty="0" err="1"/>
                    <a:t>is</a:t>
                  </a:r>
                  <a:r>
                    <a:rPr lang="it-IT" dirty="0"/>
                    <a:t> </a:t>
                  </a:r>
                  <a:r>
                    <a:rPr lang="it-IT" dirty="0" err="1"/>
                    <a:t>symmetric</a:t>
                  </a:r>
                  <a:r>
                    <a:rPr lang="it-IT" dirty="0"/>
                    <a:t>.</a:t>
                  </a:r>
                </a:p>
                <a:p>
                  <a:r>
                    <a:rPr lang="it-IT" dirty="0"/>
                    <a:t>E.g.</a:t>
                  </a:r>
                </a:p>
              </p:txBody>
            </p:sp>
          </mc:Choice>
          <mc:Fallback xmlns="">
            <p:sp>
              <p:nvSpPr>
                <p:cNvPr id="10" name="CasellaDiTesto 9">
                  <a:extLst>
                    <a:ext uri="{FF2B5EF4-FFF2-40B4-BE49-F238E27FC236}">
                      <a16:creationId xmlns:a16="http://schemas.microsoft.com/office/drawing/2014/main" id="{FA08DACE-F461-FD16-E901-7D6F801E4EFA}"/>
                    </a:ext>
                  </a:extLst>
                </p:cNvPr>
                <p:cNvSpPr txBox="1">
                  <a:spLocks noRot="1" noChangeAspect="1" noMove="1" noResize="1" noEditPoints="1" noAdjustHandles="1" noChangeArrowheads="1" noChangeShapeType="1" noTextEdit="1"/>
                </p:cNvSpPr>
                <p:nvPr/>
              </p:nvSpPr>
              <p:spPr>
                <a:xfrm>
                  <a:off x="342346" y="1965770"/>
                  <a:ext cx="4920602" cy="907941"/>
                </a:xfrm>
                <a:prstGeom prst="rect">
                  <a:avLst/>
                </a:prstGeom>
                <a:blipFill>
                  <a:blip r:embed="rId13"/>
                  <a:stretch>
                    <a:fillRect l="-991" t="-2013" b="-10067"/>
                  </a:stretch>
                </a:blipFill>
              </p:spPr>
              <p:txBody>
                <a:bodyPr/>
                <a:lstStyle/>
                <a:p>
                  <a:r>
                    <a:rPr lang="it-IT">
                      <a:noFill/>
                    </a:rPr>
                    <a:t> </a:t>
                  </a:r>
                </a:p>
              </p:txBody>
            </p:sp>
          </mc:Fallback>
        </mc:AlternateContent>
        <p:sp>
          <p:nvSpPr>
            <p:cNvPr id="11" name="Rettangolo con angoli arrotondati 10">
              <a:extLst>
                <a:ext uri="{FF2B5EF4-FFF2-40B4-BE49-F238E27FC236}">
                  <a16:creationId xmlns:a16="http://schemas.microsoft.com/office/drawing/2014/main" id="{639A0723-EC43-7251-2B28-0D097ABD32F8}"/>
                </a:ext>
              </a:extLst>
            </p:cNvPr>
            <p:cNvSpPr/>
            <p:nvPr/>
          </p:nvSpPr>
          <p:spPr>
            <a:xfrm>
              <a:off x="195603" y="1941404"/>
              <a:ext cx="9672297" cy="1006070"/>
            </a:xfrm>
            <a:prstGeom prst="roundRect">
              <a:avLst>
                <a:gd name="adj" fmla="val 9849"/>
              </a:avLst>
            </a:prstGeom>
            <a:noFill/>
            <a:ln w="38100">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pic>
          <p:nvPicPr>
            <p:cNvPr id="25" name="Immagine 24" descr="IguanaTex Bitmap Display&#10;&#10;\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begin{bmatrix}&#10;0 &amp; 1/2 &amp; 0 &amp; 1/2\\&#10;1&amp;0 &amp;0 &amp; 0\\&#10;0&amp;0 &amp;0 &amp; 1\\&#10;1/2 &amp; 0 &amp; 1/2 &amp; 0&#10;\end{bmatrix}&#10;\end{eqnarray*}&#10;}&#10;\end{document}">
              <a:extLst>
                <a:ext uri="{FF2B5EF4-FFF2-40B4-BE49-F238E27FC236}">
                  <a16:creationId xmlns:a16="http://schemas.microsoft.com/office/drawing/2014/main" id="{96BDB4E7-BB24-9DB1-3E97-B435BEF28215}"/>
                </a:ext>
              </a:extLst>
            </p:cNvPr>
            <p:cNvPicPr>
              <a:picLocks noChangeAspect="1"/>
            </p:cNvPicPr>
            <p:nvPr>
              <p:custDataLst>
                <p:tags r:id="rId7"/>
              </p:custDataLst>
            </p:nvPr>
          </p:nvPicPr>
          <p:blipFill>
            <a:blip r:embed="rId14">
              <a:extLst>
                <a:ext uri="{28A0092B-C50C-407E-A947-70E740481C1C}">
                  <a14:useLocalDpi xmlns:a14="http://schemas.microsoft.com/office/drawing/2010/main" val="0"/>
                </a:ext>
              </a:extLst>
            </a:blip>
            <a:stretch>
              <a:fillRect/>
            </a:stretch>
          </p:blipFill>
          <p:spPr>
            <a:xfrm>
              <a:off x="8052657" y="2024092"/>
              <a:ext cx="1706138" cy="852861"/>
            </a:xfrm>
            <a:prstGeom prst="rect">
              <a:avLst/>
            </a:prstGeom>
          </p:spPr>
        </p:pic>
        <p:pic>
          <p:nvPicPr>
            <p:cNvPr id="34" name="Immagine 33" descr="IguanaTex Bitmap Display&#10;&#10;\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P\;=\;[p_{ij}]\;=&#10;\end{eqnarray*}&#10;}&#10;\end{document}">
              <a:extLst>
                <a:ext uri="{FF2B5EF4-FFF2-40B4-BE49-F238E27FC236}">
                  <a16:creationId xmlns:a16="http://schemas.microsoft.com/office/drawing/2014/main" id="{DAA460EA-488D-0C20-E345-2D8CFA11399C}"/>
                </a:ext>
              </a:extLst>
            </p:cNvPr>
            <p:cNvPicPr>
              <a:picLocks noChangeAspect="1"/>
            </p:cNvPicPr>
            <p:nvPr>
              <p:custDataLst>
                <p:tags r:id="rId8"/>
              </p:custDataLst>
            </p:nvPr>
          </p:nvPicPr>
          <p:blipFill>
            <a:blip r:embed="rId15">
              <a:extLst>
                <a:ext uri="{28A0092B-C50C-407E-A947-70E740481C1C}">
                  <a14:useLocalDpi xmlns:a14="http://schemas.microsoft.com/office/drawing/2010/main" val="0"/>
                </a:ext>
              </a:extLst>
            </a:blip>
            <a:stretch>
              <a:fillRect/>
            </a:stretch>
          </p:blipFill>
          <p:spPr>
            <a:xfrm>
              <a:off x="6693878" y="2322354"/>
              <a:ext cx="1290905" cy="265922"/>
            </a:xfrm>
            <a:prstGeom prst="rect">
              <a:avLst/>
            </a:prstGeom>
          </p:spPr>
        </p:pic>
      </p:grpSp>
      <p:sp>
        <p:nvSpPr>
          <p:cNvPr id="36" name="CasellaDiTesto 35">
            <a:extLst>
              <a:ext uri="{FF2B5EF4-FFF2-40B4-BE49-F238E27FC236}">
                <a16:creationId xmlns:a16="http://schemas.microsoft.com/office/drawing/2014/main" id="{B44602AB-1791-AB5F-64C1-595325C2DEE7}"/>
              </a:ext>
            </a:extLst>
          </p:cNvPr>
          <p:cNvSpPr txBox="1"/>
          <p:nvPr/>
        </p:nvSpPr>
        <p:spPr>
          <a:xfrm>
            <a:off x="197261" y="3629351"/>
            <a:ext cx="3521332" cy="369332"/>
          </a:xfrm>
          <a:prstGeom prst="rect">
            <a:avLst/>
          </a:prstGeom>
          <a:noFill/>
        </p:spPr>
        <p:txBody>
          <a:bodyPr wrap="square">
            <a:spAutoFit/>
          </a:bodyPr>
          <a:lstStyle/>
          <a:p>
            <a:pPr marL="342900" indent="-342900">
              <a:buFont typeface="Arial" panose="020B0604020202020204" pitchFamily="34" charset="0"/>
              <a:buChar char="•"/>
            </a:pPr>
            <a:r>
              <a:rPr lang="en-US" b="1" dirty="0"/>
              <a:t>Proof: </a:t>
            </a:r>
            <a:r>
              <a:rPr lang="en-US" dirty="0"/>
              <a:t>First note</a:t>
            </a:r>
          </a:p>
        </p:txBody>
      </p:sp>
      <p:pic>
        <p:nvPicPr>
          <p:cNvPr id="53" name="Immagine 52"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T_{\mathrm{ave}}(\epsilon, P) \leq \frac{3 n \log \epsilon^{-1}}{1-\lambda_{2}(P)}&#10;\end{eqnarray*}&#10;}&#10;\end{document}" title="IguanaTex Bitmap Display">
            <a:extLst>
              <a:ext uri="{FF2B5EF4-FFF2-40B4-BE49-F238E27FC236}">
                <a16:creationId xmlns:a16="http://schemas.microsoft.com/office/drawing/2014/main" id="{001E05B1-3AAA-CA81-4C64-E1DC6115A348}"/>
              </a:ext>
            </a:extLst>
          </p:cNvPr>
          <p:cNvPicPr>
            <a:picLocks noChangeAspect="1"/>
          </p:cNvPicPr>
          <p:nvPr>
            <p:custDataLst>
              <p:tags r:id="rId1"/>
            </p:custDataLst>
          </p:nvPr>
        </p:nvPicPr>
        <p:blipFill>
          <a:blip r:embed="rId16">
            <a:extLst>
              <a:ext uri="{28A0092B-C50C-407E-A947-70E740481C1C}">
                <a14:useLocalDpi xmlns:a14="http://schemas.microsoft.com/office/drawing/2010/main" val="0"/>
              </a:ext>
            </a:extLst>
          </a:blip>
          <a:stretch>
            <a:fillRect/>
          </a:stretch>
        </p:blipFill>
        <p:spPr>
          <a:xfrm>
            <a:off x="3912842" y="1665216"/>
            <a:ext cx="2086568" cy="570923"/>
          </a:xfrm>
          <a:prstGeom prst="rect">
            <a:avLst/>
          </a:prstGeom>
        </p:spPr>
      </p:pic>
      <p:pic>
        <p:nvPicPr>
          <p:cNvPr id="42" name="Immagine 41"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mathsf{E}[W(k)]=\mathsf{E}[W(0)]=\bar{W}=\frac{1}{n}\sum_{i,j}p_{ij} W_{ij} \;\equiv \;I_{n}-\frac{1}{2n}\mathbfcal{D}+\frac{P+P^\intercal}{2n}&#10;\end{eqnarray*}&#10;}&#10;\end{document}" title="IguanaTex Bitmap Display">
            <a:extLst>
              <a:ext uri="{FF2B5EF4-FFF2-40B4-BE49-F238E27FC236}">
                <a16:creationId xmlns:a16="http://schemas.microsoft.com/office/drawing/2014/main" id="{4341227F-A8C3-B799-2A71-FCA3230EE885}"/>
              </a:ext>
            </a:extLst>
          </p:cNvPr>
          <p:cNvPicPr>
            <a:picLocks noChangeAspect="1"/>
          </p:cNvPicPr>
          <p:nvPr>
            <p:custDataLst>
              <p:tags r:id="rId2"/>
            </p:custDataLst>
          </p:nvPr>
        </p:nvPicPr>
        <p:blipFill>
          <a:blip r:embed="rId17">
            <a:extLst>
              <a:ext uri="{28A0092B-C50C-407E-A947-70E740481C1C}">
                <a14:useLocalDpi xmlns:a14="http://schemas.microsoft.com/office/drawing/2010/main" val="0"/>
              </a:ext>
            </a:extLst>
          </a:blip>
          <a:stretch>
            <a:fillRect/>
          </a:stretch>
        </p:blipFill>
        <p:spPr>
          <a:xfrm>
            <a:off x="2361751" y="3584781"/>
            <a:ext cx="5742910" cy="588796"/>
          </a:xfrm>
          <a:prstGeom prst="rect">
            <a:avLst/>
          </a:prstGeom>
        </p:spPr>
      </p:pic>
      <p:pic>
        <p:nvPicPr>
          <p:cNvPr id="14" name="Immagine 13"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implies \bar{W}=\left(1-\frac{1}{n}\right) I_n+\frac{P}{n}\quad \implies \quad \lambda_i(\bar{W})=1-\frac{1}{n}+\frac{\lambda_{i}(P)}{n}&#10;\end{eqnarray*}&#10;}&#10;\end{document}" title="IguanaTex Bitmap Display">
            <a:extLst>
              <a:ext uri="{FF2B5EF4-FFF2-40B4-BE49-F238E27FC236}">
                <a16:creationId xmlns:a16="http://schemas.microsoft.com/office/drawing/2014/main" id="{569DE714-1EBA-931B-4DA5-A8E97F0D5CE4}"/>
              </a:ext>
            </a:extLst>
          </p:cNvPr>
          <p:cNvPicPr>
            <a:picLocks noChangeAspect="1"/>
          </p:cNvPicPr>
          <p:nvPr>
            <p:custDataLst>
              <p:tags r:id="rId3"/>
            </p:custDataLst>
          </p:nvPr>
        </p:nvPicPr>
        <p:blipFill>
          <a:blip r:embed="rId18">
            <a:extLst>
              <a:ext uri="{28A0092B-C50C-407E-A947-70E740481C1C}">
                <a14:useLocalDpi xmlns:a14="http://schemas.microsoft.com/office/drawing/2010/main" val="0"/>
              </a:ext>
            </a:extLst>
          </a:blip>
          <a:stretch>
            <a:fillRect/>
          </a:stretch>
        </p:blipFill>
        <p:spPr>
          <a:xfrm>
            <a:off x="3354076" y="4350686"/>
            <a:ext cx="5611107" cy="559102"/>
          </a:xfrm>
          <a:prstGeom prst="rect">
            <a:avLst/>
          </a:prstGeom>
        </p:spPr>
      </p:pic>
      <mc:AlternateContent xmlns:mc="http://schemas.openxmlformats.org/markup-compatibility/2006" xmlns:a14="http://schemas.microsoft.com/office/drawing/2010/main">
        <mc:Choice Requires="a14">
          <p:sp>
            <p:nvSpPr>
              <p:cNvPr id="27" name="CasellaDiTesto 26">
                <a:extLst>
                  <a:ext uri="{FF2B5EF4-FFF2-40B4-BE49-F238E27FC236}">
                    <a16:creationId xmlns:a16="http://schemas.microsoft.com/office/drawing/2014/main" id="{77472644-F864-A27C-4AB3-89929E05F19A}"/>
                  </a:ext>
                </a:extLst>
              </p:cNvPr>
              <p:cNvSpPr txBox="1"/>
              <p:nvPr/>
            </p:nvSpPr>
            <p:spPr>
              <a:xfrm>
                <a:off x="219031" y="4395291"/>
                <a:ext cx="3521332" cy="369332"/>
              </a:xfrm>
              <a:prstGeom prst="rect">
                <a:avLst/>
              </a:prstGeom>
              <a:noFill/>
            </p:spPr>
            <p:txBody>
              <a:bodyPr wrap="square">
                <a:spAutoFit/>
              </a:bodyPr>
              <a:lstStyle/>
              <a:p>
                <a:pPr marL="342900" indent="-342900">
                  <a:buFont typeface="Arial" panose="020B0604020202020204" pitchFamily="34" charset="0"/>
                  <a:buChar char="•"/>
                </a:pPr>
                <a:r>
                  <a:rPr lang="en-US" dirty="0"/>
                  <a:t>Because of  </a:t>
                </a:r>
                <a14:m>
                  <m:oMath xmlns:m="http://schemas.openxmlformats.org/officeDocument/2006/math">
                    <m:r>
                      <a:rPr lang="it-IT" b="0" i="1" dirty="0" smtClean="0">
                        <a:solidFill>
                          <a:srgbClr val="E71224"/>
                        </a:solidFill>
                        <a:latin typeface="Cambria Math" panose="02040503050406030204" pitchFamily="18" charset="0"/>
                      </a:rPr>
                      <m:t>𝑃</m:t>
                    </m:r>
                  </m:oMath>
                </a14:m>
                <a:r>
                  <a:rPr lang="en-US" dirty="0"/>
                  <a:t> is symmetric</a:t>
                </a:r>
                <a:endParaRPr lang="en-US" i="1" dirty="0"/>
              </a:p>
            </p:txBody>
          </p:sp>
        </mc:Choice>
        <mc:Fallback xmlns="">
          <p:sp>
            <p:nvSpPr>
              <p:cNvPr id="27" name="CasellaDiTesto 26">
                <a:extLst>
                  <a:ext uri="{FF2B5EF4-FFF2-40B4-BE49-F238E27FC236}">
                    <a16:creationId xmlns:a16="http://schemas.microsoft.com/office/drawing/2014/main" id="{77472644-F864-A27C-4AB3-89929E05F19A}"/>
                  </a:ext>
                </a:extLst>
              </p:cNvPr>
              <p:cNvSpPr txBox="1">
                <a:spLocks noRot="1" noChangeAspect="1" noMove="1" noResize="1" noEditPoints="1" noAdjustHandles="1" noChangeArrowheads="1" noChangeShapeType="1" noTextEdit="1"/>
              </p:cNvSpPr>
              <p:nvPr/>
            </p:nvSpPr>
            <p:spPr>
              <a:xfrm>
                <a:off x="219031" y="4395291"/>
                <a:ext cx="3521332" cy="369332"/>
              </a:xfrm>
              <a:prstGeom prst="rect">
                <a:avLst/>
              </a:prstGeom>
              <a:blipFill>
                <a:blip r:embed="rId19"/>
                <a:stretch>
                  <a:fillRect l="-1211" t="-8197" b="-24590"/>
                </a:stretch>
              </a:blipFill>
            </p:spPr>
            <p:txBody>
              <a:bodyPr/>
              <a:lstStyle/>
              <a:p>
                <a:r>
                  <a:rPr lang="en-US">
                    <a:noFill/>
                  </a:rPr>
                  <a:t> </a:t>
                </a:r>
              </a:p>
            </p:txBody>
          </p:sp>
        </mc:Fallback>
      </mc:AlternateContent>
      <p:pic>
        <p:nvPicPr>
          <p:cNvPr id="16" name="Immagine 15"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implies \quad \frac{3\log \epsilon^{-1}}{\log \lambda_{2}(\bar{W})^{-1}}=&#10;\frac{3\log \epsilon^{-1}}{(-1)\cdot\log\left( 1-\frac{1}{n}(1-\lambda_{2}(P))\right)}\;\approx \;\frac{3\log \epsilon^{-1}}{(-1)\cdot \left( &#10;-\frac{1}{n}(1-\lambda_2(P))&#10;\right)}\;=\;\frac{3 n \log \epsilon^{-1}}{1-\lambda_{2}(P)}&#10;\end{eqnarray*}&#10;}&#10;\end{document}" title="IguanaTex Bitmap Display">
            <a:extLst>
              <a:ext uri="{FF2B5EF4-FFF2-40B4-BE49-F238E27FC236}">
                <a16:creationId xmlns:a16="http://schemas.microsoft.com/office/drawing/2014/main" id="{96405F8D-3A53-3EEA-A746-6FFD1A066D09}"/>
              </a:ext>
            </a:extLst>
          </p:cNvPr>
          <p:cNvPicPr>
            <a:picLocks noChangeAspect="1"/>
          </p:cNvPicPr>
          <p:nvPr>
            <p:custDataLst>
              <p:tags r:id="rId4"/>
            </p:custDataLst>
          </p:nvPr>
        </p:nvPicPr>
        <p:blipFill>
          <a:blip r:embed="rId20">
            <a:extLst>
              <a:ext uri="{28A0092B-C50C-407E-A947-70E740481C1C}">
                <a14:useLocalDpi xmlns:a14="http://schemas.microsoft.com/office/drawing/2010/main" val="0"/>
              </a:ext>
            </a:extLst>
          </a:blip>
          <a:stretch>
            <a:fillRect/>
          </a:stretch>
        </p:blipFill>
        <p:spPr>
          <a:xfrm>
            <a:off x="519305" y="5274331"/>
            <a:ext cx="8873642" cy="616989"/>
          </a:xfrm>
          <a:prstGeom prst="rect">
            <a:avLst/>
          </a:prstGeom>
        </p:spPr>
      </p:pic>
      <mc:AlternateContent xmlns:mc="http://schemas.openxmlformats.org/markup-compatibility/2006" xmlns:a14="http://schemas.microsoft.com/office/drawing/2010/main">
        <mc:Choice Requires="a14">
          <p:sp>
            <p:nvSpPr>
              <p:cNvPr id="68" name="CasellaDiTesto 67">
                <a:extLst>
                  <a:ext uri="{FF2B5EF4-FFF2-40B4-BE49-F238E27FC236}">
                    <a16:creationId xmlns:a16="http://schemas.microsoft.com/office/drawing/2014/main" id="{8887E694-F19B-7B1A-29DE-E63F607C7C85}"/>
                  </a:ext>
                </a:extLst>
              </p:cNvPr>
              <p:cNvSpPr txBox="1"/>
              <p:nvPr/>
            </p:nvSpPr>
            <p:spPr>
              <a:xfrm>
                <a:off x="311603" y="6288313"/>
                <a:ext cx="9270548" cy="923330"/>
              </a:xfrm>
              <a:prstGeom prst="rect">
                <a:avLst/>
              </a:prstGeom>
              <a:noFill/>
            </p:spPr>
            <p:txBody>
              <a:bodyPr wrap="square">
                <a:spAutoFit/>
              </a:bodyPr>
              <a:lstStyle/>
              <a:p>
                <a:pPr marL="342900" indent="-342900">
                  <a:buFont typeface="Arial" panose="020B0604020202020204" pitchFamily="34" charset="0"/>
                  <a:buChar char="•"/>
                </a:pPr>
                <a:r>
                  <a:rPr lang="en-US" b="1" dirty="0"/>
                  <a:t>Interpretation: </a:t>
                </a:r>
                <a:r>
                  <a:rPr lang="en-US" dirty="0"/>
                  <a:t>This result means the </a:t>
                </a:r>
                <a:r>
                  <a:rPr lang="en-US" dirty="0">
                    <a:solidFill>
                      <a:srgbClr val="E71224"/>
                    </a:solidFill>
                  </a:rPr>
                  <a:t>averaging time </a:t>
                </a:r>
                <a:r>
                  <a:rPr lang="en-US" dirty="0"/>
                  <a:t>scale in accordance with an accuracy value </a:t>
                </a:r>
                <a14:m>
                  <m:oMath xmlns:m="http://schemas.openxmlformats.org/officeDocument/2006/math">
                    <m:r>
                      <a:rPr lang="it-IT" i="1" dirty="0">
                        <a:solidFill>
                          <a:srgbClr val="E71224"/>
                        </a:solidFill>
                        <a:latin typeface="Cambria Math" panose="02040503050406030204" pitchFamily="18" charset="0"/>
                      </a:rPr>
                      <m:t>𝜖</m:t>
                    </m:r>
                  </m:oMath>
                </a14:m>
                <a:r>
                  <a:rPr lang="en-US" dirty="0"/>
                  <a:t>, the network size </a:t>
                </a:r>
                <a14:m>
                  <m:oMath xmlns:m="http://schemas.openxmlformats.org/officeDocument/2006/math">
                    <m:r>
                      <a:rPr lang="it-IT" b="0" i="1" dirty="0" smtClean="0">
                        <a:solidFill>
                          <a:srgbClr val="E71224"/>
                        </a:solidFill>
                        <a:latin typeface="Cambria Math" panose="02040503050406030204" pitchFamily="18" charset="0"/>
                      </a:rPr>
                      <m:t>𝑛</m:t>
                    </m:r>
                  </m:oMath>
                </a14:m>
                <a:r>
                  <a:rPr lang="en-US" dirty="0"/>
                  <a:t>, and the 2</a:t>
                </a:r>
                <a:r>
                  <a:rPr lang="en-US" baseline="30000" dirty="0"/>
                  <a:t>nd</a:t>
                </a:r>
                <a:r>
                  <a:rPr lang="en-US" dirty="0"/>
                  <a:t> largest eigenvalues of the “</a:t>
                </a:r>
                <a:r>
                  <a:rPr lang="en-US" b="1" dirty="0"/>
                  <a:t>communication graph probability matrix</a:t>
                </a:r>
                <a:r>
                  <a:rPr lang="en-US" dirty="0"/>
                  <a:t>” </a:t>
                </a:r>
                <a14:m>
                  <m:oMath xmlns:m="http://schemas.openxmlformats.org/officeDocument/2006/math">
                    <m:sSub>
                      <m:sSubPr>
                        <m:ctrlPr>
                          <a:rPr lang="it-IT" i="1" dirty="0" smtClean="0">
                            <a:solidFill>
                              <a:srgbClr val="E71224"/>
                            </a:solidFill>
                            <a:latin typeface="Cambria Math" panose="02040503050406030204" pitchFamily="18" charset="0"/>
                          </a:rPr>
                        </m:ctrlPr>
                      </m:sSubPr>
                      <m:e>
                        <m:r>
                          <a:rPr lang="it-IT" b="0" i="1" dirty="0" smtClean="0">
                            <a:solidFill>
                              <a:srgbClr val="E71224"/>
                            </a:solidFill>
                            <a:latin typeface="Cambria Math" panose="02040503050406030204" pitchFamily="18" charset="0"/>
                          </a:rPr>
                          <m:t>𝜆</m:t>
                        </m:r>
                      </m:e>
                      <m:sub>
                        <m:r>
                          <a:rPr lang="it-IT" b="0" i="1" dirty="0" smtClean="0">
                            <a:solidFill>
                              <a:srgbClr val="E71224"/>
                            </a:solidFill>
                            <a:latin typeface="Cambria Math" panose="02040503050406030204" pitchFamily="18" charset="0"/>
                          </a:rPr>
                          <m:t>2</m:t>
                        </m:r>
                      </m:sub>
                    </m:sSub>
                    <m:d>
                      <m:dPr>
                        <m:ctrlPr>
                          <a:rPr lang="it-IT" i="1" dirty="0" smtClean="0">
                            <a:solidFill>
                              <a:srgbClr val="E71224"/>
                            </a:solidFill>
                            <a:latin typeface="Cambria Math" panose="02040503050406030204" pitchFamily="18" charset="0"/>
                          </a:rPr>
                        </m:ctrlPr>
                      </m:dPr>
                      <m:e>
                        <m:r>
                          <a:rPr lang="it-IT" b="0" i="1" dirty="0" smtClean="0">
                            <a:solidFill>
                              <a:srgbClr val="E71224"/>
                            </a:solidFill>
                            <a:latin typeface="Cambria Math" panose="02040503050406030204" pitchFamily="18" charset="0"/>
                          </a:rPr>
                          <m:t>𝑃</m:t>
                        </m:r>
                      </m:e>
                    </m:d>
                  </m:oMath>
                </a14:m>
                <a:r>
                  <a:rPr lang="en-US" dirty="0"/>
                  <a:t>, thus it depends by </a:t>
                </a:r>
                <a14:m>
                  <m:oMath xmlns:m="http://schemas.openxmlformats.org/officeDocument/2006/math">
                    <m:r>
                      <a:rPr lang="it-IT" b="0" i="1" dirty="0" smtClean="0">
                        <a:solidFill>
                          <a:srgbClr val="E71224"/>
                        </a:solidFill>
                        <a:latin typeface="Cambria Math" panose="02040503050406030204" pitchFamily="18" charset="0"/>
                      </a:rPr>
                      <m:t>𝒢</m:t>
                    </m:r>
                  </m:oMath>
                </a14:m>
                <a:r>
                  <a:rPr lang="en-US" dirty="0"/>
                  <a:t> through the Laplacian matrix </a:t>
                </a:r>
                <a14:m>
                  <m:oMath xmlns:m="http://schemas.openxmlformats.org/officeDocument/2006/math">
                    <m:r>
                      <a:rPr lang="it-IT" b="0" i="1" dirty="0" smtClean="0">
                        <a:solidFill>
                          <a:srgbClr val="E71224"/>
                        </a:solidFill>
                        <a:latin typeface="Cambria Math" panose="02040503050406030204" pitchFamily="18" charset="0"/>
                      </a:rPr>
                      <m:t>ℒ</m:t>
                    </m:r>
                  </m:oMath>
                </a14:m>
                <a:r>
                  <a:rPr lang="en-US" dirty="0"/>
                  <a:t>.</a:t>
                </a:r>
              </a:p>
            </p:txBody>
          </p:sp>
        </mc:Choice>
        <mc:Fallback xmlns="">
          <p:sp>
            <p:nvSpPr>
              <p:cNvPr id="68" name="CasellaDiTesto 67">
                <a:extLst>
                  <a:ext uri="{FF2B5EF4-FFF2-40B4-BE49-F238E27FC236}">
                    <a16:creationId xmlns:a16="http://schemas.microsoft.com/office/drawing/2014/main" id="{8887E694-F19B-7B1A-29DE-E63F607C7C85}"/>
                  </a:ext>
                </a:extLst>
              </p:cNvPr>
              <p:cNvSpPr txBox="1">
                <a:spLocks noRot="1" noChangeAspect="1" noMove="1" noResize="1" noEditPoints="1" noAdjustHandles="1" noChangeArrowheads="1" noChangeShapeType="1" noTextEdit="1"/>
              </p:cNvSpPr>
              <p:nvPr/>
            </p:nvSpPr>
            <p:spPr>
              <a:xfrm>
                <a:off x="311603" y="6288313"/>
                <a:ext cx="9270548" cy="923330"/>
              </a:xfrm>
              <a:prstGeom prst="rect">
                <a:avLst/>
              </a:prstGeom>
              <a:blipFill>
                <a:blip r:embed="rId21"/>
                <a:stretch>
                  <a:fillRect l="-394" t="-3974" b="-9934"/>
                </a:stretch>
              </a:blipFill>
            </p:spPr>
            <p:txBody>
              <a:bodyPr/>
              <a:lstStyle/>
              <a:p>
                <a:r>
                  <a:rPr lang="en-US">
                    <a:noFill/>
                  </a:rPr>
                  <a:t> </a:t>
                </a:r>
              </a:p>
            </p:txBody>
          </p:sp>
        </mc:Fallback>
      </mc:AlternateContent>
      <p:pic>
        <p:nvPicPr>
          <p:cNvPr id="6" name="Immagine 5"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text{( } \mathrm{eig}(\bar{W})\propto\mathrm{eig}(\bm{P})\text{ )}&#10;\end{eqnarray*}&#10;}&#10;\end{document}" title="IguanaTex Bitmap Display">
            <a:extLst>
              <a:ext uri="{FF2B5EF4-FFF2-40B4-BE49-F238E27FC236}">
                <a16:creationId xmlns:a16="http://schemas.microsoft.com/office/drawing/2014/main" id="{D33085F5-8DB3-F38D-0426-AA00CF301D80}"/>
              </a:ext>
            </a:extLst>
          </p:cNvPr>
          <p:cNvPicPr>
            <a:picLocks noChangeAspect="1"/>
          </p:cNvPicPr>
          <p:nvPr>
            <p:custDataLst>
              <p:tags r:id="rId5"/>
            </p:custDataLst>
          </p:nvPr>
        </p:nvPicPr>
        <p:blipFill>
          <a:blip r:embed="rId22">
            <a:extLst>
              <a:ext uri="{28A0092B-C50C-407E-A947-70E740481C1C}">
                <a14:useLocalDpi xmlns:a14="http://schemas.microsoft.com/office/drawing/2010/main" val="0"/>
              </a:ext>
            </a:extLst>
          </a:blip>
          <a:stretch>
            <a:fillRect/>
          </a:stretch>
        </p:blipFill>
        <p:spPr>
          <a:xfrm>
            <a:off x="7026469" y="4873935"/>
            <a:ext cx="1825371" cy="240000"/>
          </a:xfrm>
          <a:prstGeom prst="rect">
            <a:avLst/>
          </a:prstGeom>
        </p:spPr>
      </p:pic>
      <p:pic>
        <p:nvPicPr>
          <p:cNvPr id="28" name="Immagine 27"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text{(if } x \text{ is small }\log(1+x)\approx x\text{)}&#10;\end{eqnarray*}&#10;}&#10;\end{document}" title="IguanaTex Bitmap Display">
            <a:extLst>
              <a:ext uri="{FF2B5EF4-FFF2-40B4-BE49-F238E27FC236}">
                <a16:creationId xmlns:a16="http://schemas.microsoft.com/office/drawing/2014/main" id="{2D94C042-41F3-4C98-48D0-9B77C5358463}"/>
              </a:ext>
            </a:extLst>
          </p:cNvPr>
          <p:cNvPicPr>
            <a:picLocks noChangeAspect="1"/>
          </p:cNvPicPr>
          <p:nvPr>
            <p:custDataLst>
              <p:tags r:id="rId6"/>
            </p:custDataLst>
          </p:nvPr>
        </p:nvPicPr>
        <p:blipFill>
          <a:blip r:embed="rId23">
            <a:extLst>
              <a:ext uri="{28A0092B-C50C-407E-A947-70E740481C1C}">
                <a14:useLocalDpi xmlns:a14="http://schemas.microsoft.com/office/drawing/2010/main" val="0"/>
              </a:ext>
            </a:extLst>
          </a:blip>
          <a:stretch>
            <a:fillRect/>
          </a:stretch>
        </p:blipFill>
        <p:spPr>
          <a:xfrm>
            <a:off x="4775812" y="6029390"/>
            <a:ext cx="1871089" cy="167583"/>
          </a:xfrm>
          <a:prstGeom prst="rect">
            <a:avLst/>
          </a:prstGeom>
        </p:spPr>
      </p:pic>
      <p:sp>
        <p:nvSpPr>
          <p:cNvPr id="12" name="Titolo 1">
            <a:extLst>
              <a:ext uri="{FF2B5EF4-FFF2-40B4-BE49-F238E27FC236}">
                <a16:creationId xmlns:a16="http://schemas.microsoft.com/office/drawing/2014/main" id="{FBC9DB3C-D8DA-5CD1-1CA3-E89406E43EAB}"/>
              </a:ext>
            </a:extLst>
          </p:cNvPr>
          <p:cNvSpPr>
            <a:spLocks noGrp="1"/>
          </p:cNvSpPr>
          <p:nvPr>
            <p:ph type="title"/>
          </p:nvPr>
        </p:nvSpPr>
        <p:spPr>
          <a:xfrm>
            <a:off x="332513" y="283217"/>
            <a:ext cx="9055073" cy="493439"/>
          </a:xfrm>
        </p:spPr>
        <p:txBody>
          <a:bodyPr>
            <a:normAutofit/>
          </a:bodyPr>
          <a:lstStyle/>
          <a:p>
            <a:r>
              <a:rPr lang="en-US" dirty="0"/>
              <a:t>High probability bound on Averaging Time</a:t>
            </a:r>
            <a:endParaRPr lang="en-GB" dirty="0"/>
          </a:p>
        </p:txBody>
      </p:sp>
    </p:spTree>
    <p:extLst>
      <p:ext uri="{BB962C8B-B14F-4D97-AF65-F5344CB8AC3E}">
        <p14:creationId xmlns:p14="http://schemas.microsoft.com/office/powerpoint/2010/main" val="3418498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500"/>
                                        <p:tgtEl>
                                          <p:spTgt spid="4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6"/>
                                        </p:tgtEl>
                                        <p:attrNameLst>
                                          <p:attrName>style.visibility</p:attrName>
                                        </p:attrNameLst>
                                      </p:cBhvr>
                                      <p:to>
                                        <p:strVal val="visible"/>
                                      </p:to>
                                    </p:set>
                                    <p:animEffect transition="in" filter="fade">
                                      <p:cBhvr>
                                        <p:cTn id="10" dur="500"/>
                                        <p:tgtEl>
                                          <p:spTgt spid="3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fade">
                                      <p:cBhvr>
                                        <p:cTn id="15" dur="500"/>
                                        <p:tgtEl>
                                          <p:spTgt spid="27"/>
                                        </p:tgtEl>
                                      </p:cBhvr>
                                    </p:animEffect>
                                  </p:childTnLst>
                                </p:cTn>
                              </p:par>
                              <p:par>
                                <p:cTn id="16" presetID="10" presetClass="entr" presetSubtype="0" fill="hold"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nodeType="with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500"/>
                                        <p:tgtEl>
                                          <p:spTgt spid="14"/>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fade">
                                      <p:cBhvr>
                                        <p:cTn id="26" dur="500"/>
                                        <p:tgtEl>
                                          <p:spTgt spid="16"/>
                                        </p:tgtEl>
                                      </p:cBhvr>
                                    </p:animEffect>
                                  </p:childTnLst>
                                </p:cTn>
                              </p:par>
                              <p:par>
                                <p:cTn id="27" presetID="10" presetClass="entr" presetSubtype="0" fill="hold" nodeType="with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fade">
                                      <p:cBhvr>
                                        <p:cTn id="29" dur="500"/>
                                        <p:tgtEl>
                                          <p:spTgt spid="28"/>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68"/>
                                        </p:tgtEl>
                                        <p:attrNameLst>
                                          <p:attrName>style.visibility</p:attrName>
                                        </p:attrNameLst>
                                      </p:cBhvr>
                                      <p:to>
                                        <p:strVal val="visible"/>
                                      </p:to>
                                    </p:set>
                                    <p:animEffect transition="in" filter="fade">
                                      <p:cBhvr>
                                        <p:cTn id="34"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27" grpId="0"/>
      <p:bldP spid="6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3FF2275-D953-47A5-A53B-5493839F26B8}"/>
              </a:ext>
            </a:extLst>
          </p:cNvPr>
          <p:cNvSpPr>
            <a:spLocks noGrp="1"/>
          </p:cNvSpPr>
          <p:nvPr>
            <p:ph type="title"/>
          </p:nvPr>
        </p:nvSpPr>
        <p:spPr/>
        <p:txBody>
          <a:bodyPr>
            <a:normAutofit/>
          </a:bodyPr>
          <a:lstStyle/>
          <a:p>
            <a:r>
              <a:rPr lang="en-US" dirty="0" err="1"/>
              <a:t>Matlab</a:t>
            </a:r>
            <a:r>
              <a:rPr lang="en-US" dirty="0"/>
              <a:t> implementation</a:t>
            </a:r>
            <a:endParaRPr lang="en-GB" dirty="0"/>
          </a:p>
        </p:txBody>
      </p:sp>
      <p:sp>
        <p:nvSpPr>
          <p:cNvPr id="4" name="Segnaposto piè di pagina 3">
            <a:extLst>
              <a:ext uri="{FF2B5EF4-FFF2-40B4-BE49-F238E27FC236}">
                <a16:creationId xmlns:a16="http://schemas.microsoft.com/office/drawing/2014/main" id="{C909FEEE-D445-4B69-8195-D4EE4B755D47}"/>
              </a:ext>
            </a:extLst>
          </p:cNvPr>
          <p:cNvSpPr>
            <a:spLocks noGrp="1"/>
          </p:cNvSpPr>
          <p:nvPr>
            <p:ph type="ftr" sz="quarter" idx="11"/>
          </p:nvPr>
        </p:nvSpPr>
        <p:spPr/>
        <p:txBody>
          <a:bodyPr/>
          <a:lstStyle/>
          <a:p>
            <a:r>
              <a:rPr lang="it-IT" dirty="0"/>
              <a:t>alessandro.pilloni@unica.it</a:t>
            </a:r>
          </a:p>
        </p:txBody>
      </p:sp>
      <p:sp>
        <p:nvSpPr>
          <p:cNvPr id="5" name="Segnaposto numero diapositiva 4">
            <a:extLst>
              <a:ext uri="{FF2B5EF4-FFF2-40B4-BE49-F238E27FC236}">
                <a16:creationId xmlns:a16="http://schemas.microsoft.com/office/drawing/2014/main" id="{0AF63CC3-A3BD-4308-A0B8-B74E7702A25C}"/>
              </a:ext>
            </a:extLst>
          </p:cNvPr>
          <p:cNvSpPr>
            <a:spLocks noGrp="1"/>
          </p:cNvSpPr>
          <p:nvPr>
            <p:ph type="sldNum" sz="quarter" idx="12"/>
          </p:nvPr>
        </p:nvSpPr>
        <p:spPr/>
        <p:txBody>
          <a:bodyPr/>
          <a:lstStyle/>
          <a:p>
            <a:fld id="{77D38DAF-82E5-4F16-9708-7032B2640FE9}" type="slidenum">
              <a:rPr lang="it-IT" smtClean="0"/>
              <a:t>16</a:t>
            </a:fld>
            <a:endParaRPr lang="it-IT"/>
          </a:p>
        </p:txBody>
      </p:sp>
      <p:sp>
        <p:nvSpPr>
          <p:cNvPr id="6" name="CasellaDiTesto 5">
            <a:extLst>
              <a:ext uri="{FF2B5EF4-FFF2-40B4-BE49-F238E27FC236}">
                <a16:creationId xmlns:a16="http://schemas.microsoft.com/office/drawing/2014/main" id="{E495FDA8-B379-AD5B-B792-C16D3276324C}"/>
              </a:ext>
            </a:extLst>
          </p:cNvPr>
          <p:cNvSpPr txBox="1"/>
          <p:nvPr/>
        </p:nvSpPr>
        <p:spPr>
          <a:xfrm>
            <a:off x="178211" y="1014272"/>
            <a:ext cx="9902414" cy="6186309"/>
          </a:xfrm>
          <a:prstGeom prst="rect">
            <a:avLst/>
          </a:prstGeom>
          <a:noFill/>
        </p:spPr>
        <p:txBody>
          <a:bodyPr wrap="square">
            <a:spAutoFit/>
          </a:bodyPr>
          <a:lstStyle/>
          <a:p>
            <a:r>
              <a:rPr lang="it-IT" sz="1800" b="0" i="0" dirty="0" err="1">
                <a:effectLst/>
                <a:latin typeface="Menlo"/>
              </a:rPr>
              <a:t>rng</a:t>
            </a:r>
            <a:r>
              <a:rPr lang="it-IT" sz="1800" b="0" i="0" dirty="0">
                <a:effectLst/>
                <a:latin typeface="Menlo"/>
              </a:rPr>
              <a:t>(0); </a:t>
            </a:r>
          </a:p>
          <a:p>
            <a:r>
              <a:rPr lang="it-IT" sz="1800" b="0" i="0" dirty="0">
                <a:solidFill>
                  <a:srgbClr val="008013"/>
                </a:solidFill>
                <a:effectLst/>
                <a:latin typeface="Menlo"/>
              </a:rPr>
              <a:t>% </a:t>
            </a:r>
            <a:r>
              <a:rPr lang="it-IT" sz="1800" b="0" i="0" dirty="0" err="1">
                <a:solidFill>
                  <a:srgbClr val="008013"/>
                </a:solidFill>
                <a:effectLst/>
                <a:latin typeface="Menlo"/>
              </a:rPr>
              <a:t>Number</a:t>
            </a:r>
            <a:r>
              <a:rPr lang="it-IT" sz="1800" b="0" i="0" dirty="0">
                <a:solidFill>
                  <a:srgbClr val="008013"/>
                </a:solidFill>
                <a:effectLst/>
                <a:latin typeface="Menlo"/>
              </a:rPr>
              <a:t> of </a:t>
            </a:r>
            <a:r>
              <a:rPr lang="it-IT" sz="1800" b="0" i="0" dirty="0" err="1">
                <a:solidFill>
                  <a:srgbClr val="008013"/>
                </a:solidFill>
                <a:effectLst/>
                <a:latin typeface="Menlo"/>
              </a:rPr>
              <a:t>nodes</a:t>
            </a:r>
            <a:r>
              <a:rPr lang="it-IT" sz="1800" b="0" i="0" dirty="0">
                <a:solidFill>
                  <a:srgbClr val="008013"/>
                </a:solidFill>
                <a:effectLst/>
                <a:latin typeface="Menlo"/>
              </a:rPr>
              <a:t>, and </a:t>
            </a:r>
            <a:r>
              <a:rPr lang="it-IT" sz="1800" b="0" i="0" dirty="0" err="1">
                <a:solidFill>
                  <a:srgbClr val="008013"/>
                </a:solidFill>
                <a:effectLst/>
                <a:latin typeface="Menlo"/>
              </a:rPr>
              <a:t>initialization</a:t>
            </a:r>
            <a:endParaRPr lang="it-IT" sz="1800" b="0" i="0" dirty="0">
              <a:solidFill>
                <a:srgbClr val="008013"/>
              </a:solidFill>
              <a:effectLst/>
              <a:latin typeface="Menlo"/>
            </a:endParaRPr>
          </a:p>
          <a:p>
            <a:r>
              <a:rPr lang="it-IT" sz="1800" b="0" i="0" dirty="0">
                <a:effectLst/>
                <a:latin typeface="Menlo"/>
              </a:rPr>
              <a:t>n=10; x = 1:n; x(end)=50</a:t>
            </a:r>
          </a:p>
          <a:p>
            <a:r>
              <a:rPr lang="it-IT" sz="1800" b="0" i="0" dirty="0">
                <a:solidFill>
                  <a:srgbClr val="008013"/>
                </a:solidFill>
                <a:effectLst/>
                <a:latin typeface="Menlo"/>
              </a:rPr>
              <a:t>% Solution </a:t>
            </a:r>
            <a:r>
              <a:rPr lang="it-IT" sz="1800" b="0" i="0" dirty="0" err="1">
                <a:solidFill>
                  <a:srgbClr val="008013"/>
                </a:solidFill>
                <a:effectLst/>
                <a:latin typeface="Menlo"/>
              </a:rPr>
              <a:t>vector</a:t>
            </a:r>
            <a:r>
              <a:rPr lang="it-IT" sz="1800" b="0" i="0" dirty="0">
                <a:solidFill>
                  <a:srgbClr val="008013"/>
                </a:solidFill>
                <a:effectLst/>
                <a:latin typeface="Menlo"/>
              </a:rPr>
              <a:t>:</a:t>
            </a:r>
            <a:endParaRPr lang="it-IT" sz="1800" b="0" i="0" dirty="0">
              <a:effectLst/>
              <a:latin typeface="Menlo"/>
            </a:endParaRPr>
          </a:p>
          <a:p>
            <a:r>
              <a:rPr lang="it-IT" sz="1800" b="0" i="0" dirty="0" err="1">
                <a:effectLst/>
                <a:latin typeface="Menlo"/>
              </a:rPr>
              <a:t>num_iters</a:t>
            </a:r>
            <a:r>
              <a:rPr lang="it-IT" sz="1800" b="0" i="0" dirty="0">
                <a:effectLst/>
                <a:latin typeface="Menlo"/>
              </a:rPr>
              <a:t> = 100; </a:t>
            </a:r>
            <a:r>
              <a:rPr lang="it-IT" sz="1800" b="0" i="0" dirty="0" err="1">
                <a:effectLst/>
                <a:latin typeface="Menlo"/>
              </a:rPr>
              <a:t>x_sol</a:t>
            </a:r>
            <a:r>
              <a:rPr lang="it-IT" sz="1800" b="0" i="0" dirty="0">
                <a:effectLst/>
                <a:latin typeface="Menlo"/>
              </a:rPr>
              <a:t>=</a:t>
            </a:r>
            <a:r>
              <a:rPr lang="it-IT" sz="1800" b="0" i="0" dirty="0" err="1">
                <a:effectLst/>
                <a:latin typeface="Menlo"/>
              </a:rPr>
              <a:t>zeros</a:t>
            </a:r>
            <a:r>
              <a:rPr lang="it-IT" sz="1800" b="0" i="0" dirty="0">
                <a:effectLst/>
                <a:latin typeface="Menlo"/>
              </a:rPr>
              <a:t>(</a:t>
            </a:r>
            <a:r>
              <a:rPr lang="it-IT" sz="1800" b="0" i="0" dirty="0" err="1">
                <a:effectLst/>
                <a:latin typeface="Menlo"/>
              </a:rPr>
              <a:t>num_iters,n</a:t>
            </a:r>
            <a:r>
              <a:rPr lang="it-IT" sz="1800" b="0" i="0" dirty="0">
                <a:effectLst/>
                <a:latin typeface="Menlo"/>
              </a:rPr>
              <a:t>); </a:t>
            </a:r>
            <a:r>
              <a:rPr lang="it-IT" sz="1800" b="0" i="0" dirty="0" err="1">
                <a:effectLst/>
                <a:latin typeface="Menlo"/>
              </a:rPr>
              <a:t>x_sol</a:t>
            </a:r>
            <a:r>
              <a:rPr lang="it-IT" sz="1800" b="0" i="0" dirty="0">
                <a:effectLst/>
                <a:latin typeface="Menlo"/>
              </a:rPr>
              <a:t>(1,:)=x</a:t>
            </a:r>
          </a:p>
          <a:p>
            <a:r>
              <a:rPr lang="it-IT" sz="1800" b="0" i="0" dirty="0">
                <a:effectLst/>
                <a:latin typeface="Menlo"/>
              </a:rPr>
              <a:t>A = </a:t>
            </a:r>
            <a:r>
              <a:rPr lang="it-IT" sz="1800" b="0" i="0" dirty="0" err="1">
                <a:effectLst/>
                <a:latin typeface="Menlo"/>
              </a:rPr>
              <a:t>ones</a:t>
            </a:r>
            <a:r>
              <a:rPr lang="it-IT" sz="1800" b="0" i="0" dirty="0">
                <a:effectLst/>
                <a:latin typeface="Menlo"/>
              </a:rPr>
              <a:t>(4) - </a:t>
            </a:r>
            <a:r>
              <a:rPr lang="it-IT" sz="1800" b="0" i="0" dirty="0" err="1">
                <a:effectLst/>
                <a:latin typeface="Menlo"/>
              </a:rPr>
              <a:t>eye</a:t>
            </a:r>
            <a:r>
              <a:rPr lang="it-IT" sz="1800" b="0" i="0" dirty="0">
                <a:effectLst/>
                <a:latin typeface="Menlo"/>
              </a:rPr>
              <a:t>(4); 	</a:t>
            </a:r>
            <a:r>
              <a:rPr lang="it-IT" sz="1800" b="0" i="0" dirty="0">
                <a:solidFill>
                  <a:srgbClr val="008013"/>
                </a:solidFill>
                <a:effectLst/>
                <a:latin typeface="Menlo"/>
              </a:rPr>
              <a:t>% </a:t>
            </a:r>
            <a:r>
              <a:rPr lang="it-IT" sz="1800" b="0" i="0" dirty="0" err="1">
                <a:solidFill>
                  <a:srgbClr val="008013"/>
                </a:solidFill>
                <a:effectLst/>
                <a:latin typeface="Menlo"/>
              </a:rPr>
              <a:t>Graph</a:t>
            </a:r>
            <a:r>
              <a:rPr lang="it-IT" sz="1800" b="0" i="0" dirty="0">
                <a:solidFill>
                  <a:srgbClr val="008013"/>
                </a:solidFill>
                <a:effectLst/>
                <a:latin typeface="Menlo"/>
              </a:rPr>
              <a:t> </a:t>
            </a:r>
            <a:r>
              <a:rPr lang="it-IT" sz="1800" b="0" i="0" dirty="0" err="1">
                <a:solidFill>
                  <a:srgbClr val="008013"/>
                </a:solidFill>
                <a:effectLst/>
                <a:latin typeface="Menlo"/>
              </a:rPr>
              <a:t>adiangency</a:t>
            </a:r>
            <a:r>
              <a:rPr lang="it-IT" sz="1800" b="0" i="0" dirty="0">
                <a:solidFill>
                  <a:srgbClr val="008013"/>
                </a:solidFill>
                <a:effectLst/>
                <a:latin typeface="Menlo"/>
              </a:rPr>
              <a:t> </a:t>
            </a:r>
            <a:r>
              <a:rPr lang="it-IT" sz="1800" b="0" i="0" dirty="0" err="1">
                <a:solidFill>
                  <a:srgbClr val="008013"/>
                </a:solidFill>
                <a:effectLst/>
                <a:latin typeface="Menlo"/>
              </a:rPr>
              <a:t>matrix</a:t>
            </a:r>
            <a:r>
              <a:rPr lang="it-IT" sz="1800" b="0" i="0" dirty="0">
                <a:solidFill>
                  <a:srgbClr val="008013"/>
                </a:solidFill>
                <a:effectLst/>
                <a:latin typeface="Menlo"/>
              </a:rPr>
              <a:t>, </a:t>
            </a:r>
            <a:endParaRPr lang="it-IT" sz="1800" b="0" i="0" dirty="0">
              <a:effectLst/>
              <a:latin typeface="Menlo"/>
            </a:endParaRPr>
          </a:p>
          <a:p>
            <a:r>
              <a:rPr lang="it-IT" sz="1800" b="0" i="0" dirty="0">
                <a:effectLst/>
                <a:latin typeface="Menlo"/>
              </a:rPr>
              <a:t>P=(1/(n))*</a:t>
            </a:r>
            <a:r>
              <a:rPr lang="it-IT" sz="1800" b="0" i="0" dirty="0" err="1">
                <a:effectLst/>
                <a:latin typeface="Menlo"/>
              </a:rPr>
              <a:t>ones</a:t>
            </a:r>
            <a:r>
              <a:rPr lang="it-IT" sz="1800" b="0" i="0" dirty="0">
                <a:effectLst/>
                <a:latin typeface="Menlo"/>
              </a:rPr>
              <a:t>(</a:t>
            </a:r>
            <a:r>
              <a:rPr lang="it-IT" sz="1800" b="0" i="0" dirty="0" err="1">
                <a:effectLst/>
                <a:latin typeface="Menlo"/>
              </a:rPr>
              <a:t>n,n</a:t>
            </a:r>
            <a:r>
              <a:rPr lang="it-IT" sz="1800" b="0" i="0" dirty="0">
                <a:effectLst/>
                <a:latin typeface="Menlo"/>
              </a:rPr>
              <a:t>) 	</a:t>
            </a:r>
            <a:r>
              <a:rPr lang="it-IT" sz="1800" b="0" i="0" dirty="0">
                <a:solidFill>
                  <a:srgbClr val="008013"/>
                </a:solidFill>
                <a:effectLst/>
                <a:latin typeface="Menlo"/>
              </a:rPr>
              <a:t>% </a:t>
            </a:r>
            <a:r>
              <a:rPr lang="it-IT" sz="1800" b="0" i="0" dirty="0" err="1">
                <a:solidFill>
                  <a:srgbClr val="008013"/>
                </a:solidFill>
                <a:effectLst/>
                <a:latin typeface="Menlo"/>
              </a:rPr>
              <a:t>Uniform</a:t>
            </a:r>
            <a:r>
              <a:rPr lang="it-IT" sz="1800" b="0" i="0" dirty="0">
                <a:solidFill>
                  <a:srgbClr val="008013"/>
                </a:solidFill>
                <a:effectLst/>
                <a:latin typeface="Menlo"/>
              </a:rPr>
              <a:t> </a:t>
            </a:r>
            <a:r>
              <a:rPr lang="it-IT" sz="1800" b="0" i="0" dirty="0" err="1">
                <a:solidFill>
                  <a:srgbClr val="008013"/>
                </a:solidFill>
                <a:effectLst/>
                <a:latin typeface="Menlo"/>
              </a:rPr>
              <a:t>probability</a:t>
            </a:r>
            <a:r>
              <a:rPr lang="it-IT" sz="1800" b="0" i="0" dirty="0">
                <a:solidFill>
                  <a:srgbClr val="008013"/>
                </a:solidFill>
                <a:effectLst/>
                <a:latin typeface="Menlo"/>
              </a:rPr>
              <a:t> </a:t>
            </a:r>
            <a:r>
              <a:rPr lang="it-IT" sz="1800" b="0" i="0" dirty="0" err="1">
                <a:solidFill>
                  <a:srgbClr val="008013"/>
                </a:solidFill>
                <a:effectLst/>
                <a:latin typeface="Menlo"/>
              </a:rPr>
              <a:t>communication</a:t>
            </a:r>
            <a:r>
              <a:rPr lang="it-IT" sz="1800" b="0" i="0" dirty="0">
                <a:solidFill>
                  <a:srgbClr val="008013"/>
                </a:solidFill>
                <a:effectLst/>
                <a:latin typeface="Menlo"/>
              </a:rPr>
              <a:t> </a:t>
            </a:r>
            <a:r>
              <a:rPr lang="it-IT" sz="1800" b="0" i="0" dirty="0" err="1">
                <a:solidFill>
                  <a:srgbClr val="008013"/>
                </a:solidFill>
                <a:effectLst/>
                <a:latin typeface="Menlo"/>
              </a:rPr>
              <a:t>matrix</a:t>
            </a:r>
            <a:r>
              <a:rPr lang="it-IT" sz="1800" b="0" i="0" dirty="0">
                <a:solidFill>
                  <a:srgbClr val="008013"/>
                </a:solidFill>
                <a:effectLst/>
                <a:latin typeface="Menlo"/>
              </a:rPr>
              <a:t> </a:t>
            </a:r>
          </a:p>
          <a:p>
            <a:endParaRPr lang="it-IT" sz="1800" b="0" i="0" dirty="0">
              <a:solidFill>
                <a:srgbClr val="008013"/>
              </a:solidFill>
              <a:effectLst/>
              <a:latin typeface="Menlo"/>
            </a:endParaRPr>
          </a:p>
          <a:p>
            <a:r>
              <a:rPr lang="it-IT" sz="1800" b="0" i="0" dirty="0">
                <a:solidFill>
                  <a:srgbClr val="008013"/>
                </a:solidFill>
                <a:effectLst/>
                <a:latin typeface="Menlo"/>
              </a:rPr>
              <a:t>% </a:t>
            </a:r>
            <a:r>
              <a:rPr lang="it-IT" sz="1800" b="0" i="0" dirty="0" err="1">
                <a:solidFill>
                  <a:srgbClr val="008013"/>
                </a:solidFill>
                <a:effectLst/>
                <a:latin typeface="Menlo"/>
              </a:rPr>
              <a:t>Run</a:t>
            </a:r>
            <a:r>
              <a:rPr lang="it-IT" sz="1800" b="0" i="0" dirty="0">
                <a:solidFill>
                  <a:srgbClr val="008013"/>
                </a:solidFill>
                <a:effectLst/>
                <a:latin typeface="Menlo"/>
              </a:rPr>
              <a:t> the </a:t>
            </a:r>
            <a:r>
              <a:rPr lang="it-IT" sz="1800" b="0" i="0" dirty="0" err="1">
                <a:solidFill>
                  <a:srgbClr val="008013"/>
                </a:solidFill>
                <a:effectLst/>
                <a:latin typeface="Menlo"/>
              </a:rPr>
              <a:t>randomized</a:t>
            </a:r>
            <a:r>
              <a:rPr lang="it-IT" sz="1800" b="0" i="0" dirty="0">
                <a:solidFill>
                  <a:srgbClr val="008013"/>
                </a:solidFill>
                <a:effectLst/>
                <a:latin typeface="Menlo"/>
              </a:rPr>
              <a:t> gossip </a:t>
            </a:r>
            <a:r>
              <a:rPr lang="it-IT" sz="1800" b="0" i="0" dirty="0" err="1">
                <a:solidFill>
                  <a:srgbClr val="008013"/>
                </a:solidFill>
                <a:effectLst/>
                <a:latin typeface="Menlo"/>
              </a:rPr>
              <a:t>algorithm</a:t>
            </a:r>
            <a:endParaRPr lang="it-IT" sz="1800" b="0" i="0" dirty="0">
              <a:effectLst/>
              <a:latin typeface="Menlo"/>
            </a:endParaRPr>
          </a:p>
          <a:p>
            <a:r>
              <a:rPr lang="it-IT" sz="1800" b="0" i="0" dirty="0">
                <a:solidFill>
                  <a:srgbClr val="0E00FF"/>
                </a:solidFill>
                <a:effectLst/>
                <a:latin typeface="Menlo"/>
              </a:rPr>
              <a:t>for </a:t>
            </a:r>
            <a:r>
              <a:rPr lang="it-IT" sz="1800" b="0" i="0" dirty="0">
                <a:effectLst/>
                <a:latin typeface="Menlo"/>
              </a:rPr>
              <a:t>i = 2:num_iters</a:t>
            </a:r>
          </a:p>
          <a:p>
            <a:pPr lvl="1"/>
            <a:r>
              <a:rPr lang="it-IT" b="0" i="0" dirty="0">
                <a:solidFill>
                  <a:srgbClr val="008013"/>
                </a:solidFill>
                <a:effectLst/>
                <a:latin typeface="Menlo"/>
              </a:rPr>
              <a:t>% </a:t>
            </a:r>
            <a:r>
              <a:rPr lang="it-IT" b="0" i="0" dirty="0" err="1">
                <a:solidFill>
                  <a:srgbClr val="008013"/>
                </a:solidFill>
                <a:effectLst/>
                <a:latin typeface="Menlo"/>
              </a:rPr>
              <a:t>Randomly</a:t>
            </a:r>
            <a:r>
              <a:rPr lang="it-IT" b="0" i="0" dirty="0">
                <a:solidFill>
                  <a:srgbClr val="008013"/>
                </a:solidFill>
                <a:effectLst/>
                <a:latin typeface="Menlo"/>
              </a:rPr>
              <a:t> </a:t>
            </a:r>
            <a:r>
              <a:rPr lang="it-IT" b="0" i="0" dirty="0" err="1">
                <a:solidFill>
                  <a:srgbClr val="008013"/>
                </a:solidFill>
                <a:effectLst/>
                <a:latin typeface="Menlo"/>
              </a:rPr>
              <a:t>select</a:t>
            </a:r>
            <a:r>
              <a:rPr lang="it-IT" b="0" i="0" dirty="0">
                <a:solidFill>
                  <a:srgbClr val="008013"/>
                </a:solidFill>
                <a:effectLst/>
                <a:latin typeface="Menlo"/>
              </a:rPr>
              <a:t> </a:t>
            </a:r>
            <a:r>
              <a:rPr lang="it-IT" b="0" i="0" dirty="0" err="1">
                <a:solidFill>
                  <a:srgbClr val="008013"/>
                </a:solidFill>
                <a:effectLst/>
                <a:latin typeface="Menlo"/>
              </a:rPr>
              <a:t>two</a:t>
            </a:r>
            <a:r>
              <a:rPr lang="it-IT" b="0" i="0" dirty="0">
                <a:solidFill>
                  <a:srgbClr val="008013"/>
                </a:solidFill>
                <a:effectLst/>
                <a:latin typeface="Menlo"/>
              </a:rPr>
              <a:t> </a:t>
            </a:r>
            <a:r>
              <a:rPr lang="it-IT" b="0" i="0" dirty="0" err="1">
                <a:solidFill>
                  <a:srgbClr val="008013"/>
                </a:solidFill>
                <a:effectLst/>
                <a:latin typeface="Menlo"/>
              </a:rPr>
              <a:t>nodes</a:t>
            </a:r>
            <a:r>
              <a:rPr lang="it-IT" b="0" i="0" dirty="0">
                <a:solidFill>
                  <a:srgbClr val="008013"/>
                </a:solidFill>
                <a:effectLst/>
                <a:latin typeface="Menlo"/>
              </a:rPr>
              <a:t> to </a:t>
            </a:r>
            <a:r>
              <a:rPr lang="it-IT" b="0" i="0" dirty="0" err="1">
                <a:solidFill>
                  <a:srgbClr val="008013"/>
                </a:solidFill>
                <a:effectLst/>
                <a:latin typeface="Menlo"/>
              </a:rPr>
              <a:t>communicate</a:t>
            </a:r>
            <a:endParaRPr lang="it-IT" b="0" i="0" dirty="0">
              <a:effectLst/>
              <a:latin typeface="Menlo"/>
            </a:endParaRPr>
          </a:p>
          <a:p>
            <a:pPr lvl="1"/>
            <a:r>
              <a:rPr lang="it-IT" b="0" i="0" dirty="0" err="1">
                <a:effectLst/>
                <a:latin typeface="Menlo"/>
              </a:rPr>
              <a:t>node_indices</a:t>
            </a:r>
            <a:r>
              <a:rPr lang="it-IT" b="0" i="0" dirty="0">
                <a:effectLst/>
                <a:latin typeface="Menlo"/>
              </a:rPr>
              <a:t> = </a:t>
            </a:r>
            <a:r>
              <a:rPr lang="it-IT" b="0" i="0" dirty="0" err="1">
                <a:effectLst/>
                <a:latin typeface="Menlo"/>
              </a:rPr>
              <a:t>randperm</a:t>
            </a:r>
            <a:r>
              <a:rPr lang="it-IT" b="0" i="0" dirty="0">
                <a:effectLst/>
                <a:latin typeface="Menlo"/>
              </a:rPr>
              <a:t>(n, 2)</a:t>
            </a:r>
          </a:p>
          <a:p>
            <a:pPr lvl="1"/>
            <a:r>
              <a:rPr lang="it-IT" b="0" i="0" dirty="0">
                <a:effectLst/>
                <a:latin typeface="Menlo"/>
              </a:rPr>
              <a:t>node1 = </a:t>
            </a:r>
            <a:r>
              <a:rPr lang="it-IT" b="0" i="0" dirty="0" err="1">
                <a:effectLst/>
                <a:latin typeface="Menlo"/>
              </a:rPr>
              <a:t>node_indices</a:t>
            </a:r>
            <a:r>
              <a:rPr lang="it-IT" b="0" i="0" dirty="0">
                <a:effectLst/>
                <a:latin typeface="Menlo"/>
              </a:rPr>
              <a:t>(1); node2 = </a:t>
            </a:r>
            <a:r>
              <a:rPr lang="it-IT" b="0" i="0" dirty="0" err="1">
                <a:effectLst/>
                <a:latin typeface="Menlo"/>
              </a:rPr>
              <a:t>node_indices</a:t>
            </a:r>
            <a:r>
              <a:rPr lang="it-IT" b="0" i="0" dirty="0">
                <a:effectLst/>
                <a:latin typeface="Menlo"/>
              </a:rPr>
              <a:t>(2);</a:t>
            </a:r>
          </a:p>
          <a:p>
            <a:pPr lvl="1"/>
            <a:r>
              <a:rPr lang="it-IT" b="0" i="0" dirty="0">
                <a:solidFill>
                  <a:srgbClr val="008013"/>
                </a:solidFill>
                <a:effectLst/>
                <a:latin typeface="Menlo"/>
              </a:rPr>
              <a:t>% Update the </a:t>
            </a:r>
            <a:r>
              <a:rPr lang="it-IT" b="0" i="0" dirty="0" err="1">
                <a:solidFill>
                  <a:srgbClr val="008013"/>
                </a:solidFill>
                <a:effectLst/>
                <a:latin typeface="Menlo"/>
              </a:rPr>
              <a:t>node</a:t>
            </a:r>
            <a:r>
              <a:rPr lang="it-IT" b="0" i="0" dirty="0">
                <a:solidFill>
                  <a:srgbClr val="008013"/>
                </a:solidFill>
                <a:effectLst/>
                <a:latin typeface="Menlo"/>
              </a:rPr>
              <a:t> </a:t>
            </a:r>
            <a:r>
              <a:rPr lang="it-IT" b="0" i="0" dirty="0" err="1">
                <a:solidFill>
                  <a:srgbClr val="008013"/>
                </a:solidFill>
                <a:effectLst/>
                <a:latin typeface="Menlo"/>
              </a:rPr>
              <a:t>values</a:t>
            </a:r>
            <a:r>
              <a:rPr lang="it-IT" b="0" i="0" dirty="0">
                <a:solidFill>
                  <a:srgbClr val="008013"/>
                </a:solidFill>
                <a:effectLst/>
                <a:latin typeface="Menlo"/>
              </a:rPr>
              <a:t> </a:t>
            </a:r>
            <a:r>
              <a:rPr lang="it-IT" b="0" i="0" dirty="0" err="1">
                <a:solidFill>
                  <a:srgbClr val="008013"/>
                </a:solidFill>
                <a:effectLst/>
                <a:latin typeface="Menlo"/>
              </a:rPr>
              <a:t>using</a:t>
            </a:r>
            <a:r>
              <a:rPr lang="it-IT" b="0" i="0" dirty="0">
                <a:solidFill>
                  <a:srgbClr val="008013"/>
                </a:solidFill>
                <a:effectLst/>
                <a:latin typeface="Menlo"/>
              </a:rPr>
              <a:t> gossip update rule</a:t>
            </a:r>
            <a:endParaRPr lang="it-IT" b="0" i="0" dirty="0">
              <a:effectLst/>
              <a:latin typeface="Menlo"/>
            </a:endParaRPr>
          </a:p>
          <a:p>
            <a:pPr lvl="1"/>
            <a:r>
              <a:rPr lang="it-IT" b="0" i="0" dirty="0" err="1">
                <a:effectLst/>
                <a:latin typeface="Menlo"/>
              </a:rPr>
              <a:t>x_sol</a:t>
            </a:r>
            <a:r>
              <a:rPr lang="it-IT" b="0" i="0" dirty="0">
                <a:effectLst/>
                <a:latin typeface="Menlo"/>
              </a:rPr>
              <a:t>(i,node1) = (</a:t>
            </a:r>
            <a:r>
              <a:rPr lang="it-IT" b="0" i="0" dirty="0" err="1">
                <a:effectLst/>
                <a:latin typeface="Menlo"/>
              </a:rPr>
              <a:t>x_sol</a:t>
            </a:r>
            <a:r>
              <a:rPr lang="it-IT" b="0" i="0" dirty="0">
                <a:effectLst/>
                <a:latin typeface="Menlo"/>
              </a:rPr>
              <a:t>(i-1,node1) + </a:t>
            </a:r>
            <a:r>
              <a:rPr lang="it-IT" b="0" i="0" dirty="0" err="1">
                <a:effectLst/>
                <a:latin typeface="Menlo"/>
              </a:rPr>
              <a:t>x_sol</a:t>
            </a:r>
            <a:r>
              <a:rPr lang="it-IT" b="0" i="0" dirty="0">
                <a:effectLst/>
                <a:latin typeface="Menlo"/>
              </a:rPr>
              <a:t>(i-1, node2)) / 2</a:t>
            </a:r>
          </a:p>
          <a:p>
            <a:pPr lvl="1"/>
            <a:r>
              <a:rPr lang="it-IT" b="0" i="0" dirty="0" err="1">
                <a:effectLst/>
                <a:latin typeface="Menlo"/>
              </a:rPr>
              <a:t>x_sol</a:t>
            </a:r>
            <a:r>
              <a:rPr lang="it-IT" b="0" i="0" dirty="0">
                <a:effectLst/>
                <a:latin typeface="Menlo"/>
              </a:rPr>
              <a:t>(i,node2) = </a:t>
            </a:r>
            <a:r>
              <a:rPr lang="it-IT" b="0" i="0" dirty="0" err="1">
                <a:effectLst/>
                <a:latin typeface="Menlo"/>
              </a:rPr>
              <a:t>x_sol</a:t>
            </a:r>
            <a:r>
              <a:rPr lang="it-IT" b="0" i="0" dirty="0">
                <a:effectLst/>
                <a:latin typeface="Menlo"/>
              </a:rPr>
              <a:t>(i,node1);</a:t>
            </a:r>
          </a:p>
          <a:p>
            <a:pPr lvl="2"/>
            <a:r>
              <a:rPr lang="it-IT" b="0" i="0" dirty="0">
                <a:solidFill>
                  <a:srgbClr val="0E00FF"/>
                </a:solidFill>
                <a:effectLst/>
                <a:latin typeface="Menlo"/>
              </a:rPr>
              <a:t>for </a:t>
            </a:r>
            <a:r>
              <a:rPr lang="it-IT" b="0" i="0" dirty="0">
                <a:effectLst/>
                <a:latin typeface="Menlo"/>
              </a:rPr>
              <a:t>k=1:n</a:t>
            </a:r>
          </a:p>
          <a:p>
            <a:pPr lvl="3"/>
            <a:r>
              <a:rPr lang="it-IT" b="0" i="0" dirty="0" err="1">
                <a:solidFill>
                  <a:srgbClr val="0E00FF"/>
                </a:solidFill>
                <a:effectLst/>
                <a:latin typeface="Menlo"/>
              </a:rPr>
              <a:t>if</a:t>
            </a:r>
            <a:r>
              <a:rPr lang="it-IT" b="0" i="0" dirty="0">
                <a:solidFill>
                  <a:srgbClr val="0E00FF"/>
                </a:solidFill>
                <a:effectLst/>
                <a:latin typeface="Menlo"/>
              </a:rPr>
              <a:t> </a:t>
            </a:r>
            <a:r>
              <a:rPr lang="it-IT" b="0" i="0" dirty="0">
                <a:effectLst/>
                <a:latin typeface="Menlo"/>
              </a:rPr>
              <a:t>k~=node1 &amp;&amp; k ~= node2</a:t>
            </a:r>
          </a:p>
          <a:p>
            <a:pPr lvl="3"/>
            <a:r>
              <a:rPr lang="it-IT" b="0" i="0" dirty="0">
                <a:effectLst/>
                <a:latin typeface="Menlo"/>
              </a:rPr>
              <a:t>	</a:t>
            </a:r>
            <a:r>
              <a:rPr lang="it-IT" b="0" i="0" dirty="0" err="1">
                <a:effectLst/>
                <a:latin typeface="Menlo"/>
              </a:rPr>
              <a:t>x_sol</a:t>
            </a:r>
            <a:r>
              <a:rPr lang="it-IT" b="0" i="0" dirty="0">
                <a:effectLst/>
                <a:latin typeface="Menlo"/>
              </a:rPr>
              <a:t>(</a:t>
            </a:r>
            <a:r>
              <a:rPr lang="it-IT" b="0" i="0" dirty="0" err="1">
                <a:effectLst/>
                <a:latin typeface="Menlo"/>
              </a:rPr>
              <a:t>i,k</a:t>
            </a:r>
            <a:r>
              <a:rPr lang="it-IT" b="0" i="0" dirty="0">
                <a:effectLst/>
                <a:latin typeface="Menlo"/>
              </a:rPr>
              <a:t>)=</a:t>
            </a:r>
            <a:r>
              <a:rPr lang="it-IT" b="0" i="0" dirty="0" err="1">
                <a:effectLst/>
                <a:latin typeface="Menlo"/>
              </a:rPr>
              <a:t>x_sol</a:t>
            </a:r>
            <a:r>
              <a:rPr lang="it-IT" b="0" i="0" dirty="0">
                <a:effectLst/>
                <a:latin typeface="Menlo"/>
              </a:rPr>
              <a:t>(i-1,k);</a:t>
            </a:r>
          </a:p>
          <a:p>
            <a:pPr lvl="3"/>
            <a:r>
              <a:rPr lang="it-IT" b="0" i="0" dirty="0">
                <a:solidFill>
                  <a:srgbClr val="0E00FF"/>
                </a:solidFill>
                <a:effectLst/>
                <a:latin typeface="Menlo"/>
              </a:rPr>
              <a:t>end</a:t>
            </a:r>
            <a:endParaRPr lang="it-IT" b="0" i="0" dirty="0">
              <a:effectLst/>
              <a:latin typeface="Menlo"/>
            </a:endParaRPr>
          </a:p>
          <a:p>
            <a:pPr lvl="2"/>
            <a:r>
              <a:rPr lang="it-IT" b="0" i="0" dirty="0">
                <a:solidFill>
                  <a:srgbClr val="0E00FF"/>
                </a:solidFill>
                <a:effectLst/>
                <a:latin typeface="Menlo"/>
              </a:rPr>
              <a:t>end</a:t>
            </a:r>
            <a:endParaRPr lang="it-IT" b="0" i="0" dirty="0">
              <a:effectLst/>
              <a:latin typeface="Menlo"/>
            </a:endParaRPr>
          </a:p>
          <a:p>
            <a:r>
              <a:rPr lang="it-IT" sz="1800" b="0" i="0" dirty="0">
                <a:solidFill>
                  <a:srgbClr val="0E00FF"/>
                </a:solidFill>
                <a:effectLst/>
                <a:latin typeface="Menlo"/>
              </a:rPr>
              <a:t>end</a:t>
            </a:r>
            <a:endParaRPr lang="it-IT" sz="1800" b="0" i="0" dirty="0">
              <a:effectLst/>
              <a:latin typeface="Menlo"/>
            </a:endParaRPr>
          </a:p>
        </p:txBody>
      </p:sp>
    </p:spTree>
    <p:extLst>
      <p:ext uri="{BB962C8B-B14F-4D97-AF65-F5344CB8AC3E}">
        <p14:creationId xmlns:p14="http://schemas.microsoft.com/office/powerpoint/2010/main" val="29065319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3FF2275-D953-47A5-A53B-5493839F26B8}"/>
              </a:ext>
            </a:extLst>
          </p:cNvPr>
          <p:cNvSpPr>
            <a:spLocks noGrp="1"/>
          </p:cNvSpPr>
          <p:nvPr>
            <p:ph type="title"/>
          </p:nvPr>
        </p:nvSpPr>
        <p:spPr/>
        <p:txBody>
          <a:bodyPr>
            <a:normAutofit/>
          </a:bodyPr>
          <a:lstStyle/>
          <a:p>
            <a:r>
              <a:rPr lang="en-US" dirty="0" err="1"/>
              <a:t>Matlab</a:t>
            </a:r>
            <a:r>
              <a:rPr lang="en-US" dirty="0"/>
              <a:t> implementation</a:t>
            </a:r>
            <a:endParaRPr lang="en-GB" dirty="0"/>
          </a:p>
        </p:txBody>
      </p:sp>
      <p:sp>
        <p:nvSpPr>
          <p:cNvPr id="4" name="Segnaposto piè di pagina 3">
            <a:extLst>
              <a:ext uri="{FF2B5EF4-FFF2-40B4-BE49-F238E27FC236}">
                <a16:creationId xmlns:a16="http://schemas.microsoft.com/office/drawing/2014/main" id="{C909FEEE-D445-4B69-8195-D4EE4B755D47}"/>
              </a:ext>
            </a:extLst>
          </p:cNvPr>
          <p:cNvSpPr>
            <a:spLocks noGrp="1"/>
          </p:cNvSpPr>
          <p:nvPr>
            <p:ph type="ftr" sz="quarter" idx="11"/>
          </p:nvPr>
        </p:nvSpPr>
        <p:spPr/>
        <p:txBody>
          <a:bodyPr/>
          <a:lstStyle/>
          <a:p>
            <a:r>
              <a:rPr lang="it-IT" dirty="0"/>
              <a:t>alessandro.pilloni@unica.it</a:t>
            </a:r>
          </a:p>
        </p:txBody>
      </p:sp>
      <p:sp>
        <p:nvSpPr>
          <p:cNvPr id="5" name="Segnaposto numero diapositiva 4">
            <a:extLst>
              <a:ext uri="{FF2B5EF4-FFF2-40B4-BE49-F238E27FC236}">
                <a16:creationId xmlns:a16="http://schemas.microsoft.com/office/drawing/2014/main" id="{0AF63CC3-A3BD-4308-A0B8-B74E7702A25C}"/>
              </a:ext>
            </a:extLst>
          </p:cNvPr>
          <p:cNvSpPr>
            <a:spLocks noGrp="1"/>
          </p:cNvSpPr>
          <p:nvPr>
            <p:ph type="sldNum" sz="quarter" idx="12"/>
          </p:nvPr>
        </p:nvSpPr>
        <p:spPr/>
        <p:txBody>
          <a:bodyPr/>
          <a:lstStyle/>
          <a:p>
            <a:fld id="{77D38DAF-82E5-4F16-9708-7032B2640FE9}" type="slidenum">
              <a:rPr lang="it-IT" smtClean="0"/>
              <a:t>17</a:t>
            </a:fld>
            <a:endParaRPr lang="it-IT"/>
          </a:p>
        </p:txBody>
      </p:sp>
      <p:sp>
        <p:nvSpPr>
          <p:cNvPr id="6" name="CasellaDiTesto 5">
            <a:extLst>
              <a:ext uri="{FF2B5EF4-FFF2-40B4-BE49-F238E27FC236}">
                <a16:creationId xmlns:a16="http://schemas.microsoft.com/office/drawing/2014/main" id="{E495FDA8-B379-AD5B-B792-C16D3276324C}"/>
              </a:ext>
            </a:extLst>
          </p:cNvPr>
          <p:cNvSpPr txBox="1"/>
          <p:nvPr/>
        </p:nvSpPr>
        <p:spPr>
          <a:xfrm>
            <a:off x="178211" y="1014272"/>
            <a:ext cx="9902414" cy="5355312"/>
          </a:xfrm>
          <a:prstGeom prst="rect">
            <a:avLst/>
          </a:prstGeom>
          <a:noFill/>
        </p:spPr>
        <p:txBody>
          <a:bodyPr wrap="square">
            <a:spAutoFit/>
          </a:bodyPr>
          <a:lstStyle/>
          <a:p>
            <a:r>
              <a:rPr lang="it-IT" sz="1800" b="0" i="0" dirty="0" err="1">
                <a:effectLst/>
                <a:latin typeface="Menlo"/>
              </a:rPr>
              <a:t>Tave_max</a:t>
            </a:r>
            <a:r>
              <a:rPr lang="it-IT" sz="1800" b="0" i="0" dirty="0">
                <a:effectLst/>
                <a:latin typeface="Menlo"/>
              </a:rPr>
              <a:t>= 3*n*log(1/0.1)/(1-0)</a:t>
            </a:r>
          </a:p>
          <a:p>
            <a:r>
              <a:rPr lang="it-IT" sz="1800" b="0" i="0" dirty="0" err="1">
                <a:effectLst/>
                <a:latin typeface="Menlo"/>
              </a:rPr>
              <a:t>eps</a:t>
            </a:r>
            <a:r>
              <a:rPr lang="it-IT" sz="1800" b="0" i="0" dirty="0">
                <a:effectLst/>
                <a:latin typeface="Menlo"/>
              </a:rPr>
              <a:t>=0.2; </a:t>
            </a:r>
          </a:p>
          <a:p>
            <a:r>
              <a:rPr lang="it-IT" sz="1800" b="0" i="0" dirty="0" err="1">
                <a:effectLst/>
                <a:latin typeface="Menlo"/>
              </a:rPr>
              <a:t>x_ave</a:t>
            </a:r>
            <a:r>
              <a:rPr lang="it-IT" sz="1800" b="0" i="0" dirty="0">
                <a:effectLst/>
                <a:latin typeface="Menlo"/>
              </a:rPr>
              <a:t>=</a:t>
            </a:r>
            <a:r>
              <a:rPr lang="it-IT" sz="1800" b="0" i="0" dirty="0" err="1">
                <a:effectLst/>
                <a:latin typeface="Menlo"/>
              </a:rPr>
              <a:t>mean</a:t>
            </a:r>
            <a:r>
              <a:rPr lang="it-IT" sz="1800" b="0" i="0" dirty="0">
                <a:effectLst/>
                <a:latin typeface="Menlo"/>
              </a:rPr>
              <a:t>(x);</a:t>
            </a:r>
          </a:p>
          <a:p>
            <a:r>
              <a:rPr lang="it-IT" sz="1800" b="0" i="0" dirty="0" err="1">
                <a:effectLst/>
                <a:latin typeface="Menlo"/>
              </a:rPr>
              <a:t>x_sol-x_ave</a:t>
            </a:r>
            <a:r>
              <a:rPr lang="it-IT" sz="1800" b="0" i="0" dirty="0">
                <a:effectLst/>
                <a:latin typeface="Menlo"/>
              </a:rPr>
              <a:t>*</a:t>
            </a:r>
            <a:r>
              <a:rPr lang="it-IT" sz="1800" b="0" i="0" dirty="0" err="1">
                <a:effectLst/>
                <a:latin typeface="Menlo"/>
              </a:rPr>
              <a:t>ones</a:t>
            </a:r>
            <a:r>
              <a:rPr lang="it-IT" sz="1800" b="0" i="0" dirty="0">
                <a:effectLst/>
                <a:latin typeface="Menlo"/>
              </a:rPr>
              <a:t>(size(</a:t>
            </a:r>
            <a:r>
              <a:rPr lang="it-IT" sz="1800" b="0" i="0" dirty="0" err="1">
                <a:effectLst/>
                <a:latin typeface="Menlo"/>
              </a:rPr>
              <a:t>x_sol</a:t>
            </a:r>
            <a:r>
              <a:rPr lang="it-IT" sz="1800" b="0" i="0" dirty="0">
                <a:effectLst/>
                <a:latin typeface="Menlo"/>
              </a:rPr>
              <a:t>))</a:t>
            </a:r>
          </a:p>
          <a:p>
            <a:r>
              <a:rPr lang="it-IT" sz="1800" b="0" i="0" dirty="0">
                <a:solidFill>
                  <a:srgbClr val="008013"/>
                </a:solidFill>
                <a:effectLst/>
                <a:latin typeface="Menlo"/>
              </a:rPr>
              <a:t>% </a:t>
            </a:r>
            <a:r>
              <a:rPr lang="it-IT" sz="1800" b="0" i="0" dirty="0" err="1">
                <a:solidFill>
                  <a:srgbClr val="008013"/>
                </a:solidFill>
                <a:effectLst/>
                <a:latin typeface="Menlo"/>
              </a:rPr>
              <a:t>Notice</a:t>
            </a:r>
            <a:r>
              <a:rPr lang="it-IT" sz="1800" b="0" i="0" dirty="0">
                <a:solidFill>
                  <a:srgbClr val="008013"/>
                </a:solidFill>
                <a:effectLst/>
                <a:latin typeface="Menlo"/>
              </a:rPr>
              <a:t> </a:t>
            </a:r>
            <a:r>
              <a:rPr lang="it-IT" sz="1800" b="0" i="0" dirty="0" err="1">
                <a:solidFill>
                  <a:srgbClr val="008013"/>
                </a:solidFill>
                <a:effectLst/>
                <a:latin typeface="Menlo"/>
              </a:rPr>
              <a:t>that</a:t>
            </a:r>
            <a:r>
              <a:rPr lang="it-IT" sz="1800" b="0" i="0" dirty="0">
                <a:solidFill>
                  <a:srgbClr val="008013"/>
                </a:solidFill>
                <a:effectLst/>
                <a:latin typeface="Menlo"/>
              </a:rPr>
              <a:t> </a:t>
            </a:r>
            <a:r>
              <a:rPr lang="it-IT" sz="1800" b="0" i="0" dirty="0" err="1">
                <a:solidFill>
                  <a:srgbClr val="008013"/>
                </a:solidFill>
                <a:effectLst/>
                <a:latin typeface="Menlo"/>
              </a:rPr>
              <a:t>this</a:t>
            </a:r>
            <a:r>
              <a:rPr lang="it-IT" sz="1800" b="0" i="0" dirty="0">
                <a:solidFill>
                  <a:srgbClr val="008013"/>
                </a:solidFill>
                <a:effectLst/>
                <a:latin typeface="Menlo"/>
              </a:rPr>
              <a:t> </a:t>
            </a:r>
            <a:r>
              <a:rPr lang="it-IT" sz="1800" b="0" i="0" dirty="0" err="1">
                <a:solidFill>
                  <a:srgbClr val="008013"/>
                </a:solidFill>
                <a:effectLst/>
                <a:latin typeface="Menlo"/>
              </a:rPr>
              <a:t>probability</a:t>
            </a:r>
            <a:r>
              <a:rPr lang="it-IT" sz="1800" b="0" i="0" dirty="0">
                <a:solidFill>
                  <a:srgbClr val="008013"/>
                </a:solidFill>
                <a:effectLst/>
                <a:latin typeface="Menlo"/>
              </a:rPr>
              <a:t> </a:t>
            </a:r>
            <a:r>
              <a:rPr lang="it-IT" sz="1800" b="0" i="0" dirty="0" err="1">
                <a:solidFill>
                  <a:srgbClr val="008013"/>
                </a:solidFill>
                <a:effectLst/>
                <a:latin typeface="Menlo"/>
              </a:rPr>
              <a:t>evaluated</a:t>
            </a:r>
            <a:r>
              <a:rPr lang="it-IT" sz="1800" b="0" i="0" dirty="0">
                <a:solidFill>
                  <a:srgbClr val="008013"/>
                </a:solidFill>
                <a:effectLst/>
                <a:latin typeface="Menlo"/>
              </a:rPr>
              <a:t> </a:t>
            </a:r>
            <a:r>
              <a:rPr lang="it-IT" sz="1800" b="0" i="0" dirty="0" err="1">
                <a:solidFill>
                  <a:srgbClr val="008013"/>
                </a:solidFill>
                <a:effectLst/>
                <a:latin typeface="Menlo"/>
              </a:rPr>
              <a:t>experimentally</a:t>
            </a:r>
            <a:r>
              <a:rPr lang="it-IT" sz="1800" b="0" i="0" dirty="0">
                <a:solidFill>
                  <a:srgbClr val="008013"/>
                </a:solidFill>
                <a:effectLst/>
                <a:latin typeface="Menlo"/>
              </a:rPr>
              <a:t> </a:t>
            </a:r>
            <a:r>
              <a:rPr lang="it-IT" sz="1800" b="0" i="0" dirty="0" err="1">
                <a:solidFill>
                  <a:srgbClr val="008013"/>
                </a:solidFill>
                <a:effectLst/>
                <a:latin typeface="Menlo"/>
              </a:rPr>
              <a:t>approaches</a:t>
            </a:r>
            <a:r>
              <a:rPr lang="it-IT" sz="1800" b="0" i="0" dirty="0">
                <a:solidFill>
                  <a:srgbClr val="008013"/>
                </a:solidFill>
                <a:effectLst/>
                <a:latin typeface="Menlo"/>
              </a:rPr>
              <a:t> </a:t>
            </a:r>
            <a:r>
              <a:rPr lang="it-IT" sz="1800" b="0" i="0" dirty="0" err="1">
                <a:solidFill>
                  <a:srgbClr val="008013"/>
                </a:solidFill>
                <a:effectLst/>
                <a:latin typeface="Menlo"/>
              </a:rPr>
              <a:t>eps</a:t>
            </a:r>
            <a:r>
              <a:rPr lang="it-IT" sz="1800" b="0" i="0" dirty="0">
                <a:solidFill>
                  <a:srgbClr val="008013"/>
                </a:solidFill>
                <a:effectLst/>
                <a:latin typeface="Menlo"/>
              </a:rPr>
              <a:t>=0.2</a:t>
            </a:r>
            <a:endParaRPr lang="it-IT" sz="1800" b="0" i="0" dirty="0">
              <a:effectLst/>
              <a:latin typeface="Menlo"/>
            </a:endParaRPr>
          </a:p>
          <a:p>
            <a:r>
              <a:rPr lang="it-IT" sz="1800" b="0" i="0" dirty="0" err="1">
                <a:effectLst/>
                <a:latin typeface="Menlo"/>
              </a:rPr>
              <a:t>pr_abs_x_to_xave_greater_eps</a:t>
            </a:r>
            <a:r>
              <a:rPr lang="it-IT" sz="1800" b="0" i="0" dirty="0">
                <a:effectLst/>
                <a:latin typeface="Menlo"/>
              </a:rPr>
              <a:t>= sum( </a:t>
            </a:r>
            <a:r>
              <a:rPr lang="it-IT" sz="1800" b="0" i="0" dirty="0" err="1">
                <a:effectLst/>
                <a:latin typeface="Menlo"/>
              </a:rPr>
              <a:t>sqrt</a:t>
            </a:r>
            <a:r>
              <a:rPr lang="it-IT" sz="1800" b="0" i="0" dirty="0">
                <a:effectLst/>
                <a:latin typeface="Menlo"/>
              </a:rPr>
              <a:t>(sum( (</a:t>
            </a:r>
            <a:r>
              <a:rPr lang="it-IT" sz="1800" b="0" i="0" dirty="0" err="1">
                <a:effectLst/>
                <a:latin typeface="Menlo"/>
              </a:rPr>
              <a:t>x_sol-x_ave</a:t>
            </a:r>
            <a:r>
              <a:rPr lang="it-IT" sz="1800" b="0" i="0" dirty="0">
                <a:effectLst/>
                <a:latin typeface="Menlo"/>
              </a:rPr>
              <a:t>.*</a:t>
            </a:r>
            <a:r>
              <a:rPr lang="it-IT" sz="1800" b="0" i="0" dirty="0" err="1">
                <a:effectLst/>
                <a:latin typeface="Menlo"/>
              </a:rPr>
              <a:t>ones</a:t>
            </a:r>
            <a:r>
              <a:rPr lang="it-IT" sz="1800" b="0" i="0" dirty="0">
                <a:effectLst/>
                <a:latin typeface="Menlo"/>
              </a:rPr>
              <a:t>(size(</a:t>
            </a:r>
            <a:r>
              <a:rPr lang="it-IT" sz="1800" b="0" i="0" dirty="0" err="1">
                <a:effectLst/>
                <a:latin typeface="Menlo"/>
              </a:rPr>
              <a:t>x_sol</a:t>
            </a:r>
            <a:r>
              <a:rPr lang="it-IT" sz="1800" b="0" i="0" dirty="0">
                <a:effectLst/>
                <a:latin typeface="Menlo"/>
              </a:rPr>
              <a:t>))).^2,2)) /</a:t>
            </a:r>
            <a:r>
              <a:rPr lang="it-IT" sz="1800" b="0" i="0" dirty="0" err="1">
                <a:effectLst/>
                <a:latin typeface="Menlo"/>
              </a:rPr>
              <a:t>norm</a:t>
            </a:r>
            <a:r>
              <a:rPr lang="it-IT" sz="1800" b="0" i="0" dirty="0">
                <a:effectLst/>
                <a:latin typeface="Menlo"/>
              </a:rPr>
              <a:t>(x) &gt; </a:t>
            </a:r>
            <a:r>
              <a:rPr lang="it-IT" sz="1800" b="0" i="0" dirty="0" err="1">
                <a:effectLst/>
                <a:latin typeface="Menlo"/>
              </a:rPr>
              <a:t>eps</a:t>
            </a:r>
            <a:r>
              <a:rPr lang="it-IT" sz="1800" b="0" i="0" dirty="0">
                <a:effectLst/>
                <a:latin typeface="Menlo"/>
              </a:rPr>
              <a:t>)/(num_iters-1)</a:t>
            </a:r>
          </a:p>
          <a:p>
            <a:br>
              <a:rPr lang="it-IT" sz="1800" b="0" i="0" dirty="0">
                <a:effectLst/>
                <a:latin typeface="Menlo"/>
              </a:rPr>
            </a:br>
            <a:r>
              <a:rPr lang="it-IT" sz="1800" b="0" i="0" dirty="0">
                <a:solidFill>
                  <a:srgbClr val="008013"/>
                </a:solidFill>
                <a:effectLst/>
                <a:latin typeface="Menlo"/>
              </a:rPr>
              <a:t>% Print the </a:t>
            </a:r>
            <a:r>
              <a:rPr lang="it-IT" sz="1800" b="0" i="0" dirty="0" err="1">
                <a:solidFill>
                  <a:srgbClr val="008013"/>
                </a:solidFill>
                <a:effectLst/>
                <a:latin typeface="Menlo"/>
              </a:rPr>
              <a:t>final</a:t>
            </a:r>
            <a:r>
              <a:rPr lang="it-IT" sz="1800" b="0" i="0" dirty="0">
                <a:solidFill>
                  <a:srgbClr val="008013"/>
                </a:solidFill>
                <a:effectLst/>
                <a:latin typeface="Menlo"/>
              </a:rPr>
              <a:t> </a:t>
            </a:r>
            <a:r>
              <a:rPr lang="it-IT" sz="1800" b="0" i="0" dirty="0" err="1">
                <a:solidFill>
                  <a:srgbClr val="008013"/>
                </a:solidFill>
                <a:effectLst/>
                <a:latin typeface="Menlo"/>
              </a:rPr>
              <a:t>node</a:t>
            </a:r>
            <a:r>
              <a:rPr lang="it-IT" sz="1800" b="0" i="0" dirty="0">
                <a:solidFill>
                  <a:srgbClr val="008013"/>
                </a:solidFill>
                <a:effectLst/>
                <a:latin typeface="Menlo"/>
              </a:rPr>
              <a:t> </a:t>
            </a:r>
            <a:r>
              <a:rPr lang="it-IT" sz="1800" b="0" i="0" dirty="0" err="1">
                <a:solidFill>
                  <a:srgbClr val="008013"/>
                </a:solidFill>
                <a:effectLst/>
                <a:latin typeface="Menlo"/>
              </a:rPr>
              <a:t>values</a:t>
            </a:r>
            <a:endParaRPr lang="it-IT" sz="1800" b="0" i="0" dirty="0">
              <a:effectLst/>
              <a:latin typeface="Menlo"/>
            </a:endParaRPr>
          </a:p>
          <a:p>
            <a:r>
              <a:rPr lang="it-IT" sz="1800" b="0" i="0" dirty="0">
                <a:effectLst/>
                <a:latin typeface="Menlo"/>
              </a:rPr>
              <a:t>figure(1)</a:t>
            </a:r>
          </a:p>
          <a:p>
            <a:r>
              <a:rPr lang="it-IT" sz="1800" b="0" i="0" dirty="0" err="1">
                <a:effectLst/>
                <a:latin typeface="Menlo"/>
              </a:rPr>
              <a:t>stairs</a:t>
            </a:r>
            <a:r>
              <a:rPr lang="it-IT" sz="1800" b="0" i="0" dirty="0">
                <a:effectLst/>
                <a:latin typeface="Menlo"/>
              </a:rPr>
              <a:t>([0:num_iters-1],</a:t>
            </a:r>
            <a:r>
              <a:rPr lang="it-IT" sz="1800" b="0" i="0" dirty="0" err="1">
                <a:effectLst/>
                <a:latin typeface="Menlo"/>
              </a:rPr>
              <a:t>x_sol</a:t>
            </a:r>
            <a:r>
              <a:rPr lang="it-IT" sz="1800" b="0" i="0" dirty="0">
                <a:effectLst/>
                <a:latin typeface="Menlo"/>
              </a:rPr>
              <a:t>)</a:t>
            </a:r>
          </a:p>
          <a:p>
            <a:r>
              <a:rPr lang="it-IT" sz="1800" b="0" i="0" dirty="0" err="1">
                <a:effectLst/>
                <a:latin typeface="Menlo"/>
              </a:rPr>
              <a:t>hold</a:t>
            </a:r>
            <a:r>
              <a:rPr lang="it-IT" sz="1800" b="0" i="0" dirty="0">
                <a:effectLst/>
                <a:latin typeface="Menlo"/>
              </a:rPr>
              <a:t> </a:t>
            </a:r>
            <a:r>
              <a:rPr lang="it-IT" sz="1800" b="0" i="0" dirty="0">
                <a:solidFill>
                  <a:srgbClr val="A709F5"/>
                </a:solidFill>
                <a:effectLst/>
                <a:latin typeface="Menlo"/>
              </a:rPr>
              <a:t>on</a:t>
            </a:r>
            <a:endParaRPr lang="it-IT" sz="1800" b="0" i="0" dirty="0">
              <a:effectLst/>
              <a:latin typeface="Menlo"/>
            </a:endParaRPr>
          </a:p>
          <a:p>
            <a:r>
              <a:rPr lang="it-IT" sz="1800" b="0" i="0" dirty="0" err="1">
                <a:effectLst/>
                <a:latin typeface="Menlo"/>
              </a:rPr>
              <a:t>title</a:t>
            </a:r>
            <a:r>
              <a:rPr lang="it-IT" sz="1800" b="0" i="0" dirty="0">
                <a:effectLst/>
                <a:latin typeface="Menlo"/>
              </a:rPr>
              <a:t>(</a:t>
            </a:r>
            <a:r>
              <a:rPr lang="it-IT" sz="1800" b="0" i="0" dirty="0">
                <a:solidFill>
                  <a:srgbClr val="A709F5"/>
                </a:solidFill>
                <a:effectLst/>
                <a:latin typeface="Menlo"/>
              </a:rPr>
              <a:t>'Agents </a:t>
            </a:r>
            <a:r>
              <a:rPr lang="it-IT" sz="1800" b="0" i="0" dirty="0" err="1">
                <a:solidFill>
                  <a:srgbClr val="A709F5"/>
                </a:solidFill>
                <a:effectLst/>
                <a:latin typeface="Menlo"/>
              </a:rPr>
              <a:t>convergence</a:t>
            </a:r>
            <a:r>
              <a:rPr lang="it-IT" sz="1800" b="0" i="0" dirty="0">
                <a:solidFill>
                  <a:srgbClr val="A709F5"/>
                </a:solidFill>
                <a:effectLst/>
                <a:latin typeface="Menlo"/>
              </a:rPr>
              <a:t>'</a:t>
            </a:r>
            <a:r>
              <a:rPr lang="it-IT" sz="1800" b="0" i="0" dirty="0">
                <a:effectLst/>
                <a:latin typeface="Menlo"/>
              </a:rPr>
              <a:t>)</a:t>
            </a:r>
          </a:p>
          <a:p>
            <a:r>
              <a:rPr lang="it-IT" sz="1800" b="0" i="0" dirty="0" err="1">
                <a:effectLst/>
                <a:latin typeface="Menlo"/>
              </a:rPr>
              <a:t>xlabel</a:t>
            </a:r>
            <a:r>
              <a:rPr lang="it-IT" sz="1800" b="0" i="0" dirty="0">
                <a:effectLst/>
                <a:latin typeface="Menlo"/>
              </a:rPr>
              <a:t>(</a:t>
            </a:r>
            <a:r>
              <a:rPr lang="it-IT" sz="1800" b="0" i="0" dirty="0">
                <a:solidFill>
                  <a:srgbClr val="A709F5"/>
                </a:solidFill>
                <a:effectLst/>
                <a:latin typeface="Menlo"/>
              </a:rPr>
              <a:t>'</a:t>
            </a:r>
            <a:r>
              <a:rPr lang="it-IT" sz="1800" b="0" i="0" dirty="0" err="1">
                <a:solidFill>
                  <a:srgbClr val="A709F5"/>
                </a:solidFill>
                <a:effectLst/>
                <a:latin typeface="Menlo"/>
              </a:rPr>
              <a:t>Iteration</a:t>
            </a:r>
            <a:r>
              <a:rPr lang="it-IT" sz="1800" b="0" i="0" dirty="0">
                <a:solidFill>
                  <a:srgbClr val="A709F5"/>
                </a:solidFill>
                <a:effectLst/>
                <a:latin typeface="Menlo"/>
              </a:rPr>
              <a:t> </a:t>
            </a:r>
            <a:r>
              <a:rPr lang="it-IT" sz="1800" b="0" i="0" dirty="0" err="1">
                <a:solidFill>
                  <a:srgbClr val="A709F5"/>
                </a:solidFill>
                <a:effectLst/>
                <a:latin typeface="Menlo"/>
              </a:rPr>
              <a:t>number</a:t>
            </a:r>
            <a:r>
              <a:rPr lang="it-IT" sz="1800" b="0" i="0" dirty="0">
                <a:solidFill>
                  <a:srgbClr val="A709F5"/>
                </a:solidFill>
                <a:effectLst/>
                <a:latin typeface="Menlo"/>
              </a:rPr>
              <a:t>'</a:t>
            </a:r>
            <a:r>
              <a:rPr lang="it-IT" sz="1800" b="0" i="0" dirty="0">
                <a:effectLst/>
                <a:latin typeface="Menlo"/>
              </a:rPr>
              <a:t>)</a:t>
            </a:r>
          </a:p>
          <a:p>
            <a:r>
              <a:rPr lang="it-IT" sz="1800" b="0" i="0" dirty="0" err="1">
                <a:effectLst/>
                <a:latin typeface="Menlo"/>
              </a:rPr>
              <a:t>grid</a:t>
            </a:r>
            <a:endParaRPr lang="it-IT" sz="1800" b="0" i="0" dirty="0">
              <a:effectLst/>
              <a:latin typeface="Menlo"/>
            </a:endParaRPr>
          </a:p>
          <a:p>
            <a:r>
              <a:rPr lang="it-IT" sz="1800" b="0" i="0" dirty="0" err="1">
                <a:effectLst/>
                <a:latin typeface="Menlo"/>
              </a:rPr>
              <a:t>stairs</a:t>
            </a:r>
            <a:r>
              <a:rPr lang="it-IT" sz="1800" b="0" i="0" dirty="0">
                <a:effectLst/>
                <a:latin typeface="Menlo"/>
              </a:rPr>
              <a:t>(</a:t>
            </a:r>
            <a:r>
              <a:rPr lang="it-IT" sz="1800" b="0" i="0" dirty="0" err="1">
                <a:effectLst/>
                <a:latin typeface="Menlo"/>
              </a:rPr>
              <a:t>zeros</a:t>
            </a:r>
            <a:r>
              <a:rPr lang="it-IT" sz="1800" b="0" i="0" dirty="0">
                <a:effectLst/>
                <a:latin typeface="Menlo"/>
              </a:rPr>
              <a:t>(size(</a:t>
            </a:r>
            <a:r>
              <a:rPr lang="it-IT" sz="1800" b="0" i="0" dirty="0" err="1">
                <a:effectLst/>
                <a:latin typeface="Menlo"/>
              </a:rPr>
              <a:t>x_sol</a:t>
            </a:r>
            <a:r>
              <a:rPr lang="it-IT" sz="1800" b="0" i="0" dirty="0">
                <a:effectLst/>
                <a:latin typeface="Menlo"/>
              </a:rPr>
              <a:t>(1,:))),</a:t>
            </a:r>
            <a:r>
              <a:rPr lang="it-IT" sz="1800" b="0" i="0" dirty="0" err="1">
                <a:effectLst/>
                <a:latin typeface="Menlo"/>
              </a:rPr>
              <a:t>x_sol</a:t>
            </a:r>
            <a:r>
              <a:rPr lang="it-IT" sz="1800" b="0" i="0" dirty="0">
                <a:effectLst/>
                <a:latin typeface="Menlo"/>
              </a:rPr>
              <a:t>(1,:),</a:t>
            </a:r>
            <a:r>
              <a:rPr lang="it-IT" sz="1800" b="0" i="0" dirty="0">
                <a:solidFill>
                  <a:srgbClr val="A709F5"/>
                </a:solidFill>
                <a:effectLst/>
                <a:latin typeface="Menlo"/>
              </a:rPr>
              <a:t>'*k'</a:t>
            </a:r>
            <a:r>
              <a:rPr lang="it-IT" sz="1800" b="0" i="0" dirty="0">
                <a:effectLst/>
                <a:latin typeface="Menlo"/>
              </a:rPr>
              <a:t>)</a:t>
            </a:r>
          </a:p>
          <a:p>
            <a:br>
              <a:rPr lang="it-IT" sz="1800" b="0" i="0" dirty="0">
                <a:effectLst/>
                <a:latin typeface="Menlo"/>
              </a:rPr>
            </a:br>
            <a:br>
              <a:rPr lang="it-IT" sz="1800" b="0" i="0" dirty="0">
                <a:effectLst/>
                <a:latin typeface="Menlo"/>
              </a:rPr>
            </a:br>
            <a:endParaRPr lang="it-IT" sz="1800" b="0" i="0" dirty="0">
              <a:effectLst/>
              <a:latin typeface="Menlo"/>
            </a:endParaRPr>
          </a:p>
        </p:txBody>
      </p:sp>
      <p:pic>
        <p:nvPicPr>
          <p:cNvPr id="3" name="Immagine 2">
            <a:extLst>
              <a:ext uri="{FF2B5EF4-FFF2-40B4-BE49-F238E27FC236}">
                <a16:creationId xmlns:a16="http://schemas.microsoft.com/office/drawing/2014/main" id="{15321E9A-1BE7-C40D-6866-860FF42C914D}"/>
              </a:ext>
            </a:extLst>
          </p:cNvPr>
          <p:cNvPicPr>
            <a:picLocks noChangeAspect="1"/>
          </p:cNvPicPr>
          <p:nvPr/>
        </p:nvPicPr>
        <p:blipFill>
          <a:blip r:embed="rId3"/>
          <a:stretch>
            <a:fillRect/>
          </a:stretch>
        </p:blipFill>
        <p:spPr>
          <a:xfrm>
            <a:off x="5316338" y="3125334"/>
            <a:ext cx="3924443" cy="4029159"/>
          </a:xfrm>
          <a:prstGeom prst="rect">
            <a:avLst/>
          </a:prstGeom>
        </p:spPr>
      </p:pic>
      <p:pic>
        <p:nvPicPr>
          <p:cNvPr id="10" name="Immagine 9">
            <a:extLst>
              <a:ext uri="{FF2B5EF4-FFF2-40B4-BE49-F238E27FC236}">
                <a16:creationId xmlns:a16="http://schemas.microsoft.com/office/drawing/2014/main" id="{4E74BD22-FC6C-70C3-8204-A8FF1B909E81}"/>
              </a:ext>
            </a:extLst>
          </p:cNvPr>
          <p:cNvPicPr>
            <a:picLocks noChangeAspect="1"/>
          </p:cNvPicPr>
          <p:nvPr/>
        </p:nvPicPr>
        <p:blipFill>
          <a:blip r:embed="rId4"/>
          <a:stretch>
            <a:fillRect/>
          </a:stretch>
        </p:blipFill>
        <p:spPr>
          <a:xfrm>
            <a:off x="2814680" y="6117117"/>
            <a:ext cx="1696852" cy="1123889"/>
          </a:xfrm>
          <a:prstGeom prst="rect">
            <a:avLst/>
          </a:prstGeom>
        </p:spPr>
      </p:pic>
      <p:pic>
        <p:nvPicPr>
          <p:cNvPr id="12" name="Immagine 11">
            <a:extLst>
              <a:ext uri="{FF2B5EF4-FFF2-40B4-BE49-F238E27FC236}">
                <a16:creationId xmlns:a16="http://schemas.microsoft.com/office/drawing/2014/main" id="{A4BC8337-D1B0-EE47-0FAA-9D33E95DBD5B}"/>
              </a:ext>
            </a:extLst>
          </p:cNvPr>
          <p:cNvPicPr>
            <a:picLocks noChangeAspect="1"/>
          </p:cNvPicPr>
          <p:nvPr/>
        </p:nvPicPr>
        <p:blipFill>
          <a:blip r:embed="rId5"/>
          <a:stretch>
            <a:fillRect/>
          </a:stretch>
        </p:blipFill>
        <p:spPr>
          <a:xfrm>
            <a:off x="822325" y="6094134"/>
            <a:ext cx="1364348" cy="1167789"/>
          </a:xfrm>
          <a:prstGeom prst="rect">
            <a:avLst/>
          </a:prstGeom>
        </p:spPr>
      </p:pic>
    </p:spTree>
    <p:extLst>
      <p:ext uri="{BB962C8B-B14F-4D97-AF65-F5344CB8AC3E}">
        <p14:creationId xmlns:p14="http://schemas.microsoft.com/office/powerpoint/2010/main" val="38149875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Immagine 12">
            <a:extLst>
              <a:ext uri="{FF2B5EF4-FFF2-40B4-BE49-F238E27FC236}">
                <a16:creationId xmlns:a16="http://schemas.microsoft.com/office/drawing/2014/main" id="{3819BE65-B064-9BE3-6E6D-63ABB7369B99}"/>
              </a:ext>
            </a:extLst>
          </p:cNvPr>
          <p:cNvPicPr>
            <a:picLocks noChangeAspect="1"/>
          </p:cNvPicPr>
          <p:nvPr/>
        </p:nvPicPr>
        <p:blipFill>
          <a:blip r:embed="rId10"/>
          <a:stretch>
            <a:fillRect/>
          </a:stretch>
        </p:blipFill>
        <p:spPr>
          <a:xfrm>
            <a:off x="581138" y="2459725"/>
            <a:ext cx="3664834" cy="2141161"/>
          </a:xfrm>
          <a:prstGeom prst="rect">
            <a:avLst/>
          </a:prstGeom>
        </p:spPr>
      </p:pic>
      <p:sp>
        <p:nvSpPr>
          <p:cNvPr id="2" name="Titolo 1">
            <a:extLst>
              <a:ext uri="{FF2B5EF4-FFF2-40B4-BE49-F238E27FC236}">
                <a16:creationId xmlns:a16="http://schemas.microsoft.com/office/drawing/2014/main" id="{83FF2275-D953-47A5-A53B-5493839F26B8}"/>
              </a:ext>
            </a:extLst>
          </p:cNvPr>
          <p:cNvSpPr>
            <a:spLocks noGrp="1"/>
          </p:cNvSpPr>
          <p:nvPr>
            <p:ph type="title"/>
          </p:nvPr>
        </p:nvSpPr>
        <p:spPr/>
        <p:txBody>
          <a:bodyPr>
            <a:normAutofit/>
          </a:bodyPr>
          <a:lstStyle/>
          <a:p>
            <a:r>
              <a:rPr lang="en-US" dirty="0"/>
              <a:t>Consensus problem extension</a:t>
            </a:r>
            <a:endParaRPr lang="en-GB" dirty="0"/>
          </a:p>
        </p:txBody>
      </p:sp>
      <p:sp>
        <p:nvSpPr>
          <p:cNvPr id="4" name="Segnaposto piè di pagina 3">
            <a:extLst>
              <a:ext uri="{FF2B5EF4-FFF2-40B4-BE49-F238E27FC236}">
                <a16:creationId xmlns:a16="http://schemas.microsoft.com/office/drawing/2014/main" id="{C909FEEE-D445-4B69-8195-D4EE4B755D47}"/>
              </a:ext>
            </a:extLst>
          </p:cNvPr>
          <p:cNvSpPr>
            <a:spLocks noGrp="1"/>
          </p:cNvSpPr>
          <p:nvPr>
            <p:ph type="ftr" sz="quarter" idx="11"/>
          </p:nvPr>
        </p:nvSpPr>
        <p:spPr/>
        <p:txBody>
          <a:bodyPr/>
          <a:lstStyle/>
          <a:p>
            <a:r>
              <a:rPr lang="it-IT" dirty="0"/>
              <a:t>alessandro.pilloni@unica.it</a:t>
            </a:r>
          </a:p>
        </p:txBody>
      </p:sp>
      <p:sp>
        <p:nvSpPr>
          <p:cNvPr id="5" name="Segnaposto numero diapositiva 4">
            <a:extLst>
              <a:ext uri="{FF2B5EF4-FFF2-40B4-BE49-F238E27FC236}">
                <a16:creationId xmlns:a16="http://schemas.microsoft.com/office/drawing/2014/main" id="{0AF63CC3-A3BD-4308-A0B8-B74E7702A25C}"/>
              </a:ext>
            </a:extLst>
          </p:cNvPr>
          <p:cNvSpPr>
            <a:spLocks noGrp="1"/>
          </p:cNvSpPr>
          <p:nvPr>
            <p:ph type="sldNum" sz="quarter" idx="12"/>
          </p:nvPr>
        </p:nvSpPr>
        <p:spPr/>
        <p:txBody>
          <a:bodyPr/>
          <a:lstStyle/>
          <a:p>
            <a:fld id="{77D38DAF-82E5-4F16-9708-7032B2640FE9}" type="slidenum">
              <a:rPr lang="it-IT" smtClean="0"/>
              <a:t>18</a:t>
            </a:fld>
            <a:endParaRPr lang="it-IT"/>
          </a:p>
        </p:txBody>
      </p:sp>
      <p:sp>
        <p:nvSpPr>
          <p:cNvPr id="8" name="CasellaDiTesto 7">
            <a:extLst>
              <a:ext uri="{FF2B5EF4-FFF2-40B4-BE49-F238E27FC236}">
                <a16:creationId xmlns:a16="http://schemas.microsoft.com/office/drawing/2014/main" id="{F9696CE1-9158-2895-A3DE-CC05CF187826}"/>
              </a:ext>
            </a:extLst>
          </p:cNvPr>
          <p:cNvSpPr txBox="1"/>
          <p:nvPr/>
        </p:nvSpPr>
        <p:spPr>
          <a:xfrm>
            <a:off x="4876098" y="1944936"/>
            <a:ext cx="5300510" cy="646331"/>
          </a:xfrm>
          <a:prstGeom prst="rect">
            <a:avLst/>
          </a:prstGeom>
          <a:noFill/>
        </p:spPr>
        <p:txBody>
          <a:bodyPr wrap="square">
            <a:spAutoFit/>
          </a:bodyPr>
          <a:lstStyle/>
          <a:p>
            <a:pPr marL="342900" indent="-342900">
              <a:buFont typeface="Arial" panose="020B0604020202020204" pitchFamily="34" charset="0"/>
              <a:buChar char="•"/>
            </a:pPr>
            <a:r>
              <a:rPr lang="it-IT" dirty="0"/>
              <a:t>Consensus </a:t>
            </a:r>
            <a:r>
              <a:rPr lang="it-IT" dirty="0" err="1"/>
              <a:t>problems</a:t>
            </a:r>
            <a:r>
              <a:rPr lang="it-IT" dirty="0"/>
              <a:t> over networks can </a:t>
            </a:r>
            <a:r>
              <a:rPr lang="it-IT" dirty="0" err="1"/>
              <a:t>also</a:t>
            </a:r>
            <a:r>
              <a:rPr lang="it-IT" dirty="0"/>
              <a:t> be </a:t>
            </a:r>
            <a:r>
              <a:rPr lang="it-IT" dirty="0" err="1"/>
              <a:t>extended</a:t>
            </a:r>
            <a:r>
              <a:rPr lang="it-IT" dirty="0"/>
              <a:t> to </a:t>
            </a:r>
            <a:r>
              <a:rPr lang="it-IT" dirty="0" err="1"/>
              <a:t>nonlinear</a:t>
            </a:r>
            <a:r>
              <a:rPr lang="it-IT" dirty="0"/>
              <a:t> </a:t>
            </a:r>
            <a:r>
              <a:rPr lang="it-IT" dirty="0" err="1"/>
              <a:t>functions</a:t>
            </a:r>
            <a:r>
              <a:rPr lang="it-IT" dirty="0"/>
              <a:t>, </a:t>
            </a:r>
            <a:r>
              <a:rPr lang="it-IT" dirty="0" err="1"/>
              <a:t>such</a:t>
            </a:r>
            <a:r>
              <a:rPr lang="it-IT" dirty="0"/>
              <a:t> </a:t>
            </a:r>
            <a:r>
              <a:rPr lang="it-IT" dirty="0" err="1"/>
              <a:t>as</a:t>
            </a:r>
            <a:r>
              <a:rPr lang="it-IT" dirty="0"/>
              <a:t>:</a:t>
            </a:r>
            <a:endParaRPr lang="en-US" dirty="0"/>
          </a:p>
        </p:txBody>
      </p:sp>
      <p:sp>
        <p:nvSpPr>
          <p:cNvPr id="3" name="CasellaDiTesto 2">
            <a:extLst>
              <a:ext uri="{FF2B5EF4-FFF2-40B4-BE49-F238E27FC236}">
                <a16:creationId xmlns:a16="http://schemas.microsoft.com/office/drawing/2014/main" id="{49F4A04D-7C1E-958D-B811-EA7FC515D428}"/>
              </a:ext>
            </a:extLst>
          </p:cNvPr>
          <p:cNvSpPr txBox="1"/>
          <p:nvPr/>
        </p:nvSpPr>
        <p:spPr>
          <a:xfrm>
            <a:off x="391069" y="4880051"/>
            <a:ext cx="4352381" cy="646331"/>
          </a:xfrm>
          <a:prstGeom prst="rect">
            <a:avLst/>
          </a:prstGeom>
          <a:noFill/>
        </p:spPr>
        <p:txBody>
          <a:bodyPr wrap="square">
            <a:spAutoFit/>
          </a:bodyPr>
          <a:lstStyle/>
          <a:p>
            <a:pPr marL="342900" indent="-342900">
              <a:buFont typeface="Wingdings" panose="05000000000000000000" pitchFamily="2" charset="2"/>
              <a:buChar char="ü"/>
            </a:pPr>
            <a:r>
              <a:rPr lang="it-IT" dirty="0"/>
              <a:t>Distributed </a:t>
            </a:r>
            <a:r>
              <a:rPr lang="it-IT" dirty="0" err="1"/>
              <a:t>optimizations</a:t>
            </a:r>
            <a:r>
              <a:rPr lang="it-IT" dirty="0"/>
              <a:t> </a:t>
            </a:r>
            <a:r>
              <a:rPr lang="it-IT" dirty="0" err="1"/>
              <a:t>problems</a:t>
            </a:r>
            <a:r>
              <a:rPr lang="it-IT" dirty="0"/>
              <a:t> </a:t>
            </a:r>
            <a:r>
              <a:rPr lang="it-IT" dirty="0" err="1"/>
              <a:t>subjected</a:t>
            </a:r>
            <a:r>
              <a:rPr lang="it-IT" dirty="0"/>
              <a:t> to </a:t>
            </a:r>
            <a:r>
              <a:rPr lang="it-IT" dirty="0" err="1"/>
              <a:t>communication</a:t>
            </a:r>
            <a:r>
              <a:rPr lang="it-IT" dirty="0"/>
              <a:t> </a:t>
            </a:r>
            <a:r>
              <a:rPr lang="it-IT" dirty="0" err="1"/>
              <a:t>constraints</a:t>
            </a:r>
            <a:endParaRPr lang="en-US" dirty="0"/>
          </a:p>
        </p:txBody>
      </p:sp>
      <p:sp>
        <p:nvSpPr>
          <p:cNvPr id="11" name="CasellaDiTesto 10">
            <a:extLst>
              <a:ext uri="{FF2B5EF4-FFF2-40B4-BE49-F238E27FC236}">
                <a16:creationId xmlns:a16="http://schemas.microsoft.com/office/drawing/2014/main" id="{6B1B08F6-493E-1BA5-9F29-01E4A572738A}"/>
              </a:ext>
            </a:extLst>
          </p:cNvPr>
          <p:cNvSpPr txBox="1"/>
          <p:nvPr/>
        </p:nvSpPr>
        <p:spPr>
          <a:xfrm>
            <a:off x="5358564" y="3667323"/>
            <a:ext cx="4574594" cy="369332"/>
          </a:xfrm>
          <a:prstGeom prst="rect">
            <a:avLst/>
          </a:prstGeom>
          <a:noFill/>
        </p:spPr>
        <p:txBody>
          <a:bodyPr wrap="square">
            <a:spAutoFit/>
          </a:bodyPr>
          <a:lstStyle/>
          <a:p>
            <a:pPr marL="285750" indent="-285750" algn="just">
              <a:buFont typeface="Wingdings" panose="05000000000000000000" pitchFamily="2" charset="2"/>
              <a:buChar char="ü"/>
            </a:pPr>
            <a:r>
              <a:rPr lang="it-IT" dirty="0"/>
              <a:t>The </a:t>
            </a:r>
            <a:r>
              <a:rPr lang="it-IT" b="1" dirty="0"/>
              <a:t>Max</a:t>
            </a:r>
            <a:r>
              <a:rPr lang="it-IT" dirty="0"/>
              <a:t> or </a:t>
            </a:r>
            <a:r>
              <a:rPr lang="it-IT" b="1" dirty="0"/>
              <a:t>Min</a:t>
            </a:r>
            <a:r>
              <a:rPr lang="it-IT" dirty="0"/>
              <a:t> </a:t>
            </a:r>
            <a:r>
              <a:rPr lang="en-US" b="0" i="0" dirty="0">
                <a:solidFill>
                  <a:srgbClr val="040C28"/>
                </a:solidFill>
                <a:effectLst/>
                <a:latin typeface="Google Sans"/>
              </a:rPr>
              <a:t>preference</a:t>
            </a:r>
            <a:endParaRPr lang="en-US" dirty="0"/>
          </a:p>
        </p:txBody>
      </p:sp>
      <p:sp>
        <p:nvSpPr>
          <p:cNvPr id="12" name="CasellaDiTesto 11">
            <a:extLst>
              <a:ext uri="{FF2B5EF4-FFF2-40B4-BE49-F238E27FC236}">
                <a16:creationId xmlns:a16="http://schemas.microsoft.com/office/drawing/2014/main" id="{6ABFA96E-E26A-4E74-7AE3-9154C7E5A4B2}"/>
              </a:ext>
            </a:extLst>
          </p:cNvPr>
          <p:cNvSpPr txBox="1"/>
          <p:nvPr/>
        </p:nvSpPr>
        <p:spPr>
          <a:xfrm>
            <a:off x="5358564" y="2621735"/>
            <a:ext cx="4094163" cy="369332"/>
          </a:xfrm>
          <a:prstGeom prst="rect">
            <a:avLst/>
          </a:prstGeom>
          <a:noFill/>
        </p:spPr>
        <p:txBody>
          <a:bodyPr wrap="square">
            <a:spAutoFit/>
          </a:bodyPr>
          <a:lstStyle/>
          <a:p>
            <a:pPr marL="342900" indent="-342900" algn="just">
              <a:buFont typeface="Wingdings" panose="05000000000000000000" pitchFamily="2" charset="2"/>
              <a:buChar char="ü"/>
            </a:pPr>
            <a:r>
              <a:rPr lang="it-IT" dirty="0"/>
              <a:t>The </a:t>
            </a:r>
            <a:r>
              <a:rPr lang="it-IT" b="1" dirty="0" err="1"/>
              <a:t>Median</a:t>
            </a:r>
            <a:r>
              <a:rPr lang="it-IT" dirty="0"/>
              <a:t> </a:t>
            </a:r>
            <a:r>
              <a:rPr lang="en-US" i="0" dirty="0">
                <a:solidFill>
                  <a:srgbClr val="040C28"/>
                </a:solidFill>
                <a:effectLst/>
                <a:latin typeface="Google Sans"/>
              </a:rPr>
              <a:t>preference</a:t>
            </a:r>
            <a:endParaRPr lang="en-US" dirty="0"/>
          </a:p>
        </p:txBody>
      </p:sp>
      <p:sp>
        <p:nvSpPr>
          <p:cNvPr id="7" name="CasellaDiTesto 6">
            <a:extLst>
              <a:ext uri="{FF2B5EF4-FFF2-40B4-BE49-F238E27FC236}">
                <a16:creationId xmlns:a16="http://schemas.microsoft.com/office/drawing/2014/main" id="{140B1E1E-ED3F-D697-0328-74E4DEED1250}"/>
              </a:ext>
            </a:extLst>
          </p:cNvPr>
          <p:cNvSpPr txBox="1"/>
          <p:nvPr/>
        </p:nvSpPr>
        <p:spPr>
          <a:xfrm>
            <a:off x="289792" y="2198351"/>
            <a:ext cx="4630622" cy="369332"/>
          </a:xfrm>
          <a:prstGeom prst="rect">
            <a:avLst/>
          </a:prstGeom>
          <a:noFill/>
        </p:spPr>
        <p:txBody>
          <a:bodyPr wrap="square">
            <a:spAutoFit/>
          </a:bodyPr>
          <a:lstStyle/>
          <a:p>
            <a:pPr marL="285750" indent="-285750">
              <a:buFont typeface="Arial" panose="020B0604020202020204" pitchFamily="34" charset="0"/>
              <a:buChar char="•"/>
            </a:pPr>
            <a:r>
              <a:rPr lang="en-US" dirty="0"/>
              <a:t>Example: Temperature estimation in WSN</a:t>
            </a:r>
          </a:p>
        </p:txBody>
      </p:sp>
      <p:pic>
        <p:nvPicPr>
          <p:cNvPr id="15" name="Immagine 14"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min_{i\in\mathbfcal{V}} \sum_{i=1}^n \; f_i(x_i)&#10;\end{eqnarray*}&#10;}&#10;\end{document}" title="IguanaTex Bitmap Display">
            <a:extLst>
              <a:ext uri="{FF2B5EF4-FFF2-40B4-BE49-F238E27FC236}">
                <a16:creationId xmlns:a16="http://schemas.microsoft.com/office/drawing/2014/main" id="{6B2E3F4A-6841-542A-0459-E54DBE421BEA}"/>
              </a:ext>
            </a:extLst>
          </p:cNvPr>
          <p:cNvPicPr>
            <a:picLocks noChangeAspect="1"/>
          </p:cNvPicPr>
          <p:nvPr>
            <p:custDataLst>
              <p:tags r:id="rId1"/>
            </p:custDataLst>
          </p:nvPr>
        </p:nvPicPr>
        <p:blipFill>
          <a:blip r:embed="rId11">
            <a:extLst>
              <a:ext uri="{28A0092B-C50C-407E-A947-70E740481C1C}">
                <a14:useLocalDpi xmlns:a14="http://schemas.microsoft.com/office/drawing/2010/main" val="0"/>
              </a:ext>
            </a:extLst>
          </a:blip>
          <a:stretch>
            <a:fillRect/>
          </a:stretch>
        </p:blipFill>
        <p:spPr>
          <a:xfrm>
            <a:off x="1727429" y="5624421"/>
            <a:ext cx="1189029" cy="554057"/>
          </a:xfrm>
          <a:prstGeom prst="rect">
            <a:avLst/>
          </a:prstGeom>
        </p:spPr>
      </p:pic>
      <p:pic>
        <p:nvPicPr>
          <p:cNvPr id="17" name="Immagine 16"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mathrm{s.t.}&#10;\end{eqnarray*}&#10;}&#10;\end{document}" title="IguanaTex Bitmap Display">
            <a:extLst>
              <a:ext uri="{FF2B5EF4-FFF2-40B4-BE49-F238E27FC236}">
                <a16:creationId xmlns:a16="http://schemas.microsoft.com/office/drawing/2014/main" id="{1163D93F-9A98-6692-44DE-65CAEB0A5A86}"/>
              </a:ext>
            </a:extLst>
          </p:cNvPr>
          <p:cNvPicPr>
            <a:picLocks noChangeAspect="1"/>
          </p:cNvPicPr>
          <p:nvPr>
            <p:custDataLst>
              <p:tags r:id="rId2"/>
            </p:custDataLst>
          </p:nvPr>
        </p:nvPicPr>
        <p:blipFill>
          <a:blip r:embed="rId12">
            <a:extLst>
              <a:ext uri="{28A0092B-C50C-407E-A947-70E740481C1C}">
                <a14:useLocalDpi xmlns:a14="http://schemas.microsoft.com/office/drawing/2010/main" val="0"/>
              </a:ext>
            </a:extLst>
          </a:blip>
          <a:stretch>
            <a:fillRect/>
          </a:stretch>
        </p:blipFill>
        <p:spPr>
          <a:xfrm>
            <a:off x="760791" y="6046686"/>
            <a:ext cx="248229" cy="135771"/>
          </a:xfrm>
          <a:prstGeom prst="rect">
            <a:avLst/>
          </a:prstGeom>
        </p:spPr>
      </p:pic>
      <p:pic>
        <p:nvPicPr>
          <p:cNvPr id="55" name="Immagine 54"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x\in \mathsf{Domain}(x,t) \quad\text{(generic contraint)}&#10;\end{eqnarray*}&#10;}&#10;\end{document}" title="IguanaTex Bitmap Display">
            <a:extLst>
              <a:ext uri="{FF2B5EF4-FFF2-40B4-BE49-F238E27FC236}">
                <a16:creationId xmlns:a16="http://schemas.microsoft.com/office/drawing/2014/main" id="{F9EB6126-4503-79F0-1BBB-33CAA3C7A5FD}"/>
              </a:ext>
            </a:extLst>
          </p:cNvPr>
          <p:cNvPicPr>
            <a:picLocks noChangeAspect="1"/>
          </p:cNvPicPr>
          <p:nvPr>
            <p:custDataLst>
              <p:tags r:id="rId3"/>
            </p:custDataLst>
          </p:nvPr>
        </p:nvPicPr>
        <p:blipFill>
          <a:blip r:embed="rId13">
            <a:extLst>
              <a:ext uri="{28A0092B-C50C-407E-A947-70E740481C1C}">
                <a14:useLocalDpi xmlns:a14="http://schemas.microsoft.com/office/drawing/2010/main" val="0"/>
              </a:ext>
            </a:extLst>
          </a:blip>
          <a:stretch>
            <a:fillRect/>
          </a:stretch>
        </p:blipFill>
        <p:spPr>
          <a:xfrm>
            <a:off x="884905" y="6425809"/>
            <a:ext cx="3457287" cy="237148"/>
          </a:xfrm>
          <a:prstGeom prst="rect">
            <a:avLst/>
          </a:prstGeom>
        </p:spPr>
      </p:pic>
      <p:pic>
        <p:nvPicPr>
          <p:cNvPr id="18" name="Immagine 17"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x_i=x_j\;\forall i,j\in\mathbfcal{G}\;\equiv\;\mathbfcal{L}x=0\quad\text{(consensus)}&#10;\end{eqnarray*}&#10;}&#10;\end{document}" title="IguanaTex Bitmap Display">
            <a:extLst>
              <a:ext uri="{FF2B5EF4-FFF2-40B4-BE49-F238E27FC236}">
                <a16:creationId xmlns:a16="http://schemas.microsoft.com/office/drawing/2014/main" id="{B174ACBD-CBAB-9CA2-7B1C-F514701BF8B6}"/>
              </a:ext>
            </a:extLst>
          </p:cNvPr>
          <p:cNvPicPr>
            <a:picLocks noChangeAspect="1"/>
          </p:cNvPicPr>
          <p:nvPr>
            <p:custDataLst>
              <p:tags r:id="rId4"/>
            </p:custDataLst>
          </p:nvPr>
        </p:nvPicPr>
        <p:blipFill>
          <a:blip r:embed="rId14">
            <a:extLst>
              <a:ext uri="{28A0092B-C50C-407E-A947-70E740481C1C}">
                <a14:useLocalDpi xmlns:a14="http://schemas.microsoft.com/office/drawing/2010/main" val="0"/>
              </a:ext>
            </a:extLst>
          </a:blip>
          <a:stretch>
            <a:fillRect/>
          </a:stretch>
        </p:blipFill>
        <p:spPr>
          <a:xfrm>
            <a:off x="884905" y="6859317"/>
            <a:ext cx="3842206" cy="234963"/>
          </a:xfrm>
          <a:prstGeom prst="rect">
            <a:avLst/>
          </a:prstGeom>
        </p:spPr>
      </p:pic>
      <mc:AlternateContent xmlns:mc="http://schemas.openxmlformats.org/markup-compatibility/2006" xmlns:a14="http://schemas.microsoft.com/office/drawing/2010/main">
        <mc:Choice Requires="a14">
          <p:sp>
            <p:nvSpPr>
              <p:cNvPr id="36" name="CasellaDiTesto 35">
                <a:extLst>
                  <a:ext uri="{FF2B5EF4-FFF2-40B4-BE49-F238E27FC236}">
                    <a16:creationId xmlns:a16="http://schemas.microsoft.com/office/drawing/2014/main" id="{DE2F4385-634B-CB19-BD66-01631E5DB68E}"/>
                  </a:ext>
                </a:extLst>
              </p:cNvPr>
              <p:cNvSpPr txBox="1"/>
              <p:nvPr/>
            </p:nvSpPr>
            <p:spPr>
              <a:xfrm>
                <a:off x="5145935" y="4705825"/>
                <a:ext cx="4627488" cy="2462213"/>
              </a:xfrm>
              <a:prstGeom prst="rect">
                <a:avLst/>
              </a:prstGeom>
              <a:noFill/>
            </p:spPr>
            <p:txBody>
              <a:bodyPr wrap="square">
                <a:spAutoFit/>
              </a:bodyPr>
              <a:lstStyle/>
              <a:p>
                <a:r>
                  <a:rPr lang="it-IT" b="1" dirty="0"/>
                  <a:t>Note: </a:t>
                </a:r>
                <a:r>
                  <a:rPr lang="it-IT" dirty="0"/>
                  <a:t>The </a:t>
                </a:r>
                <a:r>
                  <a:rPr lang="it-IT" dirty="0" err="1"/>
                  <a:t>average</a:t>
                </a:r>
                <a:r>
                  <a:rPr lang="it-IT" dirty="0"/>
                  <a:t> consensus problem </a:t>
                </a:r>
                <a:r>
                  <a:rPr lang="it-IT" dirty="0" err="1"/>
                  <a:t>itself</a:t>
                </a:r>
                <a:r>
                  <a:rPr lang="it-IT" dirty="0"/>
                  <a:t> can </a:t>
                </a:r>
                <a:r>
                  <a:rPr lang="it-IT" dirty="0" err="1"/>
                  <a:t>also</a:t>
                </a:r>
                <a:r>
                  <a:rPr lang="it-IT" dirty="0"/>
                  <a:t> be </a:t>
                </a:r>
                <a:r>
                  <a:rPr lang="it-IT" dirty="0" err="1"/>
                  <a:t>viewed</a:t>
                </a:r>
                <a:r>
                  <a:rPr lang="it-IT" dirty="0"/>
                  <a:t> </a:t>
                </a:r>
                <a:r>
                  <a:rPr lang="it-IT" dirty="0" err="1"/>
                  <a:t>as</a:t>
                </a:r>
                <a:r>
                  <a:rPr lang="it-IT" dirty="0"/>
                  <a:t> the root-</a:t>
                </a:r>
                <a:r>
                  <a:rPr lang="it-IT" dirty="0" err="1"/>
                  <a:t>mean</a:t>
                </a:r>
                <a:r>
                  <a:rPr lang="it-IT" dirty="0"/>
                  <a:t>-</a:t>
                </a:r>
                <a:r>
                  <a:rPr lang="it-IT" dirty="0" err="1"/>
                  <a:t>square</a:t>
                </a:r>
                <a:r>
                  <a:rPr lang="it-IT" dirty="0"/>
                  <a:t> </a:t>
                </a:r>
                <a:r>
                  <a:rPr lang="it-IT" dirty="0" err="1"/>
                  <a:t>minimization</a:t>
                </a:r>
                <a:r>
                  <a:rPr lang="it-IT" dirty="0"/>
                  <a:t> the </a:t>
                </a:r>
                <a:r>
                  <a:rPr lang="it-IT" dirty="0" err="1"/>
                  <a:t>agent’s</a:t>
                </a:r>
                <a:r>
                  <a:rPr lang="it-IT" dirty="0"/>
                  <a:t> </a:t>
                </a:r>
                <a:r>
                  <a:rPr lang="it-IT" dirty="0" err="1"/>
                  <a:t>initial</a:t>
                </a:r>
                <a:r>
                  <a:rPr lang="it-IT" dirty="0"/>
                  <a:t> </a:t>
                </a:r>
                <a:r>
                  <a:rPr lang="it-IT" dirty="0" err="1"/>
                  <a:t>preferences</a:t>
                </a:r>
                <a:endParaRPr lang="it-IT" dirty="0"/>
              </a:p>
              <a:p>
                <a:endParaRPr lang="it-IT" dirty="0"/>
              </a:p>
              <a:p>
                <a:endParaRPr lang="it-IT" dirty="0"/>
              </a:p>
              <a:p>
                <a:endParaRPr lang="it-IT" dirty="0"/>
              </a:p>
              <a:p>
                <a:endParaRPr lang="it-IT" dirty="0"/>
              </a:p>
              <a:p>
                <a:endParaRPr lang="it-IT" sz="1000" dirty="0"/>
              </a:p>
              <a:p>
                <a:r>
                  <a:rPr lang="it-IT" dirty="0" err="1"/>
                  <a:t>where</a:t>
                </a:r>
                <a:r>
                  <a:rPr lang="it-IT" dirty="0"/>
                  <a:t> </a:t>
                </a:r>
                <a14:m>
                  <m:oMath xmlns:m="http://schemas.openxmlformats.org/officeDocument/2006/math">
                    <m:r>
                      <a:rPr lang="it-IT" b="0" i="1" smtClean="0">
                        <a:latin typeface="Cambria Math" panose="02040503050406030204" pitchFamily="18" charset="0"/>
                      </a:rPr>
                      <m:t>𝒢</m:t>
                    </m:r>
                  </m:oMath>
                </a14:m>
                <a:r>
                  <a:rPr lang="en-US" dirty="0"/>
                  <a:t> has to be connected and undirected.</a:t>
                </a:r>
              </a:p>
            </p:txBody>
          </p:sp>
        </mc:Choice>
        <mc:Fallback xmlns="">
          <p:sp>
            <p:nvSpPr>
              <p:cNvPr id="36" name="CasellaDiTesto 35">
                <a:extLst>
                  <a:ext uri="{FF2B5EF4-FFF2-40B4-BE49-F238E27FC236}">
                    <a16:creationId xmlns:a16="http://schemas.microsoft.com/office/drawing/2014/main" id="{DE2F4385-634B-CB19-BD66-01631E5DB68E}"/>
                  </a:ext>
                </a:extLst>
              </p:cNvPr>
              <p:cNvSpPr txBox="1">
                <a:spLocks noRot="1" noChangeAspect="1" noMove="1" noResize="1" noEditPoints="1" noAdjustHandles="1" noChangeArrowheads="1" noChangeShapeType="1" noTextEdit="1"/>
              </p:cNvSpPr>
              <p:nvPr/>
            </p:nvSpPr>
            <p:spPr>
              <a:xfrm>
                <a:off x="5145935" y="4705825"/>
                <a:ext cx="4627488" cy="2462213"/>
              </a:xfrm>
              <a:prstGeom prst="rect">
                <a:avLst/>
              </a:prstGeom>
              <a:blipFill>
                <a:blip r:embed="rId15"/>
                <a:stretch>
                  <a:fillRect l="-1054" t="-1485" r="-2240" b="-2970"/>
                </a:stretch>
              </a:blipFill>
            </p:spPr>
            <p:txBody>
              <a:bodyPr/>
              <a:lstStyle/>
              <a:p>
                <a:r>
                  <a:rPr lang="en-US">
                    <a:noFill/>
                  </a:rPr>
                  <a:t> </a:t>
                </a:r>
              </a:p>
            </p:txBody>
          </p:sp>
        </mc:Fallback>
      </mc:AlternateContent>
      <p:pic>
        <p:nvPicPr>
          <p:cNvPr id="42" name="Immagine 41"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min_{i\in\mathbfcal{V}} \sum_{i=1}^n \; (x_i(t)-x_i(0))^2&#10;\end{eqnarray*}&#10;}&#10;\end{document}" title="IguanaTex Bitmap Display">
            <a:extLst>
              <a:ext uri="{FF2B5EF4-FFF2-40B4-BE49-F238E27FC236}">
                <a16:creationId xmlns:a16="http://schemas.microsoft.com/office/drawing/2014/main" id="{3182B042-71B7-077A-0FDF-9CB8E5759E9E}"/>
              </a:ext>
            </a:extLst>
          </p:cNvPr>
          <p:cNvPicPr>
            <a:picLocks noChangeAspect="1"/>
          </p:cNvPicPr>
          <p:nvPr>
            <p:custDataLst>
              <p:tags r:id="rId5"/>
            </p:custDataLst>
          </p:nvPr>
        </p:nvPicPr>
        <p:blipFill>
          <a:blip r:embed="rId16">
            <a:extLst>
              <a:ext uri="{28A0092B-C50C-407E-A947-70E740481C1C}">
                <a14:useLocalDpi xmlns:a14="http://schemas.microsoft.com/office/drawing/2010/main" val="0"/>
              </a:ext>
            </a:extLst>
          </a:blip>
          <a:stretch>
            <a:fillRect/>
          </a:stretch>
        </p:blipFill>
        <p:spPr>
          <a:xfrm>
            <a:off x="6503688" y="5719902"/>
            <a:ext cx="2045331" cy="555822"/>
          </a:xfrm>
          <a:prstGeom prst="rect">
            <a:avLst/>
          </a:prstGeom>
        </p:spPr>
      </p:pic>
      <p:pic>
        <p:nvPicPr>
          <p:cNvPr id="43" name="Immagine 42"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mathbfcal{L}x=0\quad\text{(consensus contraint)}&#10;\end{eqnarray*}&#10;}&#10;\end{document}" title="IguanaTex Bitmap Display">
            <a:extLst>
              <a:ext uri="{FF2B5EF4-FFF2-40B4-BE49-F238E27FC236}">
                <a16:creationId xmlns:a16="http://schemas.microsoft.com/office/drawing/2014/main" id="{853805B6-A4C6-5AA1-C9CC-A564A98ECE5B}"/>
              </a:ext>
            </a:extLst>
          </p:cNvPr>
          <p:cNvPicPr>
            <a:picLocks noChangeAspect="1"/>
          </p:cNvPicPr>
          <p:nvPr>
            <p:custDataLst>
              <p:tags r:id="rId6"/>
            </p:custDataLst>
          </p:nvPr>
        </p:nvPicPr>
        <p:blipFill>
          <a:blip r:embed="rId17">
            <a:extLst>
              <a:ext uri="{28A0092B-C50C-407E-A947-70E740481C1C}">
                <a14:useLocalDpi xmlns:a14="http://schemas.microsoft.com/office/drawing/2010/main" val="0"/>
              </a:ext>
            </a:extLst>
          </a:blip>
          <a:stretch>
            <a:fillRect/>
          </a:stretch>
        </p:blipFill>
        <p:spPr>
          <a:xfrm>
            <a:off x="6403312" y="6518230"/>
            <a:ext cx="2829050" cy="205994"/>
          </a:xfrm>
          <a:prstGeom prst="rect">
            <a:avLst/>
          </a:prstGeom>
        </p:spPr>
      </p:pic>
      <p:pic>
        <p:nvPicPr>
          <p:cNvPr id="44" name="Immagine 43"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mathrm{s.t.}&#10;\end{eqnarray*}&#10;}&#10;\end{document}" title="IguanaTex Bitmap Display">
            <a:extLst>
              <a:ext uri="{FF2B5EF4-FFF2-40B4-BE49-F238E27FC236}">
                <a16:creationId xmlns:a16="http://schemas.microsoft.com/office/drawing/2014/main" id="{794B0A63-ED68-331D-5C27-FAB39FCE7752}"/>
              </a:ext>
            </a:extLst>
          </p:cNvPr>
          <p:cNvPicPr>
            <a:picLocks noChangeAspect="1"/>
          </p:cNvPicPr>
          <p:nvPr>
            <p:custDataLst>
              <p:tags r:id="rId7"/>
            </p:custDataLst>
          </p:nvPr>
        </p:nvPicPr>
        <p:blipFill>
          <a:blip r:embed="rId12">
            <a:extLst>
              <a:ext uri="{28A0092B-C50C-407E-A947-70E740481C1C}">
                <a14:useLocalDpi xmlns:a14="http://schemas.microsoft.com/office/drawing/2010/main" val="0"/>
              </a:ext>
            </a:extLst>
          </a:blip>
          <a:stretch>
            <a:fillRect/>
          </a:stretch>
        </p:blipFill>
        <p:spPr>
          <a:xfrm>
            <a:off x="5940958" y="6244138"/>
            <a:ext cx="248229" cy="135771"/>
          </a:xfrm>
          <a:prstGeom prst="rect">
            <a:avLst/>
          </a:prstGeom>
        </p:spPr>
      </p:pic>
      <mc:AlternateContent xmlns:mc="http://schemas.openxmlformats.org/markup-compatibility/2006" xmlns:a14="http://schemas.microsoft.com/office/drawing/2010/main">
        <mc:Choice Requires="a14">
          <p:sp>
            <p:nvSpPr>
              <p:cNvPr id="45" name="CasellaDiTesto 44">
                <a:extLst>
                  <a:ext uri="{FF2B5EF4-FFF2-40B4-BE49-F238E27FC236}">
                    <a16:creationId xmlns:a16="http://schemas.microsoft.com/office/drawing/2014/main" id="{DBBDCA3D-E0B0-C5DC-2D58-A1903A8E4DBB}"/>
                  </a:ext>
                </a:extLst>
              </p:cNvPr>
              <p:cNvSpPr txBox="1"/>
              <p:nvPr/>
            </p:nvSpPr>
            <p:spPr>
              <a:xfrm>
                <a:off x="5322081" y="4022064"/>
                <a:ext cx="4574594" cy="369332"/>
              </a:xfrm>
              <a:prstGeom prst="rect">
                <a:avLst/>
              </a:prstGeom>
              <a:noFill/>
            </p:spPr>
            <p:txBody>
              <a:bodyPr wrap="square">
                <a:spAutoFit/>
              </a:bodyPr>
              <a:lstStyle/>
              <a:p>
                <a:pPr marL="342900" indent="-342900">
                  <a:buFont typeface="Wingdings" panose="05000000000000000000" pitchFamily="2" charset="2"/>
                  <a:buChar char="ü"/>
                </a:pPr>
                <a:r>
                  <a:rPr lang="it-IT" dirty="0"/>
                  <a:t>Leader tracking over </a:t>
                </a:r>
                <a14:m>
                  <m:oMath xmlns:m="http://schemas.openxmlformats.org/officeDocument/2006/math">
                    <m:r>
                      <a:rPr lang="it-IT" b="1" i="1" dirty="0" smtClean="0">
                        <a:solidFill>
                          <a:srgbClr val="E71224"/>
                        </a:solidFill>
                        <a:latin typeface="Cambria Math" panose="02040503050406030204" pitchFamily="18" charset="0"/>
                      </a:rPr>
                      <m:t>𝒢</m:t>
                    </m:r>
                  </m:oMath>
                </a14:m>
                <a:r>
                  <a:rPr lang="it-IT" dirty="0"/>
                  <a:t> </a:t>
                </a:r>
                <a:endParaRPr lang="en-US" dirty="0"/>
              </a:p>
            </p:txBody>
          </p:sp>
        </mc:Choice>
        <mc:Fallback xmlns="">
          <p:sp>
            <p:nvSpPr>
              <p:cNvPr id="45" name="CasellaDiTesto 44">
                <a:extLst>
                  <a:ext uri="{FF2B5EF4-FFF2-40B4-BE49-F238E27FC236}">
                    <a16:creationId xmlns:a16="http://schemas.microsoft.com/office/drawing/2014/main" id="{DBBDCA3D-E0B0-C5DC-2D58-A1903A8E4DBB}"/>
                  </a:ext>
                </a:extLst>
              </p:cNvPr>
              <p:cNvSpPr txBox="1">
                <a:spLocks noRot="1" noChangeAspect="1" noMove="1" noResize="1" noEditPoints="1" noAdjustHandles="1" noChangeArrowheads="1" noChangeShapeType="1" noTextEdit="1"/>
              </p:cNvSpPr>
              <p:nvPr/>
            </p:nvSpPr>
            <p:spPr>
              <a:xfrm>
                <a:off x="5322081" y="4022064"/>
                <a:ext cx="4574594" cy="369332"/>
              </a:xfrm>
              <a:prstGeom prst="rect">
                <a:avLst/>
              </a:prstGeom>
              <a:blipFill>
                <a:blip r:embed="rId18"/>
                <a:stretch>
                  <a:fillRect l="-800" t="-10000" b="-26667"/>
                </a:stretch>
              </a:blipFill>
            </p:spPr>
            <p:txBody>
              <a:bodyPr/>
              <a:lstStyle/>
              <a:p>
                <a:r>
                  <a:rPr lang="it-IT">
                    <a:noFill/>
                  </a:rPr>
                  <a:t> </a:t>
                </a:r>
              </a:p>
            </p:txBody>
          </p:sp>
        </mc:Fallback>
      </mc:AlternateContent>
      <p:sp>
        <p:nvSpPr>
          <p:cNvPr id="57" name="Rettangolo con angoli arrotondati 56">
            <a:extLst>
              <a:ext uri="{FF2B5EF4-FFF2-40B4-BE49-F238E27FC236}">
                <a16:creationId xmlns:a16="http://schemas.microsoft.com/office/drawing/2014/main" id="{606AF20F-044D-EB81-C43A-22F6E304DA0E}"/>
              </a:ext>
            </a:extLst>
          </p:cNvPr>
          <p:cNvSpPr/>
          <p:nvPr/>
        </p:nvSpPr>
        <p:spPr>
          <a:xfrm>
            <a:off x="4971194" y="4648408"/>
            <a:ext cx="4868904" cy="2519630"/>
          </a:xfrm>
          <a:prstGeom prst="roundRect">
            <a:avLst>
              <a:gd name="adj" fmla="val 9849"/>
            </a:avLst>
          </a:prstGeom>
          <a:noFill/>
          <a:ln w="38100">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58" name="CasellaDiTesto 57">
            <a:extLst>
              <a:ext uri="{FF2B5EF4-FFF2-40B4-BE49-F238E27FC236}">
                <a16:creationId xmlns:a16="http://schemas.microsoft.com/office/drawing/2014/main" id="{E0BAAAAB-3182-7104-3028-DB8541A58956}"/>
              </a:ext>
            </a:extLst>
          </p:cNvPr>
          <p:cNvSpPr txBox="1"/>
          <p:nvPr/>
        </p:nvSpPr>
        <p:spPr>
          <a:xfrm>
            <a:off x="5322081" y="3002543"/>
            <a:ext cx="4094163" cy="646331"/>
          </a:xfrm>
          <a:prstGeom prst="rect">
            <a:avLst/>
          </a:prstGeom>
          <a:noFill/>
        </p:spPr>
        <p:txBody>
          <a:bodyPr wrap="square">
            <a:spAutoFit/>
          </a:bodyPr>
          <a:lstStyle/>
          <a:p>
            <a:pPr marL="342900" indent="-342900">
              <a:buFont typeface="Wingdings" panose="05000000000000000000" pitchFamily="2" charset="2"/>
              <a:buChar char="ü"/>
            </a:pPr>
            <a:r>
              <a:rPr lang="it-IT" dirty="0"/>
              <a:t>The </a:t>
            </a:r>
            <a:r>
              <a:rPr lang="it-IT" b="1" dirty="0"/>
              <a:t>Midrange</a:t>
            </a:r>
            <a:r>
              <a:rPr lang="it-IT" dirty="0"/>
              <a:t> </a:t>
            </a:r>
            <a:r>
              <a:rPr lang="it-IT" dirty="0" err="1"/>
              <a:t>preference</a:t>
            </a:r>
            <a:r>
              <a:rPr lang="it-IT" dirty="0"/>
              <a:t> (</a:t>
            </a:r>
            <a:r>
              <a:rPr lang="en-US" b="0" i="0" dirty="0">
                <a:solidFill>
                  <a:srgbClr val="040C28"/>
                </a:solidFill>
                <a:effectLst/>
                <a:latin typeface="Google Sans"/>
              </a:rPr>
              <a:t>average of the largest and smallest data points</a:t>
            </a:r>
            <a:r>
              <a:rPr lang="it-IT" dirty="0"/>
              <a:t>)</a:t>
            </a:r>
            <a:endParaRPr lang="en-US" dirty="0"/>
          </a:p>
        </p:txBody>
      </p:sp>
      <p:sp>
        <p:nvSpPr>
          <p:cNvPr id="6" name="CasellaDiTesto 5">
            <a:extLst>
              <a:ext uri="{FF2B5EF4-FFF2-40B4-BE49-F238E27FC236}">
                <a16:creationId xmlns:a16="http://schemas.microsoft.com/office/drawing/2014/main" id="{69D5853E-5160-63C8-A941-4DCE3B5E3D36}"/>
              </a:ext>
            </a:extLst>
          </p:cNvPr>
          <p:cNvSpPr txBox="1"/>
          <p:nvPr/>
        </p:nvSpPr>
        <p:spPr>
          <a:xfrm>
            <a:off x="289792" y="1138311"/>
            <a:ext cx="9384889" cy="646331"/>
          </a:xfrm>
          <a:prstGeom prst="rect">
            <a:avLst/>
          </a:prstGeom>
          <a:noFill/>
        </p:spPr>
        <p:txBody>
          <a:bodyPr wrap="square">
            <a:spAutoFit/>
          </a:bodyPr>
          <a:lstStyle/>
          <a:p>
            <a:pPr marL="285750" indent="-285750" algn="just">
              <a:buFont typeface="Arial" panose="020B0604020202020204" pitchFamily="34" charset="0"/>
              <a:buChar char="•"/>
            </a:pPr>
            <a:r>
              <a:rPr lang="en-US" dirty="0"/>
              <a:t>The </a:t>
            </a:r>
            <a:r>
              <a:rPr lang="en-US" b="1" dirty="0"/>
              <a:t>averaging problem </a:t>
            </a:r>
            <a:r>
              <a:rPr lang="en-US" dirty="0"/>
              <a:t>on </a:t>
            </a:r>
            <a:r>
              <a:rPr lang="en-US" b="1" dirty="0"/>
              <a:t>MAS</a:t>
            </a:r>
            <a:r>
              <a:rPr lang="en-US" dirty="0"/>
              <a:t> </a:t>
            </a:r>
            <a:r>
              <a:rPr lang="en-US" b="1" dirty="0"/>
              <a:t>network</a:t>
            </a:r>
            <a:r>
              <a:rPr lang="en-US" dirty="0"/>
              <a:t> comes up in </a:t>
            </a:r>
            <a:r>
              <a:rPr lang="en-US" b="1" dirty="0"/>
              <a:t>many applications </a:t>
            </a:r>
            <a:r>
              <a:rPr lang="en-US" dirty="0"/>
              <a:t>such as: </a:t>
            </a:r>
            <a:r>
              <a:rPr lang="en-US" b="1" dirty="0"/>
              <a:t>rendezvous problems </a:t>
            </a:r>
            <a:r>
              <a:rPr lang="en-US" dirty="0"/>
              <a:t>among</a:t>
            </a:r>
            <a:r>
              <a:rPr lang="en-US" b="1" dirty="0"/>
              <a:t> mobile robots</a:t>
            </a:r>
            <a:r>
              <a:rPr lang="en-US" dirty="0"/>
              <a:t>,</a:t>
            </a:r>
            <a:r>
              <a:rPr lang="en-US" b="1" dirty="0"/>
              <a:t> distributed estimation</a:t>
            </a:r>
            <a:r>
              <a:rPr lang="en-US" dirty="0"/>
              <a:t>, </a:t>
            </a:r>
            <a:r>
              <a:rPr lang="en-US" b="1" dirty="0"/>
              <a:t>data fusion</a:t>
            </a:r>
            <a:r>
              <a:rPr lang="en-US" dirty="0"/>
              <a:t>, and </a:t>
            </a:r>
            <a:r>
              <a:rPr lang="en-US" b="1" dirty="0"/>
              <a:t>optimization</a:t>
            </a:r>
            <a:endParaRPr lang="en-US" dirty="0"/>
          </a:p>
        </p:txBody>
      </p:sp>
      <p:sp>
        <p:nvSpPr>
          <p:cNvPr id="9" name="Rettangolo con angoli arrotondati 8">
            <a:extLst>
              <a:ext uri="{FF2B5EF4-FFF2-40B4-BE49-F238E27FC236}">
                <a16:creationId xmlns:a16="http://schemas.microsoft.com/office/drawing/2014/main" id="{D0B38555-B27B-F3DB-037B-C64C0B46A725}"/>
              </a:ext>
            </a:extLst>
          </p:cNvPr>
          <p:cNvSpPr/>
          <p:nvPr/>
        </p:nvSpPr>
        <p:spPr>
          <a:xfrm>
            <a:off x="313057" y="2142323"/>
            <a:ext cx="4430393" cy="2506085"/>
          </a:xfrm>
          <a:prstGeom prst="roundRect">
            <a:avLst>
              <a:gd name="adj" fmla="val 9849"/>
            </a:avLst>
          </a:prstGeom>
          <a:noFill/>
          <a:ln w="38100">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Tree>
    <p:extLst>
      <p:ext uri="{BB962C8B-B14F-4D97-AF65-F5344CB8AC3E}">
        <p14:creationId xmlns:p14="http://schemas.microsoft.com/office/powerpoint/2010/main" val="173588486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3FF2275-D953-47A5-A53B-5493839F26B8}"/>
              </a:ext>
            </a:extLst>
          </p:cNvPr>
          <p:cNvSpPr>
            <a:spLocks noGrp="1"/>
          </p:cNvSpPr>
          <p:nvPr>
            <p:ph type="title"/>
          </p:nvPr>
        </p:nvSpPr>
        <p:spPr/>
        <p:txBody>
          <a:bodyPr>
            <a:normAutofit/>
          </a:bodyPr>
          <a:lstStyle/>
          <a:p>
            <a:r>
              <a:rPr lang="en-US" dirty="0"/>
              <a:t>References</a:t>
            </a:r>
            <a:endParaRPr lang="en-GB" dirty="0"/>
          </a:p>
        </p:txBody>
      </p:sp>
      <p:sp>
        <p:nvSpPr>
          <p:cNvPr id="4" name="Segnaposto piè di pagina 3">
            <a:extLst>
              <a:ext uri="{FF2B5EF4-FFF2-40B4-BE49-F238E27FC236}">
                <a16:creationId xmlns:a16="http://schemas.microsoft.com/office/drawing/2014/main" id="{C909FEEE-D445-4B69-8195-D4EE4B755D47}"/>
              </a:ext>
            </a:extLst>
          </p:cNvPr>
          <p:cNvSpPr>
            <a:spLocks noGrp="1"/>
          </p:cNvSpPr>
          <p:nvPr>
            <p:ph type="ftr" sz="quarter" idx="11"/>
          </p:nvPr>
        </p:nvSpPr>
        <p:spPr/>
        <p:txBody>
          <a:bodyPr/>
          <a:lstStyle/>
          <a:p>
            <a:r>
              <a:rPr lang="it-IT" dirty="0"/>
              <a:t>alessandro.pilloni@unica.it</a:t>
            </a:r>
          </a:p>
        </p:txBody>
      </p:sp>
      <p:sp>
        <p:nvSpPr>
          <p:cNvPr id="5" name="Segnaposto numero diapositiva 4">
            <a:extLst>
              <a:ext uri="{FF2B5EF4-FFF2-40B4-BE49-F238E27FC236}">
                <a16:creationId xmlns:a16="http://schemas.microsoft.com/office/drawing/2014/main" id="{0AF63CC3-A3BD-4308-A0B8-B74E7702A25C}"/>
              </a:ext>
            </a:extLst>
          </p:cNvPr>
          <p:cNvSpPr>
            <a:spLocks noGrp="1"/>
          </p:cNvSpPr>
          <p:nvPr>
            <p:ph type="sldNum" sz="quarter" idx="12"/>
          </p:nvPr>
        </p:nvSpPr>
        <p:spPr/>
        <p:txBody>
          <a:bodyPr/>
          <a:lstStyle/>
          <a:p>
            <a:fld id="{77D38DAF-82E5-4F16-9708-7032B2640FE9}" type="slidenum">
              <a:rPr lang="it-IT" smtClean="0"/>
              <a:t>19</a:t>
            </a:fld>
            <a:endParaRPr lang="it-IT"/>
          </a:p>
        </p:txBody>
      </p:sp>
      <p:sp>
        <p:nvSpPr>
          <p:cNvPr id="8" name="CasellaDiTesto 7">
            <a:extLst>
              <a:ext uri="{FF2B5EF4-FFF2-40B4-BE49-F238E27FC236}">
                <a16:creationId xmlns:a16="http://schemas.microsoft.com/office/drawing/2014/main" id="{F9696CE1-9158-2895-A3DE-CC05CF187826}"/>
              </a:ext>
            </a:extLst>
          </p:cNvPr>
          <p:cNvSpPr txBox="1"/>
          <p:nvPr/>
        </p:nvSpPr>
        <p:spPr>
          <a:xfrm>
            <a:off x="178211" y="2200353"/>
            <a:ext cx="9902414" cy="668645"/>
          </a:xfrm>
          <a:prstGeom prst="rect">
            <a:avLst/>
          </a:prstGeom>
          <a:noFill/>
        </p:spPr>
        <p:txBody>
          <a:bodyPr wrap="square">
            <a:spAutoFit/>
          </a:bodyPr>
          <a:lstStyle/>
          <a:p>
            <a:pPr marL="342900" indent="-342900">
              <a:buFont typeface="Arial" panose="020B0604020202020204" pitchFamily="34" charset="0"/>
              <a:buChar char="•"/>
            </a:pPr>
            <a:r>
              <a:rPr lang="en-US" dirty="0" err="1"/>
              <a:t>Olfati</a:t>
            </a:r>
            <a:r>
              <a:rPr lang="en-US" dirty="0"/>
              <a:t>-Saber, R., Fax, J. A., &amp; Murray, R. M. (2007). Consensus and cooperation in networked multi-agent systems. Proceedings of the IEEE, 95(1), 215-233.</a:t>
            </a:r>
          </a:p>
        </p:txBody>
      </p:sp>
      <p:sp>
        <p:nvSpPr>
          <p:cNvPr id="6" name="CasellaDiTesto 5">
            <a:extLst>
              <a:ext uri="{FF2B5EF4-FFF2-40B4-BE49-F238E27FC236}">
                <a16:creationId xmlns:a16="http://schemas.microsoft.com/office/drawing/2014/main" id="{E495FDA8-B379-AD5B-B792-C16D3276324C}"/>
              </a:ext>
            </a:extLst>
          </p:cNvPr>
          <p:cNvSpPr txBox="1"/>
          <p:nvPr/>
        </p:nvSpPr>
        <p:spPr>
          <a:xfrm>
            <a:off x="178211" y="1319072"/>
            <a:ext cx="9902414" cy="668645"/>
          </a:xfrm>
          <a:prstGeom prst="rect">
            <a:avLst/>
          </a:prstGeom>
          <a:noFill/>
        </p:spPr>
        <p:txBody>
          <a:bodyPr wrap="square">
            <a:spAutoFit/>
          </a:bodyPr>
          <a:lstStyle/>
          <a:p>
            <a:pPr marL="342900" indent="-342900">
              <a:buFont typeface="Arial" panose="020B0604020202020204" pitchFamily="34" charset="0"/>
              <a:buChar char="•"/>
            </a:pPr>
            <a:r>
              <a:rPr lang="en-US" dirty="0"/>
              <a:t>DeGroot, M. H. (1974). Reaching a consensus. Journal of the American Statistical association, 69(345), 118-121.</a:t>
            </a:r>
          </a:p>
        </p:txBody>
      </p:sp>
      <p:sp>
        <p:nvSpPr>
          <p:cNvPr id="7" name="CasellaDiTesto 6">
            <a:extLst>
              <a:ext uri="{FF2B5EF4-FFF2-40B4-BE49-F238E27FC236}">
                <a16:creationId xmlns:a16="http://schemas.microsoft.com/office/drawing/2014/main" id="{2E6DF0A3-2C5F-94D9-82A4-2BD413C7E2E9}"/>
              </a:ext>
            </a:extLst>
          </p:cNvPr>
          <p:cNvSpPr txBox="1"/>
          <p:nvPr/>
        </p:nvSpPr>
        <p:spPr>
          <a:xfrm>
            <a:off x="178211" y="3081634"/>
            <a:ext cx="9902414" cy="668645"/>
          </a:xfrm>
          <a:prstGeom prst="rect">
            <a:avLst/>
          </a:prstGeom>
          <a:noFill/>
        </p:spPr>
        <p:txBody>
          <a:bodyPr wrap="square">
            <a:spAutoFit/>
          </a:bodyPr>
          <a:lstStyle/>
          <a:p>
            <a:pPr marL="342900" indent="-342900">
              <a:buFont typeface="Arial" panose="020B0604020202020204" pitchFamily="34" charset="0"/>
              <a:buChar char="•"/>
            </a:pPr>
            <a:r>
              <a:rPr lang="en-US" dirty="0"/>
              <a:t>Boyd, S., Ghosh, A., Prabhakar, B., &amp; Shah, D. (2006). Randomized gossip algorithms. IEEE transactions on information theory, 52(6), 2508-2530.</a:t>
            </a:r>
          </a:p>
        </p:txBody>
      </p:sp>
    </p:spTree>
    <p:extLst>
      <p:ext uri="{BB962C8B-B14F-4D97-AF65-F5344CB8AC3E}">
        <p14:creationId xmlns:p14="http://schemas.microsoft.com/office/powerpoint/2010/main" val="24428844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3FF2275-D953-47A5-A53B-5493839F26B8}"/>
              </a:ext>
            </a:extLst>
          </p:cNvPr>
          <p:cNvSpPr>
            <a:spLocks noGrp="1"/>
          </p:cNvSpPr>
          <p:nvPr>
            <p:ph type="title"/>
          </p:nvPr>
        </p:nvSpPr>
        <p:spPr>
          <a:xfrm>
            <a:off x="358638" y="290803"/>
            <a:ext cx="9055073" cy="493439"/>
          </a:xfrm>
        </p:spPr>
        <p:txBody>
          <a:bodyPr>
            <a:normAutofit/>
          </a:bodyPr>
          <a:lstStyle/>
          <a:p>
            <a:r>
              <a:rPr lang="en-US" dirty="0"/>
              <a:t>Background on Multi-Agents Systems (MAS)</a:t>
            </a:r>
            <a:endParaRPr lang="en-GB" dirty="0"/>
          </a:p>
        </p:txBody>
      </p:sp>
      <p:sp>
        <p:nvSpPr>
          <p:cNvPr id="4" name="Segnaposto piè di pagina 3">
            <a:extLst>
              <a:ext uri="{FF2B5EF4-FFF2-40B4-BE49-F238E27FC236}">
                <a16:creationId xmlns:a16="http://schemas.microsoft.com/office/drawing/2014/main" id="{C909FEEE-D445-4B69-8195-D4EE4B755D47}"/>
              </a:ext>
            </a:extLst>
          </p:cNvPr>
          <p:cNvSpPr>
            <a:spLocks noGrp="1"/>
          </p:cNvSpPr>
          <p:nvPr>
            <p:ph type="ftr" sz="quarter" idx="11"/>
          </p:nvPr>
        </p:nvSpPr>
        <p:spPr/>
        <p:txBody>
          <a:bodyPr/>
          <a:lstStyle/>
          <a:p>
            <a:r>
              <a:rPr lang="it-IT" dirty="0"/>
              <a:t>alessandro.pilloni@unica.it</a:t>
            </a:r>
          </a:p>
        </p:txBody>
      </p:sp>
      <p:sp>
        <p:nvSpPr>
          <p:cNvPr id="5" name="Segnaposto numero diapositiva 4">
            <a:extLst>
              <a:ext uri="{FF2B5EF4-FFF2-40B4-BE49-F238E27FC236}">
                <a16:creationId xmlns:a16="http://schemas.microsoft.com/office/drawing/2014/main" id="{0AF63CC3-A3BD-4308-A0B8-B74E7702A25C}"/>
              </a:ext>
            </a:extLst>
          </p:cNvPr>
          <p:cNvSpPr>
            <a:spLocks noGrp="1"/>
          </p:cNvSpPr>
          <p:nvPr>
            <p:ph type="sldNum" sz="quarter" idx="12"/>
          </p:nvPr>
        </p:nvSpPr>
        <p:spPr/>
        <p:txBody>
          <a:bodyPr/>
          <a:lstStyle/>
          <a:p>
            <a:fld id="{77D38DAF-82E5-4F16-9708-7032B2640FE9}" type="slidenum">
              <a:rPr lang="it-IT" smtClean="0"/>
              <a:t>2</a:t>
            </a:fld>
            <a:endParaRPr lang="it-IT"/>
          </a:p>
        </p:txBody>
      </p:sp>
      <p:sp>
        <p:nvSpPr>
          <p:cNvPr id="38" name="CasellaDiTesto 37">
            <a:extLst>
              <a:ext uri="{FF2B5EF4-FFF2-40B4-BE49-F238E27FC236}">
                <a16:creationId xmlns:a16="http://schemas.microsoft.com/office/drawing/2014/main" id="{E7B626F0-13A2-F977-1F4E-E5640ED11BD2}"/>
              </a:ext>
            </a:extLst>
          </p:cNvPr>
          <p:cNvSpPr txBox="1"/>
          <p:nvPr/>
        </p:nvSpPr>
        <p:spPr>
          <a:xfrm>
            <a:off x="163446" y="5666852"/>
            <a:ext cx="9783469" cy="369332"/>
          </a:xfrm>
          <a:prstGeom prst="rect">
            <a:avLst/>
          </a:prstGeom>
          <a:noFill/>
        </p:spPr>
        <p:txBody>
          <a:bodyPr wrap="square">
            <a:spAutoFit/>
          </a:bodyPr>
          <a:lstStyle/>
          <a:p>
            <a:pPr marL="342900" indent="-342900">
              <a:buFont typeface="Arial" panose="020B0604020202020204" pitchFamily="34" charset="0"/>
              <a:buChar char="•"/>
            </a:pPr>
            <a:r>
              <a:rPr lang="en-US" b="0" i="0" dirty="0">
                <a:solidFill>
                  <a:srgbClr val="050E17"/>
                </a:solidFill>
                <a:effectLst/>
                <a:latin typeface="-apple-system"/>
              </a:rPr>
              <a:t>Todays MAS applications are various and often involve </a:t>
            </a:r>
            <a:r>
              <a:rPr lang="en-US" dirty="0">
                <a:latin typeface="-apple-system"/>
              </a:rPr>
              <a:t>geographically distr. </a:t>
            </a:r>
            <a:r>
              <a:rPr lang="en-US" dirty="0">
                <a:solidFill>
                  <a:srgbClr val="050E17"/>
                </a:solidFill>
                <a:latin typeface="-apple-system"/>
              </a:rPr>
              <a:t>cyber-physical </a:t>
            </a:r>
            <a:r>
              <a:rPr lang="en-US" dirty="0">
                <a:latin typeface="-apple-system"/>
              </a:rPr>
              <a:t>systems</a:t>
            </a:r>
          </a:p>
        </p:txBody>
      </p:sp>
      <p:sp>
        <p:nvSpPr>
          <p:cNvPr id="57" name="CasellaDiTesto 56">
            <a:extLst>
              <a:ext uri="{FF2B5EF4-FFF2-40B4-BE49-F238E27FC236}">
                <a16:creationId xmlns:a16="http://schemas.microsoft.com/office/drawing/2014/main" id="{8D3E5D4A-97A5-0039-E9CD-6F335FD48901}"/>
              </a:ext>
            </a:extLst>
          </p:cNvPr>
          <p:cNvSpPr txBox="1"/>
          <p:nvPr/>
        </p:nvSpPr>
        <p:spPr>
          <a:xfrm>
            <a:off x="185758" y="3609397"/>
            <a:ext cx="7586642" cy="923330"/>
          </a:xfrm>
          <a:prstGeom prst="rect">
            <a:avLst/>
          </a:prstGeom>
          <a:noFill/>
        </p:spPr>
        <p:txBody>
          <a:bodyPr wrap="square">
            <a:spAutoFit/>
          </a:bodyPr>
          <a:lstStyle/>
          <a:p>
            <a:pPr marL="285750" indent="-285750">
              <a:buFont typeface="Arial" panose="020B0604020202020204" pitchFamily="34" charset="0"/>
              <a:buChar char="•"/>
            </a:pPr>
            <a:r>
              <a:rPr lang="en-US" i="0" dirty="0">
                <a:solidFill>
                  <a:srgbClr val="050E17"/>
                </a:solidFill>
                <a:effectLst/>
                <a:latin typeface="-apple-system"/>
              </a:rPr>
              <a:t>Originating from </a:t>
            </a:r>
            <a:r>
              <a:rPr lang="en-US" b="1" i="0" dirty="0">
                <a:solidFill>
                  <a:srgbClr val="050E17"/>
                </a:solidFill>
                <a:effectLst/>
                <a:latin typeface="-apple-system"/>
              </a:rPr>
              <a:t>biological observations</a:t>
            </a:r>
            <a:r>
              <a:rPr lang="en-US" i="0" dirty="0">
                <a:solidFill>
                  <a:srgbClr val="050E17"/>
                </a:solidFill>
                <a:effectLst/>
                <a:latin typeface="-apple-system"/>
              </a:rPr>
              <a:t>, </a:t>
            </a:r>
            <a:r>
              <a:rPr lang="en-US" b="0" i="0" dirty="0">
                <a:solidFill>
                  <a:srgbClr val="050E17"/>
                </a:solidFill>
                <a:effectLst/>
                <a:latin typeface="-apple-system"/>
              </a:rPr>
              <a:t>the MAS paradigm referred to </a:t>
            </a:r>
            <a:r>
              <a:rPr lang="en-US" b="1" i="0" dirty="0">
                <a:solidFill>
                  <a:srgbClr val="050E17"/>
                </a:solidFill>
                <a:effectLst/>
                <a:latin typeface="-apple-system"/>
              </a:rPr>
              <a:t>software entities </a:t>
            </a:r>
            <a:r>
              <a:rPr lang="en-US" b="0" i="0" dirty="0">
                <a:solidFill>
                  <a:srgbClr val="050E17"/>
                </a:solidFill>
                <a:effectLst/>
                <a:latin typeface="-apple-system"/>
              </a:rPr>
              <a:t>tasked to reduce the </a:t>
            </a:r>
            <a:r>
              <a:rPr lang="en-US" b="1" i="0" dirty="0">
                <a:solidFill>
                  <a:srgbClr val="050E17"/>
                </a:solidFill>
                <a:effectLst/>
                <a:latin typeface="-apple-system"/>
              </a:rPr>
              <a:t>computational burden </a:t>
            </a:r>
            <a:r>
              <a:rPr lang="en-US" b="0" i="0" dirty="0">
                <a:solidFill>
                  <a:srgbClr val="050E17"/>
                </a:solidFill>
                <a:effectLst/>
                <a:latin typeface="-apple-system"/>
              </a:rPr>
              <a:t>of </a:t>
            </a:r>
            <a:r>
              <a:rPr lang="en-US" b="1" i="0" dirty="0">
                <a:solidFill>
                  <a:srgbClr val="050E17"/>
                </a:solidFill>
                <a:effectLst/>
                <a:latin typeface="-apple-system"/>
              </a:rPr>
              <a:t>large-scale algorithms </a:t>
            </a:r>
            <a:r>
              <a:rPr lang="en-US" b="0" i="0" dirty="0">
                <a:solidFill>
                  <a:srgbClr val="050E17"/>
                </a:solidFill>
                <a:effectLst/>
                <a:latin typeface="-apple-system"/>
              </a:rPr>
              <a:t>by </a:t>
            </a:r>
            <a:r>
              <a:rPr lang="en-US" b="1" i="0" dirty="0">
                <a:solidFill>
                  <a:srgbClr val="E71224"/>
                </a:solidFill>
                <a:effectLst/>
                <a:latin typeface="-apple-system"/>
              </a:rPr>
              <a:t>distributing</a:t>
            </a:r>
            <a:r>
              <a:rPr lang="en-US" b="1" i="0" dirty="0">
                <a:solidFill>
                  <a:srgbClr val="050E17"/>
                </a:solidFill>
                <a:effectLst/>
                <a:latin typeface="-apple-system"/>
              </a:rPr>
              <a:t> the </a:t>
            </a:r>
            <a:r>
              <a:rPr lang="en-US" b="1" i="0" dirty="0">
                <a:solidFill>
                  <a:srgbClr val="E71224"/>
                </a:solidFill>
                <a:effectLst/>
                <a:latin typeface="-apple-system"/>
              </a:rPr>
              <a:t>computation</a:t>
            </a:r>
            <a:r>
              <a:rPr lang="en-US" b="1" dirty="0">
                <a:solidFill>
                  <a:srgbClr val="E71224"/>
                </a:solidFill>
                <a:latin typeface="-apple-system"/>
              </a:rPr>
              <a:t>s</a:t>
            </a:r>
            <a:r>
              <a:rPr lang="en-US" b="1" dirty="0">
                <a:solidFill>
                  <a:srgbClr val="050E17"/>
                </a:solidFill>
                <a:latin typeface="-apple-system"/>
              </a:rPr>
              <a:t> and </a:t>
            </a:r>
            <a:r>
              <a:rPr lang="en-US" b="1">
                <a:solidFill>
                  <a:srgbClr val="050E17"/>
                </a:solidFill>
                <a:latin typeface="-apple-system"/>
              </a:rPr>
              <a:t>the </a:t>
            </a:r>
            <a:r>
              <a:rPr lang="en-US" b="1">
                <a:solidFill>
                  <a:srgbClr val="E71224"/>
                </a:solidFill>
                <a:latin typeface="-apple-system"/>
              </a:rPr>
              <a:t>decision-making</a:t>
            </a:r>
            <a:endParaRPr lang="en-US" i="0" dirty="0">
              <a:solidFill>
                <a:srgbClr val="E71224"/>
              </a:solidFill>
              <a:effectLst/>
              <a:latin typeface="-apple-system"/>
            </a:endParaRPr>
          </a:p>
        </p:txBody>
      </p:sp>
      <p:grpSp>
        <p:nvGrpSpPr>
          <p:cNvPr id="14" name="Gruppo 13">
            <a:extLst>
              <a:ext uri="{FF2B5EF4-FFF2-40B4-BE49-F238E27FC236}">
                <a16:creationId xmlns:a16="http://schemas.microsoft.com/office/drawing/2014/main" id="{FB336DC9-F0F4-13CF-8C08-8D22D0C495E4}"/>
              </a:ext>
            </a:extLst>
          </p:cNvPr>
          <p:cNvGrpSpPr/>
          <p:nvPr/>
        </p:nvGrpSpPr>
        <p:grpSpPr>
          <a:xfrm>
            <a:off x="250474" y="933494"/>
            <a:ext cx="8750652" cy="646331"/>
            <a:chOff x="250474" y="1085894"/>
            <a:chExt cx="8750652" cy="646331"/>
          </a:xfrm>
        </p:grpSpPr>
        <p:sp>
          <p:nvSpPr>
            <p:cNvPr id="35" name="CasellaDiTesto 34">
              <a:extLst>
                <a:ext uri="{FF2B5EF4-FFF2-40B4-BE49-F238E27FC236}">
                  <a16:creationId xmlns:a16="http://schemas.microsoft.com/office/drawing/2014/main" id="{682B928E-F6AB-0279-7D6A-25BB48005E4F}"/>
                </a:ext>
              </a:extLst>
            </p:cNvPr>
            <p:cNvSpPr txBox="1"/>
            <p:nvPr/>
          </p:nvSpPr>
          <p:spPr>
            <a:xfrm>
              <a:off x="371889" y="1085894"/>
              <a:ext cx="8410162" cy="646331"/>
            </a:xfrm>
            <a:prstGeom prst="rect">
              <a:avLst/>
            </a:prstGeom>
            <a:noFill/>
          </p:spPr>
          <p:txBody>
            <a:bodyPr wrap="square">
              <a:spAutoFit/>
            </a:bodyPr>
            <a:lstStyle/>
            <a:p>
              <a:pPr algn="l"/>
              <a:r>
                <a:rPr lang="en-US" b="1" i="0" dirty="0">
                  <a:solidFill>
                    <a:srgbClr val="050E17"/>
                  </a:solidFill>
                  <a:effectLst/>
                  <a:latin typeface="-apple-system"/>
                </a:rPr>
                <a:t>Definition: </a:t>
              </a:r>
              <a:r>
                <a:rPr lang="en-US" i="0" dirty="0">
                  <a:effectLst/>
                  <a:latin typeface="-apple-system"/>
                </a:rPr>
                <a:t>A MAS consists of a set of entities (</a:t>
              </a:r>
              <a:r>
                <a:rPr lang="en-US" b="1" i="0" dirty="0">
                  <a:effectLst/>
                  <a:latin typeface="-apple-system"/>
                </a:rPr>
                <a:t>agents</a:t>
              </a:r>
              <a:r>
                <a:rPr lang="en-US" i="0" dirty="0">
                  <a:effectLst/>
                  <a:latin typeface="-apple-system"/>
                </a:rPr>
                <a:t>) sharing a </a:t>
              </a:r>
              <a:r>
                <a:rPr lang="en-US" b="1" i="0" dirty="0">
                  <a:effectLst/>
                  <a:latin typeface="-apple-system"/>
                </a:rPr>
                <a:t>common environment </a:t>
              </a:r>
              <a:r>
                <a:rPr lang="en-US" i="0" dirty="0">
                  <a:effectLst/>
                  <a:latin typeface="-apple-system"/>
                </a:rPr>
                <a:t>and tasked to exhibit </a:t>
              </a:r>
              <a:r>
                <a:rPr lang="en-US" b="1" i="0" dirty="0">
                  <a:effectLst/>
                  <a:latin typeface="-apple-system"/>
                </a:rPr>
                <a:t>emergent behavior</a:t>
              </a:r>
              <a:r>
                <a:rPr lang="en-US" i="0" dirty="0">
                  <a:effectLst/>
                  <a:latin typeface="-apple-system"/>
                </a:rPr>
                <a:t> </a:t>
              </a:r>
              <a:r>
                <a:rPr lang="en-US" b="1" i="0" dirty="0">
                  <a:effectLst/>
                  <a:latin typeface="-apple-system"/>
                </a:rPr>
                <a:t>beyond their capabilities</a:t>
              </a:r>
              <a:r>
                <a:rPr lang="en-US" i="0" dirty="0">
                  <a:effectLst/>
                  <a:latin typeface="-apple-system"/>
                </a:rPr>
                <a:t>, through </a:t>
              </a:r>
              <a:r>
                <a:rPr lang="en-US" b="1" i="0" dirty="0">
                  <a:effectLst/>
                  <a:latin typeface="-apple-system"/>
                </a:rPr>
                <a:t>interactions</a:t>
              </a:r>
            </a:p>
          </p:txBody>
        </p:sp>
        <p:sp>
          <p:nvSpPr>
            <p:cNvPr id="3" name="Rettangolo con angoli arrotondati 2">
              <a:extLst>
                <a:ext uri="{FF2B5EF4-FFF2-40B4-BE49-F238E27FC236}">
                  <a16:creationId xmlns:a16="http://schemas.microsoft.com/office/drawing/2014/main" id="{830408C9-CFFA-3548-EBC8-604303C15858}"/>
                </a:ext>
              </a:extLst>
            </p:cNvPr>
            <p:cNvSpPr/>
            <p:nvPr/>
          </p:nvSpPr>
          <p:spPr>
            <a:xfrm>
              <a:off x="250474" y="1085894"/>
              <a:ext cx="8750652" cy="625175"/>
            </a:xfrm>
            <a:prstGeom prst="roundRect">
              <a:avLst>
                <a:gd name="adj" fmla="val 9849"/>
              </a:avLst>
            </a:prstGeom>
            <a:noFill/>
            <a:ln w="38100">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grpSp>
      <p:sp>
        <p:nvSpPr>
          <p:cNvPr id="6" name="CasellaDiTesto 5">
            <a:extLst>
              <a:ext uri="{FF2B5EF4-FFF2-40B4-BE49-F238E27FC236}">
                <a16:creationId xmlns:a16="http://schemas.microsoft.com/office/drawing/2014/main" id="{C62514C8-FD7A-A752-FBA3-49AFFAB5FB17}"/>
              </a:ext>
            </a:extLst>
          </p:cNvPr>
          <p:cNvSpPr txBox="1"/>
          <p:nvPr/>
        </p:nvSpPr>
        <p:spPr>
          <a:xfrm>
            <a:off x="185758" y="4847924"/>
            <a:ext cx="9592087" cy="646331"/>
          </a:xfrm>
          <a:prstGeom prst="rect">
            <a:avLst/>
          </a:prstGeom>
          <a:noFill/>
        </p:spPr>
        <p:txBody>
          <a:bodyPr wrap="square">
            <a:spAutoFit/>
          </a:bodyPr>
          <a:lstStyle/>
          <a:p>
            <a:pPr marL="285750" indent="-285750" algn="l">
              <a:buFont typeface="Arial" panose="020B0604020202020204" pitchFamily="34" charset="0"/>
              <a:buChar char="•"/>
            </a:pPr>
            <a:r>
              <a:rPr lang="en-US" dirty="0">
                <a:latin typeface="-apple-system"/>
              </a:rPr>
              <a:t>The MAS paradigm</a:t>
            </a:r>
            <a:r>
              <a:rPr lang="en-US" b="0" i="0" dirty="0">
                <a:effectLst/>
                <a:latin typeface="-apple-system"/>
              </a:rPr>
              <a:t> allows </a:t>
            </a:r>
            <a:r>
              <a:rPr lang="en-US" b="1" i="0" u="none" strike="noStrike" dirty="0">
                <a:effectLst/>
                <a:latin typeface="-apple-system"/>
              </a:rPr>
              <a:t>decentralization</a:t>
            </a:r>
            <a:r>
              <a:rPr lang="en-US" b="0" i="0" dirty="0">
                <a:effectLst/>
                <a:latin typeface="-apple-system"/>
              </a:rPr>
              <a:t>, </a:t>
            </a:r>
            <a:r>
              <a:rPr lang="en-US" b="1" i="0" dirty="0">
                <a:effectLst/>
                <a:latin typeface="-apple-system"/>
              </a:rPr>
              <a:t>flexibility</a:t>
            </a:r>
            <a:r>
              <a:rPr lang="en-US" b="0" i="0" dirty="0">
                <a:effectLst/>
                <a:latin typeface="-apple-system"/>
              </a:rPr>
              <a:t>, and </a:t>
            </a:r>
            <a:r>
              <a:rPr lang="en-US" b="1" i="0" dirty="0">
                <a:effectLst/>
                <a:latin typeface="-apple-system"/>
              </a:rPr>
              <a:t>resilience</a:t>
            </a:r>
            <a:r>
              <a:rPr lang="en-US" b="0" i="0" dirty="0">
                <a:effectLst/>
                <a:latin typeface="-apple-system"/>
              </a:rPr>
              <a:t> to </a:t>
            </a:r>
            <a:r>
              <a:rPr lang="en-US" b="1" i="0" dirty="0">
                <a:effectLst/>
                <a:latin typeface="-apple-system"/>
              </a:rPr>
              <a:t>central node faults </a:t>
            </a:r>
            <a:r>
              <a:rPr lang="en-US" b="0" i="0" dirty="0">
                <a:effectLst/>
                <a:latin typeface="-apple-system"/>
              </a:rPr>
              <a:t>while </a:t>
            </a:r>
            <a:r>
              <a:rPr lang="en-US" b="1" i="0" dirty="0">
                <a:effectLst/>
                <a:latin typeface="-apple-system"/>
              </a:rPr>
              <a:t>minimizing</a:t>
            </a:r>
            <a:r>
              <a:rPr lang="en-US" b="0" i="0" dirty="0">
                <a:effectLst/>
                <a:latin typeface="-apple-system"/>
              </a:rPr>
              <a:t> </a:t>
            </a:r>
            <a:r>
              <a:rPr lang="en-US" b="1" i="0" dirty="0">
                <a:effectLst/>
                <a:latin typeface="-apple-system"/>
              </a:rPr>
              <a:t>computational</a:t>
            </a:r>
            <a:r>
              <a:rPr lang="en-US" b="0" i="0" dirty="0">
                <a:effectLst/>
                <a:latin typeface="-apple-system"/>
              </a:rPr>
              <a:t> and </a:t>
            </a:r>
            <a:r>
              <a:rPr lang="en-US" b="1" i="0" u="none" strike="noStrike" dirty="0">
                <a:effectLst/>
                <a:latin typeface="-apple-system"/>
              </a:rPr>
              <a:t>traffic burden</a:t>
            </a:r>
            <a:r>
              <a:rPr lang="en-US" b="1" i="0" dirty="0">
                <a:effectLst/>
                <a:latin typeface="-apple-system"/>
              </a:rPr>
              <a:t> compared to centralized schemes</a:t>
            </a:r>
          </a:p>
        </p:txBody>
      </p:sp>
      <p:grpSp>
        <p:nvGrpSpPr>
          <p:cNvPr id="18" name="Gruppo 17">
            <a:extLst>
              <a:ext uri="{FF2B5EF4-FFF2-40B4-BE49-F238E27FC236}">
                <a16:creationId xmlns:a16="http://schemas.microsoft.com/office/drawing/2014/main" id="{CD97A11A-C59F-438B-489F-ED6382E33C58}"/>
              </a:ext>
            </a:extLst>
          </p:cNvPr>
          <p:cNvGrpSpPr/>
          <p:nvPr/>
        </p:nvGrpSpPr>
        <p:grpSpPr>
          <a:xfrm>
            <a:off x="250474" y="1873704"/>
            <a:ext cx="8024096" cy="423647"/>
            <a:chOff x="322749" y="2124455"/>
            <a:chExt cx="6907915" cy="423647"/>
          </a:xfrm>
        </p:grpSpPr>
        <p:sp>
          <p:nvSpPr>
            <p:cNvPr id="8" name="CasellaDiTesto 7">
              <a:extLst>
                <a:ext uri="{FF2B5EF4-FFF2-40B4-BE49-F238E27FC236}">
                  <a16:creationId xmlns:a16="http://schemas.microsoft.com/office/drawing/2014/main" id="{E5CFDC55-57EC-9F66-D4DB-F8866E964A64}"/>
                </a:ext>
              </a:extLst>
            </p:cNvPr>
            <p:cNvSpPr txBox="1"/>
            <p:nvPr/>
          </p:nvSpPr>
          <p:spPr>
            <a:xfrm>
              <a:off x="322749" y="2164021"/>
              <a:ext cx="6907915" cy="369332"/>
            </a:xfrm>
            <a:prstGeom prst="rect">
              <a:avLst/>
            </a:prstGeom>
            <a:noFill/>
          </p:spPr>
          <p:txBody>
            <a:bodyPr wrap="square">
              <a:spAutoFit/>
            </a:bodyPr>
            <a:lstStyle/>
            <a:p>
              <a:pPr algn="ctr"/>
              <a:r>
                <a:rPr lang="en-US" i="0" dirty="0">
                  <a:solidFill>
                    <a:srgbClr val="050E17"/>
                  </a:solidFill>
                  <a:effectLst/>
                  <a:latin typeface="-apple-system"/>
                </a:rPr>
                <a:t>“</a:t>
              </a:r>
              <a:r>
                <a:rPr lang="en-US" i="1" dirty="0">
                  <a:solidFill>
                    <a:srgbClr val="050E17"/>
                  </a:solidFill>
                  <a:effectLst/>
                  <a:latin typeface="-apple-system"/>
                </a:rPr>
                <a:t>The whole is greater than the sum of its parts</a:t>
              </a:r>
              <a:r>
                <a:rPr lang="en-US" i="0" dirty="0">
                  <a:solidFill>
                    <a:srgbClr val="050E17"/>
                  </a:solidFill>
                  <a:effectLst/>
                  <a:latin typeface="-apple-system"/>
                </a:rPr>
                <a:t>”. </a:t>
              </a:r>
              <a:r>
                <a:rPr lang="en-US" b="1" i="0" dirty="0" err="1">
                  <a:solidFill>
                    <a:srgbClr val="050E17"/>
                  </a:solidFill>
                  <a:effectLst/>
                  <a:latin typeface="-apple-system"/>
                </a:rPr>
                <a:t>Aristotele</a:t>
              </a:r>
              <a:r>
                <a:rPr lang="en-US" b="1" i="0" dirty="0">
                  <a:solidFill>
                    <a:srgbClr val="050E17"/>
                  </a:solidFill>
                  <a:effectLst/>
                  <a:latin typeface="-apple-system"/>
                </a:rPr>
                <a:t> (384-322 </a:t>
              </a:r>
              <a:r>
                <a:rPr lang="en-US" b="1" i="0" dirty="0" err="1">
                  <a:solidFill>
                    <a:srgbClr val="050E17"/>
                  </a:solidFill>
                  <a:effectLst/>
                  <a:latin typeface="-apple-system"/>
                </a:rPr>
                <a:t>a.C.</a:t>
              </a:r>
              <a:r>
                <a:rPr lang="en-US" b="1" i="0" dirty="0">
                  <a:solidFill>
                    <a:srgbClr val="050E17"/>
                  </a:solidFill>
                  <a:effectLst/>
                  <a:latin typeface="-apple-system"/>
                </a:rPr>
                <a:t>)</a:t>
              </a:r>
            </a:p>
          </p:txBody>
        </p:sp>
        <p:sp>
          <p:nvSpPr>
            <p:cNvPr id="9" name="Rettangolo con angoli arrotondati 8">
              <a:extLst>
                <a:ext uri="{FF2B5EF4-FFF2-40B4-BE49-F238E27FC236}">
                  <a16:creationId xmlns:a16="http://schemas.microsoft.com/office/drawing/2014/main" id="{10D1A386-58D3-D3A1-3653-159EF4DC9161}"/>
                </a:ext>
              </a:extLst>
            </p:cNvPr>
            <p:cNvSpPr/>
            <p:nvPr/>
          </p:nvSpPr>
          <p:spPr>
            <a:xfrm>
              <a:off x="322749" y="2124455"/>
              <a:ext cx="6907915" cy="423647"/>
            </a:xfrm>
            <a:prstGeom prst="roundRect">
              <a:avLst>
                <a:gd name="adj" fmla="val 9849"/>
              </a:avLst>
            </a:prstGeom>
            <a:noFill/>
            <a:ln w="38100">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grpSp>
      <p:sp>
        <p:nvSpPr>
          <p:cNvPr id="22" name="CasellaDiTesto 21">
            <a:extLst>
              <a:ext uri="{FF2B5EF4-FFF2-40B4-BE49-F238E27FC236}">
                <a16:creationId xmlns:a16="http://schemas.microsoft.com/office/drawing/2014/main" id="{DB08DCC4-0727-A0D4-F8DA-F838A5F9C83B}"/>
              </a:ext>
            </a:extLst>
          </p:cNvPr>
          <p:cNvSpPr txBox="1"/>
          <p:nvPr/>
        </p:nvSpPr>
        <p:spPr>
          <a:xfrm>
            <a:off x="185758" y="2672867"/>
            <a:ext cx="8067168" cy="646331"/>
          </a:xfrm>
          <a:prstGeom prst="rect">
            <a:avLst/>
          </a:prstGeom>
          <a:noFill/>
        </p:spPr>
        <p:txBody>
          <a:bodyPr wrap="square">
            <a:spAutoFit/>
          </a:bodyPr>
          <a:lstStyle/>
          <a:p>
            <a:pPr marL="285750" indent="-285750">
              <a:buFont typeface="Arial" panose="020B0604020202020204" pitchFamily="34" charset="0"/>
              <a:buChar char="•"/>
            </a:pPr>
            <a:r>
              <a:rPr lang="en-US" b="1" dirty="0">
                <a:solidFill>
                  <a:srgbClr val="050E17"/>
                </a:solidFill>
                <a:latin typeface="-apple-system"/>
              </a:rPr>
              <a:t>Interpretation: </a:t>
            </a:r>
            <a:r>
              <a:rPr lang="en-US" dirty="0">
                <a:solidFill>
                  <a:srgbClr val="050E17"/>
                </a:solidFill>
                <a:latin typeface="-apple-system"/>
              </a:rPr>
              <a:t>The behavior of a complex system cannot be understood by analyzing </a:t>
            </a:r>
            <a:r>
              <a:rPr lang="en-US" b="1" dirty="0">
                <a:solidFill>
                  <a:srgbClr val="050E17"/>
                </a:solidFill>
                <a:latin typeface="-apple-system"/>
              </a:rPr>
              <a:t>only</a:t>
            </a:r>
            <a:r>
              <a:rPr lang="en-US" dirty="0">
                <a:solidFill>
                  <a:srgbClr val="050E17"/>
                </a:solidFill>
                <a:latin typeface="-apple-system"/>
              </a:rPr>
              <a:t> their constituent parts individually</a:t>
            </a:r>
            <a:endParaRPr lang="en-US" i="0" dirty="0">
              <a:effectLst/>
              <a:latin typeface="-apple-system"/>
            </a:endParaRPr>
          </a:p>
        </p:txBody>
      </p:sp>
      <p:sp>
        <p:nvSpPr>
          <p:cNvPr id="10" name="CasellaDiTesto 9">
            <a:extLst>
              <a:ext uri="{FF2B5EF4-FFF2-40B4-BE49-F238E27FC236}">
                <a16:creationId xmlns:a16="http://schemas.microsoft.com/office/drawing/2014/main" id="{F94012F0-F9AD-F681-3358-581936F1D06B}"/>
              </a:ext>
            </a:extLst>
          </p:cNvPr>
          <p:cNvSpPr txBox="1"/>
          <p:nvPr/>
        </p:nvSpPr>
        <p:spPr>
          <a:xfrm>
            <a:off x="250474" y="6254777"/>
            <a:ext cx="9527371" cy="923330"/>
          </a:xfrm>
          <a:prstGeom prst="rect">
            <a:avLst/>
          </a:prstGeom>
          <a:noFill/>
        </p:spPr>
        <p:txBody>
          <a:bodyPr wrap="square">
            <a:spAutoFit/>
          </a:bodyPr>
          <a:lstStyle/>
          <a:p>
            <a:r>
              <a:rPr lang="en-US" b="1" i="0" dirty="0">
                <a:solidFill>
                  <a:srgbClr val="E71224"/>
                </a:solidFill>
                <a:effectLst/>
                <a:latin typeface="-apple-system"/>
              </a:rPr>
              <a:t>Examples:</a:t>
            </a:r>
            <a:r>
              <a:rPr lang="en-US" b="0" i="0" dirty="0">
                <a:solidFill>
                  <a:srgbClr val="050E17"/>
                </a:solidFill>
                <a:effectLst/>
                <a:latin typeface="-apple-system"/>
              </a:rPr>
              <a:t> </a:t>
            </a:r>
            <a:r>
              <a:rPr lang="en-US" b="0" i="0" dirty="0">
                <a:solidFill>
                  <a:srgbClr val="E71224"/>
                </a:solidFill>
                <a:effectLst/>
                <a:latin typeface="-apple-system"/>
              </a:rPr>
              <a:t>a) </a:t>
            </a:r>
            <a:r>
              <a:rPr lang="en-US" i="1" dirty="0">
                <a:solidFill>
                  <a:srgbClr val="050E17"/>
                </a:solidFill>
                <a:effectLst/>
                <a:latin typeface="-apple-system"/>
              </a:rPr>
              <a:t>Distr</a:t>
            </a:r>
            <a:r>
              <a:rPr lang="en-US" i="1" dirty="0">
                <a:solidFill>
                  <a:srgbClr val="050E17"/>
                </a:solidFill>
                <a:latin typeface="-apple-system"/>
              </a:rPr>
              <a:t>ibuted E</a:t>
            </a:r>
            <a:r>
              <a:rPr lang="en-US" i="1" dirty="0">
                <a:solidFill>
                  <a:srgbClr val="050E17"/>
                </a:solidFill>
                <a:effectLst/>
                <a:latin typeface="-apple-system"/>
              </a:rPr>
              <a:t>stimation &amp; Optimization over networks; </a:t>
            </a:r>
            <a:r>
              <a:rPr lang="en-US" i="1" dirty="0">
                <a:solidFill>
                  <a:srgbClr val="E71224"/>
                </a:solidFill>
                <a:effectLst/>
                <a:latin typeface="-apple-system"/>
              </a:rPr>
              <a:t>b)</a:t>
            </a:r>
            <a:r>
              <a:rPr lang="en-US" i="1" dirty="0">
                <a:solidFill>
                  <a:srgbClr val="050E17"/>
                </a:solidFill>
                <a:effectLst/>
                <a:latin typeface="-apple-system"/>
              </a:rPr>
              <a:t> power balancing in microgrids;</a:t>
            </a:r>
          </a:p>
          <a:p>
            <a:r>
              <a:rPr lang="en-US" i="1" dirty="0">
                <a:solidFill>
                  <a:srgbClr val="E71224"/>
                </a:solidFill>
                <a:latin typeface="-apple-system"/>
              </a:rPr>
              <a:t>c)</a:t>
            </a:r>
            <a:r>
              <a:rPr lang="en-US" i="1" dirty="0">
                <a:solidFill>
                  <a:srgbClr val="050E17"/>
                </a:solidFill>
                <a:effectLst/>
                <a:latin typeface="-apple-system"/>
              </a:rPr>
              <a:t> cloud load-balancing; </a:t>
            </a:r>
            <a:r>
              <a:rPr lang="en-US" i="1" dirty="0">
                <a:solidFill>
                  <a:srgbClr val="E71224"/>
                </a:solidFill>
                <a:latin typeface="-apple-system"/>
              </a:rPr>
              <a:t>d)</a:t>
            </a:r>
            <a:r>
              <a:rPr lang="en-US" i="1" dirty="0">
                <a:solidFill>
                  <a:srgbClr val="050E17"/>
                </a:solidFill>
                <a:latin typeface="-apple-system"/>
              </a:rPr>
              <a:t> </a:t>
            </a:r>
            <a:r>
              <a:rPr lang="en-US" i="1" dirty="0">
                <a:solidFill>
                  <a:srgbClr val="050E17"/>
                </a:solidFill>
                <a:effectLst/>
                <a:latin typeface="-apple-system"/>
              </a:rPr>
              <a:t>Demand-side Management coordination</a:t>
            </a:r>
            <a:r>
              <a:rPr lang="en-US" i="1" dirty="0">
                <a:solidFill>
                  <a:srgbClr val="050E17"/>
                </a:solidFill>
                <a:latin typeface="-apple-system"/>
              </a:rPr>
              <a:t>; </a:t>
            </a:r>
            <a:r>
              <a:rPr lang="en-US" i="1" dirty="0">
                <a:solidFill>
                  <a:srgbClr val="E71224"/>
                </a:solidFill>
                <a:latin typeface="-apple-system"/>
              </a:rPr>
              <a:t>e)</a:t>
            </a:r>
            <a:r>
              <a:rPr lang="en-US" i="1" dirty="0">
                <a:solidFill>
                  <a:srgbClr val="050E17"/>
                </a:solidFill>
                <a:latin typeface="-apple-system"/>
              </a:rPr>
              <a:t> </a:t>
            </a:r>
            <a:r>
              <a:rPr lang="en-US" i="1" dirty="0">
                <a:solidFill>
                  <a:srgbClr val="050E17"/>
                </a:solidFill>
                <a:effectLst/>
                <a:latin typeface="-apple-system"/>
              </a:rPr>
              <a:t>MANET &amp; FANET control;</a:t>
            </a:r>
            <a:r>
              <a:rPr lang="en-US" i="1" dirty="0">
                <a:solidFill>
                  <a:srgbClr val="050E17"/>
                </a:solidFill>
                <a:latin typeface="-apple-system"/>
              </a:rPr>
              <a:t> </a:t>
            </a:r>
          </a:p>
          <a:p>
            <a:r>
              <a:rPr lang="en-US" i="1" dirty="0">
                <a:solidFill>
                  <a:srgbClr val="E71224"/>
                </a:solidFill>
                <a:latin typeface="-apple-system"/>
              </a:rPr>
              <a:t>f)</a:t>
            </a:r>
            <a:r>
              <a:rPr lang="en-US" i="1" dirty="0">
                <a:solidFill>
                  <a:srgbClr val="050E17"/>
                </a:solidFill>
                <a:latin typeface="-apple-system"/>
              </a:rPr>
              <a:t> </a:t>
            </a:r>
            <a:r>
              <a:rPr lang="en-US" i="1" dirty="0">
                <a:solidFill>
                  <a:srgbClr val="050E17"/>
                </a:solidFill>
                <a:effectLst/>
                <a:latin typeface="-apple-system"/>
              </a:rPr>
              <a:t>other decision-making problems over IOT infrastructures…</a:t>
            </a:r>
            <a:endParaRPr lang="en-US" i="1" dirty="0"/>
          </a:p>
        </p:txBody>
      </p:sp>
      <p:pic>
        <p:nvPicPr>
          <p:cNvPr id="2050" name="Picture 2" descr="2.1.5 Le dottrine del colore di Aristotele | colore digitale blog">
            <a:extLst>
              <a:ext uri="{FF2B5EF4-FFF2-40B4-BE49-F238E27FC236}">
                <a16:creationId xmlns:a16="http://schemas.microsoft.com/office/drawing/2014/main" id="{9F54F9C3-1C22-3E7E-7343-CC56886675C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28752" y="1660740"/>
            <a:ext cx="1439881" cy="204832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The collective motion of flocks of birds | Science and Cocktails">
            <a:extLst>
              <a:ext uri="{FF2B5EF4-FFF2-40B4-BE49-F238E27FC236}">
                <a16:creationId xmlns:a16="http://schemas.microsoft.com/office/drawing/2014/main" id="{60415ED7-3532-82DE-A635-321FAAB9A75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87202" y="3203973"/>
            <a:ext cx="2181431" cy="14266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678461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fade">
                                      <p:cBhvr>
                                        <p:cTn id="7" dur="500"/>
                                        <p:tgtEl>
                                          <p:spTgt spid="5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8"/>
                                        </p:tgtEl>
                                        <p:attrNameLst>
                                          <p:attrName>style.visibility</p:attrName>
                                        </p:attrNameLst>
                                      </p:cBhvr>
                                      <p:to>
                                        <p:strVal val="visible"/>
                                      </p:to>
                                    </p:set>
                                    <p:animEffect transition="in" filter="fade">
                                      <p:cBhvr>
                                        <p:cTn id="17" dur="500"/>
                                        <p:tgtEl>
                                          <p:spTgt spid="38"/>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57" grpId="0"/>
      <p:bldP spid="6" grpId="0"/>
      <p:bldP spid="1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3FF2275-D953-47A5-A53B-5493839F26B8}"/>
              </a:ext>
            </a:extLst>
          </p:cNvPr>
          <p:cNvSpPr>
            <a:spLocks noGrp="1"/>
          </p:cNvSpPr>
          <p:nvPr>
            <p:ph type="title"/>
          </p:nvPr>
        </p:nvSpPr>
        <p:spPr>
          <a:xfrm>
            <a:off x="332513" y="227325"/>
            <a:ext cx="9055073" cy="493439"/>
          </a:xfrm>
        </p:spPr>
        <p:txBody>
          <a:bodyPr>
            <a:normAutofit/>
          </a:bodyPr>
          <a:lstStyle/>
          <a:p>
            <a:r>
              <a:rPr lang="en-US" dirty="0"/>
              <a:t>The consensus problem</a:t>
            </a:r>
            <a:endParaRPr lang="en-GB" dirty="0"/>
          </a:p>
        </p:txBody>
      </p:sp>
      <p:sp>
        <p:nvSpPr>
          <p:cNvPr id="4" name="Segnaposto piè di pagina 3">
            <a:extLst>
              <a:ext uri="{FF2B5EF4-FFF2-40B4-BE49-F238E27FC236}">
                <a16:creationId xmlns:a16="http://schemas.microsoft.com/office/drawing/2014/main" id="{C909FEEE-D445-4B69-8195-D4EE4B755D47}"/>
              </a:ext>
            </a:extLst>
          </p:cNvPr>
          <p:cNvSpPr>
            <a:spLocks noGrp="1"/>
          </p:cNvSpPr>
          <p:nvPr>
            <p:ph type="ftr" sz="quarter" idx="11"/>
          </p:nvPr>
        </p:nvSpPr>
        <p:spPr/>
        <p:txBody>
          <a:bodyPr/>
          <a:lstStyle/>
          <a:p>
            <a:r>
              <a:rPr lang="it-IT" dirty="0"/>
              <a:t>alessandro.pilloni@unica.it</a:t>
            </a:r>
          </a:p>
        </p:txBody>
      </p:sp>
      <p:sp>
        <p:nvSpPr>
          <p:cNvPr id="5" name="Segnaposto numero diapositiva 4">
            <a:extLst>
              <a:ext uri="{FF2B5EF4-FFF2-40B4-BE49-F238E27FC236}">
                <a16:creationId xmlns:a16="http://schemas.microsoft.com/office/drawing/2014/main" id="{0AF63CC3-A3BD-4308-A0B8-B74E7702A25C}"/>
              </a:ext>
            </a:extLst>
          </p:cNvPr>
          <p:cNvSpPr>
            <a:spLocks noGrp="1"/>
          </p:cNvSpPr>
          <p:nvPr>
            <p:ph type="sldNum" sz="quarter" idx="12"/>
          </p:nvPr>
        </p:nvSpPr>
        <p:spPr/>
        <p:txBody>
          <a:bodyPr/>
          <a:lstStyle/>
          <a:p>
            <a:fld id="{77D38DAF-82E5-4F16-9708-7032B2640FE9}" type="slidenum">
              <a:rPr lang="it-IT" smtClean="0"/>
              <a:t>3</a:t>
            </a:fld>
            <a:endParaRPr lang="it-IT"/>
          </a:p>
        </p:txBody>
      </p:sp>
      <p:sp>
        <p:nvSpPr>
          <p:cNvPr id="31" name="CasellaDiTesto 30">
            <a:extLst>
              <a:ext uri="{FF2B5EF4-FFF2-40B4-BE49-F238E27FC236}">
                <a16:creationId xmlns:a16="http://schemas.microsoft.com/office/drawing/2014/main" id="{E3534633-7269-DDBC-0747-A63FFA9CF70A}"/>
              </a:ext>
            </a:extLst>
          </p:cNvPr>
          <p:cNvSpPr txBox="1"/>
          <p:nvPr/>
        </p:nvSpPr>
        <p:spPr>
          <a:xfrm>
            <a:off x="217053" y="1324519"/>
            <a:ext cx="9863572" cy="646331"/>
          </a:xfrm>
          <a:prstGeom prst="rect">
            <a:avLst/>
          </a:prstGeom>
          <a:noFill/>
        </p:spPr>
        <p:txBody>
          <a:bodyPr wrap="square">
            <a:spAutoFit/>
          </a:bodyPr>
          <a:lstStyle/>
          <a:p>
            <a:pPr marL="342900" indent="-342900">
              <a:buFont typeface="Arial" panose="020B0604020202020204" pitchFamily="34" charset="0"/>
              <a:buChar char="•"/>
            </a:pPr>
            <a:r>
              <a:rPr lang="en-US" b="0" i="0" dirty="0">
                <a:solidFill>
                  <a:srgbClr val="050E17"/>
                </a:solidFill>
                <a:effectLst/>
                <a:latin typeface="-apple-system"/>
              </a:rPr>
              <a:t>In </a:t>
            </a:r>
            <a:r>
              <a:rPr lang="en-US" b="1" i="0" dirty="0">
                <a:solidFill>
                  <a:srgbClr val="050E17"/>
                </a:solidFill>
                <a:effectLst/>
                <a:latin typeface="-apple-system"/>
              </a:rPr>
              <a:t>MAS </a:t>
            </a:r>
            <a:r>
              <a:rPr lang="en-US" b="0" i="0" dirty="0">
                <a:solidFill>
                  <a:srgbClr val="050E17"/>
                </a:solidFill>
                <a:effectLst/>
                <a:latin typeface="-apple-system"/>
              </a:rPr>
              <a:t>the </a:t>
            </a:r>
            <a:r>
              <a:rPr lang="en-US" b="1" i="0" dirty="0">
                <a:solidFill>
                  <a:srgbClr val="050E17"/>
                </a:solidFill>
                <a:effectLst/>
                <a:latin typeface="-apple-system"/>
              </a:rPr>
              <a:t>objective </a:t>
            </a:r>
            <a:r>
              <a:rPr lang="en-US" b="0" i="0" dirty="0">
                <a:solidFill>
                  <a:srgbClr val="050E17"/>
                </a:solidFill>
                <a:effectLst/>
                <a:latin typeface="-apple-system"/>
              </a:rPr>
              <a:t>is to </a:t>
            </a:r>
            <a:r>
              <a:rPr lang="en-US" b="1" i="0" dirty="0">
                <a:solidFill>
                  <a:srgbClr val="050E17"/>
                </a:solidFill>
                <a:effectLst/>
                <a:latin typeface="-apple-system"/>
              </a:rPr>
              <a:t>reach an opinion agreement </a:t>
            </a:r>
            <a:r>
              <a:rPr lang="en-US" b="0" i="0" dirty="0">
                <a:solidFill>
                  <a:srgbClr val="050E17"/>
                </a:solidFill>
                <a:effectLst/>
                <a:latin typeface="-apple-system"/>
              </a:rPr>
              <a:t>(</a:t>
            </a:r>
            <a:r>
              <a:rPr lang="en-US" b="1" i="1" dirty="0">
                <a:solidFill>
                  <a:srgbClr val="E71224"/>
                </a:solidFill>
                <a:effectLst/>
                <a:latin typeface="-apple-system"/>
              </a:rPr>
              <a:t>consensus</a:t>
            </a:r>
            <a:r>
              <a:rPr lang="en-US" b="0" i="0" dirty="0">
                <a:solidFill>
                  <a:srgbClr val="050E17"/>
                </a:solidFill>
                <a:effectLst/>
                <a:latin typeface="-apple-system"/>
              </a:rPr>
              <a:t>) to the solution of a task, even in the presence of uncertainties</a:t>
            </a:r>
            <a:r>
              <a:rPr lang="en-US" dirty="0">
                <a:solidFill>
                  <a:srgbClr val="050E17"/>
                </a:solidFill>
                <a:latin typeface="-apple-system"/>
              </a:rPr>
              <a:t>/</a:t>
            </a:r>
            <a:r>
              <a:rPr lang="en-US" b="0" i="0" dirty="0">
                <a:solidFill>
                  <a:srgbClr val="050E17"/>
                </a:solidFill>
                <a:effectLst/>
                <a:latin typeface="-apple-system"/>
              </a:rPr>
              <a:t>delays/disturbances at either the physical or communication levels.</a:t>
            </a:r>
            <a:endParaRPr lang="en-US" dirty="0"/>
          </a:p>
        </p:txBody>
      </p:sp>
      <p:sp>
        <p:nvSpPr>
          <p:cNvPr id="49" name="CasellaDiTesto 48">
            <a:extLst>
              <a:ext uri="{FF2B5EF4-FFF2-40B4-BE49-F238E27FC236}">
                <a16:creationId xmlns:a16="http://schemas.microsoft.com/office/drawing/2014/main" id="{7C4EA163-DBB5-253B-D4FB-A27FFC2CBCD1}"/>
              </a:ext>
            </a:extLst>
          </p:cNvPr>
          <p:cNvSpPr txBox="1"/>
          <p:nvPr/>
        </p:nvSpPr>
        <p:spPr>
          <a:xfrm>
            <a:off x="467665" y="2145326"/>
            <a:ext cx="9415599" cy="646331"/>
          </a:xfrm>
          <a:prstGeom prst="rect">
            <a:avLst/>
          </a:prstGeom>
          <a:noFill/>
        </p:spPr>
        <p:txBody>
          <a:bodyPr wrap="square">
            <a:spAutoFit/>
          </a:bodyPr>
          <a:lstStyle/>
          <a:p>
            <a:pPr algn="l"/>
            <a:r>
              <a:rPr lang="en-US" b="1" i="0" dirty="0">
                <a:solidFill>
                  <a:srgbClr val="050E17"/>
                </a:solidFill>
                <a:effectLst/>
                <a:latin typeface="-apple-system"/>
              </a:rPr>
              <a:t>Definition: </a:t>
            </a:r>
            <a:r>
              <a:rPr lang="en-US" b="0" i="0" dirty="0">
                <a:effectLst/>
                <a:latin typeface="-apple-system"/>
              </a:rPr>
              <a:t>The </a:t>
            </a:r>
            <a:r>
              <a:rPr lang="en-US" b="1" i="0" u="none" strike="noStrike" dirty="0">
                <a:effectLst/>
                <a:latin typeface="-apple-system"/>
              </a:rPr>
              <a:t>consensus problem</a:t>
            </a:r>
            <a:r>
              <a:rPr lang="en-US" b="1" i="0" dirty="0">
                <a:effectLst/>
                <a:latin typeface="-apple-system"/>
              </a:rPr>
              <a:t> </a:t>
            </a:r>
            <a:r>
              <a:rPr lang="en-US" b="0" i="0" dirty="0">
                <a:effectLst/>
                <a:latin typeface="-apple-system"/>
              </a:rPr>
              <a:t>refers to the </a:t>
            </a:r>
            <a:r>
              <a:rPr lang="en-US" b="1" dirty="0">
                <a:latin typeface="-apple-system"/>
              </a:rPr>
              <a:t>problem of </a:t>
            </a:r>
            <a:r>
              <a:rPr lang="en-US" b="1" i="0" dirty="0">
                <a:effectLst/>
                <a:latin typeface="-apple-system"/>
              </a:rPr>
              <a:t>coordinating</a:t>
            </a:r>
            <a:r>
              <a:rPr lang="en-US" b="0" i="0" dirty="0">
                <a:effectLst/>
                <a:latin typeface="-apple-system"/>
              </a:rPr>
              <a:t> the </a:t>
            </a:r>
            <a:r>
              <a:rPr lang="en-US" b="1" i="0" dirty="0">
                <a:effectLst/>
                <a:latin typeface="-apple-system"/>
              </a:rPr>
              <a:t>agents states </a:t>
            </a:r>
            <a:r>
              <a:rPr lang="en-US" b="0" i="0" dirty="0">
                <a:effectLst/>
                <a:latin typeface="-apple-system"/>
              </a:rPr>
              <a:t>to </a:t>
            </a:r>
            <a:r>
              <a:rPr lang="en-US" b="1" i="0" dirty="0">
                <a:effectLst/>
                <a:latin typeface="-apple-system"/>
              </a:rPr>
              <a:t>agree</a:t>
            </a:r>
            <a:r>
              <a:rPr lang="en-US" b="0" i="0" dirty="0">
                <a:effectLst/>
                <a:latin typeface="-apple-system"/>
              </a:rPr>
              <a:t> on a </a:t>
            </a:r>
            <a:r>
              <a:rPr lang="en-US" b="1" i="1" dirty="0">
                <a:solidFill>
                  <a:srgbClr val="E71224"/>
                </a:solidFill>
                <a:effectLst/>
                <a:latin typeface="-apple-system"/>
              </a:rPr>
              <a:t>common quantity </a:t>
            </a:r>
            <a:r>
              <a:rPr lang="en-US" i="1" dirty="0">
                <a:effectLst/>
                <a:latin typeface="-apple-system"/>
              </a:rPr>
              <a:t>(e.g. a </a:t>
            </a:r>
            <a:r>
              <a:rPr lang="en-US" i="1" dirty="0">
                <a:solidFill>
                  <a:srgbClr val="E71224"/>
                </a:solidFill>
                <a:effectLst/>
                <a:latin typeface="-apple-system"/>
              </a:rPr>
              <a:t>measure</a:t>
            </a:r>
            <a:r>
              <a:rPr lang="en-US" i="1" dirty="0">
                <a:effectLst/>
                <a:latin typeface="-apple-system"/>
              </a:rPr>
              <a:t>/</a:t>
            </a:r>
            <a:r>
              <a:rPr lang="en-US" i="1" dirty="0">
                <a:solidFill>
                  <a:srgbClr val="E71224"/>
                </a:solidFill>
                <a:effectLst/>
                <a:latin typeface="-apple-system"/>
              </a:rPr>
              <a:t>setpoint</a:t>
            </a:r>
            <a:r>
              <a:rPr lang="en-US" i="1" dirty="0">
                <a:effectLst/>
                <a:latin typeface="-apple-system"/>
              </a:rPr>
              <a:t>/</a:t>
            </a:r>
            <a:r>
              <a:rPr lang="en-US" i="1" dirty="0">
                <a:solidFill>
                  <a:srgbClr val="E71224"/>
                </a:solidFill>
                <a:effectLst/>
                <a:latin typeface="-apple-system"/>
              </a:rPr>
              <a:t>decision</a:t>
            </a:r>
            <a:r>
              <a:rPr lang="en-US" i="1" dirty="0">
                <a:effectLst/>
                <a:latin typeface="-apple-system"/>
              </a:rPr>
              <a:t>)</a:t>
            </a:r>
            <a:r>
              <a:rPr lang="en-US" i="1" dirty="0">
                <a:solidFill>
                  <a:srgbClr val="E71224"/>
                </a:solidFill>
                <a:effectLst/>
                <a:latin typeface="-apple-system"/>
              </a:rPr>
              <a:t> </a:t>
            </a:r>
            <a:r>
              <a:rPr lang="en-US" b="0" i="0" dirty="0">
                <a:effectLst/>
                <a:latin typeface="-apple-system"/>
              </a:rPr>
              <a:t>by </a:t>
            </a:r>
            <a:r>
              <a:rPr lang="en-US" b="1" i="0" dirty="0">
                <a:effectLst/>
                <a:latin typeface="-apple-system"/>
              </a:rPr>
              <a:t>interacting with each other</a:t>
            </a:r>
            <a:endParaRPr lang="en-US" i="0" dirty="0">
              <a:effectLst/>
              <a:latin typeface="-apple-system"/>
            </a:endParaRPr>
          </a:p>
        </p:txBody>
      </p:sp>
      <p:sp>
        <p:nvSpPr>
          <p:cNvPr id="7" name="Rettangolo con angoli arrotondati 6">
            <a:extLst>
              <a:ext uri="{FF2B5EF4-FFF2-40B4-BE49-F238E27FC236}">
                <a16:creationId xmlns:a16="http://schemas.microsoft.com/office/drawing/2014/main" id="{024C539B-2A3B-977C-1C51-4B0E37D2361C}"/>
              </a:ext>
            </a:extLst>
          </p:cNvPr>
          <p:cNvSpPr/>
          <p:nvPr/>
        </p:nvSpPr>
        <p:spPr>
          <a:xfrm>
            <a:off x="332513" y="2145326"/>
            <a:ext cx="9609415" cy="625175"/>
          </a:xfrm>
          <a:prstGeom prst="roundRect">
            <a:avLst>
              <a:gd name="adj" fmla="val 9849"/>
            </a:avLst>
          </a:prstGeom>
          <a:noFill/>
          <a:ln w="38100">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pic>
        <p:nvPicPr>
          <p:cNvPr id="10" name="Immagine 9">
            <a:extLst>
              <a:ext uri="{FF2B5EF4-FFF2-40B4-BE49-F238E27FC236}">
                <a16:creationId xmlns:a16="http://schemas.microsoft.com/office/drawing/2014/main" id="{346168EB-66E1-19D7-48E2-A65297FB45A7}"/>
              </a:ext>
            </a:extLst>
          </p:cNvPr>
          <p:cNvPicPr>
            <a:picLocks noChangeAspect="1"/>
          </p:cNvPicPr>
          <p:nvPr/>
        </p:nvPicPr>
        <p:blipFill>
          <a:blip r:embed="rId3"/>
          <a:stretch>
            <a:fillRect/>
          </a:stretch>
        </p:blipFill>
        <p:spPr>
          <a:xfrm>
            <a:off x="476107" y="3139833"/>
            <a:ext cx="3924443" cy="4029159"/>
          </a:xfrm>
          <a:prstGeom prst="rect">
            <a:avLst/>
          </a:prstGeom>
        </p:spPr>
      </p:pic>
      <p:sp>
        <p:nvSpPr>
          <p:cNvPr id="12" name="CasellaDiTesto 11">
            <a:extLst>
              <a:ext uri="{FF2B5EF4-FFF2-40B4-BE49-F238E27FC236}">
                <a16:creationId xmlns:a16="http://schemas.microsoft.com/office/drawing/2014/main" id="{832A2689-A37A-A689-1D03-7CDF2754112C}"/>
              </a:ext>
            </a:extLst>
          </p:cNvPr>
          <p:cNvSpPr txBox="1"/>
          <p:nvPr/>
        </p:nvSpPr>
        <p:spPr>
          <a:xfrm>
            <a:off x="4533469" y="5759971"/>
            <a:ext cx="5349795" cy="369332"/>
          </a:xfrm>
          <a:prstGeom prst="rect">
            <a:avLst/>
          </a:prstGeom>
          <a:noFill/>
        </p:spPr>
        <p:txBody>
          <a:bodyPr wrap="square">
            <a:spAutoFit/>
          </a:bodyPr>
          <a:lstStyle/>
          <a:p>
            <a:pPr marL="342900" indent="-342900">
              <a:buFont typeface="Arial" panose="020B0604020202020204" pitchFamily="34" charset="0"/>
              <a:buChar char="•"/>
            </a:pPr>
            <a:r>
              <a:rPr lang="en-US" b="0" i="0" dirty="0">
                <a:solidFill>
                  <a:srgbClr val="050E17"/>
                </a:solidFill>
                <a:effectLst/>
                <a:latin typeface="-apple-system"/>
              </a:rPr>
              <a:t>The </a:t>
            </a:r>
            <a:r>
              <a:rPr lang="en-US" b="1" i="0" dirty="0">
                <a:solidFill>
                  <a:srgbClr val="050E17"/>
                </a:solidFill>
                <a:effectLst/>
                <a:latin typeface="-apple-system"/>
              </a:rPr>
              <a:t>consensus problem </a:t>
            </a:r>
            <a:r>
              <a:rPr lang="en-US" b="0" i="0" dirty="0">
                <a:solidFill>
                  <a:srgbClr val="050E17"/>
                </a:solidFill>
                <a:effectLst/>
                <a:latin typeface="-apple-system"/>
              </a:rPr>
              <a:t>can be formulated in either </a:t>
            </a:r>
          </a:p>
        </p:txBody>
      </p:sp>
      <p:sp>
        <p:nvSpPr>
          <p:cNvPr id="13" name="CasellaDiTesto 12">
            <a:extLst>
              <a:ext uri="{FF2B5EF4-FFF2-40B4-BE49-F238E27FC236}">
                <a16:creationId xmlns:a16="http://schemas.microsoft.com/office/drawing/2014/main" id="{98B30D96-4D3A-2706-3B62-034236944CA7}"/>
              </a:ext>
            </a:extLst>
          </p:cNvPr>
          <p:cNvSpPr txBox="1"/>
          <p:nvPr/>
        </p:nvSpPr>
        <p:spPr>
          <a:xfrm>
            <a:off x="4511618" y="3077407"/>
            <a:ext cx="5349795" cy="923330"/>
          </a:xfrm>
          <a:prstGeom prst="rect">
            <a:avLst/>
          </a:prstGeom>
          <a:noFill/>
        </p:spPr>
        <p:txBody>
          <a:bodyPr wrap="square">
            <a:spAutoFit/>
          </a:bodyPr>
          <a:lstStyle/>
          <a:p>
            <a:pPr marL="342900" indent="-342900">
              <a:buFont typeface="Arial" panose="020B0604020202020204" pitchFamily="34" charset="0"/>
              <a:buChar char="•"/>
            </a:pPr>
            <a:r>
              <a:rPr lang="en-US" b="0" i="0" dirty="0">
                <a:solidFill>
                  <a:srgbClr val="0D0D0D"/>
                </a:solidFill>
                <a:effectLst/>
                <a:highlight>
                  <a:srgbClr val="FFFFFF"/>
                </a:highlight>
                <a:latin typeface="Söhne"/>
              </a:rPr>
              <a:t>This problem is </a:t>
            </a:r>
            <a:r>
              <a:rPr lang="en-US" b="1" i="0" dirty="0">
                <a:solidFill>
                  <a:srgbClr val="0D0D0D"/>
                </a:solidFill>
                <a:effectLst/>
                <a:highlight>
                  <a:srgbClr val="FFFFFF"/>
                </a:highlight>
                <a:latin typeface="Söhne"/>
              </a:rPr>
              <a:t>more</a:t>
            </a:r>
            <a:r>
              <a:rPr lang="en-US" b="0" i="0" dirty="0">
                <a:solidFill>
                  <a:srgbClr val="0D0D0D"/>
                </a:solidFill>
                <a:effectLst/>
                <a:highlight>
                  <a:srgbClr val="FFFFFF"/>
                </a:highlight>
                <a:latin typeface="Söhne"/>
              </a:rPr>
              <a:t> </a:t>
            </a:r>
            <a:r>
              <a:rPr lang="en-US" b="1" i="0" dirty="0">
                <a:solidFill>
                  <a:srgbClr val="0D0D0D"/>
                </a:solidFill>
                <a:effectLst/>
                <a:highlight>
                  <a:srgbClr val="FFFFFF"/>
                </a:highlight>
                <a:latin typeface="Söhne"/>
              </a:rPr>
              <a:t>complex</a:t>
            </a:r>
            <a:r>
              <a:rPr lang="en-US" b="0" i="0" dirty="0">
                <a:solidFill>
                  <a:srgbClr val="0D0D0D"/>
                </a:solidFill>
                <a:effectLst/>
                <a:highlight>
                  <a:srgbClr val="FFFFFF"/>
                </a:highlight>
                <a:latin typeface="Söhne"/>
              </a:rPr>
              <a:t> than </a:t>
            </a:r>
            <a:r>
              <a:rPr lang="en-US" b="1" i="0" dirty="0">
                <a:solidFill>
                  <a:srgbClr val="0D0D0D"/>
                </a:solidFill>
                <a:effectLst/>
                <a:highlight>
                  <a:srgbClr val="FFFFFF"/>
                </a:highlight>
                <a:latin typeface="Söhne"/>
              </a:rPr>
              <a:t>spreading a rumor</a:t>
            </a:r>
            <a:r>
              <a:rPr lang="en-US" b="0" i="0" dirty="0">
                <a:solidFill>
                  <a:srgbClr val="0D0D0D"/>
                </a:solidFill>
                <a:effectLst/>
                <a:highlight>
                  <a:srgbClr val="FFFFFF"/>
                </a:highlight>
                <a:latin typeface="Söhne"/>
              </a:rPr>
              <a:t> since it involves the </a:t>
            </a:r>
            <a:r>
              <a:rPr lang="en-US" b="1" i="0" dirty="0">
                <a:solidFill>
                  <a:srgbClr val="E71224"/>
                </a:solidFill>
                <a:effectLst/>
                <a:highlight>
                  <a:srgbClr val="FFFFFF"/>
                </a:highlight>
                <a:latin typeface="Söhne"/>
              </a:rPr>
              <a:t>need for coordinated actions</a:t>
            </a:r>
            <a:r>
              <a:rPr lang="en-US" b="0" i="0" dirty="0">
                <a:solidFill>
                  <a:srgbClr val="050E17"/>
                </a:solidFill>
                <a:effectLst/>
                <a:latin typeface="-apple-system"/>
              </a:rPr>
              <a:t>, e.g., </a:t>
            </a:r>
          </a:p>
        </p:txBody>
      </p:sp>
      <p:sp>
        <p:nvSpPr>
          <p:cNvPr id="16" name="CasellaDiTesto 15">
            <a:extLst>
              <a:ext uri="{FF2B5EF4-FFF2-40B4-BE49-F238E27FC236}">
                <a16:creationId xmlns:a16="http://schemas.microsoft.com/office/drawing/2014/main" id="{BE98C7AA-23ED-EFBC-9517-30F8A57A5EB9}"/>
              </a:ext>
            </a:extLst>
          </p:cNvPr>
          <p:cNvSpPr txBox="1"/>
          <p:nvPr/>
        </p:nvSpPr>
        <p:spPr>
          <a:xfrm>
            <a:off x="4584269" y="4163586"/>
            <a:ext cx="5193575" cy="369332"/>
          </a:xfrm>
          <a:prstGeom prst="rect">
            <a:avLst/>
          </a:prstGeom>
          <a:noFill/>
        </p:spPr>
        <p:txBody>
          <a:bodyPr wrap="square">
            <a:spAutoFit/>
          </a:bodyPr>
          <a:lstStyle/>
          <a:p>
            <a:pPr marL="800029" lvl="1" indent="-342900">
              <a:buFont typeface="Wingdings" panose="05000000000000000000" pitchFamily="2" charset="2"/>
              <a:buChar char="ü"/>
            </a:pPr>
            <a:r>
              <a:rPr lang="en-US" dirty="0">
                <a:solidFill>
                  <a:srgbClr val="050E17"/>
                </a:solidFill>
                <a:latin typeface="-apple-system"/>
              </a:rPr>
              <a:t>the estimation of unknown to all quantity</a:t>
            </a:r>
          </a:p>
        </p:txBody>
      </p:sp>
      <p:sp>
        <p:nvSpPr>
          <p:cNvPr id="18" name="CasellaDiTesto 17">
            <a:extLst>
              <a:ext uri="{FF2B5EF4-FFF2-40B4-BE49-F238E27FC236}">
                <a16:creationId xmlns:a16="http://schemas.microsoft.com/office/drawing/2014/main" id="{A7D5B2E1-69E8-350A-6268-BF15A76D381C}"/>
              </a:ext>
            </a:extLst>
          </p:cNvPr>
          <p:cNvSpPr txBox="1"/>
          <p:nvPr/>
        </p:nvSpPr>
        <p:spPr>
          <a:xfrm>
            <a:off x="4599978" y="4678980"/>
            <a:ext cx="5341950" cy="923330"/>
          </a:xfrm>
          <a:prstGeom prst="rect">
            <a:avLst/>
          </a:prstGeom>
          <a:noFill/>
        </p:spPr>
        <p:txBody>
          <a:bodyPr wrap="square">
            <a:spAutoFit/>
          </a:bodyPr>
          <a:lstStyle/>
          <a:p>
            <a:pPr marL="800029" lvl="1" indent="-342900">
              <a:buFont typeface="Wingdings" panose="05000000000000000000" pitchFamily="2" charset="2"/>
              <a:buChar char="ü"/>
            </a:pPr>
            <a:r>
              <a:rPr lang="en-US" b="0" i="0" dirty="0">
                <a:solidFill>
                  <a:srgbClr val="050E17"/>
                </a:solidFill>
                <a:effectLst/>
                <a:latin typeface="-apple-system"/>
              </a:rPr>
              <a:t>the optimization of cost function under node’s privacy constraints limiting the information spreading</a:t>
            </a:r>
          </a:p>
        </p:txBody>
      </p:sp>
      <p:sp>
        <p:nvSpPr>
          <p:cNvPr id="20" name="CasellaDiTesto 19">
            <a:extLst>
              <a:ext uri="{FF2B5EF4-FFF2-40B4-BE49-F238E27FC236}">
                <a16:creationId xmlns:a16="http://schemas.microsoft.com/office/drawing/2014/main" id="{51FAD7C9-8E4A-E17F-CDD5-2DDC1825A69E}"/>
              </a:ext>
            </a:extLst>
          </p:cNvPr>
          <p:cNvSpPr txBox="1"/>
          <p:nvPr/>
        </p:nvSpPr>
        <p:spPr>
          <a:xfrm>
            <a:off x="4511618" y="6302948"/>
            <a:ext cx="5496356" cy="369332"/>
          </a:xfrm>
          <a:prstGeom prst="rect">
            <a:avLst/>
          </a:prstGeom>
          <a:noFill/>
        </p:spPr>
        <p:txBody>
          <a:bodyPr wrap="square">
            <a:spAutoFit/>
          </a:bodyPr>
          <a:lstStyle/>
          <a:p>
            <a:pPr marL="800029" lvl="1" indent="-342900">
              <a:buFont typeface="Wingdings" panose="05000000000000000000" pitchFamily="2" charset="2"/>
              <a:buChar char="ü"/>
            </a:pPr>
            <a:r>
              <a:rPr lang="en-US" dirty="0">
                <a:solidFill>
                  <a:srgbClr val="050E17"/>
                </a:solidFill>
                <a:latin typeface="-apple-system"/>
              </a:rPr>
              <a:t>A </a:t>
            </a:r>
            <a:r>
              <a:rPr lang="en-US" b="1" i="1" dirty="0">
                <a:solidFill>
                  <a:srgbClr val="050E17"/>
                </a:solidFill>
                <a:latin typeface="-apple-system"/>
              </a:rPr>
              <a:t>discrete- </a:t>
            </a:r>
            <a:r>
              <a:rPr lang="en-US" dirty="0">
                <a:solidFill>
                  <a:srgbClr val="050E17"/>
                </a:solidFill>
                <a:latin typeface="-apple-system"/>
              </a:rPr>
              <a:t>(DT) </a:t>
            </a:r>
            <a:r>
              <a:rPr lang="en-US" b="0" i="0" dirty="0">
                <a:solidFill>
                  <a:srgbClr val="050E17"/>
                </a:solidFill>
                <a:effectLst/>
                <a:latin typeface="-apple-system"/>
              </a:rPr>
              <a:t>or </a:t>
            </a:r>
            <a:r>
              <a:rPr lang="en-US" b="1" i="1" dirty="0">
                <a:solidFill>
                  <a:srgbClr val="050E17"/>
                </a:solidFill>
                <a:effectLst/>
                <a:latin typeface="-apple-system"/>
              </a:rPr>
              <a:t>continuous-time</a:t>
            </a:r>
            <a:r>
              <a:rPr lang="en-US" b="0" i="1" dirty="0">
                <a:solidFill>
                  <a:srgbClr val="050E17"/>
                </a:solidFill>
                <a:effectLst/>
                <a:latin typeface="-apple-system"/>
              </a:rPr>
              <a:t> </a:t>
            </a:r>
            <a:r>
              <a:rPr lang="en-US" b="0" dirty="0">
                <a:solidFill>
                  <a:srgbClr val="050E17"/>
                </a:solidFill>
                <a:effectLst/>
                <a:latin typeface="-apple-system"/>
              </a:rPr>
              <a:t>(CT) </a:t>
            </a:r>
            <a:r>
              <a:rPr lang="en-US" b="0" i="1" dirty="0">
                <a:solidFill>
                  <a:srgbClr val="050E17"/>
                </a:solidFill>
                <a:effectLst/>
                <a:latin typeface="-apple-system"/>
              </a:rPr>
              <a:t>setting</a:t>
            </a:r>
          </a:p>
        </p:txBody>
      </p:sp>
      <p:sp>
        <p:nvSpPr>
          <p:cNvPr id="22" name="CasellaDiTesto 21">
            <a:extLst>
              <a:ext uri="{FF2B5EF4-FFF2-40B4-BE49-F238E27FC236}">
                <a16:creationId xmlns:a16="http://schemas.microsoft.com/office/drawing/2014/main" id="{E1BEA767-FAB7-523E-EEE3-1888DD71FA52}"/>
              </a:ext>
            </a:extLst>
          </p:cNvPr>
          <p:cNvSpPr txBox="1"/>
          <p:nvPr/>
        </p:nvSpPr>
        <p:spPr>
          <a:xfrm>
            <a:off x="4511618" y="6806317"/>
            <a:ext cx="5038926" cy="369332"/>
          </a:xfrm>
          <a:prstGeom prst="rect">
            <a:avLst/>
          </a:prstGeom>
          <a:noFill/>
        </p:spPr>
        <p:txBody>
          <a:bodyPr wrap="square">
            <a:spAutoFit/>
          </a:bodyPr>
          <a:lstStyle/>
          <a:p>
            <a:pPr marL="800029" lvl="1" indent="-342900">
              <a:buFont typeface="Wingdings" panose="05000000000000000000" pitchFamily="2" charset="2"/>
              <a:buChar char="ü"/>
            </a:pPr>
            <a:r>
              <a:rPr lang="en-US" dirty="0">
                <a:solidFill>
                  <a:srgbClr val="050E17"/>
                </a:solidFill>
                <a:latin typeface="-apple-system"/>
              </a:rPr>
              <a:t>A </a:t>
            </a:r>
            <a:r>
              <a:rPr lang="en-US" b="1" i="1" dirty="0">
                <a:solidFill>
                  <a:srgbClr val="050E17"/>
                </a:solidFill>
                <a:latin typeface="-apple-system"/>
              </a:rPr>
              <a:t>deterministic</a:t>
            </a:r>
            <a:r>
              <a:rPr lang="en-US" dirty="0">
                <a:solidFill>
                  <a:srgbClr val="050E17"/>
                </a:solidFill>
                <a:latin typeface="-apple-system"/>
              </a:rPr>
              <a:t> or </a:t>
            </a:r>
            <a:r>
              <a:rPr lang="en-US" b="1" i="1" dirty="0">
                <a:solidFill>
                  <a:srgbClr val="050E17"/>
                </a:solidFill>
                <a:latin typeface="-apple-system"/>
              </a:rPr>
              <a:t>randomized</a:t>
            </a:r>
            <a:r>
              <a:rPr lang="en-US" dirty="0">
                <a:solidFill>
                  <a:srgbClr val="050E17"/>
                </a:solidFill>
                <a:latin typeface="-apple-system"/>
              </a:rPr>
              <a:t> </a:t>
            </a:r>
            <a:r>
              <a:rPr lang="en-US" i="1" dirty="0">
                <a:solidFill>
                  <a:srgbClr val="050E17"/>
                </a:solidFill>
                <a:latin typeface="-apple-system"/>
              </a:rPr>
              <a:t>fashion</a:t>
            </a:r>
            <a:endParaRPr lang="en-US" i="1" dirty="0"/>
          </a:p>
        </p:txBody>
      </p:sp>
      <p:sp>
        <p:nvSpPr>
          <p:cNvPr id="3" name="CasellaDiTesto 2">
            <a:extLst>
              <a:ext uri="{FF2B5EF4-FFF2-40B4-BE49-F238E27FC236}">
                <a16:creationId xmlns:a16="http://schemas.microsoft.com/office/drawing/2014/main" id="{E7465813-FC32-A91F-64BB-8766CE163C86}"/>
              </a:ext>
            </a:extLst>
          </p:cNvPr>
          <p:cNvSpPr txBox="1"/>
          <p:nvPr/>
        </p:nvSpPr>
        <p:spPr>
          <a:xfrm>
            <a:off x="205434" y="853449"/>
            <a:ext cx="9863572" cy="369332"/>
          </a:xfrm>
          <a:prstGeom prst="rect">
            <a:avLst/>
          </a:prstGeom>
          <a:noFill/>
        </p:spPr>
        <p:txBody>
          <a:bodyPr wrap="square">
            <a:spAutoFit/>
          </a:bodyPr>
          <a:lstStyle/>
          <a:p>
            <a:pPr marL="342900" indent="-342900">
              <a:buFont typeface="Arial" panose="020B0604020202020204" pitchFamily="34" charset="0"/>
              <a:buChar char="•"/>
            </a:pPr>
            <a:r>
              <a:rPr lang="en-US" b="0" i="0" dirty="0">
                <a:solidFill>
                  <a:srgbClr val="0D0D0D"/>
                </a:solidFill>
                <a:effectLst/>
                <a:highlight>
                  <a:srgbClr val="FFFFFF"/>
                </a:highlight>
                <a:latin typeface="Söhne"/>
              </a:rPr>
              <a:t>In </a:t>
            </a:r>
            <a:r>
              <a:rPr lang="en-US" b="1" i="0" dirty="0">
                <a:solidFill>
                  <a:srgbClr val="0D0D0D"/>
                </a:solidFill>
                <a:effectLst/>
                <a:highlight>
                  <a:srgbClr val="FFFFFF"/>
                </a:highlight>
                <a:latin typeface="Söhne"/>
              </a:rPr>
              <a:t>team working</a:t>
            </a:r>
            <a:r>
              <a:rPr lang="en-US" b="0" i="0" dirty="0">
                <a:solidFill>
                  <a:srgbClr val="0D0D0D"/>
                </a:solidFill>
                <a:effectLst/>
                <a:highlight>
                  <a:srgbClr val="FFFFFF"/>
                </a:highlight>
                <a:latin typeface="Söhne"/>
              </a:rPr>
              <a:t>, the </a:t>
            </a:r>
            <a:r>
              <a:rPr lang="en-US" b="1" i="0" dirty="0">
                <a:solidFill>
                  <a:srgbClr val="0D0D0D"/>
                </a:solidFill>
                <a:effectLst/>
                <a:highlight>
                  <a:srgbClr val="FFFFFF"/>
                </a:highlight>
                <a:latin typeface="Söhne"/>
              </a:rPr>
              <a:t>problem </a:t>
            </a:r>
            <a:r>
              <a:rPr lang="en-US" b="0" i="0" dirty="0">
                <a:solidFill>
                  <a:srgbClr val="0D0D0D"/>
                </a:solidFill>
                <a:effectLst/>
                <a:highlight>
                  <a:srgbClr val="FFFFFF"/>
                </a:highlight>
                <a:latin typeface="Söhne"/>
              </a:rPr>
              <a:t>is </a:t>
            </a:r>
            <a:r>
              <a:rPr lang="en-US" b="1" i="0" dirty="0">
                <a:solidFill>
                  <a:srgbClr val="0D0D0D"/>
                </a:solidFill>
                <a:effectLst/>
                <a:highlight>
                  <a:srgbClr val="FFFFFF"/>
                </a:highlight>
                <a:latin typeface="Söhne"/>
              </a:rPr>
              <a:t>always </a:t>
            </a:r>
            <a:r>
              <a:rPr lang="en-US" b="0" i="0" dirty="0">
                <a:solidFill>
                  <a:srgbClr val="0D0D0D"/>
                </a:solidFill>
                <a:effectLst/>
                <a:highlight>
                  <a:srgbClr val="FFFFFF"/>
                </a:highlight>
                <a:latin typeface="Söhne"/>
              </a:rPr>
              <a:t>that of finding an </a:t>
            </a:r>
            <a:r>
              <a:rPr lang="en-US" b="1" i="0" dirty="0">
                <a:solidFill>
                  <a:srgbClr val="0D0D0D"/>
                </a:solidFill>
                <a:effectLst/>
                <a:highlight>
                  <a:srgbClr val="FFFFFF"/>
                </a:highlight>
                <a:latin typeface="Söhne"/>
              </a:rPr>
              <a:t>agreement among </a:t>
            </a:r>
            <a:r>
              <a:rPr lang="en-US" b="0" i="0" dirty="0">
                <a:solidFill>
                  <a:srgbClr val="0D0D0D"/>
                </a:solidFill>
                <a:effectLst/>
                <a:highlight>
                  <a:srgbClr val="FFFFFF"/>
                </a:highlight>
                <a:latin typeface="Söhne"/>
              </a:rPr>
              <a:t>the </a:t>
            </a:r>
            <a:r>
              <a:rPr lang="en-US" b="1" i="0" dirty="0">
                <a:solidFill>
                  <a:srgbClr val="0D0D0D"/>
                </a:solidFill>
                <a:effectLst/>
                <a:highlight>
                  <a:srgbClr val="FFFFFF"/>
                </a:highlight>
                <a:latin typeface="Söhne"/>
              </a:rPr>
              <a:t>team members</a:t>
            </a:r>
            <a:endParaRPr lang="en-US" b="1" dirty="0"/>
          </a:p>
        </p:txBody>
      </p:sp>
    </p:spTree>
    <p:extLst>
      <p:ext uri="{BB962C8B-B14F-4D97-AF65-F5344CB8AC3E}">
        <p14:creationId xmlns:p14="http://schemas.microsoft.com/office/powerpoint/2010/main" val="32361356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3FF2275-D953-47A5-A53B-5493839F26B8}"/>
              </a:ext>
            </a:extLst>
          </p:cNvPr>
          <p:cNvSpPr>
            <a:spLocks noGrp="1"/>
          </p:cNvSpPr>
          <p:nvPr>
            <p:ph type="title"/>
          </p:nvPr>
        </p:nvSpPr>
        <p:spPr>
          <a:xfrm>
            <a:off x="254411" y="172341"/>
            <a:ext cx="9055073" cy="493439"/>
          </a:xfrm>
        </p:spPr>
        <p:txBody>
          <a:bodyPr>
            <a:normAutofit/>
          </a:bodyPr>
          <a:lstStyle/>
          <a:p>
            <a:r>
              <a:rPr lang="en-US" dirty="0"/>
              <a:t>Consensus algorithms over Networks</a:t>
            </a:r>
            <a:endParaRPr lang="en-GB" dirty="0"/>
          </a:p>
        </p:txBody>
      </p:sp>
      <p:sp>
        <p:nvSpPr>
          <p:cNvPr id="4" name="Segnaposto piè di pagina 3">
            <a:extLst>
              <a:ext uri="{FF2B5EF4-FFF2-40B4-BE49-F238E27FC236}">
                <a16:creationId xmlns:a16="http://schemas.microsoft.com/office/drawing/2014/main" id="{C909FEEE-D445-4B69-8195-D4EE4B755D47}"/>
              </a:ext>
            </a:extLst>
          </p:cNvPr>
          <p:cNvSpPr>
            <a:spLocks noGrp="1"/>
          </p:cNvSpPr>
          <p:nvPr>
            <p:ph type="ftr" sz="quarter" idx="11"/>
          </p:nvPr>
        </p:nvSpPr>
        <p:spPr/>
        <p:txBody>
          <a:bodyPr/>
          <a:lstStyle/>
          <a:p>
            <a:r>
              <a:rPr lang="it-IT" dirty="0"/>
              <a:t>alessandro.pilloni@unica.it</a:t>
            </a:r>
          </a:p>
        </p:txBody>
      </p:sp>
      <p:sp>
        <p:nvSpPr>
          <p:cNvPr id="5" name="Segnaposto numero diapositiva 4">
            <a:extLst>
              <a:ext uri="{FF2B5EF4-FFF2-40B4-BE49-F238E27FC236}">
                <a16:creationId xmlns:a16="http://schemas.microsoft.com/office/drawing/2014/main" id="{0AF63CC3-A3BD-4308-A0B8-B74E7702A25C}"/>
              </a:ext>
            </a:extLst>
          </p:cNvPr>
          <p:cNvSpPr>
            <a:spLocks noGrp="1"/>
          </p:cNvSpPr>
          <p:nvPr>
            <p:ph type="sldNum" sz="quarter" idx="12"/>
          </p:nvPr>
        </p:nvSpPr>
        <p:spPr/>
        <p:txBody>
          <a:bodyPr/>
          <a:lstStyle/>
          <a:p>
            <a:fld id="{77D38DAF-82E5-4F16-9708-7032B2640FE9}" type="slidenum">
              <a:rPr lang="it-IT" smtClean="0"/>
              <a:t>4</a:t>
            </a:fld>
            <a:endParaRPr lang="it-IT"/>
          </a:p>
        </p:txBody>
      </p:sp>
      <p:sp>
        <p:nvSpPr>
          <p:cNvPr id="8" name="CasellaDiTesto 7">
            <a:extLst>
              <a:ext uri="{FF2B5EF4-FFF2-40B4-BE49-F238E27FC236}">
                <a16:creationId xmlns:a16="http://schemas.microsoft.com/office/drawing/2014/main" id="{F9696CE1-9158-2895-A3DE-CC05CF187826}"/>
              </a:ext>
            </a:extLst>
          </p:cNvPr>
          <p:cNvSpPr txBox="1"/>
          <p:nvPr/>
        </p:nvSpPr>
        <p:spPr>
          <a:xfrm>
            <a:off x="644373" y="4649213"/>
            <a:ext cx="8974786" cy="646331"/>
          </a:xfrm>
          <a:prstGeom prst="rect">
            <a:avLst/>
          </a:prstGeom>
          <a:noFill/>
        </p:spPr>
        <p:txBody>
          <a:bodyPr wrap="square">
            <a:spAutoFit/>
          </a:bodyPr>
          <a:lstStyle/>
          <a:p>
            <a:pPr marL="285750" indent="-285750" algn="l">
              <a:buFont typeface="Wingdings" panose="05000000000000000000" pitchFamily="2" charset="2"/>
              <a:buChar char="ü"/>
            </a:pPr>
            <a:r>
              <a:rPr lang="en-US" b="0" i="0" dirty="0">
                <a:effectLst/>
                <a:latin typeface="-apple-system"/>
              </a:rPr>
              <a:t>It may be </a:t>
            </a:r>
            <a:r>
              <a:rPr lang="en-US" b="1" i="0" dirty="0">
                <a:effectLst/>
                <a:latin typeface="-apple-system"/>
              </a:rPr>
              <a:t>impractical/costly </a:t>
            </a:r>
            <a:r>
              <a:rPr lang="en-US" b="0" i="0" dirty="0">
                <a:effectLst/>
                <a:latin typeface="-apple-system"/>
              </a:rPr>
              <a:t>having </a:t>
            </a:r>
            <a:r>
              <a:rPr lang="en-US" b="1" i="0" u="none" strike="noStrike" dirty="0">
                <a:effectLst/>
                <a:latin typeface="-apple-system"/>
              </a:rPr>
              <a:t>centralized</a:t>
            </a:r>
            <a:r>
              <a:rPr lang="en-US" b="0" i="0" u="none" strike="noStrike" dirty="0">
                <a:effectLst/>
                <a:latin typeface="-apple-system"/>
              </a:rPr>
              <a:t> </a:t>
            </a:r>
            <a:r>
              <a:rPr lang="en-US" b="1" i="0" u="none" strike="noStrike" dirty="0">
                <a:effectLst/>
                <a:latin typeface="-apple-system"/>
              </a:rPr>
              <a:t>units</a:t>
            </a:r>
            <a:r>
              <a:rPr lang="en-US" b="0" i="0" dirty="0">
                <a:effectLst/>
                <a:latin typeface="-apple-system"/>
              </a:rPr>
              <a:t> dedicated either to perform the task, or to facilitating synchronization among communications</a:t>
            </a:r>
          </a:p>
        </p:txBody>
      </p:sp>
      <p:pic>
        <p:nvPicPr>
          <p:cNvPr id="11" name="Immagine 10">
            <a:extLst>
              <a:ext uri="{FF2B5EF4-FFF2-40B4-BE49-F238E27FC236}">
                <a16:creationId xmlns:a16="http://schemas.microsoft.com/office/drawing/2014/main" id="{44E9785C-5DB3-FA17-D62E-910F9DAEF5F8}"/>
              </a:ext>
            </a:extLst>
          </p:cNvPr>
          <p:cNvPicPr>
            <a:picLocks noChangeAspect="1"/>
          </p:cNvPicPr>
          <p:nvPr/>
        </p:nvPicPr>
        <p:blipFill>
          <a:blip r:embed="rId3"/>
          <a:stretch>
            <a:fillRect/>
          </a:stretch>
        </p:blipFill>
        <p:spPr>
          <a:xfrm>
            <a:off x="6498064" y="733133"/>
            <a:ext cx="3279781" cy="1315407"/>
          </a:xfrm>
          <a:prstGeom prst="rect">
            <a:avLst/>
          </a:prstGeom>
        </p:spPr>
      </p:pic>
      <p:sp>
        <p:nvSpPr>
          <p:cNvPr id="10" name="CasellaDiTesto 9">
            <a:extLst>
              <a:ext uri="{FF2B5EF4-FFF2-40B4-BE49-F238E27FC236}">
                <a16:creationId xmlns:a16="http://schemas.microsoft.com/office/drawing/2014/main" id="{293EE692-6016-FE25-11EC-A6F6F31875E3}"/>
              </a:ext>
            </a:extLst>
          </p:cNvPr>
          <p:cNvSpPr txBox="1"/>
          <p:nvPr/>
        </p:nvSpPr>
        <p:spPr>
          <a:xfrm>
            <a:off x="568916" y="2308913"/>
            <a:ext cx="9050243" cy="923330"/>
          </a:xfrm>
          <a:prstGeom prst="rect">
            <a:avLst/>
          </a:prstGeom>
          <a:noFill/>
        </p:spPr>
        <p:txBody>
          <a:bodyPr wrap="square">
            <a:spAutoFit/>
          </a:bodyPr>
          <a:lstStyle/>
          <a:p>
            <a:pPr algn="ctr"/>
            <a:r>
              <a:rPr lang="en-US" dirty="0"/>
              <a:t>Although </a:t>
            </a:r>
            <a:r>
              <a:rPr lang="en-US" b="1" i="1" dirty="0">
                <a:solidFill>
                  <a:srgbClr val="E71224"/>
                </a:solidFill>
              </a:rPr>
              <a:t>deterministic synchronous approaches </a:t>
            </a:r>
            <a:r>
              <a:rPr lang="en-US" dirty="0"/>
              <a:t>are </a:t>
            </a:r>
            <a:r>
              <a:rPr lang="en-US" b="1" dirty="0"/>
              <a:t>simpler to be studied</a:t>
            </a:r>
            <a:r>
              <a:rPr lang="en-US" dirty="0"/>
              <a:t>, since they </a:t>
            </a:r>
            <a:r>
              <a:rPr lang="en-US" b="1" dirty="0"/>
              <a:t>requires synchronous </a:t>
            </a:r>
            <a:r>
              <a:rPr lang="en-US" dirty="0"/>
              <a:t>and </a:t>
            </a:r>
            <a:r>
              <a:rPr lang="en-US" b="1" dirty="0"/>
              <a:t>safe</a:t>
            </a:r>
            <a:r>
              <a:rPr lang="en-US" dirty="0"/>
              <a:t> </a:t>
            </a:r>
            <a:r>
              <a:rPr lang="en-US" b="1" dirty="0"/>
              <a:t>communications</a:t>
            </a:r>
            <a:r>
              <a:rPr lang="en-US" dirty="0"/>
              <a:t>, except to critical problems, they </a:t>
            </a:r>
            <a:r>
              <a:rPr lang="en-US" b="1" dirty="0"/>
              <a:t>approximate </a:t>
            </a:r>
            <a:r>
              <a:rPr lang="en-US" dirty="0"/>
              <a:t>the </a:t>
            </a:r>
            <a:r>
              <a:rPr lang="en-US" b="1" dirty="0"/>
              <a:t>reality </a:t>
            </a:r>
            <a:r>
              <a:rPr lang="en-US" dirty="0"/>
              <a:t>because of </a:t>
            </a:r>
            <a:r>
              <a:rPr lang="en-US" b="1" dirty="0"/>
              <a:t>agents generally interact in a stochastic setting!</a:t>
            </a:r>
          </a:p>
        </p:txBody>
      </p:sp>
      <p:sp>
        <p:nvSpPr>
          <p:cNvPr id="14" name="CasellaDiTesto 13">
            <a:extLst>
              <a:ext uri="{FF2B5EF4-FFF2-40B4-BE49-F238E27FC236}">
                <a16:creationId xmlns:a16="http://schemas.microsoft.com/office/drawing/2014/main" id="{3DBF613D-F8E8-A638-1855-902AB665AC52}"/>
              </a:ext>
            </a:extLst>
          </p:cNvPr>
          <p:cNvSpPr txBox="1"/>
          <p:nvPr/>
        </p:nvSpPr>
        <p:spPr>
          <a:xfrm>
            <a:off x="148533" y="3438209"/>
            <a:ext cx="9671382" cy="646331"/>
          </a:xfrm>
          <a:prstGeom prst="rect">
            <a:avLst/>
          </a:prstGeom>
          <a:noFill/>
        </p:spPr>
        <p:txBody>
          <a:bodyPr wrap="square">
            <a:spAutoFit/>
          </a:bodyPr>
          <a:lstStyle/>
          <a:p>
            <a:pPr marL="285750" indent="-285750">
              <a:buFont typeface="Arial" panose="020B0604020202020204" pitchFamily="34" charset="0"/>
              <a:buChar char="•"/>
            </a:pPr>
            <a:r>
              <a:rPr lang="en-US" dirty="0"/>
              <a:t>For instance: in most of the </a:t>
            </a:r>
            <a:r>
              <a:rPr lang="en-US" b="1" dirty="0"/>
              <a:t>IoT</a:t>
            </a:r>
            <a:r>
              <a:rPr lang="en-US" dirty="0"/>
              <a:t>, or </a:t>
            </a:r>
            <a:r>
              <a:rPr lang="en-US" b="1" dirty="0" err="1"/>
              <a:t>Wifi</a:t>
            </a:r>
            <a:r>
              <a:rPr lang="en-US" b="1" dirty="0"/>
              <a:t>-based decision-making architecture</a:t>
            </a:r>
            <a:r>
              <a:rPr lang="en-US" dirty="0"/>
              <a:t>, </a:t>
            </a:r>
            <a:r>
              <a:rPr lang="en-US" b="1" dirty="0"/>
              <a:t>communications</a:t>
            </a:r>
            <a:r>
              <a:rPr lang="en-US" dirty="0"/>
              <a:t> are </a:t>
            </a:r>
            <a:r>
              <a:rPr lang="en-US" b="1" dirty="0"/>
              <a:t>asynchronous</a:t>
            </a:r>
            <a:r>
              <a:rPr lang="en-US" dirty="0"/>
              <a:t>, </a:t>
            </a:r>
            <a:r>
              <a:rPr lang="en-US" b="1" dirty="0"/>
              <a:t>pair-wise</a:t>
            </a:r>
            <a:r>
              <a:rPr lang="en-US" dirty="0"/>
              <a:t>,</a:t>
            </a:r>
            <a:r>
              <a:rPr lang="en-US" b="1" dirty="0"/>
              <a:t> </a:t>
            </a:r>
            <a:r>
              <a:rPr lang="en-US" dirty="0"/>
              <a:t>and possibly either </a:t>
            </a:r>
            <a:r>
              <a:rPr lang="en-US" b="1" dirty="0"/>
              <a:t>lossy </a:t>
            </a:r>
            <a:r>
              <a:rPr lang="en-US" dirty="0"/>
              <a:t>or </a:t>
            </a:r>
            <a:r>
              <a:rPr lang="en-US" b="1" dirty="0"/>
              <a:t>noisy</a:t>
            </a:r>
            <a:r>
              <a:rPr lang="en-US" dirty="0"/>
              <a:t>.</a:t>
            </a:r>
          </a:p>
        </p:txBody>
      </p:sp>
      <p:sp>
        <p:nvSpPr>
          <p:cNvPr id="16" name="CasellaDiTesto 15">
            <a:extLst>
              <a:ext uri="{FF2B5EF4-FFF2-40B4-BE49-F238E27FC236}">
                <a16:creationId xmlns:a16="http://schemas.microsoft.com/office/drawing/2014/main" id="{6B8503A8-C7B6-E435-43BF-CD80A0BEE723}"/>
              </a:ext>
            </a:extLst>
          </p:cNvPr>
          <p:cNvSpPr txBox="1"/>
          <p:nvPr/>
        </p:nvSpPr>
        <p:spPr>
          <a:xfrm>
            <a:off x="148533" y="4188696"/>
            <a:ext cx="9902414" cy="369332"/>
          </a:xfrm>
          <a:prstGeom prst="rect">
            <a:avLst/>
          </a:prstGeom>
          <a:noFill/>
        </p:spPr>
        <p:txBody>
          <a:bodyPr wrap="square">
            <a:spAutoFit/>
          </a:bodyPr>
          <a:lstStyle/>
          <a:p>
            <a:pPr marL="342900" indent="-342900">
              <a:buFont typeface="Arial" panose="020B0604020202020204" pitchFamily="34" charset="0"/>
              <a:buChar char="•"/>
            </a:pPr>
            <a:r>
              <a:rPr lang="en-US" dirty="0"/>
              <a:t>Thus, </a:t>
            </a:r>
            <a:r>
              <a:rPr lang="en-US" b="1" i="1" dirty="0">
                <a:solidFill>
                  <a:srgbClr val="E71224"/>
                </a:solidFill>
              </a:rPr>
              <a:t>fault-tolerant decision-making algorithms are</a:t>
            </a:r>
            <a:r>
              <a:rPr lang="en-US" i="1" dirty="0">
                <a:solidFill>
                  <a:srgbClr val="E71224"/>
                </a:solidFill>
              </a:rPr>
              <a:t> </a:t>
            </a:r>
            <a:r>
              <a:rPr lang="en-US" b="1" i="1" dirty="0">
                <a:solidFill>
                  <a:srgbClr val="E71224"/>
                </a:solidFill>
              </a:rPr>
              <a:t>needed</a:t>
            </a:r>
            <a:r>
              <a:rPr lang="en-US" i="1" dirty="0">
                <a:solidFill>
                  <a:srgbClr val="E71224"/>
                </a:solidFill>
              </a:rPr>
              <a:t> </a:t>
            </a:r>
            <a:r>
              <a:rPr lang="en-US" dirty="0"/>
              <a:t>because:</a:t>
            </a:r>
          </a:p>
        </p:txBody>
      </p:sp>
      <p:sp>
        <p:nvSpPr>
          <p:cNvPr id="18" name="CasellaDiTesto 17">
            <a:extLst>
              <a:ext uri="{FF2B5EF4-FFF2-40B4-BE49-F238E27FC236}">
                <a16:creationId xmlns:a16="http://schemas.microsoft.com/office/drawing/2014/main" id="{69821B7B-E380-AA6A-3541-1682FF15A228}"/>
              </a:ext>
            </a:extLst>
          </p:cNvPr>
          <p:cNvSpPr txBox="1"/>
          <p:nvPr/>
        </p:nvSpPr>
        <p:spPr>
          <a:xfrm>
            <a:off x="602303" y="5394385"/>
            <a:ext cx="9175542" cy="369332"/>
          </a:xfrm>
          <a:prstGeom prst="rect">
            <a:avLst/>
          </a:prstGeom>
          <a:noFill/>
        </p:spPr>
        <p:txBody>
          <a:bodyPr wrap="square">
            <a:spAutoFit/>
          </a:bodyPr>
          <a:lstStyle/>
          <a:p>
            <a:pPr marL="342900" indent="-342900">
              <a:buFont typeface="Wingdings" panose="05000000000000000000" pitchFamily="2" charset="2"/>
              <a:buChar char="ü"/>
            </a:pPr>
            <a:r>
              <a:rPr lang="en-US" dirty="0"/>
              <a:t>Often the </a:t>
            </a:r>
            <a:r>
              <a:rPr lang="en-US" b="1" dirty="0"/>
              <a:t>network topology itself </a:t>
            </a:r>
            <a:r>
              <a:rPr lang="en-US" dirty="0"/>
              <a:t>is </a:t>
            </a:r>
            <a:r>
              <a:rPr lang="en-US" b="1" dirty="0"/>
              <a:t>time-varying </a:t>
            </a:r>
            <a:r>
              <a:rPr lang="en-US" dirty="0"/>
              <a:t>and </a:t>
            </a:r>
            <a:r>
              <a:rPr lang="en-US" b="1" dirty="0"/>
              <a:t>not completely known</a:t>
            </a:r>
            <a:endParaRPr lang="en-US" dirty="0"/>
          </a:p>
        </p:txBody>
      </p:sp>
      <p:sp>
        <p:nvSpPr>
          <p:cNvPr id="19" name="CasellaDiTesto 18">
            <a:extLst>
              <a:ext uri="{FF2B5EF4-FFF2-40B4-BE49-F238E27FC236}">
                <a16:creationId xmlns:a16="http://schemas.microsoft.com/office/drawing/2014/main" id="{423AEC78-15E1-44A3-48D0-3249E3ADAA9A}"/>
              </a:ext>
            </a:extLst>
          </p:cNvPr>
          <p:cNvSpPr txBox="1"/>
          <p:nvPr/>
        </p:nvSpPr>
        <p:spPr>
          <a:xfrm>
            <a:off x="1246589" y="5845748"/>
            <a:ext cx="8231735" cy="646331"/>
          </a:xfrm>
          <a:prstGeom prst="rect">
            <a:avLst/>
          </a:prstGeom>
          <a:noFill/>
        </p:spPr>
        <p:txBody>
          <a:bodyPr wrap="square">
            <a:spAutoFit/>
          </a:bodyPr>
          <a:lstStyle/>
          <a:p>
            <a:pPr marL="342900" indent="-342900">
              <a:buFont typeface="Wingdings" panose="05000000000000000000" pitchFamily="2" charset="2"/>
              <a:buChar char="ü"/>
            </a:pPr>
            <a:r>
              <a:rPr lang="en-US" dirty="0"/>
              <a:t>For instance: </a:t>
            </a:r>
            <a:r>
              <a:rPr lang="en-US" b="1" dirty="0"/>
              <a:t>nodes </a:t>
            </a:r>
            <a:r>
              <a:rPr lang="en-US" dirty="0"/>
              <a:t>may </a:t>
            </a:r>
            <a:r>
              <a:rPr lang="en-US" b="1" dirty="0"/>
              <a:t>join </a:t>
            </a:r>
            <a:r>
              <a:rPr lang="en-US" dirty="0"/>
              <a:t>or </a:t>
            </a:r>
            <a:r>
              <a:rPr lang="en-US" b="1" dirty="0"/>
              <a:t>leave </a:t>
            </a:r>
            <a:r>
              <a:rPr lang="en-US" dirty="0"/>
              <a:t>the </a:t>
            </a:r>
            <a:r>
              <a:rPr lang="en-US" b="1" dirty="0"/>
              <a:t>network</a:t>
            </a:r>
            <a:r>
              <a:rPr lang="en-US" dirty="0"/>
              <a:t>, or even </a:t>
            </a:r>
            <a:r>
              <a:rPr lang="en-US" b="1" dirty="0"/>
              <a:t>expire</a:t>
            </a:r>
            <a:r>
              <a:rPr lang="en-US" dirty="0"/>
              <a:t>, due to the limited power resources</a:t>
            </a:r>
          </a:p>
        </p:txBody>
      </p:sp>
      <p:sp>
        <p:nvSpPr>
          <p:cNvPr id="6" name="CasellaDiTesto 5">
            <a:extLst>
              <a:ext uri="{FF2B5EF4-FFF2-40B4-BE49-F238E27FC236}">
                <a16:creationId xmlns:a16="http://schemas.microsoft.com/office/drawing/2014/main" id="{A41D77C2-1F7A-4365-DE9E-B261FA98306B}"/>
              </a:ext>
            </a:extLst>
          </p:cNvPr>
          <p:cNvSpPr txBox="1"/>
          <p:nvPr/>
        </p:nvSpPr>
        <p:spPr>
          <a:xfrm>
            <a:off x="254411" y="798969"/>
            <a:ext cx="6136864" cy="1200329"/>
          </a:xfrm>
          <a:prstGeom prst="rect">
            <a:avLst/>
          </a:prstGeom>
          <a:noFill/>
        </p:spPr>
        <p:txBody>
          <a:bodyPr wrap="square">
            <a:spAutoFit/>
          </a:bodyPr>
          <a:lstStyle/>
          <a:p>
            <a:pPr marL="342900" indent="-342900">
              <a:buFont typeface="Arial" panose="020B0604020202020204" pitchFamily="34" charset="0"/>
              <a:buChar char="•"/>
            </a:pPr>
            <a:r>
              <a:rPr lang="en-US" dirty="0"/>
              <a:t>Distributed computing </a:t>
            </a:r>
            <a:r>
              <a:rPr lang="en-US" b="1" dirty="0"/>
              <a:t>allows</a:t>
            </a:r>
            <a:r>
              <a:rPr lang="en-US" dirty="0"/>
              <a:t>, among other, for </a:t>
            </a:r>
            <a:r>
              <a:rPr lang="en-US" b="1" dirty="0"/>
              <a:t>reducing</a:t>
            </a:r>
            <a:r>
              <a:rPr lang="en-US" dirty="0"/>
              <a:t> the </a:t>
            </a:r>
            <a:r>
              <a:rPr lang="en-US" b="1" dirty="0"/>
              <a:t>computation</a:t>
            </a:r>
            <a:r>
              <a:rPr lang="en-US" dirty="0"/>
              <a:t> and </a:t>
            </a:r>
            <a:r>
              <a:rPr lang="en-US" b="1" dirty="0"/>
              <a:t>communication</a:t>
            </a:r>
            <a:r>
              <a:rPr lang="en-US" dirty="0"/>
              <a:t> </a:t>
            </a:r>
            <a:r>
              <a:rPr lang="en-US" b="1" dirty="0"/>
              <a:t>burden</a:t>
            </a:r>
            <a:r>
              <a:rPr lang="en-US" dirty="0"/>
              <a:t> compared with </a:t>
            </a:r>
            <a:r>
              <a:rPr lang="en-US" b="1" dirty="0"/>
              <a:t>centralized </a:t>
            </a:r>
            <a:r>
              <a:rPr lang="en-US" dirty="0"/>
              <a:t>schemes, while </a:t>
            </a:r>
            <a:r>
              <a:rPr lang="en-US" b="1" dirty="0"/>
              <a:t>avoiding central-point failure situations </a:t>
            </a:r>
            <a:r>
              <a:rPr lang="en-US" dirty="0"/>
              <a:t>due to fault/cyber-attacks</a:t>
            </a:r>
          </a:p>
        </p:txBody>
      </p:sp>
      <p:sp>
        <p:nvSpPr>
          <p:cNvPr id="21" name="CasellaDiTesto 20">
            <a:extLst>
              <a:ext uri="{FF2B5EF4-FFF2-40B4-BE49-F238E27FC236}">
                <a16:creationId xmlns:a16="http://schemas.microsoft.com/office/drawing/2014/main" id="{CF82896C-D373-201E-77FC-25F97D64BDEE}"/>
              </a:ext>
            </a:extLst>
          </p:cNvPr>
          <p:cNvSpPr txBox="1"/>
          <p:nvPr/>
        </p:nvSpPr>
        <p:spPr>
          <a:xfrm>
            <a:off x="1865062" y="6717808"/>
            <a:ext cx="7613262" cy="369332"/>
          </a:xfrm>
          <a:prstGeom prst="rect">
            <a:avLst/>
          </a:prstGeom>
          <a:noFill/>
        </p:spPr>
        <p:txBody>
          <a:bodyPr wrap="square">
            <a:spAutoFit/>
          </a:bodyPr>
          <a:lstStyle/>
          <a:p>
            <a:r>
              <a:rPr lang="en-US" dirty="0"/>
              <a:t>To </a:t>
            </a:r>
            <a:r>
              <a:rPr lang="en-US" b="1" dirty="0"/>
              <a:t>warm-up</a:t>
            </a:r>
            <a:r>
              <a:rPr lang="en-US" dirty="0"/>
              <a:t> let’s </a:t>
            </a:r>
            <a:r>
              <a:rPr lang="en-US" b="1" dirty="0"/>
              <a:t>start</a:t>
            </a:r>
            <a:r>
              <a:rPr lang="en-US" dirty="0"/>
              <a:t> studying the </a:t>
            </a:r>
            <a:r>
              <a:rPr lang="en-US" b="1" dirty="0"/>
              <a:t>deterministic</a:t>
            </a:r>
            <a:r>
              <a:rPr lang="en-US" dirty="0"/>
              <a:t> </a:t>
            </a:r>
            <a:r>
              <a:rPr lang="en-US" b="1" dirty="0"/>
              <a:t>consensus</a:t>
            </a:r>
            <a:r>
              <a:rPr lang="en-US" dirty="0"/>
              <a:t> </a:t>
            </a:r>
            <a:r>
              <a:rPr lang="en-US" b="1" dirty="0"/>
              <a:t>problem</a:t>
            </a:r>
          </a:p>
        </p:txBody>
      </p:sp>
      <p:sp>
        <p:nvSpPr>
          <p:cNvPr id="22" name="Rettangolo con angoli arrotondati 21">
            <a:extLst>
              <a:ext uri="{FF2B5EF4-FFF2-40B4-BE49-F238E27FC236}">
                <a16:creationId xmlns:a16="http://schemas.microsoft.com/office/drawing/2014/main" id="{2DAD0123-84DA-20A1-6EB9-807A3A1D6AC6}"/>
              </a:ext>
            </a:extLst>
          </p:cNvPr>
          <p:cNvSpPr/>
          <p:nvPr/>
        </p:nvSpPr>
        <p:spPr>
          <a:xfrm>
            <a:off x="443618" y="6650455"/>
            <a:ext cx="9175541" cy="504038"/>
          </a:xfrm>
          <a:prstGeom prst="roundRect">
            <a:avLst>
              <a:gd name="adj" fmla="val 9849"/>
            </a:avLst>
          </a:prstGeom>
          <a:noFill/>
          <a:ln w="38100">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3" name="Rettangolo con angoli arrotondati 2">
            <a:extLst>
              <a:ext uri="{FF2B5EF4-FFF2-40B4-BE49-F238E27FC236}">
                <a16:creationId xmlns:a16="http://schemas.microsoft.com/office/drawing/2014/main" id="{7BA36422-39DC-9765-9A9C-EA0E46DF15C9}"/>
              </a:ext>
            </a:extLst>
          </p:cNvPr>
          <p:cNvSpPr/>
          <p:nvPr/>
        </p:nvSpPr>
        <p:spPr>
          <a:xfrm>
            <a:off x="238866" y="2225931"/>
            <a:ext cx="9587347" cy="1101672"/>
          </a:xfrm>
          <a:prstGeom prst="roundRect">
            <a:avLst>
              <a:gd name="adj" fmla="val 9849"/>
            </a:avLst>
          </a:prstGeom>
          <a:noFill/>
          <a:ln w="38100">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Tree>
    <p:extLst>
      <p:ext uri="{BB962C8B-B14F-4D97-AF65-F5344CB8AC3E}">
        <p14:creationId xmlns:p14="http://schemas.microsoft.com/office/powerpoint/2010/main" val="29178184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500"/>
                                        <p:tgtEl>
                                          <p:spTgt spid="1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fade">
                                      <p:cBhvr>
                                        <p:cTn id="18" dur="500"/>
                                        <p:tgtEl>
                                          <p:spTgt spid="18"/>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fade">
                                      <p:cBhvr>
                                        <p:cTn id="21" dur="500"/>
                                        <p:tgtEl>
                                          <p:spTgt spid="19"/>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21"/>
                                        </p:tgtEl>
                                        <p:attrNameLst>
                                          <p:attrName>style.visibility</p:attrName>
                                        </p:attrNameLst>
                                      </p:cBhvr>
                                      <p:to>
                                        <p:strVal val="visible"/>
                                      </p:to>
                                    </p:set>
                                    <p:animEffect transition="in" filter="fade">
                                      <p:cBhvr>
                                        <p:cTn id="26" dur="500"/>
                                        <p:tgtEl>
                                          <p:spTgt spid="21"/>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fade">
                                      <p:cBhvr>
                                        <p:cTn id="2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4" grpId="0"/>
      <p:bldP spid="16" grpId="0"/>
      <p:bldP spid="18" grpId="0"/>
      <p:bldP spid="19" grpId="0"/>
      <p:bldP spid="21" grpId="0"/>
      <p:bldP spid="2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Learning in Multi-Agent Systems | Artificial Intelligence Lab Brussels">
            <a:extLst>
              <a:ext uri="{FF2B5EF4-FFF2-40B4-BE49-F238E27FC236}">
                <a16:creationId xmlns:a16="http://schemas.microsoft.com/office/drawing/2014/main" id="{B504F59E-0892-E9CD-CCB4-BDA5839E3F1A}"/>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401885" y="341922"/>
            <a:ext cx="2441736" cy="1350354"/>
          </a:xfrm>
          <a:prstGeom prst="rect">
            <a:avLst/>
          </a:prstGeom>
          <a:noFill/>
          <a:extLst>
            <a:ext uri="{909E8E84-426E-40DD-AFC4-6F175D3DCCD1}">
              <a14:hiddenFill xmlns:a14="http://schemas.microsoft.com/office/drawing/2010/main">
                <a:solidFill>
                  <a:srgbClr val="FFFFFF"/>
                </a:solidFill>
              </a14:hiddenFill>
            </a:ext>
          </a:extLst>
        </p:spPr>
      </p:pic>
      <p:sp>
        <p:nvSpPr>
          <p:cNvPr id="2" name="Titolo 1">
            <a:extLst>
              <a:ext uri="{FF2B5EF4-FFF2-40B4-BE49-F238E27FC236}">
                <a16:creationId xmlns:a16="http://schemas.microsoft.com/office/drawing/2014/main" id="{83FF2275-D953-47A5-A53B-5493839F26B8}"/>
              </a:ext>
            </a:extLst>
          </p:cNvPr>
          <p:cNvSpPr>
            <a:spLocks noGrp="1"/>
          </p:cNvSpPr>
          <p:nvPr>
            <p:ph type="title"/>
          </p:nvPr>
        </p:nvSpPr>
        <p:spPr>
          <a:xfrm>
            <a:off x="296369" y="219155"/>
            <a:ext cx="9055073" cy="493439"/>
          </a:xfrm>
        </p:spPr>
        <p:txBody>
          <a:bodyPr>
            <a:normAutofit/>
          </a:bodyPr>
          <a:lstStyle/>
          <a:p>
            <a:r>
              <a:rPr lang="en-GB" dirty="0"/>
              <a:t>The </a:t>
            </a:r>
            <a:r>
              <a:rPr lang="en-GB" dirty="0" err="1"/>
              <a:t>determistic</a:t>
            </a:r>
            <a:r>
              <a:rPr lang="en-GB" dirty="0"/>
              <a:t> CT consensus problem</a:t>
            </a:r>
          </a:p>
        </p:txBody>
      </p:sp>
      <p:sp>
        <p:nvSpPr>
          <p:cNvPr id="4" name="Segnaposto piè di pagina 3">
            <a:extLst>
              <a:ext uri="{FF2B5EF4-FFF2-40B4-BE49-F238E27FC236}">
                <a16:creationId xmlns:a16="http://schemas.microsoft.com/office/drawing/2014/main" id="{C909FEEE-D445-4B69-8195-D4EE4B755D47}"/>
              </a:ext>
            </a:extLst>
          </p:cNvPr>
          <p:cNvSpPr>
            <a:spLocks noGrp="1"/>
          </p:cNvSpPr>
          <p:nvPr>
            <p:ph type="ftr" sz="quarter" idx="11"/>
          </p:nvPr>
        </p:nvSpPr>
        <p:spPr/>
        <p:txBody>
          <a:bodyPr/>
          <a:lstStyle/>
          <a:p>
            <a:r>
              <a:rPr lang="it-IT" dirty="0"/>
              <a:t>alessandro.pilloni@unica.it</a:t>
            </a:r>
          </a:p>
        </p:txBody>
      </p:sp>
      <p:sp>
        <p:nvSpPr>
          <p:cNvPr id="5" name="Segnaposto numero diapositiva 4">
            <a:extLst>
              <a:ext uri="{FF2B5EF4-FFF2-40B4-BE49-F238E27FC236}">
                <a16:creationId xmlns:a16="http://schemas.microsoft.com/office/drawing/2014/main" id="{0AF63CC3-A3BD-4308-A0B8-B74E7702A25C}"/>
              </a:ext>
            </a:extLst>
          </p:cNvPr>
          <p:cNvSpPr>
            <a:spLocks noGrp="1"/>
          </p:cNvSpPr>
          <p:nvPr>
            <p:ph type="sldNum" sz="quarter" idx="12"/>
          </p:nvPr>
        </p:nvSpPr>
        <p:spPr/>
        <p:txBody>
          <a:bodyPr/>
          <a:lstStyle/>
          <a:p>
            <a:fld id="{77D38DAF-82E5-4F16-9708-7032B2640FE9}" type="slidenum">
              <a:rPr lang="it-IT" smtClean="0"/>
              <a:t>5</a:t>
            </a:fld>
            <a:endParaRPr lang="it-IT"/>
          </a:p>
        </p:txBody>
      </p:sp>
      <mc:AlternateContent xmlns:mc="http://schemas.openxmlformats.org/markup-compatibility/2006">
        <mc:Choice xmlns:a14="http://schemas.microsoft.com/office/drawing/2010/main" Requires="a14">
          <p:sp>
            <p:nvSpPr>
              <p:cNvPr id="7" name="CasellaDiTesto 6">
                <a:extLst>
                  <a:ext uri="{FF2B5EF4-FFF2-40B4-BE49-F238E27FC236}">
                    <a16:creationId xmlns:a16="http://schemas.microsoft.com/office/drawing/2014/main" id="{A255D15B-1EEA-5DA7-FBD4-C93226A9E5D0}"/>
                  </a:ext>
                </a:extLst>
              </p:cNvPr>
              <p:cNvSpPr txBox="1"/>
              <p:nvPr/>
            </p:nvSpPr>
            <p:spPr>
              <a:xfrm>
                <a:off x="292908" y="3101538"/>
                <a:ext cx="9415599" cy="369332"/>
              </a:xfrm>
              <a:prstGeom prst="rect">
                <a:avLst/>
              </a:prstGeom>
              <a:noFill/>
            </p:spPr>
            <p:txBody>
              <a:bodyPr wrap="square">
                <a:spAutoFit/>
              </a:bodyPr>
              <a:lstStyle/>
              <a:p>
                <a:pPr marL="342900" indent="-342900">
                  <a:buFont typeface="Arial" panose="020B0604020202020204" pitchFamily="34" charset="0"/>
                  <a:buChar char="•"/>
                </a:pPr>
                <a:r>
                  <a:rPr lang="en-US" dirty="0"/>
                  <a:t>Seeking a </a:t>
                </a:r>
                <a:r>
                  <a:rPr lang="en-US" b="1" dirty="0"/>
                  <a:t>consensus</a:t>
                </a:r>
                <a:r>
                  <a:rPr lang="en-US" dirty="0"/>
                  <a:t> </a:t>
                </a:r>
                <a:r>
                  <a:rPr lang="en-US" b="1" dirty="0"/>
                  <a:t>implies</a:t>
                </a:r>
                <a:r>
                  <a:rPr lang="en-US" dirty="0"/>
                  <a:t> the </a:t>
                </a:r>
                <a:r>
                  <a:rPr lang="en-US" b="1" dirty="0"/>
                  <a:t>design</a:t>
                </a:r>
                <a:r>
                  <a:rPr lang="en-US" dirty="0"/>
                  <a:t> of a </a:t>
                </a:r>
                <a:r>
                  <a:rPr lang="en-US" b="1" dirty="0"/>
                  <a:t>control </a:t>
                </a:r>
                <a14:m>
                  <m:oMath xmlns:m="http://schemas.openxmlformats.org/officeDocument/2006/math">
                    <m:sSub>
                      <m:sSubPr>
                        <m:ctrlPr>
                          <a:rPr lang="en-US" i="1" dirty="0">
                            <a:solidFill>
                              <a:srgbClr val="E71224"/>
                            </a:solidFill>
                            <a:latin typeface="Cambria Math" panose="02040503050406030204" pitchFamily="18" charset="0"/>
                          </a:rPr>
                        </m:ctrlPr>
                      </m:sSubPr>
                      <m:e>
                        <m:r>
                          <a:rPr lang="en-US" i="1" dirty="0">
                            <a:solidFill>
                              <a:srgbClr val="E71224"/>
                            </a:solidFill>
                            <a:latin typeface="Cambria Math" panose="02040503050406030204" pitchFamily="18" charset="0"/>
                          </a:rPr>
                          <m:t>𝑢</m:t>
                        </m:r>
                      </m:e>
                      <m:sub>
                        <m:r>
                          <a:rPr lang="en-US" i="1" dirty="0">
                            <a:solidFill>
                              <a:srgbClr val="E71224"/>
                            </a:solidFill>
                            <a:latin typeface="Cambria Math" panose="02040503050406030204" pitchFamily="18" charset="0"/>
                          </a:rPr>
                          <m:t>𝑖</m:t>
                        </m:r>
                      </m:sub>
                    </m:sSub>
                    <m:r>
                      <a:rPr lang="en-US" i="1" dirty="0">
                        <a:solidFill>
                          <a:srgbClr val="E71224"/>
                        </a:solidFill>
                        <a:latin typeface="Cambria Math" panose="02040503050406030204" pitchFamily="18" charset="0"/>
                      </a:rPr>
                      <m:t>(</m:t>
                    </m:r>
                    <m:r>
                      <a:rPr lang="en-US" i="1" dirty="0">
                        <a:solidFill>
                          <a:srgbClr val="E71224"/>
                        </a:solidFill>
                        <a:latin typeface="Cambria Math" panose="02040503050406030204" pitchFamily="18" charset="0"/>
                      </a:rPr>
                      <m:t>𝑡</m:t>
                    </m:r>
                    <m:r>
                      <a:rPr lang="en-US" i="1" dirty="0">
                        <a:solidFill>
                          <a:srgbClr val="E71224"/>
                        </a:solidFill>
                        <a:latin typeface="Cambria Math" panose="02040503050406030204" pitchFamily="18" charset="0"/>
                      </a:rPr>
                      <m:t>) </m:t>
                    </m:r>
                  </m:oMath>
                </a14:m>
                <a:r>
                  <a:rPr lang="en-US" dirty="0"/>
                  <a:t>to </a:t>
                </a:r>
                <a:r>
                  <a:rPr lang="en-US" b="1" dirty="0"/>
                  <a:t>drive</a:t>
                </a:r>
                <a:r>
                  <a:rPr lang="en-US" dirty="0"/>
                  <a:t> the </a:t>
                </a:r>
                <a:r>
                  <a:rPr lang="en-US" b="1" dirty="0"/>
                  <a:t>relative error </a:t>
                </a:r>
                <a14:m>
                  <m:oMath xmlns:m="http://schemas.openxmlformats.org/officeDocument/2006/math">
                    <m:sSub>
                      <m:sSubPr>
                        <m:ctrlPr>
                          <a:rPr lang="it-IT" b="0" i="1" dirty="0" smtClean="0">
                            <a:solidFill>
                              <a:srgbClr val="E71224"/>
                            </a:solidFill>
                            <a:latin typeface="Cambria Math" panose="02040503050406030204" pitchFamily="18" charset="0"/>
                          </a:rPr>
                        </m:ctrlPr>
                      </m:sSubPr>
                      <m:e>
                        <m:r>
                          <a:rPr lang="it-IT" b="0" i="1" dirty="0" smtClean="0">
                            <a:solidFill>
                              <a:srgbClr val="E71224"/>
                            </a:solidFill>
                            <a:latin typeface="Cambria Math" panose="02040503050406030204" pitchFamily="18" charset="0"/>
                          </a:rPr>
                          <m:t>𝑒</m:t>
                        </m:r>
                      </m:e>
                      <m:sub>
                        <m:r>
                          <a:rPr lang="it-IT" b="0" i="1" dirty="0" smtClean="0">
                            <a:solidFill>
                              <a:srgbClr val="E71224"/>
                            </a:solidFill>
                            <a:latin typeface="Cambria Math" panose="02040503050406030204" pitchFamily="18" charset="0"/>
                          </a:rPr>
                          <m:t>𝑖𝑘</m:t>
                        </m:r>
                      </m:sub>
                    </m:sSub>
                    <m:d>
                      <m:dPr>
                        <m:ctrlPr>
                          <a:rPr lang="en-US" b="0" i="1" dirty="0">
                            <a:solidFill>
                              <a:srgbClr val="E71224"/>
                            </a:solidFill>
                            <a:latin typeface="Cambria Math" panose="02040503050406030204" pitchFamily="18" charset="0"/>
                          </a:rPr>
                        </m:ctrlPr>
                      </m:dPr>
                      <m:e>
                        <m:r>
                          <a:rPr lang="it-IT" b="0" i="1" dirty="0" smtClean="0">
                            <a:solidFill>
                              <a:srgbClr val="E71224"/>
                            </a:solidFill>
                            <a:latin typeface="Cambria Math" panose="02040503050406030204" pitchFamily="18" charset="0"/>
                          </a:rPr>
                          <m:t>𝑡</m:t>
                        </m:r>
                      </m:e>
                    </m:d>
                    <m:r>
                      <a:rPr lang="it-IT" b="0" i="1" dirty="0" smtClean="0">
                        <a:solidFill>
                          <a:srgbClr val="E71224"/>
                        </a:solidFill>
                        <a:latin typeface="Cambria Math" panose="02040503050406030204" pitchFamily="18" charset="0"/>
                      </a:rPr>
                      <m:t>→0</m:t>
                    </m:r>
                  </m:oMath>
                </a14:m>
                <a:r>
                  <a:rPr lang="en-US" dirty="0"/>
                  <a:t> </a:t>
                </a:r>
              </a:p>
            </p:txBody>
          </p:sp>
        </mc:Choice>
        <mc:Fallback>
          <p:sp>
            <p:nvSpPr>
              <p:cNvPr id="7" name="CasellaDiTesto 6">
                <a:extLst>
                  <a:ext uri="{FF2B5EF4-FFF2-40B4-BE49-F238E27FC236}">
                    <a16:creationId xmlns:a16="http://schemas.microsoft.com/office/drawing/2014/main" id="{A255D15B-1EEA-5DA7-FBD4-C93226A9E5D0}"/>
                  </a:ext>
                </a:extLst>
              </p:cNvPr>
              <p:cNvSpPr txBox="1">
                <a:spLocks noRot="1" noChangeAspect="1" noMove="1" noResize="1" noEditPoints="1" noAdjustHandles="1" noChangeArrowheads="1" noChangeShapeType="1" noTextEdit="1"/>
              </p:cNvSpPr>
              <p:nvPr/>
            </p:nvSpPr>
            <p:spPr>
              <a:xfrm>
                <a:off x="292908" y="3101538"/>
                <a:ext cx="9415599" cy="369332"/>
              </a:xfrm>
              <a:prstGeom prst="rect">
                <a:avLst/>
              </a:prstGeom>
              <a:blipFill>
                <a:blip r:embed="rId9"/>
                <a:stretch>
                  <a:fillRect l="-388" t="-10000" b="-26667"/>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12" name="CasellaDiTesto 11">
                <a:extLst>
                  <a:ext uri="{FF2B5EF4-FFF2-40B4-BE49-F238E27FC236}">
                    <a16:creationId xmlns:a16="http://schemas.microsoft.com/office/drawing/2014/main" id="{BAB6FA54-2154-C34D-395F-608A3E09D537}"/>
                  </a:ext>
                </a:extLst>
              </p:cNvPr>
              <p:cNvSpPr txBox="1"/>
              <p:nvPr/>
            </p:nvSpPr>
            <p:spPr>
              <a:xfrm>
                <a:off x="237004" y="862817"/>
                <a:ext cx="9415599" cy="369332"/>
              </a:xfrm>
              <a:prstGeom prst="rect">
                <a:avLst/>
              </a:prstGeom>
              <a:noFill/>
            </p:spPr>
            <p:txBody>
              <a:bodyPr wrap="square">
                <a:spAutoFit/>
              </a:bodyPr>
              <a:lstStyle/>
              <a:p>
                <a:r>
                  <a:rPr lang="en-US" b="1" dirty="0"/>
                  <a:t>Problem formulation: </a:t>
                </a:r>
                <a:r>
                  <a:rPr lang="en-US" dirty="0"/>
                  <a:t>Consider a set of </a:t>
                </a:r>
                <a14:m>
                  <m:oMath xmlns:m="http://schemas.openxmlformats.org/officeDocument/2006/math">
                    <m:r>
                      <a:rPr lang="it-IT" b="0" i="1" dirty="0" smtClean="0">
                        <a:solidFill>
                          <a:srgbClr val="E71224"/>
                        </a:solidFill>
                        <a:latin typeface="Cambria Math" panose="02040503050406030204" pitchFamily="18" charset="0"/>
                      </a:rPr>
                      <m:t>𝑛</m:t>
                    </m:r>
                    <m:r>
                      <a:rPr lang="it-IT" b="0" i="1" dirty="0" smtClean="0">
                        <a:latin typeface="Cambria Math" panose="02040503050406030204" pitchFamily="18" charset="0"/>
                      </a:rPr>
                      <m:t> </m:t>
                    </m:r>
                  </m:oMath>
                </a14:m>
                <a:r>
                  <a:rPr lang="en-US" dirty="0"/>
                  <a:t>CT scalar agents </a:t>
                </a:r>
              </a:p>
            </p:txBody>
          </p:sp>
        </mc:Choice>
        <mc:Fallback xmlns="">
          <p:sp>
            <p:nvSpPr>
              <p:cNvPr id="12" name="CasellaDiTesto 11">
                <a:extLst>
                  <a:ext uri="{FF2B5EF4-FFF2-40B4-BE49-F238E27FC236}">
                    <a16:creationId xmlns:a16="http://schemas.microsoft.com/office/drawing/2014/main" id="{BAB6FA54-2154-C34D-395F-608A3E09D537}"/>
                  </a:ext>
                </a:extLst>
              </p:cNvPr>
              <p:cNvSpPr txBox="1">
                <a:spLocks noRot="1" noChangeAspect="1" noMove="1" noResize="1" noEditPoints="1" noAdjustHandles="1" noChangeArrowheads="1" noChangeShapeType="1" noTextEdit="1"/>
              </p:cNvSpPr>
              <p:nvPr/>
            </p:nvSpPr>
            <p:spPr>
              <a:xfrm>
                <a:off x="237004" y="862817"/>
                <a:ext cx="9415599" cy="369332"/>
              </a:xfrm>
              <a:prstGeom prst="rect">
                <a:avLst/>
              </a:prstGeom>
              <a:blipFill>
                <a:blip r:embed="rId10"/>
                <a:stretch>
                  <a:fillRect l="-583" t="-10000" b="-26667"/>
                </a:stretch>
              </a:blipFill>
            </p:spPr>
            <p:txBody>
              <a:bodyPr/>
              <a:lstStyle/>
              <a:p>
                <a:r>
                  <a:rPr lang="it-IT">
                    <a:noFill/>
                  </a:rPr>
                  <a:t> </a:t>
                </a:r>
              </a:p>
            </p:txBody>
          </p:sp>
        </mc:Fallback>
      </mc:AlternateContent>
      <p:pic>
        <p:nvPicPr>
          <p:cNvPr id="14" name="Immagine 13"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dot{x}_i(t)=u_i(t)&#10;\end{eqnarray*}&#10;}&#10;\end{document}" title="IguanaTex Bitmap Display">
            <a:extLst>
              <a:ext uri="{FF2B5EF4-FFF2-40B4-BE49-F238E27FC236}">
                <a16:creationId xmlns:a16="http://schemas.microsoft.com/office/drawing/2014/main" id="{7ACD4C64-AC1B-519C-CCBF-3CDD7A1BBC07}"/>
              </a:ext>
            </a:extLst>
          </p:cNvPr>
          <p:cNvPicPr>
            <a:picLocks noChangeAspect="1"/>
          </p:cNvPicPr>
          <p:nvPr>
            <p:custDataLst>
              <p:tags r:id="rId1"/>
            </p:custDataLst>
          </p:nvPr>
        </p:nvPicPr>
        <p:blipFill>
          <a:blip r:embed="rId11">
            <a:extLst>
              <a:ext uri="{28A0092B-C50C-407E-A947-70E740481C1C}">
                <a14:useLocalDpi xmlns:a14="http://schemas.microsoft.com/office/drawing/2010/main" val="0"/>
              </a:ext>
            </a:extLst>
          </a:blip>
          <a:stretch>
            <a:fillRect/>
          </a:stretch>
        </p:blipFill>
        <p:spPr>
          <a:xfrm>
            <a:off x="4456283" y="1407648"/>
            <a:ext cx="1280023" cy="267875"/>
          </a:xfrm>
          <a:prstGeom prst="rect">
            <a:avLst/>
          </a:prstGeom>
        </p:spPr>
      </p:pic>
      <mc:AlternateContent xmlns:mc="http://schemas.openxmlformats.org/markup-compatibility/2006" xmlns:a14="http://schemas.microsoft.com/office/drawing/2010/main">
        <mc:Choice Requires="a14">
          <p:sp>
            <p:nvSpPr>
              <p:cNvPr id="15" name="CasellaDiTesto 14">
                <a:extLst>
                  <a:ext uri="{FF2B5EF4-FFF2-40B4-BE49-F238E27FC236}">
                    <a16:creationId xmlns:a16="http://schemas.microsoft.com/office/drawing/2014/main" id="{11D55A8E-0F54-5802-A073-C36623D645D0}"/>
                  </a:ext>
                </a:extLst>
              </p:cNvPr>
              <p:cNvSpPr txBox="1"/>
              <p:nvPr/>
            </p:nvSpPr>
            <p:spPr>
              <a:xfrm>
                <a:off x="292908" y="1857011"/>
                <a:ext cx="9733244" cy="369332"/>
              </a:xfrm>
              <a:prstGeom prst="rect">
                <a:avLst/>
              </a:prstGeom>
              <a:noFill/>
            </p:spPr>
            <p:txBody>
              <a:bodyPr wrap="square">
                <a:spAutoFit/>
              </a:bodyPr>
              <a:lstStyle/>
              <a:p>
                <a:r>
                  <a:rPr lang="en-US" dirty="0"/>
                  <a:t>where </a:t>
                </a:r>
                <a14:m>
                  <m:oMath xmlns:m="http://schemas.openxmlformats.org/officeDocument/2006/math">
                    <m:sSub>
                      <m:sSubPr>
                        <m:ctrlPr>
                          <a:rPr lang="it-IT" b="0" i="1" dirty="0" smtClean="0">
                            <a:solidFill>
                              <a:srgbClr val="E71224"/>
                            </a:solidFill>
                            <a:latin typeface="Cambria Math" panose="02040503050406030204" pitchFamily="18" charset="0"/>
                          </a:rPr>
                        </m:ctrlPr>
                      </m:sSubPr>
                      <m:e>
                        <m:r>
                          <a:rPr lang="it-IT" b="0" i="1" dirty="0" smtClean="0">
                            <a:solidFill>
                              <a:srgbClr val="E71224"/>
                            </a:solidFill>
                            <a:latin typeface="Cambria Math" panose="02040503050406030204" pitchFamily="18" charset="0"/>
                          </a:rPr>
                          <m:t>𝑥</m:t>
                        </m:r>
                      </m:e>
                      <m:sub>
                        <m:r>
                          <a:rPr lang="it-IT" b="0" i="1" dirty="0" smtClean="0">
                            <a:solidFill>
                              <a:srgbClr val="E71224"/>
                            </a:solidFill>
                            <a:latin typeface="Cambria Math" panose="02040503050406030204" pitchFamily="18" charset="0"/>
                          </a:rPr>
                          <m:t>𝑖</m:t>
                        </m:r>
                      </m:sub>
                    </m:sSub>
                    <m:r>
                      <a:rPr lang="en-US" i="1" dirty="0">
                        <a:solidFill>
                          <a:srgbClr val="E71224"/>
                        </a:solidFill>
                        <a:latin typeface="Cambria Math" panose="02040503050406030204" pitchFamily="18" charset="0"/>
                      </a:rPr>
                      <m:t>(</m:t>
                    </m:r>
                    <m:r>
                      <a:rPr lang="en-US" i="1" dirty="0">
                        <a:solidFill>
                          <a:srgbClr val="E71224"/>
                        </a:solidFill>
                        <a:latin typeface="Cambria Math" panose="02040503050406030204" pitchFamily="18" charset="0"/>
                      </a:rPr>
                      <m:t>𝑡</m:t>
                    </m:r>
                    <m:r>
                      <a:rPr lang="en-US" i="1" dirty="0">
                        <a:solidFill>
                          <a:srgbClr val="E71224"/>
                        </a:solidFill>
                        <a:latin typeface="Cambria Math" panose="02040503050406030204" pitchFamily="18" charset="0"/>
                      </a:rPr>
                      <m:t>) </m:t>
                    </m:r>
                  </m:oMath>
                </a14:m>
                <a:r>
                  <a:rPr lang="en-US" dirty="0"/>
                  <a:t>is the </a:t>
                </a:r>
                <a:r>
                  <a:rPr lang="en-US" b="1" dirty="0"/>
                  <a:t>agent</a:t>
                </a:r>
                <a:r>
                  <a:rPr lang="en-US" dirty="0"/>
                  <a:t> </a:t>
                </a:r>
                <a:r>
                  <a:rPr lang="en-US" b="1" dirty="0"/>
                  <a:t>state</a:t>
                </a:r>
                <a:r>
                  <a:rPr lang="en-US" dirty="0"/>
                  <a:t> (</a:t>
                </a:r>
                <a:r>
                  <a:rPr lang="en-US" b="1" i="1" dirty="0"/>
                  <a:t>opinion</a:t>
                </a:r>
                <a:r>
                  <a:rPr lang="en-US" dirty="0"/>
                  <a:t>), </a:t>
                </a:r>
                <a14:m>
                  <m:oMath xmlns:m="http://schemas.openxmlformats.org/officeDocument/2006/math">
                    <m:sSub>
                      <m:sSubPr>
                        <m:ctrlPr>
                          <a:rPr lang="it-IT" i="1" dirty="0" smtClean="0">
                            <a:solidFill>
                              <a:srgbClr val="E71224"/>
                            </a:solidFill>
                            <a:latin typeface="Cambria Math" panose="02040503050406030204" pitchFamily="18" charset="0"/>
                          </a:rPr>
                        </m:ctrlPr>
                      </m:sSubPr>
                      <m:e>
                        <m:r>
                          <a:rPr lang="it-IT" i="1" dirty="0">
                            <a:solidFill>
                              <a:srgbClr val="E71224"/>
                            </a:solidFill>
                            <a:latin typeface="Cambria Math" panose="02040503050406030204" pitchFamily="18" charset="0"/>
                          </a:rPr>
                          <m:t>𝑥</m:t>
                        </m:r>
                      </m:e>
                      <m:sub>
                        <m:r>
                          <a:rPr lang="it-IT" i="1" dirty="0">
                            <a:solidFill>
                              <a:srgbClr val="E71224"/>
                            </a:solidFill>
                            <a:latin typeface="Cambria Math" panose="02040503050406030204" pitchFamily="18" charset="0"/>
                          </a:rPr>
                          <m:t>𝑖</m:t>
                        </m:r>
                      </m:sub>
                    </m:sSub>
                    <m:r>
                      <a:rPr lang="en-US" i="1" dirty="0">
                        <a:solidFill>
                          <a:srgbClr val="E71224"/>
                        </a:solidFill>
                        <a:latin typeface="Cambria Math" panose="02040503050406030204" pitchFamily="18" charset="0"/>
                      </a:rPr>
                      <m:t>(</m:t>
                    </m:r>
                    <m:r>
                      <a:rPr lang="it-IT" i="1" dirty="0">
                        <a:solidFill>
                          <a:srgbClr val="E71224"/>
                        </a:solidFill>
                        <a:latin typeface="Cambria Math" panose="02040503050406030204" pitchFamily="18" charset="0"/>
                      </a:rPr>
                      <m:t>0</m:t>
                    </m:r>
                    <m:r>
                      <a:rPr lang="en-US" i="1" dirty="0">
                        <a:solidFill>
                          <a:srgbClr val="E71224"/>
                        </a:solidFill>
                        <a:latin typeface="Cambria Math" panose="02040503050406030204" pitchFamily="18" charset="0"/>
                      </a:rPr>
                      <m:t>)</m:t>
                    </m:r>
                    <m:r>
                      <a:rPr lang="en-US" i="1" dirty="0">
                        <a:latin typeface="Cambria Math" panose="02040503050406030204" pitchFamily="18" charset="0"/>
                      </a:rPr>
                      <m:t> </m:t>
                    </m:r>
                  </m:oMath>
                </a14:m>
                <a:r>
                  <a:rPr lang="it-IT" dirty="0"/>
                  <a:t>its </a:t>
                </a:r>
                <a:r>
                  <a:rPr lang="it-IT" dirty="0" err="1"/>
                  <a:t>initial</a:t>
                </a:r>
                <a:r>
                  <a:rPr lang="it-IT" dirty="0"/>
                  <a:t> </a:t>
                </a:r>
                <a:r>
                  <a:rPr lang="it-IT" b="1" i="1" dirty="0" err="1"/>
                  <a:t>preference</a:t>
                </a:r>
                <a:r>
                  <a:rPr lang="it-IT" dirty="0"/>
                  <a:t>, and </a:t>
                </a:r>
                <a14:m>
                  <m:oMath xmlns:m="http://schemas.openxmlformats.org/officeDocument/2006/math">
                    <m:sSub>
                      <m:sSubPr>
                        <m:ctrlPr>
                          <a:rPr lang="en-US" i="1" dirty="0" smtClean="0">
                            <a:solidFill>
                              <a:srgbClr val="E71224"/>
                            </a:solidFill>
                            <a:latin typeface="Cambria Math" panose="02040503050406030204" pitchFamily="18" charset="0"/>
                          </a:rPr>
                        </m:ctrlPr>
                      </m:sSubPr>
                      <m:e>
                        <m:r>
                          <a:rPr lang="en-US" i="1" dirty="0">
                            <a:solidFill>
                              <a:srgbClr val="E71224"/>
                            </a:solidFill>
                            <a:latin typeface="Cambria Math" panose="02040503050406030204" pitchFamily="18" charset="0"/>
                          </a:rPr>
                          <m:t>𝑢</m:t>
                        </m:r>
                      </m:e>
                      <m:sub>
                        <m:r>
                          <a:rPr lang="en-US" i="1" dirty="0">
                            <a:solidFill>
                              <a:srgbClr val="E71224"/>
                            </a:solidFill>
                            <a:latin typeface="Cambria Math" panose="02040503050406030204" pitchFamily="18" charset="0"/>
                          </a:rPr>
                          <m:t>𝑖</m:t>
                        </m:r>
                      </m:sub>
                    </m:sSub>
                    <m:r>
                      <a:rPr lang="en-US" i="1" dirty="0">
                        <a:solidFill>
                          <a:srgbClr val="E71224"/>
                        </a:solidFill>
                        <a:latin typeface="Cambria Math" panose="02040503050406030204" pitchFamily="18" charset="0"/>
                      </a:rPr>
                      <m:t>(</m:t>
                    </m:r>
                    <m:r>
                      <a:rPr lang="en-US" i="1" dirty="0">
                        <a:solidFill>
                          <a:srgbClr val="E71224"/>
                        </a:solidFill>
                        <a:latin typeface="Cambria Math" panose="02040503050406030204" pitchFamily="18" charset="0"/>
                      </a:rPr>
                      <m:t>𝑡</m:t>
                    </m:r>
                    <m:r>
                      <a:rPr lang="en-US" i="1" dirty="0">
                        <a:solidFill>
                          <a:srgbClr val="E71224"/>
                        </a:solidFill>
                        <a:latin typeface="Cambria Math" panose="02040503050406030204" pitchFamily="18" charset="0"/>
                      </a:rPr>
                      <m:t>) </m:t>
                    </m:r>
                  </m:oMath>
                </a14:m>
                <a:r>
                  <a:rPr lang="en-US" dirty="0"/>
                  <a:t>the </a:t>
                </a:r>
                <a:r>
                  <a:rPr lang="en-US" b="1" dirty="0"/>
                  <a:t>interaction protocol </a:t>
                </a:r>
              </a:p>
            </p:txBody>
          </p:sp>
        </mc:Choice>
        <mc:Fallback xmlns="">
          <p:sp>
            <p:nvSpPr>
              <p:cNvPr id="15" name="CasellaDiTesto 14">
                <a:extLst>
                  <a:ext uri="{FF2B5EF4-FFF2-40B4-BE49-F238E27FC236}">
                    <a16:creationId xmlns:a16="http://schemas.microsoft.com/office/drawing/2014/main" id="{11D55A8E-0F54-5802-A073-C36623D645D0}"/>
                  </a:ext>
                </a:extLst>
              </p:cNvPr>
              <p:cNvSpPr txBox="1">
                <a:spLocks noRot="1" noChangeAspect="1" noMove="1" noResize="1" noEditPoints="1" noAdjustHandles="1" noChangeArrowheads="1" noChangeShapeType="1" noTextEdit="1"/>
              </p:cNvSpPr>
              <p:nvPr/>
            </p:nvSpPr>
            <p:spPr>
              <a:xfrm>
                <a:off x="292908" y="1857011"/>
                <a:ext cx="9733244" cy="369332"/>
              </a:xfrm>
              <a:prstGeom prst="rect">
                <a:avLst/>
              </a:prstGeom>
              <a:blipFill>
                <a:blip r:embed="rId12"/>
                <a:stretch>
                  <a:fillRect l="-501" t="-10000" r="-188" b="-26667"/>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16" name="CasellaDiTesto 15">
                <a:extLst>
                  <a:ext uri="{FF2B5EF4-FFF2-40B4-BE49-F238E27FC236}">
                    <a16:creationId xmlns:a16="http://schemas.microsoft.com/office/drawing/2014/main" id="{D0DC3B0B-6221-87E8-7AAE-7662DD3F1E17}"/>
                  </a:ext>
                </a:extLst>
              </p:cNvPr>
              <p:cNvSpPr txBox="1"/>
              <p:nvPr/>
            </p:nvSpPr>
            <p:spPr>
              <a:xfrm>
                <a:off x="295685" y="2486929"/>
                <a:ext cx="9902414" cy="369332"/>
              </a:xfrm>
              <a:prstGeom prst="rect">
                <a:avLst/>
              </a:prstGeom>
              <a:noFill/>
            </p:spPr>
            <p:txBody>
              <a:bodyPr wrap="square">
                <a:spAutoFit/>
              </a:bodyPr>
              <a:lstStyle/>
              <a:p>
                <a:r>
                  <a:rPr lang="it-IT" b="1" dirty="0"/>
                  <a:t>Assume: </a:t>
                </a:r>
                <a:r>
                  <a:rPr lang="it-IT" dirty="0"/>
                  <a:t>Agents </a:t>
                </a:r>
                <a:r>
                  <a:rPr lang="en-US" dirty="0"/>
                  <a:t>operates on a </a:t>
                </a:r>
                <a:r>
                  <a:rPr lang="en-US" b="1" dirty="0"/>
                  <a:t>strongly connected undirect network</a:t>
                </a:r>
                <a:r>
                  <a:rPr lang="en-US" dirty="0"/>
                  <a:t> </a:t>
                </a:r>
                <a14:m>
                  <m:oMath xmlns:m="http://schemas.openxmlformats.org/officeDocument/2006/math">
                    <m:r>
                      <a:rPr lang="it-IT" b="0" i="1" dirty="0" smtClean="0">
                        <a:solidFill>
                          <a:srgbClr val="E71224"/>
                        </a:solidFill>
                        <a:latin typeface="Cambria Math" panose="02040503050406030204" pitchFamily="18" charset="0"/>
                      </a:rPr>
                      <m:t>𝒢</m:t>
                    </m:r>
                    <m:r>
                      <a:rPr lang="it-IT" b="0" i="1" dirty="0" smtClean="0">
                        <a:solidFill>
                          <a:srgbClr val="E71224"/>
                        </a:solidFill>
                        <a:latin typeface="Cambria Math" panose="02040503050406030204" pitchFamily="18" charset="0"/>
                      </a:rPr>
                      <m:t>(</m:t>
                    </m:r>
                    <m:r>
                      <a:rPr lang="it-IT" b="0" i="1" dirty="0" smtClean="0">
                        <a:solidFill>
                          <a:srgbClr val="E71224"/>
                        </a:solidFill>
                        <a:latin typeface="Cambria Math" panose="02040503050406030204" pitchFamily="18" charset="0"/>
                      </a:rPr>
                      <m:t>𝒱</m:t>
                    </m:r>
                    <m:r>
                      <a:rPr lang="it-IT" b="0" i="1" dirty="0" smtClean="0">
                        <a:solidFill>
                          <a:srgbClr val="E71224"/>
                        </a:solidFill>
                        <a:latin typeface="Cambria Math" panose="02040503050406030204" pitchFamily="18" charset="0"/>
                      </a:rPr>
                      <m:t>,</m:t>
                    </m:r>
                    <m:r>
                      <a:rPr lang="it-IT" b="0" i="1" dirty="0" smtClean="0">
                        <a:solidFill>
                          <a:srgbClr val="E71224"/>
                        </a:solidFill>
                        <a:latin typeface="Cambria Math" panose="02040503050406030204" pitchFamily="18" charset="0"/>
                      </a:rPr>
                      <m:t>ℰ</m:t>
                    </m:r>
                    <m:r>
                      <a:rPr lang="it-IT" b="0" i="1" dirty="0" smtClean="0">
                        <a:solidFill>
                          <a:srgbClr val="E71224"/>
                        </a:solidFill>
                        <a:latin typeface="Cambria Math" panose="02040503050406030204" pitchFamily="18" charset="0"/>
                      </a:rPr>
                      <m:t>)</m:t>
                    </m:r>
                  </m:oMath>
                </a14:m>
                <a:r>
                  <a:rPr lang="en-US" dirty="0"/>
                  <a:t>, i.e. </a:t>
                </a:r>
                <a14:m>
                  <m:oMath xmlns:m="http://schemas.openxmlformats.org/officeDocument/2006/math">
                    <m:d>
                      <m:dPr>
                        <m:ctrlPr>
                          <a:rPr lang="it-IT" i="1" dirty="0" smtClean="0">
                            <a:solidFill>
                              <a:srgbClr val="E71224"/>
                            </a:solidFill>
                            <a:latin typeface="Cambria Math" panose="02040503050406030204" pitchFamily="18" charset="0"/>
                          </a:rPr>
                        </m:ctrlPr>
                      </m:dPr>
                      <m:e>
                        <m:r>
                          <a:rPr lang="it-IT" i="1" dirty="0">
                            <a:solidFill>
                              <a:srgbClr val="E71224"/>
                            </a:solidFill>
                            <a:latin typeface="Cambria Math" panose="02040503050406030204" pitchFamily="18" charset="0"/>
                          </a:rPr>
                          <m:t>𝑗</m:t>
                        </m:r>
                        <m:r>
                          <a:rPr lang="it-IT" i="1" dirty="0">
                            <a:solidFill>
                              <a:srgbClr val="E71224"/>
                            </a:solidFill>
                            <a:latin typeface="Cambria Math" panose="02040503050406030204" pitchFamily="18" charset="0"/>
                          </a:rPr>
                          <m:t>,</m:t>
                        </m:r>
                        <m:r>
                          <a:rPr lang="it-IT" i="1" dirty="0">
                            <a:solidFill>
                              <a:srgbClr val="E71224"/>
                            </a:solidFill>
                            <a:latin typeface="Cambria Math" panose="02040503050406030204" pitchFamily="18" charset="0"/>
                          </a:rPr>
                          <m:t>𝑖</m:t>
                        </m:r>
                      </m:e>
                    </m:d>
                    <m:r>
                      <a:rPr lang="it-IT" i="1" dirty="0">
                        <a:solidFill>
                          <a:srgbClr val="E71224"/>
                        </a:solidFill>
                        <a:latin typeface="Cambria Math" panose="02040503050406030204" pitchFamily="18" charset="0"/>
                      </a:rPr>
                      <m:t>∈</m:t>
                    </m:r>
                    <m:r>
                      <a:rPr lang="it-IT" i="1" dirty="0">
                        <a:solidFill>
                          <a:srgbClr val="E71224"/>
                        </a:solidFill>
                        <a:latin typeface="Cambria Math" panose="02040503050406030204" pitchFamily="18" charset="0"/>
                      </a:rPr>
                      <m:t>ℰ</m:t>
                    </m:r>
                    <m:r>
                      <a:rPr lang="it-IT" i="1" dirty="0">
                        <a:solidFill>
                          <a:srgbClr val="E71224"/>
                        </a:solidFill>
                        <a:latin typeface="Cambria Math" panose="02040503050406030204" pitchFamily="18" charset="0"/>
                      </a:rPr>
                      <m:t>⇒∃</m:t>
                    </m:r>
                    <m:d>
                      <m:dPr>
                        <m:ctrlPr>
                          <a:rPr lang="it-IT" i="1" dirty="0">
                            <a:solidFill>
                              <a:srgbClr val="E71224"/>
                            </a:solidFill>
                            <a:latin typeface="Cambria Math" panose="02040503050406030204" pitchFamily="18" charset="0"/>
                          </a:rPr>
                        </m:ctrlPr>
                      </m:dPr>
                      <m:e>
                        <m:r>
                          <a:rPr lang="it-IT" i="1" dirty="0">
                            <a:solidFill>
                              <a:srgbClr val="E71224"/>
                            </a:solidFill>
                            <a:latin typeface="Cambria Math" panose="02040503050406030204" pitchFamily="18" charset="0"/>
                          </a:rPr>
                          <m:t>𝑗</m:t>
                        </m:r>
                        <m:r>
                          <a:rPr lang="it-IT" i="1" dirty="0">
                            <a:solidFill>
                              <a:srgbClr val="E71224"/>
                            </a:solidFill>
                            <a:latin typeface="Cambria Math" panose="02040503050406030204" pitchFamily="18" charset="0"/>
                          </a:rPr>
                          <m:t>,</m:t>
                        </m:r>
                        <m:r>
                          <a:rPr lang="it-IT" i="1" dirty="0">
                            <a:solidFill>
                              <a:srgbClr val="E71224"/>
                            </a:solidFill>
                            <a:latin typeface="Cambria Math" panose="02040503050406030204" pitchFamily="18" charset="0"/>
                          </a:rPr>
                          <m:t>𝑖</m:t>
                        </m:r>
                      </m:e>
                    </m:d>
                  </m:oMath>
                </a14:m>
                <a:endParaRPr lang="en-US" dirty="0">
                  <a:solidFill>
                    <a:srgbClr val="E71224"/>
                  </a:solidFill>
                </a:endParaRPr>
              </a:p>
            </p:txBody>
          </p:sp>
        </mc:Choice>
        <mc:Fallback xmlns="">
          <p:sp>
            <p:nvSpPr>
              <p:cNvPr id="16" name="CasellaDiTesto 15">
                <a:extLst>
                  <a:ext uri="{FF2B5EF4-FFF2-40B4-BE49-F238E27FC236}">
                    <a16:creationId xmlns:a16="http://schemas.microsoft.com/office/drawing/2014/main" id="{D0DC3B0B-6221-87E8-7AAE-7662DD3F1E17}"/>
                  </a:ext>
                </a:extLst>
              </p:cNvPr>
              <p:cNvSpPr txBox="1">
                <a:spLocks noRot="1" noChangeAspect="1" noMove="1" noResize="1" noEditPoints="1" noAdjustHandles="1" noChangeArrowheads="1" noChangeShapeType="1" noTextEdit="1"/>
              </p:cNvSpPr>
              <p:nvPr/>
            </p:nvSpPr>
            <p:spPr>
              <a:xfrm>
                <a:off x="295685" y="2486929"/>
                <a:ext cx="9902414" cy="369332"/>
              </a:xfrm>
              <a:prstGeom prst="rect">
                <a:avLst/>
              </a:prstGeom>
              <a:blipFill>
                <a:blip r:embed="rId13"/>
                <a:stretch>
                  <a:fillRect l="-554" t="-9836" b="-24590"/>
                </a:stretch>
              </a:blipFill>
            </p:spPr>
            <p:txBody>
              <a:bodyPr/>
              <a:lstStyle/>
              <a:p>
                <a:r>
                  <a:rPr lang="it-IT">
                    <a:noFill/>
                  </a:rPr>
                  <a:t> </a:t>
                </a:r>
              </a:p>
            </p:txBody>
          </p:sp>
        </mc:Fallback>
      </mc:AlternateContent>
      <p:pic>
        <p:nvPicPr>
          <p:cNvPr id="17" name="Immagine 16"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u_i(x_j\in\mathbfcal{N}_i)\;\;:\;\;e_{ik}(t)=\|x_{i}(t)-x_{k}(t)\|\to 0\quad \;\forall~i,k\in\mathbfcal{V}\quad \Rightarrow\quad  x_i(t)\to c(t)\;\;\;\text{(consensus value)} &#10;\end{eqnarray*}&#10;}&#10;\end{document}" title="IguanaTex Bitmap Display">
            <a:extLst>
              <a:ext uri="{FF2B5EF4-FFF2-40B4-BE49-F238E27FC236}">
                <a16:creationId xmlns:a16="http://schemas.microsoft.com/office/drawing/2014/main" id="{748EBABF-9537-0E83-D1D1-39669E3EABE4}"/>
              </a:ext>
            </a:extLst>
          </p:cNvPr>
          <p:cNvPicPr>
            <a:picLocks noChangeAspect="1"/>
          </p:cNvPicPr>
          <p:nvPr>
            <p:custDataLst>
              <p:tags r:id="rId2"/>
            </p:custDataLst>
          </p:nvPr>
        </p:nvPicPr>
        <p:blipFill>
          <a:blip r:embed="rId14">
            <a:extLst>
              <a:ext uri="{28A0092B-C50C-407E-A947-70E740481C1C}">
                <a14:useLocalDpi xmlns:a14="http://schemas.microsoft.com/office/drawing/2010/main" val="0"/>
              </a:ext>
            </a:extLst>
          </a:blip>
          <a:stretch>
            <a:fillRect/>
          </a:stretch>
        </p:blipFill>
        <p:spPr>
          <a:xfrm>
            <a:off x="708422" y="3758607"/>
            <a:ext cx="8755358" cy="266276"/>
          </a:xfrm>
          <a:prstGeom prst="rect">
            <a:avLst/>
          </a:prstGeom>
        </p:spPr>
      </p:pic>
      <mc:AlternateContent xmlns:mc="http://schemas.openxmlformats.org/markup-compatibility/2006" xmlns:a14="http://schemas.microsoft.com/office/drawing/2010/main">
        <mc:Choice Requires="a14">
          <p:sp>
            <p:nvSpPr>
              <p:cNvPr id="33" name="CasellaDiTesto 32">
                <a:extLst>
                  <a:ext uri="{FF2B5EF4-FFF2-40B4-BE49-F238E27FC236}">
                    <a16:creationId xmlns:a16="http://schemas.microsoft.com/office/drawing/2014/main" id="{9B92C2B7-502A-30E4-8DAB-06D55C790949}"/>
                  </a:ext>
                </a:extLst>
              </p:cNvPr>
              <p:cNvSpPr txBox="1"/>
              <p:nvPr/>
            </p:nvSpPr>
            <p:spPr>
              <a:xfrm>
                <a:off x="166253" y="4373642"/>
                <a:ext cx="9748113" cy="783869"/>
              </a:xfrm>
              <a:prstGeom prst="rect">
                <a:avLst/>
              </a:prstGeom>
              <a:noFill/>
            </p:spPr>
            <p:txBody>
              <a:bodyPr wrap="square">
                <a:spAutoFit/>
              </a:bodyPr>
              <a:lstStyle/>
              <a:p>
                <a:pPr algn="ctr"/>
                <a:r>
                  <a:rPr lang="en-US" dirty="0"/>
                  <a:t>From the </a:t>
                </a:r>
                <a:r>
                  <a:rPr lang="en-US" b="1" dirty="0"/>
                  <a:t>Control System Theory</a:t>
                </a:r>
                <a:r>
                  <a:rPr lang="en-US" dirty="0"/>
                  <a:t>, since we want to drive such error to zero, one may think </a:t>
                </a:r>
                <a:r>
                  <a:rPr lang="en-US" b="1" dirty="0"/>
                  <a:t>design</a:t>
                </a:r>
                <a:r>
                  <a:rPr lang="en-US" dirty="0"/>
                  <a:t> a </a:t>
                </a:r>
                <a:r>
                  <a:rPr lang="en-US" b="1" dirty="0"/>
                  <a:t>feedback</a:t>
                </a:r>
                <a:r>
                  <a:rPr lang="en-US" dirty="0"/>
                  <a:t> </a:t>
                </a:r>
                <a:r>
                  <a:rPr lang="en-US" b="1" dirty="0"/>
                  <a:t>rule</a:t>
                </a:r>
                <a:r>
                  <a:rPr lang="en-US" dirty="0"/>
                  <a:t> of the form </a:t>
                </a:r>
                <a14:m>
                  <m:oMath xmlns:m="http://schemas.openxmlformats.org/officeDocument/2006/math">
                    <m:sSub>
                      <m:sSubPr>
                        <m:ctrlPr>
                          <a:rPr lang="en-US" i="1" dirty="0" smtClean="0">
                            <a:solidFill>
                              <a:srgbClr val="E71224"/>
                            </a:solidFill>
                            <a:latin typeface="Cambria Math" panose="02040503050406030204" pitchFamily="18" charset="0"/>
                          </a:rPr>
                        </m:ctrlPr>
                      </m:sSubPr>
                      <m:e>
                        <m:r>
                          <a:rPr lang="en-US" i="1" dirty="0" smtClean="0">
                            <a:solidFill>
                              <a:srgbClr val="E71224"/>
                            </a:solidFill>
                            <a:latin typeface="Cambria Math" panose="02040503050406030204" pitchFamily="18" charset="0"/>
                          </a:rPr>
                          <m:t>𝑢</m:t>
                        </m:r>
                      </m:e>
                      <m:sub>
                        <m:r>
                          <a:rPr lang="en-US" i="1" dirty="0" smtClean="0">
                            <a:solidFill>
                              <a:srgbClr val="E71224"/>
                            </a:solidFill>
                            <a:latin typeface="Cambria Math" panose="02040503050406030204" pitchFamily="18" charset="0"/>
                          </a:rPr>
                          <m:t>𝑖</m:t>
                        </m:r>
                      </m:sub>
                    </m:sSub>
                    <m:d>
                      <m:dPr>
                        <m:ctrlPr>
                          <a:rPr lang="en-US" i="1" dirty="0" smtClean="0">
                            <a:solidFill>
                              <a:srgbClr val="E71224"/>
                            </a:solidFill>
                            <a:latin typeface="Cambria Math" panose="02040503050406030204" pitchFamily="18" charset="0"/>
                          </a:rPr>
                        </m:ctrlPr>
                      </m:dPr>
                      <m:e>
                        <m:r>
                          <a:rPr lang="en-US" i="1" dirty="0" smtClean="0">
                            <a:solidFill>
                              <a:srgbClr val="E71224"/>
                            </a:solidFill>
                            <a:latin typeface="Cambria Math" panose="02040503050406030204" pitchFamily="18" charset="0"/>
                          </a:rPr>
                          <m:t>𝑡</m:t>
                        </m:r>
                      </m:e>
                    </m:d>
                    <m:r>
                      <a:rPr lang="it-IT" b="0" i="0" dirty="0" smtClean="0">
                        <a:solidFill>
                          <a:srgbClr val="E71224"/>
                        </a:solidFill>
                        <a:latin typeface="Cambria Math" panose="02040503050406030204" pitchFamily="18" charset="0"/>
                      </a:rPr>
                      <m:t>=</m:t>
                    </m:r>
                    <m:nary>
                      <m:naryPr>
                        <m:chr m:val="∑"/>
                        <m:limLoc m:val="subSup"/>
                        <m:supHide m:val="on"/>
                        <m:ctrlPr>
                          <a:rPr lang="it-IT" b="0" i="1" dirty="0" smtClean="0">
                            <a:solidFill>
                              <a:srgbClr val="E71224"/>
                            </a:solidFill>
                            <a:latin typeface="Cambria Math" panose="02040503050406030204" pitchFamily="18" charset="0"/>
                          </a:rPr>
                        </m:ctrlPr>
                      </m:naryPr>
                      <m:sub>
                        <m:r>
                          <m:rPr>
                            <m:brk m:alnAt="9"/>
                          </m:rPr>
                          <a:rPr lang="it-IT" b="0" i="1" dirty="0" smtClean="0">
                            <a:solidFill>
                              <a:srgbClr val="E71224"/>
                            </a:solidFill>
                            <a:latin typeface="Cambria Math" panose="02040503050406030204" pitchFamily="18" charset="0"/>
                          </a:rPr>
                          <m:t>𝑗</m:t>
                        </m:r>
                        <m:r>
                          <a:rPr lang="it-IT" b="0" i="1" dirty="0" smtClean="0">
                            <a:solidFill>
                              <a:srgbClr val="E71224"/>
                            </a:solidFill>
                            <a:latin typeface="Cambria Math" panose="02040503050406030204" pitchFamily="18" charset="0"/>
                          </a:rPr>
                          <m:t>∈</m:t>
                        </m:r>
                        <m:sSub>
                          <m:sSubPr>
                            <m:ctrlPr>
                              <a:rPr lang="it-IT" b="0" i="1" dirty="0" smtClean="0">
                                <a:solidFill>
                                  <a:srgbClr val="E71224"/>
                                </a:solidFill>
                                <a:latin typeface="Cambria Math" panose="02040503050406030204" pitchFamily="18" charset="0"/>
                              </a:rPr>
                            </m:ctrlPr>
                          </m:sSubPr>
                          <m:e>
                            <m:r>
                              <a:rPr lang="it-IT" b="0" i="1" dirty="0" smtClean="0">
                                <a:solidFill>
                                  <a:srgbClr val="E71224"/>
                                </a:solidFill>
                                <a:latin typeface="Cambria Math" panose="02040503050406030204" pitchFamily="18" charset="0"/>
                              </a:rPr>
                              <m:t>𝒩</m:t>
                            </m:r>
                          </m:e>
                          <m:sub>
                            <m:r>
                              <a:rPr lang="it-IT" b="0" i="1" dirty="0" smtClean="0">
                                <a:solidFill>
                                  <a:srgbClr val="E71224"/>
                                </a:solidFill>
                                <a:latin typeface="Cambria Math" panose="02040503050406030204" pitchFamily="18" charset="0"/>
                              </a:rPr>
                              <m:t>𝑖</m:t>
                            </m:r>
                          </m:sub>
                        </m:sSub>
                      </m:sub>
                      <m:sup/>
                      <m:e>
                        <m:d>
                          <m:dPr>
                            <m:ctrlPr>
                              <a:rPr lang="it-IT" b="0" i="1" dirty="0" smtClean="0">
                                <a:solidFill>
                                  <a:srgbClr val="E71224"/>
                                </a:solidFill>
                                <a:latin typeface="Cambria Math" panose="02040503050406030204" pitchFamily="18" charset="0"/>
                              </a:rPr>
                            </m:ctrlPr>
                          </m:dPr>
                          <m:e>
                            <m:sSub>
                              <m:sSubPr>
                                <m:ctrlPr>
                                  <a:rPr lang="it-IT" b="0" i="1" dirty="0" smtClean="0">
                                    <a:solidFill>
                                      <a:srgbClr val="E71224"/>
                                    </a:solidFill>
                                    <a:latin typeface="Cambria Math" panose="02040503050406030204" pitchFamily="18" charset="0"/>
                                  </a:rPr>
                                </m:ctrlPr>
                              </m:sSubPr>
                              <m:e>
                                <m:r>
                                  <a:rPr lang="it-IT" b="0" i="1" dirty="0" smtClean="0">
                                    <a:solidFill>
                                      <a:srgbClr val="E71224"/>
                                    </a:solidFill>
                                    <a:latin typeface="Cambria Math" panose="02040503050406030204" pitchFamily="18" charset="0"/>
                                  </a:rPr>
                                  <m:t>𝑥</m:t>
                                </m:r>
                              </m:e>
                              <m:sub>
                                <m:r>
                                  <a:rPr lang="it-IT" b="0" i="1" dirty="0" smtClean="0">
                                    <a:solidFill>
                                      <a:srgbClr val="E71224"/>
                                    </a:solidFill>
                                    <a:latin typeface="Cambria Math" panose="02040503050406030204" pitchFamily="18" charset="0"/>
                                  </a:rPr>
                                  <m:t>𝑗</m:t>
                                </m:r>
                              </m:sub>
                            </m:sSub>
                            <m:d>
                              <m:dPr>
                                <m:ctrlPr>
                                  <a:rPr lang="it-IT" b="0" i="1" dirty="0" smtClean="0">
                                    <a:solidFill>
                                      <a:srgbClr val="E71224"/>
                                    </a:solidFill>
                                    <a:latin typeface="Cambria Math" panose="02040503050406030204" pitchFamily="18" charset="0"/>
                                  </a:rPr>
                                </m:ctrlPr>
                              </m:dPr>
                              <m:e>
                                <m:r>
                                  <a:rPr lang="it-IT" b="0" i="1" dirty="0" smtClean="0">
                                    <a:solidFill>
                                      <a:srgbClr val="E71224"/>
                                    </a:solidFill>
                                    <a:latin typeface="Cambria Math" panose="02040503050406030204" pitchFamily="18" charset="0"/>
                                  </a:rPr>
                                  <m:t>𝑡</m:t>
                                </m:r>
                              </m:e>
                            </m:d>
                            <m:r>
                              <a:rPr lang="it-IT" b="0" i="1" dirty="0" smtClean="0">
                                <a:solidFill>
                                  <a:srgbClr val="E71224"/>
                                </a:solidFill>
                                <a:latin typeface="Cambria Math" panose="02040503050406030204" pitchFamily="18" charset="0"/>
                              </a:rPr>
                              <m:t>−</m:t>
                            </m:r>
                            <m:sSub>
                              <m:sSubPr>
                                <m:ctrlPr>
                                  <a:rPr lang="it-IT" b="0" i="1" dirty="0" smtClean="0">
                                    <a:solidFill>
                                      <a:srgbClr val="E71224"/>
                                    </a:solidFill>
                                    <a:latin typeface="Cambria Math" panose="02040503050406030204" pitchFamily="18" charset="0"/>
                                  </a:rPr>
                                </m:ctrlPr>
                              </m:sSubPr>
                              <m:e>
                                <m:r>
                                  <a:rPr lang="it-IT" b="0" i="1" dirty="0" smtClean="0">
                                    <a:solidFill>
                                      <a:srgbClr val="E71224"/>
                                    </a:solidFill>
                                    <a:latin typeface="Cambria Math" panose="02040503050406030204" pitchFamily="18" charset="0"/>
                                  </a:rPr>
                                  <m:t>𝑥</m:t>
                                </m:r>
                              </m:e>
                              <m:sub>
                                <m:r>
                                  <a:rPr lang="it-IT" b="0" i="1" dirty="0" smtClean="0">
                                    <a:solidFill>
                                      <a:srgbClr val="E71224"/>
                                    </a:solidFill>
                                    <a:latin typeface="Cambria Math" panose="02040503050406030204" pitchFamily="18" charset="0"/>
                                  </a:rPr>
                                  <m:t>𝑖</m:t>
                                </m:r>
                              </m:sub>
                            </m:sSub>
                            <m:d>
                              <m:dPr>
                                <m:ctrlPr>
                                  <a:rPr lang="it-IT" b="0" i="1" dirty="0" smtClean="0">
                                    <a:solidFill>
                                      <a:srgbClr val="E71224"/>
                                    </a:solidFill>
                                    <a:latin typeface="Cambria Math" panose="02040503050406030204" pitchFamily="18" charset="0"/>
                                  </a:rPr>
                                </m:ctrlPr>
                              </m:dPr>
                              <m:e>
                                <m:r>
                                  <a:rPr lang="it-IT" b="0" i="1" dirty="0" smtClean="0">
                                    <a:solidFill>
                                      <a:srgbClr val="E71224"/>
                                    </a:solidFill>
                                    <a:latin typeface="Cambria Math" panose="02040503050406030204" pitchFamily="18" charset="0"/>
                                  </a:rPr>
                                  <m:t>𝑡</m:t>
                                </m:r>
                              </m:e>
                            </m:d>
                          </m:e>
                        </m:d>
                      </m:e>
                    </m:nary>
                  </m:oMath>
                </a14:m>
                <a:r>
                  <a:rPr lang="en-US" dirty="0"/>
                  <a:t> would provide interesting results!</a:t>
                </a:r>
              </a:p>
            </p:txBody>
          </p:sp>
        </mc:Choice>
        <mc:Fallback xmlns="">
          <p:sp>
            <p:nvSpPr>
              <p:cNvPr id="33" name="CasellaDiTesto 32">
                <a:extLst>
                  <a:ext uri="{FF2B5EF4-FFF2-40B4-BE49-F238E27FC236}">
                    <a16:creationId xmlns:a16="http://schemas.microsoft.com/office/drawing/2014/main" id="{9B92C2B7-502A-30E4-8DAB-06D55C790949}"/>
                  </a:ext>
                </a:extLst>
              </p:cNvPr>
              <p:cNvSpPr txBox="1">
                <a:spLocks noRot="1" noChangeAspect="1" noMove="1" noResize="1" noEditPoints="1" noAdjustHandles="1" noChangeArrowheads="1" noChangeShapeType="1" noTextEdit="1"/>
              </p:cNvSpPr>
              <p:nvPr/>
            </p:nvSpPr>
            <p:spPr>
              <a:xfrm>
                <a:off x="166253" y="4373642"/>
                <a:ext cx="9748113" cy="783869"/>
              </a:xfrm>
              <a:prstGeom prst="rect">
                <a:avLst/>
              </a:prstGeom>
              <a:blipFill>
                <a:blip r:embed="rId15"/>
                <a:stretch>
                  <a:fillRect t="-12403" b="-78295"/>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35" name="CasellaDiTesto 34">
                <a:extLst>
                  <a:ext uri="{FF2B5EF4-FFF2-40B4-BE49-F238E27FC236}">
                    <a16:creationId xmlns:a16="http://schemas.microsoft.com/office/drawing/2014/main" id="{49E922F8-2B5C-941D-AE90-435D502653AC}"/>
                  </a:ext>
                </a:extLst>
              </p:cNvPr>
              <p:cNvSpPr txBox="1"/>
              <p:nvPr/>
            </p:nvSpPr>
            <p:spPr>
              <a:xfrm>
                <a:off x="332511" y="5325470"/>
                <a:ext cx="9581855" cy="369332"/>
              </a:xfrm>
              <a:prstGeom prst="rect">
                <a:avLst/>
              </a:prstGeom>
              <a:noFill/>
            </p:spPr>
            <p:txBody>
              <a:bodyPr wrap="square">
                <a:spAutoFit/>
              </a:bodyPr>
              <a:lstStyle/>
              <a:p>
                <a:r>
                  <a:rPr lang="it-IT" b="1" dirty="0" err="1"/>
                  <a:t>Example</a:t>
                </a:r>
                <a:r>
                  <a:rPr lang="it-IT" b="1" dirty="0"/>
                  <a:t>: </a:t>
                </a:r>
                <a:r>
                  <a:rPr lang="it-IT" dirty="0"/>
                  <a:t>For the a </a:t>
                </a:r>
                <a:r>
                  <a:rPr lang="it-IT" dirty="0" err="1"/>
                  <a:t>given</a:t>
                </a:r>
                <a:r>
                  <a:rPr lang="en-US" dirty="0"/>
                  <a:t> communication graph </a:t>
                </a:r>
                <a14:m>
                  <m:oMath xmlns:m="http://schemas.openxmlformats.org/officeDocument/2006/math">
                    <m:r>
                      <a:rPr lang="it-IT" i="1" dirty="0">
                        <a:solidFill>
                          <a:srgbClr val="E71224"/>
                        </a:solidFill>
                        <a:latin typeface="Cambria Math" panose="02040503050406030204" pitchFamily="18" charset="0"/>
                      </a:rPr>
                      <m:t>𝒢</m:t>
                    </m:r>
                    <m:r>
                      <a:rPr lang="it-IT" i="1" dirty="0">
                        <a:solidFill>
                          <a:srgbClr val="E71224"/>
                        </a:solidFill>
                        <a:latin typeface="Cambria Math" panose="02040503050406030204" pitchFamily="18" charset="0"/>
                      </a:rPr>
                      <m:t>(</m:t>
                    </m:r>
                    <m:r>
                      <a:rPr lang="it-IT" i="1" dirty="0">
                        <a:solidFill>
                          <a:srgbClr val="E71224"/>
                        </a:solidFill>
                        <a:latin typeface="Cambria Math" panose="02040503050406030204" pitchFamily="18" charset="0"/>
                      </a:rPr>
                      <m:t>𝒱</m:t>
                    </m:r>
                    <m:r>
                      <a:rPr lang="it-IT" i="1" dirty="0">
                        <a:solidFill>
                          <a:srgbClr val="E71224"/>
                        </a:solidFill>
                        <a:latin typeface="Cambria Math" panose="02040503050406030204" pitchFamily="18" charset="0"/>
                      </a:rPr>
                      <m:t>,</m:t>
                    </m:r>
                    <m:r>
                      <a:rPr lang="it-IT" i="1" dirty="0">
                        <a:solidFill>
                          <a:srgbClr val="E71224"/>
                        </a:solidFill>
                        <a:latin typeface="Cambria Math" panose="02040503050406030204" pitchFamily="18" charset="0"/>
                      </a:rPr>
                      <m:t>ℰ</m:t>
                    </m:r>
                    <m:r>
                      <a:rPr lang="it-IT" i="1" dirty="0">
                        <a:solidFill>
                          <a:srgbClr val="E71224"/>
                        </a:solidFill>
                        <a:latin typeface="Cambria Math" panose="02040503050406030204" pitchFamily="18" charset="0"/>
                      </a:rPr>
                      <m:t>)</m:t>
                    </m:r>
                  </m:oMath>
                </a14:m>
                <a:r>
                  <a:rPr lang="en-US" dirty="0"/>
                  <a:t> the MAS dynamic takes the expression</a:t>
                </a:r>
              </a:p>
            </p:txBody>
          </p:sp>
        </mc:Choice>
        <mc:Fallback xmlns="">
          <p:sp>
            <p:nvSpPr>
              <p:cNvPr id="35" name="CasellaDiTesto 34">
                <a:extLst>
                  <a:ext uri="{FF2B5EF4-FFF2-40B4-BE49-F238E27FC236}">
                    <a16:creationId xmlns:a16="http://schemas.microsoft.com/office/drawing/2014/main" id="{49E922F8-2B5C-941D-AE90-435D502653AC}"/>
                  </a:ext>
                </a:extLst>
              </p:cNvPr>
              <p:cNvSpPr txBox="1">
                <a:spLocks noRot="1" noChangeAspect="1" noMove="1" noResize="1" noEditPoints="1" noAdjustHandles="1" noChangeArrowheads="1" noChangeShapeType="1" noTextEdit="1"/>
              </p:cNvSpPr>
              <p:nvPr/>
            </p:nvSpPr>
            <p:spPr>
              <a:xfrm>
                <a:off x="332511" y="5325470"/>
                <a:ext cx="9581855" cy="369332"/>
              </a:xfrm>
              <a:prstGeom prst="rect">
                <a:avLst/>
              </a:prstGeom>
              <a:blipFill>
                <a:blip r:embed="rId16"/>
                <a:stretch>
                  <a:fillRect l="-573" t="-10000" b="-26667"/>
                </a:stretch>
              </a:blipFill>
            </p:spPr>
            <p:txBody>
              <a:bodyPr/>
              <a:lstStyle/>
              <a:p>
                <a:r>
                  <a:rPr lang="it-IT">
                    <a:noFill/>
                  </a:rPr>
                  <a:t> </a:t>
                </a:r>
              </a:p>
            </p:txBody>
          </p:sp>
        </mc:Fallback>
      </mc:AlternateContent>
      <p:pic>
        <p:nvPicPr>
          <p:cNvPr id="72" name="Immagine 71" descr="IguanaTex Bitmap Display&#10;&#10;\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begin{bmatrix}&#10;\dot{x}_1(t)\\&#10;\dot{x}_2(t)\\&#10;\dot{x}_3(t)&#10;\end{bmatrix}&#10;=-\overbrace{\begin{bmatrix}&#10;2 &amp; -1 &amp; -1\\&#10;-1 &amp; 1 &amp; 0\\&#10;-1 &amp; 0 &amp; 1\\&#10;\end{bmatrix}}^{\mathbfcal{L} \;:\; \text{Laplacian matrix of }\mathbfcal{G}}&#10;\begin{bmatrix}&#10;{x}_1(t)\\&#10;{x}_2(t)\\&#10;{x}_3(t)&#10;\end{bmatrix}&#10;\end{eqnarray*}&#10;}&#10;\end{document}">
            <a:extLst>
              <a:ext uri="{FF2B5EF4-FFF2-40B4-BE49-F238E27FC236}">
                <a16:creationId xmlns:a16="http://schemas.microsoft.com/office/drawing/2014/main" id="{D05D3D9F-F48A-B669-D62F-E6C4BA75457B}"/>
              </a:ext>
            </a:extLst>
          </p:cNvPr>
          <p:cNvPicPr>
            <a:picLocks noChangeAspect="1"/>
          </p:cNvPicPr>
          <p:nvPr>
            <p:custDataLst>
              <p:tags r:id="rId3"/>
            </p:custDataLst>
          </p:nvPr>
        </p:nvPicPr>
        <p:blipFill>
          <a:blip r:embed="rId17">
            <a:extLst>
              <a:ext uri="{28A0092B-C50C-407E-A947-70E740481C1C}">
                <a14:useLocalDpi xmlns:a14="http://schemas.microsoft.com/office/drawing/2010/main" val="0"/>
              </a:ext>
            </a:extLst>
          </a:blip>
          <a:stretch>
            <a:fillRect/>
          </a:stretch>
        </p:blipFill>
        <p:spPr>
          <a:xfrm>
            <a:off x="1866020" y="5877902"/>
            <a:ext cx="3402211" cy="1093491"/>
          </a:xfrm>
          <a:prstGeom prst="rect">
            <a:avLst/>
          </a:prstGeom>
        </p:spPr>
      </p:pic>
      <p:pic>
        <p:nvPicPr>
          <p:cNvPr id="88" name="Immagine 87" descr="IguanaTex Bitmap Display&#10;&#10;\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implies\quad&#10;\dot{x}(t)&#10;=-\mathbfcal{L}x \quad\text{(Laplacian flow protocol)}&#10;\end{eqnarray*}&#10;}&#10;\end{document}">
            <a:extLst>
              <a:ext uri="{FF2B5EF4-FFF2-40B4-BE49-F238E27FC236}">
                <a16:creationId xmlns:a16="http://schemas.microsoft.com/office/drawing/2014/main" id="{3D851DD8-2B89-0CD4-163C-F4EE83B81919}"/>
              </a:ext>
            </a:extLst>
          </p:cNvPr>
          <p:cNvPicPr>
            <a:picLocks noChangeAspect="1"/>
          </p:cNvPicPr>
          <p:nvPr>
            <p:custDataLst>
              <p:tags r:id="rId4"/>
            </p:custDataLst>
          </p:nvPr>
        </p:nvPicPr>
        <p:blipFill>
          <a:blip r:embed="rId18">
            <a:extLst>
              <a:ext uri="{28A0092B-C50C-407E-A947-70E740481C1C}">
                <a14:useLocalDpi xmlns:a14="http://schemas.microsoft.com/office/drawing/2010/main" val="0"/>
              </a:ext>
            </a:extLst>
          </a:blip>
          <a:stretch>
            <a:fillRect/>
          </a:stretch>
        </p:blipFill>
        <p:spPr>
          <a:xfrm>
            <a:off x="5496742" y="6465308"/>
            <a:ext cx="4323217" cy="231550"/>
          </a:xfrm>
          <a:prstGeom prst="rect">
            <a:avLst/>
          </a:prstGeom>
        </p:spPr>
      </p:pic>
      <p:pic>
        <p:nvPicPr>
          <p:cNvPr id="73" name="Immagine 72">
            <a:extLst>
              <a:ext uri="{FF2B5EF4-FFF2-40B4-BE49-F238E27FC236}">
                <a16:creationId xmlns:a16="http://schemas.microsoft.com/office/drawing/2014/main" id="{FA41F39E-2125-BD79-CF93-35917CC99AF7}"/>
              </a:ext>
            </a:extLst>
          </p:cNvPr>
          <p:cNvPicPr>
            <a:picLocks noChangeAspect="1"/>
          </p:cNvPicPr>
          <p:nvPr/>
        </p:nvPicPr>
        <p:blipFill>
          <a:blip r:embed="rId19"/>
          <a:stretch>
            <a:fillRect/>
          </a:stretch>
        </p:blipFill>
        <p:spPr>
          <a:xfrm>
            <a:off x="349311" y="5961828"/>
            <a:ext cx="1288196" cy="1227096"/>
          </a:xfrm>
          <a:prstGeom prst="rect">
            <a:avLst/>
          </a:prstGeom>
        </p:spPr>
      </p:pic>
      <p:pic>
        <p:nvPicPr>
          <p:cNvPr id="13" name="Immagine 12"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implies x(t)\;=\; x(0)\cdot \mathsf{expm}({-\mathbfcal{L}t})&#10;\end{eqnarray*}&#10;}&#10;\end{document}" title="IguanaTex Bitmap Display">
            <a:extLst>
              <a:ext uri="{FF2B5EF4-FFF2-40B4-BE49-F238E27FC236}">
                <a16:creationId xmlns:a16="http://schemas.microsoft.com/office/drawing/2014/main" id="{21FC073D-EE2F-ABD2-300A-64537CA733D0}"/>
              </a:ext>
            </a:extLst>
          </p:cNvPr>
          <p:cNvPicPr>
            <a:picLocks noChangeAspect="1"/>
          </p:cNvPicPr>
          <p:nvPr>
            <p:custDataLst>
              <p:tags r:id="rId5"/>
            </p:custDataLst>
          </p:nvPr>
        </p:nvPicPr>
        <p:blipFill>
          <a:blip r:embed="rId20">
            <a:extLst>
              <a:ext uri="{28A0092B-C50C-407E-A947-70E740481C1C}">
                <a14:useLocalDpi xmlns:a14="http://schemas.microsoft.com/office/drawing/2010/main" val="0"/>
              </a:ext>
            </a:extLst>
          </a:blip>
          <a:stretch>
            <a:fillRect/>
          </a:stretch>
        </p:blipFill>
        <p:spPr>
          <a:xfrm>
            <a:off x="6585719" y="6907774"/>
            <a:ext cx="2823408" cy="248072"/>
          </a:xfrm>
          <a:prstGeom prst="rect">
            <a:avLst/>
          </a:prstGeom>
        </p:spPr>
      </p:pic>
      <p:sp>
        <p:nvSpPr>
          <p:cNvPr id="3" name="Rettangolo con angoli arrotondati 2">
            <a:extLst>
              <a:ext uri="{FF2B5EF4-FFF2-40B4-BE49-F238E27FC236}">
                <a16:creationId xmlns:a16="http://schemas.microsoft.com/office/drawing/2014/main" id="{07FEC57B-561C-BD32-4DD0-3345EE6591A7}"/>
              </a:ext>
            </a:extLst>
          </p:cNvPr>
          <p:cNvSpPr/>
          <p:nvPr/>
        </p:nvSpPr>
        <p:spPr>
          <a:xfrm>
            <a:off x="212045" y="4282276"/>
            <a:ext cx="9748113" cy="915688"/>
          </a:xfrm>
          <a:prstGeom prst="roundRect">
            <a:avLst>
              <a:gd name="adj" fmla="val 9849"/>
            </a:avLst>
          </a:prstGeom>
          <a:noFill/>
          <a:ln w="38100">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Tree>
    <p:extLst>
      <p:ext uri="{BB962C8B-B14F-4D97-AF65-F5344CB8AC3E}">
        <p14:creationId xmlns:p14="http://schemas.microsoft.com/office/powerpoint/2010/main" val="38405917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500"/>
                                        <p:tgtEl>
                                          <p:spTgt spid="1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3"/>
                                        </p:tgtEl>
                                        <p:attrNameLst>
                                          <p:attrName>style.visibility</p:attrName>
                                        </p:attrNameLst>
                                      </p:cBhvr>
                                      <p:to>
                                        <p:strVal val="visible"/>
                                      </p:to>
                                    </p:set>
                                    <p:animEffect transition="in" filter="fade">
                                      <p:cBhvr>
                                        <p:cTn id="18" dur="500"/>
                                        <p:tgtEl>
                                          <p:spTgt spid="33"/>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5"/>
                                        </p:tgtEl>
                                        <p:attrNameLst>
                                          <p:attrName>style.visibility</p:attrName>
                                        </p:attrNameLst>
                                      </p:cBhvr>
                                      <p:to>
                                        <p:strVal val="visible"/>
                                      </p:to>
                                    </p:set>
                                    <p:animEffect transition="in" filter="fade">
                                      <p:cBhvr>
                                        <p:cTn id="23" dur="500"/>
                                        <p:tgtEl>
                                          <p:spTgt spid="35"/>
                                        </p:tgtEl>
                                      </p:cBhvr>
                                    </p:animEffect>
                                  </p:childTnLst>
                                </p:cTn>
                              </p:par>
                              <p:par>
                                <p:cTn id="24" presetID="10" presetClass="entr" presetSubtype="0" fill="hold" nodeType="withEffect">
                                  <p:stCondLst>
                                    <p:cond delay="0"/>
                                  </p:stCondLst>
                                  <p:childTnLst>
                                    <p:set>
                                      <p:cBhvr>
                                        <p:cTn id="25" dur="1" fill="hold">
                                          <p:stCondLst>
                                            <p:cond delay="0"/>
                                          </p:stCondLst>
                                        </p:cTn>
                                        <p:tgtEl>
                                          <p:spTgt spid="72"/>
                                        </p:tgtEl>
                                        <p:attrNameLst>
                                          <p:attrName>style.visibility</p:attrName>
                                        </p:attrNameLst>
                                      </p:cBhvr>
                                      <p:to>
                                        <p:strVal val="visible"/>
                                      </p:to>
                                    </p:set>
                                    <p:animEffect transition="in" filter="fade">
                                      <p:cBhvr>
                                        <p:cTn id="26" dur="500"/>
                                        <p:tgtEl>
                                          <p:spTgt spid="72"/>
                                        </p:tgtEl>
                                      </p:cBhvr>
                                    </p:animEffect>
                                  </p:childTnLst>
                                </p:cTn>
                              </p:par>
                              <p:par>
                                <p:cTn id="27" presetID="10" presetClass="entr" presetSubtype="0" fill="hold" nodeType="withEffect">
                                  <p:stCondLst>
                                    <p:cond delay="0"/>
                                  </p:stCondLst>
                                  <p:childTnLst>
                                    <p:set>
                                      <p:cBhvr>
                                        <p:cTn id="28" dur="1" fill="hold">
                                          <p:stCondLst>
                                            <p:cond delay="0"/>
                                          </p:stCondLst>
                                        </p:cTn>
                                        <p:tgtEl>
                                          <p:spTgt spid="73"/>
                                        </p:tgtEl>
                                        <p:attrNameLst>
                                          <p:attrName>style.visibility</p:attrName>
                                        </p:attrNameLst>
                                      </p:cBhvr>
                                      <p:to>
                                        <p:strVal val="visible"/>
                                      </p:to>
                                    </p:set>
                                    <p:animEffect transition="in" filter="fade">
                                      <p:cBhvr>
                                        <p:cTn id="29" dur="500"/>
                                        <p:tgtEl>
                                          <p:spTgt spid="73"/>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88"/>
                                        </p:tgtEl>
                                        <p:attrNameLst>
                                          <p:attrName>style.visibility</p:attrName>
                                        </p:attrNameLst>
                                      </p:cBhvr>
                                      <p:to>
                                        <p:strVal val="visible"/>
                                      </p:to>
                                    </p:set>
                                    <p:animEffect transition="in" filter="fade">
                                      <p:cBhvr>
                                        <p:cTn id="34" dur="500"/>
                                        <p:tgtEl>
                                          <p:spTgt spid="88"/>
                                        </p:tgtEl>
                                      </p:cBhvr>
                                    </p:animEffect>
                                  </p:childTnLst>
                                </p:cTn>
                              </p:par>
                              <p:par>
                                <p:cTn id="35" presetID="10" presetClass="entr" presetSubtype="0" fill="hold" nodeType="with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33" grpId="0"/>
      <p:bldP spid="35" grpId="0"/>
      <p:bldP spid="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3FF2275-D953-47A5-A53B-5493839F26B8}"/>
              </a:ext>
            </a:extLst>
          </p:cNvPr>
          <p:cNvSpPr>
            <a:spLocks noGrp="1"/>
          </p:cNvSpPr>
          <p:nvPr>
            <p:ph type="title"/>
          </p:nvPr>
        </p:nvSpPr>
        <p:spPr>
          <a:xfrm>
            <a:off x="332513" y="240570"/>
            <a:ext cx="9055073" cy="493439"/>
          </a:xfrm>
        </p:spPr>
        <p:txBody>
          <a:bodyPr>
            <a:normAutofit/>
          </a:bodyPr>
          <a:lstStyle/>
          <a:p>
            <a:r>
              <a:rPr lang="en-GB" dirty="0"/>
              <a:t>The </a:t>
            </a:r>
            <a:r>
              <a:rPr lang="en-GB" dirty="0" err="1"/>
              <a:t>determistic</a:t>
            </a:r>
            <a:r>
              <a:rPr lang="en-GB" dirty="0"/>
              <a:t> CT consensus problem</a:t>
            </a:r>
          </a:p>
        </p:txBody>
      </p:sp>
      <p:sp>
        <p:nvSpPr>
          <p:cNvPr id="4" name="Segnaposto piè di pagina 3">
            <a:extLst>
              <a:ext uri="{FF2B5EF4-FFF2-40B4-BE49-F238E27FC236}">
                <a16:creationId xmlns:a16="http://schemas.microsoft.com/office/drawing/2014/main" id="{C909FEEE-D445-4B69-8195-D4EE4B755D47}"/>
              </a:ext>
            </a:extLst>
          </p:cNvPr>
          <p:cNvSpPr>
            <a:spLocks noGrp="1"/>
          </p:cNvSpPr>
          <p:nvPr>
            <p:ph type="ftr" sz="quarter" idx="11"/>
          </p:nvPr>
        </p:nvSpPr>
        <p:spPr/>
        <p:txBody>
          <a:bodyPr/>
          <a:lstStyle/>
          <a:p>
            <a:r>
              <a:rPr lang="it-IT" dirty="0"/>
              <a:t>alessandro.pilloni@unica.it</a:t>
            </a:r>
          </a:p>
        </p:txBody>
      </p:sp>
      <p:sp>
        <p:nvSpPr>
          <p:cNvPr id="5" name="Segnaposto numero diapositiva 4">
            <a:extLst>
              <a:ext uri="{FF2B5EF4-FFF2-40B4-BE49-F238E27FC236}">
                <a16:creationId xmlns:a16="http://schemas.microsoft.com/office/drawing/2014/main" id="{0AF63CC3-A3BD-4308-A0B8-B74E7702A25C}"/>
              </a:ext>
            </a:extLst>
          </p:cNvPr>
          <p:cNvSpPr>
            <a:spLocks noGrp="1"/>
          </p:cNvSpPr>
          <p:nvPr>
            <p:ph type="sldNum" sz="quarter" idx="12"/>
          </p:nvPr>
        </p:nvSpPr>
        <p:spPr/>
        <p:txBody>
          <a:bodyPr/>
          <a:lstStyle/>
          <a:p>
            <a:fld id="{77D38DAF-82E5-4F16-9708-7032B2640FE9}" type="slidenum">
              <a:rPr lang="it-IT" smtClean="0"/>
              <a:t>6</a:t>
            </a:fld>
            <a:endParaRPr lang="it-IT"/>
          </a:p>
        </p:txBody>
      </p:sp>
      <mc:AlternateContent xmlns:mc="http://schemas.openxmlformats.org/markup-compatibility/2006" xmlns:a14="http://schemas.microsoft.com/office/drawing/2010/main">
        <mc:Choice Requires="a14">
          <p:sp>
            <p:nvSpPr>
              <p:cNvPr id="35" name="CasellaDiTesto 34">
                <a:extLst>
                  <a:ext uri="{FF2B5EF4-FFF2-40B4-BE49-F238E27FC236}">
                    <a16:creationId xmlns:a16="http://schemas.microsoft.com/office/drawing/2014/main" id="{49E922F8-2B5C-941D-AE90-435D502653AC}"/>
                  </a:ext>
                </a:extLst>
              </p:cNvPr>
              <p:cNvSpPr txBox="1"/>
              <p:nvPr/>
            </p:nvSpPr>
            <p:spPr>
              <a:xfrm>
                <a:off x="159489" y="5789137"/>
                <a:ext cx="9895035" cy="813236"/>
              </a:xfrm>
              <a:prstGeom prst="rect">
                <a:avLst/>
              </a:prstGeom>
              <a:noFill/>
            </p:spPr>
            <p:txBody>
              <a:bodyPr wrap="square">
                <a:spAutoFit/>
              </a:bodyPr>
              <a:lstStyle/>
              <a:p>
                <a:pPr marL="342900" indent="-342900">
                  <a:buFont typeface="Arial" panose="020B0604020202020204" pitchFamily="34" charset="0"/>
                  <a:buChar char="•"/>
                </a:pPr>
                <a:r>
                  <a:rPr lang="it-IT" dirty="0"/>
                  <a:t>Note</a:t>
                </a:r>
                <a:r>
                  <a:rPr lang="en-US" dirty="0"/>
                  <a:t> </a:t>
                </a:r>
                <a14:m>
                  <m:oMath xmlns:m="http://schemas.openxmlformats.org/officeDocument/2006/math">
                    <m:acc>
                      <m:accPr>
                        <m:chr m:val="̇"/>
                        <m:ctrlPr>
                          <a:rPr lang="it-IT" b="1" i="1" dirty="0" smtClean="0">
                            <a:latin typeface="Cambria Math" panose="02040503050406030204" pitchFamily="18" charset="0"/>
                          </a:rPr>
                        </m:ctrlPr>
                      </m:accPr>
                      <m:e>
                        <m:r>
                          <a:rPr lang="it-IT" b="1" i="1" dirty="0" smtClean="0">
                            <a:latin typeface="Cambria Math" panose="02040503050406030204" pitchFamily="18" charset="0"/>
                          </a:rPr>
                          <m:t>𝒙</m:t>
                        </m:r>
                      </m:e>
                    </m:acc>
                    <m:r>
                      <a:rPr lang="it-IT" b="1" i="1" dirty="0" smtClean="0">
                        <a:latin typeface="Cambria Math" panose="02040503050406030204" pitchFamily="18" charset="0"/>
                      </a:rPr>
                      <m:t>=</m:t>
                    </m:r>
                    <m:r>
                      <a:rPr lang="it-IT" b="1" i="1" dirty="0">
                        <a:latin typeface="Cambria Math" panose="02040503050406030204" pitchFamily="18" charset="0"/>
                      </a:rPr>
                      <m:t>−</m:t>
                    </m:r>
                    <m:r>
                      <a:rPr lang="it-IT" b="1" i="1" dirty="0">
                        <a:latin typeface="Cambria Math" panose="02040503050406030204" pitchFamily="18" charset="0"/>
                      </a:rPr>
                      <m:t>𝓛</m:t>
                    </m:r>
                    <m:r>
                      <a:rPr lang="it-IT" b="1" i="1" dirty="0" smtClean="0">
                        <a:latin typeface="Cambria Math" panose="02040503050406030204" pitchFamily="18" charset="0"/>
                      </a:rPr>
                      <m:t>𝒙</m:t>
                    </m:r>
                    <m:r>
                      <a:rPr lang="it-IT" b="1" i="1" dirty="0">
                        <a:latin typeface="Cambria Math" panose="02040503050406030204" pitchFamily="18" charset="0"/>
                      </a:rPr>
                      <m:t> </m:t>
                    </m:r>
                  </m:oMath>
                </a14:m>
                <a:r>
                  <a:rPr lang="en-US" dirty="0"/>
                  <a:t>as a unique invariant distribution </a:t>
                </a:r>
                <a14:m>
                  <m:oMath xmlns:m="http://schemas.openxmlformats.org/officeDocument/2006/math">
                    <m:r>
                      <a:rPr lang="it-IT" b="1" dirty="0">
                        <a:solidFill>
                          <a:srgbClr val="E71224"/>
                        </a:solidFill>
                        <a:latin typeface="Cambria Math" panose="02040503050406030204" pitchFamily="18" charset="0"/>
                      </a:rPr>
                      <m:t>𝚷</m:t>
                    </m:r>
                    <m:r>
                      <a:rPr lang="it-IT" b="1" i="1" dirty="0">
                        <a:solidFill>
                          <a:srgbClr val="E71224"/>
                        </a:solidFill>
                        <a:latin typeface="Cambria Math" panose="02040503050406030204" pitchFamily="18" charset="0"/>
                      </a:rPr>
                      <m:t>𝓛</m:t>
                    </m:r>
                    <m:r>
                      <a:rPr lang="it-IT" b="0" i="1" dirty="0" smtClean="0">
                        <a:solidFill>
                          <a:srgbClr val="E71224"/>
                        </a:solidFill>
                        <a:latin typeface="Cambria Math" panose="02040503050406030204" pitchFamily="18" charset="0"/>
                      </a:rPr>
                      <m:t>=</m:t>
                    </m:r>
                    <m:r>
                      <a:rPr lang="it-IT" b="1" i="0" dirty="0" smtClean="0">
                        <a:solidFill>
                          <a:srgbClr val="E71224"/>
                        </a:solidFill>
                        <a:latin typeface="Cambria Math" panose="02040503050406030204" pitchFamily="18" charset="0"/>
                      </a:rPr>
                      <m:t>𝟎</m:t>
                    </m:r>
                  </m:oMath>
                </a14:m>
                <a:r>
                  <a:rPr lang="en-US" dirty="0"/>
                  <a:t>, moreover since </a:t>
                </a:r>
                <a14:m>
                  <m:oMath xmlns:m="http://schemas.openxmlformats.org/officeDocument/2006/math">
                    <m:r>
                      <a:rPr lang="it-IT" b="1" i="1" dirty="0">
                        <a:solidFill>
                          <a:srgbClr val="E71224"/>
                        </a:solidFill>
                        <a:latin typeface="Cambria Math" panose="02040503050406030204" pitchFamily="18" charset="0"/>
                      </a:rPr>
                      <m:t>𝓛</m:t>
                    </m:r>
                    <m:r>
                      <a:rPr lang="it-IT" b="1" i="1" dirty="0">
                        <a:solidFill>
                          <a:srgbClr val="E71224"/>
                        </a:solidFill>
                        <a:latin typeface="Cambria Math" panose="02040503050406030204" pitchFamily="18" charset="0"/>
                      </a:rPr>
                      <m:t>=</m:t>
                    </m:r>
                    <m:sSup>
                      <m:sSupPr>
                        <m:ctrlPr>
                          <a:rPr lang="it-IT" b="1" i="1" dirty="0">
                            <a:solidFill>
                              <a:srgbClr val="E71224"/>
                            </a:solidFill>
                            <a:latin typeface="Cambria Math" panose="02040503050406030204" pitchFamily="18" charset="0"/>
                          </a:rPr>
                        </m:ctrlPr>
                      </m:sSupPr>
                      <m:e>
                        <m:r>
                          <a:rPr lang="it-IT" b="1" i="1" dirty="0">
                            <a:solidFill>
                              <a:srgbClr val="E71224"/>
                            </a:solidFill>
                            <a:latin typeface="Cambria Math" panose="02040503050406030204" pitchFamily="18" charset="0"/>
                          </a:rPr>
                          <m:t>𝓛</m:t>
                        </m:r>
                      </m:e>
                      <m:sup>
                        <m:r>
                          <a:rPr lang="it-IT" b="1" i="1" dirty="0">
                            <a:solidFill>
                              <a:srgbClr val="E71224"/>
                            </a:solidFill>
                            <a:latin typeface="Cambria Math" panose="02040503050406030204" pitchFamily="18" charset="0"/>
                          </a:rPr>
                          <m:t>𝑻</m:t>
                        </m:r>
                      </m:sup>
                    </m:sSup>
                  </m:oMath>
                </a14:m>
                <a:r>
                  <a:rPr lang="en-US" dirty="0"/>
                  <a:t> the correspond-ding </a:t>
                </a:r>
                <a:r>
                  <a:rPr lang="en-US" b="1" dirty="0">
                    <a:solidFill>
                      <a:srgbClr val="E71224"/>
                    </a:solidFill>
                  </a:rPr>
                  <a:t>CT-MC</a:t>
                </a:r>
                <a:r>
                  <a:rPr lang="en-US" dirty="0"/>
                  <a:t> is </a:t>
                </a:r>
                <a:r>
                  <a:rPr lang="en-US" b="1" dirty="0">
                    <a:solidFill>
                      <a:srgbClr val="E71224"/>
                    </a:solidFill>
                  </a:rPr>
                  <a:t>reversible</a:t>
                </a:r>
                <a:r>
                  <a:rPr lang="en-US" dirty="0"/>
                  <a:t>, thus </a:t>
                </a:r>
                <a14:m>
                  <m:oMath xmlns:m="http://schemas.openxmlformats.org/officeDocument/2006/math">
                    <m:r>
                      <a:rPr lang="it-IT" b="1" dirty="0" smtClean="0">
                        <a:solidFill>
                          <a:srgbClr val="E71224"/>
                        </a:solidFill>
                        <a:latin typeface="Cambria Math" panose="02040503050406030204" pitchFamily="18" charset="0"/>
                      </a:rPr>
                      <m:t>𝚷</m:t>
                    </m:r>
                    <m:r>
                      <a:rPr lang="it-IT" b="1" dirty="0" smtClean="0">
                        <a:solidFill>
                          <a:srgbClr val="E71224"/>
                        </a:solidFill>
                        <a:latin typeface="Cambria Math" panose="02040503050406030204" pitchFamily="18" charset="0"/>
                      </a:rPr>
                      <m:t>=</m:t>
                    </m:r>
                    <m:f>
                      <m:fPr>
                        <m:ctrlPr>
                          <a:rPr lang="it-IT" i="1" dirty="0">
                            <a:solidFill>
                              <a:srgbClr val="E71224"/>
                            </a:solidFill>
                            <a:latin typeface="Cambria Math" panose="02040503050406030204" pitchFamily="18" charset="0"/>
                          </a:rPr>
                        </m:ctrlPr>
                      </m:fPr>
                      <m:num>
                        <m:sSubSup>
                          <m:sSubSupPr>
                            <m:ctrlPr>
                              <a:rPr lang="it-IT" i="1" dirty="0">
                                <a:solidFill>
                                  <a:srgbClr val="E71224"/>
                                </a:solidFill>
                                <a:latin typeface="Cambria Math" panose="02040503050406030204" pitchFamily="18" charset="0"/>
                              </a:rPr>
                            </m:ctrlPr>
                          </m:sSubSupPr>
                          <m:e>
                            <m:r>
                              <a:rPr lang="it-IT" b="1" dirty="0">
                                <a:solidFill>
                                  <a:srgbClr val="E71224"/>
                                </a:solidFill>
                                <a:latin typeface="Cambria Math" panose="02040503050406030204" pitchFamily="18" charset="0"/>
                              </a:rPr>
                              <m:t>𝟏</m:t>
                            </m:r>
                          </m:e>
                          <m:sub>
                            <m:r>
                              <m:rPr>
                                <m:sty m:val="p"/>
                              </m:rPr>
                              <a:rPr lang="it-IT" dirty="0">
                                <a:solidFill>
                                  <a:srgbClr val="E71224"/>
                                </a:solidFill>
                                <a:latin typeface="Cambria Math" panose="02040503050406030204" pitchFamily="18" charset="0"/>
                              </a:rPr>
                              <m:t>n</m:t>
                            </m:r>
                          </m:sub>
                          <m:sup>
                            <m:r>
                              <m:rPr>
                                <m:sty m:val="p"/>
                              </m:rPr>
                              <a:rPr lang="it-IT" dirty="0">
                                <a:solidFill>
                                  <a:srgbClr val="E71224"/>
                                </a:solidFill>
                                <a:latin typeface="Cambria Math" panose="02040503050406030204" pitchFamily="18" charset="0"/>
                              </a:rPr>
                              <m:t>T</m:t>
                            </m:r>
                          </m:sup>
                        </m:sSubSup>
                      </m:num>
                      <m:den>
                        <m:r>
                          <m:rPr>
                            <m:sty m:val="p"/>
                          </m:rPr>
                          <a:rPr lang="it-IT" dirty="0">
                            <a:solidFill>
                              <a:srgbClr val="E71224"/>
                            </a:solidFill>
                            <a:latin typeface="Cambria Math" panose="02040503050406030204" pitchFamily="18" charset="0"/>
                          </a:rPr>
                          <m:t>n</m:t>
                        </m:r>
                      </m:den>
                    </m:f>
                  </m:oMath>
                </a14:m>
                <a:r>
                  <a:rPr lang="en-US" dirty="0"/>
                  <a:t> and </a:t>
                </a:r>
                <a14:m>
                  <m:oMath xmlns:m="http://schemas.openxmlformats.org/officeDocument/2006/math">
                    <m:sSubSup>
                      <m:sSubSupPr>
                        <m:ctrlPr>
                          <a:rPr lang="it-IT" b="0" i="1" dirty="0" smtClean="0">
                            <a:solidFill>
                              <a:srgbClr val="E71224"/>
                            </a:solidFill>
                            <a:latin typeface="Cambria Math" panose="02040503050406030204" pitchFamily="18" charset="0"/>
                          </a:rPr>
                        </m:ctrlPr>
                      </m:sSubSupPr>
                      <m:e>
                        <m:r>
                          <a:rPr lang="it-IT" b="1" i="0" dirty="0" smtClean="0">
                            <a:solidFill>
                              <a:srgbClr val="E71224"/>
                            </a:solidFill>
                            <a:latin typeface="Cambria Math" panose="02040503050406030204" pitchFamily="18" charset="0"/>
                          </a:rPr>
                          <m:t>𝟏</m:t>
                        </m:r>
                      </m:e>
                      <m:sub>
                        <m:r>
                          <m:rPr>
                            <m:sty m:val="p"/>
                          </m:rPr>
                          <a:rPr lang="it-IT" b="0" i="0" dirty="0" smtClean="0">
                            <a:solidFill>
                              <a:srgbClr val="E71224"/>
                            </a:solidFill>
                            <a:latin typeface="Cambria Math" panose="02040503050406030204" pitchFamily="18" charset="0"/>
                          </a:rPr>
                          <m:t>n</m:t>
                        </m:r>
                      </m:sub>
                      <m:sup>
                        <m:r>
                          <a:rPr lang="it-IT" b="0" i="1" dirty="0" smtClean="0">
                            <a:solidFill>
                              <a:srgbClr val="E71224"/>
                            </a:solidFill>
                            <a:latin typeface="Cambria Math" panose="02040503050406030204" pitchFamily="18" charset="0"/>
                          </a:rPr>
                          <m:t>𝑇</m:t>
                        </m:r>
                      </m:sup>
                    </m:sSubSup>
                    <m:r>
                      <a:rPr lang="it-IT" b="1" i="1" dirty="0">
                        <a:solidFill>
                          <a:srgbClr val="E71224"/>
                        </a:solidFill>
                        <a:latin typeface="Cambria Math" panose="02040503050406030204" pitchFamily="18" charset="0"/>
                      </a:rPr>
                      <m:t>𝓛</m:t>
                    </m:r>
                    <m:r>
                      <a:rPr lang="it-IT" b="1" i="1" dirty="0" smtClean="0">
                        <a:solidFill>
                          <a:srgbClr val="E71224"/>
                        </a:solidFill>
                        <a:latin typeface="Cambria Math" panose="02040503050406030204" pitchFamily="18" charset="0"/>
                      </a:rPr>
                      <m:t>=</m:t>
                    </m:r>
                    <m:sSubSup>
                      <m:sSubSupPr>
                        <m:ctrlPr>
                          <a:rPr lang="it-IT" b="1" i="1" dirty="0" smtClean="0">
                            <a:solidFill>
                              <a:srgbClr val="E71224"/>
                            </a:solidFill>
                            <a:latin typeface="Cambria Math" panose="02040503050406030204" pitchFamily="18" charset="0"/>
                          </a:rPr>
                        </m:ctrlPr>
                      </m:sSubSupPr>
                      <m:e>
                        <m:r>
                          <a:rPr lang="it-IT" b="1" i="1" dirty="0" smtClean="0">
                            <a:solidFill>
                              <a:srgbClr val="E71224"/>
                            </a:solidFill>
                            <a:latin typeface="Cambria Math" panose="02040503050406030204" pitchFamily="18" charset="0"/>
                          </a:rPr>
                          <m:t>𝟎</m:t>
                        </m:r>
                      </m:e>
                      <m:sub>
                        <m:r>
                          <a:rPr lang="it-IT" b="0" i="1" dirty="0" smtClean="0">
                            <a:solidFill>
                              <a:srgbClr val="E71224"/>
                            </a:solidFill>
                            <a:latin typeface="Cambria Math" panose="02040503050406030204" pitchFamily="18" charset="0"/>
                          </a:rPr>
                          <m:t>𝑛</m:t>
                        </m:r>
                      </m:sub>
                      <m:sup>
                        <m:r>
                          <a:rPr lang="it-IT" b="0" i="1" dirty="0" smtClean="0">
                            <a:solidFill>
                              <a:srgbClr val="E71224"/>
                            </a:solidFill>
                            <a:latin typeface="Cambria Math" panose="02040503050406030204" pitchFamily="18" charset="0"/>
                          </a:rPr>
                          <m:t>𝑇</m:t>
                        </m:r>
                      </m:sup>
                    </m:sSubSup>
                  </m:oMath>
                </a14:m>
                <a:r>
                  <a:rPr lang="en-US" dirty="0"/>
                  <a:t>. Now consider </a:t>
                </a:r>
                <a14:m>
                  <m:oMath xmlns:m="http://schemas.openxmlformats.org/officeDocument/2006/math">
                    <m:r>
                      <a:rPr lang="it-IT" b="0" i="1" dirty="0" smtClean="0">
                        <a:solidFill>
                          <a:srgbClr val="E71224"/>
                        </a:solidFill>
                        <a:latin typeface="Cambria Math" panose="02040503050406030204" pitchFamily="18" charset="0"/>
                      </a:rPr>
                      <m:t>𝑦</m:t>
                    </m:r>
                    <m:d>
                      <m:dPr>
                        <m:ctrlPr>
                          <a:rPr lang="it-IT" b="0" i="1" dirty="0" smtClean="0">
                            <a:solidFill>
                              <a:srgbClr val="E71224"/>
                            </a:solidFill>
                            <a:latin typeface="Cambria Math" panose="02040503050406030204" pitchFamily="18" charset="0"/>
                          </a:rPr>
                        </m:ctrlPr>
                      </m:dPr>
                      <m:e>
                        <m:r>
                          <a:rPr lang="it-IT" b="0" i="1" dirty="0" smtClean="0">
                            <a:solidFill>
                              <a:srgbClr val="E71224"/>
                            </a:solidFill>
                            <a:latin typeface="Cambria Math" panose="02040503050406030204" pitchFamily="18" charset="0"/>
                          </a:rPr>
                          <m:t>𝑡</m:t>
                        </m:r>
                      </m:e>
                    </m:d>
                    <m:r>
                      <a:rPr lang="it-IT" b="0" i="1" dirty="0" smtClean="0">
                        <a:solidFill>
                          <a:srgbClr val="E71224"/>
                        </a:solidFill>
                        <a:latin typeface="Cambria Math" panose="02040503050406030204" pitchFamily="18" charset="0"/>
                      </a:rPr>
                      <m:t>=</m:t>
                    </m:r>
                    <m:r>
                      <a:rPr lang="it-IT" b="1" i="0" dirty="0" smtClean="0">
                        <a:solidFill>
                          <a:srgbClr val="E71224"/>
                        </a:solidFill>
                        <a:latin typeface="Cambria Math" panose="02040503050406030204" pitchFamily="18" charset="0"/>
                      </a:rPr>
                      <m:t>𝚷</m:t>
                    </m:r>
                    <m:r>
                      <a:rPr lang="it-IT" b="0" i="1" dirty="0" smtClean="0">
                        <a:solidFill>
                          <a:srgbClr val="E71224"/>
                        </a:solidFill>
                        <a:latin typeface="Cambria Math" panose="02040503050406030204" pitchFamily="18" charset="0"/>
                      </a:rPr>
                      <m:t>⋅</m:t>
                    </m:r>
                    <m:r>
                      <a:rPr lang="it-IT" b="0" i="1" dirty="0" smtClean="0">
                        <a:solidFill>
                          <a:srgbClr val="E71224"/>
                        </a:solidFill>
                        <a:latin typeface="Cambria Math" panose="02040503050406030204" pitchFamily="18" charset="0"/>
                      </a:rPr>
                      <m:t>𝑥</m:t>
                    </m:r>
                    <m:d>
                      <m:dPr>
                        <m:ctrlPr>
                          <a:rPr lang="it-IT" b="0" i="1" dirty="0" smtClean="0">
                            <a:solidFill>
                              <a:srgbClr val="E71224"/>
                            </a:solidFill>
                            <a:latin typeface="Cambria Math" panose="02040503050406030204" pitchFamily="18" charset="0"/>
                          </a:rPr>
                        </m:ctrlPr>
                      </m:dPr>
                      <m:e>
                        <m:r>
                          <a:rPr lang="it-IT" b="0" i="1" dirty="0" smtClean="0">
                            <a:solidFill>
                              <a:srgbClr val="E71224"/>
                            </a:solidFill>
                            <a:latin typeface="Cambria Math" panose="02040503050406030204" pitchFamily="18" charset="0"/>
                          </a:rPr>
                          <m:t>𝑡</m:t>
                        </m:r>
                      </m:e>
                    </m:d>
                  </m:oMath>
                </a14:m>
                <a:r>
                  <a:rPr lang="en-US" dirty="0"/>
                  <a:t>, and note that</a:t>
                </a:r>
              </a:p>
            </p:txBody>
          </p:sp>
        </mc:Choice>
        <mc:Fallback xmlns="">
          <p:sp>
            <p:nvSpPr>
              <p:cNvPr id="35" name="CasellaDiTesto 34">
                <a:extLst>
                  <a:ext uri="{FF2B5EF4-FFF2-40B4-BE49-F238E27FC236}">
                    <a16:creationId xmlns:a16="http://schemas.microsoft.com/office/drawing/2014/main" id="{49E922F8-2B5C-941D-AE90-435D502653AC}"/>
                  </a:ext>
                </a:extLst>
              </p:cNvPr>
              <p:cNvSpPr txBox="1">
                <a:spLocks noRot="1" noChangeAspect="1" noMove="1" noResize="1" noEditPoints="1" noAdjustHandles="1" noChangeArrowheads="1" noChangeShapeType="1" noTextEdit="1"/>
              </p:cNvSpPr>
              <p:nvPr/>
            </p:nvSpPr>
            <p:spPr>
              <a:xfrm>
                <a:off x="159489" y="5789137"/>
                <a:ext cx="9895035" cy="813236"/>
              </a:xfrm>
              <a:prstGeom prst="rect">
                <a:avLst/>
              </a:prstGeom>
              <a:blipFill>
                <a:blip r:embed="rId16"/>
                <a:stretch>
                  <a:fillRect l="-370" t="-3759" b="-4511"/>
                </a:stretch>
              </a:blipFill>
            </p:spPr>
            <p:txBody>
              <a:bodyPr/>
              <a:lstStyle/>
              <a:p>
                <a:r>
                  <a:rPr lang="it-IT">
                    <a:noFill/>
                  </a:rPr>
                  <a:t> </a:t>
                </a:r>
              </a:p>
            </p:txBody>
          </p:sp>
        </mc:Fallback>
      </mc:AlternateContent>
      <p:pic>
        <p:nvPicPr>
          <p:cNvPr id="8" name="Immagine 7"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overbrace{\begin{bmatrix}&#10;2&amp; 0 &amp; 0\\&#10;0 &amp; 1 &amp; 0\\&#10;0 &amp; 0 &amp; 1\\&#10;\end{bmatrix}}^{\text{(Input degree node matrix)}}-\overbrace{\begin{bmatrix}&#10;0 &amp; 1 &amp; 1\\&#10;1 &amp; 0 &amp; 0\\&#10;1 &amp; 0 &amp; 0\\&#10;\end{bmatrix}}^{\text{(Adjacency matrix)}}&#10;=\overbrace{\begin{bmatrix}&#10;2 &amp; -1 &amp; -1\\&#10;-1 &amp; 1 &amp; 0\\&#10;-1 &amp; 0 &amp; 1\\&#10;\end{bmatrix}}^{\text{(Laplacian matrix)}}&#10;\end{eqnarray*}&#10;}&#10;\end{document}" title="IguanaTex Bitmap Display">
            <a:extLst>
              <a:ext uri="{FF2B5EF4-FFF2-40B4-BE49-F238E27FC236}">
                <a16:creationId xmlns:a16="http://schemas.microsoft.com/office/drawing/2014/main" id="{D7110B56-9CDF-EE45-4149-62FF243BF248}"/>
              </a:ext>
            </a:extLst>
          </p:cNvPr>
          <p:cNvPicPr>
            <a:picLocks noChangeAspect="1"/>
          </p:cNvPicPr>
          <p:nvPr>
            <p:custDataLst>
              <p:tags r:id="rId1"/>
            </p:custDataLst>
          </p:nvPr>
        </p:nvPicPr>
        <p:blipFill>
          <a:blip r:embed="rId17">
            <a:extLst>
              <a:ext uri="{28A0092B-C50C-407E-A947-70E740481C1C}">
                <a14:useLocalDpi xmlns:a14="http://schemas.microsoft.com/office/drawing/2010/main" val="0"/>
              </a:ext>
            </a:extLst>
          </a:blip>
          <a:stretch>
            <a:fillRect/>
          </a:stretch>
        </p:blipFill>
        <p:spPr>
          <a:xfrm>
            <a:off x="4338473" y="1390989"/>
            <a:ext cx="4777099" cy="1065239"/>
          </a:xfrm>
          <a:prstGeom prst="rect">
            <a:avLst/>
          </a:prstGeom>
        </p:spPr>
      </p:pic>
      <mc:AlternateContent xmlns:mc="http://schemas.openxmlformats.org/markup-compatibility/2006" xmlns:a14="http://schemas.microsoft.com/office/drawing/2010/main">
        <mc:Choice Requires="a14">
          <p:sp>
            <p:nvSpPr>
              <p:cNvPr id="3" name="CasellaDiTesto 2">
                <a:extLst>
                  <a:ext uri="{FF2B5EF4-FFF2-40B4-BE49-F238E27FC236}">
                    <a16:creationId xmlns:a16="http://schemas.microsoft.com/office/drawing/2014/main" id="{58CEE700-735F-C039-EC80-C592348199A7}"/>
                  </a:ext>
                </a:extLst>
              </p:cNvPr>
              <p:cNvSpPr txBox="1"/>
              <p:nvPr/>
            </p:nvSpPr>
            <p:spPr>
              <a:xfrm>
                <a:off x="445964" y="911014"/>
                <a:ext cx="9415599" cy="369332"/>
              </a:xfrm>
              <a:prstGeom prst="rect">
                <a:avLst/>
              </a:prstGeom>
              <a:noFill/>
            </p:spPr>
            <p:txBody>
              <a:bodyPr wrap="square">
                <a:spAutoFit/>
              </a:bodyPr>
              <a:lstStyle/>
              <a:p>
                <a:r>
                  <a:rPr lang="it-IT" b="1" dirty="0"/>
                  <a:t>Definition: </a:t>
                </a:r>
                <a:r>
                  <a:rPr lang="en-US" dirty="0"/>
                  <a:t>The </a:t>
                </a:r>
                <a:r>
                  <a:rPr lang="en-US" b="1" dirty="0"/>
                  <a:t>Laplacian matrix  </a:t>
                </a:r>
                <a:r>
                  <a:rPr lang="en-US" dirty="0"/>
                  <a:t>encodes the pattern of information flows in </a:t>
                </a:r>
                <a14:m>
                  <m:oMath xmlns:m="http://schemas.openxmlformats.org/officeDocument/2006/math">
                    <m:r>
                      <a:rPr lang="it-IT" b="0" i="1" dirty="0" smtClean="0">
                        <a:latin typeface="Cambria Math" panose="02040503050406030204" pitchFamily="18" charset="0"/>
                      </a:rPr>
                      <m:t>𝒢</m:t>
                    </m:r>
                    <m:r>
                      <a:rPr lang="it-IT" b="0" i="1" dirty="0" smtClean="0">
                        <a:latin typeface="Cambria Math" panose="02040503050406030204" pitchFamily="18" charset="0"/>
                      </a:rPr>
                      <m:t>(</m:t>
                    </m:r>
                    <m:r>
                      <a:rPr lang="it-IT" b="0" i="1" dirty="0" smtClean="0">
                        <a:latin typeface="Cambria Math" panose="02040503050406030204" pitchFamily="18" charset="0"/>
                      </a:rPr>
                      <m:t>𝒱</m:t>
                    </m:r>
                    <m:r>
                      <a:rPr lang="it-IT" b="0" i="1" dirty="0" smtClean="0">
                        <a:latin typeface="Cambria Math" panose="02040503050406030204" pitchFamily="18" charset="0"/>
                      </a:rPr>
                      <m:t>,</m:t>
                    </m:r>
                    <m:r>
                      <a:rPr lang="it-IT" b="0" i="1" dirty="0" smtClean="0">
                        <a:latin typeface="Cambria Math" panose="02040503050406030204" pitchFamily="18" charset="0"/>
                      </a:rPr>
                      <m:t>ℰ</m:t>
                    </m:r>
                    <m:r>
                      <a:rPr lang="it-IT" b="0" i="1" dirty="0" smtClean="0">
                        <a:latin typeface="Cambria Math" panose="02040503050406030204" pitchFamily="18" charset="0"/>
                      </a:rPr>
                      <m:t>)</m:t>
                    </m:r>
                  </m:oMath>
                </a14:m>
                <a:r>
                  <a:rPr lang="en-US" dirty="0"/>
                  <a:t> where</a:t>
                </a:r>
              </a:p>
            </p:txBody>
          </p:sp>
        </mc:Choice>
        <mc:Fallback xmlns="">
          <p:sp>
            <p:nvSpPr>
              <p:cNvPr id="3" name="CasellaDiTesto 2">
                <a:extLst>
                  <a:ext uri="{FF2B5EF4-FFF2-40B4-BE49-F238E27FC236}">
                    <a16:creationId xmlns:a16="http://schemas.microsoft.com/office/drawing/2014/main" id="{58CEE700-735F-C039-EC80-C592348199A7}"/>
                  </a:ext>
                </a:extLst>
              </p:cNvPr>
              <p:cNvSpPr txBox="1">
                <a:spLocks noRot="1" noChangeAspect="1" noMove="1" noResize="1" noEditPoints="1" noAdjustHandles="1" noChangeArrowheads="1" noChangeShapeType="1" noTextEdit="1"/>
              </p:cNvSpPr>
              <p:nvPr/>
            </p:nvSpPr>
            <p:spPr>
              <a:xfrm>
                <a:off x="445964" y="911014"/>
                <a:ext cx="9415599" cy="369332"/>
              </a:xfrm>
              <a:prstGeom prst="rect">
                <a:avLst/>
              </a:prstGeom>
              <a:blipFill>
                <a:blip r:embed="rId18"/>
                <a:stretch>
                  <a:fillRect l="-518" t="-8197" b="-24590"/>
                </a:stretch>
              </a:blipFill>
            </p:spPr>
            <p:txBody>
              <a:bodyPr/>
              <a:lstStyle/>
              <a:p>
                <a:r>
                  <a:rPr lang="it-IT">
                    <a:noFill/>
                  </a:rPr>
                  <a:t> </a:t>
                </a:r>
              </a:p>
            </p:txBody>
          </p:sp>
        </mc:Fallback>
      </mc:AlternateContent>
      <p:pic>
        <p:nvPicPr>
          <p:cNvPr id="37" name="Immagine 36" descr="IguanaTex Bitmap Display&#10;&#10;\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mathbfcal{L}(\mathbfcal{G})=\mathbfcal{D}(\mathbfcal{G})-\mathbfcal{A}(\mathbfcal{G})=\end{eqnarray*}&#10;}&#10;\end{document}">
            <a:extLst>
              <a:ext uri="{FF2B5EF4-FFF2-40B4-BE49-F238E27FC236}">
                <a16:creationId xmlns:a16="http://schemas.microsoft.com/office/drawing/2014/main" id="{65CBF0EC-88DB-5BB8-6308-8D6064D335E0}"/>
              </a:ext>
            </a:extLst>
          </p:cNvPr>
          <p:cNvPicPr>
            <a:picLocks noChangeAspect="1"/>
          </p:cNvPicPr>
          <p:nvPr>
            <p:custDataLst>
              <p:tags r:id="rId2"/>
            </p:custDataLst>
          </p:nvPr>
        </p:nvPicPr>
        <p:blipFill>
          <a:blip r:embed="rId19">
            <a:extLst>
              <a:ext uri="{28A0092B-C50C-407E-A947-70E740481C1C}">
                <a14:useLocalDpi xmlns:a14="http://schemas.microsoft.com/office/drawing/2010/main" val="0"/>
              </a:ext>
            </a:extLst>
          </a:blip>
          <a:stretch>
            <a:fillRect/>
          </a:stretch>
        </p:blipFill>
        <p:spPr>
          <a:xfrm>
            <a:off x="2045568" y="1955213"/>
            <a:ext cx="2372344" cy="232587"/>
          </a:xfrm>
          <a:prstGeom prst="rect">
            <a:avLst/>
          </a:prstGeom>
        </p:spPr>
      </p:pic>
      <p:grpSp>
        <p:nvGrpSpPr>
          <p:cNvPr id="16" name="Gruppo 15">
            <a:extLst>
              <a:ext uri="{FF2B5EF4-FFF2-40B4-BE49-F238E27FC236}">
                <a16:creationId xmlns:a16="http://schemas.microsoft.com/office/drawing/2014/main" id="{B39DB156-0172-EA89-7EB6-69D69E8CD6DD}"/>
              </a:ext>
            </a:extLst>
          </p:cNvPr>
          <p:cNvGrpSpPr/>
          <p:nvPr/>
        </p:nvGrpSpPr>
        <p:grpSpPr>
          <a:xfrm>
            <a:off x="195991" y="2804245"/>
            <a:ext cx="9748113" cy="1181750"/>
            <a:chOff x="207308" y="2832797"/>
            <a:chExt cx="9748113" cy="1181750"/>
          </a:xfrm>
        </p:grpSpPr>
        <mc:AlternateContent xmlns:mc="http://schemas.openxmlformats.org/markup-compatibility/2006" xmlns:a14="http://schemas.microsoft.com/office/drawing/2010/main">
          <mc:Choice Requires="a14">
            <p:sp>
              <p:nvSpPr>
                <p:cNvPr id="41" name="CasellaDiTesto 40">
                  <a:extLst>
                    <a:ext uri="{FF2B5EF4-FFF2-40B4-BE49-F238E27FC236}">
                      <a16:creationId xmlns:a16="http://schemas.microsoft.com/office/drawing/2014/main" id="{C54C5478-5B76-7CCC-AA1D-1F925B83166E}"/>
                    </a:ext>
                  </a:extLst>
                </p:cNvPr>
                <p:cNvSpPr txBox="1"/>
                <p:nvPr/>
              </p:nvSpPr>
              <p:spPr>
                <a:xfrm>
                  <a:off x="207308" y="2832797"/>
                  <a:ext cx="9748113" cy="646331"/>
                </a:xfrm>
                <a:prstGeom prst="rect">
                  <a:avLst/>
                </a:prstGeom>
                <a:noFill/>
              </p:spPr>
              <p:txBody>
                <a:bodyPr wrap="square">
                  <a:spAutoFit/>
                </a:bodyPr>
                <a:lstStyle/>
                <a:p>
                  <a:pPr marL="285750" indent="-285750">
                    <a:buFont typeface="Arial" panose="020B0604020202020204" pitchFamily="34" charset="0"/>
                    <a:buChar char="•"/>
                  </a:pPr>
                  <a:r>
                    <a:rPr lang="en-US" dirty="0"/>
                    <a:t>If </a:t>
                  </a:r>
                  <a14:m>
                    <m:oMath xmlns:m="http://schemas.openxmlformats.org/officeDocument/2006/math">
                      <m:r>
                        <a:rPr lang="it-IT" b="1" i="1" dirty="0">
                          <a:latin typeface="Cambria Math" panose="02040503050406030204" pitchFamily="18" charset="0"/>
                        </a:rPr>
                        <m:t>𝓖</m:t>
                      </m:r>
                    </m:oMath>
                  </a14:m>
                  <a:r>
                    <a:rPr lang="en-US" dirty="0"/>
                    <a:t> is </a:t>
                  </a:r>
                  <a:r>
                    <a:rPr lang="en-US" b="1" dirty="0"/>
                    <a:t>strongly connected </a:t>
                  </a:r>
                  <a:r>
                    <a:rPr lang="en-US" dirty="0"/>
                    <a:t>then “</a:t>
                  </a:r>
                  <a14:m>
                    <m:oMath xmlns:m="http://schemas.openxmlformats.org/officeDocument/2006/math">
                      <m:r>
                        <a:rPr lang="it-IT" b="0" i="1" dirty="0" smtClean="0">
                          <a:solidFill>
                            <a:srgbClr val="E71224"/>
                          </a:solidFill>
                          <a:latin typeface="Cambria Math" panose="02040503050406030204" pitchFamily="18" charset="0"/>
                        </a:rPr>
                        <m:t>−</m:t>
                      </m:r>
                      <m:r>
                        <a:rPr lang="it-IT" b="1" i="1" dirty="0" smtClean="0">
                          <a:solidFill>
                            <a:srgbClr val="E71224"/>
                          </a:solidFill>
                          <a:latin typeface="Cambria Math" panose="02040503050406030204" pitchFamily="18" charset="0"/>
                        </a:rPr>
                        <m:t>𝓛</m:t>
                      </m:r>
                    </m:oMath>
                  </a14:m>
                  <a:r>
                    <a:rPr lang="en-US" dirty="0"/>
                    <a:t>“ is a </a:t>
                  </a:r>
                  <a:r>
                    <a:rPr lang="en-US" i="1" dirty="0">
                      <a:solidFill>
                        <a:srgbClr val="E71224"/>
                      </a:solidFill>
                    </a:rPr>
                    <a:t>feasible </a:t>
                  </a:r>
                  <a:r>
                    <a:rPr lang="en-US" b="1" dirty="0"/>
                    <a:t>transition rate matrix </a:t>
                  </a:r>
                  <a14:m>
                    <m:oMath xmlns:m="http://schemas.openxmlformats.org/officeDocument/2006/math">
                      <m:r>
                        <a:rPr lang="it-IT" b="1" i="1" dirty="0" smtClean="0">
                          <a:latin typeface="Cambria Math" panose="02040503050406030204" pitchFamily="18" charset="0"/>
                        </a:rPr>
                        <m:t>𝑸</m:t>
                      </m:r>
                    </m:oMath>
                  </a14:m>
                  <a:r>
                    <a:rPr lang="en-US" dirty="0"/>
                    <a:t> of an </a:t>
                  </a:r>
                  <a:r>
                    <a:rPr lang="en-US" b="1" dirty="0"/>
                    <a:t>irreducible CT-MC</a:t>
                  </a:r>
                  <a:r>
                    <a:rPr lang="en-US" dirty="0"/>
                    <a:t> described by the same </a:t>
                  </a:r>
                  <a:r>
                    <a:rPr lang="en-US" b="1" dirty="0"/>
                    <a:t>graph </a:t>
                  </a:r>
                  <a14:m>
                    <m:oMath xmlns:m="http://schemas.openxmlformats.org/officeDocument/2006/math">
                      <m:r>
                        <a:rPr lang="it-IT" b="1" i="1" dirty="0">
                          <a:latin typeface="Cambria Math" panose="02040503050406030204" pitchFamily="18" charset="0"/>
                        </a:rPr>
                        <m:t>𝓖</m:t>
                      </m:r>
                    </m:oMath>
                  </a14:m>
                  <a:r>
                    <a:rPr lang="en-US" dirty="0"/>
                    <a:t>, thus:</a:t>
                  </a:r>
                  <a:endParaRPr lang="it-IT" dirty="0"/>
                </a:p>
              </p:txBody>
            </p:sp>
          </mc:Choice>
          <mc:Fallback xmlns="">
            <p:sp>
              <p:nvSpPr>
                <p:cNvPr id="41" name="CasellaDiTesto 40">
                  <a:extLst>
                    <a:ext uri="{FF2B5EF4-FFF2-40B4-BE49-F238E27FC236}">
                      <a16:creationId xmlns:a16="http://schemas.microsoft.com/office/drawing/2014/main" id="{C54C5478-5B76-7CCC-AA1D-1F925B83166E}"/>
                    </a:ext>
                  </a:extLst>
                </p:cNvPr>
                <p:cNvSpPr txBox="1">
                  <a:spLocks noRot="1" noChangeAspect="1" noMove="1" noResize="1" noEditPoints="1" noAdjustHandles="1" noChangeArrowheads="1" noChangeShapeType="1" noTextEdit="1"/>
                </p:cNvSpPr>
                <p:nvPr/>
              </p:nvSpPr>
              <p:spPr>
                <a:xfrm>
                  <a:off x="207308" y="2832797"/>
                  <a:ext cx="9748113" cy="646331"/>
                </a:xfrm>
                <a:prstGeom prst="rect">
                  <a:avLst/>
                </a:prstGeom>
                <a:blipFill>
                  <a:blip r:embed="rId20"/>
                  <a:stretch>
                    <a:fillRect l="-375" t="-4717" b="-14151"/>
                  </a:stretch>
                </a:blipFill>
              </p:spPr>
              <p:txBody>
                <a:bodyPr/>
                <a:lstStyle/>
                <a:p>
                  <a:r>
                    <a:rPr lang="it-IT">
                      <a:noFill/>
                    </a:rPr>
                    <a:t> </a:t>
                  </a:r>
                </a:p>
              </p:txBody>
            </p:sp>
          </mc:Fallback>
        </mc:AlternateContent>
        <p:pic>
          <p:nvPicPr>
            <p:cNvPr id="101" name="Immagine 100" descr="IguanaTex Bitmap Display&#10;&#10;\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mathbfcal{L}\bm{1}_n=0\cdot \bm{1}_n\quad \implies (\lambda_1,\bm{v}_1)=(0,\bm{1}_n), \quad\text{and}&#10;\end{eqnarray*}&#10;}&#10;\end{document}">
              <a:extLst>
                <a:ext uri="{FF2B5EF4-FFF2-40B4-BE49-F238E27FC236}">
                  <a16:creationId xmlns:a16="http://schemas.microsoft.com/office/drawing/2014/main" id="{CDDBDAAD-8214-908C-7560-92103AF6C816}"/>
                </a:ext>
              </a:extLst>
            </p:cNvPr>
            <p:cNvPicPr>
              <a:picLocks noChangeAspect="1"/>
            </p:cNvPicPr>
            <p:nvPr>
              <p:custDataLst>
                <p:tags r:id="rId11"/>
              </p:custDataLst>
            </p:nvPr>
          </p:nvPicPr>
          <p:blipFill>
            <a:blip r:embed="rId21">
              <a:extLst>
                <a:ext uri="{28A0092B-C50C-407E-A947-70E740481C1C}">
                  <a14:useLocalDpi xmlns:a14="http://schemas.microsoft.com/office/drawing/2010/main" val="0"/>
                </a:ext>
              </a:extLst>
            </a:blip>
            <a:stretch>
              <a:fillRect/>
            </a:stretch>
          </p:blipFill>
          <p:spPr>
            <a:xfrm>
              <a:off x="2760147" y="3759451"/>
              <a:ext cx="4199804" cy="235174"/>
            </a:xfrm>
            <a:prstGeom prst="rect">
              <a:avLst/>
            </a:prstGeom>
          </p:spPr>
        </p:pic>
        <p:pic>
          <p:nvPicPr>
            <p:cNvPr id="15" name="Immagine 14"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Re\lbrace \lambda_i\rbrace \in \mathbb{R}_{&lt;0}\quad \forall\;i&gt;1\quad(1)&#10;\end{eqnarray*}&#10;}&#10;\end{document}" title="IguanaTex Bitmap Display">
              <a:extLst>
                <a:ext uri="{FF2B5EF4-FFF2-40B4-BE49-F238E27FC236}">
                  <a16:creationId xmlns:a16="http://schemas.microsoft.com/office/drawing/2014/main" id="{B3714A82-1995-49C5-FE3C-6772E713907A}"/>
                </a:ext>
              </a:extLst>
            </p:cNvPr>
            <p:cNvPicPr>
              <a:picLocks noChangeAspect="1"/>
            </p:cNvPicPr>
            <p:nvPr>
              <p:custDataLst>
                <p:tags r:id="rId12"/>
              </p:custDataLst>
            </p:nvPr>
          </p:nvPicPr>
          <p:blipFill>
            <a:blip r:embed="rId22">
              <a:extLst>
                <a:ext uri="{28A0092B-C50C-407E-A947-70E740481C1C}">
                  <a14:useLocalDpi xmlns:a14="http://schemas.microsoft.com/office/drawing/2010/main" val="0"/>
                </a:ext>
              </a:extLst>
            </a:blip>
            <a:stretch>
              <a:fillRect/>
            </a:stretch>
          </p:blipFill>
          <p:spPr>
            <a:xfrm>
              <a:off x="7233613" y="3776565"/>
              <a:ext cx="2606754" cy="237982"/>
            </a:xfrm>
            <a:prstGeom prst="rect">
              <a:avLst/>
            </a:prstGeom>
          </p:spPr>
        </p:pic>
        <p:pic>
          <p:nvPicPr>
            <p:cNvPr id="97" name="Immagine 96"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mathbfcal{L}\bm{v}_i=\lambda_i \cdot \bm{v}_i\quad \overset{\text{(note that)}}{\longrightarrow}&#10;\end{eqnarray*}&#10;}&#10;\end{document}" title="IguanaTex Bitmap Display">
              <a:extLst>
                <a:ext uri="{FF2B5EF4-FFF2-40B4-BE49-F238E27FC236}">
                  <a16:creationId xmlns:a16="http://schemas.microsoft.com/office/drawing/2014/main" id="{40105F01-885F-586E-F17C-25361C9A7852}"/>
                </a:ext>
              </a:extLst>
            </p:cNvPr>
            <p:cNvPicPr>
              <a:picLocks noChangeAspect="1"/>
            </p:cNvPicPr>
            <p:nvPr>
              <p:custDataLst>
                <p:tags r:id="rId13"/>
              </p:custDataLst>
            </p:nvPr>
          </p:nvPicPr>
          <p:blipFill>
            <a:blip r:embed="rId23">
              <a:extLst>
                <a:ext uri="{28A0092B-C50C-407E-A947-70E740481C1C}">
                  <a14:useLocalDpi xmlns:a14="http://schemas.microsoft.com/office/drawing/2010/main" val="0"/>
                </a:ext>
              </a:extLst>
            </a:blip>
            <a:stretch>
              <a:fillRect/>
            </a:stretch>
          </p:blipFill>
          <p:spPr>
            <a:xfrm>
              <a:off x="493366" y="3654972"/>
              <a:ext cx="2116943" cy="302058"/>
            </a:xfrm>
            <a:prstGeom prst="rect">
              <a:avLst/>
            </a:prstGeom>
          </p:spPr>
        </p:pic>
      </p:grpSp>
      <p:pic>
        <p:nvPicPr>
          <p:cNvPr id="176" name="Immagine 175" descr="IguanaTex Bitmap Display&#10;&#10;\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dot{y}(t)=-\Pi \mathbfcal{L}x(t)=0\quad \forall \; t\geq0&#10;\end{eqnarray*}&#10;}&#10;\end{document}">
            <a:extLst>
              <a:ext uri="{FF2B5EF4-FFF2-40B4-BE49-F238E27FC236}">
                <a16:creationId xmlns:a16="http://schemas.microsoft.com/office/drawing/2014/main" id="{E0FE6C05-AB92-8961-E24D-7EAEA3F481D0}"/>
              </a:ext>
            </a:extLst>
          </p:cNvPr>
          <p:cNvPicPr>
            <a:picLocks noChangeAspect="1"/>
          </p:cNvPicPr>
          <p:nvPr>
            <p:custDataLst>
              <p:tags r:id="rId3"/>
            </p:custDataLst>
          </p:nvPr>
        </p:nvPicPr>
        <p:blipFill>
          <a:blip r:embed="rId24">
            <a:extLst>
              <a:ext uri="{28A0092B-C50C-407E-A947-70E740481C1C}">
                <a14:useLocalDpi xmlns:a14="http://schemas.microsoft.com/office/drawing/2010/main" val="0"/>
              </a:ext>
            </a:extLst>
          </a:blip>
          <a:stretch>
            <a:fillRect/>
          </a:stretch>
        </p:blipFill>
        <p:spPr>
          <a:xfrm>
            <a:off x="492033" y="6860379"/>
            <a:ext cx="2677767" cy="235035"/>
          </a:xfrm>
          <a:prstGeom prst="rect">
            <a:avLst/>
          </a:prstGeom>
        </p:spPr>
      </p:pic>
      <p:pic>
        <p:nvPicPr>
          <p:cNvPr id="12" name="Immagine 11"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y}(t)=y(0)\;\forall \;t\geq 0 \;\implies &#10;\frac{\bm{1}_n^\intercal c\bm{1}_n}{n}&#10;=\frac{\bm{1}^\intercal_n x(0)}{n}\implies c=\mathrm{ave}(x(0))&#10;\end{eqnarray*}&#10;}&#10;\end{document}" title="IguanaTex Bitmap Display">
            <a:extLst>
              <a:ext uri="{FF2B5EF4-FFF2-40B4-BE49-F238E27FC236}">
                <a16:creationId xmlns:a16="http://schemas.microsoft.com/office/drawing/2014/main" id="{46F7A952-2536-4B4E-596A-0C4BBA115B7D}"/>
              </a:ext>
            </a:extLst>
          </p:cNvPr>
          <p:cNvPicPr>
            <a:picLocks noChangeAspect="1"/>
          </p:cNvPicPr>
          <p:nvPr>
            <p:custDataLst>
              <p:tags r:id="rId4"/>
            </p:custDataLst>
          </p:nvPr>
        </p:nvPicPr>
        <p:blipFill>
          <a:blip r:embed="rId25">
            <a:extLst>
              <a:ext uri="{28A0092B-C50C-407E-A947-70E740481C1C}">
                <a14:useLocalDpi xmlns:a14="http://schemas.microsoft.com/office/drawing/2010/main" val="0"/>
              </a:ext>
            </a:extLst>
          </a:blip>
          <a:stretch>
            <a:fillRect/>
          </a:stretch>
        </p:blipFill>
        <p:spPr>
          <a:xfrm>
            <a:off x="3869905" y="6705292"/>
            <a:ext cx="5176340" cy="487020"/>
          </a:xfrm>
          <a:prstGeom prst="rect">
            <a:avLst/>
          </a:prstGeom>
        </p:spPr>
      </p:pic>
      <mc:AlternateContent xmlns:mc="http://schemas.openxmlformats.org/markup-compatibility/2006" xmlns:a14="http://schemas.microsoft.com/office/drawing/2010/main">
        <mc:Choice Requires="a14">
          <p:sp>
            <p:nvSpPr>
              <p:cNvPr id="138" name="CasellaDiTesto 137">
                <a:extLst>
                  <a:ext uri="{FF2B5EF4-FFF2-40B4-BE49-F238E27FC236}">
                    <a16:creationId xmlns:a16="http://schemas.microsoft.com/office/drawing/2014/main" id="{1E2D0602-97EC-46A4-CB1F-FE212F3C87E0}"/>
                  </a:ext>
                </a:extLst>
              </p:cNvPr>
              <p:cNvSpPr txBox="1"/>
              <p:nvPr/>
            </p:nvSpPr>
            <p:spPr>
              <a:xfrm>
                <a:off x="195991" y="4266318"/>
                <a:ext cx="9718379" cy="369332"/>
              </a:xfrm>
              <a:prstGeom prst="rect">
                <a:avLst/>
              </a:prstGeom>
              <a:noFill/>
            </p:spPr>
            <p:txBody>
              <a:bodyPr wrap="square">
                <a:spAutoFit/>
              </a:bodyPr>
              <a:lstStyle/>
              <a:p>
                <a:pPr marL="342900" indent="-342900">
                  <a:buFont typeface="Arial" panose="020B0604020202020204" pitchFamily="34" charset="0"/>
                  <a:buChar char="•"/>
                </a:pPr>
                <a:r>
                  <a:rPr lang="it-IT" dirty="0"/>
                  <a:t>From (1) and by </a:t>
                </a:r>
                <a:r>
                  <a:rPr lang="it-IT" dirty="0" err="1"/>
                  <a:t>exploiting</a:t>
                </a:r>
                <a:r>
                  <a:rPr lang="it-IT" dirty="0"/>
                  <a:t> </a:t>
                </a:r>
                <a:r>
                  <a:rPr lang="it-IT" b="1" dirty="0" err="1"/>
                  <a:t>modal</a:t>
                </a:r>
                <a:r>
                  <a:rPr lang="it-IT" b="1" dirty="0"/>
                  <a:t> </a:t>
                </a:r>
                <a:r>
                  <a:rPr lang="it-IT" b="1" dirty="0" err="1"/>
                  <a:t>diagonalization</a:t>
                </a:r>
                <a:r>
                  <a:rPr lang="it-IT" dirty="0"/>
                  <a:t> one </a:t>
                </a:r>
                <a:r>
                  <a:rPr lang="it-IT" dirty="0" err="1"/>
                  <a:t>may</a:t>
                </a:r>
                <a:r>
                  <a:rPr lang="it-IT" dirty="0"/>
                  <a:t> notes </a:t>
                </a:r>
                <a14:m>
                  <m:oMath xmlns:m="http://schemas.openxmlformats.org/officeDocument/2006/math">
                    <m:sSub>
                      <m:sSubPr>
                        <m:ctrlPr>
                          <a:rPr lang="it-IT" i="1" dirty="0" smtClean="0">
                            <a:solidFill>
                              <a:srgbClr val="E71224"/>
                            </a:solidFill>
                            <a:latin typeface="Cambria Math" panose="02040503050406030204" pitchFamily="18" charset="0"/>
                          </a:rPr>
                        </m:ctrlPr>
                      </m:sSubPr>
                      <m:e>
                        <m:r>
                          <a:rPr lang="it-IT" b="0" i="1" dirty="0" smtClean="0">
                            <a:solidFill>
                              <a:srgbClr val="E71224"/>
                            </a:solidFill>
                            <a:latin typeface="Cambria Math" panose="02040503050406030204" pitchFamily="18" charset="0"/>
                          </a:rPr>
                          <m:t>𝑢</m:t>
                        </m:r>
                      </m:e>
                      <m:sub>
                        <m:r>
                          <a:rPr lang="it-IT" b="0" i="1" dirty="0" smtClean="0">
                            <a:solidFill>
                              <a:srgbClr val="E71224"/>
                            </a:solidFill>
                            <a:latin typeface="Cambria Math" panose="02040503050406030204" pitchFamily="18" charset="0"/>
                          </a:rPr>
                          <m:t>𝑖</m:t>
                        </m:r>
                      </m:sub>
                    </m:sSub>
                    <m:r>
                      <a:rPr lang="it-IT" b="0" i="1" dirty="0" smtClean="0">
                        <a:solidFill>
                          <a:srgbClr val="E71224"/>
                        </a:solidFill>
                        <a:latin typeface="Cambria Math" panose="02040503050406030204" pitchFamily="18" charset="0"/>
                      </a:rPr>
                      <m:t>(</m:t>
                    </m:r>
                    <m:r>
                      <a:rPr lang="it-IT" b="0" i="1" dirty="0" smtClean="0">
                        <a:solidFill>
                          <a:srgbClr val="E71224"/>
                        </a:solidFill>
                        <a:latin typeface="Cambria Math" panose="02040503050406030204" pitchFamily="18" charset="0"/>
                      </a:rPr>
                      <m:t>𝑡</m:t>
                    </m:r>
                    <m:r>
                      <a:rPr lang="it-IT" b="0" i="1" dirty="0" smtClean="0">
                        <a:solidFill>
                          <a:srgbClr val="E71224"/>
                        </a:solidFill>
                        <a:latin typeface="Cambria Math" panose="02040503050406030204" pitchFamily="18" charset="0"/>
                      </a:rPr>
                      <m:t>)</m:t>
                    </m:r>
                  </m:oMath>
                </a14:m>
                <a:r>
                  <a:rPr lang="it-IT" dirty="0"/>
                  <a:t> achieves a consensus</a:t>
                </a:r>
                <a:endParaRPr lang="en-US" dirty="0"/>
              </a:p>
            </p:txBody>
          </p:sp>
        </mc:Choice>
        <mc:Fallback xmlns="">
          <p:sp>
            <p:nvSpPr>
              <p:cNvPr id="138" name="CasellaDiTesto 137">
                <a:extLst>
                  <a:ext uri="{FF2B5EF4-FFF2-40B4-BE49-F238E27FC236}">
                    <a16:creationId xmlns:a16="http://schemas.microsoft.com/office/drawing/2014/main" id="{1E2D0602-97EC-46A4-CB1F-FE212F3C87E0}"/>
                  </a:ext>
                </a:extLst>
              </p:cNvPr>
              <p:cNvSpPr txBox="1">
                <a:spLocks noRot="1" noChangeAspect="1" noMove="1" noResize="1" noEditPoints="1" noAdjustHandles="1" noChangeArrowheads="1" noChangeShapeType="1" noTextEdit="1"/>
              </p:cNvSpPr>
              <p:nvPr/>
            </p:nvSpPr>
            <p:spPr>
              <a:xfrm>
                <a:off x="195991" y="4266318"/>
                <a:ext cx="9718379" cy="369332"/>
              </a:xfrm>
              <a:prstGeom prst="rect">
                <a:avLst/>
              </a:prstGeom>
              <a:blipFill>
                <a:blip r:embed="rId26"/>
                <a:stretch>
                  <a:fillRect l="-376" t="-10000" b="-26667"/>
                </a:stretch>
              </a:blipFill>
            </p:spPr>
            <p:txBody>
              <a:bodyPr/>
              <a:lstStyle/>
              <a:p>
                <a:r>
                  <a:rPr lang="it-IT">
                    <a:noFill/>
                  </a:rPr>
                  <a:t> </a:t>
                </a:r>
              </a:p>
            </p:txBody>
          </p:sp>
        </mc:Fallback>
      </mc:AlternateContent>
      <p:pic>
        <p:nvPicPr>
          <p:cNvPr id="195" name="Immagine 194" descr="IguanaTex Bitmap Display&#10;&#10;\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text{(CT average consensus)}\end{eqnarray*}&#10;}&#10;\end{document}">
            <a:extLst>
              <a:ext uri="{FF2B5EF4-FFF2-40B4-BE49-F238E27FC236}">
                <a16:creationId xmlns:a16="http://schemas.microsoft.com/office/drawing/2014/main" id="{ECD4A783-23D0-9BDD-B17A-0AC138FBE564}"/>
              </a:ext>
            </a:extLst>
          </p:cNvPr>
          <p:cNvPicPr>
            <a:picLocks noChangeAspect="1"/>
          </p:cNvPicPr>
          <p:nvPr>
            <p:custDataLst>
              <p:tags r:id="rId5"/>
            </p:custDataLst>
          </p:nvPr>
        </p:nvPicPr>
        <p:blipFill>
          <a:blip r:embed="rId27">
            <a:extLst>
              <a:ext uri="{28A0092B-C50C-407E-A947-70E740481C1C}">
                <a14:useLocalDpi xmlns:a14="http://schemas.microsoft.com/office/drawing/2010/main" val="0"/>
              </a:ext>
            </a:extLst>
          </a:blip>
          <a:stretch>
            <a:fillRect/>
          </a:stretch>
        </p:blipFill>
        <p:spPr>
          <a:xfrm>
            <a:off x="7580584" y="7176707"/>
            <a:ext cx="1890177" cy="179027"/>
          </a:xfrm>
          <a:prstGeom prst="rect">
            <a:avLst/>
          </a:prstGeom>
        </p:spPr>
      </p:pic>
      <p:pic>
        <p:nvPicPr>
          <p:cNvPr id="191" name="Immagine 190" descr="IguanaTex Bitmap Display&#10;&#10;\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implies&#10;\end{eqnarray*}&#10;}&#10;\end{document}">
            <a:extLst>
              <a:ext uri="{FF2B5EF4-FFF2-40B4-BE49-F238E27FC236}">
                <a16:creationId xmlns:a16="http://schemas.microsoft.com/office/drawing/2014/main" id="{79245DF0-72B6-D18A-D822-6F883756E6E5}"/>
              </a:ext>
            </a:extLst>
          </p:cNvPr>
          <p:cNvPicPr>
            <a:picLocks noChangeAspect="1"/>
          </p:cNvPicPr>
          <p:nvPr>
            <p:custDataLst>
              <p:tags r:id="rId6"/>
            </p:custDataLst>
          </p:nvPr>
        </p:nvPicPr>
        <p:blipFill>
          <a:blip r:embed="rId28">
            <a:extLst>
              <a:ext uri="{28A0092B-C50C-407E-A947-70E740481C1C}">
                <a14:useLocalDpi xmlns:a14="http://schemas.microsoft.com/office/drawing/2010/main" val="0"/>
              </a:ext>
            </a:extLst>
          </a:blip>
          <a:stretch>
            <a:fillRect/>
          </a:stretch>
        </p:blipFill>
        <p:spPr>
          <a:xfrm>
            <a:off x="3376535" y="6916219"/>
            <a:ext cx="341486" cy="127543"/>
          </a:xfrm>
          <a:prstGeom prst="rect">
            <a:avLst/>
          </a:prstGeom>
        </p:spPr>
      </p:pic>
      <p:pic>
        <p:nvPicPr>
          <p:cNvPr id="25" name="Immagine 24"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lbrace&#10;\end{eqnarray*}&#10;}&#10;\end{document}" title="IguanaTex Bitmap Display">
            <a:extLst>
              <a:ext uri="{FF2B5EF4-FFF2-40B4-BE49-F238E27FC236}">
                <a16:creationId xmlns:a16="http://schemas.microsoft.com/office/drawing/2014/main" id="{CA2BECA4-3F5B-34DD-D20D-EF0864F8F0CC}"/>
              </a:ext>
            </a:extLst>
          </p:cNvPr>
          <p:cNvPicPr>
            <a:picLocks noChangeAspect="1"/>
          </p:cNvPicPr>
          <p:nvPr>
            <p:custDataLst>
              <p:tags r:id="rId7"/>
            </p:custDataLst>
          </p:nvPr>
        </p:nvPicPr>
        <p:blipFill>
          <a:blip r:embed="rId29">
            <a:extLst>
              <a:ext uri="{28A0092B-C50C-407E-A947-70E740481C1C}">
                <a14:useLocalDpi xmlns:a14="http://schemas.microsoft.com/office/drawing/2010/main" val="0"/>
              </a:ext>
            </a:extLst>
          </a:blip>
          <a:stretch>
            <a:fillRect/>
          </a:stretch>
        </p:blipFill>
        <p:spPr>
          <a:xfrm>
            <a:off x="7938361" y="4886759"/>
            <a:ext cx="101983" cy="651269"/>
          </a:xfrm>
          <a:prstGeom prst="rect">
            <a:avLst/>
          </a:prstGeom>
        </p:spPr>
      </p:pic>
      <p:pic>
        <p:nvPicPr>
          <p:cNvPr id="21" name="Immagine 20"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bm{\Lambda}(\mathbfcal{L})=\mathrm{diag}([\lambda_i(\mathbfcal{L})])\end{eqnarray*}&#10;}&#10;\end{document}" title="IguanaTex Bitmap Display">
            <a:extLst>
              <a:ext uri="{FF2B5EF4-FFF2-40B4-BE49-F238E27FC236}">
                <a16:creationId xmlns:a16="http://schemas.microsoft.com/office/drawing/2014/main" id="{40955BB8-7386-EEC3-5544-1C1A71378C2B}"/>
              </a:ext>
            </a:extLst>
          </p:cNvPr>
          <p:cNvPicPr>
            <a:picLocks noChangeAspect="1"/>
          </p:cNvPicPr>
          <p:nvPr>
            <p:custDataLst>
              <p:tags r:id="rId8"/>
            </p:custDataLst>
          </p:nvPr>
        </p:nvPicPr>
        <p:blipFill>
          <a:blip r:embed="rId30">
            <a:extLst>
              <a:ext uri="{28A0092B-C50C-407E-A947-70E740481C1C}">
                <a14:useLocalDpi xmlns:a14="http://schemas.microsoft.com/office/drawing/2010/main" val="0"/>
              </a:ext>
            </a:extLst>
          </a:blip>
          <a:stretch>
            <a:fillRect/>
          </a:stretch>
        </p:blipFill>
        <p:spPr>
          <a:xfrm>
            <a:off x="8121045" y="5312707"/>
            <a:ext cx="1793325" cy="214325"/>
          </a:xfrm>
          <a:prstGeom prst="rect">
            <a:avLst/>
          </a:prstGeom>
        </p:spPr>
      </p:pic>
      <p:pic>
        <p:nvPicPr>
          <p:cNvPr id="9" name="Immagine 8"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x(t)\;=\;x(0)\cdot \mathsf{expm}^{-\mathbfcal{L}t}&#10;\;=\;x(0)\cdot  \bm{V}\mathrm{e}^{-\bm{\Lambda}(\mathbfcal{L})t}\bm{V}^{-1}&#10;\;=\;c\bm{1}_n+\underbrace{\sum_{i=2}^n c_i \mathrm{e}^{-\lambda_i(\mathbfcal{L}) t}\cdot \bm{v}_i&#10;\big|_{t\rightarrow\infty}}_{\Re\lbrace{\lambda_i}\rbrace&lt;0\implies 0}\rightarrow c\bm{1}_n&#10;\end{eqnarray*}&#10;}&#10;\end{document}" title="IguanaTex Bitmap Display">
            <a:extLst>
              <a:ext uri="{FF2B5EF4-FFF2-40B4-BE49-F238E27FC236}">
                <a16:creationId xmlns:a16="http://schemas.microsoft.com/office/drawing/2014/main" id="{5CE64A3C-9060-0C66-C2EB-EE347757E24F}"/>
              </a:ext>
            </a:extLst>
          </p:cNvPr>
          <p:cNvPicPr>
            <a:picLocks noChangeAspect="1"/>
          </p:cNvPicPr>
          <p:nvPr>
            <p:custDataLst>
              <p:tags r:id="rId9"/>
            </p:custDataLst>
          </p:nvPr>
        </p:nvPicPr>
        <p:blipFill>
          <a:blip r:embed="rId31">
            <a:extLst>
              <a:ext uri="{28A0092B-C50C-407E-A947-70E740481C1C}">
                <a14:useLocalDpi xmlns:a14="http://schemas.microsoft.com/office/drawing/2010/main" val="0"/>
              </a:ext>
            </a:extLst>
          </a:blip>
          <a:stretch>
            <a:fillRect/>
          </a:stretch>
        </p:blipFill>
        <p:spPr>
          <a:xfrm>
            <a:off x="185590" y="4834032"/>
            <a:ext cx="7447025" cy="948165"/>
          </a:xfrm>
          <a:prstGeom prst="rect">
            <a:avLst/>
          </a:prstGeom>
        </p:spPr>
      </p:pic>
      <p:pic>
        <p:nvPicPr>
          <p:cNvPr id="23" name="Immagine 22"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bm{V}=[\bm{v}_i]&#10;\end{eqnarray*}&#10;}&#10;\end{document}" title="IguanaTex Bitmap Display">
            <a:extLst>
              <a:ext uri="{FF2B5EF4-FFF2-40B4-BE49-F238E27FC236}">
                <a16:creationId xmlns:a16="http://schemas.microsoft.com/office/drawing/2014/main" id="{7783DD48-FA7F-982C-B3BA-B4D9F356874A}"/>
              </a:ext>
            </a:extLst>
          </p:cNvPr>
          <p:cNvPicPr>
            <a:picLocks noChangeAspect="1"/>
          </p:cNvPicPr>
          <p:nvPr>
            <p:custDataLst>
              <p:tags r:id="rId10"/>
            </p:custDataLst>
          </p:nvPr>
        </p:nvPicPr>
        <p:blipFill>
          <a:blip r:embed="rId32">
            <a:extLst>
              <a:ext uri="{28A0092B-C50C-407E-A947-70E740481C1C}">
                <a14:useLocalDpi xmlns:a14="http://schemas.microsoft.com/office/drawing/2010/main" val="0"/>
              </a:ext>
            </a:extLst>
          </a:blip>
          <a:stretch>
            <a:fillRect/>
          </a:stretch>
        </p:blipFill>
        <p:spPr>
          <a:xfrm>
            <a:off x="8138873" y="4966203"/>
            <a:ext cx="678264" cy="214325"/>
          </a:xfrm>
          <a:prstGeom prst="rect">
            <a:avLst/>
          </a:prstGeom>
        </p:spPr>
      </p:pic>
      <p:pic>
        <p:nvPicPr>
          <p:cNvPr id="6" name="Immagine 5">
            <a:extLst>
              <a:ext uri="{FF2B5EF4-FFF2-40B4-BE49-F238E27FC236}">
                <a16:creationId xmlns:a16="http://schemas.microsoft.com/office/drawing/2014/main" id="{64F330E9-B60D-26A2-A403-DD29514EBD72}"/>
              </a:ext>
            </a:extLst>
          </p:cNvPr>
          <p:cNvPicPr>
            <a:picLocks noChangeAspect="1"/>
          </p:cNvPicPr>
          <p:nvPr/>
        </p:nvPicPr>
        <p:blipFill>
          <a:blip r:embed="rId33"/>
          <a:stretch>
            <a:fillRect/>
          </a:stretch>
        </p:blipFill>
        <p:spPr>
          <a:xfrm>
            <a:off x="493366" y="1325010"/>
            <a:ext cx="1288196" cy="1227096"/>
          </a:xfrm>
          <a:prstGeom prst="rect">
            <a:avLst/>
          </a:prstGeom>
        </p:spPr>
      </p:pic>
      <p:sp>
        <p:nvSpPr>
          <p:cNvPr id="10" name="Rettangolo con angoli arrotondati 9">
            <a:extLst>
              <a:ext uri="{FF2B5EF4-FFF2-40B4-BE49-F238E27FC236}">
                <a16:creationId xmlns:a16="http://schemas.microsoft.com/office/drawing/2014/main" id="{98D60C32-2FF4-A97B-FF84-920B4629719C}"/>
              </a:ext>
            </a:extLst>
          </p:cNvPr>
          <p:cNvSpPr/>
          <p:nvPr/>
        </p:nvSpPr>
        <p:spPr>
          <a:xfrm>
            <a:off x="159489" y="866350"/>
            <a:ext cx="9748113" cy="1794132"/>
          </a:xfrm>
          <a:prstGeom prst="roundRect">
            <a:avLst>
              <a:gd name="adj" fmla="val 9849"/>
            </a:avLst>
          </a:prstGeom>
          <a:noFill/>
          <a:ln w="38100">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Tree>
    <p:extLst>
      <p:ext uri="{BB962C8B-B14F-4D97-AF65-F5344CB8AC3E}">
        <p14:creationId xmlns:p14="http://schemas.microsoft.com/office/powerpoint/2010/main" val="4216864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8"/>
                                        </p:tgtEl>
                                        <p:attrNameLst>
                                          <p:attrName>style.visibility</p:attrName>
                                        </p:attrNameLst>
                                      </p:cBhvr>
                                      <p:to>
                                        <p:strVal val="visible"/>
                                      </p:to>
                                    </p:set>
                                    <p:animEffect transition="in" filter="fade">
                                      <p:cBhvr>
                                        <p:cTn id="12" dur="500"/>
                                        <p:tgtEl>
                                          <p:spTgt spid="138"/>
                                        </p:tgtEl>
                                      </p:cBhvr>
                                    </p:animEffect>
                                  </p:childTnLst>
                                </p:cTn>
                              </p:par>
                              <p:par>
                                <p:cTn id="13" presetID="10" presetClass="entr" presetSubtype="0" fill="hold" nodeType="with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fade">
                                      <p:cBhvr>
                                        <p:cTn id="15" dur="500"/>
                                        <p:tgtEl>
                                          <p:spTgt spid="25"/>
                                        </p:tgtEl>
                                      </p:cBhvr>
                                    </p:animEffect>
                                  </p:childTnLst>
                                </p:cTn>
                              </p:par>
                              <p:par>
                                <p:cTn id="16" presetID="10" presetClass="entr" presetSubtype="0" fill="hold" nodeType="withEffect">
                                  <p:stCondLst>
                                    <p:cond delay="0"/>
                                  </p:stCondLst>
                                  <p:childTnLst>
                                    <p:set>
                                      <p:cBhvr>
                                        <p:cTn id="17" dur="1" fill="hold">
                                          <p:stCondLst>
                                            <p:cond delay="0"/>
                                          </p:stCondLst>
                                        </p:cTn>
                                        <p:tgtEl>
                                          <p:spTgt spid="21"/>
                                        </p:tgtEl>
                                        <p:attrNameLst>
                                          <p:attrName>style.visibility</p:attrName>
                                        </p:attrNameLst>
                                      </p:cBhvr>
                                      <p:to>
                                        <p:strVal val="visible"/>
                                      </p:to>
                                    </p:set>
                                    <p:animEffect transition="in" filter="fade">
                                      <p:cBhvr>
                                        <p:cTn id="18" dur="500"/>
                                        <p:tgtEl>
                                          <p:spTgt spid="21"/>
                                        </p:tgtEl>
                                      </p:cBhvr>
                                    </p:animEffect>
                                  </p:childTnLst>
                                </p:cTn>
                              </p:par>
                              <p:par>
                                <p:cTn id="19" presetID="10" presetClass="entr" presetSubtype="0" fill="hold"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500"/>
                                        <p:tgtEl>
                                          <p:spTgt spid="9"/>
                                        </p:tgtEl>
                                      </p:cBhvr>
                                    </p:animEffect>
                                  </p:childTnLst>
                                </p:cTn>
                              </p:par>
                              <p:par>
                                <p:cTn id="22" presetID="10" presetClass="entr" presetSubtype="0" fill="hold" nodeType="with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fade">
                                      <p:cBhvr>
                                        <p:cTn id="24" dur="500"/>
                                        <p:tgtEl>
                                          <p:spTgt spid="23"/>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35"/>
                                        </p:tgtEl>
                                        <p:attrNameLst>
                                          <p:attrName>style.visibility</p:attrName>
                                        </p:attrNameLst>
                                      </p:cBhvr>
                                      <p:to>
                                        <p:strVal val="visible"/>
                                      </p:to>
                                    </p:set>
                                    <p:animEffect transition="in" filter="fade">
                                      <p:cBhvr>
                                        <p:cTn id="29" dur="500"/>
                                        <p:tgtEl>
                                          <p:spTgt spid="35"/>
                                        </p:tgtEl>
                                      </p:cBhvr>
                                    </p:animEffect>
                                  </p:childTnLst>
                                </p:cTn>
                              </p:par>
                              <p:par>
                                <p:cTn id="30" presetID="10" presetClass="entr" presetSubtype="0" fill="hold" nodeType="withEffect">
                                  <p:stCondLst>
                                    <p:cond delay="0"/>
                                  </p:stCondLst>
                                  <p:childTnLst>
                                    <p:set>
                                      <p:cBhvr>
                                        <p:cTn id="31" dur="1" fill="hold">
                                          <p:stCondLst>
                                            <p:cond delay="0"/>
                                          </p:stCondLst>
                                        </p:cTn>
                                        <p:tgtEl>
                                          <p:spTgt spid="176"/>
                                        </p:tgtEl>
                                        <p:attrNameLst>
                                          <p:attrName>style.visibility</p:attrName>
                                        </p:attrNameLst>
                                      </p:cBhvr>
                                      <p:to>
                                        <p:strVal val="visible"/>
                                      </p:to>
                                    </p:set>
                                    <p:animEffect transition="in" filter="fade">
                                      <p:cBhvr>
                                        <p:cTn id="32" dur="500"/>
                                        <p:tgtEl>
                                          <p:spTgt spid="176"/>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childTnLst>
                                </p:cTn>
                              </p:par>
                              <p:par>
                                <p:cTn id="38" presetID="10" presetClass="entr" presetSubtype="0" fill="hold" nodeType="withEffect">
                                  <p:stCondLst>
                                    <p:cond delay="0"/>
                                  </p:stCondLst>
                                  <p:childTnLst>
                                    <p:set>
                                      <p:cBhvr>
                                        <p:cTn id="39" dur="1" fill="hold">
                                          <p:stCondLst>
                                            <p:cond delay="0"/>
                                          </p:stCondLst>
                                        </p:cTn>
                                        <p:tgtEl>
                                          <p:spTgt spid="191"/>
                                        </p:tgtEl>
                                        <p:attrNameLst>
                                          <p:attrName>style.visibility</p:attrName>
                                        </p:attrNameLst>
                                      </p:cBhvr>
                                      <p:to>
                                        <p:strVal val="visible"/>
                                      </p:to>
                                    </p:set>
                                    <p:animEffect transition="in" filter="fade">
                                      <p:cBhvr>
                                        <p:cTn id="40" dur="500"/>
                                        <p:tgtEl>
                                          <p:spTgt spid="191"/>
                                        </p:tgtEl>
                                      </p:cBhvr>
                                    </p:animEffect>
                                  </p:childTnLst>
                                </p:cTn>
                              </p:par>
                              <p:par>
                                <p:cTn id="41" presetID="10" presetClass="entr" presetSubtype="0" fill="hold" nodeType="withEffect">
                                  <p:stCondLst>
                                    <p:cond delay="0"/>
                                  </p:stCondLst>
                                  <p:childTnLst>
                                    <p:set>
                                      <p:cBhvr>
                                        <p:cTn id="42" dur="1" fill="hold">
                                          <p:stCondLst>
                                            <p:cond delay="0"/>
                                          </p:stCondLst>
                                        </p:cTn>
                                        <p:tgtEl>
                                          <p:spTgt spid="195"/>
                                        </p:tgtEl>
                                        <p:attrNameLst>
                                          <p:attrName>style.visibility</p:attrName>
                                        </p:attrNameLst>
                                      </p:cBhvr>
                                      <p:to>
                                        <p:strVal val="visible"/>
                                      </p:to>
                                    </p:set>
                                    <p:animEffect transition="in" filter="fade">
                                      <p:cBhvr>
                                        <p:cTn id="43" dur="500"/>
                                        <p:tgtEl>
                                          <p:spTgt spid="1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13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4" name="CasellaDiTesto 53">
                <a:extLst>
                  <a:ext uri="{FF2B5EF4-FFF2-40B4-BE49-F238E27FC236}">
                    <a16:creationId xmlns:a16="http://schemas.microsoft.com/office/drawing/2014/main" id="{7DE13619-DE85-02FC-0051-28F45672B06F}"/>
                  </a:ext>
                </a:extLst>
              </p:cNvPr>
              <p:cNvSpPr txBox="1"/>
              <p:nvPr/>
            </p:nvSpPr>
            <p:spPr>
              <a:xfrm>
                <a:off x="165956" y="6316469"/>
                <a:ext cx="9718379" cy="374270"/>
              </a:xfrm>
              <a:prstGeom prst="rect">
                <a:avLst/>
              </a:prstGeom>
              <a:noFill/>
            </p:spPr>
            <p:txBody>
              <a:bodyPr wrap="square">
                <a:spAutoFit/>
              </a:bodyPr>
              <a:lstStyle/>
              <a:p>
                <a:pPr marL="342900" indent="-342900">
                  <a:buFont typeface="Arial" panose="020B0604020202020204" pitchFamily="34" charset="0"/>
                  <a:buChar char="•"/>
                </a:pPr>
                <a:r>
                  <a:rPr lang="it-IT" dirty="0"/>
                  <a:t>Then, by </a:t>
                </a:r>
                <a:r>
                  <a:rPr lang="it-IT" dirty="0" err="1"/>
                  <a:t>studying</a:t>
                </a:r>
                <a:r>
                  <a:rPr lang="it-IT" dirty="0"/>
                  <a:t> </a:t>
                </a:r>
                <a14:m>
                  <m:oMath xmlns:m="http://schemas.openxmlformats.org/officeDocument/2006/math">
                    <m:r>
                      <a:rPr lang="it-IT" b="0" i="1" dirty="0" smtClean="0">
                        <a:solidFill>
                          <a:srgbClr val="E71224"/>
                        </a:solidFill>
                        <a:latin typeface="Cambria Math" panose="02040503050406030204" pitchFamily="18" charset="0"/>
                      </a:rPr>
                      <m:t>𝑦</m:t>
                    </m:r>
                    <m:d>
                      <m:dPr>
                        <m:ctrlPr>
                          <a:rPr lang="it-IT" i="1" dirty="0" smtClean="0">
                            <a:solidFill>
                              <a:srgbClr val="E71224"/>
                            </a:solidFill>
                            <a:latin typeface="Cambria Math" panose="02040503050406030204" pitchFamily="18" charset="0"/>
                          </a:rPr>
                        </m:ctrlPr>
                      </m:dPr>
                      <m:e>
                        <m:r>
                          <a:rPr lang="it-IT" b="0" i="1" dirty="0" smtClean="0">
                            <a:solidFill>
                              <a:srgbClr val="E71224"/>
                            </a:solidFill>
                            <a:latin typeface="Cambria Math" panose="02040503050406030204" pitchFamily="18" charset="0"/>
                          </a:rPr>
                          <m:t>𝑘</m:t>
                        </m:r>
                      </m:e>
                    </m:d>
                    <m:r>
                      <a:rPr lang="it-IT" b="0" i="1" dirty="0" smtClean="0">
                        <a:solidFill>
                          <a:srgbClr val="E71224"/>
                        </a:solidFill>
                        <a:latin typeface="Cambria Math" panose="02040503050406030204" pitchFamily="18" charset="0"/>
                      </a:rPr>
                      <m:t>=</m:t>
                    </m:r>
                    <m:r>
                      <a:rPr lang="it-IT" b="1" i="0" dirty="0" smtClean="0">
                        <a:solidFill>
                          <a:srgbClr val="E71224"/>
                        </a:solidFill>
                        <a:latin typeface="Cambria Math" panose="02040503050406030204" pitchFamily="18" charset="0"/>
                      </a:rPr>
                      <m:t>𝚷</m:t>
                    </m:r>
                    <m:r>
                      <a:rPr lang="it-IT" b="0" i="1" dirty="0" smtClean="0">
                        <a:solidFill>
                          <a:srgbClr val="E71224"/>
                        </a:solidFill>
                        <a:latin typeface="Cambria Math" panose="02040503050406030204" pitchFamily="18" charset="0"/>
                      </a:rPr>
                      <m:t>⋅</m:t>
                    </m:r>
                    <m:r>
                      <a:rPr lang="it-IT" b="0" i="1" dirty="0" smtClean="0">
                        <a:solidFill>
                          <a:srgbClr val="E71224"/>
                        </a:solidFill>
                        <a:latin typeface="Cambria Math" panose="02040503050406030204" pitchFamily="18" charset="0"/>
                      </a:rPr>
                      <m:t>𝑥</m:t>
                    </m:r>
                    <m:r>
                      <a:rPr lang="it-IT" b="0" i="1" dirty="0" smtClean="0">
                        <a:solidFill>
                          <a:srgbClr val="E71224"/>
                        </a:solidFill>
                        <a:latin typeface="Cambria Math" panose="02040503050406030204" pitchFamily="18" charset="0"/>
                      </a:rPr>
                      <m:t>(</m:t>
                    </m:r>
                    <m:r>
                      <a:rPr lang="it-IT" b="0" i="1" dirty="0" smtClean="0">
                        <a:solidFill>
                          <a:srgbClr val="E71224"/>
                        </a:solidFill>
                        <a:latin typeface="Cambria Math" panose="02040503050406030204" pitchFamily="18" charset="0"/>
                      </a:rPr>
                      <m:t>𝑘</m:t>
                    </m:r>
                    <m:r>
                      <a:rPr lang="it-IT" b="0" i="1" dirty="0" smtClean="0">
                        <a:solidFill>
                          <a:srgbClr val="E71224"/>
                        </a:solidFill>
                        <a:latin typeface="Cambria Math" panose="02040503050406030204" pitchFamily="18" charset="0"/>
                      </a:rPr>
                      <m:t>)</m:t>
                    </m:r>
                  </m:oMath>
                </a14:m>
                <a:r>
                  <a:rPr lang="it-IT" dirty="0"/>
                  <a:t>, </a:t>
                </a:r>
                <a:r>
                  <a:rPr lang="en-US" dirty="0"/>
                  <a:t>it yields</a:t>
                </a:r>
              </a:p>
            </p:txBody>
          </p:sp>
        </mc:Choice>
        <mc:Fallback xmlns="">
          <p:sp>
            <p:nvSpPr>
              <p:cNvPr id="54" name="CasellaDiTesto 53">
                <a:extLst>
                  <a:ext uri="{FF2B5EF4-FFF2-40B4-BE49-F238E27FC236}">
                    <a16:creationId xmlns:a16="http://schemas.microsoft.com/office/drawing/2014/main" id="{7DE13619-DE85-02FC-0051-28F45672B06F}"/>
                  </a:ext>
                </a:extLst>
              </p:cNvPr>
              <p:cNvSpPr txBox="1">
                <a:spLocks noRot="1" noChangeAspect="1" noMove="1" noResize="1" noEditPoints="1" noAdjustHandles="1" noChangeArrowheads="1" noChangeShapeType="1" noTextEdit="1"/>
              </p:cNvSpPr>
              <p:nvPr/>
            </p:nvSpPr>
            <p:spPr>
              <a:xfrm>
                <a:off x="165956" y="6316469"/>
                <a:ext cx="9718379" cy="374270"/>
              </a:xfrm>
              <a:prstGeom prst="rect">
                <a:avLst/>
              </a:prstGeom>
              <a:blipFill>
                <a:blip r:embed="rId12"/>
                <a:stretch>
                  <a:fillRect l="-376" t="-8065" b="-22581"/>
                </a:stretch>
              </a:blipFill>
            </p:spPr>
            <p:txBody>
              <a:bodyPr/>
              <a:lstStyle/>
              <a:p>
                <a:r>
                  <a:rPr lang="it-IT">
                    <a:noFill/>
                  </a:rPr>
                  <a:t> </a:t>
                </a:r>
              </a:p>
            </p:txBody>
          </p:sp>
        </mc:Fallback>
      </mc:AlternateContent>
      <p:sp>
        <p:nvSpPr>
          <p:cNvPr id="2" name="Titolo 1">
            <a:extLst>
              <a:ext uri="{FF2B5EF4-FFF2-40B4-BE49-F238E27FC236}">
                <a16:creationId xmlns:a16="http://schemas.microsoft.com/office/drawing/2014/main" id="{83FF2275-D953-47A5-A53B-5493839F26B8}"/>
              </a:ext>
            </a:extLst>
          </p:cNvPr>
          <p:cNvSpPr>
            <a:spLocks noGrp="1"/>
          </p:cNvSpPr>
          <p:nvPr>
            <p:ph type="title"/>
          </p:nvPr>
        </p:nvSpPr>
        <p:spPr>
          <a:xfrm>
            <a:off x="332513" y="200292"/>
            <a:ext cx="9055073" cy="493439"/>
          </a:xfrm>
        </p:spPr>
        <p:txBody>
          <a:bodyPr>
            <a:normAutofit/>
          </a:bodyPr>
          <a:lstStyle/>
          <a:p>
            <a:r>
              <a:rPr lang="en-GB" dirty="0"/>
              <a:t>The </a:t>
            </a:r>
            <a:r>
              <a:rPr lang="en-GB" dirty="0" err="1"/>
              <a:t>determistic</a:t>
            </a:r>
            <a:r>
              <a:rPr lang="en-GB" dirty="0"/>
              <a:t> DT consensus problem</a:t>
            </a:r>
          </a:p>
        </p:txBody>
      </p:sp>
      <p:sp>
        <p:nvSpPr>
          <p:cNvPr id="4" name="Segnaposto piè di pagina 3">
            <a:extLst>
              <a:ext uri="{FF2B5EF4-FFF2-40B4-BE49-F238E27FC236}">
                <a16:creationId xmlns:a16="http://schemas.microsoft.com/office/drawing/2014/main" id="{C909FEEE-D445-4B69-8195-D4EE4B755D47}"/>
              </a:ext>
            </a:extLst>
          </p:cNvPr>
          <p:cNvSpPr>
            <a:spLocks noGrp="1"/>
          </p:cNvSpPr>
          <p:nvPr>
            <p:ph type="ftr" sz="quarter" idx="11"/>
          </p:nvPr>
        </p:nvSpPr>
        <p:spPr/>
        <p:txBody>
          <a:bodyPr/>
          <a:lstStyle/>
          <a:p>
            <a:r>
              <a:rPr lang="it-IT" dirty="0"/>
              <a:t>alessandro.pilloni@unica.it</a:t>
            </a:r>
          </a:p>
        </p:txBody>
      </p:sp>
      <p:sp>
        <p:nvSpPr>
          <p:cNvPr id="5" name="Segnaposto numero diapositiva 4">
            <a:extLst>
              <a:ext uri="{FF2B5EF4-FFF2-40B4-BE49-F238E27FC236}">
                <a16:creationId xmlns:a16="http://schemas.microsoft.com/office/drawing/2014/main" id="{0AF63CC3-A3BD-4308-A0B8-B74E7702A25C}"/>
              </a:ext>
            </a:extLst>
          </p:cNvPr>
          <p:cNvSpPr>
            <a:spLocks noGrp="1"/>
          </p:cNvSpPr>
          <p:nvPr>
            <p:ph type="sldNum" sz="quarter" idx="12"/>
          </p:nvPr>
        </p:nvSpPr>
        <p:spPr/>
        <p:txBody>
          <a:bodyPr/>
          <a:lstStyle/>
          <a:p>
            <a:fld id="{77D38DAF-82E5-4F16-9708-7032B2640FE9}" type="slidenum">
              <a:rPr lang="it-IT" smtClean="0"/>
              <a:t>7</a:t>
            </a:fld>
            <a:endParaRPr lang="it-IT"/>
          </a:p>
        </p:txBody>
      </p:sp>
      <mc:AlternateContent xmlns:mc="http://schemas.openxmlformats.org/markup-compatibility/2006" xmlns:a14="http://schemas.microsoft.com/office/drawing/2010/main">
        <mc:Choice Requires="a14">
          <p:sp>
            <p:nvSpPr>
              <p:cNvPr id="3" name="CasellaDiTesto 2">
                <a:extLst>
                  <a:ext uri="{FF2B5EF4-FFF2-40B4-BE49-F238E27FC236}">
                    <a16:creationId xmlns:a16="http://schemas.microsoft.com/office/drawing/2014/main" id="{58CEE700-735F-C039-EC80-C592348199A7}"/>
                  </a:ext>
                </a:extLst>
              </p:cNvPr>
              <p:cNvSpPr txBox="1"/>
              <p:nvPr/>
            </p:nvSpPr>
            <p:spPr>
              <a:xfrm>
                <a:off x="165955" y="4387382"/>
                <a:ext cx="9415599" cy="532775"/>
              </a:xfrm>
              <a:prstGeom prst="rect">
                <a:avLst/>
              </a:prstGeom>
              <a:noFill/>
            </p:spPr>
            <p:txBody>
              <a:bodyPr wrap="square">
                <a:spAutoFit/>
              </a:bodyPr>
              <a:lstStyle/>
              <a:p>
                <a:pPr marL="342900" indent="-342900">
                  <a:buFont typeface="Arial" panose="020B0604020202020204" pitchFamily="34" charset="0"/>
                  <a:buChar char="•"/>
                </a:pPr>
                <a:r>
                  <a:rPr lang="it-IT" dirty="0" err="1"/>
                  <a:t>Thus</a:t>
                </a:r>
                <a:r>
                  <a:rPr lang="it-IT" dirty="0"/>
                  <a:t>, </a:t>
                </a:r>
                <a14:m>
                  <m:oMath xmlns:m="http://schemas.openxmlformats.org/officeDocument/2006/math">
                    <m:sSub>
                      <m:sSubPr>
                        <m:ctrlPr>
                          <a:rPr lang="it-IT" i="1" dirty="0" smtClean="0">
                            <a:solidFill>
                              <a:srgbClr val="E71224"/>
                            </a:solidFill>
                            <a:latin typeface="Cambria Math" panose="02040503050406030204" pitchFamily="18" charset="0"/>
                          </a:rPr>
                        </m:ctrlPr>
                      </m:sSubPr>
                      <m:e>
                        <m:r>
                          <a:rPr lang="it-IT" b="0" i="1" dirty="0" smtClean="0">
                            <a:solidFill>
                              <a:srgbClr val="E71224"/>
                            </a:solidFill>
                            <a:latin typeface="Cambria Math" panose="02040503050406030204" pitchFamily="18" charset="0"/>
                          </a:rPr>
                          <m:t>𝜆</m:t>
                        </m:r>
                      </m:e>
                      <m:sub>
                        <m:r>
                          <a:rPr lang="it-IT" b="0" i="1" dirty="0" smtClean="0">
                            <a:solidFill>
                              <a:srgbClr val="E71224"/>
                            </a:solidFill>
                            <a:latin typeface="Cambria Math" panose="02040503050406030204" pitchFamily="18" charset="0"/>
                          </a:rPr>
                          <m:t>1</m:t>
                        </m:r>
                      </m:sub>
                    </m:sSub>
                    <m:r>
                      <a:rPr lang="it-IT" b="0" i="1" dirty="0" smtClean="0">
                        <a:solidFill>
                          <a:srgbClr val="E71224"/>
                        </a:solidFill>
                        <a:latin typeface="Cambria Math" panose="02040503050406030204" pitchFamily="18" charset="0"/>
                      </a:rPr>
                      <m:t>=1</m:t>
                    </m:r>
                  </m:oMath>
                </a14:m>
                <a:r>
                  <a:rPr lang="it-IT" dirty="0">
                    <a:solidFill>
                      <a:srgbClr val="E71224"/>
                    </a:solidFill>
                  </a:rPr>
                  <a:t>,</a:t>
                </a:r>
                <a:r>
                  <a:rPr lang="it-IT" dirty="0"/>
                  <a:t> </a:t>
                </a:r>
                <a14:m>
                  <m:oMath xmlns:m="http://schemas.openxmlformats.org/officeDocument/2006/math">
                    <m:sSub>
                      <m:sSubPr>
                        <m:ctrlPr>
                          <a:rPr lang="it-IT" i="1" dirty="0" smtClean="0">
                            <a:solidFill>
                              <a:srgbClr val="E71224"/>
                            </a:solidFill>
                            <a:latin typeface="Cambria Math" panose="02040503050406030204" pitchFamily="18" charset="0"/>
                          </a:rPr>
                        </m:ctrlPr>
                      </m:sSubPr>
                      <m:e>
                        <m:r>
                          <a:rPr lang="it-IT" b="1" i="1" dirty="0" smtClean="0">
                            <a:solidFill>
                              <a:srgbClr val="E71224"/>
                            </a:solidFill>
                            <a:latin typeface="Cambria Math" panose="02040503050406030204" pitchFamily="18" charset="0"/>
                          </a:rPr>
                          <m:t>𝒗</m:t>
                        </m:r>
                      </m:e>
                      <m:sub>
                        <m:r>
                          <a:rPr lang="it-IT" b="0" i="1" dirty="0" smtClean="0">
                            <a:solidFill>
                              <a:srgbClr val="E71224"/>
                            </a:solidFill>
                            <a:latin typeface="Cambria Math" panose="02040503050406030204" pitchFamily="18" charset="0"/>
                          </a:rPr>
                          <m:t>1</m:t>
                        </m:r>
                      </m:sub>
                    </m:sSub>
                    <m:r>
                      <a:rPr lang="it-IT" b="1" i="1" dirty="0" smtClean="0">
                        <a:solidFill>
                          <a:srgbClr val="E71224"/>
                        </a:solidFill>
                        <a:latin typeface="Cambria Math" panose="02040503050406030204" pitchFamily="18" charset="0"/>
                      </a:rPr>
                      <m:t>=</m:t>
                    </m:r>
                    <m:sSub>
                      <m:sSubPr>
                        <m:ctrlPr>
                          <a:rPr lang="it-IT" b="1" i="1" dirty="0" smtClean="0">
                            <a:solidFill>
                              <a:srgbClr val="E71224"/>
                            </a:solidFill>
                            <a:latin typeface="Cambria Math" panose="02040503050406030204" pitchFamily="18" charset="0"/>
                          </a:rPr>
                        </m:ctrlPr>
                      </m:sSubPr>
                      <m:e>
                        <m:r>
                          <a:rPr lang="it-IT" b="1" i="1" dirty="0" smtClean="0">
                            <a:solidFill>
                              <a:srgbClr val="E71224"/>
                            </a:solidFill>
                            <a:latin typeface="Cambria Math" panose="02040503050406030204" pitchFamily="18" charset="0"/>
                          </a:rPr>
                          <m:t>𝟏</m:t>
                        </m:r>
                      </m:e>
                      <m:sub>
                        <m:r>
                          <a:rPr lang="it-IT" b="0" i="1" dirty="0" smtClean="0">
                            <a:solidFill>
                              <a:srgbClr val="E71224"/>
                            </a:solidFill>
                            <a:latin typeface="Cambria Math" panose="02040503050406030204" pitchFamily="18" charset="0"/>
                          </a:rPr>
                          <m:t>𝑛</m:t>
                        </m:r>
                      </m:sub>
                    </m:sSub>
                  </m:oMath>
                </a14:m>
                <a:r>
                  <a:rPr lang="it-IT" dirty="0"/>
                  <a:t>, </a:t>
                </a:r>
                <a14:m>
                  <m:oMath xmlns:m="http://schemas.openxmlformats.org/officeDocument/2006/math">
                    <m:r>
                      <a:rPr lang="it-IT" b="0" i="0" dirty="0" smtClean="0">
                        <a:solidFill>
                          <a:srgbClr val="E71224"/>
                        </a:solidFill>
                        <a:latin typeface="Cambria Math" panose="02040503050406030204" pitchFamily="18" charset="0"/>
                      </a:rPr>
                      <m:t>0&lt;</m:t>
                    </m:r>
                    <m:d>
                      <m:dPr>
                        <m:begChr m:val="|"/>
                        <m:endChr m:val="|"/>
                        <m:ctrlPr>
                          <a:rPr lang="it-IT" i="1" dirty="0" smtClean="0">
                            <a:solidFill>
                              <a:srgbClr val="E71224"/>
                            </a:solidFill>
                            <a:latin typeface="Cambria Math" panose="02040503050406030204" pitchFamily="18" charset="0"/>
                          </a:rPr>
                        </m:ctrlPr>
                      </m:dPr>
                      <m:e>
                        <m:sSub>
                          <m:sSubPr>
                            <m:ctrlPr>
                              <a:rPr lang="it-IT" i="1" dirty="0" smtClean="0">
                                <a:solidFill>
                                  <a:srgbClr val="E71224"/>
                                </a:solidFill>
                                <a:latin typeface="Cambria Math" panose="02040503050406030204" pitchFamily="18" charset="0"/>
                              </a:rPr>
                            </m:ctrlPr>
                          </m:sSubPr>
                          <m:e>
                            <m:r>
                              <a:rPr lang="it-IT" b="0" i="1" dirty="0" smtClean="0">
                                <a:solidFill>
                                  <a:srgbClr val="E71224"/>
                                </a:solidFill>
                                <a:latin typeface="Cambria Math" panose="02040503050406030204" pitchFamily="18" charset="0"/>
                              </a:rPr>
                              <m:t>𝜆</m:t>
                            </m:r>
                          </m:e>
                          <m:sub>
                            <m:r>
                              <a:rPr lang="it-IT" b="0" i="1" dirty="0" smtClean="0">
                                <a:solidFill>
                                  <a:srgbClr val="E71224"/>
                                </a:solidFill>
                                <a:latin typeface="Cambria Math" panose="02040503050406030204" pitchFamily="18" charset="0"/>
                              </a:rPr>
                              <m:t>𝑖</m:t>
                            </m:r>
                          </m:sub>
                        </m:sSub>
                      </m:e>
                    </m:d>
                    <m:r>
                      <a:rPr lang="it-IT" b="0" i="1" dirty="0" smtClean="0">
                        <a:solidFill>
                          <a:srgbClr val="E71224"/>
                        </a:solidFill>
                        <a:latin typeface="Cambria Math" panose="02040503050406030204" pitchFamily="18" charset="0"/>
                      </a:rPr>
                      <m:t>&lt;1 ∀ </m:t>
                    </m:r>
                    <m:r>
                      <a:rPr lang="it-IT" b="0" i="1" dirty="0" smtClean="0">
                        <a:solidFill>
                          <a:srgbClr val="E71224"/>
                        </a:solidFill>
                        <a:latin typeface="Cambria Math" panose="02040503050406030204" pitchFamily="18" charset="0"/>
                      </a:rPr>
                      <m:t>𝑖</m:t>
                    </m:r>
                    <m:r>
                      <a:rPr lang="it-IT" b="0" i="1" dirty="0" smtClean="0">
                        <a:solidFill>
                          <a:srgbClr val="E71224"/>
                        </a:solidFill>
                        <a:latin typeface="Cambria Math" panose="02040503050406030204" pitchFamily="18" charset="0"/>
                      </a:rPr>
                      <m:t>&gt;1</m:t>
                    </m:r>
                  </m:oMath>
                </a14:m>
                <a:r>
                  <a:rPr lang="en-US" dirty="0"/>
                  <a:t>, and </a:t>
                </a:r>
                <a14:m>
                  <m:oMath xmlns:m="http://schemas.openxmlformats.org/officeDocument/2006/math">
                    <m:r>
                      <a:rPr lang="it-IT" b="1" i="0" dirty="0" smtClean="0">
                        <a:solidFill>
                          <a:srgbClr val="E71224"/>
                        </a:solidFill>
                        <a:latin typeface="Cambria Math" panose="02040503050406030204" pitchFamily="18" charset="0"/>
                      </a:rPr>
                      <m:t>𝚷</m:t>
                    </m:r>
                    <m:r>
                      <a:rPr lang="it-IT" b="1" i="0" dirty="0" smtClean="0">
                        <a:solidFill>
                          <a:srgbClr val="E71224"/>
                        </a:solidFill>
                        <a:latin typeface="Cambria Math" panose="02040503050406030204" pitchFamily="18" charset="0"/>
                      </a:rPr>
                      <m:t>=</m:t>
                    </m:r>
                    <m:f>
                      <m:fPr>
                        <m:ctrlPr>
                          <a:rPr lang="it-IT" b="0" i="1" dirty="0" smtClean="0">
                            <a:solidFill>
                              <a:srgbClr val="E71224"/>
                            </a:solidFill>
                            <a:latin typeface="Cambria Math" panose="02040503050406030204" pitchFamily="18" charset="0"/>
                          </a:rPr>
                        </m:ctrlPr>
                      </m:fPr>
                      <m:num>
                        <m:sSubSup>
                          <m:sSubSupPr>
                            <m:ctrlPr>
                              <a:rPr lang="it-IT" b="1" i="1" dirty="0" smtClean="0">
                                <a:solidFill>
                                  <a:srgbClr val="E71224"/>
                                </a:solidFill>
                                <a:latin typeface="Cambria Math" panose="02040503050406030204" pitchFamily="18" charset="0"/>
                              </a:rPr>
                            </m:ctrlPr>
                          </m:sSubSupPr>
                          <m:e>
                            <m:r>
                              <a:rPr lang="it-IT" b="1" i="0" dirty="0" smtClean="0">
                                <a:solidFill>
                                  <a:srgbClr val="E71224"/>
                                </a:solidFill>
                                <a:latin typeface="Cambria Math" panose="02040503050406030204" pitchFamily="18" charset="0"/>
                              </a:rPr>
                              <m:t>𝟏</m:t>
                            </m:r>
                          </m:e>
                          <m:sub>
                            <m:r>
                              <a:rPr lang="it-IT" b="0" i="1" dirty="0" smtClean="0">
                                <a:solidFill>
                                  <a:srgbClr val="E71224"/>
                                </a:solidFill>
                                <a:latin typeface="Cambria Math" panose="02040503050406030204" pitchFamily="18" charset="0"/>
                              </a:rPr>
                              <m:t>𝑛</m:t>
                            </m:r>
                          </m:sub>
                          <m:sup>
                            <m:r>
                              <a:rPr lang="it-IT" b="0" i="1" dirty="0" smtClean="0">
                                <a:solidFill>
                                  <a:srgbClr val="E71224"/>
                                </a:solidFill>
                                <a:latin typeface="Cambria Math" panose="02040503050406030204" pitchFamily="18" charset="0"/>
                              </a:rPr>
                              <m:t>𝑇</m:t>
                            </m:r>
                          </m:sup>
                        </m:sSubSup>
                      </m:num>
                      <m:den>
                        <m:r>
                          <a:rPr lang="it-IT" b="0" i="1" dirty="0" smtClean="0">
                            <a:solidFill>
                              <a:srgbClr val="E71224"/>
                            </a:solidFill>
                            <a:latin typeface="Cambria Math" panose="02040503050406030204" pitchFamily="18" charset="0"/>
                          </a:rPr>
                          <m:t>𝑛</m:t>
                        </m:r>
                      </m:den>
                    </m:f>
                  </m:oMath>
                </a14:m>
                <a:r>
                  <a:rPr lang="en-US" dirty="0">
                    <a:solidFill>
                      <a:srgbClr val="E71224"/>
                    </a:solidFill>
                  </a:rPr>
                  <a:t>  </a:t>
                </a:r>
                <a:r>
                  <a:rPr lang="en-US" dirty="0"/>
                  <a:t>solves </a:t>
                </a:r>
                <a14:m>
                  <m:oMath xmlns:m="http://schemas.openxmlformats.org/officeDocument/2006/math">
                    <m:r>
                      <a:rPr lang="it-IT" b="1" i="0" dirty="0" smtClean="0">
                        <a:solidFill>
                          <a:srgbClr val="E71224"/>
                        </a:solidFill>
                        <a:latin typeface="Cambria Math" panose="02040503050406030204" pitchFamily="18" charset="0"/>
                      </a:rPr>
                      <m:t>𝚷</m:t>
                    </m:r>
                    <m:r>
                      <a:rPr lang="it-IT" b="1" i="0" dirty="0" smtClean="0">
                        <a:solidFill>
                          <a:srgbClr val="E71224"/>
                        </a:solidFill>
                        <a:latin typeface="Cambria Math" panose="02040503050406030204" pitchFamily="18" charset="0"/>
                      </a:rPr>
                      <m:t>=</m:t>
                    </m:r>
                    <m:r>
                      <a:rPr lang="it-IT" b="1" i="0" dirty="0" smtClean="0">
                        <a:solidFill>
                          <a:srgbClr val="E71224"/>
                        </a:solidFill>
                        <a:latin typeface="Cambria Math" panose="02040503050406030204" pitchFamily="18" charset="0"/>
                      </a:rPr>
                      <m:t>𝚷</m:t>
                    </m:r>
                    <m:r>
                      <a:rPr lang="it-IT" b="1" i="1" dirty="0">
                        <a:solidFill>
                          <a:srgbClr val="E71224"/>
                        </a:solidFill>
                        <a:latin typeface="Cambria Math" panose="02040503050406030204" pitchFamily="18" charset="0"/>
                      </a:rPr>
                      <m:t>𝑷</m:t>
                    </m:r>
                  </m:oMath>
                </a14:m>
                <a:endParaRPr lang="en-US" dirty="0"/>
              </a:p>
            </p:txBody>
          </p:sp>
        </mc:Choice>
        <mc:Fallback xmlns="">
          <p:sp>
            <p:nvSpPr>
              <p:cNvPr id="3" name="CasellaDiTesto 2">
                <a:extLst>
                  <a:ext uri="{FF2B5EF4-FFF2-40B4-BE49-F238E27FC236}">
                    <a16:creationId xmlns:a16="http://schemas.microsoft.com/office/drawing/2014/main" id="{58CEE700-735F-C039-EC80-C592348199A7}"/>
                  </a:ext>
                </a:extLst>
              </p:cNvPr>
              <p:cNvSpPr txBox="1">
                <a:spLocks noRot="1" noChangeAspect="1" noMove="1" noResize="1" noEditPoints="1" noAdjustHandles="1" noChangeArrowheads="1" noChangeShapeType="1" noTextEdit="1"/>
              </p:cNvSpPr>
              <p:nvPr/>
            </p:nvSpPr>
            <p:spPr>
              <a:xfrm>
                <a:off x="165955" y="4387382"/>
                <a:ext cx="9415599" cy="532775"/>
              </a:xfrm>
              <a:prstGeom prst="rect">
                <a:avLst/>
              </a:prstGeom>
              <a:blipFill>
                <a:blip r:embed="rId13"/>
                <a:stretch>
                  <a:fillRect l="-388" b="-6897"/>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6" name="CasellaDiTesto 5">
                <a:extLst>
                  <a:ext uri="{FF2B5EF4-FFF2-40B4-BE49-F238E27FC236}">
                    <a16:creationId xmlns:a16="http://schemas.microsoft.com/office/drawing/2014/main" id="{78410F44-FCB4-6DE2-45FD-E3A72380BB87}"/>
                  </a:ext>
                </a:extLst>
              </p:cNvPr>
              <p:cNvSpPr txBox="1"/>
              <p:nvPr/>
            </p:nvSpPr>
            <p:spPr>
              <a:xfrm>
                <a:off x="212347" y="751039"/>
                <a:ext cx="9625596" cy="646331"/>
              </a:xfrm>
              <a:prstGeom prst="rect">
                <a:avLst/>
              </a:prstGeom>
              <a:noFill/>
            </p:spPr>
            <p:txBody>
              <a:bodyPr wrap="square">
                <a:spAutoFit/>
              </a:bodyPr>
              <a:lstStyle/>
              <a:p>
                <a:pPr marL="342900" indent="-342900">
                  <a:buFont typeface="Arial" panose="020B0604020202020204" pitchFamily="34" charset="0"/>
                  <a:buChar char="•"/>
                </a:pPr>
                <a:r>
                  <a:rPr lang="en-US" dirty="0"/>
                  <a:t>We showed the </a:t>
                </a:r>
                <a:r>
                  <a:rPr lang="en-US" i="1" dirty="0">
                    <a:solidFill>
                      <a:srgbClr val="E71224"/>
                    </a:solidFill>
                  </a:rPr>
                  <a:t>Laplacian flow </a:t>
                </a:r>
                <a:r>
                  <a:rPr lang="en-US" i="1" dirty="0"/>
                  <a:t>protocol </a:t>
                </a:r>
                <a14:m>
                  <m:oMath xmlns:m="http://schemas.openxmlformats.org/officeDocument/2006/math">
                    <m:sSub>
                      <m:sSubPr>
                        <m:ctrlPr>
                          <a:rPr lang="en-US" i="1" dirty="0" smtClean="0">
                            <a:solidFill>
                              <a:srgbClr val="E71224"/>
                            </a:solidFill>
                            <a:latin typeface="Cambria Math" panose="02040503050406030204" pitchFamily="18" charset="0"/>
                          </a:rPr>
                        </m:ctrlPr>
                      </m:sSubPr>
                      <m:e>
                        <m:r>
                          <a:rPr lang="en-US" i="1" dirty="0" smtClean="0">
                            <a:solidFill>
                              <a:srgbClr val="E71224"/>
                            </a:solidFill>
                            <a:latin typeface="Cambria Math" panose="02040503050406030204" pitchFamily="18" charset="0"/>
                          </a:rPr>
                          <m:t>𝑢</m:t>
                        </m:r>
                      </m:e>
                      <m:sub>
                        <m:r>
                          <a:rPr lang="en-US" i="1" dirty="0" smtClean="0">
                            <a:solidFill>
                              <a:srgbClr val="E71224"/>
                            </a:solidFill>
                            <a:latin typeface="Cambria Math" panose="02040503050406030204" pitchFamily="18" charset="0"/>
                          </a:rPr>
                          <m:t>𝑖</m:t>
                        </m:r>
                      </m:sub>
                    </m:sSub>
                    <m:d>
                      <m:dPr>
                        <m:ctrlPr>
                          <a:rPr lang="en-US" i="1" dirty="0" smtClean="0">
                            <a:solidFill>
                              <a:srgbClr val="E71224"/>
                            </a:solidFill>
                            <a:latin typeface="Cambria Math" panose="02040503050406030204" pitchFamily="18" charset="0"/>
                          </a:rPr>
                        </m:ctrlPr>
                      </m:dPr>
                      <m:e>
                        <m:r>
                          <a:rPr lang="en-US" i="1" dirty="0" smtClean="0">
                            <a:solidFill>
                              <a:srgbClr val="E71224"/>
                            </a:solidFill>
                            <a:latin typeface="Cambria Math" panose="02040503050406030204" pitchFamily="18" charset="0"/>
                          </a:rPr>
                          <m:t>𝑡</m:t>
                        </m:r>
                      </m:e>
                    </m:d>
                  </m:oMath>
                </a14:m>
                <a:r>
                  <a:rPr lang="en-US" dirty="0"/>
                  <a:t> </a:t>
                </a:r>
                <a:r>
                  <a:rPr lang="en-US" b="1" dirty="0"/>
                  <a:t>achieves</a:t>
                </a:r>
                <a:r>
                  <a:rPr lang="en-US" dirty="0"/>
                  <a:t> </a:t>
                </a:r>
                <a:r>
                  <a:rPr lang="en-US" b="1" dirty="0"/>
                  <a:t>consensus</a:t>
                </a:r>
                <a:r>
                  <a:rPr lang="en-US" dirty="0"/>
                  <a:t> on the agent’s initial preferences barycenter if interactions occurs </a:t>
                </a:r>
                <a:r>
                  <a:rPr lang="it-IT" b="1" dirty="0" err="1"/>
                  <a:t>deterministically</a:t>
                </a:r>
                <a:r>
                  <a:rPr lang="it-IT" dirty="0"/>
                  <a:t> and </a:t>
                </a:r>
                <a:r>
                  <a:rPr lang="it-IT" b="1" dirty="0" err="1"/>
                  <a:t>continuously</a:t>
                </a:r>
                <a:r>
                  <a:rPr lang="it-IT" dirty="0"/>
                  <a:t> </a:t>
                </a:r>
                <a:r>
                  <a:rPr lang="it-IT" dirty="0" err="1"/>
                  <a:t>as</a:t>
                </a:r>
                <a:r>
                  <a:rPr lang="it-IT" dirty="0"/>
                  <a:t> time </a:t>
                </a:r>
                <a:r>
                  <a:rPr lang="it-IT" dirty="0" err="1"/>
                  <a:t>passes</a:t>
                </a:r>
                <a:endParaRPr lang="en-US" dirty="0"/>
              </a:p>
            </p:txBody>
          </p:sp>
        </mc:Choice>
        <mc:Fallback xmlns="">
          <p:sp>
            <p:nvSpPr>
              <p:cNvPr id="6" name="CasellaDiTesto 5">
                <a:extLst>
                  <a:ext uri="{FF2B5EF4-FFF2-40B4-BE49-F238E27FC236}">
                    <a16:creationId xmlns:a16="http://schemas.microsoft.com/office/drawing/2014/main" id="{78410F44-FCB4-6DE2-45FD-E3A72380BB87}"/>
                  </a:ext>
                </a:extLst>
              </p:cNvPr>
              <p:cNvSpPr txBox="1">
                <a:spLocks noRot="1" noChangeAspect="1" noMove="1" noResize="1" noEditPoints="1" noAdjustHandles="1" noChangeArrowheads="1" noChangeShapeType="1" noTextEdit="1"/>
              </p:cNvSpPr>
              <p:nvPr/>
            </p:nvSpPr>
            <p:spPr>
              <a:xfrm>
                <a:off x="212347" y="751039"/>
                <a:ext cx="9625596" cy="646331"/>
              </a:xfrm>
              <a:prstGeom prst="rect">
                <a:avLst/>
              </a:prstGeom>
              <a:blipFill>
                <a:blip r:embed="rId14"/>
                <a:stretch>
                  <a:fillRect l="-443" t="-4717" b="-14151"/>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8" name="CasellaDiTesto 7">
                <a:extLst>
                  <a:ext uri="{FF2B5EF4-FFF2-40B4-BE49-F238E27FC236}">
                    <a16:creationId xmlns:a16="http://schemas.microsoft.com/office/drawing/2014/main" id="{6787CD33-2053-5D4B-74FB-2890921B49E6}"/>
                  </a:ext>
                </a:extLst>
              </p:cNvPr>
              <p:cNvSpPr txBox="1"/>
              <p:nvPr/>
            </p:nvSpPr>
            <p:spPr>
              <a:xfrm>
                <a:off x="138536" y="1541632"/>
                <a:ext cx="9745799" cy="646331"/>
              </a:xfrm>
              <a:prstGeom prst="rect">
                <a:avLst/>
              </a:prstGeom>
              <a:noFill/>
            </p:spPr>
            <p:txBody>
              <a:bodyPr wrap="square">
                <a:spAutoFit/>
              </a:bodyPr>
              <a:lstStyle/>
              <a:p>
                <a:pPr marL="342900" indent="-342900">
                  <a:buFont typeface="Arial" panose="020B0604020202020204" pitchFamily="34" charset="0"/>
                  <a:buChar char="•"/>
                </a:pPr>
                <a:r>
                  <a:rPr lang="it-IT" dirty="0"/>
                  <a:t>The </a:t>
                </a:r>
                <a:r>
                  <a:rPr lang="it-IT" dirty="0" err="1"/>
                  <a:t>results</a:t>
                </a:r>
                <a:r>
                  <a:rPr lang="it-IT" dirty="0"/>
                  <a:t> can </a:t>
                </a:r>
                <a:r>
                  <a:rPr lang="it-IT" dirty="0" err="1"/>
                  <a:t>also</a:t>
                </a:r>
                <a:r>
                  <a:rPr lang="it-IT" dirty="0"/>
                  <a:t> </a:t>
                </a:r>
                <a:r>
                  <a:rPr lang="it-IT" dirty="0" err="1"/>
                  <a:t>easily</a:t>
                </a:r>
                <a:r>
                  <a:rPr lang="it-IT" dirty="0"/>
                  <a:t> be </a:t>
                </a:r>
                <a:r>
                  <a:rPr lang="it-IT" dirty="0" err="1"/>
                  <a:t>extended</a:t>
                </a:r>
                <a:r>
                  <a:rPr lang="it-IT" dirty="0"/>
                  <a:t> to </a:t>
                </a:r>
                <a:r>
                  <a:rPr lang="it-IT" b="1" dirty="0"/>
                  <a:t>DT </a:t>
                </a:r>
                <a:r>
                  <a:rPr lang="it-IT" b="1" dirty="0" err="1"/>
                  <a:t>communications</a:t>
                </a:r>
                <a:r>
                  <a:rPr lang="it-IT" dirty="0"/>
                  <a:t>, by </a:t>
                </a:r>
                <a:r>
                  <a:rPr lang="it-IT" b="1" dirty="0"/>
                  <a:t>Euler </a:t>
                </a:r>
                <a:r>
                  <a:rPr lang="it-IT" b="1" dirty="0" err="1"/>
                  <a:t>forward</a:t>
                </a:r>
                <a:r>
                  <a:rPr lang="it-IT" b="1" dirty="0"/>
                  <a:t> </a:t>
                </a:r>
                <a:r>
                  <a:rPr lang="it-IT" b="1" dirty="0" err="1"/>
                  <a:t>discretizing</a:t>
                </a:r>
                <a:r>
                  <a:rPr lang="it-IT" b="1" dirty="0"/>
                  <a:t> </a:t>
                </a:r>
                <a:r>
                  <a:rPr lang="it-IT" dirty="0"/>
                  <a:t>the control </a:t>
                </a:r>
                <a:r>
                  <a:rPr lang="it-IT" dirty="0" err="1"/>
                  <a:t>protocol</a:t>
                </a:r>
                <a:r>
                  <a:rPr lang="it-IT" dirty="0"/>
                  <a:t>, with a </a:t>
                </a:r>
                <a:r>
                  <a:rPr lang="it-IT" b="1" dirty="0" err="1"/>
                  <a:t>sufficiently</a:t>
                </a:r>
                <a:r>
                  <a:rPr lang="it-IT" b="1" dirty="0"/>
                  <a:t> small </a:t>
                </a:r>
                <a:r>
                  <a:rPr lang="it-IT" dirty="0"/>
                  <a:t>sampling-time, e.g., </a:t>
                </a:r>
                <a14:m>
                  <m:oMath xmlns:m="http://schemas.openxmlformats.org/officeDocument/2006/math">
                    <m:r>
                      <a:rPr lang="it-IT" b="0" i="1" dirty="0" smtClean="0">
                        <a:solidFill>
                          <a:srgbClr val="E71224"/>
                        </a:solidFill>
                        <a:latin typeface="Cambria Math" panose="02040503050406030204" pitchFamily="18" charset="0"/>
                      </a:rPr>
                      <m:t>𝜏</m:t>
                    </m:r>
                    <m:r>
                      <a:rPr lang="it-IT" b="0" i="1" dirty="0" smtClean="0">
                        <a:solidFill>
                          <a:srgbClr val="E71224"/>
                        </a:solidFill>
                        <a:latin typeface="Cambria Math" panose="02040503050406030204" pitchFamily="18" charset="0"/>
                      </a:rPr>
                      <m:t>&lt;</m:t>
                    </m:r>
                    <m:sSup>
                      <m:sSupPr>
                        <m:ctrlPr>
                          <a:rPr lang="it-IT" b="0" i="1" dirty="0" smtClean="0">
                            <a:solidFill>
                              <a:srgbClr val="E71224"/>
                            </a:solidFill>
                            <a:latin typeface="Cambria Math" panose="02040503050406030204" pitchFamily="18" charset="0"/>
                          </a:rPr>
                        </m:ctrlPr>
                      </m:sSupPr>
                      <m:e>
                        <m:d>
                          <m:dPr>
                            <m:ctrlPr>
                              <a:rPr lang="it-IT" b="0" i="1" dirty="0" smtClean="0">
                                <a:solidFill>
                                  <a:srgbClr val="E71224"/>
                                </a:solidFill>
                                <a:latin typeface="Cambria Math" panose="02040503050406030204" pitchFamily="18" charset="0"/>
                              </a:rPr>
                            </m:ctrlPr>
                          </m:dPr>
                          <m:e>
                            <m:func>
                              <m:funcPr>
                                <m:ctrlPr>
                                  <a:rPr lang="it-IT" b="0" i="1" dirty="0" smtClean="0">
                                    <a:solidFill>
                                      <a:srgbClr val="E71224"/>
                                    </a:solidFill>
                                    <a:latin typeface="Cambria Math" panose="02040503050406030204" pitchFamily="18" charset="0"/>
                                  </a:rPr>
                                </m:ctrlPr>
                              </m:funcPr>
                              <m:fName>
                                <m:r>
                                  <m:rPr>
                                    <m:sty m:val="p"/>
                                  </m:rPr>
                                  <a:rPr lang="it-IT" b="0" i="0" dirty="0" smtClean="0">
                                    <a:solidFill>
                                      <a:srgbClr val="E71224"/>
                                    </a:solidFill>
                                    <a:latin typeface="Cambria Math" panose="02040503050406030204" pitchFamily="18" charset="0"/>
                                  </a:rPr>
                                  <m:t>max</m:t>
                                </m:r>
                              </m:fName>
                              <m:e>
                                <m:d>
                                  <m:dPr>
                                    <m:begChr m:val="{"/>
                                    <m:endChr m:val="}"/>
                                    <m:ctrlPr>
                                      <a:rPr lang="it-IT" b="0" i="1" dirty="0" smtClean="0">
                                        <a:solidFill>
                                          <a:srgbClr val="E71224"/>
                                        </a:solidFill>
                                        <a:latin typeface="Cambria Math" panose="02040503050406030204" pitchFamily="18" charset="0"/>
                                      </a:rPr>
                                    </m:ctrlPr>
                                  </m:dPr>
                                  <m:e>
                                    <m:r>
                                      <a:rPr lang="it-IT" b="0" i="1" dirty="0" smtClean="0">
                                        <a:solidFill>
                                          <a:srgbClr val="E71224"/>
                                        </a:solidFill>
                                        <a:latin typeface="Cambria Math" panose="02040503050406030204" pitchFamily="18" charset="0"/>
                                      </a:rPr>
                                      <m:t>𝑒𝑖𝑔</m:t>
                                    </m:r>
                                    <m:d>
                                      <m:dPr>
                                        <m:ctrlPr>
                                          <a:rPr lang="it-IT" b="0" i="1" dirty="0" smtClean="0">
                                            <a:solidFill>
                                              <a:srgbClr val="E71224"/>
                                            </a:solidFill>
                                            <a:latin typeface="Cambria Math" panose="02040503050406030204" pitchFamily="18" charset="0"/>
                                          </a:rPr>
                                        </m:ctrlPr>
                                      </m:dPr>
                                      <m:e>
                                        <m:r>
                                          <a:rPr lang="it-IT" b="1" i="1" dirty="0" smtClean="0">
                                            <a:solidFill>
                                              <a:srgbClr val="E71224"/>
                                            </a:solidFill>
                                            <a:latin typeface="Cambria Math" panose="02040503050406030204" pitchFamily="18" charset="0"/>
                                          </a:rPr>
                                          <m:t>𝓛</m:t>
                                        </m:r>
                                      </m:e>
                                    </m:d>
                                  </m:e>
                                </m:d>
                              </m:e>
                            </m:func>
                          </m:e>
                        </m:d>
                      </m:e>
                      <m:sup>
                        <m:r>
                          <a:rPr lang="it-IT" b="0" i="1" dirty="0" smtClean="0">
                            <a:solidFill>
                              <a:srgbClr val="E71224"/>
                            </a:solidFill>
                            <a:latin typeface="Cambria Math" panose="02040503050406030204" pitchFamily="18" charset="0"/>
                          </a:rPr>
                          <m:t>−1</m:t>
                        </m:r>
                      </m:sup>
                    </m:sSup>
                  </m:oMath>
                </a14:m>
                <a:r>
                  <a:rPr lang="en-US" dirty="0"/>
                  <a:t>,</a:t>
                </a:r>
              </a:p>
            </p:txBody>
          </p:sp>
        </mc:Choice>
        <mc:Fallback xmlns="">
          <p:sp>
            <p:nvSpPr>
              <p:cNvPr id="8" name="CasellaDiTesto 7">
                <a:extLst>
                  <a:ext uri="{FF2B5EF4-FFF2-40B4-BE49-F238E27FC236}">
                    <a16:creationId xmlns:a16="http://schemas.microsoft.com/office/drawing/2014/main" id="{6787CD33-2053-5D4B-74FB-2890921B49E6}"/>
                  </a:ext>
                </a:extLst>
              </p:cNvPr>
              <p:cNvSpPr txBox="1">
                <a:spLocks noRot="1" noChangeAspect="1" noMove="1" noResize="1" noEditPoints="1" noAdjustHandles="1" noChangeArrowheads="1" noChangeShapeType="1" noTextEdit="1"/>
              </p:cNvSpPr>
              <p:nvPr/>
            </p:nvSpPr>
            <p:spPr>
              <a:xfrm>
                <a:off x="138536" y="1541632"/>
                <a:ext cx="9745799" cy="646331"/>
              </a:xfrm>
              <a:prstGeom prst="rect">
                <a:avLst/>
              </a:prstGeom>
              <a:blipFill>
                <a:blip r:embed="rId15"/>
                <a:stretch>
                  <a:fillRect l="-438" t="-5660" b="-14151"/>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19" name="CasellaDiTesto 18">
                <a:extLst>
                  <a:ext uri="{FF2B5EF4-FFF2-40B4-BE49-F238E27FC236}">
                    <a16:creationId xmlns:a16="http://schemas.microsoft.com/office/drawing/2014/main" id="{CBABB082-42EF-378C-0BFE-407A7315F5D4}"/>
                  </a:ext>
                </a:extLst>
              </p:cNvPr>
              <p:cNvSpPr txBox="1"/>
              <p:nvPr/>
            </p:nvSpPr>
            <p:spPr>
              <a:xfrm>
                <a:off x="167412" y="3014258"/>
                <a:ext cx="9745799" cy="374270"/>
              </a:xfrm>
              <a:prstGeom prst="rect">
                <a:avLst/>
              </a:prstGeom>
              <a:noFill/>
            </p:spPr>
            <p:txBody>
              <a:bodyPr wrap="square">
                <a:spAutoFit/>
              </a:bodyPr>
              <a:lstStyle/>
              <a:p>
                <a:pPr marL="342900" indent="-342900">
                  <a:buFont typeface="Arial" panose="020B0604020202020204" pitchFamily="34" charset="0"/>
                  <a:buChar char="•"/>
                </a:pPr>
                <a:r>
                  <a:rPr lang="it-IT" dirty="0"/>
                  <a:t>If so, note </a:t>
                </a:r>
                <a:r>
                  <a:rPr lang="it-IT" dirty="0" err="1"/>
                  <a:t>that</a:t>
                </a:r>
                <a:r>
                  <a:rPr lang="it-IT" dirty="0"/>
                  <a:t> </a:t>
                </a:r>
                <a14:m>
                  <m:oMath xmlns:m="http://schemas.openxmlformats.org/officeDocument/2006/math">
                    <m:r>
                      <a:rPr lang="it-IT" b="1" i="1" dirty="0" smtClean="0">
                        <a:solidFill>
                          <a:srgbClr val="E71224"/>
                        </a:solidFill>
                        <a:latin typeface="Cambria Math" panose="02040503050406030204" pitchFamily="18" charset="0"/>
                      </a:rPr>
                      <m:t>𝓛</m:t>
                    </m:r>
                    <m:r>
                      <a:rPr lang="it-IT" b="1" i="1" dirty="0" smtClean="0">
                        <a:solidFill>
                          <a:srgbClr val="E71224"/>
                        </a:solidFill>
                        <a:latin typeface="Cambria Math" panose="02040503050406030204" pitchFamily="18" charset="0"/>
                      </a:rPr>
                      <m:t>=</m:t>
                    </m:r>
                    <m:sSup>
                      <m:sSupPr>
                        <m:ctrlPr>
                          <a:rPr lang="it-IT" i="1" dirty="0">
                            <a:solidFill>
                              <a:srgbClr val="E71224"/>
                            </a:solidFill>
                            <a:latin typeface="Cambria Math" panose="02040503050406030204" pitchFamily="18" charset="0"/>
                          </a:rPr>
                        </m:ctrlPr>
                      </m:sSupPr>
                      <m:e>
                        <m:r>
                          <a:rPr lang="it-IT" b="1" i="1" dirty="0">
                            <a:solidFill>
                              <a:srgbClr val="E71224"/>
                            </a:solidFill>
                            <a:latin typeface="Cambria Math" panose="02040503050406030204" pitchFamily="18" charset="0"/>
                          </a:rPr>
                          <m:t>𝓛</m:t>
                        </m:r>
                      </m:e>
                      <m:sup>
                        <m:r>
                          <m:rPr>
                            <m:sty m:val="p"/>
                          </m:rPr>
                          <a:rPr lang="it-IT" dirty="0">
                            <a:solidFill>
                              <a:srgbClr val="E71224"/>
                            </a:solidFill>
                            <a:latin typeface="Cambria Math" panose="02040503050406030204" pitchFamily="18" charset="0"/>
                          </a:rPr>
                          <m:t>T</m:t>
                        </m:r>
                      </m:sup>
                    </m:sSup>
                    <m:r>
                      <a:rPr lang="it-IT" i="1" dirty="0">
                        <a:latin typeface="Cambria Math" panose="02040503050406030204" pitchFamily="18" charset="0"/>
                      </a:rPr>
                      <m:t>⇒</m:t>
                    </m:r>
                    <m:r>
                      <a:rPr lang="it-IT" b="1" i="1" dirty="0" smtClean="0">
                        <a:solidFill>
                          <a:srgbClr val="E71224"/>
                        </a:solidFill>
                        <a:latin typeface="Cambria Math" panose="02040503050406030204" pitchFamily="18" charset="0"/>
                      </a:rPr>
                      <m:t>𝑷</m:t>
                    </m:r>
                    <m:r>
                      <a:rPr lang="it-IT" b="1" i="1" dirty="0" smtClean="0">
                        <a:solidFill>
                          <a:srgbClr val="E71224"/>
                        </a:solidFill>
                        <a:latin typeface="Cambria Math" panose="02040503050406030204" pitchFamily="18" charset="0"/>
                      </a:rPr>
                      <m:t>=</m:t>
                    </m:r>
                    <m:sSup>
                      <m:sSupPr>
                        <m:ctrlPr>
                          <a:rPr lang="it-IT" b="1" i="1" dirty="0">
                            <a:solidFill>
                              <a:srgbClr val="E71224"/>
                            </a:solidFill>
                            <a:latin typeface="Cambria Math" panose="02040503050406030204" pitchFamily="18" charset="0"/>
                          </a:rPr>
                        </m:ctrlPr>
                      </m:sSupPr>
                      <m:e>
                        <m:r>
                          <a:rPr lang="it-IT" b="1" i="1" dirty="0">
                            <a:solidFill>
                              <a:srgbClr val="E71224"/>
                            </a:solidFill>
                            <a:latin typeface="Cambria Math" panose="02040503050406030204" pitchFamily="18" charset="0"/>
                          </a:rPr>
                          <m:t>𝑷</m:t>
                        </m:r>
                      </m:e>
                      <m:sup>
                        <m:r>
                          <a:rPr lang="it-IT" b="1" i="1" dirty="0">
                            <a:solidFill>
                              <a:srgbClr val="E71224"/>
                            </a:solidFill>
                            <a:latin typeface="Cambria Math" panose="02040503050406030204" pitchFamily="18" charset="0"/>
                          </a:rPr>
                          <m:t>𝑻</m:t>
                        </m:r>
                      </m:sup>
                    </m:sSup>
                  </m:oMath>
                </a14:m>
                <a:r>
                  <a:rPr lang="it-IT" dirty="0"/>
                  <a:t>, </a:t>
                </a:r>
                <a:r>
                  <a:rPr lang="it-IT" dirty="0" err="1"/>
                  <a:t>where</a:t>
                </a:r>
                <a:r>
                  <a:rPr lang="it-IT" dirty="0"/>
                  <a:t> </a:t>
                </a:r>
                <a14:m>
                  <m:oMath xmlns:m="http://schemas.openxmlformats.org/officeDocument/2006/math">
                    <m:r>
                      <a:rPr lang="it-IT" b="1" i="1" dirty="0">
                        <a:latin typeface="Cambria Math" panose="02040503050406030204" pitchFamily="18" charset="0"/>
                      </a:rPr>
                      <m:t>𝑷</m:t>
                    </m:r>
                    <m:r>
                      <a:rPr lang="it-IT" b="1" i="1" dirty="0">
                        <a:latin typeface="Cambria Math" panose="02040503050406030204" pitchFamily="18" charset="0"/>
                      </a:rPr>
                      <m:t> </m:t>
                    </m:r>
                  </m:oMath>
                </a14:m>
                <a:r>
                  <a:rPr lang="it-IT" dirty="0"/>
                  <a:t>is a </a:t>
                </a:r>
                <a:r>
                  <a:rPr lang="it-IT" i="1" dirty="0" err="1">
                    <a:solidFill>
                      <a:srgbClr val="E71224"/>
                    </a:solidFill>
                  </a:rPr>
                  <a:t>feasible</a:t>
                </a:r>
                <a:r>
                  <a:rPr lang="it-IT" dirty="0"/>
                  <a:t> </a:t>
                </a:r>
                <a:r>
                  <a:rPr lang="it-IT" b="1" dirty="0" err="1"/>
                  <a:t>probability</a:t>
                </a:r>
                <a:r>
                  <a:rPr lang="it-IT" b="1" dirty="0"/>
                  <a:t> </a:t>
                </a:r>
                <a:r>
                  <a:rPr lang="it-IT" b="1" dirty="0" err="1"/>
                  <a:t>matrix</a:t>
                </a:r>
                <a:r>
                  <a:rPr lang="it-IT" b="1" dirty="0"/>
                  <a:t> </a:t>
                </a:r>
                <a:r>
                  <a:rPr lang="it-IT" dirty="0"/>
                  <a:t>of a </a:t>
                </a:r>
                <a:r>
                  <a:rPr lang="en-US" b="1" dirty="0">
                    <a:solidFill>
                      <a:srgbClr val="E71224"/>
                    </a:solidFill>
                  </a:rPr>
                  <a:t>reversible DT-MC</a:t>
                </a:r>
                <a:endParaRPr lang="it-IT" b="1" dirty="0">
                  <a:solidFill>
                    <a:srgbClr val="E71224"/>
                  </a:solidFill>
                </a:endParaRPr>
              </a:p>
            </p:txBody>
          </p:sp>
        </mc:Choice>
        <mc:Fallback xmlns="">
          <p:sp>
            <p:nvSpPr>
              <p:cNvPr id="19" name="CasellaDiTesto 18">
                <a:extLst>
                  <a:ext uri="{FF2B5EF4-FFF2-40B4-BE49-F238E27FC236}">
                    <a16:creationId xmlns:a16="http://schemas.microsoft.com/office/drawing/2014/main" id="{CBABB082-42EF-378C-0BFE-407A7315F5D4}"/>
                  </a:ext>
                </a:extLst>
              </p:cNvPr>
              <p:cNvSpPr txBox="1">
                <a:spLocks noRot="1" noChangeAspect="1" noMove="1" noResize="1" noEditPoints="1" noAdjustHandles="1" noChangeArrowheads="1" noChangeShapeType="1" noTextEdit="1"/>
              </p:cNvSpPr>
              <p:nvPr/>
            </p:nvSpPr>
            <p:spPr>
              <a:xfrm>
                <a:off x="167412" y="3014258"/>
                <a:ext cx="9745799" cy="374270"/>
              </a:xfrm>
              <a:prstGeom prst="rect">
                <a:avLst/>
              </a:prstGeom>
              <a:blipFill>
                <a:blip r:embed="rId16"/>
                <a:stretch>
                  <a:fillRect l="-375" t="-6452" b="-24194"/>
                </a:stretch>
              </a:blipFill>
            </p:spPr>
            <p:txBody>
              <a:bodyPr/>
              <a:lstStyle/>
              <a:p>
                <a:r>
                  <a:rPr lang="it-IT">
                    <a:noFill/>
                  </a:rPr>
                  <a:t> </a:t>
                </a:r>
              </a:p>
            </p:txBody>
          </p:sp>
        </mc:Fallback>
      </mc:AlternateContent>
      <p:pic>
        <p:nvPicPr>
          <p:cNvPr id="31" name="Immagine 30" descr="IguanaTex Bitmap Display&#10;&#10;\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bm{P}=&#10;\begin{bmatrix}&#10;1 &amp; 0 &amp; 0\\&#10;0 &amp; 1 &amp; 0\\&#10;0 &amp; 0 &amp; 1\\&#10;\end{bmatrix}-\tau&#10;\begin{bmatrix}&#10;2 &amp; -1 &amp; -1\\&#10;-1 &amp; 1 &amp; 0\\&#10;-1 &amp; 0 &amp; 1\\&#10;\end{bmatrix}_{\tau=0.1}=&#10;\begin{bmatrix}&#10;1-0.2 &amp; 0.1 &amp; 0.1\\&#10;0.1 &amp; 1-0.1 &amp; 0\\&#10;0.1 &amp; 0 &amp; 1-0.1\\&#10;\end{bmatrix}=&#10;\begin{bmatrix}&#10;0.8 &amp; 0.1 &amp; 0.1\\&#10;0.1 &amp; 0.9 &amp; 0\\&#10;0.1 &amp; 0 &amp; 0.9\\&#10;\end{bmatrix}&#10;\end{eqnarray*}&#10;}&#10;\end{document}">
            <a:extLst>
              <a:ext uri="{FF2B5EF4-FFF2-40B4-BE49-F238E27FC236}">
                <a16:creationId xmlns:a16="http://schemas.microsoft.com/office/drawing/2014/main" id="{FFE21A96-E9AD-5074-6573-37D93F22232C}"/>
              </a:ext>
            </a:extLst>
          </p:cNvPr>
          <p:cNvPicPr>
            <a:picLocks noChangeAspect="1"/>
          </p:cNvPicPr>
          <p:nvPr>
            <p:custDataLst>
              <p:tags r:id="rId1"/>
            </p:custDataLst>
          </p:nvPr>
        </p:nvPicPr>
        <p:blipFill>
          <a:blip r:embed="rId17">
            <a:extLst>
              <a:ext uri="{28A0092B-C50C-407E-A947-70E740481C1C}">
                <a14:useLocalDpi xmlns:a14="http://schemas.microsoft.com/office/drawing/2010/main" val="0"/>
              </a:ext>
            </a:extLst>
          </a:blip>
          <a:stretch>
            <a:fillRect/>
          </a:stretch>
        </p:blipFill>
        <p:spPr>
          <a:xfrm>
            <a:off x="1255494" y="3556566"/>
            <a:ext cx="7753790" cy="739680"/>
          </a:xfrm>
          <a:prstGeom prst="rect">
            <a:avLst/>
          </a:prstGeom>
        </p:spPr>
      </p:pic>
      <p:pic>
        <p:nvPicPr>
          <p:cNvPr id="36" name="Immagine 35"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 x(k+1)=\bm{P}x(k)\quad \implies\quad x(k)=\bm{P}^k x(0)=c\bm{1}_n+&#10;{&#10;\sum_{i=2}^n \lambda_i(\bm{P})^k\; c_i \cdot\bm{v}_i}\bigg|_{t\rightarrow \infty}\rightarrow c\bm{1}_n&#10;\end{eqnarray*}&#10;}&#10;\end{document}" title="IguanaTex Bitmap Display">
            <a:extLst>
              <a:ext uri="{FF2B5EF4-FFF2-40B4-BE49-F238E27FC236}">
                <a16:creationId xmlns:a16="http://schemas.microsoft.com/office/drawing/2014/main" id="{013A030C-25E6-8EF0-C803-370381D59877}"/>
              </a:ext>
            </a:extLst>
          </p:cNvPr>
          <p:cNvPicPr>
            <a:picLocks noChangeAspect="1"/>
          </p:cNvPicPr>
          <p:nvPr>
            <p:custDataLst>
              <p:tags r:id="rId2"/>
            </p:custDataLst>
          </p:nvPr>
        </p:nvPicPr>
        <p:blipFill>
          <a:blip r:embed="rId18">
            <a:extLst>
              <a:ext uri="{28A0092B-C50C-407E-A947-70E740481C1C}">
                <a14:useLocalDpi xmlns:a14="http://schemas.microsoft.com/office/drawing/2010/main" val="0"/>
              </a:ext>
            </a:extLst>
          </a:blip>
          <a:stretch>
            <a:fillRect/>
          </a:stretch>
        </p:blipFill>
        <p:spPr>
          <a:xfrm>
            <a:off x="1749461" y="5583367"/>
            <a:ext cx="6765857" cy="554319"/>
          </a:xfrm>
          <a:prstGeom prst="rect">
            <a:avLst/>
          </a:prstGeom>
        </p:spPr>
      </p:pic>
      <p:pic>
        <p:nvPicPr>
          <p:cNvPr id="22" name="Immagine 21"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y(k+1)=\Pi \cdot x(k+1)=\Pi\cdot \bm{P} x(k)=\Pi\cdot x(k)=y(k)&#10;\end{eqnarray*}&#10;}&#10;\end{document}" title="IguanaTex Bitmap Display">
            <a:extLst>
              <a:ext uri="{FF2B5EF4-FFF2-40B4-BE49-F238E27FC236}">
                <a16:creationId xmlns:a16="http://schemas.microsoft.com/office/drawing/2014/main" id="{7030C982-2901-6130-3B29-E8714A0E3A7D}"/>
              </a:ext>
            </a:extLst>
          </p:cNvPr>
          <p:cNvPicPr>
            <a:picLocks noChangeAspect="1"/>
          </p:cNvPicPr>
          <p:nvPr>
            <p:custDataLst>
              <p:tags r:id="rId3"/>
            </p:custDataLst>
          </p:nvPr>
        </p:nvPicPr>
        <p:blipFill>
          <a:blip r:embed="rId19">
            <a:extLst>
              <a:ext uri="{28A0092B-C50C-407E-A947-70E740481C1C}">
                <a14:useLocalDpi xmlns:a14="http://schemas.microsoft.com/office/drawing/2010/main" val="0"/>
              </a:ext>
            </a:extLst>
          </a:blip>
          <a:stretch>
            <a:fillRect/>
          </a:stretch>
        </p:blipFill>
        <p:spPr>
          <a:xfrm>
            <a:off x="4767861" y="6386819"/>
            <a:ext cx="4813693" cy="246128"/>
          </a:xfrm>
          <a:prstGeom prst="rect">
            <a:avLst/>
          </a:prstGeom>
        </p:spPr>
      </p:pic>
      <p:pic>
        <p:nvPicPr>
          <p:cNvPr id="26" name="Immagine 25"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y}(k)=y(0)\implies \frac{\bm{1}_n^\intercal x(k)}{n}=\frac{\bm{1}_n^\intercal c\bm{1}_n}{n}\implies c=\mathrm{ave}(x(0))&#10;\end{eqnarray*}&#10;}&#10;\end{document}" title="IguanaTex Bitmap Display">
            <a:extLst>
              <a:ext uri="{FF2B5EF4-FFF2-40B4-BE49-F238E27FC236}">
                <a16:creationId xmlns:a16="http://schemas.microsoft.com/office/drawing/2014/main" id="{0E9488DC-75BD-19E8-BB9B-1489911E32E1}"/>
              </a:ext>
            </a:extLst>
          </p:cNvPr>
          <p:cNvPicPr>
            <a:picLocks noChangeAspect="1"/>
          </p:cNvPicPr>
          <p:nvPr>
            <p:custDataLst>
              <p:tags r:id="rId4"/>
            </p:custDataLst>
          </p:nvPr>
        </p:nvPicPr>
        <p:blipFill>
          <a:blip r:embed="rId20">
            <a:extLst>
              <a:ext uri="{28A0092B-C50C-407E-A947-70E740481C1C}">
                <a14:useLocalDpi xmlns:a14="http://schemas.microsoft.com/office/drawing/2010/main" val="0"/>
              </a:ext>
            </a:extLst>
          </a:blip>
          <a:stretch>
            <a:fillRect/>
          </a:stretch>
        </p:blipFill>
        <p:spPr>
          <a:xfrm>
            <a:off x="1413300" y="6832636"/>
            <a:ext cx="4335227" cy="464057"/>
          </a:xfrm>
          <a:prstGeom prst="rect">
            <a:avLst/>
          </a:prstGeom>
        </p:spPr>
      </p:pic>
      <p:pic>
        <p:nvPicPr>
          <p:cNvPr id="68" name="Immagine 67" descr="IguanaTex Bitmap Display&#10;&#10;\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text{(DT average consensus)}\end{eqnarray*}&#10;}&#10;\end{document}">
            <a:extLst>
              <a:ext uri="{FF2B5EF4-FFF2-40B4-BE49-F238E27FC236}">
                <a16:creationId xmlns:a16="http://schemas.microsoft.com/office/drawing/2014/main" id="{690619C9-BF02-232F-B810-5D86C1C451DA}"/>
              </a:ext>
            </a:extLst>
          </p:cNvPr>
          <p:cNvPicPr>
            <a:picLocks noChangeAspect="1"/>
          </p:cNvPicPr>
          <p:nvPr>
            <p:custDataLst>
              <p:tags r:id="rId5"/>
            </p:custDataLst>
          </p:nvPr>
        </p:nvPicPr>
        <p:blipFill>
          <a:blip r:embed="rId21">
            <a:extLst>
              <a:ext uri="{28A0092B-C50C-407E-A947-70E740481C1C}">
                <a14:useLocalDpi xmlns:a14="http://schemas.microsoft.com/office/drawing/2010/main" val="0"/>
              </a:ext>
            </a:extLst>
          </a:blip>
          <a:stretch>
            <a:fillRect/>
          </a:stretch>
        </p:blipFill>
        <p:spPr>
          <a:xfrm>
            <a:off x="6275476" y="6986455"/>
            <a:ext cx="2173167" cy="204791"/>
          </a:xfrm>
          <a:prstGeom prst="rect">
            <a:avLst/>
          </a:prstGeom>
        </p:spPr>
      </p:pic>
      <p:pic>
        <p:nvPicPr>
          <p:cNvPr id="27" name="Immagine 26"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quad x(k+1)=(\bm{I}_{n}-\tau \mathbfcal{L})x(k)=\bm{P}x(k)&#10;\end{eqnarray*}&#10;}&#10;\end{document}" title="IguanaTex Bitmap Display">
            <a:extLst>
              <a:ext uri="{FF2B5EF4-FFF2-40B4-BE49-F238E27FC236}">
                <a16:creationId xmlns:a16="http://schemas.microsoft.com/office/drawing/2014/main" id="{5A7E981D-1E5E-103A-EA5E-FDDD908D4233}"/>
              </a:ext>
            </a:extLst>
          </p:cNvPr>
          <p:cNvPicPr>
            <a:picLocks noChangeAspect="1"/>
          </p:cNvPicPr>
          <p:nvPr>
            <p:custDataLst>
              <p:tags r:id="rId6"/>
            </p:custDataLst>
          </p:nvPr>
        </p:nvPicPr>
        <p:blipFill>
          <a:blip r:embed="rId22">
            <a:extLst>
              <a:ext uri="{28A0092B-C50C-407E-A947-70E740481C1C}">
                <a14:useLocalDpi xmlns:a14="http://schemas.microsoft.com/office/drawing/2010/main" val="0"/>
              </a:ext>
            </a:extLst>
          </a:blip>
          <a:stretch>
            <a:fillRect/>
          </a:stretch>
        </p:blipFill>
        <p:spPr>
          <a:xfrm>
            <a:off x="5977959" y="2533202"/>
            <a:ext cx="3187549" cy="234860"/>
          </a:xfrm>
          <a:prstGeom prst="rect">
            <a:avLst/>
          </a:prstGeom>
        </p:spPr>
      </p:pic>
      <p:grpSp>
        <p:nvGrpSpPr>
          <p:cNvPr id="11" name="Gruppo 10">
            <a:extLst>
              <a:ext uri="{FF2B5EF4-FFF2-40B4-BE49-F238E27FC236}">
                <a16:creationId xmlns:a16="http://schemas.microsoft.com/office/drawing/2014/main" id="{FC9E31C1-B6DB-9F86-B377-FBA592DD8864}"/>
              </a:ext>
            </a:extLst>
          </p:cNvPr>
          <p:cNvGrpSpPr/>
          <p:nvPr/>
        </p:nvGrpSpPr>
        <p:grpSpPr>
          <a:xfrm>
            <a:off x="720988" y="2366943"/>
            <a:ext cx="5019290" cy="509401"/>
            <a:chOff x="729237" y="2351275"/>
            <a:chExt cx="5019290" cy="509401"/>
          </a:xfrm>
        </p:grpSpPr>
        <p:pic>
          <p:nvPicPr>
            <p:cNvPr id="10" name="Immagine 9"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implies\quad&#10;\dot{x}(t_k+\tau)\approx\frac{x(t_k +\tau)-x(t_k)}{\tau}&#10;=-\mathbfcal{L}x(t_k)\quad &#10;\end{eqnarray*}&#10;}&#10;\end{document}" title="IguanaTex Bitmap Display">
              <a:extLst>
                <a:ext uri="{FF2B5EF4-FFF2-40B4-BE49-F238E27FC236}">
                  <a16:creationId xmlns:a16="http://schemas.microsoft.com/office/drawing/2014/main" id="{57EDF7A6-511B-0B1A-C5B1-E907EF58A38E}"/>
                </a:ext>
              </a:extLst>
            </p:cNvPr>
            <p:cNvPicPr>
              <a:picLocks noChangeAspect="1"/>
            </p:cNvPicPr>
            <p:nvPr>
              <p:custDataLst>
                <p:tags r:id="rId7"/>
              </p:custDataLst>
            </p:nvPr>
          </p:nvPicPr>
          <p:blipFill>
            <a:blip r:embed="rId23">
              <a:extLst>
                <a:ext uri="{28A0092B-C50C-407E-A947-70E740481C1C}">
                  <a14:useLocalDpi xmlns:a14="http://schemas.microsoft.com/office/drawing/2010/main" val="0"/>
                </a:ext>
              </a:extLst>
            </a:blip>
            <a:stretch>
              <a:fillRect/>
            </a:stretch>
          </p:blipFill>
          <p:spPr>
            <a:xfrm>
              <a:off x="729237" y="2400225"/>
              <a:ext cx="4191994" cy="460451"/>
            </a:xfrm>
            <a:prstGeom prst="rect">
              <a:avLst/>
            </a:prstGeom>
          </p:spPr>
        </p:pic>
        <p:pic>
          <p:nvPicPr>
            <p:cNvPr id="20" name="Immagine 19"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x(t_k)\equiv x(k)&#10;\end{eqnarray*}&#10;}&#10;\end{document}" title="IguanaTex Bitmap Display">
              <a:extLst>
                <a:ext uri="{FF2B5EF4-FFF2-40B4-BE49-F238E27FC236}">
                  <a16:creationId xmlns:a16="http://schemas.microsoft.com/office/drawing/2014/main" id="{826FF945-77A5-7571-D9A3-71347468DD60}"/>
                </a:ext>
              </a:extLst>
            </p:cNvPr>
            <p:cNvPicPr>
              <a:picLocks noChangeAspect="1"/>
            </p:cNvPicPr>
            <p:nvPr>
              <p:custDataLst>
                <p:tags r:id="rId8"/>
              </p:custDataLst>
            </p:nvPr>
          </p:nvPicPr>
          <p:blipFill>
            <a:blip r:embed="rId24">
              <a:extLst>
                <a:ext uri="{28A0092B-C50C-407E-A947-70E740481C1C}">
                  <a14:useLocalDpi xmlns:a14="http://schemas.microsoft.com/office/drawing/2010/main" val="0"/>
                </a:ext>
              </a:extLst>
            </a:blip>
            <a:stretch>
              <a:fillRect/>
            </a:stretch>
          </p:blipFill>
          <p:spPr>
            <a:xfrm>
              <a:off x="4954803" y="2351275"/>
              <a:ext cx="793724" cy="161190"/>
            </a:xfrm>
            <a:prstGeom prst="rect">
              <a:avLst/>
            </a:prstGeom>
          </p:spPr>
        </p:pic>
        <p:pic>
          <p:nvPicPr>
            <p:cNvPr id="29" name="Immagine 28"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implies \end{eqnarray*}&#10;}&#10;\end{document}" title="IguanaTex Bitmap Display">
              <a:extLst>
                <a:ext uri="{FF2B5EF4-FFF2-40B4-BE49-F238E27FC236}">
                  <a16:creationId xmlns:a16="http://schemas.microsoft.com/office/drawing/2014/main" id="{C62106E8-A78A-A33C-B822-DC753B0EA8ED}"/>
                </a:ext>
              </a:extLst>
            </p:cNvPr>
            <p:cNvPicPr>
              <a:picLocks noChangeAspect="1"/>
            </p:cNvPicPr>
            <p:nvPr>
              <p:custDataLst>
                <p:tags r:id="rId9"/>
              </p:custDataLst>
            </p:nvPr>
          </p:nvPicPr>
          <p:blipFill>
            <a:blip r:embed="rId25">
              <a:extLst>
                <a:ext uri="{28A0092B-C50C-407E-A947-70E740481C1C}">
                  <a14:useLocalDpi xmlns:a14="http://schemas.microsoft.com/office/drawing/2010/main" val="0"/>
                </a:ext>
              </a:extLst>
            </a:blip>
            <a:stretch>
              <a:fillRect/>
            </a:stretch>
          </p:blipFill>
          <p:spPr>
            <a:xfrm>
              <a:off x="5252987" y="2586639"/>
              <a:ext cx="332393" cy="117755"/>
            </a:xfrm>
            <a:prstGeom prst="rect">
              <a:avLst/>
            </a:prstGeom>
          </p:spPr>
        </p:pic>
      </p:grpSp>
      <mc:AlternateContent xmlns:mc="http://schemas.openxmlformats.org/markup-compatibility/2006" xmlns:a14="http://schemas.microsoft.com/office/drawing/2010/main">
        <mc:Choice Requires="a14">
          <p:sp>
            <p:nvSpPr>
              <p:cNvPr id="34" name="CasellaDiTesto 33">
                <a:extLst>
                  <a:ext uri="{FF2B5EF4-FFF2-40B4-BE49-F238E27FC236}">
                    <a16:creationId xmlns:a16="http://schemas.microsoft.com/office/drawing/2014/main" id="{BD3B7DE5-033C-5E32-12DE-DD35F042F9E8}"/>
                  </a:ext>
                </a:extLst>
              </p:cNvPr>
              <p:cNvSpPr txBox="1"/>
              <p:nvPr/>
            </p:nvSpPr>
            <p:spPr>
              <a:xfrm>
                <a:off x="165955" y="5034226"/>
                <a:ext cx="9745799" cy="370358"/>
              </a:xfrm>
              <a:prstGeom prst="rect">
                <a:avLst/>
              </a:prstGeom>
              <a:noFill/>
            </p:spPr>
            <p:txBody>
              <a:bodyPr wrap="square">
                <a:spAutoFit/>
              </a:bodyPr>
              <a:lstStyle/>
              <a:p>
                <a:pPr marL="342900" indent="-342900">
                  <a:buFont typeface="Arial" panose="020B0604020202020204" pitchFamily="34" charset="0"/>
                  <a:buChar char="•"/>
                </a:pPr>
                <a:r>
                  <a:rPr lang="it-IT" dirty="0" err="1"/>
                  <a:t>Since</a:t>
                </a:r>
                <a:r>
                  <a:rPr lang="it-IT" dirty="0"/>
                  <a:t> the </a:t>
                </a:r>
                <a:r>
                  <a:rPr lang="it-IT" b="1" dirty="0" err="1"/>
                  <a:t>eigenvector</a:t>
                </a:r>
                <a:r>
                  <a:rPr lang="it-IT" b="1" dirty="0"/>
                  <a:t> </a:t>
                </a:r>
                <a:r>
                  <a:rPr lang="it-IT" b="1" dirty="0" err="1"/>
                  <a:t>matrix</a:t>
                </a:r>
                <a:r>
                  <a:rPr lang="it-IT" b="1" dirty="0"/>
                  <a:t> </a:t>
                </a:r>
                <a14:m>
                  <m:oMath xmlns:m="http://schemas.openxmlformats.org/officeDocument/2006/math">
                    <m:r>
                      <a:rPr lang="it-IT" b="1" i="1" dirty="0">
                        <a:latin typeface="Cambria Math" panose="02040503050406030204" pitchFamily="18" charset="0"/>
                      </a:rPr>
                      <m:t>𝑽</m:t>
                    </m:r>
                  </m:oMath>
                </a14:m>
                <a:r>
                  <a:rPr lang="it-IT" b="1" dirty="0"/>
                  <a:t> </a:t>
                </a:r>
                <a:r>
                  <a:rPr lang="it-IT" dirty="0" err="1"/>
                  <a:t>is</a:t>
                </a:r>
                <a:r>
                  <a:rPr lang="it-IT" dirty="0"/>
                  <a:t> a </a:t>
                </a:r>
                <a:r>
                  <a:rPr lang="it-IT" b="1" dirty="0" err="1"/>
                  <a:t>basis</a:t>
                </a:r>
                <a:r>
                  <a:rPr lang="it-IT" dirty="0"/>
                  <a:t>, </a:t>
                </a:r>
                <a14:m>
                  <m:oMath xmlns:m="http://schemas.openxmlformats.org/officeDocument/2006/math">
                    <m:r>
                      <a:rPr lang="it-IT" b="1" i="1" dirty="0" smtClean="0">
                        <a:solidFill>
                          <a:srgbClr val="E71224"/>
                        </a:solidFill>
                        <a:latin typeface="Cambria Math" panose="02040503050406030204" pitchFamily="18" charset="0"/>
                      </a:rPr>
                      <m:t>𝒙</m:t>
                    </m:r>
                    <m:d>
                      <m:dPr>
                        <m:ctrlPr>
                          <a:rPr lang="it-IT" i="1" dirty="0">
                            <a:solidFill>
                              <a:srgbClr val="E71224"/>
                            </a:solidFill>
                            <a:latin typeface="Cambria Math" panose="02040503050406030204" pitchFamily="18" charset="0"/>
                          </a:rPr>
                        </m:ctrlPr>
                      </m:dPr>
                      <m:e>
                        <m:r>
                          <a:rPr lang="it-IT" i="1" dirty="0">
                            <a:solidFill>
                              <a:srgbClr val="E71224"/>
                            </a:solidFill>
                            <a:latin typeface="Cambria Math" panose="02040503050406030204" pitchFamily="18" charset="0"/>
                          </a:rPr>
                          <m:t>0</m:t>
                        </m:r>
                      </m:e>
                    </m:d>
                  </m:oMath>
                </a14:m>
                <a:r>
                  <a:rPr lang="it-IT" dirty="0">
                    <a:solidFill>
                      <a:srgbClr val="E71224"/>
                    </a:solidFill>
                  </a:rPr>
                  <a:t> </a:t>
                </a:r>
                <a:r>
                  <a:rPr lang="it-IT" dirty="0"/>
                  <a:t>can be </a:t>
                </a:r>
                <a:r>
                  <a:rPr lang="it-IT" dirty="0" err="1"/>
                  <a:t>written</a:t>
                </a:r>
                <a:r>
                  <a:rPr lang="it-IT" dirty="0"/>
                  <a:t> </a:t>
                </a:r>
                <a:r>
                  <a:rPr lang="it-IT" dirty="0" err="1"/>
                  <a:t>as</a:t>
                </a:r>
                <a:r>
                  <a:rPr lang="it-IT" dirty="0"/>
                  <a:t> </a:t>
                </a:r>
                <a14:m>
                  <m:oMath xmlns:m="http://schemas.openxmlformats.org/officeDocument/2006/math">
                    <m:r>
                      <a:rPr lang="it-IT" b="1" i="1" dirty="0" smtClean="0">
                        <a:solidFill>
                          <a:srgbClr val="E71224"/>
                        </a:solidFill>
                        <a:latin typeface="Cambria Math" panose="02040503050406030204" pitchFamily="18" charset="0"/>
                      </a:rPr>
                      <m:t>𝒙</m:t>
                    </m:r>
                    <m:d>
                      <m:dPr>
                        <m:ctrlPr>
                          <a:rPr lang="it-IT" i="1" dirty="0">
                            <a:solidFill>
                              <a:srgbClr val="E71224"/>
                            </a:solidFill>
                            <a:latin typeface="Cambria Math" panose="02040503050406030204" pitchFamily="18" charset="0"/>
                          </a:rPr>
                        </m:ctrlPr>
                      </m:dPr>
                      <m:e>
                        <m:r>
                          <a:rPr lang="it-IT" i="1" dirty="0">
                            <a:solidFill>
                              <a:srgbClr val="E71224"/>
                            </a:solidFill>
                            <a:latin typeface="Cambria Math" panose="02040503050406030204" pitchFamily="18" charset="0"/>
                          </a:rPr>
                          <m:t>0</m:t>
                        </m:r>
                      </m:e>
                    </m:d>
                    <m:r>
                      <a:rPr lang="it-IT" i="1" dirty="0">
                        <a:solidFill>
                          <a:srgbClr val="E71224"/>
                        </a:solidFill>
                        <a:latin typeface="Cambria Math" panose="02040503050406030204" pitchFamily="18" charset="0"/>
                      </a:rPr>
                      <m:t>=</m:t>
                    </m:r>
                    <m:r>
                      <a:rPr lang="it-IT" i="1" dirty="0">
                        <a:solidFill>
                          <a:srgbClr val="E71224"/>
                        </a:solidFill>
                        <a:latin typeface="Cambria Math" panose="02040503050406030204" pitchFamily="18" charset="0"/>
                      </a:rPr>
                      <m:t>𝑐</m:t>
                    </m:r>
                    <m:r>
                      <a:rPr lang="it-IT" i="1" dirty="0">
                        <a:solidFill>
                          <a:srgbClr val="E71224"/>
                        </a:solidFill>
                        <a:latin typeface="Cambria Math" panose="02040503050406030204" pitchFamily="18" charset="0"/>
                      </a:rPr>
                      <m:t>⋅</m:t>
                    </m:r>
                    <m:sSub>
                      <m:sSubPr>
                        <m:ctrlPr>
                          <a:rPr lang="it-IT" i="1" dirty="0">
                            <a:solidFill>
                              <a:srgbClr val="E71224"/>
                            </a:solidFill>
                            <a:latin typeface="Cambria Math" panose="02040503050406030204" pitchFamily="18" charset="0"/>
                          </a:rPr>
                        </m:ctrlPr>
                      </m:sSubPr>
                      <m:e>
                        <m:r>
                          <a:rPr lang="it-IT" b="1" i="1" dirty="0">
                            <a:solidFill>
                              <a:srgbClr val="E71224"/>
                            </a:solidFill>
                            <a:latin typeface="Cambria Math" panose="02040503050406030204" pitchFamily="18" charset="0"/>
                          </a:rPr>
                          <m:t>𝟏</m:t>
                        </m:r>
                      </m:e>
                      <m:sub>
                        <m:r>
                          <a:rPr lang="it-IT" i="1" dirty="0">
                            <a:solidFill>
                              <a:srgbClr val="E71224"/>
                            </a:solidFill>
                            <a:latin typeface="Cambria Math" panose="02040503050406030204" pitchFamily="18" charset="0"/>
                          </a:rPr>
                          <m:t>𝑛</m:t>
                        </m:r>
                      </m:sub>
                    </m:sSub>
                    <m:r>
                      <a:rPr lang="it-IT" i="1" dirty="0">
                        <a:solidFill>
                          <a:srgbClr val="E71224"/>
                        </a:solidFill>
                        <a:latin typeface="Cambria Math" panose="02040503050406030204" pitchFamily="18" charset="0"/>
                      </a:rPr>
                      <m:t>+</m:t>
                    </m:r>
                    <m:nary>
                      <m:naryPr>
                        <m:chr m:val="∑"/>
                        <m:limLoc m:val="subSup"/>
                        <m:ctrlPr>
                          <a:rPr lang="it-IT" i="1" dirty="0">
                            <a:solidFill>
                              <a:srgbClr val="E71224"/>
                            </a:solidFill>
                            <a:latin typeface="Cambria Math" panose="02040503050406030204" pitchFamily="18" charset="0"/>
                          </a:rPr>
                        </m:ctrlPr>
                      </m:naryPr>
                      <m:sub>
                        <m:r>
                          <m:rPr>
                            <m:brk m:alnAt="25"/>
                          </m:rPr>
                          <a:rPr lang="it-IT" i="1" dirty="0">
                            <a:solidFill>
                              <a:srgbClr val="E71224"/>
                            </a:solidFill>
                            <a:latin typeface="Cambria Math" panose="02040503050406030204" pitchFamily="18" charset="0"/>
                          </a:rPr>
                          <m:t>𝑖</m:t>
                        </m:r>
                        <m:r>
                          <a:rPr lang="it-IT" i="1" dirty="0">
                            <a:solidFill>
                              <a:srgbClr val="E71224"/>
                            </a:solidFill>
                            <a:latin typeface="Cambria Math" panose="02040503050406030204" pitchFamily="18" charset="0"/>
                          </a:rPr>
                          <m:t>=2</m:t>
                        </m:r>
                      </m:sub>
                      <m:sup>
                        <m:r>
                          <a:rPr lang="it-IT" i="1" dirty="0">
                            <a:solidFill>
                              <a:srgbClr val="E71224"/>
                            </a:solidFill>
                            <a:latin typeface="Cambria Math" panose="02040503050406030204" pitchFamily="18" charset="0"/>
                          </a:rPr>
                          <m:t>𝑛</m:t>
                        </m:r>
                      </m:sup>
                      <m:e>
                        <m:sSub>
                          <m:sSubPr>
                            <m:ctrlPr>
                              <a:rPr lang="it-IT" i="1" dirty="0">
                                <a:solidFill>
                                  <a:srgbClr val="E71224"/>
                                </a:solidFill>
                                <a:latin typeface="Cambria Math" panose="02040503050406030204" pitchFamily="18" charset="0"/>
                              </a:rPr>
                            </m:ctrlPr>
                          </m:sSubPr>
                          <m:e>
                            <m:r>
                              <a:rPr lang="it-IT" i="1" dirty="0">
                                <a:solidFill>
                                  <a:srgbClr val="E71224"/>
                                </a:solidFill>
                                <a:latin typeface="Cambria Math" panose="02040503050406030204" pitchFamily="18" charset="0"/>
                              </a:rPr>
                              <m:t>𝑐</m:t>
                            </m:r>
                          </m:e>
                          <m:sub>
                            <m:r>
                              <a:rPr lang="it-IT" i="1" dirty="0">
                                <a:solidFill>
                                  <a:srgbClr val="E71224"/>
                                </a:solidFill>
                                <a:latin typeface="Cambria Math" panose="02040503050406030204" pitchFamily="18" charset="0"/>
                              </a:rPr>
                              <m:t>𝑖</m:t>
                            </m:r>
                          </m:sub>
                        </m:sSub>
                        <m:r>
                          <a:rPr lang="it-IT" i="1" dirty="0">
                            <a:solidFill>
                              <a:srgbClr val="E71224"/>
                            </a:solidFill>
                            <a:latin typeface="Cambria Math" panose="02040503050406030204" pitchFamily="18" charset="0"/>
                          </a:rPr>
                          <m:t>⋅</m:t>
                        </m:r>
                        <m:sSub>
                          <m:sSubPr>
                            <m:ctrlPr>
                              <a:rPr lang="it-IT" i="1" dirty="0">
                                <a:solidFill>
                                  <a:srgbClr val="E71224"/>
                                </a:solidFill>
                                <a:latin typeface="Cambria Math" panose="02040503050406030204" pitchFamily="18" charset="0"/>
                              </a:rPr>
                            </m:ctrlPr>
                          </m:sSubPr>
                          <m:e>
                            <m:r>
                              <a:rPr lang="it-IT" b="1" i="1" dirty="0">
                                <a:solidFill>
                                  <a:srgbClr val="E71224"/>
                                </a:solidFill>
                                <a:latin typeface="Cambria Math" panose="02040503050406030204" pitchFamily="18" charset="0"/>
                              </a:rPr>
                              <m:t>𝒗</m:t>
                            </m:r>
                          </m:e>
                          <m:sub>
                            <m:r>
                              <a:rPr lang="it-IT" i="1" dirty="0">
                                <a:solidFill>
                                  <a:srgbClr val="E71224"/>
                                </a:solidFill>
                                <a:latin typeface="Cambria Math" panose="02040503050406030204" pitchFamily="18" charset="0"/>
                              </a:rPr>
                              <m:t>𝑖</m:t>
                            </m:r>
                          </m:sub>
                        </m:sSub>
                      </m:e>
                    </m:nary>
                  </m:oMath>
                </a14:m>
                <a:r>
                  <a:rPr lang="en-US" dirty="0"/>
                  <a:t>, while</a:t>
                </a:r>
              </a:p>
            </p:txBody>
          </p:sp>
        </mc:Choice>
        <mc:Fallback xmlns="">
          <p:sp>
            <p:nvSpPr>
              <p:cNvPr id="34" name="CasellaDiTesto 33">
                <a:extLst>
                  <a:ext uri="{FF2B5EF4-FFF2-40B4-BE49-F238E27FC236}">
                    <a16:creationId xmlns:a16="http://schemas.microsoft.com/office/drawing/2014/main" id="{BD3B7DE5-033C-5E32-12DE-DD35F042F9E8}"/>
                  </a:ext>
                </a:extLst>
              </p:cNvPr>
              <p:cNvSpPr txBox="1">
                <a:spLocks noRot="1" noChangeAspect="1" noMove="1" noResize="1" noEditPoints="1" noAdjustHandles="1" noChangeArrowheads="1" noChangeShapeType="1" noTextEdit="1"/>
              </p:cNvSpPr>
              <p:nvPr/>
            </p:nvSpPr>
            <p:spPr>
              <a:xfrm>
                <a:off x="165955" y="5034226"/>
                <a:ext cx="9745799" cy="370358"/>
              </a:xfrm>
              <a:prstGeom prst="rect">
                <a:avLst/>
              </a:prstGeom>
              <a:blipFill>
                <a:blip r:embed="rId26"/>
                <a:stretch>
                  <a:fillRect l="-375" t="-119672" r="-500" b="-183607"/>
                </a:stretch>
              </a:blipFill>
            </p:spPr>
            <p:txBody>
              <a:bodyPr/>
              <a:lstStyle/>
              <a:p>
                <a:r>
                  <a:rPr lang="it-IT">
                    <a:noFill/>
                  </a:rPr>
                  <a:t> </a:t>
                </a:r>
              </a:p>
            </p:txBody>
          </p:sp>
        </mc:Fallback>
      </mc:AlternateContent>
    </p:spTree>
    <p:extLst>
      <p:ext uri="{BB962C8B-B14F-4D97-AF65-F5344CB8AC3E}">
        <p14:creationId xmlns:p14="http://schemas.microsoft.com/office/powerpoint/2010/main" val="2490304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par>
                                <p:cTn id="8" presetID="10" presetClass="entr" presetSubtype="0" fill="hold" nodeType="withEffect">
                                  <p:stCondLst>
                                    <p:cond delay="0"/>
                                  </p:stCondLst>
                                  <p:childTnLst>
                                    <p:set>
                                      <p:cBhvr>
                                        <p:cTn id="9" dur="1" fill="hold">
                                          <p:stCondLst>
                                            <p:cond delay="0"/>
                                          </p:stCondLst>
                                        </p:cTn>
                                        <p:tgtEl>
                                          <p:spTgt spid="31"/>
                                        </p:tgtEl>
                                        <p:attrNameLst>
                                          <p:attrName>style.visibility</p:attrName>
                                        </p:attrNameLst>
                                      </p:cBhvr>
                                      <p:to>
                                        <p:strVal val="visible"/>
                                      </p:to>
                                    </p:set>
                                    <p:animEffect transition="in" filter="fade">
                                      <p:cBhvr>
                                        <p:cTn id="10" dur="500"/>
                                        <p:tgtEl>
                                          <p:spTgt spid="3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6"/>
                                        </p:tgtEl>
                                        <p:attrNameLst>
                                          <p:attrName>style.visibility</p:attrName>
                                        </p:attrNameLst>
                                      </p:cBhvr>
                                      <p:to>
                                        <p:strVal val="visible"/>
                                      </p:to>
                                    </p:set>
                                    <p:animEffect transition="in" filter="fade">
                                      <p:cBhvr>
                                        <p:cTn id="18" dur="500"/>
                                        <p:tgtEl>
                                          <p:spTgt spid="36"/>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4"/>
                                        </p:tgtEl>
                                        <p:attrNameLst>
                                          <p:attrName>style.visibility</p:attrName>
                                        </p:attrNameLst>
                                      </p:cBhvr>
                                      <p:to>
                                        <p:strVal val="visible"/>
                                      </p:to>
                                    </p:set>
                                    <p:animEffect transition="in" filter="fade">
                                      <p:cBhvr>
                                        <p:cTn id="21" dur="500"/>
                                        <p:tgtEl>
                                          <p:spTgt spid="34"/>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22"/>
                                        </p:tgtEl>
                                        <p:attrNameLst>
                                          <p:attrName>style.visibility</p:attrName>
                                        </p:attrNameLst>
                                      </p:cBhvr>
                                      <p:to>
                                        <p:strVal val="visible"/>
                                      </p:to>
                                    </p:set>
                                    <p:animEffect transition="in" filter="fade">
                                      <p:cBhvr>
                                        <p:cTn id="26" dur="500"/>
                                        <p:tgtEl>
                                          <p:spTgt spid="22"/>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4"/>
                                        </p:tgtEl>
                                        <p:attrNameLst>
                                          <p:attrName>style.visibility</p:attrName>
                                        </p:attrNameLst>
                                      </p:cBhvr>
                                      <p:to>
                                        <p:strVal val="visible"/>
                                      </p:to>
                                    </p:set>
                                    <p:animEffect transition="in" filter="fade">
                                      <p:cBhvr>
                                        <p:cTn id="29" dur="500"/>
                                        <p:tgtEl>
                                          <p:spTgt spid="54"/>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26"/>
                                        </p:tgtEl>
                                        <p:attrNameLst>
                                          <p:attrName>style.visibility</p:attrName>
                                        </p:attrNameLst>
                                      </p:cBhvr>
                                      <p:to>
                                        <p:strVal val="visible"/>
                                      </p:to>
                                    </p:set>
                                    <p:animEffect transition="in" filter="fade">
                                      <p:cBhvr>
                                        <p:cTn id="34" dur="500"/>
                                        <p:tgtEl>
                                          <p:spTgt spid="26"/>
                                        </p:tgtEl>
                                      </p:cBhvr>
                                    </p:animEffect>
                                  </p:childTnLst>
                                </p:cTn>
                              </p:par>
                              <p:par>
                                <p:cTn id="35" presetID="10" presetClass="entr" presetSubtype="0" fill="hold" nodeType="withEffect">
                                  <p:stCondLst>
                                    <p:cond delay="0"/>
                                  </p:stCondLst>
                                  <p:childTnLst>
                                    <p:set>
                                      <p:cBhvr>
                                        <p:cTn id="36" dur="1" fill="hold">
                                          <p:stCondLst>
                                            <p:cond delay="0"/>
                                          </p:stCondLst>
                                        </p:cTn>
                                        <p:tgtEl>
                                          <p:spTgt spid="68"/>
                                        </p:tgtEl>
                                        <p:attrNameLst>
                                          <p:attrName>style.visibility</p:attrName>
                                        </p:attrNameLst>
                                      </p:cBhvr>
                                      <p:to>
                                        <p:strVal val="visible"/>
                                      </p:to>
                                    </p:set>
                                    <p:animEffect transition="in" filter="fade">
                                      <p:cBhvr>
                                        <p:cTn id="37"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3" grpId="0"/>
      <p:bldP spid="19" grpId="0"/>
      <p:bldP spid="3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3FF2275-D953-47A5-A53B-5493839F26B8}"/>
              </a:ext>
            </a:extLst>
          </p:cNvPr>
          <p:cNvSpPr>
            <a:spLocks noGrp="1"/>
          </p:cNvSpPr>
          <p:nvPr>
            <p:ph type="title"/>
          </p:nvPr>
        </p:nvSpPr>
        <p:spPr>
          <a:xfrm>
            <a:off x="263539" y="208972"/>
            <a:ext cx="9055073" cy="493439"/>
          </a:xfrm>
        </p:spPr>
        <p:txBody>
          <a:bodyPr>
            <a:normAutofit/>
          </a:bodyPr>
          <a:lstStyle/>
          <a:p>
            <a:r>
              <a:rPr lang="en-US" dirty="0"/>
              <a:t>Consensus on directed graphs: f-consensus</a:t>
            </a:r>
            <a:endParaRPr lang="en-GB" dirty="0"/>
          </a:p>
        </p:txBody>
      </p:sp>
      <p:sp>
        <p:nvSpPr>
          <p:cNvPr id="4" name="Segnaposto piè di pagina 3">
            <a:extLst>
              <a:ext uri="{FF2B5EF4-FFF2-40B4-BE49-F238E27FC236}">
                <a16:creationId xmlns:a16="http://schemas.microsoft.com/office/drawing/2014/main" id="{C909FEEE-D445-4B69-8195-D4EE4B755D47}"/>
              </a:ext>
            </a:extLst>
          </p:cNvPr>
          <p:cNvSpPr>
            <a:spLocks noGrp="1"/>
          </p:cNvSpPr>
          <p:nvPr>
            <p:ph type="ftr" sz="quarter" idx="11"/>
          </p:nvPr>
        </p:nvSpPr>
        <p:spPr/>
        <p:txBody>
          <a:bodyPr/>
          <a:lstStyle/>
          <a:p>
            <a:r>
              <a:rPr lang="it-IT" dirty="0"/>
              <a:t>alessandro.pilloni@unica.it</a:t>
            </a:r>
          </a:p>
        </p:txBody>
      </p:sp>
      <p:sp>
        <p:nvSpPr>
          <p:cNvPr id="5" name="Segnaposto numero diapositiva 4">
            <a:extLst>
              <a:ext uri="{FF2B5EF4-FFF2-40B4-BE49-F238E27FC236}">
                <a16:creationId xmlns:a16="http://schemas.microsoft.com/office/drawing/2014/main" id="{0AF63CC3-A3BD-4308-A0B8-B74E7702A25C}"/>
              </a:ext>
            </a:extLst>
          </p:cNvPr>
          <p:cNvSpPr>
            <a:spLocks noGrp="1"/>
          </p:cNvSpPr>
          <p:nvPr>
            <p:ph type="sldNum" sz="quarter" idx="12"/>
          </p:nvPr>
        </p:nvSpPr>
        <p:spPr/>
        <p:txBody>
          <a:bodyPr/>
          <a:lstStyle/>
          <a:p>
            <a:fld id="{77D38DAF-82E5-4F16-9708-7032B2640FE9}" type="slidenum">
              <a:rPr lang="it-IT" smtClean="0"/>
              <a:t>8</a:t>
            </a:fld>
            <a:endParaRPr lang="it-IT"/>
          </a:p>
        </p:txBody>
      </p:sp>
      <mc:AlternateContent xmlns:mc="http://schemas.openxmlformats.org/markup-compatibility/2006" xmlns:a14="http://schemas.microsoft.com/office/drawing/2010/main">
        <mc:Choice Requires="a14">
          <p:sp>
            <p:nvSpPr>
              <p:cNvPr id="8" name="CasellaDiTesto 7">
                <a:extLst>
                  <a:ext uri="{FF2B5EF4-FFF2-40B4-BE49-F238E27FC236}">
                    <a16:creationId xmlns:a16="http://schemas.microsoft.com/office/drawing/2014/main" id="{F9696CE1-9158-2895-A3DE-CC05CF187826}"/>
                  </a:ext>
                </a:extLst>
              </p:cNvPr>
              <p:cNvSpPr txBox="1"/>
              <p:nvPr/>
            </p:nvSpPr>
            <p:spPr>
              <a:xfrm>
                <a:off x="178211" y="669024"/>
                <a:ext cx="9718264" cy="814582"/>
              </a:xfrm>
              <a:prstGeom prst="rect">
                <a:avLst/>
              </a:prstGeom>
              <a:noFill/>
            </p:spPr>
            <p:txBody>
              <a:bodyPr wrap="square">
                <a:spAutoFit/>
              </a:bodyPr>
              <a:lstStyle/>
              <a:p>
                <a:pPr marL="342900" indent="-342900">
                  <a:buFont typeface="Arial" panose="020B0604020202020204" pitchFamily="34" charset="0"/>
                  <a:buChar char="•"/>
                </a:pPr>
                <a:r>
                  <a:rPr lang="it-IT" dirty="0" err="1"/>
                  <a:t>If</a:t>
                </a:r>
                <a:r>
                  <a:rPr lang="it-IT" dirty="0"/>
                  <a:t> </a:t>
                </a:r>
                <a14:m>
                  <m:oMath xmlns:m="http://schemas.openxmlformats.org/officeDocument/2006/math">
                    <m:r>
                      <a:rPr lang="it-IT" b="0" i="1" dirty="0" smtClean="0">
                        <a:latin typeface="Cambria Math" panose="02040503050406030204" pitchFamily="18" charset="0"/>
                      </a:rPr>
                      <m:t>𝒢</m:t>
                    </m:r>
                    <m:r>
                      <a:rPr lang="it-IT" b="0" i="1" dirty="0" smtClean="0">
                        <a:latin typeface="Cambria Math" panose="02040503050406030204" pitchFamily="18" charset="0"/>
                      </a:rPr>
                      <m:t>(</m:t>
                    </m:r>
                    <m:r>
                      <a:rPr lang="it-IT" b="0" i="1" dirty="0" smtClean="0">
                        <a:latin typeface="Cambria Math" panose="02040503050406030204" pitchFamily="18" charset="0"/>
                      </a:rPr>
                      <m:t>𝒱</m:t>
                    </m:r>
                    <m:r>
                      <a:rPr lang="it-IT" b="0" i="1" dirty="0" smtClean="0">
                        <a:latin typeface="Cambria Math" panose="02040503050406030204" pitchFamily="18" charset="0"/>
                      </a:rPr>
                      <m:t>,</m:t>
                    </m:r>
                    <m:r>
                      <a:rPr lang="it-IT" b="0" i="1" dirty="0" smtClean="0">
                        <a:latin typeface="Cambria Math" panose="02040503050406030204" pitchFamily="18" charset="0"/>
                      </a:rPr>
                      <m:t>ℰ</m:t>
                    </m:r>
                    <m:r>
                      <a:rPr lang="it-IT" b="0" i="1" dirty="0" smtClean="0">
                        <a:latin typeface="Cambria Math" panose="02040503050406030204" pitchFamily="18" charset="0"/>
                      </a:rPr>
                      <m:t>)</m:t>
                    </m:r>
                  </m:oMath>
                </a14:m>
                <a:r>
                  <a:rPr lang="it-IT" dirty="0"/>
                  <a:t> </a:t>
                </a:r>
                <a:r>
                  <a:rPr lang="it-IT" dirty="0" err="1"/>
                  <a:t>is</a:t>
                </a:r>
                <a:r>
                  <a:rPr lang="it-IT" dirty="0"/>
                  <a:t> </a:t>
                </a:r>
                <a:r>
                  <a:rPr lang="it-IT" dirty="0" err="1"/>
                  <a:t>simply</a:t>
                </a:r>
                <a:r>
                  <a:rPr lang="it-IT" dirty="0"/>
                  <a:t> a </a:t>
                </a:r>
                <a:r>
                  <a:rPr lang="en-US" b="1" dirty="0"/>
                  <a:t>directed strongly connected graph</a:t>
                </a:r>
                <a:r>
                  <a:rPr lang="en-US" dirty="0"/>
                  <a:t>, then </a:t>
                </a:r>
                <a14:m>
                  <m:oMath xmlns:m="http://schemas.openxmlformats.org/officeDocument/2006/math">
                    <m:r>
                      <a:rPr lang="it-IT" b="1" i="1" dirty="0" smtClean="0">
                        <a:solidFill>
                          <a:srgbClr val="E71224"/>
                        </a:solidFill>
                        <a:latin typeface="Cambria Math" panose="02040503050406030204" pitchFamily="18" charset="0"/>
                      </a:rPr>
                      <m:t>𝑷</m:t>
                    </m:r>
                    <m:r>
                      <a:rPr lang="it-IT" b="1" i="1" dirty="0" smtClean="0">
                        <a:solidFill>
                          <a:srgbClr val="E71224"/>
                        </a:solidFill>
                        <a:latin typeface="Cambria Math" panose="02040503050406030204" pitchFamily="18" charset="0"/>
                      </a:rPr>
                      <m:t>≠</m:t>
                    </m:r>
                    <m:sSup>
                      <m:sSupPr>
                        <m:ctrlPr>
                          <a:rPr lang="it-IT" b="1" i="1" dirty="0" smtClean="0">
                            <a:solidFill>
                              <a:srgbClr val="E71224"/>
                            </a:solidFill>
                            <a:latin typeface="Cambria Math" panose="02040503050406030204" pitchFamily="18" charset="0"/>
                          </a:rPr>
                        </m:ctrlPr>
                      </m:sSupPr>
                      <m:e>
                        <m:r>
                          <a:rPr lang="it-IT" b="1" i="1" dirty="0" smtClean="0">
                            <a:solidFill>
                              <a:srgbClr val="E71224"/>
                            </a:solidFill>
                            <a:latin typeface="Cambria Math" panose="02040503050406030204" pitchFamily="18" charset="0"/>
                          </a:rPr>
                          <m:t>𝑷</m:t>
                        </m:r>
                      </m:e>
                      <m:sup>
                        <m:r>
                          <a:rPr lang="it-IT" b="1" i="1" dirty="0" smtClean="0">
                            <a:solidFill>
                              <a:srgbClr val="E71224"/>
                            </a:solidFill>
                            <a:latin typeface="Cambria Math" panose="02040503050406030204" pitchFamily="18" charset="0"/>
                          </a:rPr>
                          <m:t>𝑻</m:t>
                        </m:r>
                      </m:sup>
                    </m:sSup>
                    <m:r>
                      <a:rPr lang="it-IT" b="1" i="1" dirty="0" smtClean="0">
                        <a:solidFill>
                          <a:srgbClr val="E71224"/>
                        </a:solidFill>
                        <a:latin typeface="Cambria Math" panose="02040503050406030204" pitchFamily="18" charset="0"/>
                      </a:rPr>
                      <m:t>⇒</m:t>
                    </m:r>
                    <m:r>
                      <a:rPr lang="it-IT" b="1" i="0" dirty="0" smtClean="0">
                        <a:solidFill>
                          <a:srgbClr val="E71224"/>
                        </a:solidFill>
                        <a:latin typeface="Cambria Math" panose="02040503050406030204" pitchFamily="18" charset="0"/>
                      </a:rPr>
                      <m:t>𝚷</m:t>
                    </m:r>
                    <m:r>
                      <a:rPr lang="it-IT" b="1" i="1" dirty="0" smtClean="0">
                        <a:solidFill>
                          <a:srgbClr val="E71224"/>
                        </a:solidFill>
                        <a:latin typeface="Cambria Math" panose="02040503050406030204" pitchFamily="18" charset="0"/>
                      </a:rPr>
                      <m:t>≠</m:t>
                    </m:r>
                    <m:f>
                      <m:fPr>
                        <m:ctrlPr>
                          <a:rPr lang="it-IT" b="1" i="1" dirty="0" smtClean="0">
                            <a:solidFill>
                              <a:srgbClr val="E71224"/>
                            </a:solidFill>
                            <a:latin typeface="Cambria Math" panose="02040503050406030204" pitchFamily="18" charset="0"/>
                          </a:rPr>
                        </m:ctrlPr>
                      </m:fPr>
                      <m:num>
                        <m:sSubSup>
                          <m:sSubSupPr>
                            <m:ctrlPr>
                              <a:rPr lang="it-IT" b="1" i="1" dirty="0" smtClean="0">
                                <a:solidFill>
                                  <a:srgbClr val="E71224"/>
                                </a:solidFill>
                                <a:latin typeface="Cambria Math" panose="02040503050406030204" pitchFamily="18" charset="0"/>
                              </a:rPr>
                            </m:ctrlPr>
                          </m:sSubSupPr>
                          <m:e>
                            <m:r>
                              <a:rPr lang="it-IT" b="1" i="1" dirty="0" smtClean="0">
                                <a:solidFill>
                                  <a:srgbClr val="E71224"/>
                                </a:solidFill>
                                <a:latin typeface="Cambria Math" panose="02040503050406030204" pitchFamily="18" charset="0"/>
                              </a:rPr>
                              <m:t>𝟏</m:t>
                            </m:r>
                          </m:e>
                          <m:sub>
                            <m:r>
                              <a:rPr lang="it-IT" b="1" i="1" dirty="0" smtClean="0">
                                <a:solidFill>
                                  <a:srgbClr val="E71224"/>
                                </a:solidFill>
                                <a:latin typeface="Cambria Math" panose="02040503050406030204" pitchFamily="18" charset="0"/>
                              </a:rPr>
                              <m:t>𝒏</m:t>
                            </m:r>
                          </m:sub>
                          <m:sup>
                            <m:r>
                              <a:rPr lang="it-IT" b="1" i="1" dirty="0" smtClean="0">
                                <a:solidFill>
                                  <a:srgbClr val="E71224"/>
                                </a:solidFill>
                                <a:latin typeface="Cambria Math" panose="02040503050406030204" pitchFamily="18" charset="0"/>
                              </a:rPr>
                              <m:t>𝑻</m:t>
                            </m:r>
                          </m:sup>
                        </m:sSubSup>
                      </m:num>
                      <m:den>
                        <m:r>
                          <a:rPr lang="it-IT" b="1" i="1" dirty="0" smtClean="0">
                            <a:solidFill>
                              <a:srgbClr val="E71224"/>
                            </a:solidFill>
                            <a:latin typeface="Cambria Math" panose="02040503050406030204" pitchFamily="18" charset="0"/>
                          </a:rPr>
                          <m:t>𝒏</m:t>
                        </m:r>
                      </m:den>
                    </m:f>
                  </m:oMath>
                </a14:m>
                <a:r>
                  <a:rPr lang="en-US" dirty="0"/>
                  <a:t>, however even in this case the Laplacian flow protocol</a:t>
                </a:r>
              </a:p>
            </p:txBody>
          </p:sp>
        </mc:Choice>
        <mc:Fallback xmlns="">
          <p:sp>
            <p:nvSpPr>
              <p:cNvPr id="8" name="CasellaDiTesto 7">
                <a:extLst>
                  <a:ext uri="{FF2B5EF4-FFF2-40B4-BE49-F238E27FC236}">
                    <a16:creationId xmlns:a16="http://schemas.microsoft.com/office/drawing/2014/main" id="{F9696CE1-9158-2895-A3DE-CC05CF187826}"/>
                  </a:ext>
                </a:extLst>
              </p:cNvPr>
              <p:cNvSpPr txBox="1">
                <a:spLocks noRot="1" noChangeAspect="1" noMove="1" noResize="1" noEditPoints="1" noAdjustHandles="1" noChangeArrowheads="1" noChangeShapeType="1" noTextEdit="1"/>
              </p:cNvSpPr>
              <p:nvPr/>
            </p:nvSpPr>
            <p:spPr>
              <a:xfrm>
                <a:off x="178211" y="669024"/>
                <a:ext cx="9718264" cy="814582"/>
              </a:xfrm>
              <a:prstGeom prst="rect">
                <a:avLst/>
              </a:prstGeom>
              <a:blipFill>
                <a:blip r:embed="rId7"/>
                <a:stretch>
                  <a:fillRect l="-376" r="-502" b="-11278"/>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18" name="CasellaDiTesto 17">
                <a:extLst>
                  <a:ext uri="{FF2B5EF4-FFF2-40B4-BE49-F238E27FC236}">
                    <a16:creationId xmlns:a16="http://schemas.microsoft.com/office/drawing/2014/main" id="{628A5F84-4A44-BC9F-15A7-2985F4FA2654}"/>
                  </a:ext>
                </a:extLst>
              </p:cNvPr>
              <p:cNvSpPr txBox="1"/>
              <p:nvPr/>
            </p:nvSpPr>
            <p:spPr>
              <a:xfrm>
                <a:off x="2534231" y="1521706"/>
                <a:ext cx="5041900" cy="640625"/>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i="1" dirty="0" smtClean="0">
                              <a:solidFill>
                                <a:srgbClr val="E71224"/>
                              </a:solidFill>
                              <a:latin typeface="Cambria Math" panose="02040503050406030204" pitchFamily="18" charset="0"/>
                            </a:rPr>
                          </m:ctrlPr>
                        </m:sSubPr>
                        <m:e>
                          <m:r>
                            <a:rPr lang="en-US" i="1" dirty="0" smtClean="0">
                              <a:solidFill>
                                <a:srgbClr val="E71224"/>
                              </a:solidFill>
                              <a:latin typeface="Cambria Math" panose="02040503050406030204" pitchFamily="18" charset="0"/>
                            </a:rPr>
                            <m:t>𝑢</m:t>
                          </m:r>
                        </m:e>
                        <m:sub>
                          <m:r>
                            <a:rPr lang="en-US" i="1" dirty="0" smtClean="0">
                              <a:solidFill>
                                <a:srgbClr val="E71224"/>
                              </a:solidFill>
                              <a:latin typeface="Cambria Math" panose="02040503050406030204" pitchFamily="18" charset="0"/>
                            </a:rPr>
                            <m:t>𝑖</m:t>
                          </m:r>
                        </m:sub>
                      </m:sSub>
                      <m:d>
                        <m:dPr>
                          <m:ctrlPr>
                            <a:rPr lang="en-US" i="1" dirty="0" smtClean="0">
                              <a:solidFill>
                                <a:srgbClr val="E71224"/>
                              </a:solidFill>
                              <a:latin typeface="Cambria Math" panose="02040503050406030204" pitchFamily="18" charset="0"/>
                            </a:rPr>
                          </m:ctrlPr>
                        </m:dPr>
                        <m:e>
                          <m:r>
                            <a:rPr lang="en-US" i="1" dirty="0" smtClean="0">
                              <a:solidFill>
                                <a:srgbClr val="E71224"/>
                              </a:solidFill>
                              <a:latin typeface="Cambria Math" panose="02040503050406030204" pitchFamily="18" charset="0"/>
                            </a:rPr>
                            <m:t>𝑡</m:t>
                          </m:r>
                        </m:e>
                      </m:d>
                      <m:r>
                        <a:rPr lang="it-IT" b="0" i="0" dirty="0" smtClean="0">
                          <a:solidFill>
                            <a:srgbClr val="E71224"/>
                          </a:solidFill>
                          <a:latin typeface="Cambria Math" panose="02040503050406030204" pitchFamily="18" charset="0"/>
                        </a:rPr>
                        <m:t>=</m:t>
                      </m:r>
                      <m:nary>
                        <m:naryPr>
                          <m:chr m:val="∑"/>
                          <m:limLoc m:val="subSup"/>
                          <m:supHide m:val="on"/>
                          <m:ctrlPr>
                            <a:rPr lang="it-IT" b="0" i="1" dirty="0" smtClean="0">
                              <a:solidFill>
                                <a:srgbClr val="E71224"/>
                              </a:solidFill>
                              <a:latin typeface="Cambria Math" panose="02040503050406030204" pitchFamily="18" charset="0"/>
                            </a:rPr>
                          </m:ctrlPr>
                        </m:naryPr>
                        <m:sub>
                          <m:r>
                            <m:rPr>
                              <m:brk m:alnAt="9"/>
                            </m:rPr>
                            <a:rPr lang="it-IT" b="0" i="1" dirty="0" smtClean="0">
                              <a:solidFill>
                                <a:srgbClr val="E71224"/>
                              </a:solidFill>
                              <a:latin typeface="Cambria Math" panose="02040503050406030204" pitchFamily="18" charset="0"/>
                            </a:rPr>
                            <m:t>𝑗</m:t>
                          </m:r>
                          <m:r>
                            <a:rPr lang="it-IT" b="0" i="1" dirty="0" smtClean="0">
                              <a:solidFill>
                                <a:srgbClr val="E71224"/>
                              </a:solidFill>
                              <a:latin typeface="Cambria Math" panose="02040503050406030204" pitchFamily="18" charset="0"/>
                            </a:rPr>
                            <m:t>∈</m:t>
                          </m:r>
                          <m:sSub>
                            <m:sSubPr>
                              <m:ctrlPr>
                                <a:rPr lang="it-IT" b="0" i="1" dirty="0" smtClean="0">
                                  <a:solidFill>
                                    <a:srgbClr val="E71224"/>
                                  </a:solidFill>
                                  <a:latin typeface="Cambria Math" panose="02040503050406030204" pitchFamily="18" charset="0"/>
                                </a:rPr>
                              </m:ctrlPr>
                            </m:sSubPr>
                            <m:e>
                              <m:r>
                                <a:rPr lang="it-IT" b="0" i="1" dirty="0" smtClean="0">
                                  <a:solidFill>
                                    <a:srgbClr val="E71224"/>
                                  </a:solidFill>
                                  <a:latin typeface="Cambria Math" panose="02040503050406030204" pitchFamily="18" charset="0"/>
                                </a:rPr>
                                <m:t>𝒩</m:t>
                              </m:r>
                            </m:e>
                            <m:sub>
                              <m:r>
                                <a:rPr lang="it-IT" b="0" i="1" dirty="0" smtClean="0">
                                  <a:solidFill>
                                    <a:srgbClr val="E71224"/>
                                  </a:solidFill>
                                  <a:latin typeface="Cambria Math" panose="02040503050406030204" pitchFamily="18" charset="0"/>
                                </a:rPr>
                                <m:t>𝑖</m:t>
                              </m:r>
                            </m:sub>
                          </m:sSub>
                        </m:sub>
                        <m:sup/>
                        <m:e>
                          <m:sSub>
                            <m:sSubPr>
                              <m:ctrlPr>
                                <a:rPr lang="it-IT" b="0" i="1" dirty="0" smtClean="0">
                                  <a:solidFill>
                                    <a:srgbClr val="E71224"/>
                                  </a:solidFill>
                                  <a:latin typeface="Cambria Math" panose="02040503050406030204" pitchFamily="18" charset="0"/>
                                </a:rPr>
                              </m:ctrlPr>
                            </m:sSubPr>
                            <m:e>
                              <m:r>
                                <a:rPr lang="it-IT" b="0" i="1" dirty="0" smtClean="0">
                                  <a:solidFill>
                                    <a:srgbClr val="E71224"/>
                                  </a:solidFill>
                                  <a:latin typeface="Cambria Math" panose="02040503050406030204" pitchFamily="18" charset="0"/>
                                </a:rPr>
                                <m:t>𝑎</m:t>
                              </m:r>
                            </m:e>
                            <m:sub>
                              <m:r>
                                <a:rPr lang="it-IT" b="0" i="1" dirty="0" smtClean="0">
                                  <a:solidFill>
                                    <a:srgbClr val="E71224"/>
                                  </a:solidFill>
                                  <a:latin typeface="Cambria Math" panose="02040503050406030204" pitchFamily="18" charset="0"/>
                                </a:rPr>
                                <m:t>𝑖𝑗</m:t>
                              </m:r>
                            </m:sub>
                          </m:sSub>
                          <m:d>
                            <m:dPr>
                              <m:ctrlPr>
                                <a:rPr lang="it-IT" b="0" i="1" dirty="0" smtClean="0">
                                  <a:solidFill>
                                    <a:srgbClr val="E71224"/>
                                  </a:solidFill>
                                  <a:latin typeface="Cambria Math" panose="02040503050406030204" pitchFamily="18" charset="0"/>
                                </a:rPr>
                              </m:ctrlPr>
                            </m:dPr>
                            <m:e>
                              <m:sSub>
                                <m:sSubPr>
                                  <m:ctrlPr>
                                    <a:rPr lang="it-IT" b="0" i="1" dirty="0" smtClean="0">
                                      <a:solidFill>
                                        <a:srgbClr val="E71224"/>
                                      </a:solidFill>
                                      <a:latin typeface="Cambria Math" panose="02040503050406030204" pitchFamily="18" charset="0"/>
                                    </a:rPr>
                                  </m:ctrlPr>
                                </m:sSubPr>
                                <m:e>
                                  <m:r>
                                    <a:rPr lang="it-IT" b="0" i="1" dirty="0" smtClean="0">
                                      <a:solidFill>
                                        <a:srgbClr val="E71224"/>
                                      </a:solidFill>
                                      <a:latin typeface="Cambria Math" panose="02040503050406030204" pitchFamily="18" charset="0"/>
                                    </a:rPr>
                                    <m:t>𝑥</m:t>
                                  </m:r>
                                </m:e>
                                <m:sub>
                                  <m:r>
                                    <a:rPr lang="it-IT" b="0" i="1" dirty="0" smtClean="0">
                                      <a:solidFill>
                                        <a:srgbClr val="E71224"/>
                                      </a:solidFill>
                                      <a:latin typeface="Cambria Math" panose="02040503050406030204" pitchFamily="18" charset="0"/>
                                    </a:rPr>
                                    <m:t>𝑗</m:t>
                                  </m:r>
                                </m:sub>
                              </m:sSub>
                              <m:d>
                                <m:dPr>
                                  <m:ctrlPr>
                                    <a:rPr lang="it-IT" b="0" i="1" dirty="0" smtClean="0">
                                      <a:solidFill>
                                        <a:srgbClr val="E71224"/>
                                      </a:solidFill>
                                      <a:latin typeface="Cambria Math" panose="02040503050406030204" pitchFamily="18" charset="0"/>
                                    </a:rPr>
                                  </m:ctrlPr>
                                </m:dPr>
                                <m:e>
                                  <m:r>
                                    <a:rPr lang="it-IT" b="0" i="1" dirty="0" smtClean="0">
                                      <a:solidFill>
                                        <a:srgbClr val="E71224"/>
                                      </a:solidFill>
                                      <a:latin typeface="Cambria Math" panose="02040503050406030204" pitchFamily="18" charset="0"/>
                                    </a:rPr>
                                    <m:t>𝑡</m:t>
                                  </m:r>
                                </m:e>
                              </m:d>
                              <m:r>
                                <a:rPr lang="it-IT" b="0" i="1" dirty="0" smtClean="0">
                                  <a:solidFill>
                                    <a:srgbClr val="E71224"/>
                                  </a:solidFill>
                                  <a:latin typeface="Cambria Math" panose="02040503050406030204" pitchFamily="18" charset="0"/>
                                </a:rPr>
                                <m:t>−</m:t>
                              </m:r>
                              <m:sSub>
                                <m:sSubPr>
                                  <m:ctrlPr>
                                    <a:rPr lang="it-IT" b="0" i="1" dirty="0" smtClean="0">
                                      <a:solidFill>
                                        <a:srgbClr val="E71224"/>
                                      </a:solidFill>
                                      <a:latin typeface="Cambria Math" panose="02040503050406030204" pitchFamily="18" charset="0"/>
                                    </a:rPr>
                                  </m:ctrlPr>
                                </m:sSubPr>
                                <m:e>
                                  <m:r>
                                    <a:rPr lang="it-IT" b="0" i="1" dirty="0" smtClean="0">
                                      <a:solidFill>
                                        <a:srgbClr val="E71224"/>
                                      </a:solidFill>
                                      <a:latin typeface="Cambria Math" panose="02040503050406030204" pitchFamily="18" charset="0"/>
                                    </a:rPr>
                                    <m:t>𝑥</m:t>
                                  </m:r>
                                </m:e>
                                <m:sub>
                                  <m:r>
                                    <a:rPr lang="it-IT" b="0" i="1" dirty="0" smtClean="0">
                                      <a:solidFill>
                                        <a:srgbClr val="E71224"/>
                                      </a:solidFill>
                                      <a:latin typeface="Cambria Math" panose="02040503050406030204" pitchFamily="18" charset="0"/>
                                    </a:rPr>
                                    <m:t>𝑖</m:t>
                                  </m:r>
                                </m:sub>
                              </m:sSub>
                              <m:d>
                                <m:dPr>
                                  <m:ctrlPr>
                                    <a:rPr lang="it-IT" b="0" i="1" dirty="0" smtClean="0">
                                      <a:solidFill>
                                        <a:srgbClr val="E71224"/>
                                      </a:solidFill>
                                      <a:latin typeface="Cambria Math" panose="02040503050406030204" pitchFamily="18" charset="0"/>
                                    </a:rPr>
                                  </m:ctrlPr>
                                </m:dPr>
                                <m:e>
                                  <m:r>
                                    <a:rPr lang="it-IT" b="0" i="1" dirty="0" smtClean="0">
                                      <a:solidFill>
                                        <a:srgbClr val="E71224"/>
                                      </a:solidFill>
                                      <a:latin typeface="Cambria Math" panose="02040503050406030204" pitchFamily="18" charset="0"/>
                                    </a:rPr>
                                    <m:t>𝑡</m:t>
                                  </m:r>
                                </m:e>
                              </m:d>
                            </m:e>
                          </m:d>
                        </m:e>
                      </m:nary>
                    </m:oMath>
                  </m:oMathPara>
                </a14:m>
                <a:endParaRPr lang="en-US" dirty="0"/>
              </a:p>
            </p:txBody>
          </p:sp>
        </mc:Choice>
        <mc:Fallback xmlns="">
          <p:sp>
            <p:nvSpPr>
              <p:cNvPr id="18" name="CasellaDiTesto 17">
                <a:extLst>
                  <a:ext uri="{FF2B5EF4-FFF2-40B4-BE49-F238E27FC236}">
                    <a16:creationId xmlns:a16="http://schemas.microsoft.com/office/drawing/2014/main" id="{628A5F84-4A44-BC9F-15A7-2985F4FA2654}"/>
                  </a:ext>
                </a:extLst>
              </p:cNvPr>
              <p:cNvSpPr txBox="1">
                <a:spLocks noRot="1" noChangeAspect="1" noMove="1" noResize="1" noEditPoints="1" noAdjustHandles="1" noChangeArrowheads="1" noChangeShapeType="1" noTextEdit="1"/>
              </p:cNvSpPr>
              <p:nvPr/>
            </p:nvSpPr>
            <p:spPr>
              <a:xfrm>
                <a:off x="2534231" y="1521706"/>
                <a:ext cx="5041900" cy="640625"/>
              </a:xfrm>
              <a:prstGeom prst="rect">
                <a:avLst/>
              </a:prstGeom>
              <a:blipFill>
                <a:blip r:embed="rId8"/>
                <a:stretch>
                  <a:fillRect/>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19" name="CasellaDiTesto 18">
                <a:extLst>
                  <a:ext uri="{FF2B5EF4-FFF2-40B4-BE49-F238E27FC236}">
                    <a16:creationId xmlns:a16="http://schemas.microsoft.com/office/drawing/2014/main" id="{7F971133-5504-28BB-3D75-DF300CDEC841}"/>
                  </a:ext>
                </a:extLst>
              </p:cNvPr>
              <p:cNvSpPr txBox="1"/>
              <p:nvPr/>
            </p:nvSpPr>
            <p:spPr>
              <a:xfrm>
                <a:off x="178211" y="2370879"/>
                <a:ext cx="9902414" cy="668645"/>
              </a:xfrm>
              <a:prstGeom prst="rect">
                <a:avLst/>
              </a:prstGeom>
              <a:noFill/>
            </p:spPr>
            <p:txBody>
              <a:bodyPr wrap="square">
                <a:spAutoFit/>
              </a:bodyPr>
              <a:lstStyle/>
              <a:p>
                <a:pPr marL="342900" indent="-342900">
                  <a:buFont typeface="Arial" panose="020B0604020202020204" pitchFamily="34" charset="0"/>
                  <a:buChar char="•"/>
                </a:pPr>
                <a:r>
                  <a:rPr lang="it-IT" dirty="0"/>
                  <a:t>where </a:t>
                </a:r>
                <a14:m>
                  <m:oMath xmlns:m="http://schemas.openxmlformats.org/officeDocument/2006/math">
                    <m:sSub>
                      <m:sSubPr>
                        <m:ctrlPr>
                          <a:rPr lang="it-IT" b="0" i="1" dirty="0" smtClean="0">
                            <a:solidFill>
                              <a:srgbClr val="E71224"/>
                            </a:solidFill>
                            <a:latin typeface="Cambria Math" panose="02040503050406030204" pitchFamily="18" charset="0"/>
                          </a:rPr>
                        </m:ctrlPr>
                      </m:sSubPr>
                      <m:e>
                        <m:r>
                          <a:rPr lang="it-IT" b="0" i="1" dirty="0" smtClean="0">
                            <a:solidFill>
                              <a:srgbClr val="E71224"/>
                            </a:solidFill>
                            <a:latin typeface="Cambria Math" panose="02040503050406030204" pitchFamily="18" charset="0"/>
                          </a:rPr>
                          <m:t>𝑎</m:t>
                        </m:r>
                      </m:e>
                      <m:sub>
                        <m:r>
                          <a:rPr lang="it-IT" b="0" i="1" dirty="0" smtClean="0">
                            <a:solidFill>
                              <a:srgbClr val="E71224"/>
                            </a:solidFill>
                            <a:latin typeface="Cambria Math" panose="02040503050406030204" pitchFamily="18" charset="0"/>
                          </a:rPr>
                          <m:t>𝑖𝑗</m:t>
                        </m:r>
                      </m:sub>
                    </m:sSub>
                    <m:r>
                      <a:rPr lang="it-IT" b="0" i="1" dirty="0" smtClean="0">
                        <a:solidFill>
                          <a:srgbClr val="E71224"/>
                        </a:solidFill>
                        <a:latin typeface="Cambria Math" panose="02040503050406030204" pitchFamily="18" charset="0"/>
                      </a:rPr>
                      <m:t>&gt;0</m:t>
                    </m:r>
                  </m:oMath>
                </a14:m>
                <a:r>
                  <a:rPr lang="it-IT" dirty="0"/>
                  <a:t>, denotes </a:t>
                </a:r>
                <a:r>
                  <a:rPr lang="it-IT" dirty="0" err="1"/>
                  <a:t>how</a:t>
                </a:r>
                <a:r>
                  <a:rPr lang="it-IT" dirty="0"/>
                  <a:t> </a:t>
                </a:r>
                <a:r>
                  <a:rPr lang="it-IT" dirty="0" err="1"/>
                  <a:t>much</a:t>
                </a:r>
                <a:r>
                  <a:rPr lang="it-IT" dirty="0"/>
                  <a:t> a </a:t>
                </a:r>
                <a:r>
                  <a:rPr lang="it-IT" dirty="0" err="1"/>
                  <a:t>neighbor</a:t>
                </a:r>
                <a:r>
                  <a:rPr lang="it-IT" dirty="0"/>
                  <a:t> information </a:t>
                </a:r>
                <a:r>
                  <a:rPr lang="it-IT" dirty="0" err="1"/>
                  <a:t>is</a:t>
                </a:r>
                <a:r>
                  <a:rPr lang="it-IT" dirty="0"/>
                  <a:t> </a:t>
                </a:r>
                <a:r>
                  <a:rPr lang="it-IT" dirty="0" err="1"/>
                  <a:t>weighted</a:t>
                </a:r>
                <a:r>
                  <a:rPr lang="it-IT" dirty="0"/>
                  <a:t>, </a:t>
                </a:r>
                <a:r>
                  <a:rPr lang="en-US" b="1" dirty="0"/>
                  <a:t>achieve</a:t>
                </a:r>
                <a:r>
                  <a:rPr lang="en-US" dirty="0"/>
                  <a:t> the </a:t>
                </a:r>
                <a:r>
                  <a:rPr lang="en-US" b="1" dirty="0"/>
                  <a:t>consensus</a:t>
                </a:r>
                <a:r>
                  <a:rPr lang="en-US" dirty="0"/>
                  <a:t>,  where the only difference it that now it achieves the </a:t>
                </a:r>
                <a:r>
                  <a:rPr lang="en-US" b="1" i="1" dirty="0"/>
                  <a:t>so-called </a:t>
                </a:r>
                <a:r>
                  <a:rPr lang="en-US" b="1" dirty="0">
                    <a:solidFill>
                      <a:srgbClr val="E71224"/>
                    </a:solidFill>
                  </a:rPr>
                  <a:t>f-consensus</a:t>
                </a:r>
                <a:endParaRPr lang="en-US" dirty="0"/>
              </a:p>
            </p:txBody>
          </p:sp>
        </mc:Choice>
        <mc:Fallback xmlns="">
          <p:sp>
            <p:nvSpPr>
              <p:cNvPr id="19" name="CasellaDiTesto 18">
                <a:extLst>
                  <a:ext uri="{FF2B5EF4-FFF2-40B4-BE49-F238E27FC236}">
                    <a16:creationId xmlns:a16="http://schemas.microsoft.com/office/drawing/2014/main" id="{7F971133-5504-28BB-3D75-DF300CDEC841}"/>
                  </a:ext>
                </a:extLst>
              </p:cNvPr>
              <p:cNvSpPr txBox="1">
                <a:spLocks noRot="1" noChangeAspect="1" noMove="1" noResize="1" noEditPoints="1" noAdjustHandles="1" noChangeArrowheads="1" noChangeShapeType="1" noTextEdit="1"/>
              </p:cNvSpPr>
              <p:nvPr/>
            </p:nvSpPr>
            <p:spPr>
              <a:xfrm>
                <a:off x="178211" y="2370879"/>
                <a:ext cx="9902414" cy="668645"/>
              </a:xfrm>
              <a:prstGeom prst="rect">
                <a:avLst/>
              </a:prstGeom>
              <a:blipFill>
                <a:blip r:embed="rId9"/>
                <a:stretch>
                  <a:fillRect l="-369" t="-4545" b="-13636"/>
                </a:stretch>
              </a:blipFill>
            </p:spPr>
            <p:txBody>
              <a:bodyPr/>
              <a:lstStyle/>
              <a:p>
                <a:r>
                  <a:rPr lang="it-IT">
                    <a:noFill/>
                  </a:rPr>
                  <a:t> </a:t>
                </a:r>
              </a:p>
            </p:txBody>
          </p:sp>
        </mc:Fallback>
      </mc:AlternateContent>
      <mc:AlternateContent xmlns:mc="http://schemas.openxmlformats.org/markup-compatibility/2006">
        <mc:Choice xmlns:a14="http://schemas.microsoft.com/office/drawing/2010/main" Requires="a14">
          <p:sp>
            <p:nvSpPr>
              <p:cNvPr id="20" name="CasellaDiTesto 19">
                <a:extLst>
                  <a:ext uri="{FF2B5EF4-FFF2-40B4-BE49-F238E27FC236}">
                    <a16:creationId xmlns:a16="http://schemas.microsoft.com/office/drawing/2014/main" id="{125EA51B-C08B-8E9C-3BAB-68B87D9700CA}"/>
                  </a:ext>
                </a:extLst>
              </p:cNvPr>
              <p:cNvSpPr txBox="1"/>
              <p:nvPr/>
            </p:nvSpPr>
            <p:spPr>
              <a:xfrm>
                <a:off x="178211" y="3166159"/>
                <a:ext cx="9902414" cy="646331"/>
              </a:xfrm>
              <a:prstGeom prst="rect">
                <a:avLst/>
              </a:prstGeom>
              <a:noFill/>
            </p:spPr>
            <p:txBody>
              <a:bodyPr wrap="square">
                <a:spAutoFit/>
              </a:bodyPr>
              <a:lstStyle/>
              <a:p>
                <a:pPr marL="342900" indent="-342900">
                  <a:buFont typeface="Arial" panose="020B0604020202020204" pitchFamily="34" charset="0"/>
                  <a:buChar char="•"/>
                </a:pPr>
                <a:r>
                  <a:rPr lang="it-IT" dirty="0"/>
                  <a:t>Specifically, with a </a:t>
                </a:r>
                <a:r>
                  <a:rPr lang="it-IT" dirty="0" err="1"/>
                  <a:t>similar</a:t>
                </a:r>
                <a:r>
                  <a:rPr lang="it-IT" dirty="0"/>
                  <a:t> </a:t>
                </a:r>
                <a:r>
                  <a:rPr lang="it-IT" dirty="0" err="1"/>
                  <a:t>analysis</a:t>
                </a:r>
                <a:r>
                  <a:rPr lang="it-IT" dirty="0"/>
                  <a:t>, agents are </a:t>
                </a:r>
                <a:r>
                  <a:rPr lang="it-IT" dirty="0" err="1"/>
                  <a:t>shown</a:t>
                </a:r>
                <a:r>
                  <a:rPr lang="it-IT" dirty="0"/>
                  <a:t> </a:t>
                </a:r>
                <a:r>
                  <a:rPr lang="it-IT" dirty="0" err="1"/>
                  <a:t>converging</a:t>
                </a:r>
                <a:r>
                  <a:rPr lang="it-IT" dirty="0"/>
                  <a:t> to </a:t>
                </a:r>
                <a:r>
                  <a:rPr lang="it-IT" b="1" dirty="0"/>
                  <a:t>linear </a:t>
                </a:r>
                <a:r>
                  <a:rPr lang="it-IT" b="1" dirty="0" err="1"/>
                  <a:t>function</a:t>
                </a:r>
                <a:r>
                  <a:rPr lang="it-IT" dirty="0"/>
                  <a:t> of the </a:t>
                </a:r>
                <a:r>
                  <a:rPr lang="it-IT" b="1" dirty="0"/>
                  <a:t>agents’ </a:t>
                </a:r>
                <a:r>
                  <a:rPr lang="it-IT" b="1" dirty="0" err="1"/>
                  <a:t>initial</a:t>
                </a:r>
                <a:r>
                  <a:rPr lang="it-IT" b="1" dirty="0"/>
                  <a:t> state </a:t>
                </a:r>
                <a:r>
                  <a:rPr lang="it-IT" b="1" dirty="0" err="1">
                    <a:solidFill>
                      <a:srgbClr val="E71224"/>
                    </a:solidFill>
                  </a:rPr>
                  <a:t>weighted</a:t>
                </a:r>
                <a:r>
                  <a:rPr lang="it-IT" dirty="0"/>
                  <a:t> by the </a:t>
                </a:r>
                <a:r>
                  <a:rPr lang="it-IT" b="1" dirty="0" err="1"/>
                  <a:t>stationary</a:t>
                </a:r>
                <a:r>
                  <a:rPr lang="it-IT" b="1" dirty="0"/>
                  <a:t> </a:t>
                </a:r>
                <a:r>
                  <a:rPr lang="it-IT" b="1" dirty="0" err="1"/>
                  <a:t>distribution</a:t>
                </a:r>
                <a:r>
                  <a:rPr lang="it-IT" b="1" dirty="0"/>
                  <a:t> </a:t>
                </a:r>
                <a14:m>
                  <m:oMath xmlns:m="http://schemas.openxmlformats.org/officeDocument/2006/math">
                    <m:r>
                      <a:rPr lang="it-IT" b="1" dirty="0">
                        <a:solidFill>
                          <a:srgbClr val="E71224"/>
                        </a:solidFill>
                        <a:latin typeface="Cambria Math" panose="02040503050406030204" pitchFamily="18" charset="0"/>
                      </a:rPr>
                      <m:t>𝚷</m:t>
                    </m:r>
                    <m:r>
                      <a:rPr lang="it-IT" b="1" i="1" dirty="0">
                        <a:solidFill>
                          <a:srgbClr val="E71224"/>
                        </a:solidFill>
                        <a:latin typeface="Cambria Math" panose="02040503050406030204" pitchFamily="18" charset="0"/>
                      </a:rPr>
                      <m:t> </m:t>
                    </m:r>
                  </m:oMath>
                </a14:m>
                <a:r>
                  <a:rPr lang="en-US" dirty="0"/>
                  <a:t>of </a:t>
                </a:r>
                <a:r>
                  <a:rPr lang="en-US" b="1" dirty="0"/>
                  <a:t>either</a:t>
                </a:r>
                <a:r>
                  <a:rPr lang="en-US" dirty="0"/>
                  <a:t> the </a:t>
                </a:r>
                <a:r>
                  <a:rPr lang="en-US" b="1" dirty="0">
                    <a:solidFill>
                      <a:srgbClr val="E71224"/>
                    </a:solidFill>
                  </a:rPr>
                  <a:t>matrix</a:t>
                </a:r>
                <a:r>
                  <a:rPr lang="en-US" dirty="0">
                    <a:solidFill>
                      <a:srgbClr val="E71224"/>
                    </a:solidFill>
                  </a:rPr>
                  <a:t> </a:t>
                </a:r>
                <a14:m>
                  <m:oMath xmlns:m="http://schemas.openxmlformats.org/officeDocument/2006/math">
                    <m:r>
                      <a:rPr lang="it-IT" b="1" i="1" dirty="0" smtClean="0">
                        <a:solidFill>
                          <a:srgbClr val="E71224"/>
                        </a:solidFill>
                        <a:latin typeface="Cambria Math" panose="02040503050406030204" pitchFamily="18" charset="0"/>
                      </a:rPr>
                      <m:t>𝓛</m:t>
                    </m:r>
                  </m:oMath>
                </a14:m>
                <a:r>
                  <a:rPr lang="en-US" b="1" dirty="0">
                    <a:solidFill>
                      <a:srgbClr val="E71224"/>
                    </a:solidFill>
                  </a:rPr>
                  <a:t> </a:t>
                </a:r>
                <a:r>
                  <a:rPr lang="en-US" b="1" dirty="0"/>
                  <a:t>or</a:t>
                </a:r>
                <a:r>
                  <a:rPr lang="en-US" dirty="0"/>
                  <a:t> </a:t>
                </a:r>
                <a14:m>
                  <m:oMath xmlns:m="http://schemas.openxmlformats.org/officeDocument/2006/math">
                    <m:r>
                      <a:rPr lang="it-IT" b="1" i="1" dirty="0" smtClean="0">
                        <a:solidFill>
                          <a:srgbClr val="E71224"/>
                        </a:solidFill>
                        <a:latin typeface="Cambria Math" panose="02040503050406030204" pitchFamily="18" charset="0"/>
                      </a:rPr>
                      <m:t>𝑷</m:t>
                    </m:r>
                  </m:oMath>
                </a14:m>
                <a:r>
                  <a:rPr lang="en-US" dirty="0"/>
                  <a:t>, namely:</a:t>
                </a:r>
              </a:p>
            </p:txBody>
          </p:sp>
        </mc:Choice>
        <mc:Fallback>
          <p:sp>
            <p:nvSpPr>
              <p:cNvPr id="20" name="CasellaDiTesto 19">
                <a:extLst>
                  <a:ext uri="{FF2B5EF4-FFF2-40B4-BE49-F238E27FC236}">
                    <a16:creationId xmlns:a16="http://schemas.microsoft.com/office/drawing/2014/main" id="{125EA51B-C08B-8E9C-3BAB-68B87D9700CA}"/>
                  </a:ext>
                </a:extLst>
              </p:cNvPr>
              <p:cNvSpPr txBox="1">
                <a:spLocks noRot="1" noChangeAspect="1" noMove="1" noResize="1" noEditPoints="1" noAdjustHandles="1" noChangeArrowheads="1" noChangeShapeType="1" noTextEdit="1"/>
              </p:cNvSpPr>
              <p:nvPr/>
            </p:nvSpPr>
            <p:spPr>
              <a:xfrm>
                <a:off x="178211" y="3166159"/>
                <a:ext cx="9902414" cy="646331"/>
              </a:xfrm>
              <a:prstGeom prst="rect">
                <a:avLst/>
              </a:prstGeom>
              <a:blipFill>
                <a:blip r:embed="rId10"/>
                <a:stretch>
                  <a:fillRect l="-369" t="-4717" b="-14151"/>
                </a:stretch>
              </a:blipFill>
            </p:spPr>
            <p:txBody>
              <a:bodyPr/>
              <a:lstStyle/>
              <a:p>
                <a:r>
                  <a:rPr lang="it-IT">
                    <a:noFill/>
                  </a:rPr>
                  <a:t> </a:t>
                </a:r>
              </a:p>
            </p:txBody>
          </p:sp>
        </mc:Fallback>
      </mc:AlternateContent>
      <p:pic>
        <p:nvPicPr>
          <p:cNvPr id="26" name="Immagine 25" descr="IguanaTex Bitmap Display&#10;&#10;\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text{CT}\;:\quad x_i(t)=\Pi\cdot x(0)\quad \forall \; i\in\mathbfcal{V}&#10;\end{eqnarray*}&#10;}&#10;\end{document}">
            <a:extLst>
              <a:ext uri="{FF2B5EF4-FFF2-40B4-BE49-F238E27FC236}">
                <a16:creationId xmlns:a16="http://schemas.microsoft.com/office/drawing/2014/main" id="{18E8FD03-BB43-113B-A34F-7AC21E19A0C6}"/>
              </a:ext>
            </a:extLst>
          </p:cNvPr>
          <p:cNvPicPr>
            <a:picLocks noChangeAspect="1"/>
          </p:cNvPicPr>
          <p:nvPr>
            <p:custDataLst>
              <p:tags r:id="rId1"/>
            </p:custDataLst>
          </p:nvPr>
        </p:nvPicPr>
        <p:blipFill>
          <a:blip r:embed="rId11">
            <a:extLst>
              <a:ext uri="{28A0092B-C50C-407E-A947-70E740481C1C}">
                <a14:useLocalDpi xmlns:a14="http://schemas.microsoft.com/office/drawing/2010/main" val="0"/>
              </a:ext>
            </a:extLst>
          </a:blip>
          <a:stretch>
            <a:fillRect/>
          </a:stretch>
        </p:blipFill>
        <p:spPr>
          <a:xfrm>
            <a:off x="1205054" y="4050638"/>
            <a:ext cx="3054056" cy="250735"/>
          </a:xfrm>
          <a:prstGeom prst="rect">
            <a:avLst/>
          </a:prstGeom>
        </p:spPr>
      </p:pic>
      <p:pic>
        <p:nvPicPr>
          <p:cNvPr id="29" name="Immagine 28" descr="IguanaTex Bitmap Display&#10;&#10;\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text{DT}\;:\quad x_i(k)=\Pi\cdot x(0)\quad \forall \; i\in\mathbfcal{V}&#10;\end{eqnarray*}&#10;}&#10;\end{document}">
            <a:extLst>
              <a:ext uri="{FF2B5EF4-FFF2-40B4-BE49-F238E27FC236}">
                <a16:creationId xmlns:a16="http://schemas.microsoft.com/office/drawing/2014/main" id="{0A2F0FBC-8EC6-1828-D1E6-7F87A4A727FB}"/>
              </a:ext>
            </a:extLst>
          </p:cNvPr>
          <p:cNvPicPr>
            <a:picLocks noChangeAspect="1"/>
          </p:cNvPicPr>
          <p:nvPr>
            <p:custDataLst>
              <p:tags r:id="rId2"/>
            </p:custDataLst>
          </p:nvPr>
        </p:nvPicPr>
        <p:blipFill>
          <a:blip r:embed="rId12">
            <a:extLst>
              <a:ext uri="{28A0092B-C50C-407E-A947-70E740481C1C}">
                <a14:useLocalDpi xmlns:a14="http://schemas.microsoft.com/office/drawing/2010/main" val="0"/>
              </a:ext>
            </a:extLst>
          </a:blip>
          <a:stretch>
            <a:fillRect/>
          </a:stretch>
        </p:blipFill>
        <p:spPr>
          <a:xfrm>
            <a:off x="1205054" y="4411450"/>
            <a:ext cx="3102927" cy="251205"/>
          </a:xfrm>
          <a:prstGeom prst="rect">
            <a:avLst/>
          </a:prstGeom>
        </p:spPr>
      </p:pic>
      <p:sp>
        <p:nvSpPr>
          <p:cNvPr id="30" name="CasellaDiTesto 29">
            <a:extLst>
              <a:ext uri="{FF2B5EF4-FFF2-40B4-BE49-F238E27FC236}">
                <a16:creationId xmlns:a16="http://schemas.microsoft.com/office/drawing/2014/main" id="{40D41A8A-B8B0-F8D1-9B73-FA6382B1E61D}"/>
              </a:ext>
            </a:extLst>
          </p:cNvPr>
          <p:cNvSpPr txBox="1"/>
          <p:nvPr/>
        </p:nvSpPr>
        <p:spPr>
          <a:xfrm>
            <a:off x="178211" y="4912573"/>
            <a:ext cx="9902414" cy="646331"/>
          </a:xfrm>
          <a:prstGeom prst="rect">
            <a:avLst/>
          </a:prstGeom>
          <a:noFill/>
        </p:spPr>
        <p:txBody>
          <a:bodyPr wrap="square">
            <a:spAutoFit/>
          </a:bodyPr>
          <a:lstStyle/>
          <a:p>
            <a:pPr marL="342900" indent="-342900">
              <a:buFont typeface="Arial" panose="020B0604020202020204" pitchFamily="34" charset="0"/>
              <a:buChar char="•"/>
            </a:pPr>
            <a:r>
              <a:rPr lang="it-IT" dirty="0"/>
              <a:t>The </a:t>
            </a:r>
            <a:r>
              <a:rPr lang="it-IT" b="1" dirty="0" err="1"/>
              <a:t>convergence</a:t>
            </a:r>
            <a:r>
              <a:rPr lang="it-IT" b="1" dirty="0"/>
              <a:t> rate </a:t>
            </a:r>
            <a:r>
              <a:rPr lang="it-IT" dirty="0"/>
              <a:t>of the </a:t>
            </a:r>
            <a:r>
              <a:rPr lang="it-IT" dirty="0" err="1"/>
              <a:t>algorithms</a:t>
            </a:r>
            <a:r>
              <a:rPr lang="it-IT" dirty="0"/>
              <a:t> are </a:t>
            </a:r>
            <a:r>
              <a:rPr lang="it-IT" dirty="0" err="1"/>
              <a:t>insted</a:t>
            </a:r>
            <a:r>
              <a:rPr lang="it-IT" dirty="0"/>
              <a:t> </a:t>
            </a:r>
            <a:r>
              <a:rPr lang="it-IT" dirty="0" err="1"/>
              <a:t>related</a:t>
            </a:r>
            <a:r>
              <a:rPr lang="it-IT" dirty="0"/>
              <a:t> to the </a:t>
            </a:r>
            <a:r>
              <a:rPr lang="it-IT" b="1" dirty="0"/>
              <a:t>second </a:t>
            </a:r>
            <a:r>
              <a:rPr lang="it-IT" b="1" dirty="0" err="1"/>
              <a:t>smallest</a:t>
            </a:r>
            <a:r>
              <a:rPr lang="it-IT" b="1" dirty="0"/>
              <a:t> </a:t>
            </a:r>
            <a:r>
              <a:rPr lang="it-IT" b="1" dirty="0" err="1"/>
              <a:t>eigenvalue</a:t>
            </a:r>
            <a:r>
              <a:rPr lang="it-IT" b="1" dirty="0"/>
              <a:t> </a:t>
            </a:r>
            <a:r>
              <a:rPr lang="it-IT" dirty="0"/>
              <a:t>of the </a:t>
            </a:r>
            <a:r>
              <a:rPr lang="it-IT" b="1" dirty="0" err="1"/>
              <a:t>Laplacian</a:t>
            </a:r>
            <a:r>
              <a:rPr lang="it-IT" dirty="0"/>
              <a:t> </a:t>
            </a:r>
            <a:r>
              <a:rPr lang="it-IT" b="1" dirty="0" err="1"/>
              <a:t>matrix</a:t>
            </a:r>
            <a:r>
              <a:rPr lang="it-IT" dirty="0"/>
              <a:t> (</a:t>
            </a:r>
            <a:r>
              <a:rPr lang="it-IT" dirty="0" err="1"/>
              <a:t>corresponding</a:t>
            </a:r>
            <a:r>
              <a:rPr lang="it-IT" dirty="0"/>
              <a:t> to </a:t>
            </a:r>
            <a:r>
              <a:rPr lang="it-IT" dirty="0" err="1"/>
              <a:t>its</a:t>
            </a:r>
            <a:r>
              <a:rPr lang="it-IT" dirty="0"/>
              <a:t> </a:t>
            </a:r>
            <a:r>
              <a:rPr lang="it-IT" dirty="0" err="1"/>
              <a:t>slowest</a:t>
            </a:r>
            <a:r>
              <a:rPr lang="it-IT" dirty="0"/>
              <a:t> time-</a:t>
            </a:r>
            <a:r>
              <a:rPr lang="it-IT" dirty="0" err="1"/>
              <a:t>costant</a:t>
            </a:r>
            <a:r>
              <a:rPr lang="it-IT" dirty="0"/>
              <a:t>)</a:t>
            </a:r>
            <a:r>
              <a:rPr lang="en-US" dirty="0"/>
              <a:t>, namely</a:t>
            </a:r>
          </a:p>
        </p:txBody>
      </p:sp>
      <p:pic>
        <p:nvPicPr>
          <p:cNvPr id="1042" name="Immagine 1041" descr="IguanaTex Bitmap Display&#10;&#10;\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text{CT}\;:\quad \|x(t)-c\bm{1}_n\|\leq K \cdot \mathrm{e}^{-\lambda_2(\mathbfcal{L})t}&#10;\end{eqnarray*}&#10;}&#10;\end{document}">
            <a:extLst>
              <a:ext uri="{FF2B5EF4-FFF2-40B4-BE49-F238E27FC236}">
                <a16:creationId xmlns:a16="http://schemas.microsoft.com/office/drawing/2014/main" id="{9F29A1E3-3D44-672A-C737-B89B274FF95B}"/>
              </a:ext>
            </a:extLst>
          </p:cNvPr>
          <p:cNvPicPr>
            <a:picLocks noChangeAspect="1"/>
          </p:cNvPicPr>
          <p:nvPr>
            <p:custDataLst>
              <p:tags r:id="rId3"/>
            </p:custDataLst>
          </p:nvPr>
        </p:nvPicPr>
        <p:blipFill>
          <a:blip r:embed="rId13">
            <a:extLst>
              <a:ext uri="{28A0092B-C50C-407E-A947-70E740481C1C}">
                <a14:useLocalDpi xmlns:a14="http://schemas.microsoft.com/office/drawing/2010/main" val="0"/>
              </a:ext>
            </a:extLst>
          </a:blip>
          <a:stretch>
            <a:fillRect/>
          </a:stretch>
        </p:blipFill>
        <p:spPr>
          <a:xfrm>
            <a:off x="2662977" y="5744568"/>
            <a:ext cx="3192266" cy="293401"/>
          </a:xfrm>
          <a:prstGeom prst="rect">
            <a:avLst/>
          </a:prstGeom>
        </p:spPr>
      </p:pic>
      <p:pic>
        <p:nvPicPr>
          <p:cNvPr id="1046" name="Immagine 1045" descr="IguanaTex Bitmap Display&#10;&#10;\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text{DT}\;:\quad \|x(k)-c\bm{1}_n\|\leq K \cdot |\lambda_2(\bm{P})|^k\quad \text{where}\quad\lambda_2(\bm{P})=1-\tau\lambda_2(\mathbfcal{L})&#10;\end{eqnarray*}&#10;}&#10;\end{document}">
            <a:extLst>
              <a:ext uri="{FF2B5EF4-FFF2-40B4-BE49-F238E27FC236}">
                <a16:creationId xmlns:a16="http://schemas.microsoft.com/office/drawing/2014/main" id="{08E3B58B-A517-464E-DDC6-338007B4EF01}"/>
              </a:ext>
            </a:extLst>
          </p:cNvPr>
          <p:cNvPicPr>
            <a:picLocks noChangeAspect="1"/>
          </p:cNvPicPr>
          <p:nvPr>
            <p:custDataLst>
              <p:tags r:id="rId4"/>
            </p:custDataLst>
          </p:nvPr>
        </p:nvPicPr>
        <p:blipFill>
          <a:blip r:embed="rId14">
            <a:extLst>
              <a:ext uri="{28A0092B-C50C-407E-A947-70E740481C1C}">
                <a14:useLocalDpi xmlns:a14="http://schemas.microsoft.com/office/drawing/2010/main" val="0"/>
              </a:ext>
            </a:extLst>
          </a:blip>
          <a:stretch>
            <a:fillRect/>
          </a:stretch>
        </p:blipFill>
        <p:spPr>
          <a:xfrm>
            <a:off x="2635648" y="6237010"/>
            <a:ext cx="6273822" cy="288599"/>
          </a:xfrm>
          <a:prstGeom prst="rect">
            <a:avLst/>
          </a:prstGeom>
        </p:spPr>
      </p:pic>
      <mc:AlternateContent xmlns:mc="http://schemas.openxmlformats.org/markup-compatibility/2006" xmlns:a14="http://schemas.microsoft.com/office/drawing/2010/main">
        <mc:Choice Requires="a14">
          <p:sp>
            <p:nvSpPr>
              <p:cNvPr id="1036" name="CasellaDiTesto 1035">
                <a:extLst>
                  <a:ext uri="{FF2B5EF4-FFF2-40B4-BE49-F238E27FC236}">
                    <a16:creationId xmlns:a16="http://schemas.microsoft.com/office/drawing/2014/main" id="{73284A8D-05A2-4B67-1ED1-8D8A5B124871}"/>
                  </a:ext>
                </a:extLst>
              </p:cNvPr>
              <p:cNvSpPr txBox="1"/>
              <p:nvPr/>
            </p:nvSpPr>
            <p:spPr>
              <a:xfrm>
                <a:off x="178211" y="6735237"/>
                <a:ext cx="9902414" cy="594458"/>
              </a:xfrm>
              <a:prstGeom prst="rect">
                <a:avLst/>
              </a:prstGeom>
              <a:noFill/>
            </p:spPr>
            <p:txBody>
              <a:bodyPr wrap="square">
                <a:spAutoFit/>
              </a:bodyPr>
              <a:lstStyle/>
              <a:p>
                <a:pPr marL="342900" indent="-342900">
                  <a:buFont typeface="Arial" panose="020B0604020202020204" pitchFamily="34" charset="0"/>
                  <a:buChar char="•"/>
                </a:pPr>
                <a:r>
                  <a:rPr lang="it-IT" b="0" dirty="0"/>
                  <a:t>The </a:t>
                </a:r>
                <a14:m>
                  <m:oMath xmlns:m="http://schemas.openxmlformats.org/officeDocument/2006/math">
                    <m:sSub>
                      <m:sSubPr>
                        <m:ctrlPr>
                          <a:rPr lang="it-IT" b="0" i="1" dirty="0" smtClean="0">
                            <a:solidFill>
                              <a:srgbClr val="E71224"/>
                            </a:solidFill>
                            <a:latin typeface="Cambria Math" panose="02040503050406030204" pitchFamily="18" charset="0"/>
                          </a:rPr>
                        </m:ctrlPr>
                      </m:sSubPr>
                      <m:e>
                        <m:r>
                          <a:rPr lang="it-IT" b="0" i="1" dirty="0" smtClean="0">
                            <a:solidFill>
                              <a:srgbClr val="E71224"/>
                            </a:solidFill>
                            <a:latin typeface="Cambria Math" panose="02040503050406030204" pitchFamily="18" charset="0"/>
                          </a:rPr>
                          <m:t>𝜆</m:t>
                        </m:r>
                      </m:e>
                      <m:sub>
                        <m:r>
                          <a:rPr lang="it-IT" b="0" i="1" dirty="0" smtClean="0">
                            <a:solidFill>
                              <a:srgbClr val="E71224"/>
                            </a:solidFill>
                            <a:latin typeface="Cambria Math" panose="02040503050406030204" pitchFamily="18" charset="0"/>
                          </a:rPr>
                          <m:t>2</m:t>
                        </m:r>
                      </m:sub>
                    </m:sSub>
                    <m:r>
                      <a:rPr lang="it-IT" b="0" i="1" dirty="0" smtClean="0">
                        <a:solidFill>
                          <a:srgbClr val="E71224"/>
                        </a:solidFill>
                        <a:latin typeface="Cambria Math" panose="02040503050406030204" pitchFamily="18" charset="0"/>
                      </a:rPr>
                      <m:t>(</m:t>
                    </m:r>
                    <m:r>
                      <a:rPr lang="it-IT" i="1" dirty="0">
                        <a:solidFill>
                          <a:srgbClr val="E71224"/>
                        </a:solidFill>
                        <a:latin typeface="Cambria Math" panose="02040503050406030204" pitchFamily="18" charset="0"/>
                      </a:rPr>
                      <m:t>ℒ</m:t>
                    </m:r>
                    <m:r>
                      <a:rPr lang="it-IT" b="0" i="1" dirty="0" smtClean="0">
                        <a:solidFill>
                          <a:srgbClr val="E71224"/>
                        </a:solidFill>
                        <a:latin typeface="Cambria Math" panose="02040503050406030204" pitchFamily="18" charset="0"/>
                      </a:rPr>
                      <m:t>)</m:t>
                    </m:r>
                  </m:oMath>
                </a14:m>
                <a:r>
                  <a:rPr lang="en-US" dirty="0"/>
                  <a:t> </a:t>
                </a:r>
                <a:r>
                  <a:rPr lang="it-IT" dirty="0" err="1"/>
                  <a:t>is</a:t>
                </a:r>
                <a:r>
                  <a:rPr lang="it-IT" dirty="0"/>
                  <a:t> </a:t>
                </a:r>
                <a:r>
                  <a:rPr lang="it-IT" dirty="0" err="1"/>
                  <a:t>known</a:t>
                </a:r>
                <a:r>
                  <a:rPr lang="it-IT" dirty="0"/>
                  <a:t> </a:t>
                </a:r>
                <a:r>
                  <a:rPr lang="it-IT" dirty="0" err="1"/>
                  <a:t>as</a:t>
                </a:r>
                <a:r>
                  <a:rPr lang="it-IT" dirty="0"/>
                  <a:t> </a:t>
                </a:r>
                <a:r>
                  <a:rPr lang="it-IT" b="1" dirty="0" err="1"/>
                  <a:t>algebraic</a:t>
                </a:r>
                <a:r>
                  <a:rPr lang="it-IT" b="1" dirty="0"/>
                  <a:t> </a:t>
                </a:r>
                <a:r>
                  <a:rPr lang="it-IT" b="1" dirty="0" err="1"/>
                  <a:t>connectivity</a:t>
                </a:r>
                <a:r>
                  <a:rPr lang="it-IT" b="1" dirty="0"/>
                  <a:t> </a:t>
                </a:r>
                <a:r>
                  <a:rPr lang="it-IT" dirty="0"/>
                  <a:t>of </a:t>
                </a:r>
                <a14:m>
                  <m:oMath xmlns:m="http://schemas.openxmlformats.org/officeDocument/2006/math">
                    <m:r>
                      <a:rPr lang="it-IT" b="0" i="1" dirty="0" smtClean="0">
                        <a:solidFill>
                          <a:srgbClr val="E71224"/>
                        </a:solidFill>
                        <a:latin typeface="Cambria Math" panose="02040503050406030204" pitchFamily="18" charset="0"/>
                      </a:rPr>
                      <m:t>𝒢</m:t>
                    </m:r>
                  </m:oMath>
                </a14:m>
                <a:r>
                  <a:rPr lang="en-US" dirty="0"/>
                  <a:t>, and, if </a:t>
                </a:r>
                <a14:m>
                  <m:oMath xmlns:m="http://schemas.openxmlformats.org/officeDocument/2006/math">
                    <m:r>
                      <a:rPr lang="it-IT" i="1" dirty="0">
                        <a:solidFill>
                          <a:srgbClr val="E71224"/>
                        </a:solidFill>
                        <a:latin typeface="Cambria Math" panose="02040503050406030204" pitchFamily="18" charset="0"/>
                      </a:rPr>
                      <m:t>𝒢</m:t>
                    </m:r>
                  </m:oMath>
                </a14:m>
                <a:r>
                  <a:rPr lang="en-US" dirty="0"/>
                  <a:t> is connected, </a:t>
                </a:r>
                <a14:m>
                  <m:oMath xmlns:m="http://schemas.openxmlformats.org/officeDocument/2006/math">
                    <m:sSub>
                      <m:sSubPr>
                        <m:ctrlPr>
                          <a:rPr lang="it-IT" i="1" dirty="0">
                            <a:solidFill>
                              <a:srgbClr val="E71224"/>
                            </a:solidFill>
                            <a:latin typeface="Cambria Math" panose="02040503050406030204" pitchFamily="18" charset="0"/>
                          </a:rPr>
                        </m:ctrlPr>
                      </m:sSubPr>
                      <m:e>
                        <m:r>
                          <a:rPr lang="it-IT" i="1" dirty="0">
                            <a:solidFill>
                              <a:srgbClr val="E71224"/>
                            </a:solidFill>
                            <a:latin typeface="Cambria Math" panose="02040503050406030204" pitchFamily="18" charset="0"/>
                          </a:rPr>
                          <m:t>𝜆</m:t>
                        </m:r>
                      </m:e>
                      <m:sub>
                        <m:r>
                          <a:rPr lang="it-IT" i="1" dirty="0">
                            <a:solidFill>
                              <a:srgbClr val="E71224"/>
                            </a:solidFill>
                            <a:latin typeface="Cambria Math" panose="02040503050406030204" pitchFamily="18" charset="0"/>
                          </a:rPr>
                          <m:t>2</m:t>
                        </m:r>
                      </m:sub>
                    </m:sSub>
                    <m:d>
                      <m:dPr>
                        <m:ctrlPr>
                          <a:rPr lang="it-IT" i="1" dirty="0">
                            <a:solidFill>
                              <a:srgbClr val="E71224"/>
                            </a:solidFill>
                            <a:latin typeface="Cambria Math" panose="02040503050406030204" pitchFamily="18" charset="0"/>
                          </a:rPr>
                        </m:ctrlPr>
                      </m:dPr>
                      <m:e>
                        <m:r>
                          <a:rPr lang="it-IT" i="1" dirty="0">
                            <a:solidFill>
                              <a:srgbClr val="E71224"/>
                            </a:solidFill>
                            <a:latin typeface="Cambria Math" panose="02040503050406030204" pitchFamily="18" charset="0"/>
                          </a:rPr>
                          <m:t>ℒ</m:t>
                        </m:r>
                      </m:e>
                    </m:d>
                    <m:r>
                      <a:rPr lang="it-IT" b="0" i="1" dirty="0" smtClean="0">
                        <a:solidFill>
                          <a:srgbClr val="E71224"/>
                        </a:solidFill>
                        <a:latin typeface="Cambria Math" panose="02040503050406030204" pitchFamily="18" charset="0"/>
                      </a:rPr>
                      <m:t>≥</m:t>
                    </m:r>
                    <m:f>
                      <m:fPr>
                        <m:ctrlPr>
                          <a:rPr lang="it-IT" b="0" i="1" dirty="0" smtClean="0">
                            <a:solidFill>
                              <a:srgbClr val="E71224"/>
                            </a:solidFill>
                            <a:latin typeface="Cambria Math" panose="02040503050406030204" pitchFamily="18" charset="0"/>
                          </a:rPr>
                        </m:ctrlPr>
                      </m:fPr>
                      <m:num>
                        <m:r>
                          <a:rPr lang="it-IT" b="0" i="0" dirty="0" smtClean="0">
                            <a:solidFill>
                              <a:srgbClr val="E71224"/>
                            </a:solidFill>
                            <a:latin typeface="Cambria Math" panose="02040503050406030204" pitchFamily="18" charset="0"/>
                          </a:rPr>
                          <m:t>1</m:t>
                        </m:r>
                      </m:num>
                      <m:den>
                        <m:r>
                          <m:rPr>
                            <m:sty m:val="p"/>
                          </m:rPr>
                          <a:rPr lang="it-IT" b="0" i="0" dirty="0" smtClean="0">
                            <a:solidFill>
                              <a:srgbClr val="E71224"/>
                            </a:solidFill>
                            <a:latin typeface="Cambria Math" panose="02040503050406030204" pitchFamily="18" charset="0"/>
                          </a:rPr>
                          <m:t>n</m:t>
                        </m:r>
                        <m:r>
                          <a:rPr lang="it-IT" b="0" i="1" dirty="0" smtClean="0">
                            <a:solidFill>
                              <a:srgbClr val="E71224"/>
                            </a:solidFill>
                            <a:latin typeface="Cambria Math" panose="02040503050406030204" pitchFamily="18" charset="0"/>
                          </a:rPr>
                          <m:t>⋅</m:t>
                        </m:r>
                        <m:limLow>
                          <m:limLowPr>
                            <m:ctrlPr>
                              <a:rPr lang="it-IT" b="0" i="1" dirty="0" smtClean="0">
                                <a:solidFill>
                                  <a:srgbClr val="E71224"/>
                                </a:solidFill>
                                <a:latin typeface="Cambria Math" panose="02040503050406030204" pitchFamily="18" charset="0"/>
                              </a:rPr>
                            </m:ctrlPr>
                          </m:limLowPr>
                          <m:e>
                            <m:r>
                              <m:rPr>
                                <m:sty m:val="p"/>
                              </m:rPr>
                              <a:rPr lang="it-IT" b="0" i="0" dirty="0" smtClean="0">
                                <a:solidFill>
                                  <a:srgbClr val="E71224"/>
                                </a:solidFill>
                                <a:latin typeface="Cambria Math" panose="02040503050406030204" pitchFamily="18" charset="0"/>
                              </a:rPr>
                              <m:t>max</m:t>
                            </m:r>
                          </m:e>
                          <m:lim>
                            <m:r>
                              <m:rPr>
                                <m:sty m:val="p"/>
                              </m:rPr>
                              <a:rPr lang="it-IT" b="0" i="0" dirty="0" smtClean="0">
                                <a:solidFill>
                                  <a:srgbClr val="E71224"/>
                                </a:solidFill>
                                <a:latin typeface="Cambria Math" panose="02040503050406030204" pitchFamily="18" charset="0"/>
                              </a:rPr>
                              <m:t>i</m:t>
                            </m:r>
                          </m:lim>
                        </m:limLow>
                        <m:d>
                          <m:dPr>
                            <m:begChr m:val="{"/>
                            <m:endChr m:val="}"/>
                            <m:ctrlPr>
                              <a:rPr lang="it-IT" b="0" i="1" dirty="0" smtClean="0">
                                <a:solidFill>
                                  <a:srgbClr val="E71224"/>
                                </a:solidFill>
                                <a:latin typeface="Cambria Math" panose="02040503050406030204" pitchFamily="18" charset="0"/>
                              </a:rPr>
                            </m:ctrlPr>
                          </m:dPr>
                          <m:e>
                            <m:r>
                              <a:rPr lang="it-IT" b="0" i="1" dirty="0" smtClean="0">
                                <a:solidFill>
                                  <a:srgbClr val="E71224"/>
                                </a:solidFill>
                                <a:latin typeface="Cambria Math" panose="02040503050406030204" pitchFamily="18" charset="0"/>
                              </a:rPr>
                              <m:t>𝒟</m:t>
                            </m:r>
                            <m:r>
                              <a:rPr lang="it-IT" b="0" i="1" dirty="0" smtClean="0">
                                <a:solidFill>
                                  <a:srgbClr val="E71224"/>
                                </a:solidFill>
                                <a:latin typeface="Cambria Math" panose="02040503050406030204" pitchFamily="18" charset="0"/>
                              </a:rPr>
                              <m:t>(</m:t>
                            </m:r>
                            <m:r>
                              <a:rPr lang="it-IT" b="0" i="1" dirty="0" smtClean="0">
                                <a:solidFill>
                                  <a:srgbClr val="E71224"/>
                                </a:solidFill>
                                <a:latin typeface="Cambria Math" panose="02040503050406030204" pitchFamily="18" charset="0"/>
                              </a:rPr>
                              <m:t>𝒢</m:t>
                            </m:r>
                            <m:r>
                              <a:rPr lang="it-IT" b="0" i="1" dirty="0" smtClean="0">
                                <a:solidFill>
                                  <a:srgbClr val="E71224"/>
                                </a:solidFill>
                                <a:latin typeface="Cambria Math" panose="02040503050406030204" pitchFamily="18" charset="0"/>
                              </a:rPr>
                              <m:t>)</m:t>
                            </m:r>
                          </m:e>
                        </m:d>
                      </m:den>
                    </m:f>
                    <m:r>
                      <a:rPr lang="it-IT" b="0" i="0" dirty="0" smtClean="0">
                        <a:solidFill>
                          <a:srgbClr val="E71224"/>
                        </a:solidFill>
                        <a:latin typeface="Cambria Math" panose="02040503050406030204" pitchFamily="18" charset="0"/>
                      </a:rPr>
                      <m:t>&gt;0</m:t>
                    </m:r>
                  </m:oMath>
                </a14:m>
                <a:endParaRPr lang="en-US" dirty="0"/>
              </a:p>
            </p:txBody>
          </p:sp>
        </mc:Choice>
        <mc:Fallback xmlns="">
          <p:sp>
            <p:nvSpPr>
              <p:cNvPr id="1036" name="CasellaDiTesto 1035">
                <a:extLst>
                  <a:ext uri="{FF2B5EF4-FFF2-40B4-BE49-F238E27FC236}">
                    <a16:creationId xmlns:a16="http://schemas.microsoft.com/office/drawing/2014/main" id="{73284A8D-05A2-4B67-1ED1-8D8A5B124871}"/>
                  </a:ext>
                </a:extLst>
              </p:cNvPr>
              <p:cNvSpPr txBox="1">
                <a:spLocks noRot="1" noChangeAspect="1" noMove="1" noResize="1" noEditPoints="1" noAdjustHandles="1" noChangeArrowheads="1" noChangeShapeType="1" noTextEdit="1"/>
              </p:cNvSpPr>
              <p:nvPr/>
            </p:nvSpPr>
            <p:spPr>
              <a:xfrm>
                <a:off x="178211" y="6735237"/>
                <a:ext cx="9902414" cy="594458"/>
              </a:xfrm>
              <a:prstGeom prst="rect">
                <a:avLst/>
              </a:prstGeom>
              <a:blipFill>
                <a:blip r:embed="rId15"/>
                <a:stretch>
                  <a:fillRect l="-369" b="-206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 name="CasellaDiTesto 2">
                <a:extLst>
                  <a:ext uri="{FF2B5EF4-FFF2-40B4-BE49-F238E27FC236}">
                    <a16:creationId xmlns:a16="http://schemas.microsoft.com/office/drawing/2014/main" id="{EE087391-66FD-16DC-DF4A-67183BC68FC4}"/>
                  </a:ext>
                </a:extLst>
              </p:cNvPr>
              <p:cNvSpPr txBox="1"/>
              <p:nvPr/>
            </p:nvSpPr>
            <p:spPr>
              <a:xfrm>
                <a:off x="4791076" y="4166794"/>
                <a:ext cx="5289550" cy="369332"/>
              </a:xfrm>
              <a:prstGeom prst="rect">
                <a:avLst/>
              </a:prstGeom>
              <a:noFill/>
            </p:spPr>
            <p:txBody>
              <a:bodyPr wrap="square">
                <a:spAutoFit/>
              </a:bodyPr>
              <a:lstStyle/>
              <a:p>
                <a:r>
                  <a:rPr lang="it-IT" dirty="0"/>
                  <a:t>This </a:t>
                </a:r>
                <a:r>
                  <a:rPr lang="it-IT" dirty="0" err="1"/>
                  <a:t>implies</a:t>
                </a:r>
                <a:r>
                  <a:rPr lang="it-IT" dirty="0"/>
                  <a:t> </a:t>
                </a:r>
                <a14:m>
                  <m:oMath xmlns:m="http://schemas.openxmlformats.org/officeDocument/2006/math">
                    <m:r>
                      <a:rPr lang="it-IT" b="1" i="1" dirty="0" smtClean="0">
                        <a:solidFill>
                          <a:srgbClr val="E71224"/>
                        </a:solidFill>
                        <a:latin typeface="Cambria Math" panose="02040503050406030204" pitchFamily="18" charset="0"/>
                      </a:rPr>
                      <m:t>𝒢</m:t>
                    </m:r>
                  </m:oMath>
                </a14:m>
                <a:r>
                  <a:rPr lang="it-IT" dirty="0"/>
                  <a:t> </a:t>
                </a:r>
                <a:r>
                  <a:rPr lang="it-IT" dirty="0" err="1"/>
                  <a:t>affect</a:t>
                </a:r>
                <a:r>
                  <a:rPr lang="it-IT" dirty="0"/>
                  <a:t> the consensus </a:t>
                </a:r>
                <a:r>
                  <a:rPr lang="it-IT" dirty="0" err="1"/>
                  <a:t>value</a:t>
                </a:r>
                <a:r>
                  <a:rPr lang="it-IT" dirty="0"/>
                  <a:t> </a:t>
                </a:r>
                <a:r>
                  <a:rPr lang="it-IT" dirty="0" err="1"/>
                  <a:t>through</a:t>
                </a:r>
                <a:r>
                  <a:rPr lang="it-IT" dirty="0"/>
                  <a:t> </a:t>
                </a:r>
                <a14:m>
                  <m:oMath xmlns:m="http://schemas.openxmlformats.org/officeDocument/2006/math">
                    <m:r>
                      <a:rPr lang="it-IT" b="1" i="0" dirty="0" smtClean="0">
                        <a:solidFill>
                          <a:srgbClr val="E71224"/>
                        </a:solidFill>
                        <a:latin typeface="Cambria Math" panose="02040503050406030204" pitchFamily="18" charset="0"/>
                      </a:rPr>
                      <m:t>𝚷</m:t>
                    </m:r>
                  </m:oMath>
                </a14:m>
                <a:endParaRPr lang="en-US" dirty="0"/>
              </a:p>
            </p:txBody>
          </p:sp>
        </mc:Choice>
        <mc:Fallback xmlns="">
          <p:sp>
            <p:nvSpPr>
              <p:cNvPr id="3" name="CasellaDiTesto 2">
                <a:extLst>
                  <a:ext uri="{FF2B5EF4-FFF2-40B4-BE49-F238E27FC236}">
                    <a16:creationId xmlns:a16="http://schemas.microsoft.com/office/drawing/2014/main" id="{EE087391-66FD-16DC-DF4A-67183BC68FC4}"/>
                  </a:ext>
                </a:extLst>
              </p:cNvPr>
              <p:cNvSpPr txBox="1">
                <a:spLocks noRot="1" noChangeAspect="1" noMove="1" noResize="1" noEditPoints="1" noAdjustHandles="1" noChangeArrowheads="1" noChangeShapeType="1" noTextEdit="1"/>
              </p:cNvSpPr>
              <p:nvPr/>
            </p:nvSpPr>
            <p:spPr>
              <a:xfrm>
                <a:off x="4791076" y="4166794"/>
                <a:ext cx="5289550" cy="369332"/>
              </a:xfrm>
              <a:prstGeom prst="rect">
                <a:avLst/>
              </a:prstGeom>
              <a:blipFill>
                <a:blip r:embed="rId16"/>
                <a:stretch>
                  <a:fillRect l="-1037" t="-10000" b="-26667"/>
                </a:stretch>
              </a:blipFill>
            </p:spPr>
            <p:txBody>
              <a:bodyPr/>
              <a:lstStyle/>
              <a:p>
                <a:r>
                  <a:rPr lang="it-IT">
                    <a:noFill/>
                  </a:rPr>
                  <a:t> </a:t>
                </a:r>
              </a:p>
            </p:txBody>
          </p:sp>
        </mc:Fallback>
      </mc:AlternateContent>
      <p:sp>
        <p:nvSpPr>
          <p:cNvPr id="6" name="Rettangolo con angoli arrotondati 5">
            <a:extLst>
              <a:ext uri="{FF2B5EF4-FFF2-40B4-BE49-F238E27FC236}">
                <a16:creationId xmlns:a16="http://schemas.microsoft.com/office/drawing/2014/main" id="{A3AF8F23-BAD3-F5AA-6BCC-F0745EA6522B}"/>
              </a:ext>
            </a:extLst>
          </p:cNvPr>
          <p:cNvSpPr/>
          <p:nvPr/>
        </p:nvSpPr>
        <p:spPr>
          <a:xfrm>
            <a:off x="4742205" y="4121000"/>
            <a:ext cx="5154271" cy="470050"/>
          </a:xfrm>
          <a:prstGeom prst="roundRect">
            <a:avLst>
              <a:gd name="adj" fmla="val 9849"/>
            </a:avLst>
          </a:prstGeom>
          <a:noFill/>
          <a:ln w="38100">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Tree>
    <p:extLst>
      <p:ext uri="{BB962C8B-B14F-4D97-AF65-F5344CB8AC3E}">
        <p14:creationId xmlns:p14="http://schemas.microsoft.com/office/powerpoint/2010/main" val="27878005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3FF2275-D953-47A5-A53B-5493839F26B8}"/>
              </a:ext>
            </a:extLst>
          </p:cNvPr>
          <p:cNvSpPr>
            <a:spLocks noGrp="1"/>
          </p:cNvSpPr>
          <p:nvPr>
            <p:ph type="title"/>
          </p:nvPr>
        </p:nvSpPr>
        <p:spPr>
          <a:xfrm>
            <a:off x="332513" y="354870"/>
            <a:ext cx="9055073" cy="493439"/>
          </a:xfrm>
        </p:spPr>
        <p:txBody>
          <a:bodyPr>
            <a:normAutofit/>
          </a:bodyPr>
          <a:lstStyle/>
          <a:p>
            <a:r>
              <a:rPr lang="en-US" dirty="0"/>
              <a:t>Randomized consensus problem</a:t>
            </a:r>
            <a:endParaRPr lang="en-GB" dirty="0"/>
          </a:p>
        </p:txBody>
      </p:sp>
      <p:sp>
        <p:nvSpPr>
          <p:cNvPr id="4" name="Segnaposto piè di pagina 3">
            <a:extLst>
              <a:ext uri="{FF2B5EF4-FFF2-40B4-BE49-F238E27FC236}">
                <a16:creationId xmlns:a16="http://schemas.microsoft.com/office/drawing/2014/main" id="{C909FEEE-D445-4B69-8195-D4EE4B755D47}"/>
              </a:ext>
            </a:extLst>
          </p:cNvPr>
          <p:cNvSpPr>
            <a:spLocks noGrp="1"/>
          </p:cNvSpPr>
          <p:nvPr>
            <p:ph type="ftr" sz="quarter" idx="11"/>
          </p:nvPr>
        </p:nvSpPr>
        <p:spPr/>
        <p:txBody>
          <a:bodyPr/>
          <a:lstStyle/>
          <a:p>
            <a:r>
              <a:rPr lang="it-IT" dirty="0"/>
              <a:t>alessandro.pilloni@unica.it</a:t>
            </a:r>
          </a:p>
        </p:txBody>
      </p:sp>
      <p:sp>
        <p:nvSpPr>
          <p:cNvPr id="5" name="Segnaposto numero diapositiva 4">
            <a:extLst>
              <a:ext uri="{FF2B5EF4-FFF2-40B4-BE49-F238E27FC236}">
                <a16:creationId xmlns:a16="http://schemas.microsoft.com/office/drawing/2014/main" id="{0AF63CC3-A3BD-4308-A0B8-B74E7702A25C}"/>
              </a:ext>
            </a:extLst>
          </p:cNvPr>
          <p:cNvSpPr>
            <a:spLocks noGrp="1"/>
          </p:cNvSpPr>
          <p:nvPr>
            <p:ph type="sldNum" sz="quarter" idx="12"/>
          </p:nvPr>
        </p:nvSpPr>
        <p:spPr/>
        <p:txBody>
          <a:bodyPr/>
          <a:lstStyle/>
          <a:p>
            <a:fld id="{77D38DAF-82E5-4F16-9708-7032B2640FE9}" type="slidenum">
              <a:rPr lang="it-IT" smtClean="0"/>
              <a:t>9</a:t>
            </a:fld>
            <a:endParaRPr lang="it-IT"/>
          </a:p>
        </p:txBody>
      </p:sp>
      <p:sp>
        <p:nvSpPr>
          <p:cNvPr id="3" name="CasellaDiTesto 2">
            <a:extLst>
              <a:ext uri="{FF2B5EF4-FFF2-40B4-BE49-F238E27FC236}">
                <a16:creationId xmlns:a16="http://schemas.microsoft.com/office/drawing/2014/main" id="{4392F52F-277B-7D74-9BA0-BBC74C496DB5}"/>
              </a:ext>
            </a:extLst>
          </p:cNvPr>
          <p:cNvSpPr txBox="1"/>
          <p:nvPr/>
        </p:nvSpPr>
        <p:spPr>
          <a:xfrm>
            <a:off x="178211" y="996730"/>
            <a:ext cx="9902414" cy="369332"/>
          </a:xfrm>
          <a:prstGeom prst="rect">
            <a:avLst/>
          </a:prstGeom>
          <a:noFill/>
        </p:spPr>
        <p:txBody>
          <a:bodyPr wrap="square">
            <a:spAutoFit/>
          </a:bodyPr>
          <a:lstStyle/>
          <a:p>
            <a:pPr marL="342900" indent="-342900">
              <a:buFont typeface="Arial" panose="020B0604020202020204" pitchFamily="34" charset="0"/>
              <a:buChar char="•"/>
            </a:pPr>
            <a:r>
              <a:rPr lang="en-US" dirty="0"/>
              <a:t>The </a:t>
            </a:r>
            <a:r>
              <a:rPr lang="en-US" b="1" dirty="0"/>
              <a:t>goal</a:t>
            </a:r>
            <a:r>
              <a:rPr lang="en-US" dirty="0"/>
              <a:t> is to design a </a:t>
            </a:r>
            <a:r>
              <a:rPr lang="en-US" b="1" dirty="0"/>
              <a:t>fault-tolerant computation </a:t>
            </a:r>
            <a:r>
              <a:rPr lang="en-US" dirty="0"/>
              <a:t>&amp;</a:t>
            </a:r>
            <a:r>
              <a:rPr lang="en-US" b="1" dirty="0"/>
              <a:t> information exchange algorithm </a:t>
            </a:r>
            <a:r>
              <a:rPr lang="en-US" dirty="0"/>
              <a:t>so that</a:t>
            </a:r>
          </a:p>
        </p:txBody>
      </p:sp>
      <p:sp>
        <p:nvSpPr>
          <p:cNvPr id="13" name="CasellaDiTesto 12">
            <a:extLst>
              <a:ext uri="{FF2B5EF4-FFF2-40B4-BE49-F238E27FC236}">
                <a16:creationId xmlns:a16="http://schemas.microsoft.com/office/drawing/2014/main" id="{46CD93CE-0738-1951-BC1F-C064FDB45447}"/>
              </a:ext>
            </a:extLst>
          </p:cNvPr>
          <p:cNvSpPr txBox="1"/>
          <p:nvPr/>
        </p:nvSpPr>
        <p:spPr>
          <a:xfrm>
            <a:off x="178211" y="3560535"/>
            <a:ext cx="9394414" cy="646331"/>
          </a:xfrm>
          <a:prstGeom prst="rect">
            <a:avLst/>
          </a:prstGeom>
          <a:noFill/>
        </p:spPr>
        <p:txBody>
          <a:bodyPr wrap="square">
            <a:spAutoFit/>
          </a:bodyPr>
          <a:lstStyle/>
          <a:p>
            <a:pPr marL="342900" indent="-342900">
              <a:buFont typeface="Arial" panose="020B0604020202020204" pitchFamily="34" charset="0"/>
              <a:buChar char="•"/>
            </a:pPr>
            <a:r>
              <a:rPr lang="en-US" dirty="0"/>
              <a:t>To consider a worst-case realistic scenario, we suppose agents perform the interaction in a </a:t>
            </a:r>
            <a:r>
              <a:rPr lang="en-US" b="1" dirty="0"/>
              <a:t>gossip-based fashion</a:t>
            </a:r>
            <a:r>
              <a:rPr lang="en-US" dirty="0"/>
              <a:t>, as it is in </a:t>
            </a:r>
            <a:r>
              <a:rPr lang="en-US" b="1" dirty="0"/>
              <a:t>ad-hoc Wi-Fi networks</a:t>
            </a:r>
            <a:r>
              <a:rPr lang="en-US" dirty="0"/>
              <a:t>, namely:</a:t>
            </a:r>
          </a:p>
        </p:txBody>
      </p:sp>
      <p:sp>
        <p:nvSpPr>
          <p:cNvPr id="19" name="CasellaDiTesto 18">
            <a:extLst>
              <a:ext uri="{FF2B5EF4-FFF2-40B4-BE49-F238E27FC236}">
                <a16:creationId xmlns:a16="http://schemas.microsoft.com/office/drawing/2014/main" id="{B3AE3E03-4322-46AC-67A5-D44864581D37}"/>
              </a:ext>
            </a:extLst>
          </p:cNvPr>
          <p:cNvSpPr txBox="1"/>
          <p:nvPr/>
        </p:nvSpPr>
        <p:spPr>
          <a:xfrm>
            <a:off x="1070770" y="1535088"/>
            <a:ext cx="7253287" cy="369332"/>
          </a:xfrm>
          <a:prstGeom prst="rect">
            <a:avLst/>
          </a:prstGeom>
          <a:noFill/>
        </p:spPr>
        <p:txBody>
          <a:bodyPr wrap="square">
            <a:spAutoFit/>
          </a:bodyPr>
          <a:lstStyle/>
          <a:p>
            <a:pPr algn="ctr"/>
            <a:r>
              <a:rPr lang="en-US" dirty="0"/>
              <a:t>the desired decision-making consensus problem is solved</a:t>
            </a:r>
          </a:p>
        </p:txBody>
      </p:sp>
      <p:sp>
        <p:nvSpPr>
          <p:cNvPr id="20" name="CasellaDiTesto 19">
            <a:extLst>
              <a:ext uri="{FF2B5EF4-FFF2-40B4-BE49-F238E27FC236}">
                <a16:creationId xmlns:a16="http://schemas.microsoft.com/office/drawing/2014/main" id="{BFC27490-A67F-B7E4-2CE2-068603A9F58E}"/>
              </a:ext>
            </a:extLst>
          </p:cNvPr>
          <p:cNvSpPr txBox="1"/>
          <p:nvPr/>
        </p:nvSpPr>
        <p:spPr>
          <a:xfrm>
            <a:off x="1663385" y="2313659"/>
            <a:ext cx="7253287" cy="369332"/>
          </a:xfrm>
          <a:prstGeom prst="rect">
            <a:avLst/>
          </a:prstGeom>
          <a:noFill/>
        </p:spPr>
        <p:txBody>
          <a:bodyPr wrap="square">
            <a:spAutoFit/>
          </a:bodyPr>
          <a:lstStyle/>
          <a:p>
            <a:pPr marL="342900" indent="-342900">
              <a:buFont typeface="Wingdings" panose="05000000000000000000" pitchFamily="2" charset="2"/>
              <a:buChar char="Ø"/>
            </a:pPr>
            <a:r>
              <a:rPr lang="en-US" dirty="0"/>
              <a:t>The presence of asynchronous and possibly lossy interactions</a:t>
            </a:r>
          </a:p>
        </p:txBody>
      </p:sp>
      <p:sp>
        <p:nvSpPr>
          <p:cNvPr id="21" name="CasellaDiTesto 20">
            <a:extLst>
              <a:ext uri="{FF2B5EF4-FFF2-40B4-BE49-F238E27FC236}">
                <a16:creationId xmlns:a16="http://schemas.microsoft.com/office/drawing/2014/main" id="{404DBDB0-6A1A-9EC3-9CAC-88D148B240EF}"/>
              </a:ext>
            </a:extLst>
          </p:cNvPr>
          <p:cNvSpPr txBox="1"/>
          <p:nvPr/>
        </p:nvSpPr>
        <p:spPr>
          <a:xfrm>
            <a:off x="2073698" y="2765289"/>
            <a:ext cx="6432659" cy="646331"/>
          </a:xfrm>
          <a:prstGeom prst="rect">
            <a:avLst/>
          </a:prstGeom>
          <a:noFill/>
        </p:spPr>
        <p:txBody>
          <a:bodyPr wrap="square">
            <a:spAutoFit/>
          </a:bodyPr>
          <a:lstStyle/>
          <a:p>
            <a:r>
              <a:rPr lang="en-US" b="1" dirty="0">
                <a:solidFill>
                  <a:srgbClr val="E71224"/>
                </a:solidFill>
              </a:rPr>
              <a:t>Example:</a:t>
            </a:r>
            <a:r>
              <a:rPr lang="en-US" dirty="0">
                <a:solidFill>
                  <a:srgbClr val="E71224"/>
                </a:solidFill>
              </a:rPr>
              <a:t> </a:t>
            </a:r>
            <a:r>
              <a:rPr lang="en-US" dirty="0"/>
              <a:t>Agents do not necessarily update their states “</a:t>
            </a:r>
            <a:r>
              <a:rPr lang="en-US" b="1" dirty="0"/>
              <a:t>all at the same time</a:t>
            </a:r>
            <a:r>
              <a:rPr lang="en-US" dirty="0"/>
              <a:t>”, and some </a:t>
            </a:r>
            <a:r>
              <a:rPr lang="en-US" b="1" dirty="0"/>
              <a:t>communications </a:t>
            </a:r>
            <a:r>
              <a:rPr lang="en-US" dirty="0"/>
              <a:t>may sometimes </a:t>
            </a:r>
            <a:r>
              <a:rPr lang="en-US" b="1" dirty="0"/>
              <a:t>fail</a:t>
            </a:r>
            <a:endParaRPr lang="en-US" dirty="0"/>
          </a:p>
        </p:txBody>
      </p:sp>
      <p:sp>
        <p:nvSpPr>
          <p:cNvPr id="23" name="CasellaDiTesto 22">
            <a:extLst>
              <a:ext uri="{FF2B5EF4-FFF2-40B4-BE49-F238E27FC236}">
                <a16:creationId xmlns:a16="http://schemas.microsoft.com/office/drawing/2014/main" id="{67BEBEA4-ADC0-BAD4-8779-EB4334249C85}"/>
              </a:ext>
            </a:extLst>
          </p:cNvPr>
          <p:cNvSpPr txBox="1"/>
          <p:nvPr/>
        </p:nvSpPr>
        <p:spPr>
          <a:xfrm>
            <a:off x="178211" y="1991755"/>
            <a:ext cx="9902414" cy="369332"/>
          </a:xfrm>
          <a:prstGeom prst="rect">
            <a:avLst/>
          </a:prstGeom>
          <a:noFill/>
        </p:spPr>
        <p:txBody>
          <a:bodyPr wrap="square">
            <a:spAutoFit/>
          </a:bodyPr>
          <a:lstStyle/>
          <a:p>
            <a:pPr marL="285750" indent="-285750">
              <a:buFont typeface="Arial" panose="020B0604020202020204" pitchFamily="34" charset="0"/>
              <a:buChar char="•"/>
            </a:pPr>
            <a:r>
              <a:rPr lang="en-US" b="1" dirty="0"/>
              <a:t>regardless</a:t>
            </a:r>
            <a:r>
              <a:rPr lang="en-US" dirty="0"/>
              <a:t>:</a:t>
            </a:r>
          </a:p>
        </p:txBody>
      </p:sp>
      <p:sp>
        <p:nvSpPr>
          <p:cNvPr id="24" name="CasellaDiTesto 23">
            <a:extLst>
              <a:ext uri="{FF2B5EF4-FFF2-40B4-BE49-F238E27FC236}">
                <a16:creationId xmlns:a16="http://schemas.microsoft.com/office/drawing/2014/main" id="{33AA8E2B-6D64-7810-6B38-765885EE78FC}"/>
              </a:ext>
            </a:extLst>
          </p:cNvPr>
          <p:cNvSpPr txBox="1"/>
          <p:nvPr/>
        </p:nvSpPr>
        <p:spPr>
          <a:xfrm>
            <a:off x="1195356" y="4451684"/>
            <a:ext cx="7463630" cy="369332"/>
          </a:xfrm>
          <a:prstGeom prst="rect">
            <a:avLst/>
          </a:prstGeom>
          <a:noFill/>
        </p:spPr>
        <p:txBody>
          <a:bodyPr wrap="square">
            <a:spAutoFit/>
          </a:bodyPr>
          <a:lstStyle/>
          <a:p>
            <a:pPr algn="ctr"/>
            <a:r>
              <a:rPr lang="en-US" dirty="0"/>
              <a:t>Each node communicates with no more than one neighbor in each time slot</a:t>
            </a:r>
          </a:p>
        </p:txBody>
      </p:sp>
      <p:sp>
        <p:nvSpPr>
          <p:cNvPr id="28" name="CasellaDiTesto 27">
            <a:extLst>
              <a:ext uri="{FF2B5EF4-FFF2-40B4-BE49-F238E27FC236}">
                <a16:creationId xmlns:a16="http://schemas.microsoft.com/office/drawing/2014/main" id="{73A9BBC8-C4A4-06E7-D44A-D4A5893BBBAF}"/>
              </a:ext>
            </a:extLst>
          </p:cNvPr>
          <p:cNvSpPr txBox="1"/>
          <p:nvPr/>
        </p:nvSpPr>
        <p:spPr>
          <a:xfrm>
            <a:off x="178210" y="5101686"/>
            <a:ext cx="9746839" cy="646331"/>
          </a:xfrm>
          <a:prstGeom prst="rect">
            <a:avLst/>
          </a:prstGeom>
          <a:noFill/>
        </p:spPr>
        <p:txBody>
          <a:bodyPr wrap="square">
            <a:spAutoFit/>
          </a:bodyPr>
          <a:lstStyle/>
          <a:p>
            <a:pPr marL="342900" indent="-342900">
              <a:buFont typeface="Arial" panose="020B0604020202020204" pitchFamily="34" charset="0"/>
              <a:buChar char="•"/>
            </a:pPr>
            <a:r>
              <a:rPr lang="en-US" b="1" dirty="0"/>
              <a:t>Operating assumptions: </a:t>
            </a:r>
            <a:r>
              <a:rPr lang="en-US" dirty="0"/>
              <a:t>We choose to work in the </a:t>
            </a:r>
            <a:r>
              <a:rPr lang="en-US" b="1" dirty="0"/>
              <a:t>asynchronous CT setting </a:t>
            </a:r>
            <a:r>
              <a:rPr lang="en-US" dirty="0"/>
              <a:t>because it is somewhat easier to analyze (</a:t>
            </a:r>
            <a:r>
              <a:rPr lang="en-US" i="1" dirty="0"/>
              <a:t>results can be concluded also in  DT</a:t>
            </a:r>
            <a:r>
              <a:rPr lang="en-US" dirty="0"/>
              <a:t>). Here, we have:</a:t>
            </a:r>
          </a:p>
        </p:txBody>
      </p:sp>
      <mc:AlternateContent xmlns:mc="http://schemas.openxmlformats.org/markup-compatibility/2006" xmlns:a14="http://schemas.microsoft.com/office/drawing/2010/main">
        <mc:Choice Requires="a14">
          <p:sp>
            <p:nvSpPr>
              <p:cNvPr id="31" name="CasellaDiTesto 30">
                <a:extLst>
                  <a:ext uri="{FF2B5EF4-FFF2-40B4-BE49-F238E27FC236}">
                    <a16:creationId xmlns:a16="http://schemas.microsoft.com/office/drawing/2014/main" id="{32D2FABC-B69A-9CDD-3425-9510059EF1A2}"/>
                  </a:ext>
                </a:extLst>
              </p:cNvPr>
              <p:cNvSpPr txBox="1"/>
              <p:nvPr/>
            </p:nvSpPr>
            <p:spPr>
              <a:xfrm>
                <a:off x="686782" y="5950194"/>
                <a:ext cx="8582489" cy="369332"/>
              </a:xfrm>
              <a:prstGeom prst="rect">
                <a:avLst/>
              </a:prstGeom>
              <a:noFill/>
            </p:spPr>
            <p:txBody>
              <a:bodyPr wrap="square">
                <a:spAutoFit/>
              </a:bodyPr>
              <a:lstStyle/>
              <a:p>
                <a:pPr marL="285750" indent="-285750">
                  <a:buFont typeface="Wingdings" panose="05000000000000000000" pitchFamily="2" charset="2"/>
                  <a:buChar char="Ø"/>
                </a:pPr>
                <a:r>
                  <a:rPr lang="en-US" dirty="0"/>
                  <a:t>Each node </a:t>
                </a:r>
                <a14:m>
                  <m:oMath xmlns:m="http://schemas.openxmlformats.org/officeDocument/2006/math">
                    <m:r>
                      <a:rPr lang="it-IT" b="0" i="1" dirty="0" smtClean="0">
                        <a:solidFill>
                          <a:srgbClr val="E71224"/>
                        </a:solidFill>
                        <a:latin typeface="Cambria Math" panose="02040503050406030204" pitchFamily="18" charset="0"/>
                      </a:rPr>
                      <m:t>𝑖</m:t>
                    </m:r>
                  </m:oMath>
                </a14:m>
                <a:r>
                  <a:rPr lang="en-US" dirty="0"/>
                  <a:t> has a </a:t>
                </a:r>
                <a:r>
                  <a:rPr lang="en-US" b="1" dirty="0"/>
                  <a:t>local clock</a:t>
                </a:r>
                <a:r>
                  <a:rPr lang="en-US" dirty="0"/>
                  <a:t> </a:t>
                </a:r>
                <a:r>
                  <a:rPr lang="en-US" b="1" dirty="0"/>
                  <a:t>ticking</a:t>
                </a:r>
                <a:r>
                  <a:rPr lang="en-US" dirty="0"/>
                  <a:t> at the times of a </a:t>
                </a:r>
                <a:r>
                  <a:rPr lang="en-US" b="1" dirty="0"/>
                  <a:t>rate</a:t>
                </a:r>
                <a:r>
                  <a:rPr lang="en-US" dirty="0"/>
                  <a:t> </a:t>
                </a:r>
                <a:r>
                  <a:rPr lang="en-US" b="1" dirty="0"/>
                  <a:t>1 Poisson</a:t>
                </a:r>
                <a:r>
                  <a:rPr lang="en-US" dirty="0"/>
                  <a:t> </a:t>
                </a:r>
                <a:r>
                  <a:rPr lang="en-US" b="1" dirty="0"/>
                  <a:t>process</a:t>
                </a:r>
                <a:r>
                  <a:rPr lang="en-US" dirty="0"/>
                  <a:t> </a:t>
                </a:r>
                <a14:m>
                  <m:oMath xmlns:m="http://schemas.openxmlformats.org/officeDocument/2006/math">
                    <m:sSub>
                      <m:sSubPr>
                        <m:ctrlPr>
                          <a:rPr lang="it-IT" i="1" dirty="0" smtClean="0">
                            <a:solidFill>
                              <a:srgbClr val="E71224"/>
                            </a:solidFill>
                            <a:latin typeface="Cambria Math" panose="02040503050406030204" pitchFamily="18" charset="0"/>
                          </a:rPr>
                        </m:ctrlPr>
                      </m:sSubPr>
                      <m:e>
                        <m:r>
                          <a:rPr lang="it-IT" b="0" i="1" dirty="0" smtClean="0">
                            <a:solidFill>
                              <a:srgbClr val="E71224"/>
                            </a:solidFill>
                            <a:latin typeface="Cambria Math" panose="02040503050406030204" pitchFamily="18" charset="0"/>
                          </a:rPr>
                          <m:t>𝐶</m:t>
                        </m:r>
                      </m:e>
                      <m:sub>
                        <m:r>
                          <a:rPr lang="it-IT" i="1" dirty="0">
                            <a:solidFill>
                              <a:srgbClr val="E71224"/>
                            </a:solidFill>
                            <a:latin typeface="Cambria Math" panose="02040503050406030204" pitchFamily="18" charset="0"/>
                          </a:rPr>
                          <m:t>𝑖</m:t>
                        </m:r>
                      </m:sub>
                    </m:sSub>
                    <m:r>
                      <a:rPr lang="it-IT" i="1" dirty="0">
                        <a:solidFill>
                          <a:srgbClr val="E71224"/>
                        </a:solidFill>
                        <a:latin typeface="Cambria Math" panose="02040503050406030204" pitchFamily="18" charset="0"/>
                      </a:rPr>
                      <m:t>(</m:t>
                    </m:r>
                    <m:r>
                      <a:rPr lang="it-IT" b="0" i="1" dirty="0" smtClean="0">
                        <a:solidFill>
                          <a:srgbClr val="E71224"/>
                        </a:solidFill>
                        <a:latin typeface="Cambria Math" panose="02040503050406030204" pitchFamily="18" charset="0"/>
                      </a:rPr>
                      <m:t>𝑡</m:t>
                    </m:r>
                    <m:r>
                      <a:rPr lang="it-IT" i="1" dirty="0">
                        <a:solidFill>
                          <a:srgbClr val="E71224"/>
                        </a:solidFill>
                        <a:latin typeface="Cambria Math" panose="02040503050406030204" pitchFamily="18" charset="0"/>
                      </a:rPr>
                      <m:t>)</m:t>
                    </m:r>
                  </m:oMath>
                </a14:m>
                <a:endParaRPr lang="en-US" dirty="0"/>
              </a:p>
            </p:txBody>
          </p:sp>
        </mc:Choice>
        <mc:Fallback xmlns="">
          <p:sp>
            <p:nvSpPr>
              <p:cNvPr id="31" name="CasellaDiTesto 30">
                <a:extLst>
                  <a:ext uri="{FF2B5EF4-FFF2-40B4-BE49-F238E27FC236}">
                    <a16:creationId xmlns:a16="http://schemas.microsoft.com/office/drawing/2014/main" id="{32D2FABC-B69A-9CDD-3425-9510059EF1A2}"/>
                  </a:ext>
                </a:extLst>
              </p:cNvPr>
              <p:cNvSpPr txBox="1">
                <a:spLocks noRot="1" noChangeAspect="1" noMove="1" noResize="1" noEditPoints="1" noAdjustHandles="1" noChangeArrowheads="1" noChangeShapeType="1" noTextEdit="1"/>
              </p:cNvSpPr>
              <p:nvPr/>
            </p:nvSpPr>
            <p:spPr>
              <a:xfrm>
                <a:off x="686782" y="5950194"/>
                <a:ext cx="8582489" cy="369332"/>
              </a:xfrm>
              <a:prstGeom prst="rect">
                <a:avLst/>
              </a:prstGeom>
              <a:blipFill>
                <a:blip r:embed="rId3"/>
                <a:stretch>
                  <a:fillRect l="-497" t="-8197" b="-24590"/>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32" name="CasellaDiTesto 31">
                <a:extLst>
                  <a:ext uri="{FF2B5EF4-FFF2-40B4-BE49-F238E27FC236}">
                    <a16:creationId xmlns:a16="http://schemas.microsoft.com/office/drawing/2014/main" id="{1BF23C42-C089-8037-29B9-B6CB5D6A53FF}"/>
                  </a:ext>
                </a:extLst>
              </p:cNvPr>
              <p:cNvSpPr txBox="1"/>
              <p:nvPr/>
            </p:nvSpPr>
            <p:spPr>
              <a:xfrm>
                <a:off x="686782" y="6419147"/>
                <a:ext cx="8582489" cy="646331"/>
              </a:xfrm>
              <a:prstGeom prst="rect">
                <a:avLst/>
              </a:prstGeom>
              <a:noFill/>
            </p:spPr>
            <p:txBody>
              <a:bodyPr wrap="square">
                <a:spAutoFit/>
              </a:bodyPr>
              <a:lstStyle/>
              <a:p>
                <a:pPr marL="285750" indent="-285750">
                  <a:buFont typeface="Wingdings" panose="05000000000000000000" pitchFamily="2" charset="2"/>
                  <a:buChar char="Ø"/>
                </a:pPr>
                <a:r>
                  <a:rPr lang="en-US" dirty="0"/>
                  <a:t>When there is a </a:t>
                </a:r>
                <a:r>
                  <a:rPr lang="en-US" b="1" dirty="0"/>
                  <a:t>jump</a:t>
                </a:r>
                <a:r>
                  <a:rPr lang="en-US" dirty="0"/>
                  <a:t> on </a:t>
                </a:r>
                <a14:m>
                  <m:oMath xmlns:m="http://schemas.openxmlformats.org/officeDocument/2006/math">
                    <m:sSub>
                      <m:sSubPr>
                        <m:ctrlPr>
                          <a:rPr lang="it-IT" i="1" dirty="0" smtClean="0">
                            <a:solidFill>
                              <a:srgbClr val="E71224"/>
                            </a:solidFill>
                            <a:latin typeface="Cambria Math" panose="02040503050406030204" pitchFamily="18" charset="0"/>
                          </a:rPr>
                        </m:ctrlPr>
                      </m:sSubPr>
                      <m:e>
                        <m:r>
                          <a:rPr lang="it-IT" b="0" i="1" dirty="0" smtClean="0">
                            <a:solidFill>
                              <a:srgbClr val="E71224"/>
                            </a:solidFill>
                            <a:latin typeface="Cambria Math" panose="02040503050406030204" pitchFamily="18" charset="0"/>
                          </a:rPr>
                          <m:t>𝐶</m:t>
                        </m:r>
                      </m:e>
                      <m:sub>
                        <m:r>
                          <a:rPr lang="it-IT" b="0" i="1" dirty="0">
                            <a:solidFill>
                              <a:srgbClr val="E71224"/>
                            </a:solidFill>
                            <a:latin typeface="Cambria Math" panose="02040503050406030204" pitchFamily="18" charset="0"/>
                          </a:rPr>
                          <m:t>𝑖</m:t>
                        </m:r>
                      </m:sub>
                    </m:sSub>
                    <m:r>
                      <a:rPr lang="it-IT" b="0" i="1" dirty="0">
                        <a:solidFill>
                          <a:srgbClr val="E71224"/>
                        </a:solidFill>
                        <a:latin typeface="Cambria Math" panose="02040503050406030204" pitchFamily="18" charset="0"/>
                      </a:rPr>
                      <m:t>(</m:t>
                    </m:r>
                    <m:r>
                      <a:rPr lang="it-IT" b="0" i="1" dirty="0" smtClean="0">
                        <a:solidFill>
                          <a:srgbClr val="E71224"/>
                        </a:solidFill>
                        <a:latin typeface="Cambria Math" panose="02040503050406030204" pitchFamily="18" charset="0"/>
                      </a:rPr>
                      <m:t>𝑡</m:t>
                    </m:r>
                    <m:r>
                      <a:rPr lang="it-IT" b="0" i="1" dirty="0">
                        <a:solidFill>
                          <a:srgbClr val="E71224"/>
                        </a:solidFill>
                        <a:latin typeface="Cambria Math" panose="02040503050406030204" pitchFamily="18" charset="0"/>
                      </a:rPr>
                      <m:t>)</m:t>
                    </m:r>
                  </m:oMath>
                </a14:m>
                <a:r>
                  <a:rPr lang="en-US" dirty="0"/>
                  <a:t>, </a:t>
                </a:r>
                <a:r>
                  <a:rPr lang="en-US" b="1" dirty="0"/>
                  <a:t>node</a:t>
                </a:r>
                <a:r>
                  <a:rPr lang="en-US" dirty="0"/>
                  <a:t> </a:t>
                </a:r>
                <a14:m>
                  <m:oMath xmlns:m="http://schemas.openxmlformats.org/officeDocument/2006/math">
                    <m:r>
                      <a:rPr lang="it-IT" b="0" i="1" dirty="0" smtClean="0">
                        <a:solidFill>
                          <a:srgbClr val="E71224"/>
                        </a:solidFill>
                        <a:latin typeface="Cambria Math" panose="02040503050406030204" pitchFamily="18" charset="0"/>
                      </a:rPr>
                      <m:t>𝑖</m:t>
                    </m:r>
                  </m:oMath>
                </a14:m>
                <a:r>
                  <a:rPr lang="en-US" dirty="0"/>
                  <a:t> </a:t>
                </a:r>
                <a:r>
                  <a:rPr lang="en-US" b="1" dirty="0"/>
                  <a:t>pick-up a</a:t>
                </a:r>
                <a:r>
                  <a:rPr lang="en-US" dirty="0"/>
                  <a:t> </a:t>
                </a:r>
                <a14:m>
                  <m:oMath xmlns:m="http://schemas.openxmlformats.org/officeDocument/2006/math">
                    <m:r>
                      <a:rPr lang="it-IT" b="0" i="1" dirty="0" smtClean="0">
                        <a:solidFill>
                          <a:srgbClr val="E71224"/>
                        </a:solidFill>
                        <a:latin typeface="Cambria Math" panose="02040503050406030204" pitchFamily="18" charset="0"/>
                      </a:rPr>
                      <m:t>𝑗</m:t>
                    </m:r>
                    <m:r>
                      <a:rPr lang="it-IT" b="0" i="1" dirty="0" smtClean="0">
                        <a:solidFill>
                          <a:srgbClr val="E71224"/>
                        </a:solidFill>
                        <a:latin typeface="Cambria Math" panose="02040503050406030204" pitchFamily="18" charset="0"/>
                      </a:rPr>
                      <m:t>∈</m:t>
                    </m:r>
                    <m:sSub>
                      <m:sSubPr>
                        <m:ctrlPr>
                          <a:rPr lang="it-IT" i="1" dirty="0" smtClean="0">
                            <a:solidFill>
                              <a:srgbClr val="E71224"/>
                            </a:solidFill>
                            <a:latin typeface="Cambria Math" panose="02040503050406030204" pitchFamily="18" charset="0"/>
                          </a:rPr>
                        </m:ctrlPr>
                      </m:sSubPr>
                      <m:e>
                        <m:r>
                          <a:rPr lang="it-IT" b="0" i="1" dirty="0" smtClean="0">
                            <a:solidFill>
                              <a:srgbClr val="E71224"/>
                            </a:solidFill>
                            <a:latin typeface="Cambria Math" panose="02040503050406030204" pitchFamily="18" charset="0"/>
                          </a:rPr>
                          <m:t>𝒩</m:t>
                        </m:r>
                      </m:e>
                      <m:sub>
                        <m:r>
                          <a:rPr lang="it-IT" b="0" i="1" dirty="0" smtClean="0">
                            <a:solidFill>
                              <a:srgbClr val="E71224"/>
                            </a:solidFill>
                            <a:latin typeface="Cambria Math" panose="02040503050406030204" pitchFamily="18" charset="0"/>
                          </a:rPr>
                          <m:t>𝑖</m:t>
                        </m:r>
                      </m:sub>
                    </m:sSub>
                  </m:oMath>
                </a14:m>
                <a:r>
                  <a:rPr lang="en-US" dirty="0"/>
                  <a:t>, randomly and uniformly, establish a communication, </a:t>
                </a:r>
                <a:r>
                  <a:rPr lang="en-US" b="1" dirty="0"/>
                  <a:t>then</a:t>
                </a:r>
                <a:r>
                  <a:rPr lang="en-US" dirty="0"/>
                  <a:t> </a:t>
                </a:r>
                <a:r>
                  <a:rPr lang="en-US" b="1" dirty="0"/>
                  <a:t>nodes</a:t>
                </a:r>
                <a:r>
                  <a:rPr lang="en-US" dirty="0"/>
                  <a:t> </a:t>
                </a:r>
                <a14:m>
                  <m:oMath xmlns:m="http://schemas.openxmlformats.org/officeDocument/2006/math">
                    <m:r>
                      <a:rPr lang="it-IT" i="1" dirty="0">
                        <a:solidFill>
                          <a:srgbClr val="E71224"/>
                        </a:solidFill>
                        <a:latin typeface="Cambria Math" panose="02040503050406030204" pitchFamily="18" charset="0"/>
                      </a:rPr>
                      <m:t>𝑖</m:t>
                    </m:r>
                  </m:oMath>
                </a14:m>
                <a:r>
                  <a:rPr lang="en-US" dirty="0"/>
                  <a:t> </a:t>
                </a:r>
                <a:r>
                  <a:rPr lang="en-US" b="1" dirty="0"/>
                  <a:t>and</a:t>
                </a:r>
                <a:r>
                  <a:rPr lang="en-US" dirty="0"/>
                  <a:t> </a:t>
                </a:r>
                <a14:m>
                  <m:oMath xmlns:m="http://schemas.openxmlformats.org/officeDocument/2006/math">
                    <m:r>
                      <a:rPr lang="it-IT" b="0" i="1" dirty="0" smtClean="0">
                        <a:solidFill>
                          <a:srgbClr val="E71224"/>
                        </a:solidFill>
                        <a:latin typeface="Cambria Math" panose="02040503050406030204" pitchFamily="18" charset="0"/>
                      </a:rPr>
                      <m:t>𝑗</m:t>
                    </m:r>
                  </m:oMath>
                </a14:m>
                <a:r>
                  <a:rPr lang="en-US" dirty="0"/>
                  <a:t> </a:t>
                </a:r>
                <a:r>
                  <a:rPr lang="en-US" b="1" dirty="0"/>
                  <a:t>update</a:t>
                </a:r>
                <a:r>
                  <a:rPr lang="en-US" dirty="0"/>
                  <a:t> </a:t>
                </a:r>
                <a:r>
                  <a:rPr lang="en-US" b="1" dirty="0"/>
                  <a:t>their</a:t>
                </a:r>
                <a:r>
                  <a:rPr lang="en-US" dirty="0"/>
                  <a:t> </a:t>
                </a:r>
                <a:r>
                  <a:rPr lang="en-US" b="1" dirty="0"/>
                  <a:t>states</a:t>
                </a:r>
                <a:r>
                  <a:rPr lang="en-US" dirty="0"/>
                  <a:t> accordingly </a:t>
                </a:r>
              </a:p>
            </p:txBody>
          </p:sp>
        </mc:Choice>
        <mc:Fallback xmlns="">
          <p:sp>
            <p:nvSpPr>
              <p:cNvPr id="32" name="CasellaDiTesto 31">
                <a:extLst>
                  <a:ext uri="{FF2B5EF4-FFF2-40B4-BE49-F238E27FC236}">
                    <a16:creationId xmlns:a16="http://schemas.microsoft.com/office/drawing/2014/main" id="{1BF23C42-C089-8037-29B9-B6CB5D6A53FF}"/>
                  </a:ext>
                </a:extLst>
              </p:cNvPr>
              <p:cNvSpPr txBox="1">
                <a:spLocks noRot="1" noChangeAspect="1" noMove="1" noResize="1" noEditPoints="1" noAdjustHandles="1" noChangeArrowheads="1" noChangeShapeType="1" noTextEdit="1"/>
              </p:cNvSpPr>
              <p:nvPr/>
            </p:nvSpPr>
            <p:spPr>
              <a:xfrm>
                <a:off x="686782" y="6419147"/>
                <a:ext cx="8582489" cy="646331"/>
              </a:xfrm>
              <a:prstGeom prst="rect">
                <a:avLst/>
              </a:prstGeom>
              <a:blipFill>
                <a:blip r:embed="rId4"/>
                <a:stretch>
                  <a:fillRect l="-497" t="-4717" b="-14151"/>
                </a:stretch>
              </a:blipFill>
            </p:spPr>
            <p:txBody>
              <a:bodyPr/>
              <a:lstStyle/>
              <a:p>
                <a:r>
                  <a:rPr lang="it-IT">
                    <a:noFill/>
                  </a:rPr>
                  <a:t> </a:t>
                </a:r>
              </a:p>
            </p:txBody>
          </p:sp>
        </mc:Fallback>
      </mc:AlternateContent>
      <p:sp>
        <p:nvSpPr>
          <p:cNvPr id="6" name="Rettangolo con angoli arrotondati 5">
            <a:extLst>
              <a:ext uri="{FF2B5EF4-FFF2-40B4-BE49-F238E27FC236}">
                <a16:creationId xmlns:a16="http://schemas.microsoft.com/office/drawing/2014/main" id="{519E4432-CBF7-01D5-1EB6-D4D937431CF0}"/>
              </a:ext>
            </a:extLst>
          </p:cNvPr>
          <p:cNvSpPr/>
          <p:nvPr/>
        </p:nvSpPr>
        <p:spPr>
          <a:xfrm>
            <a:off x="1465661" y="1482653"/>
            <a:ext cx="6463504" cy="447079"/>
          </a:xfrm>
          <a:prstGeom prst="roundRect">
            <a:avLst>
              <a:gd name="adj" fmla="val 9849"/>
            </a:avLst>
          </a:prstGeom>
          <a:noFill/>
          <a:ln w="38100">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7" name="Rettangolo con angoli arrotondati 6">
            <a:extLst>
              <a:ext uri="{FF2B5EF4-FFF2-40B4-BE49-F238E27FC236}">
                <a16:creationId xmlns:a16="http://schemas.microsoft.com/office/drawing/2014/main" id="{8F29C76D-C225-62FF-14BE-2EBDC86DF0DE}"/>
              </a:ext>
            </a:extLst>
          </p:cNvPr>
          <p:cNvSpPr/>
          <p:nvPr/>
        </p:nvSpPr>
        <p:spPr>
          <a:xfrm>
            <a:off x="1070769" y="4433244"/>
            <a:ext cx="7949405" cy="447079"/>
          </a:xfrm>
          <a:prstGeom prst="roundRect">
            <a:avLst>
              <a:gd name="adj" fmla="val 9849"/>
            </a:avLst>
          </a:prstGeom>
          <a:noFill/>
          <a:ln w="38100">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Tree>
    <p:extLst>
      <p:ext uri="{BB962C8B-B14F-4D97-AF65-F5344CB8AC3E}">
        <p14:creationId xmlns:p14="http://schemas.microsoft.com/office/powerpoint/2010/main" val="15543795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fade">
                                      <p:cBhvr>
                                        <p:cTn id="10" dur="500"/>
                                        <p:tgtEl>
                                          <p:spTgt spid="2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28"/>
                                        </p:tgtEl>
                                        <p:attrNameLst>
                                          <p:attrName>style.visibility</p:attrName>
                                        </p:attrNameLst>
                                      </p:cBhvr>
                                      <p:to>
                                        <p:strVal val="visible"/>
                                      </p:to>
                                    </p:set>
                                    <p:animEffect transition="in" filter="fade">
                                      <p:cBhvr>
                                        <p:cTn id="18" dur="500"/>
                                        <p:tgtEl>
                                          <p:spTgt spid="28"/>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1"/>
                                        </p:tgtEl>
                                        <p:attrNameLst>
                                          <p:attrName>style.visibility</p:attrName>
                                        </p:attrNameLst>
                                      </p:cBhvr>
                                      <p:to>
                                        <p:strVal val="visible"/>
                                      </p:to>
                                    </p:set>
                                    <p:animEffect transition="in" filter="fade">
                                      <p:cBhvr>
                                        <p:cTn id="21" dur="500"/>
                                        <p:tgtEl>
                                          <p:spTgt spid="31"/>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2"/>
                                        </p:tgtEl>
                                        <p:attrNameLst>
                                          <p:attrName>style.visibility</p:attrName>
                                        </p:attrNameLst>
                                      </p:cBhvr>
                                      <p:to>
                                        <p:strVal val="visible"/>
                                      </p:to>
                                    </p:set>
                                    <p:animEffect transition="in" filter="fade">
                                      <p:cBhvr>
                                        <p:cTn id="24"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24" grpId="0"/>
      <p:bldP spid="28" grpId="0"/>
      <p:bldP spid="31" grpId="0"/>
      <p:bldP spid="32" grpId="0"/>
      <p:bldP spid="7"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OUTPUTDPI" val="1200"/>
  <p:tag name="ORIGINALHEIGHT" val="125,2343"/>
  <p:tag name="ORIGINALWIDTH" val="598,4252"/>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dot{x}_i(t)=u_i(t)&#10;\end{eqnarray*}&#10;}&#10;\end{document}"/>
  <p:tag name="IGUANATEXSIZE" val="18"/>
  <p:tag name="IGUANATEXCURSOR" val="1620"/>
  <p:tag name="TRANSPARENCY" val="Vero"/>
  <p:tag name="LATEXENGINEID" val="0"/>
  <p:tag name="TEMPFOLDER" val="c:\temp\"/>
  <p:tag name="LATEXFORMHEIGHT" val="312"/>
  <p:tag name="LATEXFORMWIDTH" val="384"/>
  <p:tag name="LATEXFORMWRAP" val="Vero"/>
  <p:tag name="BITMAPVECTOR" val="0"/>
</p:tagLst>
</file>

<file path=ppt/tags/tag10.xml><?xml version="1.0" encoding="utf-8"?>
<p:tagLst xmlns:a="http://schemas.openxmlformats.org/drawingml/2006/main" xmlns:r="http://schemas.openxmlformats.org/officeDocument/2006/relationships" xmlns:p="http://schemas.openxmlformats.org/presentationml/2006/main">
  <p:tag name="OUTPUTDPI" val="1200"/>
  <p:tag name="ORIGINALHEIGHT" val="110,9861"/>
  <p:tag name="ORIGINALWIDTH" val="1181,852"/>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text{(CT average consensus)}\end{eqnarray*}&#10;}&#10;\end{document}"/>
  <p:tag name="IGUANATEXSIZE" val="18"/>
  <p:tag name="IGUANATEXCURSOR" val="1612"/>
  <p:tag name="TRANSPARENCY" val="Vero"/>
  <p:tag name="LATEXENGINEID" val="0"/>
  <p:tag name="TEMPFOLDER" val="c:\temp\"/>
  <p:tag name="LATEXFORMHEIGHT" val="312"/>
  <p:tag name="LATEXFORMWIDTH" val="384"/>
  <p:tag name="LATEXFORMWRAP" val="Vero"/>
  <p:tag name="BITMAPVECTOR" val="0"/>
</p:tagLst>
</file>

<file path=ppt/tags/tag11.xml><?xml version="1.0" encoding="utf-8"?>
<p:tagLst xmlns:a="http://schemas.openxmlformats.org/drawingml/2006/main" xmlns:r="http://schemas.openxmlformats.org/officeDocument/2006/relationships" xmlns:p="http://schemas.openxmlformats.org/presentationml/2006/main">
  <p:tag name="OUTPUTDPI" val="1200"/>
  <p:tag name="ORIGINALHEIGHT" val="69,74126"/>
  <p:tag name="ORIGINALWIDTH" val="186,7267"/>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implies&#10;\end{eqnarray*}&#10;}&#10;\end{document}"/>
  <p:tag name="IGUANATEXSIZE" val="18"/>
  <p:tag name="IGUANATEXCURSOR" val="1610"/>
  <p:tag name="TRANSPARENCY" val="Vero"/>
  <p:tag name="LATEXENGINEID" val="0"/>
  <p:tag name="TEMPFOLDER" val="c:\temp\"/>
  <p:tag name="LATEXFORMHEIGHT" val="312"/>
  <p:tag name="LATEXFORMWIDTH" val="384"/>
  <p:tag name="LATEXFORMWRAP" val="Vero"/>
  <p:tag name="BITMAPVECTOR" val="0"/>
</p:tagLst>
</file>

<file path=ppt/tags/tag12.xml><?xml version="1.0" encoding="utf-8"?>
<p:tagLst xmlns:a="http://schemas.openxmlformats.org/drawingml/2006/main" xmlns:r="http://schemas.openxmlformats.org/officeDocument/2006/relationships" xmlns:p="http://schemas.openxmlformats.org/presentationml/2006/main">
  <p:tag name="OUTPUTDPI" val="1200"/>
  <p:tag name="ORIGINALHEIGHT" val="125,2343"/>
  <p:tag name="ORIGINALWIDTH" val="44,99441"/>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lbrace&#10;\end{eqnarray*}&#10;}&#10;\end{document}"/>
  <p:tag name="IGUANATEXSIZE" val="18"/>
  <p:tag name="IGUANATEXCURSOR" val="1609"/>
  <p:tag name="TRANSPARENCY" val="Vero"/>
  <p:tag name="LATEXENGINEID" val="0"/>
  <p:tag name="TEMPFOLDER" val="c:\temp\"/>
  <p:tag name="LATEXFORMHEIGHT" val="312"/>
  <p:tag name="LATEXFORMWIDTH" val="384"/>
  <p:tag name="LATEXFORMWRAP" val="Vero"/>
  <p:tag name="BITMAPVECTOR" val="0"/>
</p:tagLst>
</file>

<file path=ppt/tags/tag13.xml><?xml version="1.0" encoding="utf-8"?>
<p:tagLst xmlns:a="http://schemas.openxmlformats.org/drawingml/2006/main" xmlns:r="http://schemas.openxmlformats.org/officeDocument/2006/relationships" xmlns:p="http://schemas.openxmlformats.org/presentationml/2006/main">
  <p:tag name="OUTPUTDPI" val="1200"/>
  <p:tag name="ORIGINALHEIGHT" val="125,2343"/>
  <p:tag name="ORIGINALWIDTH" val="1104,612"/>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bm{\Lambda}(\mathbfcal{L})=\mathrm{diag}([\lambda_i(\mathbfcal{L})])\end{eqnarray*}&#10;}&#10;\end{document}"/>
  <p:tag name="IGUANATEXSIZE" val="18"/>
  <p:tag name="IGUANATEXCURSOR" val="1670"/>
  <p:tag name="TRANSPARENCY" val="Vero"/>
  <p:tag name="LATEXENGINEID" val="0"/>
  <p:tag name="TEMPFOLDER" val="c:\temp\"/>
  <p:tag name="LATEXFORMHEIGHT" val="312"/>
  <p:tag name="LATEXFORMWIDTH" val="384"/>
  <p:tag name="LATEXFORMWRAP" val="Vero"/>
  <p:tag name="BITMAPVECTOR" val="0"/>
</p:tagLst>
</file>

<file path=ppt/tags/tag14.xml><?xml version="1.0" encoding="utf-8"?>
<p:tagLst xmlns:a="http://schemas.openxmlformats.org/drawingml/2006/main" xmlns:r="http://schemas.openxmlformats.org/officeDocument/2006/relationships" xmlns:p="http://schemas.openxmlformats.org/presentationml/2006/main">
  <p:tag name="OUTPUTDPI" val="1200"/>
  <p:tag name="ORIGINALHEIGHT" val="517,4354"/>
  <p:tag name="ORIGINALWIDTH" val="4292,463"/>
  <p:tag name="OUTPUTTYPE" val="PNG"/>
  <p:tag name="IGUANATEXVERSION" val="160"/>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x(t)\;=\;x(0)\cdot \mathsf{expm}^{-\mathbfcal{L}t}&#10;\;=\;x(0)\cdot  \bm{V}\mathrm{e}^{-\bm{\Lambda}(\mathbfcal{L})t}\bm{V}^{-1}&#10;\;=\;c\bm{1}_n+\underbrace{\sum_{i=2}^n c_i \mathrm{e}^{-\lambda_i(\mathbfcal{L}) t}\cdot \bm{v}_i&#10;\big|_{t\rightarrow\infty}}_{\Re\lbrace{\lambda_i}\rbrace&lt;0\implies 0}\rightarrow c\bm{1}_n&#10;\end{eqnarray*}&#10;}&#10;\end{document}"/>
  <p:tag name="IGUANATEXSIZE" val="18"/>
  <p:tag name="IGUANATEXCURSOR" val="1633"/>
  <p:tag name="TRANSPARENCY" val="Vero"/>
  <p:tag name="LATEXENGINEID" val="0"/>
  <p:tag name="TEMPFOLDER" val="c:\temp\"/>
  <p:tag name="LATEXFORMHEIGHT" val="312"/>
  <p:tag name="LATEXFORMWIDTH" val="384"/>
  <p:tag name="LATEXFORMWRAP" val="Vero"/>
  <p:tag name="BITMAPVECTOR" val="0"/>
</p:tagLst>
</file>

<file path=ppt/tags/tag15.xml><?xml version="1.0" encoding="utf-8"?>
<p:tagLst xmlns:a="http://schemas.openxmlformats.org/drawingml/2006/main" xmlns:r="http://schemas.openxmlformats.org/officeDocument/2006/relationships" xmlns:p="http://schemas.openxmlformats.org/presentationml/2006/main">
  <p:tag name="OUTPUTDPI" val="1200"/>
  <p:tag name="ORIGINALHEIGHT" val="125,2343"/>
  <p:tag name="ORIGINALWIDTH" val="417,6978"/>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bm{V}=[\bm{v}_i]&#10;\end{eqnarray*}&#10;}&#10;\end{document}"/>
  <p:tag name="IGUANATEXSIZE" val="18"/>
  <p:tag name="IGUANATEXCURSOR" val="1619"/>
  <p:tag name="TRANSPARENCY" val="Vero"/>
  <p:tag name="LATEXENGINEID" val="0"/>
  <p:tag name="TEMPFOLDER" val="c:\temp\"/>
  <p:tag name="LATEXFORMHEIGHT" val="312"/>
  <p:tag name="LATEXFORMWIDTH" val="384"/>
  <p:tag name="LATEXFORMWRAP" val="Vero"/>
  <p:tag name="BITMAPVECTOR" val="0"/>
</p:tagLst>
</file>

<file path=ppt/tags/tag16.xml><?xml version="1.0" encoding="utf-8"?>
<p:tagLst xmlns:a="http://schemas.openxmlformats.org/drawingml/2006/main" xmlns:r="http://schemas.openxmlformats.org/officeDocument/2006/relationships" xmlns:p="http://schemas.openxmlformats.org/presentationml/2006/main">
  <p:tag name="OUTPUTDPI" val="1200"/>
  <p:tag name="ORIGINALHEIGHT" val="125,2343"/>
  <p:tag name="ORIGINALWIDTH" val="2283,465"/>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mathbfcal{L}\bm{1}_n=0\cdot \bm{1}_n\quad \implies (\lambda_1,\bm{v}_1)=(0,\bm{1}_n), \quad\text{and}&#10;\end{eqnarray*}&#10;}&#10;\end{document}"/>
  <p:tag name="IGUANATEXSIZE" val="18"/>
  <p:tag name="IGUANATEXCURSOR" val="1703"/>
  <p:tag name="TRANSPARENCY" val="Vero"/>
  <p:tag name="LATEXENGINEID" val="0"/>
  <p:tag name="TEMPFOLDER" val="c:\temp\"/>
  <p:tag name="LATEXFORMHEIGHT" val="312"/>
  <p:tag name="LATEXFORMWIDTH" val="384"/>
  <p:tag name="LATEXFORMWRAP" val="Vero"/>
  <p:tag name="BITMAPVECTOR" val="0"/>
</p:tagLst>
</file>

<file path=ppt/tags/tag17.xml><?xml version="1.0" encoding="utf-8"?>
<p:tagLst xmlns:a="http://schemas.openxmlformats.org/drawingml/2006/main" xmlns:r="http://schemas.openxmlformats.org/officeDocument/2006/relationships" xmlns:p="http://schemas.openxmlformats.org/presentationml/2006/main">
  <p:tag name="OUTPUTDPI" val="1200"/>
  <p:tag name="ORIGINALHEIGHT" val="125,2343"/>
  <p:tag name="ORIGINALWIDTH" val="1413,573"/>
  <p:tag name="OUTPUTTYPE" val="PNG"/>
  <p:tag name="IGUANATEXVERSION" val="160"/>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Re\lbrace \lambda_i\rbrace \in \mathbb{R}_{&lt;0}\quad \forall\;i&gt;1\quad(1)&#10;\end{eqnarray*}&#10;}&#10;\end{document}"/>
  <p:tag name="IGUANATEXSIZE" val="18"/>
  <p:tag name="IGUANATEXCURSOR" val="1645"/>
  <p:tag name="TRANSPARENCY" val="Vero"/>
  <p:tag name="LATEXENGINEID" val="0"/>
  <p:tag name="TEMPFOLDER" val="c:\temp\"/>
  <p:tag name="LATEXFORMHEIGHT" val="312"/>
  <p:tag name="LATEXFORMWIDTH" val="384"/>
  <p:tag name="LATEXFORMWRAP" val="Vero"/>
  <p:tag name="BITMAPVECTOR" val="0"/>
</p:tagLst>
</file>

<file path=ppt/tags/tag18.xml><?xml version="1.0" encoding="utf-8"?>
<p:tagLst xmlns:a="http://schemas.openxmlformats.org/drawingml/2006/main" xmlns:r="http://schemas.openxmlformats.org/officeDocument/2006/relationships" xmlns:p="http://schemas.openxmlformats.org/presentationml/2006/main">
  <p:tag name="OUTPUTDPI" val="1200"/>
  <p:tag name="ORIGINALHEIGHT" val="158,2302"/>
  <p:tag name="ORIGINALWIDTH" val="1148,106"/>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mathbfcal{L}\bm{v}_i=\lambda_i \cdot \bm{v}_i\quad \overset{\text{(note that)}}{\longrightarrow}&#10;\end{eqnarray*}&#10;}&#10;\end{document}"/>
  <p:tag name="IGUANATEXSIZE" val="18"/>
  <p:tag name="IGUANATEXCURSOR" val="1698"/>
  <p:tag name="TRANSPARENCY" val="Vero"/>
  <p:tag name="LATEXENGINEID" val="0"/>
  <p:tag name="TEMPFOLDER" val="c:\temp\"/>
  <p:tag name="LATEXFORMHEIGHT" val="312"/>
  <p:tag name="LATEXFORMWIDTH" val="384"/>
  <p:tag name="LATEXFORMWRAP" val="Vero"/>
  <p:tag name="BITMAPVECTOR" val="0"/>
</p:tagLst>
</file>

<file path=ppt/tags/tag19.xml><?xml version="1.0" encoding="utf-8"?>
<p:tagLst xmlns:a="http://schemas.openxmlformats.org/drawingml/2006/main" xmlns:r="http://schemas.openxmlformats.org/officeDocument/2006/relationships" xmlns:p="http://schemas.openxmlformats.org/presentationml/2006/main">
  <p:tag name="OUTPUTDPI" val="1200"/>
  <p:tag name="ORIGINALHEIGHT" val="454,4432"/>
  <p:tag name="ORIGINALWIDTH" val="4831,646"/>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bm{P}=&#10;\begin{bmatrix}&#10;1 &amp; 0 &amp; 0\\&#10;0 &amp; 1 &amp; 0\\&#10;0 &amp; 0 &amp; 1\\&#10;\end{bmatrix}-\tau&#10;\begin{bmatrix}&#10;2 &amp; -1 &amp; -1\\&#10;-1 &amp; 1 &amp; 0\\&#10;-1 &amp; 0 &amp; 1\\&#10;\end{bmatrix}_{\tau=0.1}=&#10;\begin{bmatrix}&#10;1-0.2 &amp; 0.1 &amp; 0.1\\&#10;0.1 &amp; 1-0.1 &amp; 0\\&#10;0.1 &amp; 0 &amp; 1-0.1\\&#10;\end{bmatrix}=&#10;\begin{bmatrix}&#10;0.8 &amp; 0.1 &amp; 0.1\\&#10;0.1 &amp; 0.9 &amp; 0\\&#10;0.1 &amp; 0 &amp; 0.9\\&#10;\end{bmatrix}&#10;\end{eqnarray*}&#10;}&#10;\end{document}"/>
  <p:tag name="IGUANATEXSIZE" val="18"/>
  <p:tag name="IGUANATEXCURSOR" val="1609"/>
  <p:tag name="TRANSPARENCY" val="Vero"/>
  <p:tag name="LATEXENGINEID" val="0"/>
  <p:tag name="TEMPFOLDER" val="c:\temp\"/>
  <p:tag name="LATEXFORMHEIGHT" val="312"/>
  <p:tag name="LATEXFORMWIDTH" val="384"/>
  <p:tag name="LATEXFORMWRAP" val="Vero"/>
  <p:tag name="BITMAPVECTOR" val="0"/>
</p:tagLst>
</file>

<file path=ppt/tags/tag2.xml><?xml version="1.0" encoding="utf-8"?>
<p:tagLst xmlns:a="http://schemas.openxmlformats.org/drawingml/2006/main" xmlns:r="http://schemas.openxmlformats.org/officeDocument/2006/relationships" xmlns:p="http://schemas.openxmlformats.org/presentationml/2006/main">
  <p:tag name="OUTPUTDPI" val="1200"/>
  <p:tag name="ORIGINALHEIGHT" val="140,2324"/>
  <p:tag name="ORIGINALWIDTH" val="4777,653"/>
  <p:tag name="OUTPUTTYPE" val="PNG"/>
  <p:tag name="IGUANATEXVERSION" val="160"/>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u_i(x_j\in\mathbfcal{N}_i)\;\;:\;\;e_{ik}(t)=\|x_{i}(t)-x_{k}(t)\|\to 0\quad \;\forall~i,k\in\mathbfcal{V}\quad \Rightarrow\quad  x_i(t)\to c(t)\;\;\;\text{(consensus value)} &#10;\end{eqnarray*}&#10;}&#10;\end{document}"/>
  <p:tag name="IGUANATEXSIZE" val="18"/>
  <p:tag name="IGUANATEXCURSOR" val="1642"/>
  <p:tag name="TRANSPARENCY" val="Vero"/>
  <p:tag name="LATEXENGINEID" val="0"/>
  <p:tag name="TEMPFOLDER" val="c:\temp\"/>
  <p:tag name="LATEXFORMHEIGHT" val="312"/>
  <p:tag name="LATEXFORMWIDTH" val="384"/>
  <p:tag name="LATEXFORMWRAP" val="Vero"/>
  <p:tag name="BITMAPVECTOR" val="0"/>
</p:tagLst>
</file>

<file path=ppt/tags/tag20.xml><?xml version="1.0" encoding="utf-8"?>
<p:tagLst xmlns:a="http://schemas.openxmlformats.org/drawingml/2006/main" xmlns:r="http://schemas.openxmlformats.org/officeDocument/2006/relationships" xmlns:p="http://schemas.openxmlformats.org/presentationml/2006/main">
  <p:tag name="OUTPUTDPI" val="1200"/>
  <p:tag name="ORIGINALHEIGHT" val="312,7109"/>
  <p:tag name="ORIGINALWIDTH" val="4020,248"/>
  <p:tag name="OUTPUTTYPE" val="PNG"/>
  <p:tag name="IGUANATEXVERSION" val="160"/>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 x(k+1)=\bm{P}x(k)\quad \implies\quad x(k)=\bm{P}^k x(0)=c\bm{1}_n+&#10;{&#10;\sum_{i=2}^n \lambda_i(\bm{P})^k\; c_i \cdot\bm{v}_i}\bigg|_{t\rightarrow \infty}\rightarrow c\bm{1}_n&#10;\end{eqnarray*}&#10;}&#10;\end{document}"/>
  <p:tag name="IGUANATEXSIZE" val="18"/>
  <p:tag name="IGUANATEXCURSOR" val="1725"/>
  <p:tag name="TRANSPARENCY" val="Vero"/>
  <p:tag name="LATEXENGINEID" val="0"/>
  <p:tag name="TEMPFOLDER" val="c:\temp\"/>
  <p:tag name="LATEXFORMHEIGHT" val="312"/>
  <p:tag name="LATEXFORMWIDTH" val="384"/>
  <p:tag name="LATEXFORMWRAP" val="Vero"/>
  <p:tag name="BITMAPVECTOR" val="0"/>
</p:tagLst>
</file>

<file path=ppt/tags/tag21.xml><?xml version="1.0" encoding="utf-8"?>
<p:tagLst xmlns:a="http://schemas.openxmlformats.org/drawingml/2006/main" xmlns:r="http://schemas.openxmlformats.org/officeDocument/2006/relationships" xmlns:p="http://schemas.openxmlformats.org/presentationml/2006/main">
  <p:tag name="OUTPUTDPI" val="1200"/>
  <p:tag name="ORIGINALHEIGHT" val="125,2343"/>
  <p:tag name="ORIGINALWIDTH" val="2637,42"/>
  <p:tag name="OUTPUTTYPE" val="PNG"/>
  <p:tag name="IGUANATEXVERSION" val="160"/>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y(k+1)=\Pi \cdot x(k+1)=\Pi\cdot \bm{P} x(k)=\Pi\cdot x(k)=y(k)&#10;\end{eqnarray*}&#10;}&#10;\end{document}"/>
  <p:tag name="IGUANATEXSIZE" val="18"/>
  <p:tag name="IGUANATEXCURSOR" val="1665"/>
  <p:tag name="TRANSPARENCY" val="Vero"/>
  <p:tag name="LATEXENGINEID" val="0"/>
  <p:tag name="TEMPFOLDER" val="c:\temp\"/>
  <p:tag name="LATEXFORMHEIGHT" val="312"/>
  <p:tag name="LATEXFORMWIDTH" val="384"/>
  <p:tag name="LATEXFORMWRAP" val="Vero"/>
  <p:tag name="BITMAPVECTOR" val="0"/>
</p:tagLst>
</file>

<file path=ppt/tags/tag22.xml><?xml version="1.0" encoding="utf-8"?>
<p:tagLst xmlns:a="http://schemas.openxmlformats.org/drawingml/2006/main" xmlns:r="http://schemas.openxmlformats.org/officeDocument/2006/relationships" xmlns:p="http://schemas.openxmlformats.org/presentationml/2006/main">
  <p:tag name="OUTPUTDPI" val="1200"/>
  <p:tag name="ORIGINALHEIGHT" val="271,4661"/>
  <p:tag name="ORIGINALWIDTH" val="2732,658"/>
  <p:tag name="OUTPUTTYPE" val="PNG"/>
  <p:tag name="IGUANATEXVERSION" val="160"/>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y}(k)=y(0)\implies \frac{\bm{1}_n^\intercal x(k)}{n}=\frac{\bm{1}_n^\intercal c\bm{1}_n}{n}\implies c=\mathrm{ave}(x(0))&#10;\end{eqnarray*}&#10;}&#10;\end{document}"/>
  <p:tag name="IGUANATEXSIZE" val="18"/>
  <p:tag name="IGUANATEXCURSOR" val="1705"/>
  <p:tag name="TRANSPARENCY" val="Vero"/>
  <p:tag name="LATEXENGINEID" val="0"/>
  <p:tag name="TEMPFOLDER" val="c:\temp\"/>
  <p:tag name="LATEXFORMHEIGHT" val="312"/>
  <p:tag name="LATEXFORMWIDTH" val="384"/>
  <p:tag name="LATEXFORMWRAP" val="Vero"/>
  <p:tag name="BITMAPVECTOR" val="0"/>
</p:tagLst>
</file>

<file path=ppt/tags/tag23.xml><?xml version="1.0" encoding="utf-8"?>
<p:tagLst xmlns:a="http://schemas.openxmlformats.org/drawingml/2006/main" xmlns:r="http://schemas.openxmlformats.org/officeDocument/2006/relationships" xmlns:p="http://schemas.openxmlformats.org/presentationml/2006/main">
  <p:tag name="OUTPUTDPI" val="1200"/>
  <p:tag name="ORIGINALHEIGHT" val="110,9861"/>
  <p:tag name="ORIGINALWIDTH" val="1187,851"/>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text{(DT average consensus)}\end{eqnarray*}&#10;}&#10;\end{document}"/>
  <p:tag name="IGUANATEXSIZE" val="18"/>
  <p:tag name="IGUANATEXCURSOR" val="1612"/>
  <p:tag name="TRANSPARENCY" val="Vero"/>
  <p:tag name="LATEXENGINEID" val="0"/>
  <p:tag name="TEMPFOLDER" val="c:\temp\"/>
  <p:tag name="LATEXFORMHEIGHT" val="312"/>
  <p:tag name="LATEXFORMWIDTH" val="384"/>
  <p:tag name="LATEXFORMWRAP" val="Vero"/>
  <p:tag name="BITMAPVECTOR" val="0"/>
</p:tagLst>
</file>

<file path=ppt/tags/tag24.xml><?xml version="1.0" encoding="utf-8"?>
<p:tagLst xmlns:a="http://schemas.openxmlformats.org/drawingml/2006/main" xmlns:r="http://schemas.openxmlformats.org/officeDocument/2006/relationships" xmlns:p="http://schemas.openxmlformats.org/presentationml/2006/main">
  <p:tag name="OUTPUTDPI" val="1200"/>
  <p:tag name="ORIGINALHEIGHT" val="125,2343"/>
  <p:tag name="ORIGINALWIDTH" val="1735,283"/>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quad x(k+1)=(\bm{I}_{n}-\tau \mathbfcal{L})x(k)=\bm{P}x(k)&#10;\end{eqnarray*}&#10;}&#10;\end{document}"/>
  <p:tag name="IGUANATEXSIZE" val="18"/>
  <p:tag name="IGUANATEXCURSOR" val="1661"/>
  <p:tag name="TRANSPARENCY" val="Vero"/>
  <p:tag name="LATEXENGINEID" val="0"/>
  <p:tag name="TEMPFOLDER" val="c:\temp\"/>
  <p:tag name="LATEXFORMHEIGHT" val="312"/>
  <p:tag name="LATEXFORMWIDTH" val="384"/>
  <p:tag name="LATEXFORMWRAP" val="Vero"/>
  <p:tag name="BITMAPVECTOR" val="0"/>
</p:tagLst>
</file>

<file path=ppt/tags/tag25.xml><?xml version="1.0" encoding="utf-8"?>
<p:tagLst xmlns:a="http://schemas.openxmlformats.org/drawingml/2006/main" xmlns:r="http://schemas.openxmlformats.org/officeDocument/2006/relationships" xmlns:p="http://schemas.openxmlformats.org/presentationml/2006/main">
  <p:tag name="OUTPUTDPI" val="1200"/>
  <p:tag name="ORIGINALHEIGHT" val="265,4669"/>
  <p:tag name="ORIGINALWIDTH" val="2343,457"/>
  <p:tag name="OUTPUTTYPE" val="PNG"/>
  <p:tag name="IGUANATEXVERSION" val="160"/>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implies\quad&#10;\dot{x}(t_k+\tau)\approx\frac{x(t_k +\tau)-x(t_k)}{\tau}&#10;=-\mathbfcal{L}x(t_k)\quad &#10;\end{eqnarray*}&#10;}&#10;\end{document}"/>
  <p:tag name="IGUANATEXSIZE" val="18"/>
  <p:tag name="IGUANATEXCURSOR" val="1632"/>
  <p:tag name="TRANSPARENCY" val="Vero"/>
  <p:tag name="LATEXENGINEID" val="0"/>
  <p:tag name="TEMPFOLDER" val="c:\temp\"/>
  <p:tag name="LATEXFORMHEIGHT" val="312"/>
  <p:tag name="LATEXFORMWIDTH" val="384"/>
  <p:tag name="LATEXFORMWRAP" val="Vero"/>
  <p:tag name="BITMAPVECTOR" val="0"/>
</p:tagLst>
</file>

<file path=ppt/tags/tag26.xml><?xml version="1.0" encoding="utf-8"?>
<p:tagLst xmlns:a="http://schemas.openxmlformats.org/drawingml/2006/main" xmlns:r="http://schemas.openxmlformats.org/officeDocument/2006/relationships" xmlns:p="http://schemas.openxmlformats.org/presentationml/2006/main">
  <p:tag name="OUTPUTDPI" val="1200"/>
  <p:tag name="ORIGINALHEIGHT" val="125,2343"/>
  <p:tag name="ORIGINALWIDTH" val="584,9269"/>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x(t_k)\equiv x(k)&#10;\end{eqnarray*}&#10;}&#10;\end{document}"/>
  <p:tag name="IGUANATEXSIZE" val="18"/>
  <p:tag name="IGUANATEXCURSOR" val="1618"/>
  <p:tag name="TRANSPARENCY" val="Vero"/>
  <p:tag name="LATEXENGINEID" val="0"/>
  <p:tag name="TEMPFOLDER" val="c:\temp\"/>
  <p:tag name="LATEXFORMHEIGHT" val="312"/>
  <p:tag name="LATEXFORMWIDTH" val="384"/>
  <p:tag name="LATEXFORMWRAP" val="Vero"/>
  <p:tag name="BITMAPVECTOR" val="0"/>
</p:tagLst>
</file>

<file path=ppt/tags/tag27.xml><?xml version="1.0" encoding="utf-8"?>
<p:tagLst xmlns:a="http://schemas.openxmlformats.org/drawingml/2006/main" xmlns:r="http://schemas.openxmlformats.org/officeDocument/2006/relationships" xmlns:p="http://schemas.openxmlformats.org/presentationml/2006/main">
  <p:tag name="OUTPUTDPI" val="1200"/>
  <p:tag name="ORIGINALHEIGHT" val="69,74126"/>
  <p:tag name="ORIGINALWIDTH" val="186,7267"/>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implies \end{eqnarray*}&#10;}&#10;\end{document}"/>
  <p:tag name="IGUANATEXSIZE" val="18"/>
  <p:tag name="IGUANATEXCURSOR" val="1611"/>
  <p:tag name="TRANSPARENCY" val="Vero"/>
  <p:tag name="LATEXENGINEID" val="0"/>
  <p:tag name="TEMPFOLDER" val="c:\temp\"/>
  <p:tag name="LATEXFORMHEIGHT" val="312"/>
  <p:tag name="LATEXFORMWIDTH" val="384"/>
  <p:tag name="LATEXFORMWRAP" val="Vero"/>
  <p:tag name="BITMAPVECTOR" val="0"/>
</p:tagLst>
</file>

<file path=ppt/tags/tag28.xml><?xml version="1.0" encoding="utf-8"?>
<p:tagLst xmlns:a="http://schemas.openxmlformats.org/drawingml/2006/main" xmlns:r="http://schemas.openxmlformats.org/officeDocument/2006/relationships" xmlns:p="http://schemas.openxmlformats.org/presentationml/2006/main">
  <p:tag name="OUTPUTDPI" val="1200"/>
  <p:tag name="ORIGINALHEIGHT" val="125,2343"/>
  <p:tag name="ORIGINALWIDTH" val="1643,794"/>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text{CT}\;:\quad x_i(t)=\Pi\cdot x(0)\quad \forall \; i\in\mathbfcal{V}&#10;\end{eqnarray*}&#10;}&#10;\end{document}"/>
  <p:tag name="IGUANATEXSIZE" val="18"/>
  <p:tag name="IGUANATEXCURSOR" val="1611"/>
  <p:tag name="TRANSPARENCY" val="Vero"/>
  <p:tag name="LATEXENGINEID" val="0"/>
  <p:tag name="TEMPFOLDER" val="c:\temp\"/>
  <p:tag name="LATEXFORMHEIGHT" val="312"/>
  <p:tag name="LATEXFORMWIDTH" val="384"/>
  <p:tag name="LATEXFORMWRAP" val="Vero"/>
  <p:tag name="BITMAPVECTOR" val="0"/>
</p:tagLst>
</file>

<file path=ppt/tags/tag29.xml><?xml version="1.0" encoding="utf-8"?>
<p:tagLst xmlns:a="http://schemas.openxmlformats.org/drawingml/2006/main" xmlns:r="http://schemas.openxmlformats.org/officeDocument/2006/relationships" xmlns:p="http://schemas.openxmlformats.org/presentationml/2006/main">
  <p:tag name="OUTPUTDPI" val="1200"/>
  <p:tag name="ORIGINALHEIGHT" val="125,2343"/>
  <p:tag name="ORIGINALWIDTH" val="1669,291"/>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text{DT}\;:\quad x_i(k)=\Pi\cdot x(0)\quad \forall \; i\in\mathbfcal{V}&#10;\end{eqnarray*}&#10;}&#10;\end{document}"/>
  <p:tag name="IGUANATEXSIZE" val="18"/>
  <p:tag name="IGUANATEXCURSOR" val="1636"/>
  <p:tag name="TRANSPARENCY" val="Vero"/>
  <p:tag name="LATEXENGINEID" val="0"/>
  <p:tag name="TEMPFOLDER" val="c:\temp\"/>
  <p:tag name="LATEXFORMHEIGHT" val="312"/>
  <p:tag name="LATEXFORMWIDTH" val="384"/>
  <p:tag name="LATEXFORMWRAP" val="Vero"/>
  <p:tag name="BITMAPVECTOR" val="0"/>
</p:tagLst>
</file>

<file path=ppt/tags/tag3.xml><?xml version="1.0" encoding="utf-8"?>
<p:tagLst xmlns:a="http://schemas.openxmlformats.org/drawingml/2006/main" xmlns:r="http://schemas.openxmlformats.org/officeDocument/2006/relationships" xmlns:p="http://schemas.openxmlformats.org/presentationml/2006/main">
  <p:tag name="OUTPUTDPI" val="1200"/>
  <p:tag name="ORIGINALHEIGHT" val="633,6708"/>
  <p:tag name="ORIGINALWIDTH" val="1981,252"/>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begin{bmatrix}&#10;\dot{x}_1(t)\\&#10;\dot{x}_2(t)\\&#10;\dot{x}_3(t)&#10;\end{bmatrix}&#10;=-\overbrace{\begin{bmatrix}&#10;2 &amp; -1 &amp; -1\\&#10;-1 &amp; 1 &amp; 0\\&#10;-1 &amp; 0 &amp; 1\\&#10;\end{bmatrix}}^{\mathbfcal{L} \;:\; \text{Laplacian matrix of }\mathbfcal{G}}&#10;\begin{bmatrix}&#10;{x}_1(t)\\&#10;{x}_2(t)\\&#10;{x}_3(t)&#10;\end{bmatrix}&#10;\end{eqnarray*}&#10;}&#10;\end{document}"/>
  <p:tag name="IGUANATEXSIZE" val="18"/>
  <p:tag name="IGUANATEXCURSOR" val="1737"/>
  <p:tag name="TRANSPARENCY" val="Vero"/>
  <p:tag name="LATEXENGINEID" val="0"/>
  <p:tag name="TEMPFOLDER" val="c:\temp\"/>
  <p:tag name="LATEXFORMHEIGHT" val="312"/>
  <p:tag name="LATEXFORMWIDTH" val="384"/>
  <p:tag name="LATEXFORMWRAP" val="Vero"/>
  <p:tag name="BITMAPVECTOR" val="0"/>
</p:tagLst>
</file>

<file path=ppt/tags/tag30.xml><?xml version="1.0" encoding="utf-8"?>
<p:tagLst xmlns:a="http://schemas.openxmlformats.org/drawingml/2006/main" xmlns:r="http://schemas.openxmlformats.org/officeDocument/2006/relationships" xmlns:p="http://schemas.openxmlformats.org/presentationml/2006/main">
  <p:tag name="OUTPUTDPI" val="1200"/>
  <p:tag name="ORIGINALHEIGHT" val="152,2309"/>
  <p:tag name="ORIGINALWIDTH" val="1731,534"/>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text{CT}\;:\quad \|x(t)-c\bm{1}_n\|\leq K \cdot \mathrm{e}^{-\lambda_2(\mathbfcal{L})t}&#10;\end{eqnarray*}&#10;}&#10;\end{document}"/>
  <p:tag name="IGUANATEXSIZE" val="18"/>
  <p:tag name="IGUANATEXCURSOR" val="1723"/>
  <p:tag name="TRANSPARENCY" val="Vero"/>
  <p:tag name="LATEXENGINEID" val="0"/>
  <p:tag name="TEMPFOLDER" val="c:\temp\"/>
  <p:tag name="LATEXFORMHEIGHT" val="312"/>
  <p:tag name="LATEXFORMWIDTH" val="384"/>
  <p:tag name="LATEXFORMWRAP" val="Vero"/>
  <p:tag name="BITMAPVECTOR" val="0"/>
</p:tagLst>
</file>

<file path=ppt/tags/tag31.xml><?xml version="1.0" encoding="utf-8"?>
<p:tagLst xmlns:a="http://schemas.openxmlformats.org/drawingml/2006/main" xmlns:r="http://schemas.openxmlformats.org/officeDocument/2006/relationships" xmlns:p="http://schemas.openxmlformats.org/presentationml/2006/main">
  <p:tag name="OUTPUTDPI" val="1200"/>
  <p:tag name="ORIGINALHEIGHT" val="146,9817"/>
  <p:tag name="ORIGINALWIDTH" val="3400,825"/>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text{DT}\;:\quad \|x(k)-c\bm{1}_n\|\leq K \cdot |\lambda_2(\bm{P})|^k\quad \text{where}\quad\lambda_2(\bm{P})=1-\tau\lambda_2(\mathbfcal{L})&#10;\end{eqnarray*}&#10;}&#10;\end{document}"/>
  <p:tag name="IGUANATEXSIZE" val="18"/>
  <p:tag name="IGUANATEXCURSOR" val="1695"/>
  <p:tag name="TRANSPARENCY" val="Vero"/>
  <p:tag name="LATEXENGINEID" val="0"/>
  <p:tag name="TEMPFOLDER" val="c:\temp\"/>
  <p:tag name="LATEXFORMHEIGHT" val="312"/>
  <p:tag name="LATEXFORMWIDTH" val="384"/>
  <p:tag name="LATEXFORMWRAP" val="Vero"/>
  <p:tag name="BITMAPVECTOR" val="0"/>
</p:tagLst>
</file>

<file path=ppt/tags/tag32.xml><?xml version="1.0" encoding="utf-8"?>
<p:tagLst xmlns:a="http://schemas.openxmlformats.org/drawingml/2006/main" xmlns:r="http://schemas.openxmlformats.org/officeDocument/2006/relationships" xmlns:p="http://schemas.openxmlformats.org/presentationml/2006/main">
  <p:tag name="OUTPUTDPI" val="1200"/>
  <p:tag name="ORIGINALHEIGHT" val="278,9651"/>
  <p:tag name="ORIGINALWIDTH" val="3994,001"/>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pr\Big(&#10;\left|Z_k-\mu\right|\geq \epsilon&#10;\Big)\leq 2\cdot \mathrm{exp}\big({-\frac{\epsilon^2}{2\sigma^2}}\Big)\quad\text{(this is the so-called Gaussian tail bound)}&#10;\end{eqnarray*}&#10;}&#10;\end{document}"/>
  <p:tag name="IGUANATEXSIZE" val="18"/>
  <p:tag name="IGUANATEXCURSOR" val="1735"/>
  <p:tag name="TRANSPARENCY" val="Vero"/>
  <p:tag name="LATEXENGINEID" val="0"/>
  <p:tag name="TEMPFOLDER" val="c:\temp\"/>
  <p:tag name="LATEXFORMHEIGHT" val="312"/>
  <p:tag name="LATEXFORMWIDTH" val="384"/>
  <p:tag name="LATEXFORMWRAP" val="Vero"/>
  <p:tag name="BITMAPVECTOR" val="0"/>
</p:tagLst>
</file>

<file path=ppt/tags/tag33.xml><?xml version="1.0" encoding="utf-8"?>
<p:tagLst xmlns:a="http://schemas.openxmlformats.org/drawingml/2006/main" xmlns:r="http://schemas.openxmlformats.org/officeDocument/2006/relationships" xmlns:p="http://schemas.openxmlformats.org/presentationml/2006/main">
  <p:tag name="OUTPUTDPI" val="1200"/>
  <p:tag name="ORIGINALHEIGHT" val="335,958"/>
  <p:tag name="ORIGINALWIDTH" val="2662,167"/>
  <p:tag name="OUTPUTTYPE" val="PNG"/>
  <p:tag name="IGUANATEXVERSION" val="160"/>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mathsf{E}[Z_k]=\sum_{i=1}^k\mathsf{E}[Z_i-Z_{i-1}]=k\cdot \frac{1}{n},\quad \mathsf{Var}[Z_k]=k\cdot \left(\frac{1}{n}\right)^2&#10;\end{eqnarray*}&#10;}&#10;\end{document}"/>
  <p:tag name="IGUANATEXSIZE" val="18"/>
  <p:tag name="IGUANATEXCURSOR" val="1729"/>
  <p:tag name="TRANSPARENCY" val="Vero"/>
  <p:tag name="LATEXENGINEID" val="0"/>
  <p:tag name="TEMPFOLDER" val="c:\temp\"/>
  <p:tag name="LATEXFORMHEIGHT" val="312"/>
  <p:tag name="LATEXFORMWIDTH" val="384"/>
  <p:tag name="LATEXFORMWRAP" val="Vero"/>
  <p:tag name="BITMAPVECTOR" val="0"/>
</p:tagLst>
</file>

<file path=ppt/tags/tag34.xml><?xml version="1.0" encoding="utf-8"?>
<p:tagLst xmlns:a="http://schemas.openxmlformats.org/drawingml/2006/main" xmlns:r="http://schemas.openxmlformats.org/officeDocument/2006/relationships" xmlns:p="http://schemas.openxmlformats.org/presentationml/2006/main">
  <p:tag name="OUTPUTDPI" val="1200"/>
  <p:tag name="ORIGINALHEIGHT" val="325,4593"/>
  <p:tag name="ORIGINALWIDTH" val="2327,709"/>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Z_k=\sum_{i=1}^k(Z_i-Z_{i-1}) \quad\text{(sum of Exp(n) i.i.d.  r.v.)}&#10;\end{eqnarray*}&#10;}&#10;\end{document}"/>
  <p:tag name="IGUANATEXSIZE" val="18"/>
  <p:tag name="IGUANATEXCURSOR" val="1644"/>
  <p:tag name="TRANSPARENCY" val="Vero"/>
  <p:tag name="LATEXENGINEID" val="0"/>
  <p:tag name="TEMPFOLDER" val="c:\temp\"/>
  <p:tag name="LATEXFORMHEIGHT" val="312"/>
  <p:tag name="LATEXFORMWIDTH" val="384"/>
  <p:tag name="LATEXFORMWRAP" val="Vero"/>
  <p:tag name="BITMAPVECTOR" val="0"/>
</p:tagLst>
</file>

<file path=ppt/tags/tag35.xml><?xml version="1.0" encoding="utf-8"?>
<p:tagLst xmlns:a="http://schemas.openxmlformats.org/drawingml/2006/main" xmlns:r="http://schemas.openxmlformats.org/officeDocument/2006/relationships" xmlns:p="http://schemas.openxmlformats.org/presentationml/2006/main">
  <p:tag name="OUTPUTDPI" val="1200"/>
  <p:tag name="ORIGINALHEIGHT" val="299,2126"/>
  <p:tag name="ORIGINALWIDTH" val="5129,359"/>
  <p:tag name="OUTPUTTYPE" val="PNG"/>
  <p:tag name="IGUANATEXVERSION" val="160"/>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implies \pr\Big(&#10;\Big|Z_k-\frac{k}{n}\Big|\geq \delta\frac{k}{n}&#10;\Big)\leq 2\cdot \mathrm{e}^{-\frac{\delta^2 k}{2}}\;\; \implies\;\; \exists\;\delta=\sqrt{\frac{2\log(n)}{n}} \text{(small)}\;:\;\pr\Big(&#10;\Big|Z_k-\frac{k}{n}\Big|\geq \delta\frac{k}{n}&#10;\Big)\leq 2 \Big(\frac{1}{n}\Big)^{\frac{k}{n}}&#10;\end{eqnarray*}&#10;}&#10;\end{document}"/>
  <p:tag name="IGUANATEXSIZE" val="18"/>
  <p:tag name="IGUANATEXCURSOR" val="1736"/>
  <p:tag name="TRANSPARENCY" val="Vero"/>
  <p:tag name="LATEXENGINEID" val="0"/>
  <p:tag name="TEMPFOLDER" val="c:\temp\"/>
  <p:tag name="LATEXFORMHEIGHT" val="312"/>
  <p:tag name="LATEXFORMWIDTH" val="384"/>
  <p:tag name="LATEXFORMWRAP" val="Vero"/>
  <p:tag name="BITMAPVECTOR" val="0"/>
</p:tagLst>
</file>

<file path=ppt/tags/tag36.xml><?xml version="1.0" encoding="utf-8"?>
<p:tagLst xmlns:a="http://schemas.openxmlformats.org/drawingml/2006/main" xmlns:r="http://schemas.openxmlformats.org/officeDocument/2006/relationships" xmlns:p="http://schemas.openxmlformats.org/presentationml/2006/main">
  <p:tag name="OUTPUTDPI" val="1200"/>
  <p:tag name="ORIGINALHEIGHT" val="112,4859"/>
  <p:tag name="ORIGINALWIDTH" val="515,9355"/>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text{very small} &#10;\end{eqnarray*}&#10;}&#10;\end{document}"/>
  <p:tag name="IGUANATEXSIZE" val="18"/>
  <p:tag name="IGUANATEXCURSOR" val="1620"/>
  <p:tag name="TRANSPARENCY" val="Vero"/>
  <p:tag name="LATEXENGINEID" val="0"/>
  <p:tag name="TEMPFOLDER" val="c:\temp\"/>
  <p:tag name="LATEXFORMHEIGHT" val="312"/>
  <p:tag name="LATEXFORMWIDTH" val="384"/>
  <p:tag name="LATEXFORMWRAP" val="Vero"/>
  <p:tag name="BITMAPVECTOR" val="0"/>
</p:tagLst>
</file>

<file path=ppt/tags/tag37.xml><?xml version="1.0" encoding="utf-8"?>
<p:tagLst xmlns:a="http://schemas.openxmlformats.org/drawingml/2006/main" xmlns:r="http://schemas.openxmlformats.org/officeDocument/2006/relationships" xmlns:p="http://schemas.openxmlformats.org/presentationml/2006/main">
  <p:tag name="OUTPUTDPI" val="1200"/>
  <p:tag name="ORIGINALHEIGHT" val="103,4871"/>
  <p:tag name="ORIGINALWIDTH" val="338,2077"/>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forall k\geq n\end{eqnarray*}&#10;}&#10;\end{document}"/>
  <p:tag name="IGUANATEXSIZE" val="18"/>
  <p:tag name="IGUANATEXCURSOR" val="1617"/>
  <p:tag name="TRANSPARENCY" val="Vero"/>
  <p:tag name="LATEXENGINEID" val="0"/>
  <p:tag name="TEMPFOLDER" val="c:\temp\"/>
  <p:tag name="LATEXFORMHEIGHT" val="312"/>
  <p:tag name="LATEXFORMWIDTH" val="384"/>
  <p:tag name="LATEXFORMWRAP" val="Vero"/>
  <p:tag name="BITMAPVECTOR" val="0"/>
</p:tagLst>
</file>

<file path=ppt/tags/tag38.xml><?xml version="1.0" encoding="utf-8"?>
<p:tagLst xmlns:a="http://schemas.openxmlformats.org/drawingml/2006/main" xmlns:r="http://schemas.openxmlformats.org/officeDocument/2006/relationships" xmlns:p="http://schemas.openxmlformats.org/presentationml/2006/main">
  <p:tag name="OUTPUTDPI" val="1200"/>
  <p:tag name="ORIGINALHEIGHT" val="106,4867"/>
  <p:tag name="ORIGINALWIDTH" val="32,99591"/>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text{)}\end{eqnarray*}&#10;}&#10;\end{document}"/>
  <p:tag name="IGUANATEXSIZE" val="18"/>
  <p:tag name="IGUANATEXCURSOR" val="1610"/>
  <p:tag name="TRANSPARENCY" val="Vero"/>
  <p:tag name="LATEXENGINEID" val="0"/>
  <p:tag name="TEMPFOLDER" val="c:\temp\"/>
  <p:tag name="LATEXFORMHEIGHT" val="312"/>
  <p:tag name="LATEXFORMWIDTH" val="384"/>
  <p:tag name="LATEXFORMWRAP" val="Vero"/>
  <p:tag name="BITMAPVECTOR" val="0"/>
</p:tagLst>
</file>

<file path=ppt/tags/tag39.xml><?xml version="1.0" encoding="utf-8"?>
<p:tagLst xmlns:a="http://schemas.openxmlformats.org/drawingml/2006/main" xmlns:r="http://schemas.openxmlformats.org/officeDocument/2006/relationships" xmlns:p="http://schemas.openxmlformats.org/presentationml/2006/main">
  <p:tag name="OUTPUTDPI" val="1200"/>
  <p:tag name="ORIGINALHEIGHT" val="106,4867"/>
  <p:tag name="ORIGINALWIDTH" val="32,99591"/>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text{)}\end{eqnarray*}&#10;}&#10;\end{document}"/>
  <p:tag name="IGUANATEXSIZE" val="18"/>
  <p:tag name="IGUANATEXCURSOR" val="1610"/>
  <p:tag name="TRANSPARENCY" val="Vero"/>
  <p:tag name="LATEXENGINEID" val="0"/>
  <p:tag name="TEMPFOLDER" val="c:\temp\"/>
  <p:tag name="LATEXFORMHEIGHT" val="312"/>
  <p:tag name="LATEXFORMWIDTH" val="384"/>
  <p:tag name="LATEXFORMWRAP" val="Vero"/>
  <p:tag name="BITMAPVECTOR" val="0"/>
</p:tagLst>
</file>

<file path=ppt/tags/tag4.xml><?xml version="1.0" encoding="utf-8"?>
<p:tagLst xmlns:a="http://schemas.openxmlformats.org/drawingml/2006/main" xmlns:r="http://schemas.openxmlformats.org/officeDocument/2006/relationships" xmlns:p="http://schemas.openxmlformats.org/presentationml/2006/main">
  <p:tag name="OUTPUTDPI" val="1200"/>
  <p:tag name="ORIGINALHEIGHT" val="125,2343"/>
  <p:tag name="ORIGINALWIDTH" val="2356,205"/>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implies\quad&#10;\dot{x}(t)&#10;=-\mathbfcal{L}x \quad\text{(Laplacian flow protocol)}&#10;\end{eqnarray*}&#10;}&#10;\end{document}"/>
  <p:tag name="IGUANATEXSIZE" val="18"/>
  <p:tag name="IGUANATEXCURSOR" val="1681"/>
  <p:tag name="TRANSPARENCY" val="Vero"/>
  <p:tag name="LATEXENGINEID" val="0"/>
  <p:tag name="TEMPFOLDER" val="c:\temp\"/>
  <p:tag name="LATEXFORMHEIGHT" val="312"/>
  <p:tag name="LATEXFORMWIDTH" val="384"/>
  <p:tag name="LATEXFORMWRAP" val="Vero"/>
  <p:tag name="BITMAPVECTOR" val="0"/>
</p:tagLst>
</file>

<file path=ppt/tags/tag40.xml><?xml version="1.0" encoding="utf-8"?>
<p:tagLst xmlns:a="http://schemas.openxmlformats.org/drawingml/2006/main" xmlns:r="http://schemas.openxmlformats.org/officeDocument/2006/relationships" xmlns:p="http://schemas.openxmlformats.org/presentationml/2006/main">
  <p:tag name="OUTPUTDPI" val="1200"/>
  <p:tag name="ORIGINALHEIGHT" val="294,7131"/>
  <p:tag name="ORIGINALWIDTH" val="2363,705"/>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pr\Big(&#10;\left|Z_k-\mathsf{E}[Z_k]\right|\geq \delta\mathsf{E}[Z_k]&#10;\Big)\leq \frac{\mathsf{Var}[Z_k]}{(\delta \mathsf{E}[Z_k])^2}&#10;=\frac{1}{\delta^2 k}&#10;\end{eqnarray*}&#10;}&#10;\end{document}"/>
  <p:tag name="IGUANATEXSIZE" val="18"/>
  <p:tag name="IGUANATEXCURSOR" val="1732"/>
  <p:tag name="TRANSPARENCY" val="Vero"/>
  <p:tag name="LATEXENGINEID" val="0"/>
  <p:tag name="TEMPFOLDER" val="c:\temp\"/>
  <p:tag name="LATEXFORMHEIGHT" val="312"/>
  <p:tag name="LATEXFORMWIDTH" val="384"/>
  <p:tag name="LATEXFORMWRAP" val="Vero"/>
  <p:tag name="BITMAPVECTOR" val="0"/>
</p:tagLst>
</file>

<file path=ppt/tags/tag41.xml><?xml version="1.0" encoding="utf-8"?>
<p:tagLst xmlns:a="http://schemas.openxmlformats.org/drawingml/2006/main" xmlns:r="http://schemas.openxmlformats.org/officeDocument/2006/relationships" xmlns:p="http://schemas.openxmlformats.org/presentationml/2006/main">
  <p:tag name="OUTPUTDPI" val="1200"/>
  <p:tag name="ORIGINALHEIGHT" val="119,2351"/>
  <p:tag name="ORIGINALWIDTH" val="2160,48"/>
  <p:tag name="OUTPUTTYPE" val="PNG"/>
  <p:tag name="IGUANATEXVERSION" val="160"/>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text{Small prob. if either } k \text{ or } \delta \text{, are large, while}&#10;\end{eqnarray*}&#10;}&#10;\end{document}"/>
  <p:tag name="IGUANATEXSIZE" val="18"/>
  <p:tag name="IGUANATEXCURSOR" val="1609"/>
  <p:tag name="TRANSPARENCY" val="Vero"/>
  <p:tag name="LATEXENGINEID" val="0"/>
  <p:tag name="TEMPFOLDER" val="c:\temp\"/>
  <p:tag name="LATEXFORMHEIGHT" val="312"/>
  <p:tag name="LATEXFORMWIDTH" val="384"/>
  <p:tag name="LATEXFORMWRAP" val="Vero"/>
  <p:tag name="BITMAPVECTOR" val="0"/>
</p:tagLst>
</file>

<file path=ppt/tags/tag42.xml><?xml version="1.0" encoding="utf-8"?>
<p:tagLst xmlns:a="http://schemas.openxmlformats.org/drawingml/2006/main" xmlns:r="http://schemas.openxmlformats.org/officeDocument/2006/relationships" xmlns:p="http://schemas.openxmlformats.org/presentationml/2006/main">
  <p:tag name="OUTPUTDPI" val="1200"/>
  <p:tag name="ORIGINALHEIGHT" val="119,2351"/>
  <p:tag name="ORIGINALWIDTH" val="2036,745"/>
  <p:tag name="OUTPUTTYPE" val="PNG"/>
  <p:tag name="IGUANATEXVERSION" val="160"/>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text{if } \delta \text{ is small, then } k \text{ as to be very large}\ldots &#10;\end{eqnarray*}&#10;}&#10;\end{document}"/>
  <p:tag name="IGUANATEXSIZE" val="18"/>
  <p:tag name="IGUANATEXCURSOR" val="1680"/>
  <p:tag name="TRANSPARENCY" val="Vero"/>
  <p:tag name="LATEXENGINEID" val="0"/>
  <p:tag name="TEMPFOLDER" val="c:\temp\"/>
  <p:tag name="LATEXFORMHEIGHT" val="312"/>
  <p:tag name="LATEXFORMWIDTH" val="384"/>
  <p:tag name="LATEXFORMWRAP" val="Vero"/>
  <p:tag name="BITMAPVECTOR" val="0"/>
</p:tagLst>
</file>

<file path=ppt/tags/tag43.xml><?xml version="1.0" encoding="utf-8"?>
<p:tagLst xmlns:a="http://schemas.openxmlformats.org/drawingml/2006/main" xmlns:r="http://schemas.openxmlformats.org/officeDocument/2006/relationships" xmlns:p="http://schemas.openxmlformats.org/presentationml/2006/main">
  <p:tag name="OUTPUTDPI" val="1200"/>
  <p:tag name="ORIGINALHEIGHT" val="373,4533"/>
  <p:tag name="ORIGINALWIDTH" val="1838,02"/>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x_i(k+1)=\left\lbrace\begin{array}{cc}&#10;\frac{x_{i}(k)+x_{j}(k)}{2} &amp;\mathrm{if}\; \lbrace I_k,J_k\rbrace\\&#10;x_{i}({k}) &amp; \mathrm{otherwise}&#10;\end{array}\right.&#10;\end{eqnarray*}&#10;}&#10;\end{document}"/>
  <p:tag name="IGUANATEXSIZE" val="18"/>
  <p:tag name="IGUANATEXCURSOR" val="1716"/>
  <p:tag name="TRANSPARENCY" val="Vero"/>
  <p:tag name="LATEXENGINEID" val="0"/>
  <p:tag name="TEMPFOLDER" val="c:\temp\"/>
  <p:tag name="LATEXFORMHEIGHT" val="312"/>
  <p:tag name="LATEXFORMWIDTH" val="384"/>
  <p:tag name="LATEXFORMWRAP" val="Vero"/>
  <p:tag name="BITMAPVECTOR" val="0"/>
</p:tagLst>
</file>

<file path=ppt/tags/tag44.xml><?xml version="1.0" encoding="utf-8"?>
<p:tagLst xmlns:a="http://schemas.openxmlformats.org/drawingml/2006/main" xmlns:r="http://schemas.openxmlformats.org/officeDocument/2006/relationships" xmlns:p="http://schemas.openxmlformats.org/presentationml/2006/main">
  <p:tag name="OUTPUTDPI" val="1200"/>
  <p:tag name="ORIGINALHEIGHT" val="494,1882"/>
  <p:tag name="ORIGINALWIDTH" val="2983,127"/>
  <p:tag name="OUTPUTTYPE" val="PNG"/>
  <p:tag name="IGUANATEXVERSION" val="160"/>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x(k+1)=\overbrace{\left(\bm{I}_{n\times n} -\frac{(e_i(t_k)-e_{j}(t_k))(e_i(t_k)-e_{j}(t_k))^\intercal}{2}\right)}^{W(k)}\cdot x(k)&#10;\end{eqnarray*}&#10;}&#10;\end{document}"/>
  <p:tag name="IGUANATEXSIZE" val="18"/>
  <p:tag name="IGUANATEXCURSOR" val="1729"/>
  <p:tag name="TRANSPARENCY" val="Vero"/>
  <p:tag name="LATEXENGINEID" val="0"/>
  <p:tag name="TEMPFOLDER" val="c:\temp\"/>
  <p:tag name="LATEXFORMHEIGHT" val="312"/>
  <p:tag name="LATEXFORMWIDTH" val="384"/>
  <p:tag name="LATEXFORMWRAP" val="Vero"/>
  <p:tag name="BITMAPVECTOR" val="0"/>
</p:tagLst>
</file>

<file path=ppt/tags/tag45.xml><?xml version="1.0" encoding="utf-8"?>
<p:tagLst xmlns:a="http://schemas.openxmlformats.org/drawingml/2006/main" xmlns:r="http://schemas.openxmlformats.org/officeDocument/2006/relationships" xmlns:p="http://schemas.openxmlformats.org/presentationml/2006/main">
  <p:tag name="OUTPUTDPI" val="1200"/>
  <p:tag name="ORIGINALHEIGHT" val="597,6753"/>
  <p:tag name="ORIGINALWIDTH" val="2824,147"/>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W(k)=W_{13}=\begin{bmatrix}&#10;0.5 &amp; 0&amp; 0.5 &amp; 0\\&#10;0 &amp; 1 &amp; 0 &amp; 0\\&#10;0.5 &amp; 0 &amp; 0.5 &amp; 0\\&#10;0 &amp; 0 &amp; 0 &amp; 1\\&#10;\end{bmatrix}\quad\text{(doubly stochastic)}&#10;\end{eqnarray*}&#10;}&#10;\end{document}"/>
  <p:tag name="IGUANATEXSIZE" val="18"/>
  <p:tag name="IGUANATEXCURSOR" val="1601"/>
  <p:tag name="TRANSPARENCY" val="Vero"/>
  <p:tag name="LATEXENGINEID" val="0"/>
  <p:tag name="TEMPFOLDER" val="c:\temp\"/>
  <p:tag name="LATEXFORMHEIGHT" val="312"/>
  <p:tag name="LATEXFORMWIDTH" val="384"/>
  <p:tag name="LATEXFORMWRAP" val="Vero"/>
  <p:tag name="BITMAPVECTOR" val="0"/>
</p:tagLst>
</file>

<file path=ppt/tags/tag46.xml><?xml version="1.0" encoding="utf-8"?>
<p:tagLst xmlns:a="http://schemas.openxmlformats.org/drawingml/2006/main" xmlns:r="http://schemas.openxmlformats.org/officeDocument/2006/relationships" xmlns:p="http://schemas.openxmlformats.org/presentationml/2006/main">
  <p:tag name="OUTPUTDPI" val="1200"/>
  <p:tag name="ORIGINALHEIGHT" val="125,2343"/>
  <p:tag name="ORIGINALWIDTH" val="923,1346"/>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W(k)=W^\intercal(k)\;\forall \;k&#10;\end{eqnarray*}&#10;}&#10;\end{document}"/>
  <p:tag name="IGUANATEXSIZE" val="18"/>
  <p:tag name="IGUANATEXCURSOR" val="1608"/>
  <p:tag name="TRANSPARENCY" val="Vero"/>
  <p:tag name="LATEXENGINEID" val="0"/>
  <p:tag name="TEMPFOLDER" val="c:\temp\"/>
  <p:tag name="LATEXFORMHEIGHT" val="312"/>
  <p:tag name="LATEXFORMWIDTH" val="384"/>
  <p:tag name="LATEXFORMWRAP" val="Vero"/>
  <p:tag name="BITMAPVECTOR" val="0"/>
</p:tagLst>
</file>

<file path=ppt/tags/tag47.xml><?xml version="1.0" encoding="utf-8"?>
<p:tagLst xmlns:a="http://schemas.openxmlformats.org/drawingml/2006/main" xmlns:r="http://schemas.openxmlformats.org/officeDocument/2006/relationships" xmlns:p="http://schemas.openxmlformats.org/presentationml/2006/main">
  <p:tag name="OUTPUTDPI" val="1200"/>
  <p:tag name="ORIGINALHEIGHT" val="125,2343"/>
  <p:tag name="ORIGINALWIDTH" val="1022,872"/>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x(k+1)={W(k)}x(k)&#10;\end{eqnarray*}&#10;}&#10;\end{document}"/>
  <p:tag name="IGUANATEXSIZE" val="18"/>
  <p:tag name="IGUANATEXCURSOR" val="1609"/>
  <p:tag name="TRANSPARENCY" val="Vero"/>
  <p:tag name="LATEXENGINEID" val="0"/>
  <p:tag name="TEMPFOLDER" val="c:\temp\"/>
  <p:tag name="LATEXFORMHEIGHT" val="312"/>
  <p:tag name="LATEXFORMWIDTH" val="384"/>
  <p:tag name="LATEXFORMWRAP" val="Vero"/>
  <p:tag name="BITMAPVECTOR" val="0"/>
</p:tagLst>
</file>

<file path=ppt/tags/tag48.xml><?xml version="1.0" encoding="utf-8"?>
<p:tagLst xmlns:a="http://schemas.openxmlformats.org/drawingml/2006/main" xmlns:r="http://schemas.openxmlformats.org/officeDocument/2006/relationships" xmlns:p="http://schemas.openxmlformats.org/presentationml/2006/main">
  <p:tag name="OUTPUTDPI" val="1200"/>
  <p:tag name="ORIGINALHEIGHT" val="320,21"/>
  <p:tag name="ORIGINALWIDTH" val="2323,959"/>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x(t)=\overbrace{W(t-1)\cdot W(t-2)\cdots W(1)\cdot W(0)}^{\phi(t-1)}\cdot x(0)&#10;\end{eqnarray*}&#10;}&#10;\end{document}"/>
  <p:tag name="IGUANATEXSIZE" val="18"/>
  <p:tag name="IGUANATEXCURSOR" val="1666"/>
  <p:tag name="TRANSPARENCY" val="Vero"/>
  <p:tag name="LATEXENGINEID" val="0"/>
  <p:tag name="TEMPFOLDER" val="c:\temp\"/>
  <p:tag name="LATEXFORMHEIGHT" val="312"/>
  <p:tag name="LATEXFORMWIDTH" val="384"/>
  <p:tag name="LATEXFORMWRAP" val="Vero"/>
  <p:tag name="BITMAPVECTOR" val="0"/>
</p:tagLst>
</file>

<file path=ppt/tags/tag49.xml><?xml version="1.0" encoding="utf-8"?>
<p:tagLst xmlns:a="http://schemas.openxmlformats.org/drawingml/2006/main" xmlns:r="http://schemas.openxmlformats.org/officeDocument/2006/relationships" xmlns:p="http://schemas.openxmlformats.org/presentationml/2006/main">
  <p:tag name="OUTPUTDPI" val="1200"/>
  <p:tag name="ORIGINALHEIGHT" val="69,74126"/>
  <p:tag name="ORIGINALWIDTH" val="186,7267"/>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implies&#10;\end{eqnarray*}&#10;}&#10;\end{document}"/>
  <p:tag name="IGUANATEXSIZE" val="18"/>
  <p:tag name="IGUANATEXCURSOR" val="1610"/>
  <p:tag name="TRANSPARENCY" val="Vero"/>
  <p:tag name="LATEXENGINEID" val="0"/>
  <p:tag name="TEMPFOLDER" val="c:\temp\"/>
  <p:tag name="LATEXFORMHEIGHT" val="312"/>
  <p:tag name="LATEXFORMWIDTH" val="384"/>
  <p:tag name="LATEXFORMWRAP" val="Vero"/>
  <p:tag name="BITMAPVECTOR" val="0"/>
</p:tagLst>
</file>

<file path=ppt/tags/tag5.xml><?xml version="1.0" encoding="utf-8"?>
<p:tagLst xmlns:a="http://schemas.openxmlformats.org/drawingml/2006/main" xmlns:r="http://schemas.openxmlformats.org/officeDocument/2006/relationships" xmlns:p="http://schemas.openxmlformats.org/presentationml/2006/main">
  <p:tag name="OUTPUTDPI" val="1200"/>
  <p:tag name="ORIGINALHEIGHT" val="125,2343"/>
  <p:tag name="ORIGINALWIDTH" val="1527,559"/>
  <p:tag name="OUTPUTTYPE" val="PNG"/>
  <p:tag name="IGUANATEXVERSION" val="160"/>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implies x(t)\;=\; x(0)\cdot \mathsf{expm}({-\mathbfcal{L}t})&#10;\end{eqnarray*}&#10;}&#10;\end{document}"/>
  <p:tag name="IGUANATEXSIZE" val="18"/>
  <p:tag name="IGUANATEXCURSOR" val="1663"/>
  <p:tag name="TRANSPARENCY" val="Vero"/>
  <p:tag name="LATEXENGINEID" val="0"/>
  <p:tag name="TEMPFOLDER" val="c:\temp\"/>
  <p:tag name="LATEXFORMHEIGHT" val="312"/>
  <p:tag name="LATEXFORMWIDTH" val="384"/>
  <p:tag name="LATEXFORMWRAP" val="Vero"/>
  <p:tag name="BITMAPVECTOR" val="0"/>
</p:tagLst>
</file>

<file path=ppt/tags/tag50.xml><?xml version="1.0" encoding="utf-8"?>
<p:tagLst xmlns:a="http://schemas.openxmlformats.org/drawingml/2006/main" xmlns:r="http://schemas.openxmlformats.org/officeDocument/2006/relationships" xmlns:p="http://schemas.openxmlformats.org/presentationml/2006/main">
  <p:tag name="OUTPUTDPI" val="1200"/>
  <p:tag name="ORIGINALHEIGHT" val="271,4661"/>
  <p:tag name="ORIGINALWIDTH" val="1150,356"/>
  <p:tag name="OUTPUTTYPE" val="PNG"/>
  <p:tag name="IGUANATEXVERSION" val="160"/>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quad\lim_{t\rightarrow\infty}\;\phi(t)=\frac{\bm{1}_n \bm{1}_n^\intercal}{n}&#10;\end{eqnarray*}&#10;}&#10;\end{document}"/>
  <p:tag name="IGUANATEXSIZE" val="18"/>
  <p:tag name="IGUANATEXCURSOR" val="1666"/>
  <p:tag name="TRANSPARENCY" val="Vero"/>
  <p:tag name="LATEXENGINEID" val="0"/>
  <p:tag name="TEMPFOLDER" val="c:\temp\"/>
  <p:tag name="LATEXFORMHEIGHT" val="312"/>
  <p:tag name="LATEXFORMWIDTH" val="384"/>
  <p:tag name="LATEXFORMWRAP" val="Vero"/>
  <p:tag name="BITMAPVECTOR" val="0"/>
</p:tagLst>
</file>

<file path=ppt/tags/tag51.xml><?xml version="1.0" encoding="utf-8"?>
<p:tagLst xmlns:a="http://schemas.openxmlformats.org/drawingml/2006/main" xmlns:r="http://schemas.openxmlformats.org/officeDocument/2006/relationships" xmlns:p="http://schemas.openxmlformats.org/presentationml/2006/main">
  <p:tag name="OUTPUTDPI" val="1200"/>
  <p:tag name="ORIGINALHEIGHT" val="314,2107"/>
  <p:tag name="ORIGINALWIDTH" val="1401,575"/>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mathsf{E}[\phi(t)]=\prod_{k=0}^t\;\mathsf{E}[W(k)]=\bar{W}^t&#10;\end{eqnarray*} &#10;}&#10;\end{document}"/>
  <p:tag name="IGUANATEXSIZE" val="18"/>
  <p:tag name="IGUANATEXCURSOR" val="1663"/>
  <p:tag name="TRANSPARENCY" val="Vero"/>
  <p:tag name="LATEXENGINEID" val="0"/>
  <p:tag name="TEMPFOLDER" val="c:\temp\"/>
  <p:tag name="LATEXFORMHEIGHT" val="312"/>
  <p:tag name="LATEXFORMWIDTH" val="384"/>
  <p:tag name="LATEXFORMWRAP" val="Vero"/>
  <p:tag name="BITMAPVECTOR" val="0"/>
</p:tagLst>
</file>

<file path=ppt/tags/tag52.xml><?xml version="1.0" encoding="utf-8"?>
<p:tagLst xmlns:a="http://schemas.openxmlformats.org/drawingml/2006/main" xmlns:r="http://schemas.openxmlformats.org/officeDocument/2006/relationships" xmlns:p="http://schemas.openxmlformats.org/presentationml/2006/main">
  <p:tag name="OUTPUTDPI" val="1200"/>
  <p:tag name="ORIGINALHEIGHT" val="345,7068"/>
  <p:tag name="ORIGINALWIDTH" val="1627,297"/>
  <p:tag name="OUTPUTTYPE" val="PNG"/>
  <p:tag name="IGUANATEXVERSION" val="160"/>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mathsf{E}[W(k)]=\sum_{\forall \;i,j}^k \;\frac{1}{n}\;{p_{ij}} \; W_{ij}(k)=\bar{W}&#10;\end{eqnarray*}&#10;}&#10;\end{document}"/>
  <p:tag name="IGUANATEXSIZE" val="18"/>
  <p:tag name="IGUANATEXCURSOR" val="1669"/>
  <p:tag name="TRANSPARENCY" val="Vero"/>
  <p:tag name="LATEXENGINEID" val="0"/>
  <p:tag name="TEMPFOLDER" val="c:\temp\"/>
  <p:tag name="LATEXFORMHEIGHT" val="312"/>
  <p:tag name="LATEXFORMWIDTH" val="384"/>
  <p:tag name="LATEXFORMWRAP" val="Vero"/>
  <p:tag name="BITMAPVECTOR" val="0"/>
</p:tagLst>
</file>

<file path=ppt/tags/tag53.xml><?xml version="1.0" encoding="utf-8"?>
<p:tagLst xmlns:a="http://schemas.openxmlformats.org/drawingml/2006/main" xmlns:r="http://schemas.openxmlformats.org/officeDocument/2006/relationships" xmlns:p="http://schemas.openxmlformats.org/presentationml/2006/main">
  <p:tag name="OUTPUTDPI" val="1200"/>
  <p:tag name="ORIGINALHEIGHT" val="134,2332"/>
  <p:tag name="ORIGINALWIDTH" val="2257,218"/>
  <p:tag name="OUTPUTTYPE" val="PNG"/>
  <p:tag name="IGUANATEXVERSION" val="160"/>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mathsf{E}[x(t+1)|x(0)]=\bar{W}^t x(0)=x(0)^\intercal &#10;(\bar{W}^\intercal)^t &#10;\implies&#10;\end{eqnarray*} &#10;}&#10;\end{document}"/>
  <p:tag name="IGUANATEXSIZE" val="18"/>
  <p:tag name="IGUANATEXCURSOR" val="1688"/>
  <p:tag name="TRANSPARENCY" val="Vero"/>
  <p:tag name="LATEXENGINEID" val="0"/>
  <p:tag name="TEMPFOLDER" val="c:\temp\"/>
  <p:tag name="LATEXFORMHEIGHT" val="312"/>
  <p:tag name="LATEXFORMWIDTH" val="384"/>
  <p:tag name="LATEXFORMWRAP" val="Vero"/>
  <p:tag name="BITMAPVECTOR" val="0"/>
</p:tagLst>
</file>

<file path=ppt/tags/tag54.xml><?xml version="1.0" encoding="utf-8"?>
<p:tagLst xmlns:a="http://schemas.openxmlformats.org/drawingml/2006/main" xmlns:r="http://schemas.openxmlformats.org/officeDocument/2006/relationships" xmlns:p="http://schemas.openxmlformats.org/presentationml/2006/main">
  <p:tag name="OUTPUTDPI" val="1200"/>
  <p:tag name="ORIGINALHEIGHT" val="271,4661"/>
  <p:tag name="ORIGINALWIDTH" val="594,6757"/>
  <p:tag name="OUTPUTTYPE" val="PNG"/>
  <p:tag name="IGUANATEXVERSION" val="160"/>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bar{W}^t\to \frac{\bm{1}_n^\intercal \bm{1}_n}{n}&#10;\end{eqnarray*} &#10;}&#10;\end{document}"/>
  <p:tag name="IGUANATEXSIZE" val="18"/>
  <p:tag name="IGUANATEXCURSOR" val="1609"/>
  <p:tag name="TRANSPARENCY" val="Vero"/>
  <p:tag name="LATEXENGINEID" val="0"/>
  <p:tag name="TEMPFOLDER" val="c:\temp\"/>
  <p:tag name="LATEXFORMHEIGHT" val="312"/>
  <p:tag name="LATEXFORMWIDTH" val="384"/>
  <p:tag name="LATEXFORMWRAP" val="Vero"/>
  <p:tag name="BITMAPVECTOR" val="0"/>
</p:tagLst>
</file>

<file path=ppt/tags/tag55.xml><?xml version="1.0" encoding="utf-8"?>
<p:tagLst xmlns:a="http://schemas.openxmlformats.org/drawingml/2006/main" xmlns:r="http://schemas.openxmlformats.org/officeDocument/2006/relationships" xmlns:p="http://schemas.openxmlformats.org/presentationml/2006/main">
  <p:tag name="OUTPUTDPI" val="1200"/>
  <p:tag name="ORIGINALHEIGHT" val="528,684"/>
  <p:tag name="ORIGINALWIDTH" val="1949,006"/>
  <p:tag name="OUTPUTTYPE" val="PNG"/>
  <p:tag name="IGUANATEXVERSION" val="160"/>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bar{W}=\frac{1}{n}\cdot \Big[p_{12}W_{12}+p_{21}W_{21}+p_{14}W_{14}+\\&#10;\;\;\;\;\;\;\;\quad+p_{41}W_{41}+p_{34}W_{34}+p_{43}W_{43}\Big]=&#10;\end{eqnarray*}&#10;}&#10;\end{document}"/>
  <p:tag name="IGUANATEXSIZE" val="18"/>
  <p:tag name="IGUANATEXCURSOR" val="1731"/>
  <p:tag name="TRANSPARENCY" val="Vero"/>
  <p:tag name="LATEXENGINEID" val="0"/>
  <p:tag name="TEMPFOLDER" val="c:\temp\"/>
  <p:tag name="LATEXFORMHEIGHT" val="312"/>
  <p:tag name="LATEXFORMWIDTH" val="384"/>
  <p:tag name="LATEXFORMWRAP" val="Vero"/>
  <p:tag name="BITMAPVECTOR" val="0"/>
</p:tagLst>
</file>

<file path=ppt/tags/tag56.xml><?xml version="1.0" encoding="utf-8"?>
<p:tagLst xmlns:a="http://schemas.openxmlformats.org/drawingml/2006/main" xmlns:r="http://schemas.openxmlformats.org/officeDocument/2006/relationships" xmlns:p="http://schemas.openxmlformats.org/presentationml/2006/main">
  <p:tag name="OUTPUTDPI" val="1200"/>
  <p:tag name="ORIGINALHEIGHT" val="597,6753"/>
  <p:tag name="ORIGINALWIDTH" val="1205,849"/>
  <p:tag name="OUTPUTTYPE" val="PNG"/>
  <p:tag name="IGUANATEXVERSION" val="160"/>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begin{bmatrix}&#10;6/8 &amp; 1/8&amp; 0 &amp; 1/8\\&#10;1/8 &amp; 7/8 &amp; 0 &amp; 0\\&#10;0 &amp; 0 &amp; 6/8 &amp; 2/8\\&#10;1/8 &amp; 0 &amp; 2/8 &amp; 5/8\\&#10;\end{bmatrix}&#10;\end{eqnarray*}&#10;}&#10;\end{document}"/>
  <p:tag name="IGUANATEXSIZE" val="18"/>
  <p:tag name="IGUANATEXCURSOR" val="1670"/>
  <p:tag name="TRANSPARENCY" val="Vero"/>
  <p:tag name="LATEXENGINEID" val="0"/>
  <p:tag name="TEMPFOLDER" val="c:\temp\"/>
  <p:tag name="LATEXFORMHEIGHT" val="312"/>
  <p:tag name="LATEXFORMWIDTH" val="384"/>
  <p:tag name="LATEXFORMWRAP" val="Vero"/>
  <p:tag name="BITMAPVECTOR" val="0"/>
</p:tagLst>
</file>

<file path=ppt/tags/tag57.xml><?xml version="1.0" encoding="utf-8"?>
<p:tagLst xmlns:a="http://schemas.openxmlformats.org/drawingml/2006/main" xmlns:r="http://schemas.openxmlformats.org/officeDocument/2006/relationships" xmlns:p="http://schemas.openxmlformats.org/presentationml/2006/main">
  <p:tag name="OUTPUTDPI" val="1200"/>
  <p:tag name="ORIGINALHEIGHT" val="450,6936"/>
  <p:tag name="ORIGINALWIDTH" val="2810,649"/>
  <p:tag name="OUTPUTTYPE" val="PNG"/>
  <p:tag name="IGUANATEXVERSION" val="160"/>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text{indeed } \left.x(k+1)\right|_{k\to\infty}\;=\;\underbrace{\frac{\bm{1}_n^\intercal x(0)}{n}}_{c=x_{\mathrm{ave}}}\cdot \bm{1}_n \implies \phi(\infty)\to\frac{\bm{1}_n \bm{1}_n^\intercal }{n}&#10;\end{eqnarray*}&#10;}&#10;\end{document}"/>
  <p:tag name="IGUANATEXSIZE" val="18"/>
  <p:tag name="IGUANATEXCURSOR" val="1793"/>
  <p:tag name="TRANSPARENCY" val="Vero"/>
  <p:tag name="LATEXENGINEID" val="0"/>
  <p:tag name="TEMPFOLDER" val="c:\temp\"/>
  <p:tag name="LATEXFORMHEIGHT" val="312"/>
  <p:tag name="LATEXFORMWIDTH" val="384"/>
  <p:tag name="LATEXFORMWRAP" val="Vero"/>
  <p:tag name="BITMAPVECTOR" val="0"/>
</p:tagLst>
</file>

<file path=ppt/tags/tag58.xml><?xml version="1.0" encoding="utf-8"?>
<p:tagLst xmlns:a="http://schemas.openxmlformats.org/drawingml/2006/main" xmlns:r="http://schemas.openxmlformats.org/officeDocument/2006/relationships" xmlns:p="http://schemas.openxmlformats.org/presentationml/2006/main">
  <p:tag name="OUTPUTDPI" val="1200"/>
  <p:tag name="ORIGINALHEIGHT" val="125,2343"/>
  <p:tag name="ORIGINALWIDTH" val="29,24638"/>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10;\end{eqnarray*}&#10;}&#10;\end{document}"/>
  <p:tag name="IGUANATEXSIZE" val="18"/>
  <p:tag name="IGUANATEXCURSOR" val="1603"/>
  <p:tag name="TRANSPARENCY" val="Vero"/>
  <p:tag name="LATEXENGINEID" val="0"/>
  <p:tag name="TEMPFOLDER" val="c:\temp\"/>
  <p:tag name="LATEXFORMHEIGHT" val="312"/>
  <p:tag name="LATEXFORMWIDTH" val="384"/>
  <p:tag name="LATEXFORMWRAP" val="Vero"/>
  <p:tag name="BITMAPVECTOR" val="0"/>
</p:tagLst>
</file>

<file path=ppt/tags/tag59.xml><?xml version="1.0" encoding="utf-8"?>
<p:tagLst xmlns:a="http://schemas.openxmlformats.org/drawingml/2006/main" xmlns:r="http://schemas.openxmlformats.org/officeDocument/2006/relationships" xmlns:p="http://schemas.openxmlformats.org/presentationml/2006/main">
  <p:tag name="OUTPUTDPI" val="1200"/>
  <p:tag name="ORIGINALHEIGHT" val="125,2343"/>
  <p:tag name="ORIGINALWIDTH" val="29,24638"/>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10;\end{eqnarray*}&#10;}&#10;\end{document}"/>
  <p:tag name="IGUANATEXSIZE" val="18"/>
  <p:tag name="IGUANATEXCURSOR" val="1603"/>
  <p:tag name="TRANSPARENCY" val="Vero"/>
  <p:tag name="LATEXENGINEID" val="0"/>
  <p:tag name="TEMPFOLDER" val="c:\temp\"/>
  <p:tag name="LATEXFORMHEIGHT" val="312"/>
  <p:tag name="LATEXFORMWIDTH" val="384"/>
  <p:tag name="LATEXFORMWRAP" val="Vero"/>
  <p:tag name="BITMAPVECTOR" val="0"/>
</p:tagLst>
</file>

<file path=ppt/tags/tag6.xml><?xml version="1.0" encoding="utf-8"?>
<p:tagLst xmlns:a="http://schemas.openxmlformats.org/drawingml/2006/main" xmlns:r="http://schemas.openxmlformats.org/officeDocument/2006/relationships" xmlns:p="http://schemas.openxmlformats.org/presentationml/2006/main">
  <p:tag name="OUTPUTDPI" val="1200"/>
  <p:tag name="ORIGINALHEIGHT" val="633,6708"/>
  <p:tag name="ORIGINALWIDTH" val="2874,391"/>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overbrace{\begin{bmatrix}&#10;2&amp; 0 &amp; 0\\&#10;0 &amp; 1 &amp; 0\\&#10;0 &amp; 0 &amp; 1\\&#10;\end{bmatrix}}^{\text{(Input degree node matrix)}}-\overbrace{\begin{bmatrix}&#10;0 &amp; 1 &amp; 1\\&#10;1 &amp; 0 &amp; 0\\&#10;1 &amp; 0 &amp; 0\\&#10;\end{bmatrix}}^{\text{(Adjacency matrix)}}&#10;=\overbrace{\begin{bmatrix}&#10;2 &amp; -1 &amp; -1\\&#10;-1 &amp; 1 &amp; 0\\&#10;-1 &amp; 0 &amp; 1\\&#10;\end{bmatrix}}^{\text{(Laplacian matrix)}}&#10;\end{eqnarray*}&#10;}&#10;\end{document}"/>
  <p:tag name="IGUANATEXSIZE" val="18"/>
  <p:tag name="IGUANATEXCURSOR" val="1705"/>
  <p:tag name="TRANSPARENCY" val="Vero"/>
  <p:tag name="LATEXENGINEID" val="0"/>
  <p:tag name="TEMPFOLDER" val="c:\temp\"/>
  <p:tag name="LATEXFORMHEIGHT" val="312"/>
  <p:tag name="LATEXFORMWIDTH" val="384"/>
  <p:tag name="LATEXFORMWRAP" val="Vero"/>
  <p:tag name="BITMAPVECTOR" val="0"/>
</p:tagLst>
</file>

<file path=ppt/tags/tag60.xml><?xml version="1.0" encoding="utf-8"?>
<p:tagLst xmlns:a="http://schemas.openxmlformats.org/drawingml/2006/main" xmlns:r="http://schemas.openxmlformats.org/officeDocument/2006/relationships" xmlns:p="http://schemas.openxmlformats.org/presentationml/2006/main">
  <p:tag name="OUTPUTDPI" val="1200"/>
  <p:tag name="ORIGINALHEIGHT" val="125,2343"/>
  <p:tag name="ORIGINALWIDTH" val="1006,374"/>
  <p:tag name="OUTPUTTYPE" val="PNG"/>
  <p:tag name="IGUANATEXVERSION" val="160"/>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y(k)=x(k)-x_{\mathrm{ave}} \bm{1}_n&#10;\end{eqnarray*}&#10;}&#10;\end{document}"/>
  <p:tag name="IGUANATEXSIZE" val="18"/>
  <p:tag name="IGUANATEXCURSOR" val="1629"/>
  <p:tag name="TRANSPARENCY" val="Vero"/>
  <p:tag name="LATEXENGINEID" val="0"/>
  <p:tag name="TEMPFOLDER" val="c:\temp\"/>
  <p:tag name="LATEXFORMHEIGHT" val="312"/>
  <p:tag name="LATEXFORMWIDTH" val="384"/>
  <p:tag name="LATEXFORMWRAP" val="Vero"/>
  <p:tag name="BITMAPVECTOR" val="0"/>
</p:tagLst>
</file>

<file path=ppt/tags/tag61.xml><?xml version="1.0" encoding="utf-8"?>
<p:tagLst xmlns:a="http://schemas.openxmlformats.org/drawingml/2006/main" xmlns:r="http://schemas.openxmlformats.org/officeDocument/2006/relationships" xmlns:p="http://schemas.openxmlformats.org/presentationml/2006/main">
  <p:tag name="OUTPUTDPI" val="1200"/>
  <p:tag name="ORIGINALHEIGHT" val="125,2343"/>
  <p:tag name="ORIGINALWIDTH" val="1393,326"/>
  <p:tag name="OUTPUTTYPE" val="PNG"/>
  <p:tag name="IGUANATEXVERSION" val="160"/>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y(k+1)=x(k+1)-x_{\mathrm{ave}} \bm{1}_n &#10;\end{eqnarray*}&#10;}&#10;\end{document}"/>
  <p:tag name="IGUANATEXSIZE" val="18"/>
  <p:tag name="IGUANATEXCURSOR" val="1639"/>
  <p:tag name="TRANSPARENCY" val="Vero"/>
  <p:tag name="LATEXENGINEID" val="0"/>
  <p:tag name="TEMPFOLDER" val="c:\temp\"/>
  <p:tag name="LATEXFORMHEIGHT" val="312"/>
  <p:tag name="LATEXFORMWIDTH" val="384"/>
  <p:tag name="LATEXFORMWRAP" val="Vero"/>
  <p:tag name="BITMAPVECTOR" val="0"/>
</p:tagLst>
</file>

<file path=ppt/tags/tag62.xml><?xml version="1.0" encoding="utf-8"?>
<p:tagLst xmlns:a="http://schemas.openxmlformats.org/drawingml/2006/main" xmlns:r="http://schemas.openxmlformats.org/officeDocument/2006/relationships" xmlns:p="http://schemas.openxmlformats.org/presentationml/2006/main">
  <p:tag name="OUTPUTDPI" val="1200"/>
  <p:tag name="ORIGINALHEIGHT" val="125,2343"/>
  <p:tag name="ORIGINALWIDTH" val="1761,53"/>
  <p:tag name="OUTPUTTYPE" val="PNG"/>
  <p:tag name="IGUANATEXVERSION" val="160"/>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W(k)\left(x(k)-x_{\mathrm{ave}} \bm{1}_n\right)=W(k) y(k)&#10;\end{eqnarray*}&#10;}&#10;\end{document}"/>
  <p:tag name="IGUANATEXSIZE" val="18"/>
  <p:tag name="IGUANATEXCURSOR" val="1641"/>
  <p:tag name="TRANSPARENCY" val="Vero"/>
  <p:tag name="LATEXENGINEID" val="0"/>
  <p:tag name="TEMPFOLDER" val="c:\temp\"/>
  <p:tag name="LATEXFORMHEIGHT" val="312"/>
  <p:tag name="LATEXFORMWIDTH" val="384"/>
  <p:tag name="LATEXFORMWRAP" val="Vero"/>
  <p:tag name="BITMAPVECTOR" val="0"/>
</p:tagLst>
</file>

<file path=ppt/tags/tag63.xml><?xml version="1.0" encoding="utf-8"?>
<p:tagLst xmlns:a="http://schemas.openxmlformats.org/drawingml/2006/main" xmlns:r="http://schemas.openxmlformats.org/officeDocument/2006/relationships" xmlns:p="http://schemas.openxmlformats.org/presentationml/2006/main">
  <p:tag name="OUTPUTDPI" val="1200"/>
  <p:tag name="ORIGINALHEIGHT" val="125,2343"/>
  <p:tag name="ORIGINALWIDTH" val="2588,676"/>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mathsf{E}[y(k+1)^\intercal y(k+1)|y(k)]=y(k)^\intercal&#10;\mathsf{E}[W(k)^\intercal W(k)]&#10;y(k)&#10;\end{eqnarray*}&#10;}&#10;\end{document}"/>
  <p:tag name="IGUANATEXSIZE" val="18"/>
  <p:tag name="IGUANATEXCURSOR" val="1635"/>
  <p:tag name="TRANSPARENCY" val="Vero"/>
  <p:tag name="LATEXENGINEID" val="0"/>
  <p:tag name="TEMPFOLDER" val="c:\temp\"/>
  <p:tag name="LATEXFORMHEIGHT" val="312"/>
  <p:tag name="LATEXFORMWIDTH" val="384"/>
  <p:tag name="LATEXFORMWRAP" val="Vero"/>
  <p:tag name="BITMAPVECTOR" val="0"/>
</p:tagLst>
</file>

<file path=ppt/tags/tag64.xml><?xml version="1.0" encoding="utf-8"?>
<p:tagLst xmlns:a="http://schemas.openxmlformats.org/drawingml/2006/main" xmlns:r="http://schemas.openxmlformats.org/officeDocument/2006/relationships" xmlns:p="http://schemas.openxmlformats.org/presentationml/2006/main">
  <p:tag name="OUTPUTDPI" val="1200"/>
  <p:tag name="ORIGINALHEIGHT" val="145,4818"/>
  <p:tag name="ORIGINALWIDTH" val="4004,5"/>
  <p:tag name="OUTPUTTYPE" val="PNG"/>
  <p:tag name="IGUANATEXVERSION" val="160"/>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y(t)\perp \bm{1}_n&#10;\quad \implies \quad y(k-1)^\intercal&#10;\mathsf{E}[W^\intercal W]&#10;y(k-1)\quad\leq\quad \lambda_2(\mathsf{E}[W^\intercal W])\cdot \|y(k-1)\|_2^2\end{eqnarray*}&#10;}&#10;\end{document}"/>
  <p:tag name="IGUANATEXSIZE" val="18"/>
  <p:tag name="IGUANATEXCURSOR" val="1602"/>
  <p:tag name="TRANSPARENCY" val="Vero"/>
  <p:tag name="LATEXENGINEID" val="0"/>
  <p:tag name="TEMPFOLDER" val="c:\temp\"/>
  <p:tag name="LATEXFORMHEIGHT" val="312"/>
  <p:tag name="LATEXFORMWIDTH" val="384"/>
  <p:tag name="LATEXFORMWRAP" val="Vero"/>
  <p:tag name="BITMAPVECTOR" val="0"/>
</p:tagLst>
</file>

<file path=ppt/tags/tag65.xml><?xml version="1.0" encoding="utf-8"?>
<p:tagLst xmlns:a="http://schemas.openxmlformats.org/drawingml/2006/main" xmlns:r="http://schemas.openxmlformats.org/officeDocument/2006/relationships" xmlns:p="http://schemas.openxmlformats.org/presentationml/2006/main">
  <p:tag name="OUTPUTDPI" val="1200"/>
  <p:tag name="ORIGINALHEIGHT" val="145,4818"/>
  <p:tag name="ORIGINALWIDTH" val="2282,715"/>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implies \quad &#10;\mathsf{E}[y(t)^\intercal y(t)]&#10;\leq \left(\lambda_2(\mathsf{E}[W^\intercal W])\right)^t\|y(0)\|_2^2&#10;\end{eqnarray*}&#10;}&#10;\end{document}"/>
  <p:tag name="IGUANATEXSIZE" val="18"/>
  <p:tag name="IGUANATEXCURSOR" val="1706"/>
  <p:tag name="TRANSPARENCY" val="Vero"/>
  <p:tag name="LATEXENGINEID" val="0"/>
  <p:tag name="TEMPFOLDER" val="c:\temp\"/>
  <p:tag name="LATEXFORMHEIGHT" val="312"/>
  <p:tag name="LATEXFORMWIDTH" val="384"/>
  <p:tag name="LATEXFORMWRAP" val="Vero"/>
  <p:tag name="BITMAPVECTOR" val="0"/>
</p:tagLst>
</file>

<file path=ppt/tags/tag66.xml><?xml version="1.0" encoding="utf-8"?>
<p:tagLst xmlns:a="http://schemas.openxmlformats.org/drawingml/2006/main" xmlns:r="http://schemas.openxmlformats.org/officeDocument/2006/relationships" xmlns:p="http://schemas.openxmlformats.org/presentationml/2006/main">
  <p:tag name="OUTPUTDPI" val="1200"/>
  <p:tag name="ORIGINALHEIGHT" val="125,2343"/>
  <p:tag name="ORIGINALWIDTH" val="908,8864"/>
  <p:tag name="OUTPUTTYPE" val="PNG"/>
  <p:tag name="IGUANATEXVERSION" val="160"/>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y(k)\perp \bm{1}_n\;\;\forall \;k\geq 0\end{eqnarray*}&#10;}&#10;\end{document}"/>
  <p:tag name="IGUANATEXSIZE" val="18"/>
  <p:tag name="IGUANATEXCURSOR" val="1624"/>
  <p:tag name="TRANSPARENCY" val="Vero"/>
  <p:tag name="LATEXENGINEID" val="0"/>
  <p:tag name="TEMPFOLDER" val="c:\temp\"/>
  <p:tag name="LATEXFORMHEIGHT" val="312"/>
  <p:tag name="LATEXFORMWIDTH" val="384"/>
  <p:tag name="LATEXFORMWRAP" val="Vero"/>
  <p:tag name="BITMAPVECTOR" val="0"/>
</p:tagLst>
</file>

<file path=ppt/tags/tag67.xml><?xml version="1.0" encoding="utf-8"?>
<p:tagLst xmlns:a="http://schemas.openxmlformats.org/drawingml/2006/main" xmlns:r="http://schemas.openxmlformats.org/officeDocument/2006/relationships" xmlns:p="http://schemas.openxmlformats.org/presentationml/2006/main">
  <p:tag name="OUTPUTDPI" val="1200"/>
  <p:tag name="ORIGINALHEIGHT" val="125,2343"/>
  <p:tag name="ORIGINALWIDTH" val="1619,048"/>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text{(by diagonalization of } \mathsf{E}[W^\intercal W]\text{ )}&#10;\end{eqnarray*}&#10;}&#10;\end{document}"/>
  <p:tag name="IGUANATEXSIZE" val="18"/>
  <p:tag name="IGUANATEXCURSOR" val="1666"/>
  <p:tag name="TRANSPARENCY" val="Vero"/>
  <p:tag name="LATEXENGINEID" val="0"/>
  <p:tag name="TEMPFOLDER" val="c:\temp\"/>
  <p:tag name="LATEXFORMHEIGHT" val="312"/>
  <p:tag name="LATEXFORMWIDTH" val="384"/>
  <p:tag name="LATEXFORMWRAP" val="Vero"/>
  <p:tag name="BITMAPVECTOR" val="0"/>
</p:tagLst>
</file>

<file path=ppt/tags/tag68.xml><?xml version="1.0" encoding="utf-8"?>
<p:tagLst xmlns:a="http://schemas.openxmlformats.org/drawingml/2006/main" xmlns:r="http://schemas.openxmlformats.org/officeDocument/2006/relationships" xmlns:p="http://schemas.openxmlformats.org/presentationml/2006/main">
  <p:tag name="OUTPUTDPI" val="1200"/>
  <p:tag name="ORIGINALHEIGHT" val="112,4859"/>
  <p:tag name="ORIGINALWIDTH" val="1182,602"/>
  <p:tag name="OUTPUTTYPE" val="PNG"/>
  <p:tag name="IGUANATEXVERSION" val="160"/>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text{(2nd largest eigenvalue)}&#10;\end{eqnarray*}&#10;}&#10;\end{document}"/>
  <p:tag name="IGUANATEXSIZE" val="18"/>
  <p:tag name="IGUANATEXCURSOR" val="1631"/>
  <p:tag name="TRANSPARENCY" val="Vero"/>
  <p:tag name="LATEXENGINEID" val="0"/>
  <p:tag name="TEMPFOLDER" val="c:\temp\"/>
  <p:tag name="LATEXFORMHEIGHT" val="312"/>
  <p:tag name="LATEXFORMWIDTH" val="384"/>
  <p:tag name="LATEXFORMWRAP" val="Vero"/>
  <p:tag name="BITMAPVECTOR" val="0"/>
</p:tagLst>
</file>

<file path=ppt/tags/tag69.xml><?xml version="1.0" encoding="utf-8"?>
<p:tagLst xmlns:a="http://schemas.openxmlformats.org/drawingml/2006/main" xmlns:r="http://schemas.openxmlformats.org/officeDocument/2006/relationships" xmlns:p="http://schemas.openxmlformats.org/presentationml/2006/main">
  <p:tag name="OUTPUTDPI" val="1200"/>
  <p:tag name="ORIGINALHEIGHT" val="299,2126"/>
  <p:tag name="ORIGINALWIDTH" val="1559,055"/>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pr\left( \frac{&#10;\|x(k)-x_{\mathrm{ave}1_n}\|_2&#10;}{\|x(0)\|_2}\geq \epsilon\right)\leq \epsilon&#10;\end{eqnarray*}&#10;}&#10;\end{document}"/>
  <p:tag name="IGUANATEXSIZE" val="18"/>
  <p:tag name="IGUANATEXCURSOR" val="1649"/>
  <p:tag name="TRANSPARENCY" val="Vero"/>
  <p:tag name="LATEXENGINEID" val="0"/>
  <p:tag name="TEMPFOLDER" val="c:\temp\"/>
  <p:tag name="LATEXFORMHEIGHT" val="312"/>
  <p:tag name="LATEXFORMWIDTH" val="384"/>
  <p:tag name="LATEXFORMWRAP" val="Vero"/>
  <p:tag name="BITMAPVECTOR" val="0"/>
</p:tagLst>
</file>

<file path=ppt/tags/tag7.xml><?xml version="1.0" encoding="utf-8"?>
<p:tagLst xmlns:a="http://schemas.openxmlformats.org/drawingml/2006/main" xmlns:r="http://schemas.openxmlformats.org/officeDocument/2006/relationships" xmlns:p="http://schemas.openxmlformats.org/presentationml/2006/main">
  <p:tag name="OUTPUTDPI" val="1200"/>
  <p:tag name="ORIGINALHEIGHT" val="125,2343"/>
  <p:tag name="ORIGINALWIDTH" val="1289,839"/>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mathbfcal{L}(\mathbfcal{G})=\mathbfcal{D}(\mathbfcal{G})-\mathbfcal{A}(\mathbfcal{G})=\end{eqnarray*}&#10;}&#10;\end{document}"/>
  <p:tag name="IGUANATEXSIZE" val="18"/>
  <p:tag name="IGUANATEXCURSOR" val="1688"/>
  <p:tag name="TRANSPARENCY" val="Vero"/>
  <p:tag name="LATEXENGINEID" val="0"/>
  <p:tag name="TEMPFOLDER" val="c:\temp\"/>
  <p:tag name="LATEXFORMHEIGHT" val="312"/>
  <p:tag name="LATEXFORMWIDTH" val="384"/>
  <p:tag name="LATEXFORMWRAP" val="Vero"/>
  <p:tag name="BITMAPVECTOR" val="0"/>
</p:tagLst>
</file>

<file path=ppt/tags/tag70.xml><?xml version="1.0" encoding="utf-8"?>
<p:tagLst xmlns:a="http://schemas.openxmlformats.org/drawingml/2006/main" xmlns:r="http://schemas.openxmlformats.org/officeDocument/2006/relationships" xmlns:p="http://schemas.openxmlformats.org/presentationml/2006/main">
  <p:tag name="OUTPUTDPI" val="1200"/>
  <p:tag name="ORIGINALHEIGHT" val="287,2141"/>
  <p:tag name="ORIGINALWIDTH" val="1229,096"/>
  <p:tag name="OUTPUTTYPE" val="PNG"/>
  <p:tag name="IGUANATEXVERSION" val="160"/>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forall\;k\;\geq \;K^*\;=\;\frac{3\log \epsilon}{\log \lambda_{2}(\bar{W})}&#10;\end{eqnarray*}&#10;}&#10;\end{document}"/>
  <p:tag name="IGUANATEXSIZE" val="18"/>
  <p:tag name="IGUANATEXCURSOR" val="1675"/>
  <p:tag name="TRANSPARENCY" val="Vero"/>
  <p:tag name="LATEXENGINEID" val="0"/>
  <p:tag name="TEMPFOLDER" val="c:\temp\"/>
  <p:tag name="LATEXFORMHEIGHT" val="312"/>
  <p:tag name="LATEXFORMWIDTH" val="384"/>
  <p:tag name="LATEXFORMWRAP" val="Vero"/>
  <p:tag name="BITMAPVECTOR" val="0"/>
</p:tagLst>
</file>

<file path=ppt/tags/tag71.xml><?xml version="1.0" encoding="utf-8"?>
<p:tagLst xmlns:a="http://schemas.openxmlformats.org/drawingml/2006/main" xmlns:r="http://schemas.openxmlformats.org/officeDocument/2006/relationships" xmlns:p="http://schemas.openxmlformats.org/presentationml/2006/main">
  <p:tag name="OUTPUTDPI" val="1200"/>
  <p:tag name="ORIGINALHEIGHT" val="302,9621"/>
  <p:tag name="ORIGINALWIDTH" val="2899,138"/>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1_n^\intercal\cdot  x(k+1)=1_n^\intercal \cdot W(k)x(k)=1_n^\intercal x(0)=\sum_{i=1}^n x_i(0)\quad \forall k\geq 0&#10;\end{eqnarray*}&#10;}&#10;\end{document}"/>
  <p:tag name="IGUANATEXSIZE" val="18"/>
  <p:tag name="IGUANATEXCURSOR" val="1717"/>
  <p:tag name="TRANSPARENCY" val="Vero"/>
  <p:tag name="LATEXENGINEID" val="0"/>
  <p:tag name="TEMPFOLDER" val="c:\temp\"/>
  <p:tag name="LATEXFORMHEIGHT" val="312"/>
  <p:tag name="LATEXFORMWIDTH" val="384"/>
  <p:tag name="LATEXFORMWRAP" val="Vero"/>
  <p:tag name="BITMAPVECTOR" val="0"/>
</p:tagLst>
</file>

<file path=ppt/tags/tag72.xml><?xml version="1.0" encoding="utf-8"?>
<p:tagLst xmlns:a="http://schemas.openxmlformats.org/drawingml/2006/main" xmlns:r="http://schemas.openxmlformats.org/officeDocument/2006/relationships" xmlns:p="http://schemas.openxmlformats.org/presentationml/2006/main">
  <p:tag name="OUTPUTDPI" val="1200"/>
  <p:tag name="ORIGINALHEIGHT" val="597,6753"/>
  <p:tag name="ORIGINALWIDTH" val="1280,84"/>
  <p:tag name="OUTPUTTYPE" val="PNG"/>
  <p:tag name="IGUANATEXVERSION" val="160"/>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W_{13}=\begin{bmatrix}&#10;0.5 &amp; 0&amp; 0.5 &amp; 0\\&#10;0 &amp; 1 &amp; 0 &amp; 0\\&#10;0.5 &amp; 0 &amp; 0.5 &amp; 0\\&#10;0 &amp; 0 &amp; 0 &amp; 1\\&#10;\end{bmatrix}&#10;\end{eqnarray*}&#10;}&#10;\end{document}"/>
  <p:tag name="IGUANATEXSIZE" val="18"/>
  <p:tag name="IGUANATEXCURSOR" val="1608"/>
  <p:tag name="TRANSPARENCY" val="Vero"/>
  <p:tag name="LATEXENGINEID" val="0"/>
  <p:tag name="TEMPFOLDER" val="c:\temp\"/>
  <p:tag name="LATEXFORMHEIGHT" val="312"/>
  <p:tag name="LATEXFORMWIDTH" val="384"/>
  <p:tag name="LATEXFORMWRAP" val="Vero"/>
  <p:tag name="BITMAPVECTOR" val="0"/>
</p:tagLst>
</file>

<file path=ppt/tags/tag73.xml><?xml version="1.0" encoding="utf-8"?>
<p:tagLst xmlns:a="http://schemas.openxmlformats.org/drawingml/2006/main" xmlns:r="http://schemas.openxmlformats.org/officeDocument/2006/relationships" xmlns:p="http://schemas.openxmlformats.org/presentationml/2006/main">
  <p:tag name="OUTPUTDPI" val="1200"/>
  <p:tag name="ORIGINALHEIGHT" val="345,7068"/>
  <p:tag name="ORIGINALWIDTH" val="2612,673"/>
  <p:tag name="OUTPUTTYPE" val="PNG"/>
  <p:tag name="IGUANATEXVERSION" val="160"/>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mathsf{E}[W(0)^\intercal W(0)]=\mathsf{E}[W(0)]=\sum_{\forall \;i,j}^k \left(\frac{1}{n}\cdot p_{ij}\right) \cdot W_{ij}=\bar{W}&#10;\end{eqnarray*}&#10;}&#10;\end{document}"/>
  <p:tag name="IGUANATEXSIZE" val="18"/>
  <p:tag name="IGUANATEXCURSOR" val="1723"/>
  <p:tag name="TRANSPARENCY" val="Vero"/>
  <p:tag name="LATEXENGINEID" val="0"/>
  <p:tag name="TEMPFOLDER" val="c:\temp\"/>
  <p:tag name="LATEXFORMHEIGHT" val="312"/>
  <p:tag name="LATEXFORMWIDTH" val="384"/>
  <p:tag name="LATEXFORMWRAP" val="Vero"/>
  <p:tag name="BITMAPVECTOR" val="0"/>
</p:tagLst>
</file>

<file path=ppt/tags/tag74.xml><?xml version="1.0" encoding="utf-8"?>
<p:tagLst xmlns:a="http://schemas.openxmlformats.org/drawingml/2006/main" xmlns:r="http://schemas.openxmlformats.org/officeDocument/2006/relationships" xmlns:p="http://schemas.openxmlformats.org/presentationml/2006/main">
  <p:tag name="OUTPUTDPI" val="1200"/>
  <p:tag name="ORIGINALHEIGHT" val="145,4818"/>
  <p:tag name="ORIGINALWIDTH" val="4110,236"/>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implies \quad\mathsf{Var}[x(t)]\quad =\quad&#10;\mathsf{E}[y(t)^\intercal y(t)]&#10;\leq \lambda_2(&#10;\bar{W})^t\cdot \|y(0)\|_2^2\;&#10;\leq \lambda_2(&#10;\bar{W})^t\cdot \|x(0)\|_2^2\quad\text{(**)}&#10;\end{eqnarray*}&#10;}&#10;\end{document}"/>
  <p:tag name="IGUANATEXSIZE" val="18"/>
  <p:tag name="IGUANATEXCURSOR" val="1784"/>
  <p:tag name="TRANSPARENCY" val="Vero"/>
  <p:tag name="LATEXENGINEID" val="0"/>
  <p:tag name="TEMPFOLDER" val="c:\temp\"/>
  <p:tag name="LATEXFORMHEIGHT" val="312"/>
  <p:tag name="LATEXFORMWIDTH" val="384"/>
  <p:tag name="LATEXFORMWRAP" val="Vero"/>
  <p:tag name="BITMAPVECTOR" val="0"/>
</p:tagLst>
</file>

<file path=ppt/tags/tag75.xml><?xml version="1.0" encoding="utf-8"?>
<p:tagLst xmlns:a="http://schemas.openxmlformats.org/drawingml/2006/main" xmlns:r="http://schemas.openxmlformats.org/officeDocument/2006/relationships" xmlns:p="http://schemas.openxmlformats.org/presentationml/2006/main">
  <p:tag name="OUTPUTDPI" val="1200"/>
  <p:tag name="ORIGINALHEIGHT" val="322,4597"/>
  <p:tag name="ORIGINALWIDTH" val="2894,638"/>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implies&#10;\pr\left( \frac{&#10;y(k)^\intercal y(k)&#10;}{\|x(0)\|^2_2}\geq \epsilon^2\right)\leq \frac{1}{\epsilon^2 }\cdot \frac{\mathsf{E}[y(k)^\intercal y(k)&#10;] }{\|x(0)\|^2_2}=\frac{\lambda_2(\bar{W})^k}{\epsilon^2}&#10;\end{eqnarray*}&#10;}&#10;\end{document}"/>
  <p:tag name="IGUANATEXSIZE" val="18"/>
  <p:tag name="IGUANATEXCURSOR" val="1717"/>
  <p:tag name="TRANSPARENCY" val="Vero"/>
  <p:tag name="LATEXENGINEID" val="0"/>
  <p:tag name="TEMPFOLDER" val="c:\temp\"/>
  <p:tag name="LATEXFORMHEIGHT" val="312"/>
  <p:tag name="LATEXFORMWIDTH" val="384"/>
  <p:tag name="LATEXFORMWRAP" val="Vero"/>
  <p:tag name="BITMAPVECTOR" val="0"/>
</p:tagLst>
</file>

<file path=ppt/tags/tag76.xml><?xml version="1.0" encoding="utf-8"?>
<p:tagLst xmlns:a="http://schemas.openxmlformats.org/drawingml/2006/main" xmlns:r="http://schemas.openxmlformats.org/officeDocument/2006/relationships" xmlns:p="http://schemas.openxmlformats.org/presentationml/2006/main">
  <p:tag name="OUTPUTDPI" val="1200"/>
  <p:tag name="ORIGINALHEIGHT" val="280,465"/>
  <p:tag name="ORIGINALWIDTH" val="605,9243"/>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frac{\lambda_2(\bar{W})^k}{\epsilon^2}\leq \epsilon&#10;\end{eqnarray*}&#10;}&#10;\end{document}"/>
  <p:tag name="IGUANATEXSIZE" val="18"/>
  <p:tag name="IGUANATEXCURSOR" val="1625"/>
  <p:tag name="TRANSPARENCY" val="Vero"/>
  <p:tag name="LATEXENGINEID" val="0"/>
  <p:tag name="TEMPFOLDER" val="c:\temp\"/>
  <p:tag name="LATEXFORMHEIGHT" val="312"/>
  <p:tag name="LATEXFORMWIDTH" val="384"/>
  <p:tag name="LATEXFORMWRAP" val="Vero"/>
  <p:tag name="BITMAPVECTOR" val="0"/>
</p:tagLst>
</file>

<file path=ppt/tags/tag77.xml><?xml version="1.0" encoding="utf-8"?>
<p:tagLst xmlns:a="http://schemas.openxmlformats.org/drawingml/2006/main" xmlns:r="http://schemas.openxmlformats.org/officeDocument/2006/relationships" xmlns:p="http://schemas.openxmlformats.org/presentationml/2006/main">
  <p:tag name="OUTPUTDPI" val="1200"/>
  <p:tag name="ORIGINALHEIGHT" val="287,2141"/>
  <p:tag name="ORIGINALWIDTH" val="811,3986"/>
  <p:tag name="OUTPUTTYPE" val="PNG"/>
  <p:tag name="IGUANATEXVERSION" val="160"/>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K^*=\frac{3\log \epsilon}{\log \lambda_{2}(\bar{W})}&#10;\end{eqnarray*}&#10;}&#10;\end{document}"/>
  <p:tag name="IGUANATEXSIZE" val="18"/>
  <p:tag name="IGUANATEXCURSOR" val="1606"/>
  <p:tag name="TRANSPARENCY" val="Vero"/>
  <p:tag name="LATEXENGINEID" val="0"/>
  <p:tag name="TEMPFOLDER" val="c:\temp\"/>
  <p:tag name="LATEXFORMHEIGHT" val="312"/>
  <p:tag name="LATEXFORMWIDTH" val="384"/>
  <p:tag name="LATEXFORMWRAP" val="Vero"/>
  <p:tag name="BITMAPVECTOR" val="0"/>
</p:tagLst>
</file>

<file path=ppt/tags/tag78.xml><?xml version="1.0" encoding="utf-8"?>
<p:tagLst xmlns:a="http://schemas.openxmlformats.org/drawingml/2006/main" xmlns:r="http://schemas.openxmlformats.org/officeDocument/2006/relationships" xmlns:p="http://schemas.openxmlformats.org/presentationml/2006/main">
  <p:tag name="OUTPUTDPI" val="1200"/>
  <p:tag name="ORIGINALHEIGHT" val="458,9426"/>
  <p:tag name="ORIGINALWIDTH" val="421,4473"/>
  <p:tag name="OUTPUTTYPE" val="PNG"/>
  <p:tag name="IGUANATEXVERSION" val="160"/>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epsilon=0.1\\ \lambda_2=0.8\\&#10;K^*\approx 31&#10;\end{eqnarray*}&#10;}&#10;\end{document}"/>
  <p:tag name="IGUANATEXSIZE" val="18"/>
  <p:tag name="IGUANATEXCURSOR" val="1646"/>
  <p:tag name="TRANSPARENCY" val="Vero"/>
  <p:tag name="LATEXENGINEID" val="0"/>
  <p:tag name="TEMPFOLDER" val="c:\temp\"/>
  <p:tag name="LATEXFORMHEIGHT" val="312"/>
  <p:tag name="LATEXFORMWIDTH" val="384"/>
  <p:tag name="LATEXFORMWRAP" val="Vero"/>
  <p:tag name="BITMAPVECTOR" val="0"/>
</p:tagLst>
</file>

<file path=ppt/tags/tag79.xml><?xml version="1.0" encoding="utf-8"?>
<p:tagLst xmlns:a="http://schemas.openxmlformats.org/drawingml/2006/main" xmlns:r="http://schemas.openxmlformats.org/officeDocument/2006/relationships" xmlns:p="http://schemas.openxmlformats.org/presentationml/2006/main">
  <p:tag name="OUTPUTDPI" val="1200"/>
  <p:tag name="ORIGINALHEIGHT" val="106,4867"/>
  <p:tag name="ORIGINALWIDTH" val="32,99591"/>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text{)}\end{eqnarray*}&#10;}&#10;\end{document}"/>
  <p:tag name="IGUANATEXSIZE" val="18"/>
  <p:tag name="IGUANATEXCURSOR" val="1610"/>
  <p:tag name="TRANSPARENCY" val="Vero"/>
  <p:tag name="LATEXENGINEID" val="0"/>
  <p:tag name="TEMPFOLDER" val="c:\temp\"/>
  <p:tag name="LATEXFORMHEIGHT" val="312"/>
  <p:tag name="LATEXFORMWIDTH" val="384"/>
  <p:tag name="LATEXFORMWRAP" val="Vero"/>
  <p:tag name="BITMAPVECTOR" val="0"/>
</p:tagLst>
</file>

<file path=ppt/tags/tag8.xml><?xml version="1.0" encoding="utf-8"?>
<p:tagLst xmlns:a="http://schemas.openxmlformats.org/drawingml/2006/main" xmlns:r="http://schemas.openxmlformats.org/officeDocument/2006/relationships" xmlns:p="http://schemas.openxmlformats.org/presentationml/2006/main">
  <p:tag name="OUTPUTDPI" val="1200"/>
  <p:tag name="ORIGINALHEIGHT" val="125,2343"/>
  <p:tag name="ORIGINALWIDTH" val="1516,311"/>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dot{y}(t)=-\Pi \mathbfcal{L}x(t)=0\quad \forall \; t\geq0&#10;\end{eqnarray*}&#10;}&#10;\end{document}"/>
  <p:tag name="IGUANATEXSIZE" val="18"/>
  <p:tag name="IGUANATEXCURSOR" val="1611"/>
  <p:tag name="TRANSPARENCY" val="Vero"/>
  <p:tag name="LATEXENGINEID" val="0"/>
  <p:tag name="TEMPFOLDER" val="c:\temp\"/>
  <p:tag name="LATEXFORMHEIGHT" val="312"/>
  <p:tag name="LATEXFORMWIDTH" val="384"/>
  <p:tag name="LATEXFORMWRAP" val="Vero"/>
  <p:tag name="BITMAPVECTOR" val="0"/>
</p:tagLst>
</file>

<file path=ppt/tags/tag80.xml><?xml version="1.0" encoding="utf-8"?>
<p:tagLst xmlns:a="http://schemas.openxmlformats.org/drawingml/2006/main" xmlns:r="http://schemas.openxmlformats.org/officeDocument/2006/relationships" xmlns:p="http://schemas.openxmlformats.org/presentationml/2006/main">
  <p:tag name="OUTPUTDPI" val="1200"/>
  <p:tag name="ORIGINALHEIGHT" val="106,4867"/>
  <p:tag name="ORIGINALWIDTH" val="32,99591"/>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text{)}\end{eqnarray*}&#10;}&#10;\end{document}"/>
  <p:tag name="IGUANATEXSIZE" val="18"/>
  <p:tag name="IGUANATEXCURSOR" val="1610"/>
  <p:tag name="TRANSPARENCY" val="Vero"/>
  <p:tag name="LATEXENGINEID" val="0"/>
  <p:tag name="TEMPFOLDER" val="c:\temp\"/>
  <p:tag name="LATEXFORMHEIGHT" val="312"/>
  <p:tag name="LATEXFORMWIDTH" val="384"/>
  <p:tag name="LATEXFORMWRAP" val="Vero"/>
  <p:tag name="BITMAPVECTOR" val="0"/>
</p:tagLst>
</file>

<file path=ppt/tags/tag81.xml><?xml version="1.0" encoding="utf-8"?>
<p:tagLst xmlns:a="http://schemas.openxmlformats.org/drawingml/2006/main" xmlns:r="http://schemas.openxmlformats.org/officeDocument/2006/relationships" xmlns:p="http://schemas.openxmlformats.org/presentationml/2006/main">
  <p:tag name="OUTPUTDPI" val="1200"/>
  <p:tag name="ORIGINALHEIGHT" val="308,2115"/>
  <p:tag name="ORIGINALWIDTH" val="1136,858"/>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T_{\mathrm{ave}}(\epsilon, P) \leq \frac{3 n \log \epsilon^{-1}}{1-\lambda_{2}(P)}&#10;\end{eqnarray*}&#10;}&#10;\end{document}"/>
  <p:tag name="IGUANATEXSIZE" val="18"/>
  <p:tag name="IGUANATEXCURSOR" val="1664"/>
  <p:tag name="TRANSPARENCY" val="Vero"/>
  <p:tag name="LATEXENGINEID" val="0"/>
  <p:tag name="TEMPFOLDER" val="c:\temp\"/>
  <p:tag name="LATEXFORMHEIGHT" val="312"/>
  <p:tag name="LATEXFORMWIDTH" val="384"/>
  <p:tag name="LATEXFORMWRAP" val="Vero"/>
  <p:tag name="BITMAPVECTOR" val="0"/>
</p:tagLst>
</file>

<file path=ppt/tags/tag82.xml><?xml version="1.0" encoding="utf-8"?>
<p:tagLst xmlns:a="http://schemas.openxmlformats.org/drawingml/2006/main" xmlns:r="http://schemas.openxmlformats.org/officeDocument/2006/relationships" xmlns:p="http://schemas.openxmlformats.org/presentationml/2006/main">
  <p:tag name="OUTPUTDPI" val="1200"/>
  <p:tag name="ORIGINALHEIGHT" val="314,9606"/>
  <p:tag name="ORIGINALWIDTH" val="3126,359"/>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mathsf{E}[W(k)]=\mathsf{E}[W(0)]=\bar{W}=\frac{1}{n}\sum_{i,j}p_{ij} W_{ij} \;\equiv \;I_{n}-\frac{1}{2n}\mathbfcal{D}+\frac{P+P^\intercal}{2n}&#10;\end{eqnarray*}&#10;}&#10;\end{document}"/>
  <p:tag name="IGUANATEXSIZE" val="18"/>
  <p:tag name="IGUANATEXCURSOR" val="1633"/>
  <p:tag name="TRANSPARENCY" val="Vero"/>
  <p:tag name="LATEXENGINEID" val="0"/>
  <p:tag name="TEMPFOLDER" val="c:\temp\"/>
  <p:tag name="LATEXFORMHEIGHT" val="312"/>
  <p:tag name="LATEXFORMWIDTH" val="384"/>
  <p:tag name="LATEXFORMWRAP" val="Vero"/>
  <p:tag name="BITMAPVECTOR" val="0"/>
</p:tagLst>
</file>

<file path=ppt/tags/tag83.xml><?xml version="1.0" encoding="utf-8"?>
<p:tagLst xmlns:a="http://schemas.openxmlformats.org/drawingml/2006/main" xmlns:r="http://schemas.openxmlformats.org/officeDocument/2006/relationships" xmlns:p="http://schemas.openxmlformats.org/presentationml/2006/main">
  <p:tag name="OUTPUTDPI" val="1200"/>
  <p:tag name="ORIGINALHEIGHT" val="299,2126"/>
  <p:tag name="ORIGINALWIDTH" val="3051,368"/>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implies \bar{W}=\left(1-\frac{1}{n}\right) I_n+\frac{P}{n}\quad \implies \quad \lambda_i(\bar{W})=1-\frac{1}{n}+\frac{\lambda_{i}(P)}{n}&#10;\end{eqnarray*}&#10;}&#10;\end{document}"/>
  <p:tag name="IGUANATEXSIZE" val="18"/>
  <p:tag name="IGUANATEXCURSOR" val="1738"/>
  <p:tag name="TRANSPARENCY" val="Vero"/>
  <p:tag name="LATEXENGINEID" val="0"/>
  <p:tag name="TEMPFOLDER" val="c:\temp\"/>
  <p:tag name="LATEXFORMHEIGHT" val="312"/>
  <p:tag name="LATEXFORMWIDTH" val="384"/>
  <p:tag name="LATEXFORMWRAP" val="Vero"/>
  <p:tag name="BITMAPVECTOR" val="0"/>
</p:tagLst>
</file>

<file path=ppt/tags/tag84.xml><?xml version="1.0" encoding="utf-8"?>
<p:tagLst xmlns:a="http://schemas.openxmlformats.org/drawingml/2006/main" xmlns:r="http://schemas.openxmlformats.org/officeDocument/2006/relationships" xmlns:p="http://schemas.openxmlformats.org/presentationml/2006/main">
  <p:tag name="OUTPUTDPI" val="1200"/>
  <p:tag name="ORIGINALHEIGHT" val="332,2085"/>
  <p:tag name="ORIGINALWIDTH" val="4830,896"/>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implies \quad \frac{3\log \epsilon^{-1}}{\log \lambda_{2}(\bar{W})^{-1}}=&#10;\frac{3\log \epsilon^{-1}}{(-1)\cdot\log\left( 1-\frac{1}{n}(1-\lambda_{2}(P))\right)}\;\approx \;\frac{3\log \epsilon^{-1}}{(-1)\cdot \left( &#10;-\frac{1}{n}(1-\lambda_2(P))&#10;\right)}\;=\;\frac{3 n \log \epsilon^{-1}}{1-\lambda_{2}(P)}&#10;\end{eqnarray*}&#10;}&#10;\end{document}"/>
  <p:tag name="IGUANATEXSIZE" val="18"/>
  <p:tag name="IGUANATEXCURSOR" val="1755"/>
  <p:tag name="TRANSPARENCY" val="Vero"/>
  <p:tag name="LATEXENGINEID" val="0"/>
  <p:tag name="TEMPFOLDER" val="c:\temp\"/>
  <p:tag name="LATEXFORMHEIGHT" val="312"/>
  <p:tag name="LATEXFORMWIDTH" val="384"/>
  <p:tag name="LATEXFORMWRAP" val="Vero"/>
  <p:tag name="BITMAPVECTOR" val="0"/>
</p:tagLst>
</file>

<file path=ppt/tags/tag85.xml><?xml version="1.0" encoding="utf-8"?>
<p:tagLst xmlns:a="http://schemas.openxmlformats.org/drawingml/2006/main" xmlns:r="http://schemas.openxmlformats.org/officeDocument/2006/relationships" xmlns:p="http://schemas.openxmlformats.org/presentationml/2006/main">
  <p:tag name="OUTPUTDPI" val="1200"/>
  <p:tag name="ORIGINALHEIGHT" val="131,2336"/>
  <p:tag name="ORIGINALWIDTH" val="998,1252"/>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text{( } \mathrm{eig}(\bar{W})\propto\mathrm{eig}(\bm{P})\text{ )}&#10;\end{eqnarray*}&#10;}&#10;\end{document}"/>
  <p:tag name="IGUANATEXSIZE" val="18"/>
  <p:tag name="IGUANATEXCURSOR" val="1668"/>
  <p:tag name="TRANSPARENCY" val="Vero"/>
  <p:tag name="LATEXENGINEID" val="0"/>
  <p:tag name="TEMPFOLDER" val="c:\temp\"/>
  <p:tag name="LATEXFORMHEIGHT" val="312"/>
  <p:tag name="LATEXFORMWIDTH" val="384"/>
  <p:tag name="LATEXFORMWRAP" val="Vero"/>
  <p:tag name="BITMAPVECTOR" val="0"/>
</p:tagLst>
</file>

<file path=ppt/tags/tag86.xml><?xml version="1.0" encoding="utf-8"?>
<p:tagLst xmlns:a="http://schemas.openxmlformats.org/drawingml/2006/main" xmlns:r="http://schemas.openxmlformats.org/officeDocument/2006/relationships" xmlns:p="http://schemas.openxmlformats.org/presentationml/2006/main">
  <p:tag name="OUTPUTDPI" val="1200"/>
  <p:tag name="ORIGINALHEIGHT" val="125,2343"/>
  <p:tag name="ORIGINALWIDTH" val="1407,574"/>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text{(if } x \text{ is small }\log(1+x)\approx x\text{)}&#10;\end{eqnarray*}&#10;}&#10;\end{document}"/>
  <p:tag name="IGUANATEXSIZE" val="18"/>
  <p:tag name="IGUANATEXCURSOR" val="1657"/>
  <p:tag name="TRANSPARENCY" val="Vero"/>
  <p:tag name="LATEXENGINEID" val="0"/>
  <p:tag name="TEMPFOLDER" val="c:\temp\"/>
  <p:tag name="LATEXFORMHEIGHT" val="312"/>
  <p:tag name="LATEXFORMWIDTH" val="384"/>
  <p:tag name="LATEXFORMWRAP" val="Vero"/>
  <p:tag name="BITMAPVECTOR" val="0"/>
</p:tagLst>
</file>

<file path=ppt/tags/tag87.xml><?xml version="1.0" encoding="utf-8"?>
<p:tagLst xmlns:a="http://schemas.openxmlformats.org/drawingml/2006/main" xmlns:r="http://schemas.openxmlformats.org/officeDocument/2006/relationships" xmlns:p="http://schemas.openxmlformats.org/presentationml/2006/main">
  <p:tag name="OUTPUTDPI" val="1200"/>
  <p:tag name="ORIGINALHEIGHT" val="597,6753"/>
  <p:tag name="ORIGINALWIDTH" val="1205,849"/>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begin{bmatrix}&#10;0 &amp; 1/2 &amp; 0 &amp; 1/2\\&#10;1&amp;0 &amp;0 &amp; 0\\&#10;0&amp;0 &amp;0 &amp; 1\\&#10;1/2 &amp; 0 &amp; 1/2 &amp; 0&#10;\end{bmatrix}&#10;\end{eqnarray*}&#10;}&#10;\end{document}"/>
  <p:tag name="IGUANATEXSIZE" val="18"/>
  <p:tag name="IGUANATEXCURSOR" val="1602"/>
  <p:tag name="TRANSPARENCY" val="Vero"/>
  <p:tag name="LATEXENGINEID" val="0"/>
  <p:tag name="TEMPFOLDER" val="c:\temp\"/>
  <p:tag name="LATEXFORMHEIGHT" val="312"/>
  <p:tag name="LATEXFORMWIDTH" val="384"/>
  <p:tag name="LATEXFORMWRAP" val="Vero"/>
  <p:tag name="BITMAPVECTOR" val="0"/>
</p:tagLst>
</file>

<file path=ppt/tags/tag88.xml><?xml version="1.0" encoding="utf-8"?>
<p:tagLst xmlns:a="http://schemas.openxmlformats.org/drawingml/2006/main" xmlns:r="http://schemas.openxmlformats.org/officeDocument/2006/relationships" xmlns:p="http://schemas.openxmlformats.org/presentationml/2006/main">
  <p:tag name="OUTPUTDPI" val="1200"/>
  <p:tag name="ORIGINALHEIGHT" val="131,2336"/>
  <p:tag name="ORIGINALWIDTH" val="642,6697"/>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P\;=\;[p_{ij}]\;=&#10;\end{eqnarray*}&#10;}&#10;\end{document}"/>
  <p:tag name="IGUANATEXSIZE" val="18"/>
  <p:tag name="IGUANATEXCURSOR" val="1619"/>
  <p:tag name="TRANSPARENCY" val="Vero"/>
  <p:tag name="LATEXENGINEID" val="0"/>
  <p:tag name="TEMPFOLDER" val="c:\temp\"/>
  <p:tag name="LATEXFORMHEIGHT" val="312"/>
  <p:tag name="LATEXFORMWIDTH" val="384"/>
  <p:tag name="LATEXFORMWRAP" val="Vero"/>
  <p:tag name="BITMAPVECTOR" val="0"/>
</p:tagLst>
</file>

<file path=ppt/tags/tag89.xml><?xml version="1.0" encoding="utf-8"?>
<p:tagLst xmlns:a="http://schemas.openxmlformats.org/drawingml/2006/main" xmlns:r="http://schemas.openxmlformats.org/officeDocument/2006/relationships" xmlns:p="http://schemas.openxmlformats.org/presentationml/2006/main">
  <p:tag name="OUTPUTDPI" val="1200"/>
  <p:tag name="ORIGINALHEIGHT" val="302,9621"/>
  <p:tag name="ORIGINALWIDTH" val="650,1688"/>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min_{i\in\mathbfcal{V}} \sum_{i=1}^n \; f_i(x_i)&#10;\end{eqnarray*}&#10;}&#10;\end{document}"/>
  <p:tag name="IGUANATEXSIZE" val="18"/>
  <p:tag name="IGUANATEXCURSOR" val="1651"/>
  <p:tag name="TRANSPARENCY" val="Vero"/>
  <p:tag name="LATEXENGINEID" val="0"/>
  <p:tag name="TEMPFOLDER" val="c:\temp\"/>
  <p:tag name="LATEXFORMHEIGHT" val="312"/>
  <p:tag name="LATEXFORMWIDTH" val="384"/>
  <p:tag name="LATEXFORMWRAP" val="Vero"/>
  <p:tag name="BITMAPVECTOR" val="0"/>
</p:tagLst>
</file>

<file path=ppt/tags/tag9.xml><?xml version="1.0" encoding="utf-8"?>
<p:tagLst xmlns:a="http://schemas.openxmlformats.org/drawingml/2006/main" xmlns:r="http://schemas.openxmlformats.org/officeDocument/2006/relationships" xmlns:p="http://schemas.openxmlformats.org/presentationml/2006/main">
  <p:tag name="OUTPUTDPI" val="1200"/>
  <p:tag name="ORIGINALHEIGHT" val="271,4661"/>
  <p:tag name="ORIGINALWIDTH" val="3127,109"/>
  <p:tag name="OUTPUTTYPE" val="PNG"/>
  <p:tag name="IGUANATEXVERSION" val="160"/>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y}(t)=y(0)\;\forall \;t\geq 0 \;\implies &#10;\frac{\bm{1}_n^\intercal c\bm{1}_n}{n}&#10;=\frac{\bm{1}^\intercal_n x(0)}{n}\implies c=\mathrm{ave}(x(0))&#10;\end{eqnarray*}&#10;}&#10;\end{document}"/>
  <p:tag name="IGUANATEXSIZE" val="18"/>
  <p:tag name="IGUANATEXCURSOR" val="1625"/>
  <p:tag name="TRANSPARENCY" val="Vero"/>
  <p:tag name="LATEXENGINEID" val="0"/>
  <p:tag name="TEMPFOLDER" val="c:\temp\"/>
  <p:tag name="LATEXFORMHEIGHT" val="312"/>
  <p:tag name="LATEXFORMWIDTH" val="384"/>
  <p:tag name="LATEXFORMWRAP" val="Vero"/>
  <p:tag name="BITMAPVECTOR" val="0"/>
</p:tagLst>
</file>

<file path=ppt/tags/tag90.xml><?xml version="1.0" encoding="utf-8"?>
<p:tagLst xmlns:a="http://schemas.openxmlformats.org/drawingml/2006/main" xmlns:r="http://schemas.openxmlformats.org/officeDocument/2006/relationships" xmlns:p="http://schemas.openxmlformats.org/presentationml/2006/main">
  <p:tag name="OUTPUTDPI" val="1200"/>
  <p:tag name="ORIGINALHEIGHT" val="74,24071"/>
  <p:tag name="ORIGINALWIDTH" val="135,7331"/>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mathrm{s.t.}&#10;\end{eqnarray*}&#10;}&#10;\end{document}"/>
  <p:tag name="IGUANATEXSIZE" val="18"/>
  <p:tag name="IGUANATEXCURSOR" val="1604"/>
  <p:tag name="TRANSPARENCY" val="Vero"/>
  <p:tag name="LATEXENGINEID" val="0"/>
  <p:tag name="TEMPFOLDER" val="c:\temp\"/>
  <p:tag name="LATEXFORMHEIGHT" val="312"/>
  <p:tag name="LATEXFORMWIDTH" val="384"/>
  <p:tag name="LATEXFORMWRAP" val="Vero"/>
  <p:tag name="BITMAPVECTOR" val="0"/>
</p:tagLst>
</file>

<file path=ppt/tags/tag91.xml><?xml version="1.0" encoding="utf-8"?>
<p:tagLst xmlns:a="http://schemas.openxmlformats.org/drawingml/2006/main" xmlns:r="http://schemas.openxmlformats.org/officeDocument/2006/relationships" xmlns:p="http://schemas.openxmlformats.org/presentationml/2006/main">
  <p:tag name="OUTPUTDPI" val="1200"/>
  <p:tag name="ORIGINALHEIGHT" val="125,2343"/>
  <p:tag name="ORIGINALWIDTH" val="1884,514"/>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x\in \mathsf{Domain}(x,t) \quad\text{(generic contraint)}&#10;\end{eqnarray*}&#10;}&#10;\end{document}"/>
  <p:tag name="IGUANATEXSIZE" val="18"/>
  <p:tag name="IGUANATEXCURSOR" val="1622"/>
  <p:tag name="TRANSPARENCY" val="Vero"/>
  <p:tag name="LATEXENGINEID" val="0"/>
  <p:tag name="TEMPFOLDER" val="c:\temp\"/>
  <p:tag name="LATEXFORMHEIGHT" val="312"/>
  <p:tag name="LATEXFORMWIDTH" val="384"/>
  <p:tag name="LATEXFORMWRAP" val="Vero"/>
  <p:tag name="BITMAPVECTOR" val="0"/>
</p:tagLst>
</file>

<file path=ppt/tags/tag92.xml><?xml version="1.0" encoding="utf-8"?>
<p:tagLst xmlns:a="http://schemas.openxmlformats.org/drawingml/2006/main" xmlns:r="http://schemas.openxmlformats.org/officeDocument/2006/relationships" xmlns:p="http://schemas.openxmlformats.org/presentationml/2006/main">
  <p:tag name="OUTPUTDPI" val="1200"/>
  <p:tag name="ORIGINALHEIGHT" val="125,2343"/>
  <p:tag name="ORIGINALWIDTH" val="2095,238"/>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x_i=x_j\;\forall i,j\in\mathbfcal{G}\;\equiv\;\mathbfcal{L}x=0\quad\text{(consensus)}&#10;\end{eqnarray*}&#10;}&#10;\end{document}"/>
  <p:tag name="IGUANATEXSIZE" val="18"/>
  <p:tag name="IGUANATEXCURSOR" val="1685"/>
  <p:tag name="TRANSPARENCY" val="Vero"/>
  <p:tag name="LATEXENGINEID" val="0"/>
  <p:tag name="TEMPFOLDER" val="c:\temp\"/>
  <p:tag name="LATEXFORMHEIGHT" val="312"/>
  <p:tag name="LATEXFORMWIDTH" val="384"/>
  <p:tag name="LATEXFORMWRAP" val="Vero"/>
  <p:tag name="BITMAPVECTOR" val="0"/>
</p:tagLst>
</file>

<file path=ppt/tags/tag93.xml><?xml version="1.0" encoding="utf-8"?>
<p:tagLst xmlns:a="http://schemas.openxmlformats.org/drawingml/2006/main" xmlns:r="http://schemas.openxmlformats.org/officeDocument/2006/relationships" xmlns:p="http://schemas.openxmlformats.org/presentationml/2006/main">
  <p:tag name="OUTPUTDPI" val="1200"/>
  <p:tag name="ORIGINALHEIGHT" val="302,9621"/>
  <p:tag name="ORIGINALWIDTH" val="1118,11"/>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min_{i\in\mathbfcal{V}} \sum_{i=1}^n \; (x_i(t)-x_i(0))^2&#10;\end{eqnarray*}&#10;}&#10;\end{document}"/>
  <p:tag name="IGUANATEXSIZE" val="18"/>
  <p:tag name="IGUANATEXCURSOR" val="1660"/>
  <p:tag name="TRANSPARENCY" val="Vero"/>
  <p:tag name="LATEXENGINEID" val="0"/>
  <p:tag name="TEMPFOLDER" val="c:\temp\"/>
  <p:tag name="LATEXFORMHEIGHT" val="312"/>
  <p:tag name="LATEXFORMWIDTH" val="384"/>
  <p:tag name="LATEXFORMWRAP" val="Vero"/>
  <p:tag name="BITMAPVECTOR" val="0"/>
</p:tagLst>
</file>

<file path=ppt/tags/tag94.xml><?xml version="1.0" encoding="utf-8"?>
<p:tagLst xmlns:a="http://schemas.openxmlformats.org/drawingml/2006/main" xmlns:r="http://schemas.openxmlformats.org/officeDocument/2006/relationships" xmlns:p="http://schemas.openxmlformats.org/presentationml/2006/main">
  <p:tag name="OUTPUTDPI" val="1200"/>
  <p:tag name="ORIGINALHEIGHT" val="110,2362"/>
  <p:tag name="ORIGINALWIDTH" val="1543,307"/>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mathbfcal{L}x=0\quad\text{(consensus contraint)}&#10;\end{eqnarray*}&#10;}&#10;\end{document}"/>
  <p:tag name="IGUANATEXSIZE" val="18"/>
  <p:tag name="IGUANATEXCURSOR" val="1639"/>
  <p:tag name="TRANSPARENCY" val="Vero"/>
  <p:tag name="LATEXENGINEID" val="0"/>
  <p:tag name="TEMPFOLDER" val="c:\temp\"/>
  <p:tag name="LATEXFORMHEIGHT" val="312"/>
  <p:tag name="LATEXFORMWIDTH" val="384"/>
  <p:tag name="LATEXFORMWRAP" val="Vero"/>
  <p:tag name="BITMAPVECTOR" val="0"/>
</p:tagLst>
</file>

<file path=ppt/tags/tag95.xml><?xml version="1.0" encoding="utf-8"?>
<p:tagLst xmlns:a="http://schemas.openxmlformats.org/drawingml/2006/main" xmlns:r="http://schemas.openxmlformats.org/officeDocument/2006/relationships" xmlns:p="http://schemas.openxmlformats.org/presentationml/2006/main">
  <p:tag name="OUTPUTDPI" val="1200"/>
  <p:tag name="ORIGINALHEIGHT" val="74,24071"/>
  <p:tag name="ORIGINALWIDTH" val="135,7331"/>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mathrm{s.t.}&#10;\end{eqnarray*}&#10;}&#10;\end{document}"/>
  <p:tag name="IGUANATEXSIZE" val="18"/>
  <p:tag name="IGUANATEXCURSOR" val="1604"/>
  <p:tag name="TRANSPARENCY" val="Vero"/>
  <p:tag name="LATEXENGINEID" val="0"/>
  <p:tag name="TEMPFOLDER" val="c:\temp\"/>
  <p:tag name="LATEXFORMHEIGHT" val="312"/>
  <p:tag name="LATEXFORMWIDTH" val="384"/>
  <p:tag name="LATEXFORMWRAP" val="Vero"/>
  <p:tag name="BITMAPVECTOR" val="0"/>
</p:tagLst>
</file>

<file path=ppt/theme/theme1.xml><?xml version="1.0" encoding="utf-8"?>
<a:theme xmlns:a="http://schemas.openxmlformats.org/drawingml/2006/main" name="Tema di Office">
  <a:themeElements>
    <a:clrScheme name="Tema di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i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i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4DF37B6972D378459D3E5F10F0FDAED2" ma:contentTypeVersion="2" ma:contentTypeDescription="Creare un nuovo documento." ma:contentTypeScope="" ma:versionID="42bbe3548d9434dec54722452aee9852">
  <xsd:schema xmlns:xsd="http://www.w3.org/2001/XMLSchema" xmlns:xs="http://www.w3.org/2001/XMLSchema" xmlns:p="http://schemas.microsoft.com/office/2006/metadata/properties" xmlns:ns3="824296f0-feb0-4d77-81bc-4ad39a3da554" targetNamespace="http://schemas.microsoft.com/office/2006/metadata/properties" ma:root="true" ma:fieldsID="ead379e4b5bb27bb600424d50594b0d3" ns3:_="">
    <xsd:import namespace="824296f0-feb0-4d77-81bc-4ad39a3da554"/>
    <xsd:element name="properties">
      <xsd:complexType>
        <xsd:sequence>
          <xsd:element name="documentManagement">
            <xsd:complexType>
              <xsd:all>
                <xsd:element ref="ns3:MediaServiceMetadata" minOccurs="0"/>
                <xsd:element ref="ns3: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24296f0-feb0-4d77-81bc-4ad39a3da55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i contenuto"/>
        <xsd:element ref="dc:title" minOccurs="0" maxOccurs="1" ma:index="4" ma:displayName="Tito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7CBA3814-DEF2-4D4C-B7D2-16B1483A8B1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24296f0-feb0-4d77-81bc-4ad39a3da55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775C528-FBD7-4B3E-9F34-AF1040C1B901}">
  <ds:schemaRefs>
    <ds:schemaRef ds:uri="http://schemas.microsoft.com/sharepoint/v3/contenttype/forms"/>
  </ds:schemaRefs>
</ds:datastoreItem>
</file>

<file path=customXml/itemProps3.xml><?xml version="1.0" encoding="utf-8"?>
<ds:datastoreItem xmlns:ds="http://schemas.openxmlformats.org/officeDocument/2006/customXml" ds:itemID="{FF5DC3A8-B221-435C-B8D7-CE8E648BDAA9}">
  <ds:schemaRefs>
    <ds:schemaRef ds:uri="824296f0-feb0-4d77-81bc-4ad39a3da554"/>
    <ds:schemaRef ds:uri="http://purl.org/dc/terms/"/>
    <ds:schemaRef ds:uri="http://www.w3.org/XML/1998/namespace"/>
    <ds:schemaRef ds:uri="http://purl.org/dc/elements/1.1/"/>
    <ds:schemaRef ds:uri="http://schemas.microsoft.com/office/2006/documentManagement/types"/>
    <ds:schemaRef ds:uri="http://schemas.microsoft.com/office/2006/metadata/properties"/>
    <ds:schemaRef ds:uri="http://purl.org/dc/dcmitype/"/>
    <ds:schemaRef ds:uri="http://schemas.microsoft.com/office/infopath/2007/PartnerControls"/>
    <ds:schemaRef ds:uri="http://schemas.openxmlformats.org/package/2006/metadata/core-properties"/>
  </ds:schemaRefs>
</ds:datastoreItem>
</file>

<file path=docProps/app.xml><?xml version="1.0" encoding="utf-8"?>
<Properties xmlns="http://schemas.openxmlformats.org/officeDocument/2006/extended-properties" xmlns:vt="http://schemas.openxmlformats.org/officeDocument/2006/docPropsVTypes">
  <Template>Office Theme</Template>
  <TotalTime>0</TotalTime>
  <Words>8820</Words>
  <Application>Microsoft Office PowerPoint</Application>
  <PresentationFormat>Personalizzato</PresentationFormat>
  <Paragraphs>467</Paragraphs>
  <Slides>19</Slides>
  <Notes>19</Notes>
  <HiddenSlides>0</HiddenSlides>
  <MMClips>0</MMClips>
  <ScaleCrop>false</ScaleCrop>
  <HeadingPairs>
    <vt:vector size="6" baseType="variant">
      <vt:variant>
        <vt:lpstr>Caratteri utilizzati</vt:lpstr>
      </vt:variant>
      <vt:variant>
        <vt:i4>9</vt:i4>
      </vt:variant>
      <vt:variant>
        <vt:lpstr>Tema</vt:lpstr>
      </vt:variant>
      <vt:variant>
        <vt:i4>1</vt:i4>
      </vt:variant>
      <vt:variant>
        <vt:lpstr>Titoli diapositive</vt:lpstr>
      </vt:variant>
      <vt:variant>
        <vt:i4>19</vt:i4>
      </vt:variant>
    </vt:vector>
  </HeadingPairs>
  <TitlesOfParts>
    <vt:vector size="29" baseType="lpstr">
      <vt:lpstr>-apple-system</vt:lpstr>
      <vt:lpstr>Arial</vt:lpstr>
      <vt:lpstr>Calibri</vt:lpstr>
      <vt:lpstr>Calibri Light</vt:lpstr>
      <vt:lpstr>Cambria Math</vt:lpstr>
      <vt:lpstr>Google Sans</vt:lpstr>
      <vt:lpstr>Menlo</vt:lpstr>
      <vt:lpstr>Söhne</vt:lpstr>
      <vt:lpstr>Wingdings</vt:lpstr>
      <vt:lpstr>Tema di Office</vt:lpstr>
      <vt:lpstr>STOCHASTIC MODELS - Advanced seminars - The Consensus Problem</vt:lpstr>
      <vt:lpstr>Background on Multi-Agents Systems (MAS)</vt:lpstr>
      <vt:lpstr>The consensus problem</vt:lpstr>
      <vt:lpstr>Consensus algorithms over Networks</vt:lpstr>
      <vt:lpstr>The determistic CT consensus problem</vt:lpstr>
      <vt:lpstr>The determistic CT consensus problem</vt:lpstr>
      <vt:lpstr>The determistic DT consensus problem</vt:lpstr>
      <vt:lpstr>Consensus on directed graphs: f-consensus</vt:lpstr>
      <vt:lpstr>Randomized consensus problem</vt:lpstr>
      <vt:lpstr>Considerations on Clock Ticks and the Absolute Time</vt:lpstr>
      <vt:lpstr>The Gossip-based consensus protocol</vt:lpstr>
      <vt:lpstr>Convergence analysis: Convergence in Expectaion</vt:lpstr>
      <vt:lpstr>Convergence analysis: Convergence in 2nd –order moment</vt:lpstr>
      <vt:lpstr>High probability bound on Averaging Time</vt:lpstr>
      <vt:lpstr>High probability bound on Averaging Time</vt:lpstr>
      <vt:lpstr>Matlab implementation</vt:lpstr>
      <vt:lpstr>Matlab implementation</vt:lpstr>
      <vt:lpstr>Consensus problem extension</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Queueing theory</dc:title>
  <dc:creator>Alessandro Pilloni</dc:creator>
  <cp:lastModifiedBy>Alessandro Pilloni</cp:lastModifiedBy>
  <cp:revision>962</cp:revision>
  <dcterms:created xsi:type="dcterms:W3CDTF">2019-12-03T17:28:14Z</dcterms:created>
  <dcterms:modified xsi:type="dcterms:W3CDTF">2025-05-16T10:24:52Z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0x0101004DF37B6972D378459D3E5F10F0FDAED2</vt:lpwstr>
  </property>
</Properties>
</file>