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5"/>
  </p:notesMasterIdLst>
  <p:sldIdLst>
    <p:sldId id="256" r:id="rId5"/>
    <p:sldId id="309" r:id="rId6"/>
    <p:sldId id="310" r:id="rId7"/>
    <p:sldId id="304" r:id="rId8"/>
    <p:sldId id="312" r:id="rId9"/>
    <p:sldId id="311" r:id="rId10"/>
    <p:sldId id="313" r:id="rId11"/>
    <p:sldId id="314" r:id="rId12"/>
    <p:sldId id="315" r:id="rId13"/>
    <p:sldId id="316" r:id="rId14"/>
  </p:sldIdLst>
  <p:sldSz cx="10080625" cy="7559675"/>
  <p:notesSz cx="6858000" cy="9144000"/>
  <p:defaultTextStyle>
    <a:defPPr>
      <a:defRPr lang="en-US"/>
    </a:defPPr>
    <a:lvl1pPr marL="0" algn="l" defTabSz="457129" rtl="0" eaLnBrk="1" latinLnBrk="0" hangingPunct="1">
      <a:defRPr sz="1800" kern="1200">
        <a:solidFill>
          <a:schemeClr val="tx1"/>
        </a:solidFill>
        <a:latin typeface="+mn-lt"/>
        <a:ea typeface="+mn-ea"/>
        <a:cs typeface="+mn-cs"/>
      </a:defRPr>
    </a:lvl1pPr>
    <a:lvl2pPr marL="457129" algn="l" defTabSz="457129" rtl="0" eaLnBrk="1" latinLnBrk="0" hangingPunct="1">
      <a:defRPr sz="1800" kern="1200">
        <a:solidFill>
          <a:schemeClr val="tx1"/>
        </a:solidFill>
        <a:latin typeface="+mn-lt"/>
        <a:ea typeface="+mn-ea"/>
        <a:cs typeface="+mn-cs"/>
      </a:defRPr>
    </a:lvl2pPr>
    <a:lvl3pPr marL="914258" algn="l" defTabSz="457129" rtl="0" eaLnBrk="1" latinLnBrk="0" hangingPunct="1">
      <a:defRPr sz="1800" kern="1200">
        <a:solidFill>
          <a:schemeClr val="tx1"/>
        </a:solidFill>
        <a:latin typeface="+mn-lt"/>
        <a:ea typeface="+mn-ea"/>
        <a:cs typeface="+mn-cs"/>
      </a:defRPr>
    </a:lvl3pPr>
    <a:lvl4pPr marL="1371387" algn="l" defTabSz="457129" rtl="0" eaLnBrk="1" latinLnBrk="0" hangingPunct="1">
      <a:defRPr sz="1800" kern="1200">
        <a:solidFill>
          <a:schemeClr val="tx1"/>
        </a:solidFill>
        <a:latin typeface="+mn-lt"/>
        <a:ea typeface="+mn-ea"/>
        <a:cs typeface="+mn-cs"/>
      </a:defRPr>
    </a:lvl4pPr>
    <a:lvl5pPr marL="1828517" algn="l" defTabSz="457129" rtl="0" eaLnBrk="1" latinLnBrk="0" hangingPunct="1">
      <a:defRPr sz="1800" kern="1200">
        <a:solidFill>
          <a:schemeClr val="tx1"/>
        </a:solidFill>
        <a:latin typeface="+mn-lt"/>
        <a:ea typeface="+mn-ea"/>
        <a:cs typeface="+mn-cs"/>
      </a:defRPr>
    </a:lvl5pPr>
    <a:lvl6pPr marL="2285645" algn="l" defTabSz="457129" rtl="0" eaLnBrk="1" latinLnBrk="0" hangingPunct="1">
      <a:defRPr sz="1800" kern="1200">
        <a:solidFill>
          <a:schemeClr val="tx1"/>
        </a:solidFill>
        <a:latin typeface="+mn-lt"/>
        <a:ea typeface="+mn-ea"/>
        <a:cs typeface="+mn-cs"/>
      </a:defRPr>
    </a:lvl6pPr>
    <a:lvl7pPr marL="2742775" algn="l" defTabSz="457129" rtl="0" eaLnBrk="1" latinLnBrk="0" hangingPunct="1">
      <a:defRPr sz="1800" kern="1200">
        <a:solidFill>
          <a:schemeClr val="tx1"/>
        </a:solidFill>
        <a:latin typeface="+mn-lt"/>
        <a:ea typeface="+mn-ea"/>
        <a:cs typeface="+mn-cs"/>
      </a:defRPr>
    </a:lvl7pPr>
    <a:lvl8pPr marL="3199904" algn="l" defTabSz="457129" rtl="0" eaLnBrk="1" latinLnBrk="0" hangingPunct="1">
      <a:defRPr sz="1800" kern="1200">
        <a:solidFill>
          <a:schemeClr val="tx1"/>
        </a:solidFill>
        <a:latin typeface="+mn-lt"/>
        <a:ea typeface="+mn-ea"/>
        <a:cs typeface="+mn-cs"/>
      </a:defRPr>
    </a:lvl8pPr>
    <a:lvl9pPr marL="3657033" algn="l" defTabSz="45712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ssandro Pilloni" initials="AP" lastIdx="3" clrIdx="0">
    <p:extLst>
      <p:ext uri="{19B8F6BF-5375-455C-9EA6-DF929625EA0E}">
        <p15:presenceInfo xmlns:p15="http://schemas.microsoft.com/office/powerpoint/2012/main" userId="Alessandro Pillo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71224"/>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47C4D7-D9B2-4D60-A0A6-A24DB7AF9B2E}" v="305" dt="2025-05-15T16:57:28.442"/>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ile chi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81" autoAdjust="0"/>
    <p:restoredTop sz="96247" autoAdjust="0"/>
  </p:normalViewPr>
  <p:slideViewPr>
    <p:cSldViewPr snapToGrid="0">
      <p:cViewPr varScale="1">
        <p:scale>
          <a:sx n="100" d="100"/>
          <a:sy n="100" d="100"/>
        </p:scale>
        <p:origin x="1644" y="96"/>
      </p:cViewPr>
      <p:guideLst/>
    </p:cSldViewPr>
  </p:slideViewPr>
  <p:outlineViewPr>
    <p:cViewPr>
      <p:scale>
        <a:sx n="33" d="100"/>
        <a:sy n="33" d="100"/>
      </p:scale>
      <p:origin x="0" y="-2799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Pilloni" userId="ec2093b0-1858-41d6-ad59-6d40044addf9" providerId="ADAL" clId="{02A846B4-2032-4760-98B9-F55293AFAF3C}"/>
    <pc:docChg chg="undo custSel delSld modSld">
      <pc:chgData name="Alessandro Pilloni" userId="ec2093b0-1858-41d6-ad59-6d40044addf9" providerId="ADAL" clId="{02A846B4-2032-4760-98B9-F55293AFAF3C}" dt="2024-05-16T10:02:15.171" v="299" actId="47"/>
      <pc:docMkLst>
        <pc:docMk/>
      </pc:docMkLst>
      <pc:sldChg chg="modSp mod">
        <pc:chgData name="Alessandro Pilloni" userId="ec2093b0-1858-41d6-ad59-6d40044addf9" providerId="ADAL" clId="{02A846B4-2032-4760-98B9-F55293AFAF3C}" dt="2024-05-16T09:48:31.546" v="239" actId="1076"/>
        <pc:sldMkLst>
          <pc:docMk/>
          <pc:sldMk cId="2375197152" sldId="304"/>
        </pc:sldMkLst>
      </pc:sldChg>
      <pc:sldChg chg="modSp mod">
        <pc:chgData name="Alessandro Pilloni" userId="ec2093b0-1858-41d6-ad59-6d40044addf9" providerId="ADAL" clId="{02A846B4-2032-4760-98B9-F55293AFAF3C}" dt="2024-05-16T09:42:03.302" v="108" actId="207"/>
        <pc:sldMkLst>
          <pc:docMk/>
          <pc:sldMk cId="3840591782" sldId="309"/>
        </pc:sldMkLst>
      </pc:sldChg>
      <pc:sldChg chg="modSp mod">
        <pc:chgData name="Alessandro Pilloni" userId="ec2093b0-1858-41d6-ad59-6d40044addf9" providerId="ADAL" clId="{02A846B4-2032-4760-98B9-F55293AFAF3C}" dt="2024-05-16T09:43:53.275" v="123" actId="113"/>
        <pc:sldMkLst>
          <pc:docMk/>
          <pc:sldMk cId="2787800581" sldId="310"/>
        </pc:sldMkLst>
      </pc:sldChg>
      <pc:sldChg chg="modSp mod">
        <pc:chgData name="Alessandro Pilloni" userId="ec2093b0-1858-41d6-ad59-6d40044addf9" providerId="ADAL" clId="{02A846B4-2032-4760-98B9-F55293AFAF3C}" dt="2024-05-16T09:53:59.614" v="250" actId="113"/>
        <pc:sldMkLst>
          <pc:docMk/>
          <pc:sldMk cId="2721555680" sldId="312"/>
        </pc:sldMkLst>
      </pc:sldChg>
      <pc:sldChg chg="modSp mod">
        <pc:chgData name="Alessandro Pilloni" userId="ec2093b0-1858-41d6-ad59-6d40044addf9" providerId="ADAL" clId="{02A846B4-2032-4760-98B9-F55293AFAF3C}" dt="2024-05-16T09:58:47.966" v="297" actId="6549"/>
        <pc:sldMkLst>
          <pc:docMk/>
          <pc:sldMk cId="395292624" sldId="313"/>
        </pc:sldMkLst>
      </pc:sldChg>
      <pc:sldChg chg="modSp mod">
        <pc:chgData name="Alessandro Pilloni" userId="ec2093b0-1858-41d6-ad59-6d40044addf9" providerId="ADAL" clId="{02A846B4-2032-4760-98B9-F55293AFAF3C}" dt="2024-05-16T10:00:57.078" v="298" actId="1076"/>
        <pc:sldMkLst>
          <pc:docMk/>
          <pc:sldMk cId="3777135921" sldId="314"/>
        </pc:sldMkLst>
      </pc:sldChg>
      <pc:sldChg chg="del">
        <pc:chgData name="Alessandro Pilloni" userId="ec2093b0-1858-41d6-ad59-6d40044addf9" providerId="ADAL" clId="{02A846B4-2032-4760-98B9-F55293AFAF3C}" dt="2024-05-16T10:02:15.171" v="299" actId="47"/>
        <pc:sldMkLst>
          <pc:docMk/>
          <pc:sldMk cId="2260436420" sldId="317"/>
        </pc:sldMkLst>
      </pc:sldChg>
    </pc:docChg>
  </pc:docChgLst>
  <pc:docChgLst>
    <pc:chgData name="Alessandro Pilloni" userId="ec2093b0-1858-41d6-ad59-6d40044addf9" providerId="ADAL" clId="{EC47C4D7-D9B2-4D60-A0A6-A24DB7AF9B2E}"/>
    <pc:docChg chg="undo redo custSel modSld">
      <pc:chgData name="Alessandro Pilloni" userId="ec2093b0-1858-41d6-ad59-6d40044addf9" providerId="ADAL" clId="{EC47C4D7-D9B2-4D60-A0A6-A24DB7AF9B2E}" dt="2025-05-15T17:02:56.166" v="430" actId="255"/>
      <pc:docMkLst>
        <pc:docMk/>
      </pc:docMkLst>
      <pc:sldChg chg="modSp mod">
        <pc:chgData name="Alessandro Pilloni" userId="ec2093b0-1858-41d6-ad59-6d40044addf9" providerId="ADAL" clId="{EC47C4D7-D9B2-4D60-A0A6-A24DB7AF9B2E}" dt="2025-05-15T17:02:56.166" v="430" actId="255"/>
        <pc:sldMkLst>
          <pc:docMk/>
          <pc:sldMk cId="1196434887" sldId="256"/>
        </pc:sldMkLst>
        <pc:spChg chg="mod">
          <ac:chgData name="Alessandro Pilloni" userId="ec2093b0-1858-41d6-ad59-6d40044addf9" providerId="ADAL" clId="{EC47C4D7-D9B2-4D60-A0A6-A24DB7AF9B2E}" dt="2025-05-15T17:02:56.166" v="430" actId="255"/>
          <ac:spMkLst>
            <pc:docMk/>
            <pc:sldMk cId="1196434887" sldId="256"/>
            <ac:spMk id="55" creationId="{A1F34159-B9CD-4146-AB2C-E7F8D6168B1C}"/>
          </ac:spMkLst>
        </pc:spChg>
      </pc:sldChg>
      <pc:sldChg chg="modSp mod">
        <pc:chgData name="Alessandro Pilloni" userId="ec2093b0-1858-41d6-ad59-6d40044addf9" providerId="ADAL" clId="{EC47C4D7-D9B2-4D60-A0A6-A24DB7AF9B2E}" dt="2025-05-15T16:02:27.050" v="64" actId="14100"/>
        <pc:sldMkLst>
          <pc:docMk/>
          <pc:sldMk cId="2375197152" sldId="304"/>
        </pc:sldMkLst>
        <pc:spChg chg="mod">
          <ac:chgData name="Alessandro Pilloni" userId="ec2093b0-1858-41d6-ad59-6d40044addf9" providerId="ADAL" clId="{EC47C4D7-D9B2-4D60-A0A6-A24DB7AF9B2E}" dt="2025-05-15T16:02:27.050" v="64" actId="14100"/>
          <ac:spMkLst>
            <pc:docMk/>
            <pc:sldMk cId="2375197152" sldId="304"/>
            <ac:spMk id="40" creationId="{41D694D7-A112-8B45-2AFE-A53367E51FA5}"/>
          </ac:spMkLst>
        </pc:spChg>
      </pc:sldChg>
      <pc:sldChg chg="modSp mod">
        <pc:chgData name="Alessandro Pilloni" userId="ec2093b0-1858-41d6-ad59-6d40044addf9" providerId="ADAL" clId="{EC47C4D7-D9B2-4D60-A0A6-A24DB7AF9B2E}" dt="2025-05-15T16:12:54.962" v="156" actId="207"/>
        <pc:sldMkLst>
          <pc:docMk/>
          <pc:sldMk cId="2787800581" sldId="310"/>
        </pc:sldMkLst>
        <pc:spChg chg="mod">
          <ac:chgData name="Alessandro Pilloni" userId="ec2093b0-1858-41d6-ad59-6d40044addf9" providerId="ADAL" clId="{EC47C4D7-D9B2-4D60-A0A6-A24DB7AF9B2E}" dt="2025-05-15T15:56:36.399" v="45" actId="113"/>
          <ac:spMkLst>
            <pc:docMk/>
            <pc:sldMk cId="2787800581" sldId="310"/>
            <ac:spMk id="7" creationId="{0C00F7AB-CBE1-DFB1-44A6-A13E60E94C9E}"/>
          </ac:spMkLst>
        </pc:spChg>
        <pc:spChg chg="mod">
          <ac:chgData name="Alessandro Pilloni" userId="ec2093b0-1858-41d6-ad59-6d40044addf9" providerId="ADAL" clId="{EC47C4D7-D9B2-4D60-A0A6-A24DB7AF9B2E}" dt="2025-05-15T15:49:13.427" v="30" actId="20577"/>
          <ac:spMkLst>
            <pc:docMk/>
            <pc:sldMk cId="2787800581" sldId="310"/>
            <ac:spMk id="9" creationId="{4F8C79D3-FEF9-4355-F8C3-7F0BC2A3571C}"/>
          </ac:spMkLst>
        </pc:spChg>
        <pc:spChg chg="mod">
          <ac:chgData name="Alessandro Pilloni" userId="ec2093b0-1858-41d6-ad59-6d40044addf9" providerId="ADAL" clId="{EC47C4D7-D9B2-4D60-A0A6-A24DB7AF9B2E}" dt="2025-05-15T15:49:22.537" v="31" actId="207"/>
          <ac:spMkLst>
            <pc:docMk/>
            <pc:sldMk cId="2787800581" sldId="310"/>
            <ac:spMk id="10" creationId="{16C22DB3-86BF-CDF2-9C8E-FBB3B3BC0438}"/>
          </ac:spMkLst>
        </pc:spChg>
        <pc:spChg chg="mod">
          <ac:chgData name="Alessandro Pilloni" userId="ec2093b0-1858-41d6-ad59-6d40044addf9" providerId="ADAL" clId="{EC47C4D7-D9B2-4D60-A0A6-A24DB7AF9B2E}" dt="2025-05-15T15:49:56.158" v="36" actId="20577"/>
          <ac:spMkLst>
            <pc:docMk/>
            <pc:sldMk cId="2787800581" sldId="310"/>
            <ac:spMk id="12" creationId="{677463B8-B3AE-4F30-DECE-4E58BF5D6061}"/>
          </ac:spMkLst>
        </pc:spChg>
        <pc:spChg chg="mod">
          <ac:chgData name="Alessandro Pilloni" userId="ec2093b0-1858-41d6-ad59-6d40044addf9" providerId="ADAL" clId="{EC47C4D7-D9B2-4D60-A0A6-A24DB7AF9B2E}" dt="2025-05-15T16:12:17.526" v="147" actId="207"/>
          <ac:spMkLst>
            <pc:docMk/>
            <pc:sldMk cId="2787800581" sldId="310"/>
            <ac:spMk id="15" creationId="{D28B531B-B920-8525-A3CB-EC19217C6BFF}"/>
          </ac:spMkLst>
        </pc:spChg>
        <pc:spChg chg="mod">
          <ac:chgData name="Alessandro Pilloni" userId="ec2093b0-1858-41d6-ad59-6d40044addf9" providerId="ADAL" clId="{EC47C4D7-D9B2-4D60-A0A6-A24DB7AF9B2E}" dt="2025-05-15T16:12:54.962" v="156" actId="207"/>
          <ac:spMkLst>
            <pc:docMk/>
            <pc:sldMk cId="2787800581" sldId="310"/>
            <ac:spMk id="16" creationId="{0C55F6BC-683A-DBA0-1F86-A35EC29A194C}"/>
          </ac:spMkLst>
        </pc:spChg>
        <pc:spChg chg="mod">
          <ac:chgData name="Alessandro Pilloni" userId="ec2093b0-1858-41d6-ad59-6d40044addf9" providerId="ADAL" clId="{EC47C4D7-D9B2-4D60-A0A6-A24DB7AF9B2E}" dt="2025-05-15T15:48:45.726" v="15" actId="113"/>
          <ac:spMkLst>
            <pc:docMk/>
            <pc:sldMk cId="2787800581" sldId="310"/>
            <ac:spMk id="1029" creationId="{EAAE2774-44AE-2F66-CCA9-49A7DCD581EC}"/>
          </ac:spMkLst>
        </pc:spChg>
        <pc:picChg chg="mod">
          <ac:chgData name="Alessandro Pilloni" userId="ec2093b0-1858-41d6-ad59-6d40044addf9" providerId="ADAL" clId="{EC47C4D7-D9B2-4D60-A0A6-A24DB7AF9B2E}" dt="2025-05-15T15:48:49.836" v="28" actId="1038"/>
          <ac:picMkLst>
            <pc:docMk/>
            <pc:sldMk cId="2787800581" sldId="310"/>
            <ac:picMk id="11" creationId="{584B3C46-9600-C88E-5AAC-A07294FF0069}"/>
          </ac:picMkLst>
        </pc:picChg>
      </pc:sldChg>
      <pc:sldChg chg="modSp mod modAnim">
        <pc:chgData name="Alessandro Pilloni" userId="ec2093b0-1858-41d6-ad59-6d40044addf9" providerId="ADAL" clId="{EC47C4D7-D9B2-4D60-A0A6-A24DB7AF9B2E}" dt="2025-05-15T16:33:02.212" v="237" actId="20577"/>
        <pc:sldMkLst>
          <pc:docMk/>
          <pc:sldMk cId="2996857384" sldId="311"/>
        </pc:sldMkLst>
        <pc:spChg chg="mod">
          <ac:chgData name="Alessandro Pilloni" userId="ec2093b0-1858-41d6-ad59-6d40044addf9" providerId="ADAL" clId="{EC47C4D7-D9B2-4D60-A0A6-A24DB7AF9B2E}" dt="2025-05-15T16:30:47.470" v="224" actId="20577"/>
          <ac:spMkLst>
            <pc:docMk/>
            <pc:sldMk cId="2996857384" sldId="311"/>
            <ac:spMk id="14" creationId="{FC2A5BE0-21E9-7A69-6FD9-3D5AF1729EFE}"/>
          </ac:spMkLst>
        </pc:spChg>
        <pc:spChg chg="mod">
          <ac:chgData name="Alessandro Pilloni" userId="ec2093b0-1858-41d6-ad59-6d40044addf9" providerId="ADAL" clId="{EC47C4D7-D9B2-4D60-A0A6-A24DB7AF9B2E}" dt="2025-05-15T16:30:56.908" v="226" actId="14100"/>
          <ac:spMkLst>
            <pc:docMk/>
            <pc:sldMk cId="2996857384" sldId="311"/>
            <ac:spMk id="16" creationId="{232572E3-6B25-0E50-6AD0-F6A6A67EC6E0}"/>
          </ac:spMkLst>
        </pc:spChg>
        <pc:spChg chg="mod">
          <ac:chgData name="Alessandro Pilloni" userId="ec2093b0-1858-41d6-ad59-6d40044addf9" providerId="ADAL" clId="{EC47C4D7-D9B2-4D60-A0A6-A24DB7AF9B2E}" dt="2025-05-15T16:31:50.018" v="236" actId="20577"/>
          <ac:spMkLst>
            <pc:docMk/>
            <pc:sldMk cId="2996857384" sldId="311"/>
            <ac:spMk id="19" creationId="{EE841DB6-9914-B1E6-0216-B11F1BBEABCE}"/>
          </ac:spMkLst>
        </pc:spChg>
        <pc:spChg chg="mod">
          <ac:chgData name="Alessandro Pilloni" userId="ec2093b0-1858-41d6-ad59-6d40044addf9" providerId="ADAL" clId="{EC47C4D7-D9B2-4D60-A0A6-A24DB7AF9B2E}" dt="2025-05-15T16:33:02.212" v="237" actId="20577"/>
          <ac:spMkLst>
            <pc:docMk/>
            <pc:sldMk cId="2996857384" sldId="311"/>
            <ac:spMk id="20" creationId="{77C139EF-16F1-C09E-9E30-F80D168C27DB}"/>
          </ac:spMkLst>
        </pc:spChg>
      </pc:sldChg>
      <pc:sldChg chg="modSp mod">
        <pc:chgData name="Alessandro Pilloni" userId="ec2093b0-1858-41d6-ad59-6d40044addf9" providerId="ADAL" clId="{EC47C4D7-D9B2-4D60-A0A6-A24DB7AF9B2E}" dt="2025-05-15T16:21:07.098" v="210" actId="20577"/>
        <pc:sldMkLst>
          <pc:docMk/>
          <pc:sldMk cId="2721555680" sldId="312"/>
        </pc:sldMkLst>
        <pc:spChg chg="mod">
          <ac:chgData name="Alessandro Pilloni" userId="ec2093b0-1858-41d6-ad59-6d40044addf9" providerId="ADAL" clId="{EC47C4D7-D9B2-4D60-A0A6-A24DB7AF9B2E}" dt="2025-05-15T16:14:35.825" v="209" actId="20577"/>
          <ac:spMkLst>
            <pc:docMk/>
            <pc:sldMk cId="2721555680" sldId="312"/>
            <ac:spMk id="2" creationId="{83FF2275-D953-47A5-A53B-5493839F26B8}"/>
          </ac:spMkLst>
        </pc:spChg>
        <pc:spChg chg="mod">
          <ac:chgData name="Alessandro Pilloni" userId="ec2093b0-1858-41d6-ad59-6d40044addf9" providerId="ADAL" clId="{EC47C4D7-D9B2-4D60-A0A6-A24DB7AF9B2E}" dt="2025-05-15T16:21:07.098" v="210" actId="20577"/>
          <ac:spMkLst>
            <pc:docMk/>
            <pc:sldMk cId="2721555680" sldId="312"/>
            <ac:spMk id="111" creationId="{BE660411-2DAD-1D33-F8A4-B9F25541102E}"/>
          </ac:spMkLst>
        </pc:spChg>
      </pc:sldChg>
      <pc:sldChg chg="addSp delSp modSp mod addAnim delAnim">
        <pc:chgData name="Alessandro Pilloni" userId="ec2093b0-1858-41d6-ad59-6d40044addf9" providerId="ADAL" clId="{EC47C4D7-D9B2-4D60-A0A6-A24DB7AF9B2E}" dt="2025-05-15T16:53:34.585" v="356" actId="21"/>
        <pc:sldMkLst>
          <pc:docMk/>
          <pc:sldMk cId="395292624" sldId="313"/>
        </pc:sldMkLst>
        <pc:spChg chg="mod">
          <ac:chgData name="Alessandro Pilloni" userId="ec2093b0-1858-41d6-ad59-6d40044addf9" providerId="ADAL" clId="{EC47C4D7-D9B2-4D60-A0A6-A24DB7AF9B2E}" dt="2025-05-15T16:46:23.815" v="286" actId="1076"/>
          <ac:spMkLst>
            <pc:docMk/>
            <pc:sldMk cId="395292624" sldId="313"/>
            <ac:spMk id="6" creationId="{8764A578-BDF8-F8CD-CC0A-9FC57E3A77D0}"/>
          </ac:spMkLst>
        </pc:spChg>
        <pc:spChg chg="mod">
          <ac:chgData name="Alessandro Pilloni" userId="ec2093b0-1858-41d6-ad59-6d40044addf9" providerId="ADAL" clId="{EC47C4D7-D9B2-4D60-A0A6-A24DB7AF9B2E}" dt="2025-05-15T16:40:32.583" v="270" actId="207"/>
          <ac:spMkLst>
            <pc:docMk/>
            <pc:sldMk cId="395292624" sldId="313"/>
            <ac:spMk id="29" creationId="{E21C7325-DC9E-0B02-8D0C-64872D814727}"/>
          </ac:spMkLst>
        </pc:spChg>
        <pc:spChg chg="mod">
          <ac:chgData name="Alessandro Pilloni" userId="ec2093b0-1858-41d6-ad59-6d40044addf9" providerId="ADAL" clId="{EC47C4D7-D9B2-4D60-A0A6-A24DB7AF9B2E}" dt="2025-05-15T16:33:57.851" v="242" actId="20577"/>
          <ac:spMkLst>
            <pc:docMk/>
            <pc:sldMk cId="395292624" sldId="313"/>
            <ac:spMk id="60" creationId="{9A2B9101-ADF0-2C2B-307F-A6FF67EF23D6}"/>
          </ac:spMkLst>
        </pc:spChg>
        <pc:spChg chg="mod">
          <ac:chgData name="Alessandro Pilloni" userId="ec2093b0-1858-41d6-ad59-6d40044addf9" providerId="ADAL" clId="{EC47C4D7-D9B2-4D60-A0A6-A24DB7AF9B2E}" dt="2025-05-15T16:45:56.465" v="278" actId="1076"/>
          <ac:spMkLst>
            <pc:docMk/>
            <pc:sldMk cId="395292624" sldId="313"/>
            <ac:spMk id="66" creationId="{35C8FACC-1462-87AC-C427-E6EF71B4D6FA}"/>
          </ac:spMkLst>
        </pc:spChg>
        <pc:spChg chg="mod">
          <ac:chgData name="Alessandro Pilloni" userId="ec2093b0-1858-41d6-ad59-6d40044addf9" providerId="ADAL" clId="{EC47C4D7-D9B2-4D60-A0A6-A24DB7AF9B2E}" dt="2025-05-15T16:46:18.099" v="284" actId="207"/>
          <ac:spMkLst>
            <pc:docMk/>
            <pc:sldMk cId="395292624" sldId="313"/>
            <ac:spMk id="75" creationId="{1350EA53-2B08-768A-BFD5-D2FF77413944}"/>
          </ac:spMkLst>
        </pc:spChg>
        <pc:picChg chg="add del mod">
          <ac:chgData name="Alessandro Pilloni" userId="ec2093b0-1858-41d6-ad59-6d40044addf9" providerId="ADAL" clId="{EC47C4D7-D9B2-4D60-A0A6-A24DB7AF9B2E}" dt="2025-05-15T16:53:34.585" v="356" actId="21"/>
          <ac:picMkLst>
            <pc:docMk/>
            <pc:sldMk cId="395292624" sldId="313"/>
            <ac:picMk id="20" creationId="{3EB6E004-EAD4-5239-2079-40E67BE1D62B}"/>
          </ac:picMkLst>
        </pc:picChg>
        <pc:picChg chg="mod">
          <ac:chgData name="Alessandro Pilloni" userId="ec2093b0-1858-41d6-ad59-6d40044addf9" providerId="ADAL" clId="{EC47C4D7-D9B2-4D60-A0A6-A24DB7AF9B2E}" dt="2025-05-15T16:46:21.101" v="285" actId="1076"/>
          <ac:picMkLst>
            <pc:docMk/>
            <pc:sldMk cId="395292624" sldId="313"/>
            <ac:picMk id="22" creationId="{E43A0308-922A-F1EC-A236-CE1E420FAAF2}"/>
          </ac:picMkLst>
        </pc:picChg>
      </pc:sldChg>
      <pc:sldChg chg="addSp delSp modSp mod addAnim delAnim modAnim">
        <pc:chgData name="Alessandro Pilloni" userId="ec2093b0-1858-41d6-ad59-6d40044addf9" providerId="ADAL" clId="{EC47C4D7-D9B2-4D60-A0A6-A24DB7AF9B2E}" dt="2025-05-15T16:57:20.896" v="401" actId="20577"/>
        <pc:sldMkLst>
          <pc:docMk/>
          <pc:sldMk cId="3777135921" sldId="314"/>
        </pc:sldMkLst>
        <pc:spChg chg="mod">
          <ac:chgData name="Alessandro Pilloni" userId="ec2093b0-1858-41d6-ad59-6d40044addf9" providerId="ADAL" clId="{EC47C4D7-D9B2-4D60-A0A6-A24DB7AF9B2E}" dt="2025-05-15T16:57:20.896" v="401" actId="20577"/>
          <ac:spMkLst>
            <pc:docMk/>
            <pc:sldMk cId="3777135921" sldId="314"/>
            <ac:spMk id="40" creationId="{22B051C4-4DFC-0024-6492-0715480D9F89}"/>
          </ac:spMkLst>
        </pc:spChg>
        <pc:spChg chg="mod">
          <ac:chgData name="Alessandro Pilloni" userId="ec2093b0-1858-41d6-ad59-6d40044addf9" providerId="ADAL" clId="{EC47C4D7-D9B2-4D60-A0A6-A24DB7AF9B2E}" dt="2025-05-15T16:47:33.319" v="344" actId="14100"/>
          <ac:spMkLst>
            <pc:docMk/>
            <pc:sldMk cId="3777135921" sldId="314"/>
            <ac:spMk id="60" creationId="{9A2B9101-ADF0-2C2B-307F-A6FF67EF23D6}"/>
          </ac:spMkLst>
        </pc:spChg>
        <pc:picChg chg="add del mod">
          <ac:chgData name="Alessandro Pilloni" userId="ec2093b0-1858-41d6-ad59-6d40044addf9" providerId="ADAL" clId="{EC47C4D7-D9B2-4D60-A0A6-A24DB7AF9B2E}" dt="2025-05-15T16:52:14.615" v="352" actId="478"/>
          <ac:picMkLst>
            <pc:docMk/>
            <pc:sldMk cId="3777135921" sldId="314"/>
            <ac:picMk id="3" creationId="{712072E5-0C0A-562C-EC9C-27DB50C5BFBF}"/>
          </ac:picMkLst>
        </pc:picChg>
        <pc:picChg chg="del mod">
          <ac:chgData name="Alessandro Pilloni" userId="ec2093b0-1858-41d6-ad59-6d40044addf9" providerId="ADAL" clId="{EC47C4D7-D9B2-4D60-A0A6-A24DB7AF9B2E}" dt="2025-05-15T16:55:01.674" v="378" actId="478"/>
          <ac:picMkLst>
            <pc:docMk/>
            <pc:sldMk cId="3777135921" sldId="314"/>
            <ac:picMk id="6" creationId="{ED9BE37B-5816-A05A-B64E-54D0024E1625}"/>
          </ac:picMkLst>
        </pc:picChg>
        <pc:picChg chg="add mod">
          <ac:chgData name="Alessandro Pilloni" userId="ec2093b0-1858-41d6-ad59-6d40044addf9" providerId="ADAL" clId="{EC47C4D7-D9B2-4D60-A0A6-A24DB7AF9B2E}" dt="2025-05-15T16:53:29.398" v="353"/>
          <ac:picMkLst>
            <pc:docMk/>
            <pc:sldMk cId="3777135921" sldId="314"/>
            <ac:picMk id="9" creationId="{6C05CA29-0345-8E6A-AEC8-E018BA42E657}"/>
          </ac:picMkLst>
        </pc:picChg>
        <pc:picChg chg="add del mod">
          <ac:chgData name="Alessandro Pilloni" userId="ec2093b0-1858-41d6-ad59-6d40044addf9" providerId="ADAL" clId="{EC47C4D7-D9B2-4D60-A0A6-A24DB7AF9B2E}" dt="2025-05-15T16:55:13.014" v="384" actId="478"/>
          <ac:picMkLst>
            <pc:docMk/>
            <pc:sldMk cId="3777135921" sldId="314"/>
            <ac:picMk id="10" creationId="{ED81360A-7604-DFBE-7812-07343EFE5497}"/>
          </ac:picMkLst>
        </pc:picChg>
        <pc:picChg chg="mod ord">
          <ac:chgData name="Alessandro Pilloni" userId="ec2093b0-1858-41d6-ad59-6d40044addf9" providerId="ADAL" clId="{EC47C4D7-D9B2-4D60-A0A6-A24DB7AF9B2E}" dt="2025-05-15T16:55:01.675" v="380" actId="962"/>
          <ac:picMkLst>
            <pc:docMk/>
            <pc:sldMk cId="3777135921" sldId="314"/>
            <ac:picMk id="12" creationId="{A2E0FE34-54CE-1154-9018-30AFE9D8273C}"/>
          </ac:picMkLst>
        </pc:picChg>
        <pc:picChg chg="add del mod">
          <ac:chgData name="Alessandro Pilloni" userId="ec2093b0-1858-41d6-ad59-6d40044addf9" providerId="ADAL" clId="{EC47C4D7-D9B2-4D60-A0A6-A24DB7AF9B2E}" dt="2025-05-15T16:55:08.852" v="383" actId="1076"/>
          <ac:picMkLst>
            <pc:docMk/>
            <pc:sldMk cId="3777135921" sldId="314"/>
            <ac:picMk id="17" creationId="{6C05CA29-0345-8E6A-AEC8-E018BA42E657}"/>
          </ac:picMkLst>
        </pc:picChg>
        <pc:picChg chg="mod">
          <ac:chgData name="Alessandro Pilloni" userId="ec2093b0-1858-41d6-ad59-6d40044addf9" providerId="ADAL" clId="{EC47C4D7-D9B2-4D60-A0A6-A24DB7AF9B2E}" dt="2025-05-15T16:55:07.192" v="382" actId="1076"/>
          <ac:picMkLst>
            <pc:docMk/>
            <pc:sldMk cId="3777135921" sldId="314"/>
            <ac:picMk id="19" creationId="{68628307-3640-AA02-2BAE-8DAC1CD17B7C}"/>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13T15:53:18.843"/>
    </inkml:context>
    <inkml:brush xml:id="br0">
      <inkml:brushProperty name="width" value="0.1" units="cm"/>
      <inkml:brushProperty name="height" value="0.1" units="cm"/>
      <inkml:brushProperty name="color" value="#E71224"/>
    </inkml:brush>
  </inkml:definitions>
  <inkml:trace contextRef="#ctx0" brushRef="#br0">745 59 24575,'-148'-3'0,"-156"6"0,287 1 0,0 0 0,0 0 0,0 2 0,0 0 0,1 1 0,0 0 0,0 2 0,1 0 0,0 0 0,1 2 0,0 0 0,0 0 0,-18 22 0,27-27 0,0 1 0,1 0 0,-1 0 0,2 0 0,-1 0 0,1 1 0,0-1 0,1 1 0,0 0 0,-2 13 0,-8 82 0,11-87 0,-1 9 0,2 1 0,3 49 0,-1-67 0,-1 0 0,1-1 0,0 1 0,1 0 0,0-1 0,0 1 0,1-1 0,0 0 0,0 0 0,0 0 0,1-1 0,0 1 0,8 7 0,7 3 0,0 0 0,1-2 0,1-1 0,30 16 0,98 38 0,124 28 0,-241-90 0,0-1 0,0-1 0,0-2 0,0-1 0,49-5 0,11 1 0,-72 2 0,0 0 0,0-2 0,0 0 0,0-1 0,39-14 0,-47 13 0,0 0 0,0-1 0,0-1 0,-1 0 0,0-1 0,-1 0 0,0 0 0,0-2 0,17-17 0,22-32 0,-2 4 0,54-82 0,-93 123 0,0 0 0,-1-1 0,11-28 0,-17 35 0,0 0 0,0 1 0,-1-1 0,0 0 0,-1 0 0,1 0 0,-1 0 0,-1 0 0,0 0 0,-2-10 0,0 4 0,-1 0 0,0 0 0,-1 0 0,0 0 0,-1 1 0,-1 0 0,0 0 0,-1 1 0,0 0 0,-1 0 0,0 1 0,-1 0 0,0 0 0,-14-10 0,-25-27 0,43 40 0,0 0 0,-1 1 0,0 0 0,-1 0 0,1 1 0,-1 0 0,-18-10 0,8 9 7,0 0 0,-1 1 1,0 1-1,0 1 0,-1 1 0,-30-2 0,-125 6-286,92 2-857,43-3-5690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13T15:53:25.904"/>
    </inkml:context>
    <inkml:brush xml:id="br0">
      <inkml:brushProperty name="width" value="0.1" units="cm"/>
      <inkml:brushProperty name="height" value="0.1" units="cm"/>
      <inkml:brushProperty name="color" value="#E71224"/>
    </inkml:brush>
  </inkml:definitions>
  <inkml:trace contextRef="#ctx0" brushRef="#br0">1042 1452 24575,'-1'-5'0,"-1"0"0,1 1 0,-1 0 0,1-1 0,-1 1 0,-1 0 0,-2-5 0,-4-7 0,-27-62 0,19 44 0,1 0 0,-18-62 0,15 36 0,-47-108 0,49 135 0,-3 1 0,0 1 0,-40-46 0,35 47 0,1-1 0,1-2 0,-19-37 0,28 41 0,0 1 0,-2 1 0,-1 0 0,-2 1 0,0 1 0,-1 1 0,-2 1 0,0 0 0,-30-22 0,-13-9 0,52 40 0,-1 1 0,-1 1 0,0 1 0,-1 0 0,-25-13 0,-118-45 0,158 68 0,0 0 0,0 1 0,0-1 0,0 1 0,0 0 0,0-1 0,-1 1 0,1 0 0,0-1 0,0 1 0,0 0 0,0 0 0,-1 0 0,1 0 0,0 0 0,0 0 0,0 1 0,0-1 0,-1 0 0,1 1 0,0-1 0,0 0 0,0 1 0,0-1 0,0 1 0,0 0 0,0-1 0,0 1 0,0 0 0,0 0 0,1 0 0,-1-1 0,0 1 0,0 0 0,1 0 0,-1 0 0,0 0 0,1 0 0,-1 0 0,1 0 0,0 1 0,-1-1 0,1 0 0,0 0 0,-1 0 0,1 0 0,0 0 0,0 3 0,-1 9 0,1-1 0,0 1 0,3 23 0,-2-15 0,4 72 0,-6-164 0,2-72 0,0 139 0,0 1 0,0-1 0,0 1 0,1-1 0,-1 1 0,1 0 0,-1 0 0,1-1 0,0 1 0,1 1 0,-1-1 0,0 0 0,1 0 0,-1 1 0,1 0 0,0-1 0,0 1 0,0 0 0,0 0 0,0 1 0,1-1 0,-1 1 0,0-1 0,1 1 0,-1 0 0,7-1 0,11-2 0,-1 0 0,1 2 0,27-1 0,-42 3 0,170-16-1365,-148 12-5461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13T15:54:0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1,'1191'0,"-1168"0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13T15:54:04.27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1 295,'29'-2,"-1"-1,40-9,-10 1,-44 9,0-2,0 0,18-8,-24 8,0 1,0 0,1 0,-1 1,0 0,1 0,0 1,-1 0,1 0,0 1,11 2,-13-1,-1 0,0 0,0 1,1 0,-1 0,-1 1,1-1,0 1,-1 1,1-1,-1 1,0 0,0 0,0 0,-1 1,0 0,0 0,0 0,5 8,-6-6,0 1,0 0,0 0,-1 0,0 0,0 0,-1 0,-1 0,1 1,-1-1,0 0,-1 0,0 1,-3 12,-2 6,3-8,-2-1,1 0,-2-1,-10 23,14-35,-1-1,1 1,-1-1,0 0,-1 0,1 0,-1 0,1-1,-1 0,0 1,-1-1,1-1,0 1,-1 0,1-1,-1 0,0 0,0-1,0 1,-7 0,7-1,-1 0,1-1,0 0,-1 0,1 0,0 0,-1-1,1 0,0 0,0-1,0 1,0-1,0 0,0-1,0 1,-7-6,3 1,0-1,1-1,0 1,0-1,1 0,-11-19,14 21,1 0,-1 0,2 0,-1-1,1 1,0-1,1 0,0 0,-1-7,3-78,1 50,0 28,0 1,0-1,2 0,-1 1,2-1,0 1,1 0,0 1,1 0,1 0,0 0,1 1,0 0,16-16,-17 19,1 0,1 0,-1 1,2 0,-1 1,1 0,0 1,0 0,0 0,1 2,0-1,0 1,0 1,1 0,-1 1,1 0,20 1,-29 1,0 0,1 1,-1 0,0 0,0 0,0 0,0 1,0-1,0 1,0 0,-1 0,1 1,-1-1,1 1,-1 0,0 0,5 6,-3-3,-1 1,0-1,-1 1,0 0,0 0,0 0,-1 1,0-1,2 11,-2 0,0 0,-2-1,0 1,0 0,-2 0,0-1,-1 1,-7 18,8-31,0 1,-1-1,1 0,-2-1,1 1,0 0,-1-1,0 0,0 1,0-2,0 1,-1 0,1-1,-1 0,0 0,0 0,0-1,-1 0,1 0,0 0,-1 0,1-1,-1 0,0 0,-9 0,-10 0,-1-1,0-1,1-1,-37-7,-2-8,37 6</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13T15:54:06.867"/>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1 319,'0'-3,"1"0,0 0,0 1,0-1,0 1,0-1,0 1,1-1,-1 1,1-1,0 1,0 0,3-3,34-30,-27 25,25-23,-14 11,1 1,32-22,-46 37,-1 1,0 0,1 1,0 0,0 0,0 1,1 0,-1 1,1 0,17 0,-19 1,0 1,0 1,0 0,0 0,0 1,0 0,-1 0,1 1,0 0,-1 1,0 0,0 0,0 1,-1 0,1 0,-1 1,0 0,-1 0,1 0,-1 1,0 0,-1 0,0 1,7 13,-3-1,0 1,-2-1,-1 2,0-1,-2 0,0 1,-1 0,-2 0,0 0,-1 0,-5 31,4-47,-1 0,1 0,-1-1,-1 1,1-1,-1 1,0-1,0 0,0 0,-1 0,0-1,0 1,0-1,0 0,-1 0,1-1,-1 1,0-1,0 0,-1 0,1 0,-9 2,0 1,-1-1,1-1,-1 0,0-1,0-1,0 0,-30-1,36-3,0 1,0-1,0-1,0 0,0 0,1-1,-1 0,1 0,0-1,0 0,1 0,-1-1,1 0,0-1,1 1,0-1,0-1,0 1,1-1,-6-10,6 9,0 1,1-1,0 0,0 0,1 0,0-1,1 1,0-1,0 1,1-1,0 0,1 0,0 1,1-1,0 0,0 0,1 1,0-1,4-9,2 4,0 1,1 0,0 1,1 0,0 1,1 0,1 0,0 1,0 0,1 2,0-1,1 1,0 1,16-7,26-9,1 2,84-20,-93 29,-30 8,0 0,0 1,1 1,-1 1,1 0,22 2,-36 0,-1 1,1-1,-1 1,1 0,-1 0,1 0,-1 1,0 0,0 0,0 0,0 0,0 0,0 1,0 0,-1 0,1 0,-1 0,0 0,0 1,0-1,-1 1,1 0,-1 0,0 0,0 0,0 0,0 1,-1-1,0 0,1 8,2 8,-2 1,0 0,-2 0,0 0,-1-1,-2 1,0 0,-1-1,-6 21,6-29,0 0,0-1,-1 0,-1 0,0 0,0-1,-1 0,0 0,-1-1,0 0,0 0,-1 0,0-1,-1-1,1 0,-22 12,20-15,0 0,-1-1,1 0,-1-1,0 0,1 0,-20-1,-86-8,103 5,7 1,0-1,1 0,-1-1,1 1,-1-1,1 0,0-1,0 0,1 0,-1 0,1 0,0-1,0 0,0 0,1 0,0-1,0 1,0-1,-4-9,-5-9,1-1,1 0,-11-39,13 33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13T15:54:13.577"/>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1 157,'10'-11,"1"1,0 0,0 1,1 0,1 1,-1 0,1 1,1 1,-1 0,1 1,0 0,0 1,1 0,-1 2,1-1,0 2,29 0,22 1,80 4,-143-4,0 0,0 1,-1 0,1 0,0 0,-1 0,1 0,-1 0,1 1,-1-1,1 1,-1 0,0-1,0 1,0 0,0 0,0 1,-1-1,1 0,0 1,-1-1,0 1,1-1,-1 1,0-1,-1 1,1 0,0 0,-1-1,1 1,-1 0,0 0,0 0,0 0,-1 3,1 1,-1 1,0 0,0-1,0 1,-1-1,0 1,-1-1,0 0,0 0,0 0,-1 0,-5 7,-12 7,-1-1,0-1,-1 0,-39 21,53-35,0-1,-1 0,1-1,-1 0,0 0,0-1,0-1,-20 2,22-3,0 1,0-1,0-1,0 0,0 0,1 0,-1-1,0 0,1-1,-1 1,-13-9,18 9,0 0,0 0,0-1,1 0,-1 1,1-1,-1 0,1 0,0-1,0 1,1 0,-1-1,1 1,0-1,-1 1,1-1,1 1,-1-1,1 0,-1 0,1 1,0-1,0 0,1 0,-1 1,1-1,0 0,0 1,2-6,0 1,1-1,0 2,0-1,1 0,0 1,0 0,0 0,1 0,0 1,1 0,10-8,10-4,2 1,1 1,0 2,38-14,132-28,-192 54,-1 1,0 0,1 0,0 0,-1 1,1 1,-1-1,1 1,-1 0,1 1,-1 0,0 0,0 1,0 0,0 0,0 0,0 1,-1 0,0 0,0 1,0 0,0 0,-1 0,0 0,0 1,0 0,-1 0,0 1,0-1,4 11,-6-14,-1 0,-1 0,1 0,0-1,-1 1,1 0,-1 0,0 0,0 0,0 0,0 0,-1 0,1 0,-1 0,0 0,1 0,-1 0,-1-1,1 1,-2 2,1-2,-1 0,0 0,0 0,0-1,0 1,0-1,-1 0,1 0,0 0,-1 0,0-1,1 1,-6 0,-12 3,0-2,0 0,0-1,-31-2,42 0,-70-3,47 1,0 1,0 1,-1 2,-39 8,52-5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13T15:54:15.704"/>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84,'5'-2,"1"1,0-1,0 1,-1-2,10-4,8-2,17-6,2 3,0 1,52-6,-79 15,-1 1,0 1,1 0,-1 1,0 1,0 0,1 0,-1 2,-1 0,1 0,-1 1,1 1,19 12,-13-6,-4-1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ADCCA-D062-49F6-B3B1-4D7734EDF9C9}" type="datetimeFigureOut">
              <a:rPr lang="it-IT" smtClean="0"/>
              <a:t>15/05/2025</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56995-98BD-4BA2-9624-E0F173D3C56F}" type="slidenum">
              <a:rPr lang="it-IT" smtClean="0"/>
              <a:t>‹N›</a:t>
            </a:fld>
            <a:endParaRPr lang="it-IT"/>
          </a:p>
        </p:txBody>
      </p:sp>
    </p:spTree>
    <p:extLst>
      <p:ext uri="{BB962C8B-B14F-4D97-AF65-F5344CB8AC3E}">
        <p14:creationId xmlns:p14="http://schemas.microsoft.com/office/powerpoint/2010/main" val="1777906282"/>
      </p:ext>
    </p:extLst>
  </p:cSld>
  <p:clrMap bg1="lt1" tx1="dk1" bg2="lt2" tx2="dk2" accent1="accent1" accent2="accent2" accent3="accent3" accent4="accent4" accent5="accent5" accent6="accent6" hlink="hlink" folHlink="folHlink"/>
  <p:notesStyle>
    <a:lvl1pPr marL="0" algn="l" defTabSz="755840" rtl="0" eaLnBrk="1" latinLnBrk="0" hangingPunct="1">
      <a:defRPr sz="992" kern="1200">
        <a:solidFill>
          <a:schemeClr val="tx1"/>
        </a:solidFill>
        <a:latin typeface="+mn-lt"/>
        <a:ea typeface="+mn-ea"/>
        <a:cs typeface="+mn-cs"/>
      </a:defRPr>
    </a:lvl1pPr>
    <a:lvl2pPr marL="377920" algn="l" defTabSz="755840" rtl="0" eaLnBrk="1" latinLnBrk="0" hangingPunct="1">
      <a:defRPr sz="992" kern="1200">
        <a:solidFill>
          <a:schemeClr val="tx1"/>
        </a:solidFill>
        <a:latin typeface="+mn-lt"/>
        <a:ea typeface="+mn-ea"/>
        <a:cs typeface="+mn-cs"/>
      </a:defRPr>
    </a:lvl2pPr>
    <a:lvl3pPr marL="755840" algn="l" defTabSz="755840" rtl="0" eaLnBrk="1" latinLnBrk="0" hangingPunct="1">
      <a:defRPr sz="992" kern="1200">
        <a:solidFill>
          <a:schemeClr val="tx1"/>
        </a:solidFill>
        <a:latin typeface="+mn-lt"/>
        <a:ea typeface="+mn-ea"/>
        <a:cs typeface="+mn-cs"/>
      </a:defRPr>
    </a:lvl3pPr>
    <a:lvl4pPr marL="1133760" algn="l" defTabSz="755840" rtl="0" eaLnBrk="1" latinLnBrk="0" hangingPunct="1">
      <a:defRPr sz="992" kern="1200">
        <a:solidFill>
          <a:schemeClr val="tx1"/>
        </a:solidFill>
        <a:latin typeface="+mn-lt"/>
        <a:ea typeface="+mn-ea"/>
        <a:cs typeface="+mn-cs"/>
      </a:defRPr>
    </a:lvl4pPr>
    <a:lvl5pPr marL="1511681" algn="l" defTabSz="755840" rtl="0" eaLnBrk="1" latinLnBrk="0" hangingPunct="1">
      <a:defRPr sz="992" kern="1200">
        <a:solidFill>
          <a:schemeClr val="tx1"/>
        </a:solidFill>
        <a:latin typeface="+mn-lt"/>
        <a:ea typeface="+mn-ea"/>
        <a:cs typeface="+mn-cs"/>
      </a:defRPr>
    </a:lvl5pPr>
    <a:lvl6pPr marL="1889600" algn="l" defTabSz="755840" rtl="0" eaLnBrk="1" latinLnBrk="0" hangingPunct="1">
      <a:defRPr sz="992" kern="1200">
        <a:solidFill>
          <a:schemeClr val="tx1"/>
        </a:solidFill>
        <a:latin typeface="+mn-lt"/>
        <a:ea typeface="+mn-ea"/>
        <a:cs typeface="+mn-cs"/>
      </a:defRPr>
    </a:lvl6pPr>
    <a:lvl7pPr marL="2267520" algn="l" defTabSz="755840" rtl="0" eaLnBrk="1" latinLnBrk="0" hangingPunct="1">
      <a:defRPr sz="992" kern="1200">
        <a:solidFill>
          <a:schemeClr val="tx1"/>
        </a:solidFill>
        <a:latin typeface="+mn-lt"/>
        <a:ea typeface="+mn-ea"/>
        <a:cs typeface="+mn-cs"/>
      </a:defRPr>
    </a:lvl7pPr>
    <a:lvl8pPr marL="2645441" algn="l" defTabSz="755840" rtl="0" eaLnBrk="1" latinLnBrk="0" hangingPunct="1">
      <a:defRPr sz="992" kern="1200">
        <a:solidFill>
          <a:schemeClr val="tx1"/>
        </a:solidFill>
        <a:latin typeface="+mn-lt"/>
        <a:ea typeface="+mn-ea"/>
        <a:cs typeface="+mn-cs"/>
      </a:defRPr>
    </a:lvl8pPr>
    <a:lvl9pPr marL="3023360" algn="l" defTabSz="755840" rtl="0" eaLnBrk="1" latinLnBrk="0" hangingPunct="1">
      <a:defRPr sz="99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So today we </a:t>
            </a:r>
            <a:r>
              <a:rPr lang="en-GB" dirty="0" err="1"/>
              <a:t>gonna</a:t>
            </a:r>
            <a:r>
              <a:rPr lang="en-GB" dirty="0"/>
              <a:t> present the last module of this course that it is about </a:t>
            </a:r>
            <a:r>
              <a:rPr lang="en-GB" dirty="0" err="1"/>
              <a:t>queuieing</a:t>
            </a:r>
            <a:r>
              <a:rPr lang="en-GB" dirty="0"/>
              <a:t> networks….namely </a:t>
            </a:r>
            <a:r>
              <a:rPr lang="en-US" sz="992" b="0" i="0" kern="1200" dirty="0">
                <a:solidFill>
                  <a:schemeClr val="tx1"/>
                </a:solidFill>
                <a:effectLst/>
                <a:latin typeface="+mn-lt"/>
                <a:ea typeface="+mn-ea"/>
                <a:cs typeface="+mn-cs"/>
              </a:rPr>
              <a:t>systems in which a number of queues are connected to each other by what it is called as... customer routing….</a:t>
            </a: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…where…for costumer routing we mean the path that costumers can follows among the queues of the network.</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Just to give an idea on what we are going to talk…by </a:t>
            </a:r>
            <a:r>
              <a:rPr lang="en-GB" dirty="0" err="1"/>
              <a:t>refering</a:t>
            </a:r>
            <a:r>
              <a:rPr lang="en-GB" dirty="0"/>
              <a:t> to the network in the picture…. Here we have a multi-layer client-server architecture ….. requests come from outside…and are taken in charge and elaborated by the first set of queues…than if the  request is accomplished that job leaves the system following one of the possible leaving-path. </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Otherwise…If that request requires other operations…related messages are delivered to the layer 1 and if necessary from layer 1 to layer 2….</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Let us further note that sometimes it may also occur that an operation need a cross check…. and thus the costumer routing can also consider the presence of loops like this….or this…</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In general we have that when a customer is serviced at one node…then… it can join another node and queue for service, or simply leave the system.</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Ah…notice that in this contest… we will often refer to the queues that constitute the network as nodes…</a:t>
            </a:r>
          </a:p>
        </p:txBody>
      </p:sp>
      <p:sp>
        <p:nvSpPr>
          <p:cNvPr id="4" name="Segnaposto numero diapositiva 3"/>
          <p:cNvSpPr>
            <a:spLocks noGrp="1"/>
          </p:cNvSpPr>
          <p:nvPr>
            <p:ph type="sldNum" sz="quarter" idx="5"/>
          </p:nvPr>
        </p:nvSpPr>
        <p:spPr/>
        <p:txBody>
          <a:bodyPr/>
          <a:lstStyle/>
          <a:p>
            <a:fld id="{E7A56995-98BD-4BA2-9624-E0F173D3C56F}" type="slidenum">
              <a:rPr lang="it-IT" smtClean="0"/>
              <a:t>1</a:t>
            </a:fld>
            <a:endParaRPr lang="it-IT" dirty="0"/>
          </a:p>
        </p:txBody>
      </p:sp>
    </p:spTree>
    <p:extLst>
      <p:ext uri="{BB962C8B-B14F-4D97-AF65-F5344CB8AC3E}">
        <p14:creationId xmlns:p14="http://schemas.microsoft.com/office/powerpoint/2010/main" val="1019115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10</a:t>
            </a:fld>
            <a:endParaRPr lang="it-IT"/>
          </a:p>
        </p:txBody>
      </p:sp>
    </p:spTree>
    <p:extLst>
      <p:ext uri="{BB962C8B-B14F-4D97-AF65-F5344CB8AC3E}">
        <p14:creationId xmlns:p14="http://schemas.microsoft.com/office/powerpoint/2010/main" val="2066700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a:t>
            </a:fld>
            <a:endParaRPr lang="it-IT"/>
          </a:p>
        </p:txBody>
      </p:sp>
    </p:spTree>
    <p:extLst>
      <p:ext uri="{BB962C8B-B14F-4D97-AF65-F5344CB8AC3E}">
        <p14:creationId xmlns:p14="http://schemas.microsoft.com/office/powerpoint/2010/main" val="2083688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3</a:t>
            </a:fld>
            <a:endParaRPr lang="it-IT"/>
          </a:p>
        </p:txBody>
      </p:sp>
    </p:spTree>
    <p:extLst>
      <p:ext uri="{BB962C8B-B14F-4D97-AF65-F5344CB8AC3E}">
        <p14:creationId xmlns:p14="http://schemas.microsoft.com/office/powerpoint/2010/main" val="1667744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4</a:t>
            </a:fld>
            <a:endParaRPr lang="it-IT"/>
          </a:p>
        </p:txBody>
      </p:sp>
    </p:spTree>
    <p:extLst>
      <p:ext uri="{BB962C8B-B14F-4D97-AF65-F5344CB8AC3E}">
        <p14:creationId xmlns:p14="http://schemas.microsoft.com/office/powerpoint/2010/main" val="2496217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5</a:t>
            </a:fld>
            <a:endParaRPr lang="it-IT"/>
          </a:p>
        </p:txBody>
      </p:sp>
    </p:spTree>
    <p:extLst>
      <p:ext uri="{BB962C8B-B14F-4D97-AF65-F5344CB8AC3E}">
        <p14:creationId xmlns:p14="http://schemas.microsoft.com/office/powerpoint/2010/main" val="1833807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6</a:t>
            </a:fld>
            <a:endParaRPr lang="it-IT"/>
          </a:p>
        </p:txBody>
      </p:sp>
    </p:spTree>
    <p:extLst>
      <p:ext uri="{BB962C8B-B14F-4D97-AF65-F5344CB8AC3E}">
        <p14:creationId xmlns:p14="http://schemas.microsoft.com/office/powerpoint/2010/main" val="3551707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7</a:t>
            </a:fld>
            <a:endParaRPr lang="it-IT"/>
          </a:p>
        </p:txBody>
      </p:sp>
    </p:spTree>
    <p:extLst>
      <p:ext uri="{BB962C8B-B14F-4D97-AF65-F5344CB8AC3E}">
        <p14:creationId xmlns:p14="http://schemas.microsoft.com/office/powerpoint/2010/main" val="3716814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8</a:t>
            </a:fld>
            <a:endParaRPr lang="it-IT"/>
          </a:p>
        </p:txBody>
      </p:sp>
    </p:spTree>
    <p:extLst>
      <p:ext uri="{BB962C8B-B14F-4D97-AF65-F5344CB8AC3E}">
        <p14:creationId xmlns:p14="http://schemas.microsoft.com/office/powerpoint/2010/main" val="3927456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9</a:t>
            </a:fld>
            <a:endParaRPr lang="it-IT"/>
          </a:p>
        </p:txBody>
      </p:sp>
    </p:spTree>
    <p:extLst>
      <p:ext uri="{BB962C8B-B14F-4D97-AF65-F5344CB8AC3E}">
        <p14:creationId xmlns:p14="http://schemas.microsoft.com/office/powerpoint/2010/main" val="870705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56050" y="1237209"/>
            <a:ext cx="8568531" cy="2631887"/>
          </a:xfrm>
        </p:spPr>
        <p:txBody>
          <a:bodyPr anchor="b"/>
          <a:lstStyle>
            <a:lvl1pPr algn="ctr">
              <a:defRPr sz="6614"/>
            </a:lvl1pPr>
          </a:lstStyle>
          <a:p>
            <a:r>
              <a:rPr lang="en-GB" noProof="0" dirty="0"/>
              <a:t>Fare </a:t>
            </a:r>
            <a:r>
              <a:rPr lang="en-GB" noProof="0" dirty="0" err="1"/>
              <a:t>clic</a:t>
            </a:r>
            <a:r>
              <a:rPr lang="en-GB" noProof="0" dirty="0"/>
              <a:t> per </a:t>
            </a:r>
            <a:r>
              <a:rPr lang="en-GB" noProof="0" dirty="0" err="1"/>
              <a:t>modificare</a:t>
            </a:r>
            <a:r>
              <a:rPr lang="en-GB" noProof="0" dirty="0"/>
              <a:t> lo stile del </a:t>
            </a:r>
            <a:r>
              <a:rPr lang="en-GB" noProof="0" dirty="0" err="1"/>
              <a:t>titolo</a:t>
            </a:r>
            <a:r>
              <a:rPr lang="en-GB" noProof="0" dirty="0"/>
              <a:t> </a:t>
            </a:r>
            <a:r>
              <a:rPr lang="en-GB" noProof="0" dirty="0" err="1"/>
              <a:t>dello</a:t>
            </a:r>
            <a:r>
              <a:rPr lang="en-GB" noProof="0" dirty="0"/>
              <a:t> schema</a:t>
            </a:r>
          </a:p>
        </p:txBody>
      </p:sp>
      <p:sp>
        <p:nvSpPr>
          <p:cNvPr id="3" name="Subtitle 2"/>
          <p:cNvSpPr>
            <a:spLocks noGrp="1"/>
          </p:cNvSpPr>
          <p:nvPr>
            <p:ph type="subTitle" idx="1"/>
          </p:nvPr>
        </p:nvSpPr>
        <p:spPr>
          <a:xfrm>
            <a:off x="1260082" y="3970591"/>
            <a:ext cx="7560469" cy="1825171"/>
          </a:xfrm>
        </p:spPr>
        <p:txBody>
          <a:bodyPr/>
          <a:lstStyle>
            <a:lvl1pPr marL="0" indent="0" algn="ctr">
              <a:buNone/>
              <a:defRPr sz="2646"/>
            </a:lvl1pPr>
            <a:lvl2pPr marL="504042" indent="0" algn="ctr">
              <a:buNone/>
              <a:defRPr sz="2205"/>
            </a:lvl2pPr>
            <a:lvl3pPr marL="1008085" indent="0" algn="ctr">
              <a:buNone/>
              <a:defRPr sz="1984"/>
            </a:lvl3pPr>
            <a:lvl4pPr marL="1512127" indent="0" algn="ctr">
              <a:buNone/>
              <a:defRPr sz="1764"/>
            </a:lvl4pPr>
            <a:lvl5pPr marL="2016168" indent="0" algn="ctr">
              <a:buNone/>
              <a:defRPr sz="1764"/>
            </a:lvl5pPr>
            <a:lvl6pPr marL="2520211" indent="0" algn="ctr">
              <a:buNone/>
              <a:defRPr sz="1764"/>
            </a:lvl6pPr>
            <a:lvl7pPr marL="3024252" indent="0" algn="ctr">
              <a:buNone/>
              <a:defRPr sz="1764"/>
            </a:lvl7pPr>
            <a:lvl8pPr marL="3528293" indent="0" algn="ctr">
              <a:buNone/>
              <a:defRPr sz="1764"/>
            </a:lvl8pPr>
            <a:lvl9pPr marL="4032337" indent="0" algn="ctr">
              <a:buNone/>
              <a:defRPr sz="1764"/>
            </a:lvl9pPr>
          </a:lstStyle>
          <a:p>
            <a:r>
              <a:rPr lang="it-IT" dirty="0"/>
              <a:t>Fare clic per modificare lo stile del sottotitolo dello schema</a:t>
            </a:r>
            <a:endParaRPr lang="en-US" dirty="0"/>
          </a:p>
        </p:txBody>
      </p:sp>
      <p:sp>
        <p:nvSpPr>
          <p:cNvPr id="5" name="Footer Placeholder 4"/>
          <p:cNvSpPr>
            <a:spLocks noGrp="1"/>
          </p:cNvSpPr>
          <p:nvPr>
            <p:ph type="ftr" sz="quarter" idx="11"/>
          </p:nvPr>
        </p:nvSpPr>
        <p:spPr>
          <a:xfrm>
            <a:off x="3354076" y="7154493"/>
            <a:ext cx="3402211" cy="402483"/>
          </a:xfrm>
          <a:prstGeom prst="rect">
            <a:avLst/>
          </a:prstGeom>
        </p:spPr>
        <p:txBody>
          <a:bodyPr/>
          <a:lstStyle/>
          <a:p>
            <a:r>
              <a:rPr lang="it-IT"/>
              <a:t>alessandro.pilloni@unica.it</a:t>
            </a:r>
          </a:p>
        </p:txBody>
      </p:sp>
      <p:sp>
        <p:nvSpPr>
          <p:cNvPr id="6" name="Slide Number Placeholder 5"/>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2156186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u="sng"/>
            </a:lvl1pPr>
          </a:lstStyle>
          <a:p>
            <a:r>
              <a:rPr lang="it-IT" dirty="0"/>
              <a:t>Fare clic per modificare lo stile del titolo dello schema</a:t>
            </a:r>
            <a:endParaRPr lang="en-US" dirty="0"/>
          </a:p>
        </p:txBody>
      </p:sp>
      <p:sp>
        <p:nvSpPr>
          <p:cNvPr id="3" name="Content Placeholder 2"/>
          <p:cNvSpPr>
            <a:spLocks noGrp="1"/>
          </p:cNvSpPr>
          <p:nvPr>
            <p:ph idx="1"/>
          </p:nvPr>
        </p:nvSpPr>
        <p:spPr>
          <a:xfrm>
            <a:off x="332510" y="1006765"/>
            <a:ext cx="9445336" cy="6059058"/>
          </a:xfrm>
        </p:spPr>
        <p:txBody>
          <a:bodyPr/>
          <a:lstStyle>
            <a:lvl1pPr>
              <a:defRPr sz="2200"/>
            </a:lvl1pPr>
            <a:lvl2pPr>
              <a:defRPr sz="2000"/>
            </a:lvl2pPr>
            <a:lvl3pPr>
              <a:defRPr sz="2000"/>
            </a:lvl3p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p:txBody>
      </p:sp>
      <p:sp>
        <p:nvSpPr>
          <p:cNvPr id="15" name="Footer Placeholder 4">
            <a:extLst>
              <a:ext uri="{FF2B5EF4-FFF2-40B4-BE49-F238E27FC236}">
                <a16:creationId xmlns:a16="http://schemas.microsoft.com/office/drawing/2014/main" id="{46AA12E0-5FF6-4F80-80D2-FB628CD4F392}"/>
              </a:ext>
            </a:extLst>
          </p:cNvPr>
          <p:cNvSpPr>
            <a:spLocks noGrp="1"/>
          </p:cNvSpPr>
          <p:nvPr>
            <p:ph type="ftr" sz="quarter" idx="11"/>
          </p:nvPr>
        </p:nvSpPr>
        <p:spPr>
          <a:xfrm>
            <a:off x="3354076" y="7154493"/>
            <a:ext cx="3402211" cy="402483"/>
          </a:xfrm>
          <a:prstGeom prst="rect">
            <a:avLst/>
          </a:prstGeom>
        </p:spPr>
        <p:txBody>
          <a:bodyPr/>
          <a:lstStyle/>
          <a:p>
            <a:r>
              <a:rPr lang="it-IT" dirty="0"/>
              <a:t>alessandro.pilloni@unica.it</a:t>
            </a:r>
          </a:p>
        </p:txBody>
      </p:sp>
      <p:sp>
        <p:nvSpPr>
          <p:cNvPr id="16" name="Slide Number Placeholder 5">
            <a:extLst>
              <a:ext uri="{FF2B5EF4-FFF2-40B4-BE49-F238E27FC236}">
                <a16:creationId xmlns:a16="http://schemas.microsoft.com/office/drawing/2014/main" id="{7D83D534-1220-4426-A3A0-E045DB0C5600}"/>
              </a:ext>
            </a:extLst>
          </p:cNvPr>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37983260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2513" y="402495"/>
            <a:ext cx="9055073" cy="493439"/>
          </a:xfrm>
          <a:prstGeom prst="rect">
            <a:avLst/>
          </a:prstGeom>
        </p:spPr>
        <p:txBody>
          <a:bodyPr vert="horz" lIns="91440" tIns="45720" rIns="91440" bIns="45720" rtlCol="0" anchor="ctr">
            <a:normAutofit/>
          </a:bodyPr>
          <a:lstStyle/>
          <a:p>
            <a:r>
              <a:rPr lang="it-IT" dirty="0" err="1"/>
              <a:t>Summary</a:t>
            </a:r>
            <a:endParaRPr lang="en-US" dirty="0"/>
          </a:p>
        </p:txBody>
      </p:sp>
      <p:sp>
        <p:nvSpPr>
          <p:cNvPr id="3" name="Text Placeholder 2"/>
          <p:cNvSpPr>
            <a:spLocks noGrp="1"/>
          </p:cNvSpPr>
          <p:nvPr>
            <p:ph type="body" idx="1"/>
          </p:nvPr>
        </p:nvSpPr>
        <p:spPr>
          <a:xfrm>
            <a:off x="332510" y="1154545"/>
            <a:ext cx="9445336" cy="6002646"/>
          </a:xfrm>
          <a:prstGeom prst="rect">
            <a:avLst/>
          </a:prstGeom>
        </p:spPr>
        <p:txBody>
          <a:bodyPr vert="horz" lIns="91440" tIns="45720" rIns="91440" bIns="45720" rtlCol="0">
            <a:normAutofit/>
          </a:body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a:p>
            <a:pPr lvl="2"/>
            <a:r>
              <a:rPr lang="en-US" noProof="0" dirty="0" err="1"/>
              <a:t>Terzo</a:t>
            </a:r>
            <a:r>
              <a:rPr lang="en-US" noProof="0" dirty="0"/>
              <a:t> </a:t>
            </a:r>
            <a:r>
              <a:rPr lang="en-US" noProof="0" dirty="0" err="1"/>
              <a:t>livello</a:t>
            </a:r>
            <a:endParaRPr lang="en-US" noProof="0" dirty="0"/>
          </a:p>
          <a:p>
            <a:pPr lvl="3"/>
            <a:r>
              <a:rPr lang="en-US" noProof="0" dirty="0"/>
              <a:t>Quarto </a:t>
            </a:r>
            <a:r>
              <a:rPr lang="en-US" noProof="0" dirty="0" err="1"/>
              <a:t>livello</a:t>
            </a:r>
            <a:endParaRPr lang="en-US" noProof="0" dirty="0"/>
          </a:p>
          <a:p>
            <a:pPr lvl="4"/>
            <a:r>
              <a:rPr lang="en-US" noProof="0" dirty="0"/>
              <a:t>Quinto </a:t>
            </a:r>
            <a:r>
              <a:rPr lang="en-US" noProof="0" dirty="0" err="1"/>
              <a:t>livello</a:t>
            </a:r>
            <a:endParaRPr lang="en-US" noProof="0" dirty="0"/>
          </a:p>
        </p:txBody>
      </p:sp>
      <p:sp>
        <p:nvSpPr>
          <p:cNvPr id="5" name="Footer Placeholder 4"/>
          <p:cNvSpPr>
            <a:spLocks noGrp="1"/>
          </p:cNvSpPr>
          <p:nvPr>
            <p:ph type="ftr" sz="quarter" idx="3"/>
          </p:nvPr>
        </p:nvSpPr>
        <p:spPr>
          <a:xfrm>
            <a:off x="3354076" y="7157203"/>
            <a:ext cx="3402211"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r>
              <a:rPr lang="it-IT"/>
              <a:t>alessandro.pilloni@unica.it</a:t>
            </a:r>
          </a:p>
        </p:txBody>
      </p:sp>
      <p:sp>
        <p:nvSpPr>
          <p:cNvPr id="6" name="Slide Number Placeholder 5"/>
          <p:cNvSpPr>
            <a:spLocks noGrp="1"/>
          </p:cNvSpPr>
          <p:nvPr>
            <p:ph type="sldNum" sz="quarter" idx="4"/>
          </p:nvPr>
        </p:nvSpPr>
        <p:spPr>
          <a:xfrm>
            <a:off x="7119441" y="7157203"/>
            <a:ext cx="2658404"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77D38DAF-82E5-4F16-9708-7032B2640FE9}" type="slidenum">
              <a:rPr lang="it-IT" smtClean="0"/>
              <a:t>‹N›</a:t>
            </a:fld>
            <a:endParaRPr lang="it-IT" dirty="0"/>
          </a:p>
        </p:txBody>
      </p:sp>
    </p:spTree>
    <p:extLst>
      <p:ext uri="{BB962C8B-B14F-4D97-AF65-F5344CB8AC3E}">
        <p14:creationId xmlns:p14="http://schemas.microsoft.com/office/powerpoint/2010/main" val="1644042288"/>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l" defTabSz="1008085" rtl="0" eaLnBrk="1" latinLnBrk="0" hangingPunct="1">
        <a:lnSpc>
          <a:spcPct val="90000"/>
        </a:lnSpc>
        <a:spcBef>
          <a:spcPct val="0"/>
        </a:spcBef>
        <a:buNone/>
        <a:defRPr sz="2600" kern="1200">
          <a:solidFill>
            <a:srgbClr val="FF0000"/>
          </a:solidFill>
          <a:latin typeface="+mj-lt"/>
          <a:ea typeface="+mj-ea"/>
          <a:cs typeface="+mj-cs"/>
        </a:defRPr>
      </a:lvl1pPr>
    </p:titleStyle>
    <p:bodyStyle>
      <a:lvl1pPr marL="252022" indent="-252022" algn="l" defTabSz="1008085" rtl="0" eaLnBrk="1" latinLnBrk="0" hangingPunct="1">
        <a:lnSpc>
          <a:spcPct val="90000"/>
        </a:lnSpc>
        <a:spcBef>
          <a:spcPts val="1102"/>
        </a:spcBef>
        <a:buFont typeface="Arial" panose="020B0604020202020204" pitchFamily="34" charset="0"/>
        <a:buChar char="•"/>
        <a:defRPr sz="2200" kern="1200">
          <a:solidFill>
            <a:schemeClr val="tx1"/>
          </a:solidFill>
          <a:latin typeface="+mn-lt"/>
          <a:ea typeface="+mn-ea"/>
          <a:cs typeface="+mn-cs"/>
        </a:defRPr>
      </a:lvl1pPr>
      <a:lvl2pPr marL="756063"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2pPr>
      <a:lvl3pPr marL="1260105"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3pPr>
      <a:lvl4pPr marL="1764146"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4pPr>
      <a:lvl5pPr marL="2268188"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5pPr>
      <a:lvl6pPr marL="2772232"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273"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316"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357"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85" rtl="0" eaLnBrk="1" latinLnBrk="0" hangingPunct="1">
        <a:defRPr sz="1984" kern="1200">
          <a:solidFill>
            <a:schemeClr val="tx1"/>
          </a:solidFill>
          <a:latin typeface="+mn-lt"/>
          <a:ea typeface="+mn-ea"/>
          <a:cs typeface="+mn-cs"/>
        </a:defRPr>
      </a:lvl1pPr>
      <a:lvl2pPr marL="504042" algn="l" defTabSz="1008085" rtl="0" eaLnBrk="1" latinLnBrk="0" hangingPunct="1">
        <a:defRPr sz="1984" kern="1200">
          <a:solidFill>
            <a:schemeClr val="tx1"/>
          </a:solidFill>
          <a:latin typeface="+mn-lt"/>
          <a:ea typeface="+mn-ea"/>
          <a:cs typeface="+mn-cs"/>
        </a:defRPr>
      </a:lvl2pPr>
      <a:lvl3pPr marL="1008085" algn="l" defTabSz="1008085" rtl="0" eaLnBrk="1" latinLnBrk="0" hangingPunct="1">
        <a:defRPr sz="1984" kern="1200">
          <a:solidFill>
            <a:schemeClr val="tx1"/>
          </a:solidFill>
          <a:latin typeface="+mn-lt"/>
          <a:ea typeface="+mn-ea"/>
          <a:cs typeface="+mn-cs"/>
        </a:defRPr>
      </a:lvl3pPr>
      <a:lvl4pPr marL="1512127" algn="l" defTabSz="1008085" rtl="0" eaLnBrk="1" latinLnBrk="0" hangingPunct="1">
        <a:defRPr sz="1984" kern="1200">
          <a:solidFill>
            <a:schemeClr val="tx1"/>
          </a:solidFill>
          <a:latin typeface="+mn-lt"/>
          <a:ea typeface="+mn-ea"/>
          <a:cs typeface="+mn-cs"/>
        </a:defRPr>
      </a:lvl4pPr>
      <a:lvl5pPr marL="2016168" algn="l" defTabSz="1008085" rtl="0" eaLnBrk="1" latinLnBrk="0" hangingPunct="1">
        <a:defRPr sz="1984" kern="1200">
          <a:solidFill>
            <a:schemeClr val="tx1"/>
          </a:solidFill>
          <a:latin typeface="+mn-lt"/>
          <a:ea typeface="+mn-ea"/>
          <a:cs typeface="+mn-cs"/>
        </a:defRPr>
      </a:lvl5pPr>
      <a:lvl6pPr marL="2520211" algn="l" defTabSz="1008085" rtl="0" eaLnBrk="1" latinLnBrk="0" hangingPunct="1">
        <a:defRPr sz="1984" kern="1200">
          <a:solidFill>
            <a:schemeClr val="tx1"/>
          </a:solidFill>
          <a:latin typeface="+mn-lt"/>
          <a:ea typeface="+mn-ea"/>
          <a:cs typeface="+mn-cs"/>
        </a:defRPr>
      </a:lvl6pPr>
      <a:lvl7pPr marL="3024252" algn="l" defTabSz="1008085" rtl="0" eaLnBrk="1" latinLnBrk="0" hangingPunct="1">
        <a:defRPr sz="1984" kern="1200">
          <a:solidFill>
            <a:schemeClr val="tx1"/>
          </a:solidFill>
          <a:latin typeface="+mn-lt"/>
          <a:ea typeface="+mn-ea"/>
          <a:cs typeface="+mn-cs"/>
        </a:defRPr>
      </a:lvl7pPr>
      <a:lvl8pPr marL="3528293" algn="l" defTabSz="1008085" rtl="0" eaLnBrk="1" latinLnBrk="0" hangingPunct="1">
        <a:defRPr sz="1984" kern="1200">
          <a:solidFill>
            <a:schemeClr val="tx1"/>
          </a:solidFill>
          <a:latin typeface="+mn-lt"/>
          <a:ea typeface="+mn-ea"/>
          <a:cs typeface="+mn-cs"/>
        </a:defRPr>
      </a:lvl8pPr>
      <a:lvl9pPr marL="4032337" algn="l" defTabSz="100808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notesSlide" Target="../notesSlides/notesSlide3.xml"/><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slideLayout" Target="../slideLayouts/slideLayout2.xml"/><Relationship Id="rId16" Type="http://schemas.openxmlformats.org/officeDocument/2006/relationships/image" Target="../media/image16.png"/><Relationship Id="rId1" Type="http://schemas.openxmlformats.org/officeDocument/2006/relationships/tags" Target="../tags/tag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3.png"/><Relationship Id="rId3" Type="http://schemas.openxmlformats.org/officeDocument/2006/relationships/tags" Target="../tags/tag4.xml"/><Relationship Id="rId7" Type="http://schemas.openxmlformats.org/officeDocument/2006/relationships/image" Target="../media/image18.pn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tags" Target="../tags/tag3.xml"/><Relationship Id="rId16" Type="http://schemas.openxmlformats.org/officeDocument/2006/relationships/image" Target="../media/image26.png"/><Relationship Id="rId1" Type="http://schemas.openxmlformats.org/officeDocument/2006/relationships/tags" Target="../tags/tag2.xml"/><Relationship Id="rId6" Type="http://schemas.openxmlformats.org/officeDocument/2006/relationships/notesSlide" Target="../notesSlides/notesSlide4.xml"/><Relationship Id="rId11" Type="http://schemas.openxmlformats.org/officeDocument/2006/relationships/image" Target="../media/image21.png"/><Relationship Id="rId5" Type="http://schemas.openxmlformats.org/officeDocument/2006/relationships/slideLayout" Target="../slideLayouts/slideLayout2.xml"/><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tags" Target="../tags/tag5.xml"/><Relationship Id="rId9" Type="http://schemas.openxmlformats.org/officeDocument/2006/relationships/image" Target="../media/image190.png"/><Relationship Id="rId14"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image" Target="../media/image29.png"/><Relationship Id="rId18" Type="http://schemas.openxmlformats.org/officeDocument/2006/relationships/image" Target="../media/image33.png"/><Relationship Id="rId3" Type="http://schemas.openxmlformats.org/officeDocument/2006/relationships/tags" Target="../tags/tag8.xml"/><Relationship Id="rId21" Type="http://schemas.openxmlformats.org/officeDocument/2006/relationships/image" Target="../media/image36.png"/><Relationship Id="rId7" Type="http://schemas.openxmlformats.org/officeDocument/2006/relationships/tags" Target="../tags/tag12.xml"/><Relationship Id="rId12" Type="http://schemas.openxmlformats.org/officeDocument/2006/relationships/image" Target="../media/image28.png"/><Relationship Id="rId17" Type="http://schemas.openxmlformats.org/officeDocument/2006/relationships/image" Target="../media/image32.png"/><Relationship Id="rId2" Type="http://schemas.openxmlformats.org/officeDocument/2006/relationships/tags" Target="../tags/tag7.xml"/><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notesSlide" Target="../notesSlides/notesSlide5.xml"/><Relationship Id="rId24" Type="http://schemas.openxmlformats.org/officeDocument/2006/relationships/image" Target="../media/image39.png"/><Relationship Id="rId5" Type="http://schemas.openxmlformats.org/officeDocument/2006/relationships/tags" Target="../tags/tag10.xml"/><Relationship Id="rId15" Type="http://schemas.openxmlformats.org/officeDocument/2006/relationships/image" Target="../media/image30.png"/><Relationship Id="rId23" Type="http://schemas.openxmlformats.org/officeDocument/2006/relationships/image" Target="../media/image38.png"/><Relationship Id="rId10" Type="http://schemas.openxmlformats.org/officeDocument/2006/relationships/slideLayout" Target="../slideLayouts/slideLayout2.xml"/><Relationship Id="rId19" Type="http://schemas.openxmlformats.org/officeDocument/2006/relationships/image" Target="../media/image34.png"/><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image" Target="../media/image290.png"/><Relationship Id="rId22" Type="http://schemas.openxmlformats.org/officeDocument/2006/relationships/image" Target="../media/image37.png"/></Relationships>
</file>

<file path=ppt/slides/_rels/slide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png"/><Relationship Id="rId7" Type="http://schemas.openxmlformats.org/officeDocument/2006/relationships/image" Target="../media/image4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5.png"/></Relationships>
</file>

<file path=ppt/slides/_rels/slide7.xml.rels><?xml version="1.0" encoding="UTF-8" standalone="yes"?>
<Relationships xmlns="http://schemas.openxmlformats.org/package/2006/relationships"><Relationship Id="rId13" Type="http://schemas.openxmlformats.org/officeDocument/2006/relationships/image" Target="../media/image49.png"/><Relationship Id="rId18" Type="http://schemas.openxmlformats.org/officeDocument/2006/relationships/image" Target="../media/image54.png"/><Relationship Id="rId26" Type="http://schemas.openxmlformats.org/officeDocument/2006/relationships/image" Target="../media/image60.png"/><Relationship Id="rId3" Type="http://schemas.openxmlformats.org/officeDocument/2006/relationships/tags" Target="../tags/tag17.xml"/><Relationship Id="rId21" Type="http://schemas.openxmlformats.org/officeDocument/2006/relationships/image" Target="../media/image57.png"/><Relationship Id="rId34" Type="http://schemas.openxmlformats.org/officeDocument/2006/relationships/image" Target="../media/image64.png"/><Relationship Id="rId7" Type="http://schemas.openxmlformats.org/officeDocument/2006/relationships/slideLayout" Target="../slideLayouts/slideLayout2.xml"/><Relationship Id="rId12" Type="http://schemas.openxmlformats.org/officeDocument/2006/relationships/image" Target="../media/image48.png"/><Relationship Id="rId17" Type="http://schemas.openxmlformats.org/officeDocument/2006/relationships/image" Target="../media/image53.png"/><Relationship Id="rId25" Type="http://schemas.openxmlformats.org/officeDocument/2006/relationships/customXml" Target="../ink/ink2.xml"/><Relationship Id="rId33" Type="http://schemas.openxmlformats.org/officeDocument/2006/relationships/customXml" Target="../ink/ink6.xml"/><Relationship Id="rId2" Type="http://schemas.openxmlformats.org/officeDocument/2006/relationships/tags" Target="../tags/tag16.xml"/><Relationship Id="rId16" Type="http://schemas.openxmlformats.org/officeDocument/2006/relationships/image" Target="../media/image52.png"/><Relationship Id="rId20" Type="http://schemas.openxmlformats.org/officeDocument/2006/relationships/image" Target="../media/image56.png"/><Relationship Id="rId29" Type="http://schemas.openxmlformats.org/officeDocument/2006/relationships/customXml" Target="../ink/ink4.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image" Target="../media/image470.png"/><Relationship Id="rId24" Type="http://schemas.openxmlformats.org/officeDocument/2006/relationships/image" Target="../media/image59.png"/><Relationship Id="rId32" Type="http://schemas.openxmlformats.org/officeDocument/2006/relationships/image" Target="../media/image63.png"/><Relationship Id="rId5" Type="http://schemas.openxmlformats.org/officeDocument/2006/relationships/tags" Target="../tags/tag19.xml"/><Relationship Id="rId15" Type="http://schemas.openxmlformats.org/officeDocument/2006/relationships/image" Target="../media/image51.png"/><Relationship Id="rId23" Type="http://schemas.openxmlformats.org/officeDocument/2006/relationships/customXml" Target="../ink/ink1.xml"/><Relationship Id="rId28" Type="http://schemas.openxmlformats.org/officeDocument/2006/relationships/image" Target="../media/image61.png"/><Relationship Id="rId36" Type="http://schemas.openxmlformats.org/officeDocument/2006/relationships/image" Target="../media/image65.png"/><Relationship Id="rId10" Type="http://schemas.openxmlformats.org/officeDocument/2006/relationships/image" Target="../media/image47.png"/><Relationship Id="rId19" Type="http://schemas.openxmlformats.org/officeDocument/2006/relationships/image" Target="../media/image55.png"/><Relationship Id="rId31" Type="http://schemas.openxmlformats.org/officeDocument/2006/relationships/customXml" Target="../ink/ink5.xml"/><Relationship Id="rId4" Type="http://schemas.openxmlformats.org/officeDocument/2006/relationships/tags" Target="../tags/tag18.xml"/><Relationship Id="rId9" Type="http://schemas.openxmlformats.org/officeDocument/2006/relationships/image" Target="../media/image46.png"/><Relationship Id="rId14" Type="http://schemas.openxmlformats.org/officeDocument/2006/relationships/image" Target="../media/image50.png"/><Relationship Id="rId22" Type="http://schemas.openxmlformats.org/officeDocument/2006/relationships/image" Target="../media/image58.png"/><Relationship Id="rId27" Type="http://schemas.openxmlformats.org/officeDocument/2006/relationships/customXml" Target="../ink/ink3.xml"/><Relationship Id="rId30" Type="http://schemas.openxmlformats.org/officeDocument/2006/relationships/image" Target="../media/image62.png"/><Relationship Id="rId35" Type="http://schemas.openxmlformats.org/officeDocument/2006/relationships/customXml" Target="../ink/ink7.xml"/><Relationship Id="rId8"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notesSlide" Target="../notesSlides/notesSlide8.xml"/><Relationship Id="rId18" Type="http://schemas.openxmlformats.org/officeDocument/2006/relationships/image" Target="../media/image70.png"/><Relationship Id="rId26" Type="http://schemas.openxmlformats.org/officeDocument/2006/relationships/image" Target="../media/image78.png"/><Relationship Id="rId3" Type="http://schemas.openxmlformats.org/officeDocument/2006/relationships/tags" Target="../tags/tag23.xml"/><Relationship Id="rId21" Type="http://schemas.openxmlformats.org/officeDocument/2006/relationships/image" Target="../media/image73.png"/><Relationship Id="rId7" Type="http://schemas.openxmlformats.org/officeDocument/2006/relationships/tags" Target="../tags/tag27.xml"/><Relationship Id="rId12" Type="http://schemas.openxmlformats.org/officeDocument/2006/relationships/slideLayout" Target="../slideLayouts/slideLayout2.xml"/><Relationship Id="rId17" Type="http://schemas.openxmlformats.org/officeDocument/2006/relationships/image" Target="../media/image69.png"/><Relationship Id="rId25" Type="http://schemas.openxmlformats.org/officeDocument/2006/relationships/image" Target="../media/image77.png"/><Relationship Id="rId2" Type="http://schemas.openxmlformats.org/officeDocument/2006/relationships/tags" Target="../tags/tag22.xml"/><Relationship Id="rId16" Type="http://schemas.openxmlformats.org/officeDocument/2006/relationships/image" Target="../media/image68.png"/><Relationship Id="rId20" Type="http://schemas.openxmlformats.org/officeDocument/2006/relationships/image" Target="../media/image72.png"/><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tags" Target="../tags/tag31.xml"/><Relationship Id="rId24" Type="http://schemas.openxmlformats.org/officeDocument/2006/relationships/image" Target="../media/image76.png"/><Relationship Id="rId5" Type="http://schemas.openxmlformats.org/officeDocument/2006/relationships/tags" Target="../tags/tag25.xml"/><Relationship Id="rId15" Type="http://schemas.openxmlformats.org/officeDocument/2006/relationships/image" Target="../media/image67.png"/><Relationship Id="rId23" Type="http://schemas.openxmlformats.org/officeDocument/2006/relationships/image" Target="../media/image75.png"/><Relationship Id="rId28" Type="http://schemas.openxmlformats.org/officeDocument/2006/relationships/image" Target="../media/image80.png"/><Relationship Id="rId10" Type="http://schemas.openxmlformats.org/officeDocument/2006/relationships/tags" Target="../tags/tag30.xml"/><Relationship Id="rId19" Type="http://schemas.openxmlformats.org/officeDocument/2006/relationships/image" Target="../media/image71.png"/><Relationship Id="rId4" Type="http://schemas.openxmlformats.org/officeDocument/2006/relationships/tags" Target="../tags/tag24.xml"/><Relationship Id="rId9" Type="http://schemas.openxmlformats.org/officeDocument/2006/relationships/tags" Target="../tags/tag29.xml"/><Relationship Id="rId14" Type="http://schemas.openxmlformats.org/officeDocument/2006/relationships/image" Target="../media/image66.png"/><Relationship Id="rId22" Type="http://schemas.openxmlformats.org/officeDocument/2006/relationships/image" Target="../media/image74.png"/><Relationship Id="rId27" Type="http://schemas.openxmlformats.org/officeDocument/2006/relationships/image" Target="../media/image7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5957397C-4BF9-4DA1-AFBF-9FB3F041EBE5}"/>
              </a:ext>
            </a:extLst>
          </p:cNvPr>
          <p:cNvPicPr>
            <a:picLocks noChangeAspect="1"/>
          </p:cNvPicPr>
          <p:nvPr/>
        </p:nvPicPr>
        <p:blipFill>
          <a:blip r:embed="rId3"/>
          <a:stretch>
            <a:fillRect/>
          </a:stretch>
        </p:blipFill>
        <p:spPr>
          <a:xfrm>
            <a:off x="-1" y="-88598"/>
            <a:ext cx="10080625" cy="1863038"/>
          </a:xfrm>
          <a:prstGeom prst="rect">
            <a:avLst/>
          </a:prstGeom>
        </p:spPr>
      </p:pic>
      <p:sp>
        <p:nvSpPr>
          <p:cNvPr id="55" name="Titolo 1">
            <a:extLst>
              <a:ext uri="{FF2B5EF4-FFF2-40B4-BE49-F238E27FC236}">
                <a16:creationId xmlns:a16="http://schemas.microsoft.com/office/drawing/2014/main" id="{A1F34159-B9CD-4146-AB2C-E7F8D6168B1C}"/>
              </a:ext>
            </a:extLst>
          </p:cNvPr>
          <p:cNvSpPr>
            <a:spLocks noGrp="1"/>
          </p:cNvSpPr>
          <p:nvPr>
            <p:ph type="ctrTitle"/>
          </p:nvPr>
        </p:nvSpPr>
        <p:spPr>
          <a:xfrm>
            <a:off x="361949" y="2175064"/>
            <a:ext cx="9568295" cy="2284622"/>
          </a:xfrm>
        </p:spPr>
        <p:txBody>
          <a:bodyPr>
            <a:noAutofit/>
          </a:bodyPr>
          <a:lstStyle/>
          <a:p>
            <a:r>
              <a:rPr lang="en-GB" sz="6000" b="1" dirty="0">
                <a:solidFill>
                  <a:schemeClr val="tx1"/>
                </a:solidFill>
              </a:rPr>
              <a:t>STOCHASTIC MODELS</a:t>
            </a:r>
            <a:br>
              <a:rPr lang="en-GB" sz="6000" b="1" dirty="0">
                <a:solidFill>
                  <a:schemeClr val="tx1"/>
                </a:solidFill>
              </a:rPr>
            </a:br>
            <a:r>
              <a:rPr lang="en-GB" sz="4800" b="1" dirty="0">
                <a:solidFill>
                  <a:schemeClr val="tx1"/>
                </a:solidFill>
              </a:rPr>
              <a:t>- </a:t>
            </a:r>
            <a:r>
              <a:rPr lang="en-GB" sz="4800" b="1" i="1" dirty="0">
                <a:solidFill>
                  <a:srgbClr val="E71224"/>
                </a:solidFill>
              </a:rPr>
              <a:t>Advanced seminars </a:t>
            </a:r>
            <a:r>
              <a:rPr lang="en-GB" sz="4800" b="1" dirty="0">
                <a:solidFill>
                  <a:schemeClr val="tx1"/>
                </a:solidFill>
              </a:rPr>
              <a:t>-</a:t>
            </a:r>
            <a:br>
              <a:rPr lang="en-GB" sz="4800" b="1" dirty="0">
                <a:solidFill>
                  <a:schemeClr val="tx1"/>
                </a:solidFill>
              </a:rPr>
            </a:br>
            <a:r>
              <a:rPr lang="en-GB" sz="4800" b="1" dirty="0" err="1">
                <a:solidFill>
                  <a:schemeClr val="tx1"/>
                </a:solidFill>
              </a:rPr>
              <a:t>Rumor</a:t>
            </a:r>
            <a:r>
              <a:rPr lang="en-GB" sz="4800" b="1" dirty="0">
                <a:solidFill>
                  <a:schemeClr val="tx1"/>
                </a:solidFill>
              </a:rPr>
              <a:t> spreading over Networks</a:t>
            </a:r>
            <a:endParaRPr lang="it-IT" sz="4800" dirty="0">
              <a:solidFill>
                <a:schemeClr val="tx1"/>
              </a:solidFill>
            </a:endParaRPr>
          </a:p>
        </p:txBody>
      </p:sp>
      <p:sp>
        <p:nvSpPr>
          <p:cNvPr id="27" name="Segnaposto piè di pagina 4">
            <a:extLst>
              <a:ext uri="{FF2B5EF4-FFF2-40B4-BE49-F238E27FC236}">
                <a16:creationId xmlns:a16="http://schemas.microsoft.com/office/drawing/2014/main" id="{2716D225-8D3D-49FF-A624-DF6AE03D615C}"/>
              </a:ext>
            </a:extLst>
          </p:cNvPr>
          <p:cNvSpPr>
            <a:spLocks noGrp="1"/>
          </p:cNvSpPr>
          <p:nvPr>
            <p:ph type="ftr" sz="quarter" idx="11"/>
          </p:nvPr>
        </p:nvSpPr>
        <p:spPr>
          <a:xfrm>
            <a:off x="3354077" y="7144934"/>
            <a:ext cx="3402211" cy="402483"/>
          </a:xfrm>
        </p:spPr>
        <p:txBody>
          <a:bodyPr/>
          <a:lstStyle/>
          <a:p>
            <a:r>
              <a:rPr lang="it-IT" dirty="0"/>
              <a:t>alessandro.pilloni@unica.it</a:t>
            </a:r>
          </a:p>
        </p:txBody>
      </p:sp>
      <p:sp>
        <p:nvSpPr>
          <p:cNvPr id="28" name="Segnaposto numero diapositiva 5">
            <a:extLst>
              <a:ext uri="{FF2B5EF4-FFF2-40B4-BE49-F238E27FC236}">
                <a16:creationId xmlns:a16="http://schemas.microsoft.com/office/drawing/2014/main" id="{2A130DD7-B878-4684-BC8F-A2E3B305305D}"/>
              </a:ext>
            </a:extLst>
          </p:cNvPr>
          <p:cNvSpPr>
            <a:spLocks noGrp="1"/>
          </p:cNvSpPr>
          <p:nvPr>
            <p:ph type="sldNum" sz="quarter" idx="12"/>
          </p:nvPr>
        </p:nvSpPr>
        <p:spPr>
          <a:xfrm>
            <a:off x="7119441" y="7144934"/>
            <a:ext cx="2658404" cy="402483"/>
          </a:xfrm>
        </p:spPr>
        <p:txBody>
          <a:bodyPr/>
          <a:lstStyle/>
          <a:p>
            <a:fld id="{77D38DAF-82E5-4F16-9708-7032B2640FE9}" type="slidenum">
              <a:rPr lang="it-IT" smtClean="0"/>
              <a:t>1</a:t>
            </a:fld>
            <a:endParaRPr lang="it-IT" dirty="0"/>
          </a:p>
        </p:txBody>
      </p:sp>
      <p:pic>
        <p:nvPicPr>
          <p:cNvPr id="25" name="Picture 6" descr="http://www.unica.it/UserFiles/Image/Grafica/logouniv800.GIF">
            <a:extLst>
              <a:ext uri="{FF2B5EF4-FFF2-40B4-BE49-F238E27FC236}">
                <a16:creationId xmlns:a16="http://schemas.microsoft.com/office/drawing/2014/main" id="{2D4B6913-4910-48FA-814A-38E84513FF5D}"/>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CrisscrossEtching trans="36000" pressure="0"/>
                    </a14:imgEffect>
                  </a14:imgLayer>
                </a14:imgProps>
              </a:ext>
              <a:ext uri="{28A0092B-C50C-407E-A947-70E740481C1C}">
                <a14:useLocalDpi xmlns:a14="http://schemas.microsoft.com/office/drawing/2010/main" val="0"/>
              </a:ext>
            </a:extLst>
          </a:blip>
          <a:srcRect/>
          <a:stretch>
            <a:fillRect/>
          </a:stretch>
        </p:blipFill>
        <p:spPr bwMode="auto">
          <a:xfrm rot="20306028">
            <a:off x="8189869" y="6696671"/>
            <a:ext cx="2662598" cy="1501517"/>
          </a:xfrm>
          <a:prstGeom prst="rect">
            <a:avLst/>
          </a:prstGeom>
          <a:noFill/>
          <a:extLst>
            <a:ext uri="{909E8E84-426E-40DD-AFC4-6F175D3DCCD1}">
              <a14:hiddenFill xmlns:a14="http://schemas.microsoft.com/office/drawing/2010/main">
                <a:solidFill>
                  <a:srgbClr val="FFFFFF"/>
                </a:solidFill>
              </a14:hiddenFill>
            </a:ext>
          </a:extLst>
        </p:spPr>
      </p:pic>
      <p:sp>
        <p:nvSpPr>
          <p:cNvPr id="33" name="Segnaposto numero diapositiva 5">
            <a:extLst>
              <a:ext uri="{FF2B5EF4-FFF2-40B4-BE49-F238E27FC236}">
                <a16:creationId xmlns:a16="http://schemas.microsoft.com/office/drawing/2014/main" id="{34D8DB50-C43F-4F19-AB18-C0C08DED696F}"/>
              </a:ext>
            </a:extLst>
          </p:cNvPr>
          <p:cNvSpPr txBox="1">
            <a:spLocks/>
          </p:cNvSpPr>
          <p:nvPr/>
        </p:nvSpPr>
        <p:spPr>
          <a:xfrm>
            <a:off x="7271841" y="7297334"/>
            <a:ext cx="2658404" cy="402483"/>
          </a:xfrm>
          <a:prstGeom prst="rect">
            <a:avLst/>
          </a:prstGeom>
        </p:spPr>
        <p:txBody>
          <a:bodyPr vert="horz" lIns="91440" tIns="45720" rIns="91440" bIns="45720" rtlCol="0" anchor="ctr"/>
          <a:lstStyle>
            <a:defPPr>
              <a:defRPr lang="en-US"/>
            </a:defPPr>
            <a:lvl1pPr marL="0" algn="r" defTabSz="457200" rtl="0" eaLnBrk="1" latinLnBrk="0" hangingPunct="1">
              <a:defRPr sz="1323"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7D38DAF-82E5-4F16-9708-7032B2640FE9}" type="slidenum">
              <a:rPr lang="it-IT"/>
              <a:pPr/>
              <a:t>1</a:t>
            </a:fld>
            <a:endParaRPr lang="it-IT" dirty="0"/>
          </a:p>
        </p:txBody>
      </p:sp>
      <p:pic>
        <p:nvPicPr>
          <p:cNvPr id="2" name="Picture 2" descr="Learning in Multi-Agent Systems | Artificial Intelligence Lab Brussels">
            <a:extLst>
              <a:ext uri="{FF2B5EF4-FFF2-40B4-BE49-F238E27FC236}">
                <a16:creationId xmlns:a16="http://schemas.microsoft.com/office/drawing/2014/main" id="{07D73C44-4273-89AB-0076-D31976C39C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6746" y="4487698"/>
            <a:ext cx="4804866" cy="2657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434887"/>
      </p:ext>
    </p:extLst>
  </p:cSld>
  <p:clrMapOvr>
    <a:masterClrMapping/>
  </p:clrMapOvr>
  <mc:AlternateContent xmlns:mc="http://schemas.openxmlformats.org/markup-compatibility/2006" xmlns:p14="http://schemas.microsoft.com/office/powerpoint/2010/main">
    <mc:Choice Requires="p14">
      <p:transition spd="slow" p14:dur="2000" advTm="3068"/>
    </mc:Choice>
    <mc:Fallback xmlns="">
      <p:transition spd="slow" advTm="306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a:extLst>
              <a:ext uri="{FF2B5EF4-FFF2-40B4-BE49-F238E27FC236}">
                <a16:creationId xmlns:a16="http://schemas.microsoft.com/office/drawing/2014/main" id="{8BBD1637-1D81-98CF-4BB4-C1E03E905333}"/>
              </a:ext>
            </a:extLst>
          </p:cNvPr>
          <p:cNvPicPr>
            <a:picLocks noChangeAspect="1"/>
          </p:cNvPicPr>
          <p:nvPr/>
        </p:nvPicPr>
        <p:blipFill>
          <a:blip r:embed="rId3"/>
          <a:stretch>
            <a:fillRect/>
          </a:stretch>
        </p:blipFill>
        <p:spPr>
          <a:xfrm>
            <a:off x="4061577" y="196227"/>
            <a:ext cx="6019048" cy="6819048"/>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US" dirty="0"/>
              <a:t>Simulation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10</a:t>
            </a:fld>
            <a:endParaRPr lang="it-IT"/>
          </a:p>
        </p:txBody>
      </p:sp>
      <p:sp>
        <p:nvSpPr>
          <p:cNvPr id="60" name="CasellaDiTesto 59">
            <a:extLst>
              <a:ext uri="{FF2B5EF4-FFF2-40B4-BE49-F238E27FC236}">
                <a16:creationId xmlns:a16="http://schemas.microsoft.com/office/drawing/2014/main" id="{9A2B9101-ADF0-2C2B-307F-A6FF67EF23D6}"/>
              </a:ext>
            </a:extLst>
          </p:cNvPr>
          <p:cNvSpPr txBox="1"/>
          <p:nvPr/>
        </p:nvSpPr>
        <p:spPr>
          <a:xfrm>
            <a:off x="332512" y="962230"/>
            <a:ext cx="9415599" cy="2862322"/>
          </a:xfrm>
          <a:prstGeom prst="rect">
            <a:avLst/>
          </a:prstGeom>
          <a:noFill/>
        </p:spPr>
        <p:txBody>
          <a:bodyPr wrap="square">
            <a:spAutoFit/>
          </a:bodyPr>
          <a:lstStyle/>
          <a:p>
            <a:r>
              <a:rPr lang="it-IT" sz="1800" b="0" i="0" dirty="0">
                <a:solidFill>
                  <a:srgbClr val="008013"/>
                </a:solidFill>
                <a:effectLst/>
                <a:latin typeface="Menlo"/>
              </a:rPr>
              <a:t>% Plot the agents </a:t>
            </a:r>
            <a:r>
              <a:rPr lang="it-IT" sz="1800" b="0" i="0" dirty="0" err="1">
                <a:solidFill>
                  <a:srgbClr val="008013"/>
                </a:solidFill>
                <a:effectLst/>
                <a:latin typeface="Menlo"/>
              </a:rPr>
              <a:t>states</a:t>
            </a:r>
            <a:endParaRPr lang="it-IT" sz="1800" b="0" i="0" dirty="0">
              <a:effectLst/>
              <a:latin typeface="Menlo"/>
            </a:endParaRPr>
          </a:p>
          <a:p>
            <a:r>
              <a:rPr lang="it-IT" sz="1800" b="0" i="0" dirty="0">
                <a:effectLst/>
                <a:latin typeface="Menlo"/>
              </a:rPr>
              <a:t>figure(1)</a:t>
            </a:r>
          </a:p>
          <a:p>
            <a:pPr lvl="1"/>
            <a:r>
              <a:rPr lang="it-IT" b="0" i="0" dirty="0">
                <a:solidFill>
                  <a:srgbClr val="0E00FF"/>
                </a:solidFill>
                <a:effectLst/>
                <a:latin typeface="Menlo"/>
              </a:rPr>
              <a:t>for </a:t>
            </a:r>
            <a:r>
              <a:rPr lang="it-IT" b="0" i="0" dirty="0">
                <a:effectLst/>
                <a:latin typeface="Menlo"/>
              </a:rPr>
              <a:t>i=2:10</a:t>
            </a:r>
          </a:p>
          <a:p>
            <a:pPr lvl="1"/>
            <a:r>
              <a:rPr lang="it-IT" b="0" i="0" dirty="0" err="1">
                <a:effectLst/>
                <a:latin typeface="Menlo"/>
              </a:rPr>
              <a:t>subplot</a:t>
            </a:r>
            <a:r>
              <a:rPr lang="it-IT" b="0" i="0" dirty="0">
                <a:effectLst/>
                <a:latin typeface="Menlo"/>
              </a:rPr>
              <a:t>(9,1,i-1)</a:t>
            </a:r>
          </a:p>
          <a:p>
            <a:pPr lvl="1"/>
            <a:r>
              <a:rPr lang="it-IT" b="0" i="0" dirty="0" err="1">
                <a:effectLst/>
                <a:latin typeface="Menlo"/>
              </a:rPr>
              <a:t>stairs</a:t>
            </a:r>
            <a:r>
              <a:rPr lang="it-IT" b="0" i="0" dirty="0">
                <a:effectLst/>
                <a:latin typeface="Menlo"/>
              </a:rPr>
              <a:t>(t, Agents(:,i), </a:t>
            </a:r>
            <a:r>
              <a:rPr lang="it-IT" b="0" i="0" dirty="0">
                <a:solidFill>
                  <a:srgbClr val="A709F5"/>
                </a:solidFill>
                <a:effectLst/>
                <a:latin typeface="Menlo"/>
              </a:rPr>
              <a:t>'-o'</a:t>
            </a:r>
            <a:r>
              <a:rPr lang="it-IT" b="0" i="0" dirty="0">
                <a:effectLst/>
                <a:latin typeface="Menlo"/>
              </a:rPr>
              <a:t>);</a:t>
            </a:r>
          </a:p>
          <a:p>
            <a:pPr lvl="1"/>
            <a:r>
              <a:rPr lang="it-IT" b="0" i="0" dirty="0" err="1">
                <a:effectLst/>
                <a:latin typeface="Menlo"/>
              </a:rPr>
              <a:t>ylabel</a:t>
            </a:r>
            <a:r>
              <a:rPr lang="it-IT" b="0" i="0" dirty="0">
                <a:effectLst/>
                <a:latin typeface="Menlo"/>
              </a:rPr>
              <a:t>([</a:t>
            </a:r>
            <a:r>
              <a:rPr lang="it-IT" b="0" i="0" dirty="0">
                <a:solidFill>
                  <a:srgbClr val="A709F5"/>
                </a:solidFill>
                <a:effectLst/>
                <a:latin typeface="Menlo"/>
              </a:rPr>
              <a:t>'Ag. ' </a:t>
            </a:r>
            <a:r>
              <a:rPr lang="it-IT" b="0" i="0" dirty="0">
                <a:effectLst/>
                <a:latin typeface="Menlo"/>
              </a:rPr>
              <a:t>num2str(i)]);</a:t>
            </a:r>
          </a:p>
          <a:p>
            <a:pPr lvl="1"/>
            <a:r>
              <a:rPr lang="it-IT" b="0" i="0" dirty="0" err="1">
                <a:effectLst/>
                <a:latin typeface="Menlo"/>
              </a:rPr>
              <a:t>ylim</a:t>
            </a:r>
            <a:r>
              <a:rPr lang="it-IT" b="0" i="0" dirty="0">
                <a:effectLst/>
                <a:latin typeface="Menlo"/>
              </a:rPr>
              <a:t>([0,2])</a:t>
            </a:r>
          </a:p>
          <a:p>
            <a:pPr lvl="1"/>
            <a:r>
              <a:rPr lang="it-IT" b="0" i="0" dirty="0" err="1">
                <a:effectLst/>
                <a:latin typeface="Menlo"/>
              </a:rPr>
              <a:t>grid</a:t>
            </a:r>
            <a:endParaRPr lang="it-IT" b="0" i="0" dirty="0">
              <a:effectLst/>
              <a:latin typeface="Menlo"/>
            </a:endParaRPr>
          </a:p>
          <a:p>
            <a:pPr lvl="1"/>
            <a:r>
              <a:rPr lang="it-IT" b="0" i="0" dirty="0">
                <a:solidFill>
                  <a:srgbClr val="0E00FF"/>
                </a:solidFill>
                <a:effectLst/>
                <a:latin typeface="Menlo"/>
              </a:rPr>
              <a:t>end</a:t>
            </a:r>
            <a:endParaRPr lang="it-IT" b="0" i="0" dirty="0">
              <a:effectLst/>
              <a:latin typeface="Menlo"/>
            </a:endParaRPr>
          </a:p>
          <a:p>
            <a:pPr lvl="1"/>
            <a:r>
              <a:rPr lang="it-IT" b="0" i="0" dirty="0" err="1">
                <a:effectLst/>
                <a:latin typeface="Menlo"/>
              </a:rPr>
              <a:t>xlabel</a:t>
            </a:r>
            <a:r>
              <a:rPr lang="it-IT" b="0" i="0" dirty="0">
                <a:effectLst/>
                <a:latin typeface="Menlo"/>
              </a:rPr>
              <a:t>(</a:t>
            </a:r>
            <a:r>
              <a:rPr lang="it-IT" b="0" i="0" dirty="0">
                <a:solidFill>
                  <a:srgbClr val="A709F5"/>
                </a:solidFill>
                <a:effectLst/>
                <a:latin typeface="Menlo"/>
              </a:rPr>
              <a:t>‘time'</a:t>
            </a:r>
            <a:r>
              <a:rPr lang="it-IT" b="0" i="0" dirty="0">
                <a:effectLst/>
                <a:latin typeface="Menlo"/>
              </a:rPr>
              <a:t>);</a:t>
            </a:r>
          </a:p>
        </p:txBody>
      </p:sp>
      <p:pic>
        <p:nvPicPr>
          <p:cNvPr id="6" name="Immagine 5">
            <a:extLst>
              <a:ext uri="{FF2B5EF4-FFF2-40B4-BE49-F238E27FC236}">
                <a16:creationId xmlns:a16="http://schemas.microsoft.com/office/drawing/2014/main" id="{7169A91C-5141-3C25-4A85-7DEE1C2C3AA4}"/>
              </a:ext>
            </a:extLst>
          </p:cNvPr>
          <p:cNvPicPr>
            <a:picLocks noChangeAspect="1"/>
          </p:cNvPicPr>
          <p:nvPr/>
        </p:nvPicPr>
        <p:blipFill>
          <a:blip r:embed="rId4"/>
          <a:stretch>
            <a:fillRect/>
          </a:stretch>
        </p:blipFill>
        <p:spPr>
          <a:xfrm>
            <a:off x="217633" y="4163459"/>
            <a:ext cx="1869003" cy="2528650"/>
          </a:xfrm>
          <a:prstGeom prst="rect">
            <a:avLst/>
          </a:prstGeom>
        </p:spPr>
      </p:pic>
      <p:sp>
        <p:nvSpPr>
          <p:cNvPr id="8" name="Rettangolo con angoli arrotondati 7">
            <a:extLst>
              <a:ext uri="{FF2B5EF4-FFF2-40B4-BE49-F238E27FC236}">
                <a16:creationId xmlns:a16="http://schemas.microsoft.com/office/drawing/2014/main" id="{63E7782D-391B-D9F7-5A4D-677BF3B54619}"/>
              </a:ext>
            </a:extLst>
          </p:cNvPr>
          <p:cNvSpPr/>
          <p:nvPr/>
        </p:nvSpPr>
        <p:spPr>
          <a:xfrm>
            <a:off x="2029027" y="6308935"/>
            <a:ext cx="1869003" cy="766350"/>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dirty="0">
              <a:solidFill>
                <a:schemeClr val="tx1"/>
              </a:solidFill>
            </a:endParaRPr>
          </a:p>
        </p:txBody>
      </p:sp>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73B3DFBD-EFEF-E8E9-850F-87E45E8CAB8F}"/>
                  </a:ext>
                </a:extLst>
              </p:cNvPr>
              <p:cNvSpPr txBox="1"/>
              <p:nvPr/>
            </p:nvSpPr>
            <p:spPr>
              <a:xfrm>
                <a:off x="1227070" y="6494425"/>
                <a:ext cx="3108517" cy="369332"/>
              </a:xfrm>
              <a:prstGeom prst="rect">
                <a:avLst/>
              </a:prstGeom>
              <a:noFill/>
            </p:spPr>
            <p:txBody>
              <a:bodyPr wrap="square">
                <a:spAutoFit/>
              </a:bodyPr>
              <a:lstStyle/>
              <a:p>
                <a:pPr lvl="1" algn="ctr"/>
                <a14:m>
                  <m:oMath xmlns:m="http://schemas.openxmlformats.org/officeDocument/2006/math">
                    <m:sSub>
                      <m:sSubPr>
                        <m:ctrlPr>
                          <a:rPr lang="it-IT" i="1" smtClean="0">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𝑡</m:t>
                        </m:r>
                      </m:e>
                      <m:sub>
                        <m:r>
                          <a:rPr lang="it-IT" i="1">
                            <a:solidFill>
                              <a:srgbClr val="E71224"/>
                            </a:solidFill>
                            <a:latin typeface="Cambria Math" panose="02040503050406030204" pitchFamily="18" charset="0"/>
                          </a:rPr>
                          <m:t>𝑒𝑛𝑑</m:t>
                        </m:r>
                      </m:sub>
                    </m:sSub>
                    <m:r>
                      <a:rPr lang="it-IT" b="0" i="1" smtClean="0">
                        <a:solidFill>
                          <a:srgbClr val="E71224"/>
                        </a:solidFill>
                        <a:latin typeface="Cambria Math" panose="02040503050406030204" pitchFamily="18" charset="0"/>
                      </a:rPr>
                      <m:t>∼</m:t>
                    </m:r>
                  </m:oMath>
                </a14:m>
                <a:r>
                  <a:rPr lang="it-IT" dirty="0"/>
                  <a:t> </a:t>
                </a:r>
                <a14:m>
                  <m:oMath xmlns:m="http://schemas.openxmlformats.org/officeDocument/2006/math">
                    <m:r>
                      <a:rPr lang="it-IT" i="1" dirty="0">
                        <a:solidFill>
                          <a:srgbClr val="E71224"/>
                        </a:solidFill>
                        <a:latin typeface="Cambria Math" panose="02040503050406030204" pitchFamily="18" charset="0"/>
                      </a:rPr>
                      <m:t>2</m:t>
                    </m:r>
                    <m:func>
                      <m:funcPr>
                        <m:ctrlPr>
                          <a:rPr lang="it-IT" i="1" dirty="0">
                            <a:solidFill>
                              <a:srgbClr val="E71224"/>
                            </a:solidFill>
                            <a:latin typeface="Cambria Math" panose="02040503050406030204" pitchFamily="18" charset="0"/>
                          </a:rPr>
                        </m:ctrlPr>
                      </m:funcPr>
                      <m:fName>
                        <m:r>
                          <m:rPr>
                            <m:sty m:val="p"/>
                          </m:rPr>
                          <a:rPr lang="it-IT" dirty="0">
                            <a:solidFill>
                              <a:srgbClr val="E71224"/>
                            </a:solidFill>
                            <a:latin typeface="Cambria Math" panose="02040503050406030204" pitchFamily="18" charset="0"/>
                          </a:rPr>
                          <m:t>log</m:t>
                        </m:r>
                      </m:fName>
                      <m:e>
                        <m:r>
                          <a:rPr lang="it-IT" b="0" i="1" dirty="0" smtClean="0">
                            <a:solidFill>
                              <a:srgbClr val="E71224"/>
                            </a:solidFill>
                            <a:latin typeface="Cambria Math" panose="02040503050406030204" pitchFamily="18" charset="0"/>
                          </a:rPr>
                          <m:t>𝑛</m:t>
                        </m:r>
                      </m:e>
                    </m:func>
                  </m:oMath>
                </a14:m>
                <a:endParaRPr lang="en-US" dirty="0"/>
              </a:p>
            </p:txBody>
          </p:sp>
        </mc:Choice>
        <mc:Fallback xmlns="">
          <p:sp>
            <p:nvSpPr>
              <p:cNvPr id="9" name="CasellaDiTesto 8">
                <a:extLst>
                  <a:ext uri="{FF2B5EF4-FFF2-40B4-BE49-F238E27FC236}">
                    <a16:creationId xmlns:a16="http://schemas.microsoft.com/office/drawing/2014/main" id="{73B3DFBD-EFEF-E8E9-850F-87E45E8CAB8F}"/>
                  </a:ext>
                </a:extLst>
              </p:cNvPr>
              <p:cNvSpPr txBox="1">
                <a:spLocks noRot="1" noChangeAspect="1" noMove="1" noResize="1" noEditPoints="1" noAdjustHandles="1" noChangeArrowheads="1" noChangeShapeType="1" noTextEdit="1"/>
              </p:cNvSpPr>
              <p:nvPr/>
            </p:nvSpPr>
            <p:spPr>
              <a:xfrm>
                <a:off x="1227070" y="6494425"/>
                <a:ext cx="3108517" cy="369332"/>
              </a:xfrm>
              <a:prstGeom prst="rect">
                <a:avLst/>
              </a:prstGeom>
              <a:blipFill>
                <a:blip r:embed="rId5"/>
                <a:stretch>
                  <a:fillRect b="-13115"/>
                </a:stretch>
              </a:blipFill>
            </p:spPr>
            <p:txBody>
              <a:bodyPr/>
              <a:lstStyle/>
              <a:p>
                <a:r>
                  <a:rPr lang="it-IT">
                    <a:noFill/>
                  </a:rPr>
                  <a:t> </a:t>
                </a:r>
              </a:p>
            </p:txBody>
          </p:sp>
        </mc:Fallback>
      </mc:AlternateContent>
    </p:spTree>
    <p:extLst>
      <p:ext uri="{BB962C8B-B14F-4D97-AF65-F5344CB8AC3E}">
        <p14:creationId xmlns:p14="http://schemas.microsoft.com/office/powerpoint/2010/main" val="2174378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asellaDiTesto 16">
            <a:extLst>
              <a:ext uri="{FF2B5EF4-FFF2-40B4-BE49-F238E27FC236}">
                <a16:creationId xmlns:a16="http://schemas.microsoft.com/office/drawing/2014/main" id="{A4AE43B5-5051-46FD-82EE-622168C0FAA0}"/>
              </a:ext>
            </a:extLst>
          </p:cNvPr>
          <p:cNvSpPr txBox="1"/>
          <p:nvPr/>
        </p:nvSpPr>
        <p:spPr>
          <a:xfrm>
            <a:off x="332511" y="963002"/>
            <a:ext cx="9415599" cy="677108"/>
          </a:xfrm>
          <a:prstGeom prst="rect">
            <a:avLst/>
          </a:prstGeom>
          <a:noFill/>
        </p:spPr>
        <p:txBody>
          <a:bodyPr wrap="square">
            <a:spAutoFit/>
          </a:bodyPr>
          <a:lstStyle/>
          <a:p>
            <a:pPr marL="342900" indent="-342900">
              <a:buFont typeface="Arial" panose="020B0604020202020204" pitchFamily="34" charset="0"/>
              <a:buChar char="•"/>
            </a:pPr>
            <a:r>
              <a:rPr lang="en-US" sz="1900" b="1" dirty="0"/>
              <a:t>Rumor </a:t>
            </a:r>
            <a:r>
              <a:rPr lang="en-US" sz="1900" dirty="0"/>
              <a:t>is an important form of </a:t>
            </a:r>
            <a:r>
              <a:rPr lang="en-US" sz="1900" b="1" dirty="0"/>
              <a:t>social communication</a:t>
            </a:r>
            <a:r>
              <a:rPr lang="en-US" sz="1900" dirty="0"/>
              <a:t>, and </a:t>
            </a:r>
            <a:r>
              <a:rPr lang="en-US" sz="1900" b="1" dirty="0"/>
              <a:t>the spread of rumors plays </a:t>
            </a:r>
            <a:r>
              <a:rPr lang="en-US" sz="1900" dirty="0"/>
              <a:t>a </a:t>
            </a:r>
            <a:r>
              <a:rPr lang="en-US" sz="1900" b="1" dirty="0"/>
              <a:t>significant role </a:t>
            </a:r>
            <a:r>
              <a:rPr lang="en-US" sz="1900" dirty="0"/>
              <a:t>in a </a:t>
            </a:r>
            <a:r>
              <a:rPr lang="en-US" sz="1900" b="1" dirty="0"/>
              <a:t>variety of human affairs</a:t>
            </a:r>
            <a:endParaRPr lang="en-US" sz="1900" dirty="0"/>
          </a:p>
        </p:txBody>
      </p:sp>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err="1"/>
              <a:t>Rumor</a:t>
            </a:r>
            <a:r>
              <a:rPr lang="en-GB" dirty="0"/>
              <a:t> spreading over Networks</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a:t>
            </a:fld>
            <a:endParaRPr lang="it-IT"/>
          </a:p>
        </p:txBody>
      </p:sp>
      <p:sp>
        <p:nvSpPr>
          <p:cNvPr id="24" name="CasellaDiTesto 23">
            <a:extLst>
              <a:ext uri="{FF2B5EF4-FFF2-40B4-BE49-F238E27FC236}">
                <a16:creationId xmlns:a16="http://schemas.microsoft.com/office/drawing/2014/main" id="{6007E8BC-D8D9-4140-82E5-6E3D705C6278}"/>
              </a:ext>
            </a:extLst>
          </p:cNvPr>
          <p:cNvSpPr txBox="1"/>
          <p:nvPr/>
        </p:nvSpPr>
        <p:spPr>
          <a:xfrm>
            <a:off x="332509" y="6336781"/>
            <a:ext cx="9583015" cy="677108"/>
          </a:xfrm>
          <a:prstGeom prst="rect">
            <a:avLst/>
          </a:prstGeom>
          <a:noFill/>
        </p:spPr>
        <p:txBody>
          <a:bodyPr wrap="square">
            <a:spAutoFit/>
          </a:bodyPr>
          <a:lstStyle/>
          <a:p>
            <a:pPr marL="342900" indent="-342900">
              <a:buFont typeface="Arial" panose="020B0604020202020204" pitchFamily="34" charset="0"/>
              <a:buChar char="•"/>
            </a:pPr>
            <a:r>
              <a:rPr lang="en-US" sz="1900" dirty="0"/>
              <a:t>In this module, we shall look at some </a:t>
            </a:r>
            <a:r>
              <a:rPr lang="en-US" sz="1900" b="1" dirty="0"/>
              <a:t>highly simpliﬁed models of information spread</a:t>
            </a:r>
            <a:r>
              <a:rPr lang="en-US" sz="1900" dirty="0"/>
              <a:t>, with the </a:t>
            </a:r>
            <a:r>
              <a:rPr lang="en-US" sz="1900" b="1" dirty="0"/>
              <a:t>goal</a:t>
            </a:r>
            <a:r>
              <a:rPr lang="en-US" sz="1900" dirty="0"/>
              <a:t> of </a:t>
            </a:r>
            <a:r>
              <a:rPr lang="en-US" sz="1900" b="1" dirty="0"/>
              <a:t>addressing precise questions</a:t>
            </a:r>
            <a:r>
              <a:rPr lang="en-US" sz="1900" dirty="0"/>
              <a:t>:</a:t>
            </a:r>
            <a:r>
              <a:rPr lang="en-US" sz="1900" b="1" dirty="0"/>
              <a:t> </a:t>
            </a:r>
            <a:r>
              <a:rPr lang="en-US" sz="1900" dirty="0"/>
              <a:t>“</a:t>
            </a:r>
            <a:r>
              <a:rPr lang="en-US" sz="1900" b="1" i="1" dirty="0">
                <a:solidFill>
                  <a:srgbClr val="E71224"/>
                </a:solidFill>
              </a:rPr>
              <a:t>How fast is the rumor spreading?</a:t>
            </a:r>
            <a:r>
              <a:rPr lang="en-US" sz="1900" dirty="0"/>
              <a:t>”</a:t>
            </a:r>
          </a:p>
        </p:txBody>
      </p:sp>
      <p:sp>
        <p:nvSpPr>
          <p:cNvPr id="6" name="CasellaDiTesto 5">
            <a:extLst>
              <a:ext uri="{FF2B5EF4-FFF2-40B4-BE49-F238E27FC236}">
                <a16:creationId xmlns:a16="http://schemas.microsoft.com/office/drawing/2014/main" id="{0798D953-C97D-9995-9765-0C9CA9AE7DC1}"/>
              </a:ext>
            </a:extLst>
          </p:cNvPr>
          <p:cNvSpPr txBox="1"/>
          <p:nvPr/>
        </p:nvSpPr>
        <p:spPr>
          <a:xfrm>
            <a:off x="1036530" y="3034059"/>
            <a:ext cx="6973995" cy="384721"/>
          </a:xfrm>
          <a:prstGeom prst="rect">
            <a:avLst/>
          </a:prstGeom>
          <a:noFill/>
        </p:spPr>
        <p:txBody>
          <a:bodyPr wrap="square">
            <a:spAutoFit/>
          </a:bodyPr>
          <a:lstStyle/>
          <a:p>
            <a:pPr marL="342900" indent="-342900">
              <a:buFont typeface="Wingdings" panose="05000000000000000000" pitchFamily="2" charset="2"/>
              <a:buChar char="ü"/>
            </a:pPr>
            <a:r>
              <a:rPr lang="en-US" sz="1900" b="1" i="1" dirty="0"/>
              <a:t>How do technologies diﬀuse within or across societies?</a:t>
            </a:r>
          </a:p>
        </p:txBody>
      </p:sp>
      <p:sp>
        <p:nvSpPr>
          <p:cNvPr id="8" name="CasellaDiTesto 7">
            <a:extLst>
              <a:ext uri="{FF2B5EF4-FFF2-40B4-BE49-F238E27FC236}">
                <a16:creationId xmlns:a16="http://schemas.microsoft.com/office/drawing/2014/main" id="{1981829D-4832-05A3-B6ED-AA37B2A00757}"/>
              </a:ext>
            </a:extLst>
          </p:cNvPr>
          <p:cNvSpPr txBox="1"/>
          <p:nvPr/>
        </p:nvSpPr>
        <p:spPr>
          <a:xfrm>
            <a:off x="332509" y="4394782"/>
            <a:ext cx="9415599" cy="384721"/>
          </a:xfrm>
          <a:prstGeom prst="rect">
            <a:avLst/>
          </a:prstGeom>
          <a:noFill/>
        </p:spPr>
        <p:txBody>
          <a:bodyPr wrap="square">
            <a:spAutoFit/>
          </a:bodyPr>
          <a:lstStyle/>
          <a:p>
            <a:pPr marL="342900" indent="-342900">
              <a:buFont typeface="Arial" panose="020B0604020202020204" pitchFamily="34" charset="0"/>
              <a:buChar char="•"/>
            </a:pPr>
            <a:r>
              <a:rPr lang="en-US" sz="1900" dirty="0"/>
              <a:t>Those are some example motivating the study of information spread in networks</a:t>
            </a:r>
          </a:p>
        </p:txBody>
      </p:sp>
      <p:sp>
        <p:nvSpPr>
          <p:cNvPr id="9" name="CasellaDiTesto 8">
            <a:extLst>
              <a:ext uri="{FF2B5EF4-FFF2-40B4-BE49-F238E27FC236}">
                <a16:creationId xmlns:a16="http://schemas.microsoft.com/office/drawing/2014/main" id="{4F8C79D3-FEF9-4355-F8C3-7F0BC2A3571C}"/>
              </a:ext>
            </a:extLst>
          </p:cNvPr>
          <p:cNvSpPr txBox="1"/>
          <p:nvPr/>
        </p:nvSpPr>
        <p:spPr>
          <a:xfrm>
            <a:off x="1036530" y="2480482"/>
            <a:ext cx="8116995" cy="384721"/>
          </a:xfrm>
          <a:prstGeom prst="rect">
            <a:avLst/>
          </a:prstGeom>
          <a:noFill/>
        </p:spPr>
        <p:txBody>
          <a:bodyPr wrap="square">
            <a:spAutoFit/>
          </a:bodyPr>
          <a:lstStyle/>
          <a:p>
            <a:pPr marL="342900" indent="-342900">
              <a:buFont typeface="Wingdings" panose="05000000000000000000" pitchFamily="2" charset="2"/>
              <a:buChar char="ü"/>
            </a:pPr>
            <a:r>
              <a:rPr lang="en-US" sz="1900" b="1" i="1" dirty="0"/>
              <a:t>How people are influenced by trends, and fashions take hold? </a:t>
            </a:r>
          </a:p>
        </p:txBody>
      </p:sp>
      <p:sp>
        <p:nvSpPr>
          <p:cNvPr id="10" name="CasellaDiTesto 9">
            <a:extLst>
              <a:ext uri="{FF2B5EF4-FFF2-40B4-BE49-F238E27FC236}">
                <a16:creationId xmlns:a16="http://schemas.microsoft.com/office/drawing/2014/main" id="{16C22DB3-86BF-CDF2-9C8E-FBB3B3BC0438}"/>
              </a:ext>
            </a:extLst>
          </p:cNvPr>
          <p:cNvSpPr txBox="1"/>
          <p:nvPr/>
        </p:nvSpPr>
        <p:spPr>
          <a:xfrm>
            <a:off x="1036529" y="3616557"/>
            <a:ext cx="7688371" cy="384721"/>
          </a:xfrm>
          <a:prstGeom prst="rect">
            <a:avLst/>
          </a:prstGeom>
          <a:noFill/>
        </p:spPr>
        <p:txBody>
          <a:bodyPr wrap="square">
            <a:spAutoFit/>
          </a:bodyPr>
          <a:lstStyle/>
          <a:p>
            <a:pPr marL="342900" indent="-342900">
              <a:buFont typeface="Wingdings" panose="05000000000000000000" pitchFamily="2" charset="2"/>
              <a:buChar char="ü"/>
            </a:pPr>
            <a:r>
              <a:rPr lang="en-US" sz="1900" b="1" i="1" dirty="0"/>
              <a:t>How do people learn about news/job opportunities or else? </a:t>
            </a:r>
          </a:p>
        </p:txBody>
      </p:sp>
      <p:sp>
        <p:nvSpPr>
          <p:cNvPr id="3" name="CasellaDiTesto 2">
            <a:extLst>
              <a:ext uri="{FF2B5EF4-FFF2-40B4-BE49-F238E27FC236}">
                <a16:creationId xmlns:a16="http://schemas.microsoft.com/office/drawing/2014/main" id="{A081CC4A-5152-5A83-3A81-A8E59E7F3461}"/>
              </a:ext>
            </a:extLst>
          </p:cNvPr>
          <p:cNvSpPr txBox="1"/>
          <p:nvPr/>
        </p:nvSpPr>
        <p:spPr>
          <a:xfrm>
            <a:off x="332509" y="5192303"/>
            <a:ext cx="9415599" cy="969496"/>
          </a:xfrm>
          <a:prstGeom prst="rect">
            <a:avLst/>
          </a:prstGeom>
          <a:noFill/>
        </p:spPr>
        <p:txBody>
          <a:bodyPr wrap="square">
            <a:spAutoFit/>
          </a:bodyPr>
          <a:lstStyle/>
          <a:p>
            <a:pPr marL="342900" indent="-342900">
              <a:buFont typeface="Arial" panose="020B0604020202020204" pitchFamily="34" charset="0"/>
              <a:buChar char="•"/>
            </a:pPr>
            <a:r>
              <a:rPr lang="en-US" sz="1900" b="1" dirty="0"/>
              <a:t>Other examples </a:t>
            </a:r>
            <a:r>
              <a:rPr lang="en-US" sz="1900" dirty="0"/>
              <a:t>comes from </a:t>
            </a:r>
            <a:r>
              <a:rPr lang="en-US" sz="1900" b="1" dirty="0"/>
              <a:t>synthetic networks </a:t>
            </a:r>
            <a:r>
              <a:rPr lang="en-US" sz="1900" dirty="0"/>
              <a:t>like the </a:t>
            </a:r>
            <a:r>
              <a:rPr lang="en-US" sz="1900" b="1" dirty="0"/>
              <a:t>social networks</a:t>
            </a:r>
            <a:r>
              <a:rPr lang="en-US" sz="1900" dirty="0"/>
              <a:t>, or </a:t>
            </a:r>
            <a:r>
              <a:rPr lang="en-US" sz="1900" b="1" dirty="0"/>
              <a:t>P2P WSN, </a:t>
            </a:r>
            <a:r>
              <a:rPr lang="en-US" sz="1900" dirty="0"/>
              <a:t>and </a:t>
            </a:r>
            <a:r>
              <a:rPr lang="en-US" sz="1900" b="1" dirty="0"/>
              <a:t>multi-agents networks</a:t>
            </a:r>
            <a:r>
              <a:rPr lang="en-US" sz="1900" dirty="0"/>
              <a:t>, where it may be important to </a:t>
            </a:r>
            <a:r>
              <a:rPr lang="en-US" sz="1900" b="1" dirty="0"/>
              <a:t>disseminate information rapidly</a:t>
            </a:r>
          </a:p>
        </p:txBody>
      </p:sp>
      <p:sp>
        <p:nvSpPr>
          <p:cNvPr id="11" name="CasellaDiTesto 10">
            <a:extLst>
              <a:ext uri="{FF2B5EF4-FFF2-40B4-BE49-F238E27FC236}">
                <a16:creationId xmlns:a16="http://schemas.microsoft.com/office/drawing/2014/main" id="{1ADCEB72-EF37-E5FC-2E42-D0F0F3F9BA5C}"/>
              </a:ext>
            </a:extLst>
          </p:cNvPr>
          <p:cNvSpPr txBox="1"/>
          <p:nvPr/>
        </p:nvSpPr>
        <p:spPr>
          <a:xfrm>
            <a:off x="332510" y="1928667"/>
            <a:ext cx="5782539" cy="384721"/>
          </a:xfrm>
          <a:prstGeom prst="rect">
            <a:avLst/>
          </a:prstGeom>
          <a:noFill/>
        </p:spPr>
        <p:txBody>
          <a:bodyPr wrap="square">
            <a:spAutoFit/>
          </a:bodyPr>
          <a:lstStyle/>
          <a:p>
            <a:pPr marL="342900" indent="-342900">
              <a:buFont typeface="Arial" panose="020B0604020202020204" pitchFamily="34" charset="0"/>
              <a:buChar char="•"/>
            </a:pPr>
            <a:r>
              <a:rPr lang="en-US" sz="1900" dirty="0"/>
              <a:t>It allows to find an answer to the questions, like:</a:t>
            </a:r>
          </a:p>
        </p:txBody>
      </p:sp>
    </p:spTree>
    <p:extLst>
      <p:ext uri="{BB962C8B-B14F-4D97-AF65-F5344CB8AC3E}">
        <p14:creationId xmlns:p14="http://schemas.microsoft.com/office/powerpoint/2010/main" val="3840591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ainbow Proof Shows Graphs Have Uniform Parts | Quanta Magazine">
            <a:extLst>
              <a:ext uri="{FF2B5EF4-FFF2-40B4-BE49-F238E27FC236}">
                <a16:creationId xmlns:a16="http://schemas.microsoft.com/office/drawing/2014/main" id="{DF01D990-4DDC-4E9B-D00C-65D41B45AE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3703" y="48522"/>
            <a:ext cx="3646922" cy="173903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3" name="Rettangolo con angoli arrotondati 12">
                <a:extLst>
                  <a:ext uri="{FF2B5EF4-FFF2-40B4-BE49-F238E27FC236}">
                    <a16:creationId xmlns:a16="http://schemas.microsoft.com/office/drawing/2014/main" id="{506FA47D-A8B6-0D2E-B99D-35BCA6207179}"/>
                  </a:ext>
                </a:extLst>
              </p:cNvPr>
              <p:cNvSpPr/>
              <p:nvPr/>
            </p:nvSpPr>
            <p:spPr>
              <a:xfrm>
                <a:off x="296867" y="5721392"/>
                <a:ext cx="9672491" cy="412987"/>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This is called the “</a:t>
                </a:r>
                <a:r>
                  <a:rPr lang="en-US" b="1" dirty="0">
                    <a:solidFill>
                      <a:schemeClr val="tx1"/>
                    </a:solidFill>
                  </a:rPr>
                  <a:t>push model</a:t>
                </a:r>
                <a:r>
                  <a:rPr lang="en-US" dirty="0">
                    <a:solidFill>
                      <a:schemeClr val="tx1"/>
                    </a:solidFill>
                  </a:rPr>
                  <a:t>” as information is “</a:t>
                </a:r>
                <a:r>
                  <a:rPr lang="en-US" b="1" dirty="0">
                    <a:solidFill>
                      <a:schemeClr val="tx1"/>
                    </a:solidFill>
                  </a:rPr>
                  <a:t>pushed</a:t>
                </a:r>
                <a:r>
                  <a:rPr lang="en-US" dirty="0">
                    <a:solidFill>
                      <a:schemeClr val="tx1"/>
                    </a:solidFill>
                  </a:rPr>
                  <a:t>” form </a:t>
                </a:r>
                <a14:m>
                  <m:oMath xmlns:m="http://schemas.openxmlformats.org/officeDocument/2006/math">
                    <m:r>
                      <a:rPr lang="it-IT" i="1" dirty="0" smtClean="0">
                        <a:solidFill>
                          <a:srgbClr val="E71224"/>
                        </a:solidFill>
                        <a:latin typeface="Cambria Math" panose="02040503050406030204" pitchFamily="18" charset="0"/>
                      </a:rPr>
                      <m:t>𝑖</m:t>
                    </m:r>
                  </m:oMath>
                </a14:m>
                <a:r>
                  <a:rPr lang="en-US" dirty="0">
                    <a:solidFill>
                      <a:schemeClr val="tx1"/>
                    </a:solidFill>
                  </a:rPr>
                  <a:t> to</a:t>
                </a:r>
                <a:r>
                  <a:rPr lang="en-US" dirty="0">
                    <a:solidFill>
                      <a:srgbClr val="E71224"/>
                    </a:solidFill>
                  </a:rPr>
                  <a:t> </a:t>
                </a:r>
                <a14:m>
                  <m:oMath xmlns:m="http://schemas.openxmlformats.org/officeDocument/2006/math">
                    <m:r>
                      <a:rPr lang="it-IT" i="1" dirty="0">
                        <a:solidFill>
                          <a:srgbClr val="E71224"/>
                        </a:solidFill>
                        <a:latin typeface="Cambria Math" panose="02040503050406030204" pitchFamily="18" charset="0"/>
                      </a:rPr>
                      <m:t>𝑗</m:t>
                    </m:r>
                  </m:oMath>
                </a14:m>
                <a:r>
                  <a:rPr lang="en-US" dirty="0">
                    <a:solidFill>
                      <a:srgbClr val="E71224"/>
                    </a:solidFill>
                  </a:rPr>
                  <a:t> </a:t>
                </a:r>
                <a:endParaRPr lang="en-US" dirty="0">
                  <a:solidFill>
                    <a:schemeClr val="tx1"/>
                  </a:solidFill>
                </a:endParaRPr>
              </a:p>
            </p:txBody>
          </p:sp>
        </mc:Choice>
        <mc:Fallback xmlns="">
          <p:sp>
            <p:nvSpPr>
              <p:cNvPr id="13" name="Rettangolo con angoli arrotondati 12">
                <a:extLst>
                  <a:ext uri="{FF2B5EF4-FFF2-40B4-BE49-F238E27FC236}">
                    <a16:creationId xmlns:a16="http://schemas.microsoft.com/office/drawing/2014/main" id="{506FA47D-A8B6-0D2E-B99D-35BCA6207179}"/>
                  </a:ext>
                </a:extLst>
              </p:cNvPr>
              <p:cNvSpPr>
                <a:spLocks noRot="1" noChangeAspect="1" noMove="1" noResize="1" noEditPoints="1" noAdjustHandles="1" noChangeArrowheads="1" noChangeShapeType="1" noTextEdit="1"/>
              </p:cNvSpPr>
              <p:nvPr/>
            </p:nvSpPr>
            <p:spPr>
              <a:xfrm>
                <a:off x="296867" y="5721392"/>
                <a:ext cx="9672491" cy="412987"/>
              </a:xfrm>
              <a:prstGeom prst="roundRect">
                <a:avLst/>
              </a:prstGeom>
              <a:blipFill>
                <a:blip r:embed="rId5"/>
                <a:stretch>
                  <a:fillRect b="-10811"/>
                </a:stretch>
              </a:blipFill>
              <a:ln w="41275">
                <a:solidFill>
                  <a:srgbClr val="E71224"/>
                </a:solidFill>
              </a:ln>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A4AE43B5-5051-46FD-82EE-622168C0FAA0}"/>
                  </a:ext>
                </a:extLst>
              </p:cNvPr>
              <p:cNvSpPr txBox="1"/>
              <p:nvPr/>
            </p:nvSpPr>
            <p:spPr>
              <a:xfrm>
                <a:off x="296866" y="949292"/>
                <a:ext cx="9415599" cy="369332"/>
              </a:xfrm>
              <a:prstGeom prst="rect">
                <a:avLst/>
              </a:prstGeom>
              <a:noFill/>
            </p:spPr>
            <p:txBody>
              <a:bodyPr wrap="square">
                <a:spAutoFit/>
              </a:bodyPr>
              <a:lstStyle/>
              <a:p>
                <a:pPr marL="342900" indent="-342900">
                  <a:buFont typeface="Arial" panose="020B0604020202020204" pitchFamily="34" charset="0"/>
                  <a:buChar char="•"/>
                </a:pPr>
                <a:r>
                  <a:rPr lang="en-US" dirty="0"/>
                  <a:t>Consider a communication network with</a:t>
                </a:r>
                <a14:m>
                  <m:oMath xmlns:m="http://schemas.openxmlformats.org/officeDocument/2006/math">
                    <m:r>
                      <a:rPr lang="en-US" i="1" dirty="0" smtClean="0">
                        <a:solidFill>
                          <a:srgbClr val="E71224"/>
                        </a:solidFill>
                        <a:latin typeface="Cambria Math" panose="02040503050406030204" pitchFamily="18" charset="0"/>
                      </a:rPr>
                      <m:t> </m:t>
                    </m:r>
                    <m:r>
                      <a:rPr lang="en-US" i="1" dirty="0" smtClean="0">
                        <a:solidFill>
                          <a:srgbClr val="E71224"/>
                        </a:solidFill>
                        <a:latin typeface="Cambria Math" panose="02040503050406030204" pitchFamily="18" charset="0"/>
                      </a:rPr>
                      <m:t>𝑛</m:t>
                    </m:r>
                    <m:r>
                      <a:rPr lang="en-US" i="1" dirty="0" smtClean="0">
                        <a:solidFill>
                          <a:srgbClr val="E71224"/>
                        </a:solidFill>
                        <a:latin typeface="Cambria Math" panose="02040503050406030204" pitchFamily="18" charset="0"/>
                      </a:rPr>
                      <m:t> </m:t>
                    </m:r>
                  </m:oMath>
                </a14:m>
                <a:r>
                  <a:rPr lang="en-US" dirty="0"/>
                  <a:t>nodes</a:t>
                </a:r>
              </a:p>
            </p:txBody>
          </p:sp>
        </mc:Choice>
        <mc:Fallback xmlns="">
          <p:sp>
            <p:nvSpPr>
              <p:cNvPr id="17" name="CasellaDiTesto 16">
                <a:extLst>
                  <a:ext uri="{FF2B5EF4-FFF2-40B4-BE49-F238E27FC236}">
                    <a16:creationId xmlns:a16="http://schemas.microsoft.com/office/drawing/2014/main" id="{A4AE43B5-5051-46FD-82EE-622168C0FAA0}"/>
                  </a:ext>
                </a:extLst>
              </p:cNvPr>
              <p:cNvSpPr txBox="1">
                <a:spLocks noRot="1" noChangeAspect="1" noMove="1" noResize="1" noEditPoints="1" noAdjustHandles="1" noChangeArrowheads="1" noChangeShapeType="1" noTextEdit="1"/>
              </p:cNvSpPr>
              <p:nvPr/>
            </p:nvSpPr>
            <p:spPr>
              <a:xfrm>
                <a:off x="296866" y="949292"/>
                <a:ext cx="9415599" cy="369332"/>
              </a:xfrm>
              <a:prstGeom prst="rect">
                <a:avLst/>
              </a:prstGeom>
              <a:blipFill>
                <a:blip r:embed="rId6"/>
                <a:stretch>
                  <a:fillRect l="-453" t="-10000" b="-26667"/>
                </a:stretch>
              </a:blipFill>
            </p:spPr>
            <p:txBody>
              <a:bodyPr/>
              <a:lstStyle/>
              <a:p>
                <a:r>
                  <a:rPr lang="en-US">
                    <a:noFill/>
                  </a:rPr>
                  <a:t> </a:t>
                </a:r>
              </a:p>
            </p:txBody>
          </p:sp>
        </mc:Fallback>
      </mc:AlternateContent>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US" dirty="0"/>
              <a:t>Asynchronous Rumor spreading over networks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3</a:t>
            </a:fld>
            <a:endParaRPr lang="it-IT"/>
          </a:p>
        </p:txBody>
      </p:sp>
      <p:sp>
        <p:nvSpPr>
          <p:cNvPr id="9" name="CasellaDiTesto 8">
            <a:extLst>
              <a:ext uri="{FF2B5EF4-FFF2-40B4-BE49-F238E27FC236}">
                <a16:creationId xmlns:a16="http://schemas.microsoft.com/office/drawing/2014/main" id="{4F8C79D3-FEF9-4355-F8C3-7F0BC2A3571C}"/>
              </a:ext>
            </a:extLst>
          </p:cNvPr>
          <p:cNvSpPr txBox="1"/>
          <p:nvPr/>
        </p:nvSpPr>
        <p:spPr>
          <a:xfrm>
            <a:off x="313455" y="1395997"/>
            <a:ext cx="9415599" cy="369332"/>
          </a:xfrm>
          <a:prstGeom prst="rect">
            <a:avLst/>
          </a:prstGeom>
          <a:noFill/>
        </p:spPr>
        <p:txBody>
          <a:bodyPr wrap="square">
            <a:spAutoFit/>
          </a:bodyPr>
          <a:lstStyle/>
          <a:p>
            <a:pPr marL="342900" indent="-342900">
              <a:buFont typeface="Arial" panose="020B0604020202020204" pitchFamily="34" charset="0"/>
              <a:buChar char="•"/>
            </a:pPr>
            <a:r>
              <a:rPr lang="en-US" b="1" dirty="0">
                <a:solidFill>
                  <a:srgbClr val="0000FF"/>
                </a:solidFill>
              </a:rPr>
              <a:t>Assume:</a:t>
            </a:r>
            <a:r>
              <a:rPr lang="en-US" dirty="0">
                <a:solidFill>
                  <a:srgbClr val="0000FF"/>
                </a:solidFill>
              </a:rPr>
              <a:t> </a:t>
            </a:r>
            <a:r>
              <a:rPr lang="en-US" dirty="0"/>
              <a:t>The </a:t>
            </a:r>
            <a:r>
              <a:rPr lang="en-US" b="1" dirty="0"/>
              <a:t>communication graph</a:t>
            </a:r>
            <a:r>
              <a:rPr lang="en-US" dirty="0"/>
              <a:t> is </a:t>
            </a:r>
            <a:r>
              <a:rPr lang="en-US" b="1" dirty="0"/>
              <a:t>complete </a:t>
            </a:r>
            <a:r>
              <a:rPr lang="en-US" dirty="0"/>
              <a:t>(</a:t>
            </a:r>
            <a:r>
              <a:rPr lang="en-US" i="1" dirty="0"/>
              <a:t>for the moment</a:t>
            </a:r>
            <a:r>
              <a:rPr lang="en-US" dirty="0"/>
              <a:t>)</a:t>
            </a:r>
          </a:p>
        </p:txBody>
      </p:sp>
      <mc:AlternateContent xmlns:mc="http://schemas.openxmlformats.org/markup-compatibility/2006">
        <mc:Choice xmlns:a14="http://schemas.microsoft.com/office/drawing/2010/main" Requires="a14">
          <p:sp>
            <p:nvSpPr>
              <p:cNvPr id="10" name="CasellaDiTesto 9">
                <a:extLst>
                  <a:ext uri="{FF2B5EF4-FFF2-40B4-BE49-F238E27FC236}">
                    <a16:creationId xmlns:a16="http://schemas.microsoft.com/office/drawing/2014/main" id="{16C22DB3-86BF-CDF2-9C8E-FBB3B3BC0438}"/>
                  </a:ext>
                </a:extLst>
              </p:cNvPr>
              <p:cNvSpPr txBox="1"/>
              <p:nvPr/>
            </p:nvSpPr>
            <p:spPr>
              <a:xfrm>
                <a:off x="347380" y="3255344"/>
                <a:ext cx="9415599" cy="369332"/>
              </a:xfrm>
              <a:prstGeom prst="rect">
                <a:avLst/>
              </a:prstGeom>
              <a:noFill/>
            </p:spPr>
            <p:txBody>
              <a:bodyPr wrap="square">
                <a:spAutoFit/>
              </a:bodyPr>
              <a:lstStyle/>
              <a:p>
                <a:pPr marL="342900" indent="-342900">
                  <a:buFont typeface="Arial" panose="020B0604020202020204" pitchFamily="34" charset="0"/>
                  <a:buChar char="•"/>
                </a:pPr>
                <a:r>
                  <a:rPr lang="en-US" b="1" dirty="0">
                    <a:solidFill>
                      <a:srgbClr val="0000FF"/>
                    </a:solidFill>
                  </a:rPr>
                  <a:t>Assume:</a:t>
                </a:r>
                <a:r>
                  <a:rPr lang="en-US" dirty="0">
                    <a:solidFill>
                      <a:srgbClr val="0000FF"/>
                    </a:solidFill>
                  </a:rPr>
                  <a:t> </a:t>
                </a:r>
                <a:r>
                  <a:rPr lang="en-US" dirty="0"/>
                  <a:t>Among the </a:t>
                </a:r>
                <a14:m>
                  <m:oMath xmlns:m="http://schemas.openxmlformats.org/officeDocument/2006/math">
                    <m:r>
                      <a:rPr lang="en-US" i="1" dirty="0" smtClean="0">
                        <a:solidFill>
                          <a:srgbClr val="E71224"/>
                        </a:solidFill>
                        <a:latin typeface="Cambria Math" panose="02040503050406030204" pitchFamily="18" charset="0"/>
                      </a:rPr>
                      <m:t>𝑛</m:t>
                    </m:r>
                  </m:oMath>
                </a14:m>
                <a:r>
                  <a:rPr lang="en-US" dirty="0"/>
                  <a:t> nodes, </a:t>
                </a:r>
                <a:r>
                  <a:rPr lang="en-US" b="1" dirty="0"/>
                  <a:t>only</a:t>
                </a:r>
                <a:r>
                  <a:rPr lang="en-US" dirty="0"/>
                  <a:t> </a:t>
                </a:r>
                <a14:m>
                  <m:oMath xmlns:m="http://schemas.openxmlformats.org/officeDocument/2006/math">
                    <m:r>
                      <a:rPr lang="it-IT" b="0" i="1" dirty="0" smtClean="0">
                        <a:solidFill>
                          <a:srgbClr val="E71224"/>
                        </a:solidFill>
                        <a:latin typeface="Cambria Math" panose="02040503050406030204" pitchFamily="18" charset="0"/>
                      </a:rPr>
                      <m:t>1</m:t>
                    </m:r>
                  </m:oMath>
                </a14:m>
                <a:r>
                  <a:rPr lang="en-US" dirty="0"/>
                  <a:t> </a:t>
                </a:r>
                <a:r>
                  <a:rPr lang="en-US" b="1" dirty="0"/>
                  <a:t>nodes</a:t>
                </a:r>
                <a:r>
                  <a:rPr lang="en-US" dirty="0"/>
                  <a:t> initially knows the “</a:t>
                </a:r>
                <a:r>
                  <a:rPr lang="en-US" b="1" dirty="0"/>
                  <a:t>rumor</a:t>
                </a:r>
                <a:r>
                  <a:rPr lang="en-US" dirty="0"/>
                  <a:t>”</a:t>
                </a:r>
              </a:p>
            </p:txBody>
          </p:sp>
        </mc:Choice>
        <mc:Fallback>
          <p:sp>
            <p:nvSpPr>
              <p:cNvPr id="10" name="CasellaDiTesto 9">
                <a:extLst>
                  <a:ext uri="{FF2B5EF4-FFF2-40B4-BE49-F238E27FC236}">
                    <a16:creationId xmlns:a16="http://schemas.microsoft.com/office/drawing/2014/main" id="{16C22DB3-86BF-CDF2-9C8E-FBB3B3BC0438}"/>
                  </a:ext>
                </a:extLst>
              </p:cNvPr>
              <p:cNvSpPr txBox="1">
                <a:spLocks noRot="1" noChangeAspect="1" noMove="1" noResize="1" noEditPoints="1" noAdjustHandles="1" noChangeArrowheads="1" noChangeShapeType="1" noTextEdit="1"/>
              </p:cNvSpPr>
              <p:nvPr/>
            </p:nvSpPr>
            <p:spPr>
              <a:xfrm>
                <a:off x="347380" y="3255344"/>
                <a:ext cx="9415599" cy="369332"/>
              </a:xfrm>
              <a:prstGeom prst="rect">
                <a:avLst/>
              </a:prstGeom>
              <a:blipFill>
                <a:blip r:embed="rId7"/>
                <a:stretch>
                  <a:fillRect l="-453" t="-8197" b="-2459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A081CC4A-5152-5A83-3A81-A8E59E7F3461}"/>
                  </a:ext>
                </a:extLst>
              </p:cNvPr>
              <p:cNvSpPr txBox="1"/>
              <p:nvPr/>
            </p:nvSpPr>
            <p:spPr>
              <a:xfrm>
                <a:off x="853348" y="5132647"/>
                <a:ext cx="8955224" cy="369332"/>
              </a:xfrm>
              <a:prstGeom prst="rect">
                <a:avLst/>
              </a:prstGeom>
              <a:noFill/>
            </p:spPr>
            <p:txBody>
              <a:bodyPr wrap="square">
                <a:spAutoFit/>
              </a:bodyPr>
              <a:lstStyle/>
              <a:p>
                <a:pPr marL="342900" indent="-342900">
                  <a:buFont typeface="Wingdings" panose="05000000000000000000" pitchFamily="2" charset="2"/>
                  <a:buChar char="ü"/>
                </a:pPr>
                <a:r>
                  <a:rPr lang="en-US" dirty="0"/>
                  <a:t>if </a:t>
                </a:r>
                <a14:m>
                  <m:oMath xmlns:m="http://schemas.openxmlformats.org/officeDocument/2006/math">
                    <m:r>
                      <a:rPr lang="it-IT" b="0" i="1" dirty="0" smtClean="0">
                        <a:solidFill>
                          <a:srgbClr val="E71224"/>
                        </a:solidFill>
                        <a:latin typeface="Cambria Math" panose="02040503050406030204" pitchFamily="18" charset="0"/>
                      </a:rPr>
                      <m:t>𝑖</m:t>
                    </m:r>
                    <m:r>
                      <a:rPr lang="it-IT" b="0" i="1" dirty="0" smtClean="0">
                        <a:solidFill>
                          <a:srgbClr val="E71224"/>
                        </a:solidFill>
                        <a:latin typeface="Cambria Math" panose="02040503050406030204" pitchFamily="18" charset="0"/>
                      </a:rPr>
                      <m:t> </m:t>
                    </m:r>
                  </m:oMath>
                </a14:m>
                <a:r>
                  <a:rPr lang="en-US" b="1" dirty="0"/>
                  <a:t>knows</a:t>
                </a:r>
                <a:r>
                  <a:rPr lang="en-US" dirty="0"/>
                  <a:t> </a:t>
                </a:r>
                <a:r>
                  <a:rPr lang="en-US" b="1" dirty="0"/>
                  <a:t>the</a:t>
                </a:r>
                <a:r>
                  <a:rPr lang="en-US" dirty="0"/>
                  <a:t> </a:t>
                </a:r>
                <a:r>
                  <a:rPr lang="en-US" b="1" dirty="0"/>
                  <a:t>rumor</a:t>
                </a:r>
                <a:r>
                  <a:rPr lang="en-US" dirty="0"/>
                  <a:t> and </a:t>
                </a:r>
                <a14:m>
                  <m:oMath xmlns:m="http://schemas.openxmlformats.org/officeDocument/2006/math">
                    <m:r>
                      <a:rPr lang="it-IT" b="0" i="1" dirty="0" smtClean="0">
                        <a:solidFill>
                          <a:srgbClr val="E71224"/>
                        </a:solidFill>
                        <a:latin typeface="Cambria Math" panose="02040503050406030204" pitchFamily="18" charset="0"/>
                      </a:rPr>
                      <m:t>𝑗</m:t>
                    </m:r>
                  </m:oMath>
                </a14:m>
                <a:r>
                  <a:rPr lang="en-US" dirty="0"/>
                  <a:t> </a:t>
                </a:r>
                <a:r>
                  <a:rPr lang="en-US" b="1" dirty="0"/>
                  <a:t>doesn’t</a:t>
                </a:r>
                <a:r>
                  <a:rPr lang="en-US" dirty="0"/>
                  <a:t>, then </a:t>
                </a:r>
                <a14:m>
                  <m:oMath xmlns:m="http://schemas.openxmlformats.org/officeDocument/2006/math">
                    <m:r>
                      <a:rPr lang="it-IT" i="1" dirty="0">
                        <a:solidFill>
                          <a:srgbClr val="E71224"/>
                        </a:solidFill>
                        <a:latin typeface="Cambria Math" panose="02040503050406030204" pitchFamily="18" charset="0"/>
                      </a:rPr>
                      <m:t>𝑖</m:t>
                    </m:r>
                  </m:oMath>
                </a14:m>
                <a:r>
                  <a:rPr lang="en-US" dirty="0"/>
                  <a:t> </a:t>
                </a:r>
                <a:r>
                  <a:rPr lang="en-US" b="1" dirty="0"/>
                  <a:t>informs</a:t>
                </a:r>
                <a:r>
                  <a:rPr lang="en-US" dirty="0"/>
                  <a:t> </a:t>
                </a:r>
                <a14:m>
                  <m:oMath xmlns:m="http://schemas.openxmlformats.org/officeDocument/2006/math">
                    <m:r>
                      <a:rPr lang="it-IT" b="0" i="1" dirty="0" smtClean="0">
                        <a:solidFill>
                          <a:srgbClr val="E71224"/>
                        </a:solidFill>
                        <a:latin typeface="Cambria Math" panose="02040503050406030204" pitchFamily="18" charset="0"/>
                      </a:rPr>
                      <m:t>𝑗</m:t>
                    </m:r>
                  </m:oMath>
                </a14:m>
                <a:r>
                  <a:rPr lang="en-US" dirty="0"/>
                  <a:t>, </a:t>
                </a:r>
                <a:r>
                  <a:rPr lang="en-US" b="1" dirty="0"/>
                  <a:t>otherwise</a:t>
                </a:r>
                <a:r>
                  <a:rPr lang="en-US" dirty="0"/>
                  <a:t> there is </a:t>
                </a:r>
                <a:r>
                  <a:rPr lang="en-US" b="1" dirty="0"/>
                  <a:t>no change</a:t>
                </a:r>
              </a:p>
            </p:txBody>
          </p:sp>
        </mc:Choice>
        <mc:Fallback xmlns="">
          <p:sp>
            <p:nvSpPr>
              <p:cNvPr id="3" name="CasellaDiTesto 2">
                <a:extLst>
                  <a:ext uri="{FF2B5EF4-FFF2-40B4-BE49-F238E27FC236}">
                    <a16:creationId xmlns:a16="http://schemas.microsoft.com/office/drawing/2014/main" id="{A081CC4A-5152-5A83-3A81-A8E59E7F3461}"/>
                  </a:ext>
                </a:extLst>
              </p:cNvPr>
              <p:cNvSpPr txBox="1">
                <a:spLocks noRot="1" noChangeAspect="1" noMove="1" noResize="1" noEditPoints="1" noAdjustHandles="1" noChangeArrowheads="1" noChangeShapeType="1" noTextEdit="1"/>
              </p:cNvSpPr>
              <p:nvPr/>
            </p:nvSpPr>
            <p:spPr>
              <a:xfrm>
                <a:off x="853348" y="5132647"/>
                <a:ext cx="8955224" cy="369332"/>
              </a:xfrm>
              <a:prstGeom prst="rect">
                <a:avLst/>
              </a:prstGeom>
              <a:blipFill>
                <a:blip r:embed="rId8"/>
                <a:stretch>
                  <a:fillRect l="-477" t="-9836" b="-24590"/>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7" name="CasellaDiTesto 6">
                <a:extLst>
                  <a:ext uri="{FF2B5EF4-FFF2-40B4-BE49-F238E27FC236}">
                    <a16:creationId xmlns:a16="http://schemas.microsoft.com/office/drawing/2014/main" id="{0C00F7AB-CBE1-DFB1-44A6-A13E60E94C9E}"/>
                  </a:ext>
                </a:extLst>
              </p:cNvPr>
              <p:cNvSpPr txBox="1"/>
              <p:nvPr/>
            </p:nvSpPr>
            <p:spPr>
              <a:xfrm>
                <a:off x="347380" y="3672260"/>
                <a:ext cx="9748117" cy="493790"/>
              </a:xfrm>
              <a:prstGeom prst="rect">
                <a:avLst/>
              </a:prstGeom>
              <a:noFill/>
            </p:spPr>
            <p:txBody>
              <a:bodyPr wrap="square">
                <a:spAutoFit/>
              </a:bodyPr>
              <a:lstStyle/>
              <a:p>
                <a:pPr marL="342900" indent="-342900">
                  <a:buFont typeface="Arial" panose="020B0604020202020204" pitchFamily="34" charset="0"/>
                  <a:buChar char="•"/>
                </a:pPr>
                <a:r>
                  <a:rPr lang="en-US" b="1" dirty="0">
                    <a:solidFill>
                      <a:srgbClr val="0000FF"/>
                    </a:solidFill>
                  </a:rPr>
                  <a:t>Assume: </a:t>
                </a:r>
                <a:r>
                  <a:rPr lang="en-US" dirty="0"/>
                  <a:t>Each node has a </a:t>
                </a:r>
                <a:r>
                  <a:rPr lang="en-US" b="1" dirty="0"/>
                  <a:t>local clock </a:t>
                </a:r>
                <a:r>
                  <a:rPr lang="en-US" i="1" dirty="0"/>
                  <a:t>“ticking”</a:t>
                </a:r>
                <a:r>
                  <a:rPr lang="en-US" dirty="0"/>
                  <a:t> as a Poisson process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𝐶</m:t>
                        </m:r>
                      </m:e>
                      <m:sub>
                        <m:r>
                          <a:rPr lang="it-IT" i="1" dirty="0">
                            <a:solidFill>
                              <a:srgbClr val="E71224"/>
                            </a:solidFill>
                            <a:latin typeface="Cambria Math" panose="02040503050406030204" pitchFamily="18" charset="0"/>
                          </a:rPr>
                          <m:t>𝑖</m:t>
                        </m:r>
                      </m:sub>
                    </m:sSub>
                    <m:r>
                      <a:rPr lang="it-IT" i="1" dirty="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i="1" dirty="0">
                        <a:solidFill>
                          <a:srgbClr val="E71224"/>
                        </a:solidFill>
                        <a:latin typeface="Cambria Math" panose="02040503050406030204" pitchFamily="18" charset="0"/>
                      </a:rPr>
                      <m:t>)</m:t>
                    </m:r>
                  </m:oMath>
                </a14:m>
                <a:r>
                  <a:rPr lang="en-US" dirty="0"/>
                  <a:t> with rate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𝜆</m:t>
                        </m:r>
                      </m:e>
                      <m:sub>
                        <m:r>
                          <a:rPr lang="it-IT" i="1" dirty="0">
                            <a:solidFill>
                              <a:srgbClr val="E71224"/>
                            </a:solidFill>
                            <a:latin typeface="Cambria Math" panose="02040503050406030204" pitchFamily="18" charset="0"/>
                          </a:rPr>
                          <m:t>𝑖</m:t>
                        </m:r>
                      </m:sub>
                    </m:sSub>
                    <m:r>
                      <a:rPr lang="it-IT" i="1" dirty="0">
                        <a:solidFill>
                          <a:srgbClr val="E71224"/>
                        </a:solidFill>
                        <a:latin typeface="Cambria Math" panose="02040503050406030204" pitchFamily="18" charset="0"/>
                      </a:rPr>
                      <m:t>=1</m:t>
                    </m:r>
                    <m:f>
                      <m:fPr>
                        <m:ctrlPr>
                          <a:rPr lang="it-IT" b="0" i="1" dirty="0" smtClean="0">
                            <a:solidFill>
                              <a:srgbClr val="E71224"/>
                            </a:solidFill>
                            <a:latin typeface="Cambria Math" panose="02040503050406030204" pitchFamily="18" charset="0"/>
                          </a:rPr>
                        </m:ctrlPr>
                      </m:fPr>
                      <m:num>
                        <m:r>
                          <a:rPr lang="it-IT" b="0" i="1" dirty="0" smtClean="0">
                            <a:solidFill>
                              <a:srgbClr val="E71224"/>
                            </a:solidFill>
                            <a:latin typeface="Cambria Math" panose="02040503050406030204" pitchFamily="18" charset="0"/>
                          </a:rPr>
                          <m:t>𝑡𝑖𝑐𝑘</m:t>
                        </m:r>
                      </m:num>
                      <m:den>
                        <m:r>
                          <a:rPr lang="it-IT" i="1" dirty="0">
                            <a:solidFill>
                              <a:srgbClr val="E71224"/>
                            </a:solidFill>
                            <a:latin typeface="Cambria Math" panose="02040503050406030204" pitchFamily="18" charset="0"/>
                          </a:rPr>
                          <m:t>𝑠𝑒𝑐</m:t>
                        </m:r>
                      </m:den>
                    </m:f>
                  </m:oMath>
                </a14:m>
                <a:endParaRPr lang="en-US" dirty="0"/>
              </a:p>
            </p:txBody>
          </p:sp>
        </mc:Choice>
        <mc:Fallback>
          <p:sp>
            <p:nvSpPr>
              <p:cNvPr id="7" name="CasellaDiTesto 6">
                <a:extLst>
                  <a:ext uri="{FF2B5EF4-FFF2-40B4-BE49-F238E27FC236}">
                    <a16:creationId xmlns:a16="http://schemas.microsoft.com/office/drawing/2014/main" id="{0C00F7AB-CBE1-DFB1-44A6-A13E60E94C9E}"/>
                  </a:ext>
                </a:extLst>
              </p:cNvPr>
              <p:cNvSpPr txBox="1">
                <a:spLocks noRot="1" noChangeAspect="1" noMove="1" noResize="1" noEditPoints="1" noAdjustHandles="1" noChangeArrowheads="1" noChangeShapeType="1" noTextEdit="1"/>
              </p:cNvSpPr>
              <p:nvPr/>
            </p:nvSpPr>
            <p:spPr>
              <a:xfrm>
                <a:off x="347380" y="3672260"/>
                <a:ext cx="9748117" cy="493790"/>
              </a:xfrm>
              <a:prstGeom prst="rect">
                <a:avLst/>
              </a:prstGeom>
              <a:blipFill>
                <a:blip r:embed="rId9"/>
                <a:stretch>
                  <a:fillRect l="-438" b="-7407"/>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2" name="CasellaDiTesto 11">
                <a:extLst>
                  <a:ext uri="{FF2B5EF4-FFF2-40B4-BE49-F238E27FC236}">
                    <a16:creationId xmlns:a16="http://schemas.microsoft.com/office/drawing/2014/main" id="{677463B8-B3AE-4F30-DECE-4E58BF5D6061}"/>
                  </a:ext>
                </a:extLst>
              </p:cNvPr>
              <p:cNvSpPr txBox="1"/>
              <p:nvPr/>
            </p:nvSpPr>
            <p:spPr>
              <a:xfrm>
                <a:off x="362246" y="4137389"/>
                <a:ext cx="9415599" cy="369332"/>
              </a:xfrm>
              <a:prstGeom prst="rect">
                <a:avLst/>
              </a:prstGeom>
              <a:noFill/>
            </p:spPr>
            <p:txBody>
              <a:bodyPr wrap="square">
                <a:spAutoFit/>
              </a:bodyPr>
              <a:lstStyle/>
              <a:p>
                <a:pPr marL="342900" indent="-342900">
                  <a:buFont typeface="Arial" panose="020B0604020202020204" pitchFamily="34" charset="0"/>
                  <a:buChar char="•"/>
                </a:pPr>
                <a:r>
                  <a:rPr lang="en-US" b="1" dirty="0"/>
                  <a:t>Then:</a:t>
                </a:r>
                <a:r>
                  <a:rPr lang="en-US" dirty="0"/>
                  <a:t> When there is a jump on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𝐶</m:t>
                        </m:r>
                      </m:e>
                      <m:sub>
                        <m:r>
                          <a:rPr lang="it-IT" i="1" dirty="0">
                            <a:solidFill>
                              <a:srgbClr val="E71224"/>
                            </a:solidFill>
                            <a:latin typeface="Cambria Math" panose="02040503050406030204" pitchFamily="18" charset="0"/>
                          </a:rPr>
                          <m:t>𝑖</m:t>
                        </m:r>
                      </m:sub>
                    </m:sSub>
                    <m:r>
                      <a:rPr lang="it-IT" i="1" dirty="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𝑡</m:t>
                    </m:r>
                    <m:r>
                      <a:rPr lang="it-IT" i="1" dirty="0">
                        <a:solidFill>
                          <a:srgbClr val="E71224"/>
                        </a:solidFill>
                        <a:latin typeface="Cambria Math" panose="02040503050406030204" pitchFamily="18" charset="0"/>
                      </a:rPr>
                      <m:t>)</m:t>
                    </m:r>
                  </m:oMath>
                </a14:m>
                <a:r>
                  <a:rPr lang="en-US" dirty="0"/>
                  <a:t> node </a:t>
                </a:r>
                <a14:m>
                  <m:oMath xmlns:m="http://schemas.openxmlformats.org/officeDocument/2006/math">
                    <m:r>
                      <a:rPr lang="it-IT" i="1" dirty="0">
                        <a:solidFill>
                          <a:srgbClr val="E71224"/>
                        </a:solidFill>
                        <a:latin typeface="Cambria Math" panose="02040503050406030204" pitchFamily="18" charset="0"/>
                      </a:rPr>
                      <m:t>𝑖</m:t>
                    </m:r>
                  </m:oMath>
                </a14:m>
                <a:r>
                  <a:rPr lang="en-US" dirty="0"/>
                  <a:t> becomes active</a:t>
                </a:r>
              </a:p>
            </p:txBody>
          </p:sp>
        </mc:Choice>
        <mc:Fallback>
          <p:sp>
            <p:nvSpPr>
              <p:cNvPr id="12" name="CasellaDiTesto 11">
                <a:extLst>
                  <a:ext uri="{FF2B5EF4-FFF2-40B4-BE49-F238E27FC236}">
                    <a16:creationId xmlns:a16="http://schemas.microsoft.com/office/drawing/2014/main" id="{677463B8-B3AE-4F30-DECE-4E58BF5D6061}"/>
                  </a:ext>
                </a:extLst>
              </p:cNvPr>
              <p:cNvSpPr txBox="1">
                <a:spLocks noRot="1" noChangeAspect="1" noMove="1" noResize="1" noEditPoints="1" noAdjustHandles="1" noChangeArrowheads="1" noChangeShapeType="1" noTextEdit="1"/>
              </p:cNvSpPr>
              <p:nvPr/>
            </p:nvSpPr>
            <p:spPr>
              <a:xfrm>
                <a:off x="362246" y="4137389"/>
                <a:ext cx="9415599" cy="369332"/>
              </a:xfrm>
              <a:prstGeom prst="rect">
                <a:avLst/>
              </a:prstGeom>
              <a:blipFill>
                <a:blip r:embed="rId10"/>
                <a:stretch>
                  <a:fillRect l="-388" t="-10000" b="-26667"/>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5" name="CasellaDiTesto 14">
                <a:extLst>
                  <a:ext uri="{FF2B5EF4-FFF2-40B4-BE49-F238E27FC236}">
                    <a16:creationId xmlns:a16="http://schemas.microsoft.com/office/drawing/2014/main" id="{D28B531B-B920-8525-A3CB-EC19217C6BFF}"/>
                  </a:ext>
                </a:extLst>
              </p:cNvPr>
              <p:cNvSpPr txBox="1"/>
              <p:nvPr/>
            </p:nvSpPr>
            <p:spPr>
              <a:xfrm>
                <a:off x="296867" y="6298778"/>
                <a:ext cx="9480978" cy="369332"/>
              </a:xfrm>
              <a:prstGeom prst="rect">
                <a:avLst/>
              </a:prstGeom>
              <a:noFill/>
            </p:spPr>
            <p:txBody>
              <a:bodyPr wrap="square">
                <a:spAutoFit/>
              </a:bodyPr>
              <a:lstStyle/>
              <a:p>
                <a:pPr marL="342900" indent="-342900">
                  <a:buFont typeface="Arial" panose="020B0604020202020204" pitchFamily="34" charset="0"/>
                  <a:buChar char="•"/>
                </a:pPr>
                <a:r>
                  <a:rPr lang="en-US" b="1" dirty="0">
                    <a:solidFill>
                      <a:srgbClr val="0000FF"/>
                    </a:solidFill>
                  </a:rPr>
                  <a:t>Question: </a:t>
                </a:r>
                <a:r>
                  <a:rPr lang="en-US" dirty="0"/>
                  <a:t>Starting at </a:t>
                </a:r>
                <a14:m>
                  <m:oMath xmlns:m="http://schemas.openxmlformats.org/officeDocument/2006/math">
                    <m:r>
                      <a:rPr lang="it-IT" b="0" i="1" dirty="0" smtClean="0">
                        <a:solidFill>
                          <a:srgbClr val="E71224"/>
                        </a:solidFill>
                        <a:latin typeface="Cambria Math" panose="02040503050406030204" pitchFamily="18" charset="0"/>
                      </a:rPr>
                      <m:t>𝑡</m:t>
                    </m:r>
                    <m:r>
                      <a:rPr lang="it-IT" b="0" i="1" dirty="0" smtClean="0">
                        <a:solidFill>
                          <a:srgbClr val="E71224"/>
                        </a:solidFill>
                        <a:latin typeface="Cambria Math" panose="02040503050406030204" pitchFamily="18" charset="0"/>
                      </a:rPr>
                      <m:t>=0</m:t>
                    </m:r>
                  </m:oMath>
                </a14:m>
                <a:r>
                  <a:rPr lang="en-US" dirty="0"/>
                  <a:t> and let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𝑇</m:t>
                        </m:r>
                      </m:e>
                      <m:sub>
                        <m:r>
                          <a:rPr lang="it-IT" b="0" i="1" dirty="0" smtClean="0">
                            <a:solidFill>
                              <a:srgbClr val="E71224"/>
                            </a:solidFill>
                            <a:latin typeface="Cambria Math" panose="02040503050406030204" pitchFamily="18" charset="0"/>
                          </a:rPr>
                          <m:t>𝑛</m:t>
                        </m:r>
                      </m:sub>
                    </m:sSub>
                  </m:oMath>
                </a14:m>
                <a:r>
                  <a:rPr lang="en-US" dirty="0"/>
                  <a:t> be the ﬁrst time all the </a:t>
                </a:r>
                <a14:m>
                  <m:oMath xmlns:m="http://schemas.openxmlformats.org/officeDocument/2006/math">
                    <m:r>
                      <a:rPr lang="it-IT" i="1" dirty="0">
                        <a:solidFill>
                          <a:srgbClr val="E71224"/>
                        </a:solidFill>
                        <a:latin typeface="Cambria Math" panose="02040503050406030204" pitchFamily="18" charset="0"/>
                      </a:rPr>
                      <m:t>𝑛</m:t>
                    </m:r>
                    <m:r>
                      <a:rPr lang="it-IT" i="1" dirty="0">
                        <a:solidFill>
                          <a:srgbClr val="E71224"/>
                        </a:solidFill>
                        <a:latin typeface="Cambria Math" panose="02040503050406030204" pitchFamily="18" charset="0"/>
                      </a:rPr>
                      <m:t> </m:t>
                    </m:r>
                  </m:oMath>
                </a14:m>
                <a:r>
                  <a:rPr lang="en-US" dirty="0"/>
                  <a:t>nodes know the rumor.</a:t>
                </a:r>
              </a:p>
            </p:txBody>
          </p:sp>
        </mc:Choice>
        <mc:Fallback>
          <p:sp>
            <p:nvSpPr>
              <p:cNvPr id="15" name="CasellaDiTesto 14">
                <a:extLst>
                  <a:ext uri="{FF2B5EF4-FFF2-40B4-BE49-F238E27FC236}">
                    <a16:creationId xmlns:a16="http://schemas.microsoft.com/office/drawing/2014/main" id="{D28B531B-B920-8525-A3CB-EC19217C6BFF}"/>
                  </a:ext>
                </a:extLst>
              </p:cNvPr>
              <p:cNvSpPr txBox="1">
                <a:spLocks noRot="1" noChangeAspect="1" noMove="1" noResize="1" noEditPoints="1" noAdjustHandles="1" noChangeArrowheads="1" noChangeShapeType="1" noTextEdit="1"/>
              </p:cNvSpPr>
              <p:nvPr/>
            </p:nvSpPr>
            <p:spPr>
              <a:xfrm>
                <a:off x="296867" y="6298778"/>
                <a:ext cx="9480978" cy="369332"/>
              </a:xfrm>
              <a:prstGeom prst="rect">
                <a:avLst/>
              </a:prstGeom>
              <a:blipFill>
                <a:blip r:embed="rId11"/>
                <a:stretch>
                  <a:fillRect l="-450" t="-8197" b="-24590"/>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6" name="CasellaDiTesto 15">
                <a:extLst>
                  <a:ext uri="{FF2B5EF4-FFF2-40B4-BE49-F238E27FC236}">
                    <a16:creationId xmlns:a16="http://schemas.microsoft.com/office/drawing/2014/main" id="{0C55F6BC-683A-DBA0-1F86-A35EC29A194C}"/>
                  </a:ext>
                </a:extLst>
              </p:cNvPr>
              <p:cNvSpPr txBox="1"/>
              <p:nvPr/>
            </p:nvSpPr>
            <p:spPr>
              <a:xfrm>
                <a:off x="1685874" y="6769772"/>
                <a:ext cx="7769701" cy="369332"/>
              </a:xfrm>
              <a:prstGeom prst="rect">
                <a:avLst/>
              </a:prstGeom>
              <a:noFill/>
            </p:spPr>
            <p:txBody>
              <a:bodyPr wrap="square">
                <a:spAutoFit/>
              </a:bodyPr>
              <a:lstStyle/>
              <a:p>
                <a:r>
                  <a:rPr lang="it-IT" dirty="0">
                    <a:solidFill>
                      <a:srgbClr val="0000FF"/>
                    </a:solidFill>
                  </a:rPr>
                  <a:t>What </a:t>
                </a:r>
                <a:r>
                  <a:rPr lang="it-IT" dirty="0" err="1">
                    <a:solidFill>
                      <a:srgbClr val="0000FF"/>
                    </a:solidFill>
                  </a:rPr>
                  <a:t>about</a:t>
                </a:r>
                <a:r>
                  <a:rPr lang="it-IT" dirty="0">
                    <a:solidFill>
                      <a:srgbClr val="0000FF"/>
                    </a:solidFill>
                  </a:rPr>
                  <a:t> </a:t>
                </a:r>
                <a14:m>
                  <m:oMath xmlns:m="http://schemas.openxmlformats.org/officeDocument/2006/math">
                    <m:r>
                      <a:rPr lang="it-IT" b="0" i="1" dirty="0" smtClean="0">
                        <a:solidFill>
                          <a:srgbClr val="E71224"/>
                        </a:solidFill>
                        <a:latin typeface="Cambria Math" panose="02040503050406030204" pitchFamily="18" charset="0"/>
                      </a:rPr>
                      <m:t>𝐸</m:t>
                    </m:r>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𝑇</m:t>
                        </m:r>
                      </m:e>
                      <m:sub>
                        <m:r>
                          <a:rPr lang="it-IT" b="0" i="1" dirty="0" smtClean="0">
                            <a:solidFill>
                              <a:srgbClr val="E71224"/>
                            </a:solidFill>
                            <a:latin typeface="Cambria Math" panose="02040503050406030204" pitchFamily="18" charset="0"/>
                          </a:rPr>
                          <m:t>𝑛</m:t>
                        </m:r>
                      </m:sub>
                    </m:sSub>
                    <m:r>
                      <a:rPr lang="it-IT" b="0" i="1" dirty="0" smtClean="0">
                        <a:solidFill>
                          <a:srgbClr val="E71224"/>
                        </a:solidFill>
                        <a:latin typeface="Cambria Math" panose="02040503050406030204" pitchFamily="18" charset="0"/>
                      </a:rPr>
                      <m:t>]</m:t>
                    </m:r>
                  </m:oMath>
                </a14:m>
                <a:r>
                  <a:rPr lang="en-US" dirty="0">
                    <a:solidFill>
                      <a:srgbClr val="0000FF"/>
                    </a:solidFill>
                  </a:rPr>
                  <a:t>, and how it depends by graph’s size “</a:t>
                </a:r>
                <a14:m>
                  <m:oMath xmlns:m="http://schemas.openxmlformats.org/officeDocument/2006/math">
                    <m:r>
                      <a:rPr lang="it-IT" i="1" dirty="0" smtClean="0">
                        <a:solidFill>
                          <a:srgbClr val="E71224"/>
                        </a:solidFill>
                        <a:latin typeface="Cambria Math" panose="02040503050406030204" pitchFamily="18" charset="0"/>
                      </a:rPr>
                      <m:t>𝑛</m:t>
                    </m:r>
                  </m:oMath>
                </a14:m>
                <a:r>
                  <a:rPr lang="en-US" dirty="0">
                    <a:solidFill>
                      <a:srgbClr val="0000FF"/>
                    </a:solidFill>
                  </a:rPr>
                  <a:t>”?</a:t>
                </a:r>
              </a:p>
            </p:txBody>
          </p:sp>
        </mc:Choice>
        <mc:Fallback>
          <p:sp>
            <p:nvSpPr>
              <p:cNvPr id="16" name="CasellaDiTesto 15">
                <a:extLst>
                  <a:ext uri="{FF2B5EF4-FFF2-40B4-BE49-F238E27FC236}">
                    <a16:creationId xmlns:a16="http://schemas.microsoft.com/office/drawing/2014/main" id="{0C55F6BC-683A-DBA0-1F86-A35EC29A194C}"/>
                  </a:ext>
                </a:extLst>
              </p:cNvPr>
              <p:cNvSpPr txBox="1">
                <a:spLocks noRot="1" noChangeAspect="1" noMove="1" noResize="1" noEditPoints="1" noAdjustHandles="1" noChangeArrowheads="1" noChangeShapeType="1" noTextEdit="1"/>
              </p:cNvSpPr>
              <p:nvPr/>
            </p:nvSpPr>
            <p:spPr>
              <a:xfrm>
                <a:off x="1685874" y="6769772"/>
                <a:ext cx="7769701" cy="369332"/>
              </a:xfrm>
              <a:prstGeom prst="rect">
                <a:avLst/>
              </a:prstGeom>
              <a:blipFill>
                <a:blip r:embed="rId12"/>
                <a:stretch>
                  <a:fillRect l="-706" t="-10000" b="-26667"/>
                </a:stretch>
              </a:blipFill>
            </p:spPr>
            <p:txBody>
              <a:bodyPr/>
              <a:lstStyle/>
              <a:p>
                <a:r>
                  <a:rPr lang="it-IT">
                    <a:noFill/>
                  </a:rPr>
                  <a:t> </a:t>
                </a:r>
              </a:p>
            </p:txBody>
          </p:sp>
        </mc:Fallback>
      </mc:AlternateContent>
      <p:grpSp>
        <p:nvGrpSpPr>
          <p:cNvPr id="18" name="Gruppo 17">
            <a:extLst>
              <a:ext uri="{FF2B5EF4-FFF2-40B4-BE49-F238E27FC236}">
                <a16:creationId xmlns:a16="http://schemas.microsoft.com/office/drawing/2014/main" id="{53342C30-2099-4296-417A-C4DEBD36CA70}"/>
              </a:ext>
            </a:extLst>
          </p:cNvPr>
          <p:cNvGrpSpPr/>
          <p:nvPr/>
        </p:nvGrpSpPr>
        <p:grpSpPr>
          <a:xfrm>
            <a:off x="-214539" y="1921974"/>
            <a:ext cx="10105965" cy="709404"/>
            <a:chOff x="-214539" y="1921974"/>
            <a:chExt cx="10105965" cy="709404"/>
          </a:xfrm>
        </p:grpSpPr>
        <p:sp>
          <p:nvSpPr>
            <p:cNvPr id="14" name="Rettangolo con angoli arrotondati 13">
              <a:extLst>
                <a:ext uri="{FF2B5EF4-FFF2-40B4-BE49-F238E27FC236}">
                  <a16:creationId xmlns:a16="http://schemas.microsoft.com/office/drawing/2014/main" id="{B2FBF81C-4E77-60EA-B240-51E4C8D1C8D4}"/>
                </a:ext>
              </a:extLst>
            </p:cNvPr>
            <p:cNvSpPr/>
            <p:nvPr/>
          </p:nvSpPr>
          <p:spPr>
            <a:xfrm>
              <a:off x="218935" y="1921974"/>
              <a:ext cx="9672491" cy="709404"/>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dirty="0">
                <a:solidFill>
                  <a:schemeClr val="tx1"/>
                </a:solidFill>
              </a:endParaRPr>
            </a:p>
            <a:p>
              <a:pPr algn="ctr"/>
              <a:endParaRPr lang="en-US" sz="1900" dirty="0">
                <a:solidFill>
                  <a:schemeClr val="tx1"/>
                </a:solidFill>
              </a:endParaRPr>
            </a:p>
          </p:txBody>
        </p:sp>
        <mc:AlternateContent xmlns:mc="http://schemas.openxmlformats.org/markup-compatibility/2006" xmlns:a14="http://schemas.microsoft.com/office/drawing/2010/main">
          <mc:Choice Requires="a14">
            <p:sp>
              <p:nvSpPr>
                <p:cNvPr id="1027" name="CasellaDiTesto 1026">
                  <a:extLst>
                    <a:ext uri="{FF2B5EF4-FFF2-40B4-BE49-F238E27FC236}">
                      <a16:creationId xmlns:a16="http://schemas.microsoft.com/office/drawing/2014/main" id="{B7565019-C37F-8A13-1614-D838690FDEC4}"/>
                    </a:ext>
                  </a:extLst>
                </p:cNvPr>
                <p:cNvSpPr txBox="1"/>
                <p:nvPr/>
              </p:nvSpPr>
              <p:spPr>
                <a:xfrm>
                  <a:off x="-214539" y="2237988"/>
                  <a:ext cx="8023163" cy="369332"/>
                </a:xfrm>
                <a:prstGeom prst="rect">
                  <a:avLst/>
                </a:prstGeom>
                <a:noFill/>
              </p:spPr>
              <p:txBody>
                <a:bodyPr wrap="square">
                  <a:spAutoFit/>
                </a:bodyPr>
                <a:lstStyle/>
                <a:p>
                  <a:pPr algn="ctr"/>
                  <a:r>
                    <a:rPr lang="en-US" dirty="0">
                      <a:solidFill>
                        <a:schemeClr val="tx1"/>
                      </a:solidFill>
                    </a:rPr>
                    <a:t>This implies each node has </a:t>
                  </a:r>
                  <a14:m>
                    <m:oMath xmlns:m="http://schemas.openxmlformats.org/officeDocument/2006/math">
                      <m:r>
                        <a:rPr lang="it-IT" b="0" i="1" dirty="0" smtClean="0">
                          <a:solidFill>
                            <a:srgbClr val="E71224"/>
                          </a:solidFill>
                          <a:latin typeface="Cambria Math" panose="02040503050406030204" pitchFamily="18" charset="0"/>
                        </a:rPr>
                        <m:t>𝑛</m:t>
                      </m:r>
                      <m:r>
                        <a:rPr lang="it-IT" b="0" i="1" dirty="0" smtClean="0">
                          <a:solidFill>
                            <a:srgbClr val="E71224"/>
                          </a:solidFill>
                          <a:latin typeface="Cambria Math" panose="02040503050406030204" pitchFamily="18" charset="0"/>
                        </a:rPr>
                        <m:t>−1</m:t>
                      </m:r>
                    </m:oMath>
                  </a14:m>
                  <a:r>
                    <a:rPr lang="en-US" dirty="0">
                      <a:solidFill>
                        <a:schemeClr val="tx1"/>
                      </a:solidFill>
                    </a:rPr>
                    <a:t> </a:t>
                  </a:r>
                  <a:r>
                    <a:rPr lang="en-US" b="1" dirty="0">
                      <a:solidFill>
                        <a:schemeClr val="tx1"/>
                      </a:solidFill>
                    </a:rPr>
                    <a:t>neighbors</a:t>
                  </a:r>
                  <a:r>
                    <a:rPr lang="en-US" dirty="0">
                      <a:solidFill>
                        <a:schemeClr val="tx1"/>
                      </a:solidFill>
                    </a:rPr>
                    <a:t> to which communicate</a:t>
                  </a:r>
                </a:p>
              </p:txBody>
            </p:sp>
          </mc:Choice>
          <mc:Fallback xmlns="">
            <p:sp>
              <p:nvSpPr>
                <p:cNvPr id="1027" name="CasellaDiTesto 1026">
                  <a:extLst>
                    <a:ext uri="{FF2B5EF4-FFF2-40B4-BE49-F238E27FC236}">
                      <a16:creationId xmlns:a16="http://schemas.microsoft.com/office/drawing/2014/main" id="{B7565019-C37F-8A13-1614-D838690FDEC4}"/>
                    </a:ext>
                  </a:extLst>
                </p:cNvPr>
                <p:cNvSpPr txBox="1">
                  <a:spLocks noRot="1" noChangeAspect="1" noMove="1" noResize="1" noEditPoints="1" noAdjustHandles="1" noChangeArrowheads="1" noChangeShapeType="1" noTextEdit="1"/>
                </p:cNvSpPr>
                <p:nvPr/>
              </p:nvSpPr>
              <p:spPr>
                <a:xfrm>
                  <a:off x="-214539" y="2237988"/>
                  <a:ext cx="8023163" cy="369332"/>
                </a:xfrm>
                <a:prstGeom prst="rect">
                  <a:avLst/>
                </a:prstGeom>
                <a:blipFill>
                  <a:blip r:embed="rId13"/>
                  <a:stretch>
                    <a:fillRect t="-8197"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8" name="CasellaDiTesto 1027">
                  <a:extLst>
                    <a:ext uri="{FF2B5EF4-FFF2-40B4-BE49-F238E27FC236}">
                      <a16:creationId xmlns:a16="http://schemas.microsoft.com/office/drawing/2014/main" id="{48F8ECF9-F133-F3FE-6942-9507C7160A2F}"/>
                    </a:ext>
                  </a:extLst>
                </p:cNvPr>
                <p:cNvSpPr txBox="1"/>
                <p:nvPr/>
              </p:nvSpPr>
              <p:spPr>
                <a:xfrm>
                  <a:off x="544361" y="1927458"/>
                  <a:ext cx="8726625" cy="369332"/>
                </a:xfrm>
                <a:prstGeom prst="rect">
                  <a:avLst/>
                </a:prstGeom>
                <a:noFill/>
              </p:spPr>
              <p:txBody>
                <a:bodyPr wrap="square">
                  <a:spAutoFit/>
                </a:bodyPr>
                <a:lstStyle/>
                <a:p>
                  <a:pPr algn="ctr"/>
                  <a:r>
                    <a:rPr lang="en-US" b="1" dirty="0"/>
                    <a:t>Definition: </a:t>
                  </a:r>
                  <a:r>
                    <a:rPr lang="en-US" dirty="0"/>
                    <a:t>A graph </a:t>
                  </a:r>
                  <a14:m>
                    <m:oMath xmlns:m="http://schemas.openxmlformats.org/officeDocument/2006/math">
                      <m:r>
                        <a:rPr lang="it-IT" b="0" i="1" dirty="0" smtClean="0">
                          <a:solidFill>
                            <a:srgbClr val="E71224"/>
                          </a:solidFill>
                          <a:latin typeface="Cambria Math" panose="02040503050406030204" pitchFamily="18" charset="0"/>
                        </a:rPr>
                        <m:t>𝒢</m:t>
                      </m:r>
                      <m:r>
                        <a:rPr lang="en-US" i="1" dirty="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𝒱</m:t>
                      </m:r>
                      <m:r>
                        <a:rPr lang="en-US" i="1" dirty="0">
                          <a:solidFill>
                            <a:srgbClr val="E71224"/>
                          </a:solidFill>
                          <a:latin typeface="Cambria Math" panose="02040503050406030204" pitchFamily="18" charset="0"/>
                        </a:rPr>
                        <m:t>, </m:t>
                      </m:r>
                      <m:r>
                        <a:rPr lang="it-IT" b="0" i="1" dirty="0" smtClean="0">
                          <a:solidFill>
                            <a:srgbClr val="E71224"/>
                          </a:solidFill>
                          <a:latin typeface="Cambria Math" panose="02040503050406030204" pitchFamily="18" charset="0"/>
                        </a:rPr>
                        <m:t>ℰ</m:t>
                      </m:r>
                      <m:r>
                        <a:rPr lang="en-US" i="1" dirty="0">
                          <a:solidFill>
                            <a:srgbClr val="E71224"/>
                          </a:solidFill>
                          <a:latin typeface="Cambria Math" panose="02040503050406030204" pitchFamily="18" charset="0"/>
                        </a:rPr>
                        <m:t>) </m:t>
                      </m:r>
                    </m:oMath>
                  </a14:m>
                  <a:r>
                    <a:rPr lang="en-US" dirty="0"/>
                    <a:t>is complete if there is an edge between every pair of nodes.</a:t>
                  </a:r>
                </a:p>
              </p:txBody>
            </p:sp>
          </mc:Choice>
          <mc:Fallback xmlns="">
            <p:sp>
              <p:nvSpPr>
                <p:cNvPr id="1028" name="CasellaDiTesto 1027">
                  <a:extLst>
                    <a:ext uri="{FF2B5EF4-FFF2-40B4-BE49-F238E27FC236}">
                      <a16:creationId xmlns:a16="http://schemas.microsoft.com/office/drawing/2014/main" id="{48F8ECF9-F133-F3FE-6942-9507C7160A2F}"/>
                    </a:ext>
                  </a:extLst>
                </p:cNvPr>
                <p:cNvSpPr txBox="1">
                  <a:spLocks noRot="1" noChangeAspect="1" noMove="1" noResize="1" noEditPoints="1" noAdjustHandles="1" noChangeArrowheads="1" noChangeShapeType="1" noTextEdit="1"/>
                </p:cNvSpPr>
                <p:nvPr/>
              </p:nvSpPr>
              <p:spPr>
                <a:xfrm>
                  <a:off x="544361" y="1927458"/>
                  <a:ext cx="8726625" cy="369332"/>
                </a:xfrm>
                <a:prstGeom prst="rect">
                  <a:avLst/>
                </a:prstGeom>
                <a:blipFill>
                  <a:blip r:embed="rId14"/>
                  <a:stretch>
                    <a:fillRect l="-70" t="-8197" r="-70" b="-24590"/>
                  </a:stretch>
                </a:blipFill>
              </p:spPr>
              <p:txBody>
                <a:bodyPr/>
                <a:lstStyle/>
                <a:p>
                  <a:r>
                    <a:rPr lang="en-US">
                      <a:noFill/>
                    </a:rPr>
                    <a:t> </a:t>
                  </a:r>
                </a:p>
              </p:txBody>
            </p:sp>
          </mc:Fallback>
        </mc:AlternateContent>
      </p:grpSp>
      <p:grpSp>
        <p:nvGrpSpPr>
          <p:cNvPr id="19" name="Gruppo 18">
            <a:extLst>
              <a:ext uri="{FF2B5EF4-FFF2-40B4-BE49-F238E27FC236}">
                <a16:creationId xmlns:a16="http://schemas.microsoft.com/office/drawing/2014/main" id="{7BD2F61A-4B67-0649-AA29-B5322C619BB2}"/>
              </a:ext>
            </a:extLst>
          </p:cNvPr>
          <p:cNvGrpSpPr/>
          <p:nvPr/>
        </p:nvGrpSpPr>
        <p:grpSpPr>
          <a:xfrm>
            <a:off x="201110" y="2711310"/>
            <a:ext cx="9672491" cy="423723"/>
            <a:chOff x="201110" y="2711310"/>
            <a:chExt cx="9672491" cy="423723"/>
          </a:xfrm>
        </p:grpSpPr>
        <p:sp>
          <p:nvSpPr>
            <p:cNvPr id="6" name="Rettangolo con angoli arrotondati 5">
              <a:extLst>
                <a:ext uri="{FF2B5EF4-FFF2-40B4-BE49-F238E27FC236}">
                  <a16:creationId xmlns:a16="http://schemas.microsoft.com/office/drawing/2014/main" id="{A200CC4D-BDDB-49FC-0DC9-62F9F834E424}"/>
                </a:ext>
              </a:extLst>
            </p:cNvPr>
            <p:cNvSpPr/>
            <p:nvPr/>
          </p:nvSpPr>
          <p:spPr>
            <a:xfrm>
              <a:off x="201110" y="2711310"/>
              <a:ext cx="9672491" cy="423723"/>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dirty="0">
                <a:solidFill>
                  <a:schemeClr val="tx1"/>
                </a:solidFill>
              </a:endParaRPr>
            </a:p>
            <a:p>
              <a:pPr algn="ctr"/>
              <a:endParaRPr lang="en-US" sz="1900" dirty="0">
                <a:solidFill>
                  <a:schemeClr val="tx1"/>
                </a:solidFill>
              </a:endParaRPr>
            </a:p>
          </p:txBody>
        </p:sp>
        <p:pic>
          <p:nvPicPr>
            <p:cNvPr id="11" name="Immagine 1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N}_i=\lbrace \;j\neq i\;:\; (i,j)\in \mathbfcal{E}\;\rbrace\subset \mathbfcal{V}&#10;\end{eqnarray*}&#10;}&#10;\end{document}" title="IguanaTex Bitmap Display">
              <a:extLst>
                <a:ext uri="{FF2B5EF4-FFF2-40B4-BE49-F238E27FC236}">
                  <a16:creationId xmlns:a16="http://schemas.microsoft.com/office/drawing/2014/main" id="{584B3C46-9600-C88E-5AAC-A07294FF0069}"/>
                </a:ext>
              </a:extLst>
            </p:cNvPr>
            <p:cNvPicPr>
              <a:picLocks noChangeAspect="1"/>
            </p:cNvPicPr>
            <p:nvPr>
              <p:custDataLst>
                <p:tags r:id="rId1"/>
              </p:custDataLst>
            </p:nvPr>
          </p:nvPicPr>
          <p:blipFill>
            <a:blip r:embed="rId15">
              <a:extLst>
                <a:ext uri="{28A0092B-C50C-407E-A947-70E740481C1C}">
                  <a14:useLocalDpi xmlns:a14="http://schemas.microsoft.com/office/drawing/2010/main" val="0"/>
                </a:ext>
              </a:extLst>
            </a:blip>
            <a:stretch>
              <a:fillRect/>
            </a:stretch>
          </p:blipFill>
          <p:spPr>
            <a:xfrm>
              <a:off x="4298906" y="2803065"/>
              <a:ext cx="3061665" cy="263212"/>
            </a:xfrm>
            <a:prstGeom prst="rect">
              <a:avLst/>
            </a:prstGeom>
          </p:spPr>
        </p:pic>
        <mc:AlternateContent xmlns:mc="http://schemas.openxmlformats.org/markup-compatibility/2006">
          <mc:Choice xmlns:a14="http://schemas.microsoft.com/office/drawing/2010/main" Requires="a14">
            <p:sp>
              <p:nvSpPr>
                <p:cNvPr id="1029" name="CasellaDiTesto 1028">
                  <a:extLst>
                    <a:ext uri="{FF2B5EF4-FFF2-40B4-BE49-F238E27FC236}">
                      <a16:creationId xmlns:a16="http://schemas.microsoft.com/office/drawing/2014/main" id="{EAAE2774-44AE-2F66-CCA9-49A7DCD581EC}"/>
                    </a:ext>
                  </a:extLst>
                </p:cNvPr>
                <p:cNvSpPr txBox="1"/>
                <p:nvPr/>
              </p:nvSpPr>
              <p:spPr>
                <a:xfrm>
                  <a:off x="607129" y="2727175"/>
                  <a:ext cx="5445328" cy="369332"/>
                </a:xfrm>
                <a:prstGeom prst="rect">
                  <a:avLst/>
                </a:prstGeom>
                <a:noFill/>
              </p:spPr>
              <p:txBody>
                <a:bodyPr wrap="square">
                  <a:spAutoFit/>
                </a:bodyPr>
                <a:lstStyle/>
                <a:p>
                  <a:r>
                    <a:rPr lang="it-IT" b="1" dirty="0">
                      <a:solidFill>
                        <a:schemeClr val="tx1"/>
                      </a:solidFill>
                    </a:rPr>
                    <a:t>Definition </a:t>
                  </a:r>
                  <a:r>
                    <a:rPr lang="it-IT" dirty="0">
                      <a:solidFill>
                        <a:schemeClr val="tx1"/>
                      </a:solidFill>
                    </a:rPr>
                    <a:t>The </a:t>
                  </a:r>
                  <a:r>
                    <a:rPr lang="it-IT" b="1" dirty="0" err="1">
                      <a:solidFill>
                        <a:schemeClr val="tx1"/>
                      </a:solidFill>
                    </a:rPr>
                    <a:t>neighbor</a:t>
                  </a:r>
                  <a:r>
                    <a:rPr lang="it-IT" dirty="0">
                      <a:solidFill>
                        <a:schemeClr val="tx1"/>
                      </a:solidFill>
                    </a:rPr>
                    <a:t> </a:t>
                  </a:r>
                  <a:r>
                    <a:rPr lang="it-IT" b="1" dirty="0">
                      <a:solidFill>
                        <a:schemeClr val="tx1"/>
                      </a:solidFill>
                    </a:rPr>
                    <a:t>set </a:t>
                  </a:r>
                  <a:r>
                    <a:rPr lang="it-IT" dirty="0">
                      <a:solidFill>
                        <a:schemeClr val="tx1"/>
                      </a:solidFill>
                    </a:rPr>
                    <a:t>of </a:t>
                  </a:r>
                  <a:r>
                    <a:rPr lang="it-IT" dirty="0" err="1">
                      <a:solidFill>
                        <a:schemeClr val="tx1"/>
                      </a:solidFill>
                    </a:rPr>
                    <a:t>node</a:t>
                  </a:r>
                  <a:r>
                    <a:rPr lang="it-IT" dirty="0">
                      <a:solidFill>
                        <a:schemeClr val="tx1"/>
                      </a:solidFill>
                    </a:rPr>
                    <a:t> </a:t>
                  </a:r>
                  <a14:m>
                    <m:oMath xmlns:m="http://schemas.openxmlformats.org/officeDocument/2006/math">
                      <m:r>
                        <a:rPr lang="it-IT" b="0" i="1" dirty="0" smtClean="0">
                          <a:solidFill>
                            <a:srgbClr val="E71224"/>
                          </a:solidFill>
                          <a:latin typeface="Cambria Math" panose="02040503050406030204" pitchFamily="18" charset="0"/>
                        </a:rPr>
                        <m:t>𝑖</m:t>
                      </m:r>
                    </m:oMath>
                  </a14:m>
                  <a:endParaRPr lang="en-US" dirty="0">
                    <a:solidFill>
                      <a:schemeClr val="tx1"/>
                    </a:solidFill>
                  </a:endParaRPr>
                </a:p>
              </p:txBody>
            </p:sp>
          </mc:Choice>
          <mc:Fallback>
            <p:sp>
              <p:nvSpPr>
                <p:cNvPr id="1029" name="CasellaDiTesto 1028">
                  <a:extLst>
                    <a:ext uri="{FF2B5EF4-FFF2-40B4-BE49-F238E27FC236}">
                      <a16:creationId xmlns:a16="http://schemas.microsoft.com/office/drawing/2014/main" id="{EAAE2774-44AE-2F66-CCA9-49A7DCD581EC}"/>
                    </a:ext>
                  </a:extLst>
                </p:cNvPr>
                <p:cNvSpPr txBox="1">
                  <a:spLocks noRot="1" noChangeAspect="1" noMove="1" noResize="1" noEditPoints="1" noAdjustHandles="1" noChangeArrowheads="1" noChangeShapeType="1" noTextEdit="1"/>
                </p:cNvSpPr>
                <p:nvPr/>
              </p:nvSpPr>
              <p:spPr>
                <a:xfrm>
                  <a:off x="607129" y="2727175"/>
                  <a:ext cx="5445328" cy="369332"/>
                </a:xfrm>
                <a:prstGeom prst="rect">
                  <a:avLst/>
                </a:prstGeom>
                <a:blipFill>
                  <a:blip r:embed="rId16"/>
                  <a:stretch>
                    <a:fillRect l="-1008" t="-8197" b="-24590"/>
                  </a:stretch>
                </a:blipFill>
              </p:spPr>
              <p:txBody>
                <a:bodyPr/>
                <a:lstStyle/>
                <a:p>
                  <a:r>
                    <a:rPr lang="it-IT">
                      <a:noFill/>
                    </a:rPr>
                    <a:t> </a:t>
                  </a:r>
                </a:p>
              </p:txBody>
            </p:sp>
          </mc:Fallback>
        </mc:AlternateContent>
      </p:gr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F41555A7-784B-8789-8F7C-04073C4B6166}"/>
                  </a:ext>
                </a:extLst>
              </p:cNvPr>
              <p:cNvSpPr txBox="1"/>
              <p:nvPr/>
            </p:nvSpPr>
            <p:spPr>
              <a:xfrm>
                <a:off x="862924" y="4575722"/>
                <a:ext cx="9415599" cy="369332"/>
              </a:xfrm>
              <a:prstGeom prst="rect">
                <a:avLst/>
              </a:prstGeom>
              <a:noFill/>
            </p:spPr>
            <p:txBody>
              <a:bodyPr wrap="square">
                <a:spAutoFit/>
              </a:bodyPr>
              <a:lstStyle/>
              <a:p>
                <a:pPr marL="342900" indent="-342900">
                  <a:buFont typeface="Wingdings" panose="05000000000000000000" pitchFamily="2" charset="2"/>
                  <a:buChar char="ü"/>
                </a:pPr>
                <a:r>
                  <a:rPr lang="en-US" dirty="0"/>
                  <a:t>it pick-up a node </a:t>
                </a:r>
                <a14:m>
                  <m:oMath xmlns:m="http://schemas.openxmlformats.org/officeDocument/2006/math">
                    <m:r>
                      <a:rPr lang="it-IT" i="1" dirty="0">
                        <a:solidFill>
                          <a:srgbClr val="E71224"/>
                        </a:solidFill>
                        <a:latin typeface="Cambria Math" panose="02040503050406030204" pitchFamily="18" charset="0"/>
                      </a:rPr>
                      <m:t>𝑗</m:t>
                    </m:r>
                  </m:oMath>
                </a14:m>
                <a:r>
                  <a:rPr lang="en-US" dirty="0"/>
                  <a:t>, </a:t>
                </a:r>
                <a:r>
                  <a:rPr lang="en-US" b="1" dirty="0"/>
                  <a:t>randomly </a:t>
                </a:r>
                <a:r>
                  <a:rPr lang="en-US" dirty="0"/>
                  <a:t>and </a:t>
                </a:r>
                <a:r>
                  <a:rPr lang="en-US" b="1" dirty="0"/>
                  <a:t>uniformly over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b="1" i="1" dirty="0">
                            <a:solidFill>
                              <a:srgbClr val="E71224"/>
                            </a:solidFill>
                            <a:latin typeface="Cambria Math" panose="02040503050406030204" pitchFamily="18" charset="0"/>
                          </a:rPr>
                          <m:t>𝒩</m:t>
                        </m:r>
                      </m:e>
                      <m:sub>
                        <m:r>
                          <a:rPr lang="it-IT" i="1" dirty="0">
                            <a:solidFill>
                              <a:srgbClr val="E71224"/>
                            </a:solidFill>
                            <a:latin typeface="Cambria Math" panose="02040503050406030204" pitchFamily="18" charset="0"/>
                          </a:rPr>
                          <m:t>𝑖</m:t>
                        </m:r>
                      </m:sub>
                    </m:sSub>
                    <m:r>
                      <a:rPr lang="en-US" i="1" dirty="0">
                        <a:solidFill>
                          <a:srgbClr val="E71224"/>
                        </a:solidFill>
                        <a:latin typeface="Cambria Math" panose="02040503050406030204" pitchFamily="18" charset="0"/>
                      </a:rPr>
                      <m:t> </m:t>
                    </m:r>
                  </m:oMath>
                </a14:m>
                <a:r>
                  <a:rPr lang="en-US" dirty="0"/>
                  <a:t>and communicate with it</a:t>
                </a:r>
              </a:p>
            </p:txBody>
          </p:sp>
        </mc:Choice>
        <mc:Fallback xmlns="">
          <p:sp>
            <p:nvSpPr>
              <p:cNvPr id="8" name="CasellaDiTesto 7">
                <a:extLst>
                  <a:ext uri="{FF2B5EF4-FFF2-40B4-BE49-F238E27FC236}">
                    <a16:creationId xmlns:a16="http://schemas.microsoft.com/office/drawing/2014/main" id="{F41555A7-784B-8789-8F7C-04073C4B6166}"/>
                  </a:ext>
                </a:extLst>
              </p:cNvPr>
              <p:cNvSpPr txBox="1">
                <a:spLocks noRot="1" noChangeAspect="1" noMove="1" noResize="1" noEditPoints="1" noAdjustHandles="1" noChangeArrowheads="1" noChangeShapeType="1" noTextEdit="1"/>
              </p:cNvSpPr>
              <p:nvPr/>
            </p:nvSpPr>
            <p:spPr>
              <a:xfrm>
                <a:off x="862924" y="4575722"/>
                <a:ext cx="9415599" cy="369332"/>
              </a:xfrm>
              <a:prstGeom prst="rect">
                <a:avLst/>
              </a:prstGeom>
              <a:blipFill>
                <a:blip r:embed="rId17"/>
                <a:stretch>
                  <a:fillRect l="-453" t="-10000" b="-26667"/>
                </a:stretch>
              </a:blipFill>
            </p:spPr>
            <p:txBody>
              <a:bodyPr/>
              <a:lstStyle/>
              <a:p>
                <a:r>
                  <a:rPr lang="it-IT">
                    <a:noFill/>
                  </a:rPr>
                  <a:t> </a:t>
                </a:r>
              </a:p>
            </p:txBody>
          </p:sp>
        </mc:Fallback>
      </mc:AlternateContent>
    </p:spTree>
    <p:extLst>
      <p:ext uri="{BB962C8B-B14F-4D97-AF65-F5344CB8AC3E}">
        <p14:creationId xmlns:p14="http://schemas.microsoft.com/office/powerpoint/2010/main" val="278780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 grpId="0"/>
      <p:bldP spid="12" grpId="0"/>
      <p:bldP spid="15" grpId="0"/>
      <p:bldP spid="1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A4AE43B5-5051-46FD-82EE-622168C0FAA0}"/>
                  </a:ext>
                </a:extLst>
              </p:cNvPr>
              <p:cNvSpPr txBox="1"/>
              <p:nvPr/>
            </p:nvSpPr>
            <p:spPr>
              <a:xfrm>
                <a:off x="271969" y="884379"/>
                <a:ext cx="9491009" cy="646652"/>
              </a:xfrm>
              <a:prstGeom prst="rect">
                <a:avLst/>
              </a:prstGeom>
              <a:noFill/>
            </p:spPr>
            <p:txBody>
              <a:bodyPr wrap="square">
                <a:spAutoFit/>
              </a:bodyPr>
              <a:lstStyle/>
              <a:p>
                <a:pPr marL="342900" indent="-342900">
                  <a:buFont typeface="Arial" panose="020B0604020202020204" pitchFamily="34" charset="0"/>
                  <a:buChar char="•"/>
                </a:pPr>
                <a:r>
                  <a:rPr lang="en-US" dirty="0"/>
                  <a:t>Having </a:t>
                </a:r>
                <a14:m>
                  <m:oMath xmlns:m="http://schemas.openxmlformats.org/officeDocument/2006/math">
                    <m:r>
                      <a:rPr lang="it-IT" b="0" i="1" dirty="0" smtClean="0">
                        <a:solidFill>
                          <a:srgbClr val="E71224"/>
                        </a:solidFill>
                        <a:latin typeface="Cambria Math" panose="02040503050406030204" pitchFamily="18" charset="0"/>
                      </a:rPr>
                      <m:t>𝑛</m:t>
                    </m:r>
                  </m:oMath>
                </a14:m>
                <a:r>
                  <a:rPr lang="en-US" dirty="0"/>
                  <a:t> local clocks, corresponds to single clock </a:t>
                </a:r>
                <a14:m>
                  <m:oMath xmlns:m="http://schemas.openxmlformats.org/officeDocument/2006/math">
                    <m:r>
                      <a:rPr lang="it-IT" b="0" i="1" dirty="0" smtClean="0">
                        <a:solidFill>
                          <a:srgbClr val="E71224"/>
                        </a:solidFill>
                        <a:latin typeface="Cambria Math" panose="02040503050406030204" pitchFamily="18" charset="0"/>
                      </a:rPr>
                      <m:t>𝐶</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𝑡</m:t>
                        </m:r>
                      </m:e>
                    </m:d>
                    <m:r>
                      <a:rPr lang="it-IT" i="1" dirty="0">
                        <a:solidFill>
                          <a:srgbClr val="E71224"/>
                        </a:solidFill>
                        <a:latin typeface="Cambria Math" panose="02040503050406030204" pitchFamily="18" charset="0"/>
                      </a:rPr>
                      <m:t>=</m:t>
                    </m:r>
                    <m:nary>
                      <m:naryPr>
                        <m:chr m:val="∑"/>
                        <m:supHide m:val="on"/>
                        <m:ctrlPr>
                          <a:rPr lang="it-IT" i="1" dirty="0">
                            <a:solidFill>
                              <a:srgbClr val="E71224"/>
                            </a:solidFill>
                            <a:latin typeface="Cambria Math" panose="02040503050406030204" pitchFamily="18" charset="0"/>
                          </a:rPr>
                        </m:ctrlPr>
                      </m:naryPr>
                      <m:sub>
                        <m:r>
                          <a:rPr lang="it-IT" i="1" dirty="0">
                            <a:solidFill>
                              <a:srgbClr val="E71224"/>
                            </a:solidFill>
                            <a:latin typeface="Cambria Math" panose="02040503050406030204" pitchFamily="18" charset="0"/>
                          </a:rPr>
                          <m:t>𝑖</m:t>
                        </m:r>
                      </m:sub>
                      <m:sup/>
                      <m:e>
                        <m:sSub>
                          <m:sSubPr>
                            <m:ctrlPr>
                              <a:rPr lang="it-IT" i="1" dirty="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𝐶</m:t>
                            </m:r>
                          </m:e>
                          <m:sub>
                            <m:r>
                              <a:rPr lang="it-IT" i="1" dirty="0">
                                <a:solidFill>
                                  <a:srgbClr val="E71224"/>
                                </a:solidFill>
                                <a:latin typeface="Cambria Math" panose="02040503050406030204" pitchFamily="18" charset="0"/>
                              </a:rPr>
                              <m:t>𝑖</m:t>
                            </m:r>
                          </m:sub>
                        </m:sSub>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𝑡</m:t>
                            </m:r>
                          </m:e>
                        </m:d>
                      </m:e>
                    </m:nary>
                  </m:oMath>
                </a14:m>
                <a:r>
                  <a:rPr lang="en-US" dirty="0"/>
                  <a:t> ticking at a rate </a:t>
                </a:r>
                <a14:m>
                  <m:oMath xmlns:m="http://schemas.openxmlformats.org/officeDocument/2006/math">
                    <m:r>
                      <a:rPr lang="it-IT" i="1" dirty="0">
                        <a:solidFill>
                          <a:srgbClr val="E71224"/>
                        </a:solidFill>
                        <a:latin typeface="Cambria Math" panose="02040503050406030204" pitchFamily="18" charset="0"/>
                      </a:rPr>
                      <m:t>𝜆</m:t>
                    </m:r>
                    <m:r>
                      <a:rPr lang="it-IT" i="1" dirty="0">
                        <a:solidFill>
                          <a:srgbClr val="E71224"/>
                        </a:solidFill>
                        <a:latin typeface="Cambria Math" panose="02040503050406030204" pitchFamily="18" charset="0"/>
                      </a:rPr>
                      <m:t>=</m:t>
                    </m:r>
                    <m:nary>
                      <m:naryPr>
                        <m:chr m:val="∑"/>
                        <m:supHide m:val="on"/>
                        <m:ctrlPr>
                          <a:rPr lang="it-IT" i="1" dirty="0">
                            <a:solidFill>
                              <a:srgbClr val="E71224"/>
                            </a:solidFill>
                            <a:latin typeface="Cambria Math" panose="02040503050406030204" pitchFamily="18" charset="0"/>
                          </a:rPr>
                        </m:ctrlPr>
                      </m:naryPr>
                      <m:sub>
                        <m:r>
                          <a:rPr lang="it-IT" i="1" dirty="0">
                            <a:solidFill>
                              <a:srgbClr val="E71224"/>
                            </a:solidFill>
                            <a:latin typeface="Cambria Math" panose="02040503050406030204" pitchFamily="18" charset="0"/>
                          </a:rPr>
                          <m:t>𝑖</m:t>
                        </m:r>
                      </m:sub>
                      <m:sup/>
                      <m:e>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𝜆</m:t>
                            </m:r>
                          </m:e>
                          <m:sub>
                            <m:r>
                              <a:rPr lang="it-IT" i="1" dirty="0">
                                <a:solidFill>
                                  <a:srgbClr val="E71224"/>
                                </a:solidFill>
                                <a:latin typeface="Cambria Math" panose="02040503050406030204" pitchFamily="18" charset="0"/>
                              </a:rPr>
                              <m:t>𝑖</m:t>
                            </m:r>
                          </m:sub>
                        </m:sSub>
                      </m:e>
                    </m:nary>
                    <m:r>
                      <a:rPr lang="it-IT" i="1" dirty="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𝑛</m:t>
                    </m:r>
                  </m:oMath>
                </a14:m>
                <a:r>
                  <a:rPr lang="en-US" dirty="0"/>
                  <a:t> (superposition of Poisson processes), where </a:t>
                </a:r>
                <a14:m>
                  <m:oMath xmlns:m="http://schemas.openxmlformats.org/officeDocument/2006/math">
                    <m:d>
                      <m:dPr>
                        <m:begChr m:val="{"/>
                        <m:endChr m:val="}"/>
                        <m:ctrlPr>
                          <a:rPr lang="it-IT" i="1" dirty="0">
                            <a:solidFill>
                              <a:srgbClr val="E71224"/>
                            </a:solidFill>
                            <a:latin typeface="Cambria Math" panose="02040503050406030204" pitchFamily="18" charset="0"/>
                          </a:rPr>
                        </m:ctrlPr>
                      </m:dPr>
                      <m:e>
                        <m:r>
                          <a:rPr lang="it-IT" i="1" dirty="0" smtClean="0">
                            <a:solidFill>
                              <a:srgbClr val="E71224"/>
                            </a:solidFill>
                            <a:latin typeface="Cambria Math" panose="02040503050406030204" pitchFamily="18" charset="0"/>
                          </a:rPr>
                          <m:t>𝐶</m:t>
                        </m:r>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𝑡</m:t>
                            </m:r>
                          </m:e>
                          <m:sub>
                            <m:r>
                              <a:rPr lang="it-IT" b="0" i="1" dirty="0" smtClean="0">
                                <a:solidFill>
                                  <a:srgbClr val="E71224"/>
                                </a:solidFill>
                                <a:latin typeface="Cambria Math" panose="02040503050406030204" pitchFamily="18" charset="0"/>
                              </a:rPr>
                              <m:t>𝑘</m:t>
                            </m:r>
                            <m:r>
                              <a:rPr lang="it-IT" b="0" i="1" dirty="0" smtClean="0">
                                <a:solidFill>
                                  <a:srgbClr val="E71224"/>
                                </a:solidFill>
                                <a:latin typeface="Cambria Math" panose="02040503050406030204" pitchFamily="18" charset="0"/>
                              </a:rPr>
                              <m:t>+1</m:t>
                            </m:r>
                          </m:sub>
                        </m:sSub>
                        <m:r>
                          <a:rPr lang="it-IT" b="0" i="1" dirty="0" smtClean="0">
                            <a:solidFill>
                              <a:srgbClr val="E71224"/>
                            </a:solidFill>
                            <a:latin typeface="Cambria Math" panose="02040503050406030204" pitchFamily="18" charset="0"/>
                          </a:rPr>
                          <m:t>)</m:t>
                        </m:r>
                        <m:r>
                          <a:rPr lang="it-IT" i="1" dirty="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𝐶</m:t>
                        </m:r>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𝑡</m:t>
                            </m:r>
                          </m:e>
                          <m:sub>
                            <m:r>
                              <a:rPr lang="it-IT" b="0" i="1" dirty="0" smtClean="0">
                                <a:solidFill>
                                  <a:srgbClr val="E71224"/>
                                </a:solidFill>
                                <a:latin typeface="Cambria Math" panose="02040503050406030204" pitchFamily="18" charset="0"/>
                              </a:rPr>
                              <m:t>𝑘</m:t>
                            </m:r>
                          </m:sub>
                        </m:sSub>
                        <m:r>
                          <a:rPr lang="it-IT" b="0" i="1" dirty="0" smtClean="0">
                            <a:solidFill>
                              <a:srgbClr val="E71224"/>
                            </a:solidFill>
                            <a:latin typeface="Cambria Math" panose="02040503050406030204" pitchFamily="18" charset="0"/>
                          </a:rPr>
                          <m:t>)</m:t>
                        </m:r>
                      </m:e>
                    </m:d>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𝐸𝑥𝑝</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𝜆</m:t>
                    </m:r>
                    <m:r>
                      <a:rPr lang="it-IT" b="0" i="1" dirty="0" smtClean="0">
                        <a:solidFill>
                          <a:srgbClr val="E71224"/>
                        </a:solidFill>
                        <a:latin typeface="Cambria Math" panose="02040503050406030204" pitchFamily="18" charset="0"/>
                      </a:rPr>
                      <m:t>)</m:t>
                    </m:r>
                  </m:oMath>
                </a14:m>
                <a:endParaRPr lang="en-US" dirty="0"/>
              </a:p>
            </p:txBody>
          </p:sp>
        </mc:Choice>
        <mc:Fallback xmlns="">
          <p:sp>
            <p:nvSpPr>
              <p:cNvPr id="17" name="CasellaDiTesto 16">
                <a:extLst>
                  <a:ext uri="{FF2B5EF4-FFF2-40B4-BE49-F238E27FC236}">
                    <a16:creationId xmlns:a16="http://schemas.microsoft.com/office/drawing/2014/main" id="{A4AE43B5-5051-46FD-82EE-622168C0FAA0}"/>
                  </a:ext>
                </a:extLst>
              </p:cNvPr>
              <p:cNvSpPr txBox="1">
                <a:spLocks noRot="1" noChangeAspect="1" noMove="1" noResize="1" noEditPoints="1" noAdjustHandles="1" noChangeArrowheads="1" noChangeShapeType="1" noTextEdit="1"/>
              </p:cNvSpPr>
              <p:nvPr/>
            </p:nvSpPr>
            <p:spPr>
              <a:xfrm>
                <a:off x="271969" y="884379"/>
                <a:ext cx="9491009" cy="646652"/>
              </a:xfrm>
              <a:prstGeom prst="rect">
                <a:avLst/>
              </a:prstGeom>
              <a:blipFill>
                <a:blip r:embed="rId7"/>
                <a:stretch>
                  <a:fillRect l="-450" t="-68868" b="-63208"/>
                </a:stretch>
              </a:blipFill>
            </p:spPr>
            <p:txBody>
              <a:bodyPr/>
              <a:lstStyle/>
              <a:p>
                <a:r>
                  <a:rPr lang="it-IT">
                    <a:noFill/>
                  </a:rPr>
                  <a:t> </a:t>
                </a:r>
              </a:p>
            </p:txBody>
          </p:sp>
        </mc:Fallback>
      </mc:AlternateContent>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09675" y="193225"/>
            <a:ext cx="9055073" cy="493439"/>
          </a:xfrm>
        </p:spPr>
        <p:txBody>
          <a:bodyPr>
            <a:normAutofit/>
          </a:bodyPr>
          <a:lstStyle/>
          <a:p>
            <a:r>
              <a:rPr lang="en-US" dirty="0"/>
              <a:t>Rumor spreading over complete graphs: CT-MC model</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4</a:t>
            </a:fld>
            <a:endParaRPr lang="it-IT"/>
          </a:p>
        </p:txBody>
      </p:sp>
      <mc:AlternateContent xmlns:mc="http://schemas.openxmlformats.org/markup-compatibility/2006">
        <mc:Choice xmlns:a14="http://schemas.microsoft.com/office/drawing/2010/main" Requires="a14">
          <p:sp>
            <p:nvSpPr>
              <p:cNvPr id="40" name="CasellaDiTesto 39">
                <a:extLst>
                  <a:ext uri="{FF2B5EF4-FFF2-40B4-BE49-F238E27FC236}">
                    <a16:creationId xmlns:a16="http://schemas.microsoft.com/office/drawing/2014/main" id="{41D694D7-A112-8B45-2AFE-A53367E51FA5}"/>
                  </a:ext>
                </a:extLst>
              </p:cNvPr>
              <p:cNvSpPr txBox="1"/>
              <p:nvPr/>
            </p:nvSpPr>
            <p:spPr>
              <a:xfrm>
                <a:off x="271969" y="1744122"/>
                <a:ext cx="9721343" cy="646331"/>
              </a:xfrm>
              <a:prstGeom prst="rect">
                <a:avLst/>
              </a:prstGeom>
              <a:noFill/>
            </p:spPr>
            <p:txBody>
              <a:bodyPr wrap="square">
                <a:spAutoFit/>
              </a:bodyPr>
              <a:lstStyle/>
              <a:p>
                <a:pPr marL="342900" indent="-342900">
                  <a:buFont typeface="Arial" panose="020B0604020202020204" pitchFamily="34" charset="0"/>
                  <a:buChar char="•"/>
                </a:pPr>
                <a:r>
                  <a:rPr lang="it-IT" b="1" dirty="0"/>
                  <a:t>Note: </a:t>
                </a:r>
                <a:r>
                  <a:rPr lang="it-IT" dirty="0"/>
                  <a:t>From the point of </a:t>
                </a:r>
                <a:r>
                  <a:rPr lang="it-IT" dirty="0" err="1"/>
                  <a:t>view</a:t>
                </a:r>
                <a:r>
                  <a:rPr lang="it-IT" dirty="0"/>
                  <a:t> of a  </a:t>
                </a:r>
                <a:r>
                  <a:rPr lang="it-IT" dirty="0" err="1"/>
                  <a:t>node</a:t>
                </a:r>
                <a:r>
                  <a:rPr lang="it-IT" dirty="0"/>
                  <a:t> </a:t>
                </a:r>
                <a:r>
                  <a:rPr lang="it-IT" dirty="0" err="1"/>
                  <a:t>knowing</a:t>
                </a:r>
                <a:r>
                  <a:rPr lang="it-IT" dirty="0"/>
                  <a:t> the </a:t>
                </a:r>
                <a:r>
                  <a:rPr lang="it-IT" dirty="0" err="1"/>
                  <a:t>rumor</a:t>
                </a:r>
                <a:r>
                  <a:rPr lang="it-IT" dirty="0"/>
                  <a:t>, t</a:t>
                </a:r>
                <a:r>
                  <a:rPr lang="en-US" dirty="0"/>
                  <a:t>he fact it </a:t>
                </a:r>
                <a:r>
                  <a:rPr lang="it-IT" b="1" dirty="0" err="1"/>
                  <a:t>wake</a:t>
                </a:r>
                <a:r>
                  <a:rPr lang="it-IT" b="1" dirty="0"/>
                  <a:t>-ups </a:t>
                </a:r>
                <a:r>
                  <a:rPr lang="it-IT" dirty="0"/>
                  <a:t>with a rate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𝜆</m:t>
                        </m:r>
                      </m:e>
                      <m:sub>
                        <m:r>
                          <a:rPr lang="it-IT" b="0" i="1" dirty="0" smtClean="0">
                            <a:solidFill>
                              <a:srgbClr val="E71224"/>
                            </a:solidFill>
                            <a:latin typeface="Cambria Math" panose="02040503050406030204" pitchFamily="18" charset="0"/>
                          </a:rPr>
                          <m:t>𝑖</m:t>
                        </m:r>
                      </m:sub>
                    </m:sSub>
                    <m:r>
                      <a:rPr lang="it-IT" b="0" i="1" dirty="0" smtClean="0">
                        <a:solidFill>
                          <a:srgbClr val="E71224"/>
                        </a:solidFill>
                        <a:latin typeface="Cambria Math" panose="02040503050406030204" pitchFamily="18" charset="0"/>
                      </a:rPr>
                      <m:t>=1</m:t>
                    </m:r>
                  </m:oMath>
                </a14:m>
                <a:r>
                  <a:rPr lang="it-IT" dirty="0"/>
                  <a:t> </a:t>
                </a:r>
                <a:r>
                  <a:rPr lang="it-IT" b="1" dirty="0"/>
                  <a:t>does </a:t>
                </a:r>
                <a:r>
                  <a:rPr lang="it-IT" b="1" dirty="0" err="1"/>
                  <a:t>not</a:t>
                </a:r>
                <a:r>
                  <a:rPr lang="it-IT" b="1" dirty="0"/>
                  <a:t> </a:t>
                </a:r>
                <a:r>
                  <a:rPr lang="it-IT" b="1" dirty="0" err="1"/>
                  <a:t>implies</a:t>
                </a:r>
                <a:r>
                  <a:rPr lang="it-IT" b="1" dirty="0"/>
                  <a:t> the </a:t>
                </a:r>
                <a:r>
                  <a:rPr lang="it-IT" b="1" dirty="0" err="1"/>
                  <a:t>spreading</a:t>
                </a:r>
                <a:r>
                  <a:rPr lang="it-IT" b="1" dirty="0"/>
                  <a:t> rate </a:t>
                </a:r>
                <a:r>
                  <a:rPr lang="it-IT" b="1" dirty="0" err="1"/>
                  <a:t>will</a:t>
                </a:r>
                <a:r>
                  <a:rPr lang="it-IT" b="1" dirty="0"/>
                  <a:t> be the </a:t>
                </a:r>
                <a:r>
                  <a:rPr lang="it-IT" b="1" dirty="0" err="1"/>
                  <a:t>same</a:t>
                </a:r>
                <a:r>
                  <a:rPr lang="it-IT" b="1" dirty="0"/>
                  <a:t> </a:t>
                </a:r>
                <a:r>
                  <a:rPr lang="it-IT" dirty="0"/>
                  <a:t>(e.g. </a:t>
                </a:r>
                <a:r>
                  <a:rPr lang="it-IT" i="1" dirty="0" err="1">
                    <a:solidFill>
                      <a:srgbClr val="E71224"/>
                    </a:solidFill>
                  </a:rPr>
                  <a:t>it</a:t>
                </a:r>
                <a:r>
                  <a:rPr lang="it-IT" i="1" dirty="0">
                    <a:solidFill>
                      <a:srgbClr val="E71224"/>
                    </a:solidFill>
                  </a:rPr>
                  <a:t> </a:t>
                </a:r>
                <a:r>
                  <a:rPr lang="it-IT" i="1" dirty="0" err="1">
                    <a:solidFill>
                      <a:srgbClr val="E71224"/>
                    </a:solidFill>
                  </a:rPr>
                  <a:t>may</a:t>
                </a:r>
                <a:r>
                  <a:rPr lang="it-IT" i="1" dirty="0">
                    <a:solidFill>
                      <a:srgbClr val="E71224"/>
                    </a:solidFill>
                  </a:rPr>
                  <a:t> </a:t>
                </a:r>
                <a:r>
                  <a:rPr lang="it-IT" i="1" dirty="0" err="1">
                    <a:solidFill>
                      <a:srgbClr val="E71224"/>
                    </a:solidFill>
                  </a:rPr>
                  <a:t>pick</a:t>
                </a:r>
                <a:r>
                  <a:rPr lang="it-IT" i="1" dirty="0">
                    <a:solidFill>
                      <a:srgbClr val="E71224"/>
                    </a:solidFill>
                  </a:rPr>
                  <a:t> an </a:t>
                </a:r>
                <a:r>
                  <a:rPr lang="it-IT" i="1" dirty="0" err="1">
                    <a:solidFill>
                      <a:srgbClr val="E71224"/>
                    </a:solidFill>
                  </a:rPr>
                  <a:t>already</a:t>
                </a:r>
                <a:r>
                  <a:rPr lang="it-IT" i="1" dirty="0">
                    <a:solidFill>
                      <a:srgbClr val="E71224"/>
                    </a:solidFill>
                  </a:rPr>
                  <a:t> </a:t>
                </a:r>
                <a:r>
                  <a:rPr lang="it-IT" i="1" dirty="0" err="1">
                    <a:solidFill>
                      <a:srgbClr val="E71224"/>
                    </a:solidFill>
                  </a:rPr>
                  <a:t>informed</a:t>
                </a:r>
                <a:r>
                  <a:rPr lang="it-IT" i="1" dirty="0">
                    <a:solidFill>
                      <a:srgbClr val="E71224"/>
                    </a:solidFill>
                  </a:rPr>
                  <a:t> </a:t>
                </a:r>
                <a:r>
                  <a:rPr lang="it-IT" i="1" dirty="0" err="1">
                    <a:solidFill>
                      <a:srgbClr val="E71224"/>
                    </a:solidFill>
                  </a:rPr>
                  <a:t>node</a:t>
                </a:r>
                <a:r>
                  <a:rPr lang="it-IT" i="1" dirty="0">
                    <a:solidFill>
                      <a:srgbClr val="E71224"/>
                    </a:solidFill>
                  </a:rPr>
                  <a:t>…</a:t>
                </a:r>
                <a:r>
                  <a:rPr lang="it-IT" dirty="0"/>
                  <a:t>)</a:t>
                </a:r>
                <a:endParaRPr lang="en-US" dirty="0"/>
              </a:p>
            </p:txBody>
          </p:sp>
        </mc:Choice>
        <mc:Fallback>
          <p:sp>
            <p:nvSpPr>
              <p:cNvPr id="40" name="CasellaDiTesto 39">
                <a:extLst>
                  <a:ext uri="{FF2B5EF4-FFF2-40B4-BE49-F238E27FC236}">
                    <a16:creationId xmlns:a16="http://schemas.microsoft.com/office/drawing/2014/main" id="{41D694D7-A112-8B45-2AFE-A53367E51FA5}"/>
                  </a:ext>
                </a:extLst>
              </p:cNvPr>
              <p:cNvSpPr txBox="1">
                <a:spLocks noRot="1" noChangeAspect="1" noMove="1" noResize="1" noEditPoints="1" noAdjustHandles="1" noChangeArrowheads="1" noChangeShapeType="1" noTextEdit="1"/>
              </p:cNvSpPr>
              <p:nvPr/>
            </p:nvSpPr>
            <p:spPr>
              <a:xfrm>
                <a:off x="271969" y="1744122"/>
                <a:ext cx="9721343" cy="646331"/>
              </a:xfrm>
              <a:prstGeom prst="rect">
                <a:avLst/>
              </a:prstGeom>
              <a:blipFill>
                <a:blip r:embed="rId8"/>
                <a:stretch>
                  <a:fillRect l="-439" t="-4717" b="-1415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3" name="CasellaDiTesto 42">
                <a:extLst>
                  <a:ext uri="{FF2B5EF4-FFF2-40B4-BE49-F238E27FC236}">
                    <a16:creationId xmlns:a16="http://schemas.microsoft.com/office/drawing/2014/main" id="{009429F9-8340-1865-90AC-2BF7DDEBD4F9}"/>
                  </a:ext>
                </a:extLst>
              </p:cNvPr>
              <p:cNvSpPr txBox="1"/>
              <p:nvPr/>
            </p:nvSpPr>
            <p:spPr>
              <a:xfrm>
                <a:off x="362245" y="3601579"/>
                <a:ext cx="9415599" cy="462947"/>
              </a:xfrm>
              <a:prstGeom prst="rect">
                <a:avLst/>
              </a:prstGeom>
              <a:noFill/>
            </p:spPr>
            <p:txBody>
              <a:bodyPr wrap="square">
                <a:spAutoFit/>
              </a:bodyPr>
              <a:lstStyle/>
              <a:p>
                <a:pPr lvl="1"/>
                <a:r>
                  <a:rPr lang="it-IT" dirty="0">
                    <a:solidFill>
                      <a:srgbClr val="E71224"/>
                    </a:solidFill>
                  </a:rPr>
                  <a:t>Event a: </a:t>
                </a:r>
                <a:r>
                  <a:rPr lang="it-IT" dirty="0" err="1"/>
                  <a:t>among</a:t>
                </a:r>
                <a:r>
                  <a:rPr lang="it-IT" dirty="0"/>
                  <a:t> the </a:t>
                </a:r>
                <a14:m>
                  <m:oMath xmlns:m="http://schemas.openxmlformats.org/officeDocument/2006/math">
                    <m:r>
                      <a:rPr lang="it-IT" i="1">
                        <a:solidFill>
                          <a:srgbClr val="E71224"/>
                        </a:solidFill>
                        <a:latin typeface="Cambria Math" panose="02040503050406030204" pitchFamily="18" charset="0"/>
                      </a:rPr>
                      <m:t>𝑛</m:t>
                    </m:r>
                  </m:oMath>
                </a14:m>
                <a:r>
                  <a:rPr lang="it-IT" dirty="0"/>
                  <a:t> </a:t>
                </a:r>
                <a:r>
                  <a:rPr lang="it-IT" dirty="0" err="1"/>
                  <a:t>many</a:t>
                </a:r>
                <a:r>
                  <a:rPr lang="it-IT" dirty="0"/>
                  <a:t> </a:t>
                </a:r>
                <a:r>
                  <a:rPr lang="it-IT" dirty="0" err="1"/>
                  <a:t>nodes</a:t>
                </a:r>
                <a:r>
                  <a:rPr lang="it-IT" dirty="0"/>
                  <a:t>, one of the </a:t>
                </a:r>
                <a14:m>
                  <m:oMath xmlns:m="http://schemas.openxmlformats.org/officeDocument/2006/math">
                    <m:r>
                      <a:rPr lang="it-IT" b="0" i="1" smtClean="0">
                        <a:solidFill>
                          <a:srgbClr val="E71224"/>
                        </a:solidFill>
                        <a:latin typeface="Cambria Math" panose="02040503050406030204" pitchFamily="18" charset="0"/>
                      </a:rPr>
                      <m:t>𝑠</m:t>
                    </m:r>
                  </m:oMath>
                </a14:m>
                <a:r>
                  <a:rPr lang="it-IT" dirty="0"/>
                  <a:t> knowing the </a:t>
                </a:r>
                <a:r>
                  <a:rPr lang="it-IT" dirty="0" err="1"/>
                  <a:t>rumor</a:t>
                </a:r>
                <a:r>
                  <a:rPr lang="it-IT" dirty="0"/>
                  <a:t> </a:t>
                </a:r>
                <a:r>
                  <a:rPr lang="it-IT" dirty="0" err="1"/>
                  <a:t>is</a:t>
                </a:r>
                <a:r>
                  <a:rPr lang="it-IT" dirty="0"/>
                  <a:t> </a:t>
                </a:r>
                <a:r>
                  <a:rPr lang="it-IT" dirty="0" err="1"/>
                  <a:t>waked</a:t>
                </a:r>
                <a:r>
                  <a:rPr lang="it-IT" dirty="0"/>
                  <a:t>-up, </a:t>
                </a:r>
                <a14:m>
                  <m:oMath xmlns:m="http://schemas.openxmlformats.org/officeDocument/2006/math">
                    <m:r>
                      <m:rPr>
                        <m:sty m:val="p"/>
                      </m:rPr>
                      <a:rPr lang="it-IT" b="0" i="0" smtClean="0">
                        <a:solidFill>
                          <a:srgbClr val="E71224"/>
                        </a:solidFill>
                        <a:latin typeface="Cambria Math" panose="02040503050406030204" pitchFamily="18" charset="0"/>
                      </a:rPr>
                      <m:t>Pr</m:t>
                    </m:r>
                    <m:d>
                      <m:dPr>
                        <m:ctrlPr>
                          <a:rPr lang="it-IT" b="0" i="1" smtClean="0">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𝑎</m:t>
                        </m:r>
                      </m:e>
                    </m:d>
                    <m:r>
                      <a:rPr lang="it-IT" b="0" i="1" smtClean="0">
                        <a:solidFill>
                          <a:srgbClr val="E71224"/>
                        </a:solidFill>
                        <a:latin typeface="Cambria Math" panose="02040503050406030204" pitchFamily="18" charset="0"/>
                      </a:rPr>
                      <m:t>=</m:t>
                    </m:r>
                    <m:f>
                      <m:fPr>
                        <m:ctrlPr>
                          <a:rPr lang="it-IT" b="0" i="1" smtClean="0">
                            <a:solidFill>
                              <a:srgbClr val="E71224"/>
                            </a:solidFill>
                            <a:latin typeface="Cambria Math" panose="02040503050406030204" pitchFamily="18" charset="0"/>
                          </a:rPr>
                        </m:ctrlPr>
                      </m:fPr>
                      <m:num>
                        <m:r>
                          <a:rPr lang="it-IT" i="1">
                            <a:solidFill>
                              <a:srgbClr val="E71224"/>
                            </a:solidFill>
                            <a:latin typeface="Cambria Math" panose="02040503050406030204" pitchFamily="18" charset="0"/>
                          </a:rPr>
                          <m:t>𝑠</m:t>
                        </m:r>
                      </m:num>
                      <m:den>
                        <m:r>
                          <a:rPr lang="it-IT" b="0" i="1" smtClean="0">
                            <a:solidFill>
                              <a:srgbClr val="E71224"/>
                            </a:solidFill>
                            <a:latin typeface="Cambria Math" panose="02040503050406030204" pitchFamily="18" charset="0"/>
                          </a:rPr>
                          <m:t>𝑛</m:t>
                        </m:r>
                      </m:den>
                    </m:f>
                  </m:oMath>
                </a14:m>
                <a:endParaRPr lang="en-US" dirty="0"/>
              </a:p>
            </p:txBody>
          </p:sp>
        </mc:Choice>
        <mc:Fallback xmlns="">
          <p:sp>
            <p:nvSpPr>
              <p:cNvPr id="43" name="CasellaDiTesto 42">
                <a:extLst>
                  <a:ext uri="{FF2B5EF4-FFF2-40B4-BE49-F238E27FC236}">
                    <a16:creationId xmlns:a16="http://schemas.microsoft.com/office/drawing/2014/main" id="{009429F9-8340-1865-90AC-2BF7DDEBD4F9}"/>
                  </a:ext>
                </a:extLst>
              </p:cNvPr>
              <p:cNvSpPr txBox="1">
                <a:spLocks noRot="1" noChangeAspect="1" noMove="1" noResize="1" noEditPoints="1" noAdjustHandles="1" noChangeArrowheads="1" noChangeShapeType="1" noTextEdit="1"/>
              </p:cNvSpPr>
              <p:nvPr/>
            </p:nvSpPr>
            <p:spPr>
              <a:xfrm>
                <a:off x="362245" y="3601579"/>
                <a:ext cx="9415599" cy="462947"/>
              </a:xfrm>
              <a:prstGeom prst="rect">
                <a:avLst/>
              </a:prstGeom>
              <a:blipFill>
                <a:blip r:embed="rId9"/>
                <a:stretch>
                  <a:fillRect b="-789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4" name="CasellaDiTesto 43">
                <a:extLst>
                  <a:ext uri="{FF2B5EF4-FFF2-40B4-BE49-F238E27FC236}">
                    <a16:creationId xmlns:a16="http://schemas.microsoft.com/office/drawing/2014/main" id="{33DD5447-8851-1FFA-D5A3-2FD15B45A0F1}"/>
                  </a:ext>
                </a:extLst>
              </p:cNvPr>
              <p:cNvSpPr txBox="1"/>
              <p:nvPr/>
            </p:nvSpPr>
            <p:spPr>
              <a:xfrm>
                <a:off x="362245" y="4049272"/>
                <a:ext cx="9415599" cy="462947"/>
              </a:xfrm>
              <a:prstGeom prst="rect">
                <a:avLst/>
              </a:prstGeom>
              <a:noFill/>
            </p:spPr>
            <p:txBody>
              <a:bodyPr wrap="square">
                <a:spAutoFit/>
              </a:bodyPr>
              <a:lstStyle/>
              <a:p>
                <a:pPr lvl="1"/>
                <a:r>
                  <a:rPr lang="it-IT" dirty="0">
                    <a:solidFill>
                      <a:srgbClr val="E71224"/>
                    </a:solidFill>
                  </a:rPr>
                  <a:t>Event b: </a:t>
                </a:r>
                <a:r>
                  <a:rPr lang="it-IT" dirty="0" err="1"/>
                  <a:t>among</a:t>
                </a:r>
                <a:r>
                  <a:rPr lang="it-IT" dirty="0"/>
                  <a:t> the </a:t>
                </a:r>
                <a14:m>
                  <m:oMath xmlns:m="http://schemas.openxmlformats.org/officeDocument/2006/math">
                    <m:r>
                      <a:rPr lang="it-IT" i="1">
                        <a:solidFill>
                          <a:srgbClr val="E71224"/>
                        </a:solidFill>
                        <a:latin typeface="Cambria Math" panose="02040503050406030204" pitchFamily="18" charset="0"/>
                      </a:rPr>
                      <m:t>𝑛</m:t>
                    </m:r>
                    <m:r>
                      <a:rPr lang="it-IT" b="0" i="1" smtClean="0">
                        <a:solidFill>
                          <a:srgbClr val="E71224"/>
                        </a:solidFill>
                        <a:latin typeface="Cambria Math" panose="02040503050406030204" pitchFamily="18" charset="0"/>
                      </a:rPr>
                      <m:t>−1</m:t>
                    </m:r>
                  </m:oMath>
                </a14:m>
                <a:r>
                  <a:rPr lang="en-US" dirty="0"/>
                  <a:t> available arcs, is picked-up a not informed node </a:t>
                </a:r>
                <a14:m>
                  <m:oMath xmlns:m="http://schemas.openxmlformats.org/officeDocument/2006/math">
                    <m:r>
                      <m:rPr>
                        <m:sty m:val="p"/>
                      </m:rPr>
                      <a:rPr lang="it-IT" b="0" i="0" smtClean="0">
                        <a:solidFill>
                          <a:srgbClr val="E71224"/>
                        </a:solidFill>
                        <a:latin typeface="Cambria Math" panose="02040503050406030204" pitchFamily="18" charset="0"/>
                      </a:rPr>
                      <m:t>Pr</m:t>
                    </m:r>
                    <m:d>
                      <m:dPr>
                        <m:ctrlPr>
                          <a:rPr lang="it-IT" b="0" i="1" smtClean="0">
                            <a:solidFill>
                              <a:srgbClr val="E71224"/>
                            </a:solidFill>
                            <a:latin typeface="Cambria Math" panose="02040503050406030204" pitchFamily="18" charset="0"/>
                          </a:rPr>
                        </m:ctrlPr>
                      </m:dPr>
                      <m:e>
                        <m:r>
                          <m:rPr>
                            <m:sty m:val="p"/>
                          </m:rPr>
                          <a:rPr lang="it-IT" b="0" i="0" smtClean="0">
                            <a:solidFill>
                              <a:srgbClr val="E71224"/>
                            </a:solidFill>
                            <a:latin typeface="Cambria Math" panose="02040503050406030204" pitchFamily="18" charset="0"/>
                          </a:rPr>
                          <m:t>b</m:t>
                        </m:r>
                      </m:e>
                    </m:d>
                    <m:r>
                      <a:rPr lang="it-IT" b="0" i="0" smtClean="0">
                        <a:solidFill>
                          <a:srgbClr val="E71224"/>
                        </a:solidFill>
                        <a:latin typeface="Cambria Math" panose="02040503050406030204" pitchFamily="18" charset="0"/>
                      </a:rPr>
                      <m:t>=</m:t>
                    </m:r>
                    <m:f>
                      <m:fPr>
                        <m:ctrlPr>
                          <a:rPr lang="it-IT" b="0" i="1" smtClean="0">
                            <a:solidFill>
                              <a:srgbClr val="E71224"/>
                            </a:solidFill>
                            <a:latin typeface="Cambria Math" panose="02040503050406030204" pitchFamily="18" charset="0"/>
                          </a:rPr>
                        </m:ctrlPr>
                      </m:fPr>
                      <m:num>
                        <m:r>
                          <a:rPr lang="it-IT" b="0" i="1" smtClean="0">
                            <a:solidFill>
                              <a:srgbClr val="E71224"/>
                            </a:solidFill>
                            <a:latin typeface="Cambria Math" panose="02040503050406030204" pitchFamily="18" charset="0"/>
                          </a:rPr>
                          <m:t>𝑛</m:t>
                        </m:r>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𝑠</m:t>
                        </m:r>
                      </m:num>
                      <m:den>
                        <m:r>
                          <a:rPr lang="it-IT" i="1">
                            <a:solidFill>
                              <a:srgbClr val="E71224"/>
                            </a:solidFill>
                            <a:latin typeface="Cambria Math" panose="02040503050406030204" pitchFamily="18" charset="0"/>
                          </a:rPr>
                          <m:t>𝑛</m:t>
                        </m:r>
                        <m:r>
                          <a:rPr lang="it-IT" b="0" i="1" smtClean="0">
                            <a:solidFill>
                              <a:srgbClr val="E71224"/>
                            </a:solidFill>
                            <a:latin typeface="Cambria Math" panose="02040503050406030204" pitchFamily="18" charset="0"/>
                          </a:rPr>
                          <m:t>−1</m:t>
                        </m:r>
                      </m:den>
                    </m:f>
                  </m:oMath>
                </a14:m>
                <a:endParaRPr lang="en-US" dirty="0"/>
              </a:p>
            </p:txBody>
          </p:sp>
        </mc:Choice>
        <mc:Fallback xmlns="">
          <p:sp>
            <p:nvSpPr>
              <p:cNvPr id="44" name="CasellaDiTesto 43">
                <a:extLst>
                  <a:ext uri="{FF2B5EF4-FFF2-40B4-BE49-F238E27FC236}">
                    <a16:creationId xmlns:a16="http://schemas.microsoft.com/office/drawing/2014/main" id="{33DD5447-8851-1FFA-D5A3-2FD15B45A0F1}"/>
                  </a:ext>
                </a:extLst>
              </p:cNvPr>
              <p:cNvSpPr txBox="1">
                <a:spLocks noRot="1" noChangeAspect="1" noMove="1" noResize="1" noEditPoints="1" noAdjustHandles="1" noChangeArrowheads="1" noChangeShapeType="1" noTextEdit="1"/>
              </p:cNvSpPr>
              <p:nvPr/>
            </p:nvSpPr>
            <p:spPr>
              <a:xfrm>
                <a:off x="362245" y="4049272"/>
                <a:ext cx="9415599" cy="462947"/>
              </a:xfrm>
              <a:prstGeom prst="rect">
                <a:avLst/>
              </a:prstGeom>
              <a:blipFill>
                <a:blip r:embed="rId10"/>
                <a:stretch>
                  <a:fillRect b="-789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0" name="CasellaDiTesto 59">
                <a:extLst>
                  <a:ext uri="{FF2B5EF4-FFF2-40B4-BE49-F238E27FC236}">
                    <a16:creationId xmlns:a16="http://schemas.microsoft.com/office/drawing/2014/main" id="{9A2B9101-ADF0-2C2B-307F-A6FF67EF23D6}"/>
                  </a:ext>
                </a:extLst>
              </p:cNvPr>
              <p:cNvSpPr txBox="1"/>
              <p:nvPr/>
            </p:nvSpPr>
            <p:spPr>
              <a:xfrm>
                <a:off x="245201" y="2573035"/>
                <a:ext cx="9415599" cy="923330"/>
              </a:xfrm>
              <a:prstGeom prst="rect">
                <a:avLst/>
              </a:prstGeom>
              <a:noFill/>
            </p:spPr>
            <p:txBody>
              <a:bodyPr wrap="square">
                <a:spAutoFit/>
              </a:bodyPr>
              <a:lstStyle/>
              <a:p>
                <a:pPr marL="342900" indent="-342900">
                  <a:buFont typeface="Arial" panose="020B0604020202020204" pitchFamily="34" charset="0"/>
                  <a:buChar char="•"/>
                </a:pPr>
                <a:r>
                  <a:rPr lang="it-IT" dirty="0" err="1"/>
                  <a:t>Indeed</a:t>
                </a:r>
                <a:r>
                  <a:rPr lang="it-IT" dirty="0"/>
                  <a:t>, </a:t>
                </a:r>
                <a:r>
                  <a:rPr lang="it-IT" dirty="0" err="1"/>
                  <a:t>since</a:t>
                </a:r>
                <a:r>
                  <a:rPr lang="it-IT" dirty="0"/>
                  <a:t> the </a:t>
                </a:r>
                <a:r>
                  <a:rPr lang="it-IT" b="1" dirty="0"/>
                  <a:t>random splitting</a:t>
                </a:r>
                <a:r>
                  <a:rPr lang="it-IT" dirty="0"/>
                  <a:t> of a </a:t>
                </a:r>
                <a:r>
                  <a:rPr lang="it-IT" b="1" dirty="0"/>
                  <a:t>Poisson </a:t>
                </a:r>
                <a:r>
                  <a:rPr lang="it-IT" b="1" dirty="0" err="1"/>
                  <a:t>Process</a:t>
                </a:r>
                <a:r>
                  <a:rPr lang="it-IT" b="1" dirty="0"/>
                  <a:t> </a:t>
                </a:r>
                <a:r>
                  <a:rPr lang="it-IT" dirty="0" err="1"/>
                  <a:t>is</a:t>
                </a:r>
                <a:r>
                  <a:rPr lang="it-IT" dirty="0"/>
                  <a:t> </a:t>
                </a:r>
                <a:r>
                  <a:rPr lang="it-IT" b="1" dirty="0"/>
                  <a:t>Poisson</a:t>
                </a:r>
                <a:r>
                  <a:rPr lang="it-IT" dirty="0"/>
                  <a:t> </a:t>
                </a:r>
                <a:r>
                  <a:rPr lang="it-IT" b="1" dirty="0" err="1"/>
                  <a:t>as</a:t>
                </a:r>
                <a:r>
                  <a:rPr lang="it-IT" dirty="0"/>
                  <a:t> </a:t>
                </a:r>
                <a:r>
                  <a:rPr lang="it-IT" b="1" dirty="0" err="1"/>
                  <a:t>well</a:t>
                </a:r>
                <a:r>
                  <a:rPr lang="it-IT" dirty="0"/>
                  <a:t>, the </a:t>
                </a:r>
                <a:r>
                  <a:rPr lang="it-IT" dirty="0" err="1"/>
                  <a:t>mean</a:t>
                </a:r>
                <a:r>
                  <a:rPr lang="it-IT" dirty="0"/>
                  <a:t> time to </a:t>
                </a:r>
                <a:r>
                  <a:rPr lang="it-IT" dirty="0" err="1"/>
                  <a:t>inform</a:t>
                </a:r>
                <a:r>
                  <a:rPr lang="it-IT" dirty="0"/>
                  <a:t> a new </a:t>
                </a:r>
                <a:r>
                  <a:rPr lang="it-IT" dirty="0" err="1"/>
                  <a:t>node</a:t>
                </a:r>
                <a:r>
                  <a:rPr lang="it-IT" dirty="0"/>
                  <a:t> </a:t>
                </a:r>
                <a:r>
                  <a:rPr lang="it-IT" dirty="0" err="1"/>
                  <a:t>is</a:t>
                </a:r>
                <a:r>
                  <a:rPr lang="it-IT" dirty="0"/>
                  <a:t> the time to the first </a:t>
                </a:r>
                <a:r>
                  <a:rPr lang="it-IT" dirty="0" err="1"/>
                  <a:t>jump</a:t>
                </a:r>
                <a:r>
                  <a:rPr lang="it-IT" dirty="0"/>
                  <a:t> of a splitting on </a:t>
                </a:r>
                <a14:m>
                  <m:oMath xmlns:m="http://schemas.openxmlformats.org/officeDocument/2006/math">
                    <m:r>
                      <a:rPr lang="it-IT" i="1" dirty="0">
                        <a:solidFill>
                          <a:srgbClr val="E71224"/>
                        </a:solidFill>
                        <a:latin typeface="Cambria Math" panose="02040503050406030204" pitchFamily="18" charset="0"/>
                      </a:rPr>
                      <m:t>𝐶</m:t>
                    </m:r>
                    <m:d>
                      <m:dPr>
                        <m:ctrlPr>
                          <a:rPr lang="it-IT" i="1" dirty="0">
                            <a:solidFill>
                              <a:srgbClr val="E71224"/>
                            </a:solidFill>
                            <a:latin typeface="Cambria Math" panose="02040503050406030204" pitchFamily="18" charset="0"/>
                          </a:rPr>
                        </m:ctrlPr>
                      </m:dPr>
                      <m:e>
                        <m:r>
                          <a:rPr lang="it-IT" i="1" dirty="0">
                            <a:solidFill>
                              <a:srgbClr val="E71224"/>
                            </a:solidFill>
                            <a:latin typeface="Cambria Math" panose="02040503050406030204" pitchFamily="18" charset="0"/>
                          </a:rPr>
                          <m:t>𝑡</m:t>
                        </m:r>
                      </m:e>
                    </m:d>
                  </m:oMath>
                </a14:m>
                <a:r>
                  <a:rPr lang="it-IT" dirty="0"/>
                  <a:t> at a rate, </a:t>
                </a:r>
                <a:r>
                  <a:rPr lang="it-IT" b="1" dirty="0" err="1"/>
                  <a:t>scaled</a:t>
                </a:r>
                <a:r>
                  <a:rPr lang="it-IT" b="1" dirty="0"/>
                  <a:t> by the Joint </a:t>
                </a:r>
                <a:r>
                  <a:rPr lang="it-IT" b="1" dirty="0" err="1"/>
                  <a:t>probability</a:t>
                </a:r>
                <a:r>
                  <a:rPr lang="it-IT" b="1" dirty="0"/>
                  <a:t> </a:t>
                </a:r>
                <a:r>
                  <a:rPr lang="it-IT" dirty="0"/>
                  <a:t>of the </a:t>
                </a:r>
                <a:r>
                  <a:rPr lang="it-IT" b="1" dirty="0"/>
                  <a:t>joint events «</a:t>
                </a:r>
                <a:r>
                  <a:rPr lang="it-IT" b="1" dirty="0" err="1">
                    <a:solidFill>
                      <a:srgbClr val="E71224"/>
                    </a:solidFill>
                  </a:rPr>
                  <a:t>a</a:t>
                </a:r>
                <a:r>
                  <a:rPr lang="it-IT" b="1" dirty="0" err="1"/>
                  <a:t>,</a:t>
                </a:r>
                <a:r>
                  <a:rPr lang="it-IT" b="1" dirty="0" err="1">
                    <a:solidFill>
                      <a:srgbClr val="E71224"/>
                    </a:solidFill>
                  </a:rPr>
                  <a:t>b</a:t>
                </a:r>
                <a:r>
                  <a:rPr lang="it-IT" b="1" dirty="0"/>
                  <a:t>»</a:t>
                </a:r>
                <a:endParaRPr lang="en-US" b="1" dirty="0"/>
              </a:p>
            </p:txBody>
          </p:sp>
        </mc:Choice>
        <mc:Fallback xmlns="">
          <p:sp>
            <p:nvSpPr>
              <p:cNvPr id="60" name="CasellaDiTesto 59">
                <a:extLst>
                  <a:ext uri="{FF2B5EF4-FFF2-40B4-BE49-F238E27FC236}">
                    <a16:creationId xmlns:a16="http://schemas.microsoft.com/office/drawing/2014/main" id="{9A2B9101-ADF0-2C2B-307F-A6FF67EF23D6}"/>
                  </a:ext>
                </a:extLst>
              </p:cNvPr>
              <p:cNvSpPr txBox="1">
                <a:spLocks noRot="1" noChangeAspect="1" noMove="1" noResize="1" noEditPoints="1" noAdjustHandles="1" noChangeArrowheads="1" noChangeShapeType="1" noTextEdit="1"/>
              </p:cNvSpPr>
              <p:nvPr/>
            </p:nvSpPr>
            <p:spPr>
              <a:xfrm>
                <a:off x="245201" y="2573035"/>
                <a:ext cx="9415599" cy="923330"/>
              </a:xfrm>
              <a:prstGeom prst="rect">
                <a:avLst/>
              </a:prstGeom>
              <a:blipFill>
                <a:blip r:embed="rId11"/>
                <a:stretch>
                  <a:fillRect l="-388" t="-3289" b="-9211"/>
                </a:stretch>
              </a:blipFill>
            </p:spPr>
            <p:txBody>
              <a:bodyPr/>
              <a:lstStyle/>
              <a:p>
                <a:r>
                  <a:rPr lang="it-IT">
                    <a:noFill/>
                  </a:rPr>
                  <a:t> </a:t>
                </a:r>
              </a:p>
            </p:txBody>
          </p:sp>
        </mc:Fallback>
      </mc:AlternateContent>
      <p:grpSp>
        <p:nvGrpSpPr>
          <p:cNvPr id="28" name="Gruppo 27">
            <a:extLst>
              <a:ext uri="{FF2B5EF4-FFF2-40B4-BE49-F238E27FC236}">
                <a16:creationId xmlns:a16="http://schemas.microsoft.com/office/drawing/2014/main" id="{379190AF-D328-7B56-1286-2A2A2BE3D44D}"/>
              </a:ext>
            </a:extLst>
          </p:cNvPr>
          <p:cNvGrpSpPr/>
          <p:nvPr/>
        </p:nvGrpSpPr>
        <p:grpSpPr>
          <a:xfrm>
            <a:off x="-143022" y="4615015"/>
            <a:ext cx="9906000" cy="2187664"/>
            <a:chOff x="-143022" y="4615015"/>
            <a:chExt cx="9906000" cy="2187664"/>
          </a:xfrm>
        </p:grpSpPr>
        <mc:AlternateContent xmlns:mc="http://schemas.openxmlformats.org/markup-compatibility/2006" xmlns:a14="http://schemas.microsoft.com/office/drawing/2010/main">
          <mc:Choice Requires="a14">
            <p:sp>
              <p:nvSpPr>
                <p:cNvPr id="45" name="CasellaDiTesto 44">
                  <a:extLst>
                    <a:ext uri="{FF2B5EF4-FFF2-40B4-BE49-F238E27FC236}">
                      <a16:creationId xmlns:a16="http://schemas.microsoft.com/office/drawing/2014/main" id="{356C74D6-FA9C-773E-8B20-DBFEBDC1AC23}"/>
                    </a:ext>
                  </a:extLst>
                </p:cNvPr>
                <p:cNvSpPr txBox="1"/>
                <p:nvPr/>
              </p:nvSpPr>
              <p:spPr>
                <a:xfrm>
                  <a:off x="-143022" y="4615015"/>
                  <a:ext cx="9906000" cy="817660"/>
                </a:xfrm>
                <a:prstGeom prst="rect">
                  <a:avLst/>
                </a:prstGeom>
                <a:noFill/>
              </p:spPr>
              <p:txBody>
                <a:bodyPr wrap="square">
                  <a:spAutoFit/>
                </a:bodyPr>
                <a:lstStyle/>
                <a:p>
                  <a:pPr marL="800029" lvl="1" indent="-342900">
                    <a:buFont typeface="Arial" panose="020B0604020202020204" pitchFamily="34" charset="0"/>
                    <a:buChar char="•"/>
                  </a:pPr>
                  <a:r>
                    <a:rPr lang="it-IT" dirty="0"/>
                    <a:t>Let </a:t>
                  </a:r>
                  <a14:m>
                    <m:oMath xmlns:m="http://schemas.openxmlformats.org/officeDocument/2006/math">
                      <m:d>
                        <m:dPr>
                          <m:begChr m:val="{"/>
                          <m:endChr m:val="}"/>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𝑍</m:t>
                              </m:r>
                            </m:e>
                            <m:sub>
                              <m:r>
                                <a:rPr lang="it-IT" b="0" i="1" dirty="0" smtClean="0">
                                  <a:solidFill>
                                    <a:srgbClr val="E71224"/>
                                  </a:solidFill>
                                  <a:latin typeface="Cambria Math" panose="02040503050406030204" pitchFamily="18" charset="0"/>
                                </a:rPr>
                                <m:t>𝑠</m:t>
                              </m:r>
                            </m:sub>
                          </m:sSub>
                        </m:e>
                      </m:d>
                    </m:oMath>
                  </a14:m>
                  <a:r>
                    <a:rPr lang="it-IT" dirty="0"/>
                    <a:t> be the </a:t>
                  </a:r>
                  <a:r>
                    <a:rPr lang="it-IT" dirty="0" err="1"/>
                    <a:t>process</a:t>
                  </a:r>
                  <a:r>
                    <a:rPr lang="it-IT" dirty="0"/>
                    <a:t> </a:t>
                  </a:r>
                  <a:r>
                    <a:rPr lang="it-IT" dirty="0" err="1"/>
                    <a:t>counting</a:t>
                  </a:r>
                  <a:r>
                    <a:rPr lang="it-IT" dirty="0"/>
                    <a:t> the </a:t>
                  </a:r>
                  <a:r>
                    <a:rPr lang="it-IT" b="1" dirty="0"/>
                    <a:t>#nodes </a:t>
                  </a:r>
                  <a:r>
                    <a:rPr lang="it-IT" b="1" dirty="0" err="1"/>
                    <a:t>knowing</a:t>
                  </a:r>
                  <a:r>
                    <a:rPr lang="it-IT" b="1" dirty="0"/>
                    <a:t> the rumour</a:t>
                  </a:r>
                  <a:r>
                    <a:rPr lang="it-IT" dirty="0"/>
                    <a:t>, </a:t>
                  </a:r>
                  <a:r>
                    <a:rPr lang="it-IT" dirty="0" err="1"/>
                    <a:t>then</a:t>
                  </a:r>
                  <a:r>
                    <a:rPr lang="it-IT" dirty="0"/>
                    <a:t> the </a:t>
                  </a:r>
                  <a:r>
                    <a:rPr lang="it-IT" b="1" dirty="0" err="1"/>
                    <a:t>rumor</a:t>
                  </a:r>
                  <a:r>
                    <a:rPr lang="it-IT" b="1" dirty="0"/>
                    <a:t> </a:t>
                  </a:r>
                  <a:r>
                    <a:rPr lang="it-IT" b="1" dirty="0" err="1"/>
                    <a:t>spreading</a:t>
                  </a:r>
                  <a:r>
                    <a:rPr lang="it-IT" b="1" dirty="0"/>
                    <a:t> </a:t>
                  </a:r>
                  <a:r>
                    <a:rPr lang="it-IT" dirty="0"/>
                    <a:t>can be </a:t>
                  </a:r>
                  <a:r>
                    <a:rPr lang="it-IT" dirty="0" err="1"/>
                    <a:t>modelled</a:t>
                  </a:r>
                  <a:r>
                    <a:rPr lang="it-IT" dirty="0"/>
                    <a:t> </a:t>
                  </a:r>
                  <a:r>
                    <a:rPr lang="it-IT" dirty="0" err="1"/>
                    <a:t>as</a:t>
                  </a:r>
                  <a:r>
                    <a:rPr lang="it-IT" dirty="0"/>
                    <a:t> a </a:t>
                  </a:r>
                  <a:r>
                    <a:rPr lang="it-IT" b="1" dirty="0"/>
                    <a:t>non-</a:t>
                  </a:r>
                  <a:r>
                    <a:rPr lang="it-IT" b="1" dirty="0" err="1"/>
                    <a:t>uniform</a:t>
                  </a:r>
                  <a:r>
                    <a:rPr lang="it-IT" b="1" dirty="0"/>
                    <a:t> CT-BDP </a:t>
                  </a:r>
                  <a:r>
                    <a:rPr lang="it-IT" dirty="0"/>
                    <a:t>with </a:t>
                  </a:r>
                  <a:r>
                    <a:rPr lang="it-IT" b="1" dirty="0" err="1"/>
                    <a:t>birth</a:t>
                  </a:r>
                  <a:r>
                    <a:rPr lang="it-IT" b="1" dirty="0"/>
                    <a:t>-rate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𝜆</m:t>
                          </m:r>
                        </m:e>
                        <m:sub>
                          <m:r>
                            <a:rPr lang="it-IT" b="0" i="1" dirty="0" smtClean="0">
                              <a:solidFill>
                                <a:srgbClr val="E71224"/>
                              </a:solidFill>
                              <a:latin typeface="Cambria Math" panose="02040503050406030204" pitchFamily="18" charset="0"/>
                            </a:rPr>
                            <m:t>𝑠</m:t>
                          </m:r>
                        </m:sub>
                      </m:sSub>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𝜆</m:t>
                      </m:r>
                      <m:f>
                        <m:fPr>
                          <m:ctrlPr>
                            <a:rPr lang="it-IT" b="0" i="1" dirty="0" smtClean="0">
                              <a:solidFill>
                                <a:srgbClr val="E71224"/>
                              </a:solidFill>
                              <a:latin typeface="Cambria Math" panose="02040503050406030204" pitchFamily="18" charset="0"/>
                            </a:rPr>
                          </m:ctrlPr>
                        </m:fPr>
                        <m:num>
                          <m:r>
                            <a:rPr lang="it-IT" b="0" i="1" dirty="0" smtClean="0">
                              <a:solidFill>
                                <a:srgbClr val="E71224"/>
                              </a:solidFill>
                              <a:latin typeface="Cambria Math" panose="02040503050406030204" pitchFamily="18" charset="0"/>
                            </a:rPr>
                            <m:t>𝑠</m:t>
                          </m:r>
                          <m:d>
                            <m:dPr>
                              <m:ctrlPr>
                                <a:rPr lang="it-IT" b="0" i="1" dirty="0" smtClean="0">
                                  <a:solidFill>
                                    <a:srgbClr val="E71224"/>
                                  </a:solidFill>
                                  <a:latin typeface="Cambria Math" panose="02040503050406030204" pitchFamily="18" charset="0"/>
                                </a:rPr>
                              </m:ctrlPr>
                            </m:dPr>
                            <m:e>
                              <m:r>
                                <a:rPr lang="it-IT" b="0" i="1" dirty="0" smtClean="0">
                                  <a:solidFill>
                                    <a:srgbClr val="E71224"/>
                                  </a:solidFill>
                                  <a:latin typeface="Cambria Math" panose="02040503050406030204" pitchFamily="18" charset="0"/>
                                </a:rPr>
                                <m:t>𝑛</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𝑠</m:t>
                              </m:r>
                            </m:e>
                          </m:d>
                        </m:num>
                        <m:den>
                          <m:r>
                            <a:rPr lang="it-IT" b="0" i="1" dirty="0" smtClean="0">
                              <a:solidFill>
                                <a:srgbClr val="E71224"/>
                              </a:solidFill>
                              <a:latin typeface="Cambria Math" panose="02040503050406030204" pitchFamily="18" charset="0"/>
                            </a:rPr>
                            <m:t>𝑛</m:t>
                          </m:r>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𝑠</m:t>
                          </m:r>
                          <m:r>
                            <a:rPr lang="it-IT" b="0" i="1" dirty="0" smtClean="0">
                              <a:solidFill>
                                <a:srgbClr val="E71224"/>
                              </a:solidFill>
                              <a:latin typeface="Cambria Math" panose="02040503050406030204" pitchFamily="18" charset="0"/>
                            </a:rPr>
                            <m:t>−1)</m:t>
                          </m:r>
                        </m:den>
                      </m:f>
                    </m:oMath>
                  </a14:m>
                  <a:r>
                    <a:rPr lang="it-IT" b="1" dirty="0"/>
                    <a:t> </a:t>
                  </a:r>
                  <a:endParaRPr lang="en-US" b="1" dirty="0"/>
                </a:p>
              </p:txBody>
            </p:sp>
          </mc:Choice>
          <mc:Fallback xmlns="">
            <p:sp>
              <p:nvSpPr>
                <p:cNvPr id="45" name="CasellaDiTesto 44">
                  <a:extLst>
                    <a:ext uri="{FF2B5EF4-FFF2-40B4-BE49-F238E27FC236}">
                      <a16:creationId xmlns:a16="http://schemas.microsoft.com/office/drawing/2014/main" id="{356C74D6-FA9C-773E-8B20-DBFEBDC1AC23}"/>
                    </a:ext>
                  </a:extLst>
                </p:cNvPr>
                <p:cNvSpPr txBox="1">
                  <a:spLocks noRot="1" noChangeAspect="1" noMove="1" noResize="1" noEditPoints="1" noAdjustHandles="1" noChangeArrowheads="1" noChangeShapeType="1" noTextEdit="1"/>
                </p:cNvSpPr>
                <p:nvPr/>
              </p:nvSpPr>
              <p:spPr>
                <a:xfrm>
                  <a:off x="-143022" y="4615015"/>
                  <a:ext cx="9906000" cy="817660"/>
                </a:xfrm>
                <a:prstGeom prst="rect">
                  <a:avLst/>
                </a:prstGeom>
                <a:blipFill>
                  <a:blip r:embed="rId12"/>
                  <a:stretch>
                    <a:fillRect t="-3731" b="-3731"/>
                  </a:stretch>
                </a:blipFill>
              </p:spPr>
              <p:txBody>
                <a:bodyPr/>
                <a:lstStyle/>
                <a:p>
                  <a:r>
                    <a:rPr lang="it-IT">
                      <a:noFill/>
                    </a:rPr>
                    <a:t> </a:t>
                  </a:r>
                </a:p>
              </p:txBody>
            </p:sp>
          </mc:Fallback>
        </mc:AlternateContent>
        <p:grpSp>
          <p:nvGrpSpPr>
            <p:cNvPr id="27" name="Gruppo 26">
              <a:extLst>
                <a:ext uri="{FF2B5EF4-FFF2-40B4-BE49-F238E27FC236}">
                  <a16:creationId xmlns:a16="http://schemas.microsoft.com/office/drawing/2014/main" id="{EA1D927A-1E65-9C77-E66C-2EED1DCA936B}"/>
                </a:ext>
              </a:extLst>
            </p:cNvPr>
            <p:cNvGrpSpPr/>
            <p:nvPr>
              <p:custDataLst>
                <p:tags r:id="rId1"/>
              </p:custDataLst>
            </p:nvPr>
          </p:nvGrpSpPr>
          <p:grpSpPr>
            <a:xfrm>
              <a:off x="535490" y="5515451"/>
              <a:ext cx="8751385" cy="1287228"/>
              <a:chOff x="535490" y="5515451"/>
              <a:chExt cx="8751385" cy="1287228"/>
            </a:xfrm>
          </p:grpSpPr>
          <p:pic>
            <p:nvPicPr>
              <p:cNvPr id="64" name="Immagine 63">
                <a:extLst>
                  <a:ext uri="{FF2B5EF4-FFF2-40B4-BE49-F238E27FC236}">
                    <a16:creationId xmlns:a16="http://schemas.microsoft.com/office/drawing/2014/main" id="{490AD949-2DCD-FDFD-D76E-1D92B0D01E4F}"/>
                  </a:ext>
                </a:extLst>
              </p:cNvPr>
              <p:cNvPicPr>
                <a:picLocks noChangeAspect="1"/>
              </p:cNvPicPr>
              <p:nvPr/>
            </p:nvPicPr>
            <p:blipFill>
              <a:blip r:embed="rId13"/>
              <a:stretch>
                <a:fillRect/>
              </a:stretch>
            </p:blipFill>
            <p:spPr>
              <a:xfrm>
                <a:off x="535490" y="5936487"/>
                <a:ext cx="8751385" cy="866192"/>
              </a:xfrm>
              <a:prstGeom prst="rect">
                <a:avLst/>
              </a:prstGeom>
            </p:spPr>
          </p:pic>
          <p:pic>
            <p:nvPicPr>
              <p:cNvPr id="21" name="Immagine 2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s=\lambda\cdot\pr(a)\cdot \pr(b)=n\cdot\frac{s(n-s)}{n(n-1)}&#10;\end{eqnarray*}&#10;}&#10;\end{document}" title="IguanaTex Bitmap Display">
                <a:extLst>
                  <a:ext uri="{FF2B5EF4-FFF2-40B4-BE49-F238E27FC236}">
                    <a16:creationId xmlns:a16="http://schemas.microsoft.com/office/drawing/2014/main" id="{88F52B3F-F82D-C551-F0AA-D02065479BA4}"/>
                  </a:ext>
                </a:extLst>
              </p:cNvPr>
              <p:cNvPicPr>
                <a:picLocks noChangeAspect="1"/>
              </p:cNvPicPr>
              <p:nvPr>
                <p:custDataLst>
                  <p:tags r:id="rId2"/>
                </p:custDataLst>
              </p:nvPr>
            </p:nvPicPr>
            <p:blipFill>
              <a:blip r:embed="rId14">
                <a:extLst>
                  <a:ext uri="{28A0092B-C50C-407E-A947-70E740481C1C}">
                    <a14:useLocalDpi xmlns:a14="http://schemas.microsoft.com/office/drawing/2010/main" val="0"/>
                  </a:ext>
                </a:extLst>
              </a:blip>
              <a:stretch>
                <a:fillRect/>
              </a:stretch>
            </p:blipFill>
            <p:spPr>
              <a:xfrm>
                <a:off x="6148454" y="5535471"/>
                <a:ext cx="2424210" cy="401016"/>
              </a:xfrm>
              <a:prstGeom prst="rect">
                <a:avLst/>
              </a:prstGeom>
            </p:spPr>
          </p:pic>
          <p:pic>
            <p:nvPicPr>
              <p:cNvPr id="26" name="Immagine 2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2=\overbrace{n}^{\lambda}\cdot\frac{2}{n}\frac{(n-2)}{(n-1)}&#10;\end{eqnarray*}&#10;}&#10;\end{document}" title="IguanaTex Bitmap Display">
                <a:extLst>
                  <a:ext uri="{FF2B5EF4-FFF2-40B4-BE49-F238E27FC236}">
                    <a16:creationId xmlns:a16="http://schemas.microsoft.com/office/drawing/2014/main" id="{5EDE2EAD-EEDC-57B5-335F-50ADE33DCAB2}"/>
                  </a:ext>
                </a:extLst>
              </p:cNvPr>
              <p:cNvPicPr>
                <a:picLocks noChangeAspect="1"/>
              </p:cNvPicPr>
              <p:nvPr>
                <p:custDataLst>
                  <p:tags r:id="rId3"/>
                </p:custDataLst>
              </p:nvPr>
            </p:nvPicPr>
            <p:blipFill>
              <a:blip r:embed="rId15">
                <a:extLst>
                  <a:ext uri="{28A0092B-C50C-407E-A947-70E740481C1C}">
                    <a14:useLocalDpi xmlns:a14="http://schemas.microsoft.com/office/drawing/2010/main" val="0"/>
                  </a:ext>
                </a:extLst>
              </a:blip>
              <a:stretch>
                <a:fillRect/>
              </a:stretch>
            </p:blipFill>
            <p:spPr>
              <a:xfrm>
                <a:off x="2776970" y="5518082"/>
                <a:ext cx="1405678" cy="483967"/>
              </a:xfrm>
              <a:prstGeom prst="rect">
                <a:avLst/>
              </a:prstGeom>
            </p:spPr>
          </p:pic>
          <p:pic>
            <p:nvPicPr>
              <p:cNvPr id="7" name="Immagine 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1=\overbrace{n}^{\lambda}\cdot \frac{1}{n}\cdot \frac{n-1}{n-1}&#10;\end{eqnarray*}&#10;}&#10;\end{document}" title="IguanaTex Bitmap Display">
                <a:extLst>
                  <a:ext uri="{FF2B5EF4-FFF2-40B4-BE49-F238E27FC236}">
                    <a16:creationId xmlns:a16="http://schemas.microsoft.com/office/drawing/2014/main" id="{EB7E6046-304C-6900-1533-E98604138014}"/>
                  </a:ext>
                </a:extLst>
              </p:cNvPr>
              <p:cNvPicPr>
                <a:picLocks noChangeAspect="1"/>
              </p:cNvPicPr>
              <p:nvPr>
                <p:custDataLst>
                  <p:tags r:id="rId4"/>
                </p:custDataLst>
              </p:nvPr>
            </p:nvPicPr>
            <p:blipFill>
              <a:blip r:embed="rId16">
                <a:extLst>
                  <a:ext uri="{28A0092B-C50C-407E-A947-70E740481C1C}">
                    <a14:useLocalDpi xmlns:a14="http://schemas.microsoft.com/office/drawing/2010/main" val="0"/>
                  </a:ext>
                </a:extLst>
              </a:blip>
              <a:stretch>
                <a:fillRect/>
              </a:stretch>
            </p:blipFill>
            <p:spPr>
              <a:xfrm>
                <a:off x="900460" y="5515451"/>
                <a:ext cx="1373532" cy="444566"/>
              </a:xfrm>
              <a:prstGeom prst="rect">
                <a:avLst/>
              </a:prstGeom>
            </p:spPr>
          </p:pic>
        </p:grpSp>
      </p:grpSp>
      <mc:AlternateContent xmlns:mc="http://schemas.openxmlformats.org/markup-compatibility/2006" xmlns:a14="http://schemas.microsoft.com/office/drawing/2010/main">
        <mc:Choice Requires="a14">
          <p:sp>
            <p:nvSpPr>
              <p:cNvPr id="80" name="CasellaDiTesto 79">
                <a:extLst>
                  <a:ext uri="{FF2B5EF4-FFF2-40B4-BE49-F238E27FC236}">
                    <a16:creationId xmlns:a16="http://schemas.microsoft.com/office/drawing/2014/main" id="{318A239B-B529-5FA5-213C-BC152BEF5D0B}"/>
                  </a:ext>
                </a:extLst>
              </p:cNvPr>
              <p:cNvSpPr txBox="1"/>
              <p:nvPr/>
            </p:nvSpPr>
            <p:spPr>
              <a:xfrm>
                <a:off x="-87313" y="6900193"/>
                <a:ext cx="10080625" cy="369332"/>
              </a:xfrm>
              <a:prstGeom prst="rect">
                <a:avLst/>
              </a:prstGeom>
              <a:noFill/>
            </p:spPr>
            <p:txBody>
              <a:bodyPr wrap="square">
                <a:spAutoFit/>
              </a:bodyPr>
              <a:lstStyle/>
              <a:p>
                <a:pPr marL="800029" lvl="1" indent="-342900">
                  <a:buFont typeface="Arial" panose="020B0604020202020204" pitchFamily="34" charset="0"/>
                  <a:buChar char="•"/>
                </a:pPr>
                <a:r>
                  <a:rPr lang="it-IT" dirty="0" err="1"/>
                  <a:t>Since</a:t>
                </a:r>
                <a:r>
                  <a:rPr lang="it-IT" dirty="0"/>
                  <a:t> </a:t>
                </a:r>
                <a14:m>
                  <m:oMath xmlns:m="http://schemas.openxmlformats.org/officeDocument/2006/math">
                    <m:r>
                      <a:rPr lang="it-IT" i="1" smtClean="0">
                        <a:solidFill>
                          <a:srgbClr val="E71224"/>
                        </a:solidFill>
                        <a:latin typeface="Cambria Math" panose="02040503050406030204" pitchFamily="18" charset="0"/>
                      </a:rPr>
                      <m:t>𝑛</m:t>
                    </m:r>
                  </m:oMath>
                </a14:m>
                <a:r>
                  <a:rPr lang="it-IT" dirty="0"/>
                  <a:t> </a:t>
                </a:r>
                <a:r>
                  <a:rPr lang="it-IT" dirty="0" err="1"/>
                  <a:t>is</a:t>
                </a:r>
                <a:r>
                  <a:rPr lang="it-IT" dirty="0"/>
                  <a:t> the </a:t>
                </a:r>
                <a:r>
                  <a:rPr lang="it-IT" dirty="0" err="1"/>
                  <a:t>only</a:t>
                </a:r>
                <a:r>
                  <a:rPr lang="it-IT" dirty="0"/>
                  <a:t> </a:t>
                </a:r>
                <a:r>
                  <a:rPr lang="it-IT" dirty="0" err="1"/>
                  <a:t>absorbing</a:t>
                </a:r>
                <a:r>
                  <a:rPr lang="it-IT" dirty="0"/>
                  <a:t> state, </a:t>
                </a:r>
                <a:r>
                  <a:rPr lang="it-IT" dirty="0" err="1"/>
                  <a:t>sooner</a:t>
                </a:r>
                <a:r>
                  <a:rPr lang="it-IT" dirty="0"/>
                  <a:t> or </a:t>
                </a:r>
                <a:r>
                  <a:rPr lang="it-IT" dirty="0" err="1"/>
                  <a:t>later</a:t>
                </a:r>
                <a:r>
                  <a:rPr lang="it-IT" dirty="0"/>
                  <a:t>, </a:t>
                </a:r>
                <a:r>
                  <a:rPr lang="it-IT" dirty="0" err="1"/>
                  <a:t>all</a:t>
                </a:r>
                <a:r>
                  <a:rPr lang="it-IT" dirty="0"/>
                  <a:t> </a:t>
                </a:r>
                <a:r>
                  <a:rPr lang="it-IT" dirty="0" err="1"/>
                  <a:t>nodes</a:t>
                </a:r>
                <a:r>
                  <a:rPr lang="it-IT" dirty="0"/>
                  <a:t> </a:t>
                </a:r>
                <a:r>
                  <a:rPr lang="it-IT" dirty="0" err="1"/>
                  <a:t>will</a:t>
                </a:r>
                <a:r>
                  <a:rPr lang="it-IT" dirty="0"/>
                  <a:t> be </a:t>
                </a:r>
                <a:r>
                  <a:rPr lang="it-IT" dirty="0" err="1"/>
                  <a:t>informed</a:t>
                </a:r>
                <a:r>
                  <a:rPr lang="it-IT" dirty="0"/>
                  <a:t> with </a:t>
                </a:r>
                <a:r>
                  <a:rPr lang="it-IT" dirty="0" err="1"/>
                  <a:t>probability</a:t>
                </a:r>
                <a:r>
                  <a:rPr lang="it-IT" dirty="0"/>
                  <a:t> 1.</a:t>
                </a:r>
                <a:endParaRPr lang="en-US" b="1" dirty="0"/>
              </a:p>
            </p:txBody>
          </p:sp>
        </mc:Choice>
        <mc:Fallback xmlns="">
          <p:sp>
            <p:nvSpPr>
              <p:cNvPr id="80" name="CasellaDiTesto 79">
                <a:extLst>
                  <a:ext uri="{FF2B5EF4-FFF2-40B4-BE49-F238E27FC236}">
                    <a16:creationId xmlns:a16="http://schemas.microsoft.com/office/drawing/2014/main" id="{318A239B-B529-5FA5-213C-BC152BEF5D0B}"/>
                  </a:ext>
                </a:extLst>
              </p:cNvPr>
              <p:cNvSpPr txBox="1">
                <a:spLocks noRot="1" noChangeAspect="1" noMove="1" noResize="1" noEditPoints="1" noAdjustHandles="1" noChangeArrowheads="1" noChangeShapeType="1" noTextEdit="1"/>
              </p:cNvSpPr>
              <p:nvPr/>
            </p:nvSpPr>
            <p:spPr>
              <a:xfrm>
                <a:off x="-87313" y="6900193"/>
                <a:ext cx="10080625" cy="369332"/>
              </a:xfrm>
              <a:prstGeom prst="rect">
                <a:avLst/>
              </a:prstGeom>
              <a:blipFill>
                <a:blip r:embed="rId17"/>
                <a:stretch>
                  <a:fillRect t="-9836" b="-24590"/>
                </a:stretch>
              </a:blipFill>
            </p:spPr>
            <p:txBody>
              <a:bodyPr/>
              <a:lstStyle/>
              <a:p>
                <a:r>
                  <a:rPr lang="it-IT">
                    <a:noFill/>
                  </a:rPr>
                  <a:t> </a:t>
                </a:r>
              </a:p>
            </p:txBody>
          </p:sp>
        </mc:Fallback>
      </mc:AlternateContent>
    </p:spTree>
    <p:extLst>
      <p:ext uri="{BB962C8B-B14F-4D97-AF65-F5344CB8AC3E}">
        <p14:creationId xmlns:p14="http://schemas.microsoft.com/office/powerpoint/2010/main" val="2375197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fade">
                                      <p:cBhvr>
                                        <p:cTn id="12" dur="500"/>
                                        <p:tgtEl>
                                          <p:spTgt spid="6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3" grpId="0"/>
      <p:bldP spid="44" grpId="0"/>
      <p:bldP spid="60" grpId="0"/>
      <p:bldP spid="8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A4AE43B5-5051-46FD-82EE-622168C0FAA0}"/>
                  </a:ext>
                </a:extLst>
              </p:cNvPr>
              <p:cNvSpPr txBox="1"/>
              <p:nvPr/>
            </p:nvSpPr>
            <p:spPr>
              <a:xfrm>
                <a:off x="181124" y="859932"/>
                <a:ext cx="9563963" cy="374846"/>
              </a:xfrm>
              <a:prstGeom prst="rect">
                <a:avLst/>
              </a:prstGeom>
              <a:noFill/>
            </p:spPr>
            <p:txBody>
              <a:bodyPr wrap="square">
                <a:spAutoFit/>
              </a:bodyPr>
              <a:lstStyle/>
              <a:p>
                <a:pPr marL="342900" indent="-342900">
                  <a:buFont typeface="Arial" panose="020B0604020202020204" pitchFamily="34" charset="0"/>
                  <a:buChar char="•"/>
                </a:pPr>
                <a:r>
                  <a:rPr lang="it-IT" dirty="0"/>
                  <a:t>Recalling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𝑇</m:t>
                        </m:r>
                      </m:e>
                      <m:sub>
                        <m:r>
                          <a:rPr lang="it-IT" b="0" i="1" smtClean="0">
                            <a:latin typeface="Cambria Math" panose="02040503050406030204" pitchFamily="18" charset="0"/>
                          </a:rPr>
                          <m:t>𝑛</m:t>
                        </m:r>
                      </m:sub>
                    </m:sSub>
                    <m:r>
                      <a:rPr lang="it-IT" b="0" i="1" smtClean="0">
                        <a:latin typeface="Cambria Math" panose="02040503050406030204" pitchFamily="18" charset="0"/>
                      </a:rPr>
                      <m:t>=</m:t>
                    </m:r>
                    <m:nary>
                      <m:naryPr>
                        <m:chr m:val="∑"/>
                        <m:limLoc m:val="subSup"/>
                        <m:ctrlPr>
                          <a:rPr lang="it-IT" b="0" i="1" smtClean="0">
                            <a:latin typeface="Cambria Math" panose="02040503050406030204" pitchFamily="18" charset="0"/>
                          </a:rPr>
                        </m:ctrlPr>
                      </m:naryPr>
                      <m:sub>
                        <m:r>
                          <m:rPr>
                            <m:brk m:alnAt="25"/>
                          </m:rPr>
                          <a:rPr lang="it-IT" b="0" i="1" smtClean="0">
                            <a:latin typeface="Cambria Math" panose="02040503050406030204" pitchFamily="18" charset="0"/>
                          </a:rPr>
                          <m:t>𝑠</m:t>
                        </m:r>
                        <m:r>
                          <a:rPr lang="it-IT" b="0" i="1" smtClean="0">
                            <a:latin typeface="Cambria Math" panose="02040503050406030204" pitchFamily="18" charset="0"/>
                          </a:rPr>
                          <m:t>=1</m:t>
                        </m:r>
                      </m:sub>
                      <m:sup>
                        <m:r>
                          <a:rPr lang="it-IT" b="0" i="1" smtClean="0">
                            <a:latin typeface="Cambria Math" panose="02040503050406030204" pitchFamily="18" charset="0"/>
                          </a:rPr>
                          <m:t>𝑛</m:t>
                        </m:r>
                        <m:r>
                          <a:rPr lang="it-IT" b="0" i="1" smtClean="0">
                            <a:latin typeface="Cambria Math" panose="02040503050406030204" pitchFamily="18" charset="0"/>
                          </a:rPr>
                          <m:t>−1</m:t>
                        </m:r>
                      </m:sup>
                      <m:e>
                        <m:d>
                          <m:dPr>
                            <m:begChr m:val="["/>
                            <m:endChr m:val="]"/>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𝑇</m:t>
                                </m:r>
                              </m:e>
                              <m:sub>
                                <m:r>
                                  <a:rPr lang="it-IT" b="0" i="1" smtClean="0">
                                    <a:latin typeface="Cambria Math" panose="02040503050406030204" pitchFamily="18" charset="0"/>
                                  </a:rPr>
                                  <m:t>𝑠</m:t>
                                </m:r>
                                <m:r>
                                  <a:rPr lang="it-IT" b="0" i="1" smtClean="0">
                                    <a:latin typeface="Cambria Math" panose="02040503050406030204" pitchFamily="18" charset="0"/>
                                  </a:rPr>
                                  <m:t>+1</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𝑇</m:t>
                                </m:r>
                              </m:e>
                              <m:sub>
                                <m:r>
                                  <a:rPr lang="it-IT" b="0" i="1" smtClean="0">
                                    <a:latin typeface="Cambria Math" panose="02040503050406030204" pitchFamily="18" charset="0"/>
                                  </a:rPr>
                                  <m:t>𝑠</m:t>
                                </m:r>
                              </m:sub>
                            </m:sSub>
                          </m:e>
                        </m:d>
                      </m:e>
                    </m:nary>
                  </m:oMath>
                </a14:m>
                <a:r>
                  <a:rPr lang="it-IT" dirty="0"/>
                  <a:t>, </a:t>
                </a:r>
                <a:r>
                  <a:rPr lang="it-IT" dirty="0" err="1"/>
                  <a:t>where</a:t>
                </a:r>
                <a:r>
                  <a:rPr lang="it-IT" dirty="0"/>
                  <a:t> </a:t>
                </a:r>
                <a14:m>
                  <m:oMath xmlns:m="http://schemas.openxmlformats.org/officeDocument/2006/math">
                    <m:sSub>
                      <m:sSubPr>
                        <m:ctrlPr>
                          <a:rPr lang="it-IT" i="1">
                            <a:latin typeface="Cambria Math" panose="02040503050406030204" pitchFamily="18" charset="0"/>
                          </a:rPr>
                        </m:ctrlPr>
                      </m:sSubPr>
                      <m:e>
                        <m:r>
                          <m:rPr>
                            <m:sty m:val="p"/>
                          </m:rPr>
                          <a:rPr lang="it-IT" b="0" i="0" smtClean="0">
                            <a:latin typeface="Cambria Math" panose="02040503050406030204" pitchFamily="18" charset="0"/>
                          </a:rPr>
                          <m:t>E</m:t>
                        </m:r>
                        <m:r>
                          <a:rPr lang="it-IT" b="0" i="1" smtClean="0">
                            <a:latin typeface="Cambria Math" panose="02040503050406030204" pitchFamily="18" charset="0"/>
                          </a:rPr>
                          <m:t>[</m:t>
                        </m:r>
                        <m:r>
                          <a:rPr lang="it-IT" i="1">
                            <a:latin typeface="Cambria Math" panose="02040503050406030204" pitchFamily="18" charset="0"/>
                          </a:rPr>
                          <m:t>𝑇</m:t>
                        </m:r>
                      </m:e>
                      <m:sub>
                        <m:r>
                          <a:rPr lang="it-IT" b="0" i="1" smtClean="0">
                            <a:latin typeface="Cambria Math" panose="02040503050406030204" pitchFamily="18" charset="0"/>
                          </a:rPr>
                          <m:t>𝑛</m:t>
                        </m:r>
                      </m:sub>
                    </m:sSub>
                    <m:r>
                      <a:rPr lang="it-IT" b="0" i="1" smtClean="0">
                        <a:latin typeface="Cambria Math" panose="02040503050406030204" pitchFamily="18" charset="0"/>
                      </a:rPr>
                      <m:t>]</m:t>
                    </m:r>
                  </m:oMath>
                </a14:m>
                <a:r>
                  <a:rPr lang="it-IT" dirty="0"/>
                  <a:t> </a:t>
                </a:r>
                <a:r>
                  <a:rPr lang="it-IT" dirty="0" err="1"/>
                  <a:t>is</a:t>
                </a:r>
                <a:r>
                  <a:rPr lang="it-IT" dirty="0"/>
                  <a:t> the </a:t>
                </a:r>
                <a:r>
                  <a:rPr lang="it-IT" b="1" dirty="0" err="1"/>
                  <a:t>mean</a:t>
                </a:r>
                <a:r>
                  <a:rPr lang="it-IT" dirty="0"/>
                  <a:t> </a:t>
                </a:r>
                <a:r>
                  <a:rPr lang="it-IT" b="1" dirty="0"/>
                  <a:t>time to </a:t>
                </a:r>
                <a:r>
                  <a:rPr lang="it-IT" b="1" dirty="0" err="1"/>
                  <a:t>absorption</a:t>
                </a:r>
                <a:r>
                  <a:rPr lang="it-IT" dirty="0"/>
                  <a:t>, one conclude:</a:t>
                </a:r>
                <a:endParaRPr lang="en-US" dirty="0"/>
              </a:p>
            </p:txBody>
          </p:sp>
        </mc:Choice>
        <mc:Fallback xmlns="">
          <p:sp>
            <p:nvSpPr>
              <p:cNvPr id="17" name="CasellaDiTesto 16">
                <a:extLst>
                  <a:ext uri="{FF2B5EF4-FFF2-40B4-BE49-F238E27FC236}">
                    <a16:creationId xmlns:a16="http://schemas.microsoft.com/office/drawing/2014/main" id="{A4AE43B5-5051-46FD-82EE-622168C0FAA0}"/>
                  </a:ext>
                </a:extLst>
              </p:cNvPr>
              <p:cNvSpPr txBox="1">
                <a:spLocks noRot="1" noChangeAspect="1" noMove="1" noResize="1" noEditPoints="1" noAdjustHandles="1" noChangeArrowheads="1" noChangeShapeType="1" noTextEdit="1"/>
              </p:cNvSpPr>
              <p:nvPr/>
            </p:nvSpPr>
            <p:spPr>
              <a:xfrm>
                <a:off x="181124" y="859932"/>
                <a:ext cx="9563963" cy="374846"/>
              </a:xfrm>
              <a:prstGeom prst="rect">
                <a:avLst/>
              </a:prstGeom>
              <a:blipFill>
                <a:blip r:embed="rId12"/>
                <a:stretch>
                  <a:fillRect l="-446" t="-116129" b="-180645"/>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02731" y="199946"/>
                <a:ext cx="9055073" cy="493439"/>
              </a:xfrm>
            </p:spPr>
            <p:txBody>
              <a:bodyPr>
                <a:normAutofit/>
              </a:bodyPr>
              <a:lstStyle/>
              <a:p>
                <a:r>
                  <a:rPr lang="en-US" dirty="0">
                    <a:solidFill>
                      <a:srgbClr val="E71224"/>
                    </a:solidFill>
                  </a:rPr>
                  <a:t>Analysis as a function of the network size “</a:t>
                </a:r>
                <a14:m>
                  <m:oMath xmlns:m="http://schemas.openxmlformats.org/officeDocument/2006/math">
                    <m:r>
                      <a:rPr lang="it-IT" b="0" i="1" smtClean="0">
                        <a:solidFill>
                          <a:srgbClr val="E71224"/>
                        </a:solidFill>
                        <a:latin typeface="Cambria Math" panose="02040503050406030204" pitchFamily="18" charset="0"/>
                      </a:rPr>
                      <m:t>𝑛</m:t>
                    </m:r>
                  </m:oMath>
                </a14:m>
                <a:r>
                  <a:rPr lang="en-US" dirty="0">
                    <a:solidFill>
                      <a:srgbClr val="E71224"/>
                    </a:solidFill>
                  </a:rPr>
                  <a:t>”</a:t>
                </a:r>
                <a:endParaRPr lang="en-GB" dirty="0">
                  <a:solidFill>
                    <a:srgbClr val="E71224"/>
                  </a:solidFill>
                </a:endParaRPr>
              </a:p>
            </p:txBody>
          </p:sp>
        </mc:Choice>
        <mc:Fallback>
          <p:sp>
            <p:nvSpPr>
              <p:cNvPr id="2" name="Titolo 1">
                <a:extLst>
                  <a:ext uri="{FF2B5EF4-FFF2-40B4-BE49-F238E27FC236}">
                    <a16:creationId xmlns:a16="http://schemas.microsoft.com/office/drawing/2014/main" id="{83FF2275-D953-47A5-A53B-5493839F26B8}"/>
                  </a:ext>
                </a:extLst>
              </p:cNvPr>
              <p:cNvSpPr>
                <a:spLocks noGrp="1" noRot="1" noChangeAspect="1" noMove="1" noResize="1" noEditPoints="1" noAdjustHandles="1" noChangeArrowheads="1" noChangeShapeType="1" noTextEdit="1"/>
              </p:cNvSpPr>
              <p:nvPr>
                <p:ph type="title"/>
              </p:nvPr>
            </p:nvSpPr>
            <p:spPr>
              <a:xfrm>
                <a:off x="302731" y="199946"/>
                <a:ext cx="9055073" cy="493439"/>
              </a:xfrm>
              <a:blipFill>
                <a:blip r:embed="rId13"/>
                <a:stretch>
                  <a:fillRect l="-1212" t="-14815" b="-27160"/>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5</a:t>
            </a:fld>
            <a:endParaRPr lang="it-IT"/>
          </a:p>
        </p:txBody>
      </p:sp>
      <mc:AlternateContent xmlns:mc="http://schemas.openxmlformats.org/markup-compatibility/2006" xmlns:a14="http://schemas.microsoft.com/office/drawing/2010/main">
        <mc:Choice Requires="a14">
          <p:sp>
            <p:nvSpPr>
              <p:cNvPr id="60" name="CasellaDiTesto 59">
                <a:extLst>
                  <a:ext uri="{FF2B5EF4-FFF2-40B4-BE49-F238E27FC236}">
                    <a16:creationId xmlns:a16="http://schemas.microsoft.com/office/drawing/2014/main" id="{9A2B9101-ADF0-2C2B-307F-A6FF67EF23D6}"/>
                  </a:ext>
                </a:extLst>
              </p:cNvPr>
              <p:cNvSpPr txBox="1"/>
              <p:nvPr/>
            </p:nvSpPr>
            <p:spPr>
              <a:xfrm>
                <a:off x="181124" y="3060525"/>
                <a:ext cx="9748113" cy="524439"/>
              </a:xfrm>
              <a:prstGeom prst="rect">
                <a:avLst/>
              </a:prstGeom>
              <a:noFill/>
            </p:spPr>
            <p:txBody>
              <a:bodyPr wrap="square">
                <a:spAutoFit/>
              </a:bodyPr>
              <a:lstStyle/>
              <a:p>
                <a:pPr marL="342900" indent="-342900">
                  <a:buFont typeface="Arial" panose="020B0604020202020204" pitchFamily="34" charset="0"/>
                  <a:buChar char="•"/>
                </a:pPr>
                <a:r>
                  <a:rPr lang="it-IT" dirty="0"/>
                  <a:t>Due to </a:t>
                </a:r>
                <a:r>
                  <a:rPr lang="it-IT" b="1" dirty="0" err="1"/>
                  <a:t>independence</a:t>
                </a:r>
                <a:r>
                  <a:rPr lang="it-IT" dirty="0"/>
                  <a:t>, and </a:t>
                </a:r>
                <a:r>
                  <a:rPr lang="it-IT" dirty="0" err="1"/>
                  <a:t>because</a:t>
                </a:r>
                <a:r>
                  <a:rPr lang="it-IT" dirty="0"/>
                  <a:t> </a:t>
                </a:r>
                <a14:m>
                  <m:oMath xmlns:m="http://schemas.openxmlformats.org/officeDocument/2006/math">
                    <m:nary>
                      <m:naryPr>
                        <m:chr m:val="∑"/>
                        <m:limLoc m:val="subSup"/>
                        <m:ctrlPr>
                          <a:rPr lang="en-US" i="1" smtClean="0">
                            <a:solidFill>
                              <a:srgbClr val="E71224"/>
                            </a:solidFill>
                            <a:latin typeface="Cambria Math" panose="02040503050406030204" pitchFamily="18" charset="0"/>
                          </a:rPr>
                        </m:ctrlPr>
                      </m:naryPr>
                      <m:sub>
                        <m:r>
                          <m:rPr>
                            <m:brk m:alnAt="25"/>
                          </m:rPr>
                          <a:rPr lang="it-IT" b="0" i="1" smtClean="0">
                            <a:solidFill>
                              <a:srgbClr val="E71224"/>
                            </a:solidFill>
                            <a:latin typeface="Cambria Math" panose="02040503050406030204" pitchFamily="18" charset="0"/>
                          </a:rPr>
                          <m:t>𝑠</m:t>
                        </m:r>
                        <m:r>
                          <a:rPr lang="it-IT" b="0" i="1" smtClean="0">
                            <a:solidFill>
                              <a:srgbClr val="E71224"/>
                            </a:solidFill>
                            <a:latin typeface="Cambria Math" panose="02040503050406030204" pitchFamily="18" charset="0"/>
                          </a:rPr>
                          <m:t>=1</m:t>
                        </m:r>
                      </m:sub>
                      <m:sup>
                        <m:r>
                          <a:rPr lang="it-IT" b="0" i="1" smtClean="0">
                            <a:solidFill>
                              <a:srgbClr val="E71224"/>
                            </a:solidFill>
                            <a:latin typeface="Cambria Math" panose="02040503050406030204" pitchFamily="18" charset="0"/>
                          </a:rPr>
                          <m:t>𝑛</m:t>
                        </m:r>
                        <m:r>
                          <a:rPr lang="it-IT" b="0" i="1" smtClean="0">
                            <a:solidFill>
                              <a:srgbClr val="E71224"/>
                            </a:solidFill>
                            <a:latin typeface="Cambria Math" panose="02040503050406030204" pitchFamily="18" charset="0"/>
                          </a:rPr>
                          <m:t>−1</m:t>
                        </m:r>
                      </m:sup>
                      <m:e>
                        <m:f>
                          <m:fPr>
                            <m:ctrlPr>
                              <a:rPr lang="it-IT" b="0" i="1" smtClean="0">
                                <a:solidFill>
                                  <a:srgbClr val="E71224"/>
                                </a:solidFill>
                                <a:latin typeface="Cambria Math" panose="02040503050406030204" pitchFamily="18" charset="0"/>
                              </a:rPr>
                            </m:ctrlPr>
                          </m:fPr>
                          <m:num>
                            <m:r>
                              <a:rPr lang="it-IT" b="0" i="1" smtClean="0">
                                <a:solidFill>
                                  <a:srgbClr val="E71224"/>
                                </a:solidFill>
                                <a:latin typeface="Cambria Math" panose="02040503050406030204" pitchFamily="18" charset="0"/>
                              </a:rPr>
                              <m:t>1</m:t>
                            </m:r>
                          </m:num>
                          <m:den>
                            <m:r>
                              <a:rPr lang="it-IT" b="0" i="1" smtClean="0">
                                <a:solidFill>
                                  <a:srgbClr val="E71224"/>
                                </a:solidFill>
                                <a:latin typeface="Cambria Math" panose="02040503050406030204" pitchFamily="18" charset="0"/>
                              </a:rPr>
                              <m:t>𝑠</m:t>
                            </m:r>
                          </m:den>
                        </m:f>
                        <m:r>
                          <a:rPr lang="it-IT" b="0" i="1" smtClean="0">
                            <a:solidFill>
                              <a:srgbClr val="E71224"/>
                            </a:solidFill>
                            <a:latin typeface="Cambria Math" panose="02040503050406030204" pitchFamily="18" charset="0"/>
                          </a:rPr>
                          <m:t>∼</m:t>
                        </m:r>
                        <m:func>
                          <m:funcPr>
                            <m:ctrlPr>
                              <a:rPr lang="it-IT" b="0" i="1" smtClean="0">
                                <a:solidFill>
                                  <a:srgbClr val="E71224"/>
                                </a:solidFill>
                                <a:latin typeface="Cambria Math" panose="02040503050406030204" pitchFamily="18" charset="0"/>
                              </a:rPr>
                            </m:ctrlPr>
                          </m:funcPr>
                          <m:fName>
                            <m:r>
                              <m:rPr>
                                <m:sty m:val="p"/>
                              </m:rPr>
                              <a:rPr lang="it-IT" b="0" i="0" smtClean="0">
                                <a:solidFill>
                                  <a:srgbClr val="E71224"/>
                                </a:solidFill>
                                <a:latin typeface="Cambria Math" panose="02040503050406030204" pitchFamily="18" charset="0"/>
                              </a:rPr>
                              <m:t>log</m:t>
                            </m:r>
                          </m:fName>
                          <m:e>
                            <m:r>
                              <a:rPr lang="it-IT" b="0" i="1" smtClean="0">
                                <a:solidFill>
                                  <a:srgbClr val="E71224"/>
                                </a:solidFill>
                                <a:latin typeface="Cambria Math" panose="02040503050406030204" pitchFamily="18" charset="0"/>
                              </a:rPr>
                              <m:t>𝑛</m:t>
                            </m:r>
                          </m:e>
                        </m:func>
                      </m:e>
                    </m:nary>
                  </m:oMath>
                </a14:m>
                <a:r>
                  <a:rPr lang="en-US" b="1" dirty="0">
                    <a:solidFill>
                      <a:srgbClr val="E71224"/>
                    </a:solidFill>
                  </a:rPr>
                  <a:t> </a:t>
                </a:r>
                <a:r>
                  <a:rPr lang="en-US" dirty="0"/>
                  <a:t>(</a:t>
                </a:r>
                <a:r>
                  <a:rPr lang="en-US" i="1" dirty="0"/>
                  <a:t>harmonic series</a:t>
                </a:r>
                <a:r>
                  <a:rPr lang="en-US" dirty="0"/>
                  <a:t>)</a:t>
                </a:r>
                <a:r>
                  <a:rPr lang="en-US" dirty="0">
                    <a:solidFill>
                      <a:srgbClr val="E71224"/>
                    </a:solidFill>
                  </a:rPr>
                  <a:t>, </a:t>
                </a:r>
                <a14:m>
                  <m:oMath xmlns:m="http://schemas.openxmlformats.org/officeDocument/2006/math">
                    <m:nary>
                      <m:naryPr>
                        <m:chr m:val="∑"/>
                        <m:limLoc m:val="subSup"/>
                        <m:ctrlPr>
                          <a:rPr lang="en-US" i="1">
                            <a:solidFill>
                              <a:srgbClr val="E71224"/>
                            </a:solidFill>
                            <a:latin typeface="Cambria Math" panose="02040503050406030204" pitchFamily="18" charset="0"/>
                          </a:rPr>
                        </m:ctrlPr>
                      </m:naryPr>
                      <m:sub>
                        <m:r>
                          <m:rPr>
                            <m:brk m:alnAt="25"/>
                          </m:rPr>
                          <a:rPr lang="it-IT" i="1">
                            <a:solidFill>
                              <a:srgbClr val="E71224"/>
                            </a:solidFill>
                            <a:latin typeface="Cambria Math" panose="02040503050406030204" pitchFamily="18" charset="0"/>
                          </a:rPr>
                          <m:t>𝑠</m:t>
                        </m:r>
                        <m:r>
                          <a:rPr lang="it-IT" i="1">
                            <a:solidFill>
                              <a:srgbClr val="E71224"/>
                            </a:solidFill>
                            <a:latin typeface="Cambria Math" panose="02040503050406030204" pitchFamily="18" charset="0"/>
                          </a:rPr>
                          <m:t>=1</m:t>
                        </m:r>
                      </m:sub>
                      <m:sup>
                        <m:r>
                          <a:rPr lang="it-IT" b="0" i="1" smtClean="0">
                            <a:solidFill>
                              <a:srgbClr val="E71224"/>
                            </a:solidFill>
                            <a:latin typeface="Cambria Math" panose="02040503050406030204" pitchFamily="18" charset="0"/>
                          </a:rPr>
                          <m:t>∞</m:t>
                        </m:r>
                      </m:sup>
                      <m:e>
                        <m:f>
                          <m:fPr>
                            <m:ctrlPr>
                              <a:rPr lang="it-IT" i="1">
                                <a:solidFill>
                                  <a:srgbClr val="E71224"/>
                                </a:solidFill>
                                <a:latin typeface="Cambria Math" panose="02040503050406030204" pitchFamily="18" charset="0"/>
                              </a:rPr>
                            </m:ctrlPr>
                          </m:fPr>
                          <m:num>
                            <m:r>
                              <a:rPr lang="it-IT" i="1">
                                <a:solidFill>
                                  <a:srgbClr val="E71224"/>
                                </a:solidFill>
                                <a:latin typeface="Cambria Math" panose="02040503050406030204" pitchFamily="18" charset="0"/>
                              </a:rPr>
                              <m:t>1</m:t>
                            </m:r>
                          </m:num>
                          <m:den>
                            <m:sSup>
                              <m:sSupPr>
                                <m:ctrlPr>
                                  <a:rPr lang="it-IT" b="0" i="1" smtClean="0">
                                    <a:solidFill>
                                      <a:srgbClr val="E71224"/>
                                    </a:solidFill>
                                    <a:latin typeface="Cambria Math" panose="02040503050406030204" pitchFamily="18" charset="0"/>
                                  </a:rPr>
                                </m:ctrlPr>
                              </m:sSupPr>
                              <m:e>
                                <m:r>
                                  <a:rPr lang="it-IT" i="1">
                                    <a:solidFill>
                                      <a:srgbClr val="E71224"/>
                                    </a:solidFill>
                                    <a:latin typeface="Cambria Math" panose="02040503050406030204" pitchFamily="18" charset="0"/>
                                  </a:rPr>
                                  <m:t>𝑠</m:t>
                                </m:r>
                              </m:e>
                              <m:sup>
                                <m:r>
                                  <a:rPr lang="it-IT" b="0" i="1" smtClean="0">
                                    <a:solidFill>
                                      <a:srgbClr val="E71224"/>
                                    </a:solidFill>
                                    <a:latin typeface="Cambria Math" panose="02040503050406030204" pitchFamily="18" charset="0"/>
                                  </a:rPr>
                                  <m:t>2</m:t>
                                </m:r>
                              </m:sup>
                            </m:sSup>
                          </m:den>
                        </m:f>
                        <m:r>
                          <a:rPr lang="it-IT" i="1">
                            <a:solidFill>
                              <a:srgbClr val="E71224"/>
                            </a:solidFill>
                            <a:latin typeface="Cambria Math" panose="02040503050406030204" pitchFamily="18" charset="0"/>
                          </a:rPr>
                          <m:t>≤</m:t>
                        </m:r>
                        <m:f>
                          <m:fPr>
                            <m:ctrlPr>
                              <a:rPr lang="it-IT" b="0" i="1" smtClean="0">
                                <a:solidFill>
                                  <a:srgbClr val="E71224"/>
                                </a:solidFill>
                                <a:latin typeface="Cambria Math" panose="02040503050406030204" pitchFamily="18" charset="0"/>
                              </a:rPr>
                            </m:ctrlPr>
                          </m:fPr>
                          <m:num>
                            <m:sSup>
                              <m:sSupPr>
                                <m:ctrlPr>
                                  <a:rPr lang="it-IT" b="0" i="1" smtClean="0">
                                    <a:solidFill>
                                      <a:srgbClr val="E71224"/>
                                    </a:solidFill>
                                    <a:latin typeface="Cambria Math" panose="02040503050406030204" pitchFamily="18" charset="0"/>
                                  </a:rPr>
                                </m:ctrlPr>
                              </m:sSupPr>
                              <m:e>
                                <m:r>
                                  <a:rPr lang="it-IT" b="0" i="1" smtClean="0">
                                    <a:solidFill>
                                      <a:srgbClr val="E71224"/>
                                    </a:solidFill>
                                    <a:latin typeface="Cambria Math" panose="02040503050406030204" pitchFamily="18" charset="0"/>
                                  </a:rPr>
                                  <m:t>𝜋</m:t>
                                </m:r>
                              </m:e>
                              <m:sup>
                                <m:r>
                                  <a:rPr lang="it-IT" b="0" i="1" smtClean="0">
                                    <a:solidFill>
                                      <a:srgbClr val="E71224"/>
                                    </a:solidFill>
                                    <a:latin typeface="Cambria Math" panose="02040503050406030204" pitchFamily="18" charset="0"/>
                                  </a:rPr>
                                  <m:t>2</m:t>
                                </m:r>
                              </m:sup>
                            </m:sSup>
                          </m:num>
                          <m:den>
                            <m:r>
                              <a:rPr lang="it-IT" b="0" i="1" smtClean="0">
                                <a:solidFill>
                                  <a:srgbClr val="E71224"/>
                                </a:solidFill>
                                <a:latin typeface="Cambria Math" panose="02040503050406030204" pitchFamily="18" charset="0"/>
                              </a:rPr>
                              <m:t>6</m:t>
                            </m:r>
                          </m:den>
                        </m:f>
                      </m:e>
                    </m:nary>
                  </m:oMath>
                </a14:m>
                <a:r>
                  <a:rPr lang="en-US" dirty="0">
                    <a:solidFill>
                      <a:srgbClr val="E71224"/>
                    </a:solidFill>
                  </a:rPr>
                  <a:t> </a:t>
                </a:r>
                <a:r>
                  <a:rPr lang="en-US" dirty="0"/>
                  <a:t>(</a:t>
                </a:r>
                <a:r>
                  <a:rPr lang="en-US" i="1" dirty="0"/>
                  <a:t>Basel problem</a:t>
                </a:r>
                <a:r>
                  <a:rPr lang="en-US" dirty="0"/>
                  <a:t>)</a:t>
                </a:r>
              </a:p>
            </p:txBody>
          </p:sp>
        </mc:Choice>
        <mc:Fallback xmlns="">
          <p:sp>
            <p:nvSpPr>
              <p:cNvPr id="60" name="CasellaDiTesto 59">
                <a:extLst>
                  <a:ext uri="{FF2B5EF4-FFF2-40B4-BE49-F238E27FC236}">
                    <a16:creationId xmlns:a16="http://schemas.microsoft.com/office/drawing/2014/main" id="{9A2B9101-ADF0-2C2B-307F-A6FF67EF23D6}"/>
                  </a:ext>
                </a:extLst>
              </p:cNvPr>
              <p:cNvSpPr txBox="1">
                <a:spLocks noRot="1" noChangeAspect="1" noMove="1" noResize="1" noEditPoints="1" noAdjustHandles="1" noChangeArrowheads="1" noChangeShapeType="1" noTextEdit="1"/>
              </p:cNvSpPr>
              <p:nvPr/>
            </p:nvSpPr>
            <p:spPr>
              <a:xfrm>
                <a:off x="181124" y="3060525"/>
                <a:ext cx="9748113" cy="524439"/>
              </a:xfrm>
              <a:prstGeom prst="rect">
                <a:avLst/>
              </a:prstGeom>
              <a:blipFill>
                <a:blip r:embed="rId14"/>
                <a:stretch>
                  <a:fillRect l="-438" r="-188" b="-6977"/>
                </a:stretch>
              </a:blipFill>
            </p:spPr>
            <p:txBody>
              <a:bodyPr/>
              <a:lstStyle/>
              <a:p>
                <a:r>
                  <a:rPr lang="it-IT">
                    <a:noFill/>
                  </a:rPr>
                  <a:t> </a:t>
                </a:r>
              </a:p>
            </p:txBody>
          </p:sp>
        </mc:Fallback>
      </mc:AlternateContent>
      <p:pic>
        <p:nvPicPr>
          <p:cNvPr id="12" name="Immagine 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s+1}-T_{s}]=\mathsf{E}\Big[Exp\big(\overbrace{\frac{s(n-s)}{n-1}}^{\lambda_s}\big)\Big]=\frac{1}{\lambda_s}=\frac{n-1}{s(n-s)}&#10;\end{eqnarray*}&#10;}&#10;\end{document}" title="IguanaTex Bitmap Display">
            <a:extLst>
              <a:ext uri="{FF2B5EF4-FFF2-40B4-BE49-F238E27FC236}">
                <a16:creationId xmlns:a16="http://schemas.microsoft.com/office/drawing/2014/main" id="{52ABF95E-2C17-69BA-A2E5-DF0F27740F48}"/>
              </a:ext>
            </a:extLst>
          </p:cNvPr>
          <p:cNvPicPr>
            <a:picLocks noChangeAspect="1"/>
          </p:cNvPicPr>
          <p:nvPr>
            <p:custDataLst>
              <p:tags r:id="rId1"/>
            </p:custDataLst>
          </p:nvPr>
        </p:nvPicPr>
        <p:blipFill>
          <a:blip r:embed="rId15">
            <a:extLst>
              <a:ext uri="{28A0092B-C50C-407E-A947-70E740481C1C}">
                <a14:useLocalDpi xmlns:a14="http://schemas.microsoft.com/office/drawing/2010/main" val="0"/>
              </a:ext>
            </a:extLst>
          </a:blip>
          <a:stretch>
            <a:fillRect/>
          </a:stretch>
        </p:blipFill>
        <p:spPr>
          <a:xfrm>
            <a:off x="655254" y="1289949"/>
            <a:ext cx="4145234" cy="790058"/>
          </a:xfrm>
          <a:prstGeom prst="rect">
            <a:avLst/>
          </a:prstGeom>
        </p:spPr>
      </p:pic>
      <p:pic>
        <p:nvPicPr>
          <p:cNvPr id="14" name="Immagine 13"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Var}[T_{s+1}-T_{s}]=\left(\frac{1}{\lambda_s}\right)^2=\left(\frac{n-1}{n}\left(\frac{1}{s}+\frac{1}{n-s}\right)\right)^2&#10;\end{eqnarray*}&#10;}&#10;\end{document}" title="IguanaTex Bitmap Display">
            <a:extLst>
              <a:ext uri="{FF2B5EF4-FFF2-40B4-BE49-F238E27FC236}">
                <a16:creationId xmlns:a16="http://schemas.microsoft.com/office/drawing/2014/main" id="{DFAB00DC-13B9-CB4D-4F26-1BE771F4C44A}"/>
              </a:ext>
            </a:extLst>
          </p:cNvPr>
          <p:cNvPicPr>
            <a:picLocks noChangeAspect="1"/>
          </p:cNvPicPr>
          <p:nvPr>
            <p:custDataLst>
              <p:tags r:id="rId2"/>
            </p:custDataLst>
          </p:nvPr>
        </p:nvPicPr>
        <p:blipFill>
          <a:blip r:embed="rId16">
            <a:extLst>
              <a:ext uri="{28A0092B-C50C-407E-A947-70E740481C1C}">
                <a14:useLocalDpi xmlns:a14="http://schemas.microsoft.com/office/drawing/2010/main" val="0"/>
              </a:ext>
            </a:extLst>
          </a:blip>
          <a:stretch>
            <a:fillRect/>
          </a:stretch>
        </p:blipFill>
        <p:spPr>
          <a:xfrm>
            <a:off x="625473" y="2413101"/>
            <a:ext cx="4204795" cy="529815"/>
          </a:xfrm>
          <a:prstGeom prst="rect">
            <a:avLst/>
          </a:prstGeom>
        </p:spPr>
      </p:pic>
      <p:pic>
        <p:nvPicPr>
          <p:cNvPr id="99" name="Immagine 9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n-1}{n}\left(\frac{1}{s}+\frac{1}{n-s}\right)&#10;\end{eqnarray*}&#10;}&#10;\end{document}" title="IguanaTex Bitmap Display">
            <a:extLst>
              <a:ext uri="{FF2B5EF4-FFF2-40B4-BE49-F238E27FC236}">
                <a16:creationId xmlns:a16="http://schemas.microsoft.com/office/drawing/2014/main" id="{37BF0BA6-5B05-4157-EE1A-86A1CF9F0CAE}"/>
              </a:ext>
            </a:extLst>
          </p:cNvPr>
          <p:cNvPicPr>
            <a:picLocks noChangeAspect="1"/>
          </p:cNvPicPr>
          <p:nvPr>
            <p:custDataLst>
              <p:tags r:id="rId3"/>
            </p:custDataLst>
          </p:nvPr>
        </p:nvPicPr>
        <p:blipFill>
          <a:blip r:embed="rId17">
            <a:extLst>
              <a:ext uri="{28A0092B-C50C-407E-A947-70E740481C1C}">
                <a14:useLocalDpi xmlns:a14="http://schemas.microsoft.com/office/drawing/2010/main" val="0"/>
              </a:ext>
            </a:extLst>
          </a:blip>
          <a:stretch>
            <a:fillRect/>
          </a:stretch>
        </p:blipFill>
        <p:spPr>
          <a:xfrm>
            <a:off x="4963105" y="1610602"/>
            <a:ext cx="1738362" cy="486400"/>
          </a:xfrm>
          <a:prstGeom prst="rect">
            <a:avLst/>
          </a:prstGeom>
        </p:spPr>
      </p:pic>
      <p:pic>
        <p:nvPicPr>
          <p:cNvPr id="6" name="Immagine 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eq \left(\frac{n-1}{n}\right)^2 2 \left[\frac{1}{s^2}+\frac{1}{(n-s)^2}\right] \quad\text{(}(x+y)^2\leq 2(x^2+y^2)\text{)}&#10;\end{eqnarray*}&#10;}&#10;\end{document}" title="IguanaTex Bitmap Display">
            <a:extLst>
              <a:ext uri="{FF2B5EF4-FFF2-40B4-BE49-F238E27FC236}">
                <a16:creationId xmlns:a16="http://schemas.microsoft.com/office/drawing/2014/main" id="{AC78F751-B21C-6A14-DA49-0F1A5C8814C4}"/>
              </a:ext>
            </a:extLst>
          </p:cNvPr>
          <p:cNvPicPr>
            <a:picLocks noChangeAspect="1"/>
          </p:cNvPicPr>
          <p:nvPr>
            <p:custDataLst>
              <p:tags r:id="rId4"/>
            </p:custDataLst>
          </p:nvPr>
        </p:nvPicPr>
        <p:blipFill>
          <a:blip r:embed="rId18">
            <a:extLst>
              <a:ext uri="{28A0092B-C50C-407E-A947-70E740481C1C}">
                <a14:useLocalDpi xmlns:a14="http://schemas.microsoft.com/office/drawing/2010/main" val="0"/>
              </a:ext>
            </a:extLst>
          </a:blip>
          <a:stretch>
            <a:fillRect/>
          </a:stretch>
        </p:blipFill>
        <p:spPr>
          <a:xfrm>
            <a:off x="5025400" y="2394004"/>
            <a:ext cx="4559041" cy="529815"/>
          </a:xfrm>
          <a:prstGeom prst="rect">
            <a:avLst/>
          </a:prstGeom>
        </p:spPr>
      </p:pic>
      <p:pic>
        <p:nvPicPr>
          <p:cNvPr id="11" name="Immagine 10"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n}]=\mathsf{E}\left[\sum_{s=1}^{n-1} \big( T_{s+1}-T_{s}\big)\right]=\sum_{s=1}^{n-1} \mathsf{E}[T_{s+1}-T_{s}]=&#10;\frac{n-1}{n}\cdot\sum_{s=1}^{n-1}\left(\frac{1}{s}+\frac{1}{n-s}\right)&#10;\end{eqnarray*}&#10;}&#10;\end{document}" title="IguanaTex Bitmap Display">
            <a:extLst>
              <a:ext uri="{FF2B5EF4-FFF2-40B4-BE49-F238E27FC236}">
                <a16:creationId xmlns:a16="http://schemas.microsoft.com/office/drawing/2014/main" id="{FC18FAD8-5E82-495A-8681-E8A212423204}"/>
              </a:ext>
            </a:extLst>
          </p:cNvPr>
          <p:cNvPicPr>
            <a:picLocks noChangeAspect="1"/>
          </p:cNvPicPr>
          <p:nvPr>
            <p:custDataLst>
              <p:tags r:id="rId5"/>
            </p:custDataLst>
          </p:nvPr>
        </p:nvPicPr>
        <p:blipFill>
          <a:blip r:embed="rId19">
            <a:extLst>
              <a:ext uri="{28A0092B-C50C-407E-A947-70E740481C1C}">
                <a14:useLocalDpi xmlns:a14="http://schemas.microsoft.com/office/drawing/2010/main" val="0"/>
              </a:ext>
            </a:extLst>
          </a:blip>
          <a:stretch>
            <a:fillRect/>
          </a:stretch>
        </p:blipFill>
        <p:spPr>
          <a:xfrm>
            <a:off x="987965" y="3826452"/>
            <a:ext cx="5914369" cy="609303"/>
          </a:xfrm>
          <a:prstGeom prst="rect">
            <a:avLst/>
          </a:prstGeom>
        </p:spPr>
      </p:pic>
      <p:pic>
        <p:nvPicPr>
          <p:cNvPr id="7" name="Immagine 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underbrace{\frac{n-1}{n}}_{\leq 1}\;2\;\sum_{s=1}^{n-1}\frac{1}{s}\;\sim\; 2 \log n&#10;\end{eqnarray*}&#10;}&#10;\end{document}" title="IguanaTex Bitmap Display">
            <a:extLst>
              <a:ext uri="{FF2B5EF4-FFF2-40B4-BE49-F238E27FC236}">
                <a16:creationId xmlns:a16="http://schemas.microsoft.com/office/drawing/2014/main" id="{9E826353-FA92-4B5C-4B34-C286AAA031E7}"/>
              </a:ext>
            </a:extLst>
          </p:cNvPr>
          <p:cNvPicPr>
            <a:picLocks noChangeAspect="1"/>
          </p:cNvPicPr>
          <p:nvPr>
            <p:custDataLst>
              <p:tags r:id="rId6"/>
            </p:custDataLst>
          </p:nvPr>
        </p:nvPicPr>
        <p:blipFill>
          <a:blip r:embed="rId20">
            <a:extLst>
              <a:ext uri="{28A0092B-C50C-407E-A947-70E740481C1C}">
                <a14:useLocalDpi xmlns:a14="http://schemas.microsoft.com/office/drawing/2010/main" val="0"/>
              </a:ext>
            </a:extLst>
          </a:blip>
          <a:stretch>
            <a:fillRect/>
          </a:stretch>
        </p:blipFill>
        <p:spPr>
          <a:xfrm>
            <a:off x="7045838" y="3847092"/>
            <a:ext cx="2171286" cy="762796"/>
          </a:xfrm>
          <a:prstGeom prst="rect">
            <a:avLst/>
          </a:prstGeom>
        </p:spPr>
      </p:pic>
      <p:pic>
        <p:nvPicPr>
          <p:cNvPr id="16" name="Immagine 15"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Var}[T_{n}]=\sum_{s=1}^{n-1} \mathsf{Var}[T_{s+1}-T_{s}]&#10;\leq 2 \left(\frac{n-1}{n}\right)^2\cdot\sum_{s=1}^{n-1}\left(\frac{1}{s^2}+\frac{1}{(n-s)^2}\right)&#10;\end{eqnarray*}&#10;}&#10;\end{document}" title="IguanaTex Bitmap Display">
            <a:extLst>
              <a:ext uri="{FF2B5EF4-FFF2-40B4-BE49-F238E27FC236}">
                <a16:creationId xmlns:a16="http://schemas.microsoft.com/office/drawing/2014/main" id="{E1390689-EC49-5546-23F1-10FFA938EE48}"/>
              </a:ext>
            </a:extLst>
          </p:cNvPr>
          <p:cNvPicPr>
            <a:picLocks noChangeAspect="1"/>
          </p:cNvPicPr>
          <p:nvPr>
            <p:custDataLst>
              <p:tags r:id="rId7"/>
            </p:custDataLst>
          </p:nvPr>
        </p:nvPicPr>
        <p:blipFill>
          <a:blip r:embed="rId21">
            <a:extLst>
              <a:ext uri="{28A0092B-C50C-407E-A947-70E740481C1C}">
                <a14:useLocalDpi xmlns:a14="http://schemas.microsoft.com/office/drawing/2010/main" val="0"/>
              </a:ext>
            </a:extLst>
          </a:blip>
          <a:stretch>
            <a:fillRect/>
          </a:stretch>
        </p:blipFill>
        <p:spPr>
          <a:xfrm>
            <a:off x="495582" y="4737620"/>
            <a:ext cx="5246349" cy="550062"/>
          </a:xfrm>
          <a:prstGeom prst="rect">
            <a:avLst/>
          </a:prstGeom>
        </p:spPr>
      </p:pic>
      <p:pic>
        <p:nvPicPr>
          <p:cNvPr id="9" name="Immagine 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4&#10;\left(\frac{n-1}{n}\right)^2\cdot\sum_{s=1}^{n-1}\frac{1}{s^2}\;\leq \;4\sum_{s=1}^{\infty} \frac{1}{s^2}\;\sim \;4\cdot\frac{\pi^2}{6}=\frac{2\pi^2}{3}&#10;\end{eqnarray*}&#10;}&#10;\end{document}" title="IguanaTex Bitmap Display">
            <a:extLst>
              <a:ext uri="{FF2B5EF4-FFF2-40B4-BE49-F238E27FC236}">
                <a16:creationId xmlns:a16="http://schemas.microsoft.com/office/drawing/2014/main" id="{7EFE6BE5-25C6-3D68-5699-38A1C81A3351}"/>
              </a:ext>
            </a:extLst>
          </p:cNvPr>
          <p:cNvPicPr>
            <a:picLocks noChangeAspect="1"/>
          </p:cNvPicPr>
          <p:nvPr>
            <p:custDataLst>
              <p:tags r:id="rId8"/>
            </p:custDataLst>
          </p:nvPr>
        </p:nvPicPr>
        <p:blipFill>
          <a:blip r:embed="rId22">
            <a:extLst>
              <a:ext uri="{28A0092B-C50C-407E-A947-70E740481C1C}">
                <a14:useLocalDpi xmlns:a14="http://schemas.microsoft.com/office/drawing/2010/main" val="0"/>
              </a:ext>
            </a:extLst>
          </a:blip>
          <a:stretch>
            <a:fillRect/>
          </a:stretch>
        </p:blipFill>
        <p:spPr>
          <a:xfrm>
            <a:off x="5862620" y="4745513"/>
            <a:ext cx="4123310" cy="553807"/>
          </a:xfrm>
          <a:prstGeom prst="rect">
            <a:avLst/>
          </a:prstGeom>
        </p:spPr>
      </p:pic>
      <p:sp>
        <p:nvSpPr>
          <p:cNvPr id="104" name="CasellaDiTesto 103">
            <a:extLst>
              <a:ext uri="{FF2B5EF4-FFF2-40B4-BE49-F238E27FC236}">
                <a16:creationId xmlns:a16="http://schemas.microsoft.com/office/drawing/2014/main" id="{E3ACC51D-CD17-0494-5686-D39054398C23}"/>
              </a:ext>
            </a:extLst>
          </p:cNvPr>
          <p:cNvSpPr txBox="1"/>
          <p:nvPr/>
        </p:nvSpPr>
        <p:spPr>
          <a:xfrm>
            <a:off x="181124" y="5481491"/>
            <a:ext cx="9748113" cy="369332"/>
          </a:xfrm>
          <a:prstGeom prst="rect">
            <a:avLst/>
          </a:prstGeom>
          <a:noFill/>
        </p:spPr>
        <p:txBody>
          <a:bodyPr wrap="square">
            <a:spAutoFit/>
          </a:bodyPr>
          <a:lstStyle/>
          <a:p>
            <a:pPr marL="342900" indent="-342900">
              <a:buFont typeface="Arial" panose="020B0604020202020204" pitchFamily="34" charset="0"/>
              <a:buChar char="•"/>
            </a:pPr>
            <a:r>
              <a:rPr lang="it-IT" dirty="0"/>
              <a:t>From </a:t>
            </a:r>
            <a:r>
              <a:rPr lang="it-IT" dirty="0" err="1"/>
              <a:t>that</a:t>
            </a:r>
            <a:r>
              <a:rPr lang="it-IT" dirty="0"/>
              <a:t>, and by </a:t>
            </a:r>
            <a:r>
              <a:rPr lang="it-IT" dirty="0" err="1"/>
              <a:t>means</a:t>
            </a:r>
            <a:r>
              <a:rPr lang="it-IT" dirty="0"/>
              <a:t> of the </a:t>
            </a:r>
            <a:r>
              <a:rPr lang="it-IT" b="1" dirty="0" err="1"/>
              <a:t>Chebishev’s</a:t>
            </a:r>
            <a:r>
              <a:rPr lang="it-IT" b="1" dirty="0"/>
              <a:t>  </a:t>
            </a:r>
            <a:r>
              <a:rPr lang="it-IT" b="1" dirty="0" err="1"/>
              <a:t>inequality</a:t>
            </a:r>
            <a:r>
              <a:rPr lang="it-IT" b="1" dirty="0"/>
              <a:t> </a:t>
            </a:r>
            <a:r>
              <a:rPr lang="it-IT" dirty="0"/>
              <a:t>one can </a:t>
            </a:r>
            <a:r>
              <a:rPr lang="it-IT" dirty="0" err="1"/>
              <a:t>further</a:t>
            </a:r>
            <a:r>
              <a:rPr lang="it-IT" dirty="0"/>
              <a:t> conclude</a:t>
            </a:r>
            <a:endParaRPr lang="en-US" b="1" dirty="0"/>
          </a:p>
        </p:txBody>
      </p:sp>
      <p:pic>
        <p:nvPicPr>
          <p:cNvPr id="29" name="Immagine 2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big(|T_n-2\log n|\geq c\big)\leq \frac{\mathsf{Var}[T_{n}]}{c^2}\leq \frac{2\pi^2}{3c^2}&#10;\end{eqnarray*}&#10;}&#10;\end{document}" title="IguanaTex Bitmap Display">
            <a:extLst>
              <a:ext uri="{FF2B5EF4-FFF2-40B4-BE49-F238E27FC236}">
                <a16:creationId xmlns:a16="http://schemas.microsoft.com/office/drawing/2014/main" id="{350B48EC-A370-BDD6-995F-FF88EDC2700E}"/>
              </a:ext>
            </a:extLst>
          </p:cNvPr>
          <p:cNvPicPr>
            <a:picLocks noChangeAspect="1"/>
          </p:cNvPicPr>
          <p:nvPr>
            <p:custDataLst>
              <p:tags r:id="rId9"/>
            </p:custDataLst>
          </p:nvPr>
        </p:nvPicPr>
        <p:blipFill>
          <a:blip r:embed="rId23">
            <a:extLst>
              <a:ext uri="{28A0092B-C50C-407E-A947-70E740481C1C}">
                <a14:useLocalDpi xmlns:a14="http://schemas.microsoft.com/office/drawing/2010/main" val="0"/>
              </a:ext>
            </a:extLst>
          </a:blip>
          <a:stretch>
            <a:fillRect/>
          </a:stretch>
        </p:blipFill>
        <p:spPr>
          <a:xfrm>
            <a:off x="3177609" y="5995927"/>
            <a:ext cx="3394808" cy="483819"/>
          </a:xfrm>
          <a:prstGeom prst="rect">
            <a:avLst/>
          </a:prstGeom>
        </p:spPr>
      </p:pic>
      <mc:AlternateContent xmlns:mc="http://schemas.openxmlformats.org/markup-compatibility/2006">
        <mc:Choice xmlns:a14="http://schemas.microsoft.com/office/drawing/2010/main" Requires="a14">
          <p:sp>
            <p:nvSpPr>
              <p:cNvPr id="111" name="CasellaDiTesto 110">
                <a:extLst>
                  <a:ext uri="{FF2B5EF4-FFF2-40B4-BE49-F238E27FC236}">
                    <a16:creationId xmlns:a16="http://schemas.microsoft.com/office/drawing/2014/main" id="{BE660411-2DAD-1D33-F8A4-B9F25541102E}"/>
                  </a:ext>
                </a:extLst>
              </p:cNvPr>
              <p:cNvSpPr txBox="1"/>
              <p:nvPr/>
            </p:nvSpPr>
            <p:spPr>
              <a:xfrm>
                <a:off x="181124" y="6544994"/>
                <a:ext cx="9748113" cy="646331"/>
              </a:xfrm>
              <a:prstGeom prst="rect">
                <a:avLst/>
              </a:prstGeom>
              <a:noFill/>
            </p:spPr>
            <p:txBody>
              <a:bodyPr wrap="square">
                <a:spAutoFit/>
              </a:bodyPr>
              <a:lstStyle/>
              <a:p>
                <a:pPr marL="342900" indent="-342900">
                  <a:buFont typeface="Arial" panose="020B0604020202020204" pitchFamily="34" charset="0"/>
                  <a:buChar char="•"/>
                </a:pPr>
                <a:r>
                  <a:rPr lang="it-IT" b="1" dirty="0"/>
                  <a:t>Interpretation: </a:t>
                </a:r>
                <a:r>
                  <a:rPr lang="it-IT" dirty="0"/>
                  <a:t>The </a:t>
                </a:r>
                <a:r>
                  <a:rPr lang="it-IT" dirty="0" err="1"/>
                  <a:t>fluctuaion</a:t>
                </a:r>
                <a:r>
                  <a:rPr lang="it-IT" dirty="0"/>
                  <a:t> </a:t>
                </a:r>
                <a:r>
                  <a:rPr lang="it-IT" dirty="0" err="1"/>
                  <a:t>around</a:t>
                </a:r>
                <a:r>
                  <a:rPr lang="it-IT" dirty="0"/>
                  <a:t> the </a:t>
                </a:r>
                <a:r>
                  <a:rPr lang="it-IT" dirty="0" err="1"/>
                  <a:t>mean</a:t>
                </a:r>
                <a:r>
                  <a:rPr lang="it-IT" dirty="0"/>
                  <a:t> time </a:t>
                </a:r>
                <a14:m>
                  <m:oMath xmlns:m="http://schemas.openxmlformats.org/officeDocument/2006/math">
                    <m:r>
                      <a:rPr lang="it-IT" b="0" i="0" smtClean="0">
                        <a:solidFill>
                          <a:srgbClr val="E71224"/>
                        </a:solidFill>
                        <a:latin typeface="Cambria Math" panose="02040503050406030204" pitchFamily="18" charset="0"/>
                      </a:rPr>
                      <m:t>2</m:t>
                    </m:r>
                    <m:func>
                      <m:funcPr>
                        <m:ctrlPr>
                          <a:rPr lang="it-IT" i="1">
                            <a:solidFill>
                              <a:srgbClr val="E71224"/>
                            </a:solidFill>
                            <a:latin typeface="Cambria Math" panose="02040503050406030204" pitchFamily="18" charset="0"/>
                          </a:rPr>
                        </m:ctrlPr>
                      </m:funcPr>
                      <m:fName>
                        <m:r>
                          <m:rPr>
                            <m:sty m:val="p"/>
                          </m:rPr>
                          <a:rPr lang="it-IT">
                            <a:solidFill>
                              <a:srgbClr val="E71224"/>
                            </a:solidFill>
                            <a:latin typeface="Cambria Math" panose="02040503050406030204" pitchFamily="18" charset="0"/>
                          </a:rPr>
                          <m:t>log</m:t>
                        </m:r>
                      </m:fName>
                      <m:e>
                        <m:r>
                          <a:rPr lang="it-IT" i="1">
                            <a:solidFill>
                              <a:srgbClr val="E71224"/>
                            </a:solidFill>
                            <a:latin typeface="Cambria Math" panose="02040503050406030204" pitchFamily="18" charset="0"/>
                          </a:rPr>
                          <m:t>𝑛</m:t>
                        </m:r>
                      </m:e>
                    </m:func>
                    <m:r>
                      <a:rPr lang="it-IT" i="1">
                        <a:solidFill>
                          <a:srgbClr val="E71224"/>
                        </a:solidFill>
                        <a:latin typeface="Cambria Math" panose="02040503050406030204" pitchFamily="18" charset="0"/>
                      </a:rPr>
                      <m:t> </m:t>
                    </m:r>
                  </m:oMath>
                </a14:m>
                <a:r>
                  <a:rPr lang="it-IT" dirty="0" err="1"/>
                  <a:t>is</a:t>
                </a:r>
                <a:r>
                  <a:rPr lang="it-IT" dirty="0"/>
                  <a:t> </a:t>
                </a:r>
                <a:r>
                  <a:rPr lang="it-IT" dirty="0" err="1"/>
                  <a:t>bounded</a:t>
                </a:r>
                <a:r>
                  <a:rPr lang="it-IT" dirty="0"/>
                  <a:t>, </a:t>
                </a:r>
                <a:r>
                  <a:rPr lang="it-IT" dirty="0" err="1"/>
                  <a:t>indepedent</a:t>
                </a:r>
                <a:r>
                  <a:rPr lang="it-IT" dirty="0"/>
                  <a:t> by </a:t>
                </a:r>
                <a14:m>
                  <m:oMath xmlns:m="http://schemas.openxmlformats.org/officeDocument/2006/math">
                    <m:r>
                      <a:rPr lang="it-IT" i="1" dirty="0" smtClean="0">
                        <a:solidFill>
                          <a:srgbClr val="E71224"/>
                        </a:solidFill>
                        <a:latin typeface="Cambria Math" panose="02040503050406030204" pitchFamily="18" charset="0"/>
                      </a:rPr>
                      <m:t>𝑛</m:t>
                    </m:r>
                  </m:oMath>
                </a14:m>
                <a:r>
                  <a:rPr lang="it-IT" dirty="0"/>
                  <a:t>, and for a </a:t>
                </a:r>
                <a:r>
                  <a:rPr lang="it-IT" dirty="0" err="1"/>
                  <a:t>given</a:t>
                </a:r>
                <a:r>
                  <a:rPr lang="it-IT" dirty="0"/>
                  <a:t> </a:t>
                </a:r>
                <a14:m>
                  <m:oMath xmlns:m="http://schemas.openxmlformats.org/officeDocument/2006/math">
                    <m:r>
                      <a:rPr lang="it-IT" i="1" dirty="0">
                        <a:solidFill>
                          <a:srgbClr val="E71224"/>
                        </a:solidFill>
                        <a:latin typeface="Cambria Math" panose="02040503050406030204" pitchFamily="18" charset="0"/>
                      </a:rPr>
                      <m:t>𝑐</m:t>
                    </m:r>
                    <m:r>
                      <a:rPr lang="it-IT" i="1" dirty="0">
                        <a:solidFill>
                          <a:srgbClr val="E71224"/>
                        </a:solidFill>
                        <a:latin typeface="Cambria Math" panose="02040503050406030204" pitchFamily="18" charset="0"/>
                      </a:rPr>
                      <m:t> </m:t>
                    </m:r>
                  </m:oMath>
                </a14:m>
                <a:r>
                  <a:rPr lang="it-IT" dirty="0" err="1"/>
                  <a:t>decrease</a:t>
                </a:r>
                <a:r>
                  <a:rPr lang="it-IT" dirty="0"/>
                  <a:t> with </a:t>
                </a:r>
                <a14:m>
                  <m:oMath xmlns:m="http://schemas.openxmlformats.org/officeDocument/2006/math">
                    <m:sSup>
                      <m:sSupPr>
                        <m:ctrlPr>
                          <a:rPr lang="it-IT" b="0" i="1" dirty="0" smtClean="0">
                            <a:solidFill>
                              <a:srgbClr val="E71224"/>
                            </a:solidFill>
                            <a:latin typeface="Cambria Math" panose="02040503050406030204" pitchFamily="18" charset="0"/>
                          </a:rPr>
                        </m:ctrlPr>
                      </m:sSupPr>
                      <m:e>
                        <m:r>
                          <a:rPr lang="it-IT" b="0" i="1" dirty="0" smtClean="0">
                            <a:solidFill>
                              <a:srgbClr val="E71224"/>
                            </a:solidFill>
                            <a:latin typeface="Cambria Math" panose="02040503050406030204" pitchFamily="18" charset="0"/>
                          </a:rPr>
                          <m:t>𝑐</m:t>
                        </m:r>
                      </m:e>
                      <m:sup>
                        <m:r>
                          <a:rPr lang="it-IT" b="0" i="1" dirty="0" smtClean="0">
                            <a:solidFill>
                              <a:srgbClr val="E71224"/>
                            </a:solidFill>
                            <a:latin typeface="Cambria Math" panose="02040503050406030204" pitchFamily="18" charset="0"/>
                          </a:rPr>
                          <m:t>2</m:t>
                        </m:r>
                      </m:sup>
                    </m:sSup>
                  </m:oMath>
                </a14:m>
                <a:r>
                  <a:rPr lang="it-IT" dirty="0"/>
                  <a:t>. </a:t>
                </a:r>
                <a:r>
                  <a:rPr lang="it-IT" dirty="0" err="1"/>
                  <a:t>Namely</a:t>
                </a:r>
                <a:r>
                  <a:rPr lang="it-IT" dirty="0"/>
                  <a:t> </a:t>
                </a:r>
                <a14:m>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𝑇</m:t>
                        </m:r>
                      </m:e>
                      <m:sub>
                        <m:r>
                          <a:rPr lang="it-IT" b="0" i="1" smtClean="0">
                            <a:solidFill>
                              <a:srgbClr val="E71224"/>
                            </a:solidFill>
                            <a:latin typeface="Cambria Math" panose="02040503050406030204" pitchFamily="18" charset="0"/>
                          </a:rPr>
                          <m:t>𝑛</m:t>
                        </m:r>
                      </m:sub>
                    </m:sSub>
                  </m:oMath>
                </a14:m>
                <a:r>
                  <a:rPr lang="it-IT" i="1" dirty="0"/>
                  <a:t> </a:t>
                </a:r>
                <a:r>
                  <a:rPr lang="it-IT" dirty="0" err="1"/>
                  <a:t>will</a:t>
                </a:r>
                <a:r>
                  <a:rPr lang="it-IT" b="1" dirty="0"/>
                  <a:t> </a:t>
                </a:r>
                <a:r>
                  <a:rPr lang="it-IT" b="1" dirty="0" err="1"/>
                  <a:t>not</a:t>
                </a:r>
                <a:r>
                  <a:rPr lang="it-IT" b="1" dirty="0"/>
                  <a:t> be </a:t>
                </a:r>
                <a:r>
                  <a:rPr lang="it-IT" b="1" dirty="0" err="1"/>
                  <a:t>much</a:t>
                </a:r>
                <a:r>
                  <a:rPr lang="it-IT" b="1" dirty="0"/>
                  <a:t> </a:t>
                </a:r>
                <a:r>
                  <a:rPr lang="it-IT" b="1" dirty="0" err="1"/>
                  <a:t>different</a:t>
                </a:r>
                <a:r>
                  <a:rPr lang="it-IT" b="1" dirty="0"/>
                  <a:t> </a:t>
                </a:r>
                <a:r>
                  <a:rPr lang="it-IT" dirty="0" err="1"/>
                  <a:t>than</a:t>
                </a:r>
                <a:r>
                  <a:rPr lang="it-IT" dirty="0"/>
                  <a:t> </a:t>
                </a:r>
                <a14:m>
                  <m:oMath xmlns:m="http://schemas.openxmlformats.org/officeDocument/2006/math">
                    <m:r>
                      <a:rPr lang="it-IT">
                        <a:solidFill>
                          <a:srgbClr val="E71224"/>
                        </a:solidFill>
                        <a:latin typeface="Cambria Math" panose="02040503050406030204" pitchFamily="18" charset="0"/>
                      </a:rPr>
                      <m:t>2</m:t>
                    </m:r>
                    <m:func>
                      <m:funcPr>
                        <m:ctrlPr>
                          <a:rPr lang="it-IT" i="1">
                            <a:solidFill>
                              <a:srgbClr val="E71224"/>
                            </a:solidFill>
                            <a:latin typeface="Cambria Math" panose="02040503050406030204" pitchFamily="18" charset="0"/>
                          </a:rPr>
                        </m:ctrlPr>
                      </m:funcPr>
                      <m:fName>
                        <m:r>
                          <m:rPr>
                            <m:sty m:val="p"/>
                          </m:rPr>
                          <a:rPr lang="it-IT">
                            <a:solidFill>
                              <a:srgbClr val="E71224"/>
                            </a:solidFill>
                            <a:latin typeface="Cambria Math" panose="02040503050406030204" pitchFamily="18" charset="0"/>
                          </a:rPr>
                          <m:t>log</m:t>
                        </m:r>
                      </m:fName>
                      <m:e>
                        <m:r>
                          <a:rPr lang="it-IT" i="1">
                            <a:solidFill>
                              <a:srgbClr val="E71224"/>
                            </a:solidFill>
                            <a:latin typeface="Cambria Math" panose="02040503050406030204" pitchFamily="18" charset="0"/>
                          </a:rPr>
                          <m:t>𝑛</m:t>
                        </m:r>
                      </m:e>
                    </m:func>
                  </m:oMath>
                </a14:m>
                <a:r>
                  <a:rPr lang="it-IT" dirty="0"/>
                  <a:t>.</a:t>
                </a:r>
              </a:p>
            </p:txBody>
          </p:sp>
        </mc:Choice>
        <mc:Fallback>
          <p:sp>
            <p:nvSpPr>
              <p:cNvPr id="111" name="CasellaDiTesto 110">
                <a:extLst>
                  <a:ext uri="{FF2B5EF4-FFF2-40B4-BE49-F238E27FC236}">
                    <a16:creationId xmlns:a16="http://schemas.microsoft.com/office/drawing/2014/main" id="{BE660411-2DAD-1D33-F8A4-B9F25541102E}"/>
                  </a:ext>
                </a:extLst>
              </p:cNvPr>
              <p:cNvSpPr txBox="1">
                <a:spLocks noRot="1" noChangeAspect="1" noMove="1" noResize="1" noEditPoints="1" noAdjustHandles="1" noChangeArrowheads="1" noChangeShapeType="1" noTextEdit="1"/>
              </p:cNvSpPr>
              <p:nvPr/>
            </p:nvSpPr>
            <p:spPr>
              <a:xfrm>
                <a:off x="181124" y="6544994"/>
                <a:ext cx="9748113" cy="646331"/>
              </a:xfrm>
              <a:prstGeom prst="rect">
                <a:avLst/>
              </a:prstGeom>
              <a:blipFill>
                <a:blip r:embed="rId24"/>
                <a:stretch>
                  <a:fillRect l="-438" t="-5660" b="-14151"/>
                </a:stretch>
              </a:blipFill>
            </p:spPr>
            <p:txBody>
              <a:bodyPr/>
              <a:lstStyle/>
              <a:p>
                <a:r>
                  <a:rPr lang="it-IT">
                    <a:noFill/>
                  </a:rPr>
                  <a:t> </a:t>
                </a:r>
              </a:p>
            </p:txBody>
          </p:sp>
        </mc:Fallback>
      </mc:AlternateContent>
    </p:spTree>
    <p:extLst>
      <p:ext uri="{BB962C8B-B14F-4D97-AF65-F5344CB8AC3E}">
        <p14:creationId xmlns:p14="http://schemas.microsoft.com/office/powerpoint/2010/main" val="27215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500"/>
                                        <p:tgtEl>
                                          <p:spTgt spid="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500"/>
                                        <p:tgtEl>
                                          <p:spTgt spid="6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par>
                                <p:cTn id="43" presetID="10"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1"/>
                                        </p:tgtEl>
                                        <p:attrNameLst>
                                          <p:attrName>style.visibility</p:attrName>
                                        </p:attrNameLst>
                                      </p:cBhvr>
                                      <p:to>
                                        <p:strVal val="visible"/>
                                      </p:to>
                                    </p:set>
                                    <p:animEffect transition="in" filter="fade">
                                      <p:cBhvr>
                                        <p:cTn id="48"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104" grpId="0"/>
      <p:bldP spid="1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42038" y="266245"/>
            <a:ext cx="9055073" cy="493439"/>
          </a:xfrm>
        </p:spPr>
        <p:txBody>
          <a:bodyPr>
            <a:normAutofit/>
          </a:bodyPr>
          <a:lstStyle/>
          <a:p>
            <a:r>
              <a:rPr lang="en-US" sz="2800" dirty="0"/>
              <a:t>Order of Complexities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6</a:t>
            </a:fld>
            <a:endParaRPr lang="it-IT"/>
          </a:p>
        </p:txBody>
      </p:sp>
      <p:pic>
        <p:nvPicPr>
          <p:cNvPr id="6" name="Immagine 5">
            <a:extLst>
              <a:ext uri="{FF2B5EF4-FFF2-40B4-BE49-F238E27FC236}">
                <a16:creationId xmlns:a16="http://schemas.microsoft.com/office/drawing/2014/main" id="{1C418376-F557-72CF-7D08-85CE97709037}"/>
              </a:ext>
            </a:extLst>
          </p:cNvPr>
          <p:cNvPicPr>
            <a:picLocks noChangeAspect="1"/>
          </p:cNvPicPr>
          <p:nvPr/>
        </p:nvPicPr>
        <p:blipFill>
          <a:blip r:embed="rId3"/>
          <a:stretch>
            <a:fillRect/>
          </a:stretch>
        </p:blipFill>
        <p:spPr>
          <a:xfrm>
            <a:off x="6486144" y="2208431"/>
            <a:ext cx="3316834" cy="2106368"/>
          </a:xfrm>
          <a:prstGeom prst="rect">
            <a:avLst/>
          </a:prstGeom>
        </p:spPr>
      </p:pic>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EA9FFAB8-6B43-F8DB-516A-26D165B4EDB5}"/>
                  </a:ext>
                </a:extLst>
              </p:cNvPr>
              <p:cNvSpPr txBox="1"/>
              <p:nvPr/>
            </p:nvSpPr>
            <p:spPr>
              <a:xfrm>
                <a:off x="193867" y="856643"/>
                <a:ext cx="9722627" cy="369332"/>
              </a:xfrm>
              <a:prstGeom prst="rect">
                <a:avLst/>
              </a:prstGeom>
              <a:noFill/>
            </p:spPr>
            <p:txBody>
              <a:bodyPr wrap="square">
                <a:spAutoFit/>
              </a:bodyPr>
              <a:lstStyle/>
              <a:p>
                <a:pPr marL="342900" indent="-342900">
                  <a:buFont typeface="Arial" panose="020B0604020202020204" pitchFamily="34" charset="0"/>
                  <a:buChar char="•"/>
                </a:pPr>
                <a:r>
                  <a:rPr lang="it-IT" dirty="0" err="1"/>
                  <a:t>Thus</a:t>
                </a:r>
                <a:r>
                  <a:rPr lang="it-IT" dirty="0"/>
                  <a:t>, </a:t>
                </a:r>
                <a:r>
                  <a:rPr lang="it-IT" dirty="0" err="1"/>
                  <a:t>as</a:t>
                </a:r>
                <a:r>
                  <a:rPr lang="it-IT" dirty="0"/>
                  <a:t> </a:t>
                </a:r>
                <a14:m>
                  <m:oMath xmlns:m="http://schemas.openxmlformats.org/officeDocument/2006/math">
                    <m:r>
                      <a:rPr lang="it-IT" i="1" dirty="0">
                        <a:solidFill>
                          <a:srgbClr val="E71224"/>
                        </a:solidFill>
                        <a:latin typeface="Cambria Math" panose="02040503050406030204" pitchFamily="18" charset="0"/>
                      </a:rPr>
                      <m:t>𝑛</m:t>
                    </m:r>
                    <m:r>
                      <a:rPr lang="it-IT" i="1" dirty="0">
                        <a:solidFill>
                          <a:srgbClr val="E71224"/>
                        </a:solidFill>
                        <a:latin typeface="Cambria Math" panose="02040503050406030204" pitchFamily="18" charset="0"/>
                      </a:rPr>
                      <m:t> </m:t>
                    </m:r>
                  </m:oMath>
                </a14:m>
                <a:r>
                  <a:rPr lang="it-IT" dirty="0" err="1"/>
                  <a:t>increases</a:t>
                </a:r>
                <a:r>
                  <a:rPr lang="it-IT" dirty="0"/>
                  <a:t>, the </a:t>
                </a:r>
                <a:r>
                  <a:rPr lang="it-IT" b="1" dirty="0"/>
                  <a:t>rumour </a:t>
                </a:r>
                <a:r>
                  <a:rPr lang="it-IT" b="1" dirty="0" err="1"/>
                  <a:t>spreading</a:t>
                </a:r>
                <a:r>
                  <a:rPr lang="it-IT" b="1" dirty="0"/>
                  <a:t> time-</a:t>
                </a:r>
                <a:r>
                  <a:rPr lang="it-IT" b="1" dirty="0" err="1"/>
                  <a:t>complexity</a:t>
                </a:r>
                <a:r>
                  <a:rPr lang="it-IT" b="1" dirty="0"/>
                  <a:t> </a:t>
                </a:r>
                <a:r>
                  <a:rPr lang="it-IT" dirty="0" err="1"/>
                  <a:t>grows</a:t>
                </a:r>
                <a:r>
                  <a:rPr lang="it-IT" dirty="0"/>
                  <a:t> </a:t>
                </a:r>
                <a:r>
                  <a:rPr lang="it-IT" dirty="0" err="1"/>
                  <a:t>as</a:t>
                </a:r>
                <a:r>
                  <a:rPr lang="it-IT" dirty="0"/>
                  <a:t> </a:t>
                </a:r>
                <a14:m>
                  <m:oMath xmlns:m="http://schemas.openxmlformats.org/officeDocument/2006/math">
                    <m:r>
                      <a:rPr lang="it-IT" b="0" i="0" dirty="0" smtClean="0">
                        <a:solidFill>
                          <a:srgbClr val="E71224"/>
                        </a:solidFill>
                        <a:latin typeface="Cambria Math" panose="02040503050406030204" pitchFamily="18" charset="0"/>
                      </a:rPr>
                      <m:t>2</m:t>
                    </m:r>
                    <m:func>
                      <m:funcPr>
                        <m:ctrlPr>
                          <a:rPr lang="it-IT" b="0" i="1" dirty="0" smtClean="0">
                            <a:solidFill>
                              <a:srgbClr val="E71224"/>
                            </a:solidFill>
                            <a:latin typeface="Cambria Math" panose="02040503050406030204" pitchFamily="18" charset="0"/>
                          </a:rPr>
                        </m:ctrlPr>
                      </m:funcPr>
                      <m:fName>
                        <m:r>
                          <m:rPr>
                            <m:sty m:val="p"/>
                          </m:rPr>
                          <a:rPr lang="it-IT" b="0" i="0" dirty="0" smtClean="0">
                            <a:solidFill>
                              <a:srgbClr val="E71224"/>
                            </a:solidFill>
                            <a:latin typeface="Cambria Math" panose="02040503050406030204" pitchFamily="18" charset="0"/>
                          </a:rPr>
                          <m:t>log</m:t>
                        </m:r>
                      </m:fName>
                      <m:e>
                        <m:r>
                          <a:rPr lang="it-IT" b="0" i="1" dirty="0" smtClean="0">
                            <a:solidFill>
                              <a:srgbClr val="E71224"/>
                            </a:solidFill>
                            <a:latin typeface="Cambria Math" panose="02040503050406030204" pitchFamily="18" charset="0"/>
                          </a:rPr>
                          <m:t>𝑛</m:t>
                        </m:r>
                      </m:e>
                    </m:func>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𝑛</m:t>
                    </m:r>
                  </m:oMath>
                </a14:m>
                <a:endParaRPr lang="en-US" dirty="0"/>
              </a:p>
            </p:txBody>
          </p:sp>
        </mc:Choice>
        <mc:Fallback xmlns="">
          <p:sp>
            <p:nvSpPr>
              <p:cNvPr id="7" name="CasellaDiTesto 6">
                <a:extLst>
                  <a:ext uri="{FF2B5EF4-FFF2-40B4-BE49-F238E27FC236}">
                    <a16:creationId xmlns:a16="http://schemas.microsoft.com/office/drawing/2014/main" id="{EA9FFAB8-6B43-F8DB-516A-26D165B4EDB5}"/>
                  </a:ext>
                </a:extLst>
              </p:cNvPr>
              <p:cNvSpPr txBox="1">
                <a:spLocks noRot="1" noChangeAspect="1" noMove="1" noResize="1" noEditPoints="1" noAdjustHandles="1" noChangeArrowheads="1" noChangeShapeType="1" noTextEdit="1"/>
              </p:cNvSpPr>
              <p:nvPr/>
            </p:nvSpPr>
            <p:spPr>
              <a:xfrm>
                <a:off x="193867" y="856643"/>
                <a:ext cx="9722627" cy="369332"/>
              </a:xfrm>
              <a:prstGeom prst="rect">
                <a:avLst/>
              </a:prstGeom>
              <a:blipFill>
                <a:blip r:embed="rId4"/>
                <a:stretch>
                  <a:fillRect l="-439" t="-10000" b="-26667"/>
                </a:stretch>
              </a:blipFill>
            </p:spPr>
            <p:txBody>
              <a:bodyPr/>
              <a:lstStyle/>
              <a:p>
                <a:r>
                  <a:rPr lang="it-IT">
                    <a:noFill/>
                  </a:rPr>
                  <a:t> </a:t>
                </a:r>
              </a:p>
            </p:txBody>
          </p:sp>
        </mc:Fallback>
      </mc:AlternateContent>
      <p:sp>
        <p:nvSpPr>
          <p:cNvPr id="13" name="CasellaDiTesto 12">
            <a:extLst>
              <a:ext uri="{FF2B5EF4-FFF2-40B4-BE49-F238E27FC236}">
                <a16:creationId xmlns:a16="http://schemas.microsoft.com/office/drawing/2014/main" id="{C0AF41A6-ADD5-D89D-D63E-15F1B5BEF678}"/>
              </a:ext>
            </a:extLst>
          </p:cNvPr>
          <p:cNvSpPr txBox="1"/>
          <p:nvPr/>
        </p:nvSpPr>
        <p:spPr>
          <a:xfrm>
            <a:off x="189638" y="2020806"/>
            <a:ext cx="6144106" cy="369332"/>
          </a:xfrm>
          <a:prstGeom prst="rect">
            <a:avLst/>
          </a:prstGeom>
          <a:noFill/>
        </p:spPr>
        <p:txBody>
          <a:bodyPr wrap="square">
            <a:spAutoFit/>
          </a:bodyPr>
          <a:lstStyle/>
          <a:p>
            <a:pPr marL="342900" indent="-342900">
              <a:buFont typeface="Arial" panose="020B0604020202020204" pitchFamily="34" charset="0"/>
              <a:buChar char="•"/>
            </a:pPr>
            <a:r>
              <a:rPr lang="en-US" dirty="0"/>
              <a:t>Below some notion on time-complexities are explained:</a:t>
            </a:r>
          </a:p>
        </p:txBody>
      </p:sp>
      <mc:AlternateContent xmlns:mc="http://schemas.openxmlformats.org/markup-compatibility/2006">
        <mc:Choice xmlns:a14="http://schemas.microsoft.com/office/drawing/2010/main" Requires="a14">
          <p:sp>
            <p:nvSpPr>
              <p:cNvPr id="14" name="CasellaDiTesto 13">
                <a:extLst>
                  <a:ext uri="{FF2B5EF4-FFF2-40B4-BE49-F238E27FC236}">
                    <a16:creationId xmlns:a16="http://schemas.microsoft.com/office/drawing/2014/main" id="{FC2A5BE0-21E9-7A69-6FD9-3D5AF1729EFE}"/>
                  </a:ext>
                </a:extLst>
              </p:cNvPr>
              <p:cNvSpPr txBox="1"/>
              <p:nvPr/>
            </p:nvSpPr>
            <p:spPr>
              <a:xfrm>
                <a:off x="430047" y="2568601"/>
                <a:ext cx="6056097" cy="646331"/>
              </a:xfrm>
              <a:prstGeom prst="rect">
                <a:avLst/>
              </a:prstGeom>
              <a:noFill/>
            </p:spPr>
            <p:txBody>
              <a:bodyPr wrap="square">
                <a:spAutoFit/>
              </a:bodyPr>
              <a:lstStyle/>
              <a:p>
                <a:pPr marL="342900" indent="-342900">
                  <a:buFont typeface="Wingdings" panose="05000000000000000000" pitchFamily="2" charset="2"/>
                  <a:buChar char="ü"/>
                </a:pPr>
                <a:r>
                  <a:rPr lang="en-US" b="1" dirty="0"/>
                  <a:t>Constant: </a:t>
                </a:r>
                <a:r>
                  <a:rPr lang="en-US" dirty="0"/>
                  <a:t>The algorithm runs for the same amount of time every time irrespective of the problem size, </a:t>
                </a:r>
                <a14:m>
                  <m:oMath xmlns:m="http://schemas.openxmlformats.org/officeDocument/2006/math">
                    <m:r>
                      <a:rPr lang="it-IT" b="0" i="1" smtClean="0">
                        <a:solidFill>
                          <a:srgbClr val="E71224"/>
                        </a:solidFill>
                        <a:latin typeface="Cambria Math" panose="02040503050406030204" pitchFamily="18" charset="0"/>
                      </a:rPr>
                      <m:t>𝑂</m:t>
                    </m:r>
                    <m:d>
                      <m:dPr>
                        <m:ctrlPr>
                          <a:rPr lang="it-IT" b="0" i="1" smtClean="0">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1</m:t>
                        </m:r>
                      </m:e>
                    </m:d>
                    <m:r>
                      <a:rPr lang="it-IT" b="0" i="1" smtClean="0">
                        <a:solidFill>
                          <a:srgbClr val="E71224"/>
                        </a:solidFill>
                        <a:latin typeface="Cambria Math" panose="02040503050406030204" pitchFamily="18" charset="0"/>
                      </a:rPr>
                      <m:t> ∀ </m:t>
                    </m:r>
                    <m:r>
                      <a:rPr lang="it-IT" b="0" i="1" smtClean="0">
                        <a:solidFill>
                          <a:srgbClr val="E71224"/>
                        </a:solidFill>
                        <a:latin typeface="Cambria Math" panose="02040503050406030204" pitchFamily="18" charset="0"/>
                      </a:rPr>
                      <m:t>𝑛</m:t>
                    </m:r>
                    <m:r>
                      <a:rPr lang="it-IT" b="0" i="1" smtClean="0">
                        <a:solidFill>
                          <a:srgbClr val="E71224"/>
                        </a:solidFill>
                        <a:latin typeface="Cambria Math" panose="02040503050406030204" pitchFamily="18" charset="0"/>
                      </a:rPr>
                      <m:t>≥1</m:t>
                    </m:r>
                  </m:oMath>
                </a14:m>
                <a:endParaRPr lang="en-US" dirty="0"/>
              </a:p>
            </p:txBody>
          </p:sp>
        </mc:Choice>
        <mc:Fallback>
          <p:sp>
            <p:nvSpPr>
              <p:cNvPr id="14" name="CasellaDiTesto 13">
                <a:extLst>
                  <a:ext uri="{FF2B5EF4-FFF2-40B4-BE49-F238E27FC236}">
                    <a16:creationId xmlns:a16="http://schemas.microsoft.com/office/drawing/2014/main" id="{FC2A5BE0-21E9-7A69-6FD9-3D5AF1729EFE}"/>
                  </a:ext>
                </a:extLst>
              </p:cNvPr>
              <p:cNvSpPr txBox="1">
                <a:spLocks noRot="1" noChangeAspect="1" noMove="1" noResize="1" noEditPoints="1" noAdjustHandles="1" noChangeArrowheads="1" noChangeShapeType="1" noTextEdit="1"/>
              </p:cNvSpPr>
              <p:nvPr/>
            </p:nvSpPr>
            <p:spPr>
              <a:xfrm>
                <a:off x="430047" y="2568601"/>
                <a:ext cx="6056097" cy="646331"/>
              </a:xfrm>
              <a:prstGeom prst="rect">
                <a:avLst/>
              </a:prstGeom>
              <a:blipFill>
                <a:blip r:embed="rId5"/>
                <a:stretch>
                  <a:fillRect l="-705" t="-4717" r="-302" b="-14151"/>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6" name="CasellaDiTesto 15">
                <a:extLst>
                  <a:ext uri="{FF2B5EF4-FFF2-40B4-BE49-F238E27FC236}">
                    <a16:creationId xmlns:a16="http://schemas.microsoft.com/office/drawing/2014/main" id="{232572E3-6B25-0E50-6AD0-F6A6A67EC6E0}"/>
                  </a:ext>
                </a:extLst>
              </p:cNvPr>
              <p:cNvSpPr txBox="1"/>
              <p:nvPr/>
            </p:nvSpPr>
            <p:spPr>
              <a:xfrm>
                <a:off x="468671" y="3579156"/>
                <a:ext cx="5760679" cy="646331"/>
              </a:xfrm>
              <a:prstGeom prst="rect">
                <a:avLst/>
              </a:prstGeom>
              <a:noFill/>
            </p:spPr>
            <p:txBody>
              <a:bodyPr wrap="square">
                <a:spAutoFit/>
              </a:bodyPr>
              <a:lstStyle/>
              <a:p>
                <a:pPr marL="342900" indent="-342900">
                  <a:buFont typeface="Wingdings" panose="05000000000000000000" pitchFamily="2" charset="2"/>
                  <a:buChar char="ü"/>
                </a:pPr>
                <a:r>
                  <a:rPr lang="en-US" b="1" dirty="0"/>
                  <a:t>Linear: </a:t>
                </a:r>
                <a:r>
                  <a:rPr lang="en-US" dirty="0"/>
                  <a:t>The algorithm runtime is linearly proportional to the problem size, </a:t>
                </a:r>
                <a14:m>
                  <m:oMath xmlns:m="http://schemas.openxmlformats.org/officeDocument/2006/math">
                    <m:r>
                      <a:rPr lang="it-IT" b="0" i="1" smtClean="0">
                        <a:solidFill>
                          <a:srgbClr val="E71224"/>
                        </a:solidFill>
                        <a:latin typeface="Cambria Math" panose="02040503050406030204" pitchFamily="18" charset="0"/>
                      </a:rPr>
                      <m:t>𝑂</m:t>
                    </m:r>
                    <m:d>
                      <m:dPr>
                        <m:ctrlPr>
                          <a:rPr lang="it-IT" b="0" i="1" smtClean="0">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𝑛</m:t>
                        </m:r>
                      </m:e>
                    </m:d>
                    <m:sSub>
                      <m:sSubPr>
                        <m:ctrlPr>
                          <a:rPr lang="it-IT" i="1">
                            <a:solidFill>
                              <a:srgbClr val="E71224"/>
                            </a:solidFill>
                            <a:latin typeface="Cambria Math" panose="02040503050406030204" pitchFamily="18" charset="0"/>
                          </a:rPr>
                        </m:ctrlPr>
                      </m:sSubPr>
                      <m:e>
                        <m:d>
                          <m:dPr>
                            <m:begChr m:val=""/>
                            <m:endChr m:val="|"/>
                            <m:ctrlPr>
                              <a:rPr lang="it-IT" i="1">
                                <a:solidFill>
                                  <a:srgbClr val="E71224"/>
                                </a:solidFill>
                                <a:latin typeface="Cambria Math" panose="02040503050406030204" pitchFamily="18" charset="0"/>
                              </a:rPr>
                            </m:ctrlPr>
                          </m:dPr>
                          <m:e>
                            <m:r>
                              <a:rPr lang="en-US">
                                <a:latin typeface="Cambria Math" panose="02040503050406030204" pitchFamily="18" charset="0"/>
                              </a:rPr>
                              <m:t>​</m:t>
                            </m:r>
                          </m:e>
                        </m:d>
                      </m:e>
                      <m:sub>
                        <m:r>
                          <a:rPr lang="it-IT" i="1">
                            <a:solidFill>
                              <a:srgbClr val="E71224"/>
                            </a:solidFill>
                            <a:latin typeface="Cambria Math" panose="02040503050406030204" pitchFamily="18" charset="0"/>
                          </a:rPr>
                          <m:t>𝑛</m:t>
                        </m:r>
                        <m:r>
                          <a:rPr lang="it-IT" i="1">
                            <a:solidFill>
                              <a:srgbClr val="E71224"/>
                            </a:solidFill>
                            <a:latin typeface="Cambria Math" panose="02040503050406030204" pitchFamily="18" charset="0"/>
                          </a:rPr>
                          <m:t>=100</m:t>
                        </m:r>
                      </m:sub>
                    </m:sSub>
                    <m:r>
                      <a:rPr lang="it-IT" b="0" i="0" smtClean="0">
                        <a:solidFill>
                          <a:srgbClr val="E71224"/>
                        </a:solidFill>
                        <a:latin typeface="Cambria Math" panose="02040503050406030204" pitchFamily="18" charset="0"/>
                      </a:rPr>
                      <m:t>=100</m:t>
                    </m:r>
                  </m:oMath>
                </a14:m>
                <a:endParaRPr lang="en-US" dirty="0"/>
              </a:p>
            </p:txBody>
          </p:sp>
        </mc:Choice>
        <mc:Fallback>
          <p:sp>
            <p:nvSpPr>
              <p:cNvPr id="16" name="CasellaDiTesto 15">
                <a:extLst>
                  <a:ext uri="{FF2B5EF4-FFF2-40B4-BE49-F238E27FC236}">
                    <a16:creationId xmlns:a16="http://schemas.microsoft.com/office/drawing/2014/main" id="{232572E3-6B25-0E50-6AD0-F6A6A67EC6E0}"/>
                  </a:ext>
                </a:extLst>
              </p:cNvPr>
              <p:cNvSpPr txBox="1">
                <a:spLocks noRot="1" noChangeAspect="1" noMove="1" noResize="1" noEditPoints="1" noAdjustHandles="1" noChangeArrowheads="1" noChangeShapeType="1" noTextEdit="1"/>
              </p:cNvSpPr>
              <p:nvPr/>
            </p:nvSpPr>
            <p:spPr>
              <a:xfrm>
                <a:off x="468671" y="3579156"/>
                <a:ext cx="5760679" cy="646331"/>
              </a:xfrm>
              <a:prstGeom prst="rect">
                <a:avLst/>
              </a:prstGeom>
              <a:blipFill>
                <a:blip r:embed="rId6"/>
                <a:stretch>
                  <a:fillRect l="-741" t="-26415" r="-952" b="-10566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8" name="CasellaDiTesto 17">
                <a:extLst>
                  <a:ext uri="{FF2B5EF4-FFF2-40B4-BE49-F238E27FC236}">
                    <a16:creationId xmlns:a16="http://schemas.microsoft.com/office/drawing/2014/main" id="{9B7F6E0A-FA66-82C7-42BE-668B5DDD9D66}"/>
                  </a:ext>
                </a:extLst>
              </p:cNvPr>
              <p:cNvSpPr txBox="1"/>
              <p:nvPr/>
            </p:nvSpPr>
            <p:spPr>
              <a:xfrm>
                <a:off x="430047" y="6463942"/>
                <a:ext cx="9474008" cy="646331"/>
              </a:xfrm>
              <a:prstGeom prst="rect">
                <a:avLst/>
              </a:prstGeom>
              <a:noFill/>
            </p:spPr>
            <p:txBody>
              <a:bodyPr wrap="square">
                <a:spAutoFit/>
              </a:bodyPr>
              <a:lstStyle/>
              <a:p>
                <a:pPr marL="342900" indent="-342900">
                  <a:buFont typeface="Wingdings" panose="05000000000000000000" pitchFamily="2" charset="2"/>
                  <a:buChar char="ü"/>
                </a:pPr>
                <a:r>
                  <a:rPr lang="en-US" b="1" dirty="0"/>
                  <a:t>Exponential: </a:t>
                </a:r>
                <a:r>
                  <a:rPr lang="en-US" dirty="0"/>
                  <a:t>The algorithm runtime depends on a power of the input-size, this one of the most horrible use-cases </a:t>
                </a:r>
                <a14:m>
                  <m:oMath xmlns:m="http://schemas.openxmlformats.org/officeDocument/2006/math">
                    <m:r>
                      <a:rPr lang="it-IT" b="0" i="1" smtClean="0">
                        <a:solidFill>
                          <a:srgbClr val="E71224"/>
                        </a:solidFill>
                        <a:latin typeface="Cambria Math" panose="02040503050406030204" pitchFamily="18" charset="0"/>
                      </a:rPr>
                      <m:t>𝑂</m:t>
                    </m:r>
                    <m:d>
                      <m:dPr>
                        <m:ctrlPr>
                          <a:rPr lang="it-IT" b="0" i="1" smtClean="0">
                            <a:solidFill>
                              <a:srgbClr val="E71224"/>
                            </a:solidFill>
                            <a:latin typeface="Cambria Math" panose="02040503050406030204" pitchFamily="18" charset="0"/>
                          </a:rPr>
                        </m:ctrlPr>
                      </m:dPr>
                      <m:e>
                        <m:sSup>
                          <m:sSupPr>
                            <m:ctrlPr>
                              <a:rPr lang="it-IT" b="0" i="1" smtClean="0">
                                <a:solidFill>
                                  <a:srgbClr val="E71224"/>
                                </a:solidFill>
                                <a:latin typeface="Cambria Math" panose="02040503050406030204" pitchFamily="18" charset="0"/>
                              </a:rPr>
                            </m:ctrlPr>
                          </m:sSupPr>
                          <m:e>
                            <m:r>
                              <a:rPr lang="it-IT" b="0" i="1" smtClean="0">
                                <a:solidFill>
                                  <a:srgbClr val="E71224"/>
                                </a:solidFill>
                                <a:latin typeface="Cambria Math" panose="02040503050406030204" pitchFamily="18" charset="0"/>
                              </a:rPr>
                              <m:t>2</m:t>
                            </m:r>
                          </m:e>
                          <m:sup>
                            <m:r>
                              <a:rPr lang="it-IT" b="0" i="1" smtClean="0">
                                <a:solidFill>
                                  <a:srgbClr val="E71224"/>
                                </a:solidFill>
                                <a:latin typeface="Cambria Math" panose="02040503050406030204" pitchFamily="18" charset="0"/>
                              </a:rPr>
                              <m:t>𝑛</m:t>
                            </m:r>
                          </m:sup>
                        </m:sSup>
                      </m:e>
                    </m:d>
                    <m:sSub>
                      <m:sSubPr>
                        <m:ctrlPr>
                          <a:rPr lang="it-IT" b="0" i="1" smtClean="0">
                            <a:solidFill>
                              <a:srgbClr val="E71224"/>
                            </a:solidFill>
                            <a:latin typeface="Cambria Math" panose="02040503050406030204" pitchFamily="18" charset="0"/>
                          </a:rPr>
                        </m:ctrlPr>
                      </m:sSubPr>
                      <m:e>
                        <m:d>
                          <m:dPr>
                            <m:begChr m:val=""/>
                            <m:endChr m:val="|"/>
                            <m:ctrlPr>
                              <a:rPr lang="it-IT" b="0" i="1" smtClean="0">
                                <a:solidFill>
                                  <a:srgbClr val="E71224"/>
                                </a:solidFill>
                                <a:latin typeface="Cambria Math" panose="02040503050406030204" pitchFamily="18" charset="0"/>
                              </a:rPr>
                            </m:ctrlPr>
                          </m:dPr>
                          <m:e>
                            <m:r>
                              <a:rPr lang="en-US">
                                <a:latin typeface="Cambria Math" panose="02040503050406030204" pitchFamily="18" charset="0"/>
                              </a:rPr>
                              <m:t>​</m:t>
                            </m:r>
                          </m:e>
                        </m:d>
                      </m:e>
                      <m:sub>
                        <m:r>
                          <a:rPr lang="it-IT" b="0" i="1" smtClean="0">
                            <a:solidFill>
                              <a:srgbClr val="E71224"/>
                            </a:solidFill>
                            <a:latin typeface="Cambria Math" panose="02040503050406030204" pitchFamily="18" charset="0"/>
                          </a:rPr>
                          <m:t>𝑛</m:t>
                        </m:r>
                        <m:r>
                          <a:rPr lang="it-IT" b="0" i="1" smtClean="0">
                            <a:solidFill>
                              <a:srgbClr val="E71224"/>
                            </a:solidFill>
                            <a:latin typeface="Cambria Math" panose="02040503050406030204" pitchFamily="18" charset="0"/>
                          </a:rPr>
                          <m:t>=100</m:t>
                        </m:r>
                      </m:sub>
                    </m:sSub>
                    <m:r>
                      <a:rPr lang="it-IT" b="0" i="1" smtClean="0">
                        <a:solidFill>
                          <a:srgbClr val="E71224"/>
                        </a:solidFill>
                        <a:latin typeface="Cambria Math" panose="02040503050406030204" pitchFamily="18" charset="0"/>
                      </a:rPr>
                      <m:t>=1.27⋅</m:t>
                    </m:r>
                    <m:sSup>
                      <m:sSupPr>
                        <m:ctrlPr>
                          <a:rPr lang="it-IT" b="0" i="1" smtClean="0">
                            <a:solidFill>
                              <a:srgbClr val="E71224"/>
                            </a:solidFill>
                            <a:latin typeface="Cambria Math" panose="02040503050406030204" pitchFamily="18" charset="0"/>
                          </a:rPr>
                        </m:ctrlPr>
                      </m:sSupPr>
                      <m:e>
                        <m:r>
                          <a:rPr lang="it-IT" b="0" i="1" smtClean="0">
                            <a:solidFill>
                              <a:srgbClr val="E71224"/>
                            </a:solidFill>
                            <a:latin typeface="Cambria Math" panose="02040503050406030204" pitchFamily="18" charset="0"/>
                          </a:rPr>
                          <m:t>10</m:t>
                        </m:r>
                      </m:e>
                      <m:sup>
                        <m:r>
                          <a:rPr lang="it-IT" b="0" i="1" smtClean="0">
                            <a:solidFill>
                              <a:srgbClr val="E71224"/>
                            </a:solidFill>
                            <a:latin typeface="Cambria Math" panose="02040503050406030204" pitchFamily="18" charset="0"/>
                          </a:rPr>
                          <m:t>30</m:t>
                        </m:r>
                      </m:sup>
                    </m:sSup>
                  </m:oMath>
                </a14:m>
                <a:r>
                  <a:rPr lang="en-US" dirty="0"/>
                  <a:t>, (see NP-hard problems)</a:t>
                </a:r>
              </a:p>
            </p:txBody>
          </p:sp>
        </mc:Choice>
        <mc:Fallback xmlns="">
          <p:sp>
            <p:nvSpPr>
              <p:cNvPr id="18" name="CasellaDiTesto 17">
                <a:extLst>
                  <a:ext uri="{FF2B5EF4-FFF2-40B4-BE49-F238E27FC236}">
                    <a16:creationId xmlns:a16="http://schemas.microsoft.com/office/drawing/2014/main" id="{9B7F6E0A-FA66-82C7-42BE-668B5DDD9D66}"/>
                  </a:ext>
                </a:extLst>
              </p:cNvPr>
              <p:cNvSpPr txBox="1">
                <a:spLocks noRot="1" noChangeAspect="1" noMove="1" noResize="1" noEditPoints="1" noAdjustHandles="1" noChangeArrowheads="1" noChangeShapeType="1" noTextEdit="1"/>
              </p:cNvSpPr>
              <p:nvPr/>
            </p:nvSpPr>
            <p:spPr>
              <a:xfrm>
                <a:off x="430047" y="6463942"/>
                <a:ext cx="9474008" cy="646331"/>
              </a:xfrm>
              <a:prstGeom prst="rect">
                <a:avLst/>
              </a:prstGeom>
              <a:blipFill>
                <a:blip r:embed="rId7"/>
                <a:stretch>
                  <a:fillRect l="-450" t="-26415" b="-10566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9" name="CasellaDiTesto 18">
                <a:extLst>
                  <a:ext uri="{FF2B5EF4-FFF2-40B4-BE49-F238E27FC236}">
                    <a16:creationId xmlns:a16="http://schemas.microsoft.com/office/drawing/2014/main" id="{EE841DB6-9914-B1E6-0216-B11F1BBEABCE}"/>
                  </a:ext>
                </a:extLst>
              </p:cNvPr>
              <p:cNvSpPr txBox="1"/>
              <p:nvPr/>
            </p:nvSpPr>
            <p:spPr>
              <a:xfrm>
                <a:off x="430047" y="4570282"/>
                <a:ext cx="9650577" cy="646331"/>
              </a:xfrm>
              <a:prstGeom prst="rect">
                <a:avLst/>
              </a:prstGeom>
              <a:noFill/>
            </p:spPr>
            <p:txBody>
              <a:bodyPr wrap="square">
                <a:spAutoFit/>
              </a:bodyPr>
              <a:lstStyle/>
              <a:p>
                <a:pPr marL="342900" indent="-342900">
                  <a:buFont typeface="Wingdings" panose="05000000000000000000" pitchFamily="2" charset="2"/>
                  <a:buChar char="ü"/>
                </a:pPr>
                <a:r>
                  <a:rPr lang="en-US" b="1" dirty="0"/>
                  <a:t>Logarithmic: </a:t>
                </a:r>
                <a:r>
                  <a:rPr lang="en-US" dirty="0"/>
                  <a:t>The algorithm runtime increases very slowly compared to an increase in input size i.e. logarithm of input size, </a:t>
                </a:r>
                <a14:m>
                  <m:oMath xmlns:m="http://schemas.openxmlformats.org/officeDocument/2006/math">
                    <m:r>
                      <a:rPr lang="it-IT" b="0" i="1" smtClean="0">
                        <a:solidFill>
                          <a:srgbClr val="E71224"/>
                        </a:solidFill>
                        <a:latin typeface="Cambria Math" panose="02040503050406030204" pitchFamily="18" charset="0"/>
                      </a:rPr>
                      <m:t>𝑂</m:t>
                    </m:r>
                    <m:d>
                      <m:dPr>
                        <m:ctrlPr>
                          <a:rPr lang="it-IT" b="0" i="1" smtClean="0">
                            <a:solidFill>
                              <a:srgbClr val="E71224"/>
                            </a:solidFill>
                            <a:latin typeface="Cambria Math" panose="02040503050406030204" pitchFamily="18" charset="0"/>
                          </a:rPr>
                        </m:ctrlPr>
                      </m:dPr>
                      <m:e>
                        <m:func>
                          <m:funcPr>
                            <m:ctrlPr>
                              <a:rPr lang="it-IT" b="0" i="1" smtClean="0">
                                <a:solidFill>
                                  <a:srgbClr val="E71224"/>
                                </a:solidFill>
                                <a:latin typeface="Cambria Math" panose="02040503050406030204" pitchFamily="18" charset="0"/>
                              </a:rPr>
                            </m:ctrlPr>
                          </m:funcPr>
                          <m:fName>
                            <m:r>
                              <m:rPr>
                                <m:sty m:val="p"/>
                              </m:rPr>
                              <a:rPr lang="it-IT" b="0" i="0" smtClean="0">
                                <a:solidFill>
                                  <a:srgbClr val="E71224"/>
                                </a:solidFill>
                                <a:latin typeface="Cambria Math" panose="02040503050406030204" pitchFamily="18" charset="0"/>
                              </a:rPr>
                              <m:t>log</m:t>
                            </m:r>
                          </m:fName>
                          <m:e>
                            <m:r>
                              <a:rPr lang="it-IT" b="0" i="1" smtClean="0">
                                <a:solidFill>
                                  <a:srgbClr val="E71224"/>
                                </a:solidFill>
                                <a:latin typeface="Cambria Math" panose="02040503050406030204" pitchFamily="18" charset="0"/>
                              </a:rPr>
                              <m:t>𝑛</m:t>
                            </m:r>
                          </m:e>
                        </m:func>
                      </m:e>
                    </m:d>
                    <m:sSub>
                      <m:sSubPr>
                        <m:ctrlPr>
                          <a:rPr lang="it-IT" b="0" i="1" smtClean="0">
                            <a:solidFill>
                              <a:srgbClr val="E71224"/>
                            </a:solidFill>
                            <a:latin typeface="Cambria Math" panose="02040503050406030204" pitchFamily="18" charset="0"/>
                          </a:rPr>
                        </m:ctrlPr>
                      </m:sSubPr>
                      <m:e>
                        <m:d>
                          <m:dPr>
                            <m:begChr m:val=""/>
                            <m:endChr m:val="|"/>
                            <m:ctrlPr>
                              <a:rPr lang="it-IT" b="0" i="1" smtClean="0">
                                <a:solidFill>
                                  <a:srgbClr val="E71224"/>
                                </a:solidFill>
                                <a:latin typeface="Cambria Math" panose="02040503050406030204" pitchFamily="18" charset="0"/>
                              </a:rPr>
                            </m:ctrlPr>
                          </m:dPr>
                          <m:e>
                            <m:r>
                              <a:rPr lang="en-US">
                                <a:latin typeface="Cambria Math" panose="02040503050406030204" pitchFamily="18" charset="0"/>
                              </a:rPr>
                              <m:t>​</m:t>
                            </m:r>
                          </m:e>
                        </m:d>
                      </m:e>
                      <m:sub>
                        <m:r>
                          <a:rPr lang="it-IT" b="0" i="1" smtClean="0">
                            <a:solidFill>
                              <a:srgbClr val="E71224"/>
                            </a:solidFill>
                            <a:latin typeface="Cambria Math" panose="02040503050406030204" pitchFamily="18" charset="0"/>
                          </a:rPr>
                          <m:t>𝑛</m:t>
                        </m:r>
                        <m:r>
                          <a:rPr lang="it-IT" b="0" i="1" smtClean="0">
                            <a:solidFill>
                              <a:srgbClr val="E71224"/>
                            </a:solidFill>
                            <a:latin typeface="Cambria Math" panose="02040503050406030204" pitchFamily="18" charset="0"/>
                          </a:rPr>
                          <m:t>=100</m:t>
                        </m:r>
                      </m:sub>
                    </m:sSub>
                    <m:r>
                      <a:rPr lang="it-IT" b="0" i="1" smtClean="0">
                        <a:solidFill>
                          <a:srgbClr val="E71224"/>
                        </a:solidFill>
                        <a:latin typeface="Cambria Math" panose="02040503050406030204" pitchFamily="18" charset="0"/>
                      </a:rPr>
                      <m:t>=</m:t>
                    </m:r>
                    <m:r>
                      <a:rPr lang="it-IT" b="0" i="0" smtClean="0">
                        <a:solidFill>
                          <a:srgbClr val="E71224"/>
                        </a:solidFill>
                        <a:latin typeface="Cambria Math" panose="02040503050406030204" pitchFamily="18" charset="0"/>
                      </a:rPr>
                      <m:t>4.6</m:t>
                    </m:r>
                  </m:oMath>
                </a14:m>
                <a:r>
                  <a:rPr lang="en-US" dirty="0"/>
                  <a:t> (thus </a:t>
                </a:r>
                <a14:m>
                  <m:oMath xmlns:m="http://schemas.openxmlformats.org/officeDocument/2006/math">
                    <m:r>
                      <a:rPr lang="it-IT" i="1">
                        <a:solidFill>
                          <a:srgbClr val="E71224"/>
                        </a:solidFill>
                        <a:latin typeface="Cambria Math" panose="02040503050406030204" pitchFamily="18" charset="0"/>
                      </a:rPr>
                      <m:t>𝑂</m:t>
                    </m:r>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2</m:t>
                        </m:r>
                        <m:func>
                          <m:funcPr>
                            <m:ctrlPr>
                              <a:rPr lang="it-IT" i="1">
                                <a:solidFill>
                                  <a:srgbClr val="E71224"/>
                                </a:solidFill>
                                <a:latin typeface="Cambria Math" panose="02040503050406030204" pitchFamily="18" charset="0"/>
                              </a:rPr>
                            </m:ctrlPr>
                          </m:funcPr>
                          <m:fName>
                            <m:r>
                              <m:rPr>
                                <m:sty m:val="p"/>
                              </m:rPr>
                              <a:rPr lang="it-IT">
                                <a:solidFill>
                                  <a:srgbClr val="E71224"/>
                                </a:solidFill>
                                <a:latin typeface="Cambria Math" panose="02040503050406030204" pitchFamily="18" charset="0"/>
                              </a:rPr>
                              <m:t>log</m:t>
                            </m:r>
                          </m:fName>
                          <m:e>
                            <m:r>
                              <a:rPr lang="it-IT" i="1">
                                <a:solidFill>
                                  <a:srgbClr val="E71224"/>
                                </a:solidFill>
                                <a:latin typeface="Cambria Math" panose="02040503050406030204" pitchFamily="18" charset="0"/>
                              </a:rPr>
                              <m:t>𝑛</m:t>
                            </m:r>
                          </m:e>
                        </m:func>
                      </m:e>
                    </m:d>
                    <m:sSub>
                      <m:sSubPr>
                        <m:ctrlPr>
                          <a:rPr lang="it-IT" i="1">
                            <a:solidFill>
                              <a:srgbClr val="E71224"/>
                            </a:solidFill>
                            <a:latin typeface="Cambria Math" panose="02040503050406030204" pitchFamily="18" charset="0"/>
                          </a:rPr>
                        </m:ctrlPr>
                      </m:sSubPr>
                      <m:e>
                        <m:d>
                          <m:dPr>
                            <m:begChr m:val=""/>
                            <m:endChr m:val="|"/>
                            <m:ctrlPr>
                              <a:rPr lang="it-IT" i="1">
                                <a:solidFill>
                                  <a:srgbClr val="E71224"/>
                                </a:solidFill>
                                <a:latin typeface="Cambria Math" panose="02040503050406030204" pitchFamily="18" charset="0"/>
                              </a:rPr>
                            </m:ctrlPr>
                          </m:dPr>
                          <m:e>
                            <m:r>
                              <a:rPr lang="en-US">
                                <a:latin typeface="Cambria Math" panose="02040503050406030204" pitchFamily="18" charset="0"/>
                              </a:rPr>
                              <m:t>​</m:t>
                            </m:r>
                          </m:e>
                        </m:d>
                      </m:e>
                      <m:sub>
                        <m:r>
                          <a:rPr lang="it-IT" i="1">
                            <a:solidFill>
                              <a:srgbClr val="E71224"/>
                            </a:solidFill>
                            <a:latin typeface="Cambria Math" panose="02040503050406030204" pitchFamily="18" charset="0"/>
                          </a:rPr>
                          <m:t>𝑛</m:t>
                        </m:r>
                        <m:r>
                          <a:rPr lang="it-IT" i="1">
                            <a:solidFill>
                              <a:srgbClr val="E71224"/>
                            </a:solidFill>
                            <a:latin typeface="Cambria Math" panose="02040503050406030204" pitchFamily="18" charset="0"/>
                          </a:rPr>
                          <m:t>=10</m:t>
                        </m:r>
                      </m:sub>
                    </m:sSub>
                    <m:r>
                      <a:rPr lang="it-IT" i="1">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4.6</m:t>
                    </m:r>
                  </m:oMath>
                </a14:m>
                <a:r>
                  <a:rPr lang="en-US" dirty="0"/>
                  <a:t> seconds)</a:t>
                </a:r>
              </a:p>
            </p:txBody>
          </p:sp>
        </mc:Choice>
        <mc:Fallback>
          <p:sp>
            <p:nvSpPr>
              <p:cNvPr id="19" name="CasellaDiTesto 18">
                <a:extLst>
                  <a:ext uri="{FF2B5EF4-FFF2-40B4-BE49-F238E27FC236}">
                    <a16:creationId xmlns:a16="http://schemas.microsoft.com/office/drawing/2014/main" id="{EE841DB6-9914-B1E6-0216-B11F1BBEABCE}"/>
                  </a:ext>
                </a:extLst>
              </p:cNvPr>
              <p:cNvSpPr txBox="1">
                <a:spLocks noRot="1" noChangeAspect="1" noMove="1" noResize="1" noEditPoints="1" noAdjustHandles="1" noChangeArrowheads="1" noChangeShapeType="1" noTextEdit="1"/>
              </p:cNvSpPr>
              <p:nvPr/>
            </p:nvSpPr>
            <p:spPr>
              <a:xfrm>
                <a:off x="430047" y="4570282"/>
                <a:ext cx="9650577" cy="646331"/>
              </a:xfrm>
              <a:prstGeom prst="rect">
                <a:avLst/>
              </a:prstGeom>
              <a:blipFill>
                <a:blip r:embed="rId8"/>
                <a:stretch>
                  <a:fillRect l="-442" t="-26415" b="-105660"/>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20" name="CasellaDiTesto 19">
                <a:extLst>
                  <a:ext uri="{FF2B5EF4-FFF2-40B4-BE49-F238E27FC236}">
                    <a16:creationId xmlns:a16="http://schemas.microsoft.com/office/drawing/2014/main" id="{77C139EF-16F1-C09E-9E30-F80D168C27DB}"/>
                  </a:ext>
                </a:extLst>
              </p:cNvPr>
              <p:cNvSpPr txBox="1"/>
              <p:nvPr/>
            </p:nvSpPr>
            <p:spPr>
              <a:xfrm>
                <a:off x="430047" y="5538868"/>
                <a:ext cx="9161628" cy="649409"/>
              </a:xfrm>
              <a:prstGeom prst="rect">
                <a:avLst/>
              </a:prstGeom>
              <a:noFill/>
            </p:spPr>
            <p:txBody>
              <a:bodyPr wrap="square">
                <a:spAutoFit/>
              </a:bodyPr>
              <a:lstStyle/>
              <a:p>
                <a:pPr marL="342900" indent="-342900">
                  <a:buFont typeface="Wingdings" panose="05000000000000000000" pitchFamily="2" charset="2"/>
                  <a:buChar char="ü"/>
                </a:pPr>
                <a:r>
                  <a:rPr lang="en-US" b="1" dirty="0"/>
                  <a:t>Polinomial: </a:t>
                </a:r>
                <a:r>
                  <a:rPr lang="en-US" dirty="0"/>
                  <a:t>The algorithm runtime depends on the input value raised to an exponent. It is one of the worst use-cases, indeed:</a:t>
                </a:r>
                <a:r>
                  <a:rPr lang="it-IT" b="0" dirty="0">
                    <a:solidFill>
                      <a:srgbClr val="E71224"/>
                    </a:solidFill>
                  </a:rPr>
                  <a:t> </a:t>
                </a:r>
                <a14:m>
                  <m:oMath xmlns:m="http://schemas.openxmlformats.org/officeDocument/2006/math">
                    <m:r>
                      <a:rPr lang="it-IT" b="0" i="1" smtClean="0">
                        <a:solidFill>
                          <a:srgbClr val="E71224"/>
                        </a:solidFill>
                        <a:latin typeface="Cambria Math" panose="02040503050406030204" pitchFamily="18" charset="0"/>
                      </a:rPr>
                      <m:t>𝑂</m:t>
                    </m:r>
                    <m:d>
                      <m:dPr>
                        <m:ctrlPr>
                          <a:rPr lang="it-IT" b="0" i="1" smtClean="0">
                            <a:solidFill>
                              <a:srgbClr val="E71224"/>
                            </a:solidFill>
                            <a:latin typeface="Cambria Math" panose="02040503050406030204" pitchFamily="18" charset="0"/>
                          </a:rPr>
                        </m:ctrlPr>
                      </m:dPr>
                      <m:e>
                        <m:sSup>
                          <m:sSupPr>
                            <m:ctrlPr>
                              <a:rPr lang="it-IT" b="0" i="1" smtClean="0">
                                <a:solidFill>
                                  <a:srgbClr val="E71224"/>
                                </a:solidFill>
                                <a:latin typeface="Cambria Math" panose="02040503050406030204" pitchFamily="18" charset="0"/>
                              </a:rPr>
                            </m:ctrlPr>
                          </m:sSupPr>
                          <m:e>
                            <m:r>
                              <a:rPr lang="it-IT" b="0" i="1" smtClean="0">
                                <a:solidFill>
                                  <a:srgbClr val="E71224"/>
                                </a:solidFill>
                                <a:latin typeface="Cambria Math" panose="02040503050406030204" pitchFamily="18" charset="0"/>
                              </a:rPr>
                              <m:t>𝑛</m:t>
                            </m:r>
                          </m:e>
                          <m:sup>
                            <m:r>
                              <a:rPr lang="it-IT" b="0" i="1" smtClean="0">
                                <a:solidFill>
                                  <a:srgbClr val="E71224"/>
                                </a:solidFill>
                                <a:latin typeface="Cambria Math" panose="02040503050406030204" pitchFamily="18" charset="0"/>
                              </a:rPr>
                              <m:t>2</m:t>
                            </m:r>
                          </m:sup>
                        </m:sSup>
                      </m:e>
                    </m:d>
                    <m:sSub>
                      <m:sSubPr>
                        <m:ctrlPr>
                          <a:rPr lang="it-IT" b="0" i="1" smtClean="0">
                            <a:solidFill>
                              <a:srgbClr val="E71224"/>
                            </a:solidFill>
                            <a:latin typeface="Cambria Math" panose="02040503050406030204" pitchFamily="18" charset="0"/>
                          </a:rPr>
                        </m:ctrlPr>
                      </m:sSubPr>
                      <m:e>
                        <m:d>
                          <m:dPr>
                            <m:begChr m:val=""/>
                            <m:endChr m:val="|"/>
                            <m:ctrlPr>
                              <a:rPr lang="it-IT" b="0" i="1" smtClean="0">
                                <a:solidFill>
                                  <a:srgbClr val="E71224"/>
                                </a:solidFill>
                                <a:latin typeface="Cambria Math" panose="02040503050406030204" pitchFamily="18" charset="0"/>
                              </a:rPr>
                            </m:ctrlPr>
                          </m:dPr>
                          <m:e>
                            <m:r>
                              <a:rPr lang="en-US">
                                <a:latin typeface="Cambria Math" panose="02040503050406030204" pitchFamily="18" charset="0"/>
                              </a:rPr>
                              <m:t>​</m:t>
                            </m:r>
                          </m:e>
                        </m:d>
                      </m:e>
                      <m:sub>
                        <m:r>
                          <a:rPr lang="it-IT" b="0" i="1" smtClean="0">
                            <a:solidFill>
                              <a:srgbClr val="E71224"/>
                            </a:solidFill>
                            <a:latin typeface="Cambria Math" panose="02040503050406030204" pitchFamily="18" charset="0"/>
                          </a:rPr>
                          <m:t>𝑛</m:t>
                        </m:r>
                        <m:r>
                          <a:rPr lang="it-IT" b="0" i="1" smtClean="0">
                            <a:solidFill>
                              <a:srgbClr val="E71224"/>
                            </a:solidFill>
                            <a:latin typeface="Cambria Math" panose="02040503050406030204" pitchFamily="18" charset="0"/>
                          </a:rPr>
                          <m:t>=100</m:t>
                        </m:r>
                      </m:sub>
                    </m:sSub>
                    <m:r>
                      <a:rPr lang="it-IT" b="0" i="1" smtClean="0">
                        <a:solidFill>
                          <a:srgbClr val="E71224"/>
                        </a:solidFill>
                        <a:latin typeface="Cambria Math" panose="02040503050406030204" pitchFamily="18" charset="0"/>
                      </a:rPr>
                      <m:t>=</m:t>
                    </m:r>
                    <m:sSup>
                      <m:sSupPr>
                        <m:ctrlPr>
                          <a:rPr lang="it-IT" b="0" i="1" smtClean="0">
                            <a:solidFill>
                              <a:srgbClr val="E71224"/>
                            </a:solidFill>
                            <a:latin typeface="Cambria Math" panose="02040503050406030204" pitchFamily="18" charset="0"/>
                          </a:rPr>
                        </m:ctrlPr>
                      </m:sSupPr>
                      <m:e>
                        <m:r>
                          <a:rPr lang="it-IT" b="0" i="1" smtClean="0">
                            <a:solidFill>
                              <a:srgbClr val="E71224"/>
                            </a:solidFill>
                            <a:latin typeface="Cambria Math" panose="02040503050406030204" pitchFamily="18" charset="0"/>
                          </a:rPr>
                          <m:t>10</m:t>
                        </m:r>
                      </m:e>
                      <m:sup>
                        <m:r>
                          <a:rPr lang="it-IT" b="0" i="1" smtClean="0">
                            <a:solidFill>
                              <a:srgbClr val="E71224"/>
                            </a:solidFill>
                            <a:latin typeface="Cambria Math" panose="02040503050406030204" pitchFamily="18" charset="0"/>
                          </a:rPr>
                          <m:t>5</m:t>
                        </m:r>
                      </m:sup>
                    </m:sSup>
                  </m:oMath>
                </a14:m>
                <a:r>
                  <a:rPr lang="en-US" dirty="0"/>
                  <a:t> (see P- and NP-problems)</a:t>
                </a:r>
              </a:p>
            </p:txBody>
          </p:sp>
        </mc:Choice>
        <mc:Fallback>
          <p:sp>
            <p:nvSpPr>
              <p:cNvPr id="20" name="CasellaDiTesto 19">
                <a:extLst>
                  <a:ext uri="{FF2B5EF4-FFF2-40B4-BE49-F238E27FC236}">
                    <a16:creationId xmlns:a16="http://schemas.microsoft.com/office/drawing/2014/main" id="{77C139EF-16F1-C09E-9E30-F80D168C27DB}"/>
                  </a:ext>
                </a:extLst>
              </p:cNvPr>
              <p:cNvSpPr txBox="1">
                <a:spLocks noRot="1" noChangeAspect="1" noMove="1" noResize="1" noEditPoints="1" noAdjustHandles="1" noChangeArrowheads="1" noChangeShapeType="1" noTextEdit="1"/>
              </p:cNvSpPr>
              <p:nvPr/>
            </p:nvSpPr>
            <p:spPr>
              <a:xfrm>
                <a:off x="430047" y="5538868"/>
                <a:ext cx="9161628" cy="649409"/>
              </a:xfrm>
              <a:prstGeom prst="rect">
                <a:avLst/>
              </a:prstGeom>
              <a:blipFill>
                <a:blip r:embed="rId9"/>
                <a:stretch>
                  <a:fillRect l="-466" t="-25472" b="-106604"/>
                </a:stretch>
              </a:blipFill>
            </p:spPr>
            <p:txBody>
              <a:bodyPr/>
              <a:lstStyle/>
              <a:p>
                <a:r>
                  <a:rPr lang="it-IT">
                    <a:noFill/>
                  </a:rPr>
                  <a:t> </a:t>
                </a:r>
              </a:p>
            </p:txBody>
          </p:sp>
        </mc:Fallback>
      </mc:AlternateContent>
      <p:sp>
        <p:nvSpPr>
          <p:cNvPr id="3" name="CasellaDiTesto 2">
            <a:extLst>
              <a:ext uri="{FF2B5EF4-FFF2-40B4-BE49-F238E27FC236}">
                <a16:creationId xmlns:a16="http://schemas.microsoft.com/office/drawing/2014/main" id="{2CB54363-0777-8330-2622-AAEC89502A4E}"/>
              </a:ext>
            </a:extLst>
          </p:cNvPr>
          <p:cNvSpPr txBox="1"/>
          <p:nvPr/>
        </p:nvSpPr>
        <p:spPr>
          <a:xfrm>
            <a:off x="193867" y="1361694"/>
            <a:ext cx="9722627" cy="369332"/>
          </a:xfrm>
          <a:prstGeom prst="rect">
            <a:avLst/>
          </a:prstGeom>
          <a:noFill/>
        </p:spPr>
        <p:txBody>
          <a:bodyPr wrap="square">
            <a:spAutoFit/>
          </a:bodyPr>
          <a:lstStyle/>
          <a:p>
            <a:pPr algn="ctr"/>
            <a:r>
              <a:rPr lang="en-US" b="1" i="1" u="sng" dirty="0"/>
              <a:t>This fact numerically justify the reason why gossips are spread very fast in a social networks</a:t>
            </a:r>
          </a:p>
        </p:txBody>
      </p:sp>
    </p:spTree>
    <p:extLst>
      <p:ext uri="{BB962C8B-B14F-4D97-AF65-F5344CB8AC3E}">
        <p14:creationId xmlns:p14="http://schemas.microsoft.com/office/powerpoint/2010/main" val="2996857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Immagine 54">
            <a:extLst>
              <a:ext uri="{FF2B5EF4-FFF2-40B4-BE49-F238E27FC236}">
                <a16:creationId xmlns:a16="http://schemas.microsoft.com/office/drawing/2014/main" id="{DE72C9AF-4563-90B1-2253-1636A5094AD2}"/>
              </a:ext>
            </a:extLst>
          </p:cNvPr>
          <p:cNvPicPr>
            <a:picLocks noChangeAspect="1"/>
          </p:cNvPicPr>
          <p:nvPr/>
        </p:nvPicPr>
        <p:blipFill>
          <a:blip r:embed="rId9"/>
          <a:stretch>
            <a:fillRect/>
          </a:stretch>
        </p:blipFill>
        <p:spPr>
          <a:xfrm>
            <a:off x="1749321" y="6196709"/>
            <a:ext cx="1741611" cy="1297271"/>
          </a:xfrm>
          <a:prstGeom prst="rect">
            <a:avLst/>
          </a:prstGeom>
        </p:spPr>
      </p:pic>
      <p:sp>
        <p:nvSpPr>
          <p:cNvPr id="90" name="Rettangolo con angoli arrotondati 89">
            <a:extLst>
              <a:ext uri="{FF2B5EF4-FFF2-40B4-BE49-F238E27FC236}">
                <a16:creationId xmlns:a16="http://schemas.microsoft.com/office/drawing/2014/main" id="{BC78254C-E363-D0FB-4C90-C548C4E64F7D}"/>
              </a:ext>
            </a:extLst>
          </p:cNvPr>
          <p:cNvSpPr/>
          <p:nvPr/>
        </p:nvSpPr>
        <p:spPr>
          <a:xfrm>
            <a:off x="296867" y="5038114"/>
            <a:ext cx="9672491" cy="1055551"/>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dirty="0">
              <a:solidFill>
                <a:schemeClr val="tx1"/>
              </a:solidFill>
            </a:endParaRPr>
          </a:p>
        </p:txBody>
      </p:sp>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54725" y="250399"/>
            <a:ext cx="9055073" cy="493439"/>
          </a:xfrm>
        </p:spPr>
        <p:txBody>
          <a:bodyPr>
            <a:normAutofit/>
          </a:bodyPr>
          <a:lstStyle/>
          <a:p>
            <a:r>
              <a:rPr lang="en-US" dirty="0"/>
              <a:t>Rumor spreading over generic Graphs</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7</a:t>
            </a:fld>
            <a:endParaRPr lang="it-IT"/>
          </a:p>
        </p:txBody>
      </p:sp>
      <mc:AlternateContent xmlns:mc="http://schemas.openxmlformats.org/markup-compatibility/2006">
        <mc:Choice xmlns:a14="http://schemas.microsoft.com/office/drawing/2010/main" Requires="a14">
          <p:sp>
            <p:nvSpPr>
              <p:cNvPr id="60" name="CasellaDiTesto 59">
                <a:extLst>
                  <a:ext uri="{FF2B5EF4-FFF2-40B4-BE49-F238E27FC236}">
                    <a16:creationId xmlns:a16="http://schemas.microsoft.com/office/drawing/2014/main" id="{9A2B9101-ADF0-2C2B-307F-A6FF67EF23D6}"/>
                  </a:ext>
                </a:extLst>
              </p:cNvPr>
              <p:cNvSpPr txBox="1"/>
              <p:nvPr/>
            </p:nvSpPr>
            <p:spPr>
              <a:xfrm>
                <a:off x="254725" y="845377"/>
                <a:ext cx="9415599" cy="369332"/>
              </a:xfrm>
              <a:prstGeom prst="rect">
                <a:avLst/>
              </a:prstGeom>
              <a:noFill/>
            </p:spPr>
            <p:txBody>
              <a:bodyPr wrap="square">
                <a:spAutoFit/>
              </a:bodyPr>
              <a:lstStyle/>
              <a:p>
                <a:pPr marL="342900" indent="-342900">
                  <a:buFont typeface="Arial" panose="020B0604020202020204" pitchFamily="34" charset="0"/>
                  <a:buChar char="•"/>
                </a:pPr>
                <a:r>
                  <a:rPr lang="it-IT" dirty="0"/>
                  <a:t>Let </a:t>
                </a:r>
                <a:r>
                  <a:rPr lang="it-IT" dirty="0" err="1"/>
                  <a:t>us</a:t>
                </a:r>
                <a:r>
                  <a:rPr lang="it-IT" dirty="0"/>
                  <a:t> </a:t>
                </a:r>
                <a:r>
                  <a:rPr lang="it-IT" dirty="0" err="1"/>
                  <a:t>now</a:t>
                </a:r>
                <a:r>
                  <a:rPr lang="it-IT" dirty="0"/>
                  <a:t> study </a:t>
                </a:r>
                <a:r>
                  <a:rPr lang="it-IT" dirty="0" err="1"/>
                  <a:t>how</a:t>
                </a:r>
                <a:r>
                  <a:rPr lang="it-IT" dirty="0"/>
                  <a:t> the </a:t>
                </a:r>
                <a:r>
                  <a:rPr lang="it-IT" dirty="0" err="1"/>
                  <a:t>communication</a:t>
                </a:r>
                <a:r>
                  <a:rPr lang="it-IT" dirty="0"/>
                  <a:t> topology </a:t>
                </a:r>
                <a14:m>
                  <m:oMath xmlns:m="http://schemas.openxmlformats.org/officeDocument/2006/math">
                    <m:r>
                      <a:rPr lang="it-IT" i="1" dirty="0">
                        <a:solidFill>
                          <a:srgbClr val="E71224"/>
                        </a:solidFill>
                        <a:latin typeface="Cambria Math" panose="02040503050406030204" pitchFamily="18" charset="0"/>
                      </a:rPr>
                      <m:t>𝒢</m:t>
                    </m:r>
                  </m:oMath>
                </a14:m>
                <a:r>
                  <a:rPr lang="it-IT" dirty="0"/>
                  <a:t> affects the time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𝑇</m:t>
                        </m:r>
                      </m:e>
                      <m:sub>
                        <m:r>
                          <a:rPr lang="it-IT" b="0" i="1" dirty="0" smtClean="0">
                            <a:solidFill>
                              <a:srgbClr val="E71224"/>
                            </a:solidFill>
                            <a:latin typeface="Cambria Math" panose="02040503050406030204" pitchFamily="18" charset="0"/>
                          </a:rPr>
                          <m:t>𝑛</m:t>
                        </m:r>
                      </m:sub>
                    </m:sSub>
                  </m:oMath>
                </a14:m>
                <a:endParaRPr lang="en-US" b="1" dirty="0"/>
              </a:p>
            </p:txBody>
          </p:sp>
        </mc:Choice>
        <mc:Fallback>
          <p:sp>
            <p:nvSpPr>
              <p:cNvPr id="60" name="CasellaDiTesto 59">
                <a:extLst>
                  <a:ext uri="{FF2B5EF4-FFF2-40B4-BE49-F238E27FC236}">
                    <a16:creationId xmlns:a16="http://schemas.microsoft.com/office/drawing/2014/main" id="{9A2B9101-ADF0-2C2B-307F-A6FF67EF23D6}"/>
                  </a:ext>
                </a:extLst>
              </p:cNvPr>
              <p:cNvSpPr txBox="1">
                <a:spLocks noRot="1" noChangeAspect="1" noMove="1" noResize="1" noEditPoints="1" noAdjustHandles="1" noChangeArrowheads="1" noChangeShapeType="1" noTextEdit="1"/>
              </p:cNvSpPr>
              <p:nvPr/>
            </p:nvSpPr>
            <p:spPr>
              <a:xfrm>
                <a:off x="254725" y="845377"/>
                <a:ext cx="9415599" cy="369332"/>
              </a:xfrm>
              <a:prstGeom prst="rect">
                <a:avLst/>
              </a:prstGeom>
              <a:blipFill>
                <a:blip r:embed="rId10"/>
                <a:stretch>
                  <a:fillRect l="-453" t="-10000" b="-2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C60BD509-BE5B-AF0F-172B-E2597FA0825D}"/>
                  </a:ext>
                </a:extLst>
              </p:cNvPr>
              <p:cNvSpPr txBox="1"/>
              <p:nvPr/>
            </p:nvSpPr>
            <p:spPr>
              <a:xfrm>
                <a:off x="254725" y="1312757"/>
                <a:ext cx="9518790" cy="668645"/>
              </a:xfrm>
              <a:prstGeom prst="rect">
                <a:avLst/>
              </a:prstGeom>
              <a:noFill/>
            </p:spPr>
            <p:txBody>
              <a:bodyPr wrap="square">
                <a:spAutoFit/>
              </a:bodyPr>
              <a:lstStyle/>
              <a:p>
                <a:pPr marL="342900" indent="-342900">
                  <a:buFont typeface="Arial" panose="020B0604020202020204" pitchFamily="34" charset="0"/>
                  <a:buChar char="•"/>
                </a:pPr>
                <a:r>
                  <a:rPr lang="en-US" b="1" dirty="0"/>
                  <a:t>Assume: </a:t>
                </a:r>
                <a:r>
                  <a:rPr lang="it-IT" dirty="0" err="1"/>
                  <a:t>Graph</a:t>
                </a:r>
                <a:r>
                  <a:rPr lang="it-IT" dirty="0"/>
                  <a:t> </a:t>
                </a:r>
                <a14:m>
                  <m:oMath xmlns:m="http://schemas.openxmlformats.org/officeDocument/2006/math">
                    <m:r>
                      <a:rPr lang="it-IT" i="1" dirty="0">
                        <a:solidFill>
                          <a:srgbClr val="E71224"/>
                        </a:solidFill>
                        <a:latin typeface="Cambria Math" panose="02040503050406030204" pitchFamily="18" charset="0"/>
                      </a:rPr>
                      <m:t>𝒢</m:t>
                    </m:r>
                    <m:r>
                      <a:rPr lang="it-IT" i="1" dirty="0">
                        <a:solidFill>
                          <a:srgbClr val="E71224"/>
                        </a:solidFill>
                        <a:latin typeface="Cambria Math" panose="02040503050406030204" pitchFamily="18" charset="0"/>
                      </a:rPr>
                      <m:t> </m:t>
                    </m:r>
                  </m:oMath>
                </a14:m>
                <a:r>
                  <a:rPr lang="it-IT" dirty="0" err="1"/>
                  <a:t>is</a:t>
                </a:r>
                <a:r>
                  <a:rPr lang="it-IT" dirty="0"/>
                  <a:t> </a:t>
                </a:r>
                <a:r>
                  <a:rPr lang="it-IT" b="1" dirty="0" err="1"/>
                  <a:t>arbitrary</a:t>
                </a:r>
                <a:r>
                  <a:rPr lang="it-IT" b="1" dirty="0"/>
                  <a:t> </a:t>
                </a:r>
                <a:r>
                  <a:rPr lang="it-IT" dirty="0"/>
                  <a:t>and </a:t>
                </a:r>
                <a:r>
                  <a:rPr lang="it-IT" b="1" dirty="0" err="1"/>
                  <a:t>strongly</a:t>
                </a:r>
                <a:r>
                  <a:rPr lang="it-IT" b="1" dirty="0"/>
                  <a:t> </a:t>
                </a:r>
                <a:r>
                  <a:rPr lang="it-IT" b="1" dirty="0" err="1"/>
                  <a:t>connected</a:t>
                </a:r>
                <a:r>
                  <a:rPr lang="it-IT" b="1" dirty="0"/>
                  <a:t> </a:t>
                </a:r>
                <a:r>
                  <a:rPr lang="it-IT" dirty="0"/>
                  <a:t>(</a:t>
                </a:r>
                <a14:m>
                  <m:oMath xmlns:m="http://schemas.openxmlformats.org/officeDocument/2006/math">
                    <m:r>
                      <a:rPr lang="it-IT" b="0" i="1" smtClean="0">
                        <a:solidFill>
                          <a:srgbClr val="E71224"/>
                        </a:solidFill>
                        <a:latin typeface="Cambria Math" panose="02040503050406030204" pitchFamily="18" charset="0"/>
                      </a:rPr>
                      <m:t>∃</m:t>
                    </m:r>
                  </m:oMath>
                </a14:m>
                <a:r>
                  <a:rPr lang="it-IT" b="0" i="1" dirty="0">
                    <a:solidFill>
                      <a:srgbClr val="E71224"/>
                    </a:solidFill>
                    <a:latin typeface="Cambria Math" panose="02040503050406030204" pitchFamily="18" charset="0"/>
                  </a:rPr>
                  <a:t> </a:t>
                </a:r>
                <a:r>
                  <a:rPr lang="en-US" dirty="0"/>
                  <a:t>an oriented path </a:t>
                </a:r>
                <a14:m>
                  <m:oMath xmlns:m="http://schemas.openxmlformats.org/officeDocument/2006/math">
                    <m:r>
                      <a:rPr lang="it-IT" b="0" i="1" smtClean="0">
                        <a:solidFill>
                          <a:srgbClr val="E71224"/>
                        </a:solidFill>
                        <a:latin typeface="Cambria Math" panose="02040503050406030204" pitchFamily="18" charset="0"/>
                      </a:rPr>
                      <m:t>∀ </m:t>
                    </m:r>
                    <m:r>
                      <a:rPr lang="it-IT" b="0" i="1" smtClean="0">
                        <a:solidFill>
                          <a:srgbClr val="E71224"/>
                        </a:solidFill>
                        <a:latin typeface="Cambria Math" panose="02040503050406030204" pitchFamily="18" charset="0"/>
                      </a:rPr>
                      <m:t>𝑖</m:t>
                    </m:r>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𝑗</m:t>
                    </m:r>
                  </m:oMath>
                </a14:m>
                <a:r>
                  <a:rPr lang="it-IT" dirty="0"/>
                  <a:t>), and </a:t>
                </a:r>
                <a:r>
                  <a:rPr lang="it-IT" dirty="0" err="1"/>
                  <a:t>let</a:t>
                </a:r>
                <a:r>
                  <a:rPr lang="it-IT" dirty="0"/>
                  <a:t>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𝑝</m:t>
                        </m:r>
                      </m:e>
                      <m:sub>
                        <m:r>
                          <a:rPr lang="it-IT" b="0" i="1" dirty="0" smtClean="0">
                            <a:solidFill>
                              <a:srgbClr val="E71224"/>
                            </a:solidFill>
                            <a:latin typeface="Cambria Math" panose="02040503050406030204" pitchFamily="18" charset="0"/>
                          </a:rPr>
                          <m:t>𝑖𝑗</m:t>
                        </m:r>
                      </m:sub>
                    </m:sSub>
                  </m:oMath>
                </a14:m>
                <a:r>
                  <a:rPr lang="it-IT" dirty="0"/>
                  <a:t> be the </a:t>
                </a:r>
                <a:r>
                  <a:rPr lang="it-IT" dirty="0" err="1"/>
                  <a:t>probability</a:t>
                </a:r>
                <a:r>
                  <a:rPr lang="it-IT" dirty="0"/>
                  <a:t> </a:t>
                </a:r>
                <a14:m>
                  <m:oMath xmlns:m="http://schemas.openxmlformats.org/officeDocument/2006/math">
                    <m:r>
                      <a:rPr lang="it-IT" b="0" i="1" dirty="0" smtClean="0">
                        <a:solidFill>
                          <a:srgbClr val="E71224"/>
                        </a:solidFill>
                        <a:latin typeface="Cambria Math" panose="02040503050406030204" pitchFamily="18" charset="0"/>
                      </a:rPr>
                      <m:t>𝑖</m:t>
                    </m:r>
                  </m:oMath>
                </a14:m>
                <a:r>
                  <a:rPr lang="en-US" dirty="0"/>
                  <a:t> talks with </a:t>
                </a:r>
                <a14:m>
                  <m:oMath xmlns:m="http://schemas.openxmlformats.org/officeDocument/2006/math">
                    <m:r>
                      <a:rPr lang="it-IT" b="0" i="1" dirty="0" smtClean="0">
                        <a:solidFill>
                          <a:srgbClr val="E71224"/>
                        </a:solidFill>
                        <a:latin typeface="Cambria Math" panose="02040503050406030204" pitchFamily="18" charset="0"/>
                      </a:rPr>
                      <m:t>𝑗</m:t>
                    </m:r>
                  </m:oMath>
                </a14:m>
                <a:r>
                  <a:rPr lang="en-US" dirty="0"/>
                  <a:t>, where </a:t>
                </a:r>
                <a14:m>
                  <m:oMath xmlns:m="http://schemas.openxmlformats.org/officeDocument/2006/math">
                    <m:r>
                      <a:rPr lang="it-IT" b="0" i="1" dirty="0" smtClean="0">
                        <a:solidFill>
                          <a:srgbClr val="E71224"/>
                        </a:solidFill>
                        <a:latin typeface="Cambria Math" panose="02040503050406030204" pitchFamily="18" charset="0"/>
                      </a:rPr>
                      <m:t>𝑗</m:t>
                    </m:r>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𝒩</m:t>
                        </m:r>
                      </m:e>
                      <m:sub>
                        <m:r>
                          <a:rPr lang="it-IT" b="0" i="1" dirty="0" smtClean="0">
                            <a:solidFill>
                              <a:srgbClr val="E71224"/>
                            </a:solidFill>
                            <a:latin typeface="Cambria Math" panose="02040503050406030204" pitchFamily="18" charset="0"/>
                          </a:rPr>
                          <m:t>𝑖</m:t>
                        </m:r>
                      </m:sub>
                    </m:sSub>
                  </m:oMath>
                </a14:m>
                <a:endParaRPr lang="en-US" dirty="0"/>
              </a:p>
            </p:txBody>
          </p:sp>
        </mc:Choice>
        <mc:Fallback xmlns="">
          <p:sp>
            <p:nvSpPr>
              <p:cNvPr id="7" name="CasellaDiTesto 6">
                <a:extLst>
                  <a:ext uri="{FF2B5EF4-FFF2-40B4-BE49-F238E27FC236}">
                    <a16:creationId xmlns:a16="http://schemas.microsoft.com/office/drawing/2014/main" id="{C60BD509-BE5B-AF0F-172B-E2597FA0825D}"/>
                  </a:ext>
                </a:extLst>
              </p:cNvPr>
              <p:cNvSpPr txBox="1">
                <a:spLocks noRot="1" noChangeAspect="1" noMove="1" noResize="1" noEditPoints="1" noAdjustHandles="1" noChangeArrowheads="1" noChangeShapeType="1" noTextEdit="1"/>
              </p:cNvSpPr>
              <p:nvPr/>
            </p:nvSpPr>
            <p:spPr>
              <a:xfrm>
                <a:off x="254725" y="1312757"/>
                <a:ext cx="9518790" cy="668645"/>
              </a:xfrm>
              <a:prstGeom prst="rect">
                <a:avLst/>
              </a:prstGeom>
              <a:blipFill>
                <a:blip r:embed="rId11"/>
                <a:stretch>
                  <a:fillRect l="-448" t="-3636" b="-1363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D7E2ECCA-71F3-31EB-1A3B-10775DAE0D63}"/>
                  </a:ext>
                </a:extLst>
              </p:cNvPr>
              <p:cNvSpPr txBox="1"/>
              <p:nvPr/>
            </p:nvSpPr>
            <p:spPr>
              <a:xfrm>
                <a:off x="-213317" y="2080755"/>
                <a:ext cx="9518790" cy="646331"/>
              </a:xfrm>
              <a:prstGeom prst="rect">
                <a:avLst/>
              </a:prstGeom>
              <a:noFill/>
            </p:spPr>
            <p:txBody>
              <a:bodyPr wrap="square">
                <a:spAutoFit/>
              </a:bodyPr>
              <a:lstStyle/>
              <a:p>
                <a:pPr marL="800029" lvl="1" indent="-342900">
                  <a:buFont typeface="Arial" panose="020B0604020202020204" pitchFamily="34" charset="0"/>
                  <a:buChar char="•"/>
                </a:pPr>
                <a:r>
                  <a:rPr lang="it-IT" dirty="0"/>
                  <a:t>As for the </a:t>
                </a:r>
                <a:r>
                  <a:rPr lang="it-IT" dirty="0" err="1"/>
                  <a:t>previous</a:t>
                </a:r>
                <a:r>
                  <a:rPr lang="it-IT" dirty="0"/>
                  <a:t> case, </a:t>
                </a:r>
                <a:r>
                  <a:rPr lang="it-IT" dirty="0" err="1"/>
                  <a:t>let</a:t>
                </a:r>
                <a:r>
                  <a:rPr lang="it-IT" dirty="0"/>
                  <a:t> </a:t>
                </a:r>
                <a14:m>
                  <m:oMath xmlns:m="http://schemas.openxmlformats.org/officeDocument/2006/math">
                    <m:d>
                      <m:dPr>
                        <m:begChr m:val="{"/>
                        <m:endChr m:val="}"/>
                        <m:ctrlPr>
                          <a:rPr lang="it-IT" b="0" i="1" dirty="0" smtClean="0">
                            <a:solidFill>
                              <a:srgbClr val="E71224"/>
                            </a:solidFill>
                            <a:latin typeface="Cambria Math" panose="02040503050406030204" pitchFamily="18" charset="0"/>
                          </a:rPr>
                        </m:ctrlPr>
                      </m:dPr>
                      <m:e>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𝑆</m:t>
                            </m:r>
                          </m:e>
                          <m:sub>
                            <m:r>
                              <a:rPr lang="it-IT" b="0" i="1" dirty="0" smtClean="0">
                                <a:solidFill>
                                  <a:srgbClr val="E71224"/>
                                </a:solidFill>
                                <a:latin typeface="Cambria Math" panose="02040503050406030204" pitchFamily="18" charset="0"/>
                              </a:rPr>
                              <m:t>𝑡</m:t>
                            </m:r>
                          </m:sub>
                        </m:sSub>
                      </m:e>
                    </m:d>
                  </m:oMath>
                </a14:m>
                <a:r>
                  <a:rPr lang="it-IT" dirty="0"/>
                  <a:t> be the SP </a:t>
                </a:r>
                <a:r>
                  <a:rPr lang="it-IT" b="1" dirty="0" err="1"/>
                  <a:t>counting</a:t>
                </a:r>
                <a:r>
                  <a:rPr lang="it-IT" b="1" dirty="0"/>
                  <a:t> </a:t>
                </a:r>
                <a:r>
                  <a:rPr lang="it-IT" dirty="0"/>
                  <a:t>the </a:t>
                </a:r>
                <a:r>
                  <a:rPr lang="it-IT" b="1" dirty="0">
                    <a:solidFill>
                      <a:srgbClr val="E71224"/>
                    </a:solidFill>
                  </a:rPr>
                  <a:t>#nodes </a:t>
                </a:r>
                <a:r>
                  <a:rPr lang="it-IT" b="1" dirty="0" err="1">
                    <a:solidFill>
                      <a:srgbClr val="E71224"/>
                    </a:solidFill>
                  </a:rPr>
                  <a:t>knowing</a:t>
                </a:r>
                <a:r>
                  <a:rPr lang="it-IT" b="1" dirty="0">
                    <a:solidFill>
                      <a:srgbClr val="E71224"/>
                    </a:solidFill>
                  </a:rPr>
                  <a:t> the </a:t>
                </a:r>
                <a:r>
                  <a:rPr lang="it-IT" b="1" dirty="0" err="1">
                    <a:solidFill>
                      <a:srgbClr val="E71224"/>
                    </a:solidFill>
                  </a:rPr>
                  <a:t>rumor</a:t>
                </a:r>
                <a:r>
                  <a:rPr lang="it-IT" dirty="0"/>
                  <a:t>, with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𝑆</m:t>
                        </m:r>
                      </m:e>
                      <m:sub>
                        <m:r>
                          <a:rPr lang="it-IT" b="0" i="1" dirty="0" smtClean="0">
                            <a:solidFill>
                              <a:srgbClr val="E71224"/>
                            </a:solidFill>
                            <a:latin typeface="Cambria Math" panose="02040503050406030204" pitchFamily="18" charset="0"/>
                          </a:rPr>
                          <m:t>0</m:t>
                        </m:r>
                      </m:sub>
                    </m:sSub>
                    <m:r>
                      <a:rPr lang="it-IT" b="0" i="1" dirty="0" smtClean="0">
                        <a:solidFill>
                          <a:srgbClr val="E71224"/>
                        </a:solidFill>
                        <a:latin typeface="Cambria Math" panose="02040503050406030204" pitchFamily="18" charset="0"/>
                      </a:rPr>
                      <m:t>=1</m:t>
                    </m:r>
                  </m:oMath>
                </a14:m>
                <a:r>
                  <a:rPr lang="it-IT" dirty="0"/>
                  <a:t>. </a:t>
                </a:r>
                <a:r>
                  <a:rPr lang="it-IT" dirty="0" err="1"/>
                  <a:t>Even</a:t>
                </a:r>
                <a:r>
                  <a:rPr lang="it-IT" dirty="0"/>
                  <a:t> </a:t>
                </a:r>
                <a:r>
                  <a:rPr lang="it-IT" dirty="0" err="1"/>
                  <a:t>now</a:t>
                </a:r>
                <a:r>
                  <a:rPr lang="it-IT" dirty="0"/>
                  <a:t>, the </a:t>
                </a:r>
                <a:r>
                  <a:rPr lang="it-IT" dirty="0" err="1"/>
                  <a:t>rumor</a:t>
                </a:r>
                <a:r>
                  <a:rPr lang="it-IT" dirty="0"/>
                  <a:t> </a:t>
                </a:r>
                <a:r>
                  <a:rPr lang="it-IT" dirty="0" err="1"/>
                  <a:t>dissemination</a:t>
                </a:r>
                <a:r>
                  <a:rPr lang="it-IT" dirty="0"/>
                  <a:t> can be </a:t>
                </a:r>
                <a:r>
                  <a:rPr lang="it-IT" dirty="0" err="1"/>
                  <a:t>modelled</a:t>
                </a:r>
                <a:r>
                  <a:rPr lang="it-IT" dirty="0"/>
                  <a:t> </a:t>
                </a:r>
                <a:r>
                  <a:rPr lang="it-IT" dirty="0" err="1"/>
                  <a:t>as</a:t>
                </a:r>
                <a:r>
                  <a:rPr lang="it-IT" dirty="0"/>
                  <a:t> a CT-MC</a:t>
                </a:r>
                <a:endParaRPr lang="en-US" b="1" dirty="0"/>
              </a:p>
            </p:txBody>
          </p:sp>
        </mc:Choice>
        <mc:Fallback xmlns="">
          <p:sp>
            <p:nvSpPr>
              <p:cNvPr id="8" name="CasellaDiTesto 7">
                <a:extLst>
                  <a:ext uri="{FF2B5EF4-FFF2-40B4-BE49-F238E27FC236}">
                    <a16:creationId xmlns:a16="http://schemas.microsoft.com/office/drawing/2014/main" id="{D7E2ECCA-71F3-31EB-1A3B-10775DAE0D63}"/>
                  </a:ext>
                </a:extLst>
              </p:cNvPr>
              <p:cNvSpPr txBox="1">
                <a:spLocks noRot="1" noChangeAspect="1" noMove="1" noResize="1" noEditPoints="1" noAdjustHandles="1" noChangeArrowheads="1" noChangeShapeType="1" noTextEdit="1"/>
              </p:cNvSpPr>
              <p:nvPr/>
            </p:nvSpPr>
            <p:spPr>
              <a:xfrm>
                <a:off x="-213317" y="2080755"/>
                <a:ext cx="9518790" cy="646331"/>
              </a:xfrm>
              <a:prstGeom prst="rect">
                <a:avLst/>
              </a:prstGeom>
              <a:blipFill>
                <a:blip r:embed="rId12"/>
                <a:stretch>
                  <a:fillRect t="-4717" b="-14151"/>
                </a:stretch>
              </a:blipFill>
            </p:spPr>
            <p:txBody>
              <a:bodyPr/>
              <a:lstStyle/>
              <a:p>
                <a:r>
                  <a:rPr lang="it-IT">
                    <a:noFill/>
                  </a:rPr>
                  <a:t> </a:t>
                </a:r>
              </a:p>
            </p:txBody>
          </p:sp>
        </mc:Fallback>
      </mc:AlternateContent>
      <p:pic>
        <p:nvPicPr>
          <p:cNvPr id="22" name="Immagine 2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s+1}-T_{s}| S_s]&#10;=\frac{1}{\sum_{i\in S_s,j\in V\setminus S_s}\quad p_{ij}}&#10;\end{eqnarray*}&#10;}&#10;\end{document}" title="IguanaTex Bitmap Display">
            <a:extLst>
              <a:ext uri="{FF2B5EF4-FFF2-40B4-BE49-F238E27FC236}">
                <a16:creationId xmlns:a16="http://schemas.microsoft.com/office/drawing/2014/main" id="{E43A0308-922A-F1EC-A236-CE1E420FAAF2}"/>
              </a:ext>
            </a:extLst>
          </p:cNvPr>
          <p:cNvPicPr>
            <a:picLocks noChangeAspect="1"/>
          </p:cNvPicPr>
          <p:nvPr>
            <p:custDataLst>
              <p:tags r:id="rId1"/>
            </p:custDataLst>
          </p:nvPr>
        </p:nvPicPr>
        <p:blipFill>
          <a:blip r:embed="rId13">
            <a:extLst>
              <a:ext uri="{28A0092B-C50C-407E-A947-70E740481C1C}">
                <a14:useLocalDpi xmlns:a14="http://schemas.microsoft.com/office/drawing/2010/main" val="0"/>
              </a:ext>
            </a:extLst>
          </a:blip>
          <a:stretch>
            <a:fillRect/>
          </a:stretch>
        </p:blipFill>
        <p:spPr>
          <a:xfrm>
            <a:off x="5674599" y="3565719"/>
            <a:ext cx="3213257" cy="555429"/>
          </a:xfrm>
          <a:prstGeom prst="rect">
            <a:avLst/>
          </a:prstGeom>
        </p:spPr>
      </p:pic>
      <p:pic>
        <p:nvPicPr>
          <p:cNvPr id="27" name="Immagine 2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begin{bmatrix}&#10;0 &amp; 0.5 &amp; 0.5\\&#10;0 &amp; 0 &amp; 1\\&#10;0.2 &amp; 0.8 &amp; 0\\&#10;\end{bmatrix}&#10;\end{eqnarray*}&#10;}&#10;\end{document}" title="IguanaTex Bitmap Display">
            <a:extLst>
              <a:ext uri="{FF2B5EF4-FFF2-40B4-BE49-F238E27FC236}">
                <a16:creationId xmlns:a16="http://schemas.microsoft.com/office/drawing/2014/main" id="{86D3BCE1-0594-95A2-9B89-42E0C1C31992}"/>
              </a:ext>
            </a:extLst>
          </p:cNvPr>
          <p:cNvPicPr>
            <a:picLocks noChangeAspect="1"/>
          </p:cNvPicPr>
          <p:nvPr>
            <p:custDataLst>
              <p:tags r:id="rId2"/>
            </p:custDataLst>
          </p:nvPr>
        </p:nvPicPr>
        <p:blipFill>
          <a:blip r:embed="rId14">
            <a:extLst>
              <a:ext uri="{28A0092B-C50C-407E-A947-70E740481C1C}">
                <a14:useLocalDpi xmlns:a14="http://schemas.microsoft.com/office/drawing/2010/main" val="0"/>
              </a:ext>
            </a:extLst>
          </a:blip>
          <a:stretch>
            <a:fillRect/>
          </a:stretch>
        </p:blipFill>
        <p:spPr>
          <a:xfrm>
            <a:off x="3699742" y="6316865"/>
            <a:ext cx="1974857" cy="820114"/>
          </a:xfrm>
          <a:prstGeom prst="rect">
            <a:avLst/>
          </a:prstGeom>
        </p:spPr>
      </p:pic>
      <mc:AlternateContent xmlns:mc="http://schemas.openxmlformats.org/markup-compatibility/2006" xmlns:a14="http://schemas.microsoft.com/office/drawing/2010/main">
        <mc:Choice Requires="a14">
          <p:sp>
            <p:nvSpPr>
              <p:cNvPr id="29" name="CasellaDiTesto 28">
                <a:extLst>
                  <a:ext uri="{FF2B5EF4-FFF2-40B4-BE49-F238E27FC236}">
                    <a16:creationId xmlns:a16="http://schemas.microsoft.com/office/drawing/2014/main" id="{E21C7325-DC9E-0B02-8D0C-64872D814727}"/>
                  </a:ext>
                </a:extLst>
              </p:cNvPr>
              <p:cNvSpPr txBox="1"/>
              <p:nvPr/>
            </p:nvSpPr>
            <p:spPr>
              <a:xfrm>
                <a:off x="-100325" y="5084586"/>
                <a:ext cx="9991163" cy="369332"/>
              </a:xfrm>
              <a:prstGeom prst="rect">
                <a:avLst/>
              </a:prstGeom>
              <a:noFill/>
            </p:spPr>
            <p:txBody>
              <a:bodyPr wrap="square">
                <a:spAutoFit/>
              </a:bodyPr>
              <a:lstStyle/>
              <a:p>
                <a:pPr lvl="1"/>
                <a:r>
                  <a:rPr lang="it-IT" b="1" dirty="0"/>
                  <a:t>Definition: </a:t>
                </a:r>
                <a:r>
                  <a:rPr lang="it-IT" dirty="0"/>
                  <a:t>The </a:t>
                </a:r>
                <a:r>
                  <a:rPr lang="it-IT" dirty="0" err="1"/>
                  <a:t>conductance</a:t>
                </a:r>
                <a:r>
                  <a:rPr lang="it-IT" dirty="0"/>
                  <a:t> of a </a:t>
                </a:r>
                <a:r>
                  <a:rPr lang="it-IT" b="1" dirty="0"/>
                  <a:t>nonegative</a:t>
                </a:r>
                <a:r>
                  <a:rPr lang="it-IT" dirty="0"/>
                  <a:t> </a:t>
                </a:r>
                <a:r>
                  <a:rPr lang="it-IT" b="1" dirty="0" err="1"/>
                  <a:t>matrix</a:t>
                </a:r>
                <a:r>
                  <a:rPr lang="it-IT" b="1" dirty="0"/>
                  <a:t> </a:t>
                </a:r>
                <a14:m>
                  <m:oMath xmlns:m="http://schemas.openxmlformats.org/officeDocument/2006/math">
                    <m:r>
                      <a:rPr lang="it-IT" b="1" i="1" dirty="0" smtClean="0">
                        <a:latin typeface="Cambria Math" panose="02040503050406030204" pitchFamily="18" charset="0"/>
                      </a:rPr>
                      <m:t>𝑷</m:t>
                    </m:r>
                  </m:oMath>
                </a14:m>
                <a:r>
                  <a:rPr lang="it-IT" dirty="0"/>
                  <a:t> </a:t>
                </a:r>
                <a:r>
                  <a:rPr lang="it-IT" dirty="0" err="1"/>
                  <a:t>is</a:t>
                </a:r>
                <a:r>
                  <a:rPr lang="it-IT" dirty="0"/>
                  <a:t> </a:t>
                </a:r>
                <a:endParaRPr lang="en-US" b="1" dirty="0"/>
              </a:p>
            </p:txBody>
          </p:sp>
        </mc:Choice>
        <mc:Fallback xmlns="">
          <p:sp>
            <p:nvSpPr>
              <p:cNvPr id="29" name="CasellaDiTesto 28">
                <a:extLst>
                  <a:ext uri="{FF2B5EF4-FFF2-40B4-BE49-F238E27FC236}">
                    <a16:creationId xmlns:a16="http://schemas.microsoft.com/office/drawing/2014/main" id="{E21C7325-DC9E-0B02-8D0C-64872D814727}"/>
                  </a:ext>
                </a:extLst>
              </p:cNvPr>
              <p:cNvSpPr txBox="1">
                <a:spLocks noRot="1" noChangeAspect="1" noMove="1" noResize="1" noEditPoints="1" noAdjustHandles="1" noChangeArrowheads="1" noChangeShapeType="1" noTextEdit="1"/>
              </p:cNvSpPr>
              <p:nvPr/>
            </p:nvSpPr>
            <p:spPr>
              <a:xfrm>
                <a:off x="-100325" y="5084586"/>
                <a:ext cx="9991163" cy="369332"/>
              </a:xfrm>
              <a:prstGeom prst="rect">
                <a:avLst/>
              </a:prstGeom>
              <a:blipFill>
                <a:blip r:embed="rId15"/>
                <a:stretch>
                  <a:fillRect t="-8197" b="-24590"/>
                </a:stretch>
              </a:blipFill>
            </p:spPr>
            <p:txBody>
              <a:bodyPr/>
              <a:lstStyle/>
              <a:p>
                <a:r>
                  <a:rPr lang="it-IT">
                    <a:noFill/>
                  </a:rPr>
                  <a:t> </a:t>
                </a:r>
              </a:p>
            </p:txBody>
          </p:sp>
        </mc:Fallback>
      </mc:AlternateContent>
      <p:pic>
        <p:nvPicPr>
          <p:cNvPr id="12" name="Immagine 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hi(P)&#10;=\min_{S\subset \mathbfcal{V},S\neq \emptyset}\frac{\sum_{i\in S,j\in \mathbfcal{V}\setminus S}\quad p_{ij}}{\frac{1}{n}\cdot|S|\cdot |\mathbfcal{V}\setminus S|}&#10;\end{eqnarray*}&#10;}&#10;\end{document}" title="IguanaTex Bitmap Display">
            <a:extLst>
              <a:ext uri="{FF2B5EF4-FFF2-40B4-BE49-F238E27FC236}">
                <a16:creationId xmlns:a16="http://schemas.microsoft.com/office/drawing/2014/main" id="{BF1D6D47-C07B-E1BB-FC8E-72969E407902}"/>
              </a:ext>
            </a:extLst>
          </p:cNvPr>
          <p:cNvPicPr>
            <a:picLocks noChangeAspect="1"/>
          </p:cNvPicPr>
          <p:nvPr>
            <p:custDataLst>
              <p:tags r:id="rId3"/>
            </p:custDataLst>
          </p:nvPr>
        </p:nvPicPr>
        <p:blipFill>
          <a:blip r:embed="rId16">
            <a:extLst>
              <a:ext uri="{28A0092B-C50C-407E-A947-70E740481C1C}">
                <a14:useLocalDpi xmlns:a14="http://schemas.microsoft.com/office/drawing/2010/main" val="0"/>
              </a:ext>
            </a:extLst>
          </a:blip>
          <a:stretch>
            <a:fillRect/>
          </a:stretch>
        </p:blipFill>
        <p:spPr>
          <a:xfrm>
            <a:off x="6396912" y="5133058"/>
            <a:ext cx="3017744" cy="595982"/>
          </a:xfrm>
          <a:prstGeom prst="rect">
            <a:avLst/>
          </a:prstGeom>
        </p:spPr>
      </p:pic>
      <p:pic>
        <p:nvPicPr>
          <p:cNvPr id="15" name="Immagine 1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hi(P)= \frac{\sum_{i\in \lbrace{2,3}\rbrace,j=1}\quad p_{i1}}{\frac{1}{3}\cdot 2 \cdot 1}=\frac{3\cdot 0.2}{2}=0.3&#10;\end{eqnarray*}&#10;}&#10;\end{document}" title="IguanaTex Bitmap Display">
            <a:extLst>
              <a:ext uri="{FF2B5EF4-FFF2-40B4-BE49-F238E27FC236}">
                <a16:creationId xmlns:a16="http://schemas.microsoft.com/office/drawing/2014/main" id="{B28A8706-3C97-6690-7BF7-137F8EDFEFC9}"/>
              </a:ext>
            </a:extLst>
          </p:cNvPr>
          <p:cNvPicPr>
            <a:picLocks noChangeAspect="1"/>
          </p:cNvPicPr>
          <p:nvPr>
            <p:custDataLst>
              <p:tags r:id="rId4"/>
            </p:custDataLst>
          </p:nvPr>
        </p:nvPicPr>
        <p:blipFill>
          <a:blip r:embed="rId17">
            <a:extLst>
              <a:ext uri="{28A0092B-C50C-407E-A947-70E740481C1C}">
                <a14:useLocalDpi xmlns:a14="http://schemas.microsoft.com/office/drawing/2010/main" val="0"/>
              </a:ext>
            </a:extLst>
          </a:blip>
          <a:stretch>
            <a:fillRect/>
          </a:stretch>
        </p:blipFill>
        <p:spPr>
          <a:xfrm>
            <a:off x="5958894" y="6401085"/>
            <a:ext cx="3605019" cy="563297"/>
          </a:xfrm>
          <a:prstGeom prst="rect">
            <a:avLst/>
          </a:prstGeom>
        </p:spPr>
      </p:pic>
      <p:sp>
        <p:nvSpPr>
          <p:cNvPr id="53" name="CasellaDiTesto 52">
            <a:extLst>
              <a:ext uri="{FF2B5EF4-FFF2-40B4-BE49-F238E27FC236}">
                <a16:creationId xmlns:a16="http://schemas.microsoft.com/office/drawing/2014/main" id="{B291FD62-BC0F-70F8-EF7B-0A95B386329E}"/>
              </a:ext>
            </a:extLst>
          </p:cNvPr>
          <p:cNvSpPr txBox="1"/>
          <p:nvPr/>
        </p:nvSpPr>
        <p:spPr>
          <a:xfrm>
            <a:off x="-213318" y="6241063"/>
            <a:ext cx="3925278" cy="384721"/>
          </a:xfrm>
          <a:prstGeom prst="rect">
            <a:avLst/>
          </a:prstGeom>
          <a:noFill/>
        </p:spPr>
        <p:txBody>
          <a:bodyPr wrap="square">
            <a:spAutoFit/>
          </a:bodyPr>
          <a:lstStyle/>
          <a:p>
            <a:pPr marL="800029" lvl="1" indent="-342900">
              <a:buFont typeface="Arial" panose="020B0604020202020204" pitchFamily="34" charset="0"/>
              <a:buChar char="•"/>
            </a:pPr>
            <a:r>
              <a:rPr lang="it-IT" sz="1900" b="1" dirty="0" err="1"/>
              <a:t>Example</a:t>
            </a:r>
            <a:r>
              <a:rPr lang="it-IT" sz="1900" b="1" dirty="0"/>
              <a:t>: </a:t>
            </a:r>
            <a:endParaRPr lang="en-US" sz="1900" b="1" dirty="0"/>
          </a:p>
        </p:txBody>
      </p:sp>
      <p:pic>
        <p:nvPicPr>
          <p:cNvPr id="20" name="Immagine 19"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s+1}-T_{s}]=&#10;\mathsf{E}[\mathsf{E}[T_{s+1}-T_{s}|S_s]]&#10;\end{eqnarray*}&#10;}&#10;\end{document}" title="IguanaTex Bitmap Display">
            <a:extLst>
              <a:ext uri="{FF2B5EF4-FFF2-40B4-BE49-F238E27FC236}">
                <a16:creationId xmlns:a16="http://schemas.microsoft.com/office/drawing/2014/main" id="{3EB6E004-EAD4-5239-2079-40E67BE1D62B}"/>
              </a:ext>
            </a:extLst>
          </p:cNvPr>
          <p:cNvPicPr>
            <a:picLocks noChangeAspect="1"/>
          </p:cNvPicPr>
          <p:nvPr>
            <p:custDataLst>
              <p:tags r:id="rId5"/>
            </p:custDataLst>
          </p:nvPr>
        </p:nvPicPr>
        <p:blipFill>
          <a:blip r:embed="rId18">
            <a:extLst>
              <a:ext uri="{28A0092B-C50C-407E-A947-70E740481C1C}">
                <a14:useLocalDpi xmlns:a14="http://schemas.microsoft.com/office/drawing/2010/main" val="0"/>
              </a:ext>
            </a:extLst>
          </a:blip>
          <a:stretch>
            <a:fillRect/>
          </a:stretch>
        </p:blipFill>
        <p:spPr>
          <a:xfrm>
            <a:off x="1671536" y="3685778"/>
            <a:ext cx="2928000" cy="229029"/>
          </a:xfrm>
          <a:prstGeom prst="rect">
            <a:avLst/>
          </a:prstGeom>
        </p:spPr>
      </p:pic>
      <mc:AlternateContent xmlns:mc="http://schemas.openxmlformats.org/markup-compatibility/2006">
        <mc:Choice xmlns:a14="http://schemas.microsoft.com/office/drawing/2010/main" Requires="a14">
          <p:sp>
            <p:nvSpPr>
              <p:cNvPr id="66" name="CasellaDiTesto 65">
                <a:extLst>
                  <a:ext uri="{FF2B5EF4-FFF2-40B4-BE49-F238E27FC236}">
                    <a16:creationId xmlns:a16="http://schemas.microsoft.com/office/drawing/2014/main" id="{35C8FACC-1462-87AC-C427-E6EF71B4D6FA}"/>
                  </a:ext>
                </a:extLst>
              </p:cNvPr>
              <p:cNvSpPr txBox="1"/>
              <p:nvPr/>
            </p:nvSpPr>
            <p:spPr>
              <a:xfrm>
                <a:off x="-213319" y="2790868"/>
                <a:ext cx="10293943" cy="945643"/>
              </a:xfrm>
              <a:prstGeom prst="rect">
                <a:avLst/>
              </a:prstGeom>
              <a:noFill/>
            </p:spPr>
            <p:txBody>
              <a:bodyPr wrap="square">
                <a:spAutoFit/>
              </a:bodyPr>
              <a:lstStyle/>
              <a:p>
                <a:pPr marL="800029" lvl="1" indent="-342900">
                  <a:buFont typeface="Arial" panose="020B0604020202020204" pitchFamily="34" charset="0"/>
                  <a:buChar char="•"/>
                </a:pPr>
                <a:r>
                  <a:rPr lang="it-IT" dirty="0"/>
                  <a:t>Since </a:t>
                </a:r>
                <a14:m>
                  <m:oMath xmlns:m="http://schemas.openxmlformats.org/officeDocument/2006/math">
                    <m:r>
                      <a:rPr lang="it-IT" i="1" dirty="0">
                        <a:solidFill>
                          <a:srgbClr val="E71224"/>
                        </a:solidFill>
                        <a:latin typeface="Cambria Math" panose="02040503050406030204" pitchFamily="18" charset="0"/>
                      </a:rPr>
                      <m:t>𝒢</m:t>
                    </m:r>
                  </m:oMath>
                </a14:m>
                <a:r>
                  <a:rPr lang="it-IT" dirty="0"/>
                  <a:t> </a:t>
                </a:r>
                <a:r>
                  <a:rPr lang="it-IT" dirty="0" err="1"/>
                  <a:t>is</a:t>
                </a:r>
                <a:r>
                  <a:rPr lang="it-IT" dirty="0"/>
                  <a:t> </a:t>
                </a:r>
                <a:r>
                  <a:rPr lang="it-IT" dirty="0" err="1"/>
                  <a:t>now</a:t>
                </a:r>
                <a:r>
                  <a:rPr lang="it-IT" dirty="0"/>
                  <a:t> </a:t>
                </a:r>
                <a:r>
                  <a:rPr lang="it-IT" dirty="0" err="1"/>
                  <a:t>arbitrary</a:t>
                </a:r>
                <a:r>
                  <a:rPr lang="it-IT" dirty="0"/>
                  <a:t> (</a:t>
                </a:r>
                <a14:m>
                  <m:oMath xmlns:m="http://schemas.openxmlformats.org/officeDocument/2006/math">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𝒩</m:t>
                        </m:r>
                      </m:e>
                      <m:sub>
                        <m:r>
                          <a:rPr lang="it-IT" i="1" dirty="0">
                            <a:solidFill>
                              <a:srgbClr val="E71224"/>
                            </a:solidFill>
                            <a:latin typeface="Cambria Math" panose="02040503050406030204" pitchFamily="18" charset="0"/>
                          </a:rPr>
                          <m:t>𝑖</m:t>
                        </m:r>
                      </m:sub>
                    </m:sSub>
                    <m:r>
                      <a:rPr lang="it-IT" i="1" dirty="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𝒩</m:t>
                        </m:r>
                      </m:e>
                      <m:sub>
                        <m:r>
                          <a:rPr lang="it-IT" i="1" dirty="0">
                            <a:solidFill>
                              <a:srgbClr val="E71224"/>
                            </a:solidFill>
                            <a:latin typeface="Cambria Math" panose="02040503050406030204" pitchFamily="18" charset="0"/>
                          </a:rPr>
                          <m:t>𝑗</m:t>
                        </m:r>
                      </m:sub>
                    </m:sSub>
                  </m:oMath>
                </a14:m>
                <a:r>
                  <a:rPr lang="it-IT" dirty="0"/>
                  <a:t>), the </a:t>
                </a:r>
                <a:r>
                  <a:rPr lang="it-IT" b="1" dirty="0" err="1"/>
                  <a:t>probability</a:t>
                </a:r>
                <a:r>
                  <a:rPr lang="it-IT" b="1" dirty="0"/>
                  <a:t> a new </a:t>
                </a:r>
                <a:r>
                  <a:rPr lang="it-IT" b="1" dirty="0" err="1"/>
                  <a:t>node</a:t>
                </a:r>
                <a:r>
                  <a:rPr lang="it-IT" b="1" dirty="0"/>
                  <a:t> </a:t>
                </a:r>
                <a:r>
                  <a:rPr lang="it-IT" dirty="0" err="1"/>
                  <a:t>is</a:t>
                </a:r>
                <a:r>
                  <a:rPr lang="it-IT" dirty="0"/>
                  <a:t> </a:t>
                </a:r>
                <a:r>
                  <a:rPr lang="it-IT" b="1" dirty="0" err="1"/>
                  <a:t>informed</a:t>
                </a:r>
                <a:r>
                  <a:rPr lang="it-IT" dirty="0"/>
                  <a:t> </a:t>
                </a:r>
                <a:r>
                  <a:rPr lang="it-IT" b="1" dirty="0" err="1"/>
                  <a:t>depends</a:t>
                </a:r>
                <a:r>
                  <a:rPr lang="it-IT" dirty="0"/>
                  <a:t> by </a:t>
                </a:r>
                <a:r>
                  <a:rPr lang="it-IT" b="1" dirty="0" err="1"/>
                  <a:t>all</a:t>
                </a:r>
                <a:r>
                  <a:rPr lang="it-IT" b="1" dirty="0"/>
                  <a:t> the</a:t>
                </a:r>
                <a:r>
                  <a:rPr lang="it-IT" dirty="0"/>
                  <a:t> </a:t>
                </a:r>
                <a:r>
                  <a:rPr lang="it-IT" b="1" dirty="0"/>
                  <a:t>random sets </a:t>
                </a:r>
                <a14:m>
                  <m:oMath xmlns:m="http://schemas.openxmlformats.org/officeDocument/2006/math">
                    <m:sSub>
                      <m:sSubPr>
                        <m:ctrlPr>
                          <a:rPr lang="it-IT"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𝑆</m:t>
                        </m:r>
                      </m:e>
                      <m:sub>
                        <m:r>
                          <a:rPr lang="it-IT" b="0" i="1" dirty="0" smtClean="0">
                            <a:solidFill>
                              <a:srgbClr val="E71224"/>
                            </a:solidFill>
                            <a:latin typeface="Cambria Math" panose="02040503050406030204" pitchFamily="18" charset="0"/>
                          </a:rPr>
                          <m:t>𝑠</m:t>
                        </m:r>
                      </m:sub>
                    </m:sSub>
                  </m:oMath>
                </a14:m>
                <a:r>
                  <a:rPr lang="it-IT" dirty="0"/>
                  <a:t> can be </a:t>
                </a:r>
                <a:r>
                  <a:rPr lang="it-IT" b="1" dirty="0" err="1"/>
                  <a:t>reached</a:t>
                </a:r>
                <a:r>
                  <a:rPr lang="it-IT" dirty="0"/>
                  <a:t> </a:t>
                </a:r>
                <a:r>
                  <a:rPr lang="it-IT" dirty="0" err="1"/>
                  <a:t>at</a:t>
                </a:r>
                <a:r>
                  <a:rPr lang="it-IT" dirty="0"/>
                  <a:t> </a:t>
                </a:r>
                <a:r>
                  <a:rPr lang="it-IT" b="1" dirty="0"/>
                  <a:t>time</a:t>
                </a:r>
                <a:r>
                  <a:rPr lang="it-IT" dirty="0"/>
                  <a:t> </a:t>
                </a:r>
                <a14:m>
                  <m:oMath xmlns:m="http://schemas.openxmlformats.org/officeDocument/2006/math">
                    <m:r>
                      <a:rPr lang="it-IT" b="0" i="1" dirty="0" smtClean="0">
                        <a:solidFill>
                          <a:srgbClr val="E71224"/>
                        </a:solidFill>
                        <a:latin typeface="Cambria Math" panose="02040503050406030204" pitchFamily="18" charset="0"/>
                      </a:rPr>
                      <m:t>𝑠</m:t>
                    </m:r>
                  </m:oMath>
                </a14:m>
                <a:r>
                  <a:rPr lang="it-IT" dirty="0"/>
                  <a:t> and </a:t>
                </a:r>
                <a:r>
                  <a:rPr lang="it-IT" b="1" dirty="0" err="1"/>
                  <a:t>their</a:t>
                </a:r>
                <a:r>
                  <a:rPr lang="it-IT" b="1" dirty="0"/>
                  <a:t> </a:t>
                </a:r>
                <a:r>
                  <a:rPr lang="it-IT" b="1" dirty="0" err="1"/>
                  <a:t>neighbor</a:t>
                </a:r>
                <a:r>
                  <a:rPr lang="it-IT" b="1" dirty="0"/>
                  <a:t> set</a:t>
                </a:r>
                <a:r>
                  <a:rPr lang="it-IT" dirty="0"/>
                  <a:t>. </a:t>
                </a:r>
                <a:r>
                  <a:rPr lang="it-IT" dirty="0" err="1"/>
                  <a:t>Thus</a:t>
                </a:r>
                <a:r>
                  <a:rPr lang="it-IT" dirty="0"/>
                  <a:t>, since </a:t>
                </a:r>
                <a14:m>
                  <m:oMath xmlns:m="http://schemas.openxmlformats.org/officeDocument/2006/math">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𝑇</m:t>
                        </m:r>
                      </m:e>
                      <m:sub>
                        <m:r>
                          <a:rPr lang="it-IT" b="0" i="1" dirty="0" smtClean="0">
                            <a:solidFill>
                              <a:srgbClr val="E71224"/>
                            </a:solidFill>
                            <a:latin typeface="Cambria Math" panose="02040503050406030204" pitchFamily="18" charset="0"/>
                          </a:rPr>
                          <m:t>𝑠</m:t>
                        </m:r>
                        <m:r>
                          <a:rPr lang="it-IT" b="0" i="1" dirty="0" smtClean="0">
                            <a:solidFill>
                              <a:srgbClr val="E71224"/>
                            </a:solidFill>
                            <a:latin typeface="Cambria Math" panose="02040503050406030204" pitchFamily="18" charset="0"/>
                          </a:rPr>
                          <m:t>+1</m:t>
                        </m:r>
                      </m:sub>
                    </m:sSub>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𝑇</m:t>
                        </m:r>
                      </m:e>
                      <m:sub>
                        <m:r>
                          <a:rPr lang="it-IT" b="0" i="1" dirty="0" smtClean="0">
                            <a:solidFill>
                              <a:srgbClr val="E71224"/>
                            </a:solidFill>
                            <a:latin typeface="Cambria Math" panose="02040503050406030204" pitchFamily="18" charset="0"/>
                          </a:rPr>
                          <m:t>𝑠</m:t>
                        </m:r>
                      </m:sub>
                    </m:sSub>
                    <m:r>
                      <a:rPr lang="it-IT" b="0" i="1" dirty="0" smtClean="0">
                        <a:solidFill>
                          <a:srgbClr val="E71224"/>
                        </a:solidFill>
                        <a:latin typeface="Cambria Math" panose="02040503050406030204" pitchFamily="18" charset="0"/>
                      </a:rPr>
                      <m:t>|</m:t>
                    </m:r>
                    <m:sSub>
                      <m:sSubPr>
                        <m:ctrlPr>
                          <a:rPr lang="it-IT" i="1" dirty="0">
                            <a:solidFill>
                              <a:srgbClr val="E71224"/>
                            </a:solidFill>
                            <a:latin typeface="Cambria Math" panose="02040503050406030204" pitchFamily="18" charset="0"/>
                          </a:rPr>
                        </m:ctrlPr>
                      </m:sSubPr>
                      <m:e>
                        <m:r>
                          <a:rPr lang="it-IT" i="1" dirty="0">
                            <a:solidFill>
                              <a:srgbClr val="E71224"/>
                            </a:solidFill>
                            <a:latin typeface="Cambria Math" panose="02040503050406030204" pitchFamily="18" charset="0"/>
                          </a:rPr>
                          <m:t>𝑆</m:t>
                        </m:r>
                      </m:e>
                      <m:sub>
                        <m:r>
                          <a:rPr lang="it-IT" i="1" dirty="0">
                            <a:solidFill>
                              <a:srgbClr val="E71224"/>
                            </a:solidFill>
                            <a:latin typeface="Cambria Math" panose="02040503050406030204" pitchFamily="18" charset="0"/>
                          </a:rPr>
                          <m:t>𝑠</m:t>
                        </m:r>
                      </m:sub>
                    </m:sSub>
                    <m:r>
                      <a:rPr lang="it-IT" b="0" i="1" dirty="0" smtClean="0">
                        <a:solidFill>
                          <a:srgbClr val="E71224"/>
                        </a:solidFill>
                        <a:latin typeface="Cambria Math" panose="02040503050406030204" pitchFamily="18" charset="0"/>
                      </a:rPr>
                      <m:t>∼</m:t>
                    </m:r>
                    <m:r>
                      <a:rPr lang="it-IT" b="0" i="1" dirty="0" smtClean="0">
                        <a:solidFill>
                          <a:srgbClr val="E71224"/>
                        </a:solidFill>
                        <a:latin typeface="Cambria Math" panose="02040503050406030204" pitchFamily="18" charset="0"/>
                      </a:rPr>
                      <m:t>𝐸𝑥𝑝</m:t>
                    </m:r>
                    <m:r>
                      <a:rPr lang="it-IT" b="0" i="1" dirty="0" smtClean="0">
                        <a:solidFill>
                          <a:srgbClr val="E71224"/>
                        </a:solidFill>
                        <a:latin typeface="Cambria Math" panose="02040503050406030204" pitchFamily="18" charset="0"/>
                      </a:rPr>
                      <m:t>(⋅)</m:t>
                    </m:r>
                  </m:oMath>
                </a14:m>
                <a:r>
                  <a:rPr lang="en-US" dirty="0"/>
                  <a:t>, yields</a:t>
                </a:r>
              </a:p>
            </p:txBody>
          </p:sp>
        </mc:Choice>
        <mc:Fallback>
          <p:sp>
            <p:nvSpPr>
              <p:cNvPr id="66" name="CasellaDiTesto 65">
                <a:extLst>
                  <a:ext uri="{FF2B5EF4-FFF2-40B4-BE49-F238E27FC236}">
                    <a16:creationId xmlns:a16="http://schemas.microsoft.com/office/drawing/2014/main" id="{35C8FACC-1462-87AC-C427-E6EF71B4D6FA}"/>
                  </a:ext>
                </a:extLst>
              </p:cNvPr>
              <p:cNvSpPr txBox="1">
                <a:spLocks noRot="1" noChangeAspect="1" noMove="1" noResize="1" noEditPoints="1" noAdjustHandles="1" noChangeArrowheads="1" noChangeShapeType="1" noTextEdit="1"/>
              </p:cNvSpPr>
              <p:nvPr/>
            </p:nvSpPr>
            <p:spPr>
              <a:xfrm>
                <a:off x="-213319" y="2790868"/>
                <a:ext cx="10293943" cy="945643"/>
              </a:xfrm>
              <a:prstGeom prst="rect">
                <a:avLst/>
              </a:prstGeom>
              <a:blipFill>
                <a:blip r:embed="rId19"/>
                <a:stretch>
                  <a:fillRect t="-3226" r="-829" b="-9677"/>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75" name="CasellaDiTesto 74">
                <a:extLst>
                  <a:ext uri="{FF2B5EF4-FFF2-40B4-BE49-F238E27FC236}">
                    <a16:creationId xmlns:a16="http://schemas.microsoft.com/office/drawing/2014/main" id="{1350EA53-2B08-768A-BFD5-D2FF77413944}"/>
                  </a:ext>
                </a:extLst>
              </p:cNvPr>
              <p:cNvSpPr txBox="1"/>
              <p:nvPr/>
            </p:nvSpPr>
            <p:spPr>
              <a:xfrm>
                <a:off x="1539665" y="4145384"/>
                <a:ext cx="8188115" cy="369332"/>
              </a:xfrm>
              <a:prstGeom prst="rect">
                <a:avLst/>
              </a:prstGeom>
              <a:noFill/>
            </p:spPr>
            <p:txBody>
              <a:bodyPr wrap="square">
                <a:spAutoFit/>
              </a:bodyPr>
              <a:lstStyle/>
              <a:p>
                <a:pPr lvl="1"/>
                <a:r>
                  <a:rPr lang="en-US" b="1" dirty="0">
                    <a:solidFill>
                      <a:srgbClr val="0000FF"/>
                    </a:solidFill>
                  </a:rPr>
                  <a:t>It is easy understand the analysis is impracticable when </a:t>
                </a:r>
                <a14:m>
                  <m:oMath xmlns:m="http://schemas.openxmlformats.org/officeDocument/2006/math">
                    <m:r>
                      <a:rPr lang="it-IT" b="1" i="1" dirty="0" smtClean="0">
                        <a:solidFill>
                          <a:srgbClr val="E71224"/>
                        </a:solidFill>
                        <a:latin typeface="Cambria Math" panose="02040503050406030204" pitchFamily="18" charset="0"/>
                      </a:rPr>
                      <m:t>𝒏</m:t>
                    </m:r>
                  </m:oMath>
                </a14:m>
                <a:r>
                  <a:rPr lang="en-US" b="1" dirty="0"/>
                  <a:t> </a:t>
                </a:r>
                <a:r>
                  <a:rPr lang="en-US" b="1" dirty="0">
                    <a:solidFill>
                      <a:srgbClr val="0000FF"/>
                    </a:solidFill>
                  </a:rPr>
                  <a:t>is large. </a:t>
                </a:r>
              </a:p>
            </p:txBody>
          </p:sp>
        </mc:Choice>
        <mc:Fallback>
          <p:sp>
            <p:nvSpPr>
              <p:cNvPr id="75" name="CasellaDiTesto 74">
                <a:extLst>
                  <a:ext uri="{FF2B5EF4-FFF2-40B4-BE49-F238E27FC236}">
                    <a16:creationId xmlns:a16="http://schemas.microsoft.com/office/drawing/2014/main" id="{1350EA53-2B08-768A-BFD5-D2FF77413944}"/>
                  </a:ext>
                </a:extLst>
              </p:cNvPr>
              <p:cNvSpPr txBox="1">
                <a:spLocks noRot="1" noChangeAspect="1" noMove="1" noResize="1" noEditPoints="1" noAdjustHandles="1" noChangeArrowheads="1" noChangeShapeType="1" noTextEdit="1"/>
              </p:cNvSpPr>
              <p:nvPr/>
            </p:nvSpPr>
            <p:spPr>
              <a:xfrm>
                <a:off x="1539665" y="4145384"/>
                <a:ext cx="8188115" cy="369332"/>
              </a:xfrm>
              <a:prstGeom prst="rect">
                <a:avLst/>
              </a:prstGeom>
              <a:blipFill>
                <a:blip r:embed="rId20"/>
                <a:stretch>
                  <a:fillRect t="-8197" b="-24590"/>
                </a:stretch>
              </a:blipFill>
            </p:spPr>
            <p:txBody>
              <a:bodyPr/>
              <a:lstStyle/>
              <a:p>
                <a:r>
                  <a:rPr lang="it-IT">
                    <a:noFill/>
                  </a:rPr>
                  <a:t> </a:t>
                </a:r>
              </a:p>
            </p:txBody>
          </p:sp>
        </mc:Fallback>
      </mc:AlternateContent>
      <p:sp>
        <p:nvSpPr>
          <p:cNvPr id="77" name="CasellaDiTesto 76">
            <a:extLst>
              <a:ext uri="{FF2B5EF4-FFF2-40B4-BE49-F238E27FC236}">
                <a16:creationId xmlns:a16="http://schemas.microsoft.com/office/drawing/2014/main" id="{9DB28700-BCBC-79CB-A947-C15155E03480}"/>
              </a:ext>
            </a:extLst>
          </p:cNvPr>
          <p:cNvSpPr txBox="1"/>
          <p:nvPr/>
        </p:nvSpPr>
        <p:spPr>
          <a:xfrm>
            <a:off x="-100323" y="5449543"/>
            <a:ext cx="6059218" cy="369332"/>
          </a:xfrm>
          <a:prstGeom prst="rect">
            <a:avLst/>
          </a:prstGeom>
          <a:noFill/>
        </p:spPr>
        <p:txBody>
          <a:bodyPr wrap="square">
            <a:spAutoFit/>
          </a:bodyPr>
          <a:lstStyle/>
          <a:p>
            <a:pPr lvl="1"/>
            <a:r>
              <a:rPr lang="en-US" b="1" dirty="0"/>
              <a:t>Interpretation: </a:t>
            </a:r>
            <a:r>
              <a:rPr lang="en-US" dirty="0"/>
              <a:t>It gives a measure of the worst-case</a:t>
            </a:r>
            <a:endParaRPr lang="en-US" b="1" dirty="0"/>
          </a:p>
        </p:txBody>
      </p:sp>
      <p:sp>
        <p:nvSpPr>
          <p:cNvPr id="6" name="CasellaDiTesto 5">
            <a:extLst>
              <a:ext uri="{FF2B5EF4-FFF2-40B4-BE49-F238E27FC236}">
                <a16:creationId xmlns:a16="http://schemas.microsoft.com/office/drawing/2014/main" id="{8764A578-BDF8-F8CD-CC0A-9FC57E3A77D0}"/>
              </a:ext>
            </a:extLst>
          </p:cNvPr>
          <p:cNvSpPr txBox="1"/>
          <p:nvPr/>
        </p:nvSpPr>
        <p:spPr>
          <a:xfrm>
            <a:off x="4750674" y="3603361"/>
            <a:ext cx="923925" cy="369332"/>
          </a:xfrm>
          <a:prstGeom prst="rect">
            <a:avLst/>
          </a:prstGeom>
          <a:noFill/>
        </p:spPr>
        <p:txBody>
          <a:bodyPr wrap="square">
            <a:spAutoFit/>
          </a:bodyPr>
          <a:lstStyle/>
          <a:p>
            <a:r>
              <a:rPr lang="en-US" dirty="0"/>
              <a:t>where</a:t>
            </a:r>
          </a:p>
        </p:txBody>
      </p:sp>
      <p:sp>
        <p:nvSpPr>
          <p:cNvPr id="9" name="CasellaDiTesto 8">
            <a:extLst>
              <a:ext uri="{FF2B5EF4-FFF2-40B4-BE49-F238E27FC236}">
                <a16:creationId xmlns:a16="http://schemas.microsoft.com/office/drawing/2014/main" id="{C8B2F969-7FBE-8C51-EAD2-DF69128FE6DB}"/>
              </a:ext>
            </a:extLst>
          </p:cNvPr>
          <p:cNvSpPr txBox="1"/>
          <p:nvPr/>
        </p:nvSpPr>
        <p:spPr>
          <a:xfrm>
            <a:off x="1671536" y="5737797"/>
            <a:ext cx="8106309" cy="369332"/>
          </a:xfrm>
          <a:prstGeom prst="rect">
            <a:avLst/>
          </a:prstGeom>
          <a:noFill/>
        </p:spPr>
        <p:txBody>
          <a:bodyPr wrap="square">
            <a:spAutoFit/>
          </a:bodyPr>
          <a:lstStyle/>
          <a:p>
            <a:pPr lvl="1"/>
            <a:r>
              <a:rPr lang="en-US" dirty="0"/>
              <a:t>information dissemination flow between different parts of a graph.</a:t>
            </a:r>
            <a:endParaRPr lang="en-US" b="1" dirty="0"/>
          </a:p>
        </p:txBody>
      </p:sp>
      <p:pic>
        <p:nvPicPr>
          <p:cNvPr id="18" name="Immagine 1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t is the minimun }\forall\;S\subset V\text{)}&#10;\end{eqnarray*}&#10;}&#10;\end{document}" title="IguanaTex Bitmap Display">
            <a:extLst>
              <a:ext uri="{FF2B5EF4-FFF2-40B4-BE49-F238E27FC236}">
                <a16:creationId xmlns:a16="http://schemas.microsoft.com/office/drawing/2014/main" id="{505E10A5-946E-B93A-5386-6D0483CE9A32}"/>
              </a:ext>
            </a:extLst>
          </p:cNvPr>
          <p:cNvPicPr>
            <a:picLocks noChangeAspect="1"/>
          </p:cNvPicPr>
          <p:nvPr>
            <p:custDataLst>
              <p:tags r:id="rId6"/>
            </p:custDataLst>
          </p:nvPr>
        </p:nvPicPr>
        <p:blipFill>
          <a:blip r:embed="rId21">
            <a:extLst>
              <a:ext uri="{28A0092B-C50C-407E-A947-70E740481C1C}">
                <a14:useLocalDpi xmlns:a14="http://schemas.microsoft.com/office/drawing/2010/main" val="0"/>
              </a:ext>
            </a:extLst>
          </a:blip>
          <a:stretch>
            <a:fillRect/>
          </a:stretch>
        </p:blipFill>
        <p:spPr>
          <a:xfrm>
            <a:off x="6613518" y="7154493"/>
            <a:ext cx="2329915" cy="188633"/>
          </a:xfrm>
          <a:prstGeom prst="rect">
            <a:avLst/>
          </a:prstGeom>
        </p:spPr>
      </p:pic>
      <mc:AlternateContent xmlns:mc="http://schemas.openxmlformats.org/markup-compatibility/2006" xmlns:a14="http://schemas.microsoft.com/office/drawing/2010/main">
        <mc:Choice Requires="a14">
          <p:sp>
            <p:nvSpPr>
              <p:cNvPr id="26" name="CasellaDiTesto 25">
                <a:extLst>
                  <a:ext uri="{FF2B5EF4-FFF2-40B4-BE49-F238E27FC236}">
                    <a16:creationId xmlns:a16="http://schemas.microsoft.com/office/drawing/2014/main" id="{3E1F487D-80F1-CDEF-BACE-1169EC2ADC26}"/>
                  </a:ext>
                </a:extLst>
              </p:cNvPr>
              <p:cNvSpPr txBox="1"/>
              <p:nvPr/>
            </p:nvSpPr>
            <p:spPr>
              <a:xfrm>
                <a:off x="-211505" y="4590117"/>
                <a:ext cx="10689234" cy="369332"/>
              </a:xfrm>
              <a:prstGeom prst="rect">
                <a:avLst/>
              </a:prstGeom>
              <a:noFill/>
            </p:spPr>
            <p:txBody>
              <a:bodyPr wrap="square">
                <a:spAutoFit/>
              </a:bodyPr>
              <a:lstStyle/>
              <a:p>
                <a:pPr marL="742879" lvl="1" indent="-285750">
                  <a:buFont typeface="Arial" panose="020B0604020202020204" pitchFamily="34" charset="0"/>
                  <a:buChar char="•"/>
                </a:pPr>
                <a:r>
                  <a:rPr lang="en-US" dirty="0"/>
                  <a:t>To draw </a:t>
                </a:r>
                <a:r>
                  <a:rPr lang="en-US" dirty="0" err="1"/>
                  <a:t>upperbound</a:t>
                </a:r>
                <a:r>
                  <a:rPr lang="en-US" dirty="0"/>
                  <a:t> conclusions for </a:t>
                </a:r>
                <a14:m>
                  <m:oMath xmlns:m="http://schemas.openxmlformats.org/officeDocument/2006/math">
                    <m:r>
                      <a:rPr lang="it-IT" b="0" i="1" dirty="0" smtClean="0">
                        <a:solidFill>
                          <a:srgbClr val="E71224"/>
                        </a:solidFill>
                        <a:latin typeface="Cambria Math" panose="02040503050406030204" pitchFamily="18" charset="0"/>
                      </a:rPr>
                      <m:t>𝐸</m:t>
                    </m:r>
                    <m:r>
                      <a:rPr lang="it-IT" b="0" i="1" dirty="0" smtClean="0">
                        <a:solidFill>
                          <a:srgbClr val="E71224"/>
                        </a:solidFill>
                        <a:latin typeface="Cambria Math" panose="02040503050406030204" pitchFamily="18" charset="0"/>
                      </a:rPr>
                      <m:t>[</m:t>
                    </m:r>
                    <m:sSub>
                      <m:sSubPr>
                        <m:ctrlPr>
                          <a:rPr lang="it-IT" b="0" i="1" dirty="0" smtClean="0">
                            <a:solidFill>
                              <a:srgbClr val="E71224"/>
                            </a:solidFill>
                            <a:latin typeface="Cambria Math" panose="02040503050406030204" pitchFamily="18" charset="0"/>
                          </a:rPr>
                        </m:ctrlPr>
                      </m:sSubPr>
                      <m:e>
                        <m:r>
                          <a:rPr lang="it-IT" b="0" i="1" dirty="0" smtClean="0">
                            <a:solidFill>
                              <a:srgbClr val="E71224"/>
                            </a:solidFill>
                            <a:latin typeface="Cambria Math" panose="02040503050406030204" pitchFamily="18" charset="0"/>
                          </a:rPr>
                          <m:t>𝑇</m:t>
                        </m:r>
                      </m:e>
                      <m:sub>
                        <m:r>
                          <a:rPr lang="it-IT" b="0" i="1" dirty="0" smtClean="0">
                            <a:solidFill>
                              <a:srgbClr val="E71224"/>
                            </a:solidFill>
                            <a:latin typeface="Cambria Math" panose="02040503050406030204" pitchFamily="18" charset="0"/>
                          </a:rPr>
                          <m:t>𝑛</m:t>
                        </m:r>
                      </m:sub>
                    </m:sSub>
                    <m:r>
                      <a:rPr lang="it-IT" b="0" i="1" dirty="0" smtClean="0">
                        <a:solidFill>
                          <a:srgbClr val="E71224"/>
                        </a:solidFill>
                        <a:latin typeface="Cambria Math" panose="02040503050406030204" pitchFamily="18" charset="0"/>
                      </a:rPr>
                      <m:t>]</m:t>
                    </m:r>
                  </m:oMath>
                </a14:m>
                <a:r>
                  <a:rPr lang="en-US" dirty="0"/>
                  <a:t>, the “</a:t>
                </a:r>
                <a:r>
                  <a:rPr lang="en-US" b="1" dirty="0"/>
                  <a:t>matrix </a:t>
                </a:r>
                <a:r>
                  <a:rPr lang="it-IT" b="1" dirty="0" err="1"/>
                  <a:t>conductance</a:t>
                </a:r>
                <a:r>
                  <a:rPr lang="en-US" dirty="0"/>
                  <a:t>” </a:t>
                </a:r>
                <a:r>
                  <a:rPr lang="it-IT" dirty="0"/>
                  <a:t>concept </a:t>
                </a:r>
                <a:r>
                  <a:rPr lang="it-IT" dirty="0" err="1"/>
                  <a:t>is</a:t>
                </a:r>
                <a:r>
                  <a:rPr lang="it-IT" dirty="0"/>
                  <a:t> </a:t>
                </a:r>
                <a:r>
                  <a:rPr lang="it-IT" dirty="0" err="1"/>
                  <a:t>helpful</a:t>
                </a:r>
                <a:endParaRPr lang="en-US" dirty="0"/>
              </a:p>
            </p:txBody>
          </p:sp>
        </mc:Choice>
        <mc:Fallback xmlns="">
          <p:sp>
            <p:nvSpPr>
              <p:cNvPr id="26" name="CasellaDiTesto 25">
                <a:extLst>
                  <a:ext uri="{FF2B5EF4-FFF2-40B4-BE49-F238E27FC236}">
                    <a16:creationId xmlns:a16="http://schemas.microsoft.com/office/drawing/2014/main" id="{3E1F487D-80F1-CDEF-BACE-1169EC2ADC26}"/>
                  </a:ext>
                </a:extLst>
              </p:cNvPr>
              <p:cNvSpPr txBox="1">
                <a:spLocks noRot="1" noChangeAspect="1" noMove="1" noResize="1" noEditPoints="1" noAdjustHandles="1" noChangeArrowheads="1" noChangeShapeType="1" noTextEdit="1"/>
              </p:cNvSpPr>
              <p:nvPr/>
            </p:nvSpPr>
            <p:spPr>
              <a:xfrm>
                <a:off x="-211505" y="4590117"/>
                <a:ext cx="10689234" cy="369332"/>
              </a:xfrm>
              <a:prstGeom prst="rect">
                <a:avLst/>
              </a:prstGeom>
              <a:blipFill>
                <a:blip r:embed="rId22"/>
                <a:stretch>
                  <a:fillRect t="-9836" b="-24590"/>
                </a:stretch>
              </a:blipFill>
            </p:spPr>
            <p:txBody>
              <a:bodyPr/>
              <a:lstStyle/>
              <a:p>
                <a:r>
                  <a:rPr lang="it-IT">
                    <a:noFill/>
                  </a:rPr>
                  <a:t> </a:t>
                </a:r>
              </a:p>
            </p:txBody>
          </p:sp>
        </mc:Fallback>
      </mc:AlternateContent>
      <mc:AlternateContent xmlns:mc="http://schemas.openxmlformats.org/markup-compatibility/2006" xmlns:p14="http://schemas.microsoft.com/office/powerpoint/2010/main">
        <mc:Choice Requires="p14">
          <p:contentPart p14:bwMode="auto" r:id="rId23">
            <p14:nvContentPartPr>
              <p14:cNvPr id="3" name="Input penna 2">
                <a:extLst>
                  <a:ext uri="{FF2B5EF4-FFF2-40B4-BE49-F238E27FC236}">
                    <a16:creationId xmlns:a16="http://schemas.microsoft.com/office/drawing/2014/main" id="{15D91735-9118-D728-9DBC-71F297925419}"/>
                  </a:ext>
                </a:extLst>
              </p14:cNvPr>
              <p14:cNvContentPartPr/>
              <p14:nvPr/>
            </p14:nvContentPartPr>
            <p14:xfrm>
              <a:off x="4180140" y="6837000"/>
              <a:ext cx="545040" cy="328320"/>
            </p14:xfrm>
          </p:contentPart>
        </mc:Choice>
        <mc:Fallback xmlns="">
          <p:pic>
            <p:nvPicPr>
              <p:cNvPr id="3" name="Input penna 2">
                <a:extLst>
                  <a:ext uri="{FF2B5EF4-FFF2-40B4-BE49-F238E27FC236}">
                    <a16:creationId xmlns:a16="http://schemas.microsoft.com/office/drawing/2014/main" id="{15D91735-9118-D728-9DBC-71F297925419}"/>
                  </a:ext>
                </a:extLst>
              </p:cNvPr>
              <p:cNvPicPr/>
              <p:nvPr/>
            </p:nvPicPr>
            <p:blipFill>
              <a:blip r:embed="rId24"/>
              <a:stretch>
                <a:fillRect/>
              </a:stretch>
            </p:blipFill>
            <p:spPr>
              <a:xfrm>
                <a:off x="4162500" y="6819360"/>
                <a:ext cx="580680" cy="36396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0" name="Input penna 9">
                <a:extLst>
                  <a:ext uri="{FF2B5EF4-FFF2-40B4-BE49-F238E27FC236}">
                    <a16:creationId xmlns:a16="http://schemas.microsoft.com/office/drawing/2014/main" id="{2E1E4507-AECA-9F0D-257C-BFAADBD84B5D}"/>
                  </a:ext>
                </a:extLst>
              </p14:cNvPr>
              <p14:cNvContentPartPr/>
              <p14:nvPr/>
            </p14:nvContentPartPr>
            <p14:xfrm>
              <a:off x="2120580" y="6602280"/>
              <a:ext cx="375120" cy="522720"/>
            </p14:xfrm>
          </p:contentPart>
        </mc:Choice>
        <mc:Fallback xmlns="">
          <p:pic>
            <p:nvPicPr>
              <p:cNvPr id="10" name="Input penna 9">
                <a:extLst>
                  <a:ext uri="{FF2B5EF4-FFF2-40B4-BE49-F238E27FC236}">
                    <a16:creationId xmlns:a16="http://schemas.microsoft.com/office/drawing/2014/main" id="{2E1E4507-AECA-9F0D-257C-BFAADBD84B5D}"/>
                  </a:ext>
                </a:extLst>
              </p:cNvPr>
              <p:cNvPicPr/>
              <p:nvPr/>
            </p:nvPicPr>
            <p:blipFill>
              <a:blip r:embed="rId26"/>
              <a:stretch>
                <a:fillRect/>
              </a:stretch>
            </p:blipFill>
            <p:spPr>
              <a:xfrm>
                <a:off x="2102940" y="6584640"/>
                <a:ext cx="410760" cy="55836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1" name="Input penna 10">
                <a:extLst>
                  <a:ext uri="{FF2B5EF4-FFF2-40B4-BE49-F238E27FC236}">
                    <a16:creationId xmlns:a16="http://schemas.microsoft.com/office/drawing/2014/main" id="{7FA832A9-0B73-0D8B-F4AA-3F3F0751FFAA}"/>
                  </a:ext>
                </a:extLst>
              </p14:cNvPr>
              <p14:cNvContentPartPr/>
              <p14:nvPr/>
            </p14:nvContentPartPr>
            <p14:xfrm>
              <a:off x="6905340" y="6524520"/>
              <a:ext cx="437400" cy="360"/>
            </p14:xfrm>
          </p:contentPart>
        </mc:Choice>
        <mc:Fallback xmlns="">
          <p:pic>
            <p:nvPicPr>
              <p:cNvPr id="11" name="Input penna 10">
                <a:extLst>
                  <a:ext uri="{FF2B5EF4-FFF2-40B4-BE49-F238E27FC236}">
                    <a16:creationId xmlns:a16="http://schemas.microsoft.com/office/drawing/2014/main" id="{7FA832A9-0B73-0D8B-F4AA-3F3F0751FFAA}"/>
                  </a:ext>
                </a:extLst>
              </p:cNvPr>
              <p:cNvPicPr/>
              <p:nvPr/>
            </p:nvPicPr>
            <p:blipFill>
              <a:blip r:embed="rId28"/>
              <a:stretch>
                <a:fillRect/>
              </a:stretch>
            </p:blipFill>
            <p:spPr>
              <a:xfrm>
                <a:off x="6851700" y="6416880"/>
                <a:ext cx="5450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13" name="Input penna 12">
                <a:extLst>
                  <a:ext uri="{FF2B5EF4-FFF2-40B4-BE49-F238E27FC236}">
                    <a16:creationId xmlns:a16="http://schemas.microsoft.com/office/drawing/2014/main" id="{78BE1286-4AF0-9169-48BA-5E93F9378965}"/>
                  </a:ext>
                </a:extLst>
              </p14:cNvPr>
              <p14:cNvContentPartPr/>
              <p14:nvPr/>
            </p14:nvContentPartPr>
            <p14:xfrm>
              <a:off x="3114540" y="6418680"/>
              <a:ext cx="221760" cy="230400"/>
            </p14:xfrm>
          </p:contentPart>
        </mc:Choice>
        <mc:Fallback xmlns="">
          <p:pic>
            <p:nvPicPr>
              <p:cNvPr id="13" name="Input penna 12">
                <a:extLst>
                  <a:ext uri="{FF2B5EF4-FFF2-40B4-BE49-F238E27FC236}">
                    <a16:creationId xmlns:a16="http://schemas.microsoft.com/office/drawing/2014/main" id="{78BE1286-4AF0-9169-48BA-5E93F9378965}"/>
                  </a:ext>
                </a:extLst>
              </p:cNvPr>
              <p:cNvPicPr/>
              <p:nvPr/>
            </p:nvPicPr>
            <p:blipFill>
              <a:blip r:embed="rId30"/>
              <a:stretch>
                <a:fillRect/>
              </a:stretch>
            </p:blipFill>
            <p:spPr>
              <a:xfrm>
                <a:off x="3060900" y="6311040"/>
                <a:ext cx="329400" cy="44604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4" name="Input penna 13">
                <a:extLst>
                  <a:ext uri="{FF2B5EF4-FFF2-40B4-BE49-F238E27FC236}">
                    <a16:creationId xmlns:a16="http://schemas.microsoft.com/office/drawing/2014/main" id="{04ACA036-7737-1844-74A1-9E39BBCB9CBB}"/>
                  </a:ext>
                </a:extLst>
              </p14:cNvPr>
              <p14:cNvContentPartPr/>
              <p14:nvPr/>
            </p14:nvContentPartPr>
            <p14:xfrm>
              <a:off x="2362140" y="7171800"/>
              <a:ext cx="325800" cy="220680"/>
            </p14:xfrm>
          </p:contentPart>
        </mc:Choice>
        <mc:Fallback xmlns="">
          <p:pic>
            <p:nvPicPr>
              <p:cNvPr id="14" name="Input penna 13">
                <a:extLst>
                  <a:ext uri="{FF2B5EF4-FFF2-40B4-BE49-F238E27FC236}">
                    <a16:creationId xmlns:a16="http://schemas.microsoft.com/office/drawing/2014/main" id="{04ACA036-7737-1844-74A1-9E39BBCB9CBB}"/>
                  </a:ext>
                </a:extLst>
              </p:cNvPr>
              <p:cNvPicPr/>
              <p:nvPr/>
            </p:nvPicPr>
            <p:blipFill>
              <a:blip r:embed="rId32"/>
              <a:stretch>
                <a:fillRect/>
              </a:stretch>
            </p:blipFill>
            <p:spPr>
              <a:xfrm>
                <a:off x="2308500" y="7063800"/>
                <a:ext cx="433440" cy="43632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16" name="Input penna 15">
                <a:extLst>
                  <a:ext uri="{FF2B5EF4-FFF2-40B4-BE49-F238E27FC236}">
                    <a16:creationId xmlns:a16="http://schemas.microsoft.com/office/drawing/2014/main" id="{72096576-05EA-7946-C111-AD338AE4F417}"/>
                  </a:ext>
                </a:extLst>
              </p14:cNvPr>
              <p14:cNvContentPartPr/>
              <p14:nvPr/>
            </p14:nvContentPartPr>
            <p14:xfrm>
              <a:off x="1837980" y="6449220"/>
              <a:ext cx="277560" cy="135720"/>
            </p14:xfrm>
          </p:contentPart>
        </mc:Choice>
        <mc:Fallback xmlns="">
          <p:pic>
            <p:nvPicPr>
              <p:cNvPr id="16" name="Input penna 15">
                <a:extLst>
                  <a:ext uri="{FF2B5EF4-FFF2-40B4-BE49-F238E27FC236}">
                    <a16:creationId xmlns:a16="http://schemas.microsoft.com/office/drawing/2014/main" id="{72096576-05EA-7946-C111-AD338AE4F417}"/>
                  </a:ext>
                </a:extLst>
              </p:cNvPr>
              <p:cNvPicPr/>
              <p:nvPr/>
            </p:nvPicPr>
            <p:blipFill>
              <a:blip r:embed="rId34"/>
              <a:stretch>
                <a:fillRect/>
              </a:stretch>
            </p:blipFill>
            <p:spPr>
              <a:xfrm>
                <a:off x="1784340" y="6341220"/>
                <a:ext cx="38520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17" name="Input penna 16">
                <a:extLst>
                  <a:ext uri="{FF2B5EF4-FFF2-40B4-BE49-F238E27FC236}">
                    <a16:creationId xmlns:a16="http://schemas.microsoft.com/office/drawing/2014/main" id="{E164104D-1383-9844-AF3F-21566C888AC1}"/>
                  </a:ext>
                </a:extLst>
              </p14:cNvPr>
              <p14:cNvContentPartPr/>
              <p14:nvPr/>
            </p14:nvContentPartPr>
            <p14:xfrm>
              <a:off x="7477020" y="6523020"/>
              <a:ext cx="193680" cy="30240"/>
            </p14:xfrm>
          </p:contentPart>
        </mc:Choice>
        <mc:Fallback xmlns="">
          <p:pic>
            <p:nvPicPr>
              <p:cNvPr id="17" name="Input penna 16">
                <a:extLst>
                  <a:ext uri="{FF2B5EF4-FFF2-40B4-BE49-F238E27FC236}">
                    <a16:creationId xmlns:a16="http://schemas.microsoft.com/office/drawing/2014/main" id="{E164104D-1383-9844-AF3F-21566C888AC1}"/>
                  </a:ext>
                </a:extLst>
              </p:cNvPr>
              <p:cNvPicPr/>
              <p:nvPr/>
            </p:nvPicPr>
            <p:blipFill>
              <a:blip r:embed="rId36"/>
              <a:stretch>
                <a:fillRect/>
              </a:stretch>
            </p:blipFill>
            <p:spPr>
              <a:xfrm>
                <a:off x="7423380" y="6415380"/>
                <a:ext cx="301320" cy="245880"/>
              </a:xfrm>
              <a:prstGeom prst="rect">
                <a:avLst/>
              </a:prstGeom>
            </p:spPr>
          </p:pic>
        </mc:Fallback>
      </mc:AlternateContent>
    </p:spTree>
    <p:extLst>
      <p:ext uri="{BB962C8B-B14F-4D97-AF65-F5344CB8AC3E}">
        <p14:creationId xmlns:p14="http://schemas.microsoft.com/office/powerpoint/2010/main" val="39529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500"/>
                                        <p:tgtEl>
                                          <p:spTgt spid="7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0"/>
                                        </p:tgtEl>
                                        <p:attrNameLst>
                                          <p:attrName>style.visibility</p:attrName>
                                        </p:attrNameLst>
                                      </p:cBhvr>
                                      <p:to>
                                        <p:strVal val="visible"/>
                                      </p:to>
                                    </p:set>
                                    <p:animEffect transition="in" filter="fade">
                                      <p:cBhvr>
                                        <p:cTn id="29" dur="500"/>
                                        <p:tgtEl>
                                          <p:spTgt spid="9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500"/>
                                        <p:tgtEl>
                                          <p:spTgt spid="7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0" presetClass="entr" presetSubtype="0"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500"/>
                                        <p:tgtEl>
                                          <p:spTgt spid="53"/>
                                        </p:tgtEl>
                                      </p:cBhvr>
                                    </p:animEffect>
                                  </p:childTnLst>
                                </p:cTn>
                              </p:par>
                              <p:par>
                                <p:cTn id="53" presetID="10" presetClass="entr" presetSubtype="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nodeType="with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500"/>
                                        <p:tgtEl>
                                          <p:spTgt spid="5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par>
                                <p:cTn id="64" presetID="10" presetClass="entr" presetSubtype="0"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fade">
                                      <p:cBhvr>
                                        <p:cTn id="66" dur="500"/>
                                        <p:tgtEl>
                                          <p:spTgt spid="3"/>
                                        </p:tgtEl>
                                      </p:cBhvr>
                                    </p:animEffect>
                                  </p:childTnLst>
                                </p:cTn>
                              </p:par>
                              <p:par>
                                <p:cTn id="67" presetID="10" presetClass="entr" presetSubtype="0" fill="hold"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childTnLst>
                                </p:cTn>
                              </p:par>
                              <p:par>
                                <p:cTn id="70" presetID="10" presetClass="entr" presetSubtype="0" fill="hold"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childTnLst>
                                </p:cTn>
                              </p:par>
                              <p:par>
                                <p:cTn id="73" presetID="10" presetClass="entr" presetSubtype="0" fill="hold"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par>
                                <p:cTn id="76" presetID="10" presetClass="entr" presetSubtype="0" fill="hold" nodeType="with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fade">
                                      <p:cBhvr>
                                        <p:cTn id="78" dur="500"/>
                                        <p:tgtEl>
                                          <p:spTgt spid="17"/>
                                        </p:tgtEl>
                                      </p:cBhvr>
                                    </p:animEffect>
                                  </p:childTnLst>
                                </p:cTn>
                              </p:par>
                              <p:par>
                                <p:cTn id="79" presetID="10" presetClass="entr" presetSubtype="0" fill="hold" nodeType="with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fade">
                                      <p:cBhvr>
                                        <p:cTn id="8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29" grpId="0"/>
      <p:bldP spid="53" grpId="0"/>
      <p:bldP spid="66" grpId="0"/>
      <p:bldP spid="75" grpId="0"/>
      <p:bldP spid="77" grpId="0"/>
      <p:bldP spid="6" grpId="0"/>
      <p:bldP spid="9"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295939" y="269785"/>
            <a:ext cx="9055073" cy="493439"/>
          </a:xfrm>
        </p:spPr>
        <p:txBody>
          <a:bodyPr>
            <a:normAutofit/>
          </a:bodyPr>
          <a:lstStyle/>
          <a:p>
            <a:r>
              <a:rPr lang="en-US" dirty="0"/>
              <a:t>Rumor spreading over general graphs (cont’d)</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8</a:t>
            </a:fld>
            <a:endParaRPr lang="it-IT"/>
          </a:p>
        </p:txBody>
      </p:sp>
      <mc:AlternateContent xmlns:mc="http://schemas.openxmlformats.org/markup-compatibility/2006">
        <mc:Choice xmlns:a14="http://schemas.microsoft.com/office/drawing/2010/main" Requires="a14">
          <p:sp>
            <p:nvSpPr>
              <p:cNvPr id="60" name="CasellaDiTesto 59">
                <a:extLst>
                  <a:ext uri="{FF2B5EF4-FFF2-40B4-BE49-F238E27FC236}">
                    <a16:creationId xmlns:a16="http://schemas.microsoft.com/office/drawing/2014/main" id="{9A2B9101-ADF0-2C2B-307F-A6FF67EF23D6}"/>
                  </a:ext>
                </a:extLst>
              </p:cNvPr>
              <p:cNvSpPr txBox="1"/>
              <p:nvPr/>
            </p:nvSpPr>
            <p:spPr>
              <a:xfrm>
                <a:off x="295939" y="923679"/>
                <a:ext cx="9784686" cy="369332"/>
              </a:xfrm>
              <a:prstGeom prst="rect">
                <a:avLst/>
              </a:prstGeom>
              <a:noFill/>
            </p:spPr>
            <p:txBody>
              <a:bodyPr wrap="square">
                <a:spAutoFit/>
              </a:bodyPr>
              <a:lstStyle/>
              <a:p>
                <a:pPr marL="342900" indent="-342900">
                  <a:buFont typeface="Arial" panose="020B0604020202020204" pitchFamily="34" charset="0"/>
                  <a:buChar char="•"/>
                </a:pPr>
                <a:r>
                  <a:rPr lang="it-IT" dirty="0" err="1"/>
                  <a:t>However</a:t>
                </a:r>
                <a:r>
                  <a:rPr lang="it-IT" dirty="0"/>
                  <a:t>, from </a:t>
                </a:r>
                <a:r>
                  <a:rPr lang="it-IT" dirty="0" err="1"/>
                  <a:t>that</a:t>
                </a:r>
                <a:r>
                  <a:rPr lang="it-IT" dirty="0"/>
                  <a:t>, </a:t>
                </a:r>
                <a:r>
                  <a:rPr lang="it-IT" dirty="0" err="1"/>
                  <a:t>we</a:t>
                </a:r>
                <a:r>
                  <a:rPr lang="it-IT" dirty="0"/>
                  <a:t> can upper-estimate </a:t>
                </a:r>
                <a14:m>
                  <m:oMath xmlns:m="http://schemas.openxmlformats.org/officeDocument/2006/math">
                    <m:r>
                      <m:rPr>
                        <m:sty m:val="p"/>
                      </m:rPr>
                      <a:rPr lang="it-IT" smtClean="0">
                        <a:solidFill>
                          <a:srgbClr val="E71224"/>
                        </a:solidFill>
                        <a:latin typeface="Cambria Math" panose="02040503050406030204" pitchFamily="18" charset="0"/>
                      </a:rPr>
                      <m:t>E</m:t>
                    </m:r>
                    <m:r>
                      <a:rPr lang="it-IT" b="0" i="0" smtClean="0">
                        <a:solidFill>
                          <a:srgbClr val="E71224"/>
                        </a:solidFill>
                        <a:latin typeface="Cambria Math" panose="02040503050406030204" pitchFamily="18" charset="0"/>
                      </a:rPr>
                      <m:t>[</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𝑇</m:t>
                        </m:r>
                      </m:e>
                      <m:sub>
                        <m:r>
                          <a:rPr lang="it-IT" b="0" i="1" smtClean="0">
                            <a:solidFill>
                              <a:srgbClr val="E71224"/>
                            </a:solidFill>
                            <a:latin typeface="Cambria Math" panose="02040503050406030204" pitchFamily="18" charset="0"/>
                          </a:rPr>
                          <m:t>𝑠</m:t>
                        </m:r>
                        <m:r>
                          <a:rPr lang="it-IT" b="0" i="1" smtClean="0">
                            <a:solidFill>
                              <a:srgbClr val="E71224"/>
                            </a:solidFill>
                            <a:latin typeface="Cambria Math" panose="02040503050406030204" pitchFamily="18" charset="0"/>
                          </a:rPr>
                          <m:t>+1</m:t>
                        </m:r>
                      </m:sub>
                    </m:sSub>
                    <m:r>
                      <a:rPr lang="it-IT" b="0" i="1" smtClean="0">
                        <a:solidFill>
                          <a:srgbClr val="E71224"/>
                        </a:solidFill>
                        <a:latin typeface="Cambria Math" panose="02040503050406030204" pitchFamily="18" charset="0"/>
                      </a:rPr>
                      <m:t>−</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𝑇</m:t>
                        </m:r>
                      </m:e>
                      <m:sub>
                        <m:r>
                          <a:rPr lang="it-IT" b="0" i="1" smtClean="0">
                            <a:solidFill>
                              <a:srgbClr val="E71224"/>
                            </a:solidFill>
                            <a:latin typeface="Cambria Math" panose="02040503050406030204" pitchFamily="18" charset="0"/>
                          </a:rPr>
                          <m:t>𝑠</m:t>
                        </m:r>
                      </m:sub>
                    </m:sSub>
                    <m:r>
                      <a:rPr lang="it-IT" b="0" i="1" smtClean="0">
                        <a:solidFill>
                          <a:srgbClr val="E71224"/>
                        </a:solidFill>
                        <a:latin typeface="Cambria Math" panose="02040503050406030204" pitchFamily="18" charset="0"/>
                      </a:rPr>
                      <m:t>|</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𝑆</m:t>
                        </m:r>
                      </m:e>
                      <m:sub>
                        <m:r>
                          <a:rPr lang="it-IT" b="0" i="1" smtClean="0">
                            <a:solidFill>
                              <a:srgbClr val="E71224"/>
                            </a:solidFill>
                            <a:latin typeface="Cambria Math" panose="02040503050406030204" pitchFamily="18" charset="0"/>
                          </a:rPr>
                          <m:t>𝑠</m:t>
                        </m:r>
                      </m:sub>
                    </m:sSub>
                    <m:r>
                      <a:rPr lang="it-IT" b="0" i="1" smtClean="0">
                        <a:solidFill>
                          <a:srgbClr val="E71224"/>
                        </a:solidFill>
                        <a:latin typeface="Cambria Math" panose="02040503050406030204" pitchFamily="18" charset="0"/>
                      </a:rPr>
                      <m:t>]</m:t>
                    </m:r>
                  </m:oMath>
                </a14:m>
                <a:r>
                  <a:rPr lang="en-US" b="1" dirty="0"/>
                  <a:t> </a:t>
                </a:r>
                <a:r>
                  <a:rPr lang="en-US" dirty="0"/>
                  <a:t>by means of the </a:t>
                </a:r>
                <a:r>
                  <a:rPr lang="en-US" b="1" dirty="0"/>
                  <a:t>conductance matrix</a:t>
                </a:r>
              </a:p>
            </p:txBody>
          </p:sp>
        </mc:Choice>
        <mc:Fallback>
          <p:sp>
            <p:nvSpPr>
              <p:cNvPr id="60" name="CasellaDiTesto 59">
                <a:extLst>
                  <a:ext uri="{FF2B5EF4-FFF2-40B4-BE49-F238E27FC236}">
                    <a16:creationId xmlns:a16="http://schemas.microsoft.com/office/drawing/2014/main" id="{9A2B9101-ADF0-2C2B-307F-A6FF67EF23D6}"/>
                  </a:ext>
                </a:extLst>
              </p:cNvPr>
              <p:cNvSpPr txBox="1">
                <a:spLocks noRot="1" noChangeAspect="1" noMove="1" noResize="1" noEditPoints="1" noAdjustHandles="1" noChangeArrowheads="1" noChangeShapeType="1" noTextEdit="1"/>
              </p:cNvSpPr>
              <p:nvPr/>
            </p:nvSpPr>
            <p:spPr>
              <a:xfrm>
                <a:off x="295939" y="923679"/>
                <a:ext cx="9784686" cy="369332"/>
              </a:xfrm>
              <a:prstGeom prst="rect">
                <a:avLst/>
              </a:prstGeom>
              <a:blipFill>
                <a:blip r:embed="rId14"/>
                <a:stretch>
                  <a:fillRect l="-436" t="-10000" b="-26667"/>
                </a:stretch>
              </a:blipFill>
            </p:spPr>
            <p:txBody>
              <a:bodyPr/>
              <a:lstStyle/>
              <a:p>
                <a:r>
                  <a:rPr lang="it-IT">
                    <a:noFill/>
                  </a:rPr>
                  <a:t> </a:t>
                </a:r>
              </a:p>
            </p:txBody>
          </p:sp>
        </mc:Fallback>
      </mc:AlternateContent>
      <p:pic>
        <p:nvPicPr>
          <p:cNvPr id="8" name="Immagine 7"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s+1}-T_{s}| S_s]\leq \frac{1}{\Phi(P)}\cdot \frac{1}{\frac{1}{n}\cdot s\cdot(n-s)}&#10;\end{eqnarray*}&#10;}&#10;\end{document}" title="IguanaTex Bitmap Display">
            <a:extLst>
              <a:ext uri="{FF2B5EF4-FFF2-40B4-BE49-F238E27FC236}">
                <a16:creationId xmlns:a16="http://schemas.microsoft.com/office/drawing/2014/main" id="{76489622-98B2-63F5-928E-F2A2A96E9E2B}"/>
              </a:ext>
            </a:extLst>
          </p:cNvPr>
          <p:cNvPicPr>
            <a:picLocks noChangeAspect="1"/>
          </p:cNvPicPr>
          <p:nvPr>
            <p:custDataLst>
              <p:tags r:id="rId1"/>
            </p:custDataLst>
          </p:nvPr>
        </p:nvPicPr>
        <p:blipFill>
          <a:blip r:embed="rId15">
            <a:extLst>
              <a:ext uri="{28A0092B-C50C-407E-A947-70E740481C1C}">
                <a14:useLocalDpi xmlns:a14="http://schemas.microsoft.com/office/drawing/2010/main" val="0"/>
              </a:ext>
            </a:extLst>
          </a:blip>
          <a:stretch>
            <a:fillRect/>
          </a:stretch>
        </p:blipFill>
        <p:spPr>
          <a:xfrm>
            <a:off x="4300985" y="1475288"/>
            <a:ext cx="3402520" cy="567864"/>
          </a:xfrm>
          <a:prstGeom prst="rect">
            <a:avLst/>
          </a:prstGeom>
        </p:spPr>
      </p:pic>
      <p:pic>
        <p:nvPicPr>
          <p:cNvPr id="7" name="Immagine 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hi(P)&#10;=\min_{S\subset \mathbfcal{V},S\neq \emptyset}\frac{\sum_{i\in S,j\in \mathbfcal{V}\setminus S}\quad p_{ij}}{\frac{1}{n}\cdot|S|\cdot |\mathbfcal{V}\setminus S|}\;\implies\;&#10;\end{eqnarray*}&#10;}&#10;\end{document}" title="IguanaTex Bitmap Display">
            <a:extLst>
              <a:ext uri="{FF2B5EF4-FFF2-40B4-BE49-F238E27FC236}">
                <a16:creationId xmlns:a16="http://schemas.microsoft.com/office/drawing/2014/main" id="{5630604B-D916-E4D1-857D-DAB5C6BBD20E}"/>
              </a:ext>
            </a:extLst>
          </p:cNvPr>
          <p:cNvPicPr>
            <a:picLocks noChangeAspect="1"/>
          </p:cNvPicPr>
          <p:nvPr>
            <p:custDataLst>
              <p:tags r:id="rId2"/>
            </p:custDataLst>
          </p:nvPr>
        </p:nvPicPr>
        <p:blipFill>
          <a:blip r:embed="rId16">
            <a:extLst>
              <a:ext uri="{28A0092B-C50C-407E-A947-70E740481C1C}">
                <a14:useLocalDpi xmlns:a14="http://schemas.microsoft.com/office/drawing/2010/main" val="0"/>
              </a:ext>
            </a:extLst>
          </a:blip>
          <a:stretch>
            <a:fillRect/>
          </a:stretch>
        </p:blipFill>
        <p:spPr>
          <a:xfrm>
            <a:off x="377337" y="1435179"/>
            <a:ext cx="3552435" cy="595982"/>
          </a:xfrm>
          <a:prstGeom prst="rect">
            <a:avLst/>
          </a:prstGeom>
        </p:spPr>
      </p:pic>
      <p:pic>
        <p:nvPicPr>
          <p:cNvPr id="25" name="Immagine 2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1}{\Phi(P)}\left(\frac{1}{s}+\frac{1}{n-s}\right)&#10;\end{eqnarray*}&#10;}&#10;\end{document}" title="IguanaTex Bitmap Display">
            <a:extLst>
              <a:ext uri="{FF2B5EF4-FFF2-40B4-BE49-F238E27FC236}">
                <a16:creationId xmlns:a16="http://schemas.microsoft.com/office/drawing/2014/main" id="{CFC3269D-D02D-E147-98FD-30C444153352}"/>
              </a:ext>
            </a:extLst>
          </p:cNvPr>
          <p:cNvPicPr>
            <a:picLocks noChangeAspect="1"/>
          </p:cNvPicPr>
          <p:nvPr>
            <p:custDataLst>
              <p:tags r:id="rId3"/>
            </p:custDataLst>
          </p:nvPr>
        </p:nvPicPr>
        <p:blipFill>
          <a:blip r:embed="rId17">
            <a:extLst>
              <a:ext uri="{28A0092B-C50C-407E-A947-70E740481C1C}">
                <a14:useLocalDpi xmlns:a14="http://schemas.microsoft.com/office/drawing/2010/main" val="0"/>
              </a:ext>
            </a:extLst>
          </a:blip>
          <a:stretch>
            <a:fillRect/>
          </a:stretch>
        </p:blipFill>
        <p:spPr>
          <a:xfrm>
            <a:off x="7876424" y="1500290"/>
            <a:ext cx="1979204" cy="548961"/>
          </a:xfrm>
          <a:prstGeom prst="rect">
            <a:avLst/>
          </a:prstGeom>
        </p:spPr>
      </p:pic>
      <p:pic>
        <p:nvPicPr>
          <p:cNvPr id="12" name="Immagine 1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n}]=\mathsf{E}\left[\sum_{s=1}^{n-1} \mathsf{E}[T_{s+1}-T_{s}|S_s]\right]\leq \sum_{s=1}^{n-1} \frac{1}{\Phi(P)}\left(\frac{1}{s}+\frac{1}{n-s}\right)&#10;\end{eqnarray*}&#10;}&#10;\end{document}" title="IguanaTex Bitmap Display">
            <a:extLst>
              <a:ext uri="{FF2B5EF4-FFF2-40B4-BE49-F238E27FC236}">
                <a16:creationId xmlns:a16="http://schemas.microsoft.com/office/drawing/2014/main" id="{A2E0FE34-54CE-1154-9018-30AFE9D8273C}"/>
              </a:ext>
            </a:extLst>
          </p:cNvPr>
          <p:cNvPicPr>
            <a:picLocks noChangeAspect="1"/>
          </p:cNvPicPr>
          <p:nvPr>
            <p:custDataLst>
              <p:tags r:id="rId4"/>
            </p:custDataLst>
          </p:nvPr>
        </p:nvPicPr>
        <p:blipFill>
          <a:blip r:embed="rId18">
            <a:extLst>
              <a:ext uri="{28A0092B-C50C-407E-A947-70E740481C1C}">
                <a14:useLocalDpi xmlns:a14="http://schemas.microsoft.com/office/drawing/2010/main" val="0"/>
              </a:ext>
            </a:extLst>
          </a:blip>
          <a:stretch>
            <a:fillRect/>
          </a:stretch>
        </p:blipFill>
        <p:spPr>
          <a:xfrm>
            <a:off x="1112463" y="2912303"/>
            <a:ext cx="4611463" cy="610044"/>
          </a:xfrm>
          <a:prstGeom prst="rect">
            <a:avLst/>
          </a:prstGeom>
        </p:spPr>
      </p:pic>
      <p:pic>
        <p:nvPicPr>
          <p:cNvPr id="17" name="Immagine 1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2}{\Phi(P)}\cdot \sum_{s=1}^{n-1}\frac{1}{s}&#10;\end{eqnarray*}&#10;}&#10;\end{document}" title="IguanaTex Bitmap Display">
            <a:extLst>
              <a:ext uri="{FF2B5EF4-FFF2-40B4-BE49-F238E27FC236}">
                <a16:creationId xmlns:a16="http://schemas.microsoft.com/office/drawing/2014/main" id="{6C05CA29-0345-8E6A-AEC8-E018BA42E657}"/>
              </a:ext>
            </a:extLst>
          </p:cNvPr>
          <p:cNvPicPr>
            <a:picLocks noChangeAspect="1"/>
          </p:cNvPicPr>
          <p:nvPr>
            <p:custDataLst>
              <p:tags r:id="rId5"/>
            </p:custDataLst>
          </p:nvPr>
        </p:nvPicPr>
        <p:blipFill>
          <a:blip r:embed="rId19">
            <a:extLst>
              <a:ext uri="{28A0092B-C50C-407E-A947-70E740481C1C}">
                <a14:useLocalDpi xmlns:a14="http://schemas.microsoft.com/office/drawing/2010/main" val="0"/>
              </a:ext>
            </a:extLst>
          </a:blip>
          <a:stretch>
            <a:fillRect/>
          </a:stretch>
        </p:blipFill>
        <p:spPr>
          <a:xfrm>
            <a:off x="5916938" y="2910008"/>
            <a:ext cx="1354220" cy="598384"/>
          </a:xfrm>
          <a:prstGeom prst="rect">
            <a:avLst/>
          </a:prstGeom>
        </p:spPr>
      </p:pic>
      <p:pic>
        <p:nvPicPr>
          <p:cNvPr id="19" name="Immagine 1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im  \frac{2}{\Phi(P)}\log n&#10;\end{eqnarray*}&#10;}&#10;\end{document}" title="IguanaTex Bitmap Display">
            <a:extLst>
              <a:ext uri="{FF2B5EF4-FFF2-40B4-BE49-F238E27FC236}">
                <a16:creationId xmlns:a16="http://schemas.microsoft.com/office/drawing/2014/main" id="{68628307-3640-AA02-2BAE-8DAC1CD17B7C}"/>
              </a:ext>
            </a:extLst>
          </p:cNvPr>
          <p:cNvPicPr>
            <a:picLocks noChangeAspect="1"/>
          </p:cNvPicPr>
          <p:nvPr>
            <p:custDataLst>
              <p:tags r:id="rId6"/>
            </p:custDataLst>
          </p:nvPr>
        </p:nvPicPr>
        <p:blipFill>
          <a:blip r:embed="rId20">
            <a:extLst>
              <a:ext uri="{28A0092B-C50C-407E-A947-70E740481C1C}">
                <a14:useLocalDpi xmlns:a14="http://schemas.microsoft.com/office/drawing/2010/main" val="0"/>
              </a:ext>
            </a:extLst>
          </a:blip>
          <a:stretch>
            <a:fillRect/>
          </a:stretch>
        </p:blipFill>
        <p:spPr>
          <a:xfrm>
            <a:off x="7464170" y="2968796"/>
            <a:ext cx="1214147" cy="527946"/>
          </a:xfrm>
          <a:prstGeom prst="rect">
            <a:avLst/>
          </a:prstGeom>
        </p:spPr>
      </p:pic>
      <mc:AlternateContent xmlns:mc="http://schemas.openxmlformats.org/markup-compatibility/2006">
        <mc:Choice xmlns:a14="http://schemas.microsoft.com/office/drawing/2010/main" Requires="a14">
          <p:sp>
            <p:nvSpPr>
              <p:cNvPr id="40" name="CasellaDiTesto 39">
                <a:extLst>
                  <a:ext uri="{FF2B5EF4-FFF2-40B4-BE49-F238E27FC236}">
                    <a16:creationId xmlns:a16="http://schemas.microsoft.com/office/drawing/2014/main" id="{22B051C4-4DFC-0024-6492-0715480D9F89}"/>
                  </a:ext>
                </a:extLst>
              </p:cNvPr>
              <p:cNvSpPr txBox="1"/>
              <p:nvPr/>
            </p:nvSpPr>
            <p:spPr>
              <a:xfrm>
                <a:off x="-135535" y="2323202"/>
                <a:ext cx="9991163" cy="369332"/>
              </a:xfrm>
              <a:prstGeom prst="rect">
                <a:avLst/>
              </a:prstGeom>
              <a:noFill/>
            </p:spPr>
            <p:txBody>
              <a:bodyPr wrap="square">
                <a:spAutoFit/>
              </a:bodyPr>
              <a:lstStyle/>
              <a:p>
                <a:pPr marL="800029" lvl="1" indent="-342900">
                  <a:buFont typeface="Arial" panose="020B0604020202020204" pitchFamily="34" charset="0"/>
                  <a:buChar char="•"/>
                </a:pPr>
                <a:r>
                  <a:rPr lang="en-US" dirty="0"/>
                  <a:t>Thus, from that, an upper-bound for </a:t>
                </a:r>
                <a14:m>
                  <m:oMath xmlns:m="http://schemas.openxmlformats.org/officeDocument/2006/math">
                    <m:r>
                      <m:rPr>
                        <m:sty m:val="p"/>
                      </m:rPr>
                      <a:rPr lang="it-IT">
                        <a:solidFill>
                          <a:srgbClr val="E71224"/>
                        </a:solidFill>
                        <a:latin typeface="Cambria Math" panose="02040503050406030204" pitchFamily="18" charset="0"/>
                      </a:rPr>
                      <m:t>E</m:t>
                    </m:r>
                    <m:r>
                      <a:rPr lang="it-IT" b="0" i="0" smtClean="0">
                        <a:solidFill>
                          <a:srgbClr val="E71224"/>
                        </a:solidFill>
                        <a:latin typeface="Cambria Math" panose="02040503050406030204" pitchFamily="18" charset="0"/>
                      </a:rPr>
                      <m:t>[</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𝑇</m:t>
                        </m:r>
                      </m:e>
                      <m:sub>
                        <m:r>
                          <a:rPr lang="it-IT" b="0" i="1" smtClean="0">
                            <a:solidFill>
                              <a:srgbClr val="E71224"/>
                            </a:solidFill>
                            <a:latin typeface="Cambria Math" panose="02040503050406030204" pitchFamily="18" charset="0"/>
                          </a:rPr>
                          <m:t>𝑛</m:t>
                        </m:r>
                      </m:sub>
                    </m:sSub>
                    <m:r>
                      <a:rPr lang="it-IT" b="0" i="1" smtClean="0">
                        <a:solidFill>
                          <a:srgbClr val="E71224"/>
                        </a:solidFill>
                        <a:latin typeface="Cambria Math" panose="02040503050406030204" pitchFamily="18" charset="0"/>
                      </a:rPr>
                      <m:t>]</m:t>
                    </m:r>
                  </m:oMath>
                </a14:m>
                <a:r>
                  <a:rPr lang="en-US" dirty="0"/>
                  <a:t> is obtained</a:t>
                </a:r>
              </a:p>
            </p:txBody>
          </p:sp>
        </mc:Choice>
        <mc:Fallback>
          <p:sp>
            <p:nvSpPr>
              <p:cNvPr id="40" name="CasellaDiTesto 39">
                <a:extLst>
                  <a:ext uri="{FF2B5EF4-FFF2-40B4-BE49-F238E27FC236}">
                    <a16:creationId xmlns:a16="http://schemas.microsoft.com/office/drawing/2014/main" id="{22B051C4-4DFC-0024-6492-0715480D9F89}"/>
                  </a:ext>
                </a:extLst>
              </p:cNvPr>
              <p:cNvSpPr txBox="1">
                <a:spLocks noRot="1" noChangeAspect="1" noMove="1" noResize="1" noEditPoints="1" noAdjustHandles="1" noChangeArrowheads="1" noChangeShapeType="1" noTextEdit="1"/>
              </p:cNvSpPr>
              <p:nvPr/>
            </p:nvSpPr>
            <p:spPr>
              <a:xfrm>
                <a:off x="-135535" y="2323202"/>
                <a:ext cx="9991163" cy="369332"/>
              </a:xfrm>
              <a:prstGeom prst="rect">
                <a:avLst/>
              </a:prstGeom>
              <a:blipFill>
                <a:blip r:embed="rId21"/>
                <a:stretch>
                  <a:fillRect t="-8197" b="-24590"/>
                </a:stretch>
              </a:blipFill>
            </p:spPr>
            <p:txBody>
              <a:bodyPr/>
              <a:lstStyle/>
              <a:p>
                <a:r>
                  <a:rPr lang="it-IT">
                    <a:noFill/>
                  </a:rPr>
                  <a:t> </a:t>
                </a:r>
              </a:p>
            </p:txBody>
          </p:sp>
        </mc:Fallback>
      </mc:AlternateContent>
      <p:pic>
        <p:nvPicPr>
          <p:cNvPr id="23" name="Immagine 22"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left(T_n&gt;\frac{c\cdot \log n}{\Phi(P)}\right)\leq \frac{\mathsf{E}[T_n]}{\frac{c\cdot\log n}{\Phi(P)}}=\frac{2}{c}&#10;\end{eqnarray*}&#10;}&#10;\end{document}" title="IguanaTex Bitmap Display">
            <a:extLst>
              <a:ext uri="{FF2B5EF4-FFF2-40B4-BE49-F238E27FC236}">
                <a16:creationId xmlns:a16="http://schemas.microsoft.com/office/drawing/2014/main" id="{6C3C0C05-562F-2216-491C-A0CE4A24F968}"/>
              </a:ext>
            </a:extLst>
          </p:cNvPr>
          <p:cNvPicPr>
            <a:picLocks noChangeAspect="1"/>
          </p:cNvPicPr>
          <p:nvPr>
            <p:custDataLst>
              <p:tags r:id="rId7"/>
            </p:custDataLst>
          </p:nvPr>
        </p:nvPicPr>
        <p:blipFill>
          <a:blip r:embed="rId22">
            <a:extLst>
              <a:ext uri="{28A0092B-C50C-407E-A947-70E740481C1C}">
                <a14:useLocalDpi xmlns:a14="http://schemas.microsoft.com/office/drawing/2010/main" val="0"/>
              </a:ext>
            </a:extLst>
          </a:blip>
          <a:stretch>
            <a:fillRect/>
          </a:stretch>
        </p:blipFill>
        <p:spPr>
          <a:xfrm>
            <a:off x="3354075" y="4339178"/>
            <a:ext cx="2673875" cy="589052"/>
          </a:xfrm>
          <a:prstGeom prst="rect">
            <a:avLst/>
          </a:prstGeom>
        </p:spPr>
      </p:pic>
      <p:sp>
        <p:nvSpPr>
          <p:cNvPr id="48" name="CasellaDiTesto 47">
            <a:extLst>
              <a:ext uri="{FF2B5EF4-FFF2-40B4-BE49-F238E27FC236}">
                <a16:creationId xmlns:a16="http://schemas.microsoft.com/office/drawing/2014/main" id="{787B272C-EA81-C26F-F5B4-C76382F0F085}"/>
              </a:ext>
            </a:extLst>
          </p:cNvPr>
          <p:cNvSpPr txBox="1"/>
          <p:nvPr/>
        </p:nvSpPr>
        <p:spPr>
          <a:xfrm>
            <a:off x="-213318" y="3789169"/>
            <a:ext cx="9991163" cy="369332"/>
          </a:xfrm>
          <a:prstGeom prst="rect">
            <a:avLst/>
          </a:prstGeom>
          <a:noFill/>
        </p:spPr>
        <p:txBody>
          <a:bodyPr wrap="square">
            <a:spAutoFit/>
          </a:bodyPr>
          <a:lstStyle/>
          <a:p>
            <a:pPr marL="800029" lvl="1" indent="-342900">
              <a:buFont typeface="Arial" panose="020B0604020202020204" pitchFamily="34" charset="0"/>
              <a:buChar char="•"/>
            </a:pPr>
            <a:r>
              <a:rPr lang="it-IT" dirty="0" err="1"/>
              <a:t>Morevoer</a:t>
            </a:r>
            <a:r>
              <a:rPr lang="it-IT" dirty="0"/>
              <a:t>, by the Markov </a:t>
            </a:r>
            <a:r>
              <a:rPr lang="it-IT" dirty="0" err="1"/>
              <a:t>inequality</a:t>
            </a:r>
            <a:r>
              <a:rPr lang="it-IT" dirty="0"/>
              <a:t>, </a:t>
            </a:r>
            <a:r>
              <a:rPr lang="it-IT" dirty="0" err="1"/>
              <a:t>we</a:t>
            </a:r>
            <a:r>
              <a:rPr lang="it-IT" dirty="0"/>
              <a:t> can </a:t>
            </a:r>
            <a:r>
              <a:rPr lang="it-IT" dirty="0" err="1"/>
              <a:t>also</a:t>
            </a:r>
            <a:r>
              <a:rPr lang="it-IT" dirty="0"/>
              <a:t> </a:t>
            </a:r>
            <a:r>
              <a:rPr lang="it-IT" dirty="0" err="1"/>
              <a:t>see</a:t>
            </a:r>
            <a:endParaRPr lang="en-US" dirty="0"/>
          </a:p>
        </p:txBody>
      </p:sp>
      <mc:AlternateContent xmlns:mc="http://schemas.openxmlformats.org/markup-compatibility/2006" xmlns:a14="http://schemas.microsoft.com/office/drawing/2010/main">
        <mc:Choice Requires="a14">
          <p:sp>
            <p:nvSpPr>
              <p:cNvPr id="49" name="CasellaDiTesto 48">
                <a:extLst>
                  <a:ext uri="{FF2B5EF4-FFF2-40B4-BE49-F238E27FC236}">
                    <a16:creationId xmlns:a16="http://schemas.microsoft.com/office/drawing/2014/main" id="{4AD722E9-A7D7-1FC6-D95B-9D9741A07B82}"/>
                  </a:ext>
                </a:extLst>
              </p:cNvPr>
              <p:cNvSpPr txBox="1"/>
              <p:nvPr/>
            </p:nvSpPr>
            <p:spPr>
              <a:xfrm>
                <a:off x="-213318" y="5108907"/>
                <a:ext cx="9991163" cy="369332"/>
              </a:xfrm>
              <a:prstGeom prst="rect">
                <a:avLst/>
              </a:prstGeom>
              <a:noFill/>
            </p:spPr>
            <p:txBody>
              <a:bodyPr wrap="square">
                <a:spAutoFit/>
              </a:bodyPr>
              <a:lstStyle/>
              <a:p>
                <a:pPr marL="800029" lvl="1" indent="-342900">
                  <a:buFont typeface="Arial" panose="020B0604020202020204" pitchFamily="34" charset="0"/>
                  <a:buChar char="•"/>
                </a:pPr>
                <a:r>
                  <a:rPr lang="it-IT" dirty="0"/>
                  <a:t>which </a:t>
                </a:r>
                <a:r>
                  <a:rPr lang="it-IT" dirty="0" err="1"/>
                  <a:t>tends</a:t>
                </a:r>
                <a:r>
                  <a:rPr lang="it-IT" dirty="0"/>
                  <a:t> to zero </a:t>
                </a:r>
                <a:r>
                  <a:rPr lang="it-IT" dirty="0" err="1"/>
                  <a:t>as</a:t>
                </a:r>
                <a:r>
                  <a:rPr lang="it-IT" dirty="0"/>
                  <a:t> </a:t>
                </a:r>
                <a14:m>
                  <m:oMath xmlns:m="http://schemas.openxmlformats.org/officeDocument/2006/math">
                    <m:r>
                      <a:rPr lang="it-IT" b="0" i="1" smtClean="0">
                        <a:solidFill>
                          <a:srgbClr val="E71224"/>
                        </a:solidFill>
                        <a:latin typeface="Cambria Math" panose="02040503050406030204" pitchFamily="18" charset="0"/>
                      </a:rPr>
                      <m:t>𝑐</m:t>
                    </m:r>
                    <m:r>
                      <a:rPr lang="it-IT" b="0" i="1" smtClean="0">
                        <a:solidFill>
                          <a:srgbClr val="E71224"/>
                        </a:solidFill>
                        <a:latin typeface="Cambria Math" panose="02040503050406030204" pitchFamily="18" charset="0"/>
                      </a:rPr>
                      <m:t>→∞</m:t>
                    </m:r>
                  </m:oMath>
                </a14:m>
                <a:r>
                  <a:rPr lang="en-US" dirty="0"/>
                  <a:t>. Thus, the </a:t>
                </a:r>
                <a:r>
                  <a:rPr lang="en-US" dirty="0" err="1"/>
                  <a:t>r.v.</a:t>
                </a:r>
                <a:r>
                  <a:rPr lang="en-US" dirty="0"/>
                  <a:t> </a:t>
                </a:r>
                <a14:m>
                  <m:oMath xmlns:m="http://schemas.openxmlformats.org/officeDocument/2006/math">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𝑇</m:t>
                        </m:r>
                      </m:e>
                      <m:sub>
                        <m:r>
                          <a:rPr lang="it-IT" i="1">
                            <a:solidFill>
                              <a:srgbClr val="E71224"/>
                            </a:solidFill>
                            <a:latin typeface="Cambria Math" panose="02040503050406030204" pitchFamily="18" charset="0"/>
                          </a:rPr>
                          <m:t>𝑛</m:t>
                        </m:r>
                      </m:sub>
                    </m:sSub>
                    <m:r>
                      <a:rPr lang="it-IT" i="1">
                        <a:solidFill>
                          <a:srgbClr val="E71224"/>
                        </a:solidFill>
                        <a:latin typeface="Cambria Math" panose="02040503050406030204" pitchFamily="18" charset="0"/>
                      </a:rPr>
                      <m:t> </m:t>
                    </m:r>
                  </m:oMath>
                </a14:m>
                <a:r>
                  <a:rPr lang="en-US" dirty="0"/>
                  <a:t>is of order </a:t>
                </a:r>
                <a14:m>
                  <m:oMath xmlns:m="http://schemas.openxmlformats.org/officeDocument/2006/math">
                    <m:func>
                      <m:funcPr>
                        <m:ctrlPr>
                          <a:rPr lang="it-IT" i="1">
                            <a:solidFill>
                              <a:srgbClr val="E71224"/>
                            </a:solidFill>
                            <a:latin typeface="Cambria Math" panose="02040503050406030204" pitchFamily="18" charset="0"/>
                          </a:rPr>
                        </m:ctrlPr>
                      </m:funcPr>
                      <m:fName>
                        <m:r>
                          <m:rPr>
                            <m:sty m:val="p"/>
                          </m:rPr>
                          <a:rPr lang="it-IT">
                            <a:solidFill>
                              <a:srgbClr val="E71224"/>
                            </a:solidFill>
                            <a:latin typeface="Cambria Math" panose="02040503050406030204" pitchFamily="18" charset="0"/>
                          </a:rPr>
                          <m:t>log</m:t>
                        </m:r>
                      </m:fName>
                      <m:e>
                        <m:r>
                          <a:rPr lang="it-IT" i="1">
                            <a:solidFill>
                              <a:srgbClr val="E71224"/>
                            </a:solidFill>
                            <a:latin typeface="Cambria Math" panose="02040503050406030204" pitchFamily="18" charset="0"/>
                          </a:rPr>
                          <m:t>𝑛</m:t>
                        </m:r>
                      </m:e>
                    </m:func>
                    <m:r>
                      <a:rPr lang="it-IT" i="1">
                        <a:solidFill>
                          <a:srgbClr val="E71224"/>
                        </a:solidFill>
                        <a:latin typeface="Cambria Math" panose="02040503050406030204" pitchFamily="18" charset="0"/>
                      </a:rPr>
                      <m:t>/</m:t>
                    </m:r>
                    <m:r>
                      <m:rPr>
                        <m:sty m:val="p"/>
                      </m:rPr>
                      <a:rPr lang="it-IT">
                        <a:solidFill>
                          <a:srgbClr val="E71224"/>
                        </a:solidFill>
                        <a:latin typeface="Cambria Math" panose="02040503050406030204" pitchFamily="18" charset="0"/>
                      </a:rPr>
                      <m:t>Φ</m:t>
                    </m:r>
                    <m:r>
                      <a:rPr lang="it-IT">
                        <a:solidFill>
                          <a:srgbClr val="E71224"/>
                        </a:solidFill>
                        <a:latin typeface="Cambria Math" panose="02040503050406030204" pitchFamily="18" charset="0"/>
                      </a:rPr>
                      <m:t>(</m:t>
                    </m:r>
                    <m:r>
                      <m:rPr>
                        <m:sty m:val="p"/>
                      </m:rPr>
                      <a:rPr lang="it-IT">
                        <a:solidFill>
                          <a:srgbClr val="E71224"/>
                        </a:solidFill>
                        <a:latin typeface="Cambria Math" panose="02040503050406030204" pitchFamily="18" charset="0"/>
                      </a:rPr>
                      <m:t>P</m:t>
                    </m:r>
                    <m:r>
                      <a:rPr lang="it-IT">
                        <a:solidFill>
                          <a:srgbClr val="E71224"/>
                        </a:solidFill>
                        <a:latin typeface="Cambria Math" panose="02040503050406030204" pitchFamily="18" charset="0"/>
                      </a:rPr>
                      <m:t>)</m:t>
                    </m:r>
                  </m:oMath>
                </a14:m>
                <a:r>
                  <a:rPr lang="it-IT" dirty="0"/>
                  <a:t> in </a:t>
                </a:r>
                <a:r>
                  <a:rPr lang="it-IT" dirty="0" err="1"/>
                  <a:t>probability</a:t>
                </a:r>
                <a:r>
                  <a:rPr lang="it-IT" dirty="0"/>
                  <a:t>.</a:t>
                </a:r>
                <a:endParaRPr lang="en-US" dirty="0"/>
              </a:p>
            </p:txBody>
          </p:sp>
        </mc:Choice>
        <mc:Fallback xmlns="">
          <p:sp>
            <p:nvSpPr>
              <p:cNvPr id="49" name="CasellaDiTesto 48">
                <a:extLst>
                  <a:ext uri="{FF2B5EF4-FFF2-40B4-BE49-F238E27FC236}">
                    <a16:creationId xmlns:a16="http://schemas.microsoft.com/office/drawing/2014/main" id="{4AD722E9-A7D7-1FC6-D95B-9D9741A07B82}"/>
                  </a:ext>
                </a:extLst>
              </p:cNvPr>
              <p:cNvSpPr txBox="1">
                <a:spLocks noRot="1" noChangeAspect="1" noMove="1" noResize="1" noEditPoints="1" noAdjustHandles="1" noChangeArrowheads="1" noChangeShapeType="1" noTextEdit="1"/>
              </p:cNvSpPr>
              <p:nvPr/>
            </p:nvSpPr>
            <p:spPr>
              <a:xfrm>
                <a:off x="-213318" y="5108907"/>
                <a:ext cx="9991163" cy="369332"/>
              </a:xfrm>
              <a:prstGeom prst="rect">
                <a:avLst/>
              </a:prstGeom>
              <a:blipFill>
                <a:blip r:embed="rId23"/>
                <a:stretch>
                  <a:fillRect t="-8197" b="-24590"/>
                </a:stretch>
              </a:blipFill>
            </p:spPr>
            <p:txBody>
              <a:bodyPr/>
              <a:lstStyle/>
              <a:p>
                <a:r>
                  <a:rPr lang="it-IT">
                    <a:noFill/>
                  </a:rPr>
                  <a:t> </a:t>
                </a:r>
              </a:p>
            </p:txBody>
          </p:sp>
        </mc:Fallback>
      </mc:AlternateContent>
      <p:grpSp>
        <p:nvGrpSpPr>
          <p:cNvPr id="24" name="Gruppo 23">
            <a:extLst>
              <a:ext uri="{FF2B5EF4-FFF2-40B4-BE49-F238E27FC236}">
                <a16:creationId xmlns:a16="http://schemas.microsoft.com/office/drawing/2014/main" id="{95B49CF8-6B70-6994-1FFB-E708E01FAE23}"/>
              </a:ext>
            </a:extLst>
          </p:cNvPr>
          <p:cNvGrpSpPr/>
          <p:nvPr/>
        </p:nvGrpSpPr>
        <p:grpSpPr>
          <a:xfrm>
            <a:off x="-213318" y="5738946"/>
            <a:ext cx="9991163" cy="1617511"/>
            <a:chOff x="-213318" y="5738946"/>
            <a:chExt cx="9991163" cy="1617511"/>
          </a:xfrm>
        </p:grpSpPr>
        <mc:AlternateContent xmlns:mc="http://schemas.openxmlformats.org/markup-compatibility/2006" xmlns:a14="http://schemas.microsoft.com/office/drawing/2010/main">
          <mc:Choice Requires="a14">
            <p:sp>
              <p:nvSpPr>
                <p:cNvPr id="50" name="CasellaDiTesto 49">
                  <a:extLst>
                    <a:ext uri="{FF2B5EF4-FFF2-40B4-BE49-F238E27FC236}">
                      <a16:creationId xmlns:a16="http://schemas.microsoft.com/office/drawing/2014/main" id="{4CCFBFA5-21F4-9DED-75A8-79C530BD3695}"/>
                    </a:ext>
                  </a:extLst>
                </p:cNvPr>
                <p:cNvSpPr txBox="1"/>
                <p:nvPr/>
              </p:nvSpPr>
              <p:spPr>
                <a:xfrm>
                  <a:off x="-213318" y="5809943"/>
                  <a:ext cx="9991163" cy="369332"/>
                </a:xfrm>
                <a:prstGeom prst="rect">
                  <a:avLst/>
                </a:prstGeom>
                <a:noFill/>
              </p:spPr>
              <p:txBody>
                <a:bodyPr wrap="square">
                  <a:spAutoFit/>
                </a:bodyPr>
                <a:lstStyle/>
                <a:p>
                  <a:pPr marL="800029" lvl="1" indent="-342900">
                    <a:buFont typeface="Arial" panose="020B0604020202020204" pitchFamily="34" charset="0"/>
                    <a:buChar char="•"/>
                  </a:pPr>
                  <a:r>
                    <a:rPr lang="it-IT" b="1" dirty="0"/>
                    <a:t>Example: </a:t>
                  </a:r>
                  <a:r>
                    <a:rPr lang="it-IT" dirty="0" err="1"/>
                    <a:t>If</a:t>
                  </a:r>
                  <a:r>
                    <a:rPr lang="it-IT" dirty="0"/>
                    <a:t> </a:t>
                  </a:r>
                  <a14:m>
                    <m:oMath xmlns:m="http://schemas.openxmlformats.org/officeDocument/2006/math">
                      <m:r>
                        <a:rPr lang="it-IT" b="0" i="1" smtClean="0">
                          <a:solidFill>
                            <a:srgbClr val="E71224"/>
                          </a:solidFill>
                          <a:latin typeface="Cambria Math" panose="02040503050406030204" pitchFamily="18" charset="0"/>
                        </a:rPr>
                        <m:t>𝒢</m:t>
                      </m:r>
                    </m:oMath>
                  </a14:m>
                  <a:r>
                    <a:rPr lang="en-US" dirty="0"/>
                    <a:t> is complete, as in the previous case, then it results </a:t>
                  </a:r>
                </a:p>
              </p:txBody>
            </p:sp>
          </mc:Choice>
          <mc:Fallback xmlns="">
            <p:sp>
              <p:nvSpPr>
                <p:cNvPr id="50" name="CasellaDiTesto 49">
                  <a:extLst>
                    <a:ext uri="{FF2B5EF4-FFF2-40B4-BE49-F238E27FC236}">
                      <a16:creationId xmlns:a16="http://schemas.microsoft.com/office/drawing/2014/main" id="{4CCFBFA5-21F4-9DED-75A8-79C530BD3695}"/>
                    </a:ext>
                  </a:extLst>
                </p:cNvPr>
                <p:cNvSpPr txBox="1">
                  <a:spLocks noRot="1" noChangeAspect="1" noMove="1" noResize="1" noEditPoints="1" noAdjustHandles="1" noChangeArrowheads="1" noChangeShapeType="1" noTextEdit="1"/>
                </p:cNvSpPr>
                <p:nvPr/>
              </p:nvSpPr>
              <p:spPr>
                <a:xfrm>
                  <a:off x="-213318" y="5809943"/>
                  <a:ext cx="9991163" cy="369332"/>
                </a:xfrm>
                <a:prstGeom prst="rect">
                  <a:avLst/>
                </a:prstGeom>
                <a:blipFill>
                  <a:blip r:embed="rId24"/>
                  <a:stretch>
                    <a:fillRect t="-8197" b="-24590"/>
                  </a:stretch>
                </a:blipFill>
              </p:spPr>
              <p:txBody>
                <a:bodyPr/>
                <a:lstStyle/>
                <a:p>
                  <a:r>
                    <a:rPr lang="it-IT">
                      <a:noFill/>
                    </a:rPr>
                    <a:t> </a:t>
                  </a:r>
                </a:p>
              </p:txBody>
            </p:sp>
          </mc:Fallback>
        </mc:AlternateContent>
        <p:pic>
          <p:nvPicPr>
            <p:cNvPr id="67" name="Immagine 66"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i\in S_s,j\in V\setminus S_s}\quad p_{ij}=\frac{s(n-s)}{(n-1)}&#10;\end{eqnarray*}&#10;}&#10;\end{document}" title="IguanaTex Bitmap Display">
              <a:extLst>
                <a:ext uri="{FF2B5EF4-FFF2-40B4-BE49-F238E27FC236}">
                  <a16:creationId xmlns:a16="http://schemas.microsoft.com/office/drawing/2014/main" id="{802CCF6D-98F7-787E-4EA8-D931844C152D}"/>
                </a:ext>
              </a:extLst>
            </p:cNvPr>
            <p:cNvPicPr>
              <a:picLocks noChangeAspect="1"/>
            </p:cNvPicPr>
            <p:nvPr>
              <p:custDataLst>
                <p:tags r:id="rId8"/>
              </p:custDataLst>
            </p:nvPr>
          </p:nvPicPr>
          <p:blipFill>
            <a:blip r:embed="rId25">
              <a:extLst>
                <a:ext uri="{28A0092B-C50C-407E-A947-70E740481C1C}">
                  <a14:useLocalDpi xmlns:a14="http://schemas.microsoft.com/office/drawing/2010/main" val="0"/>
                </a:ext>
              </a:extLst>
            </a:blip>
            <a:stretch>
              <a:fillRect/>
            </a:stretch>
          </p:blipFill>
          <p:spPr>
            <a:xfrm>
              <a:off x="6756287" y="5738946"/>
              <a:ext cx="2250888" cy="575140"/>
            </a:xfrm>
            <a:prstGeom prst="rect">
              <a:avLst/>
            </a:prstGeom>
          </p:spPr>
        </p:pic>
        <p:pic>
          <p:nvPicPr>
            <p:cNvPr id="79" name="Immagine 78"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hi(P)&#10;=\frac{\frac{s(n-s)}{(n-1)}}{\frac{1}{n}\cdot s (n-s)}=&#10;\end{eqnarray*}&#10;}&#10;\end{document}" title="IguanaTex Bitmap Display">
              <a:extLst>
                <a:ext uri="{FF2B5EF4-FFF2-40B4-BE49-F238E27FC236}">
                  <a16:creationId xmlns:a16="http://schemas.microsoft.com/office/drawing/2014/main" id="{331B04E5-ECED-4E60-987A-9D3139BEECBC}"/>
                </a:ext>
              </a:extLst>
            </p:cNvPr>
            <p:cNvPicPr>
              <a:picLocks noChangeAspect="1"/>
            </p:cNvPicPr>
            <p:nvPr>
              <p:custDataLst>
                <p:tags r:id="rId9"/>
              </p:custDataLst>
            </p:nvPr>
          </p:nvPicPr>
          <p:blipFill>
            <a:blip r:embed="rId26">
              <a:extLst>
                <a:ext uri="{28A0092B-C50C-407E-A947-70E740481C1C}">
                  <a14:useLocalDpi xmlns:a14="http://schemas.microsoft.com/office/drawing/2010/main" val="0"/>
                </a:ext>
              </a:extLst>
            </a:blip>
            <a:stretch>
              <a:fillRect/>
            </a:stretch>
          </p:blipFill>
          <p:spPr>
            <a:xfrm>
              <a:off x="1769566" y="6485098"/>
              <a:ext cx="2007453" cy="715912"/>
            </a:xfrm>
            <a:prstGeom prst="rect">
              <a:avLst/>
            </a:prstGeom>
          </p:spPr>
        </p:pic>
        <p:pic>
          <p:nvPicPr>
            <p:cNvPr id="95" name="Immagine 94"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n}{n-1}\quad \quad \implies&#10;\end{eqnarray*}&#10;}&#10;\end{document}" title="IguanaTex Bitmap Display">
              <a:extLst>
                <a:ext uri="{FF2B5EF4-FFF2-40B4-BE49-F238E27FC236}">
                  <a16:creationId xmlns:a16="http://schemas.microsoft.com/office/drawing/2014/main" id="{2B11E07C-A886-39FC-AC75-A41276F593B7}"/>
                </a:ext>
              </a:extLst>
            </p:cNvPr>
            <p:cNvPicPr>
              <a:picLocks noChangeAspect="1"/>
            </p:cNvPicPr>
            <p:nvPr>
              <p:custDataLst>
                <p:tags r:id="rId10"/>
              </p:custDataLst>
            </p:nvPr>
          </p:nvPicPr>
          <p:blipFill>
            <a:blip r:embed="rId27">
              <a:extLst>
                <a:ext uri="{28A0092B-C50C-407E-A947-70E740481C1C}">
                  <a14:useLocalDpi xmlns:a14="http://schemas.microsoft.com/office/drawing/2010/main" val="0"/>
                </a:ext>
              </a:extLst>
            </a:blip>
            <a:stretch>
              <a:fillRect/>
            </a:stretch>
          </p:blipFill>
          <p:spPr>
            <a:xfrm>
              <a:off x="3899626" y="6697228"/>
              <a:ext cx="1411206" cy="420853"/>
            </a:xfrm>
            <a:prstGeom prst="rect">
              <a:avLst/>
            </a:prstGeom>
          </p:spPr>
        </p:pic>
        <p:pic>
          <p:nvPicPr>
            <p:cNvPr id="22" name="Immagine 21" descr="\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n}]=2\underbrace{\frac{n-1}{n}}_{\leq 1}\sum_{s=1}^{n-1}\frac{1}{s}\;\sim \; 2 \log n&#10;\end{eqnarray*}&#10;}&#10;\end{document}" title="IguanaTex Bitmap Display">
              <a:extLst>
                <a:ext uri="{FF2B5EF4-FFF2-40B4-BE49-F238E27FC236}">
                  <a16:creationId xmlns:a16="http://schemas.microsoft.com/office/drawing/2014/main" id="{A3A6AA42-C019-FB6C-2434-F7C3130BEDA9}"/>
                </a:ext>
              </a:extLst>
            </p:cNvPr>
            <p:cNvPicPr>
              <a:picLocks noChangeAspect="1"/>
            </p:cNvPicPr>
            <p:nvPr>
              <p:custDataLst>
                <p:tags r:id="rId11"/>
              </p:custDataLst>
            </p:nvPr>
          </p:nvPicPr>
          <p:blipFill>
            <a:blip r:embed="rId28">
              <a:extLst>
                <a:ext uri="{28A0092B-C50C-407E-A947-70E740481C1C}">
                  <a14:useLocalDpi xmlns:a14="http://schemas.microsoft.com/office/drawing/2010/main" val="0"/>
                </a:ext>
              </a:extLst>
            </a:blip>
            <a:stretch>
              <a:fillRect/>
            </a:stretch>
          </p:blipFill>
          <p:spPr>
            <a:xfrm>
              <a:off x="5851180" y="6592938"/>
              <a:ext cx="2535829" cy="763519"/>
            </a:xfrm>
            <a:prstGeom prst="rect">
              <a:avLst/>
            </a:prstGeom>
          </p:spPr>
        </p:pic>
        <p:sp>
          <p:nvSpPr>
            <p:cNvPr id="91" name="CasellaDiTesto 90">
              <a:extLst>
                <a:ext uri="{FF2B5EF4-FFF2-40B4-BE49-F238E27FC236}">
                  <a16:creationId xmlns:a16="http://schemas.microsoft.com/office/drawing/2014/main" id="{897909D9-8390-61F8-C819-F8DB7FB4F823}"/>
                </a:ext>
              </a:extLst>
            </p:cNvPr>
            <p:cNvSpPr txBox="1"/>
            <p:nvPr/>
          </p:nvSpPr>
          <p:spPr>
            <a:xfrm>
              <a:off x="-213318" y="6658388"/>
              <a:ext cx="2099268" cy="369332"/>
            </a:xfrm>
            <a:prstGeom prst="rect">
              <a:avLst/>
            </a:prstGeom>
            <a:noFill/>
          </p:spPr>
          <p:txBody>
            <a:bodyPr wrap="square">
              <a:spAutoFit/>
            </a:bodyPr>
            <a:lstStyle/>
            <a:p>
              <a:pPr marL="800029" lvl="1" indent="-342900">
                <a:buFont typeface="Arial" panose="020B0604020202020204" pitchFamily="34" charset="0"/>
                <a:buChar char="•"/>
              </a:pPr>
              <a:r>
                <a:rPr lang="it-IT" b="1" dirty="0" err="1"/>
                <a:t>Thus</a:t>
              </a:r>
              <a:r>
                <a:rPr lang="it-IT" b="1" dirty="0"/>
                <a:t>:</a:t>
              </a:r>
              <a:endParaRPr lang="en-US" dirty="0"/>
            </a:p>
          </p:txBody>
        </p:sp>
      </p:grpSp>
    </p:spTree>
    <p:extLst>
      <p:ext uri="{BB962C8B-B14F-4D97-AF65-F5344CB8AC3E}">
        <p14:creationId xmlns:p14="http://schemas.microsoft.com/office/powerpoint/2010/main" val="3777135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500"/>
                                        <p:tgtEl>
                                          <p:spTgt spid="4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US" dirty="0"/>
              <a:t>Simulation</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9</a:t>
            </a:fld>
            <a:endParaRPr lang="it-IT"/>
          </a:p>
        </p:txBody>
      </p:sp>
      <p:sp>
        <p:nvSpPr>
          <p:cNvPr id="60" name="CasellaDiTesto 59">
            <a:extLst>
              <a:ext uri="{FF2B5EF4-FFF2-40B4-BE49-F238E27FC236}">
                <a16:creationId xmlns:a16="http://schemas.microsoft.com/office/drawing/2014/main" id="{9A2B9101-ADF0-2C2B-307F-A6FF67EF23D6}"/>
              </a:ext>
            </a:extLst>
          </p:cNvPr>
          <p:cNvSpPr txBox="1"/>
          <p:nvPr/>
        </p:nvSpPr>
        <p:spPr>
          <a:xfrm>
            <a:off x="332512" y="847930"/>
            <a:ext cx="9630638" cy="6463308"/>
          </a:xfrm>
          <a:prstGeom prst="rect">
            <a:avLst/>
          </a:prstGeom>
          <a:noFill/>
        </p:spPr>
        <p:txBody>
          <a:bodyPr wrap="square">
            <a:spAutoFit/>
          </a:bodyPr>
          <a:lstStyle/>
          <a:p>
            <a:r>
              <a:rPr lang="en-US" sz="1800" b="0" i="0" dirty="0" err="1">
                <a:effectLst/>
                <a:latin typeface="Menlo"/>
              </a:rPr>
              <a:t>clc</a:t>
            </a:r>
            <a:r>
              <a:rPr lang="en-US" sz="1800" b="0" i="0" dirty="0">
                <a:effectLst/>
                <a:latin typeface="Menlo"/>
              </a:rPr>
              <a:t>, clear </a:t>
            </a:r>
            <a:r>
              <a:rPr lang="en-US" sz="1800" b="0" i="0" dirty="0">
                <a:solidFill>
                  <a:srgbClr val="A709F5"/>
                </a:solidFill>
                <a:effectLst/>
                <a:latin typeface="Menlo"/>
              </a:rPr>
              <a:t>all</a:t>
            </a:r>
            <a:r>
              <a:rPr lang="en-US" sz="1800" b="0" i="0" dirty="0">
                <a:effectLst/>
                <a:latin typeface="Menlo"/>
              </a:rPr>
              <a:t>, close </a:t>
            </a:r>
            <a:r>
              <a:rPr lang="en-US" sz="1800" b="0" i="0" dirty="0">
                <a:solidFill>
                  <a:srgbClr val="A709F5"/>
                </a:solidFill>
                <a:effectLst/>
                <a:latin typeface="Menlo"/>
              </a:rPr>
              <a:t>all</a:t>
            </a:r>
            <a:r>
              <a:rPr lang="en-US" sz="1800" b="0" i="0" dirty="0">
                <a:effectLst/>
                <a:latin typeface="Menlo"/>
              </a:rPr>
              <a:t>, </a:t>
            </a:r>
            <a:r>
              <a:rPr lang="en-US" sz="1800" b="0" i="0" dirty="0" err="1">
                <a:effectLst/>
                <a:latin typeface="Menlo"/>
              </a:rPr>
              <a:t>rng</a:t>
            </a:r>
            <a:r>
              <a:rPr lang="en-US" sz="1800" b="0" i="0" dirty="0">
                <a:effectLst/>
                <a:latin typeface="Menlo"/>
              </a:rPr>
              <a:t>(6)</a:t>
            </a:r>
          </a:p>
          <a:p>
            <a:r>
              <a:rPr lang="en-US" sz="1800" b="0" i="0" dirty="0">
                <a:solidFill>
                  <a:srgbClr val="008013"/>
                </a:solidFill>
                <a:effectLst/>
                <a:latin typeface="Menlo"/>
              </a:rPr>
              <a:t>% Initialize the simulation</a:t>
            </a:r>
            <a:endParaRPr lang="en-US" sz="1800" b="0" i="0" dirty="0">
              <a:effectLst/>
              <a:latin typeface="Menlo"/>
            </a:endParaRPr>
          </a:p>
          <a:p>
            <a:r>
              <a:rPr lang="en-US" sz="1800" b="0" i="0" dirty="0">
                <a:effectLst/>
                <a:latin typeface="Menlo"/>
              </a:rPr>
              <a:t>N = 10; </a:t>
            </a:r>
            <a:r>
              <a:rPr lang="en-US" sz="1800" b="0" i="0" dirty="0">
                <a:solidFill>
                  <a:srgbClr val="008013"/>
                </a:solidFill>
                <a:effectLst/>
                <a:latin typeface="Menlo"/>
              </a:rPr>
              <a:t>% number of nodes</a:t>
            </a:r>
            <a:endParaRPr lang="en-US" sz="1800" b="0" i="0" dirty="0">
              <a:effectLst/>
              <a:latin typeface="Menlo"/>
            </a:endParaRPr>
          </a:p>
          <a:p>
            <a:r>
              <a:rPr lang="en-US" sz="1800" b="0" i="0" dirty="0">
                <a:effectLst/>
                <a:latin typeface="Menlo"/>
              </a:rPr>
              <a:t>S = zeros(1, N); </a:t>
            </a:r>
            <a:r>
              <a:rPr lang="en-US" sz="1800" b="0" i="0" dirty="0">
                <a:solidFill>
                  <a:srgbClr val="008013"/>
                </a:solidFill>
                <a:effectLst/>
                <a:latin typeface="Menlo"/>
              </a:rPr>
              <a:t>% state of each node (0 = unaware, 1 = aware)</a:t>
            </a:r>
            <a:endParaRPr lang="en-US" sz="1800" b="0" i="0" dirty="0">
              <a:effectLst/>
              <a:latin typeface="Menlo"/>
            </a:endParaRPr>
          </a:p>
          <a:p>
            <a:r>
              <a:rPr lang="en-US" sz="1800" b="0" i="0" dirty="0">
                <a:effectLst/>
                <a:latin typeface="Menlo"/>
              </a:rPr>
              <a:t>S(1) = 1; </a:t>
            </a:r>
            <a:r>
              <a:rPr lang="en-US" sz="1800" b="0" i="0" dirty="0">
                <a:solidFill>
                  <a:srgbClr val="008013"/>
                </a:solidFill>
                <a:effectLst/>
                <a:latin typeface="Menlo"/>
              </a:rPr>
              <a:t>% node 1 knows the rumor</a:t>
            </a:r>
            <a:endParaRPr lang="en-US" sz="1800" b="0" i="0" dirty="0">
              <a:effectLst/>
              <a:latin typeface="Menlo"/>
            </a:endParaRPr>
          </a:p>
          <a:p>
            <a:r>
              <a:rPr lang="en-US" sz="1800" b="0" i="0" dirty="0">
                <a:effectLst/>
                <a:latin typeface="Menlo"/>
              </a:rPr>
              <a:t>t = 0; </a:t>
            </a:r>
            <a:r>
              <a:rPr lang="en-US" sz="1800" b="0" i="0" dirty="0">
                <a:solidFill>
                  <a:srgbClr val="008013"/>
                </a:solidFill>
                <a:effectLst/>
                <a:latin typeface="Menlo"/>
              </a:rPr>
              <a:t>% interaction time</a:t>
            </a:r>
            <a:endParaRPr lang="en-US" sz="1800" b="0" i="0" dirty="0">
              <a:effectLst/>
              <a:latin typeface="Menlo"/>
            </a:endParaRPr>
          </a:p>
          <a:p>
            <a:r>
              <a:rPr lang="en-US" sz="1800" b="0" i="0" dirty="0">
                <a:solidFill>
                  <a:srgbClr val="008013"/>
                </a:solidFill>
                <a:effectLst/>
                <a:latin typeface="Menlo"/>
              </a:rPr>
              <a:t>% Create the complete graph matrix</a:t>
            </a:r>
            <a:endParaRPr lang="en-US" sz="1800" b="0" i="0" dirty="0">
              <a:effectLst/>
              <a:latin typeface="Menlo"/>
            </a:endParaRPr>
          </a:p>
          <a:p>
            <a:r>
              <a:rPr lang="en-US" sz="1800" b="0" i="0" dirty="0">
                <a:effectLst/>
                <a:latin typeface="Menlo"/>
              </a:rPr>
              <a:t>G = ones(N) - eye(N);</a:t>
            </a:r>
          </a:p>
          <a:p>
            <a:r>
              <a:rPr lang="en-US" sz="1800" b="0" i="0" dirty="0">
                <a:solidFill>
                  <a:srgbClr val="008013"/>
                </a:solidFill>
                <a:effectLst/>
                <a:latin typeface="Menlo"/>
              </a:rPr>
              <a:t>% Agents collect the agents’ status at each iteration until</a:t>
            </a:r>
            <a:endParaRPr lang="en-US" sz="1800" b="0" i="0" dirty="0">
              <a:effectLst/>
              <a:latin typeface="Menlo"/>
            </a:endParaRPr>
          </a:p>
          <a:p>
            <a:r>
              <a:rPr lang="en-US" sz="1800" b="0" i="0" dirty="0">
                <a:effectLst/>
                <a:latin typeface="Menlo"/>
              </a:rPr>
              <a:t>Agents=[S];</a:t>
            </a:r>
          </a:p>
          <a:p>
            <a:r>
              <a:rPr lang="en-US" sz="1800" b="0" i="0" dirty="0">
                <a:solidFill>
                  <a:srgbClr val="0E00FF"/>
                </a:solidFill>
                <a:effectLst/>
                <a:latin typeface="Menlo"/>
              </a:rPr>
              <a:t>while </a:t>
            </a:r>
            <a:r>
              <a:rPr lang="en-US" sz="1800" b="0" i="0" dirty="0">
                <a:effectLst/>
                <a:latin typeface="Menlo"/>
              </a:rPr>
              <a:t>sum(S)&lt; N </a:t>
            </a:r>
            <a:r>
              <a:rPr lang="en-US" sz="1800" b="0" i="0" dirty="0">
                <a:solidFill>
                  <a:srgbClr val="008013"/>
                </a:solidFill>
                <a:effectLst/>
                <a:latin typeface="Menlo"/>
              </a:rPr>
              <a:t>% while there are still unaware nodes</a:t>
            </a:r>
            <a:endParaRPr lang="en-US" sz="1800" b="0" i="0" dirty="0">
              <a:effectLst/>
              <a:latin typeface="Menlo"/>
            </a:endParaRPr>
          </a:p>
          <a:p>
            <a:pPr lvl="1"/>
            <a:r>
              <a:rPr lang="en-US" b="0" i="0" dirty="0">
                <a:solidFill>
                  <a:srgbClr val="008013"/>
                </a:solidFill>
                <a:effectLst/>
                <a:latin typeface="Menlo"/>
              </a:rPr>
              <a:t>% </a:t>
            </a:r>
            <a:r>
              <a:rPr lang="en-US" b="0" i="0" dirty="0" err="1">
                <a:solidFill>
                  <a:srgbClr val="008013"/>
                </a:solidFill>
                <a:effectLst/>
                <a:latin typeface="Menlo"/>
              </a:rPr>
              <a:t>Enstablish</a:t>
            </a:r>
            <a:r>
              <a:rPr lang="en-US" b="0" i="0" dirty="0">
                <a:solidFill>
                  <a:srgbClr val="008013"/>
                </a:solidFill>
                <a:effectLst/>
                <a:latin typeface="Menlo"/>
              </a:rPr>
              <a:t> a random comm. between 2 nodes (the 1st knows the rumor)</a:t>
            </a:r>
            <a:endParaRPr lang="en-US" b="0" i="0" dirty="0">
              <a:effectLst/>
              <a:latin typeface="Menlo"/>
            </a:endParaRPr>
          </a:p>
          <a:p>
            <a:pPr lvl="1"/>
            <a:r>
              <a:rPr lang="en-US" b="0" i="0" dirty="0" err="1">
                <a:effectLst/>
                <a:latin typeface="Menlo"/>
              </a:rPr>
              <a:t>node_indices</a:t>
            </a:r>
            <a:r>
              <a:rPr lang="en-US" b="0" i="0" dirty="0">
                <a:effectLst/>
                <a:latin typeface="Menlo"/>
              </a:rPr>
              <a:t> = </a:t>
            </a:r>
            <a:r>
              <a:rPr lang="en-US" b="0" i="0" dirty="0" err="1">
                <a:effectLst/>
                <a:latin typeface="Menlo"/>
              </a:rPr>
              <a:t>randperm</a:t>
            </a:r>
            <a:r>
              <a:rPr lang="en-US" b="0" i="0" dirty="0">
                <a:effectLst/>
                <a:latin typeface="Menlo"/>
              </a:rPr>
              <a:t>(N, 2)</a:t>
            </a:r>
          </a:p>
          <a:p>
            <a:pPr lvl="1"/>
            <a:r>
              <a:rPr lang="en-US" b="0" i="0" dirty="0">
                <a:solidFill>
                  <a:srgbClr val="008013"/>
                </a:solidFill>
                <a:effectLst/>
                <a:latin typeface="Menlo"/>
              </a:rPr>
              <a:t>% Push model</a:t>
            </a:r>
            <a:endParaRPr lang="en-US" b="0" i="0" dirty="0">
              <a:effectLst/>
              <a:latin typeface="Menlo"/>
            </a:endParaRPr>
          </a:p>
          <a:p>
            <a:pPr lvl="1"/>
            <a:r>
              <a:rPr lang="en-US" b="0" i="0" dirty="0">
                <a:solidFill>
                  <a:srgbClr val="0E00FF"/>
                </a:solidFill>
                <a:effectLst/>
                <a:latin typeface="Menlo"/>
              </a:rPr>
              <a:t>if </a:t>
            </a:r>
            <a:r>
              <a:rPr lang="en-US" b="0" i="0" dirty="0">
                <a:effectLst/>
                <a:latin typeface="Menlo"/>
              </a:rPr>
              <a:t>S(</a:t>
            </a:r>
            <a:r>
              <a:rPr lang="en-US" b="0" i="0" dirty="0" err="1">
                <a:effectLst/>
                <a:latin typeface="Menlo"/>
              </a:rPr>
              <a:t>node_indices</a:t>
            </a:r>
            <a:r>
              <a:rPr lang="en-US" b="0" i="0" dirty="0">
                <a:effectLst/>
                <a:latin typeface="Menlo"/>
              </a:rPr>
              <a:t>(1))==1</a:t>
            </a:r>
          </a:p>
          <a:p>
            <a:pPr lvl="1"/>
            <a:r>
              <a:rPr lang="en-US" b="0" i="0" dirty="0">
                <a:effectLst/>
                <a:latin typeface="Menlo"/>
              </a:rPr>
              <a:t>	S(</a:t>
            </a:r>
            <a:r>
              <a:rPr lang="en-US" b="0" i="0" dirty="0" err="1">
                <a:effectLst/>
                <a:latin typeface="Menlo"/>
              </a:rPr>
              <a:t>node_indices</a:t>
            </a:r>
            <a:r>
              <a:rPr lang="en-US" b="0" i="0" dirty="0">
                <a:effectLst/>
                <a:latin typeface="Menlo"/>
              </a:rPr>
              <a:t>(2)) = S(</a:t>
            </a:r>
            <a:r>
              <a:rPr lang="en-US" b="0" i="0" dirty="0" err="1">
                <a:effectLst/>
                <a:latin typeface="Menlo"/>
              </a:rPr>
              <a:t>node_indices</a:t>
            </a:r>
            <a:r>
              <a:rPr lang="en-US" b="0" i="0" dirty="0">
                <a:effectLst/>
                <a:latin typeface="Menlo"/>
              </a:rPr>
              <a:t>(1));</a:t>
            </a:r>
          </a:p>
          <a:p>
            <a:pPr lvl="1"/>
            <a:r>
              <a:rPr lang="en-US" b="0" i="0" dirty="0">
                <a:solidFill>
                  <a:srgbClr val="0E00FF"/>
                </a:solidFill>
                <a:effectLst/>
                <a:latin typeface="Menlo"/>
              </a:rPr>
              <a:t>end</a:t>
            </a:r>
            <a:endParaRPr lang="en-US" b="0" i="0" dirty="0">
              <a:effectLst/>
              <a:latin typeface="Menlo"/>
            </a:endParaRPr>
          </a:p>
          <a:p>
            <a:pPr lvl="1"/>
            <a:r>
              <a:rPr lang="en-US" b="0" i="0" dirty="0">
                <a:solidFill>
                  <a:srgbClr val="008013"/>
                </a:solidFill>
                <a:effectLst/>
                <a:latin typeface="Menlo"/>
              </a:rPr>
              <a:t>% Update the interaction time in accordance with an Exp(1/N), rate 10</a:t>
            </a:r>
            <a:endParaRPr lang="en-US" b="0" i="0" dirty="0">
              <a:effectLst/>
              <a:latin typeface="Menlo"/>
            </a:endParaRPr>
          </a:p>
          <a:p>
            <a:pPr lvl="1"/>
            <a:r>
              <a:rPr lang="en-US" b="0" i="0" dirty="0">
                <a:effectLst/>
                <a:latin typeface="Menlo"/>
              </a:rPr>
              <a:t>t = [</a:t>
            </a:r>
            <a:r>
              <a:rPr lang="en-US" b="0" i="0" dirty="0" err="1">
                <a:effectLst/>
                <a:latin typeface="Menlo"/>
              </a:rPr>
              <a:t>t;t</a:t>
            </a:r>
            <a:r>
              <a:rPr lang="en-US" b="0" i="0" dirty="0">
                <a:effectLst/>
                <a:latin typeface="Menlo"/>
              </a:rPr>
              <a:t>(end) + </a:t>
            </a:r>
            <a:r>
              <a:rPr lang="en-US" b="0" i="0" dirty="0" err="1">
                <a:effectLst/>
                <a:latin typeface="Menlo"/>
              </a:rPr>
              <a:t>exprnd</a:t>
            </a:r>
            <a:r>
              <a:rPr lang="en-US" b="0" i="0" dirty="0">
                <a:effectLst/>
                <a:latin typeface="Menlo"/>
              </a:rPr>
              <a:t>(1/N)];</a:t>
            </a:r>
          </a:p>
          <a:p>
            <a:pPr lvl="1"/>
            <a:r>
              <a:rPr lang="en-US" b="0" i="0" dirty="0">
                <a:effectLst/>
                <a:latin typeface="Menlo"/>
              </a:rPr>
              <a:t>Agents=[</a:t>
            </a:r>
            <a:r>
              <a:rPr lang="en-US" b="0" i="0" dirty="0" err="1">
                <a:effectLst/>
                <a:latin typeface="Menlo"/>
              </a:rPr>
              <a:t>Agents;S</a:t>
            </a:r>
            <a:r>
              <a:rPr lang="en-US" b="0" i="0" dirty="0">
                <a:effectLst/>
                <a:latin typeface="Menlo"/>
              </a:rPr>
              <a:t>];</a:t>
            </a:r>
          </a:p>
          <a:p>
            <a:r>
              <a:rPr lang="en-US" sz="1800" b="0" i="0" dirty="0">
                <a:solidFill>
                  <a:srgbClr val="0E00FF"/>
                </a:solidFill>
                <a:effectLst/>
                <a:latin typeface="Menlo"/>
              </a:rPr>
              <a:t>end</a:t>
            </a:r>
          </a:p>
          <a:p>
            <a:endParaRPr lang="en-US" dirty="0">
              <a:solidFill>
                <a:srgbClr val="0E00FF"/>
              </a:solidFill>
              <a:latin typeface="Menlo"/>
            </a:endParaRPr>
          </a:p>
          <a:p>
            <a:endParaRPr lang="en-US" sz="1800" b="0" i="0" dirty="0">
              <a:effectLst/>
              <a:latin typeface="Menlo"/>
            </a:endParaRPr>
          </a:p>
        </p:txBody>
      </p:sp>
    </p:spTree>
    <p:extLst>
      <p:ext uri="{BB962C8B-B14F-4D97-AF65-F5344CB8AC3E}">
        <p14:creationId xmlns:p14="http://schemas.microsoft.com/office/powerpoint/2010/main" val="30189058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34,2332"/>
  <p:tag name="ORIGINALWIDTH" val="1581,55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bfcal{N}_i=\lbrace \;j\neq i\;:\; (i,j)\in \mathbfcal{E}\;\rbrace\subset \mathbfcal{V}&#10;\end{eqnarray*}&#10;}&#10;\end{document}"/>
  <p:tag name="IGUANATEXSIZE" val="19"/>
  <p:tag name="IGUANATEXCURSOR" val="1662"/>
  <p:tag name="TRANSPARENCY" val="Vero"/>
  <p:tag name="LATEXENGINEID" val="0"/>
  <p:tag name="TEMPFOLDER" val="c:\temp\"/>
  <p:tag name="LATEXFORMHEIGHT" val="312"/>
  <p:tag name="LATEXFORMWIDTH" val="384"/>
  <p:tag name="LATEXFORMWRAP" val="Vero"/>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3637,04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n}]=\mathsf{E}\left[\sum_{s=1}^{n-1} \big( T_{s+1}-T_{s}\big)\right]=\sum_{s=1}^{n-1} \mathsf{E}[T_{s+1}-T_{s}]=&#10;\frac{n-1}{n}\cdot\sum_{s=1}^{n-1}\left(\frac{1}{s}+\frac{1}{n-s}\right)&#10;\end{eqnarray*}&#10;}&#10;\end{document}"/>
  <p:tag name="IGUANATEXSIZE" val="16"/>
  <p:tag name="IGUANATEXCURSOR" val="1747"/>
  <p:tag name="TRANSPARENCY" val="Vero"/>
  <p:tag name="LATEXENGINEID" val="0"/>
  <p:tag name="TEMPFOLDER" val="c:\temp\"/>
  <p:tag name="LATEXFORMHEIGHT" val="312"/>
  <p:tag name="LATEXFORMWIDTH" val="384"/>
  <p:tag name="LATEXFORMWRAP" val="Vero"/>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466,4417"/>
  <p:tag name="ORIGINALWIDTH" val="1333,33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underbrace{\frac{n-1}{n}}_{\leq 1}\;2\;\sum_{s=1}^{n-1}\frac{1}{s}\;\sim\; 2 \log n&#10;\end{eqnarray*}&#10;}&#10;\end{document}"/>
  <p:tag name="IGUANATEXSIZE" val="16"/>
  <p:tag name="IGUANATEXCURSOR" val="1676"/>
  <p:tag name="TRANSPARENCY" val="Vero"/>
  <p:tag name="LATEXENGINEID" val="0"/>
  <p:tag name="TEMPFOLDER" val="c:\temp\"/>
  <p:tag name="LATEXFORMHEIGHT" val="312"/>
  <p:tag name="LATEXFORMWIDTH" val="384"/>
  <p:tag name="LATEXFORMWRAP" val="Vero"/>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337,4578"/>
  <p:tag name="ORIGINALWIDTH" val="3226,847"/>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Var}[T_{n}]=\sum_{s=1}^{n-1} \mathsf{Var}[T_{s+1}-T_{s}]&#10;\leq 2 \left(\frac{n-1}{n}\right)^2\cdot\sum_{s=1}^{n-1}\left(\frac{1}{s^2}+\frac{1}{(n-s)^2}\right)&#10;\end{eqnarray*}&#10;}&#10;\end{document}"/>
  <p:tag name="IGUANATEXSIZE" val="16"/>
  <p:tag name="IGUANATEXCURSOR" val="1707"/>
  <p:tag name="TRANSPARENCY" val="Vero"/>
  <p:tag name="LATEXENGINEID" val="0"/>
  <p:tag name="TEMPFOLDER" val="c:\temp\"/>
  <p:tag name="LATEXFORMHEIGHT" val="312"/>
  <p:tag name="LATEXFORMWIDTH" val="384"/>
  <p:tag name="LATEXFORMWRAP" val="Vero"/>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337,4578"/>
  <p:tag name="ORIGINALWIDTH" val="2532,43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4&#10;\left(\frac{n-1}{n}\right)^2\cdot\sum_{s=1}^{n-1}\frac{1}{s^2}\;\leq \;4\sum_{s=1}^{\infty} \frac{1}{s^2}\;\sim \;4\cdot\frac{\pi^2}{6}=\frac{2\pi^2}{3}&#10;\end{eqnarray*}&#10;}&#10;\end{document}"/>
  <p:tag name="IGUANATEXSIZE" val="16"/>
  <p:tag name="IGUANATEXCURSOR" val="1717"/>
  <p:tag name="TRANSPARENCY" val="Vero"/>
  <p:tag name="LATEXENGINEID" val="0"/>
  <p:tag name="TEMPFOLDER" val="c:\temp\"/>
  <p:tag name="LATEXFORMHEIGHT" val="312"/>
  <p:tag name="LATEXFORMWIDTH" val="384"/>
  <p:tag name="LATEXFORMWRAP" val="Vero"/>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278,2152"/>
  <p:tag name="ORIGINALWIDTH" val="1957,25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big(|T_n-2\log n|\geq c\big)\leq \frac{\mathsf{Var}[T_{n}]}{c^2}\leq \frac{2\pi^2}{3c^2}&#10;\end{eqnarray*}&#10;}&#10;\end{document}"/>
  <p:tag name="IGUANATEXSIZE" val="16"/>
  <p:tag name="IGUANATEXCURSOR" val="1633"/>
  <p:tag name="TRANSPARENCY" val="Vero"/>
  <p:tag name="LATEXENGINEID" val="0"/>
  <p:tag name="TEMPFOLDER" val="c:\temp\"/>
  <p:tag name="LATEXFORMHEIGHT" val="312"/>
  <p:tag name="LATEXFORMWIDTH" val="384"/>
  <p:tag name="LATEXFORMWRAP" val="Vero"/>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303,712"/>
  <p:tag name="ORIGINALWIDTH" val="1757,0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s+1}-T_{s}| S_s]&#10;=\frac{1}{\sum_{i\in S_s,j\in V\setminus S_s}\quad p_{ij}}&#10;\end{eqnarray*}&#10;}&#10;\end{document}"/>
  <p:tag name="IGUANATEXSIZE" val="18"/>
  <p:tag name="IGUANATEXCURSOR" val="1691"/>
  <p:tag name="TRANSPARENCY" val="Vero"/>
  <p:tag name="LATEXENGINEID" val="0"/>
  <p:tag name="TEMPFOLDER" val="c:\temp\"/>
  <p:tag name="LATEXFORMHEIGHT" val="312"/>
  <p:tag name="LATEXFORMWIDTH" val="384"/>
  <p:tag name="LATEXFORMWRAP" val="Vero"/>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448,4439"/>
  <p:tag name="ORIGINALWIDTH" val="1079,86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begin{bmatrix}&#10;0 &amp; 0.5 &amp; 0.5\\&#10;0 &amp; 0 &amp; 1\\&#10;0.2 &amp; 0.8 &amp; 0\\&#10;\end{bmatrix}&#10;\end{eqnarray*}&#10;}&#10;\end{document}"/>
  <p:tag name="IGUANATEXSIZE" val="18"/>
  <p:tag name="IGUANATEXCURSOR" val="1682"/>
  <p:tag name="TRANSPARENCY" val="Vero"/>
  <p:tag name="LATEXENGINEID" val="0"/>
  <p:tag name="TEMPFOLDER" val="c:\temp\"/>
  <p:tag name="LATEXFORMHEIGHT" val="312"/>
  <p:tag name="LATEXFORMWIDTH" val="384"/>
  <p:tag name="LATEXFORMWRAP" val="Vero"/>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323,9595"/>
  <p:tag name="ORIGINALWIDTH" val="1649,794"/>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hi(P)&#10;=\min_{S\subset \mathbfcal{V},S\neq \emptyset}\frac{\sum_{i\in S,j\in \mathbfcal{V}\setminus S}\quad p_{ij}}{\frac{1}{n}\cdot|S|\cdot |\mathbfcal{V}\setminus S|}&#10;\end{eqnarray*}&#10;}&#10;\end{document}"/>
  <p:tag name="IGUANATEXSIZE" val="18"/>
  <p:tag name="IGUANATEXCURSOR" val="1674"/>
  <p:tag name="TRANSPARENCY" val="Vero"/>
  <p:tag name="LATEXENGINEID" val="0"/>
  <p:tag name="TEMPFOLDER" val="c:\temp\"/>
  <p:tag name="LATEXFORMHEIGHT" val="312"/>
  <p:tag name="LATEXFORMWIDTH" val="384"/>
  <p:tag name="LATEXFORMWRAP" val="Vero"/>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324,7094"/>
  <p:tag name="ORIGINALWIDTH" val="2086,23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hi(P)= \frac{\sum_{i\in \lbrace{2,3}\rbrace,j=1}\quad p_{i1}}{\frac{1}{3}\cdot 2 \cdot 1}=\frac{3\cdot 0.2}{2}=0.3&#10;\end{eqnarray*}&#10;}&#10;\end{document}"/>
  <p:tag name="IGUANATEXSIZE" val="17"/>
  <p:tag name="IGUANATEXCURSOR" val="1662"/>
  <p:tag name="TRANSPARENCY" val="Vero"/>
  <p:tag name="LATEXENGINEID" val="0"/>
  <p:tag name="TEMPFOLDER" val="c:\temp\"/>
  <p:tag name="LATEXFORMHEIGHT" val="312"/>
  <p:tag name="LATEXFORMWIDTH" val="384"/>
  <p:tag name="LATEXFORMWRAP" val="Vero"/>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601,0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s+1}-T_{s}]=&#10;\mathsf{E}[\mathsf{E}[T_{s+1}-T_{s}|S_s]]&#10;\end{eqnarray*}&#10;}&#10;\end{document}"/>
  <p:tag name="IGUANATEXSIZE" val="18"/>
  <p:tag name="IGUANATEXCURSOR" val="1670"/>
  <p:tag name="TRANSPARENCY" val="Vero"/>
  <p:tag name="LATEXENGINEID" val="0"/>
  <p:tag name="TEMPFOLDER" val="c:\temp\"/>
  <p:tag name="LATEXFORMHEIGHT" val="312"/>
  <p:tag name="LATEXFORMWIDTH" val="384"/>
  <p:tag name="LATEXFORMWRAP" val="Vero"/>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SELECTIONNAME" val="Group 26"/>
  <p:tag name="LAYER" val="2"/>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108,7364"/>
  <p:tag name="ORIGINALWIDTH" val="1348,33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text{(it is the minimun }\forall\;S\subset V\text{)}&#10;\end{eqnarray*}&#10;}&#10;\end{document}"/>
  <p:tag name="IGUANATEXSIZE" val="17"/>
  <p:tag name="IGUANATEXCURSOR" val="1654"/>
  <p:tag name="TRANSPARENCY" val="Vero"/>
  <p:tag name="LATEXENGINEID" val="0"/>
  <p:tag name="TEMPFOLDER" val="c:\temp\"/>
  <p:tag name="LATEXFORMHEIGHT" val="312"/>
  <p:tag name="LATEXFORMWIDTH" val="384"/>
  <p:tag name="LATEXFORMWRAP" val="Vero"/>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308,9613"/>
  <p:tag name="ORIGINALWIDTH" val="1859,018"/>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s+1}-T_{s}| S_s]\leq \frac{1}{\Phi(P)}\cdot \frac{1}{\frac{1}{n}\cdot s\cdot(n-s)}&#10;\end{eqnarray*}&#10;}&#10;\end{document}"/>
  <p:tag name="IGUANATEXSIZE" val="18"/>
  <p:tag name="IGUANATEXCURSOR" val="1685"/>
  <p:tag name="TRANSPARENCY" val="Vero"/>
  <p:tag name="LATEXENGINEID" val="0"/>
  <p:tag name="TEMPFOLDER" val="c:\temp\"/>
  <p:tag name="LATEXFORMHEIGHT" val="312"/>
  <p:tag name="LATEXFORMWIDTH" val="384"/>
  <p:tag name="LATEXFORMWRAP" val="Vero"/>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323,9595"/>
  <p:tag name="ORIGINALWIDTH" val="1941,507"/>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hi(P)&#10;=\min_{S\subset \mathbfcal{V},S\neq \emptyset}\frac{\sum_{i\in S,j\in \mathbfcal{V}\setminus S}\quad p_{ij}}{\frac{1}{n}\cdot|S|\cdot |\mathbfcal{V}\setminus S|}\;\implies\;&#10;\end{eqnarray*}&#10;}&#10;\end{document}"/>
  <p:tag name="IGUANATEXSIZE" val="18"/>
  <p:tag name="IGUANATEXCURSOR" val="1783"/>
  <p:tag name="TRANSPARENCY" val="Vero"/>
  <p:tag name="LATEXENGINEID" val="0"/>
  <p:tag name="TEMPFOLDER" val="c:\temp\"/>
  <p:tag name="LATEXFORMHEIGHT" val="312"/>
  <p:tag name="LATEXFORMWIDTH" val="384"/>
  <p:tag name="LATEXFORMWRAP" val="Vero"/>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081,36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1}{\Phi(P)}\left(\frac{1}{s}+\frac{1}{n-s}\right)&#10;\end{eqnarray*}&#10;}&#10;\end{document}"/>
  <p:tag name="IGUANATEXSIZE" val="18"/>
  <p:tag name="IGUANATEXCURSOR" val="1636"/>
  <p:tag name="TRANSPARENCY" val="Vero"/>
  <p:tag name="LATEXENGINEID" val="0"/>
  <p:tag name="TEMPFOLDER" val="c:\temp\"/>
  <p:tag name="LATEXFORMHEIGHT" val="312"/>
  <p:tag name="LATEXFORMWIDTH" val="384"/>
  <p:tag name="LATEXFORMWRAP" val="Vero"/>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836,146"/>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n}]=\mathsf{E}\left[\sum_{s=1}^{n-1} \mathsf{E}[T_{s+1}-T_{s}|S_s]\right]\leq \sum_{s=1}^{n-1} \frac{1}{\Phi(P)}\left(\frac{1}{s}+\frac{1}{n-s}\right)&#10;\end{eqnarray*}&#10;}&#10;\end{document}"/>
  <p:tag name="IGUANATEXSIZE" val="16"/>
  <p:tag name="IGUANATEXCURSOR" val="1682"/>
  <p:tag name="TRANSPARENCY" val="Vero"/>
  <p:tag name="LATEXENGINEID" val="0"/>
  <p:tag name="TEMPFOLDER" val="c:\temp\"/>
  <p:tag name="LATEXFORMHEIGHT" val="292,5"/>
  <p:tag name="LATEXFORMWIDTH" val="384"/>
  <p:tag name="LATEXFORMWRAP" val="Vero"/>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325,4593"/>
  <p:tag name="ORIGINALWIDTH" val="738,6577"/>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2}{\Phi(P)}\cdot \sum_{s=1}^{n-1}\frac{1}{s}&#10;\end{eqnarray*}&#10;}&#10;\end{document}"/>
  <p:tag name="IGUANATEXSIZE" val="18"/>
  <p:tag name="IGUANATEXCURSOR" val="1626"/>
  <p:tag name="TRANSPARENCY" val="Vero"/>
  <p:tag name="LATEXENGINEID" val="0"/>
  <p:tag name="TEMPFOLDER" val="c:\temp\"/>
  <p:tag name="LATEXFORMHEIGHT" val="312"/>
  <p:tag name="LATEXFORMWIDTH" val="384"/>
  <p:tag name="LATEXFORMWRAP" val="Vero"/>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285,7143"/>
  <p:tag name="ORIGINALWIDTH" val="661,417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im  \frac{2}{\Phi(P)}\log n&#10;\end{eqnarray*}&#10;}&#10;\end{document}"/>
  <p:tag name="IGUANATEXSIZE" val="18"/>
  <p:tag name="IGUANATEXCURSOR" val="1607"/>
  <p:tag name="TRANSPARENCY" val="Vero"/>
  <p:tag name="LATEXENGINEID" val="0"/>
  <p:tag name="TEMPFOLDER" val="c:\temp\"/>
  <p:tag name="LATEXFORMHEIGHT" val="312"/>
  <p:tag name="LATEXFORMWIDTH" val="384"/>
  <p:tag name="LATEXFORMWRAP" val="Vero"/>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356,9554"/>
  <p:tag name="ORIGINALWIDTH" val="1641,54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r\left(T_n&gt;\frac{c\cdot \log n}{\Phi(P)}\right)\leq \frac{\mathsf{E}[T_n]}{\frac{c\cdot\log n}{\Phi(P)}}=\frac{2}{c}&#10;\end{eqnarray*}&#10;}&#10;\end{document}"/>
  <p:tag name="IGUANATEXSIZE" val="16"/>
  <p:tag name="IGUANATEXCURSOR" val="1691"/>
  <p:tag name="TRANSPARENCY" val="Vero"/>
  <p:tag name="LATEXENGINEID" val="0"/>
  <p:tag name="TEMPFOLDER" val="c:\temp\"/>
  <p:tag name="LATEXFORMHEIGHT" val="312"/>
  <p:tag name="LATEXFORMWIDTH" val="384"/>
  <p:tag name="LATEXFORMWRAP" val="Vero"/>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335,958"/>
  <p:tag name="ORIGINALWIDTH" val="1321,335"/>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sum_{i\in S_s,j\in V\setminus S_s}\quad p_{ij}=\frac{s(n-s)}{(n-1)}&#10;\end{eqnarray*}&#10;}&#10;\end{document}"/>
  <p:tag name="IGUANATEXSIZE" val="18"/>
  <p:tag name="IGUANATEXCURSOR" val="1662"/>
  <p:tag name="TRANSPARENCY" val="Vero"/>
  <p:tag name="LATEXENGINEID" val="0"/>
  <p:tag name="TEMPFOLDER" val="c:\temp\"/>
  <p:tag name="LATEXFORMHEIGHT" val="312"/>
  <p:tag name="LATEXFORMWIDTH" val="384"/>
  <p:tag name="LATEXFORMWRAP" val="Vero"/>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387,7015"/>
  <p:tag name="ORIGINALWIDTH" val="1096,363"/>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Phi(P)&#10;=\frac{\frac{s(n-s)}{(n-1)}}{\frac{1}{n}\cdot s (n-s)}=&#10;\end{eqnarray*}&#10;}&#10;\end{document}"/>
  <p:tag name="IGUANATEXSIZE" val="18"/>
  <p:tag name="IGUANATEXCURSOR" val="1665"/>
  <p:tag name="TRANSPARENCY" val="Vero"/>
  <p:tag name="LATEXENGINEID" val="0"/>
  <p:tag name="TEMPFOLDER" val="c:\temp\"/>
  <p:tag name="LATEXFORMHEIGHT" val="312"/>
  <p:tag name="LATEXFORMWIDTH" val="384"/>
  <p:tag name="LATEXFORMWRAP" val="Vero"/>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294,7131"/>
  <p:tag name="ORIGINALWIDTH" val="1733,033"/>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s=\lambda\cdot\pr(a)\cdot \pr(b)=n\cdot\frac{s(n-s)}{n(n-1)}&#10;\end{eqnarray*}&#10;}&#10;\end{document}"/>
  <p:tag name="IGUANATEXSIZE" val="14"/>
  <p:tag name="IGUANATEXCURSOR" val="1612"/>
  <p:tag name="TRANSPARENCY" val="Vero"/>
  <p:tag name="LATEXENGINEID" val="0"/>
  <p:tag name="TEMPFOLDER" val="c:\temp\"/>
  <p:tag name="LATEXFORMHEIGHT" val="312"/>
  <p:tag name="LATEXFORMWIDTH" val="384"/>
  <p:tag name="LATEXFORMWRAP" val="Vero"/>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224,9719"/>
  <p:tag name="ORIGINALWIDTH" val="768,653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n}{n-1}\quad \quad \implies&#10;\end{eqnarray*}&#10;}&#10;\end{document}"/>
  <p:tag name="IGUANATEXSIZE" val="18"/>
  <p:tag name="IGUANATEXCURSOR" val="1621"/>
  <p:tag name="TRANSPARENCY" val="Vero"/>
  <p:tag name="LATEXENGINEID" val="0"/>
  <p:tag name="TEMPFOLDER" val="c:\temp\"/>
  <p:tag name="LATEXFORMHEIGHT" val="312"/>
  <p:tag name="LATEXFORMWIDTH" val="384"/>
  <p:tag name="LATEXFORMWRAP" val="Vero"/>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466,4417"/>
  <p:tag name="ORIGINALWIDTH" val="1556,80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n}]=2\underbrace{\frac{n-1}{n}}_{\leq 1}\sum_{s=1}^{n-1}\frac{1}{s}\;\sim \; 2 \log n&#10;\end{eqnarray*}&#10;}&#10;\end{document}"/>
  <p:tag name="IGUANATEXSIZE" val="16"/>
  <p:tag name="IGUANATEXCURSOR" val="1690"/>
  <p:tag name="TRANSPARENCY" val="Vero"/>
  <p:tag name="LATEXENGINEID" val="0"/>
  <p:tag name="TEMPFOLDER" val="c:\temp\"/>
  <p:tag name="LATEXFORMHEIGHT" val="312"/>
  <p:tag name="LATEXFORMWIDTH" val="384"/>
  <p:tag name="LATEXFORMWRAP" val="Vero"/>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353,9557"/>
  <p:tag name="ORIGINALWIDTH" val="1001,875"/>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2=\overbrace{n}^{\lambda}\cdot\frac{2}{n}\frac{(n-2)}{(n-1)}&#10;\end{eqnarray*}&#10;}&#10;\end{document}"/>
  <p:tag name="IGUANATEXSIZE" val="14"/>
  <p:tag name="IGUANATEXCURSOR" val="1634"/>
  <p:tag name="TRANSPARENCY" val="Vero"/>
  <p:tag name="LATEXENGINEID" val="0"/>
  <p:tag name="TEMPFOLDER" val="c:\temp\"/>
  <p:tag name="LATEXFORMHEIGHT" val="312"/>
  <p:tag name="LATEXFORMWIDTH" val="384"/>
  <p:tag name="LATEXFORMWRAP" val="Vero"/>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323,2096"/>
  <p:tag name="ORIGINALWIDTH" val="974,8781"/>
  <p:tag name="OUTPUTTYPE" val="PNG"/>
  <p:tag name="IGUANATEXVERSION" val="160"/>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ambda_1=\overbrace{n}^{\lambda}\cdot \frac{1}{n}\cdot \frac{n-1}{n-1}&#10;\end{eqnarray*}&#10;}&#10;\end{document}"/>
  <p:tag name="IGUANATEXSIZE" val="14"/>
  <p:tag name="IGUANATEXCURSOR" val="1612"/>
  <p:tag name="TRANSPARENCY" val="Vero"/>
  <p:tag name="LATEXENGINEID" val="0"/>
  <p:tag name="TEMPFOLDER" val="c:\temp\"/>
  <p:tag name="LATEXFORMHEIGHT" val="312"/>
  <p:tag name="LATEXFORMWIDTH" val="384"/>
  <p:tag name="LATEXFORMWRAP" val="Vero"/>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480,6899"/>
  <p:tag name="ORIGINALWIDTH" val="2546,682"/>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E}[T_{s+1}-T_{s}]=\mathsf{E}\Big[Exp\big(\overbrace{\frac{s(n-s)}{n-1}}^{\lambda_s}\big)\Big]=\frac{1}{\lambda_s}=\frac{n-1}{s(n-s)}&#10;\end{eqnarray*}&#10;}&#10;\end{document}"/>
  <p:tag name="IGUANATEXSIZE" val="16"/>
  <p:tag name="IGUANATEXCURSOR" val="1648"/>
  <p:tag name="TRANSPARENCY" val="Vero"/>
  <p:tag name="LATEXENGINEID" val="0"/>
  <p:tag name="TEMPFOLDER" val="c:\temp\"/>
  <p:tag name="LATEXFORMHEIGHT" val="312"/>
  <p:tag name="LATEXFORMWIDTH" val="384"/>
  <p:tag name="LATEXFORMWRAP" val="Vero"/>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325,4593"/>
  <p:tag name="ORIGINALWIDTH" val="2585,677"/>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mathsf{Var}[T_{s+1}-T_{s}]=\left(\frac{1}{\lambda_s}\right)^2=\left(\frac{n-1}{n}\left(\frac{1}{s}+\frac{1}{n-s}\right)\right)^2&#10;\end{eqnarray*}&#10;}&#10;\end{document}"/>
  <p:tag name="IGUANATEXSIZE" val="16"/>
  <p:tag name="IGUANATEXCURSOR" val="1654"/>
  <p:tag name="TRANSPARENCY" val="Vero"/>
  <p:tag name="LATEXENGINEID" val="0"/>
  <p:tag name="TEMPFOLDER" val="c:\temp\"/>
  <p:tag name="LATEXFORMHEIGHT" val="312"/>
  <p:tag name="LATEXFORMWIDTH" val="384"/>
  <p:tag name="LATEXFORMWRAP" val="Vero"/>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069,366"/>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frac{n-1}{n}\left(\frac{1}{s}+\frac{1}{n-s}\right)&#10;\end{eqnarray*}&#10;}&#10;\end{document}"/>
  <p:tag name="IGUANATEXSIZE" val="16"/>
  <p:tag name="IGUANATEXCURSOR" val="1654"/>
  <p:tag name="TRANSPARENCY" val="Vero"/>
  <p:tag name="LATEXENGINEID" val="0"/>
  <p:tag name="TEMPFOLDER" val="c:\temp\"/>
  <p:tag name="LATEXFORMHEIGHT" val="312"/>
  <p:tag name="LATEXFORMWIDTH" val="384"/>
  <p:tag name="LATEXFORMWRAP" val="Vero"/>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325,4593"/>
  <p:tag name="ORIGINALWIDTH" val="2803,899"/>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eq \left(\frac{n-1}{n}\right)^2 2 \left[\frac{1}{s^2}+\frac{1}{(n-s)^2}\right] \quad\text{(}(x+y)^2\leq 2(x^2+y^2)\text{)}&#10;\end{eqnarray*}&#10;}&#10;\end{document}"/>
  <p:tag name="IGUANATEXSIZE" val="16"/>
  <p:tag name="IGUANATEXCURSOR" val="1725"/>
  <p:tag name="TRANSPARENCY" val="Vero"/>
  <p:tag name="LATEXENGINEID" val="0"/>
  <p:tag name="TEMPFOLDER" val="c:\temp\"/>
  <p:tag name="LATEXFORMHEIGHT" val="312"/>
  <p:tag name="LATEXFORMWIDTH" val="384"/>
  <p:tag name="LATEXFORMWRAP" val="Vero"/>
  <p:tag name="BITMAPVECTOR" val="0"/>
</p:tagLst>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4DF37B6972D378459D3E5F10F0FDAED2" ma:contentTypeVersion="2" ma:contentTypeDescription="Creare un nuovo documento." ma:contentTypeScope="" ma:versionID="42bbe3548d9434dec54722452aee9852">
  <xsd:schema xmlns:xsd="http://www.w3.org/2001/XMLSchema" xmlns:xs="http://www.w3.org/2001/XMLSchema" xmlns:p="http://schemas.microsoft.com/office/2006/metadata/properties" xmlns:ns3="824296f0-feb0-4d77-81bc-4ad39a3da554" targetNamespace="http://schemas.microsoft.com/office/2006/metadata/properties" ma:root="true" ma:fieldsID="ead379e4b5bb27bb600424d50594b0d3" ns3:_="">
    <xsd:import namespace="824296f0-feb0-4d77-81bc-4ad39a3da554"/>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4296f0-feb0-4d77-81bc-4ad39a3da55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75C528-FBD7-4B3E-9F34-AF1040C1B901}">
  <ds:schemaRefs>
    <ds:schemaRef ds:uri="http://schemas.microsoft.com/sharepoint/v3/contenttype/forms"/>
  </ds:schemaRefs>
</ds:datastoreItem>
</file>

<file path=customXml/itemProps2.xml><?xml version="1.0" encoding="utf-8"?>
<ds:datastoreItem xmlns:ds="http://schemas.openxmlformats.org/officeDocument/2006/customXml" ds:itemID="{FF5DC3A8-B221-435C-B8D7-CE8E648BDAA9}">
  <ds:schemaRefs>
    <ds:schemaRef ds:uri="http://purl.org/dc/terms/"/>
    <ds:schemaRef ds:uri="http://purl.org/dc/elements/1.1/"/>
    <ds:schemaRef ds:uri="http://schemas.microsoft.com/office/2006/documentManagement/types"/>
    <ds:schemaRef ds:uri="http://purl.org/dc/dcmitype/"/>
    <ds:schemaRef ds:uri="http://schemas.microsoft.com/office/2006/metadata/properties"/>
    <ds:schemaRef ds:uri="http://www.w3.org/XML/1998/namespace"/>
    <ds:schemaRef ds:uri="824296f0-feb0-4d77-81bc-4ad39a3da554"/>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7CBA3814-DEF2-4D4C-B7D2-16B1483A8B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4296f0-feb0-4d77-81bc-4ad39a3da5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4584</Words>
  <Application>Microsoft Office PowerPoint</Application>
  <PresentationFormat>Personalizzato</PresentationFormat>
  <Paragraphs>250</Paragraphs>
  <Slides>10</Slides>
  <Notes>10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10</vt:i4>
      </vt:variant>
    </vt:vector>
  </HeadingPairs>
  <TitlesOfParts>
    <vt:vector size="17" baseType="lpstr">
      <vt:lpstr>Arial</vt:lpstr>
      <vt:lpstr>Calibri</vt:lpstr>
      <vt:lpstr>Calibri Light</vt:lpstr>
      <vt:lpstr>Cambria Math</vt:lpstr>
      <vt:lpstr>Menlo</vt:lpstr>
      <vt:lpstr>Wingdings</vt:lpstr>
      <vt:lpstr>Tema di Office</vt:lpstr>
      <vt:lpstr>STOCHASTIC MODELS - Advanced seminars - Rumor spreading over Networks</vt:lpstr>
      <vt:lpstr>Rumor spreading over Networks</vt:lpstr>
      <vt:lpstr>Asynchronous Rumor spreading over networks</vt:lpstr>
      <vt:lpstr>Rumor spreading over complete graphs: CT-MC model</vt:lpstr>
      <vt:lpstr>Analysis as a function of the network size “n”</vt:lpstr>
      <vt:lpstr>Order of Complexities</vt:lpstr>
      <vt:lpstr>Rumor spreading over generic Graphs</vt:lpstr>
      <vt:lpstr>Rumor spreading over general graphs (cont’d)</vt:lpstr>
      <vt:lpstr>Simulation</vt:lpstr>
      <vt:lpstr>Simulation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Queueing theory</dc:title>
  <dc:creator>Alessandro Pilloni</dc:creator>
  <cp:lastModifiedBy>Alessandro Pilloni</cp:lastModifiedBy>
  <cp:revision>930</cp:revision>
  <dcterms:created xsi:type="dcterms:W3CDTF">2019-12-03T17:28:14Z</dcterms:created>
  <dcterms:modified xsi:type="dcterms:W3CDTF">2025-05-15T17:03:05Z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0x0101004DF37B6972D378459D3E5F10F0FDAED2</vt:lpwstr>
  </property>
</Properties>
</file>