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5"/>
  </p:notesMasterIdLst>
  <p:sldIdLst>
    <p:sldId id="256" r:id="rId5"/>
    <p:sldId id="309" r:id="rId6"/>
    <p:sldId id="310" r:id="rId7"/>
    <p:sldId id="304" r:id="rId8"/>
    <p:sldId id="312" r:id="rId9"/>
    <p:sldId id="311" r:id="rId10"/>
    <p:sldId id="313" r:id="rId11"/>
    <p:sldId id="314" r:id="rId12"/>
    <p:sldId id="315" r:id="rId13"/>
    <p:sldId id="316" r:id="rId14"/>
  </p:sldIdLst>
  <p:sldSz cx="10080625" cy="7559675"/>
  <p:notesSz cx="6858000" cy="9144000"/>
  <p:defaultTextStyle>
    <a:defPPr>
      <a:defRPr lang="en-US"/>
    </a:defPPr>
    <a:lvl1pPr marL="0" algn="l" defTabSz="457129" rtl="0" eaLnBrk="1" latinLnBrk="0" hangingPunct="1">
      <a:defRPr sz="1800" kern="1200">
        <a:solidFill>
          <a:schemeClr val="tx1"/>
        </a:solidFill>
        <a:latin typeface="+mn-lt"/>
        <a:ea typeface="+mn-ea"/>
        <a:cs typeface="+mn-cs"/>
      </a:defRPr>
    </a:lvl1pPr>
    <a:lvl2pPr marL="457129" algn="l" defTabSz="457129" rtl="0" eaLnBrk="1" latinLnBrk="0" hangingPunct="1">
      <a:defRPr sz="1800" kern="1200">
        <a:solidFill>
          <a:schemeClr val="tx1"/>
        </a:solidFill>
        <a:latin typeface="+mn-lt"/>
        <a:ea typeface="+mn-ea"/>
        <a:cs typeface="+mn-cs"/>
      </a:defRPr>
    </a:lvl2pPr>
    <a:lvl3pPr marL="914258" algn="l" defTabSz="457129" rtl="0" eaLnBrk="1" latinLnBrk="0" hangingPunct="1">
      <a:defRPr sz="1800" kern="1200">
        <a:solidFill>
          <a:schemeClr val="tx1"/>
        </a:solidFill>
        <a:latin typeface="+mn-lt"/>
        <a:ea typeface="+mn-ea"/>
        <a:cs typeface="+mn-cs"/>
      </a:defRPr>
    </a:lvl3pPr>
    <a:lvl4pPr marL="1371387" algn="l" defTabSz="457129" rtl="0" eaLnBrk="1" latinLnBrk="0" hangingPunct="1">
      <a:defRPr sz="1800" kern="1200">
        <a:solidFill>
          <a:schemeClr val="tx1"/>
        </a:solidFill>
        <a:latin typeface="+mn-lt"/>
        <a:ea typeface="+mn-ea"/>
        <a:cs typeface="+mn-cs"/>
      </a:defRPr>
    </a:lvl4pPr>
    <a:lvl5pPr marL="1828517" algn="l" defTabSz="457129" rtl="0" eaLnBrk="1" latinLnBrk="0" hangingPunct="1">
      <a:defRPr sz="1800" kern="1200">
        <a:solidFill>
          <a:schemeClr val="tx1"/>
        </a:solidFill>
        <a:latin typeface="+mn-lt"/>
        <a:ea typeface="+mn-ea"/>
        <a:cs typeface="+mn-cs"/>
      </a:defRPr>
    </a:lvl5pPr>
    <a:lvl6pPr marL="2285645" algn="l" defTabSz="457129" rtl="0" eaLnBrk="1" latinLnBrk="0" hangingPunct="1">
      <a:defRPr sz="1800" kern="1200">
        <a:solidFill>
          <a:schemeClr val="tx1"/>
        </a:solidFill>
        <a:latin typeface="+mn-lt"/>
        <a:ea typeface="+mn-ea"/>
        <a:cs typeface="+mn-cs"/>
      </a:defRPr>
    </a:lvl6pPr>
    <a:lvl7pPr marL="2742775" algn="l" defTabSz="457129" rtl="0" eaLnBrk="1" latinLnBrk="0" hangingPunct="1">
      <a:defRPr sz="1800" kern="1200">
        <a:solidFill>
          <a:schemeClr val="tx1"/>
        </a:solidFill>
        <a:latin typeface="+mn-lt"/>
        <a:ea typeface="+mn-ea"/>
        <a:cs typeface="+mn-cs"/>
      </a:defRPr>
    </a:lvl7pPr>
    <a:lvl8pPr marL="3199904" algn="l" defTabSz="457129" rtl="0" eaLnBrk="1" latinLnBrk="0" hangingPunct="1">
      <a:defRPr sz="1800" kern="1200">
        <a:solidFill>
          <a:schemeClr val="tx1"/>
        </a:solidFill>
        <a:latin typeface="+mn-lt"/>
        <a:ea typeface="+mn-ea"/>
        <a:cs typeface="+mn-cs"/>
      </a:defRPr>
    </a:lvl8pPr>
    <a:lvl9pPr marL="3657033" algn="l" defTabSz="45712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ssandro Pilloni" initials="AP" lastIdx="3" clrIdx="0">
    <p:extLst>
      <p:ext uri="{19B8F6BF-5375-455C-9EA6-DF929625EA0E}">
        <p15:presenceInfo xmlns:p15="http://schemas.microsoft.com/office/powerpoint/2012/main" userId="Alessandro Pillon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71224"/>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47C4D7-D9B2-4D60-A0A6-A24DB7AF9B2E}" v="305" dt="2025-05-15T16:57:28.442"/>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ile chi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81" autoAdjust="0"/>
    <p:restoredTop sz="96247" autoAdjust="0"/>
  </p:normalViewPr>
  <p:slideViewPr>
    <p:cSldViewPr snapToGrid="0">
      <p:cViewPr varScale="1">
        <p:scale>
          <a:sx n="100" d="100"/>
          <a:sy n="100" d="100"/>
        </p:scale>
        <p:origin x="1644" y="96"/>
      </p:cViewPr>
      <p:guideLst/>
    </p:cSldViewPr>
  </p:slideViewPr>
  <p:outlineViewPr>
    <p:cViewPr>
      <p:scale>
        <a:sx n="33" d="100"/>
        <a:sy n="33" d="100"/>
      </p:scale>
      <p:origin x="0" y="-2799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andro Pilloni" userId="ec2093b0-1858-41d6-ad59-6d40044addf9" providerId="ADAL" clId="{02A846B4-2032-4760-98B9-F55293AFAF3C}"/>
    <pc:docChg chg="undo custSel delSld modSld">
      <pc:chgData name="Alessandro Pilloni" userId="ec2093b0-1858-41d6-ad59-6d40044addf9" providerId="ADAL" clId="{02A846B4-2032-4760-98B9-F55293AFAF3C}" dt="2024-05-16T10:02:15.171" v="299" actId="47"/>
      <pc:docMkLst>
        <pc:docMk/>
      </pc:docMkLst>
      <pc:sldChg chg="modSp mod">
        <pc:chgData name="Alessandro Pilloni" userId="ec2093b0-1858-41d6-ad59-6d40044addf9" providerId="ADAL" clId="{02A846B4-2032-4760-98B9-F55293AFAF3C}" dt="2024-05-16T09:48:31.546" v="239" actId="1076"/>
        <pc:sldMkLst>
          <pc:docMk/>
          <pc:sldMk cId="2375197152" sldId="304"/>
        </pc:sldMkLst>
      </pc:sldChg>
      <pc:sldChg chg="modSp mod">
        <pc:chgData name="Alessandro Pilloni" userId="ec2093b0-1858-41d6-ad59-6d40044addf9" providerId="ADAL" clId="{02A846B4-2032-4760-98B9-F55293AFAF3C}" dt="2024-05-16T09:42:03.302" v="108" actId="207"/>
        <pc:sldMkLst>
          <pc:docMk/>
          <pc:sldMk cId="3840591782" sldId="309"/>
        </pc:sldMkLst>
      </pc:sldChg>
      <pc:sldChg chg="modSp mod">
        <pc:chgData name="Alessandro Pilloni" userId="ec2093b0-1858-41d6-ad59-6d40044addf9" providerId="ADAL" clId="{02A846B4-2032-4760-98B9-F55293AFAF3C}" dt="2024-05-16T09:43:53.275" v="123" actId="113"/>
        <pc:sldMkLst>
          <pc:docMk/>
          <pc:sldMk cId="2787800581" sldId="310"/>
        </pc:sldMkLst>
      </pc:sldChg>
      <pc:sldChg chg="modSp mod">
        <pc:chgData name="Alessandro Pilloni" userId="ec2093b0-1858-41d6-ad59-6d40044addf9" providerId="ADAL" clId="{02A846B4-2032-4760-98B9-F55293AFAF3C}" dt="2024-05-16T09:53:59.614" v="250" actId="113"/>
        <pc:sldMkLst>
          <pc:docMk/>
          <pc:sldMk cId="2721555680" sldId="312"/>
        </pc:sldMkLst>
      </pc:sldChg>
      <pc:sldChg chg="modSp mod">
        <pc:chgData name="Alessandro Pilloni" userId="ec2093b0-1858-41d6-ad59-6d40044addf9" providerId="ADAL" clId="{02A846B4-2032-4760-98B9-F55293AFAF3C}" dt="2024-05-16T09:58:47.966" v="297" actId="6549"/>
        <pc:sldMkLst>
          <pc:docMk/>
          <pc:sldMk cId="395292624" sldId="313"/>
        </pc:sldMkLst>
      </pc:sldChg>
      <pc:sldChg chg="modSp mod">
        <pc:chgData name="Alessandro Pilloni" userId="ec2093b0-1858-41d6-ad59-6d40044addf9" providerId="ADAL" clId="{02A846B4-2032-4760-98B9-F55293AFAF3C}" dt="2024-05-16T10:00:57.078" v="298" actId="1076"/>
        <pc:sldMkLst>
          <pc:docMk/>
          <pc:sldMk cId="3777135921" sldId="314"/>
        </pc:sldMkLst>
      </pc:sldChg>
      <pc:sldChg chg="del">
        <pc:chgData name="Alessandro Pilloni" userId="ec2093b0-1858-41d6-ad59-6d40044addf9" providerId="ADAL" clId="{02A846B4-2032-4760-98B9-F55293AFAF3C}" dt="2024-05-16T10:02:15.171" v="299" actId="47"/>
        <pc:sldMkLst>
          <pc:docMk/>
          <pc:sldMk cId="2260436420" sldId="317"/>
        </pc:sldMkLst>
      </pc:sldChg>
    </pc:docChg>
  </pc:docChgLst>
  <pc:docChgLst>
    <pc:chgData name="Alessandro Pilloni" userId="ec2093b0-1858-41d6-ad59-6d40044addf9" providerId="ADAL" clId="{EC47C4D7-D9B2-4D60-A0A6-A24DB7AF9B2E}"/>
    <pc:docChg chg="undo redo custSel modSld">
      <pc:chgData name="Alessandro Pilloni" userId="ec2093b0-1858-41d6-ad59-6d40044addf9" providerId="ADAL" clId="{EC47C4D7-D9B2-4D60-A0A6-A24DB7AF9B2E}" dt="2025-05-15T17:02:56.166" v="430" actId="255"/>
      <pc:docMkLst>
        <pc:docMk/>
      </pc:docMkLst>
      <pc:sldChg chg="modSp mod">
        <pc:chgData name="Alessandro Pilloni" userId="ec2093b0-1858-41d6-ad59-6d40044addf9" providerId="ADAL" clId="{EC47C4D7-D9B2-4D60-A0A6-A24DB7AF9B2E}" dt="2025-05-15T17:02:56.166" v="430" actId="255"/>
        <pc:sldMkLst>
          <pc:docMk/>
          <pc:sldMk cId="1196434887" sldId="256"/>
        </pc:sldMkLst>
        <pc:spChg chg="mod">
          <ac:chgData name="Alessandro Pilloni" userId="ec2093b0-1858-41d6-ad59-6d40044addf9" providerId="ADAL" clId="{EC47C4D7-D9B2-4D60-A0A6-A24DB7AF9B2E}" dt="2025-05-15T17:02:56.166" v="430" actId="255"/>
          <ac:spMkLst>
            <pc:docMk/>
            <pc:sldMk cId="1196434887" sldId="256"/>
            <ac:spMk id="55" creationId="{A1F34159-B9CD-4146-AB2C-E7F8D6168B1C}"/>
          </ac:spMkLst>
        </pc:spChg>
      </pc:sldChg>
      <pc:sldChg chg="modSp mod">
        <pc:chgData name="Alessandro Pilloni" userId="ec2093b0-1858-41d6-ad59-6d40044addf9" providerId="ADAL" clId="{EC47C4D7-D9B2-4D60-A0A6-A24DB7AF9B2E}" dt="2025-05-15T16:02:27.050" v="64" actId="14100"/>
        <pc:sldMkLst>
          <pc:docMk/>
          <pc:sldMk cId="2375197152" sldId="304"/>
        </pc:sldMkLst>
        <pc:spChg chg="mod">
          <ac:chgData name="Alessandro Pilloni" userId="ec2093b0-1858-41d6-ad59-6d40044addf9" providerId="ADAL" clId="{EC47C4D7-D9B2-4D60-A0A6-A24DB7AF9B2E}" dt="2025-05-15T16:02:27.050" v="64" actId="14100"/>
          <ac:spMkLst>
            <pc:docMk/>
            <pc:sldMk cId="2375197152" sldId="304"/>
            <ac:spMk id="40" creationId="{41D694D7-A112-8B45-2AFE-A53367E51FA5}"/>
          </ac:spMkLst>
        </pc:spChg>
      </pc:sldChg>
      <pc:sldChg chg="modSp mod">
        <pc:chgData name="Alessandro Pilloni" userId="ec2093b0-1858-41d6-ad59-6d40044addf9" providerId="ADAL" clId="{EC47C4D7-D9B2-4D60-A0A6-A24DB7AF9B2E}" dt="2025-05-15T16:12:54.962" v="156" actId="207"/>
        <pc:sldMkLst>
          <pc:docMk/>
          <pc:sldMk cId="2787800581" sldId="310"/>
        </pc:sldMkLst>
        <pc:spChg chg="mod">
          <ac:chgData name="Alessandro Pilloni" userId="ec2093b0-1858-41d6-ad59-6d40044addf9" providerId="ADAL" clId="{EC47C4D7-D9B2-4D60-A0A6-A24DB7AF9B2E}" dt="2025-05-15T15:56:36.399" v="45" actId="113"/>
          <ac:spMkLst>
            <pc:docMk/>
            <pc:sldMk cId="2787800581" sldId="310"/>
            <ac:spMk id="7" creationId="{0C00F7AB-CBE1-DFB1-44A6-A13E60E94C9E}"/>
          </ac:spMkLst>
        </pc:spChg>
        <pc:spChg chg="mod">
          <ac:chgData name="Alessandro Pilloni" userId="ec2093b0-1858-41d6-ad59-6d40044addf9" providerId="ADAL" clId="{EC47C4D7-D9B2-4D60-A0A6-A24DB7AF9B2E}" dt="2025-05-15T15:49:13.427" v="30" actId="20577"/>
          <ac:spMkLst>
            <pc:docMk/>
            <pc:sldMk cId="2787800581" sldId="310"/>
            <ac:spMk id="9" creationId="{4F8C79D3-FEF9-4355-F8C3-7F0BC2A3571C}"/>
          </ac:spMkLst>
        </pc:spChg>
        <pc:spChg chg="mod">
          <ac:chgData name="Alessandro Pilloni" userId="ec2093b0-1858-41d6-ad59-6d40044addf9" providerId="ADAL" clId="{EC47C4D7-D9B2-4D60-A0A6-A24DB7AF9B2E}" dt="2025-05-15T15:49:22.537" v="31" actId="207"/>
          <ac:spMkLst>
            <pc:docMk/>
            <pc:sldMk cId="2787800581" sldId="310"/>
            <ac:spMk id="10" creationId="{16C22DB3-86BF-CDF2-9C8E-FBB3B3BC0438}"/>
          </ac:spMkLst>
        </pc:spChg>
        <pc:spChg chg="mod">
          <ac:chgData name="Alessandro Pilloni" userId="ec2093b0-1858-41d6-ad59-6d40044addf9" providerId="ADAL" clId="{EC47C4D7-D9B2-4D60-A0A6-A24DB7AF9B2E}" dt="2025-05-15T15:49:56.158" v="36" actId="20577"/>
          <ac:spMkLst>
            <pc:docMk/>
            <pc:sldMk cId="2787800581" sldId="310"/>
            <ac:spMk id="12" creationId="{677463B8-B3AE-4F30-DECE-4E58BF5D6061}"/>
          </ac:spMkLst>
        </pc:spChg>
        <pc:spChg chg="mod">
          <ac:chgData name="Alessandro Pilloni" userId="ec2093b0-1858-41d6-ad59-6d40044addf9" providerId="ADAL" clId="{EC47C4D7-D9B2-4D60-A0A6-A24DB7AF9B2E}" dt="2025-05-15T16:12:17.526" v="147" actId="207"/>
          <ac:spMkLst>
            <pc:docMk/>
            <pc:sldMk cId="2787800581" sldId="310"/>
            <ac:spMk id="15" creationId="{D28B531B-B920-8525-A3CB-EC19217C6BFF}"/>
          </ac:spMkLst>
        </pc:spChg>
        <pc:spChg chg="mod">
          <ac:chgData name="Alessandro Pilloni" userId="ec2093b0-1858-41d6-ad59-6d40044addf9" providerId="ADAL" clId="{EC47C4D7-D9B2-4D60-A0A6-A24DB7AF9B2E}" dt="2025-05-15T16:12:54.962" v="156" actId="207"/>
          <ac:spMkLst>
            <pc:docMk/>
            <pc:sldMk cId="2787800581" sldId="310"/>
            <ac:spMk id="16" creationId="{0C55F6BC-683A-DBA0-1F86-A35EC29A194C}"/>
          </ac:spMkLst>
        </pc:spChg>
        <pc:spChg chg="mod">
          <ac:chgData name="Alessandro Pilloni" userId="ec2093b0-1858-41d6-ad59-6d40044addf9" providerId="ADAL" clId="{EC47C4D7-D9B2-4D60-A0A6-A24DB7AF9B2E}" dt="2025-05-15T15:48:45.726" v="15" actId="113"/>
          <ac:spMkLst>
            <pc:docMk/>
            <pc:sldMk cId="2787800581" sldId="310"/>
            <ac:spMk id="1029" creationId="{EAAE2774-44AE-2F66-CCA9-49A7DCD581EC}"/>
          </ac:spMkLst>
        </pc:spChg>
        <pc:picChg chg="mod">
          <ac:chgData name="Alessandro Pilloni" userId="ec2093b0-1858-41d6-ad59-6d40044addf9" providerId="ADAL" clId="{EC47C4D7-D9B2-4D60-A0A6-A24DB7AF9B2E}" dt="2025-05-15T15:48:49.836" v="28" actId="1038"/>
          <ac:picMkLst>
            <pc:docMk/>
            <pc:sldMk cId="2787800581" sldId="310"/>
            <ac:picMk id="11" creationId="{584B3C46-9600-C88E-5AAC-A07294FF0069}"/>
          </ac:picMkLst>
        </pc:picChg>
      </pc:sldChg>
      <pc:sldChg chg="modSp mod modAnim">
        <pc:chgData name="Alessandro Pilloni" userId="ec2093b0-1858-41d6-ad59-6d40044addf9" providerId="ADAL" clId="{EC47C4D7-D9B2-4D60-A0A6-A24DB7AF9B2E}" dt="2025-05-15T16:33:02.212" v="237" actId="20577"/>
        <pc:sldMkLst>
          <pc:docMk/>
          <pc:sldMk cId="2996857384" sldId="311"/>
        </pc:sldMkLst>
        <pc:spChg chg="mod">
          <ac:chgData name="Alessandro Pilloni" userId="ec2093b0-1858-41d6-ad59-6d40044addf9" providerId="ADAL" clId="{EC47C4D7-D9B2-4D60-A0A6-A24DB7AF9B2E}" dt="2025-05-15T16:30:47.470" v="224" actId="20577"/>
          <ac:spMkLst>
            <pc:docMk/>
            <pc:sldMk cId="2996857384" sldId="311"/>
            <ac:spMk id="14" creationId="{FC2A5BE0-21E9-7A69-6FD9-3D5AF1729EFE}"/>
          </ac:spMkLst>
        </pc:spChg>
        <pc:spChg chg="mod">
          <ac:chgData name="Alessandro Pilloni" userId="ec2093b0-1858-41d6-ad59-6d40044addf9" providerId="ADAL" clId="{EC47C4D7-D9B2-4D60-A0A6-A24DB7AF9B2E}" dt="2025-05-15T16:30:56.908" v="226" actId="14100"/>
          <ac:spMkLst>
            <pc:docMk/>
            <pc:sldMk cId="2996857384" sldId="311"/>
            <ac:spMk id="16" creationId="{232572E3-6B25-0E50-6AD0-F6A6A67EC6E0}"/>
          </ac:spMkLst>
        </pc:spChg>
        <pc:spChg chg="mod">
          <ac:chgData name="Alessandro Pilloni" userId="ec2093b0-1858-41d6-ad59-6d40044addf9" providerId="ADAL" clId="{EC47C4D7-D9B2-4D60-A0A6-A24DB7AF9B2E}" dt="2025-05-15T16:31:50.018" v="236" actId="20577"/>
          <ac:spMkLst>
            <pc:docMk/>
            <pc:sldMk cId="2996857384" sldId="311"/>
            <ac:spMk id="19" creationId="{EE841DB6-9914-B1E6-0216-B11F1BBEABCE}"/>
          </ac:spMkLst>
        </pc:spChg>
        <pc:spChg chg="mod">
          <ac:chgData name="Alessandro Pilloni" userId="ec2093b0-1858-41d6-ad59-6d40044addf9" providerId="ADAL" clId="{EC47C4D7-D9B2-4D60-A0A6-A24DB7AF9B2E}" dt="2025-05-15T16:33:02.212" v="237" actId="20577"/>
          <ac:spMkLst>
            <pc:docMk/>
            <pc:sldMk cId="2996857384" sldId="311"/>
            <ac:spMk id="20" creationId="{77C139EF-16F1-C09E-9E30-F80D168C27DB}"/>
          </ac:spMkLst>
        </pc:spChg>
      </pc:sldChg>
      <pc:sldChg chg="modSp mod">
        <pc:chgData name="Alessandro Pilloni" userId="ec2093b0-1858-41d6-ad59-6d40044addf9" providerId="ADAL" clId="{EC47C4D7-D9B2-4D60-A0A6-A24DB7AF9B2E}" dt="2025-05-15T16:21:07.098" v="210" actId="20577"/>
        <pc:sldMkLst>
          <pc:docMk/>
          <pc:sldMk cId="2721555680" sldId="312"/>
        </pc:sldMkLst>
        <pc:spChg chg="mod">
          <ac:chgData name="Alessandro Pilloni" userId="ec2093b0-1858-41d6-ad59-6d40044addf9" providerId="ADAL" clId="{EC47C4D7-D9B2-4D60-A0A6-A24DB7AF9B2E}" dt="2025-05-15T16:14:35.825" v="209" actId="20577"/>
          <ac:spMkLst>
            <pc:docMk/>
            <pc:sldMk cId="2721555680" sldId="312"/>
            <ac:spMk id="2" creationId="{83FF2275-D953-47A5-A53B-5493839F26B8}"/>
          </ac:spMkLst>
        </pc:spChg>
        <pc:spChg chg="mod">
          <ac:chgData name="Alessandro Pilloni" userId="ec2093b0-1858-41d6-ad59-6d40044addf9" providerId="ADAL" clId="{EC47C4D7-D9B2-4D60-A0A6-A24DB7AF9B2E}" dt="2025-05-15T16:21:07.098" v="210" actId="20577"/>
          <ac:spMkLst>
            <pc:docMk/>
            <pc:sldMk cId="2721555680" sldId="312"/>
            <ac:spMk id="111" creationId="{BE660411-2DAD-1D33-F8A4-B9F25541102E}"/>
          </ac:spMkLst>
        </pc:spChg>
      </pc:sldChg>
      <pc:sldChg chg="addSp delSp modSp mod addAnim delAnim">
        <pc:chgData name="Alessandro Pilloni" userId="ec2093b0-1858-41d6-ad59-6d40044addf9" providerId="ADAL" clId="{EC47C4D7-D9B2-4D60-A0A6-A24DB7AF9B2E}" dt="2025-05-15T16:53:34.585" v="356" actId="21"/>
        <pc:sldMkLst>
          <pc:docMk/>
          <pc:sldMk cId="395292624" sldId="313"/>
        </pc:sldMkLst>
        <pc:spChg chg="mod">
          <ac:chgData name="Alessandro Pilloni" userId="ec2093b0-1858-41d6-ad59-6d40044addf9" providerId="ADAL" clId="{EC47C4D7-D9B2-4D60-A0A6-A24DB7AF9B2E}" dt="2025-05-15T16:46:23.815" v="286" actId="1076"/>
          <ac:spMkLst>
            <pc:docMk/>
            <pc:sldMk cId="395292624" sldId="313"/>
            <ac:spMk id="6" creationId="{8764A578-BDF8-F8CD-CC0A-9FC57E3A77D0}"/>
          </ac:spMkLst>
        </pc:spChg>
        <pc:spChg chg="mod">
          <ac:chgData name="Alessandro Pilloni" userId="ec2093b0-1858-41d6-ad59-6d40044addf9" providerId="ADAL" clId="{EC47C4D7-D9B2-4D60-A0A6-A24DB7AF9B2E}" dt="2025-05-15T16:40:32.583" v="270" actId="207"/>
          <ac:spMkLst>
            <pc:docMk/>
            <pc:sldMk cId="395292624" sldId="313"/>
            <ac:spMk id="29" creationId="{E21C7325-DC9E-0B02-8D0C-64872D814727}"/>
          </ac:spMkLst>
        </pc:spChg>
        <pc:spChg chg="mod">
          <ac:chgData name="Alessandro Pilloni" userId="ec2093b0-1858-41d6-ad59-6d40044addf9" providerId="ADAL" clId="{EC47C4D7-D9B2-4D60-A0A6-A24DB7AF9B2E}" dt="2025-05-15T16:33:57.851" v="242" actId="20577"/>
          <ac:spMkLst>
            <pc:docMk/>
            <pc:sldMk cId="395292624" sldId="313"/>
            <ac:spMk id="60" creationId="{9A2B9101-ADF0-2C2B-307F-A6FF67EF23D6}"/>
          </ac:spMkLst>
        </pc:spChg>
        <pc:spChg chg="mod">
          <ac:chgData name="Alessandro Pilloni" userId="ec2093b0-1858-41d6-ad59-6d40044addf9" providerId="ADAL" clId="{EC47C4D7-D9B2-4D60-A0A6-A24DB7AF9B2E}" dt="2025-05-15T16:45:56.465" v="278" actId="1076"/>
          <ac:spMkLst>
            <pc:docMk/>
            <pc:sldMk cId="395292624" sldId="313"/>
            <ac:spMk id="66" creationId="{35C8FACC-1462-87AC-C427-E6EF71B4D6FA}"/>
          </ac:spMkLst>
        </pc:spChg>
        <pc:spChg chg="mod">
          <ac:chgData name="Alessandro Pilloni" userId="ec2093b0-1858-41d6-ad59-6d40044addf9" providerId="ADAL" clId="{EC47C4D7-D9B2-4D60-A0A6-A24DB7AF9B2E}" dt="2025-05-15T16:46:18.099" v="284" actId="207"/>
          <ac:spMkLst>
            <pc:docMk/>
            <pc:sldMk cId="395292624" sldId="313"/>
            <ac:spMk id="75" creationId="{1350EA53-2B08-768A-BFD5-D2FF77413944}"/>
          </ac:spMkLst>
        </pc:spChg>
        <pc:picChg chg="add del mod">
          <ac:chgData name="Alessandro Pilloni" userId="ec2093b0-1858-41d6-ad59-6d40044addf9" providerId="ADAL" clId="{EC47C4D7-D9B2-4D60-A0A6-A24DB7AF9B2E}" dt="2025-05-15T16:53:34.585" v="356" actId="21"/>
          <ac:picMkLst>
            <pc:docMk/>
            <pc:sldMk cId="395292624" sldId="313"/>
            <ac:picMk id="20" creationId="{3EB6E004-EAD4-5239-2079-40E67BE1D62B}"/>
          </ac:picMkLst>
        </pc:picChg>
        <pc:picChg chg="mod">
          <ac:chgData name="Alessandro Pilloni" userId="ec2093b0-1858-41d6-ad59-6d40044addf9" providerId="ADAL" clId="{EC47C4D7-D9B2-4D60-A0A6-A24DB7AF9B2E}" dt="2025-05-15T16:46:21.101" v="285" actId="1076"/>
          <ac:picMkLst>
            <pc:docMk/>
            <pc:sldMk cId="395292624" sldId="313"/>
            <ac:picMk id="22" creationId="{E43A0308-922A-F1EC-A236-CE1E420FAAF2}"/>
          </ac:picMkLst>
        </pc:picChg>
      </pc:sldChg>
      <pc:sldChg chg="addSp delSp modSp mod addAnim delAnim modAnim">
        <pc:chgData name="Alessandro Pilloni" userId="ec2093b0-1858-41d6-ad59-6d40044addf9" providerId="ADAL" clId="{EC47C4D7-D9B2-4D60-A0A6-A24DB7AF9B2E}" dt="2025-05-15T16:57:20.896" v="401" actId="20577"/>
        <pc:sldMkLst>
          <pc:docMk/>
          <pc:sldMk cId="3777135921" sldId="314"/>
        </pc:sldMkLst>
        <pc:spChg chg="mod">
          <ac:chgData name="Alessandro Pilloni" userId="ec2093b0-1858-41d6-ad59-6d40044addf9" providerId="ADAL" clId="{EC47C4D7-D9B2-4D60-A0A6-A24DB7AF9B2E}" dt="2025-05-15T16:57:20.896" v="401" actId="20577"/>
          <ac:spMkLst>
            <pc:docMk/>
            <pc:sldMk cId="3777135921" sldId="314"/>
            <ac:spMk id="40" creationId="{22B051C4-4DFC-0024-6492-0715480D9F89}"/>
          </ac:spMkLst>
        </pc:spChg>
        <pc:spChg chg="mod">
          <ac:chgData name="Alessandro Pilloni" userId="ec2093b0-1858-41d6-ad59-6d40044addf9" providerId="ADAL" clId="{EC47C4D7-D9B2-4D60-A0A6-A24DB7AF9B2E}" dt="2025-05-15T16:47:33.319" v="344" actId="14100"/>
          <ac:spMkLst>
            <pc:docMk/>
            <pc:sldMk cId="3777135921" sldId="314"/>
            <ac:spMk id="60" creationId="{9A2B9101-ADF0-2C2B-307F-A6FF67EF23D6}"/>
          </ac:spMkLst>
        </pc:spChg>
        <pc:picChg chg="add del mod">
          <ac:chgData name="Alessandro Pilloni" userId="ec2093b0-1858-41d6-ad59-6d40044addf9" providerId="ADAL" clId="{EC47C4D7-D9B2-4D60-A0A6-A24DB7AF9B2E}" dt="2025-05-15T16:52:14.615" v="352" actId="478"/>
          <ac:picMkLst>
            <pc:docMk/>
            <pc:sldMk cId="3777135921" sldId="314"/>
            <ac:picMk id="3" creationId="{712072E5-0C0A-562C-EC9C-27DB50C5BFBF}"/>
          </ac:picMkLst>
        </pc:picChg>
        <pc:picChg chg="del mod">
          <ac:chgData name="Alessandro Pilloni" userId="ec2093b0-1858-41d6-ad59-6d40044addf9" providerId="ADAL" clId="{EC47C4D7-D9B2-4D60-A0A6-A24DB7AF9B2E}" dt="2025-05-15T16:55:01.674" v="378" actId="478"/>
          <ac:picMkLst>
            <pc:docMk/>
            <pc:sldMk cId="3777135921" sldId="314"/>
            <ac:picMk id="6" creationId="{ED9BE37B-5816-A05A-B64E-54D0024E1625}"/>
          </ac:picMkLst>
        </pc:picChg>
        <pc:picChg chg="add mod">
          <ac:chgData name="Alessandro Pilloni" userId="ec2093b0-1858-41d6-ad59-6d40044addf9" providerId="ADAL" clId="{EC47C4D7-D9B2-4D60-A0A6-A24DB7AF9B2E}" dt="2025-05-15T16:53:29.398" v="353"/>
          <ac:picMkLst>
            <pc:docMk/>
            <pc:sldMk cId="3777135921" sldId="314"/>
            <ac:picMk id="9" creationId="{6C05CA29-0345-8E6A-AEC8-E018BA42E657}"/>
          </ac:picMkLst>
        </pc:picChg>
        <pc:picChg chg="add del mod">
          <ac:chgData name="Alessandro Pilloni" userId="ec2093b0-1858-41d6-ad59-6d40044addf9" providerId="ADAL" clId="{EC47C4D7-D9B2-4D60-A0A6-A24DB7AF9B2E}" dt="2025-05-15T16:55:13.014" v="384" actId="478"/>
          <ac:picMkLst>
            <pc:docMk/>
            <pc:sldMk cId="3777135921" sldId="314"/>
            <ac:picMk id="10" creationId="{ED81360A-7604-DFBE-7812-07343EFE5497}"/>
          </ac:picMkLst>
        </pc:picChg>
        <pc:picChg chg="mod ord">
          <ac:chgData name="Alessandro Pilloni" userId="ec2093b0-1858-41d6-ad59-6d40044addf9" providerId="ADAL" clId="{EC47C4D7-D9B2-4D60-A0A6-A24DB7AF9B2E}" dt="2025-05-15T16:55:01.675" v="380" actId="962"/>
          <ac:picMkLst>
            <pc:docMk/>
            <pc:sldMk cId="3777135921" sldId="314"/>
            <ac:picMk id="12" creationId="{A2E0FE34-54CE-1154-9018-30AFE9D8273C}"/>
          </ac:picMkLst>
        </pc:picChg>
        <pc:picChg chg="add del mod">
          <ac:chgData name="Alessandro Pilloni" userId="ec2093b0-1858-41d6-ad59-6d40044addf9" providerId="ADAL" clId="{EC47C4D7-D9B2-4D60-A0A6-A24DB7AF9B2E}" dt="2025-05-15T16:55:08.852" v="383" actId="1076"/>
          <ac:picMkLst>
            <pc:docMk/>
            <pc:sldMk cId="3777135921" sldId="314"/>
            <ac:picMk id="17" creationId="{6C05CA29-0345-8E6A-AEC8-E018BA42E657}"/>
          </ac:picMkLst>
        </pc:picChg>
        <pc:picChg chg="mod">
          <ac:chgData name="Alessandro Pilloni" userId="ec2093b0-1858-41d6-ad59-6d40044addf9" providerId="ADAL" clId="{EC47C4D7-D9B2-4D60-A0A6-A24DB7AF9B2E}" dt="2025-05-15T16:55:07.192" v="382" actId="1076"/>
          <ac:picMkLst>
            <pc:docMk/>
            <pc:sldMk cId="3777135921" sldId="314"/>
            <ac:picMk id="19" creationId="{68628307-3640-AA02-2BAE-8DAC1CD17B7C}"/>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13T15:53:18.843"/>
    </inkml:context>
    <inkml:brush xml:id="br0">
      <inkml:brushProperty name="width" value="0.1" units="cm"/>
      <inkml:brushProperty name="height" value="0.1" units="cm"/>
      <inkml:brushProperty name="color" value="#E71224"/>
    </inkml:brush>
  </inkml:definitions>
  <inkml:trace contextRef="#ctx0" brushRef="#br0">745 59 24575,'-148'-3'0,"-156"6"0,287 1 0,0 0 0,0 0 0,0 2 0,0 0 0,1 1 0,0 0 0,0 2 0,1 0 0,0 0 0,1 2 0,0 0 0,0 0 0,-18 22 0,27-27 0,0 1 0,1 0 0,-1 0 0,2 0 0,-1 0 0,1 1 0,0-1 0,1 1 0,0 0 0,-2 13 0,-8 82 0,11-87 0,-1 9 0,2 1 0,3 49 0,-1-67 0,-1 0 0,1-1 0,0 1 0,1 0 0,0-1 0,0 1 0,1-1 0,0 0 0,0 0 0,0 0 0,1-1 0,0 1 0,8 7 0,7 3 0,0 0 0,1-2 0,1-1 0,30 16 0,98 38 0,124 28 0,-241-90 0,0-1 0,0-1 0,0-2 0,0-1 0,49-5 0,11 1 0,-72 2 0,0 0 0,0-2 0,0 0 0,0-1 0,39-14 0,-47 13 0,0 0 0,0-1 0,0-1 0,-1 0 0,0-1 0,-1 0 0,0 0 0,0-2 0,17-17 0,22-32 0,-2 4 0,54-82 0,-93 123 0,0 0 0,-1-1 0,11-28 0,-17 35 0,0 0 0,0 1 0,-1-1 0,0 0 0,-1 0 0,1 0 0,-1 0 0,-1 0 0,0 0 0,-2-10 0,0 4 0,-1 0 0,0 0 0,-1 0 0,0 0 0,-1 1 0,-1 0 0,0 0 0,-1 1 0,0 0 0,-1 0 0,0 1 0,-1 0 0,0 0 0,-14-10 0,-25-27 0,43 40 0,0 0 0,-1 1 0,0 0 0,-1 0 0,1 1 0,-1 0 0,-18-10 0,8 9 7,0 0 0,-1 1 1,0 1-1,0 1 0,-1 1 0,-30-2 0,-125 6-286,92 2-857,43-3-5690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13T15:53:25.904"/>
    </inkml:context>
    <inkml:brush xml:id="br0">
      <inkml:brushProperty name="width" value="0.1" units="cm"/>
      <inkml:brushProperty name="height" value="0.1" units="cm"/>
      <inkml:brushProperty name="color" value="#E71224"/>
    </inkml:brush>
  </inkml:definitions>
  <inkml:trace contextRef="#ctx0" brushRef="#br0">1042 1452 24575,'-1'-5'0,"-1"0"0,1 1 0,-1 0 0,1-1 0,-1 1 0,-1 0 0,-2-5 0,-4-7 0,-27-62 0,19 44 0,1 0 0,-18-62 0,15 36 0,-47-108 0,49 135 0,-3 1 0,0 1 0,-40-46 0,35 47 0,1-1 0,1-2 0,-19-37 0,28 41 0,0 1 0,-2 1 0,-1 0 0,-2 1 0,0 1 0,-1 1 0,-2 1 0,0 0 0,-30-22 0,-13-9 0,52 40 0,-1 1 0,-1 1 0,0 1 0,-1 0 0,-25-13 0,-118-45 0,158 68 0,0 0 0,0 1 0,0-1 0,0 1 0,0 0 0,0-1 0,-1 1 0,1 0 0,0-1 0,0 1 0,0 0 0,0 0 0,-1 0 0,1 0 0,0 0 0,0 0 0,0 1 0,0-1 0,-1 0 0,1 1 0,0-1 0,0 0 0,0 1 0,0-1 0,0 1 0,0 0 0,0-1 0,0 1 0,0 0 0,0 0 0,1 0 0,-1-1 0,0 1 0,0 0 0,1 0 0,-1 0 0,0 0 0,1 0 0,-1 0 0,1 0 0,0 1 0,-1-1 0,1 0 0,0 0 0,-1 0 0,1 0 0,0 0 0,0 3 0,-1 9 0,1-1 0,0 1 0,3 23 0,-2-15 0,4 72 0,-6-164 0,2-72 0,0 139 0,0 1 0,0-1 0,0 1 0,1-1 0,-1 1 0,1 0 0,-1 0 0,1-1 0,0 1 0,1 1 0,-1-1 0,0 0 0,1 0 0,-1 1 0,1 0 0,0-1 0,0 1 0,0 0 0,0 0 0,0 1 0,1-1 0,-1 1 0,0-1 0,1 1 0,-1 0 0,7-1 0,11-2 0,-1 0 0,1 2 0,27-1 0,-42 3 0,170-16-1365,-148 12-5461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3T15:54:0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1,'1191'0,"-1168"0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3T15:54:04.27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1 295,'29'-2,"-1"-1,40-9,-10 1,-44 9,0-2,0 0,18-8,-24 8,0 1,0 0,1 0,-1 1,0 0,1 0,0 1,-1 0,1 0,0 1,11 2,-13-1,-1 0,0 0,0 1,1 0,-1 0,-1 1,1-1,0 1,-1 1,1-1,-1 1,0 0,0 0,0 0,-1 1,0 0,0 0,0 0,5 8,-6-6,0 1,0 0,0 0,-1 0,0 0,0 0,-1 0,-1 0,1 1,-1-1,0 0,-1 0,0 1,-3 12,-2 6,3-8,-2-1,1 0,-2-1,-10 23,14-35,-1-1,1 1,-1-1,0 0,-1 0,1 0,-1 0,1-1,-1 0,0 1,-1-1,1-1,0 1,-1 0,1-1,-1 0,0 0,0-1,0 1,-7 0,7-1,-1 0,1-1,0 0,-1 0,1 0,0 0,-1-1,1 0,0 0,0-1,0 1,0-1,0 0,0-1,0 1,-7-6,3 1,0-1,1-1,0 1,0-1,1 0,-11-19,14 21,1 0,-1 0,2 0,-1-1,1 1,0-1,1 0,0 0,-1-7,3-78,1 50,0 28,0 1,0-1,2 0,-1 1,2-1,0 1,1 0,0 1,1 0,1 0,0 0,1 1,0 0,16-16,-17 19,1 0,1 0,-1 1,2 0,-1 1,1 0,0 1,0 0,0 0,1 2,0-1,0 1,0 1,1 0,-1 1,1 0,20 1,-29 1,0 0,1 1,-1 0,0 0,0 0,0 0,0 1,0-1,0 1,0 0,-1 0,1 1,-1-1,1 1,-1 0,0 0,5 6,-3-3,-1 1,0-1,-1 1,0 0,0 0,0 0,-1 1,0-1,2 11,-2 0,0 0,-2-1,0 1,0 0,-2 0,0-1,-1 1,-7 18,8-31,0 1,-1-1,1 0,-2-1,1 1,0 0,-1-1,0 0,0 1,0-2,0 1,-1 0,1-1,-1 0,0 0,0 0,0-1,-1 0,1 0,0 0,-1 0,1-1,-1 0,0 0,-9 0,-10 0,-1-1,0-1,1-1,-37-7,-2-8,37 6</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3T15:54:06.86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1 319,'0'-3,"1"0,0 0,0 1,0-1,0 1,0-1,0 1,1-1,-1 1,1-1,0 1,0 0,3-3,34-30,-27 25,25-23,-14 11,1 1,32-22,-46 37,-1 1,0 0,1 1,0 0,0 0,0 1,1 0,-1 1,1 0,17 0,-19 1,0 1,0 1,0 0,0 0,0 1,0 0,-1 0,1 1,0 0,-1 1,0 0,0 0,0 1,-1 0,1 0,-1 1,0 0,-1 0,1 0,-1 1,0 0,-1 0,0 1,7 13,-3-1,0 1,-2-1,-1 2,0-1,-2 0,0 1,-1 0,-2 0,0 0,-1 0,-5 31,4-47,-1 0,1 0,-1-1,-1 1,1-1,-1 1,0-1,0 0,0 0,-1 0,0-1,0 1,0-1,0 0,-1 0,1-1,-1 1,0-1,0 0,-1 0,1 0,-9 2,0 1,-1-1,1-1,-1 0,0-1,0-1,0 0,-30-1,36-3,0 1,0-1,0-1,0 0,0 0,1-1,-1 0,1 0,0-1,0 0,1 0,-1-1,1 0,0-1,1 1,0-1,0-1,0 1,1-1,-6-10,6 9,0 1,1-1,0 0,0 0,1 0,0-1,1 1,0-1,0 1,1-1,0 0,1 0,0 1,1-1,0 0,0 0,1 1,0-1,4-9,2 4,0 1,1 0,0 1,1 0,0 1,1 0,1 0,0 1,0 0,1 2,0-1,1 1,0 1,16-7,26-9,1 2,84-20,-93 29,-30 8,0 0,0 1,1 1,-1 1,1 0,22 2,-36 0,-1 1,1-1,-1 1,1 0,-1 0,1 0,-1 1,0 0,0 0,0 0,0 0,0 0,0 1,0 0,-1 0,1 0,-1 0,0 0,0 1,0-1,-1 1,1 0,-1 0,0 0,0 0,0 0,0 1,-1-1,0 0,1 8,2 8,-2 1,0 0,-2 0,0 0,-1-1,-2 1,0 0,-1-1,-6 21,6-29,0 0,0-1,-1 0,-1 0,0 0,0-1,-1 0,0 0,-1-1,0 0,0 0,-1 0,0-1,-1-1,1 0,-22 12,20-15,0 0,-1-1,1 0,-1-1,0 0,1 0,-20-1,-86-8,103 5,7 1,0-1,1 0,-1-1,1 1,-1-1,1 0,0-1,0 0,1 0,-1 0,1 0,0-1,0 0,0 0,1 0,0-1,0 1,0-1,-4-9,-5-9,1-1,1 0,-11-39,13 33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3T15:54:13.577"/>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1 157,'10'-11,"1"1,0 0,0 1,1 0,1 1,-1 0,1 1,1 1,-1 0,1 1,0 0,0 1,1 0,-1 2,1-1,0 2,29 0,22 1,80 4,-143-4,0 0,0 1,-1 0,1 0,0 0,-1 0,1 0,-1 0,1 1,-1-1,1 1,-1 0,0-1,0 1,0 0,0 0,0 1,-1-1,1 0,0 1,-1-1,0 1,1-1,-1 1,0-1,-1 1,1 0,0 0,-1-1,1 1,-1 0,0 0,0 0,0 0,-1 3,1 1,-1 1,0 0,0-1,0 1,-1-1,0 1,-1-1,0 0,0 0,0 0,-1 0,-5 7,-12 7,-1-1,0-1,-1 0,-39 21,53-35,0-1,-1 0,1-1,-1 0,0 0,0-1,0-1,-20 2,22-3,0 1,0-1,0-1,0 0,0 0,1 0,-1-1,0 0,1-1,-1 1,-13-9,18 9,0 0,0 0,0-1,1 0,-1 1,1-1,-1 0,1 0,0-1,0 1,1 0,-1-1,1 1,0-1,-1 1,1-1,1 1,-1-1,1 0,-1 0,1 1,0-1,0 0,1 0,-1 1,1-1,0 0,0 1,2-6,0 1,1-1,0 2,0-1,1 0,0 1,0 0,0 0,1 0,0 1,1 0,10-8,10-4,2 1,1 1,0 2,38-14,132-28,-192 54,-1 1,0 0,1 0,0 0,-1 1,1 1,-1-1,1 1,-1 0,1 1,-1 0,0 0,0 1,0 0,0 0,0 0,0 1,-1 0,0 0,0 1,0 0,0 0,-1 0,0 0,0 1,0 0,-1 0,0 1,0-1,4 11,-6-14,-1 0,-1 0,1 0,0-1,-1 1,1 0,-1 0,0 0,0 0,0 0,0 0,-1 0,1 0,-1 0,0 0,1 0,-1 0,-1-1,1 1,-2 2,1-2,-1 0,0 0,0 0,0-1,0 1,0-1,-1 0,1 0,0 0,-1 0,0-1,1 1,-6 0,-12 3,0-2,0 0,0-1,-31-2,42 0,-70-3,47 1,0 1,0 1,-1 2,-39 8,52-5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3T15:54:15.704"/>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 84,'5'-2,"1"1,0-1,0 1,-1-2,10-4,8-2,17-6,2 3,0 1,52-6,-79 15,-1 1,0 1,1 0,-1 1,0 1,0 0,1 0,-1 2,-1 0,1 0,-1 1,1 1,19 12,-13-6,-4-1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ADCCA-D062-49F6-B3B1-4D7734EDF9C9}" type="datetimeFigureOut">
              <a:rPr lang="it-IT" smtClean="0"/>
              <a:t>15/05/2025</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A56995-98BD-4BA2-9624-E0F173D3C56F}" type="slidenum">
              <a:rPr lang="it-IT" smtClean="0"/>
              <a:t>‹N›</a:t>
            </a:fld>
            <a:endParaRPr lang="it-IT"/>
          </a:p>
        </p:txBody>
      </p:sp>
    </p:spTree>
    <p:extLst>
      <p:ext uri="{BB962C8B-B14F-4D97-AF65-F5344CB8AC3E}">
        <p14:creationId xmlns:p14="http://schemas.microsoft.com/office/powerpoint/2010/main" val="1777906282"/>
      </p:ext>
    </p:extLst>
  </p:cSld>
  <p:clrMap bg1="lt1" tx1="dk1" bg2="lt2" tx2="dk2" accent1="accent1" accent2="accent2" accent3="accent3" accent4="accent4" accent5="accent5" accent6="accent6" hlink="hlink" folHlink="folHlink"/>
  <p:notesStyle>
    <a:lvl1pPr marL="0" algn="l" defTabSz="755840" rtl="0" eaLnBrk="1" latinLnBrk="0" hangingPunct="1">
      <a:defRPr sz="992" kern="1200">
        <a:solidFill>
          <a:schemeClr val="tx1"/>
        </a:solidFill>
        <a:latin typeface="+mn-lt"/>
        <a:ea typeface="+mn-ea"/>
        <a:cs typeface="+mn-cs"/>
      </a:defRPr>
    </a:lvl1pPr>
    <a:lvl2pPr marL="377920" algn="l" defTabSz="755840" rtl="0" eaLnBrk="1" latinLnBrk="0" hangingPunct="1">
      <a:defRPr sz="992" kern="1200">
        <a:solidFill>
          <a:schemeClr val="tx1"/>
        </a:solidFill>
        <a:latin typeface="+mn-lt"/>
        <a:ea typeface="+mn-ea"/>
        <a:cs typeface="+mn-cs"/>
      </a:defRPr>
    </a:lvl2pPr>
    <a:lvl3pPr marL="755840" algn="l" defTabSz="755840" rtl="0" eaLnBrk="1" latinLnBrk="0" hangingPunct="1">
      <a:defRPr sz="992" kern="1200">
        <a:solidFill>
          <a:schemeClr val="tx1"/>
        </a:solidFill>
        <a:latin typeface="+mn-lt"/>
        <a:ea typeface="+mn-ea"/>
        <a:cs typeface="+mn-cs"/>
      </a:defRPr>
    </a:lvl3pPr>
    <a:lvl4pPr marL="1133760" algn="l" defTabSz="755840" rtl="0" eaLnBrk="1" latinLnBrk="0" hangingPunct="1">
      <a:defRPr sz="992" kern="1200">
        <a:solidFill>
          <a:schemeClr val="tx1"/>
        </a:solidFill>
        <a:latin typeface="+mn-lt"/>
        <a:ea typeface="+mn-ea"/>
        <a:cs typeface="+mn-cs"/>
      </a:defRPr>
    </a:lvl4pPr>
    <a:lvl5pPr marL="1511681" algn="l" defTabSz="755840" rtl="0" eaLnBrk="1" latinLnBrk="0" hangingPunct="1">
      <a:defRPr sz="992" kern="1200">
        <a:solidFill>
          <a:schemeClr val="tx1"/>
        </a:solidFill>
        <a:latin typeface="+mn-lt"/>
        <a:ea typeface="+mn-ea"/>
        <a:cs typeface="+mn-cs"/>
      </a:defRPr>
    </a:lvl5pPr>
    <a:lvl6pPr marL="1889600" algn="l" defTabSz="755840" rtl="0" eaLnBrk="1" latinLnBrk="0" hangingPunct="1">
      <a:defRPr sz="992" kern="1200">
        <a:solidFill>
          <a:schemeClr val="tx1"/>
        </a:solidFill>
        <a:latin typeface="+mn-lt"/>
        <a:ea typeface="+mn-ea"/>
        <a:cs typeface="+mn-cs"/>
      </a:defRPr>
    </a:lvl6pPr>
    <a:lvl7pPr marL="2267520" algn="l" defTabSz="755840" rtl="0" eaLnBrk="1" latinLnBrk="0" hangingPunct="1">
      <a:defRPr sz="992" kern="1200">
        <a:solidFill>
          <a:schemeClr val="tx1"/>
        </a:solidFill>
        <a:latin typeface="+mn-lt"/>
        <a:ea typeface="+mn-ea"/>
        <a:cs typeface="+mn-cs"/>
      </a:defRPr>
    </a:lvl7pPr>
    <a:lvl8pPr marL="2645441" algn="l" defTabSz="755840" rtl="0" eaLnBrk="1" latinLnBrk="0" hangingPunct="1">
      <a:defRPr sz="992" kern="1200">
        <a:solidFill>
          <a:schemeClr val="tx1"/>
        </a:solidFill>
        <a:latin typeface="+mn-lt"/>
        <a:ea typeface="+mn-ea"/>
        <a:cs typeface="+mn-cs"/>
      </a:defRPr>
    </a:lvl8pPr>
    <a:lvl9pPr marL="3023360" algn="l" defTabSz="755840" rtl="0" eaLnBrk="1" latinLnBrk="0" hangingPunct="1">
      <a:defRPr sz="99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So today we </a:t>
            </a:r>
            <a:r>
              <a:rPr lang="en-GB" dirty="0" err="1"/>
              <a:t>gonna</a:t>
            </a:r>
            <a:r>
              <a:rPr lang="en-GB" dirty="0"/>
              <a:t> present the last module of this course that it is about </a:t>
            </a:r>
            <a:r>
              <a:rPr lang="en-GB" dirty="0" err="1"/>
              <a:t>queuieing</a:t>
            </a:r>
            <a:r>
              <a:rPr lang="en-GB" dirty="0"/>
              <a:t> networks….namely </a:t>
            </a:r>
            <a:r>
              <a:rPr lang="en-US" sz="992" b="0" i="0" kern="1200" dirty="0">
                <a:solidFill>
                  <a:schemeClr val="tx1"/>
                </a:solidFill>
                <a:effectLst/>
                <a:latin typeface="+mn-lt"/>
                <a:ea typeface="+mn-ea"/>
                <a:cs typeface="+mn-cs"/>
              </a:rPr>
              <a:t>systems in which a number of queues are connected to each other by what it is called as... customer routing….</a:t>
            </a:r>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…where…for costumer routing we mean the path that costumers can follows among the queues of the network.</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US" sz="992" b="0" i="0" kern="1200" dirty="0">
              <a:solidFill>
                <a:schemeClr val="tx1"/>
              </a:solidFill>
              <a:effectLst/>
              <a:latin typeface="+mn-lt"/>
              <a:ea typeface="+mn-ea"/>
              <a:cs typeface="+mn-cs"/>
            </a:endParaRPr>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Just to give an idea on what we are going to talk…by </a:t>
            </a:r>
            <a:r>
              <a:rPr lang="en-GB" dirty="0" err="1"/>
              <a:t>refering</a:t>
            </a:r>
            <a:r>
              <a:rPr lang="en-GB" dirty="0"/>
              <a:t> to the network in the picture…. Here we have a multi-layer client-server architecture ….. requests come from outside…and are taken in charge and elaborated by the first set of queues…than if the  request is accomplished that job leaves the system following one of the possible leaving-path. </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Otherwise…If that request requires other operations…related messages are delivered to the layer 1 and if necessary from layer 1 to layer 2….</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Let us further note that sometimes it may also occur that an operation need a cross check…. and thus the costumer routing can also consider the presence of loops like this….or this…</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In general we have that when a customer is serviced at one node…then… it can join another node and queue for service, or simply leave the system.</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US" sz="992" b="0" i="0" kern="1200" dirty="0">
              <a:solidFill>
                <a:schemeClr val="tx1"/>
              </a:solidFill>
              <a:effectLst/>
              <a:latin typeface="+mn-lt"/>
              <a:ea typeface="+mn-ea"/>
              <a:cs typeface="+mn-cs"/>
            </a:endParaRPr>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Ah…notice that in this contest… we will often refer to the queues that constitute the network as nodes…</a:t>
            </a:r>
          </a:p>
        </p:txBody>
      </p:sp>
      <p:sp>
        <p:nvSpPr>
          <p:cNvPr id="4" name="Segnaposto numero diapositiva 3"/>
          <p:cNvSpPr>
            <a:spLocks noGrp="1"/>
          </p:cNvSpPr>
          <p:nvPr>
            <p:ph type="sldNum" sz="quarter" idx="5"/>
          </p:nvPr>
        </p:nvSpPr>
        <p:spPr/>
        <p:txBody>
          <a:bodyPr/>
          <a:lstStyle/>
          <a:p>
            <a:fld id="{E7A56995-98BD-4BA2-9624-E0F173D3C56F}" type="slidenum">
              <a:rPr lang="it-IT" smtClean="0"/>
              <a:t>1</a:t>
            </a:fld>
            <a:endParaRPr lang="it-IT" dirty="0"/>
          </a:p>
        </p:txBody>
      </p:sp>
    </p:spTree>
    <p:extLst>
      <p:ext uri="{BB962C8B-B14F-4D97-AF65-F5344CB8AC3E}">
        <p14:creationId xmlns:p14="http://schemas.microsoft.com/office/powerpoint/2010/main" val="101911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10</a:t>
            </a:fld>
            <a:endParaRPr lang="it-IT"/>
          </a:p>
        </p:txBody>
      </p:sp>
    </p:spTree>
    <p:extLst>
      <p:ext uri="{BB962C8B-B14F-4D97-AF65-F5344CB8AC3E}">
        <p14:creationId xmlns:p14="http://schemas.microsoft.com/office/powerpoint/2010/main" val="2066700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a:t>
            </a:fld>
            <a:endParaRPr lang="it-IT"/>
          </a:p>
        </p:txBody>
      </p:sp>
    </p:spTree>
    <p:extLst>
      <p:ext uri="{BB962C8B-B14F-4D97-AF65-F5344CB8AC3E}">
        <p14:creationId xmlns:p14="http://schemas.microsoft.com/office/powerpoint/2010/main" val="2083688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3</a:t>
            </a:fld>
            <a:endParaRPr lang="it-IT"/>
          </a:p>
        </p:txBody>
      </p:sp>
    </p:spTree>
    <p:extLst>
      <p:ext uri="{BB962C8B-B14F-4D97-AF65-F5344CB8AC3E}">
        <p14:creationId xmlns:p14="http://schemas.microsoft.com/office/powerpoint/2010/main" val="1667744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4</a:t>
            </a:fld>
            <a:endParaRPr lang="it-IT"/>
          </a:p>
        </p:txBody>
      </p:sp>
    </p:spTree>
    <p:extLst>
      <p:ext uri="{BB962C8B-B14F-4D97-AF65-F5344CB8AC3E}">
        <p14:creationId xmlns:p14="http://schemas.microsoft.com/office/powerpoint/2010/main" val="2496217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5</a:t>
            </a:fld>
            <a:endParaRPr lang="it-IT"/>
          </a:p>
        </p:txBody>
      </p:sp>
    </p:spTree>
    <p:extLst>
      <p:ext uri="{BB962C8B-B14F-4D97-AF65-F5344CB8AC3E}">
        <p14:creationId xmlns:p14="http://schemas.microsoft.com/office/powerpoint/2010/main" val="1833807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6</a:t>
            </a:fld>
            <a:endParaRPr lang="it-IT"/>
          </a:p>
        </p:txBody>
      </p:sp>
    </p:spTree>
    <p:extLst>
      <p:ext uri="{BB962C8B-B14F-4D97-AF65-F5344CB8AC3E}">
        <p14:creationId xmlns:p14="http://schemas.microsoft.com/office/powerpoint/2010/main" val="355170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7</a:t>
            </a:fld>
            <a:endParaRPr lang="it-IT"/>
          </a:p>
        </p:txBody>
      </p:sp>
    </p:spTree>
    <p:extLst>
      <p:ext uri="{BB962C8B-B14F-4D97-AF65-F5344CB8AC3E}">
        <p14:creationId xmlns:p14="http://schemas.microsoft.com/office/powerpoint/2010/main" val="3716814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8</a:t>
            </a:fld>
            <a:endParaRPr lang="it-IT"/>
          </a:p>
        </p:txBody>
      </p:sp>
    </p:spTree>
    <p:extLst>
      <p:ext uri="{BB962C8B-B14F-4D97-AF65-F5344CB8AC3E}">
        <p14:creationId xmlns:p14="http://schemas.microsoft.com/office/powerpoint/2010/main" val="3927456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9</a:t>
            </a:fld>
            <a:endParaRPr lang="it-IT"/>
          </a:p>
        </p:txBody>
      </p:sp>
    </p:spTree>
    <p:extLst>
      <p:ext uri="{BB962C8B-B14F-4D97-AF65-F5344CB8AC3E}">
        <p14:creationId xmlns:p14="http://schemas.microsoft.com/office/powerpoint/2010/main" val="870705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756050" y="1237209"/>
            <a:ext cx="8568531" cy="2631887"/>
          </a:xfrm>
        </p:spPr>
        <p:txBody>
          <a:bodyPr anchor="b"/>
          <a:lstStyle>
            <a:lvl1pPr algn="ctr">
              <a:defRPr sz="6614"/>
            </a:lvl1pPr>
          </a:lstStyle>
          <a:p>
            <a:r>
              <a:rPr lang="en-GB" noProof="0" dirty="0"/>
              <a:t>Fare </a:t>
            </a:r>
            <a:r>
              <a:rPr lang="en-GB" noProof="0" dirty="0" err="1"/>
              <a:t>clic</a:t>
            </a:r>
            <a:r>
              <a:rPr lang="en-GB" noProof="0" dirty="0"/>
              <a:t> per </a:t>
            </a:r>
            <a:r>
              <a:rPr lang="en-GB" noProof="0" dirty="0" err="1"/>
              <a:t>modificare</a:t>
            </a:r>
            <a:r>
              <a:rPr lang="en-GB" noProof="0" dirty="0"/>
              <a:t> lo stile del </a:t>
            </a:r>
            <a:r>
              <a:rPr lang="en-GB" noProof="0" dirty="0" err="1"/>
              <a:t>titolo</a:t>
            </a:r>
            <a:r>
              <a:rPr lang="en-GB" noProof="0" dirty="0"/>
              <a:t> </a:t>
            </a:r>
            <a:r>
              <a:rPr lang="en-GB" noProof="0" dirty="0" err="1"/>
              <a:t>dello</a:t>
            </a:r>
            <a:r>
              <a:rPr lang="en-GB" noProof="0" dirty="0"/>
              <a:t> schema</a:t>
            </a:r>
          </a:p>
        </p:txBody>
      </p:sp>
      <p:sp>
        <p:nvSpPr>
          <p:cNvPr id="3" name="Subtitle 2"/>
          <p:cNvSpPr>
            <a:spLocks noGrp="1"/>
          </p:cNvSpPr>
          <p:nvPr>
            <p:ph type="subTitle" idx="1"/>
          </p:nvPr>
        </p:nvSpPr>
        <p:spPr>
          <a:xfrm>
            <a:off x="1260082" y="3970591"/>
            <a:ext cx="7560469" cy="1825171"/>
          </a:xfrm>
        </p:spPr>
        <p:txBody>
          <a:bodyPr/>
          <a:lstStyle>
            <a:lvl1pPr marL="0" indent="0" algn="ctr">
              <a:buNone/>
              <a:defRPr sz="2646"/>
            </a:lvl1pPr>
            <a:lvl2pPr marL="504042" indent="0" algn="ctr">
              <a:buNone/>
              <a:defRPr sz="2205"/>
            </a:lvl2pPr>
            <a:lvl3pPr marL="1008085" indent="0" algn="ctr">
              <a:buNone/>
              <a:defRPr sz="1984"/>
            </a:lvl3pPr>
            <a:lvl4pPr marL="1512127" indent="0" algn="ctr">
              <a:buNone/>
              <a:defRPr sz="1764"/>
            </a:lvl4pPr>
            <a:lvl5pPr marL="2016168" indent="0" algn="ctr">
              <a:buNone/>
              <a:defRPr sz="1764"/>
            </a:lvl5pPr>
            <a:lvl6pPr marL="2520211" indent="0" algn="ctr">
              <a:buNone/>
              <a:defRPr sz="1764"/>
            </a:lvl6pPr>
            <a:lvl7pPr marL="3024252" indent="0" algn="ctr">
              <a:buNone/>
              <a:defRPr sz="1764"/>
            </a:lvl7pPr>
            <a:lvl8pPr marL="3528293" indent="0" algn="ctr">
              <a:buNone/>
              <a:defRPr sz="1764"/>
            </a:lvl8pPr>
            <a:lvl9pPr marL="4032337" indent="0" algn="ctr">
              <a:buNone/>
              <a:defRPr sz="1764"/>
            </a:lvl9pPr>
          </a:lstStyle>
          <a:p>
            <a:r>
              <a:rPr lang="it-IT" dirty="0"/>
              <a:t>Fare clic per modificare lo stile del sottotitolo dello schema</a:t>
            </a:r>
            <a:endParaRPr lang="en-US" dirty="0"/>
          </a:p>
        </p:txBody>
      </p:sp>
      <p:sp>
        <p:nvSpPr>
          <p:cNvPr id="5" name="Footer Placeholder 4"/>
          <p:cNvSpPr>
            <a:spLocks noGrp="1"/>
          </p:cNvSpPr>
          <p:nvPr>
            <p:ph type="ftr" sz="quarter" idx="11"/>
          </p:nvPr>
        </p:nvSpPr>
        <p:spPr>
          <a:xfrm>
            <a:off x="3354076" y="7154493"/>
            <a:ext cx="3402211" cy="402483"/>
          </a:xfrm>
          <a:prstGeom prst="rect">
            <a:avLst/>
          </a:prstGeom>
        </p:spPr>
        <p:txBody>
          <a:bodyPr/>
          <a:lstStyle/>
          <a:p>
            <a:r>
              <a:rPr lang="it-IT"/>
              <a:t>alessandro.pilloni@unica.it</a:t>
            </a:r>
          </a:p>
        </p:txBody>
      </p:sp>
      <p:sp>
        <p:nvSpPr>
          <p:cNvPr id="6" name="Slide Number Placeholder 5"/>
          <p:cNvSpPr>
            <a:spLocks noGrp="1"/>
          </p:cNvSpPr>
          <p:nvPr>
            <p:ph type="sldNum" sz="quarter" idx="12"/>
          </p:nvPr>
        </p:nvSpPr>
        <p:spPr>
          <a:xfrm>
            <a:off x="7119441" y="7154493"/>
            <a:ext cx="2658404" cy="402483"/>
          </a:xfrm>
          <a:prstGeom prst="rect">
            <a:avLst/>
          </a:prstGeom>
        </p:spPr>
        <p:txBody>
          <a:bodyPr/>
          <a:lstStyle/>
          <a:p>
            <a:fld id="{77D38DAF-82E5-4F16-9708-7032B2640FE9}" type="slidenum">
              <a:rPr lang="it-IT" smtClean="0"/>
              <a:t>‹N›</a:t>
            </a:fld>
            <a:endParaRPr lang="it-IT"/>
          </a:p>
        </p:txBody>
      </p:sp>
    </p:spTree>
    <p:extLst>
      <p:ext uri="{BB962C8B-B14F-4D97-AF65-F5344CB8AC3E}">
        <p14:creationId xmlns:p14="http://schemas.microsoft.com/office/powerpoint/2010/main" val="2156186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u="sng"/>
            </a:lvl1pPr>
          </a:lstStyle>
          <a:p>
            <a:r>
              <a:rPr lang="it-IT" dirty="0"/>
              <a:t>Fare clic per modificare lo stile del titolo dello schema</a:t>
            </a:r>
            <a:endParaRPr lang="en-US" dirty="0"/>
          </a:p>
        </p:txBody>
      </p:sp>
      <p:sp>
        <p:nvSpPr>
          <p:cNvPr id="3" name="Content Placeholder 2"/>
          <p:cNvSpPr>
            <a:spLocks noGrp="1"/>
          </p:cNvSpPr>
          <p:nvPr>
            <p:ph idx="1"/>
          </p:nvPr>
        </p:nvSpPr>
        <p:spPr>
          <a:xfrm>
            <a:off x="332510" y="1006765"/>
            <a:ext cx="9445336" cy="6059058"/>
          </a:xfrm>
        </p:spPr>
        <p:txBody>
          <a:bodyPr/>
          <a:lstStyle>
            <a:lvl1pPr>
              <a:defRPr sz="2200"/>
            </a:lvl1pPr>
            <a:lvl2pPr>
              <a:defRPr sz="2000"/>
            </a:lvl2pPr>
            <a:lvl3pPr>
              <a:defRPr sz="2000"/>
            </a:lvl3pPr>
          </a:lstStyle>
          <a:p>
            <a:pPr lvl="0"/>
            <a:r>
              <a:rPr lang="en-US" noProof="0" dirty="0"/>
              <a:t>Fare </a:t>
            </a:r>
            <a:r>
              <a:rPr lang="en-US" noProof="0" dirty="0" err="1"/>
              <a:t>clic</a:t>
            </a:r>
            <a:r>
              <a:rPr lang="en-US" noProof="0" dirty="0"/>
              <a:t> per </a:t>
            </a:r>
            <a:r>
              <a:rPr lang="en-US" noProof="0" dirty="0" err="1"/>
              <a:t>modificare</a:t>
            </a:r>
            <a:r>
              <a:rPr lang="en-US" noProof="0" dirty="0"/>
              <a:t> </a:t>
            </a:r>
            <a:r>
              <a:rPr lang="en-US" noProof="0" dirty="0" err="1"/>
              <a:t>gli</a:t>
            </a:r>
            <a:r>
              <a:rPr lang="en-US" noProof="0" dirty="0"/>
              <a:t> </a:t>
            </a:r>
            <a:r>
              <a:rPr lang="en-US" noProof="0" dirty="0" err="1"/>
              <a:t>stili</a:t>
            </a:r>
            <a:r>
              <a:rPr lang="en-US" noProof="0" dirty="0"/>
              <a:t> del </a:t>
            </a:r>
            <a:r>
              <a:rPr lang="en-US" noProof="0" dirty="0" err="1"/>
              <a:t>testo</a:t>
            </a:r>
            <a:r>
              <a:rPr lang="en-US" noProof="0" dirty="0"/>
              <a:t> </a:t>
            </a:r>
            <a:r>
              <a:rPr lang="en-US" noProof="0" dirty="0" err="1"/>
              <a:t>dello</a:t>
            </a:r>
            <a:r>
              <a:rPr lang="en-US" noProof="0" dirty="0"/>
              <a:t> schema</a:t>
            </a:r>
          </a:p>
          <a:p>
            <a:pPr lvl="1"/>
            <a:r>
              <a:rPr lang="en-US" noProof="0" dirty="0"/>
              <a:t>Secondo </a:t>
            </a:r>
            <a:r>
              <a:rPr lang="en-US" noProof="0" dirty="0" err="1"/>
              <a:t>livello</a:t>
            </a:r>
            <a:endParaRPr lang="en-US" noProof="0" dirty="0"/>
          </a:p>
        </p:txBody>
      </p:sp>
      <p:sp>
        <p:nvSpPr>
          <p:cNvPr id="15" name="Footer Placeholder 4">
            <a:extLst>
              <a:ext uri="{FF2B5EF4-FFF2-40B4-BE49-F238E27FC236}">
                <a16:creationId xmlns:a16="http://schemas.microsoft.com/office/drawing/2014/main" id="{46AA12E0-5FF6-4F80-80D2-FB628CD4F392}"/>
              </a:ext>
            </a:extLst>
          </p:cNvPr>
          <p:cNvSpPr>
            <a:spLocks noGrp="1"/>
          </p:cNvSpPr>
          <p:nvPr>
            <p:ph type="ftr" sz="quarter" idx="11"/>
          </p:nvPr>
        </p:nvSpPr>
        <p:spPr>
          <a:xfrm>
            <a:off x="3354076" y="7154493"/>
            <a:ext cx="3402211" cy="402483"/>
          </a:xfrm>
          <a:prstGeom prst="rect">
            <a:avLst/>
          </a:prstGeom>
        </p:spPr>
        <p:txBody>
          <a:bodyPr/>
          <a:lstStyle/>
          <a:p>
            <a:r>
              <a:rPr lang="it-IT" dirty="0"/>
              <a:t>alessandro.pilloni@unica.it</a:t>
            </a:r>
          </a:p>
        </p:txBody>
      </p:sp>
      <p:sp>
        <p:nvSpPr>
          <p:cNvPr id="16" name="Slide Number Placeholder 5">
            <a:extLst>
              <a:ext uri="{FF2B5EF4-FFF2-40B4-BE49-F238E27FC236}">
                <a16:creationId xmlns:a16="http://schemas.microsoft.com/office/drawing/2014/main" id="{7D83D534-1220-4426-A3A0-E045DB0C5600}"/>
              </a:ext>
            </a:extLst>
          </p:cNvPr>
          <p:cNvSpPr>
            <a:spLocks noGrp="1"/>
          </p:cNvSpPr>
          <p:nvPr>
            <p:ph type="sldNum" sz="quarter" idx="12"/>
          </p:nvPr>
        </p:nvSpPr>
        <p:spPr>
          <a:xfrm>
            <a:off x="7119441" y="7154493"/>
            <a:ext cx="2658404" cy="402483"/>
          </a:xfrm>
          <a:prstGeom prst="rect">
            <a:avLst/>
          </a:prstGeom>
        </p:spPr>
        <p:txBody>
          <a:bodyPr/>
          <a:lstStyle/>
          <a:p>
            <a:fld id="{77D38DAF-82E5-4F16-9708-7032B2640FE9}" type="slidenum">
              <a:rPr lang="it-IT" smtClean="0"/>
              <a:t>‹N›</a:t>
            </a:fld>
            <a:endParaRPr lang="it-IT"/>
          </a:p>
        </p:txBody>
      </p:sp>
    </p:spTree>
    <p:extLst>
      <p:ext uri="{BB962C8B-B14F-4D97-AF65-F5344CB8AC3E}">
        <p14:creationId xmlns:p14="http://schemas.microsoft.com/office/powerpoint/2010/main" val="37983260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2513" y="402495"/>
            <a:ext cx="9055073" cy="493439"/>
          </a:xfrm>
          <a:prstGeom prst="rect">
            <a:avLst/>
          </a:prstGeom>
        </p:spPr>
        <p:txBody>
          <a:bodyPr vert="horz" lIns="91440" tIns="45720" rIns="91440" bIns="45720" rtlCol="0" anchor="ctr">
            <a:normAutofit/>
          </a:bodyPr>
          <a:lstStyle/>
          <a:p>
            <a:r>
              <a:rPr lang="it-IT" dirty="0" err="1"/>
              <a:t>Summary</a:t>
            </a:r>
            <a:endParaRPr lang="en-US" dirty="0"/>
          </a:p>
        </p:txBody>
      </p:sp>
      <p:sp>
        <p:nvSpPr>
          <p:cNvPr id="3" name="Text Placeholder 2"/>
          <p:cNvSpPr>
            <a:spLocks noGrp="1"/>
          </p:cNvSpPr>
          <p:nvPr>
            <p:ph type="body" idx="1"/>
          </p:nvPr>
        </p:nvSpPr>
        <p:spPr>
          <a:xfrm>
            <a:off x="332510" y="1154545"/>
            <a:ext cx="9445336" cy="6002646"/>
          </a:xfrm>
          <a:prstGeom prst="rect">
            <a:avLst/>
          </a:prstGeom>
        </p:spPr>
        <p:txBody>
          <a:bodyPr vert="horz" lIns="91440" tIns="45720" rIns="91440" bIns="45720" rtlCol="0">
            <a:normAutofit/>
          </a:bodyPr>
          <a:lstStyle/>
          <a:p>
            <a:pPr lvl="0"/>
            <a:r>
              <a:rPr lang="en-US" noProof="0" dirty="0"/>
              <a:t>Fare </a:t>
            </a:r>
            <a:r>
              <a:rPr lang="en-US" noProof="0" dirty="0" err="1"/>
              <a:t>clic</a:t>
            </a:r>
            <a:r>
              <a:rPr lang="en-US" noProof="0" dirty="0"/>
              <a:t> per </a:t>
            </a:r>
            <a:r>
              <a:rPr lang="en-US" noProof="0" dirty="0" err="1"/>
              <a:t>modificare</a:t>
            </a:r>
            <a:r>
              <a:rPr lang="en-US" noProof="0" dirty="0"/>
              <a:t> </a:t>
            </a:r>
            <a:r>
              <a:rPr lang="en-US" noProof="0" dirty="0" err="1"/>
              <a:t>gli</a:t>
            </a:r>
            <a:r>
              <a:rPr lang="en-US" noProof="0" dirty="0"/>
              <a:t> </a:t>
            </a:r>
            <a:r>
              <a:rPr lang="en-US" noProof="0" dirty="0" err="1"/>
              <a:t>stili</a:t>
            </a:r>
            <a:r>
              <a:rPr lang="en-US" noProof="0" dirty="0"/>
              <a:t> del </a:t>
            </a:r>
            <a:r>
              <a:rPr lang="en-US" noProof="0" dirty="0" err="1"/>
              <a:t>testo</a:t>
            </a:r>
            <a:r>
              <a:rPr lang="en-US" noProof="0" dirty="0"/>
              <a:t> </a:t>
            </a:r>
            <a:r>
              <a:rPr lang="en-US" noProof="0" dirty="0" err="1"/>
              <a:t>dello</a:t>
            </a:r>
            <a:r>
              <a:rPr lang="en-US" noProof="0" dirty="0"/>
              <a:t> schema</a:t>
            </a:r>
          </a:p>
          <a:p>
            <a:pPr lvl="1"/>
            <a:r>
              <a:rPr lang="en-US" noProof="0" dirty="0"/>
              <a:t>Secondo </a:t>
            </a:r>
            <a:r>
              <a:rPr lang="en-US" noProof="0" dirty="0" err="1"/>
              <a:t>livello</a:t>
            </a:r>
            <a:endParaRPr lang="en-US" noProof="0" dirty="0"/>
          </a:p>
          <a:p>
            <a:pPr lvl="2"/>
            <a:r>
              <a:rPr lang="en-US" noProof="0" dirty="0" err="1"/>
              <a:t>Terzo</a:t>
            </a:r>
            <a:r>
              <a:rPr lang="en-US" noProof="0" dirty="0"/>
              <a:t> </a:t>
            </a:r>
            <a:r>
              <a:rPr lang="en-US" noProof="0" dirty="0" err="1"/>
              <a:t>livello</a:t>
            </a:r>
            <a:endParaRPr lang="en-US" noProof="0" dirty="0"/>
          </a:p>
          <a:p>
            <a:pPr lvl="3"/>
            <a:r>
              <a:rPr lang="en-US" noProof="0" dirty="0"/>
              <a:t>Quarto </a:t>
            </a:r>
            <a:r>
              <a:rPr lang="en-US" noProof="0" dirty="0" err="1"/>
              <a:t>livello</a:t>
            </a:r>
            <a:endParaRPr lang="en-US" noProof="0" dirty="0"/>
          </a:p>
          <a:p>
            <a:pPr lvl="4"/>
            <a:r>
              <a:rPr lang="en-US" noProof="0" dirty="0"/>
              <a:t>Quinto </a:t>
            </a:r>
            <a:r>
              <a:rPr lang="en-US" noProof="0" dirty="0" err="1"/>
              <a:t>livello</a:t>
            </a:r>
            <a:endParaRPr lang="en-US" noProof="0" dirty="0"/>
          </a:p>
        </p:txBody>
      </p:sp>
      <p:sp>
        <p:nvSpPr>
          <p:cNvPr id="5" name="Footer Placeholder 4"/>
          <p:cNvSpPr>
            <a:spLocks noGrp="1"/>
          </p:cNvSpPr>
          <p:nvPr>
            <p:ph type="ftr" sz="quarter" idx="3"/>
          </p:nvPr>
        </p:nvSpPr>
        <p:spPr>
          <a:xfrm>
            <a:off x="3354076" y="7157203"/>
            <a:ext cx="3402211"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r>
              <a:rPr lang="it-IT"/>
              <a:t>alessandro.pilloni@unica.it</a:t>
            </a:r>
          </a:p>
        </p:txBody>
      </p:sp>
      <p:sp>
        <p:nvSpPr>
          <p:cNvPr id="6" name="Slide Number Placeholder 5"/>
          <p:cNvSpPr>
            <a:spLocks noGrp="1"/>
          </p:cNvSpPr>
          <p:nvPr>
            <p:ph type="sldNum" sz="quarter" idx="4"/>
          </p:nvPr>
        </p:nvSpPr>
        <p:spPr>
          <a:xfrm>
            <a:off x="7119441" y="7157203"/>
            <a:ext cx="2658404"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77D38DAF-82E5-4F16-9708-7032B2640FE9}" type="slidenum">
              <a:rPr lang="it-IT" smtClean="0"/>
              <a:t>‹N›</a:t>
            </a:fld>
            <a:endParaRPr lang="it-IT" dirty="0"/>
          </a:p>
        </p:txBody>
      </p:sp>
    </p:spTree>
    <p:extLst>
      <p:ext uri="{BB962C8B-B14F-4D97-AF65-F5344CB8AC3E}">
        <p14:creationId xmlns:p14="http://schemas.microsoft.com/office/powerpoint/2010/main" val="1644042288"/>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p:txStyles>
    <p:titleStyle>
      <a:lvl1pPr algn="l" defTabSz="1008085" rtl="0" eaLnBrk="1" latinLnBrk="0" hangingPunct="1">
        <a:lnSpc>
          <a:spcPct val="90000"/>
        </a:lnSpc>
        <a:spcBef>
          <a:spcPct val="0"/>
        </a:spcBef>
        <a:buNone/>
        <a:defRPr sz="2600" kern="1200">
          <a:solidFill>
            <a:srgbClr val="FF0000"/>
          </a:solidFill>
          <a:latin typeface="+mj-lt"/>
          <a:ea typeface="+mj-ea"/>
          <a:cs typeface="+mj-cs"/>
        </a:defRPr>
      </a:lvl1pPr>
    </p:titleStyle>
    <p:bodyStyle>
      <a:lvl1pPr marL="252022" indent="-252022" algn="l" defTabSz="1008085" rtl="0" eaLnBrk="1" latinLnBrk="0" hangingPunct="1">
        <a:lnSpc>
          <a:spcPct val="90000"/>
        </a:lnSpc>
        <a:spcBef>
          <a:spcPts val="1102"/>
        </a:spcBef>
        <a:buFont typeface="Arial" panose="020B0604020202020204" pitchFamily="34" charset="0"/>
        <a:buChar char="•"/>
        <a:defRPr sz="2200" kern="1200">
          <a:solidFill>
            <a:schemeClr val="tx1"/>
          </a:solidFill>
          <a:latin typeface="+mn-lt"/>
          <a:ea typeface="+mn-ea"/>
          <a:cs typeface="+mn-cs"/>
        </a:defRPr>
      </a:lvl1pPr>
      <a:lvl2pPr marL="756063"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2pPr>
      <a:lvl3pPr marL="1260105"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3pPr>
      <a:lvl4pPr marL="1764146"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4pPr>
      <a:lvl5pPr marL="2268188"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5pPr>
      <a:lvl6pPr marL="2772232"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6273"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80316"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4357"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8085" rtl="0" eaLnBrk="1" latinLnBrk="0" hangingPunct="1">
        <a:defRPr sz="1984" kern="1200">
          <a:solidFill>
            <a:schemeClr val="tx1"/>
          </a:solidFill>
          <a:latin typeface="+mn-lt"/>
          <a:ea typeface="+mn-ea"/>
          <a:cs typeface="+mn-cs"/>
        </a:defRPr>
      </a:lvl1pPr>
      <a:lvl2pPr marL="504042" algn="l" defTabSz="1008085" rtl="0" eaLnBrk="1" latinLnBrk="0" hangingPunct="1">
        <a:defRPr sz="1984" kern="1200">
          <a:solidFill>
            <a:schemeClr val="tx1"/>
          </a:solidFill>
          <a:latin typeface="+mn-lt"/>
          <a:ea typeface="+mn-ea"/>
          <a:cs typeface="+mn-cs"/>
        </a:defRPr>
      </a:lvl2pPr>
      <a:lvl3pPr marL="1008085" algn="l" defTabSz="1008085" rtl="0" eaLnBrk="1" latinLnBrk="0" hangingPunct="1">
        <a:defRPr sz="1984" kern="1200">
          <a:solidFill>
            <a:schemeClr val="tx1"/>
          </a:solidFill>
          <a:latin typeface="+mn-lt"/>
          <a:ea typeface="+mn-ea"/>
          <a:cs typeface="+mn-cs"/>
        </a:defRPr>
      </a:lvl3pPr>
      <a:lvl4pPr marL="1512127" algn="l" defTabSz="1008085" rtl="0" eaLnBrk="1" latinLnBrk="0" hangingPunct="1">
        <a:defRPr sz="1984" kern="1200">
          <a:solidFill>
            <a:schemeClr val="tx1"/>
          </a:solidFill>
          <a:latin typeface="+mn-lt"/>
          <a:ea typeface="+mn-ea"/>
          <a:cs typeface="+mn-cs"/>
        </a:defRPr>
      </a:lvl4pPr>
      <a:lvl5pPr marL="2016168" algn="l" defTabSz="1008085" rtl="0" eaLnBrk="1" latinLnBrk="0" hangingPunct="1">
        <a:defRPr sz="1984" kern="1200">
          <a:solidFill>
            <a:schemeClr val="tx1"/>
          </a:solidFill>
          <a:latin typeface="+mn-lt"/>
          <a:ea typeface="+mn-ea"/>
          <a:cs typeface="+mn-cs"/>
        </a:defRPr>
      </a:lvl5pPr>
      <a:lvl6pPr marL="2520211" algn="l" defTabSz="1008085" rtl="0" eaLnBrk="1" latinLnBrk="0" hangingPunct="1">
        <a:defRPr sz="1984" kern="1200">
          <a:solidFill>
            <a:schemeClr val="tx1"/>
          </a:solidFill>
          <a:latin typeface="+mn-lt"/>
          <a:ea typeface="+mn-ea"/>
          <a:cs typeface="+mn-cs"/>
        </a:defRPr>
      </a:lvl6pPr>
      <a:lvl7pPr marL="3024252" algn="l" defTabSz="1008085" rtl="0" eaLnBrk="1" latinLnBrk="0" hangingPunct="1">
        <a:defRPr sz="1984" kern="1200">
          <a:solidFill>
            <a:schemeClr val="tx1"/>
          </a:solidFill>
          <a:latin typeface="+mn-lt"/>
          <a:ea typeface="+mn-ea"/>
          <a:cs typeface="+mn-cs"/>
        </a:defRPr>
      </a:lvl7pPr>
      <a:lvl8pPr marL="3528293" algn="l" defTabSz="1008085" rtl="0" eaLnBrk="1" latinLnBrk="0" hangingPunct="1">
        <a:defRPr sz="1984" kern="1200">
          <a:solidFill>
            <a:schemeClr val="tx1"/>
          </a:solidFill>
          <a:latin typeface="+mn-lt"/>
          <a:ea typeface="+mn-ea"/>
          <a:cs typeface="+mn-cs"/>
        </a:defRPr>
      </a:lvl8pPr>
      <a:lvl9pPr marL="4032337" algn="l" defTabSz="1008085"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notesSlide" Target="../notesSlides/notesSlide3.xml"/><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slideLayout" Target="../slideLayouts/slideLayout2.xml"/><Relationship Id="rId16" Type="http://schemas.openxmlformats.org/officeDocument/2006/relationships/image" Target="../media/image16.png"/><Relationship Id="rId1" Type="http://schemas.openxmlformats.org/officeDocument/2006/relationships/tags" Target="../tags/tag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png"/><Relationship Id="rId3" Type="http://schemas.openxmlformats.org/officeDocument/2006/relationships/tags" Target="../tags/tag4.xml"/><Relationship Id="rId7" Type="http://schemas.openxmlformats.org/officeDocument/2006/relationships/image" Target="../media/image18.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tags" Target="../tags/tag3.xml"/><Relationship Id="rId16" Type="http://schemas.openxmlformats.org/officeDocument/2006/relationships/image" Target="../media/image26.png"/><Relationship Id="rId1" Type="http://schemas.openxmlformats.org/officeDocument/2006/relationships/tags" Target="../tags/tag2.xml"/><Relationship Id="rId6" Type="http://schemas.openxmlformats.org/officeDocument/2006/relationships/notesSlide" Target="../notesSlides/notesSlide4.xml"/><Relationship Id="rId11" Type="http://schemas.openxmlformats.org/officeDocument/2006/relationships/image" Target="../media/image21.png"/><Relationship Id="rId5" Type="http://schemas.openxmlformats.org/officeDocument/2006/relationships/slideLayout" Target="../slideLayouts/slideLayout2.xml"/><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tags" Target="../tags/tag5.xml"/><Relationship Id="rId9" Type="http://schemas.openxmlformats.org/officeDocument/2006/relationships/image" Target="../media/image190.png"/><Relationship Id="rId14"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9.png"/><Relationship Id="rId18" Type="http://schemas.openxmlformats.org/officeDocument/2006/relationships/image" Target="../media/image33.png"/><Relationship Id="rId3" Type="http://schemas.openxmlformats.org/officeDocument/2006/relationships/tags" Target="../tags/tag8.xml"/><Relationship Id="rId21" Type="http://schemas.openxmlformats.org/officeDocument/2006/relationships/image" Target="../media/image36.png"/><Relationship Id="rId7" Type="http://schemas.openxmlformats.org/officeDocument/2006/relationships/tags" Target="../tags/tag12.xml"/><Relationship Id="rId12" Type="http://schemas.openxmlformats.org/officeDocument/2006/relationships/image" Target="../media/image28.png"/><Relationship Id="rId17" Type="http://schemas.openxmlformats.org/officeDocument/2006/relationships/image" Target="../media/image32.png"/><Relationship Id="rId2" Type="http://schemas.openxmlformats.org/officeDocument/2006/relationships/tags" Target="../tags/tag7.xml"/><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5.xml"/><Relationship Id="rId24" Type="http://schemas.openxmlformats.org/officeDocument/2006/relationships/image" Target="../media/image39.png"/><Relationship Id="rId5" Type="http://schemas.openxmlformats.org/officeDocument/2006/relationships/tags" Target="../tags/tag10.xml"/><Relationship Id="rId15" Type="http://schemas.openxmlformats.org/officeDocument/2006/relationships/image" Target="../media/image30.png"/><Relationship Id="rId23" Type="http://schemas.openxmlformats.org/officeDocument/2006/relationships/image" Target="../media/image38.png"/><Relationship Id="rId10" Type="http://schemas.openxmlformats.org/officeDocument/2006/relationships/slideLayout" Target="../slideLayouts/slideLayout2.xml"/><Relationship Id="rId19" Type="http://schemas.openxmlformats.org/officeDocument/2006/relationships/image" Target="../media/image34.png"/><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image" Target="../media/image290.png"/><Relationship Id="rId22" Type="http://schemas.openxmlformats.org/officeDocument/2006/relationships/image" Target="../media/image37.png"/></Relationships>
</file>

<file path=ppt/slides/_rels/slide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5.png"/></Relationships>
</file>

<file path=ppt/slides/_rels/slide7.xml.rels><?xml version="1.0" encoding="UTF-8" standalone="yes"?>
<Relationships xmlns="http://schemas.openxmlformats.org/package/2006/relationships"><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0.png"/><Relationship Id="rId3" Type="http://schemas.openxmlformats.org/officeDocument/2006/relationships/tags" Target="../tags/tag17.xml"/><Relationship Id="rId21" Type="http://schemas.openxmlformats.org/officeDocument/2006/relationships/image" Target="../media/image57.png"/><Relationship Id="rId34" Type="http://schemas.openxmlformats.org/officeDocument/2006/relationships/image" Target="../media/image64.png"/><Relationship Id="rId7" Type="http://schemas.openxmlformats.org/officeDocument/2006/relationships/slideLayout" Target="../slideLayouts/slideLayout2.xml"/><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customXml" Target="../ink/ink2.xml"/><Relationship Id="rId33" Type="http://schemas.openxmlformats.org/officeDocument/2006/relationships/customXml" Target="../ink/ink6.xml"/><Relationship Id="rId2" Type="http://schemas.openxmlformats.org/officeDocument/2006/relationships/tags" Target="../tags/tag16.xml"/><Relationship Id="rId16" Type="http://schemas.openxmlformats.org/officeDocument/2006/relationships/image" Target="../media/image52.png"/><Relationship Id="rId20" Type="http://schemas.openxmlformats.org/officeDocument/2006/relationships/image" Target="../media/image56.png"/><Relationship Id="rId29" Type="http://schemas.openxmlformats.org/officeDocument/2006/relationships/customXml" Target="../ink/ink4.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image" Target="../media/image470.png"/><Relationship Id="rId24" Type="http://schemas.openxmlformats.org/officeDocument/2006/relationships/image" Target="../media/image59.png"/><Relationship Id="rId32" Type="http://schemas.openxmlformats.org/officeDocument/2006/relationships/image" Target="../media/image63.png"/><Relationship Id="rId5" Type="http://schemas.openxmlformats.org/officeDocument/2006/relationships/tags" Target="../tags/tag19.xml"/><Relationship Id="rId15" Type="http://schemas.openxmlformats.org/officeDocument/2006/relationships/image" Target="../media/image51.png"/><Relationship Id="rId23" Type="http://schemas.openxmlformats.org/officeDocument/2006/relationships/customXml" Target="../ink/ink1.xml"/><Relationship Id="rId28" Type="http://schemas.openxmlformats.org/officeDocument/2006/relationships/image" Target="../media/image61.png"/><Relationship Id="rId36" Type="http://schemas.openxmlformats.org/officeDocument/2006/relationships/image" Target="../media/image65.png"/><Relationship Id="rId10" Type="http://schemas.openxmlformats.org/officeDocument/2006/relationships/image" Target="../media/image47.png"/><Relationship Id="rId19" Type="http://schemas.openxmlformats.org/officeDocument/2006/relationships/image" Target="../media/image55.png"/><Relationship Id="rId31" Type="http://schemas.openxmlformats.org/officeDocument/2006/relationships/customXml" Target="../ink/ink5.xml"/><Relationship Id="rId4" Type="http://schemas.openxmlformats.org/officeDocument/2006/relationships/tags" Target="../tags/tag18.xml"/><Relationship Id="rId9" Type="http://schemas.openxmlformats.org/officeDocument/2006/relationships/image" Target="../media/image46.png"/><Relationship Id="rId14" Type="http://schemas.openxmlformats.org/officeDocument/2006/relationships/image" Target="../media/image50.png"/><Relationship Id="rId22" Type="http://schemas.openxmlformats.org/officeDocument/2006/relationships/image" Target="../media/image58.png"/><Relationship Id="rId27" Type="http://schemas.openxmlformats.org/officeDocument/2006/relationships/customXml" Target="../ink/ink3.xml"/><Relationship Id="rId30" Type="http://schemas.openxmlformats.org/officeDocument/2006/relationships/image" Target="../media/image62.png"/><Relationship Id="rId35" Type="http://schemas.openxmlformats.org/officeDocument/2006/relationships/customXml" Target="../ink/ink7.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notesSlide" Target="../notesSlides/notesSlide8.xml"/><Relationship Id="rId18" Type="http://schemas.openxmlformats.org/officeDocument/2006/relationships/image" Target="../media/image70.png"/><Relationship Id="rId26" Type="http://schemas.openxmlformats.org/officeDocument/2006/relationships/image" Target="../media/image78.png"/><Relationship Id="rId3" Type="http://schemas.openxmlformats.org/officeDocument/2006/relationships/tags" Target="../tags/tag23.xml"/><Relationship Id="rId21" Type="http://schemas.openxmlformats.org/officeDocument/2006/relationships/image" Target="../media/image73.png"/><Relationship Id="rId7" Type="http://schemas.openxmlformats.org/officeDocument/2006/relationships/tags" Target="../tags/tag27.xml"/><Relationship Id="rId12" Type="http://schemas.openxmlformats.org/officeDocument/2006/relationships/slideLayout" Target="../slideLayouts/slideLayout2.xml"/><Relationship Id="rId17" Type="http://schemas.openxmlformats.org/officeDocument/2006/relationships/image" Target="../media/image69.png"/><Relationship Id="rId25" Type="http://schemas.openxmlformats.org/officeDocument/2006/relationships/image" Target="../media/image77.png"/><Relationship Id="rId2" Type="http://schemas.openxmlformats.org/officeDocument/2006/relationships/tags" Target="../tags/tag22.xml"/><Relationship Id="rId16" Type="http://schemas.openxmlformats.org/officeDocument/2006/relationships/image" Target="../media/image68.png"/><Relationship Id="rId20" Type="http://schemas.openxmlformats.org/officeDocument/2006/relationships/image" Target="../media/image72.png"/><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tags" Target="../tags/tag31.xml"/><Relationship Id="rId24" Type="http://schemas.openxmlformats.org/officeDocument/2006/relationships/image" Target="../media/image76.png"/><Relationship Id="rId5" Type="http://schemas.openxmlformats.org/officeDocument/2006/relationships/tags" Target="../tags/tag25.xml"/><Relationship Id="rId15" Type="http://schemas.openxmlformats.org/officeDocument/2006/relationships/image" Target="../media/image67.png"/><Relationship Id="rId23" Type="http://schemas.openxmlformats.org/officeDocument/2006/relationships/image" Target="../media/image75.png"/><Relationship Id="rId28" Type="http://schemas.openxmlformats.org/officeDocument/2006/relationships/image" Target="../media/image80.png"/><Relationship Id="rId10" Type="http://schemas.openxmlformats.org/officeDocument/2006/relationships/tags" Target="../tags/tag30.xml"/><Relationship Id="rId19" Type="http://schemas.openxmlformats.org/officeDocument/2006/relationships/image" Target="../media/image71.png"/><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image" Target="../media/image66.png"/><Relationship Id="rId22" Type="http://schemas.openxmlformats.org/officeDocument/2006/relationships/image" Target="../media/image74.png"/><Relationship Id="rId27" Type="http://schemas.openxmlformats.org/officeDocument/2006/relationships/image" Target="../media/image7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5957397C-4BF9-4DA1-AFBF-9FB3F041EBE5}"/>
              </a:ext>
            </a:extLst>
          </p:cNvPr>
          <p:cNvPicPr>
            <a:picLocks noChangeAspect="1"/>
          </p:cNvPicPr>
          <p:nvPr/>
        </p:nvPicPr>
        <p:blipFill>
          <a:blip r:embed="rId3"/>
          <a:stretch>
            <a:fillRect/>
          </a:stretch>
        </p:blipFill>
        <p:spPr>
          <a:xfrm>
            <a:off x="-1" y="-88598"/>
            <a:ext cx="10080625" cy="1863038"/>
          </a:xfrm>
          <a:prstGeom prst="rect">
            <a:avLst/>
          </a:prstGeom>
        </p:spPr>
      </p:pic>
      <p:sp>
        <p:nvSpPr>
          <p:cNvPr id="55" name="Titolo 1">
            <a:extLst>
              <a:ext uri="{FF2B5EF4-FFF2-40B4-BE49-F238E27FC236}">
                <a16:creationId xmlns:a16="http://schemas.microsoft.com/office/drawing/2014/main" id="{A1F34159-B9CD-4146-AB2C-E7F8D6168B1C}"/>
              </a:ext>
            </a:extLst>
          </p:cNvPr>
          <p:cNvSpPr>
            <a:spLocks noGrp="1"/>
          </p:cNvSpPr>
          <p:nvPr>
            <p:ph type="ctrTitle"/>
          </p:nvPr>
        </p:nvSpPr>
        <p:spPr>
          <a:xfrm>
            <a:off x="361949" y="2175064"/>
            <a:ext cx="9568295" cy="2284622"/>
          </a:xfrm>
        </p:spPr>
        <p:txBody>
          <a:bodyPr>
            <a:noAutofit/>
          </a:bodyPr>
          <a:lstStyle/>
          <a:p>
            <a:r>
              <a:rPr lang="en-GB" sz="6000" b="1" dirty="0">
                <a:solidFill>
                  <a:schemeClr val="tx1"/>
                </a:solidFill>
              </a:rPr>
              <a:t>STOCHASTIC MODELS</a:t>
            </a:r>
            <a:br>
              <a:rPr lang="en-GB" sz="6000" b="1" dirty="0">
                <a:solidFill>
                  <a:schemeClr val="tx1"/>
                </a:solidFill>
              </a:rPr>
            </a:br>
            <a:r>
              <a:rPr lang="en-GB" sz="4800" b="1" dirty="0">
                <a:solidFill>
                  <a:schemeClr val="tx1"/>
                </a:solidFill>
              </a:rPr>
              <a:t>- </a:t>
            </a:r>
            <a:r>
              <a:rPr lang="en-GB" sz="4800" b="1" i="1" dirty="0">
                <a:solidFill>
                  <a:srgbClr val="E71224"/>
                </a:solidFill>
              </a:rPr>
              <a:t>Advanced seminars </a:t>
            </a:r>
            <a:r>
              <a:rPr lang="en-GB" sz="4800" b="1" dirty="0">
                <a:solidFill>
                  <a:schemeClr val="tx1"/>
                </a:solidFill>
              </a:rPr>
              <a:t>-</a:t>
            </a:r>
            <a:br>
              <a:rPr lang="en-GB" sz="4800" b="1" dirty="0">
                <a:solidFill>
                  <a:schemeClr val="tx1"/>
                </a:solidFill>
              </a:rPr>
            </a:br>
            <a:r>
              <a:rPr lang="en-GB" sz="4800" b="1" dirty="0" err="1">
                <a:solidFill>
                  <a:schemeClr val="tx1"/>
                </a:solidFill>
              </a:rPr>
              <a:t>Rumor</a:t>
            </a:r>
            <a:r>
              <a:rPr lang="en-GB" sz="4800" b="1" dirty="0">
                <a:solidFill>
                  <a:schemeClr val="tx1"/>
                </a:solidFill>
              </a:rPr>
              <a:t> spreading over Networks</a:t>
            </a:r>
            <a:endParaRPr lang="it-IT" sz="4800" dirty="0">
              <a:solidFill>
                <a:schemeClr val="tx1"/>
              </a:solidFill>
            </a:endParaRPr>
          </a:p>
        </p:txBody>
      </p:sp>
      <p:sp>
        <p:nvSpPr>
          <p:cNvPr id="27" name="Segnaposto piè di pagina 4">
            <a:extLst>
              <a:ext uri="{FF2B5EF4-FFF2-40B4-BE49-F238E27FC236}">
                <a16:creationId xmlns:a16="http://schemas.microsoft.com/office/drawing/2014/main" id="{2716D225-8D3D-49FF-A624-DF6AE03D615C}"/>
              </a:ext>
            </a:extLst>
          </p:cNvPr>
          <p:cNvSpPr>
            <a:spLocks noGrp="1"/>
          </p:cNvSpPr>
          <p:nvPr>
            <p:ph type="ftr" sz="quarter" idx="11"/>
          </p:nvPr>
        </p:nvSpPr>
        <p:spPr>
          <a:xfrm>
            <a:off x="3354077" y="7144934"/>
            <a:ext cx="3402211" cy="402483"/>
          </a:xfrm>
        </p:spPr>
        <p:txBody>
          <a:bodyPr/>
          <a:lstStyle/>
          <a:p>
            <a:r>
              <a:rPr lang="it-IT" dirty="0"/>
              <a:t>alessandro.pilloni@unica.it</a:t>
            </a:r>
          </a:p>
        </p:txBody>
      </p:sp>
      <p:sp>
        <p:nvSpPr>
          <p:cNvPr id="28" name="Segnaposto numero diapositiva 5">
            <a:extLst>
              <a:ext uri="{FF2B5EF4-FFF2-40B4-BE49-F238E27FC236}">
                <a16:creationId xmlns:a16="http://schemas.microsoft.com/office/drawing/2014/main" id="{2A130DD7-B878-4684-BC8F-A2E3B305305D}"/>
              </a:ext>
            </a:extLst>
          </p:cNvPr>
          <p:cNvSpPr>
            <a:spLocks noGrp="1"/>
          </p:cNvSpPr>
          <p:nvPr>
            <p:ph type="sldNum" sz="quarter" idx="12"/>
          </p:nvPr>
        </p:nvSpPr>
        <p:spPr>
          <a:xfrm>
            <a:off x="7119441" y="7144934"/>
            <a:ext cx="2658404" cy="402483"/>
          </a:xfrm>
        </p:spPr>
        <p:txBody>
          <a:bodyPr/>
          <a:lstStyle/>
          <a:p>
            <a:fld id="{77D38DAF-82E5-4F16-9708-7032B2640FE9}" type="slidenum">
              <a:rPr lang="it-IT" smtClean="0"/>
              <a:t>1</a:t>
            </a:fld>
            <a:endParaRPr lang="it-IT" dirty="0"/>
          </a:p>
        </p:txBody>
      </p:sp>
      <p:pic>
        <p:nvPicPr>
          <p:cNvPr id="25" name="Picture 6" descr="http://www.unica.it/UserFiles/Image/Grafica/logouniv800.GIF">
            <a:extLst>
              <a:ext uri="{FF2B5EF4-FFF2-40B4-BE49-F238E27FC236}">
                <a16:creationId xmlns:a16="http://schemas.microsoft.com/office/drawing/2014/main" id="{2D4B6913-4910-48FA-814A-38E84513FF5D}"/>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artisticCrisscrossEtching trans="36000" pressure="0"/>
                    </a14:imgEffect>
                  </a14:imgLayer>
                </a14:imgProps>
              </a:ext>
              <a:ext uri="{28A0092B-C50C-407E-A947-70E740481C1C}">
                <a14:useLocalDpi xmlns:a14="http://schemas.microsoft.com/office/drawing/2010/main" val="0"/>
              </a:ext>
            </a:extLst>
          </a:blip>
          <a:srcRect/>
          <a:stretch>
            <a:fillRect/>
          </a:stretch>
        </p:blipFill>
        <p:spPr bwMode="auto">
          <a:xfrm rot="20306028">
            <a:off x="8189869" y="6696671"/>
            <a:ext cx="2662598" cy="1501517"/>
          </a:xfrm>
          <a:prstGeom prst="rect">
            <a:avLst/>
          </a:prstGeom>
          <a:noFill/>
          <a:extLst>
            <a:ext uri="{909E8E84-426E-40DD-AFC4-6F175D3DCCD1}">
              <a14:hiddenFill xmlns:a14="http://schemas.microsoft.com/office/drawing/2010/main">
                <a:solidFill>
                  <a:srgbClr val="FFFFFF"/>
                </a:solidFill>
              </a14:hiddenFill>
            </a:ext>
          </a:extLst>
        </p:spPr>
      </p:pic>
      <p:sp>
        <p:nvSpPr>
          <p:cNvPr id="33" name="Segnaposto numero diapositiva 5">
            <a:extLst>
              <a:ext uri="{FF2B5EF4-FFF2-40B4-BE49-F238E27FC236}">
                <a16:creationId xmlns:a16="http://schemas.microsoft.com/office/drawing/2014/main" id="{34D8DB50-C43F-4F19-AB18-C0C08DED696F}"/>
              </a:ext>
            </a:extLst>
          </p:cNvPr>
          <p:cNvSpPr txBox="1">
            <a:spLocks/>
          </p:cNvSpPr>
          <p:nvPr/>
        </p:nvSpPr>
        <p:spPr>
          <a:xfrm>
            <a:off x="7271841" y="7297334"/>
            <a:ext cx="2658404" cy="402483"/>
          </a:xfrm>
          <a:prstGeom prst="rect">
            <a:avLst/>
          </a:prstGeom>
        </p:spPr>
        <p:txBody>
          <a:bodyPr vert="horz" lIns="91440" tIns="45720" rIns="91440" bIns="45720" rtlCol="0" anchor="ctr"/>
          <a:lstStyle>
            <a:defPPr>
              <a:defRPr lang="en-US"/>
            </a:defPPr>
            <a:lvl1pPr marL="0" algn="r" defTabSz="457200" rtl="0" eaLnBrk="1" latinLnBrk="0" hangingPunct="1">
              <a:defRPr sz="1323"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D38DAF-82E5-4F16-9708-7032B2640FE9}" type="slidenum">
              <a:rPr lang="it-IT"/>
              <a:pPr/>
              <a:t>1</a:t>
            </a:fld>
            <a:endParaRPr lang="it-IT" dirty="0"/>
          </a:p>
        </p:txBody>
      </p:sp>
      <p:pic>
        <p:nvPicPr>
          <p:cNvPr id="2" name="Picture 2" descr="Learning in Multi-Agent Systems | Artificial Intelligence Lab Brussels">
            <a:extLst>
              <a:ext uri="{FF2B5EF4-FFF2-40B4-BE49-F238E27FC236}">
                <a16:creationId xmlns:a16="http://schemas.microsoft.com/office/drawing/2014/main" id="{07D73C44-4273-89AB-0076-D31976C39C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6746" y="4487698"/>
            <a:ext cx="4804866" cy="2657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434887"/>
      </p:ext>
    </p:extLst>
  </p:cSld>
  <p:clrMapOvr>
    <a:masterClrMapping/>
  </p:clrMapOvr>
  <mc:AlternateContent xmlns:mc="http://schemas.openxmlformats.org/markup-compatibility/2006" xmlns:p14="http://schemas.microsoft.com/office/powerpoint/2010/main">
    <mc:Choice Requires="p14">
      <p:transition spd="slow" p14:dur="2000" advTm="3068"/>
    </mc:Choice>
    <mc:Fallback xmlns="">
      <p:transition spd="slow" advTm="306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8BBD1637-1D81-98CF-4BB4-C1E03E905333}"/>
              </a:ext>
            </a:extLst>
          </p:cNvPr>
          <p:cNvPicPr>
            <a:picLocks noChangeAspect="1"/>
          </p:cNvPicPr>
          <p:nvPr/>
        </p:nvPicPr>
        <p:blipFill>
          <a:blip r:embed="rId3"/>
          <a:stretch>
            <a:fillRect/>
          </a:stretch>
        </p:blipFill>
        <p:spPr>
          <a:xfrm>
            <a:off x="4061577" y="196227"/>
            <a:ext cx="6019048" cy="6819048"/>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US" dirty="0"/>
              <a:t>Simulation</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10</a:t>
            </a:fld>
            <a:endParaRPr lang="it-IT"/>
          </a:p>
        </p:txBody>
      </p:sp>
      <p:sp>
        <p:nvSpPr>
          <p:cNvPr id="60" name="CasellaDiTesto 59">
            <a:extLst>
              <a:ext uri="{FF2B5EF4-FFF2-40B4-BE49-F238E27FC236}">
                <a16:creationId xmlns:a16="http://schemas.microsoft.com/office/drawing/2014/main" id="{9A2B9101-ADF0-2C2B-307F-A6FF67EF23D6}"/>
              </a:ext>
            </a:extLst>
          </p:cNvPr>
          <p:cNvSpPr txBox="1"/>
          <p:nvPr/>
        </p:nvSpPr>
        <p:spPr>
          <a:xfrm>
            <a:off x="332512" y="962230"/>
            <a:ext cx="9415599" cy="2862322"/>
          </a:xfrm>
          <a:prstGeom prst="rect">
            <a:avLst/>
          </a:prstGeom>
          <a:noFill/>
        </p:spPr>
        <p:txBody>
          <a:bodyPr wrap="square">
            <a:spAutoFit/>
          </a:bodyPr>
          <a:lstStyle/>
          <a:p>
            <a:r>
              <a:rPr lang="it-IT" sz="1800" b="0" i="0" dirty="0">
                <a:solidFill>
                  <a:srgbClr val="008013"/>
                </a:solidFill>
                <a:effectLst/>
                <a:latin typeface="Menlo"/>
              </a:rPr>
              <a:t>% Plot the agents </a:t>
            </a:r>
            <a:r>
              <a:rPr lang="it-IT" sz="1800" b="0" i="0" dirty="0" err="1">
                <a:solidFill>
                  <a:srgbClr val="008013"/>
                </a:solidFill>
                <a:effectLst/>
                <a:latin typeface="Menlo"/>
              </a:rPr>
              <a:t>states</a:t>
            </a:r>
            <a:endParaRPr lang="it-IT" sz="1800" b="0" i="0" dirty="0">
              <a:effectLst/>
              <a:latin typeface="Menlo"/>
            </a:endParaRPr>
          </a:p>
          <a:p>
            <a:r>
              <a:rPr lang="it-IT" sz="1800" b="0" i="0" dirty="0">
                <a:effectLst/>
                <a:latin typeface="Menlo"/>
              </a:rPr>
              <a:t>figure(1)</a:t>
            </a:r>
          </a:p>
          <a:p>
            <a:pPr lvl="1"/>
            <a:r>
              <a:rPr lang="it-IT" b="0" i="0" dirty="0">
                <a:solidFill>
                  <a:srgbClr val="0E00FF"/>
                </a:solidFill>
                <a:effectLst/>
                <a:latin typeface="Menlo"/>
              </a:rPr>
              <a:t>for </a:t>
            </a:r>
            <a:r>
              <a:rPr lang="it-IT" b="0" i="0" dirty="0">
                <a:effectLst/>
                <a:latin typeface="Menlo"/>
              </a:rPr>
              <a:t>i=2:10</a:t>
            </a:r>
          </a:p>
          <a:p>
            <a:pPr lvl="1"/>
            <a:r>
              <a:rPr lang="it-IT" b="0" i="0" dirty="0" err="1">
                <a:effectLst/>
                <a:latin typeface="Menlo"/>
              </a:rPr>
              <a:t>subplot</a:t>
            </a:r>
            <a:r>
              <a:rPr lang="it-IT" b="0" i="0" dirty="0">
                <a:effectLst/>
                <a:latin typeface="Menlo"/>
              </a:rPr>
              <a:t>(9,1,i-1)</a:t>
            </a:r>
          </a:p>
          <a:p>
            <a:pPr lvl="1"/>
            <a:r>
              <a:rPr lang="it-IT" b="0" i="0" dirty="0" err="1">
                <a:effectLst/>
                <a:latin typeface="Menlo"/>
              </a:rPr>
              <a:t>stairs</a:t>
            </a:r>
            <a:r>
              <a:rPr lang="it-IT" b="0" i="0" dirty="0">
                <a:effectLst/>
                <a:latin typeface="Menlo"/>
              </a:rPr>
              <a:t>(t, Agents(:,i), </a:t>
            </a:r>
            <a:r>
              <a:rPr lang="it-IT" b="0" i="0" dirty="0">
                <a:solidFill>
                  <a:srgbClr val="A709F5"/>
                </a:solidFill>
                <a:effectLst/>
                <a:latin typeface="Menlo"/>
              </a:rPr>
              <a:t>'-o'</a:t>
            </a:r>
            <a:r>
              <a:rPr lang="it-IT" b="0" i="0" dirty="0">
                <a:effectLst/>
                <a:latin typeface="Menlo"/>
              </a:rPr>
              <a:t>);</a:t>
            </a:r>
          </a:p>
          <a:p>
            <a:pPr lvl="1"/>
            <a:r>
              <a:rPr lang="it-IT" b="0" i="0" dirty="0" err="1">
                <a:effectLst/>
                <a:latin typeface="Menlo"/>
              </a:rPr>
              <a:t>ylabel</a:t>
            </a:r>
            <a:r>
              <a:rPr lang="it-IT" b="0" i="0" dirty="0">
                <a:effectLst/>
                <a:latin typeface="Menlo"/>
              </a:rPr>
              <a:t>([</a:t>
            </a:r>
            <a:r>
              <a:rPr lang="it-IT" b="0" i="0" dirty="0">
                <a:solidFill>
                  <a:srgbClr val="A709F5"/>
                </a:solidFill>
                <a:effectLst/>
                <a:latin typeface="Menlo"/>
              </a:rPr>
              <a:t>'Ag. ' </a:t>
            </a:r>
            <a:r>
              <a:rPr lang="it-IT" b="0" i="0" dirty="0">
                <a:effectLst/>
                <a:latin typeface="Menlo"/>
              </a:rPr>
              <a:t>num2str(i)]);</a:t>
            </a:r>
          </a:p>
          <a:p>
            <a:pPr lvl="1"/>
            <a:r>
              <a:rPr lang="it-IT" b="0" i="0" dirty="0" err="1">
                <a:effectLst/>
                <a:latin typeface="Menlo"/>
              </a:rPr>
              <a:t>ylim</a:t>
            </a:r>
            <a:r>
              <a:rPr lang="it-IT" b="0" i="0" dirty="0">
                <a:effectLst/>
                <a:latin typeface="Menlo"/>
              </a:rPr>
              <a:t>([0,2])</a:t>
            </a:r>
          </a:p>
          <a:p>
            <a:pPr lvl="1"/>
            <a:r>
              <a:rPr lang="it-IT" b="0" i="0" dirty="0" err="1">
                <a:effectLst/>
                <a:latin typeface="Menlo"/>
              </a:rPr>
              <a:t>grid</a:t>
            </a:r>
            <a:endParaRPr lang="it-IT" b="0" i="0" dirty="0">
              <a:effectLst/>
              <a:latin typeface="Menlo"/>
            </a:endParaRPr>
          </a:p>
          <a:p>
            <a:pPr lvl="1"/>
            <a:r>
              <a:rPr lang="it-IT" b="0" i="0" dirty="0">
                <a:solidFill>
                  <a:srgbClr val="0E00FF"/>
                </a:solidFill>
                <a:effectLst/>
                <a:latin typeface="Menlo"/>
              </a:rPr>
              <a:t>end</a:t>
            </a:r>
            <a:endParaRPr lang="it-IT" b="0" i="0" dirty="0">
              <a:effectLst/>
              <a:latin typeface="Menlo"/>
            </a:endParaRPr>
          </a:p>
          <a:p>
            <a:pPr lvl="1"/>
            <a:r>
              <a:rPr lang="it-IT" b="0" i="0" dirty="0" err="1">
                <a:effectLst/>
                <a:latin typeface="Menlo"/>
              </a:rPr>
              <a:t>xlabel</a:t>
            </a:r>
            <a:r>
              <a:rPr lang="it-IT" b="0" i="0" dirty="0">
                <a:effectLst/>
                <a:latin typeface="Menlo"/>
              </a:rPr>
              <a:t>(</a:t>
            </a:r>
            <a:r>
              <a:rPr lang="it-IT" b="0" i="0" dirty="0">
                <a:solidFill>
                  <a:srgbClr val="A709F5"/>
                </a:solidFill>
                <a:effectLst/>
                <a:latin typeface="Menlo"/>
              </a:rPr>
              <a:t>‘time'</a:t>
            </a:r>
            <a:r>
              <a:rPr lang="it-IT" b="0" i="0" dirty="0">
                <a:effectLst/>
                <a:latin typeface="Menlo"/>
              </a:rPr>
              <a:t>);</a:t>
            </a:r>
          </a:p>
        </p:txBody>
      </p:sp>
      <p:pic>
        <p:nvPicPr>
          <p:cNvPr id="6" name="Immagine 5">
            <a:extLst>
              <a:ext uri="{FF2B5EF4-FFF2-40B4-BE49-F238E27FC236}">
                <a16:creationId xmlns:a16="http://schemas.microsoft.com/office/drawing/2014/main" id="{7169A91C-5141-3C25-4A85-7DEE1C2C3AA4}"/>
              </a:ext>
            </a:extLst>
          </p:cNvPr>
          <p:cNvPicPr>
            <a:picLocks noChangeAspect="1"/>
          </p:cNvPicPr>
          <p:nvPr/>
        </p:nvPicPr>
        <p:blipFill>
          <a:blip r:embed="rId4"/>
          <a:stretch>
            <a:fillRect/>
          </a:stretch>
        </p:blipFill>
        <p:spPr>
          <a:xfrm>
            <a:off x="217633" y="4163459"/>
            <a:ext cx="1869003" cy="2528650"/>
          </a:xfrm>
          <a:prstGeom prst="rect">
            <a:avLst/>
          </a:prstGeom>
        </p:spPr>
      </p:pic>
      <p:sp>
        <p:nvSpPr>
          <p:cNvPr id="8" name="Rettangolo con angoli arrotondati 7">
            <a:extLst>
              <a:ext uri="{FF2B5EF4-FFF2-40B4-BE49-F238E27FC236}">
                <a16:creationId xmlns:a16="http://schemas.microsoft.com/office/drawing/2014/main" id="{63E7782D-391B-D9F7-5A4D-677BF3B54619}"/>
              </a:ext>
            </a:extLst>
          </p:cNvPr>
          <p:cNvSpPr/>
          <p:nvPr/>
        </p:nvSpPr>
        <p:spPr>
          <a:xfrm>
            <a:off x="2029027" y="6308935"/>
            <a:ext cx="1869003" cy="766350"/>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0" dirty="0">
              <a:solidFill>
                <a:schemeClr val="tx1"/>
              </a:solidFill>
            </a:endParaRPr>
          </a:p>
        </p:txBody>
      </p:sp>
      <mc:AlternateContent xmlns:mc="http://schemas.openxmlformats.org/markup-compatibility/2006" xmlns:a14="http://schemas.microsoft.com/office/drawing/2010/main">
        <mc:Choice Requires="a14">
          <p:sp>
            <p:nvSpPr>
              <p:cNvPr id="9" name="CasellaDiTesto 8">
                <a:extLst>
                  <a:ext uri="{FF2B5EF4-FFF2-40B4-BE49-F238E27FC236}">
                    <a16:creationId xmlns:a16="http://schemas.microsoft.com/office/drawing/2014/main" id="{73B3DFBD-EFEF-E8E9-850F-87E45E8CAB8F}"/>
                  </a:ext>
                </a:extLst>
              </p:cNvPr>
              <p:cNvSpPr txBox="1"/>
              <p:nvPr/>
            </p:nvSpPr>
            <p:spPr>
              <a:xfrm>
                <a:off x="1227070" y="6494425"/>
                <a:ext cx="3108517" cy="369332"/>
              </a:xfrm>
              <a:prstGeom prst="rect">
                <a:avLst/>
              </a:prstGeom>
              <a:noFill/>
            </p:spPr>
            <p:txBody>
              <a:bodyPr wrap="square">
                <a:spAutoFit/>
              </a:bodyPr>
              <a:lstStyle/>
              <a:p>
                <a:pPr lvl="1" algn="ctr"/>
                <a14:m>
                  <m:oMath xmlns:m="http://schemas.openxmlformats.org/officeDocument/2006/math">
                    <m:sSub>
                      <m:sSubPr>
                        <m:ctrlPr>
                          <a:rPr lang="it-IT" i="1" smtClean="0">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𝑡</m:t>
                        </m:r>
                      </m:e>
                      <m:sub>
                        <m:r>
                          <a:rPr lang="it-IT" i="1">
                            <a:solidFill>
                              <a:srgbClr val="E71224"/>
                            </a:solidFill>
                            <a:latin typeface="Cambria Math" panose="02040503050406030204" pitchFamily="18" charset="0"/>
                          </a:rPr>
                          <m:t>𝑒𝑛𝑑</m:t>
                        </m:r>
                      </m:sub>
                    </m:sSub>
                    <m:r>
                      <a:rPr lang="it-IT" b="0" i="1" smtClean="0">
                        <a:solidFill>
                          <a:srgbClr val="E71224"/>
                        </a:solidFill>
                        <a:latin typeface="Cambria Math" panose="02040503050406030204" pitchFamily="18" charset="0"/>
                      </a:rPr>
                      <m:t>∼</m:t>
                    </m:r>
                  </m:oMath>
                </a14:m>
                <a:r>
                  <a:rPr lang="it-IT" dirty="0"/>
                  <a:t> </a:t>
                </a:r>
                <a14:m>
                  <m:oMath xmlns:m="http://schemas.openxmlformats.org/officeDocument/2006/math">
                    <m:r>
                      <a:rPr lang="it-IT" i="1" dirty="0">
                        <a:solidFill>
                          <a:srgbClr val="E71224"/>
                        </a:solidFill>
                        <a:latin typeface="Cambria Math" panose="02040503050406030204" pitchFamily="18" charset="0"/>
                      </a:rPr>
                      <m:t>2</m:t>
                    </m:r>
                    <m:func>
                      <m:funcPr>
                        <m:ctrlPr>
                          <a:rPr lang="it-IT" i="1" dirty="0">
                            <a:solidFill>
                              <a:srgbClr val="E71224"/>
                            </a:solidFill>
                            <a:latin typeface="Cambria Math" panose="02040503050406030204" pitchFamily="18" charset="0"/>
                          </a:rPr>
                        </m:ctrlPr>
                      </m:funcPr>
                      <m:fName>
                        <m:r>
                          <m:rPr>
                            <m:sty m:val="p"/>
                          </m:rPr>
                          <a:rPr lang="it-IT" dirty="0">
                            <a:solidFill>
                              <a:srgbClr val="E71224"/>
                            </a:solidFill>
                            <a:latin typeface="Cambria Math" panose="02040503050406030204" pitchFamily="18" charset="0"/>
                          </a:rPr>
                          <m:t>log</m:t>
                        </m:r>
                      </m:fName>
                      <m:e>
                        <m:r>
                          <a:rPr lang="it-IT" b="0" i="1" dirty="0" smtClean="0">
                            <a:solidFill>
                              <a:srgbClr val="E71224"/>
                            </a:solidFill>
                            <a:latin typeface="Cambria Math" panose="02040503050406030204" pitchFamily="18" charset="0"/>
                          </a:rPr>
                          <m:t>𝑛</m:t>
                        </m:r>
                      </m:e>
                    </m:func>
                  </m:oMath>
                </a14:m>
                <a:endParaRPr lang="en-US" dirty="0"/>
              </a:p>
            </p:txBody>
          </p:sp>
        </mc:Choice>
        <mc:Fallback xmlns="">
          <p:sp>
            <p:nvSpPr>
              <p:cNvPr id="9" name="CasellaDiTesto 8">
                <a:extLst>
                  <a:ext uri="{FF2B5EF4-FFF2-40B4-BE49-F238E27FC236}">
                    <a16:creationId xmlns:a16="http://schemas.microsoft.com/office/drawing/2014/main" id="{73B3DFBD-EFEF-E8E9-850F-87E45E8CAB8F}"/>
                  </a:ext>
                </a:extLst>
              </p:cNvPr>
              <p:cNvSpPr txBox="1">
                <a:spLocks noRot="1" noChangeAspect="1" noMove="1" noResize="1" noEditPoints="1" noAdjustHandles="1" noChangeArrowheads="1" noChangeShapeType="1" noTextEdit="1"/>
              </p:cNvSpPr>
              <p:nvPr/>
            </p:nvSpPr>
            <p:spPr>
              <a:xfrm>
                <a:off x="1227070" y="6494425"/>
                <a:ext cx="3108517" cy="369332"/>
              </a:xfrm>
              <a:prstGeom prst="rect">
                <a:avLst/>
              </a:prstGeom>
              <a:blipFill>
                <a:blip r:embed="rId5"/>
                <a:stretch>
                  <a:fillRect b="-13115"/>
                </a:stretch>
              </a:blipFill>
            </p:spPr>
            <p:txBody>
              <a:bodyPr/>
              <a:lstStyle/>
              <a:p>
                <a:r>
                  <a:rPr lang="it-IT">
                    <a:noFill/>
                  </a:rPr>
                  <a:t> </a:t>
                </a:r>
              </a:p>
            </p:txBody>
          </p:sp>
        </mc:Fallback>
      </mc:AlternateContent>
    </p:spTree>
    <p:extLst>
      <p:ext uri="{BB962C8B-B14F-4D97-AF65-F5344CB8AC3E}">
        <p14:creationId xmlns:p14="http://schemas.microsoft.com/office/powerpoint/2010/main" val="2174378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asellaDiTesto 16">
            <a:extLst>
              <a:ext uri="{FF2B5EF4-FFF2-40B4-BE49-F238E27FC236}">
                <a16:creationId xmlns:a16="http://schemas.microsoft.com/office/drawing/2014/main" id="{A4AE43B5-5051-46FD-82EE-622168C0FAA0}"/>
              </a:ext>
            </a:extLst>
          </p:cNvPr>
          <p:cNvSpPr txBox="1"/>
          <p:nvPr/>
        </p:nvSpPr>
        <p:spPr>
          <a:xfrm>
            <a:off x="332511" y="963002"/>
            <a:ext cx="9415599" cy="677108"/>
          </a:xfrm>
          <a:prstGeom prst="rect">
            <a:avLst/>
          </a:prstGeom>
          <a:noFill/>
        </p:spPr>
        <p:txBody>
          <a:bodyPr wrap="square">
            <a:spAutoFit/>
          </a:bodyPr>
          <a:lstStyle/>
          <a:p>
            <a:pPr marL="342900" indent="-342900">
              <a:buFont typeface="Arial" panose="020B0604020202020204" pitchFamily="34" charset="0"/>
              <a:buChar char="•"/>
            </a:pPr>
            <a:r>
              <a:rPr lang="en-US" sz="1900" b="1" dirty="0"/>
              <a:t>Rumor </a:t>
            </a:r>
            <a:r>
              <a:rPr lang="en-US" sz="1900" dirty="0"/>
              <a:t>is an important form of </a:t>
            </a:r>
            <a:r>
              <a:rPr lang="en-US" sz="1900" b="1" dirty="0"/>
              <a:t>social communication</a:t>
            </a:r>
            <a:r>
              <a:rPr lang="en-US" sz="1900" dirty="0"/>
              <a:t>, and </a:t>
            </a:r>
            <a:r>
              <a:rPr lang="en-US" sz="1900" b="1" dirty="0"/>
              <a:t>the spread of rumors plays </a:t>
            </a:r>
            <a:r>
              <a:rPr lang="en-US" sz="1900" dirty="0"/>
              <a:t>a </a:t>
            </a:r>
            <a:r>
              <a:rPr lang="en-US" sz="1900" b="1" dirty="0"/>
              <a:t>significant role </a:t>
            </a:r>
            <a:r>
              <a:rPr lang="en-US" sz="1900" dirty="0"/>
              <a:t>in a </a:t>
            </a:r>
            <a:r>
              <a:rPr lang="en-US" sz="1900" b="1" dirty="0"/>
              <a:t>variety of human affairs</a:t>
            </a:r>
            <a:endParaRPr lang="en-US" sz="1900" dirty="0"/>
          </a:p>
        </p:txBody>
      </p:sp>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err="1"/>
              <a:t>Rumor</a:t>
            </a:r>
            <a:r>
              <a:rPr lang="en-GB" dirty="0"/>
              <a:t> spreading over Networks</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a:t>
            </a:fld>
            <a:endParaRPr lang="it-IT"/>
          </a:p>
        </p:txBody>
      </p:sp>
      <p:sp>
        <p:nvSpPr>
          <p:cNvPr id="24" name="CasellaDiTesto 23">
            <a:extLst>
              <a:ext uri="{FF2B5EF4-FFF2-40B4-BE49-F238E27FC236}">
                <a16:creationId xmlns:a16="http://schemas.microsoft.com/office/drawing/2014/main" id="{6007E8BC-D8D9-4140-82E5-6E3D705C6278}"/>
              </a:ext>
            </a:extLst>
          </p:cNvPr>
          <p:cNvSpPr txBox="1"/>
          <p:nvPr/>
        </p:nvSpPr>
        <p:spPr>
          <a:xfrm>
            <a:off x="332509" y="6336781"/>
            <a:ext cx="9583015" cy="677108"/>
          </a:xfrm>
          <a:prstGeom prst="rect">
            <a:avLst/>
          </a:prstGeom>
          <a:noFill/>
        </p:spPr>
        <p:txBody>
          <a:bodyPr wrap="square">
            <a:spAutoFit/>
          </a:bodyPr>
          <a:lstStyle/>
          <a:p>
            <a:pPr marL="342900" indent="-342900">
              <a:buFont typeface="Arial" panose="020B0604020202020204" pitchFamily="34" charset="0"/>
              <a:buChar char="•"/>
            </a:pPr>
            <a:r>
              <a:rPr lang="en-US" sz="1900" dirty="0"/>
              <a:t>In this module, we shall look at some </a:t>
            </a:r>
            <a:r>
              <a:rPr lang="en-US" sz="1900" b="1" dirty="0"/>
              <a:t>highly simpliﬁed models of information spread</a:t>
            </a:r>
            <a:r>
              <a:rPr lang="en-US" sz="1900" dirty="0"/>
              <a:t>, with the </a:t>
            </a:r>
            <a:r>
              <a:rPr lang="en-US" sz="1900" b="1" dirty="0"/>
              <a:t>goal</a:t>
            </a:r>
            <a:r>
              <a:rPr lang="en-US" sz="1900" dirty="0"/>
              <a:t> of </a:t>
            </a:r>
            <a:r>
              <a:rPr lang="en-US" sz="1900" b="1" dirty="0"/>
              <a:t>addressing precise questions</a:t>
            </a:r>
            <a:r>
              <a:rPr lang="en-US" sz="1900" dirty="0"/>
              <a:t>:</a:t>
            </a:r>
            <a:r>
              <a:rPr lang="en-US" sz="1900" b="1" dirty="0"/>
              <a:t> </a:t>
            </a:r>
            <a:r>
              <a:rPr lang="en-US" sz="1900" dirty="0"/>
              <a:t>“</a:t>
            </a:r>
            <a:r>
              <a:rPr lang="en-US" sz="1900" b="1" i="1" dirty="0">
                <a:solidFill>
                  <a:srgbClr val="E71224"/>
                </a:solidFill>
              </a:rPr>
              <a:t>How fast is the rumor spreading?</a:t>
            </a:r>
            <a:r>
              <a:rPr lang="en-US" sz="1900" dirty="0"/>
              <a:t>”</a:t>
            </a:r>
          </a:p>
        </p:txBody>
      </p:sp>
      <p:sp>
        <p:nvSpPr>
          <p:cNvPr id="6" name="CasellaDiTesto 5">
            <a:extLst>
              <a:ext uri="{FF2B5EF4-FFF2-40B4-BE49-F238E27FC236}">
                <a16:creationId xmlns:a16="http://schemas.microsoft.com/office/drawing/2014/main" id="{0798D953-C97D-9995-9765-0C9CA9AE7DC1}"/>
              </a:ext>
            </a:extLst>
          </p:cNvPr>
          <p:cNvSpPr txBox="1"/>
          <p:nvPr/>
        </p:nvSpPr>
        <p:spPr>
          <a:xfrm>
            <a:off x="1036530" y="3034059"/>
            <a:ext cx="6973995" cy="384721"/>
          </a:xfrm>
          <a:prstGeom prst="rect">
            <a:avLst/>
          </a:prstGeom>
          <a:noFill/>
        </p:spPr>
        <p:txBody>
          <a:bodyPr wrap="square">
            <a:spAutoFit/>
          </a:bodyPr>
          <a:lstStyle/>
          <a:p>
            <a:pPr marL="342900" indent="-342900">
              <a:buFont typeface="Wingdings" panose="05000000000000000000" pitchFamily="2" charset="2"/>
              <a:buChar char="ü"/>
            </a:pPr>
            <a:r>
              <a:rPr lang="en-US" sz="1900" b="1" i="1" dirty="0"/>
              <a:t>How do technologies diﬀuse within or across societies?</a:t>
            </a:r>
          </a:p>
        </p:txBody>
      </p:sp>
      <p:sp>
        <p:nvSpPr>
          <p:cNvPr id="8" name="CasellaDiTesto 7">
            <a:extLst>
              <a:ext uri="{FF2B5EF4-FFF2-40B4-BE49-F238E27FC236}">
                <a16:creationId xmlns:a16="http://schemas.microsoft.com/office/drawing/2014/main" id="{1981829D-4832-05A3-B6ED-AA37B2A00757}"/>
              </a:ext>
            </a:extLst>
          </p:cNvPr>
          <p:cNvSpPr txBox="1"/>
          <p:nvPr/>
        </p:nvSpPr>
        <p:spPr>
          <a:xfrm>
            <a:off x="332509" y="4394782"/>
            <a:ext cx="9415599" cy="384721"/>
          </a:xfrm>
          <a:prstGeom prst="rect">
            <a:avLst/>
          </a:prstGeom>
          <a:noFill/>
        </p:spPr>
        <p:txBody>
          <a:bodyPr wrap="square">
            <a:spAutoFit/>
          </a:bodyPr>
          <a:lstStyle/>
          <a:p>
            <a:pPr marL="342900" indent="-342900">
              <a:buFont typeface="Arial" panose="020B0604020202020204" pitchFamily="34" charset="0"/>
              <a:buChar char="•"/>
            </a:pPr>
            <a:r>
              <a:rPr lang="en-US" sz="1900" dirty="0"/>
              <a:t>Those are some example motivating the study of information spread in networks</a:t>
            </a:r>
          </a:p>
        </p:txBody>
      </p:sp>
      <p:sp>
        <p:nvSpPr>
          <p:cNvPr id="9" name="CasellaDiTesto 8">
            <a:extLst>
              <a:ext uri="{FF2B5EF4-FFF2-40B4-BE49-F238E27FC236}">
                <a16:creationId xmlns:a16="http://schemas.microsoft.com/office/drawing/2014/main" id="{4F8C79D3-FEF9-4355-F8C3-7F0BC2A3571C}"/>
              </a:ext>
            </a:extLst>
          </p:cNvPr>
          <p:cNvSpPr txBox="1"/>
          <p:nvPr/>
        </p:nvSpPr>
        <p:spPr>
          <a:xfrm>
            <a:off x="1036530" y="2480482"/>
            <a:ext cx="8116995" cy="384721"/>
          </a:xfrm>
          <a:prstGeom prst="rect">
            <a:avLst/>
          </a:prstGeom>
          <a:noFill/>
        </p:spPr>
        <p:txBody>
          <a:bodyPr wrap="square">
            <a:spAutoFit/>
          </a:bodyPr>
          <a:lstStyle/>
          <a:p>
            <a:pPr marL="342900" indent="-342900">
              <a:buFont typeface="Wingdings" panose="05000000000000000000" pitchFamily="2" charset="2"/>
              <a:buChar char="ü"/>
            </a:pPr>
            <a:r>
              <a:rPr lang="en-US" sz="1900" b="1" i="1" dirty="0"/>
              <a:t>How people are influenced by trends, and fashions take hold? </a:t>
            </a:r>
          </a:p>
        </p:txBody>
      </p:sp>
      <p:sp>
        <p:nvSpPr>
          <p:cNvPr id="10" name="CasellaDiTesto 9">
            <a:extLst>
              <a:ext uri="{FF2B5EF4-FFF2-40B4-BE49-F238E27FC236}">
                <a16:creationId xmlns:a16="http://schemas.microsoft.com/office/drawing/2014/main" id="{16C22DB3-86BF-CDF2-9C8E-FBB3B3BC0438}"/>
              </a:ext>
            </a:extLst>
          </p:cNvPr>
          <p:cNvSpPr txBox="1"/>
          <p:nvPr/>
        </p:nvSpPr>
        <p:spPr>
          <a:xfrm>
            <a:off x="1036529" y="3616557"/>
            <a:ext cx="7688371" cy="384721"/>
          </a:xfrm>
          <a:prstGeom prst="rect">
            <a:avLst/>
          </a:prstGeom>
          <a:noFill/>
        </p:spPr>
        <p:txBody>
          <a:bodyPr wrap="square">
            <a:spAutoFit/>
          </a:bodyPr>
          <a:lstStyle/>
          <a:p>
            <a:pPr marL="342900" indent="-342900">
              <a:buFont typeface="Wingdings" panose="05000000000000000000" pitchFamily="2" charset="2"/>
              <a:buChar char="ü"/>
            </a:pPr>
            <a:r>
              <a:rPr lang="en-US" sz="1900" b="1" i="1" dirty="0"/>
              <a:t>How do people learn about news/job opportunities or else? </a:t>
            </a:r>
          </a:p>
        </p:txBody>
      </p:sp>
      <p:sp>
        <p:nvSpPr>
          <p:cNvPr id="3" name="CasellaDiTesto 2">
            <a:extLst>
              <a:ext uri="{FF2B5EF4-FFF2-40B4-BE49-F238E27FC236}">
                <a16:creationId xmlns:a16="http://schemas.microsoft.com/office/drawing/2014/main" id="{A081CC4A-5152-5A83-3A81-A8E59E7F3461}"/>
              </a:ext>
            </a:extLst>
          </p:cNvPr>
          <p:cNvSpPr txBox="1"/>
          <p:nvPr/>
        </p:nvSpPr>
        <p:spPr>
          <a:xfrm>
            <a:off x="332509" y="5192303"/>
            <a:ext cx="9415599" cy="969496"/>
          </a:xfrm>
          <a:prstGeom prst="rect">
            <a:avLst/>
          </a:prstGeom>
          <a:noFill/>
        </p:spPr>
        <p:txBody>
          <a:bodyPr wrap="square">
            <a:spAutoFit/>
          </a:bodyPr>
          <a:lstStyle/>
          <a:p>
            <a:pPr marL="342900" indent="-342900">
              <a:buFont typeface="Arial" panose="020B0604020202020204" pitchFamily="34" charset="0"/>
              <a:buChar char="•"/>
            </a:pPr>
            <a:r>
              <a:rPr lang="en-US" sz="1900" b="1" dirty="0"/>
              <a:t>Other examples </a:t>
            </a:r>
            <a:r>
              <a:rPr lang="en-US" sz="1900" dirty="0"/>
              <a:t>comes from </a:t>
            </a:r>
            <a:r>
              <a:rPr lang="en-US" sz="1900" b="1" dirty="0"/>
              <a:t>synthetic networks </a:t>
            </a:r>
            <a:r>
              <a:rPr lang="en-US" sz="1900" dirty="0"/>
              <a:t>like the </a:t>
            </a:r>
            <a:r>
              <a:rPr lang="en-US" sz="1900" b="1" dirty="0"/>
              <a:t>social networks</a:t>
            </a:r>
            <a:r>
              <a:rPr lang="en-US" sz="1900" dirty="0"/>
              <a:t>, or </a:t>
            </a:r>
            <a:r>
              <a:rPr lang="en-US" sz="1900" b="1" dirty="0"/>
              <a:t>P2P WSN, </a:t>
            </a:r>
            <a:r>
              <a:rPr lang="en-US" sz="1900" dirty="0"/>
              <a:t>and </a:t>
            </a:r>
            <a:r>
              <a:rPr lang="en-US" sz="1900" b="1" dirty="0"/>
              <a:t>multi-agents networks</a:t>
            </a:r>
            <a:r>
              <a:rPr lang="en-US" sz="1900" dirty="0"/>
              <a:t>, where it may be important to </a:t>
            </a:r>
            <a:r>
              <a:rPr lang="en-US" sz="1900" b="1" dirty="0"/>
              <a:t>disseminate information rapidly</a:t>
            </a:r>
          </a:p>
        </p:txBody>
      </p:sp>
      <p:sp>
        <p:nvSpPr>
          <p:cNvPr id="11" name="CasellaDiTesto 10">
            <a:extLst>
              <a:ext uri="{FF2B5EF4-FFF2-40B4-BE49-F238E27FC236}">
                <a16:creationId xmlns:a16="http://schemas.microsoft.com/office/drawing/2014/main" id="{1ADCEB72-EF37-E5FC-2E42-D0F0F3F9BA5C}"/>
              </a:ext>
            </a:extLst>
          </p:cNvPr>
          <p:cNvSpPr txBox="1"/>
          <p:nvPr/>
        </p:nvSpPr>
        <p:spPr>
          <a:xfrm>
            <a:off x="332510" y="1928667"/>
            <a:ext cx="5782539" cy="384721"/>
          </a:xfrm>
          <a:prstGeom prst="rect">
            <a:avLst/>
          </a:prstGeom>
          <a:noFill/>
        </p:spPr>
        <p:txBody>
          <a:bodyPr wrap="square">
            <a:spAutoFit/>
          </a:bodyPr>
          <a:lstStyle/>
          <a:p>
            <a:pPr marL="342900" indent="-342900">
              <a:buFont typeface="Arial" panose="020B0604020202020204" pitchFamily="34" charset="0"/>
              <a:buChar char="•"/>
            </a:pPr>
            <a:r>
              <a:rPr lang="en-US" sz="1900" dirty="0"/>
              <a:t>It allows to find an answer to the questions, like:</a:t>
            </a:r>
          </a:p>
        </p:txBody>
      </p:sp>
    </p:spTree>
    <p:extLst>
      <p:ext uri="{BB962C8B-B14F-4D97-AF65-F5344CB8AC3E}">
        <p14:creationId xmlns:p14="http://schemas.microsoft.com/office/powerpoint/2010/main" val="3840591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ainbow Proof Shows Graphs Have Uniform Parts | Quanta Magazine">
            <a:extLst>
              <a:ext uri="{FF2B5EF4-FFF2-40B4-BE49-F238E27FC236}">
                <a16:creationId xmlns:a16="http://schemas.microsoft.com/office/drawing/2014/main" id="{DF01D990-4DDC-4E9B-D00C-65D41B45AE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3703" y="48522"/>
            <a:ext cx="3646922" cy="173903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3" name="Rettangolo con angoli arrotondati 12">
                <a:extLst>
                  <a:ext uri="{FF2B5EF4-FFF2-40B4-BE49-F238E27FC236}">
                    <a16:creationId xmlns:a16="http://schemas.microsoft.com/office/drawing/2014/main" id="{506FA47D-A8B6-0D2E-B99D-35BCA6207179}"/>
                  </a:ext>
                </a:extLst>
              </p:cNvPr>
              <p:cNvSpPr/>
              <p:nvPr/>
            </p:nvSpPr>
            <p:spPr>
              <a:xfrm>
                <a:off x="296867" y="5721392"/>
                <a:ext cx="9672491" cy="412987"/>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This is called the “</a:t>
                </a:r>
                <a:r>
                  <a:rPr lang="en-US" b="1" dirty="0">
                    <a:solidFill>
                      <a:schemeClr val="tx1"/>
                    </a:solidFill>
                  </a:rPr>
                  <a:t>push model</a:t>
                </a:r>
                <a:r>
                  <a:rPr lang="en-US" dirty="0">
                    <a:solidFill>
                      <a:schemeClr val="tx1"/>
                    </a:solidFill>
                  </a:rPr>
                  <a:t>” as information is “</a:t>
                </a:r>
                <a:r>
                  <a:rPr lang="en-US" b="1" dirty="0">
                    <a:solidFill>
                      <a:schemeClr val="tx1"/>
                    </a:solidFill>
                  </a:rPr>
                  <a:t>pushed</a:t>
                </a:r>
                <a:r>
                  <a:rPr lang="en-US" dirty="0">
                    <a:solidFill>
                      <a:schemeClr val="tx1"/>
                    </a:solidFill>
                  </a:rPr>
                  <a:t>” form </a:t>
                </a:r>
                <a14:m>
                  <m:oMath xmlns:m="http://schemas.openxmlformats.org/officeDocument/2006/math">
                    <m:r>
                      <a:rPr lang="it-IT" i="1" dirty="0" smtClean="0">
                        <a:solidFill>
                          <a:srgbClr val="E71224"/>
                        </a:solidFill>
                        <a:latin typeface="Cambria Math" panose="02040503050406030204" pitchFamily="18" charset="0"/>
                      </a:rPr>
                      <m:t>𝑖</m:t>
                    </m:r>
                  </m:oMath>
                </a14:m>
                <a:r>
                  <a:rPr lang="en-US" dirty="0">
                    <a:solidFill>
                      <a:schemeClr val="tx1"/>
                    </a:solidFill>
                  </a:rPr>
                  <a:t> to</a:t>
                </a:r>
                <a:r>
                  <a:rPr lang="en-US" dirty="0">
                    <a:solidFill>
                      <a:srgbClr val="E71224"/>
                    </a:solidFill>
                  </a:rPr>
                  <a:t> </a:t>
                </a:r>
                <a14:m>
                  <m:oMath xmlns:m="http://schemas.openxmlformats.org/officeDocument/2006/math">
                    <m:r>
                      <a:rPr lang="it-IT" i="1" dirty="0">
                        <a:solidFill>
                          <a:srgbClr val="E71224"/>
                        </a:solidFill>
                        <a:latin typeface="Cambria Math" panose="02040503050406030204" pitchFamily="18" charset="0"/>
                      </a:rPr>
                      <m:t>𝑗</m:t>
                    </m:r>
                  </m:oMath>
                </a14:m>
                <a:r>
                  <a:rPr lang="en-US" dirty="0">
                    <a:solidFill>
                      <a:srgbClr val="E71224"/>
                    </a:solidFill>
                  </a:rPr>
                  <a:t> </a:t>
                </a:r>
                <a:endParaRPr lang="en-US" dirty="0">
                  <a:solidFill>
                    <a:schemeClr val="tx1"/>
                  </a:solidFill>
                </a:endParaRPr>
              </a:p>
            </p:txBody>
          </p:sp>
        </mc:Choice>
        <mc:Fallback xmlns="">
          <p:sp>
            <p:nvSpPr>
              <p:cNvPr id="13" name="Rettangolo con angoli arrotondati 12">
                <a:extLst>
                  <a:ext uri="{FF2B5EF4-FFF2-40B4-BE49-F238E27FC236}">
                    <a16:creationId xmlns:a16="http://schemas.microsoft.com/office/drawing/2014/main" id="{506FA47D-A8B6-0D2E-B99D-35BCA6207179}"/>
                  </a:ext>
                </a:extLst>
              </p:cNvPr>
              <p:cNvSpPr>
                <a:spLocks noRot="1" noChangeAspect="1" noMove="1" noResize="1" noEditPoints="1" noAdjustHandles="1" noChangeArrowheads="1" noChangeShapeType="1" noTextEdit="1"/>
              </p:cNvSpPr>
              <p:nvPr/>
            </p:nvSpPr>
            <p:spPr>
              <a:xfrm>
                <a:off x="296867" y="5721392"/>
                <a:ext cx="9672491" cy="412987"/>
              </a:xfrm>
              <a:prstGeom prst="roundRect">
                <a:avLst/>
              </a:prstGeom>
              <a:blipFill>
                <a:blip r:embed="rId5"/>
                <a:stretch>
                  <a:fillRect b="-10811"/>
                </a:stretch>
              </a:blipFill>
              <a:ln w="41275">
                <a:solidFill>
                  <a:srgbClr val="E71224"/>
                </a:solidFill>
              </a:ln>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7" name="CasellaDiTesto 16">
                <a:extLst>
                  <a:ext uri="{FF2B5EF4-FFF2-40B4-BE49-F238E27FC236}">
                    <a16:creationId xmlns:a16="http://schemas.microsoft.com/office/drawing/2014/main" id="{A4AE43B5-5051-46FD-82EE-622168C0FAA0}"/>
                  </a:ext>
                </a:extLst>
              </p:cNvPr>
              <p:cNvSpPr txBox="1"/>
              <p:nvPr/>
            </p:nvSpPr>
            <p:spPr>
              <a:xfrm>
                <a:off x="296866" y="949292"/>
                <a:ext cx="9415599" cy="369332"/>
              </a:xfrm>
              <a:prstGeom prst="rect">
                <a:avLst/>
              </a:prstGeom>
              <a:noFill/>
            </p:spPr>
            <p:txBody>
              <a:bodyPr wrap="square">
                <a:spAutoFit/>
              </a:bodyPr>
              <a:lstStyle/>
              <a:p>
                <a:pPr marL="342900" indent="-342900">
                  <a:buFont typeface="Arial" panose="020B0604020202020204" pitchFamily="34" charset="0"/>
                  <a:buChar char="•"/>
                </a:pPr>
                <a:r>
                  <a:rPr lang="en-US" dirty="0"/>
                  <a:t>Consider a communication network with</a:t>
                </a:r>
                <a14:m>
                  <m:oMath xmlns:m="http://schemas.openxmlformats.org/officeDocument/2006/math">
                    <m:r>
                      <a:rPr lang="en-US" i="1" dirty="0" smtClean="0">
                        <a:solidFill>
                          <a:srgbClr val="E71224"/>
                        </a:solidFill>
                        <a:latin typeface="Cambria Math" panose="02040503050406030204" pitchFamily="18" charset="0"/>
                      </a:rPr>
                      <m:t> </m:t>
                    </m:r>
                    <m:r>
                      <a:rPr lang="en-US" i="1" dirty="0" smtClean="0">
                        <a:solidFill>
                          <a:srgbClr val="E71224"/>
                        </a:solidFill>
                        <a:latin typeface="Cambria Math" panose="02040503050406030204" pitchFamily="18" charset="0"/>
                      </a:rPr>
                      <m:t>𝑛</m:t>
                    </m:r>
                    <m:r>
                      <a:rPr lang="en-US" i="1" dirty="0" smtClean="0">
                        <a:solidFill>
                          <a:srgbClr val="E71224"/>
                        </a:solidFill>
                        <a:latin typeface="Cambria Math" panose="02040503050406030204" pitchFamily="18" charset="0"/>
                      </a:rPr>
                      <m:t> </m:t>
                    </m:r>
                  </m:oMath>
                </a14:m>
                <a:r>
                  <a:rPr lang="en-US" dirty="0"/>
                  <a:t>nodes</a:t>
                </a:r>
              </a:p>
            </p:txBody>
          </p:sp>
        </mc:Choice>
        <mc:Fallback xmlns="">
          <p:sp>
            <p:nvSpPr>
              <p:cNvPr id="17" name="CasellaDiTesto 16">
                <a:extLst>
                  <a:ext uri="{FF2B5EF4-FFF2-40B4-BE49-F238E27FC236}">
                    <a16:creationId xmlns:a16="http://schemas.microsoft.com/office/drawing/2014/main" id="{A4AE43B5-5051-46FD-82EE-622168C0FAA0}"/>
                  </a:ext>
                </a:extLst>
              </p:cNvPr>
              <p:cNvSpPr txBox="1">
                <a:spLocks noRot="1" noChangeAspect="1" noMove="1" noResize="1" noEditPoints="1" noAdjustHandles="1" noChangeArrowheads="1" noChangeShapeType="1" noTextEdit="1"/>
              </p:cNvSpPr>
              <p:nvPr/>
            </p:nvSpPr>
            <p:spPr>
              <a:xfrm>
                <a:off x="296866" y="949292"/>
                <a:ext cx="9415599" cy="369332"/>
              </a:xfrm>
              <a:prstGeom prst="rect">
                <a:avLst/>
              </a:prstGeom>
              <a:blipFill>
                <a:blip r:embed="rId6"/>
                <a:stretch>
                  <a:fillRect l="-453" t="-10000" b="-26667"/>
                </a:stretch>
              </a:blipFill>
            </p:spPr>
            <p:txBody>
              <a:bodyPr/>
              <a:lstStyle/>
              <a:p>
                <a:r>
                  <a:rPr lang="en-US">
                    <a:noFill/>
                  </a:rPr>
                  <a:t> </a:t>
                </a:r>
              </a:p>
            </p:txBody>
          </p:sp>
        </mc:Fallback>
      </mc:AlternateContent>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US" dirty="0"/>
              <a:t>Asynchronous Rumor spreading over networks</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3</a:t>
            </a:fld>
            <a:endParaRPr lang="it-IT"/>
          </a:p>
        </p:txBody>
      </p:sp>
      <p:sp>
        <p:nvSpPr>
          <p:cNvPr id="9" name="CasellaDiTesto 8">
            <a:extLst>
              <a:ext uri="{FF2B5EF4-FFF2-40B4-BE49-F238E27FC236}">
                <a16:creationId xmlns:a16="http://schemas.microsoft.com/office/drawing/2014/main" id="{4F8C79D3-FEF9-4355-F8C3-7F0BC2A3571C}"/>
              </a:ext>
            </a:extLst>
          </p:cNvPr>
          <p:cNvSpPr txBox="1"/>
          <p:nvPr/>
        </p:nvSpPr>
        <p:spPr>
          <a:xfrm>
            <a:off x="313455" y="1395997"/>
            <a:ext cx="9415599" cy="369332"/>
          </a:xfrm>
          <a:prstGeom prst="rect">
            <a:avLst/>
          </a:prstGeom>
          <a:noFill/>
        </p:spPr>
        <p:txBody>
          <a:bodyPr wrap="square">
            <a:spAutoFit/>
          </a:bodyPr>
          <a:lstStyle/>
          <a:p>
            <a:pPr marL="342900" indent="-342900">
              <a:buFont typeface="Arial" panose="020B0604020202020204" pitchFamily="34" charset="0"/>
              <a:buChar char="•"/>
            </a:pPr>
            <a:r>
              <a:rPr lang="en-US" b="1" dirty="0">
                <a:solidFill>
                  <a:srgbClr val="0000FF"/>
                </a:solidFill>
              </a:rPr>
              <a:t>Assume:</a:t>
            </a:r>
            <a:r>
              <a:rPr lang="en-US" dirty="0">
                <a:solidFill>
                  <a:srgbClr val="0000FF"/>
                </a:solidFill>
              </a:rPr>
              <a:t> </a:t>
            </a:r>
            <a:r>
              <a:rPr lang="en-US" dirty="0"/>
              <a:t>The </a:t>
            </a:r>
            <a:r>
              <a:rPr lang="en-US" b="1" dirty="0"/>
              <a:t>communication graph</a:t>
            </a:r>
            <a:r>
              <a:rPr lang="en-US" dirty="0"/>
              <a:t> is </a:t>
            </a:r>
            <a:r>
              <a:rPr lang="en-US" b="1" dirty="0"/>
              <a:t>complete </a:t>
            </a:r>
            <a:r>
              <a:rPr lang="en-US" dirty="0"/>
              <a:t>(</a:t>
            </a:r>
            <a:r>
              <a:rPr lang="en-US" i="1" dirty="0"/>
              <a:t>for the moment</a:t>
            </a:r>
            <a:r>
              <a:rPr lang="en-US" dirty="0"/>
              <a:t>)</a:t>
            </a:r>
          </a:p>
        </p:txBody>
      </p:sp>
      <mc:AlternateContent xmlns:mc="http://schemas.openxmlformats.org/markup-compatibility/2006">
        <mc:Choice xmlns:a14="http://schemas.microsoft.com/office/drawing/2010/main" Requires="a14">
          <p:sp>
            <p:nvSpPr>
              <p:cNvPr id="10" name="CasellaDiTesto 9">
                <a:extLst>
                  <a:ext uri="{FF2B5EF4-FFF2-40B4-BE49-F238E27FC236}">
                    <a16:creationId xmlns:a16="http://schemas.microsoft.com/office/drawing/2014/main" id="{16C22DB3-86BF-CDF2-9C8E-FBB3B3BC0438}"/>
                  </a:ext>
                </a:extLst>
              </p:cNvPr>
              <p:cNvSpPr txBox="1"/>
              <p:nvPr/>
            </p:nvSpPr>
            <p:spPr>
              <a:xfrm>
                <a:off x="347380" y="3255344"/>
                <a:ext cx="9415599" cy="369332"/>
              </a:xfrm>
              <a:prstGeom prst="rect">
                <a:avLst/>
              </a:prstGeom>
              <a:noFill/>
            </p:spPr>
            <p:txBody>
              <a:bodyPr wrap="square">
                <a:spAutoFit/>
              </a:bodyPr>
              <a:lstStyle/>
              <a:p>
                <a:pPr marL="342900" indent="-342900">
                  <a:buFont typeface="Arial" panose="020B0604020202020204" pitchFamily="34" charset="0"/>
                  <a:buChar char="•"/>
                </a:pPr>
                <a:r>
                  <a:rPr lang="en-US" b="1" dirty="0">
                    <a:solidFill>
                      <a:srgbClr val="0000FF"/>
                    </a:solidFill>
                  </a:rPr>
                  <a:t>Assume:</a:t>
                </a:r>
                <a:r>
                  <a:rPr lang="en-US" dirty="0">
                    <a:solidFill>
                      <a:srgbClr val="0000FF"/>
                    </a:solidFill>
                  </a:rPr>
                  <a:t> </a:t>
                </a:r>
                <a:r>
                  <a:rPr lang="en-US" dirty="0"/>
                  <a:t>Among the </a:t>
                </a:r>
                <a14:m>
                  <m:oMath xmlns:m="http://schemas.openxmlformats.org/officeDocument/2006/math">
                    <m:r>
                      <a:rPr lang="en-US" i="1" dirty="0" smtClean="0">
                        <a:solidFill>
                          <a:srgbClr val="E71224"/>
                        </a:solidFill>
                        <a:latin typeface="Cambria Math" panose="02040503050406030204" pitchFamily="18" charset="0"/>
                      </a:rPr>
                      <m:t>𝑛</m:t>
                    </m:r>
                  </m:oMath>
                </a14:m>
                <a:r>
                  <a:rPr lang="en-US" dirty="0"/>
                  <a:t> nodes, </a:t>
                </a:r>
                <a:r>
                  <a:rPr lang="en-US" b="1" dirty="0"/>
                  <a:t>only</a:t>
                </a:r>
                <a:r>
                  <a:rPr lang="en-US" dirty="0"/>
                  <a:t> </a:t>
                </a:r>
                <a14:m>
                  <m:oMath xmlns:m="http://schemas.openxmlformats.org/officeDocument/2006/math">
                    <m:r>
                      <a:rPr lang="it-IT" b="0" i="1" dirty="0" smtClean="0">
                        <a:solidFill>
                          <a:srgbClr val="E71224"/>
                        </a:solidFill>
                        <a:latin typeface="Cambria Math" panose="02040503050406030204" pitchFamily="18" charset="0"/>
                      </a:rPr>
                      <m:t>1</m:t>
                    </m:r>
                  </m:oMath>
                </a14:m>
                <a:r>
                  <a:rPr lang="en-US" dirty="0"/>
                  <a:t> </a:t>
                </a:r>
                <a:r>
                  <a:rPr lang="en-US" b="1" dirty="0"/>
                  <a:t>nodes</a:t>
                </a:r>
                <a:r>
                  <a:rPr lang="en-US" dirty="0"/>
                  <a:t> initially knows the “</a:t>
                </a:r>
                <a:r>
                  <a:rPr lang="en-US" b="1" dirty="0"/>
                  <a:t>rumor</a:t>
                </a:r>
                <a:r>
                  <a:rPr lang="en-US" dirty="0"/>
                  <a:t>”</a:t>
                </a:r>
              </a:p>
            </p:txBody>
          </p:sp>
        </mc:Choice>
        <mc:Fallback>
          <p:sp>
            <p:nvSpPr>
              <p:cNvPr id="10" name="CasellaDiTesto 9">
                <a:extLst>
                  <a:ext uri="{FF2B5EF4-FFF2-40B4-BE49-F238E27FC236}">
                    <a16:creationId xmlns:a16="http://schemas.microsoft.com/office/drawing/2014/main" id="{16C22DB3-86BF-CDF2-9C8E-FBB3B3BC0438}"/>
                  </a:ext>
                </a:extLst>
              </p:cNvPr>
              <p:cNvSpPr txBox="1">
                <a:spLocks noRot="1" noChangeAspect="1" noMove="1" noResize="1" noEditPoints="1" noAdjustHandles="1" noChangeArrowheads="1" noChangeShapeType="1" noTextEdit="1"/>
              </p:cNvSpPr>
              <p:nvPr/>
            </p:nvSpPr>
            <p:spPr>
              <a:xfrm>
                <a:off x="347380" y="3255344"/>
                <a:ext cx="9415599" cy="369332"/>
              </a:xfrm>
              <a:prstGeom prst="rect">
                <a:avLst/>
              </a:prstGeom>
              <a:blipFill>
                <a:blip r:embed="rId7"/>
                <a:stretch>
                  <a:fillRect l="-453" t="-8197" b="-2459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A081CC4A-5152-5A83-3A81-A8E59E7F3461}"/>
                  </a:ext>
                </a:extLst>
              </p:cNvPr>
              <p:cNvSpPr txBox="1"/>
              <p:nvPr/>
            </p:nvSpPr>
            <p:spPr>
              <a:xfrm>
                <a:off x="853348" y="5132647"/>
                <a:ext cx="8955224" cy="369332"/>
              </a:xfrm>
              <a:prstGeom prst="rect">
                <a:avLst/>
              </a:prstGeom>
              <a:noFill/>
            </p:spPr>
            <p:txBody>
              <a:bodyPr wrap="square">
                <a:spAutoFit/>
              </a:bodyPr>
              <a:lstStyle/>
              <a:p>
                <a:pPr marL="342900" indent="-342900">
                  <a:buFont typeface="Wingdings" panose="05000000000000000000" pitchFamily="2" charset="2"/>
                  <a:buChar char="ü"/>
                </a:pPr>
                <a:r>
                  <a:rPr lang="en-US" dirty="0"/>
                  <a:t>if </a:t>
                </a:r>
                <a14:m>
                  <m:oMath xmlns:m="http://schemas.openxmlformats.org/officeDocument/2006/math">
                    <m:r>
                      <a:rPr lang="it-IT" b="0" i="1" dirty="0" smtClean="0">
                        <a:solidFill>
                          <a:srgbClr val="E71224"/>
                        </a:solidFill>
                        <a:latin typeface="Cambria Math" panose="02040503050406030204" pitchFamily="18" charset="0"/>
                      </a:rPr>
                      <m:t>𝑖</m:t>
                    </m:r>
                    <m:r>
                      <a:rPr lang="it-IT" b="0" i="1" dirty="0" smtClean="0">
                        <a:solidFill>
                          <a:srgbClr val="E71224"/>
                        </a:solidFill>
                        <a:latin typeface="Cambria Math" panose="02040503050406030204" pitchFamily="18" charset="0"/>
                      </a:rPr>
                      <m:t> </m:t>
                    </m:r>
                  </m:oMath>
                </a14:m>
                <a:r>
                  <a:rPr lang="en-US" b="1" dirty="0"/>
                  <a:t>knows</a:t>
                </a:r>
                <a:r>
                  <a:rPr lang="en-US" dirty="0"/>
                  <a:t> </a:t>
                </a:r>
                <a:r>
                  <a:rPr lang="en-US" b="1" dirty="0"/>
                  <a:t>the</a:t>
                </a:r>
                <a:r>
                  <a:rPr lang="en-US" dirty="0"/>
                  <a:t> </a:t>
                </a:r>
                <a:r>
                  <a:rPr lang="en-US" b="1" dirty="0"/>
                  <a:t>rumor</a:t>
                </a:r>
                <a:r>
                  <a:rPr lang="en-US" dirty="0"/>
                  <a:t> and </a:t>
                </a:r>
                <a14:m>
                  <m:oMath xmlns:m="http://schemas.openxmlformats.org/officeDocument/2006/math">
                    <m:r>
                      <a:rPr lang="it-IT" b="0" i="1" dirty="0" smtClean="0">
                        <a:solidFill>
                          <a:srgbClr val="E71224"/>
                        </a:solidFill>
                        <a:latin typeface="Cambria Math" panose="02040503050406030204" pitchFamily="18" charset="0"/>
                      </a:rPr>
                      <m:t>𝑗</m:t>
                    </m:r>
                  </m:oMath>
                </a14:m>
                <a:r>
                  <a:rPr lang="en-US" dirty="0"/>
                  <a:t> </a:t>
                </a:r>
                <a:r>
                  <a:rPr lang="en-US" b="1" dirty="0"/>
                  <a:t>doesn’t</a:t>
                </a:r>
                <a:r>
                  <a:rPr lang="en-US" dirty="0"/>
                  <a:t>, then </a:t>
                </a:r>
                <a14:m>
                  <m:oMath xmlns:m="http://schemas.openxmlformats.org/officeDocument/2006/math">
                    <m:r>
                      <a:rPr lang="it-IT" i="1" dirty="0">
                        <a:solidFill>
                          <a:srgbClr val="E71224"/>
                        </a:solidFill>
                        <a:latin typeface="Cambria Math" panose="02040503050406030204" pitchFamily="18" charset="0"/>
                      </a:rPr>
                      <m:t>𝑖</m:t>
                    </m:r>
                  </m:oMath>
                </a14:m>
                <a:r>
                  <a:rPr lang="en-US" dirty="0"/>
                  <a:t> </a:t>
                </a:r>
                <a:r>
                  <a:rPr lang="en-US" b="1" dirty="0"/>
                  <a:t>informs</a:t>
                </a:r>
                <a:r>
                  <a:rPr lang="en-US" dirty="0"/>
                  <a:t> </a:t>
                </a:r>
                <a14:m>
                  <m:oMath xmlns:m="http://schemas.openxmlformats.org/officeDocument/2006/math">
                    <m:r>
                      <a:rPr lang="it-IT" b="0" i="1" dirty="0" smtClean="0">
                        <a:solidFill>
                          <a:srgbClr val="E71224"/>
                        </a:solidFill>
                        <a:latin typeface="Cambria Math" panose="02040503050406030204" pitchFamily="18" charset="0"/>
                      </a:rPr>
                      <m:t>𝑗</m:t>
                    </m:r>
                  </m:oMath>
                </a14:m>
                <a:r>
                  <a:rPr lang="en-US" dirty="0"/>
                  <a:t>, </a:t>
                </a:r>
                <a:r>
                  <a:rPr lang="en-US" b="1" dirty="0"/>
                  <a:t>otherwise</a:t>
                </a:r>
                <a:r>
                  <a:rPr lang="en-US" dirty="0"/>
                  <a:t> there is </a:t>
                </a:r>
                <a:r>
                  <a:rPr lang="en-US" b="1" dirty="0"/>
                  <a:t>no change</a:t>
                </a:r>
              </a:p>
            </p:txBody>
          </p:sp>
        </mc:Choice>
        <mc:Fallback xmlns="">
          <p:sp>
            <p:nvSpPr>
              <p:cNvPr id="3" name="CasellaDiTesto 2">
                <a:extLst>
                  <a:ext uri="{FF2B5EF4-FFF2-40B4-BE49-F238E27FC236}">
                    <a16:creationId xmlns:a16="http://schemas.microsoft.com/office/drawing/2014/main" id="{A081CC4A-5152-5A83-3A81-A8E59E7F3461}"/>
                  </a:ext>
                </a:extLst>
              </p:cNvPr>
              <p:cNvSpPr txBox="1">
                <a:spLocks noRot="1" noChangeAspect="1" noMove="1" noResize="1" noEditPoints="1" noAdjustHandles="1" noChangeArrowheads="1" noChangeShapeType="1" noTextEdit="1"/>
              </p:cNvSpPr>
              <p:nvPr/>
            </p:nvSpPr>
            <p:spPr>
              <a:xfrm>
                <a:off x="853348" y="5132647"/>
                <a:ext cx="8955224" cy="369332"/>
              </a:xfrm>
              <a:prstGeom prst="rect">
                <a:avLst/>
              </a:prstGeom>
              <a:blipFill>
                <a:blip r:embed="rId8"/>
                <a:stretch>
                  <a:fillRect l="-477" t="-9836" b="-24590"/>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7" name="CasellaDiTesto 6">
                <a:extLst>
                  <a:ext uri="{FF2B5EF4-FFF2-40B4-BE49-F238E27FC236}">
                    <a16:creationId xmlns:a16="http://schemas.microsoft.com/office/drawing/2014/main" id="{0C00F7AB-CBE1-DFB1-44A6-A13E60E94C9E}"/>
                  </a:ext>
                </a:extLst>
              </p:cNvPr>
              <p:cNvSpPr txBox="1"/>
              <p:nvPr/>
            </p:nvSpPr>
            <p:spPr>
              <a:xfrm>
                <a:off x="347380" y="3672260"/>
                <a:ext cx="9748117" cy="493790"/>
              </a:xfrm>
              <a:prstGeom prst="rect">
                <a:avLst/>
              </a:prstGeom>
              <a:noFill/>
            </p:spPr>
            <p:txBody>
              <a:bodyPr wrap="square">
                <a:spAutoFit/>
              </a:bodyPr>
              <a:lstStyle/>
              <a:p>
                <a:pPr marL="342900" indent="-342900">
                  <a:buFont typeface="Arial" panose="020B0604020202020204" pitchFamily="34" charset="0"/>
                  <a:buChar char="•"/>
                </a:pPr>
                <a:r>
                  <a:rPr lang="en-US" b="1" dirty="0">
                    <a:solidFill>
                      <a:srgbClr val="0000FF"/>
                    </a:solidFill>
                  </a:rPr>
                  <a:t>Assume: </a:t>
                </a:r>
                <a:r>
                  <a:rPr lang="en-US" dirty="0"/>
                  <a:t>Each node has a </a:t>
                </a:r>
                <a:r>
                  <a:rPr lang="en-US" b="1" dirty="0"/>
                  <a:t>local clock </a:t>
                </a:r>
                <a:r>
                  <a:rPr lang="en-US" i="1" dirty="0"/>
                  <a:t>“ticking”</a:t>
                </a:r>
                <a:r>
                  <a:rPr lang="en-US" dirty="0"/>
                  <a:t> as a Poisson process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𝐶</m:t>
                        </m:r>
                      </m:e>
                      <m:sub>
                        <m:r>
                          <a:rPr lang="it-IT" i="1" dirty="0">
                            <a:solidFill>
                              <a:srgbClr val="E71224"/>
                            </a:solidFill>
                            <a:latin typeface="Cambria Math" panose="02040503050406030204" pitchFamily="18" charset="0"/>
                          </a:rPr>
                          <m:t>𝑖</m:t>
                        </m:r>
                      </m:sub>
                    </m:sSub>
                    <m:r>
                      <a:rPr lang="it-IT" i="1" dirty="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𝑡</m:t>
                    </m:r>
                    <m:r>
                      <a:rPr lang="it-IT" i="1" dirty="0">
                        <a:solidFill>
                          <a:srgbClr val="E71224"/>
                        </a:solidFill>
                        <a:latin typeface="Cambria Math" panose="02040503050406030204" pitchFamily="18" charset="0"/>
                      </a:rPr>
                      <m:t>)</m:t>
                    </m:r>
                  </m:oMath>
                </a14:m>
                <a:r>
                  <a:rPr lang="en-US" dirty="0"/>
                  <a:t> with rate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𝜆</m:t>
                        </m:r>
                      </m:e>
                      <m:sub>
                        <m:r>
                          <a:rPr lang="it-IT" i="1" dirty="0">
                            <a:solidFill>
                              <a:srgbClr val="E71224"/>
                            </a:solidFill>
                            <a:latin typeface="Cambria Math" panose="02040503050406030204" pitchFamily="18" charset="0"/>
                          </a:rPr>
                          <m:t>𝑖</m:t>
                        </m:r>
                      </m:sub>
                    </m:sSub>
                    <m:r>
                      <a:rPr lang="it-IT" i="1" dirty="0">
                        <a:solidFill>
                          <a:srgbClr val="E71224"/>
                        </a:solidFill>
                        <a:latin typeface="Cambria Math" panose="02040503050406030204" pitchFamily="18" charset="0"/>
                      </a:rPr>
                      <m:t>=1</m:t>
                    </m:r>
                    <m:f>
                      <m:fPr>
                        <m:ctrlPr>
                          <a:rPr lang="it-IT" b="0" i="1" dirty="0" smtClean="0">
                            <a:solidFill>
                              <a:srgbClr val="E71224"/>
                            </a:solidFill>
                            <a:latin typeface="Cambria Math" panose="02040503050406030204" pitchFamily="18" charset="0"/>
                          </a:rPr>
                        </m:ctrlPr>
                      </m:fPr>
                      <m:num>
                        <m:r>
                          <a:rPr lang="it-IT" b="0" i="1" dirty="0" smtClean="0">
                            <a:solidFill>
                              <a:srgbClr val="E71224"/>
                            </a:solidFill>
                            <a:latin typeface="Cambria Math" panose="02040503050406030204" pitchFamily="18" charset="0"/>
                          </a:rPr>
                          <m:t>𝑡𝑖𝑐𝑘</m:t>
                        </m:r>
                      </m:num>
                      <m:den>
                        <m:r>
                          <a:rPr lang="it-IT" i="1" dirty="0">
                            <a:solidFill>
                              <a:srgbClr val="E71224"/>
                            </a:solidFill>
                            <a:latin typeface="Cambria Math" panose="02040503050406030204" pitchFamily="18" charset="0"/>
                          </a:rPr>
                          <m:t>𝑠𝑒𝑐</m:t>
                        </m:r>
                      </m:den>
                    </m:f>
                  </m:oMath>
                </a14:m>
                <a:endParaRPr lang="en-US" dirty="0"/>
              </a:p>
            </p:txBody>
          </p:sp>
        </mc:Choice>
        <mc:Fallback>
          <p:sp>
            <p:nvSpPr>
              <p:cNvPr id="7" name="CasellaDiTesto 6">
                <a:extLst>
                  <a:ext uri="{FF2B5EF4-FFF2-40B4-BE49-F238E27FC236}">
                    <a16:creationId xmlns:a16="http://schemas.microsoft.com/office/drawing/2014/main" id="{0C00F7AB-CBE1-DFB1-44A6-A13E60E94C9E}"/>
                  </a:ext>
                </a:extLst>
              </p:cNvPr>
              <p:cNvSpPr txBox="1">
                <a:spLocks noRot="1" noChangeAspect="1" noMove="1" noResize="1" noEditPoints="1" noAdjustHandles="1" noChangeArrowheads="1" noChangeShapeType="1" noTextEdit="1"/>
              </p:cNvSpPr>
              <p:nvPr/>
            </p:nvSpPr>
            <p:spPr>
              <a:xfrm>
                <a:off x="347380" y="3672260"/>
                <a:ext cx="9748117" cy="493790"/>
              </a:xfrm>
              <a:prstGeom prst="rect">
                <a:avLst/>
              </a:prstGeom>
              <a:blipFill>
                <a:blip r:embed="rId9"/>
                <a:stretch>
                  <a:fillRect l="-438" b="-7407"/>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12" name="CasellaDiTesto 11">
                <a:extLst>
                  <a:ext uri="{FF2B5EF4-FFF2-40B4-BE49-F238E27FC236}">
                    <a16:creationId xmlns:a16="http://schemas.microsoft.com/office/drawing/2014/main" id="{677463B8-B3AE-4F30-DECE-4E58BF5D6061}"/>
                  </a:ext>
                </a:extLst>
              </p:cNvPr>
              <p:cNvSpPr txBox="1"/>
              <p:nvPr/>
            </p:nvSpPr>
            <p:spPr>
              <a:xfrm>
                <a:off x="362246" y="4137389"/>
                <a:ext cx="9415599" cy="369332"/>
              </a:xfrm>
              <a:prstGeom prst="rect">
                <a:avLst/>
              </a:prstGeom>
              <a:noFill/>
            </p:spPr>
            <p:txBody>
              <a:bodyPr wrap="square">
                <a:spAutoFit/>
              </a:bodyPr>
              <a:lstStyle/>
              <a:p>
                <a:pPr marL="342900" indent="-342900">
                  <a:buFont typeface="Arial" panose="020B0604020202020204" pitchFamily="34" charset="0"/>
                  <a:buChar char="•"/>
                </a:pPr>
                <a:r>
                  <a:rPr lang="en-US" b="1" dirty="0"/>
                  <a:t>Then:</a:t>
                </a:r>
                <a:r>
                  <a:rPr lang="en-US" dirty="0"/>
                  <a:t> When there is a jump on </a:t>
                </a:r>
                <a14:m>
                  <m:oMath xmlns:m="http://schemas.openxmlformats.org/officeDocument/2006/math">
                    <m:sSub>
                      <m:sSubPr>
                        <m:ctrlPr>
                          <a:rPr lang="it-IT"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𝐶</m:t>
                        </m:r>
                      </m:e>
                      <m:sub>
                        <m:r>
                          <a:rPr lang="it-IT" i="1" dirty="0">
                            <a:solidFill>
                              <a:srgbClr val="E71224"/>
                            </a:solidFill>
                            <a:latin typeface="Cambria Math" panose="02040503050406030204" pitchFamily="18" charset="0"/>
                          </a:rPr>
                          <m:t>𝑖</m:t>
                        </m:r>
                      </m:sub>
                    </m:sSub>
                    <m:r>
                      <a:rPr lang="it-IT" i="1" dirty="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𝑡</m:t>
                    </m:r>
                    <m:r>
                      <a:rPr lang="it-IT" i="1" dirty="0">
                        <a:solidFill>
                          <a:srgbClr val="E71224"/>
                        </a:solidFill>
                        <a:latin typeface="Cambria Math" panose="02040503050406030204" pitchFamily="18" charset="0"/>
                      </a:rPr>
                      <m:t>)</m:t>
                    </m:r>
                  </m:oMath>
                </a14:m>
                <a:r>
                  <a:rPr lang="en-US" dirty="0"/>
                  <a:t> node </a:t>
                </a:r>
                <a14:m>
                  <m:oMath xmlns:m="http://schemas.openxmlformats.org/officeDocument/2006/math">
                    <m:r>
                      <a:rPr lang="it-IT" i="1" dirty="0">
                        <a:solidFill>
                          <a:srgbClr val="E71224"/>
                        </a:solidFill>
                        <a:latin typeface="Cambria Math" panose="02040503050406030204" pitchFamily="18" charset="0"/>
                      </a:rPr>
                      <m:t>𝑖</m:t>
                    </m:r>
                  </m:oMath>
                </a14:m>
                <a:r>
                  <a:rPr lang="en-US" dirty="0"/>
                  <a:t> becomes active</a:t>
                </a:r>
              </a:p>
            </p:txBody>
          </p:sp>
        </mc:Choice>
        <mc:Fallback>
          <p:sp>
            <p:nvSpPr>
              <p:cNvPr id="12" name="CasellaDiTesto 11">
                <a:extLst>
                  <a:ext uri="{FF2B5EF4-FFF2-40B4-BE49-F238E27FC236}">
                    <a16:creationId xmlns:a16="http://schemas.microsoft.com/office/drawing/2014/main" id="{677463B8-B3AE-4F30-DECE-4E58BF5D6061}"/>
                  </a:ext>
                </a:extLst>
              </p:cNvPr>
              <p:cNvSpPr txBox="1">
                <a:spLocks noRot="1" noChangeAspect="1" noMove="1" noResize="1" noEditPoints="1" noAdjustHandles="1" noChangeArrowheads="1" noChangeShapeType="1" noTextEdit="1"/>
              </p:cNvSpPr>
              <p:nvPr/>
            </p:nvSpPr>
            <p:spPr>
              <a:xfrm>
                <a:off x="362246" y="4137389"/>
                <a:ext cx="9415599" cy="369332"/>
              </a:xfrm>
              <a:prstGeom prst="rect">
                <a:avLst/>
              </a:prstGeom>
              <a:blipFill>
                <a:blip r:embed="rId10"/>
                <a:stretch>
                  <a:fillRect l="-388" t="-10000" b="-26667"/>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15" name="CasellaDiTesto 14">
                <a:extLst>
                  <a:ext uri="{FF2B5EF4-FFF2-40B4-BE49-F238E27FC236}">
                    <a16:creationId xmlns:a16="http://schemas.microsoft.com/office/drawing/2014/main" id="{D28B531B-B920-8525-A3CB-EC19217C6BFF}"/>
                  </a:ext>
                </a:extLst>
              </p:cNvPr>
              <p:cNvSpPr txBox="1"/>
              <p:nvPr/>
            </p:nvSpPr>
            <p:spPr>
              <a:xfrm>
                <a:off x="296867" y="6298778"/>
                <a:ext cx="9480978" cy="369332"/>
              </a:xfrm>
              <a:prstGeom prst="rect">
                <a:avLst/>
              </a:prstGeom>
              <a:noFill/>
            </p:spPr>
            <p:txBody>
              <a:bodyPr wrap="square">
                <a:spAutoFit/>
              </a:bodyPr>
              <a:lstStyle/>
              <a:p>
                <a:pPr marL="342900" indent="-342900">
                  <a:buFont typeface="Arial" panose="020B0604020202020204" pitchFamily="34" charset="0"/>
                  <a:buChar char="•"/>
                </a:pPr>
                <a:r>
                  <a:rPr lang="en-US" b="1" dirty="0">
                    <a:solidFill>
                      <a:srgbClr val="0000FF"/>
                    </a:solidFill>
                  </a:rPr>
                  <a:t>Question: </a:t>
                </a:r>
                <a:r>
                  <a:rPr lang="en-US" dirty="0"/>
                  <a:t>Starting at </a:t>
                </a:r>
                <a14:m>
                  <m:oMath xmlns:m="http://schemas.openxmlformats.org/officeDocument/2006/math">
                    <m:r>
                      <a:rPr lang="it-IT" b="0" i="1" dirty="0" smtClean="0">
                        <a:solidFill>
                          <a:srgbClr val="E71224"/>
                        </a:solidFill>
                        <a:latin typeface="Cambria Math" panose="02040503050406030204" pitchFamily="18" charset="0"/>
                      </a:rPr>
                      <m:t>𝑡</m:t>
                    </m:r>
                    <m:r>
                      <a:rPr lang="it-IT" b="0" i="1" dirty="0" smtClean="0">
                        <a:solidFill>
                          <a:srgbClr val="E71224"/>
                        </a:solidFill>
                        <a:latin typeface="Cambria Math" panose="02040503050406030204" pitchFamily="18" charset="0"/>
                      </a:rPr>
                      <m:t>=0</m:t>
                    </m:r>
                  </m:oMath>
                </a14:m>
                <a:r>
                  <a:rPr lang="en-US" dirty="0"/>
                  <a:t> and let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𝑇</m:t>
                        </m:r>
                      </m:e>
                      <m:sub>
                        <m:r>
                          <a:rPr lang="it-IT" b="0" i="1" dirty="0" smtClean="0">
                            <a:solidFill>
                              <a:srgbClr val="E71224"/>
                            </a:solidFill>
                            <a:latin typeface="Cambria Math" panose="02040503050406030204" pitchFamily="18" charset="0"/>
                          </a:rPr>
                          <m:t>𝑛</m:t>
                        </m:r>
                      </m:sub>
                    </m:sSub>
                  </m:oMath>
                </a14:m>
                <a:r>
                  <a:rPr lang="en-US" dirty="0"/>
                  <a:t> be the ﬁrst time all the </a:t>
                </a:r>
                <a14:m>
                  <m:oMath xmlns:m="http://schemas.openxmlformats.org/officeDocument/2006/math">
                    <m:r>
                      <a:rPr lang="it-IT" i="1" dirty="0">
                        <a:solidFill>
                          <a:srgbClr val="E71224"/>
                        </a:solidFill>
                        <a:latin typeface="Cambria Math" panose="02040503050406030204" pitchFamily="18" charset="0"/>
                      </a:rPr>
                      <m:t>𝑛</m:t>
                    </m:r>
                    <m:r>
                      <a:rPr lang="it-IT" i="1" dirty="0">
                        <a:solidFill>
                          <a:srgbClr val="E71224"/>
                        </a:solidFill>
                        <a:latin typeface="Cambria Math" panose="02040503050406030204" pitchFamily="18" charset="0"/>
                      </a:rPr>
                      <m:t> </m:t>
                    </m:r>
                  </m:oMath>
                </a14:m>
                <a:r>
                  <a:rPr lang="en-US" dirty="0"/>
                  <a:t>nodes know the rumor.</a:t>
                </a:r>
              </a:p>
            </p:txBody>
          </p:sp>
        </mc:Choice>
        <mc:Fallback>
          <p:sp>
            <p:nvSpPr>
              <p:cNvPr id="15" name="CasellaDiTesto 14">
                <a:extLst>
                  <a:ext uri="{FF2B5EF4-FFF2-40B4-BE49-F238E27FC236}">
                    <a16:creationId xmlns:a16="http://schemas.microsoft.com/office/drawing/2014/main" id="{D28B531B-B920-8525-A3CB-EC19217C6BFF}"/>
                  </a:ext>
                </a:extLst>
              </p:cNvPr>
              <p:cNvSpPr txBox="1">
                <a:spLocks noRot="1" noChangeAspect="1" noMove="1" noResize="1" noEditPoints="1" noAdjustHandles="1" noChangeArrowheads="1" noChangeShapeType="1" noTextEdit="1"/>
              </p:cNvSpPr>
              <p:nvPr/>
            </p:nvSpPr>
            <p:spPr>
              <a:xfrm>
                <a:off x="296867" y="6298778"/>
                <a:ext cx="9480978" cy="369332"/>
              </a:xfrm>
              <a:prstGeom prst="rect">
                <a:avLst/>
              </a:prstGeom>
              <a:blipFill>
                <a:blip r:embed="rId11"/>
                <a:stretch>
                  <a:fillRect l="-450" t="-8197" b="-24590"/>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16" name="CasellaDiTesto 15">
                <a:extLst>
                  <a:ext uri="{FF2B5EF4-FFF2-40B4-BE49-F238E27FC236}">
                    <a16:creationId xmlns:a16="http://schemas.microsoft.com/office/drawing/2014/main" id="{0C55F6BC-683A-DBA0-1F86-A35EC29A194C}"/>
                  </a:ext>
                </a:extLst>
              </p:cNvPr>
              <p:cNvSpPr txBox="1"/>
              <p:nvPr/>
            </p:nvSpPr>
            <p:spPr>
              <a:xfrm>
                <a:off x="1685874" y="6769772"/>
                <a:ext cx="7769701" cy="369332"/>
              </a:xfrm>
              <a:prstGeom prst="rect">
                <a:avLst/>
              </a:prstGeom>
              <a:noFill/>
            </p:spPr>
            <p:txBody>
              <a:bodyPr wrap="square">
                <a:spAutoFit/>
              </a:bodyPr>
              <a:lstStyle/>
              <a:p>
                <a:r>
                  <a:rPr lang="it-IT" dirty="0">
                    <a:solidFill>
                      <a:srgbClr val="0000FF"/>
                    </a:solidFill>
                  </a:rPr>
                  <a:t>What </a:t>
                </a:r>
                <a:r>
                  <a:rPr lang="it-IT" dirty="0" err="1">
                    <a:solidFill>
                      <a:srgbClr val="0000FF"/>
                    </a:solidFill>
                  </a:rPr>
                  <a:t>about</a:t>
                </a:r>
                <a:r>
                  <a:rPr lang="it-IT" dirty="0">
                    <a:solidFill>
                      <a:srgbClr val="0000FF"/>
                    </a:solidFill>
                  </a:rPr>
                  <a:t> </a:t>
                </a:r>
                <a14:m>
                  <m:oMath xmlns:m="http://schemas.openxmlformats.org/officeDocument/2006/math">
                    <m:r>
                      <a:rPr lang="it-IT" b="0" i="1" dirty="0" smtClean="0">
                        <a:solidFill>
                          <a:srgbClr val="E71224"/>
                        </a:solidFill>
                        <a:latin typeface="Cambria Math" panose="02040503050406030204" pitchFamily="18" charset="0"/>
                      </a:rPr>
                      <m:t>𝐸</m:t>
                    </m:r>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𝑇</m:t>
                        </m:r>
                      </m:e>
                      <m:sub>
                        <m:r>
                          <a:rPr lang="it-IT" b="0" i="1" dirty="0" smtClean="0">
                            <a:solidFill>
                              <a:srgbClr val="E71224"/>
                            </a:solidFill>
                            <a:latin typeface="Cambria Math" panose="02040503050406030204" pitchFamily="18" charset="0"/>
                          </a:rPr>
                          <m:t>𝑛</m:t>
                        </m:r>
                      </m:sub>
                    </m:sSub>
                    <m:r>
                      <a:rPr lang="it-IT" b="0" i="1" dirty="0" smtClean="0">
                        <a:solidFill>
                          <a:srgbClr val="E71224"/>
                        </a:solidFill>
                        <a:latin typeface="Cambria Math" panose="02040503050406030204" pitchFamily="18" charset="0"/>
                      </a:rPr>
                      <m:t>]</m:t>
                    </m:r>
                  </m:oMath>
                </a14:m>
                <a:r>
                  <a:rPr lang="en-US" dirty="0">
                    <a:solidFill>
                      <a:srgbClr val="0000FF"/>
                    </a:solidFill>
                  </a:rPr>
                  <a:t>, and how it depends by graph’s size “</a:t>
                </a:r>
                <a14:m>
                  <m:oMath xmlns:m="http://schemas.openxmlformats.org/officeDocument/2006/math">
                    <m:r>
                      <a:rPr lang="it-IT" i="1" dirty="0" smtClean="0">
                        <a:solidFill>
                          <a:srgbClr val="E71224"/>
                        </a:solidFill>
                        <a:latin typeface="Cambria Math" panose="02040503050406030204" pitchFamily="18" charset="0"/>
                      </a:rPr>
                      <m:t>𝑛</m:t>
                    </m:r>
                  </m:oMath>
                </a14:m>
                <a:r>
                  <a:rPr lang="en-US" dirty="0">
                    <a:solidFill>
                      <a:srgbClr val="0000FF"/>
                    </a:solidFill>
                  </a:rPr>
                  <a:t>”?</a:t>
                </a:r>
              </a:p>
            </p:txBody>
          </p:sp>
        </mc:Choice>
        <mc:Fallback>
          <p:sp>
            <p:nvSpPr>
              <p:cNvPr id="16" name="CasellaDiTesto 15">
                <a:extLst>
                  <a:ext uri="{FF2B5EF4-FFF2-40B4-BE49-F238E27FC236}">
                    <a16:creationId xmlns:a16="http://schemas.microsoft.com/office/drawing/2014/main" id="{0C55F6BC-683A-DBA0-1F86-A35EC29A194C}"/>
                  </a:ext>
                </a:extLst>
              </p:cNvPr>
              <p:cNvSpPr txBox="1">
                <a:spLocks noRot="1" noChangeAspect="1" noMove="1" noResize="1" noEditPoints="1" noAdjustHandles="1" noChangeArrowheads="1" noChangeShapeType="1" noTextEdit="1"/>
              </p:cNvSpPr>
              <p:nvPr/>
            </p:nvSpPr>
            <p:spPr>
              <a:xfrm>
                <a:off x="1685874" y="6769772"/>
                <a:ext cx="7769701" cy="369332"/>
              </a:xfrm>
              <a:prstGeom prst="rect">
                <a:avLst/>
              </a:prstGeom>
              <a:blipFill>
                <a:blip r:embed="rId12"/>
                <a:stretch>
                  <a:fillRect l="-706" t="-10000" b="-26667"/>
                </a:stretch>
              </a:blipFill>
            </p:spPr>
            <p:txBody>
              <a:bodyPr/>
              <a:lstStyle/>
              <a:p>
                <a:r>
                  <a:rPr lang="it-IT">
                    <a:noFill/>
                  </a:rPr>
                  <a:t> </a:t>
                </a:r>
              </a:p>
            </p:txBody>
          </p:sp>
        </mc:Fallback>
      </mc:AlternateContent>
      <p:grpSp>
        <p:nvGrpSpPr>
          <p:cNvPr id="18" name="Gruppo 17">
            <a:extLst>
              <a:ext uri="{FF2B5EF4-FFF2-40B4-BE49-F238E27FC236}">
                <a16:creationId xmlns:a16="http://schemas.microsoft.com/office/drawing/2014/main" id="{53342C30-2099-4296-417A-C4DEBD36CA70}"/>
              </a:ext>
            </a:extLst>
          </p:cNvPr>
          <p:cNvGrpSpPr/>
          <p:nvPr/>
        </p:nvGrpSpPr>
        <p:grpSpPr>
          <a:xfrm>
            <a:off x="-214539" y="1921974"/>
            <a:ext cx="10105965" cy="709404"/>
            <a:chOff x="-214539" y="1921974"/>
            <a:chExt cx="10105965" cy="709404"/>
          </a:xfrm>
        </p:grpSpPr>
        <p:sp>
          <p:nvSpPr>
            <p:cNvPr id="14" name="Rettangolo con angoli arrotondati 13">
              <a:extLst>
                <a:ext uri="{FF2B5EF4-FFF2-40B4-BE49-F238E27FC236}">
                  <a16:creationId xmlns:a16="http://schemas.microsoft.com/office/drawing/2014/main" id="{B2FBF81C-4E77-60EA-B240-51E4C8D1C8D4}"/>
                </a:ext>
              </a:extLst>
            </p:cNvPr>
            <p:cNvSpPr/>
            <p:nvPr/>
          </p:nvSpPr>
          <p:spPr>
            <a:xfrm>
              <a:off x="218935" y="1921974"/>
              <a:ext cx="9672491" cy="709404"/>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0" dirty="0">
                <a:solidFill>
                  <a:schemeClr val="tx1"/>
                </a:solidFill>
              </a:endParaRPr>
            </a:p>
            <a:p>
              <a:pPr algn="ctr"/>
              <a:endParaRPr lang="en-US" sz="1900" dirty="0">
                <a:solidFill>
                  <a:schemeClr val="tx1"/>
                </a:solidFill>
              </a:endParaRPr>
            </a:p>
          </p:txBody>
        </p:sp>
        <mc:AlternateContent xmlns:mc="http://schemas.openxmlformats.org/markup-compatibility/2006" xmlns:a14="http://schemas.microsoft.com/office/drawing/2010/main">
          <mc:Choice Requires="a14">
            <p:sp>
              <p:nvSpPr>
                <p:cNvPr id="1027" name="CasellaDiTesto 1026">
                  <a:extLst>
                    <a:ext uri="{FF2B5EF4-FFF2-40B4-BE49-F238E27FC236}">
                      <a16:creationId xmlns:a16="http://schemas.microsoft.com/office/drawing/2014/main" id="{B7565019-C37F-8A13-1614-D838690FDEC4}"/>
                    </a:ext>
                  </a:extLst>
                </p:cNvPr>
                <p:cNvSpPr txBox="1"/>
                <p:nvPr/>
              </p:nvSpPr>
              <p:spPr>
                <a:xfrm>
                  <a:off x="-214539" y="2237988"/>
                  <a:ext cx="8023163" cy="369332"/>
                </a:xfrm>
                <a:prstGeom prst="rect">
                  <a:avLst/>
                </a:prstGeom>
                <a:noFill/>
              </p:spPr>
              <p:txBody>
                <a:bodyPr wrap="square">
                  <a:spAutoFit/>
                </a:bodyPr>
                <a:lstStyle/>
                <a:p>
                  <a:pPr algn="ctr"/>
                  <a:r>
                    <a:rPr lang="en-US" dirty="0">
                      <a:solidFill>
                        <a:schemeClr val="tx1"/>
                      </a:solidFill>
                    </a:rPr>
                    <a:t>This implies each node has </a:t>
                  </a:r>
                  <a14:m>
                    <m:oMath xmlns:m="http://schemas.openxmlformats.org/officeDocument/2006/math">
                      <m:r>
                        <a:rPr lang="it-IT" b="0" i="1" dirty="0" smtClean="0">
                          <a:solidFill>
                            <a:srgbClr val="E71224"/>
                          </a:solidFill>
                          <a:latin typeface="Cambria Math" panose="02040503050406030204" pitchFamily="18" charset="0"/>
                        </a:rPr>
                        <m:t>𝑛</m:t>
                      </m:r>
                      <m:r>
                        <a:rPr lang="it-IT" b="0" i="1" dirty="0" smtClean="0">
                          <a:solidFill>
                            <a:srgbClr val="E71224"/>
                          </a:solidFill>
                          <a:latin typeface="Cambria Math" panose="02040503050406030204" pitchFamily="18" charset="0"/>
                        </a:rPr>
                        <m:t>−1</m:t>
                      </m:r>
                    </m:oMath>
                  </a14:m>
                  <a:r>
                    <a:rPr lang="en-US" dirty="0">
                      <a:solidFill>
                        <a:schemeClr val="tx1"/>
                      </a:solidFill>
                    </a:rPr>
                    <a:t> </a:t>
                  </a:r>
                  <a:r>
                    <a:rPr lang="en-US" b="1" dirty="0">
                      <a:solidFill>
                        <a:schemeClr val="tx1"/>
                      </a:solidFill>
                    </a:rPr>
                    <a:t>neighbors</a:t>
                  </a:r>
                  <a:r>
                    <a:rPr lang="en-US" dirty="0">
                      <a:solidFill>
                        <a:schemeClr val="tx1"/>
                      </a:solidFill>
                    </a:rPr>
                    <a:t> to which communicate</a:t>
                  </a:r>
                </a:p>
              </p:txBody>
            </p:sp>
          </mc:Choice>
          <mc:Fallback xmlns="">
            <p:sp>
              <p:nvSpPr>
                <p:cNvPr id="1027" name="CasellaDiTesto 1026">
                  <a:extLst>
                    <a:ext uri="{FF2B5EF4-FFF2-40B4-BE49-F238E27FC236}">
                      <a16:creationId xmlns:a16="http://schemas.microsoft.com/office/drawing/2014/main" id="{B7565019-C37F-8A13-1614-D838690FDEC4}"/>
                    </a:ext>
                  </a:extLst>
                </p:cNvPr>
                <p:cNvSpPr txBox="1">
                  <a:spLocks noRot="1" noChangeAspect="1" noMove="1" noResize="1" noEditPoints="1" noAdjustHandles="1" noChangeArrowheads="1" noChangeShapeType="1" noTextEdit="1"/>
                </p:cNvSpPr>
                <p:nvPr/>
              </p:nvSpPr>
              <p:spPr>
                <a:xfrm>
                  <a:off x="-214539" y="2237988"/>
                  <a:ext cx="8023163" cy="369332"/>
                </a:xfrm>
                <a:prstGeom prst="rect">
                  <a:avLst/>
                </a:prstGeom>
                <a:blipFill>
                  <a:blip r:embed="rId13"/>
                  <a:stretch>
                    <a:fillRect t="-819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8" name="CasellaDiTesto 1027">
                  <a:extLst>
                    <a:ext uri="{FF2B5EF4-FFF2-40B4-BE49-F238E27FC236}">
                      <a16:creationId xmlns:a16="http://schemas.microsoft.com/office/drawing/2014/main" id="{48F8ECF9-F133-F3FE-6942-9507C7160A2F}"/>
                    </a:ext>
                  </a:extLst>
                </p:cNvPr>
                <p:cNvSpPr txBox="1"/>
                <p:nvPr/>
              </p:nvSpPr>
              <p:spPr>
                <a:xfrm>
                  <a:off x="544361" y="1927458"/>
                  <a:ext cx="8726625" cy="369332"/>
                </a:xfrm>
                <a:prstGeom prst="rect">
                  <a:avLst/>
                </a:prstGeom>
                <a:noFill/>
              </p:spPr>
              <p:txBody>
                <a:bodyPr wrap="square">
                  <a:spAutoFit/>
                </a:bodyPr>
                <a:lstStyle/>
                <a:p>
                  <a:pPr algn="ctr"/>
                  <a:r>
                    <a:rPr lang="en-US" b="1" dirty="0"/>
                    <a:t>Definition: </a:t>
                  </a:r>
                  <a:r>
                    <a:rPr lang="en-US" dirty="0"/>
                    <a:t>A graph </a:t>
                  </a:r>
                  <a14:m>
                    <m:oMath xmlns:m="http://schemas.openxmlformats.org/officeDocument/2006/math">
                      <m:r>
                        <a:rPr lang="it-IT" b="0" i="1" dirty="0" smtClean="0">
                          <a:solidFill>
                            <a:srgbClr val="E71224"/>
                          </a:solidFill>
                          <a:latin typeface="Cambria Math" panose="02040503050406030204" pitchFamily="18" charset="0"/>
                        </a:rPr>
                        <m:t>𝒢</m:t>
                      </m:r>
                      <m:r>
                        <a:rPr lang="en-US" i="1" dirty="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𝒱</m:t>
                      </m:r>
                      <m:r>
                        <a:rPr lang="en-US" i="1" dirty="0">
                          <a:solidFill>
                            <a:srgbClr val="E71224"/>
                          </a:solidFill>
                          <a:latin typeface="Cambria Math" panose="02040503050406030204" pitchFamily="18" charset="0"/>
                        </a:rPr>
                        <m:t>, </m:t>
                      </m:r>
                      <m:r>
                        <a:rPr lang="it-IT" b="0" i="1" dirty="0" smtClean="0">
                          <a:solidFill>
                            <a:srgbClr val="E71224"/>
                          </a:solidFill>
                          <a:latin typeface="Cambria Math" panose="02040503050406030204" pitchFamily="18" charset="0"/>
                        </a:rPr>
                        <m:t>ℰ</m:t>
                      </m:r>
                      <m:r>
                        <a:rPr lang="en-US" i="1" dirty="0">
                          <a:solidFill>
                            <a:srgbClr val="E71224"/>
                          </a:solidFill>
                          <a:latin typeface="Cambria Math" panose="02040503050406030204" pitchFamily="18" charset="0"/>
                        </a:rPr>
                        <m:t>) </m:t>
                      </m:r>
                    </m:oMath>
                  </a14:m>
                  <a:r>
                    <a:rPr lang="en-US" dirty="0"/>
                    <a:t>is complete if there is an edge between every pair of nodes.</a:t>
                  </a:r>
                </a:p>
              </p:txBody>
            </p:sp>
          </mc:Choice>
          <mc:Fallback xmlns="">
            <p:sp>
              <p:nvSpPr>
                <p:cNvPr id="1028" name="CasellaDiTesto 1027">
                  <a:extLst>
                    <a:ext uri="{FF2B5EF4-FFF2-40B4-BE49-F238E27FC236}">
                      <a16:creationId xmlns:a16="http://schemas.microsoft.com/office/drawing/2014/main" id="{48F8ECF9-F133-F3FE-6942-9507C7160A2F}"/>
                    </a:ext>
                  </a:extLst>
                </p:cNvPr>
                <p:cNvSpPr txBox="1">
                  <a:spLocks noRot="1" noChangeAspect="1" noMove="1" noResize="1" noEditPoints="1" noAdjustHandles="1" noChangeArrowheads="1" noChangeShapeType="1" noTextEdit="1"/>
                </p:cNvSpPr>
                <p:nvPr/>
              </p:nvSpPr>
              <p:spPr>
                <a:xfrm>
                  <a:off x="544361" y="1927458"/>
                  <a:ext cx="8726625" cy="369332"/>
                </a:xfrm>
                <a:prstGeom prst="rect">
                  <a:avLst/>
                </a:prstGeom>
                <a:blipFill>
                  <a:blip r:embed="rId14"/>
                  <a:stretch>
                    <a:fillRect l="-70" t="-8197" r="-70" b="-24590"/>
                  </a:stretch>
                </a:blipFill>
              </p:spPr>
              <p:txBody>
                <a:bodyPr/>
                <a:lstStyle/>
                <a:p>
                  <a:r>
                    <a:rPr lang="en-US">
                      <a:noFill/>
                    </a:rPr>
                    <a:t> </a:t>
                  </a:r>
                </a:p>
              </p:txBody>
            </p:sp>
          </mc:Fallback>
        </mc:AlternateContent>
      </p:grpSp>
      <p:grpSp>
        <p:nvGrpSpPr>
          <p:cNvPr id="19" name="Gruppo 18">
            <a:extLst>
              <a:ext uri="{FF2B5EF4-FFF2-40B4-BE49-F238E27FC236}">
                <a16:creationId xmlns:a16="http://schemas.microsoft.com/office/drawing/2014/main" id="{7BD2F61A-4B67-0649-AA29-B5322C619BB2}"/>
              </a:ext>
            </a:extLst>
          </p:cNvPr>
          <p:cNvGrpSpPr/>
          <p:nvPr/>
        </p:nvGrpSpPr>
        <p:grpSpPr>
          <a:xfrm>
            <a:off x="201110" y="2711310"/>
            <a:ext cx="9672491" cy="423723"/>
            <a:chOff x="201110" y="2711310"/>
            <a:chExt cx="9672491" cy="423723"/>
          </a:xfrm>
        </p:grpSpPr>
        <p:sp>
          <p:nvSpPr>
            <p:cNvPr id="6" name="Rettangolo con angoli arrotondati 5">
              <a:extLst>
                <a:ext uri="{FF2B5EF4-FFF2-40B4-BE49-F238E27FC236}">
                  <a16:creationId xmlns:a16="http://schemas.microsoft.com/office/drawing/2014/main" id="{A200CC4D-BDDB-49FC-0DC9-62F9F834E424}"/>
                </a:ext>
              </a:extLst>
            </p:cNvPr>
            <p:cNvSpPr/>
            <p:nvPr/>
          </p:nvSpPr>
          <p:spPr>
            <a:xfrm>
              <a:off x="201110" y="2711310"/>
              <a:ext cx="9672491" cy="423723"/>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0" dirty="0">
                <a:solidFill>
                  <a:schemeClr val="tx1"/>
                </a:solidFill>
              </a:endParaRPr>
            </a:p>
            <a:p>
              <a:pPr algn="ctr"/>
              <a:endParaRPr lang="en-US" sz="1900" dirty="0">
                <a:solidFill>
                  <a:schemeClr val="tx1"/>
                </a:solidFill>
              </a:endParaRPr>
            </a:p>
          </p:txBody>
        </p:sp>
        <p:pic>
          <p:nvPicPr>
            <p:cNvPr id="11" name="Immagine 1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N}_i=\lbrace \;j\neq i\;:\; (i,j)\in \mathbfcal{E}\;\rbrace\subset \mathbfcal{V}&#10;\end{eqnarray*}&#10;}&#10;\end{document}" title="IguanaTex Bitmap Display">
              <a:extLst>
                <a:ext uri="{FF2B5EF4-FFF2-40B4-BE49-F238E27FC236}">
                  <a16:creationId xmlns:a16="http://schemas.microsoft.com/office/drawing/2014/main" id="{584B3C46-9600-C88E-5AAC-A07294FF0069}"/>
                </a:ext>
              </a:extLst>
            </p:cNvPr>
            <p:cNvPicPr>
              <a:picLocks noChangeAspect="1"/>
            </p:cNvPicPr>
            <p:nvPr>
              <p:custDataLst>
                <p:tags r:id="rId1"/>
              </p:custDataLst>
            </p:nvPr>
          </p:nvPicPr>
          <p:blipFill>
            <a:blip r:embed="rId15">
              <a:extLst>
                <a:ext uri="{28A0092B-C50C-407E-A947-70E740481C1C}">
                  <a14:useLocalDpi xmlns:a14="http://schemas.microsoft.com/office/drawing/2010/main" val="0"/>
                </a:ext>
              </a:extLst>
            </a:blip>
            <a:stretch>
              <a:fillRect/>
            </a:stretch>
          </p:blipFill>
          <p:spPr>
            <a:xfrm>
              <a:off x="4298906" y="2803065"/>
              <a:ext cx="3061665" cy="263212"/>
            </a:xfrm>
            <a:prstGeom prst="rect">
              <a:avLst/>
            </a:prstGeom>
          </p:spPr>
        </p:pic>
        <mc:AlternateContent xmlns:mc="http://schemas.openxmlformats.org/markup-compatibility/2006">
          <mc:Choice xmlns:a14="http://schemas.microsoft.com/office/drawing/2010/main" Requires="a14">
            <p:sp>
              <p:nvSpPr>
                <p:cNvPr id="1029" name="CasellaDiTesto 1028">
                  <a:extLst>
                    <a:ext uri="{FF2B5EF4-FFF2-40B4-BE49-F238E27FC236}">
                      <a16:creationId xmlns:a16="http://schemas.microsoft.com/office/drawing/2014/main" id="{EAAE2774-44AE-2F66-CCA9-49A7DCD581EC}"/>
                    </a:ext>
                  </a:extLst>
                </p:cNvPr>
                <p:cNvSpPr txBox="1"/>
                <p:nvPr/>
              </p:nvSpPr>
              <p:spPr>
                <a:xfrm>
                  <a:off x="607129" y="2727175"/>
                  <a:ext cx="5445328" cy="369332"/>
                </a:xfrm>
                <a:prstGeom prst="rect">
                  <a:avLst/>
                </a:prstGeom>
                <a:noFill/>
              </p:spPr>
              <p:txBody>
                <a:bodyPr wrap="square">
                  <a:spAutoFit/>
                </a:bodyPr>
                <a:lstStyle/>
                <a:p>
                  <a:r>
                    <a:rPr lang="it-IT" b="1" dirty="0">
                      <a:solidFill>
                        <a:schemeClr val="tx1"/>
                      </a:solidFill>
                    </a:rPr>
                    <a:t>Definition </a:t>
                  </a:r>
                  <a:r>
                    <a:rPr lang="it-IT" dirty="0">
                      <a:solidFill>
                        <a:schemeClr val="tx1"/>
                      </a:solidFill>
                    </a:rPr>
                    <a:t>The </a:t>
                  </a:r>
                  <a:r>
                    <a:rPr lang="it-IT" b="1" dirty="0" err="1">
                      <a:solidFill>
                        <a:schemeClr val="tx1"/>
                      </a:solidFill>
                    </a:rPr>
                    <a:t>neighbor</a:t>
                  </a:r>
                  <a:r>
                    <a:rPr lang="it-IT" dirty="0">
                      <a:solidFill>
                        <a:schemeClr val="tx1"/>
                      </a:solidFill>
                    </a:rPr>
                    <a:t> </a:t>
                  </a:r>
                  <a:r>
                    <a:rPr lang="it-IT" b="1" dirty="0">
                      <a:solidFill>
                        <a:schemeClr val="tx1"/>
                      </a:solidFill>
                    </a:rPr>
                    <a:t>set </a:t>
                  </a:r>
                  <a:r>
                    <a:rPr lang="it-IT" dirty="0">
                      <a:solidFill>
                        <a:schemeClr val="tx1"/>
                      </a:solidFill>
                    </a:rPr>
                    <a:t>of </a:t>
                  </a:r>
                  <a:r>
                    <a:rPr lang="it-IT" dirty="0" err="1">
                      <a:solidFill>
                        <a:schemeClr val="tx1"/>
                      </a:solidFill>
                    </a:rPr>
                    <a:t>node</a:t>
                  </a:r>
                  <a:r>
                    <a:rPr lang="it-IT" dirty="0">
                      <a:solidFill>
                        <a:schemeClr val="tx1"/>
                      </a:solidFill>
                    </a:rPr>
                    <a:t> </a:t>
                  </a:r>
                  <a14:m>
                    <m:oMath xmlns:m="http://schemas.openxmlformats.org/officeDocument/2006/math">
                      <m:r>
                        <a:rPr lang="it-IT" b="0" i="1" dirty="0" smtClean="0">
                          <a:solidFill>
                            <a:srgbClr val="E71224"/>
                          </a:solidFill>
                          <a:latin typeface="Cambria Math" panose="02040503050406030204" pitchFamily="18" charset="0"/>
                        </a:rPr>
                        <m:t>𝑖</m:t>
                      </m:r>
                    </m:oMath>
                  </a14:m>
                  <a:endParaRPr lang="en-US" dirty="0">
                    <a:solidFill>
                      <a:schemeClr val="tx1"/>
                    </a:solidFill>
                  </a:endParaRPr>
                </a:p>
              </p:txBody>
            </p:sp>
          </mc:Choice>
          <mc:Fallback>
            <p:sp>
              <p:nvSpPr>
                <p:cNvPr id="1029" name="CasellaDiTesto 1028">
                  <a:extLst>
                    <a:ext uri="{FF2B5EF4-FFF2-40B4-BE49-F238E27FC236}">
                      <a16:creationId xmlns:a16="http://schemas.microsoft.com/office/drawing/2014/main" id="{EAAE2774-44AE-2F66-CCA9-49A7DCD581EC}"/>
                    </a:ext>
                  </a:extLst>
                </p:cNvPr>
                <p:cNvSpPr txBox="1">
                  <a:spLocks noRot="1" noChangeAspect="1" noMove="1" noResize="1" noEditPoints="1" noAdjustHandles="1" noChangeArrowheads="1" noChangeShapeType="1" noTextEdit="1"/>
                </p:cNvSpPr>
                <p:nvPr/>
              </p:nvSpPr>
              <p:spPr>
                <a:xfrm>
                  <a:off x="607129" y="2727175"/>
                  <a:ext cx="5445328" cy="369332"/>
                </a:xfrm>
                <a:prstGeom prst="rect">
                  <a:avLst/>
                </a:prstGeom>
                <a:blipFill>
                  <a:blip r:embed="rId16"/>
                  <a:stretch>
                    <a:fillRect l="-1008" t="-8197" b="-24590"/>
                  </a:stretch>
                </a:blipFill>
              </p:spPr>
              <p:txBody>
                <a:bodyPr/>
                <a:lstStyle/>
                <a:p>
                  <a:r>
                    <a:rPr lang="it-IT">
                      <a:noFill/>
                    </a:rPr>
                    <a:t> </a:t>
                  </a:r>
                </a:p>
              </p:txBody>
            </p:sp>
          </mc:Fallback>
        </mc:AlternateContent>
      </p:gr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F41555A7-784B-8789-8F7C-04073C4B6166}"/>
                  </a:ext>
                </a:extLst>
              </p:cNvPr>
              <p:cNvSpPr txBox="1"/>
              <p:nvPr/>
            </p:nvSpPr>
            <p:spPr>
              <a:xfrm>
                <a:off x="862924" y="4575722"/>
                <a:ext cx="9415599" cy="369332"/>
              </a:xfrm>
              <a:prstGeom prst="rect">
                <a:avLst/>
              </a:prstGeom>
              <a:noFill/>
            </p:spPr>
            <p:txBody>
              <a:bodyPr wrap="square">
                <a:spAutoFit/>
              </a:bodyPr>
              <a:lstStyle/>
              <a:p>
                <a:pPr marL="342900" indent="-342900">
                  <a:buFont typeface="Wingdings" panose="05000000000000000000" pitchFamily="2" charset="2"/>
                  <a:buChar char="ü"/>
                </a:pPr>
                <a:r>
                  <a:rPr lang="en-US" dirty="0"/>
                  <a:t>it pick-up a node </a:t>
                </a:r>
                <a14:m>
                  <m:oMath xmlns:m="http://schemas.openxmlformats.org/officeDocument/2006/math">
                    <m:r>
                      <a:rPr lang="it-IT" i="1" dirty="0">
                        <a:solidFill>
                          <a:srgbClr val="E71224"/>
                        </a:solidFill>
                        <a:latin typeface="Cambria Math" panose="02040503050406030204" pitchFamily="18" charset="0"/>
                      </a:rPr>
                      <m:t>𝑗</m:t>
                    </m:r>
                  </m:oMath>
                </a14:m>
                <a:r>
                  <a:rPr lang="en-US" dirty="0"/>
                  <a:t>, </a:t>
                </a:r>
                <a:r>
                  <a:rPr lang="en-US" b="1" dirty="0"/>
                  <a:t>randomly </a:t>
                </a:r>
                <a:r>
                  <a:rPr lang="en-US" dirty="0"/>
                  <a:t>and </a:t>
                </a:r>
                <a:r>
                  <a:rPr lang="en-US" b="1" dirty="0"/>
                  <a:t>uniformly over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b="1" i="1" dirty="0">
                            <a:solidFill>
                              <a:srgbClr val="E71224"/>
                            </a:solidFill>
                            <a:latin typeface="Cambria Math" panose="02040503050406030204" pitchFamily="18" charset="0"/>
                          </a:rPr>
                          <m:t>𝒩</m:t>
                        </m:r>
                      </m:e>
                      <m:sub>
                        <m:r>
                          <a:rPr lang="it-IT" i="1" dirty="0">
                            <a:solidFill>
                              <a:srgbClr val="E71224"/>
                            </a:solidFill>
                            <a:latin typeface="Cambria Math" panose="02040503050406030204" pitchFamily="18" charset="0"/>
                          </a:rPr>
                          <m:t>𝑖</m:t>
                        </m:r>
                      </m:sub>
                    </m:sSub>
                    <m:r>
                      <a:rPr lang="en-US" i="1" dirty="0">
                        <a:solidFill>
                          <a:srgbClr val="E71224"/>
                        </a:solidFill>
                        <a:latin typeface="Cambria Math" panose="02040503050406030204" pitchFamily="18" charset="0"/>
                      </a:rPr>
                      <m:t> </m:t>
                    </m:r>
                  </m:oMath>
                </a14:m>
                <a:r>
                  <a:rPr lang="en-US" dirty="0"/>
                  <a:t>and communicate with it</a:t>
                </a:r>
              </a:p>
            </p:txBody>
          </p:sp>
        </mc:Choice>
        <mc:Fallback xmlns="">
          <p:sp>
            <p:nvSpPr>
              <p:cNvPr id="8" name="CasellaDiTesto 7">
                <a:extLst>
                  <a:ext uri="{FF2B5EF4-FFF2-40B4-BE49-F238E27FC236}">
                    <a16:creationId xmlns:a16="http://schemas.microsoft.com/office/drawing/2014/main" id="{F41555A7-784B-8789-8F7C-04073C4B6166}"/>
                  </a:ext>
                </a:extLst>
              </p:cNvPr>
              <p:cNvSpPr txBox="1">
                <a:spLocks noRot="1" noChangeAspect="1" noMove="1" noResize="1" noEditPoints="1" noAdjustHandles="1" noChangeArrowheads="1" noChangeShapeType="1" noTextEdit="1"/>
              </p:cNvSpPr>
              <p:nvPr/>
            </p:nvSpPr>
            <p:spPr>
              <a:xfrm>
                <a:off x="862924" y="4575722"/>
                <a:ext cx="9415599" cy="369332"/>
              </a:xfrm>
              <a:prstGeom prst="rect">
                <a:avLst/>
              </a:prstGeom>
              <a:blipFill>
                <a:blip r:embed="rId17"/>
                <a:stretch>
                  <a:fillRect l="-453" t="-10000" b="-26667"/>
                </a:stretch>
              </a:blipFill>
            </p:spPr>
            <p:txBody>
              <a:bodyPr/>
              <a:lstStyle/>
              <a:p>
                <a:r>
                  <a:rPr lang="it-IT">
                    <a:noFill/>
                  </a:rPr>
                  <a:t> </a:t>
                </a:r>
              </a:p>
            </p:txBody>
          </p:sp>
        </mc:Fallback>
      </mc:AlternateContent>
    </p:spTree>
    <p:extLst>
      <p:ext uri="{BB962C8B-B14F-4D97-AF65-F5344CB8AC3E}">
        <p14:creationId xmlns:p14="http://schemas.microsoft.com/office/powerpoint/2010/main" val="278780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p:bldP spid="12" grpId="0"/>
      <p:bldP spid="15" grpId="0"/>
      <p:bldP spid="1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7" name="CasellaDiTesto 16">
                <a:extLst>
                  <a:ext uri="{FF2B5EF4-FFF2-40B4-BE49-F238E27FC236}">
                    <a16:creationId xmlns:a16="http://schemas.microsoft.com/office/drawing/2014/main" id="{A4AE43B5-5051-46FD-82EE-622168C0FAA0}"/>
                  </a:ext>
                </a:extLst>
              </p:cNvPr>
              <p:cNvSpPr txBox="1"/>
              <p:nvPr/>
            </p:nvSpPr>
            <p:spPr>
              <a:xfrm>
                <a:off x="271969" y="884379"/>
                <a:ext cx="9491009" cy="646652"/>
              </a:xfrm>
              <a:prstGeom prst="rect">
                <a:avLst/>
              </a:prstGeom>
              <a:noFill/>
            </p:spPr>
            <p:txBody>
              <a:bodyPr wrap="square">
                <a:spAutoFit/>
              </a:bodyPr>
              <a:lstStyle/>
              <a:p>
                <a:pPr marL="342900" indent="-342900">
                  <a:buFont typeface="Arial" panose="020B0604020202020204" pitchFamily="34" charset="0"/>
                  <a:buChar char="•"/>
                </a:pPr>
                <a:r>
                  <a:rPr lang="en-US" dirty="0"/>
                  <a:t>Having </a:t>
                </a:r>
                <a14:m>
                  <m:oMath xmlns:m="http://schemas.openxmlformats.org/officeDocument/2006/math">
                    <m:r>
                      <a:rPr lang="it-IT" b="0" i="1" dirty="0" smtClean="0">
                        <a:solidFill>
                          <a:srgbClr val="E71224"/>
                        </a:solidFill>
                        <a:latin typeface="Cambria Math" panose="02040503050406030204" pitchFamily="18" charset="0"/>
                      </a:rPr>
                      <m:t>𝑛</m:t>
                    </m:r>
                  </m:oMath>
                </a14:m>
                <a:r>
                  <a:rPr lang="en-US" dirty="0"/>
                  <a:t> local clocks, corresponds to single clock </a:t>
                </a:r>
                <a14:m>
                  <m:oMath xmlns:m="http://schemas.openxmlformats.org/officeDocument/2006/math">
                    <m:r>
                      <a:rPr lang="it-IT" b="0" i="1" dirty="0" smtClean="0">
                        <a:solidFill>
                          <a:srgbClr val="E71224"/>
                        </a:solidFill>
                        <a:latin typeface="Cambria Math" panose="02040503050406030204" pitchFamily="18" charset="0"/>
                      </a:rPr>
                      <m:t>𝐶</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𝑡</m:t>
                        </m:r>
                      </m:e>
                    </m:d>
                    <m:r>
                      <a:rPr lang="it-IT" i="1" dirty="0">
                        <a:solidFill>
                          <a:srgbClr val="E71224"/>
                        </a:solidFill>
                        <a:latin typeface="Cambria Math" panose="02040503050406030204" pitchFamily="18" charset="0"/>
                      </a:rPr>
                      <m:t>=</m:t>
                    </m:r>
                    <m:nary>
                      <m:naryPr>
                        <m:chr m:val="∑"/>
                        <m:supHide m:val="on"/>
                        <m:ctrlPr>
                          <a:rPr lang="it-IT" i="1" dirty="0">
                            <a:solidFill>
                              <a:srgbClr val="E71224"/>
                            </a:solidFill>
                            <a:latin typeface="Cambria Math" panose="02040503050406030204" pitchFamily="18" charset="0"/>
                          </a:rPr>
                        </m:ctrlPr>
                      </m:naryPr>
                      <m:sub>
                        <m:r>
                          <a:rPr lang="it-IT" i="1" dirty="0">
                            <a:solidFill>
                              <a:srgbClr val="E71224"/>
                            </a:solidFill>
                            <a:latin typeface="Cambria Math" panose="02040503050406030204" pitchFamily="18" charset="0"/>
                          </a:rPr>
                          <m:t>𝑖</m:t>
                        </m:r>
                      </m:sub>
                      <m:sup/>
                      <m:e>
                        <m:sSub>
                          <m:sSubPr>
                            <m:ctrlPr>
                              <a:rPr lang="it-IT" i="1" dirty="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𝐶</m:t>
                            </m:r>
                          </m:e>
                          <m:sub>
                            <m:r>
                              <a:rPr lang="it-IT" i="1" dirty="0">
                                <a:solidFill>
                                  <a:srgbClr val="E71224"/>
                                </a:solidFill>
                                <a:latin typeface="Cambria Math" panose="02040503050406030204" pitchFamily="18" charset="0"/>
                              </a:rPr>
                              <m:t>𝑖</m:t>
                            </m:r>
                          </m:sub>
                        </m:sSub>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𝑡</m:t>
                            </m:r>
                          </m:e>
                        </m:d>
                      </m:e>
                    </m:nary>
                  </m:oMath>
                </a14:m>
                <a:r>
                  <a:rPr lang="en-US" dirty="0"/>
                  <a:t> ticking at a rate </a:t>
                </a:r>
                <a14:m>
                  <m:oMath xmlns:m="http://schemas.openxmlformats.org/officeDocument/2006/math">
                    <m:r>
                      <a:rPr lang="it-IT" i="1" dirty="0">
                        <a:solidFill>
                          <a:srgbClr val="E71224"/>
                        </a:solidFill>
                        <a:latin typeface="Cambria Math" panose="02040503050406030204" pitchFamily="18" charset="0"/>
                      </a:rPr>
                      <m:t>𝜆</m:t>
                    </m:r>
                    <m:r>
                      <a:rPr lang="it-IT" i="1" dirty="0">
                        <a:solidFill>
                          <a:srgbClr val="E71224"/>
                        </a:solidFill>
                        <a:latin typeface="Cambria Math" panose="02040503050406030204" pitchFamily="18" charset="0"/>
                      </a:rPr>
                      <m:t>=</m:t>
                    </m:r>
                    <m:nary>
                      <m:naryPr>
                        <m:chr m:val="∑"/>
                        <m:supHide m:val="on"/>
                        <m:ctrlPr>
                          <a:rPr lang="it-IT" i="1" dirty="0">
                            <a:solidFill>
                              <a:srgbClr val="E71224"/>
                            </a:solidFill>
                            <a:latin typeface="Cambria Math" panose="02040503050406030204" pitchFamily="18" charset="0"/>
                          </a:rPr>
                        </m:ctrlPr>
                      </m:naryPr>
                      <m:sub>
                        <m:r>
                          <a:rPr lang="it-IT" i="1" dirty="0">
                            <a:solidFill>
                              <a:srgbClr val="E71224"/>
                            </a:solidFill>
                            <a:latin typeface="Cambria Math" panose="02040503050406030204" pitchFamily="18" charset="0"/>
                          </a:rPr>
                          <m:t>𝑖</m:t>
                        </m:r>
                      </m:sub>
                      <m:sup/>
                      <m:e>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𝜆</m:t>
                            </m:r>
                          </m:e>
                          <m:sub>
                            <m:r>
                              <a:rPr lang="it-IT" i="1" dirty="0">
                                <a:solidFill>
                                  <a:srgbClr val="E71224"/>
                                </a:solidFill>
                                <a:latin typeface="Cambria Math" panose="02040503050406030204" pitchFamily="18" charset="0"/>
                              </a:rPr>
                              <m:t>𝑖</m:t>
                            </m:r>
                          </m:sub>
                        </m:sSub>
                      </m:e>
                    </m:nary>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𝑛</m:t>
                    </m:r>
                  </m:oMath>
                </a14:m>
                <a:r>
                  <a:rPr lang="en-US" dirty="0"/>
                  <a:t> (superposition of Poisson processes), where </a:t>
                </a:r>
                <a14:m>
                  <m:oMath xmlns:m="http://schemas.openxmlformats.org/officeDocument/2006/math">
                    <m:d>
                      <m:dPr>
                        <m:begChr m:val="{"/>
                        <m:endChr m:val="}"/>
                        <m:ctrlPr>
                          <a:rPr lang="it-IT" i="1" dirty="0">
                            <a:solidFill>
                              <a:srgbClr val="E71224"/>
                            </a:solidFill>
                            <a:latin typeface="Cambria Math" panose="02040503050406030204" pitchFamily="18" charset="0"/>
                          </a:rPr>
                        </m:ctrlPr>
                      </m:dPr>
                      <m:e>
                        <m:r>
                          <a:rPr lang="it-IT" i="1" dirty="0" smtClean="0">
                            <a:solidFill>
                              <a:srgbClr val="E71224"/>
                            </a:solidFill>
                            <a:latin typeface="Cambria Math" panose="02040503050406030204" pitchFamily="18" charset="0"/>
                          </a:rPr>
                          <m:t>𝐶</m:t>
                        </m:r>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𝑡</m:t>
                            </m:r>
                          </m:e>
                          <m:sub>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+1</m:t>
                            </m:r>
                          </m:sub>
                        </m:sSub>
                        <m:r>
                          <a:rPr lang="it-IT" b="0" i="1"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𝐶</m:t>
                        </m:r>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𝑡</m:t>
                            </m:r>
                          </m:e>
                          <m:sub>
                            <m:r>
                              <a:rPr lang="it-IT" b="0" i="1" dirty="0" smtClean="0">
                                <a:solidFill>
                                  <a:srgbClr val="E71224"/>
                                </a:solidFill>
                                <a:latin typeface="Cambria Math" panose="02040503050406030204" pitchFamily="18" charset="0"/>
                              </a:rPr>
                              <m:t>𝑘</m:t>
                            </m:r>
                          </m:sub>
                        </m:sSub>
                        <m:r>
                          <a:rPr lang="it-IT" b="0" i="1" dirty="0" smtClean="0">
                            <a:solidFill>
                              <a:srgbClr val="E71224"/>
                            </a:solidFill>
                            <a:latin typeface="Cambria Math" panose="02040503050406030204" pitchFamily="18" charset="0"/>
                          </a:rPr>
                          <m:t>)</m:t>
                        </m:r>
                      </m:e>
                    </m:d>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𝐸𝑥𝑝</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𝜆</m:t>
                    </m:r>
                    <m:r>
                      <a:rPr lang="it-IT" b="0" i="1" dirty="0" smtClean="0">
                        <a:solidFill>
                          <a:srgbClr val="E71224"/>
                        </a:solidFill>
                        <a:latin typeface="Cambria Math" panose="02040503050406030204" pitchFamily="18" charset="0"/>
                      </a:rPr>
                      <m:t>)</m:t>
                    </m:r>
                  </m:oMath>
                </a14:m>
                <a:endParaRPr lang="en-US" dirty="0"/>
              </a:p>
            </p:txBody>
          </p:sp>
        </mc:Choice>
        <mc:Fallback xmlns="">
          <p:sp>
            <p:nvSpPr>
              <p:cNvPr id="17" name="CasellaDiTesto 16">
                <a:extLst>
                  <a:ext uri="{FF2B5EF4-FFF2-40B4-BE49-F238E27FC236}">
                    <a16:creationId xmlns:a16="http://schemas.microsoft.com/office/drawing/2014/main" id="{A4AE43B5-5051-46FD-82EE-622168C0FAA0}"/>
                  </a:ext>
                </a:extLst>
              </p:cNvPr>
              <p:cNvSpPr txBox="1">
                <a:spLocks noRot="1" noChangeAspect="1" noMove="1" noResize="1" noEditPoints="1" noAdjustHandles="1" noChangeArrowheads="1" noChangeShapeType="1" noTextEdit="1"/>
              </p:cNvSpPr>
              <p:nvPr/>
            </p:nvSpPr>
            <p:spPr>
              <a:xfrm>
                <a:off x="271969" y="884379"/>
                <a:ext cx="9491009" cy="646652"/>
              </a:xfrm>
              <a:prstGeom prst="rect">
                <a:avLst/>
              </a:prstGeom>
              <a:blipFill>
                <a:blip r:embed="rId7"/>
                <a:stretch>
                  <a:fillRect l="-450" t="-68868" b="-63208"/>
                </a:stretch>
              </a:blipFill>
            </p:spPr>
            <p:txBody>
              <a:bodyPr/>
              <a:lstStyle/>
              <a:p>
                <a:r>
                  <a:rPr lang="it-IT">
                    <a:noFill/>
                  </a:rPr>
                  <a:t> </a:t>
                </a:r>
              </a:p>
            </p:txBody>
          </p:sp>
        </mc:Fallback>
      </mc:AlternateContent>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09675" y="193225"/>
            <a:ext cx="9055073" cy="493439"/>
          </a:xfrm>
        </p:spPr>
        <p:txBody>
          <a:bodyPr>
            <a:normAutofit/>
          </a:bodyPr>
          <a:lstStyle/>
          <a:p>
            <a:r>
              <a:rPr lang="en-US" dirty="0"/>
              <a:t>Rumor spreading over complete graphs: CT-MC model</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4</a:t>
            </a:fld>
            <a:endParaRPr lang="it-IT"/>
          </a:p>
        </p:txBody>
      </p:sp>
      <mc:AlternateContent xmlns:mc="http://schemas.openxmlformats.org/markup-compatibility/2006">
        <mc:Choice xmlns:a14="http://schemas.microsoft.com/office/drawing/2010/main" Requires="a14">
          <p:sp>
            <p:nvSpPr>
              <p:cNvPr id="40" name="CasellaDiTesto 39">
                <a:extLst>
                  <a:ext uri="{FF2B5EF4-FFF2-40B4-BE49-F238E27FC236}">
                    <a16:creationId xmlns:a16="http://schemas.microsoft.com/office/drawing/2014/main" id="{41D694D7-A112-8B45-2AFE-A53367E51FA5}"/>
                  </a:ext>
                </a:extLst>
              </p:cNvPr>
              <p:cNvSpPr txBox="1"/>
              <p:nvPr/>
            </p:nvSpPr>
            <p:spPr>
              <a:xfrm>
                <a:off x="271969" y="1744122"/>
                <a:ext cx="9721343" cy="646331"/>
              </a:xfrm>
              <a:prstGeom prst="rect">
                <a:avLst/>
              </a:prstGeom>
              <a:noFill/>
            </p:spPr>
            <p:txBody>
              <a:bodyPr wrap="square">
                <a:spAutoFit/>
              </a:bodyPr>
              <a:lstStyle/>
              <a:p>
                <a:pPr marL="342900" indent="-342900">
                  <a:buFont typeface="Arial" panose="020B0604020202020204" pitchFamily="34" charset="0"/>
                  <a:buChar char="•"/>
                </a:pPr>
                <a:r>
                  <a:rPr lang="it-IT" b="1" dirty="0"/>
                  <a:t>Note: </a:t>
                </a:r>
                <a:r>
                  <a:rPr lang="it-IT" dirty="0"/>
                  <a:t>From the point of </a:t>
                </a:r>
                <a:r>
                  <a:rPr lang="it-IT" dirty="0" err="1"/>
                  <a:t>view</a:t>
                </a:r>
                <a:r>
                  <a:rPr lang="it-IT" dirty="0"/>
                  <a:t> of a  </a:t>
                </a:r>
                <a:r>
                  <a:rPr lang="it-IT" dirty="0" err="1"/>
                  <a:t>node</a:t>
                </a:r>
                <a:r>
                  <a:rPr lang="it-IT" dirty="0"/>
                  <a:t> </a:t>
                </a:r>
                <a:r>
                  <a:rPr lang="it-IT" dirty="0" err="1"/>
                  <a:t>knowing</a:t>
                </a:r>
                <a:r>
                  <a:rPr lang="it-IT" dirty="0"/>
                  <a:t> the </a:t>
                </a:r>
                <a:r>
                  <a:rPr lang="it-IT" dirty="0" err="1"/>
                  <a:t>rumor</a:t>
                </a:r>
                <a:r>
                  <a:rPr lang="it-IT" dirty="0"/>
                  <a:t>, t</a:t>
                </a:r>
                <a:r>
                  <a:rPr lang="en-US" dirty="0"/>
                  <a:t>he fact it </a:t>
                </a:r>
                <a:r>
                  <a:rPr lang="it-IT" b="1" dirty="0" err="1"/>
                  <a:t>wake</a:t>
                </a:r>
                <a:r>
                  <a:rPr lang="it-IT" b="1" dirty="0"/>
                  <a:t>-ups </a:t>
                </a:r>
                <a:r>
                  <a:rPr lang="it-IT" dirty="0"/>
                  <a:t>with a rate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𝜆</m:t>
                        </m:r>
                      </m:e>
                      <m:sub>
                        <m:r>
                          <a:rPr lang="it-IT" b="0" i="1" dirty="0" smtClean="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=1</m:t>
                    </m:r>
                  </m:oMath>
                </a14:m>
                <a:r>
                  <a:rPr lang="it-IT" dirty="0"/>
                  <a:t> </a:t>
                </a:r>
                <a:r>
                  <a:rPr lang="it-IT" b="1" dirty="0"/>
                  <a:t>does </a:t>
                </a:r>
                <a:r>
                  <a:rPr lang="it-IT" b="1" dirty="0" err="1"/>
                  <a:t>not</a:t>
                </a:r>
                <a:r>
                  <a:rPr lang="it-IT" b="1" dirty="0"/>
                  <a:t> </a:t>
                </a:r>
                <a:r>
                  <a:rPr lang="it-IT" b="1" dirty="0" err="1"/>
                  <a:t>implies</a:t>
                </a:r>
                <a:r>
                  <a:rPr lang="it-IT" b="1" dirty="0"/>
                  <a:t> the </a:t>
                </a:r>
                <a:r>
                  <a:rPr lang="it-IT" b="1" dirty="0" err="1"/>
                  <a:t>spreading</a:t>
                </a:r>
                <a:r>
                  <a:rPr lang="it-IT" b="1" dirty="0"/>
                  <a:t> rate </a:t>
                </a:r>
                <a:r>
                  <a:rPr lang="it-IT" b="1" dirty="0" err="1"/>
                  <a:t>will</a:t>
                </a:r>
                <a:r>
                  <a:rPr lang="it-IT" b="1" dirty="0"/>
                  <a:t> be the </a:t>
                </a:r>
                <a:r>
                  <a:rPr lang="it-IT" b="1" dirty="0" err="1"/>
                  <a:t>same</a:t>
                </a:r>
                <a:r>
                  <a:rPr lang="it-IT" b="1" dirty="0"/>
                  <a:t> </a:t>
                </a:r>
                <a:r>
                  <a:rPr lang="it-IT" dirty="0"/>
                  <a:t>(e.g. </a:t>
                </a:r>
                <a:r>
                  <a:rPr lang="it-IT" i="1" dirty="0" err="1">
                    <a:solidFill>
                      <a:srgbClr val="E71224"/>
                    </a:solidFill>
                  </a:rPr>
                  <a:t>it</a:t>
                </a:r>
                <a:r>
                  <a:rPr lang="it-IT" i="1" dirty="0">
                    <a:solidFill>
                      <a:srgbClr val="E71224"/>
                    </a:solidFill>
                  </a:rPr>
                  <a:t> </a:t>
                </a:r>
                <a:r>
                  <a:rPr lang="it-IT" i="1" dirty="0" err="1">
                    <a:solidFill>
                      <a:srgbClr val="E71224"/>
                    </a:solidFill>
                  </a:rPr>
                  <a:t>may</a:t>
                </a:r>
                <a:r>
                  <a:rPr lang="it-IT" i="1" dirty="0">
                    <a:solidFill>
                      <a:srgbClr val="E71224"/>
                    </a:solidFill>
                  </a:rPr>
                  <a:t> </a:t>
                </a:r>
                <a:r>
                  <a:rPr lang="it-IT" i="1" dirty="0" err="1">
                    <a:solidFill>
                      <a:srgbClr val="E71224"/>
                    </a:solidFill>
                  </a:rPr>
                  <a:t>pick</a:t>
                </a:r>
                <a:r>
                  <a:rPr lang="it-IT" i="1" dirty="0">
                    <a:solidFill>
                      <a:srgbClr val="E71224"/>
                    </a:solidFill>
                  </a:rPr>
                  <a:t> an </a:t>
                </a:r>
                <a:r>
                  <a:rPr lang="it-IT" i="1" dirty="0" err="1">
                    <a:solidFill>
                      <a:srgbClr val="E71224"/>
                    </a:solidFill>
                  </a:rPr>
                  <a:t>already</a:t>
                </a:r>
                <a:r>
                  <a:rPr lang="it-IT" i="1" dirty="0">
                    <a:solidFill>
                      <a:srgbClr val="E71224"/>
                    </a:solidFill>
                  </a:rPr>
                  <a:t> </a:t>
                </a:r>
                <a:r>
                  <a:rPr lang="it-IT" i="1" dirty="0" err="1">
                    <a:solidFill>
                      <a:srgbClr val="E71224"/>
                    </a:solidFill>
                  </a:rPr>
                  <a:t>informed</a:t>
                </a:r>
                <a:r>
                  <a:rPr lang="it-IT" i="1" dirty="0">
                    <a:solidFill>
                      <a:srgbClr val="E71224"/>
                    </a:solidFill>
                  </a:rPr>
                  <a:t> </a:t>
                </a:r>
                <a:r>
                  <a:rPr lang="it-IT" i="1" dirty="0" err="1">
                    <a:solidFill>
                      <a:srgbClr val="E71224"/>
                    </a:solidFill>
                  </a:rPr>
                  <a:t>node</a:t>
                </a:r>
                <a:r>
                  <a:rPr lang="it-IT" i="1" dirty="0">
                    <a:solidFill>
                      <a:srgbClr val="E71224"/>
                    </a:solidFill>
                  </a:rPr>
                  <a:t>…</a:t>
                </a:r>
                <a:r>
                  <a:rPr lang="it-IT" dirty="0"/>
                  <a:t>)</a:t>
                </a:r>
                <a:endParaRPr lang="en-US" dirty="0"/>
              </a:p>
            </p:txBody>
          </p:sp>
        </mc:Choice>
        <mc:Fallback>
          <p:sp>
            <p:nvSpPr>
              <p:cNvPr id="40" name="CasellaDiTesto 39">
                <a:extLst>
                  <a:ext uri="{FF2B5EF4-FFF2-40B4-BE49-F238E27FC236}">
                    <a16:creationId xmlns:a16="http://schemas.microsoft.com/office/drawing/2014/main" id="{41D694D7-A112-8B45-2AFE-A53367E51FA5}"/>
                  </a:ext>
                </a:extLst>
              </p:cNvPr>
              <p:cNvSpPr txBox="1">
                <a:spLocks noRot="1" noChangeAspect="1" noMove="1" noResize="1" noEditPoints="1" noAdjustHandles="1" noChangeArrowheads="1" noChangeShapeType="1" noTextEdit="1"/>
              </p:cNvSpPr>
              <p:nvPr/>
            </p:nvSpPr>
            <p:spPr>
              <a:xfrm>
                <a:off x="271969" y="1744122"/>
                <a:ext cx="9721343" cy="646331"/>
              </a:xfrm>
              <a:prstGeom prst="rect">
                <a:avLst/>
              </a:prstGeom>
              <a:blipFill>
                <a:blip r:embed="rId8"/>
                <a:stretch>
                  <a:fillRect l="-439" t="-4717" b="-1415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3" name="CasellaDiTesto 42">
                <a:extLst>
                  <a:ext uri="{FF2B5EF4-FFF2-40B4-BE49-F238E27FC236}">
                    <a16:creationId xmlns:a16="http://schemas.microsoft.com/office/drawing/2014/main" id="{009429F9-8340-1865-90AC-2BF7DDEBD4F9}"/>
                  </a:ext>
                </a:extLst>
              </p:cNvPr>
              <p:cNvSpPr txBox="1"/>
              <p:nvPr/>
            </p:nvSpPr>
            <p:spPr>
              <a:xfrm>
                <a:off x="362245" y="3601579"/>
                <a:ext cx="9415599" cy="462947"/>
              </a:xfrm>
              <a:prstGeom prst="rect">
                <a:avLst/>
              </a:prstGeom>
              <a:noFill/>
            </p:spPr>
            <p:txBody>
              <a:bodyPr wrap="square">
                <a:spAutoFit/>
              </a:bodyPr>
              <a:lstStyle/>
              <a:p>
                <a:pPr lvl="1"/>
                <a:r>
                  <a:rPr lang="it-IT" dirty="0">
                    <a:solidFill>
                      <a:srgbClr val="E71224"/>
                    </a:solidFill>
                  </a:rPr>
                  <a:t>Event a: </a:t>
                </a:r>
                <a:r>
                  <a:rPr lang="it-IT" dirty="0" err="1"/>
                  <a:t>among</a:t>
                </a:r>
                <a:r>
                  <a:rPr lang="it-IT" dirty="0"/>
                  <a:t> the </a:t>
                </a:r>
                <a14:m>
                  <m:oMath xmlns:m="http://schemas.openxmlformats.org/officeDocument/2006/math">
                    <m:r>
                      <a:rPr lang="it-IT" i="1">
                        <a:solidFill>
                          <a:srgbClr val="E71224"/>
                        </a:solidFill>
                        <a:latin typeface="Cambria Math" panose="02040503050406030204" pitchFamily="18" charset="0"/>
                      </a:rPr>
                      <m:t>𝑛</m:t>
                    </m:r>
                  </m:oMath>
                </a14:m>
                <a:r>
                  <a:rPr lang="it-IT" dirty="0"/>
                  <a:t> </a:t>
                </a:r>
                <a:r>
                  <a:rPr lang="it-IT" dirty="0" err="1"/>
                  <a:t>many</a:t>
                </a:r>
                <a:r>
                  <a:rPr lang="it-IT" dirty="0"/>
                  <a:t> </a:t>
                </a:r>
                <a:r>
                  <a:rPr lang="it-IT" dirty="0" err="1"/>
                  <a:t>nodes</a:t>
                </a:r>
                <a:r>
                  <a:rPr lang="it-IT" dirty="0"/>
                  <a:t>, one of the </a:t>
                </a:r>
                <a14:m>
                  <m:oMath xmlns:m="http://schemas.openxmlformats.org/officeDocument/2006/math">
                    <m:r>
                      <a:rPr lang="it-IT" b="0" i="1" smtClean="0">
                        <a:solidFill>
                          <a:srgbClr val="E71224"/>
                        </a:solidFill>
                        <a:latin typeface="Cambria Math" panose="02040503050406030204" pitchFamily="18" charset="0"/>
                      </a:rPr>
                      <m:t>𝑠</m:t>
                    </m:r>
                  </m:oMath>
                </a14:m>
                <a:r>
                  <a:rPr lang="it-IT" dirty="0"/>
                  <a:t> knowing the </a:t>
                </a:r>
                <a:r>
                  <a:rPr lang="it-IT" dirty="0" err="1"/>
                  <a:t>rumor</a:t>
                </a:r>
                <a:r>
                  <a:rPr lang="it-IT" dirty="0"/>
                  <a:t> </a:t>
                </a:r>
                <a:r>
                  <a:rPr lang="it-IT" dirty="0" err="1"/>
                  <a:t>is</a:t>
                </a:r>
                <a:r>
                  <a:rPr lang="it-IT" dirty="0"/>
                  <a:t> </a:t>
                </a:r>
                <a:r>
                  <a:rPr lang="it-IT" dirty="0" err="1"/>
                  <a:t>waked</a:t>
                </a:r>
                <a:r>
                  <a:rPr lang="it-IT" dirty="0"/>
                  <a:t>-up, </a:t>
                </a:r>
                <a14:m>
                  <m:oMath xmlns:m="http://schemas.openxmlformats.org/officeDocument/2006/math">
                    <m:r>
                      <m:rPr>
                        <m:sty m:val="p"/>
                      </m:rPr>
                      <a:rPr lang="it-IT" b="0" i="0" smtClean="0">
                        <a:solidFill>
                          <a:srgbClr val="E71224"/>
                        </a:solidFill>
                        <a:latin typeface="Cambria Math" panose="02040503050406030204" pitchFamily="18" charset="0"/>
                      </a:rPr>
                      <m:t>Pr</m:t>
                    </m:r>
                    <m:d>
                      <m:dPr>
                        <m:ctrlPr>
                          <a:rPr lang="it-IT" b="0" i="1" smtClean="0">
                            <a:solidFill>
                              <a:srgbClr val="E71224"/>
                            </a:solidFill>
                            <a:latin typeface="Cambria Math" panose="02040503050406030204" pitchFamily="18" charset="0"/>
                          </a:rPr>
                        </m:ctrlPr>
                      </m:dPr>
                      <m:e>
                        <m:r>
                          <a:rPr lang="it-IT" b="0" i="1" smtClean="0">
                            <a:solidFill>
                              <a:srgbClr val="E71224"/>
                            </a:solidFill>
                            <a:latin typeface="Cambria Math" panose="02040503050406030204" pitchFamily="18" charset="0"/>
                          </a:rPr>
                          <m:t>𝑎</m:t>
                        </m:r>
                      </m:e>
                    </m:d>
                    <m:r>
                      <a:rPr lang="it-IT" b="0" i="1" smtClean="0">
                        <a:solidFill>
                          <a:srgbClr val="E71224"/>
                        </a:solidFill>
                        <a:latin typeface="Cambria Math" panose="02040503050406030204" pitchFamily="18" charset="0"/>
                      </a:rPr>
                      <m:t>=</m:t>
                    </m:r>
                    <m:f>
                      <m:fPr>
                        <m:ctrlPr>
                          <a:rPr lang="it-IT" b="0" i="1" smtClean="0">
                            <a:solidFill>
                              <a:srgbClr val="E71224"/>
                            </a:solidFill>
                            <a:latin typeface="Cambria Math" panose="02040503050406030204" pitchFamily="18" charset="0"/>
                          </a:rPr>
                        </m:ctrlPr>
                      </m:fPr>
                      <m:num>
                        <m:r>
                          <a:rPr lang="it-IT" i="1">
                            <a:solidFill>
                              <a:srgbClr val="E71224"/>
                            </a:solidFill>
                            <a:latin typeface="Cambria Math" panose="02040503050406030204" pitchFamily="18" charset="0"/>
                          </a:rPr>
                          <m:t>𝑠</m:t>
                        </m:r>
                      </m:num>
                      <m:den>
                        <m:r>
                          <a:rPr lang="it-IT" b="0" i="1" smtClean="0">
                            <a:solidFill>
                              <a:srgbClr val="E71224"/>
                            </a:solidFill>
                            <a:latin typeface="Cambria Math" panose="02040503050406030204" pitchFamily="18" charset="0"/>
                          </a:rPr>
                          <m:t>𝑛</m:t>
                        </m:r>
                      </m:den>
                    </m:f>
                  </m:oMath>
                </a14:m>
                <a:endParaRPr lang="en-US" dirty="0"/>
              </a:p>
            </p:txBody>
          </p:sp>
        </mc:Choice>
        <mc:Fallback xmlns="">
          <p:sp>
            <p:nvSpPr>
              <p:cNvPr id="43" name="CasellaDiTesto 42">
                <a:extLst>
                  <a:ext uri="{FF2B5EF4-FFF2-40B4-BE49-F238E27FC236}">
                    <a16:creationId xmlns:a16="http://schemas.microsoft.com/office/drawing/2014/main" id="{009429F9-8340-1865-90AC-2BF7DDEBD4F9}"/>
                  </a:ext>
                </a:extLst>
              </p:cNvPr>
              <p:cNvSpPr txBox="1">
                <a:spLocks noRot="1" noChangeAspect="1" noMove="1" noResize="1" noEditPoints="1" noAdjustHandles="1" noChangeArrowheads="1" noChangeShapeType="1" noTextEdit="1"/>
              </p:cNvSpPr>
              <p:nvPr/>
            </p:nvSpPr>
            <p:spPr>
              <a:xfrm>
                <a:off x="362245" y="3601579"/>
                <a:ext cx="9415599" cy="462947"/>
              </a:xfrm>
              <a:prstGeom prst="rect">
                <a:avLst/>
              </a:prstGeom>
              <a:blipFill>
                <a:blip r:embed="rId9"/>
                <a:stretch>
                  <a:fillRect b="-789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4" name="CasellaDiTesto 43">
                <a:extLst>
                  <a:ext uri="{FF2B5EF4-FFF2-40B4-BE49-F238E27FC236}">
                    <a16:creationId xmlns:a16="http://schemas.microsoft.com/office/drawing/2014/main" id="{33DD5447-8851-1FFA-D5A3-2FD15B45A0F1}"/>
                  </a:ext>
                </a:extLst>
              </p:cNvPr>
              <p:cNvSpPr txBox="1"/>
              <p:nvPr/>
            </p:nvSpPr>
            <p:spPr>
              <a:xfrm>
                <a:off x="362245" y="4049272"/>
                <a:ext cx="9415599" cy="462947"/>
              </a:xfrm>
              <a:prstGeom prst="rect">
                <a:avLst/>
              </a:prstGeom>
              <a:noFill/>
            </p:spPr>
            <p:txBody>
              <a:bodyPr wrap="square">
                <a:spAutoFit/>
              </a:bodyPr>
              <a:lstStyle/>
              <a:p>
                <a:pPr lvl="1"/>
                <a:r>
                  <a:rPr lang="it-IT" dirty="0">
                    <a:solidFill>
                      <a:srgbClr val="E71224"/>
                    </a:solidFill>
                  </a:rPr>
                  <a:t>Event b: </a:t>
                </a:r>
                <a:r>
                  <a:rPr lang="it-IT" dirty="0" err="1"/>
                  <a:t>among</a:t>
                </a:r>
                <a:r>
                  <a:rPr lang="it-IT" dirty="0"/>
                  <a:t> the </a:t>
                </a:r>
                <a14:m>
                  <m:oMath xmlns:m="http://schemas.openxmlformats.org/officeDocument/2006/math">
                    <m:r>
                      <a:rPr lang="it-IT" i="1">
                        <a:solidFill>
                          <a:srgbClr val="E71224"/>
                        </a:solidFill>
                        <a:latin typeface="Cambria Math" panose="02040503050406030204" pitchFamily="18" charset="0"/>
                      </a:rPr>
                      <m:t>𝑛</m:t>
                    </m:r>
                    <m:r>
                      <a:rPr lang="it-IT" b="0" i="1" smtClean="0">
                        <a:solidFill>
                          <a:srgbClr val="E71224"/>
                        </a:solidFill>
                        <a:latin typeface="Cambria Math" panose="02040503050406030204" pitchFamily="18" charset="0"/>
                      </a:rPr>
                      <m:t>−1</m:t>
                    </m:r>
                  </m:oMath>
                </a14:m>
                <a:r>
                  <a:rPr lang="en-US" dirty="0"/>
                  <a:t> available arcs, is picked-up a not informed node </a:t>
                </a:r>
                <a14:m>
                  <m:oMath xmlns:m="http://schemas.openxmlformats.org/officeDocument/2006/math">
                    <m:r>
                      <m:rPr>
                        <m:sty m:val="p"/>
                      </m:rPr>
                      <a:rPr lang="it-IT" b="0" i="0" smtClean="0">
                        <a:solidFill>
                          <a:srgbClr val="E71224"/>
                        </a:solidFill>
                        <a:latin typeface="Cambria Math" panose="02040503050406030204" pitchFamily="18" charset="0"/>
                      </a:rPr>
                      <m:t>Pr</m:t>
                    </m:r>
                    <m:d>
                      <m:dPr>
                        <m:ctrlPr>
                          <a:rPr lang="it-IT" b="0" i="1" smtClean="0">
                            <a:solidFill>
                              <a:srgbClr val="E71224"/>
                            </a:solidFill>
                            <a:latin typeface="Cambria Math" panose="02040503050406030204" pitchFamily="18" charset="0"/>
                          </a:rPr>
                        </m:ctrlPr>
                      </m:dPr>
                      <m:e>
                        <m:r>
                          <m:rPr>
                            <m:sty m:val="p"/>
                          </m:rPr>
                          <a:rPr lang="it-IT" b="0" i="0" smtClean="0">
                            <a:solidFill>
                              <a:srgbClr val="E71224"/>
                            </a:solidFill>
                            <a:latin typeface="Cambria Math" panose="02040503050406030204" pitchFamily="18" charset="0"/>
                          </a:rPr>
                          <m:t>b</m:t>
                        </m:r>
                      </m:e>
                    </m:d>
                    <m:r>
                      <a:rPr lang="it-IT" b="0" i="0" smtClean="0">
                        <a:solidFill>
                          <a:srgbClr val="E71224"/>
                        </a:solidFill>
                        <a:latin typeface="Cambria Math" panose="02040503050406030204" pitchFamily="18" charset="0"/>
                      </a:rPr>
                      <m:t>=</m:t>
                    </m:r>
                    <m:f>
                      <m:fPr>
                        <m:ctrlPr>
                          <a:rPr lang="it-IT" b="0" i="1" smtClean="0">
                            <a:solidFill>
                              <a:srgbClr val="E71224"/>
                            </a:solidFill>
                            <a:latin typeface="Cambria Math" panose="02040503050406030204" pitchFamily="18" charset="0"/>
                          </a:rPr>
                        </m:ctrlPr>
                      </m:fPr>
                      <m:num>
                        <m:r>
                          <a:rPr lang="it-IT" b="0" i="1" smtClean="0">
                            <a:solidFill>
                              <a:srgbClr val="E71224"/>
                            </a:solidFill>
                            <a:latin typeface="Cambria Math" panose="02040503050406030204" pitchFamily="18" charset="0"/>
                          </a:rPr>
                          <m:t>𝑛</m:t>
                        </m:r>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𝑠</m:t>
                        </m:r>
                      </m:num>
                      <m:den>
                        <m:r>
                          <a:rPr lang="it-IT" i="1">
                            <a:solidFill>
                              <a:srgbClr val="E71224"/>
                            </a:solidFill>
                            <a:latin typeface="Cambria Math" panose="02040503050406030204" pitchFamily="18" charset="0"/>
                          </a:rPr>
                          <m:t>𝑛</m:t>
                        </m:r>
                        <m:r>
                          <a:rPr lang="it-IT" b="0" i="1" smtClean="0">
                            <a:solidFill>
                              <a:srgbClr val="E71224"/>
                            </a:solidFill>
                            <a:latin typeface="Cambria Math" panose="02040503050406030204" pitchFamily="18" charset="0"/>
                          </a:rPr>
                          <m:t>−1</m:t>
                        </m:r>
                      </m:den>
                    </m:f>
                  </m:oMath>
                </a14:m>
                <a:endParaRPr lang="en-US" dirty="0"/>
              </a:p>
            </p:txBody>
          </p:sp>
        </mc:Choice>
        <mc:Fallback xmlns="">
          <p:sp>
            <p:nvSpPr>
              <p:cNvPr id="44" name="CasellaDiTesto 43">
                <a:extLst>
                  <a:ext uri="{FF2B5EF4-FFF2-40B4-BE49-F238E27FC236}">
                    <a16:creationId xmlns:a16="http://schemas.microsoft.com/office/drawing/2014/main" id="{33DD5447-8851-1FFA-D5A3-2FD15B45A0F1}"/>
                  </a:ext>
                </a:extLst>
              </p:cNvPr>
              <p:cNvSpPr txBox="1">
                <a:spLocks noRot="1" noChangeAspect="1" noMove="1" noResize="1" noEditPoints="1" noAdjustHandles="1" noChangeArrowheads="1" noChangeShapeType="1" noTextEdit="1"/>
              </p:cNvSpPr>
              <p:nvPr/>
            </p:nvSpPr>
            <p:spPr>
              <a:xfrm>
                <a:off x="362245" y="4049272"/>
                <a:ext cx="9415599" cy="462947"/>
              </a:xfrm>
              <a:prstGeom prst="rect">
                <a:avLst/>
              </a:prstGeom>
              <a:blipFill>
                <a:blip r:embed="rId10"/>
                <a:stretch>
                  <a:fillRect b="-789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0" name="CasellaDiTesto 59">
                <a:extLst>
                  <a:ext uri="{FF2B5EF4-FFF2-40B4-BE49-F238E27FC236}">
                    <a16:creationId xmlns:a16="http://schemas.microsoft.com/office/drawing/2014/main" id="{9A2B9101-ADF0-2C2B-307F-A6FF67EF23D6}"/>
                  </a:ext>
                </a:extLst>
              </p:cNvPr>
              <p:cNvSpPr txBox="1"/>
              <p:nvPr/>
            </p:nvSpPr>
            <p:spPr>
              <a:xfrm>
                <a:off x="245201" y="2573035"/>
                <a:ext cx="9415599" cy="923330"/>
              </a:xfrm>
              <a:prstGeom prst="rect">
                <a:avLst/>
              </a:prstGeom>
              <a:noFill/>
            </p:spPr>
            <p:txBody>
              <a:bodyPr wrap="square">
                <a:spAutoFit/>
              </a:bodyPr>
              <a:lstStyle/>
              <a:p>
                <a:pPr marL="342900" indent="-342900">
                  <a:buFont typeface="Arial" panose="020B0604020202020204" pitchFamily="34" charset="0"/>
                  <a:buChar char="•"/>
                </a:pPr>
                <a:r>
                  <a:rPr lang="it-IT" dirty="0" err="1"/>
                  <a:t>Indeed</a:t>
                </a:r>
                <a:r>
                  <a:rPr lang="it-IT" dirty="0"/>
                  <a:t>, </a:t>
                </a:r>
                <a:r>
                  <a:rPr lang="it-IT" dirty="0" err="1"/>
                  <a:t>since</a:t>
                </a:r>
                <a:r>
                  <a:rPr lang="it-IT" dirty="0"/>
                  <a:t> the </a:t>
                </a:r>
                <a:r>
                  <a:rPr lang="it-IT" b="1" dirty="0"/>
                  <a:t>random splitting</a:t>
                </a:r>
                <a:r>
                  <a:rPr lang="it-IT" dirty="0"/>
                  <a:t> of a </a:t>
                </a:r>
                <a:r>
                  <a:rPr lang="it-IT" b="1" dirty="0"/>
                  <a:t>Poisson </a:t>
                </a:r>
                <a:r>
                  <a:rPr lang="it-IT" b="1" dirty="0" err="1"/>
                  <a:t>Process</a:t>
                </a:r>
                <a:r>
                  <a:rPr lang="it-IT" b="1" dirty="0"/>
                  <a:t> </a:t>
                </a:r>
                <a:r>
                  <a:rPr lang="it-IT" dirty="0" err="1"/>
                  <a:t>is</a:t>
                </a:r>
                <a:r>
                  <a:rPr lang="it-IT" dirty="0"/>
                  <a:t> </a:t>
                </a:r>
                <a:r>
                  <a:rPr lang="it-IT" b="1" dirty="0"/>
                  <a:t>Poisson</a:t>
                </a:r>
                <a:r>
                  <a:rPr lang="it-IT" dirty="0"/>
                  <a:t> </a:t>
                </a:r>
                <a:r>
                  <a:rPr lang="it-IT" b="1" dirty="0" err="1"/>
                  <a:t>as</a:t>
                </a:r>
                <a:r>
                  <a:rPr lang="it-IT" dirty="0"/>
                  <a:t> </a:t>
                </a:r>
                <a:r>
                  <a:rPr lang="it-IT" b="1" dirty="0" err="1"/>
                  <a:t>well</a:t>
                </a:r>
                <a:r>
                  <a:rPr lang="it-IT" dirty="0"/>
                  <a:t>, the </a:t>
                </a:r>
                <a:r>
                  <a:rPr lang="it-IT" dirty="0" err="1"/>
                  <a:t>mean</a:t>
                </a:r>
                <a:r>
                  <a:rPr lang="it-IT" dirty="0"/>
                  <a:t> time to </a:t>
                </a:r>
                <a:r>
                  <a:rPr lang="it-IT" dirty="0" err="1"/>
                  <a:t>inform</a:t>
                </a:r>
                <a:r>
                  <a:rPr lang="it-IT" dirty="0"/>
                  <a:t> a new </a:t>
                </a:r>
                <a:r>
                  <a:rPr lang="it-IT" dirty="0" err="1"/>
                  <a:t>node</a:t>
                </a:r>
                <a:r>
                  <a:rPr lang="it-IT" dirty="0"/>
                  <a:t> </a:t>
                </a:r>
                <a:r>
                  <a:rPr lang="it-IT" dirty="0" err="1"/>
                  <a:t>is</a:t>
                </a:r>
                <a:r>
                  <a:rPr lang="it-IT" dirty="0"/>
                  <a:t> the time to the first </a:t>
                </a:r>
                <a:r>
                  <a:rPr lang="it-IT" dirty="0" err="1"/>
                  <a:t>jump</a:t>
                </a:r>
                <a:r>
                  <a:rPr lang="it-IT" dirty="0"/>
                  <a:t> of a splitting on </a:t>
                </a:r>
                <a14:m>
                  <m:oMath xmlns:m="http://schemas.openxmlformats.org/officeDocument/2006/math">
                    <m:r>
                      <a:rPr lang="it-IT" i="1" dirty="0">
                        <a:solidFill>
                          <a:srgbClr val="E71224"/>
                        </a:solidFill>
                        <a:latin typeface="Cambria Math" panose="02040503050406030204" pitchFamily="18" charset="0"/>
                      </a:rPr>
                      <m:t>𝐶</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𝑡</m:t>
                        </m:r>
                      </m:e>
                    </m:d>
                  </m:oMath>
                </a14:m>
                <a:r>
                  <a:rPr lang="it-IT" dirty="0"/>
                  <a:t> at a rate, </a:t>
                </a:r>
                <a:r>
                  <a:rPr lang="it-IT" b="1" dirty="0" err="1"/>
                  <a:t>scaled</a:t>
                </a:r>
                <a:r>
                  <a:rPr lang="it-IT" b="1" dirty="0"/>
                  <a:t> by the Joint </a:t>
                </a:r>
                <a:r>
                  <a:rPr lang="it-IT" b="1" dirty="0" err="1"/>
                  <a:t>probability</a:t>
                </a:r>
                <a:r>
                  <a:rPr lang="it-IT" b="1" dirty="0"/>
                  <a:t> </a:t>
                </a:r>
                <a:r>
                  <a:rPr lang="it-IT" dirty="0"/>
                  <a:t>of the </a:t>
                </a:r>
                <a:r>
                  <a:rPr lang="it-IT" b="1" dirty="0"/>
                  <a:t>joint events «</a:t>
                </a:r>
                <a:r>
                  <a:rPr lang="it-IT" b="1" dirty="0" err="1">
                    <a:solidFill>
                      <a:srgbClr val="E71224"/>
                    </a:solidFill>
                  </a:rPr>
                  <a:t>a</a:t>
                </a:r>
                <a:r>
                  <a:rPr lang="it-IT" b="1" dirty="0" err="1"/>
                  <a:t>,</a:t>
                </a:r>
                <a:r>
                  <a:rPr lang="it-IT" b="1" dirty="0" err="1">
                    <a:solidFill>
                      <a:srgbClr val="E71224"/>
                    </a:solidFill>
                  </a:rPr>
                  <a:t>b</a:t>
                </a:r>
                <a:r>
                  <a:rPr lang="it-IT" b="1" dirty="0"/>
                  <a:t>»</a:t>
                </a:r>
                <a:endParaRPr lang="en-US" b="1" dirty="0"/>
              </a:p>
            </p:txBody>
          </p:sp>
        </mc:Choice>
        <mc:Fallback xmlns="">
          <p:sp>
            <p:nvSpPr>
              <p:cNvPr id="60" name="CasellaDiTesto 59">
                <a:extLst>
                  <a:ext uri="{FF2B5EF4-FFF2-40B4-BE49-F238E27FC236}">
                    <a16:creationId xmlns:a16="http://schemas.microsoft.com/office/drawing/2014/main" id="{9A2B9101-ADF0-2C2B-307F-A6FF67EF23D6}"/>
                  </a:ext>
                </a:extLst>
              </p:cNvPr>
              <p:cNvSpPr txBox="1">
                <a:spLocks noRot="1" noChangeAspect="1" noMove="1" noResize="1" noEditPoints="1" noAdjustHandles="1" noChangeArrowheads="1" noChangeShapeType="1" noTextEdit="1"/>
              </p:cNvSpPr>
              <p:nvPr/>
            </p:nvSpPr>
            <p:spPr>
              <a:xfrm>
                <a:off x="245201" y="2573035"/>
                <a:ext cx="9415599" cy="923330"/>
              </a:xfrm>
              <a:prstGeom prst="rect">
                <a:avLst/>
              </a:prstGeom>
              <a:blipFill>
                <a:blip r:embed="rId11"/>
                <a:stretch>
                  <a:fillRect l="-388" t="-3289" b="-9211"/>
                </a:stretch>
              </a:blipFill>
            </p:spPr>
            <p:txBody>
              <a:bodyPr/>
              <a:lstStyle/>
              <a:p>
                <a:r>
                  <a:rPr lang="it-IT">
                    <a:noFill/>
                  </a:rPr>
                  <a:t> </a:t>
                </a:r>
              </a:p>
            </p:txBody>
          </p:sp>
        </mc:Fallback>
      </mc:AlternateContent>
      <p:grpSp>
        <p:nvGrpSpPr>
          <p:cNvPr id="28" name="Gruppo 27">
            <a:extLst>
              <a:ext uri="{FF2B5EF4-FFF2-40B4-BE49-F238E27FC236}">
                <a16:creationId xmlns:a16="http://schemas.microsoft.com/office/drawing/2014/main" id="{379190AF-D328-7B56-1286-2A2A2BE3D44D}"/>
              </a:ext>
            </a:extLst>
          </p:cNvPr>
          <p:cNvGrpSpPr/>
          <p:nvPr/>
        </p:nvGrpSpPr>
        <p:grpSpPr>
          <a:xfrm>
            <a:off x="-143022" y="4615015"/>
            <a:ext cx="9906000" cy="2187664"/>
            <a:chOff x="-143022" y="4615015"/>
            <a:chExt cx="9906000" cy="2187664"/>
          </a:xfrm>
        </p:grpSpPr>
        <mc:AlternateContent xmlns:mc="http://schemas.openxmlformats.org/markup-compatibility/2006" xmlns:a14="http://schemas.microsoft.com/office/drawing/2010/main">
          <mc:Choice Requires="a14">
            <p:sp>
              <p:nvSpPr>
                <p:cNvPr id="45" name="CasellaDiTesto 44">
                  <a:extLst>
                    <a:ext uri="{FF2B5EF4-FFF2-40B4-BE49-F238E27FC236}">
                      <a16:creationId xmlns:a16="http://schemas.microsoft.com/office/drawing/2014/main" id="{356C74D6-FA9C-773E-8B20-DBFEBDC1AC23}"/>
                    </a:ext>
                  </a:extLst>
                </p:cNvPr>
                <p:cNvSpPr txBox="1"/>
                <p:nvPr/>
              </p:nvSpPr>
              <p:spPr>
                <a:xfrm>
                  <a:off x="-143022" y="4615015"/>
                  <a:ext cx="9906000" cy="817660"/>
                </a:xfrm>
                <a:prstGeom prst="rect">
                  <a:avLst/>
                </a:prstGeom>
                <a:noFill/>
              </p:spPr>
              <p:txBody>
                <a:bodyPr wrap="square">
                  <a:spAutoFit/>
                </a:bodyPr>
                <a:lstStyle/>
                <a:p>
                  <a:pPr marL="800029" lvl="1" indent="-342900">
                    <a:buFont typeface="Arial" panose="020B0604020202020204" pitchFamily="34" charset="0"/>
                    <a:buChar char="•"/>
                  </a:pPr>
                  <a:r>
                    <a:rPr lang="it-IT" dirty="0"/>
                    <a:t>Let </a:t>
                  </a:r>
                  <a14:m>
                    <m:oMath xmlns:m="http://schemas.openxmlformats.org/officeDocument/2006/math">
                      <m:d>
                        <m:dPr>
                          <m:begChr m:val="{"/>
                          <m:endChr m:val="}"/>
                          <m:ctrlPr>
                            <a:rPr lang="it-IT" b="0" i="1" dirty="0" smtClean="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𝑍</m:t>
                              </m:r>
                            </m:e>
                            <m:sub>
                              <m:r>
                                <a:rPr lang="it-IT" b="0" i="1" dirty="0" smtClean="0">
                                  <a:solidFill>
                                    <a:srgbClr val="E71224"/>
                                  </a:solidFill>
                                  <a:latin typeface="Cambria Math" panose="02040503050406030204" pitchFamily="18" charset="0"/>
                                </a:rPr>
                                <m:t>𝑠</m:t>
                              </m:r>
                            </m:sub>
                          </m:sSub>
                        </m:e>
                      </m:d>
                    </m:oMath>
                  </a14:m>
                  <a:r>
                    <a:rPr lang="it-IT" dirty="0"/>
                    <a:t> be the </a:t>
                  </a:r>
                  <a:r>
                    <a:rPr lang="it-IT" dirty="0" err="1"/>
                    <a:t>process</a:t>
                  </a:r>
                  <a:r>
                    <a:rPr lang="it-IT" dirty="0"/>
                    <a:t> </a:t>
                  </a:r>
                  <a:r>
                    <a:rPr lang="it-IT" dirty="0" err="1"/>
                    <a:t>counting</a:t>
                  </a:r>
                  <a:r>
                    <a:rPr lang="it-IT" dirty="0"/>
                    <a:t> the </a:t>
                  </a:r>
                  <a:r>
                    <a:rPr lang="it-IT" b="1" dirty="0"/>
                    <a:t>#nodes </a:t>
                  </a:r>
                  <a:r>
                    <a:rPr lang="it-IT" b="1" dirty="0" err="1"/>
                    <a:t>knowing</a:t>
                  </a:r>
                  <a:r>
                    <a:rPr lang="it-IT" b="1" dirty="0"/>
                    <a:t> the rumour</a:t>
                  </a:r>
                  <a:r>
                    <a:rPr lang="it-IT" dirty="0"/>
                    <a:t>, </a:t>
                  </a:r>
                  <a:r>
                    <a:rPr lang="it-IT" dirty="0" err="1"/>
                    <a:t>then</a:t>
                  </a:r>
                  <a:r>
                    <a:rPr lang="it-IT" dirty="0"/>
                    <a:t> the </a:t>
                  </a:r>
                  <a:r>
                    <a:rPr lang="it-IT" b="1" dirty="0" err="1"/>
                    <a:t>rumor</a:t>
                  </a:r>
                  <a:r>
                    <a:rPr lang="it-IT" b="1" dirty="0"/>
                    <a:t> </a:t>
                  </a:r>
                  <a:r>
                    <a:rPr lang="it-IT" b="1" dirty="0" err="1"/>
                    <a:t>spreading</a:t>
                  </a:r>
                  <a:r>
                    <a:rPr lang="it-IT" b="1" dirty="0"/>
                    <a:t> </a:t>
                  </a:r>
                  <a:r>
                    <a:rPr lang="it-IT" dirty="0"/>
                    <a:t>can be </a:t>
                  </a:r>
                  <a:r>
                    <a:rPr lang="it-IT" dirty="0" err="1"/>
                    <a:t>modelled</a:t>
                  </a:r>
                  <a:r>
                    <a:rPr lang="it-IT" dirty="0"/>
                    <a:t> </a:t>
                  </a:r>
                  <a:r>
                    <a:rPr lang="it-IT" dirty="0" err="1"/>
                    <a:t>as</a:t>
                  </a:r>
                  <a:r>
                    <a:rPr lang="it-IT" dirty="0"/>
                    <a:t> a </a:t>
                  </a:r>
                  <a:r>
                    <a:rPr lang="it-IT" b="1" dirty="0"/>
                    <a:t>non-</a:t>
                  </a:r>
                  <a:r>
                    <a:rPr lang="it-IT" b="1" dirty="0" err="1"/>
                    <a:t>uniform</a:t>
                  </a:r>
                  <a:r>
                    <a:rPr lang="it-IT" b="1" dirty="0"/>
                    <a:t> CT-BDP </a:t>
                  </a:r>
                  <a:r>
                    <a:rPr lang="it-IT" dirty="0"/>
                    <a:t>with </a:t>
                  </a:r>
                  <a:r>
                    <a:rPr lang="it-IT" b="1" dirty="0" err="1"/>
                    <a:t>birth</a:t>
                  </a:r>
                  <a:r>
                    <a:rPr lang="it-IT" b="1" dirty="0"/>
                    <a:t>-rate </a:t>
                  </a:r>
                  <a14:m>
                    <m:oMath xmlns:m="http://schemas.openxmlformats.org/officeDocument/2006/math">
                      <m:sSub>
                        <m:sSubPr>
                          <m:ctrlPr>
                            <a:rPr lang="it-IT"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𝜆</m:t>
                          </m:r>
                        </m:e>
                        <m:sub>
                          <m:r>
                            <a:rPr lang="it-IT" b="0" i="1" dirty="0" smtClean="0">
                              <a:solidFill>
                                <a:srgbClr val="E71224"/>
                              </a:solidFill>
                              <a:latin typeface="Cambria Math" panose="02040503050406030204" pitchFamily="18" charset="0"/>
                            </a:rPr>
                            <m:t>𝑠</m:t>
                          </m:r>
                        </m:sub>
                      </m:sSub>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𝜆</m:t>
                      </m:r>
                      <m:f>
                        <m:fPr>
                          <m:ctrlPr>
                            <a:rPr lang="it-IT" b="0" i="1" dirty="0" smtClean="0">
                              <a:solidFill>
                                <a:srgbClr val="E71224"/>
                              </a:solidFill>
                              <a:latin typeface="Cambria Math" panose="02040503050406030204" pitchFamily="18" charset="0"/>
                            </a:rPr>
                          </m:ctrlPr>
                        </m:fPr>
                        <m:num>
                          <m:r>
                            <a:rPr lang="it-IT" b="0" i="1" dirty="0" smtClean="0">
                              <a:solidFill>
                                <a:srgbClr val="E71224"/>
                              </a:solidFill>
                              <a:latin typeface="Cambria Math" panose="02040503050406030204" pitchFamily="18" charset="0"/>
                            </a:rPr>
                            <m:t>𝑠</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𝑛</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𝑠</m:t>
                              </m:r>
                            </m:e>
                          </m:d>
                        </m:num>
                        <m:den>
                          <m:r>
                            <a:rPr lang="it-IT" b="0" i="1" dirty="0" smtClean="0">
                              <a:solidFill>
                                <a:srgbClr val="E71224"/>
                              </a:solidFill>
                              <a:latin typeface="Cambria Math" panose="02040503050406030204" pitchFamily="18" charset="0"/>
                            </a:rPr>
                            <m:t>𝑛</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𝑠</m:t>
                          </m:r>
                          <m:r>
                            <a:rPr lang="it-IT" b="0" i="1" dirty="0" smtClean="0">
                              <a:solidFill>
                                <a:srgbClr val="E71224"/>
                              </a:solidFill>
                              <a:latin typeface="Cambria Math" panose="02040503050406030204" pitchFamily="18" charset="0"/>
                            </a:rPr>
                            <m:t>−1)</m:t>
                          </m:r>
                        </m:den>
                      </m:f>
                    </m:oMath>
                  </a14:m>
                  <a:r>
                    <a:rPr lang="it-IT" b="1" dirty="0"/>
                    <a:t> </a:t>
                  </a:r>
                  <a:endParaRPr lang="en-US" b="1" dirty="0"/>
                </a:p>
              </p:txBody>
            </p:sp>
          </mc:Choice>
          <mc:Fallback xmlns="">
            <p:sp>
              <p:nvSpPr>
                <p:cNvPr id="45" name="CasellaDiTesto 44">
                  <a:extLst>
                    <a:ext uri="{FF2B5EF4-FFF2-40B4-BE49-F238E27FC236}">
                      <a16:creationId xmlns:a16="http://schemas.microsoft.com/office/drawing/2014/main" id="{356C74D6-FA9C-773E-8B20-DBFEBDC1AC23}"/>
                    </a:ext>
                  </a:extLst>
                </p:cNvPr>
                <p:cNvSpPr txBox="1">
                  <a:spLocks noRot="1" noChangeAspect="1" noMove="1" noResize="1" noEditPoints="1" noAdjustHandles="1" noChangeArrowheads="1" noChangeShapeType="1" noTextEdit="1"/>
                </p:cNvSpPr>
                <p:nvPr/>
              </p:nvSpPr>
              <p:spPr>
                <a:xfrm>
                  <a:off x="-143022" y="4615015"/>
                  <a:ext cx="9906000" cy="817660"/>
                </a:xfrm>
                <a:prstGeom prst="rect">
                  <a:avLst/>
                </a:prstGeom>
                <a:blipFill>
                  <a:blip r:embed="rId12"/>
                  <a:stretch>
                    <a:fillRect t="-3731" b="-3731"/>
                  </a:stretch>
                </a:blipFill>
              </p:spPr>
              <p:txBody>
                <a:bodyPr/>
                <a:lstStyle/>
                <a:p>
                  <a:r>
                    <a:rPr lang="it-IT">
                      <a:noFill/>
                    </a:rPr>
                    <a:t> </a:t>
                  </a:r>
                </a:p>
              </p:txBody>
            </p:sp>
          </mc:Fallback>
        </mc:AlternateContent>
        <p:grpSp>
          <p:nvGrpSpPr>
            <p:cNvPr id="27" name="Gruppo 26">
              <a:extLst>
                <a:ext uri="{FF2B5EF4-FFF2-40B4-BE49-F238E27FC236}">
                  <a16:creationId xmlns:a16="http://schemas.microsoft.com/office/drawing/2014/main" id="{EA1D927A-1E65-9C77-E66C-2EED1DCA936B}"/>
                </a:ext>
              </a:extLst>
            </p:cNvPr>
            <p:cNvGrpSpPr/>
            <p:nvPr>
              <p:custDataLst>
                <p:tags r:id="rId1"/>
              </p:custDataLst>
            </p:nvPr>
          </p:nvGrpSpPr>
          <p:grpSpPr>
            <a:xfrm>
              <a:off x="535490" y="5515451"/>
              <a:ext cx="8751385" cy="1287228"/>
              <a:chOff x="535490" y="5515451"/>
              <a:chExt cx="8751385" cy="1287228"/>
            </a:xfrm>
          </p:grpSpPr>
          <p:pic>
            <p:nvPicPr>
              <p:cNvPr id="64" name="Immagine 63">
                <a:extLst>
                  <a:ext uri="{FF2B5EF4-FFF2-40B4-BE49-F238E27FC236}">
                    <a16:creationId xmlns:a16="http://schemas.microsoft.com/office/drawing/2014/main" id="{490AD949-2DCD-FDFD-D76E-1D92B0D01E4F}"/>
                  </a:ext>
                </a:extLst>
              </p:cNvPr>
              <p:cNvPicPr>
                <a:picLocks noChangeAspect="1"/>
              </p:cNvPicPr>
              <p:nvPr/>
            </p:nvPicPr>
            <p:blipFill>
              <a:blip r:embed="rId13"/>
              <a:stretch>
                <a:fillRect/>
              </a:stretch>
            </p:blipFill>
            <p:spPr>
              <a:xfrm>
                <a:off x="535490" y="5936487"/>
                <a:ext cx="8751385" cy="866192"/>
              </a:xfrm>
              <a:prstGeom prst="rect">
                <a:avLst/>
              </a:prstGeom>
            </p:spPr>
          </p:pic>
          <p:pic>
            <p:nvPicPr>
              <p:cNvPr id="21" name="Immagine 2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s=\lambda\cdot\pr(a)\cdot \pr(b)=n\cdot\frac{s(n-s)}{n(n-1)}&#10;\end{eqnarray*}&#10;}&#10;\end{document}" title="IguanaTex Bitmap Display">
                <a:extLst>
                  <a:ext uri="{FF2B5EF4-FFF2-40B4-BE49-F238E27FC236}">
                    <a16:creationId xmlns:a16="http://schemas.microsoft.com/office/drawing/2014/main" id="{88F52B3F-F82D-C551-F0AA-D02065479BA4}"/>
                  </a:ext>
                </a:extLst>
              </p:cNvPr>
              <p:cNvPicPr>
                <a:picLocks noChangeAspect="1"/>
              </p:cNvPicPr>
              <p:nvPr>
                <p:custDataLst>
                  <p:tags r:id="rId2"/>
                </p:custDataLst>
              </p:nvPr>
            </p:nvPicPr>
            <p:blipFill>
              <a:blip r:embed="rId14">
                <a:extLst>
                  <a:ext uri="{28A0092B-C50C-407E-A947-70E740481C1C}">
                    <a14:useLocalDpi xmlns:a14="http://schemas.microsoft.com/office/drawing/2010/main" val="0"/>
                  </a:ext>
                </a:extLst>
              </a:blip>
              <a:stretch>
                <a:fillRect/>
              </a:stretch>
            </p:blipFill>
            <p:spPr>
              <a:xfrm>
                <a:off x="6148454" y="5535471"/>
                <a:ext cx="2424210" cy="401016"/>
              </a:xfrm>
              <a:prstGeom prst="rect">
                <a:avLst/>
              </a:prstGeom>
            </p:spPr>
          </p:pic>
          <p:pic>
            <p:nvPicPr>
              <p:cNvPr id="26" name="Immagine 2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2=\overbrace{n}^{\lambda}\cdot\frac{2}{n}\frac{(n-2)}{(n-1)}&#10;\end{eqnarray*}&#10;}&#10;\end{document}" title="IguanaTex Bitmap Display">
                <a:extLst>
                  <a:ext uri="{FF2B5EF4-FFF2-40B4-BE49-F238E27FC236}">
                    <a16:creationId xmlns:a16="http://schemas.microsoft.com/office/drawing/2014/main" id="{5EDE2EAD-EEDC-57B5-335F-50ADE33DCAB2}"/>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2776970" y="5518082"/>
                <a:ext cx="1405678" cy="483967"/>
              </a:xfrm>
              <a:prstGeom prst="rect">
                <a:avLst/>
              </a:prstGeom>
            </p:spPr>
          </p:pic>
          <p:pic>
            <p:nvPicPr>
              <p:cNvPr id="7" name="Immagine 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1=\overbrace{n}^{\lambda}\cdot \frac{1}{n}\cdot \frac{n-1}{n-1}&#10;\end{eqnarray*}&#10;}&#10;\end{document}" title="IguanaTex Bitmap Display">
                <a:extLst>
                  <a:ext uri="{FF2B5EF4-FFF2-40B4-BE49-F238E27FC236}">
                    <a16:creationId xmlns:a16="http://schemas.microsoft.com/office/drawing/2014/main" id="{EB7E6046-304C-6900-1533-E98604138014}"/>
                  </a:ext>
                </a:extLst>
              </p:cNvPr>
              <p:cNvPicPr>
                <a:picLocks noChangeAspect="1"/>
              </p:cNvPicPr>
              <p:nvPr>
                <p:custDataLst>
                  <p:tags r:id="rId4"/>
                </p:custDataLst>
              </p:nvPr>
            </p:nvPicPr>
            <p:blipFill>
              <a:blip r:embed="rId16">
                <a:extLst>
                  <a:ext uri="{28A0092B-C50C-407E-A947-70E740481C1C}">
                    <a14:useLocalDpi xmlns:a14="http://schemas.microsoft.com/office/drawing/2010/main" val="0"/>
                  </a:ext>
                </a:extLst>
              </a:blip>
              <a:stretch>
                <a:fillRect/>
              </a:stretch>
            </p:blipFill>
            <p:spPr>
              <a:xfrm>
                <a:off x="900460" y="5515451"/>
                <a:ext cx="1373532" cy="444566"/>
              </a:xfrm>
              <a:prstGeom prst="rect">
                <a:avLst/>
              </a:prstGeom>
            </p:spPr>
          </p:pic>
        </p:grpSp>
      </p:grpSp>
      <mc:AlternateContent xmlns:mc="http://schemas.openxmlformats.org/markup-compatibility/2006" xmlns:a14="http://schemas.microsoft.com/office/drawing/2010/main">
        <mc:Choice Requires="a14">
          <p:sp>
            <p:nvSpPr>
              <p:cNvPr id="80" name="CasellaDiTesto 79">
                <a:extLst>
                  <a:ext uri="{FF2B5EF4-FFF2-40B4-BE49-F238E27FC236}">
                    <a16:creationId xmlns:a16="http://schemas.microsoft.com/office/drawing/2014/main" id="{318A239B-B529-5FA5-213C-BC152BEF5D0B}"/>
                  </a:ext>
                </a:extLst>
              </p:cNvPr>
              <p:cNvSpPr txBox="1"/>
              <p:nvPr/>
            </p:nvSpPr>
            <p:spPr>
              <a:xfrm>
                <a:off x="-87313" y="6900193"/>
                <a:ext cx="10080625" cy="369332"/>
              </a:xfrm>
              <a:prstGeom prst="rect">
                <a:avLst/>
              </a:prstGeom>
              <a:noFill/>
            </p:spPr>
            <p:txBody>
              <a:bodyPr wrap="square">
                <a:spAutoFit/>
              </a:bodyPr>
              <a:lstStyle/>
              <a:p>
                <a:pPr marL="800029" lvl="1" indent="-342900">
                  <a:buFont typeface="Arial" panose="020B0604020202020204" pitchFamily="34" charset="0"/>
                  <a:buChar char="•"/>
                </a:pPr>
                <a:r>
                  <a:rPr lang="it-IT" dirty="0" err="1"/>
                  <a:t>Since</a:t>
                </a:r>
                <a:r>
                  <a:rPr lang="it-IT" dirty="0"/>
                  <a:t> </a:t>
                </a:r>
                <a14:m>
                  <m:oMath xmlns:m="http://schemas.openxmlformats.org/officeDocument/2006/math">
                    <m:r>
                      <a:rPr lang="it-IT" i="1" smtClean="0">
                        <a:solidFill>
                          <a:srgbClr val="E71224"/>
                        </a:solidFill>
                        <a:latin typeface="Cambria Math" panose="02040503050406030204" pitchFamily="18" charset="0"/>
                      </a:rPr>
                      <m:t>𝑛</m:t>
                    </m:r>
                  </m:oMath>
                </a14:m>
                <a:r>
                  <a:rPr lang="it-IT" dirty="0"/>
                  <a:t> </a:t>
                </a:r>
                <a:r>
                  <a:rPr lang="it-IT" dirty="0" err="1"/>
                  <a:t>is</a:t>
                </a:r>
                <a:r>
                  <a:rPr lang="it-IT" dirty="0"/>
                  <a:t> the </a:t>
                </a:r>
                <a:r>
                  <a:rPr lang="it-IT" dirty="0" err="1"/>
                  <a:t>only</a:t>
                </a:r>
                <a:r>
                  <a:rPr lang="it-IT" dirty="0"/>
                  <a:t> </a:t>
                </a:r>
                <a:r>
                  <a:rPr lang="it-IT" dirty="0" err="1"/>
                  <a:t>absorbing</a:t>
                </a:r>
                <a:r>
                  <a:rPr lang="it-IT" dirty="0"/>
                  <a:t> state, </a:t>
                </a:r>
                <a:r>
                  <a:rPr lang="it-IT" dirty="0" err="1"/>
                  <a:t>sooner</a:t>
                </a:r>
                <a:r>
                  <a:rPr lang="it-IT" dirty="0"/>
                  <a:t> or </a:t>
                </a:r>
                <a:r>
                  <a:rPr lang="it-IT" dirty="0" err="1"/>
                  <a:t>later</a:t>
                </a:r>
                <a:r>
                  <a:rPr lang="it-IT" dirty="0"/>
                  <a:t>, </a:t>
                </a:r>
                <a:r>
                  <a:rPr lang="it-IT" dirty="0" err="1"/>
                  <a:t>all</a:t>
                </a:r>
                <a:r>
                  <a:rPr lang="it-IT" dirty="0"/>
                  <a:t> </a:t>
                </a:r>
                <a:r>
                  <a:rPr lang="it-IT" dirty="0" err="1"/>
                  <a:t>nodes</a:t>
                </a:r>
                <a:r>
                  <a:rPr lang="it-IT" dirty="0"/>
                  <a:t> </a:t>
                </a:r>
                <a:r>
                  <a:rPr lang="it-IT" dirty="0" err="1"/>
                  <a:t>will</a:t>
                </a:r>
                <a:r>
                  <a:rPr lang="it-IT" dirty="0"/>
                  <a:t> be </a:t>
                </a:r>
                <a:r>
                  <a:rPr lang="it-IT" dirty="0" err="1"/>
                  <a:t>informed</a:t>
                </a:r>
                <a:r>
                  <a:rPr lang="it-IT" dirty="0"/>
                  <a:t> with </a:t>
                </a:r>
                <a:r>
                  <a:rPr lang="it-IT" dirty="0" err="1"/>
                  <a:t>probability</a:t>
                </a:r>
                <a:r>
                  <a:rPr lang="it-IT" dirty="0"/>
                  <a:t> 1.</a:t>
                </a:r>
                <a:endParaRPr lang="en-US" b="1" dirty="0"/>
              </a:p>
            </p:txBody>
          </p:sp>
        </mc:Choice>
        <mc:Fallback xmlns="">
          <p:sp>
            <p:nvSpPr>
              <p:cNvPr id="80" name="CasellaDiTesto 79">
                <a:extLst>
                  <a:ext uri="{FF2B5EF4-FFF2-40B4-BE49-F238E27FC236}">
                    <a16:creationId xmlns:a16="http://schemas.microsoft.com/office/drawing/2014/main" id="{318A239B-B529-5FA5-213C-BC152BEF5D0B}"/>
                  </a:ext>
                </a:extLst>
              </p:cNvPr>
              <p:cNvSpPr txBox="1">
                <a:spLocks noRot="1" noChangeAspect="1" noMove="1" noResize="1" noEditPoints="1" noAdjustHandles="1" noChangeArrowheads="1" noChangeShapeType="1" noTextEdit="1"/>
              </p:cNvSpPr>
              <p:nvPr/>
            </p:nvSpPr>
            <p:spPr>
              <a:xfrm>
                <a:off x="-87313" y="6900193"/>
                <a:ext cx="10080625" cy="369332"/>
              </a:xfrm>
              <a:prstGeom prst="rect">
                <a:avLst/>
              </a:prstGeom>
              <a:blipFill>
                <a:blip r:embed="rId17"/>
                <a:stretch>
                  <a:fillRect t="-9836" b="-24590"/>
                </a:stretch>
              </a:blipFill>
            </p:spPr>
            <p:txBody>
              <a:bodyPr/>
              <a:lstStyle/>
              <a:p>
                <a:r>
                  <a:rPr lang="it-IT">
                    <a:noFill/>
                  </a:rPr>
                  <a:t> </a:t>
                </a:r>
              </a:p>
            </p:txBody>
          </p:sp>
        </mc:Fallback>
      </mc:AlternateContent>
    </p:spTree>
    <p:extLst>
      <p:ext uri="{BB962C8B-B14F-4D97-AF65-F5344CB8AC3E}">
        <p14:creationId xmlns:p14="http://schemas.microsoft.com/office/powerpoint/2010/main" val="2375197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500"/>
                                        <p:tgtEl>
                                          <p:spTgt spid="6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3" grpId="0"/>
      <p:bldP spid="44" grpId="0"/>
      <p:bldP spid="60" grpId="0"/>
      <p:bldP spid="8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7" name="CasellaDiTesto 16">
                <a:extLst>
                  <a:ext uri="{FF2B5EF4-FFF2-40B4-BE49-F238E27FC236}">
                    <a16:creationId xmlns:a16="http://schemas.microsoft.com/office/drawing/2014/main" id="{A4AE43B5-5051-46FD-82EE-622168C0FAA0}"/>
                  </a:ext>
                </a:extLst>
              </p:cNvPr>
              <p:cNvSpPr txBox="1"/>
              <p:nvPr/>
            </p:nvSpPr>
            <p:spPr>
              <a:xfrm>
                <a:off x="181124" y="859932"/>
                <a:ext cx="9563963" cy="374846"/>
              </a:xfrm>
              <a:prstGeom prst="rect">
                <a:avLst/>
              </a:prstGeom>
              <a:noFill/>
            </p:spPr>
            <p:txBody>
              <a:bodyPr wrap="square">
                <a:spAutoFit/>
              </a:bodyPr>
              <a:lstStyle/>
              <a:p>
                <a:pPr marL="342900" indent="-342900">
                  <a:buFont typeface="Arial" panose="020B0604020202020204" pitchFamily="34" charset="0"/>
                  <a:buChar char="•"/>
                </a:pPr>
                <a:r>
                  <a:rPr lang="it-IT" dirty="0"/>
                  <a:t>Recalling </a:t>
                </a:r>
                <a14:m>
                  <m:oMath xmlns:m="http://schemas.openxmlformats.org/officeDocument/2006/math">
                    <m:sSub>
                      <m:sSubPr>
                        <m:ctrlPr>
                          <a:rPr lang="it-IT" b="0" i="1" smtClean="0">
                            <a:latin typeface="Cambria Math" panose="02040503050406030204" pitchFamily="18" charset="0"/>
                          </a:rPr>
                        </m:ctrlPr>
                      </m:sSubPr>
                      <m:e>
                        <m:r>
                          <a:rPr lang="it-IT" b="0" i="1" smtClean="0">
                            <a:latin typeface="Cambria Math" panose="02040503050406030204" pitchFamily="18" charset="0"/>
                          </a:rPr>
                          <m:t>𝑇</m:t>
                        </m:r>
                      </m:e>
                      <m:sub>
                        <m:r>
                          <a:rPr lang="it-IT" b="0" i="1" smtClean="0">
                            <a:latin typeface="Cambria Math" panose="02040503050406030204" pitchFamily="18" charset="0"/>
                          </a:rPr>
                          <m:t>𝑛</m:t>
                        </m:r>
                      </m:sub>
                    </m:sSub>
                    <m:r>
                      <a:rPr lang="it-IT" b="0" i="1" smtClean="0">
                        <a:latin typeface="Cambria Math" panose="02040503050406030204" pitchFamily="18" charset="0"/>
                      </a:rPr>
                      <m:t>=</m:t>
                    </m:r>
                    <m:nary>
                      <m:naryPr>
                        <m:chr m:val="∑"/>
                        <m:limLoc m:val="subSup"/>
                        <m:ctrlPr>
                          <a:rPr lang="it-IT" b="0" i="1" smtClean="0">
                            <a:latin typeface="Cambria Math" panose="02040503050406030204" pitchFamily="18" charset="0"/>
                          </a:rPr>
                        </m:ctrlPr>
                      </m:naryPr>
                      <m:sub>
                        <m:r>
                          <m:rPr>
                            <m:brk m:alnAt="25"/>
                          </m:rPr>
                          <a:rPr lang="it-IT" b="0" i="1" smtClean="0">
                            <a:latin typeface="Cambria Math" panose="02040503050406030204" pitchFamily="18" charset="0"/>
                          </a:rPr>
                          <m:t>𝑠</m:t>
                        </m:r>
                        <m:r>
                          <a:rPr lang="it-IT" b="0" i="1" smtClean="0">
                            <a:latin typeface="Cambria Math" panose="02040503050406030204" pitchFamily="18" charset="0"/>
                          </a:rPr>
                          <m:t>=1</m:t>
                        </m:r>
                      </m:sub>
                      <m:sup>
                        <m:r>
                          <a:rPr lang="it-IT" b="0" i="1" smtClean="0">
                            <a:latin typeface="Cambria Math" panose="02040503050406030204" pitchFamily="18" charset="0"/>
                          </a:rPr>
                          <m:t>𝑛</m:t>
                        </m:r>
                        <m:r>
                          <a:rPr lang="it-IT" b="0" i="1" smtClean="0">
                            <a:latin typeface="Cambria Math" panose="02040503050406030204" pitchFamily="18" charset="0"/>
                          </a:rPr>
                          <m:t>−1</m:t>
                        </m:r>
                      </m:sup>
                      <m:e>
                        <m:d>
                          <m:dPr>
                            <m:begChr m:val="["/>
                            <m:endChr m:val="]"/>
                            <m:ctrlPr>
                              <a:rPr lang="it-IT" b="0" i="1" smtClean="0">
                                <a:latin typeface="Cambria Math" panose="02040503050406030204" pitchFamily="18" charset="0"/>
                              </a:rPr>
                            </m:ctrlPr>
                          </m:dPr>
                          <m:e>
                            <m:sSub>
                              <m:sSubPr>
                                <m:ctrlPr>
                                  <a:rPr lang="it-IT" b="0" i="1" smtClean="0">
                                    <a:latin typeface="Cambria Math" panose="02040503050406030204" pitchFamily="18" charset="0"/>
                                  </a:rPr>
                                </m:ctrlPr>
                              </m:sSubPr>
                              <m:e>
                                <m:r>
                                  <a:rPr lang="it-IT" b="0" i="1" smtClean="0">
                                    <a:latin typeface="Cambria Math" panose="02040503050406030204" pitchFamily="18" charset="0"/>
                                  </a:rPr>
                                  <m:t>𝑇</m:t>
                                </m:r>
                              </m:e>
                              <m:sub>
                                <m:r>
                                  <a:rPr lang="it-IT" b="0" i="1" smtClean="0">
                                    <a:latin typeface="Cambria Math" panose="02040503050406030204" pitchFamily="18" charset="0"/>
                                  </a:rPr>
                                  <m:t>𝑠</m:t>
                                </m:r>
                                <m:r>
                                  <a:rPr lang="it-IT" b="0" i="1" smtClean="0">
                                    <a:latin typeface="Cambria Math" panose="02040503050406030204" pitchFamily="18" charset="0"/>
                                  </a:rPr>
                                  <m:t>+1</m:t>
                                </m:r>
                              </m:sub>
                            </m:sSub>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𝑇</m:t>
                                </m:r>
                              </m:e>
                              <m:sub>
                                <m:r>
                                  <a:rPr lang="it-IT" b="0" i="1" smtClean="0">
                                    <a:latin typeface="Cambria Math" panose="02040503050406030204" pitchFamily="18" charset="0"/>
                                  </a:rPr>
                                  <m:t>𝑠</m:t>
                                </m:r>
                              </m:sub>
                            </m:sSub>
                          </m:e>
                        </m:d>
                      </m:e>
                    </m:nary>
                  </m:oMath>
                </a14:m>
                <a:r>
                  <a:rPr lang="it-IT" dirty="0"/>
                  <a:t>, </a:t>
                </a:r>
                <a:r>
                  <a:rPr lang="it-IT" dirty="0" err="1"/>
                  <a:t>where</a:t>
                </a:r>
                <a:r>
                  <a:rPr lang="it-IT" dirty="0"/>
                  <a:t> </a:t>
                </a:r>
                <a14:m>
                  <m:oMath xmlns:m="http://schemas.openxmlformats.org/officeDocument/2006/math">
                    <m:sSub>
                      <m:sSubPr>
                        <m:ctrlPr>
                          <a:rPr lang="it-IT" i="1">
                            <a:latin typeface="Cambria Math" panose="02040503050406030204" pitchFamily="18" charset="0"/>
                          </a:rPr>
                        </m:ctrlPr>
                      </m:sSubPr>
                      <m:e>
                        <m:r>
                          <m:rPr>
                            <m:sty m:val="p"/>
                          </m:rPr>
                          <a:rPr lang="it-IT" b="0" i="0" smtClean="0">
                            <a:latin typeface="Cambria Math" panose="02040503050406030204" pitchFamily="18" charset="0"/>
                          </a:rPr>
                          <m:t>E</m:t>
                        </m:r>
                        <m:r>
                          <a:rPr lang="it-IT" b="0" i="1" smtClean="0">
                            <a:latin typeface="Cambria Math" panose="02040503050406030204" pitchFamily="18" charset="0"/>
                          </a:rPr>
                          <m:t>[</m:t>
                        </m:r>
                        <m:r>
                          <a:rPr lang="it-IT" i="1">
                            <a:latin typeface="Cambria Math" panose="02040503050406030204" pitchFamily="18" charset="0"/>
                          </a:rPr>
                          <m:t>𝑇</m:t>
                        </m:r>
                      </m:e>
                      <m:sub>
                        <m:r>
                          <a:rPr lang="it-IT" b="0" i="1" smtClean="0">
                            <a:latin typeface="Cambria Math" panose="02040503050406030204" pitchFamily="18" charset="0"/>
                          </a:rPr>
                          <m:t>𝑛</m:t>
                        </m:r>
                      </m:sub>
                    </m:sSub>
                    <m:r>
                      <a:rPr lang="it-IT" b="0" i="1" smtClean="0">
                        <a:latin typeface="Cambria Math" panose="02040503050406030204" pitchFamily="18" charset="0"/>
                      </a:rPr>
                      <m:t>]</m:t>
                    </m:r>
                  </m:oMath>
                </a14:m>
                <a:r>
                  <a:rPr lang="it-IT" dirty="0"/>
                  <a:t> </a:t>
                </a:r>
                <a:r>
                  <a:rPr lang="it-IT" dirty="0" err="1"/>
                  <a:t>is</a:t>
                </a:r>
                <a:r>
                  <a:rPr lang="it-IT" dirty="0"/>
                  <a:t> the </a:t>
                </a:r>
                <a:r>
                  <a:rPr lang="it-IT" b="1" dirty="0" err="1"/>
                  <a:t>mean</a:t>
                </a:r>
                <a:r>
                  <a:rPr lang="it-IT" dirty="0"/>
                  <a:t> </a:t>
                </a:r>
                <a:r>
                  <a:rPr lang="it-IT" b="1" dirty="0"/>
                  <a:t>time to </a:t>
                </a:r>
                <a:r>
                  <a:rPr lang="it-IT" b="1" dirty="0" err="1"/>
                  <a:t>absorption</a:t>
                </a:r>
                <a:r>
                  <a:rPr lang="it-IT" dirty="0"/>
                  <a:t>, one conclude:</a:t>
                </a:r>
                <a:endParaRPr lang="en-US" dirty="0"/>
              </a:p>
            </p:txBody>
          </p:sp>
        </mc:Choice>
        <mc:Fallback xmlns="">
          <p:sp>
            <p:nvSpPr>
              <p:cNvPr id="17" name="CasellaDiTesto 16">
                <a:extLst>
                  <a:ext uri="{FF2B5EF4-FFF2-40B4-BE49-F238E27FC236}">
                    <a16:creationId xmlns:a16="http://schemas.microsoft.com/office/drawing/2014/main" id="{A4AE43B5-5051-46FD-82EE-622168C0FAA0}"/>
                  </a:ext>
                </a:extLst>
              </p:cNvPr>
              <p:cNvSpPr txBox="1">
                <a:spLocks noRot="1" noChangeAspect="1" noMove="1" noResize="1" noEditPoints="1" noAdjustHandles="1" noChangeArrowheads="1" noChangeShapeType="1" noTextEdit="1"/>
              </p:cNvSpPr>
              <p:nvPr/>
            </p:nvSpPr>
            <p:spPr>
              <a:xfrm>
                <a:off x="181124" y="859932"/>
                <a:ext cx="9563963" cy="374846"/>
              </a:xfrm>
              <a:prstGeom prst="rect">
                <a:avLst/>
              </a:prstGeom>
              <a:blipFill>
                <a:blip r:embed="rId12"/>
                <a:stretch>
                  <a:fillRect l="-446" t="-116129" b="-180645"/>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02731" y="199946"/>
                <a:ext cx="9055073" cy="493439"/>
              </a:xfrm>
            </p:spPr>
            <p:txBody>
              <a:bodyPr>
                <a:normAutofit/>
              </a:bodyPr>
              <a:lstStyle/>
              <a:p>
                <a:r>
                  <a:rPr lang="en-US" dirty="0">
                    <a:solidFill>
                      <a:srgbClr val="E71224"/>
                    </a:solidFill>
                  </a:rPr>
                  <a:t>Analysis as a function of the network size “</a:t>
                </a:r>
                <a14:m>
                  <m:oMath xmlns:m="http://schemas.openxmlformats.org/officeDocument/2006/math">
                    <m:r>
                      <a:rPr lang="it-IT" b="0" i="1" smtClean="0">
                        <a:solidFill>
                          <a:srgbClr val="E71224"/>
                        </a:solidFill>
                        <a:latin typeface="Cambria Math" panose="02040503050406030204" pitchFamily="18" charset="0"/>
                      </a:rPr>
                      <m:t>𝑛</m:t>
                    </m:r>
                  </m:oMath>
                </a14:m>
                <a:r>
                  <a:rPr lang="en-US" dirty="0">
                    <a:solidFill>
                      <a:srgbClr val="E71224"/>
                    </a:solidFill>
                  </a:rPr>
                  <a:t>”</a:t>
                </a:r>
                <a:endParaRPr lang="en-GB" dirty="0">
                  <a:solidFill>
                    <a:srgbClr val="E71224"/>
                  </a:solidFill>
                </a:endParaRPr>
              </a:p>
            </p:txBody>
          </p:sp>
        </mc:Choice>
        <mc:Fallback>
          <p:sp>
            <p:nvSpPr>
              <p:cNvPr id="2" name="Titolo 1">
                <a:extLst>
                  <a:ext uri="{FF2B5EF4-FFF2-40B4-BE49-F238E27FC236}">
                    <a16:creationId xmlns:a16="http://schemas.microsoft.com/office/drawing/2014/main" id="{83FF2275-D953-47A5-A53B-5493839F26B8}"/>
                  </a:ext>
                </a:extLst>
              </p:cNvPr>
              <p:cNvSpPr>
                <a:spLocks noGrp="1" noRot="1" noChangeAspect="1" noMove="1" noResize="1" noEditPoints="1" noAdjustHandles="1" noChangeArrowheads="1" noChangeShapeType="1" noTextEdit="1"/>
              </p:cNvSpPr>
              <p:nvPr>
                <p:ph type="title"/>
              </p:nvPr>
            </p:nvSpPr>
            <p:spPr>
              <a:xfrm>
                <a:off x="302731" y="199946"/>
                <a:ext cx="9055073" cy="493439"/>
              </a:xfrm>
              <a:blipFill>
                <a:blip r:embed="rId13"/>
                <a:stretch>
                  <a:fillRect l="-1212" t="-14815" b="-27160"/>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5</a:t>
            </a:fld>
            <a:endParaRPr lang="it-IT"/>
          </a:p>
        </p:txBody>
      </p:sp>
      <mc:AlternateContent xmlns:mc="http://schemas.openxmlformats.org/markup-compatibility/2006" xmlns:a14="http://schemas.microsoft.com/office/drawing/2010/main">
        <mc:Choice Requires="a14">
          <p:sp>
            <p:nvSpPr>
              <p:cNvPr id="60" name="CasellaDiTesto 59">
                <a:extLst>
                  <a:ext uri="{FF2B5EF4-FFF2-40B4-BE49-F238E27FC236}">
                    <a16:creationId xmlns:a16="http://schemas.microsoft.com/office/drawing/2014/main" id="{9A2B9101-ADF0-2C2B-307F-A6FF67EF23D6}"/>
                  </a:ext>
                </a:extLst>
              </p:cNvPr>
              <p:cNvSpPr txBox="1"/>
              <p:nvPr/>
            </p:nvSpPr>
            <p:spPr>
              <a:xfrm>
                <a:off x="181124" y="3060525"/>
                <a:ext cx="9748113" cy="524439"/>
              </a:xfrm>
              <a:prstGeom prst="rect">
                <a:avLst/>
              </a:prstGeom>
              <a:noFill/>
            </p:spPr>
            <p:txBody>
              <a:bodyPr wrap="square">
                <a:spAutoFit/>
              </a:bodyPr>
              <a:lstStyle/>
              <a:p>
                <a:pPr marL="342900" indent="-342900">
                  <a:buFont typeface="Arial" panose="020B0604020202020204" pitchFamily="34" charset="0"/>
                  <a:buChar char="•"/>
                </a:pPr>
                <a:r>
                  <a:rPr lang="it-IT" dirty="0"/>
                  <a:t>Due to </a:t>
                </a:r>
                <a:r>
                  <a:rPr lang="it-IT" b="1" dirty="0" err="1"/>
                  <a:t>independence</a:t>
                </a:r>
                <a:r>
                  <a:rPr lang="it-IT" dirty="0"/>
                  <a:t>, and </a:t>
                </a:r>
                <a:r>
                  <a:rPr lang="it-IT" dirty="0" err="1"/>
                  <a:t>because</a:t>
                </a:r>
                <a:r>
                  <a:rPr lang="it-IT" dirty="0"/>
                  <a:t> </a:t>
                </a:r>
                <a14:m>
                  <m:oMath xmlns:m="http://schemas.openxmlformats.org/officeDocument/2006/math">
                    <m:nary>
                      <m:naryPr>
                        <m:chr m:val="∑"/>
                        <m:limLoc m:val="subSup"/>
                        <m:ctrlPr>
                          <a:rPr lang="en-US" i="1" smtClean="0">
                            <a:solidFill>
                              <a:srgbClr val="E71224"/>
                            </a:solidFill>
                            <a:latin typeface="Cambria Math" panose="02040503050406030204" pitchFamily="18" charset="0"/>
                          </a:rPr>
                        </m:ctrlPr>
                      </m:naryPr>
                      <m:sub>
                        <m:r>
                          <m:rPr>
                            <m:brk m:alnAt="25"/>
                          </m:rPr>
                          <a:rPr lang="it-IT" b="0" i="1" smtClean="0">
                            <a:solidFill>
                              <a:srgbClr val="E71224"/>
                            </a:solidFill>
                            <a:latin typeface="Cambria Math" panose="02040503050406030204" pitchFamily="18" charset="0"/>
                          </a:rPr>
                          <m:t>𝑠</m:t>
                        </m:r>
                        <m:r>
                          <a:rPr lang="it-IT" b="0" i="1" smtClean="0">
                            <a:solidFill>
                              <a:srgbClr val="E71224"/>
                            </a:solidFill>
                            <a:latin typeface="Cambria Math" panose="02040503050406030204" pitchFamily="18" charset="0"/>
                          </a:rPr>
                          <m:t>=1</m:t>
                        </m:r>
                      </m:sub>
                      <m:sup>
                        <m:r>
                          <a:rPr lang="it-IT" b="0" i="1" smtClean="0">
                            <a:solidFill>
                              <a:srgbClr val="E71224"/>
                            </a:solidFill>
                            <a:latin typeface="Cambria Math" panose="02040503050406030204" pitchFamily="18" charset="0"/>
                          </a:rPr>
                          <m:t>𝑛</m:t>
                        </m:r>
                        <m:r>
                          <a:rPr lang="it-IT" b="0" i="1" smtClean="0">
                            <a:solidFill>
                              <a:srgbClr val="E71224"/>
                            </a:solidFill>
                            <a:latin typeface="Cambria Math" panose="02040503050406030204" pitchFamily="18" charset="0"/>
                          </a:rPr>
                          <m:t>−1</m:t>
                        </m:r>
                      </m:sup>
                      <m:e>
                        <m:f>
                          <m:fPr>
                            <m:ctrlPr>
                              <a:rPr lang="it-IT" b="0" i="1" smtClean="0">
                                <a:solidFill>
                                  <a:srgbClr val="E71224"/>
                                </a:solidFill>
                                <a:latin typeface="Cambria Math" panose="02040503050406030204" pitchFamily="18" charset="0"/>
                              </a:rPr>
                            </m:ctrlPr>
                          </m:fPr>
                          <m:num>
                            <m:r>
                              <a:rPr lang="it-IT" b="0" i="1" smtClean="0">
                                <a:solidFill>
                                  <a:srgbClr val="E71224"/>
                                </a:solidFill>
                                <a:latin typeface="Cambria Math" panose="02040503050406030204" pitchFamily="18" charset="0"/>
                              </a:rPr>
                              <m:t>1</m:t>
                            </m:r>
                          </m:num>
                          <m:den>
                            <m:r>
                              <a:rPr lang="it-IT" b="0" i="1" smtClean="0">
                                <a:solidFill>
                                  <a:srgbClr val="E71224"/>
                                </a:solidFill>
                                <a:latin typeface="Cambria Math" panose="02040503050406030204" pitchFamily="18" charset="0"/>
                              </a:rPr>
                              <m:t>𝑠</m:t>
                            </m:r>
                          </m:den>
                        </m:f>
                        <m:r>
                          <a:rPr lang="it-IT" b="0" i="1" smtClean="0">
                            <a:solidFill>
                              <a:srgbClr val="E71224"/>
                            </a:solidFill>
                            <a:latin typeface="Cambria Math" panose="02040503050406030204" pitchFamily="18" charset="0"/>
                          </a:rPr>
                          <m:t>∼</m:t>
                        </m:r>
                        <m:func>
                          <m:funcPr>
                            <m:ctrlPr>
                              <a:rPr lang="it-IT" b="0" i="1" smtClean="0">
                                <a:solidFill>
                                  <a:srgbClr val="E71224"/>
                                </a:solidFill>
                                <a:latin typeface="Cambria Math" panose="02040503050406030204" pitchFamily="18" charset="0"/>
                              </a:rPr>
                            </m:ctrlPr>
                          </m:funcPr>
                          <m:fName>
                            <m:r>
                              <m:rPr>
                                <m:sty m:val="p"/>
                              </m:rPr>
                              <a:rPr lang="it-IT" b="0" i="0" smtClean="0">
                                <a:solidFill>
                                  <a:srgbClr val="E71224"/>
                                </a:solidFill>
                                <a:latin typeface="Cambria Math" panose="02040503050406030204" pitchFamily="18" charset="0"/>
                              </a:rPr>
                              <m:t>log</m:t>
                            </m:r>
                          </m:fName>
                          <m:e>
                            <m:r>
                              <a:rPr lang="it-IT" b="0" i="1" smtClean="0">
                                <a:solidFill>
                                  <a:srgbClr val="E71224"/>
                                </a:solidFill>
                                <a:latin typeface="Cambria Math" panose="02040503050406030204" pitchFamily="18" charset="0"/>
                              </a:rPr>
                              <m:t>𝑛</m:t>
                            </m:r>
                          </m:e>
                        </m:func>
                      </m:e>
                    </m:nary>
                  </m:oMath>
                </a14:m>
                <a:r>
                  <a:rPr lang="en-US" b="1" dirty="0">
                    <a:solidFill>
                      <a:srgbClr val="E71224"/>
                    </a:solidFill>
                  </a:rPr>
                  <a:t> </a:t>
                </a:r>
                <a:r>
                  <a:rPr lang="en-US" dirty="0"/>
                  <a:t>(</a:t>
                </a:r>
                <a:r>
                  <a:rPr lang="en-US" i="1" dirty="0"/>
                  <a:t>harmonic series</a:t>
                </a:r>
                <a:r>
                  <a:rPr lang="en-US" dirty="0"/>
                  <a:t>)</a:t>
                </a:r>
                <a:r>
                  <a:rPr lang="en-US" dirty="0">
                    <a:solidFill>
                      <a:srgbClr val="E71224"/>
                    </a:solidFill>
                  </a:rPr>
                  <a:t>, </a:t>
                </a:r>
                <a14:m>
                  <m:oMath xmlns:m="http://schemas.openxmlformats.org/officeDocument/2006/math">
                    <m:nary>
                      <m:naryPr>
                        <m:chr m:val="∑"/>
                        <m:limLoc m:val="subSup"/>
                        <m:ctrlPr>
                          <a:rPr lang="en-US" i="1">
                            <a:solidFill>
                              <a:srgbClr val="E71224"/>
                            </a:solidFill>
                            <a:latin typeface="Cambria Math" panose="02040503050406030204" pitchFamily="18" charset="0"/>
                          </a:rPr>
                        </m:ctrlPr>
                      </m:naryPr>
                      <m:sub>
                        <m:r>
                          <m:rPr>
                            <m:brk m:alnAt="25"/>
                          </m:rPr>
                          <a:rPr lang="it-IT" i="1">
                            <a:solidFill>
                              <a:srgbClr val="E71224"/>
                            </a:solidFill>
                            <a:latin typeface="Cambria Math" panose="02040503050406030204" pitchFamily="18" charset="0"/>
                          </a:rPr>
                          <m:t>𝑠</m:t>
                        </m:r>
                        <m:r>
                          <a:rPr lang="it-IT" i="1">
                            <a:solidFill>
                              <a:srgbClr val="E71224"/>
                            </a:solidFill>
                            <a:latin typeface="Cambria Math" panose="02040503050406030204" pitchFamily="18" charset="0"/>
                          </a:rPr>
                          <m:t>=1</m:t>
                        </m:r>
                      </m:sub>
                      <m:sup>
                        <m:r>
                          <a:rPr lang="it-IT" b="0" i="1" smtClean="0">
                            <a:solidFill>
                              <a:srgbClr val="E71224"/>
                            </a:solidFill>
                            <a:latin typeface="Cambria Math" panose="02040503050406030204" pitchFamily="18" charset="0"/>
                          </a:rPr>
                          <m:t>∞</m:t>
                        </m:r>
                      </m:sup>
                      <m:e>
                        <m:f>
                          <m:fPr>
                            <m:ctrlPr>
                              <a:rPr lang="it-IT" i="1">
                                <a:solidFill>
                                  <a:srgbClr val="E71224"/>
                                </a:solidFill>
                                <a:latin typeface="Cambria Math" panose="02040503050406030204" pitchFamily="18" charset="0"/>
                              </a:rPr>
                            </m:ctrlPr>
                          </m:fPr>
                          <m:num>
                            <m:r>
                              <a:rPr lang="it-IT" i="1">
                                <a:solidFill>
                                  <a:srgbClr val="E71224"/>
                                </a:solidFill>
                                <a:latin typeface="Cambria Math" panose="02040503050406030204" pitchFamily="18" charset="0"/>
                              </a:rPr>
                              <m:t>1</m:t>
                            </m:r>
                          </m:num>
                          <m:den>
                            <m:sSup>
                              <m:sSupPr>
                                <m:ctrlPr>
                                  <a:rPr lang="it-IT" b="0" i="1" smtClean="0">
                                    <a:solidFill>
                                      <a:srgbClr val="E71224"/>
                                    </a:solidFill>
                                    <a:latin typeface="Cambria Math" panose="02040503050406030204" pitchFamily="18" charset="0"/>
                                  </a:rPr>
                                </m:ctrlPr>
                              </m:sSupPr>
                              <m:e>
                                <m:r>
                                  <a:rPr lang="it-IT" i="1">
                                    <a:solidFill>
                                      <a:srgbClr val="E71224"/>
                                    </a:solidFill>
                                    <a:latin typeface="Cambria Math" panose="02040503050406030204" pitchFamily="18" charset="0"/>
                                  </a:rPr>
                                  <m:t>𝑠</m:t>
                                </m:r>
                              </m:e>
                              <m:sup>
                                <m:r>
                                  <a:rPr lang="it-IT" b="0" i="1" smtClean="0">
                                    <a:solidFill>
                                      <a:srgbClr val="E71224"/>
                                    </a:solidFill>
                                    <a:latin typeface="Cambria Math" panose="02040503050406030204" pitchFamily="18" charset="0"/>
                                  </a:rPr>
                                  <m:t>2</m:t>
                                </m:r>
                              </m:sup>
                            </m:sSup>
                          </m:den>
                        </m:f>
                        <m:r>
                          <a:rPr lang="it-IT" i="1">
                            <a:solidFill>
                              <a:srgbClr val="E71224"/>
                            </a:solidFill>
                            <a:latin typeface="Cambria Math" panose="02040503050406030204" pitchFamily="18" charset="0"/>
                          </a:rPr>
                          <m:t>≤</m:t>
                        </m:r>
                        <m:f>
                          <m:fPr>
                            <m:ctrlPr>
                              <a:rPr lang="it-IT" b="0" i="1" smtClean="0">
                                <a:solidFill>
                                  <a:srgbClr val="E71224"/>
                                </a:solidFill>
                                <a:latin typeface="Cambria Math" panose="02040503050406030204" pitchFamily="18" charset="0"/>
                              </a:rPr>
                            </m:ctrlPr>
                          </m:fPr>
                          <m:num>
                            <m:sSup>
                              <m:sSupPr>
                                <m:ctrlPr>
                                  <a:rPr lang="it-IT" b="0" i="1" smtClean="0">
                                    <a:solidFill>
                                      <a:srgbClr val="E71224"/>
                                    </a:solidFill>
                                    <a:latin typeface="Cambria Math" panose="02040503050406030204" pitchFamily="18" charset="0"/>
                                  </a:rPr>
                                </m:ctrlPr>
                              </m:sSupPr>
                              <m:e>
                                <m:r>
                                  <a:rPr lang="it-IT" b="0" i="1" smtClean="0">
                                    <a:solidFill>
                                      <a:srgbClr val="E71224"/>
                                    </a:solidFill>
                                    <a:latin typeface="Cambria Math" panose="02040503050406030204" pitchFamily="18" charset="0"/>
                                  </a:rPr>
                                  <m:t>𝜋</m:t>
                                </m:r>
                              </m:e>
                              <m:sup>
                                <m:r>
                                  <a:rPr lang="it-IT" b="0" i="1" smtClean="0">
                                    <a:solidFill>
                                      <a:srgbClr val="E71224"/>
                                    </a:solidFill>
                                    <a:latin typeface="Cambria Math" panose="02040503050406030204" pitchFamily="18" charset="0"/>
                                  </a:rPr>
                                  <m:t>2</m:t>
                                </m:r>
                              </m:sup>
                            </m:sSup>
                          </m:num>
                          <m:den>
                            <m:r>
                              <a:rPr lang="it-IT" b="0" i="1" smtClean="0">
                                <a:solidFill>
                                  <a:srgbClr val="E71224"/>
                                </a:solidFill>
                                <a:latin typeface="Cambria Math" panose="02040503050406030204" pitchFamily="18" charset="0"/>
                              </a:rPr>
                              <m:t>6</m:t>
                            </m:r>
                          </m:den>
                        </m:f>
                      </m:e>
                    </m:nary>
                  </m:oMath>
                </a14:m>
                <a:r>
                  <a:rPr lang="en-US" dirty="0">
                    <a:solidFill>
                      <a:srgbClr val="E71224"/>
                    </a:solidFill>
                  </a:rPr>
                  <a:t> </a:t>
                </a:r>
                <a:r>
                  <a:rPr lang="en-US" dirty="0"/>
                  <a:t>(</a:t>
                </a:r>
                <a:r>
                  <a:rPr lang="en-US" i="1" dirty="0"/>
                  <a:t>Basel problem</a:t>
                </a:r>
                <a:r>
                  <a:rPr lang="en-US" dirty="0"/>
                  <a:t>)</a:t>
                </a:r>
              </a:p>
            </p:txBody>
          </p:sp>
        </mc:Choice>
        <mc:Fallback xmlns="">
          <p:sp>
            <p:nvSpPr>
              <p:cNvPr id="60" name="CasellaDiTesto 59">
                <a:extLst>
                  <a:ext uri="{FF2B5EF4-FFF2-40B4-BE49-F238E27FC236}">
                    <a16:creationId xmlns:a16="http://schemas.microsoft.com/office/drawing/2014/main" id="{9A2B9101-ADF0-2C2B-307F-A6FF67EF23D6}"/>
                  </a:ext>
                </a:extLst>
              </p:cNvPr>
              <p:cNvSpPr txBox="1">
                <a:spLocks noRot="1" noChangeAspect="1" noMove="1" noResize="1" noEditPoints="1" noAdjustHandles="1" noChangeArrowheads="1" noChangeShapeType="1" noTextEdit="1"/>
              </p:cNvSpPr>
              <p:nvPr/>
            </p:nvSpPr>
            <p:spPr>
              <a:xfrm>
                <a:off x="181124" y="3060525"/>
                <a:ext cx="9748113" cy="524439"/>
              </a:xfrm>
              <a:prstGeom prst="rect">
                <a:avLst/>
              </a:prstGeom>
              <a:blipFill>
                <a:blip r:embed="rId14"/>
                <a:stretch>
                  <a:fillRect l="-438" r="-188" b="-6977"/>
                </a:stretch>
              </a:blipFill>
            </p:spPr>
            <p:txBody>
              <a:bodyPr/>
              <a:lstStyle/>
              <a:p>
                <a:r>
                  <a:rPr lang="it-IT">
                    <a:noFill/>
                  </a:rPr>
                  <a:t> </a:t>
                </a:r>
              </a:p>
            </p:txBody>
          </p:sp>
        </mc:Fallback>
      </mc:AlternateContent>
      <p:pic>
        <p:nvPicPr>
          <p:cNvPr id="12" name="Immagine 1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s+1}-T_{s}]=\mathsf{E}\Big[Exp\big(\overbrace{\frac{s(n-s)}{n-1}}^{\lambda_s}\big)\Big]=\frac{1}{\lambda_s}=\frac{n-1}{s(n-s)}&#10;\end{eqnarray*}&#10;}&#10;\end{document}" title="IguanaTex Bitmap Display">
            <a:extLst>
              <a:ext uri="{FF2B5EF4-FFF2-40B4-BE49-F238E27FC236}">
                <a16:creationId xmlns:a16="http://schemas.microsoft.com/office/drawing/2014/main" id="{52ABF95E-2C17-69BA-A2E5-DF0F27740F48}"/>
              </a:ext>
            </a:extLst>
          </p:cNvPr>
          <p:cNvPicPr>
            <a:picLocks noChangeAspect="1"/>
          </p:cNvPicPr>
          <p:nvPr>
            <p:custDataLst>
              <p:tags r:id="rId1"/>
            </p:custDataLst>
          </p:nvPr>
        </p:nvPicPr>
        <p:blipFill>
          <a:blip r:embed="rId15">
            <a:extLst>
              <a:ext uri="{28A0092B-C50C-407E-A947-70E740481C1C}">
                <a14:useLocalDpi xmlns:a14="http://schemas.microsoft.com/office/drawing/2010/main" val="0"/>
              </a:ext>
            </a:extLst>
          </a:blip>
          <a:stretch>
            <a:fillRect/>
          </a:stretch>
        </p:blipFill>
        <p:spPr>
          <a:xfrm>
            <a:off x="655254" y="1289949"/>
            <a:ext cx="4145234" cy="790058"/>
          </a:xfrm>
          <a:prstGeom prst="rect">
            <a:avLst/>
          </a:prstGeom>
        </p:spPr>
      </p:pic>
      <p:pic>
        <p:nvPicPr>
          <p:cNvPr id="14" name="Immagine 1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Var}[T_{s+1}-T_{s}]=\left(\frac{1}{\lambda_s}\right)^2=\left(\frac{n-1}{n}\left(\frac{1}{s}+\frac{1}{n-s}\right)\right)^2&#10;\end{eqnarray*}&#10;}&#10;\end{document}" title="IguanaTex Bitmap Display">
            <a:extLst>
              <a:ext uri="{FF2B5EF4-FFF2-40B4-BE49-F238E27FC236}">
                <a16:creationId xmlns:a16="http://schemas.microsoft.com/office/drawing/2014/main" id="{DFAB00DC-13B9-CB4D-4F26-1BE771F4C44A}"/>
              </a:ext>
            </a:extLst>
          </p:cNvPr>
          <p:cNvPicPr>
            <a:picLocks noChangeAspect="1"/>
          </p:cNvPicPr>
          <p:nvPr>
            <p:custDataLst>
              <p:tags r:id="rId2"/>
            </p:custDataLst>
          </p:nvPr>
        </p:nvPicPr>
        <p:blipFill>
          <a:blip r:embed="rId16">
            <a:extLst>
              <a:ext uri="{28A0092B-C50C-407E-A947-70E740481C1C}">
                <a14:useLocalDpi xmlns:a14="http://schemas.microsoft.com/office/drawing/2010/main" val="0"/>
              </a:ext>
            </a:extLst>
          </a:blip>
          <a:stretch>
            <a:fillRect/>
          </a:stretch>
        </p:blipFill>
        <p:spPr>
          <a:xfrm>
            <a:off x="625473" y="2413101"/>
            <a:ext cx="4204795" cy="529815"/>
          </a:xfrm>
          <a:prstGeom prst="rect">
            <a:avLst/>
          </a:prstGeom>
        </p:spPr>
      </p:pic>
      <p:pic>
        <p:nvPicPr>
          <p:cNvPr id="99" name="Immagine 9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rac{n-1}{n}\left(\frac{1}{s}+\frac{1}{n-s}\right)&#10;\end{eqnarray*}&#10;}&#10;\end{document}" title="IguanaTex Bitmap Display">
            <a:extLst>
              <a:ext uri="{FF2B5EF4-FFF2-40B4-BE49-F238E27FC236}">
                <a16:creationId xmlns:a16="http://schemas.microsoft.com/office/drawing/2014/main" id="{37BF0BA6-5B05-4157-EE1A-86A1CF9F0CAE}"/>
              </a:ext>
            </a:extLst>
          </p:cNvPr>
          <p:cNvPicPr>
            <a:picLocks noChangeAspect="1"/>
          </p:cNvPicPr>
          <p:nvPr>
            <p:custDataLst>
              <p:tags r:id="rId3"/>
            </p:custDataLst>
          </p:nvPr>
        </p:nvPicPr>
        <p:blipFill>
          <a:blip r:embed="rId17">
            <a:extLst>
              <a:ext uri="{28A0092B-C50C-407E-A947-70E740481C1C}">
                <a14:useLocalDpi xmlns:a14="http://schemas.microsoft.com/office/drawing/2010/main" val="0"/>
              </a:ext>
            </a:extLst>
          </a:blip>
          <a:stretch>
            <a:fillRect/>
          </a:stretch>
        </p:blipFill>
        <p:spPr>
          <a:xfrm>
            <a:off x="4963105" y="1610602"/>
            <a:ext cx="1738362" cy="486400"/>
          </a:xfrm>
          <a:prstGeom prst="rect">
            <a:avLst/>
          </a:prstGeom>
        </p:spPr>
      </p:pic>
      <p:pic>
        <p:nvPicPr>
          <p:cNvPr id="6" name="Immagine 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eq \left(\frac{n-1}{n}\right)^2 2 \left[\frac{1}{s^2}+\frac{1}{(n-s)^2}\right] \quad\text{(}(x+y)^2\leq 2(x^2+y^2)\text{)}&#10;\end{eqnarray*}&#10;}&#10;\end{document}" title="IguanaTex Bitmap Display">
            <a:extLst>
              <a:ext uri="{FF2B5EF4-FFF2-40B4-BE49-F238E27FC236}">
                <a16:creationId xmlns:a16="http://schemas.microsoft.com/office/drawing/2014/main" id="{AC78F751-B21C-6A14-DA49-0F1A5C8814C4}"/>
              </a:ext>
            </a:extLst>
          </p:cNvPr>
          <p:cNvPicPr>
            <a:picLocks noChangeAspect="1"/>
          </p:cNvPicPr>
          <p:nvPr>
            <p:custDataLst>
              <p:tags r:id="rId4"/>
            </p:custDataLst>
          </p:nvPr>
        </p:nvPicPr>
        <p:blipFill>
          <a:blip r:embed="rId18">
            <a:extLst>
              <a:ext uri="{28A0092B-C50C-407E-A947-70E740481C1C}">
                <a14:useLocalDpi xmlns:a14="http://schemas.microsoft.com/office/drawing/2010/main" val="0"/>
              </a:ext>
            </a:extLst>
          </a:blip>
          <a:stretch>
            <a:fillRect/>
          </a:stretch>
        </p:blipFill>
        <p:spPr>
          <a:xfrm>
            <a:off x="5025400" y="2394004"/>
            <a:ext cx="4559041" cy="529815"/>
          </a:xfrm>
          <a:prstGeom prst="rect">
            <a:avLst/>
          </a:prstGeom>
        </p:spPr>
      </p:pic>
      <p:pic>
        <p:nvPicPr>
          <p:cNvPr id="11" name="Immagine 1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n}]=\mathsf{E}\left[\sum_{s=1}^{n-1} \big( T_{s+1}-T_{s}\big)\right]=\sum_{s=1}^{n-1} \mathsf{E}[T_{s+1}-T_{s}]=&#10;\frac{n-1}{n}\cdot\sum_{s=1}^{n-1}\left(\frac{1}{s}+\frac{1}{n-s}\right)&#10;\end{eqnarray*}&#10;}&#10;\end{document}" title="IguanaTex Bitmap Display">
            <a:extLst>
              <a:ext uri="{FF2B5EF4-FFF2-40B4-BE49-F238E27FC236}">
                <a16:creationId xmlns:a16="http://schemas.microsoft.com/office/drawing/2014/main" id="{FC18FAD8-5E82-495A-8681-E8A212423204}"/>
              </a:ext>
            </a:extLst>
          </p:cNvPr>
          <p:cNvPicPr>
            <a:picLocks noChangeAspect="1"/>
          </p:cNvPicPr>
          <p:nvPr>
            <p:custDataLst>
              <p:tags r:id="rId5"/>
            </p:custDataLst>
          </p:nvPr>
        </p:nvPicPr>
        <p:blipFill>
          <a:blip r:embed="rId19">
            <a:extLst>
              <a:ext uri="{28A0092B-C50C-407E-A947-70E740481C1C}">
                <a14:useLocalDpi xmlns:a14="http://schemas.microsoft.com/office/drawing/2010/main" val="0"/>
              </a:ext>
            </a:extLst>
          </a:blip>
          <a:stretch>
            <a:fillRect/>
          </a:stretch>
        </p:blipFill>
        <p:spPr>
          <a:xfrm>
            <a:off x="987965" y="3826452"/>
            <a:ext cx="5914369" cy="609303"/>
          </a:xfrm>
          <a:prstGeom prst="rect">
            <a:avLst/>
          </a:prstGeom>
        </p:spPr>
      </p:pic>
      <p:pic>
        <p:nvPicPr>
          <p:cNvPr id="7" name="Immagine 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underbrace{\frac{n-1}{n}}_{\leq 1}\;2\;\sum_{s=1}^{n-1}\frac{1}{s}\;\sim\; 2 \log n&#10;\end{eqnarray*}&#10;}&#10;\end{document}" title="IguanaTex Bitmap Display">
            <a:extLst>
              <a:ext uri="{FF2B5EF4-FFF2-40B4-BE49-F238E27FC236}">
                <a16:creationId xmlns:a16="http://schemas.microsoft.com/office/drawing/2014/main" id="{9E826353-FA92-4B5C-4B34-C286AAA031E7}"/>
              </a:ext>
            </a:extLst>
          </p:cNvPr>
          <p:cNvPicPr>
            <a:picLocks noChangeAspect="1"/>
          </p:cNvPicPr>
          <p:nvPr>
            <p:custDataLst>
              <p:tags r:id="rId6"/>
            </p:custDataLst>
          </p:nvPr>
        </p:nvPicPr>
        <p:blipFill>
          <a:blip r:embed="rId20">
            <a:extLst>
              <a:ext uri="{28A0092B-C50C-407E-A947-70E740481C1C}">
                <a14:useLocalDpi xmlns:a14="http://schemas.microsoft.com/office/drawing/2010/main" val="0"/>
              </a:ext>
            </a:extLst>
          </a:blip>
          <a:stretch>
            <a:fillRect/>
          </a:stretch>
        </p:blipFill>
        <p:spPr>
          <a:xfrm>
            <a:off x="7045838" y="3847092"/>
            <a:ext cx="2171286" cy="762796"/>
          </a:xfrm>
          <a:prstGeom prst="rect">
            <a:avLst/>
          </a:prstGeom>
        </p:spPr>
      </p:pic>
      <p:pic>
        <p:nvPicPr>
          <p:cNvPr id="16" name="Immagine 1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Var}[T_{n}]=\sum_{s=1}^{n-1} \mathsf{Var}[T_{s+1}-T_{s}]&#10;\leq 2 \left(\frac{n-1}{n}\right)^2\cdot\sum_{s=1}^{n-1}\left(\frac{1}{s^2}+\frac{1}{(n-s)^2}\right)&#10;\end{eqnarray*}&#10;}&#10;\end{document}" title="IguanaTex Bitmap Display">
            <a:extLst>
              <a:ext uri="{FF2B5EF4-FFF2-40B4-BE49-F238E27FC236}">
                <a16:creationId xmlns:a16="http://schemas.microsoft.com/office/drawing/2014/main" id="{E1390689-EC49-5546-23F1-10FFA938EE48}"/>
              </a:ext>
            </a:extLst>
          </p:cNvPr>
          <p:cNvPicPr>
            <a:picLocks noChangeAspect="1"/>
          </p:cNvPicPr>
          <p:nvPr>
            <p:custDataLst>
              <p:tags r:id="rId7"/>
            </p:custDataLst>
          </p:nvPr>
        </p:nvPicPr>
        <p:blipFill>
          <a:blip r:embed="rId21">
            <a:extLst>
              <a:ext uri="{28A0092B-C50C-407E-A947-70E740481C1C}">
                <a14:useLocalDpi xmlns:a14="http://schemas.microsoft.com/office/drawing/2010/main" val="0"/>
              </a:ext>
            </a:extLst>
          </a:blip>
          <a:stretch>
            <a:fillRect/>
          </a:stretch>
        </p:blipFill>
        <p:spPr>
          <a:xfrm>
            <a:off x="495582" y="4737620"/>
            <a:ext cx="5246349" cy="550062"/>
          </a:xfrm>
          <a:prstGeom prst="rect">
            <a:avLst/>
          </a:prstGeom>
        </p:spPr>
      </p:pic>
      <p:pic>
        <p:nvPicPr>
          <p:cNvPr id="9" name="Immagine 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4&#10;\left(\frac{n-1}{n}\right)^2\cdot\sum_{s=1}^{n-1}\frac{1}{s^2}\;\leq \;4\sum_{s=1}^{\infty} \frac{1}{s^2}\;\sim \;4\cdot\frac{\pi^2}{6}=\frac{2\pi^2}{3}&#10;\end{eqnarray*}&#10;}&#10;\end{document}" title="IguanaTex Bitmap Display">
            <a:extLst>
              <a:ext uri="{FF2B5EF4-FFF2-40B4-BE49-F238E27FC236}">
                <a16:creationId xmlns:a16="http://schemas.microsoft.com/office/drawing/2014/main" id="{7EFE6BE5-25C6-3D68-5699-38A1C81A3351}"/>
              </a:ext>
            </a:extLst>
          </p:cNvPr>
          <p:cNvPicPr>
            <a:picLocks noChangeAspect="1"/>
          </p:cNvPicPr>
          <p:nvPr>
            <p:custDataLst>
              <p:tags r:id="rId8"/>
            </p:custDataLst>
          </p:nvPr>
        </p:nvPicPr>
        <p:blipFill>
          <a:blip r:embed="rId22">
            <a:extLst>
              <a:ext uri="{28A0092B-C50C-407E-A947-70E740481C1C}">
                <a14:useLocalDpi xmlns:a14="http://schemas.microsoft.com/office/drawing/2010/main" val="0"/>
              </a:ext>
            </a:extLst>
          </a:blip>
          <a:stretch>
            <a:fillRect/>
          </a:stretch>
        </p:blipFill>
        <p:spPr>
          <a:xfrm>
            <a:off x="5862620" y="4745513"/>
            <a:ext cx="4123310" cy="553807"/>
          </a:xfrm>
          <a:prstGeom prst="rect">
            <a:avLst/>
          </a:prstGeom>
        </p:spPr>
      </p:pic>
      <p:sp>
        <p:nvSpPr>
          <p:cNvPr id="104" name="CasellaDiTesto 103">
            <a:extLst>
              <a:ext uri="{FF2B5EF4-FFF2-40B4-BE49-F238E27FC236}">
                <a16:creationId xmlns:a16="http://schemas.microsoft.com/office/drawing/2014/main" id="{E3ACC51D-CD17-0494-5686-D39054398C23}"/>
              </a:ext>
            </a:extLst>
          </p:cNvPr>
          <p:cNvSpPr txBox="1"/>
          <p:nvPr/>
        </p:nvSpPr>
        <p:spPr>
          <a:xfrm>
            <a:off x="181124" y="5481491"/>
            <a:ext cx="9748113" cy="369332"/>
          </a:xfrm>
          <a:prstGeom prst="rect">
            <a:avLst/>
          </a:prstGeom>
          <a:noFill/>
        </p:spPr>
        <p:txBody>
          <a:bodyPr wrap="square">
            <a:spAutoFit/>
          </a:bodyPr>
          <a:lstStyle/>
          <a:p>
            <a:pPr marL="342900" indent="-342900">
              <a:buFont typeface="Arial" panose="020B0604020202020204" pitchFamily="34" charset="0"/>
              <a:buChar char="•"/>
            </a:pPr>
            <a:r>
              <a:rPr lang="it-IT" dirty="0"/>
              <a:t>From </a:t>
            </a:r>
            <a:r>
              <a:rPr lang="it-IT" dirty="0" err="1"/>
              <a:t>that</a:t>
            </a:r>
            <a:r>
              <a:rPr lang="it-IT" dirty="0"/>
              <a:t>, and by </a:t>
            </a:r>
            <a:r>
              <a:rPr lang="it-IT" dirty="0" err="1"/>
              <a:t>means</a:t>
            </a:r>
            <a:r>
              <a:rPr lang="it-IT" dirty="0"/>
              <a:t> of the </a:t>
            </a:r>
            <a:r>
              <a:rPr lang="it-IT" b="1" dirty="0" err="1"/>
              <a:t>Chebishev’s</a:t>
            </a:r>
            <a:r>
              <a:rPr lang="it-IT" b="1" dirty="0"/>
              <a:t>  </a:t>
            </a:r>
            <a:r>
              <a:rPr lang="it-IT" b="1" dirty="0" err="1"/>
              <a:t>inequality</a:t>
            </a:r>
            <a:r>
              <a:rPr lang="it-IT" b="1" dirty="0"/>
              <a:t> </a:t>
            </a:r>
            <a:r>
              <a:rPr lang="it-IT" dirty="0"/>
              <a:t>one can </a:t>
            </a:r>
            <a:r>
              <a:rPr lang="it-IT" dirty="0" err="1"/>
              <a:t>further</a:t>
            </a:r>
            <a:r>
              <a:rPr lang="it-IT" dirty="0"/>
              <a:t> conclude</a:t>
            </a:r>
            <a:endParaRPr lang="en-US" b="1" dirty="0"/>
          </a:p>
        </p:txBody>
      </p:sp>
      <p:pic>
        <p:nvPicPr>
          <p:cNvPr id="29" name="Immagine 2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r\big(|T_n-2\log n|\geq c\big)\leq \frac{\mathsf{Var}[T_{n}]}{c^2}\leq \frac{2\pi^2}{3c^2}&#10;\end{eqnarray*}&#10;}&#10;\end{document}" title="IguanaTex Bitmap Display">
            <a:extLst>
              <a:ext uri="{FF2B5EF4-FFF2-40B4-BE49-F238E27FC236}">
                <a16:creationId xmlns:a16="http://schemas.microsoft.com/office/drawing/2014/main" id="{350B48EC-A370-BDD6-995F-FF88EDC2700E}"/>
              </a:ext>
            </a:extLst>
          </p:cNvPr>
          <p:cNvPicPr>
            <a:picLocks noChangeAspect="1"/>
          </p:cNvPicPr>
          <p:nvPr>
            <p:custDataLst>
              <p:tags r:id="rId9"/>
            </p:custDataLst>
          </p:nvPr>
        </p:nvPicPr>
        <p:blipFill>
          <a:blip r:embed="rId23">
            <a:extLst>
              <a:ext uri="{28A0092B-C50C-407E-A947-70E740481C1C}">
                <a14:useLocalDpi xmlns:a14="http://schemas.microsoft.com/office/drawing/2010/main" val="0"/>
              </a:ext>
            </a:extLst>
          </a:blip>
          <a:stretch>
            <a:fillRect/>
          </a:stretch>
        </p:blipFill>
        <p:spPr>
          <a:xfrm>
            <a:off x="3177609" y="5995927"/>
            <a:ext cx="3394808" cy="483819"/>
          </a:xfrm>
          <a:prstGeom prst="rect">
            <a:avLst/>
          </a:prstGeom>
        </p:spPr>
      </p:pic>
      <mc:AlternateContent xmlns:mc="http://schemas.openxmlformats.org/markup-compatibility/2006">
        <mc:Choice xmlns:a14="http://schemas.microsoft.com/office/drawing/2010/main" Requires="a14">
          <p:sp>
            <p:nvSpPr>
              <p:cNvPr id="111" name="CasellaDiTesto 110">
                <a:extLst>
                  <a:ext uri="{FF2B5EF4-FFF2-40B4-BE49-F238E27FC236}">
                    <a16:creationId xmlns:a16="http://schemas.microsoft.com/office/drawing/2014/main" id="{BE660411-2DAD-1D33-F8A4-B9F25541102E}"/>
                  </a:ext>
                </a:extLst>
              </p:cNvPr>
              <p:cNvSpPr txBox="1"/>
              <p:nvPr/>
            </p:nvSpPr>
            <p:spPr>
              <a:xfrm>
                <a:off x="181124" y="6544994"/>
                <a:ext cx="9748113" cy="646331"/>
              </a:xfrm>
              <a:prstGeom prst="rect">
                <a:avLst/>
              </a:prstGeom>
              <a:noFill/>
            </p:spPr>
            <p:txBody>
              <a:bodyPr wrap="square">
                <a:spAutoFit/>
              </a:bodyPr>
              <a:lstStyle/>
              <a:p>
                <a:pPr marL="342900" indent="-342900">
                  <a:buFont typeface="Arial" panose="020B0604020202020204" pitchFamily="34" charset="0"/>
                  <a:buChar char="•"/>
                </a:pPr>
                <a:r>
                  <a:rPr lang="it-IT" b="1" dirty="0"/>
                  <a:t>Interpretation: </a:t>
                </a:r>
                <a:r>
                  <a:rPr lang="it-IT" dirty="0"/>
                  <a:t>The </a:t>
                </a:r>
                <a:r>
                  <a:rPr lang="it-IT" dirty="0" err="1"/>
                  <a:t>fluctuaion</a:t>
                </a:r>
                <a:r>
                  <a:rPr lang="it-IT" dirty="0"/>
                  <a:t> </a:t>
                </a:r>
                <a:r>
                  <a:rPr lang="it-IT" dirty="0" err="1"/>
                  <a:t>around</a:t>
                </a:r>
                <a:r>
                  <a:rPr lang="it-IT" dirty="0"/>
                  <a:t> the </a:t>
                </a:r>
                <a:r>
                  <a:rPr lang="it-IT" dirty="0" err="1"/>
                  <a:t>mean</a:t>
                </a:r>
                <a:r>
                  <a:rPr lang="it-IT" dirty="0"/>
                  <a:t> time </a:t>
                </a:r>
                <a14:m>
                  <m:oMath xmlns:m="http://schemas.openxmlformats.org/officeDocument/2006/math">
                    <m:r>
                      <a:rPr lang="it-IT" b="0" i="0" smtClean="0">
                        <a:solidFill>
                          <a:srgbClr val="E71224"/>
                        </a:solidFill>
                        <a:latin typeface="Cambria Math" panose="02040503050406030204" pitchFamily="18" charset="0"/>
                      </a:rPr>
                      <m:t>2</m:t>
                    </m:r>
                    <m:func>
                      <m:funcPr>
                        <m:ctrlPr>
                          <a:rPr lang="it-IT" i="1">
                            <a:solidFill>
                              <a:srgbClr val="E71224"/>
                            </a:solidFill>
                            <a:latin typeface="Cambria Math" panose="02040503050406030204" pitchFamily="18" charset="0"/>
                          </a:rPr>
                        </m:ctrlPr>
                      </m:funcPr>
                      <m:fName>
                        <m:r>
                          <m:rPr>
                            <m:sty m:val="p"/>
                          </m:rPr>
                          <a:rPr lang="it-IT">
                            <a:solidFill>
                              <a:srgbClr val="E71224"/>
                            </a:solidFill>
                            <a:latin typeface="Cambria Math" panose="02040503050406030204" pitchFamily="18" charset="0"/>
                          </a:rPr>
                          <m:t>log</m:t>
                        </m:r>
                      </m:fName>
                      <m:e>
                        <m:r>
                          <a:rPr lang="it-IT" i="1">
                            <a:solidFill>
                              <a:srgbClr val="E71224"/>
                            </a:solidFill>
                            <a:latin typeface="Cambria Math" panose="02040503050406030204" pitchFamily="18" charset="0"/>
                          </a:rPr>
                          <m:t>𝑛</m:t>
                        </m:r>
                      </m:e>
                    </m:func>
                    <m:r>
                      <a:rPr lang="it-IT" i="1">
                        <a:solidFill>
                          <a:srgbClr val="E71224"/>
                        </a:solidFill>
                        <a:latin typeface="Cambria Math" panose="02040503050406030204" pitchFamily="18" charset="0"/>
                      </a:rPr>
                      <m:t> </m:t>
                    </m:r>
                  </m:oMath>
                </a14:m>
                <a:r>
                  <a:rPr lang="it-IT" dirty="0" err="1"/>
                  <a:t>is</a:t>
                </a:r>
                <a:r>
                  <a:rPr lang="it-IT" dirty="0"/>
                  <a:t> </a:t>
                </a:r>
                <a:r>
                  <a:rPr lang="it-IT" dirty="0" err="1"/>
                  <a:t>bounded</a:t>
                </a:r>
                <a:r>
                  <a:rPr lang="it-IT" dirty="0"/>
                  <a:t>, </a:t>
                </a:r>
                <a:r>
                  <a:rPr lang="it-IT" dirty="0" err="1"/>
                  <a:t>indepedent</a:t>
                </a:r>
                <a:r>
                  <a:rPr lang="it-IT" dirty="0"/>
                  <a:t> by </a:t>
                </a:r>
                <a14:m>
                  <m:oMath xmlns:m="http://schemas.openxmlformats.org/officeDocument/2006/math">
                    <m:r>
                      <a:rPr lang="it-IT" i="1" dirty="0" smtClean="0">
                        <a:solidFill>
                          <a:srgbClr val="E71224"/>
                        </a:solidFill>
                        <a:latin typeface="Cambria Math" panose="02040503050406030204" pitchFamily="18" charset="0"/>
                      </a:rPr>
                      <m:t>𝑛</m:t>
                    </m:r>
                  </m:oMath>
                </a14:m>
                <a:r>
                  <a:rPr lang="it-IT" dirty="0"/>
                  <a:t>, and for a </a:t>
                </a:r>
                <a:r>
                  <a:rPr lang="it-IT" dirty="0" err="1"/>
                  <a:t>given</a:t>
                </a:r>
                <a:r>
                  <a:rPr lang="it-IT" dirty="0"/>
                  <a:t> </a:t>
                </a:r>
                <a14:m>
                  <m:oMath xmlns:m="http://schemas.openxmlformats.org/officeDocument/2006/math">
                    <m:r>
                      <a:rPr lang="it-IT" i="1" dirty="0">
                        <a:solidFill>
                          <a:srgbClr val="E71224"/>
                        </a:solidFill>
                        <a:latin typeface="Cambria Math" panose="02040503050406030204" pitchFamily="18" charset="0"/>
                      </a:rPr>
                      <m:t>𝑐</m:t>
                    </m:r>
                    <m:r>
                      <a:rPr lang="it-IT" i="1" dirty="0">
                        <a:solidFill>
                          <a:srgbClr val="E71224"/>
                        </a:solidFill>
                        <a:latin typeface="Cambria Math" panose="02040503050406030204" pitchFamily="18" charset="0"/>
                      </a:rPr>
                      <m:t> </m:t>
                    </m:r>
                  </m:oMath>
                </a14:m>
                <a:r>
                  <a:rPr lang="it-IT" dirty="0" err="1"/>
                  <a:t>decrease</a:t>
                </a:r>
                <a:r>
                  <a:rPr lang="it-IT" dirty="0"/>
                  <a:t> with </a:t>
                </a:r>
                <a14:m>
                  <m:oMath xmlns:m="http://schemas.openxmlformats.org/officeDocument/2006/math">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𝑐</m:t>
                        </m:r>
                      </m:e>
                      <m:sup>
                        <m:r>
                          <a:rPr lang="it-IT" b="0" i="1" dirty="0" smtClean="0">
                            <a:solidFill>
                              <a:srgbClr val="E71224"/>
                            </a:solidFill>
                            <a:latin typeface="Cambria Math" panose="02040503050406030204" pitchFamily="18" charset="0"/>
                          </a:rPr>
                          <m:t>2</m:t>
                        </m:r>
                      </m:sup>
                    </m:sSup>
                  </m:oMath>
                </a14:m>
                <a:r>
                  <a:rPr lang="it-IT" dirty="0"/>
                  <a:t>. </a:t>
                </a:r>
                <a:r>
                  <a:rPr lang="it-IT" dirty="0" err="1"/>
                  <a:t>Namely</a:t>
                </a:r>
                <a:r>
                  <a:rPr lang="it-IT" dirty="0"/>
                  <a:t> </a:t>
                </a:r>
                <a14:m>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𝑇</m:t>
                        </m:r>
                      </m:e>
                      <m:sub>
                        <m:r>
                          <a:rPr lang="it-IT" b="0" i="1" smtClean="0">
                            <a:solidFill>
                              <a:srgbClr val="E71224"/>
                            </a:solidFill>
                            <a:latin typeface="Cambria Math" panose="02040503050406030204" pitchFamily="18" charset="0"/>
                          </a:rPr>
                          <m:t>𝑛</m:t>
                        </m:r>
                      </m:sub>
                    </m:sSub>
                  </m:oMath>
                </a14:m>
                <a:r>
                  <a:rPr lang="it-IT" i="1" dirty="0"/>
                  <a:t> </a:t>
                </a:r>
                <a:r>
                  <a:rPr lang="it-IT" dirty="0" err="1"/>
                  <a:t>will</a:t>
                </a:r>
                <a:r>
                  <a:rPr lang="it-IT" b="1" dirty="0"/>
                  <a:t> </a:t>
                </a:r>
                <a:r>
                  <a:rPr lang="it-IT" b="1" dirty="0" err="1"/>
                  <a:t>not</a:t>
                </a:r>
                <a:r>
                  <a:rPr lang="it-IT" b="1" dirty="0"/>
                  <a:t> be </a:t>
                </a:r>
                <a:r>
                  <a:rPr lang="it-IT" b="1" dirty="0" err="1"/>
                  <a:t>much</a:t>
                </a:r>
                <a:r>
                  <a:rPr lang="it-IT" b="1" dirty="0"/>
                  <a:t> </a:t>
                </a:r>
                <a:r>
                  <a:rPr lang="it-IT" b="1" dirty="0" err="1"/>
                  <a:t>different</a:t>
                </a:r>
                <a:r>
                  <a:rPr lang="it-IT" b="1" dirty="0"/>
                  <a:t> </a:t>
                </a:r>
                <a:r>
                  <a:rPr lang="it-IT" dirty="0" err="1"/>
                  <a:t>than</a:t>
                </a:r>
                <a:r>
                  <a:rPr lang="it-IT" dirty="0"/>
                  <a:t> </a:t>
                </a:r>
                <a14:m>
                  <m:oMath xmlns:m="http://schemas.openxmlformats.org/officeDocument/2006/math">
                    <m:r>
                      <a:rPr lang="it-IT">
                        <a:solidFill>
                          <a:srgbClr val="E71224"/>
                        </a:solidFill>
                        <a:latin typeface="Cambria Math" panose="02040503050406030204" pitchFamily="18" charset="0"/>
                      </a:rPr>
                      <m:t>2</m:t>
                    </m:r>
                    <m:func>
                      <m:funcPr>
                        <m:ctrlPr>
                          <a:rPr lang="it-IT" i="1">
                            <a:solidFill>
                              <a:srgbClr val="E71224"/>
                            </a:solidFill>
                            <a:latin typeface="Cambria Math" panose="02040503050406030204" pitchFamily="18" charset="0"/>
                          </a:rPr>
                        </m:ctrlPr>
                      </m:funcPr>
                      <m:fName>
                        <m:r>
                          <m:rPr>
                            <m:sty m:val="p"/>
                          </m:rPr>
                          <a:rPr lang="it-IT">
                            <a:solidFill>
                              <a:srgbClr val="E71224"/>
                            </a:solidFill>
                            <a:latin typeface="Cambria Math" panose="02040503050406030204" pitchFamily="18" charset="0"/>
                          </a:rPr>
                          <m:t>log</m:t>
                        </m:r>
                      </m:fName>
                      <m:e>
                        <m:r>
                          <a:rPr lang="it-IT" i="1">
                            <a:solidFill>
                              <a:srgbClr val="E71224"/>
                            </a:solidFill>
                            <a:latin typeface="Cambria Math" panose="02040503050406030204" pitchFamily="18" charset="0"/>
                          </a:rPr>
                          <m:t>𝑛</m:t>
                        </m:r>
                      </m:e>
                    </m:func>
                  </m:oMath>
                </a14:m>
                <a:r>
                  <a:rPr lang="it-IT" dirty="0"/>
                  <a:t>.</a:t>
                </a:r>
              </a:p>
            </p:txBody>
          </p:sp>
        </mc:Choice>
        <mc:Fallback>
          <p:sp>
            <p:nvSpPr>
              <p:cNvPr id="111" name="CasellaDiTesto 110">
                <a:extLst>
                  <a:ext uri="{FF2B5EF4-FFF2-40B4-BE49-F238E27FC236}">
                    <a16:creationId xmlns:a16="http://schemas.microsoft.com/office/drawing/2014/main" id="{BE660411-2DAD-1D33-F8A4-B9F25541102E}"/>
                  </a:ext>
                </a:extLst>
              </p:cNvPr>
              <p:cNvSpPr txBox="1">
                <a:spLocks noRot="1" noChangeAspect="1" noMove="1" noResize="1" noEditPoints="1" noAdjustHandles="1" noChangeArrowheads="1" noChangeShapeType="1" noTextEdit="1"/>
              </p:cNvSpPr>
              <p:nvPr/>
            </p:nvSpPr>
            <p:spPr>
              <a:xfrm>
                <a:off x="181124" y="6544994"/>
                <a:ext cx="9748113" cy="646331"/>
              </a:xfrm>
              <a:prstGeom prst="rect">
                <a:avLst/>
              </a:prstGeom>
              <a:blipFill>
                <a:blip r:embed="rId24"/>
                <a:stretch>
                  <a:fillRect l="-438" t="-5660" b="-14151"/>
                </a:stretch>
              </a:blipFill>
            </p:spPr>
            <p:txBody>
              <a:bodyPr/>
              <a:lstStyle/>
              <a:p>
                <a:r>
                  <a:rPr lang="it-IT">
                    <a:noFill/>
                  </a:rPr>
                  <a:t> </a:t>
                </a:r>
              </a:p>
            </p:txBody>
          </p:sp>
        </mc:Fallback>
      </mc:AlternateContent>
    </p:spTree>
    <p:extLst>
      <p:ext uri="{BB962C8B-B14F-4D97-AF65-F5344CB8AC3E}">
        <p14:creationId xmlns:p14="http://schemas.microsoft.com/office/powerpoint/2010/main" val="272155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fade">
                                      <p:cBhvr>
                                        <p:cTn id="7" dur="500"/>
                                        <p:tgtEl>
                                          <p:spTgt spid="9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fade">
                                      <p:cBhvr>
                                        <p:cTn id="17" dur="500"/>
                                        <p:tgtEl>
                                          <p:spTgt spid="6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4"/>
                                        </p:tgtEl>
                                        <p:attrNameLst>
                                          <p:attrName>style.visibility</p:attrName>
                                        </p:attrNameLst>
                                      </p:cBhvr>
                                      <p:to>
                                        <p:strVal val="visible"/>
                                      </p:to>
                                    </p:set>
                                    <p:animEffect transition="in" filter="fade">
                                      <p:cBhvr>
                                        <p:cTn id="42" dur="500"/>
                                        <p:tgtEl>
                                          <p:spTgt spid="104"/>
                                        </p:tgtEl>
                                      </p:cBhvr>
                                    </p:animEffect>
                                  </p:childTnLst>
                                </p:cTn>
                              </p:par>
                              <p:par>
                                <p:cTn id="43" presetID="10" presetClass="entr" presetSubtype="0"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1"/>
                                        </p:tgtEl>
                                        <p:attrNameLst>
                                          <p:attrName>style.visibility</p:attrName>
                                        </p:attrNameLst>
                                      </p:cBhvr>
                                      <p:to>
                                        <p:strVal val="visible"/>
                                      </p:to>
                                    </p:set>
                                    <p:animEffect transition="in" filter="fade">
                                      <p:cBhvr>
                                        <p:cTn id="48"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104" grpId="0"/>
      <p:bldP spid="1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42038" y="266245"/>
            <a:ext cx="9055073" cy="493439"/>
          </a:xfrm>
        </p:spPr>
        <p:txBody>
          <a:bodyPr>
            <a:normAutofit/>
          </a:bodyPr>
          <a:lstStyle/>
          <a:p>
            <a:r>
              <a:rPr lang="en-US" sz="2800" dirty="0"/>
              <a:t>Order of Complexities</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6</a:t>
            </a:fld>
            <a:endParaRPr lang="it-IT"/>
          </a:p>
        </p:txBody>
      </p:sp>
      <p:pic>
        <p:nvPicPr>
          <p:cNvPr id="6" name="Immagine 5">
            <a:extLst>
              <a:ext uri="{FF2B5EF4-FFF2-40B4-BE49-F238E27FC236}">
                <a16:creationId xmlns:a16="http://schemas.microsoft.com/office/drawing/2014/main" id="{1C418376-F557-72CF-7D08-85CE97709037}"/>
              </a:ext>
            </a:extLst>
          </p:cNvPr>
          <p:cNvPicPr>
            <a:picLocks noChangeAspect="1"/>
          </p:cNvPicPr>
          <p:nvPr/>
        </p:nvPicPr>
        <p:blipFill>
          <a:blip r:embed="rId3"/>
          <a:stretch>
            <a:fillRect/>
          </a:stretch>
        </p:blipFill>
        <p:spPr>
          <a:xfrm>
            <a:off x="6486144" y="2208431"/>
            <a:ext cx="3316834" cy="2106368"/>
          </a:xfrm>
          <a:prstGeom prst="rect">
            <a:avLst/>
          </a:prstGeom>
        </p:spPr>
      </p:pic>
      <mc:AlternateContent xmlns:mc="http://schemas.openxmlformats.org/markup-compatibility/2006" xmlns:a14="http://schemas.microsoft.com/office/drawing/2010/main">
        <mc:Choice Requires="a14">
          <p:sp>
            <p:nvSpPr>
              <p:cNvPr id="7" name="CasellaDiTesto 6">
                <a:extLst>
                  <a:ext uri="{FF2B5EF4-FFF2-40B4-BE49-F238E27FC236}">
                    <a16:creationId xmlns:a16="http://schemas.microsoft.com/office/drawing/2014/main" id="{EA9FFAB8-6B43-F8DB-516A-26D165B4EDB5}"/>
                  </a:ext>
                </a:extLst>
              </p:cNvPr>
              <p:cNvSpPr txBox="1"/>
              <p:nvPr/>
            </p:nvSpPr>
            <p:spPr>
              <a:xfrm>
                <a:off x="193867" y="856643"/>
                <a:ext cx="9722627" cy="369332"/>
              </a:xfrm>
              <a:prstGeom prst="rect">
                <a:avLst/>
              </a:prstGeom>
              <a:noFill/>
            </p:spPr>
            <p:txBody>
              <a:bodyPr wrap="square">
                <a:spAutoFit/>
              </a:bodyPr>
              <a:lstStyle/>
              <a:p>
                <a:pPr marL="342900" indent="-342900">
                  <a:buFont typeface="Arial" panose="020B0604020202020204" pitchFamily="34" charset="0"/>
                  <a:buChar char="•"/>
                </a:pPr>
                <a:r>
                  <a:rPr lang="it-IT" dirty="0" err="1"/>
                  <a:t>Thus</a:t>
                </a:r>
                <a:r>
                  <a:rPr lang="it-IT" dirty="0"/>
                  <a:t>, </a:t>
                </a:r>
                <a:r>
                  <a:rPr lang="it-IT" dirty="0" err="1"/>
                  <a:t>as</a:t>
                </a:r>
                <a:r>
                  <a:rPr lang="it-IT" dirty="0"/>
                  <a:t> </a:t>
                </a:r>
                <a14:m>
                  <m:oMath xmlns:m="http://schemas.openxmlformats.org/officeDocument/2006/math">
                    <m:r>
                      <a:rPr lang="it-IT" i="1" dirty="0">
                        <a:solidFill>
                          <a:srgbClr val="E71224"/>
                        </a:solidFill>
                        <a:latin typeface="Cambria Math" panose="02040503050406030204" pitchFamily="18" charset="0"/>
                      </a:rPr>
                      <m:t>𝑛</m:t>
                    </m:r>
                    <m:r>
                      <a:rPr lang="it-IT" i="1" dirty="0">
                        <a:solidFill>
                          <a:srgbClr val="E71224"/>
                        </a:solidFill>
                        <a:latin typeface="Cambria Math" panose="02040503050406030204" pitchFamily="18" charset="0"/>
                      </a:rPr>
                      <m:t> </m:t>
                    </m:r>
                  </m:oMath>
                </a14:m>
                <a:r>
                  <a:rPr lang="it-IT" dirty="0" err="1"/>
                  <a:t>increases</a:t>
                </a:r>
                <a:r>
                  <a:rPr lang="it-IT" dirty="0"/>
                  <a:t>, the </a:t>
                </a:r>
                <a:r>
                  <a:rPr lang="it-IT" b="1" dirty="0"/>
                  <a:t>rumour </a:t>
                </a:r>
                <a:r>
                  <a:rPr lang="it-IT" b="1" dirty="0" err="1"/>
                  <a:t>spreading</a:t>
                </a:r>
                <a:r>
                  <a:rPr lang="it-IT" b="1" dirty="0"/>
                  <a:t> time-</a:t>
                </a:r>
                <a:r>
                  <a:rPr lang="it-IT" b="1" dirty="0" err="1"/>
                  <a:t>complexity</a:t>
                </a:r>
                <a:r>
                  <a:rPr lang="it-IT" b="1" dirty="0"/>
                  <a:t> </a:t>
                </a:r>
                <a:r>
                  <a:rPr lang="it-IT" dirty="0" err="1"/>
                  <a:t>grows</a:t>
                </a:r>
                <a:r>
                  <a:rPr lang="it-IT" dirty="0"/>
                  <a:t> </a:t>
                </a:r>
                <a:r>
                  <a:rPr lang="it-IT" dirty="0" err="1"/>
                  <a:t>as</a:t>
                </a:r>
                <a:r>
                  <a:rPr lang="it-IT" dirty="0"/>
                  <a:t> </a:t>
                </a:r>
                <a14:m>
                  <m:oMath xmlns:m="http://schemas.openxmlformats.org/officeDocument/2006/math">
                    <m:r>
                      <a:rPr lang="it-IT" b="0" i="0" dirty="0" smtClean="0">
                        <a:solidFill>
                          <a:srgbClr val="E71224"/>
                        </a:solidFill>
                        <a:latin typeface="Cambria Math" panose="02040503050406030204" pitchFamily="18" charset="0"/>
                      </a:rPr>
                      <m:t>2</m:t>
                    </m:r>
                    <m:func>
                      <m:funcPr>
                        <m:ctrlPr>
                          <a:rPr lang="it-IT" b="0" i="1" dirty="0" smtClean="0">
                            <a:solidFill>
                              <a:srgbClr val="E71224"/>
                            </a:solidFill>
                            <a:latin typeface="Cambria Math" panose="02040503050406030204" pitchFamily="18" charset="0"/>
                          </a:rPr>
                        </m:ctrlPr>
                      </m:funcPr>
                      <m:fName>
                        <m:r>
                          <m:rPr>
                            <m:sty m:val="p"/>
                          </m:rPr>
                          <a:rPr lang="it-IT" b="0" i="0" dirty="0" smtClean="0">
                            <a:solidFill>
                              <a:srgbClr val="E71224"/>
                            </a:solidFill>
                            <a:latin typeface="Cambria Math" panose="02040503050406030204" pitchFamily="18" charset="0"/>
                          </a:rPr>
                          <m:t>log</m:t>
                        </m:r>
                      </m:fName>
                      <m:e>
                        <m:r>
                          <a:rPr lang="it-IT" b="0" i="1" dirty="0" smtClean="0">
                            <a:solidFill>
                              <a:srgbClr val="E71224"/>
                            </a:solidFill>
                            <a:latin typeface="Cambria Math" panose="02040503050406030204" pitchFamily="18" charset="0"/>
                          </a:rPr>
                          <m:t>𝑛</m:t>
                        </m:r>
                      </m:e>
                    </m:func>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𝑛</m:t>
                    </m:r>
                  </m:oMath>
                </a14:m>
                <a:endParaRPr lang="en-US" dirty="0"/>
              </a:p>
            </p:txBody>
          </p:sp>
        </mc:Choice>
        <mc:Fallback xmlns="">
          <p:sp>
            <p:nvSpPr>
              <p:cNvPr id="7" name="CasellaDiTesto 6">
                <a:extLst>
                  <a:ext uri="{FF2B5EF4-FFF2-40B4-BE49-F238E27FC236}">
                    <a16:creationId xmlns:a16="http://schemas.microsoft.com/office/drawing/2014/main" id="{EA9FFAB8-6B43-F8DB-516A-26D165B4EDB5}"/>
                  </a:ext>
                </a:extLst>
              </p:cNvPr>
              <p:cNvSpPr txBox="1">
                <a:spLocks noRot="1" noChangeAspect="1" noMove="1" noResize="1" noEditPoints="1" noAdjustHandles="1" noChangeArrowheads="1" noChangeShapeType="1" noTextEdit="1"/>
              </p:cNvSpPr>
              <p:nvPr/>
            </p:nvSpPr>
            <p:spPr>
              <a:xfrm>
                <a:off x="193867" y="856643"/>
                <a:ext cx="9722627" cy="369332"/>
              </a:xfrm>
              <a:prstGeom prst="rect">
                <a:avLst/>
              </a:prstGeom>
              <a:blipFill>
                <a:blip r:embed="rId4"/>
                <a:stretch>
                  <a:fillRect l="-439" t="-10000" b="-26667"/>
                </a:stretch>
              </a:blipFill>
            </p:spPr>
            <p:txBody>
              <a:bodyPr/>
              <a:lstStyle/>
              <a:p>
                <a:r>
                  <a:rPr lang="it-IT">
                    <a:noFill/>
                  </a:rPr>
                  <a:t> </a:t>
                </a:r>
              </a:p>
            </p:txBody>
          </p:sp>
        </mc:Fallback>
      </mc:AlternateContent>
      <p:sp>
        <p:nvSpPr>
          <p:cNvPr id="13" name="CasellaDiTesto 12">
            <a:extLst>
              <a:ext uri="{FF2B5EF4-FFF2-40B4-BE49-F238E27FC236}">
                <a16:creationId xmlns:a16="http://schemas.microsoft.com/office/drawing/2014/main" id="{C0AF41A6-ADD5-D89D-D63E-15F1B5BEF678}"/>
              </a:ext>
            </a:extLst>
          </p:cNvPr>
          <p:cNvSpPr txBox="1"/>
          <p:nvPr/>
        </p:nvSpPr>
        <p:spPr>
          <a:xfrm>
            <a:off x="189638" y="2020806"/>
            <a:ext cx="6144106" cy="369332"/>
          </a:xfrm>
          <a:prstGeom prst="rect">
            <a:avLst/>
          </a:prstGeom>
          <a:noFill/>
        </p:spPr>
        <p:txBody>
          <a:bodyPr wrap="square">
            <a:spAutoFit/>
          </a:bodyPr>
          <a:lstStyle/>
          <a:p>
            <a:pPr marL="342900" indent="-342900">
              <a:buFont typeface="Arial" panose="020B0604020202020204" pitchFamily="34" charset="0"/>
              <a:buChar char="•"/>
            </a:pPr>
            <a:r>
              <a:rPr lang="en-US" dirty="0"/>
              <a:t>Below some notion on time-complexities are explained:</a:t>
            </a:r>
          </a:p>
        </p:txBody>
      </p:sp>
      <mc:AlternateContent xmlns:mc="http://schemas.openxmlformats.org/markup-compatibility/2006">
        <mc:Choice xmlns:a14="http://schemas.microsoft.com/office/drawing/2010/main" Requires="a14">
          <p:sp>
            <p:nvSpPr>
              <p:cNvPr id="14" name="CasellaDiTesto 13">
                <a:extLst>
                  <a:ext uri="{FF2B5EF4-FFF2-40B4-BE49-F238E27FC236}">
                    <a16:creationId xmlns:a16="http://schemas.microsoft.com/office/drawing/2014/main" id="{FC2A5BE0-21E9-7A69-6FD9-3D5AF1729EFE}"/>
                  </a:ext>
                </a:extLst>
              </p:cNvPr>
              <p:cNvSpPr txBox="1"/>
              <p:nvPr/>
            </p:nvSpPr>
            <p:spPr>
              <a:xfrm>
                <a:off x="430047" y="2568601"/>
                <a:ext cx="6056097" cy="646331"/>
              </a:xfrm>
              <a:prstGeom prst="rect">
                <a:avLst/>
              </a:prstGeom>
              <a:noFill/>
            </p:spPr>
            <p:txBody>
              <a:bodyPr wrap="square">
                <a:spAutoFit/>
              </a:bodyPr>
              <a:lstStyle/>
              <a:p>
                <a:pPr marL="342900" indent="-342900">
                  <a:buFont typeface="Wingdings" panose="05000000000000000000" pitchFamily="2" charset="2"/>
                  <a:buChar char="ü"/>
                </a:pPr>
                <a:r>
                  <a:rPr lang="en-US" b="1" dirty="0"/>
                  <a:t>Constant: </a:t>
                </a:r>
                <a:r>
                  <a:rPr lang="en-US" dirty="0"/>
                  <a:t>The algorithm runs for the same amount of time every time irrespective of the problem size, </a:t>
                </a:r>
                <a14:m>
                  <m:oMath xmlns:m="http://schemas.openxmlformats.org/officeDocument/2006/math">
                    <m:r>
                      <a:rPr lang="it-IT" b="0" i="1" smtClean="0">
                        <a:solidFill>
                          <a:srgbClr val="E71224"/>
                        </a:solidFill>
                        <a:latin typeface="Cambria Math" panose="02040503050406030204" pitchFamily="18" charset="0"/>
                      </a:rPr>
                      <m:t>𝑂</m:t>
                    </m:r>
                    <m:d>
                      <m:dPr>
                        <m:ctrlPr>
                          <a:rPr lang="it-IT" b="0" i="1" smtClean="0">
                            <a:solidFill>
                              <a:srgbClr val="E71224"/>
                            </a:solidFill>
                            <a:latin typeface="Cambria Math" panose="02040503050406030204" pitchFamily="18" charset="0"/>
                          </a:rPr>
                        </m:ctrlPr>
                      </m:dPr>
                      <m:e>
                        <m:r>
                          <a:rPr lang="it-IT" b="0" i="1" smtClean="0">
                            <a:solidFill>
                              <a:srgbClr val="E71224"/>
                            </a:solidFill>
                            <a:latin typeface="Cambria Math" panose="02040503050406030204" pitchFamily="18" charset="0"/>
                          </a:rPr>
                          <m:t>1</m:t>
                        </m:r>
                      </m:e>
                    </m:d>
                    <m:r>
                      <a:rPr lang="it-IT" b="0" i="1" smtClean="0">
                        <a:solidFill>
                          <a:srgbClr val="E71224"/>
                        </a:solidFill>
                        <a:latin typeface="Cambria Math" panose="02040503050406030204" pitchFamily="18" charset="0"/>
                      </a:rPr>
                      <m:t> ∀ </m:t>
                    </m:r>
                    <m:r>
                      <a:rPr lang="it-IT" b="0" i="1" smtClean="0">
                        <a:solidFill>
                          <a:srgbClr val="E71224"/>
                        </a:solidFill>
                        <a:latin typeface="Cambria Math" panose="02040503050406030204" pitchFamily="18" charset="0"/>
                      </a:rPr>
                      <m:t>𝑛</m:t>
                    </m:r>
                    <m:r>
                      <a:rPr lang="it-IT" b="0" i="1" smtClean="0">
                        <a:solidFill>
                          <a:srgbClr val="E71224"/>
                        </a:solidFill>
                        <a:latin typeface="Cambria Math" panose="02040503050406030204" pitchFamily="18" charset="0"/>
                      </a:rPr>
                      <m:t>≥1</m:t>
                    </m:r>
                  </m:oMath>
                </a14:m>
                <a:endParaRPr lang="en-US" dirty="0"/>
              </a:p>
            </p:txBody>
          </p:sp>
        </mc:Choice>
        <mc:Fallback>
          <p:sp>
            <p:nvSpPr>
              <p:cNvPr id="14" name="CasellaDiTesto 13">
                <a:extLst>
                  <a:ext uri="{FF2B5EF4-FFF2-40B4-BE49-F238E27FC236}">
                    <a16:creationId xmlns:a16="http://schemas.microsoft.com/office/drawing/2014/main" id="{FC2A5BE0-21E9-7A69-6FD9-3D5AF1729EFE}"/>
                  </a:ext>
                </a:extLst>
              </p:cNvPr>
              <p:cNvSpPr txBox="1">
                <a:spLocks noRot="1" noChangeAspect="1" noMove="1" noResize="1" noEditPoints="1" noAdjustHandles="1" noChangeArrowheads="1" noChangeShapeType="1" noTextEdit="1"/>
              </p:cNvSpPr>
              <p:nvPr/>
            </p:nvSpPr>
            <p:spPr>
              <a:xfrm>
                <a:off x="430047" y="2568601"/>
                <a:ext cx="6056097" cy="646331"/>
              </a:xfrm>
              <a:prstGeom prst="rect">
                <a:avLst/>
              </a:prstGeom>
              <a:blipFill>
                <a:blip r:embed="rId5"/>
                <a:stretch>
                  <a:fillRect l="-705" t="-4717" r="-302" b="-14151"/>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16" name="CasellaDiTesto 15">
                <a:extLst>
                  <a:ext uri="{FF2B5EF4-FFF2-40B4-BE49-F238E27FC236}">
                    <a16:creationId xmlns:a16="http://schemas.microsoft.com/office/drawing/2014/main" id="{232572E3-6B25-0E50-6AD0-F6A6A67EC6E0}"/>
                  </a:ext>
                </a:extLst>
              </p:cNvPr>
              <p:cNvSpPr txBox="1"/>
              <p:nvPr/>
            </p:nvSpPr>
            <p:spPr>
              <a:xfrm>
                <a:off x="468671" y="3579156"/>
                <a:ext cx="5760679" cy="646331"/>
              </a:xfrm>
              <a:prstGeom prst="rect">
                <a:avLst/>
              </a:prstGeom>
              <a:noFill/>
            </p:spPr>
            <p:txBody>
              <a:bodyPr wrap="square">
                <a:spAutoFit/>
              </a:bodyPr>
              <a:lstStyle/>
              <a:p>
                <a:pPr marL="342900" indent="-342900">
                  <a:buFont typeface="Wingdings" panose="05000000000000000000" pitchFamily="2" charset="2"/>
                  <a:buChar char="ü"/>
                </a:pPr>
                <a:r>
                  <a:rPr lang="en-US" b="1" dirty="0"/>
                  <a:t>Linear: </a:t>
                </a:r>
                <a:r>
                  <a:rPr lang="en-US" dirty="0"/>
                  <a:t>The algorithm runtime is linearly proportional to the problem size, </a:t>
                </a:r>
                <a14:m>
                  <m:oMath xmlns:m="http://schemas.openxmlformats.org/officeDocument/2006/math">
                    <m:r>
                      <a:rPr lang="it-IT" b="0" i="1" smtClean="0">
                        <a:solidFill>
                          <a:srgbClr val="E71224"/>
                        </a:solidFill>
                        <a:latin typeface="Cambria Math" panose="02040503050406030204" pitchFamily="18" charset="0"/>
                      </a:rPr>
                      <m:t>𝑂</m:t>
                    </m:r>
                    <m:d>
                      <m:dPr>
                        <m:ctrlPr>
                          <a:rPr lang="it-IT" b="0" i="1" smtClean="0">
                            <a:solidFill>
                              <a:srgbClr val="E71224"/>
                            </a:solidFill>
                            <a:latin typeface="Cambria Math" panose="02040503050406030204" pitchFamily="18" charset="0"/>
                          </a:rPr>
                        </m:ctrlPr>
                      </m:dPr>
                      <m:e>
                        <m:r>
                          <a:rPr lang="it-IT" b="0" i="1" smtClean="0">
                            <a:solidFill>
                              <a:srgbClr val="E71224"/>
                            </a:solidFill>
                            <a:latin typeface="Cambria Math" panose="02040503050406030204" pitchFamily="18" charset="0"/>
                          </a:rPr>
                          <m:t>𝑛</m:t>
                        </m:r>
                      </m:e>
                    </m:d>
                    <m:sSub>
                      <m:sSubPr>
                        <m:ctrlPr>
                          <a:rPr lang="it-IT" i="1">
                            <a:solidFill>
                              <a:srgbClr val="E71224"/>
                            </a:solidFill>
                            <a:latin typeface="Cambria Math" panose="02040503050406030204" pitchFamily="18" charset="0"/>
                          </a:rPr>
                        </m:ctrlPr>
                      </m:sSubPr>
                      <m:e>
                        <m:d>
                          <m:dPr>
                            <m:begChr m:val=""/>
                            <m:endChr m:val="|"/>
                            <m:ctrlPr>
                              <a:rPr lang="it-IT" i="1">
                                <a:solidFill>
                                  <a:srgbClr val="E71224"/>
                                </a:solidFill>
                                <a:latin typeface="Cambria Math" panose="02040503050406030204" pitchFamily="18" charset="0"/>
                              </a:rPr>
                            </m:ctrlPr>
                          </m:dPr>
                          <m:e>
                            <m:r>
                              <a:rPr lang="en-US">
                                <a:latin typeface="Cambria Math" panose="02040503050406030204" pitchFamily="18" charset="0"/>
                              </a:rPr>
                              <m:t>​</m:t>
                            </m:r>
                          </m:e>
                        </m:d>
                      </m:e>
                      <m:sub>
                        <m:r>
                          <a:rPr lang="it-IT" i="1">
                            <a:solidFill>
                              <a:srgbClr val="E71224"/>
                            </a:solidFill>
                            <a:latin typeface="Cambria Math" panose="02040503050406030204" pitchFamily="18" charset="0"/>
                          </a:rPr>
                          <m:t>𝑛</m:t>
                        </m:r>
                        <m:r>
                          <a:rPr lang="it-IT" i="1">
                            <a:solidFill>
                              <a:srgbClr val="E71224"/>
                            </a:solidFill>
                            <a:latin typeface="Cambria Math" panose="02040503050406030204" pitchFamily="18" charset="0"/>
                          </a:rPr>
                          <m:t>=100</m:t>
                        </m:r>
                      </m:sub>
                    </m:sSub>
                    <m:r>
                      <a:rPr lang="it-IT" b="0" i="0" smtClean="0">
                        <a:solidFill>
                          <a:srgbClr val="E71224"/>
                        </a:solidFill>
                        <a:latin typeface="Cambria Math" panose="02040503050406030204" pitchFamily="18" charset="0"/>
                      </a:rPr>
                      <m:t>=100</m:t>
                    </m:r>
                  </m:oMath>
                </a14:m>
                <a:endParaRPr lang="en-US" dirty="0"/>
              </a:p>
            </p:txBody>
          </p:sp>
        </mc:Choice>
        <mc:Fallback>
          <p:sp>
            <p:nvSpPr>
              <p:cNvPr id="16" name="CasellaDiTesto 15">
                <a:extLst>
                  <a:ext uri="{FF2B5EF4-FFF2-40B4-BE49-F238E27FC236}">
                    <a16:creationId xmlns:a16="http://schemas.microsoft.com/office/drawing/2014/main" id="{232572E3-6B25-0E50-6AD0-F6A6A67EC6E0}"/>
                  </a:ext>
                </a:extLst>
              </p:cNvPr>
              <p:cNvSpPr txBox="1">
                <a:spLocks noRot="1" noChangeAspect="1" noMove="1" noResize="1" noEditPoints="1" noAdjustHandles="1" noChangeArrowheads="1" noChangeShapeType="1" noTextEdit="1"/>
              </p:cNvSpPr>
              <p:nvPr/>
            </p:nvSpPr>
            <p:spPr>
              <a:xfrm>
                <a:off x="468671" y="3579156"/>
                <a:ext cx="5760679" cy="646331"/>
              </a:xfrm>
              <a:prstGeom prst="rect">
                <a:avLst/>
              </a:prstGeom>
              <a:blipFill>
                <a:blip r:embed="rId6"/>
                <a:stretch>
                  <a:fillRect l="-741" t="-26415" r="-952" b="-10566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8" name="CasellaDiTesto 17">
                <a:extLst>
                  <a:ext uri="{FF2B5EF4-FFF2-40B4-BE49-F238E27FC236}">
                    <a16:creationId xmlns:a16="http://schemas.microsoft.com/office/drawing/2014/main" id="{9B7F6E0A-FA66-82C7-42BE-668B5DDD9D66}"/>
                  </a:ext>
                </a:extLst>
              </p:cNvPr>
              <p:cNvSpPr txBox="1"/>
              <p:nvPr/>
            </p:nvSpPr>
            <p:spPr>
              <a:xfrm>
                <a:off x="430047" y="6463942"/>
                <a:ext cx="9474008" cy="646331"/>
              </a:xfrm>
              <a:prstGeom prst="rect">
                <a:avLst/>
              </a:prstGeom>
              <a:noFill/>
            </p:spPr>
            <p:txBody>
              <a:bodyPr wrap="square">
                <a:spAutoFit/>
              </a:bodyPr>
              <a:lstStyle/>
              <a:p>
                <a:pPr marL="342900" indent="-342900">
                  <a:buFont typeface="Wingdings" panose="05000000000000000000" pitchFamily="2" charset="2"/>
                  <a:buChar char="ü"/>
                </a:pPr>
                <a:r>
                  <a:rPr lang="en-US" b="1" dirty="0"/>
                  <a:t>Exponential: </a:t>
                </a:r>
                <a:r>
                  <a:rPr lang="en-US" dirty="0"/>
                  <a:t>The algorithm runtime depends on a power of the input-size, this one of the most horrible use-cases </a:t>
                </a:r>
                <a14:m>
                  <m:oMath xmlns:m="http://schemas.openxmlformats.org/officeDocument/2006/math">
                    <m:r>
                      <a:rPr lang="it-IT" b="0" i="1" smtClean="0">
                        <a:solidFill>
                          <a:srgbClr val="E71224"/>
                        </a:solidFill>
                        <a:latin typeface="Cambria Math" panose="02040503050406030204" pitchFamily="18" charset="0"/>
                      </a:rPr>
                      <m:t>𝑂</m:t>
                    </m:r>
                    <m:d>
                      <m:dPr>
                        <m:ctrlPr>
                          <a:rPr lang="it-IT" b="0" i="1" smtClean="0">
                            <a:solidFill>
                              <a:srgbClr val="E71224"/>
                            </a:solidFill>
                            <a:latin typeface="Cambria Math" panose="02040503050406030204" pitchFamily="18" charset="0"/>
                          </a:rPr>
                        </m:ctrlPr>
                      </m:dPr>
                      <m:e>
                        <m:sSup>
                          <m:sSupPr>
                            <m:ctrlPr>
                              <a:rPr lang="it-IT" b="0" i="1" smtClean="0">
                                <a:solidFill>
                                  <a:srgbClr val="E71224"/>
                                </a:solidFill>
                                <a:latin typeface="Cambria Math" panose="02040503050406030204" pitchFamily="18" charset="0"/>
                              </a:rPr>
                            </m:ctrlPr>
                          </m:sSupPr>
                          <m:e>
                            <m:r>
                              <a:rPr lang="it-IT" b="0" i="1" smtClean="0">
                                <a:solidFill>
                                  <a:srgbClr val="E71224"/>
                                </a:solidFill>
                                <a:latin typeface="Cambria Math" panose="02040503050406030204" pitchFamily="18" charset="0"/>
                              </a:rPr>
                              <m:t>2</m:t>
                            </m:r>
                          </m:e>
                          <m:sup>
                            <m:r>
                              <a:rPr lang="it-IT" b="0" i="1" smtClean="0">
                                <a:solidFill>
                                  <a:srgbClr val="E71224"/>
                                </a:solidFill>
                                <a:latin typeface="Cambria Math" panose="02040503050406030204" pitchFamily="18" charset="0"/>
                              </a:rPr>
                              <m:t>𝑛</m:t>
                            </m:r>
                          </m:sup>
                        </m:sSup>
                      </m:e>
                    </m:d>
                    <m:sSub>
                      <m:sSubPr>
                        <m:ctrlPr>
                          <a:rPr lang="it-IT" b="0" i="1" smtClean="0">
                            <a:solidFill>
                              <a:srgbClr val="E71224"/>
                            </a:solidFill>
                            <a:latin typeface="Cambria Math" panose="02040503050406030204" pitchFamily="18" charset="0"/>
                          </a:rPr>
                        </m:ctrlPr>
                      </m:sSubPr>
                      <m:e>
                        <m:d>
                          <m:dPr>
                            <m:begChr m:val=""/>
                            <m:endChr m:val="|"/>
                            <m:ctrlPr>
                              <a:rPr lang="it-IT" b="0" i="1" smtClean="0">
                                <a:solidFill>
                                  <a:srgbClr val="E71224"/>
                                </a:solidFill>
                                <a:latin typeface="Cambria Math" panose="02040503050406030204" pitchFamily="18" charset="0"/>
                              </a:rPr>
                            </m:ctrlPr>
                          </m:dPr>
                          <m:e>
                            <m:r>
                              <a:rPr lang="en-US">
                                <a:latin typeface="Cambria Math" panose="02040503050406030204" pitchFamily="18" charset="0"/>
                              </a:rPr>
                              <m:t>​</m:t>
                            </m:r>
                          </m:e>
                        </m:d>
                      </m:e>
                      <m:sub>
                        <m:r>
                          <a:rPr lang="it-IT" b="0" i="1" smtClean="0">
                            <a:solidFill>
                              <a:srgbClr val="E71224"/>
                            </a:solidFill>
                            <a:latin typeface="Cambria Math" panose="02040503050406030204" pitchFamily="18" charset="0"/>
                          </a:rPr>
                          <m:t>𝑛</m:t>
                        </m:r>
                        <m:r>
                          <a:rPr lang="it-IT" b="0" i="1" smtClean="0">
                            <a:solidFill>
                              <a:srgbClr val="E71224"/>
                            </a:solidFill>
                            <a:latin typeface="Cambria Math" panose="02040503050406030204" pitchFamily="18" charset="0"/>
                          </a:rPr>
                          <m:t>=100</m:t>
                        </m:r>
                      </m:sub>
                    </m:sSub>
                    <m:r>
                      <a:rPr lang="it-IT" b="0" i="1" smtClean="0">
                        <a:solidFill>
                          <a:srgbClr val="E71224"/>
                        </a:solidFill>
                        <a:latin typeface="Cambria Math" panose="02040503050406030204" pitchFamily="18" charset="0"/>
                      </a:rPr>
                      <m:t>=1.27⋅</m:t>
                    </m:r>
                    <m:sSup>
                      <m:sSupPr>
                        <m:ctrlPr>
                          <a:rPr lang="it-IT" b="0" i="1" smtClean="0">
                            <a:solidFill>
                              <a:srgbClr val="E71224"/>
                            </a:solidFill>
                            <a:latin typeface="Cambria Math" panose="02040503050406030204" pitchFamily="18" charset="0"/>
                          </a:rPr>
                        </m:ctrlPr>
                      </m:sSupPr>
                      <m:e>
                        <m:r>
                          <a:rPr lang="it-IT" b="0" i="1" smtClean="0">
                            <a:solidFill>
                              <a:srgbClr val="E71224"/>
                            </a:solidFill>
                            <a:latin typeface="Cambria Math" panose="02040503050406030204" pitchFamily="18" charset="0"/>
                          </a:rPr>
                          <m:t>10</m:t>
                        </m:r>
                      </m:e>
                      <m:sup>
                        <m:r>
                          <a:rPr lang="it-IT" b="0" i="1" smtClean="0">
                            <a:solidFill>
                              <a:srgbClr val="E71224"/>
                            </a:solidFill>
                            <a:latin typeface="Cambria Math" panose="02040503050406030204" pitchFamily="18" charset="0"/>
                          </a:rPr>
                          <m:t>30</m:t>
                        </m:r>
                      </m:sup>
                    </m:sSup>
                  </m:oMath>
                </a14:m>
                <a:r>
                  <a:rPr lang="en-US" dirty="0"/>
                  <a:t>, (see NP-hard problems)</a:t>
                </a:r>
              </a:p>
            </p:txBody>
          </p:sp>
        </mc:Choice>
        <mc:Fallback xmlns="">
          <p:sp>
            <p:nvSpPr>
              <p:cNvPr id="18" name="CasellaDiTesto 17">
                <a:extLst>
                  <a:ext uri="{FF2B5EF4-FFF2-40B4-BE49-F238E27FC236}">
                    <a16:creationId xmlns:a16="http://schemas.microsoft.com/office/drawing/2014/main" id="{9B7F6E0A-FA66-82C7-42BE-668B5DDD9D66}"/>
                  </a:ext>
                </a:extLst>
              </p:cNvPr>
              <p:cNvSpPr txBox="1">
                <a:spLocks noRot="1" noChangeAspect="1" noMove="1" noResize="1" noEditPoints="1" noAdjustHandles="1" noChangeArrowheads="1" noChangeShapeType="1" noTextEdit="1"/>
              </p:cNvSpPr>
              <p:nvPr/>
            </p:nvSpPr>
            <p:spPr>
              <a:xfrm>
                <a:off x="430047" y="6463942"/>
                <a:ext cx="9474008" cy="646331"/>
              </a:xfrm>
              <a:prstGeom prst="rect">
                <a:avLst/>
              </a:prstGeom>
              <a:blipFill>
                <a:blip r:embed="rId7"/>
                <a:stretch>
                  <a:fillRect l="-450" t="-26415" b="-10566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CasellaDiTesto 18">
                <a:extLst>
                  <a:ext uri="{FF2B5EF4-FFF2-40B4-BE49-F238E27FC236}">
                    <a16:creationId xmlns:a16="http://schemas.microsoft.com/office/drawing/2014/main" id="{EE841DB6-9914-B1E6-0216-B11F1BBEABCE}"/>
                  </a:ext>
                </a:extLst>
              </p:cNvPr>
              <p:cNvSpPr txBox="1"/>
              <p:nvPr/>
            </p:nvSpPr>
            <p:spPr>
              <a:xfrm>
                <a:off x="430047" y="4570282"/>
                <a:ext cx="9650577" cy="646331"/>
              </a:xfrm>
              <a:prstGeom prst="rect">
                <a:avLst/>
              </a:prstGeom>
              <a:noFill/>
            </p:spPr>
            <p:txBody>
              <a:bodyPr wrap="square">
                <a:spAutoFit/>
              </a:bodyPr>
              <a:lstStyle/>
              <a:p>
                <a:pPr marL="342900" indent="-342900">
                  <a:buFont typeface="Wingdings" panose="05000000000000000000" pitchFamily="2" charset="2"/>
                  <a:buChar char="ü"/>
                </a:pPr>
                <a:r>
                  <a:rPr lang="en-US" b="1" dirty="0"/>
                  <a:t>Logarithmic: </a:t>
                </a:r>
                <a:r>
                  <a:rPr lang="en-US" dirty="0"/>
                  <a:t>The algorithm runtime increases very slowly compared to an increase in input size i.e. logarithm of input size, </a:t>
                </a:r>
                <a14:m>
                  <m:oMath xmlns:m="http://schemas.openxmlformats.org/officeDocument/2006/math">
                    <m:r>
                      <a:rPr lang="it-IT" b="0" i="1" smtClean="0">
                        <a:solidFill>
                          <a:srgbClr val="E71224"/>
                        </a:solidFill>
                        <a:latin typeface="Cambria Math" panose="02040503050406030204" pitchFamily="18" charset="0"/>
                      </a:rPr>
                      <m:t>𝑂</m:t>
                    </m:r>
                    <m:d>
                      <m:dPr>
                        <m:ctrlPr>
                          <a:rPr lang="it-IT" b="0" i="1" smtClean="0">
                            <a:solidFill>
                              <a:srgbClr val="E71224"/>
                            </a:solidFill>
                            <a:latin typeface="Cambria Math" panose="02040503050406030204" pitchFamily="18" charset="0"/>
                          </a:rPr>
                        </m:ctrlPr>
                      </m:dPr>
                      <m:e>
                        <m:func>
                          <m:funcPr>
                            <m:ctrlPr>
                              <a:rPr lang="it-IT" b="0" i="1" smtClean="0">
                                <a:solidFill>
                                  <a:srgbClr val="E71224"/>
                                </a:solidFill>
                                <a:latin typeface="Cambria Math" panose="02040503050406030204" pitchFamily="18" charset="0"/>
                              </a:rPr>
                            </m:ctrlPr>
                          </m:funcPr>
                          <m:fName>
                            <m:r>
                              <m:rPr>
                                <m:sty m:val="p"/>
                              </m:rPr>
                              <a:rPr lang="it-IT" b="0" i="0" smtClean="0">
                                <a:solidFill>
                                  <a:srgbClr val="E71224"/>
                                </a:solidFill>
                                <a:latin typeface="Cambria Math" panose="02040503050406030204" pitchFamily="18" charset="0"/>
                              </a:rPr>
                              <m:t>log</m:t>
                            </m:r>
                          </m:fName>
                          <m:e>
                            <m:r>
                              <a:rPr lang="it-IT" b="0" i="1" smtClean="0">
                                <a:solidFill>
                                  <a:srgbClr val="E71224"/>
                                </a:solidFill>
                                <a:latin typeface="Cambria Math" panose="02040503050406030204" pitchFamily="18" charset="0"/>
                              </a:rPr>
                              <m:t>𝑛</m:t>
                            </m:r>
                          </m:e>
                        </m:func>
                      </m:e>
                    </m:d>
                    <m:sSub>
                      <m:sSubPr>
                        <m:ctrlPr>
                          <a:rPr lang="it-IT" b="0" i="1" smtClean="0">
                            <a:solidFill>
                              <a:srgbClr val="E71224"/>
                            </a:solidFill>
                            <a:latin typeface="Cambria Math" panose="02040503050406030204" pitchFamily="18" charset="0"/>
                          </a:rPr>
                        </m:ctrlPr>
                      </m:sSubPr>
                      <m:e>
                        <m:d>
                          <m:dPr>
                            <m:begChr m:val=""/>
                            <m:endChr m:val="|"/>
                            <m:ctrlPr>
                              <a:rPr lang="it-IT" b="0" i="1" smtClean="0">
                                <a:solidFill>
                                  <a:srgbClr val="E71224"/>
                                </a:solidFill>
                                <a:latin typeface="Cambria Math" panose="02040503050406030204" pitchFamily="18" charset="0"/>
                              </a:rPr>
                            </m:ctrlPr>
                          </m:dPr>
                          <m:e>
                            <m:r>
                              <a:rPr lang="en-US">
                                <a:latin typeface="Cambria Math" panose="02040503050406030204" pitchFamily="18" charset="0"/>
                              </a:rPr>
                              <m:t>​</m:t>
                            </m:r>
                          </m:e>
                        </m:d>
                      </m:e>
                      <m:sub>
                        <m:r>
                          <a:rPr lang="it-IT" b="0" i="1" smtClean="0">
                            <a:solidFill>
                              <a:srgbClr val="E71224"/>
                            </a:solidFill>
                            <a:latin typeface="Cambria Math" panose="02040503050406030204" pitchFamily="18" charset="0"/>
                          </a:rPr>
                          <m:t>𝑛</m:t>
                        </m:r>
                        <m:r>
                          <a:rPr lang="it-IT" b="0" i="1" smtClean="0">
                            <a:solidFill>
                              <a:srgbClr val="E71224"/>
                            </a:solidFill>
                            <a:latin typeface="Cambria Math" panose="02040503050406030204" pitchFamily="18" charset="0"/>
                          </a:rPr>
                          <m:t>=100</m:t>
                        </m:r>
                      </m:sub>
                    </m:sSub>
                    <m:r>
                      <a:rPr lang="it-IT" b="0" i="1" smtClean="0">
                        <a:solidFill>
                          <a:srgbClr val="E71224"/>
                        </a:solidFill>
                        <a:latin typeface="Cambria Math" panose="02040503050406030204" pitchFamily="18" charset="0"/>
                      </a:rPr>
                      <m:t>=</m:t>
                    </m:r>
                    <m:r>
                      <a:rPr lang="it-IT" b="0" i="0" smtClean="0">
                        <a:solidFill>
                          <a:srgbClr val="E71224"/>
                        </a:solidFill>
                        <a:latin typeface="Cambria Math" panose="02040503050406030204" pitchFamily="18" charset="0"/>
                      </a:rPr>
                      <m:t>4.6</m:t>
                    </m:r>
                  </m:oMath>
                </a14:m>
                <a:r>
                  <a:rPr lang="en-US" dirty="0"/>
                  <a:t> (thus </a:t>
                </a:r>
                <a14:m>
                  <m:oMath xmlns:m="http://schemas.openxmlformats.org/officeDocument/2006/math">
                    <m:r>
                      <a:rPr lang="it-IT" i="1">
                        <a:solidFill>
                          <a:srgbClr val="E71224"/>
                        </a:solidFill>
                        <a:latin typeface="Cambria Math" panose="02040503050406030204" pitchFamily="18" charset="0"/>
                      </a:rPr>
                      <m:t>𝑂</m:t>
                    </m:r>
                    <m:d>
                      <m:dPr>
                        <m:ctrlPr>
                          <a:rPr lang="it-IT" i="1">
                            <a:solidFill>
                              <a:srgbClr val="E71224"/>
                            </a:solidFill>
                            <a:latin typeface="Cambria Math" panose="02040503050406030204" pitchFamily="18" charset="0"/>
                          </a:rPr>
                        </m:ctrlPr>
                      </m:dPr>
                      <m:e>
                        <m:r>
                          <a:rPr lang="it-IT" i="1">
                            <a:solidFill>
                              <a:srgbClr val="E71224"/>
                            </a:solidFill>
                            <a:latin typeface="Cambria Math" panose="02040503050406030204" pitchFamily="18" charset="0"/>
                          </a:rPr>
                          <m:t>2</m:t>
                        </m:r>
                        <m:func>
                          <m:funcPr>
                            <m:ctrlPr>
                              <a:rPr lang="it-IT" i="1">
                                <a:solidFill>
                                  <a:srgbClr val="E71224"/>
                                </a:solidFill>
                                <a:latin typeface="Cambria Math" panose="02040503050406030204" pitchFamily="18" charset="0"/>
                              </a:rPr>
                            </m:ctrlPr>
                          </m:funcPr>
                          <m:fName>
                            <m:r>
                              <m:rPr>
                                <m:sty m:val="p"/>
                              </m:rPr>
                              <a:rPr lang="it-IT">
                                <a:solidFill>
                                  <a:srgbClr val="E71224"/>
                                </a:solidFill>
                                <a:latin typeface="Cambria Math" panose="02040503050406030204" pitchFamily="18" charset="0"/>
                              </a:rPr>
                              <m:t>log</m:t>
                            </m:r>
                          </m:fName>
                          <m:e>
                            <m:r>
                              <a:rPr lang="it-IT" i="1">
                                <a:solidFill>
                                  <a:srgbClr val="E71224"/>
                                </a:solidFill>
                                <a:latin typeface="Cambria Math" panose="02040503050406030204" pitchFamily="18" charset="0"/>
                              </a:rPr>
                              <m:t>𝑛</m:t>
                            </m:r>
                          </m:e>
                        </m:func>
                      </m:e>
                    </m:d>
                    <m:sSub>
                      <m:sSubPr>
                        <m:ctrlPr>
                          <a:rPr lang="it-IT" i="1">
                            <a:solidFill>
                              <a:srgbClr val="E71224"/>
                            </a:solidFill>
                            <a:latin typeface="Cambria Math" panose="02040503050406030204" pitchFamily="18" charset="0"/>
                          </a:rPr>
                        </m:ctrlPr>
                      </m:sSubPr>
                      <m:e>
                        <m:d>
                          <m:dPr>
                            <m:begChr m:val=""/>
                            <m:endChr m:val="|"/>
                            <m:ctrlPr>
                              <a:rPr lang="it-IT" i="1">
                                <a:solidFill>
                                  <a:srgbClr val="E71224"/>
                                </a:solidFill>
                                <a:latin typeface="Cambria Math" panose="02040503050406030204" pitchFamily="18" charset="0"/>
                              </a:rPr>
                            </m:ctrlPr>
                          </m:dPr>
                          <m:e>
                            <m:r>
                              <a:rPr lang="en-US">
                                <a:latin typeface="Cambria Math" panose="02040503050406030204" pitchFamily="18" charset="0"/>
                              </a:rPr>
                              <m:t>​</m:t>
                            </m:r>
                          </m:e>
                        </m:d>
                      </m:e>
                      <m:sub>
                        <m:r>
                          <a:rPr lang="it-IT" i="1">
                            <a:solidFill>
                              <a:srgbClr val="E71224"/>
                            </a:solidFill>
                            <a:latin typeface="Cambria Math" panose="02040503050406030204" pitchFamily="18" charset="0"/>
                          </a:rPr>
                          <m:t>𝑛</m:t>
                        </m:r>
                        <m:r>
                          <a:rPr lang="it-IT" i="1">
                            <a:solidFill>
                              <a:srgbClr val="E71224"/>
                            </a:solidFill>
                            <a:latin typeface="Cambria Math" panose="02040503050406030204" pitchFamily="18" charset="0"/>
                          </a:rPr>
                          <m:t>=10</m:t>
                        </m:r>
                      </m:sub>
                    </m:sSub>
                    <m:r>
                      <a:rPr lang="it-IT" i="1">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4.6</m:t>
                    </m:r>
                  </m:oMath>
                </a14:m>
                <a:r>
                  <a:rPr lang="en-US" dirty="0"/>
                  <a:t> seconds)</a:t>
                </a:r>
              </a:p>
            </p:txBody>
          </p:sp>
        </mc:Choice>
        <mc:Fallback>
          <p:sp>
            <p:nvSpPr>
              <p:cNvPr id="19" name="CasellaDiTesto 18">
                <a:extLst>
                  <a:ext uri="{FF2B5EF4-FFF2-40B4-BE49-F238E27FC236}">
                    <a16:creationId xmlns:a16="http://schemas.microsoft.com/office/drawing/2014/main" id="{EE841DB6-9914-B1E6-0216-B11F1BBEABCE}"/>
                  </a:ext>
                </a:extLst>
              </p:cNvPr>
              <p:cNvSpPr txBox="1">
                <a:spLocks noRot="1" noChangeAspect="1" noMove="1" noResize="1" noEditPoints="1" noAdjustHandles="1" noChangeArrowheads="1" noChangeShapeType="1" noTextEdit="1"/>
              </p:cNvSpPr>
              <p:nvPr/>
            </p:nvSpPr>
            <p:spPr>
              <a:xfrm>
                <a:off x="430047" y="4570282"/>
                <a:ext cx="9650577" cy="646331"/>
              </a:xfrm>
              <a:prstGeom prst="rect">
                <a:avLst/>
              </a:prstGeom>
              <a:blipFill>
                <a:blip r:embed="rId8"/>
                <a:stretch>
                  <a:fillRect l="-442" t="-26415" b="-105660"/>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20" name="CasellaDiTesto 19">
                <a:extLst>
                  <a:ext uri="{FF2B5EF4-FFF2-40B4-BE49-F238E27FC236}">
                    <a16:creationId xmlns:a16="http://schemas.microsoft.com/office/drawing/2014/main" id="{77C139EF-16F1-C09E-9E30-F80D168C27DB}"/>
                  </a:ext>
                </a:extLst>
              </p:cNvPr>
              <p:cNvSpPr txBox="1"/>
              <p:nvPr/>
            </p:nvSpPr>
            <p:spPr>
              <a:xfrm>
                <a:off x="430047" y="5538868"/>
                <a:ext cx="9161628" cy="649409"/>
              </a:xfrm>
              <a:prstGeom prst="rect">
                <a:avLst/>
              </a:prstGeom>
              <a:noFill/>
            </p:spPr>
            <p:txBody>
              <a:bodyPr wrap="square">
                <a:spAutoFit/>
              </a:bodyPr>
              <a:lstStyle/>
              <a:p>
                <a:pPr marL="342900" indent="-342900">
                  <a:buFont typeface="Wingdings" panose="05000000000000000000" pitchFamily="2" charset="2"/>
                  <a:buChar char="ü"/>
                </a:pPr>
                <a:r>
                  <a:rPr lang="en-US" b="1" dirty="0"/>
                  <a:t>Polinomial: </a:t>
                </a:r>
                <a:r>
                  <a:rPr lang="en-US" dirty="0"/>
                  <a:t>The algorithm runtime depends on the input value raised to an exponent. It is one of the worst use-cases, indeed:</a:t>
                </a:r>
                <a:r>
                  <a:rPr lang="it-IT" b="0" dirty="0">
                    <a:solidFill>
                      <a:srgbClr val="E71224"/>
                    </a:solidFill>
                  </a:rPr>
                  <a:t> </a:t>
                </a:r>
                <a14:m>
                  <m:oMath xmlns:m="http://schemas.openxmlformats.org/officeDocument/2006/math">
                    <m:r>
                      <a:rPr lang="it-IT" b="0" i="1" smtClean="0">
                        <a:solidFill>
                          <a:srgbClr val="E71224"/>
                        </a:solidFill>
                        <a:latin typeface="Cambria Math" panose="02040503050406030204" pitchFamily="18" charset="0"/>
                      </a:rPr>
                      <m:t>𝑂</m:t>
                    </m:r>
                    <m:d>
                      <m:dPr>
                        <m:ctrlPr>
                          <a:rPr lang="it-IT" b="0" i="1" smtClean="0">
                            <a:solidFill>
                              <a:srgbClr val="E71224"/>
                            </a:solidFill>
                            <a:latin typeface="Cambria Math" panose="02040503050406030204" pitchFamily="18" charset="0"/>
                          </a:rPr>
                        </m:ctrlPr>
                      </m:dPr>
                      <m:e>
                        <m:sSup>
                          <m:sSupPr>
                            <m:ctrlPr>
                              <a:rPr lang="it-IT" b="0" i="1" smtClean="0">
                                <a:solidFill>
                                  <a:srgbClr val="E71224"/>
                                </a:solidFill>
                                <a:latin typeface="Cambria Math" panose="02040503050406030204" pitchFamily="18" charset="0"/>
                              </a:rPr>
                            </m:ctrlPr>
                          </m:sSupPr>
                          <m:e>
                            <m:r>
                              <a:rPr lang="it-IT" b="0" i="1" smtClean="0">
                                <a:solidFill>
                                  <a:srgbClr val="E71224"/>
                                </a:solidFill>
                                <a:latin typeface="Cambria Math" panose="02040503050406030204" pitchFamily="18" charset="0"/>
                              </a:rPr>
                              <m:t>𝑛</m:t>
                            </m:r>
                          </m:e>
                          <m:sup>
                            <m:r>
                              <a:rPr lang="it-IT" b="0" i="1" smtClean="0">
                                <a:solidFill>
                                  <a:srgbClr val="E71224"/>
                                </a:solidFill>
                                <a:latin typeface="Cambria Math" panose="02040503050406030204" pitchFamily="18" charset="0"/>
                              </a:rPr>
                              <m:t>2</m:t>
                            </m:r>
                          </m:sup>
                        </m:sSup>
                      </m:e>
                    </m:d>
                    <m:sSub>
                      <m:sSubPr>
                        <m:ctrlPr>
                          <a:rPr lang="it-IT" b="0" i="1" smtClean="0">
                            <a:solidFill>
                              <a:srgbClr val="E71224"/>
                            </a:solidFill>
                            <a:latin typeface="Cambria Math" panose="02040503050406030204" pitchFamily="18" charset="0"/>
                          </a:rPr>
                        </m:ctrlPr>
                      </m:sSubPr>
                      <m:e>
                        <m:d>
                          <m:dPr>
                            <m:begChr m:val=""/>
                            <m:endChr m:val="|"/>
                            <m:ctrlPr>
                              <a:rPr lang="it-IT" b="0" i="1" smtClean="0">
                                <a:solidFill>
                                  <a:srgbClr val="E71224"/>
                                </a:solidFill>
                                <a:latin typeface="Cambria Math" panose="02040503050406030204" pitchFamily="18" charset="0"/>
                              </a:rPr>
                            </m:ctrlPr>
                          </m:dPr>
                          <m:e>
                            <m:r>
                              <a:rPr lang="en-US">
                                <a:latin typeface="Cambria Math" panose="02040503050406030204" pitchFamily="18" charset="0"/>
                              </a:rPr>
                              <m:t>​</m:t>
                            </m:r>
                          </m:e>
                        </m:d>
                      </m:e>
                      <m:sub>
                        <m:r>
                          <a:rPr lang="it-IT" b="0" i="1" smtClean="0">
                            <a:solidFill>
                              <a:srgbClr val="E71224"/>
                            </a:solidFill>
                            <a:latin typeface="Cambria Math" panose="02040503050406030204" pitchFamily="18" charset="0"/>
                          </a:rPr>
                          <m:t>𝑛</m:t>
                        </m:r>
                        <m:r>
                          <a:rPr lang="it-IT" b="0" i="1" smtClean="0">
                            <a:solidFill>
                              <a:srgbClr val="E71224"/>
                            </a:solidFill>
                            <a:latin typeface="Cambria Math" panose="02040503050406030204" pitchFamily="18" charset="0"/>
                          </a:rPr>
                          <m:t>=100</m:t>
                        </m:r>
                      </m:sub>
                    </m:sSub>
                    <m:r>
                      <a:rPr lang="it-IT" b="0" i="1" smtClean="0">
                        <a:solidFill>
                          <a:srgbClr val="E71224"/>
                        </a:solidFill>
                        <a:latin typeface="Cambria Math" panose="02040503050406030204" pitchFamily="18" charset="0"/>
                      </a:rPr>
                      <m:t>=</m:t>
                    </m:r>
                    <m:sSup>
                      <m:sSupPr>
                        <m:ctrlPr>
                          <a:rPr lang="it-IT" b="0" i="1" smtClean="0">
                            <a:solidFill>
                              <a:srgbClr val="E71224"/>
                            </a:solidFill>
                            <a:latin typeface="Cambria Math" panose="02040503050406030204" pitchFamily="18" charset="0"/>
                          </a:rPr>
                        </m:ctrlPr>
                      </m:sSupPr>
                      <m:e>
                        <m:r>
                          <a:rPr lang="it-IT" b="0" i="1" smtClean="0">
                            <a:solidFill>
                              <a:srgbClr val="E71224"/>
                            </a:solidFill>
                            <a:latin typeface="Cambria Math" panose="02040503050406030204" pitchFamily="18" charset="0"/>
                          </a:rPr>
                          <m:t>10</m:t>
                        </m:r>
                      </m:e>
                      <m:sup>
                        <m:r>
                          <a:rPr lang="it-IT" b="0" i="1" smtClean="0">
                            <a:solidFill>
                              <a:srgbClr val="E71224"/>
                            </a:solidFill>
                            <a:latin typeface="Cambria Math" panose="02040503050406030204" pitchFamily="18" charset="0"/>
                          </a:rPr>
                          <m:t>5</m:t>
                        </m:r>
                      </m:sup>
                    </m:sSup>
                  </m:oMath>
                </a14:m>
                <a:r>
                  <a:rPr lang="en-US" dirty="0"/>
                  <a:t> (see P- and NP-problems)</a:t>
                </a:r>
              </a:p>
            </p:txBody>
          </p:sp>
        </mc:Choice>
        <mc:Fallback>
          <p:sp>
            <p:nvSpPr>
              <p:cNvPr id="20" name="CasellaDiTesto 19">
                <a:extLst>
                  <a:ext uri="{FF2B5EF4-FFF2-40B4-BE49-F238E27FC236}">
                    <a16:creationId xmlns:a16="http://schemas.microsoft.com/office/drawing/2014/main" id="{77C139EF-16F1-C09E-9E30-F80D168C27DB}"/>
                  </a:ext>
                </a:extLst>
              </p:cNvPr>
              <p:cNvSpPr txBox="1">
                <a:spLocks noRot="1" noChangeAspect="1" noMove="1" noResize="1" noEditPoints="1" noAdjustHandles="1" noChangeArrowheads="1" noChangeShapeType="1" noTextEdit="1"/>
              </p:cNvSpPr>
              <p:nvPr/>
            </p:nvSpPr>
            <p:spPr>
              <a:xfrm>
                <a:off x="430047" y="5538868"/>
                <a:ext cx="9161628" cy="649409"/>
              </a:xfrm>
              <a:prstGeom prst="rect">
                <a:avLst/>
              </a:prstGeom>
              <a:blipFill>
                <a:blip r:embed="rId9"/>
                <a:stretch>
                  <a:fillRect l="-466" t="-25472" b="-106604"/>
                </a:stretch>
              </a:blipFill>
            </p:spPr>
            <p:txBody>
              <a:bodyPr/>
              <a:lstStyle/>
              <a:p>
                <a:r>
                  <a:rPr lang="it-IT">
                    <a:noFill/>
                  </a:rPr>
                  <a:t> </a:t>
                </a:r>
              </a:p>
            </p:txBody>
          </p:sp>
        </mc:Fallback>
      </mc:AlternateContent>
      <p:sp>
        <p:nvSpPr>
          <p:cNvPr id="3" name="CasellaDiTesto 2">
            <a:extLst>
              <a:ext uri="{FF2B5EF4-FFF2-40B4-BE49-F238E27FC236}">
                <a16:creationId xmlns:a16="http://schemas.microsoft.com/office/drawing/2014/main" id="{2CB54363-0777-8330-2622-AAEC89502A4E}"/>
              </a:ext>
            </a:extLst>
          </p:cNvPr>
          <p:cNvSpPr txBox="1"/>
          <p:nvPr/>
        </p:nvSpPr>
        <p:spPr>
          <a:xfrm>
            <a:off x="193867" y="1361694"/>
            <a:ext cx="9722627" cy="369332"/>
          </a:xfrm>
          <a:prstGeom prst="rect">
            <a:avLst/>
          </a:prstGeom>
          <a:noFill/>
        </p:spPr>
        <p:txBody>
          <a:bodyPr wrap="square">
            <a:spAutoFit/>
          </a:bodyPr>
          <a:lstStyle/>
          <a:p>
            <a:pPr algn="ctr"/>
            <a:r>
              <a:rPr lang="en-US" b="1" i="1" u="sng" dirty="0"/>
              <a:t>This fact numerically justify the reason why gossips are spread very fast in a social networks</a:t>
            </a:r>
          </a:p>
        </p:txBody>
      </p:sp>
    </p:spTree>
    <p:extLst>
      <p:ext uri="{BB962C8B-B14F-4D97-AF65-F5344CB8AC3E}">
        <p14:creationId xmlns:p14="http://schemas.microsoft.com/office/powerpoint/2010/main" val="2996857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8" grpId="0"/>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Immagine 54">
            <a:extLst>
              <a:ext uri="{FF2B5EF4-FFF2-40B4-BE49-F238E27FC236}">
                <a16:creationId xmlns:a16="http://schemas.microsoft.com/office/drawing/2014/main" id="{DE72C9AF-4563-90B1-2253-1636A5094AD2}"/>
              </a:ext>
            </a:extLst>
          </p:cNvPr>
          <p:cNvPicPr>
            <a:picLocks noChangeAspect="1"/>
          </p:cNvPicPr>
          <p:nvPr/>
        </p:nvPicPr>
        <p:blipFill>
          <a:blip r:embed="rId9"/>
          <a:stretch>
            <a:fillRect/>
          </a:stretch>
        </p:blipFill>
        <p:spPr>
          <a:xfrm>
            <a:off x="1749321" y="6196709"/>
            <a:ext cx="1741611" cy="1297271"/>
          </a:xfrm>
          <a:prstGeom prst="rect">
            <a:avLst/>
          </a:prstGeom>
        </p:spPr>
      </p:pic>
      <p:sp>
        <p:nvSpPr>
          <p:cNvPr id="90" name="Rettangolo con angoli arrotondati 89">
            <a:extLst>
              <a:ext uri="{FF2B5EF4-FFF2-40B4-BE49-F238E27FC236}">
                <a16:creationId xmlns:a16="http://schemas.microsoft.com/office/drawing/2014/main" id="{BC78254C-E363-D0FB-4C90-C548C4E64F7D}"/>
              </a:ext>
            </a:extLst>
          </p:cNvPr>
          <p:cNvSpPr/>
          <p:nvPr/>
        </p:nvSpPr>
        <p:spPr>
          <a:xfrm>
            <a:off x="296867" y="5038114"/>
            <a:ext cx="9672491" cy="1055551"/>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0" dirty="0">
              <a:solidFill>
                <a:schemeClr val="tx1"/>
              </a:solidFill>
            </a:endParaRPr>
          </a:p>
        </p:txBody>
      </p:sp>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254725" y="250399"/>
            <a:ext cx="9055073" cy="493439"/>
          </a:xfrm>
        </p:spPr>
        <p:txBody>
          <a:bodyPr>
            <a:normAutofit/>
          </a:bodyPr>
          <a:lstStyle/>
          <a:p>
            <a:r>
              <a:rPr lang="en-US" dirty="0"/>
              <a:t>Rumor spreading over generic Graphs</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7</a:t>
            </a:fld>
            <a:endParaRPr lang="it-IT"/>
          </a:p>
        </p:txBody>
      </p:sp>
      <mc:AlternateContent xmlns:mc="http://schemas.openxmlformats.org/markup-compatibility/2006">
        <mc:Choice xmlns:a14="http://schemas.microsoft.com/office/drawing/2010/main" Requires="a14">
          <p:sp>
            <p:nvSpPr>
              <p:cNvPr id="60" name="CasellaDiTesto 59">
                <a:extLst>
                  <a:ext uri="{FF2B5EF4-FFF2-40B4-BE49-F238E27FC236}">
                    <a16:creationId xmlns:a16="http://schemas.microsoft.com/office/drawing/2014/main" id="{9A2B9101-ADF0-2C2B-307F-A6FF67EF23D6}"/>
                  </a:ext>
                </a:extLst>
              </p:cNvPr>
              <p:cNvSpPr txBox="1"/>
              <p:nvPr/>
            </p:nvSpPr>
            <p:spPr>
              <a:xfrm>
                <a:off x="254725" y="845377"/>
                <a:ext cx="9415599" cy="369332"/>
              </a:xfrm>
              <a:prstGeom prst="rect">
                <a:avLst/>
              </a:prstGeom>
              <a:noFill/>
            </p:spPr>
            <p:txBody>
              <a:bodyPr wrap="square">
                <a:spAutoFit/>
              </a:bodyPr>
              <a:lstStyle/>
              <a:p>
                <a:pPr marL="342900" indent="-342900">
                  <a:buFont typeface="Arial" panose="020B0604020202020204" pitchFamily="34" charset="0"/>
                  <a:buChar char="•"/>
                </a:pPr>
                <a:r>
                  <a:rPr lang="it-IT" dirty="0"/>
                  <a:t>Let </a:t>
                </a:r>
                <a:r>
                  <a:rPr lang="it-IT" dirty="0" err="1"/>
                  <a:t>us</a:t>
                </a:r>
                <a:r>
                  <a:rPr lang="it-IT" dirty="0"/>
                  <a:t> </a:t>
                </a:r>
                <a:r>
                  <a:rPr lang="it-IT" dirty="0" err="1"/>
                  <a:t>now</a:t>
                </a:r>
                <a:r>
                  <a:rPr lang="it-IT" dirty="0"/>
                  <a:t> study </a:t>
                </a:r>
                <a:r>
                  <a:rPr lang="it-IT" dirty="0" err="1"/>
                  <a:t>how</a:t>
                </a:r>
                <a:r>
                  <a:rPr lang="it-IT" dirty="0"/>
                  <a:t> the </a:t>
                </a:r>
                <a:r>
                  <a:rPr lang="it-IT" dirty="0" err="1"/>
                  <a:t>communication</a:t>
                </a:r>
                <a:r>
                  <a:rPr lang="it-IT" dirty="0"/>
                  <a:t> topology </a:t>
                </a:r>
                <a14:m>
                  <m:oMath xmlns:m="http://schemas.openxmlformats.org/officeDocument/2006/math">
                    <m:r>
                      <a:rPr lang="it-IT" i="1" dirty="0">
                        <a:solidFill>
                          <a:srgbClr val="E71224"/>
                        </a:solidFill>
                        <a:latin typeface="Cambria Math" panose="02040503050406030204" pitchFamily="18" charset="0"/>
                      </a:rPr>
                      <m:t>𝒢</m:t>
                    </m:r>
                  </m:oMath>
                </a14:m>
                <a:r>
                  <a:rPr lang="it-IT" dirty="0"/>
                  <a:t> affects the time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𝑇</m:t>
                        </m:r>
                      </m:e>
                      <m:sub>
                        <m:r>
                          <a:rPr lang="it-IT" b="0" i="1" dirty="0" smtClean="0">
                            <a:solidFill>
                              <a:srgbClr val="E71224"/>
                            </a:solidFill>
                            <a:latin typeface="Cambria Math" panose="02040503050406030204" pitchFamily="18" charset="0"/>
                          </a:rPr>
                          <m:t>𝑛</m:t>
                        </m:r>
                      </m:sub>
                    </m:sSub>
                  </m:oMath>
                </a14:m>
                <a:endParaRPr lang="en-US" b="1" dirty="0"/>
              </a:p>
            </p:txBody>
          </p:sp>
        </mc:Choice>
        <mc:Fallback>
          <p:sp>
            <p:nvSpPr>
              <p:cNvPr id="60" name="CasellaDiTesto 59">
                <a:extLst>
                  <a:ext uri="{FF2B5EF4-FFF2-40B4-BE49-F238E27FC236}">
                    <a16:creationId xmlns:a16="http://schemas.microsoft.com/office/drawing/2014/main" id="{9A2B9101-ADF0-2C2B-307F-A6FF67EF23D6}"/>
                  </a:ext>
                </a:extLst>
              </p:cNvPr>
              <p:cNvSpPr txBox="1">
                <a:spLocks noRot="1" noChangeAspect="1" noMove="1" noResize="1" noEditPoints="1" noAdjustHandles="1" noChangeArrowheads="1" noChangeShapeType="1" noTextEdit="1"/>
              </p:cNvSpPr>
              <p:nvPr/>
            </p:nvSpPr>
            <p:spPr>
              <a:xfrm>
                <a:off x="254725" y="845377"/>
                <a:ext cx="9415599" cy="369332"/>
              </a:xfrm>
              <a:prstGeom prst="rect">
                <a:avLst/>
              </a:prstGeom>
              <a:blipFill>
                <a:blip r:embed="rId10"/>
                <a:stretch>
                  <a:fillRect l="-453" t="-10000" b="-2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 name="CasellaDiTesto 6">
                <a:extLst>
                  <a:ext uri="{FF2B5EF4-FFF2-40B4-BE49-F238E27FC236}">
                    <a16:creationId xmlns:a16="http://schemas.microsoft.com/office/drawing/2014/main" id="{C60BD509-BE5B-AF0F-172B-E2597FA0825D}"/>
                  </a:ext>
                </a:extLst>
              </p:cNvPr>
              <p:cNvSpPr txBox="1"/>
              <p:nvPr/>
            </p:nvSpPr>
            <p:spPr>
              <a:xfrm>
                <a:off x="254725" y="1312757"/>
                <a:ext cx="9518790" cy="668645"/>
              </a:xfrm>
              <a:prstGeom prst="rect">
                <a:avLst/>
              </a:prstGeom>
              <a:noFill/>
            </p:spPr>
            <p:txBody>
              <a:bodyPr wrap="square">
                <a:spAutoFit/>
              </a:bodyPr>
              <a:lstStyle/>
              <a:p>
                <a:pPr marL="342900" indent="-342900">
                  <a:buFont typeface="Arial" panose="020B0604020202020204" pitchFamily="34" charset="0"/>
                  <a:buChar char="•"/>
                </a:pPr>
                <a:r>
                  <a:rPr lang="en-US" b="1" dirty="0"/>
                  <a:t>Assume: </a:t>
                </a:r>
                <a:r>
                  <a:rPr lang="it-IT" dirty="0" err="1"/>
                  <a:t>Graph</a:t>
                </a:r>
                <a:r>
                  <a:rPr lang="it-IT" dirty="0"/>
                  <a:t> </a:t>
                </a:r>
                <a14:m>
                  <m:oMath xmlns:m="http://schemas.openxmlformats.org/officeDocument/2006/math">
                    <m:r>
                      <a:rPr lang="it-IT" i="1" dirty="0">
                        <a:solidFill>
                          <a:srgbClr val="E71224"/>
                        </a:solidFill>
                        <a:latin typeface="Cambria Math" panose="02040503050406030204" pitchFamily="18" charset="0"/>
                      </a:rPr>
                      <m:t>𝒢</m:t>
                    </m:r>
                    <m:r>
                      <a:rPr lang="it-IT" i="1" dirty="0">
                        <a:solidFill>
                          <a:srgbClr val="E71224"/>
                        </a:solidFill>
                        <a:latin typeface="Cambria Math" panose="02040503050406030204" pitchFamily="18" charset="0"/>
                      </a:rPr>
                      <m:t> </m:t>
                    </m:r>
                  </m:oMath>
                </a14:m>
                <a:r>
                  <a:rPr lang="it-IT" dirty="0" err="1"/>
                  <a:t>is</a:t>
                </a:r>
                <a:r>
                  <a:rPr lang="it-IT" dirty="0"/>
                  <a:t> </a:t>
                </a:r>
                <a:r>
                  <a:rPr lang="it-IT" b="1" dirty="0" err="1"/>
                  <a:t>arbitrary</a:t>
                </a:r>
                <a:r>
                  <a:rPr lang="it-IT" b="1" dirty="0"/>
                  <a:t> </a:t>
                </a:r>
                <a:r>
                  <a:rPr lang="it-IT" dirty="0"/>
                  <a:t>and </a:t>
                </a:r>
                <a:r>
                  <a:rPr lang="it-IT" b="1" dirty="0" err="1"/>
                  <a:t>strongly</a:t>
                </a:r>
                <a:r>
                  <a:rPr lang="it-IT" b="1" dirty="0"/>
                  <a:t> </a:t>
                </a:r>
                <a:r>
                  <a:rPr lang="it-IT" b="1" dirty="0" err="1"/>
                  <a:t>connected</a:t>
                </a:r>
                <a:r>
                  <a:rPr lang="it-IT" b="1" dirty="0"/>
                  <a:t> </a:t>
                </a:r>
                <a:r>
                  <a:rPr lang="it-IT" dirty="0"/>
                  <a:t>(</a:t>
                </a:r>
                <a14:m>
                  <m:oMath xmlns:m="http://schemas.openxmlformats.org/officeDocument/2006/math">
                    <m:r>
                      <a:rPr lang="it-IT" b="0" i="1" smtClean="0">
                        <a:solidFill>
                          <a:srgbClr val="E71224"/>
                        </a:solidFill>
                        <a:latin typeface="Cambria Math" panose="02040503050406030204" pitchFamily="18" charset="0"/>
                      </a:rPr>
                      <m:t>∃</m:t>
                    </m:r>
                  </m:oMath>
                </a14:m>
                <a:r>
                  <a:rPr lang="it-IT" b="0" i="1" dirty="0">
                    <a:solidFill>
                      <a:srgbClr val="E71224"/>
                    </a:solidFill>
                    <a:latin typeface="Cambria Math" panose="02040503050406030204" pitchFamily="18" charset="0"/>
                  </a:rPr>
                  <a:t> </a:t>
                </a:r>
                <a:r>
                  <a:rPr lang="en-US" dirty="0"/>
                  <a:t>an oriented path </a:t>
                </a:r>
                <a14:m>
                  <m:oMath xmlns:m="http://schemas.openxmlformats.org/officeDocument/2006/math">
                    <m:r>
                      <a:rPr lang="it-IT" b="0" i="1" smtClean="0">
                        <a:solidFill>
                          <a:srgbClr val="E71224"/>
                        </a:solidFill>
                        <a:latin typeface="Cambria Math" panose="02040503050406030204" pitchFamily="18" charset="0"/>
                      </a:rPr>
                      <m:t>∀ </m:t>
                    </m:r>
                    <m:r>
                      <a:rPr lang="it-IT" b="0" i="1" smtClean="0">
                        <a:solidFill>
                          <a:srgbClr val="E71224"/>
                        </a:solidFill>
                        <a:latin typeface="Cambria Math" panose="02040503050406030204" pitchFamily="18" charset="0"/>
                      </a:rPr>
                      <m:t>𝑖</m:t>
                    </m:r>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𝑗</m:t>
                    </m:r>
                  </m:oMath>
                </a14:m>
                <a:r>
                  <a:rPr lang="it-IT" dirty="0"/>
                  <a:t>), and </a:t>
                </a:r>
                <a:r>
                  <a:rPr lang="it-IT" dirty="0" err="1"/>
                  <a:t>let</a:t>
                </a:r>
                <a:r>
                  <a:rPr lang="it-IT" dirty="0"/>
                  <a:t>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𝑝</m:t>
                        </m:r>
                      </m:e>
                      <m:sub>
                        <m:r>
                          <a:rPr lang="it-IT" b="0" i="1" dirty="0" smtClean="0">
                            <a:solidFill>
                              <a:srgbClr val="E71224"/>
                            </a:solidFill>
                            <a:latin typeface="Cambria Math" panose="02040503050406030204" pitchFamily="18" charset="0"/>
                          </a:rPr>
                          <m:t>𝑖𝑗</m:t>
                        </m:r>
                      </m:sub>
                    </m:sSub>
                  </m:oMath>
                </a14:m>
                <a:r>
                  <a:rPr lang="it-IT" dirty="0"/>
                  <a:t> be the </a:t>
                </a:r>
                <a:r>
                  <a:rPr lang="it-IT" dirty="0" err="1"/>
                  <a:t>probability</a:t>
                </a:r>
                <a:r>
                  <a:rPr lang="it-IT" dirty="0"/>
                  <a:t> </a:t>
                </a:r>
                <a14:m>
                  <m:oMath xmlns:m="http://schemas.openxmlformats.org/officeDocument/2006/math">
                    <m:r>
                      <a:rPr lang="it-IT" b="0" i="1" dirty="0" smtClean="0">
                        <a:solidFill>
                          <a:srgbClr val="E71224"/>
                        </a:solidFill>
                        <a:latin typeface="Cambria Math" panose="02040503050406030204" pitchFamily="18" charset="0"/>
                      </a:rPr>
                      <m:t>𝑖</m:t>
                    </m:r>
                  </m:oMath>
                </a14:m>
                <a:r>
                  <a:rPr lang="en-US" dirty="0"/>
                  <a:t> talks with </a:t>
                </a:r>
                <a14:m>
                  <m:oMath xmlns:m="http://schemas.openxmlformats.org/officeDocument/2006/math">
                    <m:r>
                      <a:rPr lang="it-IT" b="0" i="1" dirty="0" smtClean="0">
                        <a:solidFill>
                          <a:srgbClr val="E71224"/>
                        </a:solidFill>
                        <a:latin typeface="Cambria Math" panose="02040503050406030204" pitchFamily="18" charset="0"/>
                      </a:rPr>
                      <m:t>𝑗</m:t>
                    </m:r>
                  </m:oMath>
                </a14:m>
                <a:r>
                  <a:rPr lang="en-US" dirty="0"/>
                  <a:t>, where </a:t>
                </a:r>
                <a14:m>
                  <m:oMath xmlns:m="http://schemas.openxmlformats.org/officeDocument/2006/math">
                    <m:r>
                      <a:rPr lang="it-IT" b="0" i="1" dirty="0" smtClean="0">
                        <a:solidFill>
                          <a:srgbClr val="E71224"/>
                        </a:solidFill>
                        <a:latin typeface="Cambria Math" panose="02040503050406030204" pitchFamily="18" charset="0"/>
                      </a:rPr>
                      <m:t>𝑗</m:t>
                    </m:r>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𝒩</m:t>
                        </m:r>
                      </m:e>
                      <m:sub>
                        <m:r>
                          <a:rPr lang="it-IT" b="0" i="1" dirty="0" smtClean="0">
                            <a:solidFill>
                              <a:srgbClr val="E71224"/>
                            </a:solidFill>
                            <a:latin typeface="Cambria Math" panose="02040503050406030204" pitchFamily="18" charset="0"/>
                          </a:rPr>
                          <m:t>𝑖</m:t>
                        </m:r>
                      </m:sub>
                    </m:sSub>
                  </m:oMath>
                </a14:m>
                <a:endParaRPr lang="en-US" dirty="0"/>
              </a:p>
            </p:txBody>
          </p:sp>
        </mc:Choice>
        <mc:Fallback xmlns="">
          <p:sp>
            <p:nvSpPr>
              <p:cNvPr id="7" name="CasellaDiTesto 6">
                <a:extLst>
                  <a:ext uri="{FF2B5EF4-FFF2-40B4-BE49-F238E27FC236}">
                    <a16:creationId xmlns:a16="http://schemas.microsoft.com/office/drawing/2014/main" id="{C60BD509-BE5B-AF0F-172B-E2597FA0825D}"/>
                  </a:ext>
                </a:extLst>
              </p:cNvPr>
              <p:cNvSpPr txBox="1">
                <a:spLocks noRot="1" noChangeAspect="1" noMove="1" noResize="1" noEditPoints="1" noAdjustHandles="1" noChangeArrowheads="1" noChangeShapeType="1" noTextEdit="1"/>
              </p:cNvSpPr>
              <p:nvPr/>
            </p:nvSpPr>
            <p:spPr>
              <a:xfrm>
                <a:off x="254725" y="1312757"/>
                <a:ext cx="9518790" cy="668645"/>
              </a:xfrm>
              <a:prstGeom prst="rect">
                <a:avLst/>
              </a:prstGeom>
              <a:blipFill>
                <a:blip r:embed="rId11"/>
                <a:stretch>
                  <a:fillRect l="-448" t="-3636" b="-1363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D7E2ECCA-71F3-31EB-1A3B-10775DAE0D63}"/>
                  </a:ext>
                </a:extLst>
              </p:cNvPr>
              <p:cNvSpPr txBox="1"/>
              <p:nvPr/>
            </p:nvSpPr>
            <p:spPr>
              <a:xfrm>
                <a:off x="-213317" y="2080755"/>
                <a:ext cx="9518790" cy="646331"/>
              </a:xfrm>
              <a:prstGeom prst="rect">
                <a:avLst/>
              </a:prstGeom>
              <a:noFill/>
            </p:spPr>
            <p:txBody>
              <a:bodyPr wrap="square">
                <a:spAutoFit/>
              </a:bodyPr>
              <a:lstStyle/>
              <a:p>
                <a:pPr marL="800029" lvl="1" indent="-342900">
                  <a:buFont typeface="Arial" panose="020B0604020202020204" pitchFamily="34" charset="0"/>
                  <a:buChar char="•"/>
                </a:pPr>
                <a:r>
                  <a:rPr lang="it-IT" dirty="0"/>
                  <a:t>As for the </a:t>
                </a:r>
                <a:r>
                  <a:rPr lang="it-IT" dirty="0" err="1"/>
                  <a:t>previous</a:t>
                </a:r>
                <a:r>
                  <a:rPr lang="it-IT" dirty="0"/>
                  <a:t> case, </a:t>
                </a:r>
                <a:r>
                  <a:rPr lang="it-IT" dirty="0" err="1"/>
                  <a:t>let</a:t>
                </a:r>
                <a:r>
                  <a:rPr lang="it-IT" dirty="0"/>
                  <a:t> </a:t>
                </a:r>
                <a14:m>
                  <m:oMath xmlns:m="http://schemas.openxmlformats.org/officeDocument/2006/math">
                    <m:d>
                      <m:dPr>
                        <m:begChr m:val="{"/>
                        <m:endChr m:val="}"/>
                        <m:ctrlPr>
                          <a:rPr lang="it-IT" b="0" i="1" dirty="0" smtClean="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𝑆</m:t>
                            </m:r>
                          </m:e>
                          <m:sub>
                            <m:r>
                              <a:rPr lang="it-IT" b="0" i="1" dirty="0" smtClean="0">
                                <a:solidFill>
                                  <a:srgbClr val="E71224"/>
                                </a:solidFill>
                                <a:latin typeface="Cambria Math" panose="02040503050406030204" pitchFamily="18" charset="0"/>
                              </a:rPr>
                              <m:t>𝑡</m:t>
                            </m:r>
                          </m:sub>
                        </m:sSub>
                      </m:e>
                    </m:d>
                  </m:oMath>
                </a14:m>
                <a:r>
                  <a:rPr lang="it-IT" dirty="0"/>
                  <a:t> be the SP </a:t>
                </a:r>
                <a:r>
                  <a:rPr lang="it-IT" b="1" dirty="0" err="1"/>
                  <a:t>counting</a:t>
                </a:r>
                <a:r>
                  <a:rPr lang="it-IT" b="1" dirty="0"/>
                  <a:t> </a:t>
                </a:r>
                <a:r>
                  <a:rPr lang="it-IT" dirty="0"/>
                  <a:t>the </a:t>
                </a:r>
                <a:r>
                  <a:rPr lang="it-IT" b="1" dirty="0">
                    <a:solidFill>
                      <a:srgbClr val="E71224"/>
                    </a:solidFill>
                  </a:rPr>
                  <a:t>#nodes </a:t>
                </a:r>
                <a:r>
                  <a:rPr lang="it-IT" b="1" dirty="0" err="1">
                    <a:solidFill>
                      <a:srgbClr val="E71224"/>
                    </a:solidFill>
                  </a:rPr>
                  <a:t>knowing</a:t>
                </a:r>
                <a:r>
                  <a:rPr lang="it-IT" b="1" dirty="0">
                    <a:solidFill>
                      <a:srgbClr val="E71224"/>
                    </a:solidFill>
                  </a:rPr>
                  <a:t> the </a:t>
                </a:r>
                <a:r>
                  <a:rPr lang="it-IT" b="1" dirty="0" err="1">
                    <a:solidFill>
                      <a:srgbClr val="E71224"/>
                    </a:solidFill>
                  </a:rPr>
                  <a:t>rumor</a:t>
                </a:r>
                <a:r>
                  <a:rPr lang="it-IT" dirty="0"/>
                  <a:t>, with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𝑆</m:t>
                        </m:r>
                      </m:e>
                      <m:sub>
                        <m:r>
                          <a:rPr lang="it-IT" b="0" i="1" dirty="0" smtClean="0">
                            <a:solidFill>
                              <a:srgbClr val="E71224"/>
                            </a:solidFill>
                            <a:latin typeface="Cambria Math" panose="02040503050406030204" pitchFamily="18" charset="0"/>
                          </a:rPr>
                          <m:t>0</m:t>
                        </m:r>
                      </m:sub>
                    </m:sSub>
                    <m:r>
                      <a:rPr lang="it-IT" b="0" i="1" dirty="0" smtClean="0">
                        <a:solidFill>
                          <a:srgbClr val="E71224"/>
                        </a:solidFill>
                        <a:latin typeface="Cambria Math" panose="02040503050406030204" pitchFamily="18" charset="0"/>
                      </a:rPr>
                      <m:t>=1</m:t>
                    </m:r>
                  </m:oMath>
                </a14:m>
                <a:r>
                  <a:rPr lang="it-IT" dirty="0"/>
                  <a:t>. </a:t>
                </a:r>
                <a:r>
                  <a:rPr lang="it-IT" dirty="0" err="1"/>
                  <a:t>Even</a:t>
                </a:r>
                <a:r>
                  <a:rPr lang="it-IT" dirty="0"/>
                  <a:t> </a:t>
                </a:r>
                <a:r>
                  <a:rPr lang="it-IT" dirty="0" err="1"/>
                  <a:t>now</a:t>
                </a:r>
                <a:r>
                  <a:rPr lang="it-IT" dirty="0"/>
                  <a:t>, the </a:t>
                </a:r>
                <a:r>
                  <a:rPr lang="it-IT" dirty="0" err="1"/>
                  <a:t>rumor</a:t>
                </a:r>
                <a:r>
                  <a:rPr lang="it-IT" dirty="0"/>
                  <a:t> </a:t>
                </a:r>
                <a:r>
                  <a:rPr lang="it-IT" dirty="0" err="1"/>
                  <a:t>dissemination</a:t>
                </a:r>
                <a:r>
                  <a:rPr lang="it-IT" dirty="0"/>
                  <a:t> can be </a:t>
                </a:r>
                <a:r>
                  <a:rPr lang="it-IT" dirty="0" err="1"/>
                  <a:t>modelled</a:t>
                </a:r>
                <a:r>
                  <a:rPr lang="it-IT" dirty="0"/>
                  <a:t> </a:t>
                </a:r>
                <a:r>
                  <a:rPr lang="it-IT" dirty="0" err="1"/>
                  <a:t>as</a:t>
                </a:r>
                <a:r>
                  <a:rPr lang="it-IT" dirty="0"/>
                  <a:t> a CT-MC</a:t>
                </a:r>
                <a:endParaRPr lang="en-US" b="1" dirty="0"/>
              </a:p>
            </p:txBody>
          </p:sp>
        </mc:Choice>
        <mc:Fallback xmlns="">
          <p:sp>
            <p:nvSpPr>
              <p:cNvPr id="8" name="CasellaDiTesto 7">
                <a:extLst>
                  <a:ext uri="{FF2B5EF4-FFF2-40B4-BE49-F238E27FC236}">
                    <a16:creationId xmlns:a16="http://schemas.microsoft.com/office/drawing/2014/main" id="{D7E2ECCA-71F3-31EB-1A3B-10775DAE0D63}"/>
                  </a:ext>
                </a:extLst>
              </p:cNvPr>
              <p:cNvSpPr txBox="1">
                <a:spLocks noRot="1" noChangeAspect="1" noMove="1" noResize="1" noEditPoints="1" noAdjustHandles="1" noChangeArrowheads="1" noChangeShapeType="1" noTextEdit="1"/>
              </p:cNvSpPr>
              <p:nvPr/>
            </p:nvSpPr>
            <p:spPr>
              <a:xfrm>
                <a:off x="-213317" y="2080755"/>
                <a:ext cx="9518790" cy="646331"/>
              </a:xfrm>
              <a:prstGeom prst="rect">
                <a:avLst/>
              </a:prstGeom>
              <a:blipFill>
                <a:blip r:embed="rId12"/>
                <a:stretch>
                  <a:fillRect t="-4717" b="-14151"/>
                </a:stretch>
              </a:blipFill>
            </p:spPr>
            <p:txBody>
              <a:bodyPr/>
              <a:lstStyle/>
              <a:p>
                <a:r>
                  <a:rPr lang="it-IT">
                    <a:noFill/>
                  </a:rPr>
                  <a:t> </a:t>
                </a:r>
              </a:p>
            </p:txBody>
          </p:sp>
        </mc:Fallback>
      </mc:AlternateContent>
      <p:pic>
        <p:nvPicPr>
          <p:cNvPr id="22" name="Immagine 2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s+1}-T_{s}| S_s]&#10;=\frac{1}{\sum_{i\in S_s,j\in V\setminus S_s}\quad p_{ij}}&#10;\end{eqnarray*}&#10;}&#10;\end{document}" title="IguanaTex Bitmap Display">
            <a:extLst>
              <a:ext uri="{FF2B5EF4-FFF2-40B4-BE49-F238E27FC236}">
                <a16:creationId xmlns:a16="http://schemas.microsoft.com/office/drawing/2014/main" id="{E43A0308-922A-F1EC-A236-CE1E420FAAF2}"/>
              </a:ext>
            </a:extLst>
          </p:cNvPr>
          <p:cNvPicPr>
            <a:picLocks noChangeAspect="1"/>
          </p:cNvPicPr>
          <p:nvPr>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5674599" y="3565719"/>
            <a:ext cx="3213257" cy="555429"/>
          </a:xfrm>
          <a:prstGeom prst="rect">
            <a:avLst/>
          </a:prstGeom>
        </p:spPr>
      </p:pic>
      <p:pic>
        <p:nvPicPr>
          <p:cNvPr id="27" name="Immagine 2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begin{bmatrix}&#10;0 &amp; 0.5 &amp; 0.5\\&#10;0 &amp; 0 &amp; 1\\&#10;0.2 &amp; 0.8 &amp; 0\\&#10;\end{bmatrix}&#10;\end{eqnarray*}&#10;}&#10;\end{document}" title="IguanaTex Bitmap Display">
            <a:extLst>
              <a:ext uri="{FF2B5EF4-FFF2-40B4-BE49-F238E27FC236}">
                <a16:creationId xmlns:a16="http://schemas.microsoft.com/office/drawing/2014/main" id="{86D3BCE1-0594-95A2-9B89-42E0C1C31992}"/>
              </a:ext>
            </a:extLst>
          </p:cNvPr>
          <p:cNvPicPr>
            <a:picLocks noChangeAspect="1"/>
          </p:cNvPicPr>
          <p:nvPr>
            <p:custDataLst>
              <p:tags r:id="rId2"/>
            </p:custDataLst>
          </p:nvPr>
        </p:nvPicPr>
        <p:blipFill>
          <a:blip r:embed="rId14">
            <a:extLst>
              <a:ext uri="{28A0092B-C50C-407E-A947-70E740481C1C}">
                <a14:useLocalDpi xmlns:a14="http://schemas.microsoft.com/office/drawing/2010/main" val="0"/>
              </a:ext>
            </a:extLst>
          </a:blip>
          <a:stretch>
            <a:fillRect/>
          </a:stretch>
        </p:blipFill>
        <p:spPr>
          <a:xfrm>
            <a:off x="3699742" y="6316865"/>
            <a:ext cx="1974857" cy="820114"/>
          </a:xfrm>
          <a:prstGeom prst="rect">
            <a:avLst/>
          </a:prstGeom>
        </p:spPr>
      </p:pic>
      <mc:AlternateContent xmlns:mc="http://schemas.openxmlformats.org/markup-compatibility/2006" xmlns:a14="http://schemas.microsoft.com/office/drawing/2010/main">
        <mc:Choice Requires="a14">
          <p:sp>
            <p:nvSpPr>
              <p:cNvPr id="29" name="CasellaDiTesto 28">
                <a:extLst>
                  <a:ext uri="{FF2B5EF4-FFF2-40B4-BE49-F238E27FC236}">
                    <a16:creationId xmlns:a16="http://schemas.microsoft.com/office/drawing/2014/main" id="{E21C7325-DC9E-0B02-8D0C-64872D814727}"/>
                  </a:ext>
                </a:extLst>
              </p:cNvPr>
              <p:cNvSpPr txBox="1"/>
              <p:nvPr/>
            </p:nvSpPr>
            <p:spPr>
              <a:xfrm>
                <a:off x="-100325" y="5084586"/>
                <a:ext cx="9991163" cy="369332"/>
              </a:xfrm>
              <a:prstGeom prst="rect">
                <a:avLst/>
              </a:prstGeom>
              <a:noFill/>
            </p:spPr>
            <p:txBody>
              <a:bodyPr wrap="square">
                <a:spAutoFit/>
              </a:bodyPr>
              <a:lstStyle/>
              <a:p>
                <a:pPr lvl="1"/>
                <a:r>
                  <a:rPr lang="it-IT" b="1" dirty="0"/>
                  <a:t>Definition: </a:t>
                </a:r>
                <a:r>
                  <a:rPr lang="it-IT" dirty="0"/>
                  <a:t>The </a:t>
                </a:r>
                <a:r>
                  <a:rPr lang="it-IT" dirty="0" err="1"/>
                  <a:t>conductance</a:t>
                </a:r>
                <a:r>
                  <a:rPr lang="it-IT" dirty="0"/>
                  <a:t> of a </a:t>
                </a:r>
                <a:r>
                  <a:rPr lang="it-IT" b="1" dirty="0"/>
                  <a:t>nonegative</a:t>
                </a:r>
                <a:r>
                  <a:rPr lang="it-IT" dirty="0"/>
                  <a:t> </a:t>
                </a:r>
                <a:r>
                  <a:rPr lang="it-IT" b="1" dirty="0" err="1"/>
                  <a:t>matrix</a:t>
                </a:r>
                <a:r>
                  <a:rPr lang="it-IT" b="1" dirty="0"/>
                  <a:t> </a:t>
                </a:r>
                <a14:m>
                  <m:oMath xmlns:m="http://schemas.openxmlformats.org/officeDocument/2006/math">
                    <m:r>
                      <a:rPr lang="it-IT" b="1" i="1" dirty="0" smtClean="0">
                        <a:latin typeface="Cambria Math" panose="02040503050406030204" pitchFamily="18" charset="0"/>
                      </a:rPr>
                      <m:t>𝑷</m:t>
                    </m:r>
                  </m:oMath>
                </a14:m>
                <a:r>
                  <a:rPr lang="it-IT" dirty="0"/>
                  <a:t> </a:t>
                </a:r>
                <a:r>
                  <a:rPr lang="it-IT" dirty="0" err="1"/>
                  <a:t>is</a:t>
                </a:r>
                <a:r>
                  <a:rPr lang="it-IT" dirty="0"/>
                  <a:t> </a:t>
                </a:r>
                <a:endParaRPr lang="en-US" b="1" dirty="0"/>
              </a:p>
            </p:txBody>
          </p:sp>
        </mc:Choice>
        <mc:Fallback xmlns="">
          <p:sp>
            <p:nvSpPr>
              <p:cNvPr id="29" name="CasellaDiTesto 28">
                <a:extLst>
                  <a:ext uri="{FF2B5EF4-FFF2-40B4-BE49-F238E27FC236}">
                    <a16:creationId xmlns:a16="http://schemas.microsoft.com/office/drawing/2014/main" id="{E21C7325-DC9E-0B02-8D0C-64872D814727}"/>
                  </a:ext>
                </a:extLst>
              </p:cNvPr>
              <p:cNvSpPr txBox="1">
                <a:spLocks noRot="1" noChangeAspect="1" noMove="1" noResize="1" noEditPoints="1" noAdjustHandles="1" noChangeArrowheads="1" noChangeShapeType="1" noTextEdit="1"/>
              </p:cNvSpPr>
              <p:nvPr/>
            </p:nvSpPr>
            <p:spPr>
              <a:xfrm>
                <a:off x="-100325" y="5084586"/>
                <a:ext cx="9991163" cy="369332"/>
              </a:xfrm>
              <a:prstGeom prst="rect">
                <a:avLst/>
              </a:prstGeom>
              <a:blipFill>
                <a:blip r:embed="rId15"/>
                <a:stretch>
                  <a:fillRect t="-8197" b="-24590"/>
                </a:stretch>
              </a:blipFill>
            </p:spPr>
            <p:txBody>
              <a:bodyPr/>
              <a:lstStyle/>
              <a:p>
                <a:r>
                  <a:rPr lang="it-IT">
                    <a:noFill/>
                  </a:rPr>
                  <a:t> </a:t>
                </a:r>
              </a:p>
            </p:txBody>
          </p:sp>
        </mc:Fallback>
      </mc:AlternateContent>
      <p:pic>
        <p:nvPicPr>
          <p:cNvPr id="12" name="Immagine 1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hi(P)&#10;=\min_{S\subset \mathbfcal{V},S\neq \emptyset}\frac{\sum_{i\in S,j\in \mathbfcal{V}\setminus S}\quad p_{ij}}{\frac{1}{n}\cdot|S|\cdot |\mathbfcal{V}\setminus S|}&#10;\end{eqnarray*}&#10;}&#10;\end{document}" title="IguanaTex Bitmap Display">
            <a:extLst>
              <a:ext uri="{FF2B5EF4-FFF2-40B4-BE49-F238E27FC236}">
                <a16:creationId xmlns:a16="http://schemas.microsoft.com/office/drawing/2014/main" id="{BF1D6D47-C07B-E1BB-FC8E-72969E407902}"/>
              </a:ext>
            </a:extLst>
          </p:cNvPr>
          <p:cNvPicPr>
            <a:picLocks noChangeAspect="1"/>
          </p:cNvPicPr>
          <p:nvPr>
            <p:custDataLst>
              <p:tags r:id="rId3"/>
            </p:custDataLst>
          </p:nvPr>
        </p:nvPicPr>
        <p:blipFill>
          <a:blip r:embed="rId16">
            <a:extLst>
              <a:ext uri="{28A0092B-C50C-407E-A947-70E740481C1C}">
                <a14:useLocalDpi xmlns:a14="http://schemas.microsoft.com/office/drawing/2010/main" val="0"/>
              </a:ext>
            </a:extLst>
          </a:blip>
          <a:stretch>
            <a:fillRect/>
          </a:stretch>
        </p:blipFill>
        <p:spPr>
          <a:xfrm>
            <a:off x="6396912" y="5133058"/>
            <a:ext cx="3017744" cy="595982"/>
          </a:xfrm>
          <a:prstGeom prst="rect">
            <a:avLst/>
          </a:prstGeom>
        </p:spPr>
      </p:pic>
      <p:pic>
        <p:nvPicPr>
          <p:cNvPr id="15" name="Immagine 1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hi(P)= \frac{\sum_{i\in \lbrace{2,3}\rbrace,j=1}\quad p_{i1}}{\frac{1}{3}\cdot 2 \cdot 1}=\frac{3\cdot 0.2}{2}=0.3&#10;\end{eqnarray*}&#10;}&#10;\end{document}" title="IguanaTex Bitmap Display">
            <a:extLst>
              <a:ext uri="{FF2B5EF4-FFF2-40B4-BE49-F238E27FC236}">
                <a16:creationId xmlns:a16="http://schemas.microsoft.com/office/drawing/2014/main" id="{B28A8706-3C97-6690-7BF7-137F8EDFEFC9}"/>
              </a:ext>
            </a:extLst>
          </p:cNvPr>
          <p:cNvPicPr>
            <a:picLocks noChangeAspect="1"/>
          </p:cNvPicPr>
          <p:nvPr>
            <p:custDataLst>
              <p:tags r:id="rId4"/>
            </p:custDataLst>
          </p:nvPr>
        </p:nvPicPr>
        <p:blipFill>
          <a:blip r:embed="rId17">
            <a:extLst>
              <a:ext uri="{28A0092B-C50C-407E-A947-70E740481C1C}">
                <a14:useLocalDpi xmlns:a14="http://schemas.microsoft.com/office/drawing/2010/main" val="0"/>
              </a:ext>
            </a:extLst>
          </a:blip>
          <a:stretch>
            <a:fillRect/>
          </a:stretch>
        </p:blipFill>
        <p:spPr>
          <a:xfrm>
            <a:off x="5958894" y="6401085"/>
            <a:ext cx="3605019" cy="563297"/>
          </a:xfrm>
          <a:prstGeom prst="rect">
            <a:avLst/>
          </a:prstGeom>
        </p:spPr>
      </p:pic>
      <p:sp>
        <p:nvSpPr>
          <p:cNvPr id="53" name="CasellaDiTesto 52">
            <a:extLst>
              <a:ext uri="{FF2B5EF4-FFF2-40B4-BE49-F238E27FC236}">
                <a16:creationId xmlns:a16="http://schemas.microsoft.com/office/drawing/2014/main" id="{B291FD62-BC0F-70F8-EF7B-0A95B386329E}"/>
              </a:ext>
            </a:extLst>
          </p:cNvPr>
          <p:cNvSpPr txBox="1"/>
          <p:nvPr/>
        </p:nvSpPr>
        <p:spPr>
          <a:xfrm>
            <a:off x="-213318" y="6241063"/>
            <a:ext cx="3925278" cy="384721"/>
          </a:xfrm>
          <a:prstGeom prst="rect">
            <a:avLst/>
          </a:prstGeom>
          <a:noFill/>
        </p:spPr>
        <p:txBody>
          <a:bodyPr wrap="square">
            <a:spAutoFit/>
          </a:bodyPr>
          <a:lstStyle/>
          <a:p>
            <a:pPr marL="800029" lvl="1" indent="-342900">
              <a:buFont typeface="Arial" panose="020B0604020202020204" pitchFamily="34" charset="0"/>
              <a:buChar char="•"/>
            </a:pPr>
            <a:r>
              <a:rPr lang="it-IT" sz="1900" b="1" dirty="0" err="1"/>
              <a:t>Example</a:t>
            </a:r>
            <a:r>
              <a:rPr lang="it-IT" sz="1900" b="1" dirty="0"/>
              <a:t>: </a:t>
            </a:r>
            <a:endParaRPr lang="en-US" sz="1900" b="1" dirty="0"/>
          </a:p>
        </p:txBody>
      </p:sp>
      <p:pic>
        <p:nvPicPr>
          <p:cNvPr id="20" name="Immagine 1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s+1}-T_{s}]=&#10;\mathsf{E}[\mathsf{E}[T_{s+1}-T_{s}|S_s]]&#10;\end{eqnarray*}&#10;}&#10;\end{document}" title="IguanaTex Bitmap Display">
            <a:extLst>
              <a:ext uri="{FF2B5EF4-FFF2-40B4-BE49-F238E27FC236}">
                <a16:creationId xmlns:a16="http://schemas.microsoft.com/office/drawing/2014/main" id="{3EB6E004-EAD4-5239-2079-40E67BE1D62B}"/>
              </a:ext>
            </a:extLst>
          </p:cNvPr>
          <p:cNvPicPr>
            <a:picLocks noChangeAspect="1"/>
          </p:cNvPicPr>
          <p:nvPr>
            <p:custDataLst>
              <p:tags r:id="rId5"/>
            </p:custDataLst>
          </p:nvPr>
        </p:nvPicPr>
        <p:blipFill>
          <a:blip r:embed="rId18">
            <a:extLst>
              <a:ext uri="{28A0092B-C50C-407E-A947-70E740481C1C}">
                <a14:useLocalDpi xmlns:a14="http://schemas.microsoft.com/office/drawing/2010/main" val="0"/>
              </a:ext>
            </a:extLst>
          </a:blip>
          <a:stretch>
            <a:fillRect/>
          </a:stretch>
        </p:blipFill>
        <p:spPr>
          <a:xfrm>
            <a:off x="1671536" y="3685778"/>
            <a:ext cx="2928000" cy="229029"/>
          </a:xfrm>
          <a:prstGeom prst="rect">
            <a:avLst/>
          </a:prstGeom>
        </p:spPr>
      </p:pic>
      <mc:AlternateContent xmlns:mc="http://schemas.openxmlformats.org/markup-compatibility/2006">
        <mc:Choice xmlns:a14="http://schemas.microsoft.com/office/drawing/2010/main" Requires="a14">
          <p:sp>
            <p:nvSpPr>
              <p:cNvPr id="66" name="CasellaDiTesto 65">
                <a:extLst>
                  <a:ext uri="{FF2B5EF4-FFF2-40B4-BE49-F238E27FC236}">
                    <a16:creationId xmlns:a16="http://schemas.microsoft.com/office/drawing/2014/main" id="{35C8FACC-1462-87AC-C427-E6EF71B4D6FA}"/>
                  </a:ext>
                </a:extLst>
              </p:cNvPr>
              <p:cNvSpPr txBox="1"/>
              <p:nvPr/>
            </p:nvSpPr>
            <p:spPr>
              <a:xfrm>
                <a:off x="-213319" y="2790868"/>
                <a:ext cx="10293943" cy="945643"/>
              </a:xfrm>
              <a:prstGeom prst="rect">
                <a:avLst/>
              </a:prstGeom>
              <a:noFill/>
            </p:spPr>
            <p:txBody>
              <a:bodyPr wrap="square">
                <a:spAutoFit/>
              </a:bodyPr>
              <a:lstStyle/>
              <a:p>
                <a:pPr marL="800029" lvl="1" indent="-342900">
                  <a:buFont typeface="Arial" panose="020B0604020202020204" pitchFamily="34" charset="0"/>
                  <a:buChar char="•"/>
                </a:pPr>
                <a:r>
                  <a:rPr lang="it-IT" dirty="0"/>
                  <a:t>Since </a:t>
                </a:r>
                <a14:m>
                  <m:oMath xmlns:m="http://schemas.openxmlformats.org/officeDocument/2006/math">
                    <m:r>
                      <a:rPr lang="it-IT" i="1" dirty="0">
                        <a:solidFill>
                          <a:srgbClr val="E71224"/>
                        </a:solidFill>
                        <a:latin typeface="Cambria Math" panose="02040503050406030204" pitchFamily="18" charset="0"/>
                      </a:rPr>
                      <m:t>𝒢</m:t>
                    </m:r>
                  </m:oMath>
                </a14:m>
                <a:r>
                  <a:rPr lang="it-IT" dirty="0"/>
                  <a:t> </a:t>
                </a:r>
                <a:r>
                  <a:rPr lang="it-IT" dirty="0" err="1"/>
                  <a:t>is</a:t>
                </a:r>
                <a:r>
                  <a:rPr lang="it-IT" dirty="0"/>
                  <a:t> </a:t>
                </a:r>
                <a:r>
                  <a:rPr lang="it-IT" dirty="0" err="1"/>
                  <a:t>now</a:t>
                </a:r>
                <a:r>
                  <a:rPr lang="it-IT" dirty="0"/>
                  <a:t> </a:t>
                </a:r>
                <a:r>
                  <a:rPr lang="it-IT" dirty="0" err="1"/>
                  <a:t>arbitrary</a:t>
                </a:r>
                <a:r>
                  <a:rPr lang="it-IT" dirty="0"/>
                  <a:t>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𝒩</m:t>
                        </m:r>
                      </m:e>
                      <m:sub>
                        <m:r>
                          <a:rPr lang="it-IT" i="1" dirty="0">
                            <a:solidFill>
                              <a:srgbClr val="E71224"/>
                            </a:solidFill>
                            <a:latin typeface="Cambria Math" panose="02040503050406030204" pitchFamily="18" charset="0"/>
                          </a:rPr>
                          <m:t>𝑖</m:t>
                        </m:r>
                      </m:sub>
                    </m:sSub>
                    <m:r>
                      <a:rPr lang="it-IT" i="1" dirty="0">
                        <a:solidFill>
                          <a:srgbClr val="E71224"/>
                        </a:solidFill>
                        <a:latin typeface="Cambria Math" panose="02040503050406030204" pitchFamily="18" charset="0"/>
                      </a:rPr>
                      <m:t>≠</m:t>
                    </m:r>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𝒩</m:t>
                        </m:r>
                      </m:e>
                      <m:sub>
                        <m:r>
                          <a:rPr lang="it-IT" i="1" dirty="0">
                            <a:solidFill>
                              <a:srgbClr val="E71224"/>
                            </a:solidFill>
                            <a:latin typeface="Cambria Math" panose="02040503050406030204" pitchFamily="18" charset="0"/>
                          </a:rPr>
                          <m:t>𝑗</m:t>
                        </m:r>
                      </m:sub>
                    </m:sSub>
                  </m:oMath>
                </a14:m>
                <a:r>
                  <a:rPr lang="it-IT" dirty="0"/>
                  <a:t>), the </a:t>
                </a:r>
                <a:r>
                  <a:rPr lang="it-IT" b="1" dirty="0" err="1"/>
                  <a:t>probability</a:t>
                </a:r>
                <a:r>
                  <a:rPr lang="it-IT" b="1" dirty="0"/>
                  <a:t> a new </a:t>
                </a:r>
                <a:r>
                  <a:rPr lang="it-IT" b="1" dirty="0" err="1"/>
                  <a:t>node</a:t>
                </a:r>
                <a:r>
                  <a:rPr lang="it-IT" b="1" dirty="0"/>
                  <a:t> </a:t>
                </a:r>
                <a:r>
                  <a:rPr lang="it-IT" dirty="0" err="1"/>
                  <a:t>is</a:t>
                </a:r>
                <a:r>
                  <a:rPr lang="it-IT" dirty="0"/>
                  <a:t> </a:t>
                </a:r>
                <a:r>
                  <a:rPr lang="it-IT" b="1" dirty="0" err="1"/>
                  <a:t>informed</a:t>
                </a:r>
                <a:r>
                  <a:rPr lang="it-IT" dirty="0"/>
                  <a:t> </a:t>
                </a:r>
                <a:r>
                  <a:rPr lang="it-IT" b="1" dirty="0" err="1"/>
                  <a:t>depends</a:t>
                </a:r>
                <a:r>
                  <a:rPr lang="it-IT" dirty="0"/>
                  <a:t> by </a:t>
                </a:r>
                <a:r>
                  <a:rPr lang="it-IT" b="1" dirty="0" err="1"/>
                  <a:t>all</a:t>
                </a:r>
                <a:r>
                  <a:rPr lang="it-IT" b="1" dirty="0"/>
                  <a:t> the</a:t>
                </a:r>
                <a:r>
                  <a:rPr lang="it-IT" dirty="0"/>
                  <a:t> </a:t>
                </a:r>
                <a:r>
                  <a:rPr lang="it-IT" b="1" dirty="0"/>
                  <a:t>random sets </a:t>
                </a:r>
                <a14:m>
                  <m:oMath xmlns:m="http://schemas.openxmlformats.org/officeDocument/2006/math">
                    <m:sSub>
                      <m:sSubPr>
                        <m:ctrlPr>
                          <a:rPr lang="it-IT"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𝑆</m:t>
                        </m:r>
                      </m:e>
                      <m:sub>
                        <m:r>
                          <a:rPr lang="it-IT" b="0" i="1" dirty="0" smtClean="0">
                            <a:solidFill>
                              <a:srgbClr val="E71224"/>
                            </a:solidFill>
                            <a:latin typeface="Cambria Math" panose="02040503050406030204" pitchFamily="18" charset="0"/>
                          </a:rPr>
                          <m:t>𝑠</m:t>
                        </m:r>
                      </m:sub>
                    </m:sSub>
                  </m:oMath>
                </a14:m>
                <a:r>
                  <a:rPr lang="it-IT" dirty="0"/>
                  <a:t> can be </a:t>
                </a:r>
                <a:r>
                  <a:rPr lang="it-IT" b="1" dirty="0" err="1"/>
                  <a:t>reached</a:t>
                </a:r>
                <a:r>
                  <a:rPr lang="it-IT" dirty="0"/>
                  <a:t> </a:t>
                </a:r>
                <a:r>
                  <a:rPr lang="it-IT" dirty="0" err="1"/>
                  <a:t>at</a:t>
                </a:r>
                <a:r>
                  <a:rPr lang="it-IT" dirty="0"/>
                  <a:t> </a:t>
                </a:r>
                <a:r>
                  <a:rPr lang="it-IT" b="1" dirty="0"/>
                  <a:t>time</a:t>
                </a:r>
                <a:r>
                  <a:rPr lang="it-IT" dirty="0"/>
                  <a:t> </a:t>
                </a:r>
                <a14:m>
                  <m:oMath xmlns:m="http://schemas.openxmlformats.org/officeDocument/2006/math">
                    <m:r>
                      <a:rPr lang="it-IT" b="0" i="1" dirty="0" smtClean="0">
                        <a:solidFill>
                          <a:srgbClr val="E71224"/>
                        </a:solidFill>
                        <a:latin typeface="Cambria Math" panose="02040503050406030204" pitchFamily="18" charset="0"/>
                      </a:rPr>
                      <m:t>𝑠</m:t>
                    </m:r>
                  </m:oMath>
                </a14:m>
                <a:r>
                  <a:rPr lang="it-IT" dirty="0"/>
                  <a:t> and </a:t>
                </a:r>
                <a:r>
                  <a:rPr lang="it-IT" b="1" dirty="0" err="1"/>
                  <a:t>their</a:t>
                </a:r>
                <a:r>
                  <a:rPr lang="it-IT" b="1" dirty="0"/>
                  <a:t> </a:t>
                </a:r>
                <a:r>
                  <a:rPr lang="it-IT" b="1" dirty="0" err="1"/>
                  <a:t>neighbor</a:t>
                </a:r>
                <a:r>
                  <a:rPr lang="it-IT" b="1" dirty="0"/>
                  <a:t> set</a:t>
                </a:r>
                <a:r>
                  <a:rPr lang="it-IT" dirty="0"/>
                  <a:t>. </a:t>
                </a:r>
                <a:r>
                  <a:rPr lang="it-IT" dirty="0" err="1"/>
                  <a:t>Thus</a:t>
                </a:r>
                <a:r>
                  <a:rPr lang="it-IT" dirty="0"/>
                  <a:t>, since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𝑇</m:t>
                        </m:r>
                      </m:e>
                      <m:sub>
                        <m:r>
                          <a:rPr lang="it-IT" b="0" i="1" dirty="0" smtClean="0">
                            <a:solidFill>
                              <a:srgbClr val="E71224"/>
                            </a:solidFill>
                            <a:latin typeface="Cambria Math" panose="02040503050406030204" pitchFamily="18" charset="0"/>
                          </a:rPr>
                          <m:t>𝑠</m:t>
                        </m:r>
                        <m:r>
                          <a:rPr lang="it-IT" b="0" i="1" dirty="0" smtClean="0">
                            <a:solidFill>
                              <a:srgbClr val="E71224"/>
                            </a:solidFill>
                            <a:latin typeface="Cambria Math" panose="02040503050406030204" pitchFamily="18" charset="0"/>
                          </a:rPr>
                          <m:t>+1</m:t>
                        </m:r>
                      </m:sub>
                    </m:sSub>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𝑇</m:t>
                        </m:r>
                      </m:e>
                      <m:sub>
                        <m:r>
                          <a:rPr lang="it-IT" b="0" i="1" dirty="0" smtClean="0">
                            <a:solidFill>
                              <a:srgbClr val="E71224"/>
                            </a:solidFill>
                            <a:latin typeface="Cambria Math" panose="02040503050406030204" pitchFamily="18" charset="0"/>
                          </a:rPr>
                          <m:t>𝑠</m:t>
                        </m:r>
                      </m:sub>
                    </m:sSub>
                    <m:r>
                      <a:rPr lang="it-IT" b="0" i="1" dirty="0" smtClean="0">
                        <a:solidFill>
                          <a:srgbClr val="E71224"/>
                        </a:solidFill>
                        <a:latin typeface="Cambria Math" panose="02040503050406030204" pitchFamily="18" charset="0"/>
                      </a:rPr>
                      <m:t>|</m:t>
                    </m:r>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𝑆</m:t>
                        </m:r>
                      </m:e>
                      <m:sub>
                        <m:r>
                          <a:rPr lang="it-IT" i="1" dirty="0">
                            <a:solidFill>
                              <a:srgbClr val="E71224"/>
                            </a:solidFill>
                            <a:latin typeface="Cambria Math" panose="02040503050406030204" pitchFamily="18" charset="0"/>
                          </a:rPr>
                          <m:t>𝑠</m:t>
                        </m:r>
                      </m:sub>
                    </m:sSub>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𝐸𝑥𝑝</m:t>
                    </m:r>
                    <m:r>
                      <a:rPr lang="it-IT" b="0" i="1" dirty="0" smtClean="0">
                        <a:solidFill>
                          <a:srgbClr val="E71224"/>
                        </a:solidFill>
                        <a:latin typeface="Cambria Math" panose="02040503050406030204" pitchFamily="18" charset="0"/>
                      </a:rPr>
                      <m:t>(⋅)</m:t>
                    </m:r>
                  </m:oMath>
                </a14:m>
                <a:r>
                  <a:rPr lang="en-US" dirty="0"/>
                  <a:t>, yields</a:t>
                </a:r>
              </a:p>
            </p:txBody>
          </p:sp>
        </mc:Choice>
        <mc:Fallback>
          <p:sp>
            <p:nvSpPr>
              <p:cNvPr id="66" name="CasellaDiTesto 65">
                <a:extLst>
                  <a:ext uri="{FF2B5EF4-FFF2-40B4-BE49-F238E27FC236}">
                    <a16:creationId xmlns:a16="http://schemas.microsoft.com/office/drawing/2014/main" id="{35C8FACC-1462-87AC-C427-E6EF71B4D6FA}"/>
                  </a:ext>
                </a:extLst>
              </p:cNvPr>
              <p:cNvSpPr txBox="1">
                <a:spLocks noRot="1" noChangeAspect="1" noMove="1" noResize="1" noEditPoints="1" noAdjustHandles="1" noChangeArrowheads="1" noChangeShapeType="1" noTextEdit="1"/>
              </p:cNvSpPr>
              <p:nvPr/>
            </p:nvSpPr>
            <p:spPr>
              <a:xfrm>
                <a:off x="-213319" y="2790868"/>
                <a:ext cx="10293943" cy="945643"/>
              </a:xfrm>
              <a:prstGeom prst="rect">
                <a:avLst/>
              </a:prstGeom>
              <a:blipFill>
                <a:blip r:embed="rId19"/>
                <a:stretch>
                  <a:fillRect t="-3226" r="-829" b="-9677"/>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75" name="CasellaDiTesto 74">
                <a:extLst>
                  <a:ext uri="{FF2B5EF4-FFF2-40B4-BE49-F238E27FC236}">
                    <a16:creationId xmlns:a16="http://schemas.microsoft.com/office/drawing/2014/main" id="{1350EA53-2B08-768A-BFD5-D2FF77413944}"/>
                  </a:ext>
                </a:extLst>
              </p:cNvPr>
              <p:cNvSpPr txBox="1"/>
              <p:nvPr/>
            </p:nvSpPr>
            <p:spPr>
              <a:xfrm>
                <a:off x="1539665" y="4145384"/>
                <a:ext cx="8188115" cy="369332"/>
              </a:xfrm>
              <a:prstGeom prst="rect">
                <a:avLst/>
              </a:prstGeom>
              <a:noFill/>
            </p:spPr>
            <p:txBody>
              <a:bodyPr wrap="square">
                <a:spAutoFit/>
              </a:bodyPr>
              <a:lstStyle/>
              <a:p>
                <a:pPr lvl="1"/>
                <a:r>
                  <a:rPr lang="en-US" b="1" dirty="0">
                    <a:solidFill>
                      <a:srgbClr val="0000FF"/>
                    </a:solidFill>
                  </a:rPr>
                  <a:t>It is easy understand the analysis is impracticable when </a:t>
                </a:r>
                <a14:m>
                  <m:oMath xmlns:m="http://schemas.openxmlformats.org/officeDocument/2006/math">
                    <m:r>
                      <a:rPr lang="it-IT" b="1" i="1" dirty="0" smtClean="0">
                        <a:solidFill>
                          <a:srgbClr val="E71224"/>
                        </a:solidFill>
                        <a:latin typeface="Cambria Math" panose="02040503050406030204" pitchFamily="18" charset="0"/>
                      </a:rPr>
                      <m:t>𝒏</m:t>
                    </m:r>
                  </m:oMath>
                </a14:m>
                <a:r>
                  <a:rPr lang="en-US" b="1" dirty="0"/>
                  <a:t> </a:t>
                </a:r>
                <a:r>
                  <a:rPr lang="en-US" b="1" dirty="0">
                    <a:solidFill>
                      <a:srgbClr val="0000FF"/>
                    </a:solidFill>
                  </a:rPr>
                  <a:t>is large. </a:t>
                </a:r>
              </a:p>
            </p:txBody>
          </p:sp>
        </mc:Choice>
        <mc:Fallback>
          <p:sp>
            <p:nvSpPr>
              <p:cNvPr id="75" name="CasellaDiTesto 74">
                <a:extLst>
                  <a:ext uri="{FF2B5EF4-FFF2-40B4-BE49-F238E27FC236}">
                    <a16:creationId xmlns:a16="http://schemas.microsoft.com/office/drawing/2014/main" id="{1350EA53-2B08-768A-BFD5-D2FF77413944}"/>
                  </a:ext>
                </a:extLst>
              </p:cNvPr>
              <p:cNvSpPr txBox="1">
                <a:spLocks noRot="1" noChangeAspect="1" noMove="1" noResize="1" noEditPoints="1" noAdjustHandles="1" noChangeArrowheads="1" noChangeShapeType="1" noTextEdit="1"/>
              </p:cNvSpPr>
              <p:nvPr/>
            </p:nvSpPr>
            <p:spPr>
              <a:xfrm>
                <a:off x="1539665" y="4145384"/>
                <a:ext cx="8188115" cy="369332"/>
              </a:xfrm>
              <a:prstGeom prst="rect">
                <a:avLst/>
              </a:prstGeom>
              <a:blipFill>
                <a:blip r:embed="rId20"/>
                <a:stretch>
                  <a:fillRect t="-8197" b="-24590"/>
                </a:stretch>
              </a:blipFill>
            </p:spPr>
            <p:txBody>
              <a:bodyPr/>
              <a:lstStyle/>
              <a:p>
                <a:r>
                  <a:rPr lang="it-IT">
                    <a:noFill/>
                  </a:rPr>
                  <a:t> </a:t>
                </a:r>
              </a:p>
            </p:txBody>
          </p:sp>
        </mc:Fallback>
      </mc:AlternateContent>
      <p:sp>
        <p:nvSpPr>
          <p:cNvPr id="77" name="CasellaDiTesto 76">
            <a:extLst>
              <a:ext uri="{FF2B5EF4-FFF2-40B4-BE49-F238E27FC236}">
                <a16:creationId xmlns:a16="http://schemas.microsoft.com/office/drawing/2014/main" id="{9DB28700-BCBC-79CB-A947-C15155E03480}"/>
              </a:ext>
            </a:extLst>
          </p:cNvPr>
          <p:cNvSpPr txBox="1"/>
          <p:nvPr/>
        </p:nvSpPr>
        <p:spPr>
          <a:xfrm>
            <a:off x="-100323" y="5449543"/>
            <a:ext cx="6059218" cy="369332"/>
          </a:xfrm>
          <a:prstGeom prst="rect">
            <a:avLst/>
          </a:prstGeom>
          <a:noFill/>
        </p:spPr>
        <p:txBody>
          <a:bodyPr wrap="square">
            <a:spAutoFit/>
          </a:bodyPr>
          <a:lstStyle/>
          <a:p>
            <a:pPr lvl="1"/>
            <a:r>
              <a:rPr lang="en-US" b="1" dirty="0"/>
              <a:t>Interpretation: </a:t>
            </a:r>
            <a:r>
              <a:rPr lang="en-US" dirty="0"/>
              <a:t>It gives a measure of the worst-case</a:t>
            </a:r>
            <a:endParaRPr lang="en-US" b="1" dirty="0"/>
          </a:p>
        </p:txBody>
      </p:sp>
      <p:sp>
        <p:nvSpPr>
          <p:cNvPr id="6" name="CasellaDiTesto 5">
            <a:extLst>
              <a:ext uri="{FF2B5EF4-FFF2-40B4-BE49-F238E27FC236}">
                <a16:creationId xmlns:a16="http://schemas.microsoft.com/office/drawing/2014/main" id="{8764A578-BDF8-F8CD-CC0A-9FC57E3A77D0}"/>
              </a:ext>
            </a:extLst>
          </p:cNvPr>
          <p:cNvSpPr txBox="1"/>
          <p:nvPr/>
        </p:nvSpPr>
        <p:spPr>
          <a:xfrm>
            <a:off x="4750674" y="3603361"/>
            <a:ext cx="923925" cy="369332"/>
          </a:xfrm>
          <a:prstGeom prst="rect">
            <a:avLst/>
          </a:prstGeom>
          <a:noFill/>
        </p:spPr>
        <p:txBody>
          <a:bodyPr wrap="square">
            <a:spAutoFit/>
          </a:bodyPr>
          <a:lstStyle/>
          <a:p>
            <a:r>
              <a:rPr lang="en-US" dirty="0"/>
              <a:t>where</a:t>
            </a:r>
          </a:p>
        </p:txBody>
      </p:sp>
      <p:sp>
        <p:nvSpPr>
          <p:cNvPr id="9" name="CasellaDiTesto 8">
            <a:extLst>
              <a:ext uri="{FF2B5EF4-FFF2-40B4-BE49-F238E27FC236}">
                <a16:creationId xmlns:a16="http://schemas.microsoft.com/office/drawing/2014/main" id="{C8B2F969-7FBE-8C51-EAD2-DF69128FE6DB}"/>
              </a:ext>
            </a:extLst>
          </p:cNvPr>
          <p:cNvSpPr txBox="1"/>
          <p:nvPr/>
        </p:nvSpPr>
        <p:spPr>
          <a:xfrm>
            <a:off x="1671536" y="5737797"/>
            <a:ext cx="8106309" cy="369332"/>
          </a:xfrm>
          <a:prstGeom prst="rect">
            <a:avLst/>
          </a:prstGeom>
          <a:noFill/>
        </p:spPr>
        <p:txBody>
          <a:bodyPr wrap="square">
            <a:spAutoFit/>
          </a:bodyPr>
          <a:lstStyle/>
          <a:p>
            <a:pPr lvl="1"/>
            <a:r>
              <a:rPr lang="en-US" dirty="0"/>
              <a:t>information dissemination flow between different parts of a graph.</a:t>
            </a:r>
            <a:endParaRPr lang="en-US" b="1" dirty="0"/>
          </a:p>
        </p:txBody>
      </p:sp>
      <p:pic>
        <p:nvPicPr>
          <p:cNvPr id="18" name="Immagine 1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it is the minimun }\forall\;S\subset V\text{)}&#10;\end{eqnarray*}&#10;}&#10;\end{document}" title="IguanaTex Bitmap Display">
            <a:extLst>
              <a:ext uri="{FF2B5EF4-FFF2-40B4-BE49-F238E27FC236}">
                <a16:creationId xmlns:a16="http://schemas.microsoft.com/office/drawing/2014/main" id="{505E10A5-946E-B93A-5386-6D0483CE9A32}"/>
              </a:ext>
            </a:extLst>
          </p:cNvPr>
          <p:cNvPicPr>
            <a:picLocks noChangeAspect="1"/>
          </p:cNvPicPr>
          <p:nvPr>
            <p:custDataLst>
              <p:tags r:id="rId6"/>
            </p:custDataLst>
          </p:nvPr>
        </p:nvPicPr>
        <p:blipFill>
          <a:blip r:embed="rId21">
            <a:extLst>
              <a:ext uri="{28A0092B-C50C-407E-A947-70E740481C1C}">
                <a14:useLocalDpi xmlns:a14="http://schemas.microsoft.com/office/drawing/2010/main" val="0"/>
              </a:ext>
            </a:extLst>
          </a:blip>
          <a:stretch>
            <a:fillRect/>
          </a:stretch>
        </p:blipFill>
        <p:spPr>
          <a:xfrm>
            <a:off x="6613518" y="7154493"/>
            <a:ext cx="2329915" cy="188633"/>
          </a:xfrm>
          <a:prstGeom prst="rect">
            <a:avLst/>
          </a:prstGeom>
        </p:spPr>
      </p:pic>
      <mc:AlternateContent xmlns:mc="http://schemas.openxmlformats.org/markup-compatibility/2006" xmlns:a14="http://schemas.microsoft.com/office/drawing/2010/main">
        <mc:Choice Requires="a14">
          <p:sp>
            <p:nvSpPr>
              <p:cNvPr id="26" name="CasellaDiTesto 25">
                <a:extLst>
                  <a:ext uri="{FF2B5EF4-FFF2-40B4-BE49-F238E27FC236}">
                    <a16:creationId xmlns:a16="http://schemas.microsoft.com/office/drawing/2014/main" id="{3E1F487D-80F1-CDEF-BACE-1169EC2ADC26}"/>
                  </a:ext>
                </a:extLst>
              </p:cNvPr>
              <p:cNvSpPr txBox="1"/>
              <p:nvPr/>
            </p:nvSpPr>
            <p:spPr>
              <a:xfrm>
                <a:off x="-211505" y="4590117"/>
                <a:ext cx="10689234" cy="369332"/>
              </a:xfrm>
              <a:prstGeom prst="rect">
                <a:avLst/>
              </a:prstGeom>
              <a:noFill/>
            </p:spPr>
            <p:txBody>
              <a:bodyPr wrap="square">
                <a:spAutoFit/>
              </a:bodyPr>
              <a:lstStyle/>
              <a:p>
                <a:pPr marL="742879" lvl="1" indent="-285750">
                  <a:buFont typeface="Arial" panose="020B0604020202020204" pitchFamily="34" charset="0"/>
                  <a:buChar char="•"/>
                </a:pPr>
                <a:r>
                  <a:rPr lang="en-US" dirty="0"/>
                  <a:t>To draw </a:t>
                </a:r>
                <a:r>
                  <a:rPr lang="en-US" dirty="0" err="1"/>
                  <a:t>upperbound</a:t>
                </a:r>
                <a:r>
                  <a:rPr lang="en-US" dirty="0"/>
                  <a:t> conclusions for </a:t>
                </a:r>
                <a14:m>
                  <m:oMath xmlns:m="http://schemas.openxmlformats.org/officeDocument/2006/math">
                    <m:r>
                      <a:rPr lang="it-IT" b="0" i="1" dirty="0" smtClean="0">
                        <a:solidFill>
                          <a:srgbClr val="E71224"/>
                        </a:solidFill>
                        <a:latin typeface="Cambria Math" panose="02040503050406030204" pitchFamily="18" charset="0"/>
                      </a:rPr>
                      <m:t>𝐸</m:t>
                    </m:r>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𝑇</m:t>
                        </m:r>
                      </m:e>
                      <m:sub>
                        <m:r>
                          <a:rPr lang="it-IT" b="0" i="1" dirty="0" smtClean="0">
                            <a:solidFill>
                              <a:srgbClr val="E71224"/>
                            </a:solidFill>
                            <a:latin typeface="Cambria Math" panose="02040503050406030204" pitchFamily="18" charset="0"/>
                          </a:rPr>
                          <m:t>𝑛</m:t>
                        </m:r>
                      </m:sub>
                    </m:sSub>
                    <m:r>
                      <a:rPr lang="it-IT" b="0" i="1" dirty="0" smtClean="0">
                        <a:solidFill>
                          <a:srgbClr val="E71224"/>
                        </a:solidFill>
                        <a:latin typeface="Cambria Math" panose="02040503050406030204" pitchFamily="18" charset="0"/>
                      </a:rPr>
                      <m:t>]</m:t>
                    </m:r>
                  </m:oMath>
                </a14:m>
                <a:r>
                  <a:rPr lang="en-US" dirty="0"/>
                  <a:t>, the “</a:t>
                </a:r>
                <a:r>
                  <a:rPr lang="en-US" b="1" dirty="0"/>
                  <a:t>matrix </a:t>
                </a:r>
                <a:r>
                  <a:rPr lang="it-IT" b="1" dirty="0" err="1"/>
                  <a:t>conductance</a:t>
                </a:r>
                <a:r>
                  <a:rPr lang="en-US" dirty="0"/>
                  <a:t>” </a:t>
                </a:r>
                <a:r>
                  <a:rPr lang="it-IT" dirty="0"/>
                  <a:t>concept </a:t>
                </a:r>
                <a:r>
                  <a:rPr lang="it-IT" dirty="0" err="1"/>
                  <a:t>is</a:t>
                </a:r>
                <a:r>
                  <a:rPr lang="it-IT" dirty="0"/>
                  <a:t> </a:t>
                </a:r>
                <a:r>
                  <a:rPr lang="it-IT" dirty="0" err="1"/>
                  <a:t>helpful</a:t>
                </a:r>
                <a:endParaRPr lang="en-US" dirty="0"/>
              </a:p>
            </p:txBody>
          </p:sp>
        </mc:Choice>
        <mc:Fallback xmlns="">
          <p:sp>
            <p:nvSpPr>
              <p:cNvPr id="26" name="CasellaDiTesto 25">
                <a:extLst>
                  <a:ext uri="{FF2B5EF4-FFF2-40B4-BE49-F238E27FC236}">
                    <a16:creationId xmlns:a16="http://schemas.microsoft.com/office/drawing/2014/main" id="{3E1F487D-80F1-CDEF-BACE-1169EC2ADC26}"/>
                  </a:ext>
                </a:extLst>
              </p:cNvPr>
              <p:cNvSpPr txBox="1">
                <a:spLocks noRot="1" noChangeAspect="1" noMove="1" noResize="1" noEditPoints="1" noAdjustHandles="1" noChangeArrowheads="1" noChangeShapeType="1" noTextEdit="1"/>
              </p:cNvSpPr>
              <p:nvPr/>
            </p:nvSpPr>
            <p:spPr>
              <a:xfrm>
                <a:off x="-211505" y="4590117"/>
                <a:ext cx="10689234" cy="369332"/>
              </a:xfrm>
              <a:prstGeom prst="rect">
                <a:avLst/>
              </a:prstGeom>
              <a:blipFill>
                <a:blip r:embed="rId22"/>
                <a:stretch>
                  <a:fillRect t="-9836" b="-24590"/>
                </a:stretch>
              </a:blipFill>
            </p:spPr>
            <p:txBody>
              <a:bodyPr/>
              <a:lstStyle/>
              <a:p>
                <a:r>
                  <a:rPr lang="it-IT">
                    <a:noFill/>
                  </a:rPr>
                  <a:t> </a:t>
                </a:r>
              </a:p>
            </p:txBody>
          </p:sp>
        </mc:Fallback>
      </mc:AlternateContent>
      <mc:AlternateContent xmlns:mc="http://schemas.openxmlformats.org/markup-compatibility/2006" xmlns:p14="http://schemas.microsoft.com/office/powerpoint/2010/main">
        <mc:Choice Requires="p14">
          <p:contentPart p14:bwMode="auto" r:id="rId23">
            <p14:nvContentPartPr>
              <p14:cNvPr id="3" name="Input penna 2">
                <a:extLst>
                  <a:ext uri="{FF2B5EF4-FFF2-40B4-BE49-F238E27FC236}">
                    <a16:creationId xmlns:a16="http://schemas.microsoft.com/office/drawing/2014/main" id="{15D91735-9118-D728-9DBC-71F297925419}"/>
                  </a:ext>
                </a:extLst>
              </p14:cNvPr>
              <p14:cNvContentPartPr/>
              <p14:nvPr/>
            </p14:nvContentPartPr>
            <p14:xfrm>
              <a:off x="4180140" y="6837000"/>
              <a:ext cx="545040" cy="328320"/>
            </p14:xfrm>
          </p:contentPart>
        </mc:Choice>
        <mc:Fallback xmlns="">
          <p:pic>
            <p:nvPicPr>
              <p:cNvPr id="3" name="Input penna 2">
                <a:extLst>
                  <a:ext uri="{FF2B5EF4-FFF2-40B4-BE49-F238E27FC236}">
                    <a16:creationId xmlns:a16="http://schemas.microsoft.com/office/drawing/2014/main" id="{15D91735-9118-D728-9DBC-71F297925419}"/>
                  </a:ext>
                </a:extLst>
              </p:cNvPr>
              <p:cNvPicPr/>
              <p:nvPr/>
            </p:nvPicPr>
            <p:blipFill>
              <a:blip r:embed="rId24"/>
              <a:stretch>
                <a:fillRect/>
              </a:stretch>
            </p:blipFill>
            <p:spPr>
              <a:xfrm>
                <a:off x="4162500" y="6819360"/>
                <a:ext cx="580680" cy="3639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0" name="Input penna 9">
                <a:extLst>
                  <a:ext uri="{FF2B5EF4-FFF2-40B4-BE49-F238E27FC236}">
                    <a16:creationId xmlns:a16="http://schemas.microsoft.com/office/drawing/2014/main" id="{2E1E4507-AECA-9F0D-257C-BFAADBD84B5D}"/>
                  </a:ext>
                </a:extLst>
              </p14:cNvPr>
              <p14:cNvContentPartPr/>
              <p14:nvPr/>
            </p14:nvContentPartPr>
            <p14:xfrm>
              <a:off x="2120580" y="6602280"/>
              <a:ext cx="375120" cy="522720"/>
            </p14:xfrm>
          </p:contentPart>
        </mc:Choice>
        <mc:Fallback xmlns="">
          <p:pic>
            <p:nvPicPr>
              <p:cNvPr id="10" name="Input penna 9">
                <a:extLst>
                  <a:ext uri="{FF2B5EF4-FFF2-40B4-BE49-F238E27FC236}">
                    <a16:creationId xmlns:a16="http://schemas.microsoft.com/office/drawing/2014/main" id="{2E1E4507-AECA-9F0D-257C-BFAADBD84B5D}"/>
                  </a:ext>
                </a:extLst>
              </p:cNvPr>
              <p:cNvPicPr/>
              <p:nvPr/>
            </p:nvPicPr>
            <p:blipFill>
              <a:blip r:embed="rId26"/>
              <a:stretch>
                <a:fillRect/>
              </a:stretch>
            </p:blipFill>
            <p:spPr>
              <a:xfrm>
                <a:off x="2102940" y="6584640"/>
                <a:ext cx="410760" cy="5583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1" name="Input penna 10">
                <a:extLst>
                  <a:ext uri="{FF2B5EF4-FFF2-40B4-BE49-F238E27FC236}">
                    <a16:creationId xmlns:a16="http://schemas.microsoft.com/office/drawing/2014/main" id="{7FA832A9-0B73-0D8B-F4AA-3F3F0751FFAA}"/>
                  </a:ext>
                </a:extLst>
              </p14:cNvPr>
              <p14:cNvContentPartPr/>
              <p14:nvPr/>
            </p14:nvContentPartPr>
            <p14:xfrm>
              <a:off x="6905340" y="6524520"/>
              <a:ext cx="437400" cy="360"/>
            </p14:xfrm>
          </p:contentPart>
        </mc:Choice>
        <mc:Fallback xmlns="">
          <p:pic>
            <p:nvPicPr>
              <p:cNvPr id="11" name="Input penna 10">
                <a:extLst>
                  <a:ext uri="{FF2B5EF4-FFF2-40B4-BE49-F238E27FC236}">
                    <a16:creationId xmlns:a16="http://schemas.microsoft.com/office/drawing/2014/main" id="{7FA832A9-0B73-0D8B-F4AA-3F3F0751FFAA}"/>
                  </a:ext>
                </a:extLst>
              </p:cNvPr>
              <p:cNvPicPr/>
              <p:nvPr/>
            </p:nvPicPr>
            <p:blipFill>
              <a:blip r:embed="rId28"/>
              <a:stretch>
                <a:fillRect/>
              </a:stretch>
            </p:blipFill>
            <p:spPr>
              <a:xfrm>
                <a:off x="6851700" y="6416880"/>
                <a:ext cx="5450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3" name="Input penna 12">
                <a:extLst>
                  <a:ext uri="{FF2B5EF4-FFF2-40B4-BE49-F238E27FC236}">
                    <a16:creationId xmlns:a16="http://schemas.microsoft.com/office/drawing/2014/main" id="{78BE1286-4AF0-9169-48BA-5E93F9378965}"/>
                  </a:ext>
                </a:extLst>
              </p14:cNvPr>
              <p14:cNvContentPartPr/>
              <p14:nvPr/>
            </p14:nvContentPartPr>
            <p14:xfrm>
              <a:off x="3114540" y="6418680"/>
              <a:ext cx="221760" cy="230400"/>
            </p14:xfrm>
          </p:contentPart>
        </mc:Choice>
        <mc:Fallback xmlns="">
          <p:pic>
            <p:nvPicPr>
              <p:cNvPr id="13" name="Input penna 12">
                <a:extLst>
                  <a:ext uri="{FF2B5EF4-FFF2-40B4-BE49-F238E27FC236}">
                    <a16:creationId xmlns:a16="http://schemas.microsoft.com/office/drawing/2014/main" id="{78BE1286-4AF0-9169-48BA-5E93F9378965}"/>
                  </a:ext>
                </a:extLst>
              </p:cNvPr>
              <p:cNvPicPr/>
              <p:nvPr/>
            </p:nvPicPr>
            <p:blipFill>
              <a:blip r:embed="rId30"/>
              <a:stretch>
                <a:fillRect/>
              </a:stretch>
            </p:blipFill>
            <p:spPr>
              <a:xfrm>
                <a:off x="3060900" y="6311040"/>
                <a:ext cx="329400" cy="4460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4" name="Input penna 13">
                <a:extLst>
                  <a:ext uri="{FF2B5EF4-FFF2-40B4-BE49-F238E27FC236}">
                    <a16:creationId xmlns:a16="http://schemas.microsoft.com/office/drawing/2014/main" id="{04ACA036-7737-1844-74A1-9E39BBCB9CBB}"/>
                  </a:ext>
                </a:extLst>
              </p14:cNvPr>
              <p14:cNvContentPartPr/>
              <p14:nvPr/>
            </p14:nvContentPartPr>
            <p14:xfrm>
              <a:off x="2362140" y="7171800"/>
              <a:ext cx="325800" cy="220680"/>
            </p14:xfrm>
          </p:contentPart>
        </mc:Choice>
        <mc:Fallback xmlns="">
          <p:pic>
            <p:nvPicPr>
              <p:cNvPr id="14" name="Input penna 13">
                <a:extLst>
                  <a:ext uri="{FF2B5EF4-FFF2-40B4-BE49-F238E27FC236}">
                    <a16:creationId xmlns:a16="http://schemas.microsoft.com/office/drawing/2014/main" id="{04ACA036-7737-1844-74A1-9E39BBCB9CBB}"/>
                  </a:ext>
                </a:extLst>
              </p:cNvPr>
              <p:cNvPicPr/>
              <p:nvPr/>
            </p:nvPicPr>
            <p:blipFill>
              <a:blip r:embed="rId32"/>
              <a:stretch>
                <a:fillRect/>
              </a:stretch>
            </p:blipFill>
            <p:spPr>
              <a:xfrm>
                <a:off x="2308500" y="7063800"/>
                <a:ext cx="433440" cy="4363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6" name="Input penna 15">
                <a:extLst>
                  <a:ext uri="{FF2B5EF4-FFF2-40B4-BE49-F238E27FC236}">
                    <a16:creationId xmlns:a16="http://schemas.microsoft.com/office/drawing/2014/main" id="{72096576-05EA-7946-C111-AD338AE4F417}"/>
                  </a:ext>
                </a:extLst>
              </p14:cNvPr>
              <p14:cNvContentPartPr/>
              <p14:nvPr/>
            </p14:nvContentPartPr>
            <p14:xfrm>
              <a:off x="1837980" y="6449220"/>
              <a:ext cx="277560" cy="135720"/>
            </p14:xfrm>
          </p:contentPart>
        </mc:Choice>
        <mc:Fallback xmlns="">
          <p:pic>
            <p:nvPicPr>
              <p:cNvPr id="16" name="Input penna 15">
                <a:extLst>
                  <a:ext uri="{FF2B5EF4-FFF2-40B4-BE49-F238E27FC236}">
                    <a16:creationId xmlns:a16="http://schemas.microsoft.com/office/drawing/2014/main" id="{72096576-05EA-7946-C111-AD338AE4F417}"/>
                  </a:ext>
                </a:extLst>
              </p:cNvPr>
              <p:cNvPicPr/>
              <p:nvPr/>
            </p:nvPicPr>
            <p:blipFill>
              <a:blip r:embed="rId34"/>
              <a:stretch>
                <a:fillRect/>
              </a:stretch>
            </p:blipFill>
            <p:spPr>
              <a:xfrm>
                <a:off x="1784340" y="6341220"/>
                <a:ext cx="385200" cy="3513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7" name="Input penna 16">
                <a:extLst>
                  <a:ext uri="{FF2B5EF4-FFF2-40B4-BE49-F238E27FC236}">
                    <a16:creationId xmlns:a16="http://schemas.microsoft.com/office/drawing/2014/main" id="{E164104D-1383-9844-AF3F-21566C888AC1}"/>
                  </a:ext>
                </a:extLst>
              </p14:cNvPr>
              <p14:cNvContentPartPr/>
              <p14:nvPr/>
            </p14:nvContentPartPr>
            <p14:xfrm>
              <a:off x="7477020" y="6523020"/>
              <a:ext cx="193680" cy="30240"/>
            </p14:xfrm>
          </p:contentPart>
        </mc:Choice>
        <mc:Fallback xmlns="">
          <p:pic>
            <p:nvPicPr>
              <p:cNvPr id="17" name="Input penna 16">
                <a:extLst>
                  <a:ext uri="{FF2B5EF4-FFF2-40B4-BE49-F238E27FC236}">
                    <a16:creationId xmlns:a16="http://schemas.microsoft.com/office/drawing/2014/main" id="{E164104D-1383-9844-AF3F-21566C888AC1}"/>
                  </a:ext>
                </a:extLst>
              </p:cNvPr>
              <p:cNvPicPr/>
              <p:nvPr/>
            </p:nvPicPr>
            <p:blipFill>
              <a:blip r:embed="rId36"/>
              <a:stretch>
                <a:fillRect/>
              </a:stretch>
            </p:blipFill>
            <p:spPr>
              <a:xfrm>
                <a:off x="7423380" y="6415380"/>
                <a:ext cx="301320" cy="245880"/>
              </a:xfrm>
              <a:prstGeom prst="rect">
                <a:avLst/>
              </a:prstGeom>
            </p:spPr>
          </p:pic>
        </mc:Fallback>
      </mc:AlternateContent>
    </p:spTree>
    <p:extLst>
      <p:ext uri="{BB962C8B-B14F-4D97-AF65-F5344CB8AC3E}">
        <p14:creationId xmlns:p14="http://schemas.microsoft.com/office/powerpoint/2010/main" val="39529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500"/>
                                        <p:tgtEl>
                                          <p:spTgt spid="66"/>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0"/>
                                        </p:tgtEl>
                                        <p:attrNameLst>
                                          <p:attrName>style.visibility</p:attrName>
                                        </p:attrNameLst>
                                      </p:cBhvr>
                                      <p:to>
                                        <p:strVal val="visible"/>
                                      </p:to>
                                    </p:set>
                                    <p:animEffect transition="in" filter="fade">
                                      <p:cBhvr>
                                        <p:cTn id="29" dur="500"/>
                                        <p:tgtEl>
                                          <p:spTgt spid="9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par>
                                <p:cTn id="33" presetID="10"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7"/>
                                        </p:tgtEl>
                                        <p:attrNameLst>
                                          <p:attrName>style.visibility</p:attrName>
                                        </p:attrNameLst>
                                      </p:cBhvr>
                                      <p:to>
                                        <p:strVal val="visible"/>
                                      </p:to>
                                    </p:set>
                                    <p:animEffect transition="in" filter="fade">
                                      <p:cBhvr>
                                        <p:cTn id="38" dur="500"/>
                                        <p:tgtEl>
                                          <p:spTgt spid="7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par>
                                <p:cTn id="47" presetID="10" presetClass="entr" presetSubtype="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fade">
                                      <p:cBhvr>
                                        <p:cTn id="52" dur="500"/>
                                        <p:tgtEl>
                                          <p:spTgt spid="53"/>
                                        </p:tgtEl>
                                      </p:cBhvr>
                                    </p:animEffect>
                                  </p:childTnLst>
                                </p:cTn>
                              </p:par>
                              <p:par>
                                <p:cTn id="53" presetID="10" presetClass="entr" presetSubtype="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par>
                                <p:cTn id="56" presetID="10" presetClass="entr" presetSubtype="0" fill="hold" nodeType="withEffect">
                                  <p:stCondLst>
                                    <p:cond delay="0"/>
                                  </p:stCondLst>
                                  <p:childTnLst>
                                    <p:set>
                                      <p:cBhvr>
                                        <p:cTn id="57" dur="1" fill="hold">
                                          <p:stCondLst>
                                            <p:cond delay="0"/>
                                          </p:stCondLst>
                                        </p:cTn>
                                        <p:tgtEl>
                                          <p:spTgt spid="55"/>
                                        </p:tgtEl>
                                        <p:attrNameLst>
                                          <p:attrName>style.visibility</p:attrName>
                                        </p:attrNameLst>
                                      </p:cBhvr>
                                      <p:to>
                                        <p:strVal val="visible"/>
                                      </p:to>
                                    </p:set>
                                    <p:animEffect transition="in" filter="fade">
                                      <p:cBhvr>
                                        <p:cTn id="58" dur="500"/>
                                        <p:tgtEl>
                                          <p:spTgt spid="5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500"/>
                                        <p:tgtEl>
                                          <p:spTgt spid="10"/>
                                        </p:tgtEl>
                                      </p:cBhvr>
                                    </p:animEffect>
                                  </p:childTnLst>
                                </p:cTn>
                              </p:par>
                              <p:par>
                                <p:cTn id="64" presetID="10" presetClass="entr" presetSubtype="0" fill="hold" nodeType="withEffect">
                                  <p:stCondLst>
                                    <p:cond delay="0"/>
                                  </p:stCondLst>
                                  <p:childTnLst>
                                    <p:set>
                                      <p:cBhvr>
                                        <p:cTn id="65" dur="1" fill="hold">
                                          <p:stCondLst>
                                            <p:cond delay="0"/>
                                          </p:stCondLst>
                                        </p:cTn>
                                        <p:tgtEl>
                                          <p:spTgt spid="3"/>
                                        </p:tgtEl>
                                        <p:attrNameLst>
                                          <p:attrName>style.visibility</p:attrName>
                                        </p:attrNameLst>
                                      </p:cBhvr>
                                      <p:to>
                                        <p:strVal val="visible"/>
                                      </p:to>
                                    </p:set>
                                    <p:animEffect transition="in" filter="fade">
                                      <p:cBhvr>
                                        <p:cTn id="66" dur="500"/>
                                        <p:tgtEl>
                                          <p:spTgt spid="3"/>
                                        </p:tgtEl>
                                      </p:cBhvr>
                                    </p:animEffect>
                                  </p:childTnLst>
                                </p:cTn>
                              </p:par>
                              <p:par>
                                <p:cTn id="67" presetID="10" presetClass="entr" presetSubtype="0" fill="hold" nodeType="with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fade">
                                      <p:cBhvr>
                                        <p:cTn id="69" dur="500"/>
                                        <p:tgtEl>
                                          <p:spTgt spid="13"/>
                                        </p:tgtEl>
                                      </p:cBhvr>
                                    </p:animEffect>
                                  </p:childTnLst>
                                </p:cTn>
                              </p:par>
                              <p:par>
                                <p:cTn id="70" presetID="10" presetClass="entr" presetSubtype="0" fill="hold" nodeType="with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500"/>
                                        <p:tgtEl>
                                          <p:spTgt spid="14"/>
                                        </p:tgtEl>
                                      </p:cBhvr>
                                    </p:animEffect>
                                  </p:childTnLst>
                                </p:cTn>
                              </p:par>
                              <p:par>
                                <p:cTn id="73" presetID="10" presetClass="entr" presetSubtype="0" fill="hold" nodeType="with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fade">
                                      <p:cBhvr>
                                        <p:cTn id="75" dur="500"/>
                                        <p:tgtEl>
                                          <p:spTgt spid="16"/>
                                        </p:tgtEl>
                                      </p:cBhvr>
                                    </p:animEffect>
                                  </p:childTnLst>
                                </p:cTn>
                              </p:par>
                              <p:par>
                                <p:cTn id="76" presetID="10" presetClass="entr" presetSubtype="0" fill="hold" nodeType="with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fade">
                                      <p:cBhvr>
                                        <p:cTn id="78" dur="500"/>
                                        <p:tgtEl>
                                          <p:spTgt spid="17"/>
                                        </p:tgtEl>
                                      </p:cBhvr>
                                    </p:animEffect>
                                  </p:childTnLst>
                                </p:cTn>
                              </p:par>
                              <p:par>
                                <p:cTn id="79" presetID="10" presetClass="entr" presetSubtype="0" fill="hold" nodeType="withEffect">
                                  <p:stCondLst>
                                    <p:cond delay="0"/>
                                  </p:stCondLst>
                                  <p:childTnLst>
                                    <p:set>
                                      <p:cBhvr>
                                        <p:cTn id="80" dur="1" fill="hold">
                                          <p:stCondLst>
                                            <p:cond delay="0"/>
                                          </p:stCondLst>
                                        </p:cTn>
                                        <p:tgtEl>
                                          <p:spTgt spid="11"/>
                                        </p:tgtEl>
                                        <p:attrNameLst>
                                          <p:attrName>style.visibility</p:attrName>
                                        </p:attrNameLst>
                                      </p:cBhvr>
                                      <p:to>
                                        <p:strVal val="visible"/>
                                      </p:to>
                                    </p:set>
                                    <p:animEffect transition="in" filter="fade">
                                      <p:cBhvr>
                                        <p:cTn id="8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29" grpId="0"/>
      <p:bldP spid="53" grpId="0"/>
      <p:bldP spid="66" grpId="0"/>
      <p:bldP spid="75" grpId="0"/>
      <p:bldP spid="77" grpId="0"/>
      <p:bldP spid="6" grpId="0"/>
      <p:bldP spid="9"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295939" y="269785"/>
            <a:ext cx="9055073" cy="493439"/>
          </a:xfrm>
        </p:spPr>
        <p:txBody>
          <a:bodyPr>
            <a:normAutofit/>
          </a:bodyPr>
          <a:lstStyle/>
          <a:p>
            <a:r>
              <a:rPr lang="en-US" dirty="0"/>
              <a:t>Rumor spreading over general graphs (cont’d)</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8</a:t>
            </a:fld>
            <a:endParaRPr lang="it-IT"/>
          </a:p>
        </p:txBody>
      </p:sp>
      <mc:AlternateContent xmlns:mc="http://schemas.openxmlformats.org/markup-compatibility/2006">
        <mc:Choice xmlns:a14="http://schemas.microsoft.com/office/drawing/2010/main" Requires="a14">
          <p:sp>
            <p:nvSpPr>
              <p:cNvPr id="60" name="CasellaDiTesto 59">
                <a:extLst>
                  <a:ext uri="{FF2B5EF4-FFF2-40B4-BE49-F238E27FC236}">
                    <a16:creationId xmlns:a16="http://schemas.microsoft.com/office/drawing/2014/main" id="{9A2B9101-ADF0-2C2B-307F-A6FF67EF23D6}"/>
                  </a:ext>
                </a:extLst>
              </p:cNvPr>
              <p:cNvSpPr txBox="1"/>
              <p:nvPr/>
            </p:nvSpPr>
            <p:spPr>
              <a:xfrm>
                <a:off x="295939" y="923679"/>
                <a:ext cx="9784686" cy="369332"/>
              </a:xfrm>
              <a:prstGeom prst="rect">
                <a:avLst/>
              </a:prstGeom>
              <a:noFill/>
            </p:spPr>
            <p:txBody>
              <a:bodyPr wrap="square">
                <a:spAutoFit/>
              </a:bodyPr>
              <a:lstStyle/>
              <a:p>
                <a:pPr marL="342900" indent="-342900">
                  <a:buFont typeface="Arial" panose="020B0604020202020204" pitchFamily="34" charset="0"/>
                  <a:buChar char="•"/>
                </a:pPr>
                <a:r>
                  <a:rPr lang="it-IT" dirty="0" err="1"/>
                  <a:t>However</a:t>
                </a:r>
                <a:r>
                  <a:rPr lang="it-IT" dirty="0"/>
                  <a:t>, from </a:t>
                </a:r>
                <a:r>
                  <a:rPr lang="it-IT" dirty="0" err="1"/>
                  <a:t>that</a:t>
                </a:r>
                <a:r>
                  <a:rPr lang="it-IT" dirty="0"/>
                  <a:t>, </a:t>
                </a:r>
                <a:r>
                  <a:rPr lang="it-IT" dirty="0" err="1"/>
                  <a:t>we</a:t>
                </a:r>
                <a:r>
                  <a:rPr lang="it-IT" dirty="0"/>
                  <a:t> can upper-estimate </a:t>
                </a:r>
                <a14:m>
                  <m:oMath xmlns:m="http://schemas.openxmlformats.org/officeDocument/2006/math">
                    <m:r>
                      <m:rPr>
                        <m:sty m:val="p"/>
                      </m:rPr>
                      <a:rPr lang="it-IT" smtClean="0">
                        <a:solidFill>
                          <a:srgbClr val="E71224"/>
                        </a:solidFill>
                        <a:latin typeface="Cambria Math" panose="02040503050406030204" pitchFamily="18" charset="0"/>
                      </a:rPr>
                      <m:t>E</m:t>
                    </m:r>
                    <m:r>
                      <a:rPr lang="it-IT" b="0" i="0" smtClean="0">
                        <a:solidFill>
                          <a:srgbClr val="E71224"/>
                        </a:solidFill>
                        <a:latin typeface="Cambria Math" panose="02040503050406030204" pitchFamily="18" charset="0"/>
                      </a:rPr>
                      <m:t>[</m:t>
                    </m:r>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𝑇</m:t>
                        </m:r>
                      </m:e>
                      <m:sub>
                        <m:r>
                          <a:rPr lang="it-IT" b="0" i="1" smtClean="0">
                            <a:solidFill>
                              <a:srgbClr val="E71224"/>
                            </a:solidFill>
                            <a:latin typeface="Cambria Math" panose="02040503050406030204" pitchFamily="18" charset="0"/>
                          </a:rPr>
                          <m:t>𝑠</m:t>
                        </m:r>
                        <m:r>
                          <a:rPr lang="it-IT" b="0" i="1" smtClean="0">
                            <a:solidFill>
                              <a:srgbClr val="E71224"/>
                            </a:solidFill>
                            <a:latin typeface="Cambria Math" panose="02040503050406030204" pitchFamily="18" charset="0"/>
                          </a:rPr>
                          <m:t>+1</m:t>
                        </m:r>
                      </m:sub>
                    </m:sSub>
                    <m:r>
                      <a:rPr lang="it-IT" b="0" i="1" smtClean="0">
                        <a:solidFill>
                          <a:srgbClr val="E71224"/>
                        </a:solidFill>
                        <a:latin typeface="Cambria Math" panose="02040503050406030204" pitchFamily="18" charset="0"/>
                      </a:rPr>
                      <m:t>−</m:t>
                    </m:r>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𝑇</m:t>
                        </m:r>
                      </m:e>
                      <m:sub>
                        <m:r>
                          <a:rPr lang="it-IT" b="0" i="1" smtClean="0">
                            <a:solidFill>
                              <a:srgbClr val="E71224"/>
                            </a:solidFill>
                            <a:latin typeface="Cambria Math" panose="02040503050406030204" pitchFamily="18" charset="0"/>
                          </a:rPr>
                          <m:t>𝑠</m:t>
                        </m:r>
                      </m:sub>
                    </m:sSub>
                    <m:r>
                      <a:rPr lang="it-IT" b="0" i="1" smtClean="0">
                        <a:solidFill>
                          <a:srgbClr val="E71224"/>
                        </a:solidFill>
                        <a:latin typeface="Cambria Math" panose="02040503050406030204" pitchFamily="18" charset="0"/>
                      </a:rPr>
                      <m:t>|</m:t>
                    </m:r>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𝑆</m:t>
                        </m:r>
                      </m:e>
                      <m:sub>
                        <m:r>
                          <a:rPr lang="it-IT" b="0" i="1" smtClean="0">
                            <a:solidFill>
                              <a:srgbClr val="E71224"/>
                            </a:solidFill>
                            <a:latin typeface="Cambria Math" panose="02040503050406030204" pitchFamily="18" charset="0"/>
                          </a:rPr>
                          <m:t>𝑠</m:t>
                        </m:r>
                      </m:sub>
                    </m:sSub>
                    <m:r>
                      <a:rPr lang="it-IT" b="0" i="1" smtClean="0">
                        <a:solidFill>
                          <a:srgbClr val="E71224"/>
                        </a:solidFill>
                        <a:latin typeface="Cambria Math" panose="02040503050406030204" pitchFamily="18" charset="0"/>
                      </a:rPr>
                      <m:t>]</m:t>
                    </m:r>
                  </m:oMath>
                </a14:m>
                <a:r>
                  <a:rPr lang="en-US" b="1" dirty="0"/>
                  <a:t> </a:t>
                </a:r>
                <a:r>
                  <a:rPr lang="en-US" dirty="0"/>
                  <a:t>by means of the </a:t>
                </a:r>
                <a:r>
                  <a:rPr lang="en-US" b="1" dirty="0"/>
                  <a:t>conductance matrix</a:t>
                </a:r>
              </a:p>
            </p:txBody>
          </p:sp>
        </mc:Choice>
        <mc:Fallback>
          <p:sp>
            <p:nvSpPr>
              <p:cNvPr id="60" name="CasellaDiTesto 59">
                <a:extLst>
                  <a:ext uri="{FF2B5EF4-FFF2-40B4-BE49-F238E27FC236}">
                    <a16:creationId xmlns:a16="http://schemas.microsoft.com/office/drawing/2014/main" id="{9A2B9101-ADF0-2C2B-307F-A6FF67EF23D6}"/>
                  </a:ext>
                </a:extLst>
              </p:cNvPr>
              <p:cNvSpPr txBox="1">
                <a:spLocks noRot="1" noChangeAspect="1" noMove="1" noResize="1" noEditPoints="1" noAdjustHandles="1" noChangeArrowheads="1" noChangeShapeType="1" noTextEdit="1"/>
              </p:cNvSpPr>
              <p:nvPr/>
            </p:nvSpPr>
            <p:spPr>
              <a:xfrm>
                <a:off x="295939" y="923679"/>
                <a:ext cx="9784686" cy="369332"/>
              </a:xfrm>
              <a:prstGeom prst="rect">
                <a:avLst/>
              </a:prstGeom>
              <a:blipFill>
                <a:blip r:embed="rId14"/>
                <a:stretch>
                  <a:fillRect l="-436" t="-10000" b="-26667"/>
                </a:stretch>
              </a:blipFill>
            </p:spPr>
            <p:txBody>
              <a:bodyPr/>
              <a:lstStyle/>
              <a:p>
                <a:r>
                  <a:rPr lang="it-IT">
                    <a:noFill/>
                  </a:rPr>
                  <a:t> </a:t>
                </a:r>
              </a:p>
            </p:txBody>
          </p:sp>
        </mc:Fallback>
      </mc:AlternateContent>
      <p:pic>
        <p:nvPicPr>
          <p:cNvPr id="8" name="Immagine 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s+1}-T_{s}| S_s]\leq \frac{1}{\Phi(P)}\cdot \frac{1}{\frac{1}{n}\cdot s\cdot(n-s)}&#10;\end{eqnarray*}&#10;}&#10;\end{document}" title="IguanaTex Bitmap Display">
            <a:extLst>
              <a:ext uri="{FF2B5EF4-FFF2-40B4-BE49-F238E27FC236}">
                <a16:creationId xmlns:a16="http://schemas.microsoft.com/office/drawing/2014/main" id="{76489622-98B2-63F5-928E-F2A2A96E9E2B}"/>
              </a:ext>
            </a:extLst>
          </p:cNvPr>
          <p:cNvPicPr>
            <a:picLocks noChangeAspect="1"/>
          </p:cNvPicPr>
          <p:nvPr>
            <p:custDataLst>
              <p:tags r:id="rId1"/>
            </p:custDataLst>
          </p:nvPr>
        </p:nvPicPr>
        <p:blipFill>
          <a:blip r:embed="rId15">
            <a:extLst>
              <a:ext uri="{28A0092B-C50C-407E-A947-70E740481C1C}">
                <a14:useLocalDpi xmlns:a14="http://schemas.microsoft.com/office/drawing/2010/main" val="0"/>
              </a:ext>
            </a:extLst>
          </a:blip>
          <a:stretch>
            <a:fillRect/>
          </a:stretch>
        </p:blipFill>
        <p:spPr>
          <a:xfrm>
            <a:off x="4300985" y="1475288"/>
            <a:ext cx="3402520" cy="567864"/>
          </a:xfrm>
          <a:prstGeom prst="rect">
            <a:avLst/>
          </a:prstGeom>
        </p:spPr>
      </p:pic>
      <p:pic>
        <p:nvPicPr>
          <p:cNvPr id="7" name="Immagine 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hi(P)&#10;=\min_{S\subset \mathbfcal{V},S\neq \emptyset}\frac{\sum_{i\in S,j\in \mathbfcal{V}\setminus S}\quad p_{ij}}{\frac{1}{n}\cdot|S|\cdot |\mathbfcal{V}\setminus S|}\;\implies\;&#10;\end{eqnarray*}&#10;}&#10;\end{document}" title="IguanaTex Bitmap Display">
            <a:extLst>
              <a:ext uri="{FF2B5EF4-FFF2-40B4-BE49-F238E27FC236}">
                <a16:creationId xmlns:a16="http://schemas.microsoft.com/office/drawing/2014/main" id="{5630604B-D916-E4D1-857D-DAB5C6BBD20E}"/>
              </a:ext>
            </a:extLst>
          </p:cNvPr>
          <p:cNvPicPr>
            <a:picLocks noChangeAspect="1"/>
          </p:cNvPicPr>
          <p:nvPr>
            <p:custDataLst>
              <p:tags r:id="rId2"/>
            </p:custDataLst>
          </p:nvPr>
        </p:nvPicPr>
        <p:blipFill>
          <a:blip r:embed="rId16">
            <a:extLst>
              <a:ext uri="{28A0092B-C50C-407E-A947-70E740481C1C}">
                <a14:useLocalDpi xmlns:a14="http://schemas.microsoft.com/office/drawing/2010/main" val="0"/>
              </a:ext>
            </a:extLst>
          </a:blip>
          <a:stretch>
            <a:fillRect/>
          </a:stretch>
        </p:blipFill>
        <p:spPr>
          <a:xfrm>
            <a:off x="377337" y="1435179"/>
            <a:ext cx="3552435" cy="595982"/>
          </a:xfrm>
          <a:prstGeom prst="rect">
            <a:avLst/>
          </a:prstGeom>
        </p:spPr>
      </p:pic>
      <p:pic>
        <p:nvPicPr>
          <p:cNvPr id="25" name="Immagine 2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rac{1}{\Phi(P)}\left(\frac{1}{s}+\frac{1}{n-s}\right)&#10;\end{eqnarray*}&#10;}&#10;\end{document}" title="IguanaTex Bitmap Display">
            <a:extLst>
              <a:ext uri="{FF2B5EF4-FFF2-40B4-BE49-F238E27FC236}">
                <a16:creationId xmlns:a16="http://schemas.microsoft.com/office/drawing/2014/main" id="{CFC3269D-D02D-E147-98FD-30C444153352}"/>
              </a:ext>
            </a:extLst>
          </p:cNvPr>
          <p:cNvPicPr>
            <a:picLocks noChangeAspect="1"/>
          </p:cNvPicPr>
          <p:nvPr>
            <p:custDataLst>
              <p:tags r:id="rId3"/>
            </p:custDataLst>
          </p:nvPr>
        </p:nvPicPr>
        <p:blipFill>
          <a:blip r:embed="rId17">
            <a:extLst>
              <a:ext uri="{28A0092B-C50C-407E-A947-70E740481C1C}">
                <a14:useLocalDpi xmlns:a14="http://schemas.microsoft.com/office/drawing/2010/main" val="0"/>
              </a:ext>
            </a:extLst>
          </a:blip>
          <a:stretch>
            <a:fillRect/>
          </a:stretch>
        </p:blipFill>
        <p:spPr>
          <a:xfrm>
            <a:off x="7876424" y="1500290"/>
            <a:ext cx="1979204" cy="548961"/>
          </a:xfrm>
          <a:prstGeom prst="rect">
            <a:avLst/>
          </a:prstGeom>
        </p:spPr>
      </p:pic>
      <p:pic>
        <p:nvPicPr>
          <p:cNvPr id="12" name="Immagine 1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n}]=\mathsf{E}\left[\sum_{s=1}^{n-1} \mathsf{E}[T_{s+1}-T_{s}|S_s]\right]\leq \sum_{s=1}^{n-1} \frac{1}{\Phi(P)}\left(\frac{1}{s}+\frac{1}{n-s}\right)&#10;\end{eqnarray*}&#10;}&#10;\end{document}" title="IguanaTex Bitmap Display">
            <a:extLst>
              <a:ext uri="{FF2B5EF4-FFF2-40B4-BE49-F238E27FC236}">
                <a16:creationId xmlns:a16="http://schemas.microsoft.com/office/drawing/2014/main" id="{A2E0FE34-54CE-1154-9018-30AFE9D8273C}"/>
              </a:ext>
            </a:extLst>
          </p:cNvPr>
          <p:cNvPicPr>
            <a:picLocks noChangeAspect="1"/>
          </p:cNvPicPr>
          <p:nvPr>
            <p:custDataLst>
              <p:tags r:id="rId4"/>
            </p:custDataLst>
          </p:nvPr>
        </p:nvPicPr>
        <p:blipFill>
          <a:blip r:embed="rId18">
            <a:extLst>
              <a:ext uri="{28A0092B-C50C-407E-A947-70E740481C1C}">
                <a14:useLocalDpi xmlns:a14="http://schemas.microsoft.com/office/drawing/2010/main" val="0"/>
              </a:ext>
            </a:extLst>
          </a:blip>
          <a:stretch>
            <a:fillRect/>
          </a:stretch>
        </p:blipFill>
        <p:spPr>
          <a:xfrm>
            <a:off x="1112463" y="2912303"/>
            <a:ext cx="4611463" cy="610044"/>
          </a:xfrm>
          <a:prstGeom prst="rect">
            <a:avLst/>
          </a:prstGeom>
        </p:spPr>
      </p:pic>
      <p:pic>
        <p:nvPicPr>
          <p:cNvPr id="17" name="Immagine 1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rac{2}{\Phi(P)}\cdot \sum_{s=1}^{n-1}\frac{1}{s}&#10;\end{eqnarray*}&#10;}&#10;\end{document}" title="IguanaTex Bitmap Display">
            <a:extLst>
              <a:ext uri="{FF2B5EF4-FFF2-40B4-BE49-F238E27FC236}">
                <a16:creationId xmlns:a16="http://schemas.microsoft.com/office/drawing/2014/main" id="{6C05CA29-0345-8E6A-AEC8-E018BA42E657}"/>
              </a:ext>
            </a:extLst>
          </p:cNvPr>
          <p:cNvPicPr>
            <a:picLocks noChangeAspect="1"/>
          </p:cNvPicPr>
          <p:nvPr>
            <p:custDataLst>
              <p:tags r:id="rId5"/>
            </p:custDataLst>
          </p:nvPr>
        </p:nvPicPr>
        <p:blipFill>
          <a:blip r:embed="rId19">
            <a:extLst>
              <a:ext uri="{28A0092B-C50C-407E-A947-70E740481C1C}">
                <a14:useLocalDpi xmlns:a14="http://schemas.microsoft.com/office/drawing/2010/main" val="0"/>
              </a:ext>
            </a:extLst>
          </a:blip>
          <a:stretch>
            <a:fillRect/>
          </a:stretch>
        </p:blipFill>
        <p:spPr>
          <a:xfrm>
            <a:off x="5916938" y="2910008"/>
            <a:ext cx="1354220" cy="598384"/>
          </a:xfrm>
          <a:prstGeom prst="rect">
            <a:avLst/>
          </a:prstGeom>
        </p:spPr>
      </p:pic>
      <p:pic>
        <p:nvPicPr>
          <p:cNvPr id="19" name="Immagine 1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sim  \frac{2}{\Phi(P)}\log n&#10;\end{eqnarray*}&#10;}&#10;\end{document}" title="IguanaTex Bitmap Display">
            <a:extLst>
              <a:ext uri="{FF2B5EF4-FFF2-40B4-BE49-F238E27FC236}">
                <a16:creationId xmlns:a16="http://schemas.microsoft.com/office/drawing/2014/main" id="{68628307-3640-AA02-2BAE-8DAC1CD17B7C}"/>
              </a:ext>
            </a:extLst>
          </p:cNvPr>
          <p:cNvPicPr>
            <a:picLocks noChangeAspect="1"/>
          </p:cNvPicPr>
          <p:nvPr>
            <p:custDataLst>
              <p:tags r:id="rId6"/>
            </p:custDataLst>
          </p:nvPr>
        </p:nvPicPr>
        <p:blipFill>
          <a:blip r:embed="rId20">
            <a:extLst>
              <a:ext uri="{28A0092B-C50C-407E-A947-70E740481C1C}">
                <a14:useLocalDpi xmlns:a14="http://schemas.microsoft.com/office/drawing/2010/main" val="0"/>
              </a:ext>
            </a:extLst>
          </a:blip>
          <a:stretch>
            <a:fillRect/>
          </a:stretch>
        </p:blipFill>
        <p:spPr>
          <a:xfrm>
            <a:off x="7464170" y="2968796"/>
            <a:ext cx="1214147" cy="527946"/>
          </a:xfrm>
          <a:prstGeom prst="rect">
            <a:avLst/>
          </a:prstGeom>
        </p:spPr>
      </p:pic>
      <mc:AlternateContent xmlns:mc="http://schemas.openxmlformats.org/markup-compatibility/2006">
        <mc:Choice xmlns:a14="http://schemas.microsoft.com/office/drawing/2010/main" Requires="a14">
          <p:sp>
            <p:nvSpPr>
              <p:cNvPr id="40" name="CasellaDiTesto 39">
                <a:extLst>
                  <a:ext uri="{FF2B5EF4-FFF2-40B4-BE49-F238E27FC236}">
                    <a16:creationId xmlns:a16="http://schemas.microsoft.com/office/drawing/2014/main" id="{22B051C4-4DFC-0024-6492-0715480D9F89}"/>
                  </a:ext>
                </a:extLst>
              </p:cNvPr>
              <p:cNvSpPr txBox="1"/>
              <p:nvPr/>
            </p:nvSpPr>
            <p:spPr>
              <a:xfrm>
                <a:off x="-135535" y="2323202"/>
                <a:ext cx="9991163" cy="369332"/>
              </a:xfrm>
              <a:prstGeom prst="rect">
                <a:avLst/>
              </a:prstGeom>
              <a:noFill/>
            </p:spPr>
            <p:txBody>
              <a:bodyPr wrap="square">
                <a:spAutoFit/>
              </a:bodyPr>
              <a:lstStyle/>
              <a:p>
                <a:pPr marL="800029" lvl="1" indent="-342900">
                  <a:buFont typeface="Arial" panose="020B0604020202020204" pitchFamily="34" charset="0"/>
                  <a:buChar char="•"/>
                </a:pPr>
                <a:r>
                  <a:rPr lang="en-US" dirty="0"/>
                  <a:t>Thus, from that, an upper-bound for </a:t>
                </a:r>
                <a14:m>
                  <m:oMath xmlns:m="http://schemas.openxmlformats.org/officeDocument/2006/math">
                    <m:r>
                      <m:rPr>
                        <m:sty m:val="p"/>
                      </m:rPr>
                      <a:rPr lang="it-IT">
                        <a:solidFill>
                          <a:srgbClr val="E71224"/>
                        </a:solidFill>
                        <a:latin typeface="Cambria Math" panose="02040503050406030204" pitchFamily="18" charset="0"/>
                      </a:rPr>
                      <m:t>E</m:t>
                    </m:r>
                    <m:r>
                      <a:rPr lang="it-IT" b="0" i="0" smtClean="0">
                        <a:solidFill>
                          <a:srgbClr val="E71224"/>
                        </a:solidFill>
                        <a:latin typeface="Cambria Math" panose="02040503050406030204" pitchFamily="18" charset="0"/>
                      </a:rPr>
                      <m:t>[</m:t>
                    </m:r>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𝑇</m:t>
                        </m:r>
                      </m:e>
                      <m:sub>
                        <m:r>
                          <a:rPr lang="it-IT" b="0" i="1" smtClean="0">
                            <a:solidFill>
                              <a:srgbClr val="E71224"/>
                            </a:solidFill>
                            <a:latin typeface="Cambria Math" panose="02040503050406030204" pitchFamily="18" charset="0"/>
                          </a:rPr>
                          <m:t>𝑛</m:t>
                        </m:r>
                      </m:sub>
                    </m:sSub>
                    <m:r>
                      <a:rPr lang="it-IT" b="0" i="1" smtClean="0">
                        <a:solidFill>
                          <a:srgbClr val="E71224"/>
                        </a:solidFill>
                        <a:latin typeface="Cambria Math" panose="02040503050406030204" pitchFamily="18" charset="0"/>
                      </a:rPr>
                      <m:t>]</m:t>
                    </m:r>
                  </m:oMath>
                </a14:m>
                <a:r>
                  <a:rPr lang="en-US" dirty="0"/>
                  <a:t> is obtained</a:t>
                </a:r>
              </a:p>
            </p:txBody>
          </p:sp>
        </mc:Choice>
        <mc:Fallback>
          <p:sp>
            <p:nvSpPr>
              <p:cNvPr id="40" name="CasellaDiTesto 39">
                <a:extLst>
                  <a:ext uri="{FF2B5EF4-FFF2-40B4-BE49-F238E27FC236}">
                    <a16:creationId xmlns:a16="http://schemas.microsoft.com/office/drawing/2014/main" id="{22B051C4-4DFC-0024-6492-0715480D9F89}"/>
                  </a:ext>
                </a:extLst>
              </p:cNvPr>
              <p:cNvSpPr txBox="1">
                <a:spLocks noRot="1" noChangeAspect="1" noMove="1" noResize="1" noEditPoints="1" noAdjustHandles="1" noChangeArrowheads="1" noChangeShapeType="1" noTextEdit="1"/>
              </p:cNvSpPr>
              <p:nvPr/>
            </p:nvSpPr>
            <p:spPr>
              <a:xfrm>
                <a:off x="-135535" y="2323202"/>
                <a:ext cx="9991163" cy="369332"/>
              </a:xfrm>
              <a:prstGeom prst="rect">
                <a:avLst/>
              </a:prstGeom>
              <a:blipFill>
                <a:blip r:embed="rId21"/>
                <a:stretch>
                  <a:fillRect t="-8197" b="-24590"/>
                </a:stretch>
              </a:blipFill>
            </p:spPr>
            <p:txBody>
              <a:bodyPr/>
              <a:lstStyle/>
              <a:p>
                <a:r>
                  <a:rPr lang="it-IT">
                    <a:noFill/>
                  </a:rPr>
                  <a:t> </a:t>
                </a:r>
              </a:p>
            </p:txBody>
          </p:sp>
        </mc:Fallback>
      </mc:AlternateContent>
      <p:pic>
        <p:nvPicPr>
          <p:cNvPr id="23" name="Immagine 2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r\left(T_n&gt;\frac{c\cdot \log n}{\Phi(P)}\right)\leq \frac{\mathsf{E}[T_n]}{\frac{c\cdot\log n}{\Phi(P)}}=\frac{2}{c}&#10;\end{eqnarray*}&#10;}&#10;\end{document}" title="IguanaTex Bitmap Display">
            <a:extLst>
              <a:ext uri="{FF2B5EF4-FFF2-40B4-BE49-F238E27FC236}">
                <a16:creationId xmlns:a16="http://schemas.microsoft.com/office/drawing/2014/main" id="{6C3C0C05-562F-2216-491C-A0CE4A24F968}"/>
              </a:ext>
            </a:extLst>
          </p:cNvPr>
          <p:cNvPicPr>
            <a:picLocks noChangeAspect="1"/>
          </p:cNvPicPr>
          <p:nvPr>
            <p:custDataLst>
              <p:tags r:id="rId7"/>
            </p:custDataLst>
          </p:nvPr>
        </p:nvPicPr>
        <p:blipFill>
          <a:blip r:embed="rId22">
            <a:extLst>
              <a:ext uri="{28A0092B-C50C-407E-A947-70E740481C1C}">
                <a14:useLocalDpi xmlns:a14="http://schemas.microsoft.com/office/drawing/2010/main" val="0"/>
              </a:ext>
            </a:extLst>
          </a:blip>
          <a:stretch>
            <a:fillRect/>
          </a:stretch>
        </p:blipFill>
        <p:spPr>
          <a:xfrm>
            <a:off x="3354075" y="4339178"/>
            <a:ext cx="2673875" cy="589052"/>
          </a:xfrm>
          <a:prstGeom prst="rect">
            <a:avLst/>
          </a:prstGeom>
        </p:spPr>
      </p:pic>
      <p:sp>
        <p:nvSpPr>
          <p:cNvPr id="48" name="CasellaDiTesto 47">
            <a:extLst>
              <a:ext uri="{FF2B5EF4-FFF2-40B4-BE49-F238E27FC236}">
                <a16:creationId xmlns:a16="http://schemas.microsoft.com/office/drawing/2014/main" id="{787B272C-EA81-C26F-F5B4-C76382F0F085}"/>
              </a:ext>
            </a:extLst>
          </p:cNvPr>
          <p:cNvSpPr txBox="1"/>
          <p:nvPr/>
        </p:nvSpPr>
        <p:spPr>
          <a:xfrm>
            <a:off x="-213318" y="3789169"/>
            <a:ext cx="9991163" cy="369332"/>
          </a:xfrm>
          <a:prstGeom prst="rect">
            <a:avLst/>
          </a:prstGeom>
          <a:noFill/>
        </p:spPr>
        <p:txBody>
          <a:bodyPr wrap="square">
            <a:spAutoFit/>
          </a:bodyPr>
          <a:lstStyle/>
          <a:p>
            <a:pPr marL="800029" lvl="1" indent="-342900">
              <a:buFont typeface="Arial" panose="020B0604020202020204" pitchFamily="34" charset="0"/>
              <a:buChar char="•"/>
            </a:pPr>
            <a:r>
              <a:rPr lang="it-IT" dirty="0" err="1"/>
              <a:t>Morevoer</a:t>
            </a:r>
            <a:r>
              <a:rPr lang="it-IT" dirty="0"/>
              <a:t>, by the Markov </a:t>
            </a:r>
            <a:r>
              <a:rPr lang="it-IT" dirty="0" err="1"/>
              <a:t>inequality</a:t>
            </a:r>
            <a:r>
              <a:rPr lang="it-IT" dirty="0"/>
              <a:t>, </a:t>
            </a:r>
            <a:r>
              <a:rPr lang="it-IT" dirty="0" err="1"/>
              <a:t>we</a:t>
            </a:r>
            <a:r>
              <a:rPr lang="it-IT" dirty="0"/>
              <a:t> can </a:t>
            </a:r>
            <a:r>
              <a:rPr lang="it-IT" dirty="0" err="1"/>
              <a:t>also</a:t>
            </a:r>
            <a:r>
              <a:rPr lang="it-IT" dirty="0"/>
              <a:t> </a:t>
            </a:r>
            <a:r>
              <a:rPr lang="it-IT" dirty="0" err="1"/>
              <a:t>see</a:t>
            </a:r>
            <a:endParaRPr lang="en-US" dirty="0"/>
          </a:p>
        </p:txBody>
      </p:sp>
      <mc:AlternateContent xmlns:mc="http://schemas.openxmlformats.org/markup-compatibility/2006" xmlns:a14="http://schemas.microsoft.com/office/drawing/2010/main">
        <mc:Choice Requires="a14">
          <p:sp>
            <p:nvSpPr>
              <p:cNvPr id="49" name="CasellaDiTesto 48">
                <a:extLst>
                  <a:ext uri="{FF2B5EF4-FFF2-40B4-BE49-F238E27FC236}">
                    <a16:creationId xmlns:a16="http://schemas.microsoft.com/office/drawing/2014/main" id="{4AD722E9-A7D7-1FC6-D95B-9D9741A07B82}"/>
                  </a:ext>
                </a:extLst>
              </p:cNvPr>
              <p:cNvSpPr txBox="1"/>
              <p:nvPr/>
            </p:nvSpPr>
            <p:spPr>
              <a:xfrm>
                <a:off x="-213318" y="5108907"/>
                <a:ext cx="9991163" cy="369332"/>
              </a:xfrm>
              <a:prstGeom prst="rect">
                <a:avLst/>
              </a:prstGeom>
              <a:noFill/>
            </p:spPr>
            <p:txBody>
              <a:bodyPr wrap="square">
                <a:spAutoFit/>
              </a:bodyPr>
              <a:lstStyle/>
              <a:p>
                <a:pPr marL="800029" lvl="1" indent="-342900">
                  <a:buFont typeface="Arial" panose="020B0604020202020204" pitchFamily="34" charset="0"/>
                  <a:buChar char="•"/>
                </a:pPr>
                <a:r>
                  <a:rPr lang="it-IT" dirty="0"/>
                  <a:t>which </a:t>
                </a:r>
                <a:r>
                  <a:rPr lang="it-IT" dirty="0" err="1"/>
                  <a:t>tends</a:t>
                </a:r>
                <a:r>
                  <a:rPr lang="it-IT" dirty="0"/>
                  <a:t> to zero </a:t>
                </a:r>
                <a:r>
                  <a:rPr lang="it-IT" dirty="0" err="1"/>
                  <a:t>as</a:t>
                </a:r>
                <a:r>
                  <a:rPr lang="it-IT" dirty="0"/>
                  <a:t> </a:t>
                </a:r>
                <a14:m>
                  <m:oMath xmlns:m="http://schemas.openxmlformats.org/officeDocument/2006/math">
                    <m:r>
                      <a:rPr lang="it-IT" b="0" i="1" smtClean="0">
                        <a:solidFill>
                          <a:srgbClr val="E71224"/>
                        </a:solidFill>
                        <a:latin typeface="Cambria Math" panose="02040503050406030204" pitchFamily="18" charset="0"/>
                      </a:rPr>
                      <m:t>𝑐</m:t>
                    </m:r>
                    <m:r>
                      <a:rPr lang="it-IT" b="0" i="1" smtClean="0">
                        <a:solidFill>
                          <a:srgbClr val="E71224"/>
                        </a:solidFill>
                        <a:latin typeface="Cambria Math" panose="02040503050406030204" pitchFamily="18" charset="0"/>
                      </a:rPr>
                      <m:t>→∞</m:t>
                    </m:r>
                  </m:oMath>
                </a14:m>
                <a:r>
                  <a:rPr lang="en-US" dirty="0"/>
                  <a:t>. Thus, the </a:t>
                </a:r>
                <a:r>
                  <a:rPr lang="en-US" dirty="0" err="1"/>
                  <a:t>r.v.</a:t>
                </a:r>
                <a:r>
                  <a:rPr lang="en-US" dirty="0"/>
                  <a:t> </a:t>
                </a:r>
                <a14:m>
                  <m:oMath xmlns:m="http://schemas.openxmlformats.org/officeDocument/2006/math">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𝑇</m:t>
                        </m:r>
                      </m:e>
                      <m:sub>
                        <m:r>
                          <a:rPr lang="it-IT" i="1">
                            <a:solidFill>
                              <a:srgbClr val="E71224"/>
                            </a:solidFill>
                            <a:latin typeface="Cambria Math" panose="02040503050406030204" pitchFamily="18" charset="0"/>
                          </a:rPr>
                          <m:t>𝑛</m:t>
                        </m:r>
                      </m:sub>
                    </m:sSub>
                    <m:r>
                      <a:rPr lang="it-IT" i="1">
                        <a:solidFill>
                          <a:srgbClr val="E71224"/>
                        </a:solidFill>
                        <a:latin typeface="Cambria Math" panose="02040503050406030204" pitchFamily="18" charset="0"/>
                      </a:rPr>
                      <m:t> </m:t>
                    </m:r>
                  </m:oMath>
                </a14:m>
                <a:r>
                  <a:rPr lang="en-US" dirty="0"/>
                  <a:t>is of order </a:t>
                </a:r>
                <a14:m>
                  <m:oMath xmlns:m="http://schemas.openxmlformats.org/officeDocument/2006/math">
                    <m:func>
                      <m:funcPr>
                        <m:ctrlPr>
                          <a:rPr lang="it-IT" i="1">
                            <a:solidFill>
                              <a:srgbClr val="E71224"/>
                            </a:solidFill>
                            <a:latin typeface="Cambria Math" panose="02040503050406030204" pitchFamily="18" charset="0"/>
                          </a:rPr>
                        </m:ctrlPr>
                      </m:funcPr>
                      <m:fName>
                        <m:r>
                          <m:rPr>
                            <m:sty m:val="p"/>
                          </m:rPr>
                          <a:rPr lang="it-IT">
                            <a:solidFill>
                              <a:srgbClr val="E71224"/>
                            </a:solidFill>
                            <a:latin typeface="Cambria Math" panose="02040503050406030204" pitchFamily="18" charset="0"/>
                          </a:rPr>
                          <m:t>log</m:t>
                        </m:r>
                      </m:fName>
                      <m:e>
                        <m:r>
                          <a:rPr lang="it-IT" i="1">
                            <a:solidFill>
                              <a:srgbClr val="E71224"/>
                            </a:solidFill>
                            <a:latin typeface="Cambria Math" panose="02040503050406030204" pitchFamily="18" charset="0"/>
                          </a:rPr>
                          <m:t>𝑛</m:t>
                        </m:r>
                      </m:e>
                    </m:func>
                    <m:r>
                      <a:rPr lang="it-IT" i="1">
                        <a:solidFill>
                          <a:srgbClr val="E71224"/>
                        </a:solidFill>
                        <a:latin typeface="Cambria Math" panose="02040503050406030204" pitchFamily="18" charset="0"/>
                      </a:rPr>
                      <m:t>/</m:t>
                    </m:r>
                    <m:r>
                      <m:rPr>
                        <m:sty m:val="p"/>
                      </m:rPr>
                      <a:rPr lang="it-IT">
                        <a:solidFill>
                          <a:srgbClr val="E71224"/>
                        </a:solidFill>
                        <a:latin typeface="Cambria Math" panose="02040503050406030204" pitchFamily="18" charset="0"/>
                      </a:rPr>
                      <m:t>Φ</m:t>
                    </m:r>
                    <m:r>
                      <a:rPr lang="it-IT">
                        <a:solidFill>
                          <a:srgbClr val="E71224"/>
                        </a:solidFill>
                        <a:latin typeface="Cambria Math" panose="02040503050406030204" pitchFamily="18" charset="0"/>
                      </a:rPr>
                      <m:t>(</m:t>
                    </m:r>
                    <m:r>
                      <m:rPr>
                        <m:sty m:val="p"/>
                      </m:rPr>
                      <a:rPr lang="it-IT">
                        <a:solidFill>
                          <a:srgbClr val="E71224"/>
                        </a:solidFill>
                        <a:latin typeface="Cambria Math" panose="02040503050406030204" pitchFamily="18" charset="0"/>
                      </a:rPr>
                      <m:t>P</m:t>
                    </m:r>
                    <m:r>
                      <a:rPr lang="it-IT">
                        <a:solidFill>
                          <a:srgbClr val="E71224"/>
                        </a:solidFill>
                        <a:latin typeface="Cambria Math" panose="02040503050406030204" pitchFamily="18" charset="0"/>
                      </a:rPr>
                      <m:t>)</m:t>
                    </m:r>
                  </m:oMath>
                </a14:m>
                <a:r>
                  <a:rPr lang="it-IT" dirty="0"/>
                  <a:t> in </a:t>
                </a:r>
                <a:r>
                  <a:rPr lang="it-IT" dirty="0" err="1"/>
                  <a:t>probability</a:t>
                </a:r>
                <a:r>
                  <a:rPr lang="it-IT" dirty="0"/>
                  <a:t>.</a:t>
                </a:r>
                <a:endParaRPr lang="en-US" dirty="0"/>
              </a:p>
            </p:txBody>
          </p:sp>
        </mc:Choice>
        <mc:Fallback xmlns="">
          <p:sp>
            <p:nvSpPr>
              <p:cNvPr id="49" name="CasellaDiTesto 48">
                <a:extLst>
                  <a:ext uri="{FF2B5EF4-FFF2-40B4-BE49-F238E27FC236}">
                    <a16:creationId xmlns:a16="http://schemas.microsoft.com/office/drawing/2014/main" id="{4AD722E9-A7D7-1FC6-D95B-9D9741A07B82}"/>
                  </a:ext>
                </a:extLst>
              </p:cNvPr>
              <p:cNvSpPr txBox="1">
                <a:spLocks noRot="1" noChangeAspect="1" noMove="1" noResize="1" noEditPoints="1" noAdjustHandles="1" noChangeArrowheads="1" noChangeShapeType="1" noTextEdit="1"/>
              </p:cNvSpPr>
              <p:nvPr/>
            </p:nvSpPr>
            <p:spPr>
              <a:xfrm>
                <a:off x="-213318" y="5108907"/>
                <a:ext cx="9991163" cy="369332"/>
              </a:xfrm>
              <a:prstGeom prst="rect">
                <a:avLst/>
              </a:prstGeom>
              <a:blipFill>
                <a:blip r:embed="rId23"/>
                <a:stretch>
                  <a:fillRect t="-8197" b="-24590"/>
                </a:stretch>
              </a:blipFill>
            </p:spPr>
            <p:txBody>
              <a:bodyPr/>
              <a:lstStyle/>
              <a:p>
                <a:r>
                  <a:rPr lang="it-IT">
                    <a:noFill/>
                  </a:rPr>
                  <a:t> </a:t>
                </a:r>
              </a:p>
            </p:txBody>
          </p:sp>
        </mc:Fallback>
      </mc:AlternateContent>
      <p:grpSp>
        <p:nvGrpSpPr>
          <p:cNvPr id="24" name="Gruppo 23">
            <a:extLst>
              <a:ext uri="{FF2B5EF4-FFF2-40B4-BE49-F238E27FC236}">
                <a16:creationId xmlns:a16="http://schemas.microsoft.com/office/drawing/2014/main" id="{95B49CF8-6B70-6994-1FFB-E708E01FAE23}"/>
              </a:ext>
            </a:extLst>
          </p:cNvPr>
          <p:cNvGrpSpPr/>
          <p:nvPr/>
        </p:nvGrpSpPr>
        <p:grpSpPr>
          <a:xfrm>
            <a:off x="-213318" y="5738946"/>
            <a:ext cx="9991163" cy="1617511"/>
            <a:chOff x="-213318" y="5738946"/>
            <a:chExt cx="9991163" cy="1617511"/>
          </a:xfrm>
        </p:grpSpPr>
        <mc:AlternateContent xmlns:mc="http://schemas.openxmlformats.org/markup-compatibility/2006" xmlns:a14="http://schemas.microsoft.com/office/drawing/2010/main">
          <mc:Choice Requires="a14">
            <p:sp>
              <p:nvSpPr>
                <p:cNvPr id="50" name="CasellaDiTesto 49">
                  <a:extLst>
                    <a:ext uri="{FF2B5EF4-FFF2-40B4-BE49-F238E27FC236}">
                      <a16:creationId xmlns:a16="http://schemas.microsoft.com/office/drawing/2014/main" id="{4CCFBFA5-21F4-9DED-75A8-79C530BD3695}"/>
                    </a:ext>
                  </a:extLst>
                </p:cNvPr>
                <p:cNvSpPr txBox="1"/>
                <p:nvPr/>
              </p:nvSpPr>
              <p:spPr>
                <a:xfrm>
                  <a:off x="-213318" y="5809943"/>
                  <a:ext cx="9991163" cy="369332"/>
                </a:xfrm>
                <a:prstGeom prst="rect">
                  <a:avLst/>
                </a:prstGeom>
                <a:noFill/>
              </p:spPr>
              <p:txBody>
                <a:bodyPr wrap="square">
                  <a:spAutoFit/>
                </a:bodyPr>
                <a:lstStyle/>
                <a:p>
                  <a:pPr marL="800029" lvl="1" indent="-342900">
                    <a:buFont typeface="Arial" panose="020B0604020202020204" pitchFamily="34" charset="0"/>
                    <a:buChar char="•"/>
                  </a:pPr>
                  <a:r>
                    <a:rPr lang="it-IT" b="1" dirty="0"/>
                    <a:t>Example: </a:t>
                  </a:r>
                  <a:r>
                    <a:rPr lang="it-IT" dirty="0" err="1"/>
                    <a:t>If</a:t>
                  </a:r>
                  <a:r>
                    <a:rPr lang="it-IT" dirty="0"/>
                    <a:t> </a:t>
                  </a:r>
                  <a14:m>
                    <m:oMath xmlns:m="http://schemas.openxmlformats.org/officeDocument/2006/math">
                      <m:r>
                        <a:rPr lang="it-IT" b="0" i="1" smtClean="0">
                          <a:solidFill>
                            <a:srgbClr val="E71224"/>
                          </a:solidFill>
                          <a:latin typeface="Cambria Math" panose="02040503050406030204" pitchFamily="18" charset="0"/>
                        </a:rPr>
                        <m:t>𝒢</m:t>
                      </m:r>
                    </m:oMath>
                  </a14:m>
                  <a:r>
                    <a:rPr lang="en-US" dirty="0"/>
                    <a:t> is complete, as in the previous case, then it results </a:t>
                  </a:r>
                </a:p>
              </p:txBody>
            </p:sp>
          </mc:Choice>
          <mc:Fallback xmlns="">
            <p:sp>
              <p:nvSpPr>
                <p:cNvPr id="50" name="CasellaDiTesto 49">
                  <a:extLst>
                    <a:ext uri="{FF2B5EF4-FFF2-40B4-BE49-F238E27FC236}">
                      <a16:creationId xmlns:a16="http://schemas.microsoft.com/office/drawing/2014/main" id="{4CCFBFA5-21F4-9DED-75A8-79C530BD3695}"/>
                    </a:ext>
                  </a:extLst>
                </p:cNvPr>
                <p:cNvSpPr txBox="1">
                  <a:spLocks noRot="1" noChangeAspect="1" noMove="1" noResize="1" noEditPoints="1" noAdjustHandles="1" noChangeArrowheads="1" noChangeShapeType="1" noTextEdit="1"/>
                </p:cNvSpPr>
                <p:nvPr/>
              </p:nvSpPr>
              <p:spPr>
                <a:xfrm>
                  <a:off x="-213318" y="5809943"/>
                  <a:ext cx="9991163" cy="369332"/>
                </a:xfrm>
                <a:prstGeom prst="rect">
                  <a:avLst/>
                </a:prstGeom>
                <a:blipFill>
                  <a:blip r:embed="rId24"/>
                  <a:stretch>
                    <a:fillRect t="-8197" b="-24590"/>
                  </a:stretch>
                </a:blipFill>
              </p:spPr>
              <p:txBody>
                <a:bodyPr/>
                <a:lstStyle/>
                <a:p>
                  <a:r>
                    <a:rPr lang="it-IT">
                      <a:noFill/>
                    </a:rPr>
                    <a:t> </a:t>
                  </a:r>
                </a:p>
              </p:txBody>
            </p:sp>
          </mc:Fallback>
        </mc:AlternateContent>
        <p:pic>
          <p:nvPicPr>
            <p:cNvPr id="67" name="Immagine 6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sum_{i\in S_s,j\in V\setminus S_s}\quad p_{ij}=\frac{s(n-s)}{(n-1)}&#10;\end{eqnarray*}&#10;}&#10;\end{document}" title="IguanaTex Bitmap Display">
              <a:extLst>
                <a:ext uri="{FF2B5EF4-FFF2-40B4-BE49-F238E27FC236}">
                  <a16:creationId xmlns:a16="http://schemas.microsoft.com/office/drawing/2014/main" id="{802CCF6D-98F7-787E-4EA8-D931844C152D}"/>
                </a:ext>
              </a:extLst>
            </p:cNvPr>
            <p:cNvPicPr>
              <a:picLocks noChangeAspect="1"/>
            </p:cNvPicPr>
            <p:nvPr>
              <p:custDataLst>
                <p:tags r:id="rId8"/>
              </p:custDataLst>
            </p:nvPr>
          </p:nvPicPr>
          <p:blipFill>
            <a:blip r:embed="rId25">
              <a:extLst>
                <a:ext uri="{28A0092B-C50C-407E-A947-70E740481C1C}">
                  <a14:useLocalDpi xmlns:a14="http://schemas.microsoft.com/office/drawing/2010/main" val="0"/>
                </a:ext>
              </a:extLst>
            </a:blip>
            <a:stretch>
              <a:fillRect/>
            </a:stretch>
          </p:blipFill>
          <p:spPr>
            <a:xfrm>
              <a:off x="6756287" y="5738946"/>
              <a:ext cx="2250888" cy="575140"/>
            </a:xfrm>
            <a:prstGeom prst="rect">
              <a:avLst/>
            </a:prstGeom>
          </p:spPr>
        </p:pic>
        <p:pic>
          <p:nvPicPr>
            <p:cNvPr id="79" name="Immagine 7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hi(P)&#10;=\frac{\frac{s(n-s)}{(n-1)}}{\frac{1}{n}\cdot s (n-s)}=&#10;\end{eqnarray*}&#10;}&#10;\end{document}" title="IguanaTex Bitmap Display">
              <a:extLst>
                <a:ext uri="{FF2B5EF4-FFF2-40B4-BE49-F238E27FC236}">
                  <a16:creationId xmlns:a16="http://schemas.microsoft.com/office/drawing/2014/main" id="{331B04E5-ECED-4E60-987A-9D3139BEECBC}"/>
                </a:ext>
              </a:extLst>
            </p:cNvPr>
            <p:cNvPicPr>
              <a:picLocks noChangeAspect="1"/>
            </p:cNvPicPr>
            <p:nvPr>
              <p:custDataLst>
                <p:tags r:id="rId9"/>
              </p:custDataLst>
            </p:nvPr>
          </p:nvPicPr>
          <p:blipFill>
            <a:blip r:embed="rId26">
              <a:extLst>
                <a:ext uri="{28A0092B-C50C-407E-A947-70E740481C1C}">
                  <a14:useLocalDpi xmlns:a14="http://schemas.microsoft.com/office/drawing/2010/main" val="0"/>
                </a:ext>
              </a:extLst>
            </a:blip>
            <a:stretch>
              <a:fillRect/>
            </a:stretch>
          </p:blipFill>
          <p:spPr>
            <a:xfrm>
              <a:off x="1769566" y="6485098"/>
              <a:ext cx="2007453" cy="715912"/>
            </a:xfrm>
            <a:prstGeom prst="rect">
              <a:avLst/>
            </a:prstGeom>
          </p:spPr>
        </p:pic>
        <p:pic>
          <p:nvPicPr>
            <p:cNvPr id="95" name="Immagine 9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rac{n}{n-1}\quad \quad \implies&#10;\end{eqnarray*}&#10;}&#10;\end{document}" title="IguanaTex Bitmap Display">
              <a:extLst>
                <a:ext uri="{FF2B5EF4-FFF2-40B4-BE49-F238E27FC236}">
                  <a16:creationId xmlns:a16="http://schemas.microsoft.com/office/drawing/2014/main" id="{2B11E07C-A886-39FC-AC75-A41276F593B7}"/>
                </a:ext>
              </a:extLst>
            </p:cNvPr>
            <p:cNvPicPr>
              <a:picLocks noChangeAspect="1"/>
            </p:cNvPicPr>
            <p:nvPr>
              <p:custDataLst>
                <p:tags r:id="rId10"/>
              </p:custDataLst>
            </p:nvPr>
          </p:nvPicPr>
          <p:blipFill>
            <a:blip r:embed="rId27">
              <a:extLst>
                <a:ext uri="{28A0092B-C50C-407E-A947-70E740481C1C}">
                  <a14:useLocalDpi xmlns:a14="http://schemas.microsoft.com/office/drawing/2010/main" val="0"/>
                </a:ext>
              </a:extLst>
            </a:blip>
            <a:stretch>
              <a:fillRect/>
            </a:stretch>
          </p:blipFill>
          <p:spPr>
            <a:xfrm>
              <a:off x="3899626" y="6697228"/>
              <a:ext cx="1411206" cy="420853"/>
            </a:xfrm>
            <a:prstGeom prst="rect">
              <a:avLst/>
            </a:prstGeom>
          </p:spPr>
        </p:pic>
        <p:pic>
          <p:nvPicPr>
            <p:cNvPr id="22" name="Immagine 2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n}]=2\underbrace{\frac{n-1}{n}}_{\leq 1}\sum_{s=1}^{n-1}\frac{1}{s}\;\sim \; 2 \log n&#10;\end{eqnarray*}&#10;}&#10;\end{document}" title="IguanaTex Bitmap Display">
              <a:extLst>
                <a:ext uri="{FF2B5EF4-FFF2-40B4-BE49-F238E27FC236}">
                  <a16:creationId xmlns:a16="http://schemas.microsoft.com/office/drawing/2014/main" id="{A3A6AA42-C019-FB6C-2434-F7C3130BEDA9}"/>
                </a:ext>
              </a:extLst>
            </p:cNvPr>
            <p:cNvPicPr>
              <a:picLocks noChangeAspect="1"/>
            </p:cNvPicPr>
            <p:nvPr>
              <p:custDataLst>
                <p:tags r:id="rId11"/>
              </p:custDataLst>
            </p:nvPr>
          </p:nvPicPr>
          <p:blipFill>
            <a:blip r:embed="rId28">
              <a:extLst>
                <a:ext uri="{28A0092B-C50C-407E-A947-70E740481C1C}">
                  <a14:useLocalDpi xmlns:a14="http://schemas.microsoft.com/office/drawing/2010/main" val="0"/>
                </a:ext>
              </a:extLst>
            </a:blip>
            <a:stretch>
              <a:fillRect/>
            </a:stretch>
          </p:blipFill>
          <p:spPr>
            <a:xfrm>
              <a:off x="5851180" y="6592938"/>
              <a:ext cx="2535829" cy="763519"/>
            </a:xfrm>
            <a:prstGeom prst="rect">
              <a:avLst/>
            </a:prstGeom>
          </p:spPr>
        </p:pic>
        <p:sp>
          <p:nvSpPr>
            <p:cNvPr id="91" name="CasellaDiTesto 90">
              <a:extLst>
                <a:ext uri="{FF2B5EF4-FFF2-40B4-BE49-F238E27FC236}">
                  <a16:creationId xmlns:a16="http://schemas.microsoft.com/office/drawing/2014/main" id="{897909D9-8390-61F8-C819-F8DB7FB4F823}"/>
                </a:ext>
              </a:extLst>
            </p:cNvPr>
            <p:cNvSpPr txBox="1"/>
            <p:nvPr/>
          </p:nvSpPr>
          <p:spPr>
            <a:xfrm>
              <a:off x="-213318" y="6658388"/>
              <a:ext cx="2099268" cy="369332"/>
            </a:xfrm>
            <a:prstGeom prst="rect">
              <a:avLst/>
            </a:prstGeom>
            <a:noFill/>
          </p:spPr>
          <p:txBody>
            <a:bodyPr wrap="square">
              <a:spAutoFit/>
            </a:bodyPr>
            <a:lstStyle/>
            <a:p>
              <a:pPr marL="800029" lvl="1" indent="-342900">
                <a:buFont typeface="Arial" panose="020B0604020202020204" pitchFamily="34" charset="0"/>
                <a:buChar char="•"/>
              </a:pPr>
              <a:r>
                <a:rPr lang="it-IT" b="1" dirty="0" err="1"/>
                <a:t>Thus</a:t>
              </a:r>
              <a:r>
                <a:rPr lang="it-IT" b="1" dirty="0"/>
                <a:t>:</a:t>
              </a:r>
              <a:endParaRPr lang="en-US" dirty="0"/>
            </a:p>
          </p:txBody>
        </p:sp>
      </p:grpSp>
    </p:spTree>
    <p:extLst>
      <p:ext uri="{BB962C8B-B14F-4D97-AF65-F5344CB8AC3E}">
        <p14:creationId xmlns:p14="http://schemas.microsoft.com/office/powerpoint/2010/main" val="3777135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fade">
                                      <p:cBhvr>
                                        <p:cTn id="33" dur="500"/>
                                        <p:tgtEl>
                                          <p:spTgt spid="4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fade">
                                      <p:cBhvr>
                                        <p:cTn id="36" dur="500"/>
                                        <p:tgtEl>
                                          <p:spTgt spid="4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8" grpId="0"/>
      <p:bldP spid="4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US" dirty="0"/>
              <a:t>Simulation</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9</a:t>
            </a:fld>
            <a:endParaRPr lang="it-IT"/>
          </a:p>
        </p:txBody>
      </p:sp>
      <p:sp>
        <p:nvSpPr>
          <p:cNvPr id="60" name="CasellaDiTesto 59">
            <a:extLst>
              <a:ext uri="{FF2B5EF4-FFF2-40B4-BE49-F238E27FC236}">
                <a16:creationId xmlns:a16="http://schemas.microsoft.com/office/drawing/2014/main" id="{9A2B9101-ADF0-2C2B-307F-A6FF67EF23D6}"/>
              </a:ext>
            </a:extLst>
          </p:cNvPr>
          <p:cNvSpPr txBox="1"/>
          <p:nvPr/>
        </p:nvSpPr>
        <p:spPr>
          <a:xfrm>
            <a:off x="332512" y="847930"/>
            <a:ext cx="9630638" cy="6463308"/>
          </a:xfrm>
          <a:prstGeom prst="rect">
            <a:avLst/>
          </a:prstGeom>
          <a:noFill/>
        </p:spPr>
        <p:txBody>
          <a:bodyPr wrap="square">
            <a:spAutoFit/>
          </a:bodyPr>
          <a:lstStyle/>
          <a:p>
            <a:r>
              <a:rPr lang="en-US" sz="1800" b="0" i="0" dirty="0" err="1">
                <a:effectLst/>
                <a:latin typeface="Menlo"/>
              </a:rPr>
              <a:t>clc</a:t>
            </a:r>
            <a:r>
              <a:rPr lang="en-US" sz="1800" b="0" i="0" dirty="0">
                <a:effectLst/>
                <a:latin typeface="Menlo"/>
              </a:rPr>
              <a:t>, clear </a:t>
            </a:r>
            <a:r>
              <a:rPr lang="en-US" sz="1800" b="0" i="0" dirty="0">
                <a:solidFill>
                  <a:srgbClr val="A709F5"/>
                </a:solidFill>
                <a:effectLst/>
                <a:latin typeface="Menlo"/>
              </a:rPr>
              <a:t>all</a:t>
            </a:r>
            <a:r>
              <a:rPr lang="en-US" sz="1800" b="0" i="0" dirty="0">
                <a:effectLst/>
                <a:latin typeface="Menlo"/>
              </a:rPr>
              <a:t>, close </a:t>
            </a:r>
            <a:r>
              <a:rPr lang="en-US" sz="1800" b="0" i="0" dirty="0">
                <a:solidFill>
                  <a:srgbClr val="A709F5"/>
                </a:solidFill>
                <a:effectLst/>
                <a:latin typeface="Menlo"/>
              </a:rPr>
              <a:t>all</a:t>
            </a:r>
            <a:r>
              <a:rPr lang="en-US" sz="1800" b="0" i="0" dirty="0">
                <a:effectLst/>
                <a:latin typeface="Menlo"/>
              </a:rPr>
              <a:t>, </a:t>
            </a:r>
            <a:r>
              <a:rPr lang="en-US" sz="1800" b="0" i="0" dirty="0" err="1">
                <a:effectLst/>
                <a:latin typeface="Menlo"/>
              </a:rPr>
              <a:t>rng</a:t>
            </a:r>
            <a:r>
              <a:rPr lang="en-US" sz="1800" b="0" i="0" dirty="0">
                <a:effectLst/>
                <a:latin typeface="Menlo"/>
              </a:rPr>
              <a:t>(6)</a:t>
            </a:r>
          </a:p>
          <a:p>
            <a:r>
              <a:rPr lang="en-US" sz="1800" b="0" i="0" dirty="0">
                <a:solidFill>
                  <a:srgbClr val="008013"/>
                </a:solidFill>
                <a:effectLst/>
                <a:latin typeface="Menlo"/>
              </a:rPr>
              <a:t>% Initialize the simulation</a:t>
            </a:r>
            <a:endParaRPr lang="en-US" sz="1800" b="0" i="0" dirty="0">
              <a:effectLst/>
              <a:latin typeface="Menlo"/>
            </a:endParaRPr>
          </a:p>
          <a:p>
            <a:r>
              <a:rPr lang="en-US" sz="1800" b="0" i="0" dirty="0">
                <a:effectLst/>
                <a:latin typeface="Menlo"/>
              </a:rPr>
              <a:t>N = 10; </a:t>
            </a:r>
            <a:r>
              <a:rPr lang="en-US" sz="1800" b="0" i="0" dirty="0">
                <a:solidFill>
                  <a:srgbClr val="008013"/>
                </a:solidFill>
                <a:effectLst/>
                <a:latin typeface="Menlo"/>
              </a:rPr>
              <a:t>% number of nodes</a:t>
            </a:r>
            <a:endParaRPr lang="en-US" sz="1800" b="0" i="0" dirty="0">
              <a:effectLst/>
              <a:latin typeface="Menlo"/>
            </a:endParaRPr>
          </a:p>
          <a:p>
            <a:r>
              <a:rPr lang="en-US" sz="1800" b="0" i="0" dirty="0">
                <a:effectLst/>
                <a:latin typeface="Menlo"/>
              </a:rPr>
              <a:t>S = zeros(1, N); </a:t>
            </a:r>
            <a:r>
              <a:rPr lang="en-US" sz="1800" b="0" i="0" dirty="0">
                <a:solidFill>
                  <a:srgbClr val="008013"/>
                </a:solidFill>
                <a:effectLst/>
                <a:latin typeface="Menlo"/>
              </a:rPr>
              <a:t>% state of each node (0 = unaware, 1 = aware)</a:t>
            </a:r>
            <a:endParaRPr lang="en-US" sz="1800" b="0" i="0" dirty="0">
              <a:effectLst/>
              <a:latin typeface="Menlo"/>
            </a:endParaRPr>
          </a:p>
          <a:p>
            <a:r>
              <a:rPr lang="en-US" sz="1800" b="0" i="0" dirty="0">
                <a:effectLst/>
                <a:latin typeface="Menlo"/>
              </a:rPr>
              <a:t>S(1) = 1; </a:t>
            </a:r>
            <a:r>
              <a:rPr lang="en-US" sz="1800" b="0" i="0" dirty="0">
                <a:solidFill>
                  <a:srgbClr val="008013"/>
                </a:solidFill>
                <a:effectLst/>
                <a:latin typeface="Menlo"/>
              </a:rPr>
              <a:t>% node 1 knows the rumor</a:t>
            </a:r>
            <a:endParaRPr lang="en-US" sz="1800" b="0" i="0" dirty="0">
              <a:effectLst/>
              <a:latin typeface="Menlo"/>
            </a:endParaRPr>
          </a:p>
          <a:p>
            <a:r>
              <a:rPr lang="en-US" sz="1800" b="0" i="0" dirty="0">
                <a:effectLst/>
                <a:latin typeface="Menlo"/>
              </a:rPr>
              <a:t>t = 0; </a:t>
            </a:r>
            <a:r>
              <a:rPr lang="en-US" sz="1800" b="0" i="0" dirty="0">
                <a:solidFill>
                  <a:srgbClr val="008013"/>
                </a:solidFill>
                <a:effectLst/>
                <a:latin typeface="Menlo"/>
              </a:rPr>
              <a:t>% interaction time</a:t>
            </a:r>
            <a:endParaRPr lang="en-US" sz="1800" b="0" i="0" dirty="0">
              <a:effectLst/>
              <a:latin typeface="Menlo"/>
            </a:endParaRPr>
          </a:p>
          <a:p>
            <a:r>
              <a:rPr lang="en-US" sz="1800" b="0" i="0" dirty="0">
                <a:solidFill>
                  <a:srgbClr val="008013"/>
                </a:solidFill>
                <a:effectLst/>
                <a:latin typeface="Menlo"/>
              </a:rPr>
              <a:t>% Create the complete graph matrix</a:t>
            </a:r>
            <a:endParaRPr lang="en-US" sz="1800" b="0" i="0" dirty="0">
              <a:effectLst/>
              <a:latin typeface="Menlo"/>
            </a:endParaRPr>
          </a:p>
          <a:p>
            <a:r>
              <a:rPr lang="en-US" sz="1800" b="0" i="0" dirty="0">
                <a:effectLst/>
                <a:latin typeface="Menlo"/>
              </a:rPr>
              <a:t>G = ones(N) - eye(N);</a:t>
            </a:r>
          </a:p>
          <a:p>
            <a:r>
              <a:rPr lang="en-US" sz="1800" b="0" i="0" dirty="0">
                <a:solidFill>
                  <a:srgbClr val="008013"/>
                </a:solidFill>
                <a:effectLst/>
                <a:latin typeface="Menlo"/>
              </a:rPr>
              <a:t>% Agents collect the agents’ status at each iteration until</a:t>
            </a:r>
            <a:endParaRPr lang="en-US" sz="1800" b="0" i="0" dirty="0">
              <a:effectLst/>
              <a:latin typeface="Menlo"/>
            </a:endParaRPr>
          </a:p>
          <a:p>
            <a:r>
              <a:rPr lang="en-US" sz="1800" b="0" i="0" dirty="0">
                <a:effectLst/>
                <a:latin typeface="Menlo"/>
              </a:rPr>
              <a:t>Agents=[S];</a:t>
            </a:r>
          </a:p>
          <a:p>
            <a:r>
              <a:rPr lang="en-US" sz="1800" b="0" i="0" dirty="0">
                <a:solidFill>
                  <a:srgbClr val="0E00FF"/>
                </a:solidFill>
                <a:effectLst/>
                <a:latin typeface="Menlo"/>
              </a:rPr>
              <a:t>while </a:t>
            </a:r>
            <a:r>
              <a:rPr lang="en-US" sz="1800" b="0" i="0" dirty="0">
                <a:effectLst/>
                <a:latin typeface="Menlo"/>
              </a:rPr>
              <a:t>sum(S)&lt; N </a:t>
            </a:r>
            <a:r>
              <a:rPr lang="en-US" sz="1800" b="0" i="0" dirty="0">
                <a:solidFill>
                  <a:srgbClr val="008013"/>
                </a:solidFill>
                <a:effectLst/>
                <a:latin typeface="Menlo"/>
              </a:rPr>
              <a:t>% while there are still unaware nodes</a:t>
            </a:r>
            <a:endParaRPr lang="en-US" sz="1800" b="0" i="0" dirty="0">
              <a:effectLst/>
              <a:latin typeface="Menlo"/>
            </a:endParaRPr>
          </a:p>
          <a:p>
            <a:pPr lvl="1"/>
            <a:r>
              <a:rPr lang="en-US" b="0" i="0" dirty="0">
                <a:solidFill>
                  <a:srgbClr val="008013"/>
                </a:solidFill>
                <a:effectLst/>
                <a:latin typeface="Menlo"/>
              </a:rPr>
              <a:t>% </a:t>
            </a:r>
            <a:r>
              <a:rPr lang="en-US" b="0" i="0" dirty="0" err="1">
                <a:solidFill>
                  <a:srgbClr val="008013"/>
                </a:solidFill>
                <a:effectLst/>
                <a:latin typeface="Menlo"/>
              </a:rPr>
              <a:t>Enstablish</a:t>
            </a:r>
            <a:r>
              <a:rPr lang="en-US" b="0" i="0" dirty="0">
                <a:solidFill>
                  <a:srgbClr val="008013"/>
                </a:solidFill>
                <a:effectLst/>
                <a:latin typeface="Menlo"/>
              </a:rPr>
              <a:t> a random comm. between 2 nodes (the 1st knows the rumor)</a:t>
            </a:r>
            <a:endParaRPr lang="en-US" b="0" i="0" dirty="0">
              <a:effectLst/>
              <a:latin typeface="Menlo"/>
            </a:endParaRPr>
          </a:p>
          <a:p>
            <a:pPr lvl="1"/>
            <a:r>
              <a:rPr lang="en-US" b="0" i="0" dirty="0" err="1">
                <a:effectLst/>
                <a:latin typeface="Menlo"/>
              </a:rPr>
              <a:t>node_indices</a:t>
            </a:r>
            <a:r>
              <a:rPr lang="en-US" b="0" i="0" dirty="0">
                <a:effectLst/>
                <a:latin typeface="Menlo"/>
              </a:rPr>
              <a:t> = </a:t>
            </a:r>
            <a:r>
              <a:rPr lang="en-US" b="0" i="0" dirty="0" err="1">
                <a:effectLst/>
                <a:latin typeface="Menlo"/>
              </a:rPr>
              <a:t>randperm</a:t>
            </a:r>
            <a:r>
              <a:rPr lang="en-US" b="0" i="0" dirty="0">
                <a:effectLst/>
                <a:latin typeface="Menlo"/>
              </a:rPr>
              <a:t>(N, 2)</a:t>
            </a:r>
          </a:p>
          <a:p>
            <a:pPr lvl="1"/>
            <a:r>
              <a:rPr lang="en-US" b="0" i="0" dirty="0">
                <a:solidFill>
                  <a:srgbClr val="008013"/>
                </a:solidFill>
                <a:effectLst/>
                <a:latin typeface="Menlo"/>
              </a:rPr>
              <a:t>% Push model</a:t>
            </a:r>
            <a:endParaRPr lang="en-US" b="0" i="0" dirty="0">
              <a:effectLst/>
              <a:latin typeface="Menlo"/>
            </a:endParaRPr>
          </a:p>
          <a:p>
            <a:pPr lvl="1"/>
            <a:r>
              <a:rPr lang="en-US" b="0" i="0" dirty="0">
                <a:solidFill>
                  <a:srgbClr val="0E00FF"/>
                </a:solidFill>
                <a:effectLst/>
                <a:latin typeface="Menlo"/>
              </a:rPr>
              <a:t>if </a:t>
            </a:r>
            <a:r>
              <a:rPr lang="en-US" b="0" i="0" dirty="0">
                <a:effectLst/>
                <a:latin typeface="Menlo"/>
              </a:rPr>
              <a:t>S(</a:t>
            </a:r>
            <a:r>
              <a:rPr lang="en-US" b="0" i="0" dirty="0" err="1">
                <a:effectLst/>
                <a:latin typeface="Menlo"/>
              </a:rPr>
              <a:t>node_indices</a:t>
            </a:r>
            <a:r>
              <a:rPr lang="en-US" b="0" i="0" dirty="0">
                <a:effectLst/>
                <a:latin typeface="Menlo"/>
              </a:rPr>
              <a:t>(1))==1</a:t>
            </a:r>
          </a:p>
          <a:p>
            <a:pPr lvl="1"/>
            <a:r>
              <a:rPr lang="en-US" b="0" i="0" dirty="0">
                <a:effectLst/>
                <a:latin typeface="Menlo"/>
              </a:rPr>
              <a:t>	S(</a:t>
            </a:r>
            <a:r>
              <a:rPr lang="en-US" b="0" i="0" dirty="0" err="1">
                <a:effectLst/>
                <a:latin typeface="Menlo"/>
              </a:rPr>
              <a:t>node_indices</a:t>
            </a:r>
            <a:r>
              <a:rPr lang="en-US" b="0" i="0" dirty="0">
                <a:effectLst/>
                <a:latin typeface="Menlo"/>
              </a:rPr>
              <a:t>(2)) = S(</a:t>
            </a:r>
            <a:r>
              <a:rPr lang="en-US" b="0" i="0" dirty="0" err="1">
                <a:effectLst/>
                <a:latin typeface="Menlo"/>
              </a:rPr>
              <a:t>node_indices</a:t>
            </a:r>
            <a:r>
              <a:rPr lang="en-US" b="0" i="0" dirty="0">
                <a:effectLst/>
                <a:latin typeface="Menlo"/>
              </a:rPr>
              <a:t>(1));</a:t>
            </a:r>
          </a:p>
          <a:p>
            <a:pPr lvl="1"/>
            <a:r>
              <a:rPr lang="en-US" b="0" i="0" dirty="0">
                <a:solidFill>
                  <a:srgbClr val="0E00FF"/>
                </a:solidFill>
                <a:effectLst/>
                <a:latin typeface="Menlo"/>
              </a:rPr>
              <a:t>end</a:t>
            </a:r>
            <a:endParaRPr lang="en-US" b="0" i="0" dirty="0">
              <a:effectLst/>
              <a:latin typeface="Menlo"/>
            </a:endParaRPr>
          </a:p>
          <a:p>
            <a:pPr lvl="1"/>
            <a:r>
              <a:rPr lang="en-US" b="0" i="0" dirty="0">
                <a:solidFill>
                  <a:srgbClr val="008013"/>
                </a:solidFill>
                <a:effectLst/>
                <a:latin typeface="Menlo"/>
              </a:rPr>
              <a:t>% Update the interaction time in accordance with an Exp(1/N), rate 10</a:t>
            </a:r>
            <a:endParaRPr lang="en-US" b="0" i="0" dirty="0">
              <a:effectLst/>
              <a:latin typeface="Menlo"/>
            </a:endParaRPr>
          </a:p>
          <a:p>
            <a:pPr lvl="1"/>
            <a:r>
              <a:rPr lang="en-US" b="0" i="0" dirty="0">
                <a:effectLst/>
                <a:latin typeface="Menlo"/>
              </a:rPr>
              <a:t>t = [</a:t>
            </a:r>
            <a:r>
              <a:rPr lang="en-US" b="0" i="0" dirty="0" err="1">
                <a:effectLst/>
                <a:latin typeface="Menlo"/>
              </a:rPr>
              <a:t>t;t</a:t>
            </a:r>
            <a:r>
              <a:rPr lang="en-US" b="0" i="0" dirty="0">
                <a:effectLst/>
                <a:latin typeface="Menlo"/>
              </a:rPr>
              <a:t>(end) + </a:t>
            </a:r>
            <a:r>
              <a:rPr lang="en-US" b="0" i="0" dirty="0" err="1">
                <a:effectLst/>
                <a:latin typeface="Menlo"/>
              </a:rPr>
              <a:t>exprnd</a:t>
            </a:r>
            <a:r>
              <a:rPr lang="en-US" b="0" i="0" dirty="0">
                <a:effectLst/>
                <a:latin typeface="Menlo"/>
              </a:rPr>
              <a:t>(1/N)];</a:t>
            </a:r>
          </a:p>
          <a:p>
            <a:pPr lvl="1"/>
            <a:r>
              <a:rPr lang="en-US" b="0" i="0" dirty="0">
                <a:effectLst/>
                <a:latin typeface="Menlo"/>
              </a:rPr>
              <a:t>Agents=[</a:t>
            </a:r>
            <a:r>
              <a:rPr lang="en-US" b="0" i="0" dirty="0" err="1">
                <a:effectLst/>
                <a:latin typeface="Menlo"/>
              </a:rPr>
              <a:t>Agents;S</a:t>
            </a:r>
            <a:r>
              <a:rPr lang="en-US" b="0" i="0" dirty="0">
                <a:effectLst/>
                <a:latin typeface="Menlo"/>
              </a:rPr>
              <a:t>];</a:t>
            </a:r>
          </a:p>
          <a:p>
            <a:r>
              <a:rPr lang="en-US" sz="1800" b="0" i="0" dirty="0">
                <a:solidFill>
                  <a:srgbClr val="0E00FF"/>
                </a:solidFill>
                <a:effectLst/>
                <a:latin typeface="Menlo"/>
              </a:rPr>
              <a:t>end</a:t>
            </a:r>
          </a:p>
          <a:p>
            <a:endParaRPr lang="en-US" dirty="0">
              <a:solidFill>
                <a:srgbClr val="0E00FF"/>
              </a:solidFill>
              <a:latin typeface="Menlo"/>
            </a:endParaRPr>
          </a:p>
          <a:p>
            <a:endParaRPr lang="en-US" sz="1800" b="0" i="0" dirty="0">
              <a:effectLst/>
              <a:latin typeface="Menlo"/>
            </a:endParaRPr>
          </a:p>
        </p:txBody>
      </p:sp>
    </p:spTree>
    <p:extLst>
      <p:ext uri="{BB962C8B-B14F-4D97-AF65-F5344CB8AC3E}">
        <p14:creationId xmlns:p14="http://schemas.microsoft.com/office/powerpoint/2010/main" val="30189058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UTPUTDPI" val="1200"/>
  <p:tag name="ORIGINALHEIGHT" val="134,2332"/>
  <p:tag name="ORIGINALWIDTH" val="1581,55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N}_i=\lbrace \;j\neq i\;:\; (i,j)\in \mathbfcal{E}\;\rbrace\subset \mathbfcal{V}&#10;\end{eqnarray*}&#10;}&#10;\end{document}"/>
  <p:tag name="IGUANATEXSIZE" val="19"/>
  <p:tag name="IGUANATEXCURSOR" val="1662"/>
  <p:tag name="TRANSPARENCY" val="Vero"/>
  <p:tag name="LATEXENGINEID" val="0"/>
  <p:tag name="TEMPFOLDER" val="c:\temp\"/>
  <p:tag name="LATEXFORMHEIGHT" val="312"/>
  <p:tag name="LATEXFORMWIDTH" val="384"/>
  <p:tag name="LATEXFORMWRAP" val="Vero"/>
  <p:tag name="BITMAPVECTOR" val="0"/>
</p:tagLst>
</file>

<file path=ppt/tags/tag10.xml><?xml version="1.0" encoding="utf-8"?>
<p:tagLst xmlns:a="http://schemas.openxmlformats.org/drawingml/2006/main" xmlns:r="http://schemas.openxmlformats.org/officeDocument/2006/relationships" xmlns:p="http://schemas.openxmlformats.org/presentationml/2006/main">
  <p:tag name="OUTPUTDPI" val="1200"/>
  <p:tag name="ORIGINALHEIGHT" val="373,4533"/>
  <p:tag name="ORIGINALWIDTH" val="3637,045"/>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n}]=\mathsf{E}\left[\sum_{s=1}^{n-1} \big( T_{s+1}-T_{s}\big)\right]=\sum_{s=1}^{n-1} \mathsf{E}[T_{s+1}-T_{s}]=&#10;\frac{n-1}{n}\cdot\sum_{s=1}^{n-1}\left(\frac{1}{s}+\frac{1}{n-s}\right)&#10;\end{eqnarray*}&#10;}&#10;\end{document}"/>
  <p:tag name="IGUANATEXSIZE" val="16"/>
  <p:tag name="IGUANATEXCURSOR" val="1747"/>
  <p:tag name="TRANSPARENCY" val="Vero"/>
  <p:tag name="LATEXENGINEID" val="0"/>
  <p:tag name="TEMPFOLDER" val="c:\temp\"/>
  <p:tag name="LATEXFORMHEIGHT" val="312"/>
  <p:tag name="LATEXFORMWIDTH" val="384"/>
  <p:tag name="LATEXFORMWRAP" val="Vero"/>
  <p:tag name="BITMAPVECTOR" val="0"/>
</p:tagLst>
</file>

<file path=ppt/tags/tag11.xml><?xml version="1.0" encoding="utf-8"?>
<p:tagLst xmlns:a="http://schemas.openxmlformats.org/drawingml/2006/main" xmlns:r="http://schemas.openxmlformats.org/officeDocument/2006/relationships" xmlns:p="http://schemas.openxmlformats.org/presentationml/2006/main">
  <p:tag name="OUTPUTDPI" val="1200"/>
  <p:tag name="ORIGINALHEIGHT" val="466,4417"/>
  <p:tag name="ORIGINALWIDTH" val="1333,333"/>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underbrace{\frac{n-1}{n}}_{\leq 1}\;2\;\sum_{s=1}^{n-1}\frac{1}{s}\;\sim\; 2 \log n&#10;\end{eqnarray*}&#10;}&#10;\end{document}"/>
  <p:tag name="IGUANATEXSIZE" val="16"/>
  <p:tag name="IGUANATEXCURSOR" val="1676"/>
  <p:tag name="TRANSPARENCY" val="Vero"/>
  <p:tag name="LATEXENGINEID" val="0"/>
  <p:tag name="TEMPFOLDER" val="c:\temp\"/>
  <p:tag name="LATEXFORMHEIGHT" val="312"/>
  <p:tag name="LATEXFORMWIDTH" val="384"/>
  <p:tag name="LATEXFORMWRAP" val="Vero"/>
  <p:tag name="BITMAPVECTOR" val="0"/>
</p:tagLst>
</file>

<file path=ppt/tags/tag12.xml><?xml version="1.0" encoding="utf-8"?>
<p:tagLst xmlns:a="http://schemas.openxmlformats.org/drawingml/2006/main" xmlns:r="http://schemas.openxmlformats.org/officeDocument/2006/relationships" xmlns:p="http://schemas.openxmlformats.org/presentationml/2006/main">
  <p:tag name="OUTPUTDPI" val="1200"/>
  <p:tag name="ORIGINALHEIGHT" val="337,4578"/>
  <p:tag name="ORIGINALWIDTH" val="3226,847"/>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Var}[T_{n}]=\sum_{s=1}^{n-1} \mathsf{Var}[T_{s+1}-T_{s}]&#10;\leq 2 \left(\frac{n-1}{n}\right)^2\cdot\sum_{s=1}^{n-1}\left(\frac{1}{s^2}+\frac{1}{(n-s)^2}\right)&#10;\end{eqnarray*}&#10;}&#10;\end{document}"/>
  <p:tag name="IGUANATEXSIZE" val="16"/>
  <p:tag name="IGUANATEXCURSOR" val="1707"/>
  <p:tag name="TRANSPARENCY" val="Vero"/>
  <p:tag name="LATEXENGINEID" val="0"/>
  <p:tag name="TEMPFOLDER" val="c:\temp\"/>
  <p:tag name="LATEXFORMHEIGHT" val="312"/>
  <p:tag name="LATEXFORMWIDTH" val="384"/>
  <p:tag name="LATEXFORMWRAP" val="Vero"/>
  <p:tag name="BITMAPVECTOR" val="0"/>
</p:tagLst>
</file>

<file path=ppt/tags/tag13.xml><?xml version="1.0" encoding="utf-8"?>
<p:tagLst xmlns:a="http://schemas.openxmlformats.org/drawingml/2006/main" xmlns:r="http://schemas.openxmlformats.org/officeDocument/2006/relationships" xmlns:p="http://schemas.openxmlformats.org/presentationml/2006/main">
  <p:tag name="OUTPUTDPI" val="1200"/>
  <p:tag name="ORIGINALHEIGHT" val="337,4578"/>
  <p:tag name="ORIGINALWIDTH" val="2532,433"/>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4&#10;\left(\frac{n-1}{n}\right)^2\cdot\sum_{s=1}^{n-1}\frac{1}{s^2}\;\leq \;4\sum_{s=1}^{\infty} \frac{1}{s^2}\;\sim \;4\cdot\frac{\pi^2}{6}=\frac{2\pi^2}{3}&#10;\end{eqnarray*}&#10;}&#10;\end{document}"/>
  <p:tag name="IGUANATEXSIZE" val="16"/>
  <p:tag name="IGUANATEXCURSOR" val="1717"/>
  <p:tag name="TRANSPARENCY" val="Vero"/>
  <p:tag name="LATEXENGINEID" val="0"/>
  <p:tag name="TEMPFOLDER" val="c:\temp\"/>
  <p:tag name="LATEXFORMHEIGHT" val="312"/>
  <p:tag name="LATEXFORMWIDTH" val="384"/>
  <p:tag name="LATEXFORMWRAP" val="Vero"/>
  <p:tag name="BITMAPVECTOR" val="0"/>
</p:tagLst>
</file>

<file path=ppt/tags/tag14.xml><?xml version="1.0" encoding="utf-8"?>
<p:tagLst xmlns:a="http://schemas.openxmlformats.org/drawingml/2006/main" xmlns:r="http://schemas.openxmlformats.org/officeDocument/2006/relationships" xmlns:p="http://schemas.openxmlformats.org/presentationml/2006/main">
  <p:tag name="OUTPUTDPI" val="1200"/>
  <p:tag name="ORIGINALHEIGHT" val="278,2152"/>
  <p:tag name="ORIGINALWIDTH" val="1957,255"/>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r\big(|T_n-2\log n|\geq c\big)\leq \frac{\mathsf{Var}[T_{n}]}{c^2}\leq \frac{2\pi^2}{3c^2}&#10;\end{eqnarray*}&#10;}&#10;\end{document}"/>
  <p:tag name="IGUANATEXSIZE" val="16"/>
  <p:tag name="IGUANATEXCURSOR" val="1633"/>
  <p:tag name="TRANSPARENCY" val="Vero"/>
  <p:tag name="LATEXENGINEID" val="0"/>
  <p:tag name="TEMPFOLDER" val="c:\temp\"/>
  <p:tag name="LATEXFORMHEIGHT" val="312"/>
  <p:tag name="LATEXFORMWIDTH" val="384"/>
  <p:tag name="LATEXFORMWRAP" val="Vero"/>
  <p:tag name="BITMAPVECTOR" val="0"/>
</p:tagLst>
</file>

<file path=ppt/tags/tag15.xml><?xml version="1.0" encoding="utf-8"?>
<p:tagLst xmlns:a="http://schemas.openxmlformats.org/drawingml/2006/main" xmlns:r="http://schemas.openxmlformats.org/officeDocument/2006/relationships" xmlns:p="http://schemas.openxmlformats.org/presentationml/2006/main">
  <p:tag name="OUTPUTDPI" val="1200"/>
  <p:tag name="ORIGINALHEIGHT" val="303,712"/>
  <p:tag name="ORIGINALWIDTH" val="1757,0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s+1}-T_{s}| S_s]&#10;=\frac{1}{\sum_{i\in S_s,j\in V\setminus S_s}\quad p_{ij}}&#10;\end{eqnarray*}&#10;}&#10;\end{document}"/>
  <p:tag name="IGUANATEXSIZE" val="18"/>
  <p:tag name="IGUANATEXCURSOR" val="1691"/>
  <p:tag name="TRANSPARENCY" val="Vero"/>
  <p:tag name="LATEXENGINEID" val="0"/>
  <p:tag name="TEMPFOLDER" val="c:\temp\"/>
  <p:tag name="LATEXFORMHEIGHT" val="312"/>
  <p:tag name="LATEXFORMWIDTH" val="384"/>
  <p:tag name="LATEXFORMWRAP" val="Vero"/>
  <p:tag name="BITMAPVECTOR" val="0"/>
</p:tagLst>
</file>

<file path=ppt/tags/tag16.xml><?xml version="1.0" encoding="utf-8"?>
<p:tagLst xmlns:a="http://schemas.openxmlformats.org/drawingml/2006/main" xmlns:r="http://schemas.openxmlformats.org/officeDocument/2006/relationships" xmlns:p="http://schemas.openxmlformats.org/presentationml/2006/main">
  <p:tag name="OUTPUTDPI" val="1200"/>
  <p:tag name="ORIGINALHEIGHT" val="448,4439"/>
  <p:tag name="ORIGINALWIDTH" val="1079,86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begin{bmatrix}&#10;0 &amp; 0.5 &amp; 0.5\\&#10;0 &amp; 0 &amp; 1\\&#10;0.2 &amp; 0.8 &amp; 0\\&#10;\end{bmatrix}&#10;\end{eqnarray*}&#10;}&#10;\end{document}"/>
  <p:tag name="IGUANATEXSIZE" val="18"/>
  <p:tag name="IGUANATEXCURSOR" val="1682"/>
  <p:tag name="TRANSPARENCY" val="Vero"/>
  <p:tag name="LATEXENGINEID" val="0"/>
  <p:tag name="TEMPFOLDER" val="c:\temp\"/>
  <p:tag name="LATEXFORMHEIGHT" val="312"/>
  <p:tag name="LATEXFORMWIDTH" val="384"/>
  <p:tag name="LATEXFORMWRAP" val="Vero"/>
  <p:tag name="BITMAPVECTOR" val="0"/>
</p:tagLst>
</file>

<file path=ppt/tags/tag17.xml><?xml version="1.0" encoding="utf-8"?>
<p:tagLst xmlns:a="http://schemas.openxmlformats.org/drawingml/2006/main" xmlns:r="http://schemas.openxmlformats.org/officeDocument/2006/relationships" xmlns:p="http://schemas.openxmlformats.org/presentationml/2006/main">
  <p:tag name="OUTPUTDPI" val="1200"/>
  <p:tag name="ORIGINALHEIGHT" val="323,9595"/>
  <p:tag name="ORIGINALWIDTH" val="1649,79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hi(P)&#10;=\min_{S\subset \mathbfcal{V},S\neq \emptyset}\frac{\sum_{i\in S,j\in \mathbfcal{V}\setminus S}\quad p_{ij}}{\frac{1}{n}\cdot|S|\cdot |\mathbfcal{V}\setminus S|}&#10;\end{eqnarray*}&#10;}&#10;\end{document}"/>
  <p:tag name="IGUANATEXSIZE" val="18"/>
  <p:tag name="IGUANATEXCURSOR" val="1674"/>
  <p:tag name="TRANSPARENCY" val="Vero"/>
  <p:tag name="LATEXENGINEID" val="0"/>
  <p:tag name="TEMPFOLDER" val="c:\temp\"/>
  <p:tag name="LATEXFORMHEIGHT" val="312"/>
  <p:tag name="LATEXFORMWIDTH" val="384"/>
  <p:tag name="LATEXFORMWRAP" val="Vero"/>
  <p:tag name="BITMAPVECTOR" val="0"/>
</p:tagLst>
</file>

<file path=ppt/tags/tag18.xml><?xml version="1.0" encoding="utf-8"?>
<p:tagLst xmlns:a="http://schemas.openxmlformats.org/drawingml/2006/main" xmlns:r="http://schemas.openxmlformats.org/officeDocument/2006/relationships" xmlns:p="http://schemas.openxmlformats.org/presentationml/2006/main">
  <p:tag name="OUTPUTDPI" val="1200"/>
  <p:tag name="ORIGINALHEIGHT" val="324,7094"/>
  <p:tag name="ORIGINALWIDTH" val="2086,23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hi(P)= \frac{\sum_{i\in \lbrace{2,3}\rbrace,j=1}\quad p_{i1}}{\frac{1}{3}\cdot 2 \cdot 1}=\frac{3\cdot 0.2}{2}=0.3&#10;\end{eqnarray*}&#10;}&#10;\end{document}"/>
  <p:tag name="IGUANATEXSIZE" val="17"/>
  <p:tag name="IGUANATEXCURSOR" val="1662"/>
  <p:tag name="TRANSPARENCY" val="Vero"/>
  <p:tag name="LATEXENGINEID" val="0"/>
  <p:tag name="TEMPFOLDER" val="c:\temp\"/>
  <p:tag name="LATEXFORMHEIGHT" val="312"/>
  <p:tag name="LATEXFORMWIDTH" val="384"/>
  <p:tag name="LATEXFORMWRAP" val="Vero"/>
  <p:tag name="BITMAPVECTOR" val="0"/>
</p:tagLst>
</file>

<file path=ppt/tags/tag19.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601,0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s+1}-T_{s}]=&#10;\mathsf{E}[\mathsf{E}[T_{s+1}-T_{s}|S_s]]&#10;\end{eqnarray*}&#10;}&#10;\end{document}"/>
  <p:tag name="IGUANATEXSIZE" val="18"/>
  <p:tag name="IGUANATEXCURSOR" val="1670"/>
  <p:tag name="TRANSPARENCY" val="Vero"/>
  <p:tag name="LATEXENGINEID" val="0"/>
  <p:tag name="TEMPFOLDER" val="c:\temp\"/>
  <p:tag name="LATEXFORMHEIGHT" val="312"/>
  <p:tag name="LATEXFORMWIDTH" val="384"/>
  <p:tag name="LATEXFORMWRAP" val="Vero"/>
  <p:tag name="BITMAPVECTOR" val="0"/>
</p:tagLst>
</file>

<file path=ppt/tags/tag2.xml><?xml version="1.0" encoding="utf-8"?>
<p:tagLst xmlns:a="http://schemas.openxmlformats.org/drawingml/2006/main" xmlns:r="http://schemas.openxmlformats.org/officeDocument/2006/relationships" xmlns:p="http://schemas.openxmlformats.org/presentationml/2006/main">
  <p:tag name="SELECTIONNAME" val="Group 26"/>
  <p:tag name="LAYER" val="2"/>
</p:tagLst>
</file>

<file path=ppt/tags/tag20.xml><?xml version="1.0" encoding="utf-8"?>
<p:tagLst xmlns:a="http://schemas.openxmlformats.org/drawingml/2006/main" xmlns:r="http://schemas.openxmlformats.org/officeDocument/2006/relationships" xmlns:p="http://schemas.openxmlformats.org/presentationml/2006/main">
  <p:tag name="OUTPUTDPI" val="1200"/>
  <p:tag name="ORIGINALHEIGHT" val="108,7364"/>
  <p:tag name="ORIGINALWIDTH" val="1348,3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it is the minimun }\forall\;S\subset V\text{)}&#10;\end{eqnarray*}&#10;}&#10;\end{document}"/>
  <p:tag name="IGUANATEXSIZE" val="17"/>
  <p:tag name="IGUANATEXCURSOR" val="1654"/>
  <p:tag name="TRANSPARENCY" val="Vero"/>
  <p:tag name="LATEXENGINEID" val="0"/>
  <p:tag name="TEMPFOLDER" val="c:\temp\"/>
  <p:tag name="LATEXFORMHEIGHT" val="312"/>
  <p:tag name="LATEXFORMWIDTH" val="384"/>
  <p:tag name="LATEXFORMWRAP" val="Vero"/>
  <p:tag name="BITMAPVECTOR" val="0"/>
</p:tagLst>
</file>

<file path=ppt/tags/tag21.xml><?xml version="1.0" encoding="utf-8"?>
<p:tagLst xmlns:a="http://schemas.openxmlformats.org/drawingml/2006/main" xmlns:r="http://schemas.openxmlformats.org/officeDocument/2006/relationships" xmlns:p="http://schemas.openxmlformats.org/presentationml/2006/main">
  <p:tag name="OUTPUTDPI" val="1200"/>
  <p:tag name="ORIGINALHEIGHT" val="308,9613"/>
  <p:tag name="ORIGINALWIDTH" val="1859,01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s+1}-T_{s}| S_s]\leq \frac{1}{\Phi(P)}\cdot \frac{1}{\frac{1}{n}\cdot s\cdot(n-s)}&#10;\end{eqnarray*}&#10;}&#10;\end{document}"/>
  <p:tag name="IGUANATEXSIZE" val="18"/>
  <p:tag name="IGUANATEXCURSOR" val="1685"/>
  <p:tag name="TRANSPARENCY" val="Vero"/>
  <p:tag name="LATEXENGINEID" val="0"/>
  <p:tag name="TEMPFOLDER" val="c:\temp\"/>
  <p:tag name="LATEXFORMHEIGHT" val="312"/>
  <p:tag name="LATEXFORMWIDTH" val="384"/>
  <p:tag name="LATEXFORMWRAP" val="Vero"/>
  <p:tag name="BITMAPVECTOR" val="0"/>
</p:tagLst>
</file>

<file path=ppt/tags/tag22.xml><?xml version="1.0" encoding="utf-8"?>
<p:tagLst xmlns:a="http://schemas.openxmlformats.org/drawingml/2006/main" xmlns:r="http://schemas.openxmlformats.org/officeDocument/2006/relationships" xmlns:p="http://schemas.openxmlformats.org/presentationml/2006/main">
  <p:tag name="OUTPUTDPI" val="1200"/>
  <p:tag name="ORIGINALHEIGHT" val="323,9595"/>
  <p:tag name="ORIGINALWIDTH" val="1941,507"/>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hi(P)&#10;=\min_{S\subset \mathbfcal{V},S\neq \emptyset}\frac{\sum_{i\in S,j\in \mathbfcal{V}\setminus S}\quad p_{ij}}{\frac{1}{n}\cdot|S|\cdot |\mathbfcal{V}\setminus S|}\;\implies\;&#10;\end{eqnarray*}&#10;}&#10;\end{document}"/>
  <p:tag name="IGUANATEXSIZE" val="18"/>
  <p:tag name="IGUANATEXCURSOR" val="1783"/>
  <p:tag name="TRANSPARENCY" val="Vero"/>
  <p:tag name="LATEXENGINEID" val="0"/>
  <p:tag name="TEMPFOLDER" val="c:\temp\"/>
  <p:tag name="LATEXFORMHEIGHT" val="312"/>
  <p:tag name="LATEXFORMWIDTH" val="384"/>
  <p:tag name="LATEXFORMWRAP" val="Vero"/>
  <p:tag name="BITMAPVECTOR" val="0"/>
</p:tagLst>
</file>

<file path=ppt/tags/tag23.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1081,36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rac{1}{\Phi(P)}\left(\frac{1}{s}+\frac{1}{n-s}\right)&#10;\end{eqnarray*}&#10;}&#10;\end{document}"/>
  <p:tag name="IGUANATEXSIZE" val="18"/>
  <p:tag name="IGUANATEXCURSOR" val="1636"/>
  <p:tag name="TRANSPARENCY" val="Vero"/>
  <p:tag name="LATEXENGINEID" val="0"/>
  <p:tag name="TEMPFOLDER" val="c:\temp\"/>
  <p:tag name="LATEXFORMHEIGHT" val="312"/>
  <p:tag name="LATEXFORMWIDTH" val="384"/>
  <p:tag name="LATEXFORMWRAP" val="Vero"/>
  <p:tag name="BITMAPVECTOR" val="0"/>
</p:tagLst>
</file>

<file path=ppt/tags/tag24.xml><?xml version="1.0" encoding="utf-8"?>
<p:tagLst xmlns:a="http://schemas.openxmlformats.org/drawingml/2006/main" xmlns:r="http://schemas.openxmlformats.org/officeDocument/2006/relationships" xmlns:p="http://schemas.openxmlformats.org/presentationml/2006/main">
  <p:tag name="OUTPUTDPI" val="1200"/>
  <p:tag name="ORIGINALHEIGHT" val="373,4533"/>
  <p:tag name="ORIGINALWIDTH" val="2836,146"/>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n}]=\mathsf{E}\left[\sum_{s=1}^{n-1} \mathsf{E}[T_{s+1}-T_{s}|S_s]\right]\leq \sum_{s=1}^{n-1} \frac{1}{\Phi(P)}\left(\frac{1}{s}+\frac{1}{n-s}\right)&#10;\end{eqnarray*}&#10;}&#10;\end{document}"/>
  <p:tag name="IGUANATEXSIZE" val="16"/>
  <p:tag name="IGUANATEXCURSOR" val="1682"/>
  <p:tag name="TRANSPARENCY" val="Vero"/>
  <p:tag name="LATEXENGINEID" val="0"/>
  <p:tag name="TEMPFOLDER" val="c:\temp\"/>
  <p:tag name="LATEXFORMHEIGHT" val="292,5"/>
  <p:tag name="LATEXFORMWIDTH" val="384"/>
  <p:tag name="LATEXFORMWRAP" val="Vero"/>
  <p:tag name="BITMAPVECTOR" val="0"/>
</p:tagLst>
</file>

<file path=ppt/tags/tag25.xml><?xml version="1.0" encoding="utf-8"?>
<p:tagLst xmlns:a="http://schemas.openxmlformats.org/drawingml/2006/main" xmlns:r="http://schemas.openxmlformats.org/officeDocument/2006/relationships" xmlns:p="http://schemas.openxmlformats.org/presentationml/2006/main">
  <p:tag name="OUTPUTDPI" val="1200"/>
  <p:tag name="ORIGINALHEIGHT" val="325,4593"/>
  <p:tag name="ORIGINALWIDTH" val="738,6577"/>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rac{2}{\Phi(P)}\cdot \sum_{s=1}^{n-1}\frac{1}{s}&#10;\end{eqnarray*}&#10;}&#10;\end{document}"/>
  <p:tag name="IGUANATEXSIZE" val="18"/>
  <p:tag name="IGUANATEXCURSOR" val="1626"/>
  <p:tag name="TRANSPARENCY" val="Vero"/>
  <p:tag name="LATEXENGINEID" val="0"/>
  <p:tag name="TEMPFOLDER" val="c:\temp\"/>
  <p:tag name="LATEXFORMHEIGHT" val="312"/>
  <p:tag name="LATEXFORMWIDTH" val="384"/>
  <p:tag name="LATEXFORMWRAP" val="Vero"/>
  <p:tag name="BITMAPVECTOR" val="0"/>
</p:tagLst>
</file>

<file path=ppt/tags/tag26.xml><?xml version="1.0" encoding="utf-8"?>
<p:tagLst xmlns:a="http://schemas.openxmlformats.org/drawingml/2006/main" xmlns:r="http://schemas.openxmlformats.org/officeDocument/2006/relationships" xmlns:p="http://schemas.openxmlformats.org/presentationml/2006/main">
  <p:tag name="OUTPUTDPI" val="1200"/>
  <p:tag name="ORIGINALHEIGHT" val="285,7143"/>
  <p:tag name="ORIGINALWIDTH" val="661,4173"/>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sim  \frac{2}{\Phi(P)}\log n&#10;\end{eqnarray*}&#10;}&#10;\end{document}"/>
  <p:tag name="IGUANATEXSIZE" val="18"/>
  <p:tag name="IGUANATEXCURSOR" val="1607"/>
  <p:tag name="TRANSPARENCY" val="Vero"/>
  <p:tag name="LATEXENGINEID" val="0"/>
  <p:tag name="TEMPFOLDER" val="c:\temp\"/>
  <p:tag name="LATEXFORMHEIGHT" val="312"/>
  <p:tag name="LATEXFORMWIDTH" val="384"/>
  <p:tag name="LATEXFORMWRAP" val="Vero"/>
  <p:tag name="BITMAPVECTOR" val="0"/>
</p:tagLst>
</file>

<file path=ppt/tags/tag27.xml><?xml version="1.0" encoding="utf-8"?>
<p:tagLst xmlns:a="http://schemas.openxmlformats.org/drawingml/2006/main" xmlns:r="http://schemas.openxmlformats.org/officeDocument/2006/relationships" xmlns:p="http://schemas.openxmlformats.org/presentationml/2006/main">
  <p:tag name="OUTPUTDPI" val="1200"/>
  <p:tag name="ORIGINALHEIGHT" val="356,9554"/>
  <p:tag name="ORIGINALWIDTH" val="1641,545"/>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r\left(T_n&gt;\frac{c\cdot \log n}{\Phi(P)}\right)\leq \frac{\mathsf{E}[T_n]}{\frac{c\cdot\log n}{\Phi(P)}}=\frac{2}{c}&#10;\end{eqnarray*}&#10;}&#10;\end{document}"/>
  <p:tag name="IGUANATEXSIZE" val="16"/>
  <p:tag name="IGUANATEXCURSOR" val="1691"/>
  <p:tag name="TRANSPARENCY" val="Vero"/>
  <p:tag name="LATEXENGINEID" val="0"/>
  <p:tag name="TEMPFOLDER" val="c:\temp\"/>
  <p:tag name="LATEXFORMHEIGHT" val="312"/>
  <p:tag name="LATEXFORMWIDTH" val="384"/>
  <p:tag name="LATEXFORMWRAP" val="Vero"/>
  <p:tag name="BITMAPVECTOR" val="0"/>
</p:tagLst>
</file>

<file path=ppt/tags/tag28.xml><?xml version="1.0" encoding="utf-8"?>
<p:tagLst xmlns:a="http://schemas.openxmlformats.org/drawingml/2006/main" xmlns:r="http://schemas.openxmlformats.org/officeDocument/2006/relationships" xmlns:p="http://schemas.openxmlformats.org/presentationml/2006/main">
  <p:tag name="OUTPUTDPI" val="1200"/>
  <p:tag name="ORIGINALHEIGHT" val="335,958"/>
  <p:tag name="ORIGINALWIDTH" val="1321,33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sum_{i\in S_s,j\in V\setminus S_s}\quad p_{ij}=\frac{s(n-s)}{(n-1)}&#10;\end{eqnarray*}&#10;}&#10;\end{document}"/>
  <p:tag name="IGUANATEXSIZE" val="18"/>
  <p:tag name="IGUANATEXCURSOR" val="1662"/>
  <p:tag name="TRANSPARENCY" val="Vero"/>
  <p:tag name="LATEXENGINEID" val="0"/>
  <p:tag name="TEMPFOLDER" val="c:\temp\"/>
  <p:tag name="LATEXFORMHEIGHT" val="312"/>
  <p:tag name="LATEXFORMWIDTH" val="384"/>
  <p:tag name="LATEXFORMWRAP" val="Vero"/>
  <p:tag name="BITMAPVECTOR" val="0"/>
</p:tagLst>
</file>

<file path=ppt/tags/tag29.xml><?xml version="1.0" encoding="utf-8"?>
<p:tagLst xmlns:a="http://schemas.openxmlformats.org/drawingml/2006/main" xmlns:r="http://schemas.openxmlformats.org/officeDocument/2006/relationships" xmlns:p="http://schemas.openxmlformats.org/presentationml/2006/main">
  <p:tag name="OUTPUTDPI" val="1200"/>
  <p:tag name="ORIGINALHEIGHT" val="387,7015"/>
  <p:tag name="ORIGINALWIDTH" val="1096,36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hi(P)&#10;=\frac{\frac{s(n-s)}{(n-1)}}{\frac{1}{n}\cdot s (n-s)}=&#10;\end{eqnarray*}&#10;}&#10;\end{document}"/>
  <p:tag name="IGUANATEXSIZE" val="18"/>
  <p:tag name="IGUANATEXCURSOR" val="1665"/>
  <p:tag name="TRANSPARENCY" val="Vero"/>
  <p:tag name="LATEXENGINEID" val="0"/>
  <p:tag name="TEMPFOLDER" val="c:\temp\"/>
  <p:tag name="LATEXFORMHEIGHT" val="312"/>
  <p:tag name="LATEXFORMWIDTH" val="384"/>
  <p:tag name="LATEXFORMWRAP" val="Vero"/>
  <p:tag name="BITMAPVECTOR" val="0"/>
</p:tagLst>
</file>

<file path=ppt/tags/tag3.xml><?xml version="1.0" encoding="utf-8"?>
<p:tagLst xmlns:a="http://schemas.openxmlformats.org/drawingml/2006/main" xmlns:r="http://schemas.openxmlformats.org/officeDocument/2006/relationships" xmlns:p="http://schemas.openxmlformats.org/presentationml/2006/main">
  <p:tag name="OUTPUTDPI" val="1200"/>
  <p:tag name="ORIGINALHEIGHT" val="294,7131"/>
  <p:tag name="ORIGINALWIDTH" val="1733,033"/>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s=\lambda\cdot\pr(a)\cdot \pr(b)=n\cdot\frac{s(n-s)}{n(n-1)}&#10;\end{eqnarray*}&#10;}&#10;\end{document}"/>
  <p:tag name="IGUANATEXSIZE" val="14"/>
  <p:tag name="IGUANATEXCURSOR" val="1612"/>
  <p:tag name="TRANSPARENCY" val="Vero"/>
  <p:tag name="LATEXENGINEID" val="0"/>
  <p:tag name="TEMPFOLDER" val="c:\temp\"/>
  <p:tag name="LATEXFORMHEIGHT" val="312"/>
  <p:tag name="LATEXFORMWIDTH" val="384"/>
  <p:tag name="LATEXFORMWRAP" val="Vero"/>
  <p:tag name="BITMAPVECTOR" val="0"/>
</p:tagLst>
</file>

<file path=ppt/tags/tag30.xml><?xml version="1.0" encoding="utf-8"?>
<p:tagLst xmlns:a="http://schemas.openxmlformats.org/drawingml/2006/main" xmlns:r="http://schemas.openxmlformats.org/officeDocument/2006/relationships" xmlns:p="http://schemas.openxmlformats.org/presentationml/2006/main">
  <p:tag name="OUTPUTDPI" val="1200"/>
  <p:tag name="ORIGINALHEIGHT" val="224,9719"/>
  <p:tag name="ORIGINALWIDTH" val="768,653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rac{n}{n-1}\quad \quad \implies&#10;\end{eqnarray*}&#10;}&#10;\end{document}"/>
  <p:tag name="IGUANATEXSIZE" val="18"/>
  <p:tag name="IGUANATEXCURSOR" val="1621"/>
  <p:tag name="TRANSPARENCY" val="Vero"/>
  <p:tag name="LATEXENGINEID" val="0"/>
  <p:tag name="TEMPFOLDER" val="c:\temp\"/>
  <p:tag name="LATEXFORMHEIGHT" val="312"/>
  <p:tag name="LATEXFORMWIDTH" val="384"/>
  <p:tag name="LATEXFORMWRAP" val="Vero"/>
  <p:tag name="BITMAPVECTOR" val="0"/>
</p:tagLst>
</file>

<file path=ppt/tags/tag31.xml><?xml version="1.0" encoding="utf-8"?>
<p:tagLst xmlns:a="http://schemas.openxmlformats.org/drawingml/2006/main" xmlns:r="http://schemas.openxmlformats.org/officeDocument/2006/relationships" xmlns:p="http://schemas.openxmlformats.org/presentationml/2006/main">
  <p:tag name="OUTPUTDPI" val="1200"/>
  <p:tag name="ORIGINALHEIGHT" val="466,4417"/>
  <p:tag name="ORIGINALWIDTH" val="1556,805"/>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n}]=2\underbrace{\frac{n-1}{n}}_{\leq 1}\sum_{s=1}^{n-1}\frac{1}{s}\;\sim \; 2 \log n&#10;\end{eqnarray*}&#10;}&#10;\end{document}"/>
  <p:tag name="IGUANATEXSIZE" val="16"/>
  <p:tag name="IGUANATEXCURSOR" val="1690"/>
  <p:tag name="TRANSPARENCY" val="Vero"/>
  <p:tag name="LATEXENGINEID" val="0"/>
  <p:tag name="TEMPFOLDER" val="c:\temp\"/>
  <p:tag name="LATEXFORMHEIGHT" val="312"/>
  <p:tag name="LATEXFORMWIDTH" val="384"/>
  <p:tag name="LATEXFORMWRAP" val="Vero"/>
  <p:tag name="BITMAPVECTOR" val="0"/>
</p:tagLst>
</file>

<file path=ppt/tags/tag4.xml><?xml version="1.0" encoding="utf-8"?>
<p:tagLst xmlns:a="http://schemas.openxmlformats.org/drawingml/2006/main" xmlns:r="http://schemas.openxmlformats.org/officeDocument/2006/relationships" xmlns:p="http://schemas.openxmlformats.org/presentationml/2006/main">
  <p:tag name="OUTPUTDPI" val="1200"/>
  <p:tag name="ORIGINALHEIGHT" val="353,9557"/>
  <p:tag name="ORIGINALWIDTH" val="1001,875"/>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2=\overbrace{n}^{\lambda}\cdot\frac{2}{n}\frac{(n-2)}{(n-1)}&#10;\end{eqnarray*}&#10;}&#10;\end{document}"/>
  <p:tag name="IGUANATEXSIZE" val="14"/>
  <p:tag name="IGUANATEXCURSOR" val="1634"/>
  <p:tag name="TRANSPARENCY" val="Vero"/>
  <p:tag name="LATEXENGINEID" val="0"/>
  <p:tag name="TEMPFOLDER" val="c:\temp\"/>
  <p:tag name="LATEXFORMHEIGHT" val="312"/>
  <p:tag name="LATEXFORMWIDTH" val="384"/>
  <p:tag name="LATEXFORMWRAP" val="Vero"/>
  <p:tag name="BITMAPVECTOR" val="0"/>
</p:tagLst>
</file>

<file path=ppt/tags/tag5.xml><?xml version="1.0" encoding="utf-8"?>
<p:tagLst xmlns:a="http://schemas.openxmlformats.org/drawingml/2006/main" xmlns:r="http://schemas.openxmlformats.org/officeDocument/2006/relationships" xmlns:p="http://schemas.openxmlformats.org/presentationml/2006/main">
  <p:tag name="OUTPUTDPI" val="1200"/>
  <p:tag name="ORIGINALHEIGHT" val="323,2096"/>
  <p:tag name="ORIGINALWIDTH" val="974,8781"/>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1=\overbrace{n}^{\lambda}\cdot \frac{1}{n}\cdot \frac{n-1}{n-1}&#10;\end{eqnarray*}&#10;}&#10;\end{document}"/>
  <p:tag name="IGUANATEXSIZE" val="14"/>
  <p:tag name="IGUANATEXCURSOR" val="1612"/>
  <p:tag name="TRANSPARENCY" val="Vero"/>
  <p:tag name="LATEXENGINEID" val="0"/>
  <p:tag name="TEMPFOLDER" val="c:\temp\"/>
  <p:tag name="LATEXFORMHEIGHT" val="312"/>
  <p:tag name="LATEXFORMWIDTH" val="384"/>
  <p:tag name="LATEXFORMWRAP" val="Vero"/>
  <p:tag name="BITMAPVECTOR" val="0"/>
</p:tagLst>
</file>

<file path=ppt/tags/tag6.xml><?xml version="1.0" encoding="utf-8"?>
<p:tagLst xmlns:a="http://schemas.openxmlformats.org/drawingml/2006/main" xmlns:r="http://schemas.openxmlformats.org/officeDocument/2006/relationships" xmlns:p="http://schemas.openxmlformats.org/presentationml/2006/main">
  <p:tag name="OUTPUTDPI" val="1200"/>
  <p:tag name="ORIGINALHEIGHT" val="480,6899"/>
  <p:tag name="ORIGINALWIDTH" val="2546,68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T_{s+1}-T_{s}]=\mathsf{E}\Big[Exp\big(\overbrace{\frac{s(n-s)}{n-1}}^{\lambda_s}\big)\Big]=\frac{1}{\lambda_s}=\frac{n-1}{s(n-s)}&#10;\end{eqnarray*}&#10;}&#10;\end{document}"/>
  <p:tag name="IGUANATEXSIZE" val="16"/>
  <p:tag name="IGUANATEXCURSOR" val="1648"/>
  <p:tag name="TRANSPARENCY" val="Vero"/>
  <p:tag name="LATEXENGINEID" val="0"/>
  <p:tag name="TEMPFOLDER" val="c:\temp\"/>
  <p:tag name="LATEXFORMHEIGHT" val="312"/>
  <p:tag name="LATEXFORMWIDTH" val="384"/>
  <p:tag name="LATEXFORMWRAP" val="Vero"/>
  <p:tag name="BITMAPVECTOR" val="0"/>
</p:tagLst>
</file>

<file path=ppt/tags/tag7.xml><?xml version="1.0" encoding="utf-8"?>
<p:tagLst xmlns:a="http://schemas.openxmlformats.org/drawingml/2006/main" xmlns:r="http://schemas.openxmlformats.org/officeDocument/2006/relationships" xmlns:p="http://schemas.openxmlformats.org/presentationml/2006/main">
  <p:tag name="OUTPUTDPI" val="1200"/>
  <p:tag name="ORIGINALHEIGHT" val="325,4593"/>
  <p:tag name="ORIGINALWIDTH" val="2585,67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Var}[T_{s+1}-T_{s}]=\left(\frac{1}{\lambda_s}\right)^2=\left(\frac{n-1}{n}\left(\frac{1}{s}+\frac{1}{n-s}\right)\right)^2&#10;\end{eqnarray*}&#10;}&#10;\end{document}"/>
  <p:tag name="IGUANATEXSIZE" val="16"/>
  <p:tag name="IGUANATEXCURSOR" val="1654"/>
  <p:tag name="TRANSPARENCY" val="Vero"/>
  <p:tag name="LATEXENGINEID" val="0"/>
  <p:tag name="TEMPFOLDER" val="c:\temp\"/>
  <p:tag name="LATEXFORMHEIGHT" val="312"/>
  <p:tag name="LATEXFORMWIDTH" val="384"/>
  <p:tag name="LATEXFORMWRAP" val="Vero"/>
  <p:tag name="BITMAPVECTOR" val="0"/>
</p:tagLst>
</file>

<file path=ppt/tags/tag8.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1069,36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rac{n-1}{n}\left(\frac{1}{s}+\frac{1}{n-s}\right)&#10;\end{eqnarray*}&#10;}&#10;\end{document}"/>
  <p:tag name="IGUANATEXSIZE" val="16"/>
  <p:tag name="IGUANATEXCURSOR" val="1654"/>
  <p:tag name="TRANSPARENCY" val="Vero"/>
  <p:tag name="LATEXENGINEID" val="0"/>
  <p:tag name="TEMPFOLDER" val="c:\temp\"/>
  <p:tag name="LATEXFORMHEIGHT" val="312"/>
  <p:tag name="LATEXFORMWIDTH" val="384"/>
  <p:tag name="LATEXFORMWRAP" val="Vero"/>
  <p:tag name="BITMAPVECTOR" val="0"/>
</p:tagLst>
</file>

<file path=ppt/tags/tag9.xml><?xml version="1.0" encoding="utf-8"?>
<p:tagLst xmlns:a="http://schemas.openxmlformats.org/drawingml/2006/main" xmlns:r="http://schemas.openxmlformats.org/officeDocument/2006/relationships" xmlns:p="http://schemas.openxmlformats.org/presentationml/2006/main">
  <p:tag name="OUTPUTDPI" val="1200"/>
  <p:tag name="ORIGINALHEIGHT" val="325,4593"/>
  <p:tag name="ORIGINALWIDTH" val="2803,89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eq \left(\frac{n-1}{n}\right)^2 2 \left[\frac{1}{s^2}+\frac{1}{(n-s)^2}\right] \quad\text{(}(x+y)^2\leq 2(x^2+y^2)\text{)}&#10;\end{eqnarray*}&#10;}&#10;\end{document}"/>
  <p:tag name="IGUANATEXSIZE" val="16"/>
  <p:tag name="IGUANATEXCURSOR" val="1725"/>
  <p:tag name="TRANSPARENCY" val="Vero"/>
  <p:tag name="LATEXENGINEID" val="0"/>
  <p:tag name="TEMPFOLDER" val="c:\temp\"/>
  <p:tag name="LATEXFORMHEIGHT" val="312"/>
  <p:tag name="LATEXFORMWIDTH" val="384"/>
  <p:tag name="LATEXFORMWRAP" val="Vero"/>
  <p:tag name="BITMAPVECTOR" val="0"/>
</p:tagLst>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4DF37B6972D378459D3E5F10F0FDAED2" ma:contentTypeVersion="2" ma:contentTypeDescription="Creare un nuovo documento." ma:contentTypeScope="" ma:versionID="42bbe3548d9434dec54722452aee9852">
  <xsd:schema xmlns:xsd="http://www.w3.org/2001/XMLSchema" xmlns:xs="http://www.w3.org/2001/XMLSchema" xmlns:p="http://schemas.microsoft.com/office/2006/metadata/properties" xmlns:ns3="824296f0-feb0-4d77-81bc-4ad39a3da554" targetNamespace="http://schemas.microsoft.com/office/2006/metadata/properties" ma:root="true" ma:fieldsID="ead379e4b5bb27bb600424d50594b0d3" ns3:_="">
    <xsd:import namespace="824296f0-feb0-4d77-81bc-4ad39a3da554"/>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4296f0-feb0-4d77-81bc-4ad39a3da5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75C528-FBD7-4B3E-9F34-AF1040C1B901}">
  <ds:schemaRefs>
    <ds:schemaRef ds:uri="http://schemas.microsoft.com/sharepoint/v3/contenttype/forms"/>
  </ds:schemaRefs>
</ds:datastoreItem>
</file>

<file path=customXml/itemProps2.xml><?xml version="1.0" encoding="utf-8"?>
<ds:datastoreItem xmlns:ds="http://schemas.openxmlformats.org/officeDocument/2006/customXml" ds:itemID="{FF5DC3A8-B221-435C-B8D7-CE8E648BDAA9}">
  <ds:schemaRefs>
    <ds:schemaRef ds:uri="http://purl.org/dc/terms/"/>
    <ds:schemaRef ds:uri="http://purl.org/dc/elements/1.1/"/>
    <ds:schemaRef ds:uri="http://schemas.microsoft.com/office/2006/documentManagement/types"/>
    <ds:schemaRef ds:uri="http://purl.org/dc/dcmitype/"/>
    <ds:schemaRef ds:uri="http://schemas.microsoft.com/office/2006/metadata/properties"/>
    <ds:schemaRef ds:uri="http://www.w3.org/XML/1998/namespace"/>
    <ds:schemaRef ds:uri="824296f0-feb0-4d77-81bc-4ad39a3da554"/>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7CBA3814-DEF2-4D4C-B7D2-16B1483A8B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4296f0-feb0-4d77-81bc-4ad39a3da5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4584</Words>
  <Application>Microsoft Office PowerPoint</Application>
  <PresentationFormat>Personalizzato</PresentationFormat>
  <Paragraphs>250</Paragraphs>
  <Slides>10</Slides>
  <Notes>10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10</vt:i4>
      </vt:variant>
    </vt:vector>
  </HeadingPairs>
  <TitlesOfParts>
    <vt:vector size="17" baseType="lpstr">
      <vt:lpstr>Arial</vt:lpstr>
      <vt:lpstr>Calibri</vt:lpstr>
      <vt:lpstr>Calibri Light</vt:lpstr>
      <vt:lpstr>Cambria Math</vt:lpstr>
      <vt:lpstr>Menlo</vt:lpstr>
      <vt:lpstr>Wingdings</vt:lpstr>
      <vt:lpstr>Tema di Office</vt:lpstr>
      <vt:lpstr>STOCHASTIC MODELS - Advanced seminars - Rumor spreading over Networks</vt:lpstr>
      <vt:lpstr>Rumor spreading over Networks</vt:lpstr>
      <vt:lpstr>Asynchronous Rumor spreading over networks</vt:lpstr>
      <vt:lpstr>Rumor spreading over complete graphs: CT-MC model</vt:lpstr>
      <vt:lpstr>Analysis as a function of the network size “n”</vt:lpstr>
      <vt:lpstr>Order of Complexities</vt:lpstr>
      <vt:lpstr>Rumor spreading over generic Graphs</vt:lpstr>
      <vt:lpstr>Rumor spreading over general graphs (cont’d)</vt:lpstr>
      <vt:lpstr>Simulation</vt:lpstr>
      <vt:lpstr>Simulation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Queueing theory</dc:title>
  <dc:creator>Alessandro Pilloni</dc:creator>
  <cp:lastModifiedBy>Alessandro Pilloni</cp:lastModifiedBy>
  <cp:revision>930</cp:revision>
  <dcterms:created xsi:type="dcterms:W3CDTF">2019-12-03T17:28:14Z</dcterms:created>
  <dcterms:modified xsi:type="dcterms:W3CDTF">2025-05-15T17:03:05Z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0x0101004DF37B6972D378459D3E5F10F0FDAED2</vt:lpwstr>
  </property>
</Properties>
</file>