
<file path=[Content_Types].xml><?xml version="1.0" encoding="utf-8"?>
<Types xmlns="http://schemas.openxmlformats.org/package/2006/content-types">
  <Default Extension="gif" ContentType="image/gif"/>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notesSlides/notesSlide12.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13.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14.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15.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16.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17.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notesSlides/notesSlide18.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notesSlides/notesSlide19.xml" ContentType="application/vnd.openxmlformats-officedocument.presentationml.notesSlide+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notesSlides/notesSlide20.xml" ContentType="application/vnd.openxmlformats-officedocument.presentationml.notesSlide+xml"/>
  <Override PartName="/ppt/tags/tag50.xml" ContentType="application/vnd.openxmlformats-officedocument.presentationml.tags+xml"/>
  <Override PartName="/ppt/notesSlides/notesSlide21.xml" ContentType="application/vnd.openxmlformats-officedocument.presentationml.notesSlide+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notesSlides/notesSlide22.xml" ContentType="application/vnd.openxmlformats-officedocument.presentationml.notesSlide+xml"/>
  <Override PartName="/ppt/tags/tag54.xml" ContentType="application/vnd.openxmlformats-officedocument.presentationml.tags+xml"/>
  <Override PartName="/ppt/tags/tag55.xml" ContentType="application/vnd.openxmlformats-officedocument.presentationml.tags+xml"/>
  <Override PartName="/ppt/notesSlides/notesSlide23.xml" ContentType="application/vnd.openxmlformats-officedocument.presentationml.notesSlide+xml"/>
  <Override PartName="/ppt/tags/tag56.xml" ContentType="application/vnd.openxmlformats-officedocument.presentationml.tags+xml"/>
  <Override PartName="/ppt/tags/tag57.xml" ContentType="application/vnd.openxmlformats-officedocument.presentationml.tags+xml"/>
  <Override PartName="/ppt/notesSlides/notesSlide24.xml" ContentType="application/vnd.openxmlformats-officedocument.presentationml.notesSlide+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notesSlides/notesSlide25.xml" ContentType="application/vnd.openxmlformats-officedocument.presentationml.notesSlide+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notesSlides/notesSlide26.xml" ContentType="application/vnd.openxmlformats-officedocument.presentationml.notesSlide+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notesSlides/notesSlide27.xml" ContentType="application/vnd.openxmlformats-officedocument.presentationml.notesSlide+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notesSlides/notesSlide28.xml" ContentType="application/vnd.openxmlformats-officedocument.presentationml.notesSlide+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notesSlides/notesSlide29.xml" ContentType="application/vnd.openxmlformats-officedocument.presentationml.notesSlide+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notesSlides/notesSlide30.xml" ContentType="application/vnd.openxmlformats-officedocument.presentationml.notesSlide+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notesSlides/notesSlide31.xml" ContentType="application/vnd.openxmlformats-officedocument.presentationml.notesSlide+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notesSlides/notesSlide32.xml" ContentType="application/vnd.openxmlformats-officedocument.presentationml.notesSlide+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4"/>
  </p:sldMasterIdLst>
  <p:notesMasterIdLst>
    <p:notesMasterId r:id="rId41"/>
  </p:notesMasterIdLst>
  <p:sldIdLst>
    <p:sldId id="256" r:id="rId5"/>
    <p:sldId id="304" r:id="rId6"/>
    <p:sldId id="306" r:id="rId7"/>
    <p:sldId id="307" r:id="rId8"/>
    <p:sldId id="311" r:id="rId9"/>
    <p:sldId id="312" r:id="rId10"/>
    <p:sldId id="313" r:id="rId11"/>
    <p:sldId id="320" r:id="rId12"/>
    <p:sldId id="316" r:id="rId13"/>
    <p:sldId id="314" r:id="rId14"/>
    <p:sldId id="332" r:id="rId15"/>
    <p:sldId id="333" r:id="rId16"/>
    <p:sldId id="331" r:id="rId17"/>
    <p:sldId id="318" r:id="rId18"/>
    <p:sldId id="319" r:id="rId19"/>
    <p:sldId id="315" r:id="rId20"/>
    <p:sldId id="321" r:id="rId21"/>
    <p:sldId id="325" r:id="rId22"/>
    <p:sldId id="322" r:id="rId23"/>
    <p:sldId id="323" r:id="rId24"/>
    <p:sldId id="326" r:id="rId25"/>
    <p:sldId id="334" r:id="rId26"/>
    <p:sldId id="337" r:id="rId27"/>
    <p:sldId id="340" r:id="rId28"/>
    <p:sldId id="338" r:id="rId29"/>
    <p:sldId id="342" r:id="rId30"/>
    <p:sldId id="347" r:id="rId31"/>
    <p:sldId id="362" r:id="rId32"/>
    <p:sldId id="348" r:id="rId33"/>
    <p:sldId id="352" r:id="rId34"/>
    <p:sldId id="356" r:id="rId35"/>
    <p:sldId id="359" r:id="rId36"/>
    <p:sldId id="357" r:id="rId37"/>
    <p:sldId id="360" r:id="rId38"/>
    <p:sldId id="361" r:id="rId39"/>
    <p:sldId id="363" r:id="rId40"/>
  </p:sldIdLst>
  <p:sldSz cx="10080625" cy="7559675"/>
  <p:notesSz cx="6858000" cy="9144000"/>
  <p:defaultTextStyle>
    <a:defPPr>
      <a:defRPr lang="en-US"/>
    </a:defPPr>
    <a:lvl1pPr marL="0" algn="l" defTabSz="457129" rtl="0" eaLnBrk="1" latinLnBrk="0" hangingPunct="1">
      <a:defRPr sz="1800" kern="1200">
        <a:solidFill>
          <a:schemeClr val="tx1"/>
        </a:solidFill>
        <a:latin typeface="+mn-lt"/>
        <a:ea typeface="+mn-ea"/>
        <a:cs typeface="+mn-cs"/>
      </a:defRPr>
    </a:lvl1pPr>
    <a:lvl2pPr marL="457129" algn="l" defTabSz="457129" rtl="0" eaLnBrk="1" latinLnBrk="0" hangingPunct="1">
      <a:defRPr sz="1800" kern="1200">
        <a:solidFill>
          <a:schemeClr val="tx1"/>
        </a:solidFill>
        <a:latin typeface="+mn-lt"/>
        <a:ea typeface="+mn-ea"/>
        <a:cs typeface="+mn-cs"/>
      </a:defRPr>
    </a:lvl2pPr>
    <a:lvl3pPr marL="914258" algn="l" defTabSz="457129" rtl="0" eaLnBrk="1" latinLnBrk="0" hangingPunct="1">
      <a:defRPr sz="1800" kern="1200">
        <a:solidFill>
          <a:schemeClr val="tx1"/>
        </a:solidFill>
        <a:latin typeface="+mn-lt"/>
        <a:ea typeface="+mn-ea"/>
        <a:cs typeface="+mn-cs"/>
      </a:defRPr>
    </a:lvl3pPr>
    <a:lvl4pPr marL="1371387" algn="l" defTabSz="457129" rtl="0" eaLnBrk="1" latinLnBrk="0" hangingPunct="1">
      <a:defRPr sz="1800" kern="1200">
        <a:solidFill>
          <a:schemeClr val="tx1"/>
        </a:solidFill>
        <a:latin typeface="+mn-lt"/>
        <a:ea typeface="+mn-ea"/>
        <a:cs typeface="+mn-cs"/>
      </a:defRPr>
    </a:lvl4pPr>
    <a:lvl5pPr marL="1828517" algn="l" defTabSz="457129" rtl="0" eaLnBrk="1" latinLnBrk="0" hangingPunct="1">
      <a:defRPr sz="1800" kern="1200">
        <a:solidFill>
          <a:schemeClr val="tx1"/>
        </a:solidFill>
        <a:latin typeface="+mn-lt"/>
        <a:ea typeface="+mn-ea"/>
        <a:cs typeface="+mn-cs"/>
      </a:defRPr>
    </a:lvl5pPr>
    <a:lvl6pPr marL="2285645" algn="l" defTabSz="457129" rtl="0" eaLnBrk="1" latinLnBrk="0" hangingPunct="1">
      <a:defRPr sz="1800" kern="1200">
        <a:solidFill>
          <a:schemeClr val="tx1"/>
        </a:solidFill>
        <a:latin typeface="+mn-lt"/>
        <a:ea typeface="+mn-ea"/>
        <a:cs typeface="+mn-cs"/>
      </a:defRPr>
    </a:lvl6pPr>
    <a:lvl7pPr marL="2742775" algn="l" defTabSz="457129" rtl="0" eaLnBrk="1" latinLnBrk="0" hangingPunct="1">
      <a:defRPr sz="1800" kern="1200">
        <a:solidFill>
          <a:schemeClr val="tx1"/>
        </a:solidFill>
        <a:latin typeface="+mn-lt"/>
        <a:ea typeface="+mn-ea"/>
        <a:cs typeface="+mn-cs"/>
      </a:defRPr>
    </a:lvl7pPr>
    <a:lvl8pPr marL="3199904" algn="l" defTabSz="457129" rtl="0" eaLnBrk="1" latinLnBrk="0" hangingPunct="1">
      <a:defRPr sz="1800" kern="1200">
        <a:solidFill>
          <a:schemeClr val="tx1"/>
        </a:solidFill>
        <a:latin typeface="+mn-lt"/>
        <a:ea typeface="+mn-ea"/>
        <a:cs typeface="+mn-cs"/>
      </a:defRPr>
    </a:lvl8pPr>
    <a:lvl9pPr marL="3657033" algn="l" defTabSz="457129"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essandro Pilloni" initials="AP" lastIdx="3" clrIdx="0">
    <p:extLst>
      <p:ext uri="{19B8F6BF-5375-455C-9EA6-DF929625EA0E}">
        <p15:presenceInfo xmlns:p15="http://schemas.microsoft.com/office/powerpoint/2012/main" userId="Alessandro Pilloni"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E7122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0402CD1-4C86-4D7D-8765-DCAC0F008101}" v="439" dt="2025-05-15T10:03:11.480"/>
  </p1510:revLst>
</p1510:revInfo>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Stile chiaro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73" autoAdjust="0"/>
  </p:normalViewPr>
  <p:slideViewPr>
    <p:cSldViewPr snapToGrid="0">
      <p:cViewPr varScale="1">
        <p:scale>
          <a:sx n="100" d="100"/>
          <a:sy n="100" d="100"/>
        </p:scale>
        <p:origin x="1656" y="96"/>
      </p:cViewPr>
      <p:guideLst/>
    </p:cSldViewPr>
  </p:slideViewPr>
  <p:outlineViewPr>
    <p:cViewPr>
      <p:scale>
        <a:sx n="33" d="100"/>
        <a:sy n="33" d="100"/>
      </p:scale>
      <p:origin x="0" y="-2799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commentAuthors" Target="commentAuthors.xml"/><Relationship Id="rId47" Type="http://schemas.microsoft.com/office/2016/11/relationships/changesInfo" Target="changesInfos/changesInfo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presProps" Target="presProps.xml"/><Relationship Id="rId48" Type="http://schemas.microsoft.com/office/2015/10/relationships/revisionInfo" Target="revisionInfo.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bleStyles" Target="tableStyles.xml"/><Relationship Id="rId20" Type="http://schemas.openxmlformats.org/officeDocument/2006/relationships/slide" Target="slides/slide16.xml"/><Relationship Id="rId41"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essandro Pilloni" userId="ec2093b0-1858-41d6-ad59-6d40044addf9" providerId="ADAL" clId="{A0402CD1-4C86-4D7D-8765-DCAC0F008101}"/>
    <pc:docChg chg="undo custSel modSld">
      <pc:chgData name="Alessandro Pilloni" userId="ec2093b0-1858-41d6-ad59-6d40044addf9" providerId="ADAL" clId="{A0402CD1-4C86-4D7D-8765-DCAC0F008101}" dt="2025-05-15T10:03:15.622" v="1283" actId="1076"/>
      <pc:docMkLst>
        <pc:docMk/>
      </pc:docMkLst>
      <pc:sldChg chg="addSp delSp modSp mod">
        <pc:chgData name="Alessandro Pilloni" userId="ec2093b0-1858-41d6-ad59-6d40044addf9" providerId="ADAL" clId="{A0402CD1-4C86-4D7D-8765-DCAC0F008101}" dt="2025-05-15T08:15:11.780" v="147" actId="1076"/>
        <pc:sldMkLst>
          <pc:docMk/>
          <pc:sldMk cId="1196434887" sldId="256"/>
        </pc:sldMkLst>
        <pc:picChg chg="add del mod">
          <ac:chgData name="Alessandro Pilloni" userId="ec2093b0-1858-41d6-ad59-6d40044addf9" providerId="ADAL" clId="{A0402CD1-4C86-4D7D-8765-DCAC0F008101}" dt="2025-05-15T08:15:10.510" v="146" actId="14100"/>
          <ac:picMkLst>
            <pc:docMk/>
            <pc:sldMk cId="1196434887" sldId="256"/>
            <ac:picMk id="2" creationId="{D1E7EB86-97AD-CB10-AEAC-27532E7B93E1}"/>
          </ac:picMkLst>
        </pc:picChg>
        <pc:picChg chg="add del mod">
          <ac:chgData name="Alessandro Pilloni" userId="ec2093b0-1858-41d6-ad59-6d40044addf9" providerId="ADAL" clId="{A0402CD1-4C86-4D7D-8765-DCAC0F008101}" dt="2025-05-15T08:15:07.372" v="145" actId="478"/>
          <ac:picMkLst>
            <pc:docMk/>
            <pc:sldMk cId="1196434887" sldId="256"/>
            <ac:picMk id="3" creationId="{B238953B-9A30-9E27-EA29-E224272F55E2}"/>
          </ac:picMkLst>
        </pc:picChg>
        <pc:picChg chg="add del mod">
          <ac:chgData name="Alessandro Pilloni" userId="ec2093b0-1858-41d6-ad59-6d40044addf9" providerId="ADAL" clId="{A0402CD1-4C86-4D7D-8765-DCAC0F008101}" dt="2025-05-15T08:15:04.097" v="143" actId="478"/>
          <ac:picMkLst>
            <pc:docMk/>
            <pc:sldMk cId="1196434887" sldId="256"/>
            <ac:picMk id="4" creationId="{7347A389-4240-6762-2DF5-9A4BAB9847CC}"/>
          </ac:picMkLst>
        </pc:picChg>
        <pc:picChg chg="mod">
          <ac:chgData name="Alessandro Pilloni" userId="ec2093b0-1858-41d6-ad59-6d40044addf9" providerId="ADAL" clId="{A0402CD1-4C86-4D7D-8765-DCAC0F008101}" dt="2025-05-15T08:15:11.780" v="147" actId="1076"/>
          <ac:picMkLst>
            <pc:docMk/>
            <pc:sldMk cId="1196434887" sldId="256"/>
            <ac:picMk id="7176" creationId="{EDB6F1C2-D5BF-4D3F-9513-BD1D539F31A9}"/>
          </ac:picMkLst>
        </pc:picChg>
      </pc:sldChg>
      <pc:sldChg chg="addSp modSp mod">
        <pc:chgData name="Alessandro Pilloni" userId="ec2093b0-1858-41d6-ad59-6d40044addf9" providerId="ADAL" clId="{A0402CD1-4C86-4D7D-8765-DCAC0F008101}" dt="2025-05-15T08:22:32.826" v="317" actId="14100"/>
        <pc:sldMkLst>
          <pc:docMk/>
          <pc:sldMk cId="2375197152" sldId="304"/>
        </pc:sldMkLst>
        <pc:spChg chg="mod ord">
          <ac:chgData name="Alessandro Pilloni" userId="ec2093b0-1858-41d6-ad59-6d40044addf9" providerId="ADAL" clId="{A0402CD1-4C86-4D7D-8765-DCAC0F008101}" dt="2025-05-15T08:20:46.131" v="266" actId="167"/>
          <ac:spMkLst>
            <pc:docMk/>
            <pc:sldMk cId="2375197152" sldId="304"/>
            <ac:spMk id="3" creationId="{80994334-5257-4D6F-8584-A5B2CF128191}"/>
          </ac:spMkLst>
        </pc:spChg>
        <pc:spChg chg="mod">
          <ac:chgData name="Alessandro Pilloni" userId="ec2093b0-1858-41d6-ad59-6d40044addf9" providerId="ADAL" clId="{A0402CD1-4C86-4D7D-8765-DCAC0F008101}" dt="2025-05-15T08:22:30.747" v="316" actId="1076"/>
          <ac:spMkLst>
            <pc:docMk/>
            <pc:sldMk cId="2375197152" sldId="304"/>
            <ac:spMk id="11" creationId="{17BFAEB3-3AC9-44DE-BB8A-82A0014D6279}"/>
          </ac:spMkLst>
        </pc:spChg>
        <pc:spChg chg="add mod">
          <ac:chgData name="Alessandro Pilloni" userId="ec2093b0-1858-41d6-ad59-6d40044addf9" providerId="ADAL" clId="{A0402CD1-4C86-4D7D-8765-DCAC0F008101}" dt="2025-05-15T08:21:56.834" v="291" actId="207"/>
          <ac:spMkLst>
            <pc:docMk/>
            <pc:sldMk cId="2375197152" sldId="304"/>
            <ac:spMk id="12" creationId="{BF093882-BF85-C79A-46F6-71C489D67201}"/>
          </ac:spMkLst>
        </pc:spChg>
        <pc:spChg chg="add mod">
          <ac:chgData name="Alessandro Pilloni" userId="ec2093b0-1858-41d6-ad59-6d40044addf9" providerId="ADAL" clId="{A0402CD1-4C86-4D7D-8765-DCAC0F008101}" dt="2025-05-15T08:22:09.304" v="311" actId="20577"/>
          <ac:spMkLst>
            <pc:docMk/>
            <pc:sldMk cId="2375197152" sldId="304"/>
            <ac:spMk id="13" creationId="{30C29E3C-05B4-4C15-9A01-56861BB66DEF}"/>
          </ac:spMkLst>
        </pc:spChg>
        <pc:picChg chg="add mod">
          <ac:chgData name="Alessandro Pilloni" userId="ec2093b0-1858-41d6-ad59-6d40044addf9" providerId="ADAL" clId="{A0402CD1-4C86-4D7D-8765-DCAC0F008101}" dt="2025-05-15T08:21:59.435" v="292" actId="1076"/>
          <ac:picMkLst>
            <pc:docMk/>
            <pc:sldMk cId="2375197152" sldId="304"/>
            <ac:picMk id="6" creationId="{EDBA504B-C1C7-A60C-0EF1-77574DF9406B}"/>
          </ac:picMkLst>
        </pc:picChg>
        <pc:picChg chg="add mod">
          <ac:chgData name="Alessandro Pilloni" userId="ec2093b0-1858-41d6-ad59-6d40044addf9" providerId="ADAL" clId="{A0402CD1-4C86-4D7D-8765-DCAC0F008101}" dt="2025-05-15T08:21:44.192" v="287" actId="1076"/>
          <ac:picMkLst>
            <pc:docMk/>
            <pc:sldMk cId="2375197152" sldId="304"/>
            <ac:picMk id="7" creationId="{3F07534E-6168-8740-9A39-B9E9EF4D72DD}"/>
          </ac:picMkLst>
        </pc:picChg>
        <pc:picChg chg="mod">
          <ac:chgData name="Alessandro Pilloni" userId="ec2093b0-1858-41d6-ad59-6d40044addf9" providerId="ADAL" clId="{A0402CD1-4C86-4D7D-8765-DCAC0F008101}" dt="2025-05-15T08:22:32.826" v="317" actId="14100"/>
          <ac:picMkLst>
            <pc:docMk/>
            <pc:sldMk cId="2375197152" sldId="304"/>
            <ac:picMk id="1026" creationId="{69E08CA9-A382-463B-BCC3-F11D9A8BE71C}"/>
          </ac:picMkLst>
        </pc:picChg>
      </pc:sldChg>
      <pc:sldChg chg="addSp modSp mod">
        <pc:chgData name="Alessandro Pilloni" userId="ec2093b0-1858-41d6-ad59-6d40044addf9" providerId="ADAL" clId="{A0402CD1-4C86-4D7D-8765-DCAC0F008101}" dt="2025-05-15T08:49:35.024" v="334" actId="27636"/>
        <pc:sldMkLst>
          <pc:docMk/>
          <pc:sldMk cId="1614845699" sldId="306"/>
        </pc:sldMkLst>
        <pc:spChg chg="mod">
          <ac:chgData name="Alessandro Pilloni" userId="ec2093b0-1858-41d6-ad59-6d40044addf9" providerId="ADAL" clId="{A0402CD1-4C86-4D7D-8765-DCAC0F008101}" dt="2025-05-14T16:30:55.877" v="64" actId="1035"/>
          <ac:spMkLst>
            <pc:docMk/>
            <pc:sldMk cId="1614845699" sldId="306"/>
            <ac:spMk id="2" creationId="{6E39B55B-72D8-4C72-812F-45D9E10923CC}"/>
          </ac:spMkLst>
        </pc:spChg>
        <pc:spChg chg="mod">
          <ac:chgData name="Alessandro Pilloni" userId="ec2093b0-1858-41d6-ad59-6d40044addf9" providerId="ADAL" clId="{A0402CD1-4C86-4D7D-8765-DCAC0F008101}" dt="2025-05-15T08:49:35.024" v="334" actId="27636"/>
          <ac:spMkLst>
            <pc:docMk/>
            <pc:sldMk cId="1614845699" sldId="306"/>
            <ac:spMk id="3" creationId="{C62FAE78-2A06-46C2-94C3-C3A6ED737474}"/>
          </ac:spMkLst>
        </pc:spChg>
        <pc:spChg chg="add mod">
          <ac:chgData name="Alessandro Pilloni" userId="ec2093b0-1858-41d6-ad59-6d40044addf9" providerId="ADAL" clId="{A0402CD1-4C86-4D7D-8765-DCAC0F008101}" dt="2025-05-14T16:31:04.149" v="72" actId="1036"/>
          <ac:spMkLst>
            <pc:docMk/>
            <pc:sldMk cId="1614845699" sldId="306"/>
            <ac:spMk id="13" creationId="{3583C17C-FA43-DA27-822A-0620CC723484}"/>
          </ac:spMkLst>
        </pc:spChg>
        <pc:spChg chg="mod">
          <ac:chgData name="Alessandro Pilloni" userId="ec2093b0-1858-41d6-ad59-6d40044addf9" providerId="ADAL" clId="{A0402CD1-4C86-4D7D-8765-DCAC0F008101}" dt="2025-05-14T16:30:40.261" v="53" actId="1076"/>
          <ac:spMkLst>
            <pc:docMk/>
            <pc:sldMk cId="1614845699" sldId="306"/>
            <ac:spMk id="18" creationId="{3A478E63-8155-4BB8-A86D-A0B553A3ACE3}"/>
          </ac:spMkLst>
        </pc:spChg>
      </pc:sldChg>
      <pc:sldChg chg="addSp modSp mod">
        <pc:chgData name="Alessandro Pilloni" userId="ec2093b0-1858-41d6-ad59-6d40044addf9" providerId="ADAL" clId="{A0402CD1-4C86-4D7D-8765-DCAC0F008101}" dt="2025-05-14T16:32:09.095" v="131" actId="207"/>
        <pc:sldMkLst>
          <pc:docMk/>
          <pc:sldMk cId="2207878399" sldId="307"/>
        </pc:sldMkLst>
        <pc:spChg chg="mod">
          <ac:chgData name="Alessandro Pilloni" userId="ec2093b0-1858-41d6-ad59-6d40044addf9" providerId="ADAL" clId="{A0402CD1-4C86-4D7D-8765-DCAC0F008101}" dt="2025-05-14T16:32:09.095" v="131" actId="207"/>
          <ac:spMkLst>
            <pc:docMk/>
            <pc:sldMk cId="2207878399" sldId="307"/>
            <ac:spMk id="3" creationId="{58B204ED-A6C1-4376-B2E1-E497AD5D1ACD}"/>
          </ac:spMkLst>
        </pc:spChg>
        <pc:spChg chg="add mod">
          <ac:chgData name="Alessandro Pilloni" userId="ec2093b0-1858-41d6-ad59-6d40044addf9" providerId="ADAL" clId="{A0402CD1-4C86-4D7D-8765-DCAC0F008101}" dt="2025-05-14T16:31:55.148" v="123" actId="1035"/>
          <ac:spMkLst>
            <pc:docMk/>
            <pc:sldMk cId="2207878399" sldId="307"/>
            <ac:spMk id="7" creationId="{53ACC1F6-3B78-8FFA-CCF2-D0EBFFA7EEDB}"/>
          </ac:spMkLst>
        </pc:spChg>
        <pc:picChg chg="mod">
          <ac:chgData name="Alessandro Pilloni" userId="ec2093b0-1858-41d6-ad59-6d40044addf9" providerId="ADAL" clId="{A0402CD1-4C86-4D7D-8765-DCAC0F008101}" dt="2025-05-14T16:28:54.159" v="0" actId="1076"/>
          <ac:picMkLst>
            <pc:docMk/>
            <pc:sldMk cId="2207878399" sldId="307"/>
            <ac:picMk id="15" creationId="{9F0412DA-B255-497D-B72D-3D2D67C00E69}"/>
          </ac:picMkLst>
        </pc:picChg>
      </pc:sldChg>
      <pc:sldChg chg="modSp mod">
        <pc:chgData name="Alessandro Pilloni" userId="ec2093b0-1858-41d6-ad59-6d40044addf9" providerId="ADAL" clId="{A0402CD1-4C86-4D7D-8765-DCAC0F008101}" dt="2025-05-15T08:51:17.044" v="335" actId="113"/>
        <pc:sldMkLst>
          <pc:docMk/>
          <pc:sldMk cId="4286684206" sldId="311"/>
        </pc:sldMkLst>
        <pc:spChg chg="mod">
          <ac:chgData name="Alessandro Pilloni" userId="ec2093b0-1858-41d6-ad59-6d40044addf9" providerId="ADAL" clId="{A0402CD1-4C86-4D7D-8765-DCAC0F008101}" dt="2025-05-15T08:51:17.044" v="335" actId="113"/>
          <ac:spMkLst>
            <pc:docMk/>
            <pc:sldMk cId="4286684206" sldId="311"/>
            <ac:spMk id="3" creationId="{0259F4F0-0AE5-42C2-8CDD-D1F28D460FA0}"/>
          </ac:spMkLst>
        </pc:spChg>
      </pc:sldChg>
      <pc:sldChg chg="modSp mod">
        <pc:chgData name="Alessandro Pilloni" userId="ec2093b0-1858-41d6-ad59-6d40044addf9" providerId="ADAL" clId="{A0402CD1-4C86-4D7D-8765-DCAC0F008101}" dt="2025-05-15T08:52:49.085" v="350" actId="20577"/>
        <pc:sldMkLst>
          <pc:docMk/>
          <pc:sldMk cId="3863926560" sldId="312"/>
        </pc:sldMkLst>
        <pc:spChg chg="mod">
          <ac:chgData name="Alessandro Pilloni" userId="ec2093b0-1858-41d6-ad59-6d40044addf9" providerId="ADAL" clId="{A0402CD1-4C86-4D7D-8765-DCAC0F008101}" dt="2025-05-15T08:52:49.085" v="350" actId="20577"/>
          <ac:spMkLst>
            <pc:docMk/>
            <pc:sldMk cId="3863926560" sldId="312"/>
            <ac:spMk id="3" creationId="{9707A9E5-2B2E-4755-B65C-72A003E52965}"/>
          </ac:spMkLst>
        </pc:spChg>
      </pc:sldChg>
      <pc:sldChg chg="modSp mod">
        <pc:chgData name="Alessandro Pilloni" userId="ec2093b0-1858-41d6-ad59-6d40044addf9" providerId="ADAL" clId="{A0402CD1-4C86-4D7D-8765-DCAC0F008101}" dt="2025-05-15T09:06:29.698" v="384" actId="1076"/>
        <pc:sldMkLst>
          <pc:docMk/>
          <pc:sldMk cId="182595942" sldId="314"/>
        </pc:sldMkLst>
        <pc:picChg chg="mod">
          <ac:chgData name="Alessandro Pilloni" userId="ec2093b0-1858-41d6-ad59-6d40044addf9" providerId="ADAL" clId="{A0402CD1-4C86-4D7D-8765-DCAC0F008101}" dt="2025-05-15T09:06:10.600" v="382" actId="1076"/>
          <ac:picMkLst>
            <pc:docMk/>
            <pc:sldMk cId="182595942" sldId="314"/>
            <ac:picMk id="8" creationId="{5E3552AA-195D-4DEC-A39C-683B20498AEB}"/>
          </ac:picMkLst>
        </pc:picChg>
        <pc:picChg chg="mod">
          <ac:chgData name="Alessandro Pilloni" userId="ec2093b0-1858-41d6-ad59-6d40044addf9" providerId="ADAL" clId="{A0402CD1-4C86-4D7D-8765-DCAC0F008101}" dt="2025-05-15T09:06:29.698" v="384" actId="1076"/>
          <ac:picMkLst>
            <pc:docMk/>
            <pc:sldMk cId="182595942" sldId="314"/>
            <ac:picMk id="26" creationId="{F2C66628-F7ED-4407-A2F5-6AB74982A081}"/>
          </ac:picMkLst>
        </pc:picChg>
      </pc:sldChg>
      <pc:sldChg chg="modSp mod">
        <pc:chgData name="Alessandro Pilloni" userId="ec2093b0-1858-41d6-ad59-6d40044addf9" providerId="ADAL" clId="{A0402CD1-4C86-4D7D-8765-DCAC0F008101}" dt="2025-05-15T09:41:52.428" v="1046" actId="114"/>
        <pc:sldMkLst>
          <pc:docMk/>
          <pc:sldMk cId="2184304208" sldId="315"/>
        </pc:sldMkLst>
        <pc:spChg chg="mod">
          <ac:chgData name="Alessandro Pilloni" userId="ec2093b0-1858-41d6-ad59-6d40044addf9" providerId="ADAL" clId="{A0402CD1-4C86-4D7D-8765-DCAC0F008101}" dt="2025-05-15T09:41:52.428" v="1046" actId="114"/>
          <ac:spMkLst>
            <pc:docMk/>
            <pc:sldMk cId="2184304208" sldId="315"/>
            <ac:spMk id="3" creationId="{B84AB8F5-B836-4776-9A00-4169CE93DAD7}"/>
          </ac:spMkLst>
        </pc:spChg>
        <pc:grpChg chg="mod">
          <ac:chgData name="Alessandro Pilloni" userId="ec2093b0-1858-41d6-ad59-6d40044addf9" providerId="ADAL" clId="{A0402CD1-4C86-4D7D-8765-DCAC0F008101}" dt="2025-05-15T09:41:35.490" v="1012" actId="1076"/>
          <ac:grpSpMkLst>
            <pc:docMk/>
            <pc:sldMk cId="2184304208" sldId="315"/>
            <ac:grpSpMk id="18" creationId="{B462BF99-965C-4774-9ADE-6DBB3A245383}"/>
          </ac:grpSpMkLst>
        </pc:grpChg>
        <pc:picChg chg="mod">
          <ac:chgData name="Alessandro Pilloni" userId="ec2093b0-1858-41d6-ad59-6d40044addf9" providerId="ADAL" clId="{A0402CD1-4C86-4D7D-8765-DCAC0F008101}" dt="2025-05-15T09:22:17.237" v="623" actId="1076"/>
          <ac:picMkLst>
            <pc:docMk/>
            <pc:sldMk cId="2184304208" sldId="315"/>
            <ac:picMk id="24" creationId="{27312442-B571-4378-9868-60EE3F935734}"/>
          </ac:picMkLst>
        </pc:picChg>
      </pc:sldChg>
      <pc:sldChg chg="modSp mod">
        <pc:chgData name="Alessandro Pilloni" userId="ec2093b0-1858-41d6-ad59-6d40044addf9" providerId="ADAL" clId="{A0402CD1-4C86-4D7D-8765-DCAC0F008101}" dt="2025-05-15T09:04:05.413" v="381" actId="20577"/>
        <pc:sldMkLst>
          <pc:docMk/>
          <pc:sldMk cId="1499820359" sldId="316"/>
        </pc:sldMkLst>
        <pc:spChg chg="mod">
          <ac:chgData name="Alessandro Pilloni" userId="ec2093b0-1858-41d6-ad59-6d40044addf9" providerId="ADAL" clId="{A0402CD1-4C86-4D7D-8765-DCAC0F008101}" dt="2025-05-15T09:04:05.413" v="381" actId="20577"/>
          <ac:spMkLst>
            <pc:docMk/>
            <pc:sldMk cId="1499820359" sldId="316"/>
            <ac:spMk id="3" creationId="{5621C37E-8DFC-4A3C-A6FF-EA1F92679371}"/>
          </ac:spMkLst>
        </pc:spChg>
      </pc:sldChg>
      <pc:sldChg chg="addSp modSp mod">
        <pc:chgData name="Alessandro Pilloni" userId="ec2093b0-1858-41d6-ad59-6d40044addf9" providerId="ADAL" clId="{A0402CD1-4C86-4D7D-8765-DCAC0F008101}" dt="2025-05-15T09:19:41.346" v="577" actId="1076"/>
        <pc:sldMkLst>
          <pc:docMk/>
          <pc:sldMk cId="2241424057" sldId="318"/>
        </pc:sldMkLst>
        <pc:spChg chg="mod">
          <ac:chgData name="Alessandro Pilloni" userId="ec2093b0-1858-41d6-ad59-6d40044addf9" providerId="ADAL" clId="{A0402CD1-4C86-4D7D-8765-DCAC0F008101}" dt="2025-05-15T09:12:03.733" v="535" actId="20577"/>
          <ac:spMkLst>
            <pc:docMk/>
            <pc:sldMk cId="2241424057" sldId="318"/>
            <ac:spMk id="3" creationId="{FCF9C199-C327-4584-B399-B8884FB9E0B8}"/>
          </ac:spMkLst>
        </pc:spChg>
        <pc:spChg chg="add mod">
          <ac:chgData name="Alessandro Pilloni" userId="ec2093b0-1858-41d6-ad59-6d40044addf9" providerId="ADAL" clId="{A0402CD1-4C86-4D7D-8765-DCAC0F008101}" dt="2025-05-15T09:13:10.974" v="576" actId="1076"/>
          <ac:spMkLst>
            <pc:docMk/>
            <pc:sldMk cId="2241424057" sldId="318"/>
            <ac:spMk id="11" creationId="{AD2E1463-6CE7-9C4A-8ECF-5DE3D33EBF74}"/>
          </ac:spMkLst>
        </pc:spChg>
        <pc:spChg chg="mod">
          <ac:chgData name="Alessandro Pilloni" userId="ec2093b0-1858-41d6-ad59-6d40044addf9" providerId="ADAL" clId="{A0402CD1-4C86-4D7D-8765-DCAC0F008101}" dt="2025-05-15T09:19:41.346" v="577" actId="1076"/>
          <ac:spMkLst>
            <pc:docMk/>
            <pc:sldMk cId="2241424057" sldId="318"/>
            <ac:spMk id="27" creationId="{F6401140-1B0E-461E-8FD0-7E0503F4B4C2}"/>
          </ac:spMkLst>
        </pc:spChg>
        <pc:spChg chg="mod">
          <ac:chgData name="Alessandro Pilloni" userId="ec2093b0-1858-41d6-ad59-6d40044addf9" providerId="ADAL" clId="{A0402CD1-4C86-4D7D-8765-DCAC0F008101}" dt="2025-05-15T09:13:04.105" v="574" actId="1076"/>
          <ac:spMkLst>
            <pc:docMk/>
            <pc:sldMk cId="2241424057" sldId="318"/>
            <ac:spMk id="48" creationId="{5F022CA5-34D9-452A-92E1-BB7600721B61}"/>
          </ac:spMkLst>
        </pc:spChg>
        <pc:picChg chg="mod">
          <ac:chgData name="Alessandro Pilloni" userId="ec2093b0-1858-41d6-ad59-6d40044addf9" providerId="ADAL" clId="{A0402CD1-4C86-4D7D-8765-DCAC0F008101}" dt="2025-05-15T09:13:06.710" v="575" actId="1076"/>
          <ac:picMkLst>
            <pc:docMk/>
            <pc:sldMk cId="2241424057" sldId="318"/>
            <ac:picMk id="10" creationId="{B34CBF03-8A7D-4C55-93FB-5C22891AF173}"/>
          </ac:picMkLst>
        </pc:picChg>
      </pc:sldChg>
      <pc:sldChg chg="addSp delSp modSp mod">
        <pc:chgData name="Alessandro Pilloni" userId="ec2093b0-1858-41d6-ad59-6d40044addf9" providerId="ADAL" clId="{A0402CD1-4C86-4D7D-8765-DCAC0F008101}" dt="2025-05-15T09:37:08.505" v="965" actId="20577"/>
        <pc:sldMkLst>
          <pc:docMk/>
          <pc:sldMk cId="2857753351" sldId="319"/>
        </pc:sldMkLst>
        <pc:spChg chg="mod">
          <ac:chgData name="Alessandro Pilloni" userId="ec2093b0-1858-41d6-ad59-6d40044addf9" providerId="ADAL" clId="{A0402CD1-4C86-4D7D-8765-DCAC0F008101}" dt="2025-05-15T09:37:08.505" v="965" actId="20577"/>
          <ac:spMkLst>
            <pc:docMk/>
            <pc:sldMk cId="2857753351" sldId="319"/>
            <ac:spMk id="3" creationId="{6ED7783E-A867-4A0E-8E83-140A04584C13}"/>
          </ac:spMkLst>
        </pc:spChg>
        <pc:picChg chg="add del mod">
          <ac:chgData name="Alessandro Pilloni" userId="ec2093b0-1858-41d6-ad59-6d40044addf9" providerId="ADAL" clId="{A0402CD1-4C86-4D7D-8765-DCAC0F008101}" dt="2025-05-15T09:21:14.990" v="612"/>
          <ac:picMkLst>
            <pc:docMk/>
            <pc:sldMk cId="2857753351" sldId="319"/>
            <ac:picMk id="53" creationId="{6FD333AD-3738-4B2F-AA4E-2B759ACEC259}"/>
          </ac:picMkLst>
        </pc:picChg>
        <pc:picChg chg="mod ord">
          <ac:chgData name="Alessandro Pilloni" userId="ec2093b0-1858-41d6-ad59-6d40044addf9" providerId="ADAL" clId="{A0402CD1-4C86-4D7D-8765-DCAC0F008101}" dt="2025-05-15T09:21:14.990" v="612"/>
          <ac:picMkLst>
            <pc:docMk/>
            <pc:sldMk cId="2857753351" sldId="319"/>
            <ac:picMk id="54" creationId="{11548ECA-782D-D46F-A57E-E8879A216223}"/>
          </ac:picMkLst>
        </pc:picChg>
        <pc:picChg chg="mod">
          <ac:chgData name="Alessandro Pilloni" userId="ec2093b0-1858-41d6-ad59-6d40044addf9" providerId="ADAL" clId="{A0402CD1-4C86-4D7D-8765-DCAC0F008101}" dt="2025-05-15T09:36:53.019" v="962" actId="1076"/>
          <ac:picMkLst>
            <pc:docMk/>
            <pc:sldMk cId="2857753351" sldId="319"/>
            <ac:picMk id="63" creationId="{6EE72807-757A-42A6-8075-52285B40E17D}"/>
          </ac:picMkLst>
        </pc:picChg>
      </pc:sldChg>
      <pc:sldChg chg="modSp mod">
        <pc:chgData name="Alessandro Pilloni" userId="ec2093b0-1858-41d6-ad59-6d40044addf9" providerId="ADAL" clId="{A0402CD1-4C86-4D7D-8765-DCAC0F008101}" dt="2025-05-15T09:02:08.568" v="359" actId="20577"/>
        <pc:sldMkLst>
          <pc:docMk/>
          <pc:sldMk cId="2449865412" sldId="320"/>
        </pc:sldMkLst>
        <pc:spChg chg="mod">
          <ac:chgData name="Alessandro Pilloni" userId="ec2093b0-1858-41d6-ad59-6d40044addf9" providerId="ADAL" clId="{A0402CD1-4C86-4D7D-8765-DCAC0F008101}" dt="2025-05-15T09:02:08.568" v="359" actId="20577"/>
          <ac:spMkLst>
            <pc:docMk/>
            <pc:sldMk cId="2449865412" sldId="320"/>
            <ac:spMk id="2" creationId="{7CECAD03-7FF5-4C22-873C-DD4A7D3C1F98}"/>
          </ac:spMkLst>
        </pc:spChg>
      </pc:sldChg>
      <pc:sldChg chg="modSp mod">
        <pc:chgData name="Alessandro Pilloni" userId="ec2093b0-1858-41d6-ad59-6d40044addf9" providerId="ADAL" clId="{A0402CD1-4C86-4D7D-8765-DCAC0F008101}" dt="2025-05-15T09:25:38.073" v="710" actId="207"/>
        <pc:sldMkLst>
          <pc:docMk/>
          <pc:sldMk cId="3229107447" sldId="321"/>
        </pc:sldMkLst>
        <pc:spChg chg="mod">
          <ac:chgData name="Alessandro Pilloni" userId="ec2093b0-1858-41d6-ad59-6d40044addf9" providerId="ADAL" clId="{A0402CD1-4C86-4D7D-8765-DCAC0F008101}" dt="2025-05-15T09:25:38.073" v="710" actId="207"/>
          <ac:spMkLst>
            <pc:docMk/>
            <pc:sldMk cId="3229107447" sldId="321"/>
            <ac:spMk id="3" creationId="{958E766E-2923-40C8-AFAF-F43B9A2ADEF2}"/>
          </ac:spMkLst>
        </pc:spChg>
      </pc:sldChg>
      <pc:sldChg chg="modSp mod">
        <pc:chgData name="Alessandro Pilloni" userId="ec2093b0-1858-41d6-ad59-6d40044addf9" providerId="ADAL" clId="{A0402CD1-4C86-4D7D-8765-DCAC0F008101}" dt="2025-05-15T09:43:54.546" v="1067" actId="20577"/>
        <pc:sldMkLst>
          <pc:docMk/>
          <pc:sldMk cId="2494676290" sldId="323"/>
        </pc:sldMkLst>
        <pc:spChg chg="mod">
          <ac:chgData name="Alessandro Pilloni" userId="ec2093b0-1858-41d6-ad59-6d40044addf9" providerId="ADAL" clId="{A0402CD1-4C86-4D7D-8765-DCAC0F008101}" dt="2025-05-15T09:43:54.546" v="1067" actId="20577"/>
          <ac:spMkLst>
            <pc:docMk/>
            <pc:sldMk cId="2494676290" sldId="323"/>
            <ac:spMk id="3" creationId="{C31097BF-A73A-46AB-A5EE-EC4A41FC7769}"/>
          </ac:spMkLst>
        </pc:spChg>
        <pc:picChg chg="mod">
          <ac:chgData name="Alessandro Pilloni" userId="ec2093b0-1858-41d6-ad59-6d40044addf9" providerId="ADAL" clId="{A0402CD1-4C86-4D7D-8765-DCAC0F008101}" dt="2025-05-15T09:43:23.454" v="1051" actId="1076"/>
          <ac:picMkLst>
            <pc:docMk/>
            <pc:sldMk cId="2494676290" sldId="323"/>
            <ac:picMk id="63" creationId="{F3D930B8-39A2-4F3A-9DCB-B43AE4ED1F39}"/>
          </ac:picMkLst>
        </pc:picChg>
      </pc:sldChg>
      <pc:sldChg chg="modSp mod">
        <pc:chgData name="Alessandro Pilloni" userId="ec2093b0-1858-41d6-ad59-6d40044addf9" providerId="ADAL" clId="{A0402CD1-4C86-4D7D-8765-DCAC0F008101}" dt="2025-05-15T09:09:47.358" v="458" actId="1076"/>
        <pc:sldMkLst>
          <pc:docMk/>
          <pc:sldMk cId="3362371214" sldId="331"/>
        </pc:sldMkLst>
        <pc:picChg chg="mod">
          <ac:chgData name="Alessandro Pilloni" userId="ec2093b0-1858-41d6-ad59-6d40044addf9" providerId="ADAL" clId="{A0402CD1-4C86-4D7D-8765-DCAC0F008101}" dt="2025-05-15T09:09:47.358" v="458" actId="1076"/>
          <ac:picMkLst>
            <pc:docMk/>
            <pc:sldMk cId="3362371214" sldId="331"/>
            <ac:picMk id="39" creationId="{EF9622E4-75E9-4AB5-ABC5-A2E2504796C8}"/>
          </ac:picMkLst>
        </pc:picChg>
      </pc:sldChg>
      <pc:sldChg chg="addSp modSp mod">
        <pc:chgData name="Alessandro Pilloni" userId="ec2093b0-1858-41d6-ad59-6d40044addf9" providerId="ADAL" clId="{A0402CD1-4C86-4D7D-8765-DCAC0F008101}" dt="2025-05-15T09:09:16.207" v="457" actId="1076"/>
        <pc:sldMkLst>
          <pc:docMk/>
          <pc:sldMk cId="2363648813" sldId="333"/>
        </pc:sldMkLst>
        <pc:spChg chg="mod">
          <ac:chgData name="Alessandro Pilloni" userId="ec2093b0-1858-41d6-ad59-6d40044addf9" providerId="ADAL" clId="{A0402CD1-4C86-4D7D-8765-DCAC0F008101}" dt="2025-05-15T09:08:57.191" v="451" actId="113"/>
          <ac:spMkLst>
            <pc:docMk/>
            <pc:sldMk cId="2363648813" sldId="333"/>
            <ac:spMk id="3" creationId="{F13F2D72-8CDF-4C94-B606-667F23D4F773}"/>
          </ac:spMkLst>
        </pc:spChg>
        <pc:spChg chg="add mod">
          <ac:chgData name="Alessandro Pilloni" userId="ec2093b0-1858-41d6-ad59-6d40044addf9" providerId="ADAL" clId="{A0402CD1-4C86-4D7D-8765-DCAC0F008101}" dt="2025-05-15T09:09:13.153" v="456" actId="14100"/>
          <ac:spMkLst>
            <pc:docMk/>
            <pc:sldMk cId="2363648813" sldId="333"/>
            <ac:spMk id="6" creationId="{7B2F0F17-15A6-66AC-036D-9BCF774F0B1F}"/>
          </ac:spMkLst>
        </pc:spChg>
        <pc:spChg chg="mod">
          <ac:chgData name="Alessandro Pilloni" userId="ec2093b0-1858-41d6-ad59-6d40044addf9" providerId="ADAL" clId="{A0402CD1-4C86-4D7D-8765-DCAC0F008101}" dt="2025-05-15T09:09:02.555" v="452" actId="1076"/>
          <ac:spMkLst>
            <pc:docMk/>
            <pc:sldMk cId="2363648813" sldId="333"/>
            <ac:spMk id="19" creationId="{52757DF5-53F2-498B-A00D-83E8B4482E32}"/>
          </ac:spMkLst>
        </pc:spChg>
        <pc:picChg chg="mod">
          <ac:chgData name="Alessandro Pilloni" userId="ec2093b0-1858-41d6-ad59-6d40044addf9" providerId="ADAL" clId="{A0402CD1-4C86-4D7D-8765-DCAC0F008101}" dt="2025-05-15T09:09:16.207" v="457" actId="1076"/>
          <ac:picMkLst>
            <pc:docMk/>
            <pc:sldMk cId="2363648813" sldId="333"/>
            <ac:picMk id="14" creationId="{1D4C2E72-6825-4DB6-9953-F95251290784}"/>
          </ac:picMkLst>
        </pc:picChg>
      </pc:sldChg>
      <pc:sldChg chg="modSp mod">
        <pc:chgData name="Alessandro Pilloni" userId="ec2093b0-1858-41d6-ad59-6d40044addf9" providerId="ADAL" clId="{A0402CD1-4C86-4D7D-8765-DCAC0F008101}" dt="2025-05-15T09:46:11.088" v="1122" actId="1076"/>
        <pc:sldMkLst>
          <pc:docMk/>
          <pc:sldMk cId="1290103929" sldId="334"/>
        </pc:sldMkLst>
        <pc:spChg chg="mod">
          <ac:chgData name="Alessandro Pilloni" userId="ec2093b0-1858-41d6-ad59-6d40044addf9" providerId="ADAL" clId="{A0402CD1-4C86-4D7D-8765-DCAC0F008101}" dt="2025-05-15T09:46:07.861" v="1121" actId="20577"/>
          <ac:spMkLst>
            <pc:docMk/>
            <pc:sldMk cId="1290103929" sldId="334"/>
            <ac:spMk id="3" creationId="{8FB6014B-968D-465B-9BE0-54D29FD30939}"/>
          </ac:spMkLst>
        </pc:spChg>
        <pc:picChg chg="mod">
          <ac:chgData name="Alessandro Pilloni" userId="ec2093b0-1858-41d6-ad59-6d40044addf9" providerId="ADAL" clId="{A0402CD1-4C86-4D7D-8765-DCAC0F008101}" dt="2025-05-15T09:46:11.088" v="1122" actId="1076"/>
          <ac:picMkLst>
            <pc:docMk/>
            <pc:sldMk cId="1290103929" sldId="334"/>
            <ac:picMk id="7" creationId="{5787E617-98EA-4032-9C18-71214E4B31D3}"/>
          </ac:picMkLst>
        </pc:picChg>
      </pc:sldChg>
      <pc:sldChg chg="modSp">
        <pc:chgData name="Alessandro Pilloni" userId="ec2093b0-1858-41d6-ad59-6d40044addf9" providerId="ADAL" clId="{A0402CD1-4C86-4D7D-8765-DCAC0F008101}" dt="2025-05-15T09:47:32.557" v="1135" actId="6549"/>
        <pc:sldMkLst>
          <pc:docMk/>
          <pc:sldMk cId="2907641115" sldId="337"/>
        </pc:sldMkLst>
        <pc:spChg chg="mod">
          <ac:chgData name="Alessandro Pilloni" userId="ec2093b0-1858-41d6-ad59-6d40044addf9" providerId="ADAL" clId="{A0402CD1-4C86-4D7D-8765-DCAC0F008101}" dt="2025-05-15T09:47:32.557" v="1135" actId="6549"/>
          <ac:spMkLst>
            <pc:docMk/>
            <pc:sldMk cId="2907641115" sldId="337"/>
            <ac:spMk id="3" creationId="{41F51DAE-EC5A-43D7-BF0E-8D494BB7DC37}"/>
          </ac:spMkLst>
        </pc:spChg>
      </pc:sldChg>
      <pc:sldChg chg="addSp delSp modSp mod">
        <pc:chgData name="Alessandro Pilloni" userId="ec2093b0-1858-41d6-ad59-6d40044addf9" providerId="ADAL" clId="{A0402CD1-4C86-4D7D-8765-DCAC0F008101}" dt="2025-05-15T10:03:06.093" v="1281" actId="1076"/>
        <pc:sldMkLst>
          <pc:docMk/>
          <pc:sldMk cId="1369084489" sldId="338"/>
        </pc:sldMkLst>
        <pc:picChg chg="add mod">
          <ac:chgData name="Alessandro Pilloni" userId="ec2093b0-1858-41d6-ad59-6d40044addf9" providerId="ADAL" clId="{A0402CD1-4C86-4D7D-8765-DCAC0F008101}" dt="2025-05-15T10:03:06.093" v="1281" actId="1076"/>
          <ac:picMkLst>
            <pc:docMk/>
            <pc:sldMk cId="1369084489" sldId="338"/>
            <ac:picMk id="8" creationId="{8AF32C8C-0F21-2F80-0CFA-67ADD73A0A0B}"/>
          </ac:picMkLst>
        </pc:picChg>
        <pc:picChg chg="mod">
          <ac:chgData name="Alessandro Pilloni" userId="ec2093b0-1858-41d6-ad59-6d40044addf9" providerId="ADAL" clId="{A0402CD1-4C86-4D7D-8765-DCAC0F008101}" dt="2025-05-15T10:02:47.170" v="1270" actId="1076"/>
          <ac:picMkLst>
            <pc:docMk/>
            <pc:sldMk cId="1369084489" sldId="338"/>
            <ac:picMk id="9" creationId="{A9CF3CA7-B23D-45C7-94E6-939D980C1A51}"/>
          </ac:picMkLst>
        </pc:picChg>
        <pc:picChg chg="add mod">
          <ac:chgData name="Alessandro Pilloni" userId="ec2093b0-1858-41d6-ad59-6d40044addf9" providerId="ADAL" clId="{A0402CD1-4C86-4D7D-8765-DCAC0F008101}" dt="2025-05-15T10:02:51.085" v="1273" actId="571"/>
          <ac:picMkLst>
            <pc:docMk/>
            <pc:sldMk cId="1369084489" sldId="338"/>
            <ac:picMk id="10" creationId="{188B6C15-69BE-29D0-2D78-095A81F5E5F2}"/>
          </ac:picMkLst>
        </pc:picChg>
        <pc:picChg chg="add mod">
          <ac:chgData name="Alessandro Pilloni" userId="ec2093b0-1858-41d6-ad59-6d40044addf9" providerId="ADAL" clId="{A0402CD1-4C86-4D7D-8765-DCAC0F008101}" dt="2025-05-15T10:02:51.085" v="1273" actId="571"/>
          <ac:picMkLst>
            <pc:docMk/>
            <pc:sldMk cId="1369084489" sldId="338"/>
            <ac:picMk id="42" creationId="{C848DF94-1658-C0C4-02CA-A0683407A5D2}"/>
          </ac:picMkLst>
        </pc:picChg>
        <pc:picChg chg="add del mod">
          <ac:chgData name="Alessandro Pilloni" userId="ec2093b0-1858-41d6-ad59-6d40044addf9" providerId="ADAL" clId="{A0402CD1-4C86-4D7D-8765-DCAC0F008101}" dt="2025-05-15T10:02:55.307" v="1275" actId="21"/>
          <ac:picMkLst>
            <pc:docMk/>
            <pc:sldMk cId="1369084489" sldId="338"/>
            <ac:picMk id="43" creationId="{06622F02-7EA3-FF96-FAB4-4B5C13B00101}"/>
          </ac:picMkLst>
        </pc:picChg>
        <pc:picChg chg="add mod">
          <ac:chgData name="Alessandro Pilloni" userId="ec2093b0-1858-41d6-ad59-6d40044addf9" providerId="ADAL" clId="{A0402CD1-4C86-4D7D-8765-DCAC0F008101}" dt="2025-05-15T10:03:01.984" v="1279" actId="1076"/>
          <ac:picMkLst>
            <pc:docMk/>
            <pc:sldMk cId="1369084489" sldId="338"/>
            <ac:picMk id="44" creationId="{06622F02-7EA3-FF96-FAB4-4B5C13B00101}"/>
          </ac:picMkLst>
        </pc:picChg>
        <pc:picChg chg="mod">
          <ac:chgData name="Alessandro Pilloni" userId="ec2093b0-1858-41d6-ad59-6d40044addf9" providerId="ADAL" clId="{A0402CD1-4C86-4D7D-8765-DCAC0F008101}" dt="2025-05-15T10:02:44.587" v="1269" actId="1076"/>
          <ac:picMkLst>
            <pc:docMk/>
            <pc:sldMk cId="1369084489" sldId="338"/>
            <ac:picMk id="46" creationId="{503386E2-B5D9-4858-B8B3-9021B8F7EDB2}"/>
          </ac:picMkLst>
        </pc:picChg>
      </pc:sldChg>
      <pc:sldChg chg="modSp mod">
        <pc:chgData name="Alessandro Pilloni" userId="ec2093b0-1858-41d6-ad59-6d40044addf9" providerId="ADAL" clId="{A0402CD1-4C86-4D7D-8765-DCAC0F008101}" dt="2025-05-15T09:51:43.849" v="1263"/>
        <pc:sldMkLst>
          <pc:docMk/>
          <pc:sldMk cId="2610203208" sldId="340"/>
        </pc:sldMkLst>
        <pc:spChg chg="mod">
          <ac:chgData name="Alessandro Pilloni" userId="ec2093b0-1858-41d6-ad59-6d40044addf9" providerId="ADAL" clId="{A0402CD1-4C86-4D7D-8765-DCAC0F008101}" dt="2025-05-15T09:51:43.849" v="1263"/>
          <ac:spMkLst>
            <pc:docMk/>
            <pc:sldMk cId="2610203208" sldId="340"/>
            <ac:spMk id="3" creationId="{A9C80F6B-9694-4467-A90D-8E135A574E3C}"/>
          </ac:spMkLst>
        </pc:spChg>
        <pc:spChg chg="mod">
          <ac:chgData name="Alessandro Pilloni" userId="ec2093b0-1858-41d6-ad59-6d40044addf9" providerId="ADAL" clId="{A0402CD1-4C86-4D7D-8765-DCAC0F008101}" dt="2025-05-15T09:50:24.901" v="1177" actId="14100"/>
          <ac:spMkLst>
            <pc:docMk/>
            <pc:sldMk cId="2610203208" sldId="340"/>
            <ac:spMk id="28" creationId="{368800C9-48D7-4CE2-8F8B-CF7E7EEC32D3}"/>
          </ac:spMkLst>
        </pc:spChg>
        <pc:spChg chg="mod">
          <ac:chgData name="Alessandro Pilloni" userId="ec2093b0-1858-41d6-ad59-6d40044addf9" providerId="ADAL" clId="{A0402CD1-4C86-4D7D-8765-DCAC0F008101}" dt="2025-05-15T09:49:26.003" v="1139" actId="207"/>
          <ac:spMkLst>
            <pc:docMk/>
            <pc:sldMk cId="2610203208" sldId="340"/>
            <ac:spMk id="36" creationId="{21036A59-9CA2-42E2-9D62-15334641514E}"/>
          </ac:spMkLst>
        </pc:spChg>
      </pc:sldChg>
      <pc:sldChg chg="addSp modSp mod">
        <pc:chgData name="Alessandro Pilloni" userId="ec2093b0-1858-41d6-ad59-6d40044addf9" providerId="ADAL" clId="{A0402CD1-4C86-4D7D-8765-DCAC0F008101}" dt="2025-05-15T10:03:15.622" v="1283" actId="1076"/>
        <pc:sldMkLst>
          <pc:docMk/>
          <pc:sldMk cId="3305120879" sldId="347"/>
        </pc:sldMkLst>
        <pc:picChg chg="add mod">
          <ac:chgData name="Alessandro Pilloni" userId="ec2093b0-1858-41d6-ad59-6d40044addf9" providerId="ADAL" clId="{A0402CD1-4C86-4D7D-8765-DCAC0F008101}" dt="2025-05-15T10:03:11.480" v="1282"/>
          <ac:picMkLst>
            <pc:docMk/>
            <pc:sldMk cId="3305120879" sldId="347"/>
            <ac:picMk id="6" creationId="{04CBE5D9-5F10-0A25-48D4-D80C63F1887A}"/>
          </ac:picMkLst>
        </pc:picChg>
        <pc:picChg chg="add mod">
          <ac:chgData name="Alessandro Pilloni" userId="ec2093b0-1858-41d6-ad59-6d40044addf9" providerId="ADAL" clId="{A0402CD1-4C86-4D7D-8765-DCAC0F008101}" dt="2025-05-15T10:03:15.622" v="1283" actId="1076"/>
          <ac:picMkLst>
            <pc:docMk/>
            <pc:sldMk cId="3305120879" sldId="347"/>
            <ac:picMk id="7" creationId="{F76BE1D5-09D1-4BDF-1D23-6511B68BFEEC}"/>
          </ac:picMkLst>
        </pc:picChg>
      </pc:sldChg>
      <pc:sldChg chg="modSp mod">
        <pc:chgData name="Alessandro Pilloni" userId="ec2093b0-1858-41d6-ad59-6d40044addf9" providerId="ADAL" clId="{A0402CD1-4C86-4D7D-8765-DCAC0F008101}" dt="2025-05-15T09:56:29.685" v="1268" actId="20577"/>
        <pc:sldMkLst>
          <pc:docMk/>
          <pc:sldMk cId="3740544144" sldId="348"/>
        </pc:sldMkLst>
        <pc:spChg chg="mod">
          <ac:chgData name="Alessandro Pilloni" userId="ec2093b0-1858-41d6-ad59-6d40044addf9" providerId="ADAL" clId="{A0402CD1-4C86-4D7D-8765-DCAC0F008101}" dt="2025-05-15T09:56:29.685" v="1268" actId="20577"/>
          <ac:spMkLst>
            <pc:docMk/>
            <pc:sldMk cId="3740544144" sldId="348"/>
            <ac:spMk id="3" creationId="{E4DEADE4-A69F-4E70-A409-ABDEB8E188A2}"/>
          </ac:spMkLst>
        </pc:spChg>
      </pc:sldChg>
    </pc:docChg>
  </pc:docChgLst>
  <pc:docChgLst>
    <pc:chgData name="Alessandro Pilloni" userId="ec2093b0-1858-41d6-ad59-6d40044addf9" providerId="ADAL" clId="{FA9A5AA5-9DFD-4EAC-B5CD-A8769DCE7EB6}"/>
    <pc:docChg chg="undo redo custSel addSld modSld">
      <pc:chgData name="Alessandro Pilloni" userId="ec2093b0-1858-41d6-ad59-6d40044addf9" providerId="ADAL" clId="{FA9A5AA5-9DFD-4EAC-B5CD-A8769DCE7EB6}" dt="2024-05-16T09:37:19.368" v="4285" actId="1076"/>
      <pc:docMkLst>
        <pc:docMk/>
      </pc:docMkLst>
      <pc:sldChg chg="modSp mod">
        <pc:chgData name="Alessandro Pilloni" userId="ec2093b0-1858-41d6-ad59-6d40044addf9" providerId="ADAL" clId="{FA9A5AA5-9DFD-4EAC-B5CD-A8769DCE7EB6}" dt="2024-05-09T15:23:08.167" v="93" actId="1076"/>
        <pc:sldMkLst>
          <pc:docMk/>
          <pc:sldMk cId="2375197152" sldId="304"/>
        </pc:sldMkLst>
      </pc:sldChg>
      <pc:sldChg chg="modSp mod">
        <pc:chgData name="Alessandro Pilloni" userId="ec2093b0-1858-41d6-ad59-6d40044addf9" providerId="ADAL" clId="{FA9A5AA5-9DFD-4EAC-B5CD-A8769DCE7EB6}" dt="2024-05-10T09:01:30.717" v="233" actId="20577"/>
        <pc:sldMkLst>
          <pc:docMk/>
          <pc:sldMk cId="1614845699" sldId="306"/>
        </pc:sldMkLst>
      </pc:sldChg>
      <pc:sldChg chg="addSp modSp mod">
        <pc:chgData name="Alessandro Pilloni" userId="ec2093b0-1858-41d6-ad59-6d40044addf9" providerId="ADAL" clId="{FA9A5AA5-9DFD-4EAC-B5CD-A8769DCE7EB6}" dt="2024-05-10T09:07:49.760" v="334" actId="20577"/>
        <pc:sldMkLst>
          <pc:docMk/>
          <pc:sldMk cId="2207878399" sldId="307"/>
        </pc:sldMkLst>
      </pc:sldChg>
      <pc:sldChg chg="addSp modSp mod">
        <pc:chgData name="Alessandro Pilloni" userId="ec2093b0-1858-41d6-ad59-6d40044addf9" providerId="ADAL" clId="{FA9A5AA5-9DFD-4EAC-B5CD-A8769DCE7EB6}" dt="2024-05-10T09:14:35.327" v="619" actId="20577"/>
        <pc:sldMkLst>
          <pc:docMk/>
          <pc:sldMk cId="4286684206" sldId="311"/>
        </pc:sldMkLst>
      </pc:sldChg>
      <pc:sldChg chg="modSp mod">
        <pc:chgData name="Alessandro Pilloni" userId="ec2093b0-1858-41d6-ad59-6d40044addf9" providerId="ADAL" clId="{FA9A5AA5-9DFD-4EAC-B5CD-A8769DCE7EB6}" dt="2024-05-10T09:15:35.073" v="649"/>
        <pc:sldMkLst>
          <pc:docMk/>
          <pc:sldMk cId="3863926560" sldId="312"/>
        </pc:sldMkLst>
      </pc:sldChg>
      <pc:sldChg chg="modSp mod">
        <pc:chgData name="Alessandro Pilloni" userId="ec2093b0-1858-41d6-ad59-6d40044addf9" providerId="ADAL" clId="{FA9A5AA5-9DFD-4EAC-B5CD-A8769DCE7EB6}" dt="2024-05-10T09:17:35.302" v="675" actId="1036"/>
        <pc:sldMkLst>
          <pc:docMk/>
          <pc:sldMk cId="2048209987" sldId="313"/>
        </pc:sldMkLst>
      </pc:sldChg>
      <pc:sldChg chg="modSp mod">
        <pc:chgData name="Alessandro Pilloni" userId="ec2093b0-1858-41d6-ad59-6d40044addf9" providerId="ADAL" clId="{FA9A5AA5-9DFD-4EAC-B5CD-A8769DCE7EB6}" dt="2024-05-10T09:44:56.668" v="1225" actId="20577"/>
        <pc:sldMkLst>
          <pc:docMk/>
          <pc:sldMk cId="182595942" sldId="314"/>
        </pc:sldMkLst>
      </pc:sldChg>
      <pc:sldChg chg="modSp mod">
        <pc:chgData name="Alessandro Pilloni" userId="ec2093b0-1858-41d6-ad59-6d40044addf9" providerId="ADAL" clId="{FA9A5AA5-9DFD-4EAC-B5CD-A8769DCE7EB6}" dt="2024-05-10T10:08:26.680" v="2032" actId="20577"/>
        <pc:sldMkLst>
          <pc:docMk/>
          <pc:sldMk cId="2184304208" sldId="315"/>
        </pc:sldMkLst>
      </pc:sldChg>
      <pc:sldChg chg="addSp delSp modSp mod">
        <pc:chgData name="Alessandro Pilloni" userId="ec2093b0-1858-41d6-ad59-6d40044addf9" providerId="ADAL" clId="{FA9A5AA5-9DFD-4EAC-B5CD-A8769DCE7EB6}" dt="2024-05-10T09:42:38.214" v="1172"/>
        <pc:sldMkLst>
          <pc:docMk/>
          <pc:sldMk cId="1499820359" sldId="316"/>
        </pc:sldMkLst>
      </pc:sldChg>
      <pc:sldChg chg="addSp delSp modSp mod">
        <pc:chgData name="Alessandro Pilloni" userId="ec2093b0-1858-41d6-ad59-6d40044addf9" providerId="ADAL" clId="{FA9A5AA5-9DFD-4EAC-B5CD-A8769DCE7EB6}" dt="2024-05-10T12:10:36.631" v="2236" actId="20577"/>
        <pc:sldMkLst>
          <pc:docMk/>
          <pc:sldMk cId="2241424057" sldId="318"/>
        </pc:sldMkLst>
      </pc:sldChg>
      <pc:sldChg chg="modSp mod">
        <pc:chgData name="Alessandro Pilloni" userId="ec2093b0-1858-41d6-ad59-6d40044addf9" providerId="ADAL" clId="{FA9A5AA5-9DFD-4EAC-B5CD-A8769DCE7EB6}" dt="2024-05-10T10:03:00.834" v="1898" actId="113"/>
        <pc:sldMkLst>
          <pc:docMk/>
          <pc:sldMk cId="2857753351" sldId="319"/>
        </pc:sldMkLst>
      </pc:sldChg>
      <pc:sldChg chg="modSp mod">
        <pc:chgData name="Alessandro Pilloni" userId="ec2093b0-1858-41d6-ad59-6d40044addf9" providerId="ADAL" clId="{FA9A5AA5-9DFD-4EAC-B5CD-A8769DCE7EB6}" dt="2024-05-10T09:30:03.075" v="792" actId="1076"/>
        <pc:sldMkLst>
          <pc:docMk/>
          <pc:sldMk cId="2449865412" sldId="320"/>
        </pc:sldMkLst>
      </pc:sldChg>
      <pc:sldChg chg="modSp mod">
        <pc:chgData name="Alessandro Pilloni" userId="ec2093b0-1858-41d6-ad59-6d40044addf9" providerId="ADAL" clId="{FA9A5AA5-9DFD-4EAC-B5CD-A8769DCE7EB6}" dt="2024-05-10T10:09:09.188" v="2047" actId="1076"/>
        <pc:sldMkLst>
          <pc:docMk/>
          <pc:sldMk cId="3229107447" sldId="321"/>
        </pc:sldMkLst>
      </pc:sldChg>
      <pc:sldChg chg="modSp mod">
        <pc:chgData name="Alessandro Pilloni" userId="ec2093b0-1858-41d6-ad59-6d40044addf9" providerId="ADAL" clId="{FA9A5AA5-9DFD-4EAC-B5CD-A8769DCE7EB6}" dt="2024-05-16T08:10:57.117" v="2652" actId="6549"/>
        <pc:sldMkLst>
          <pc:docMk/>
          <pc:sldMk cId="3775189235" sldId="322"/>
        </pc:sldMkLst>
      </pc:sldChg>
      <pc:sldChg chg="delSp modSp mod">
        <pc:chgData name="Alessandro Pilloni" userId="ec2093b0-1858-41d6-ad59-6d40044addf9" providerId="ADAL" clId="{FA9A5AA5-9DFD-4EAC-B5CD-A8769DCE7EB6}" dt="2024-05-10T10:14:02.235" v="2232" actId="1076"/>
        <pc:sldMkLst>
          <pc:docMk/>
          <pc:sldMk cId="3765011252" sldId="325"/>
        </pc:sldMkLst>
      </pc:sldChg>
      <pc:sldChg chg="modSp mod">
        <pc:chgData name="Alessandro Pilloni" userId="ec2093b0-1858-41d6-ad59-6d40044addf9" providerId="ADAL" clId="{FA9A5AA5-9DFD-4EAC-B5CD-A8769DCE7EB6}" dt="2024-05-16T08:14:29.843" v="2803" actId="20577"/>
        <pc:sldMkLst>
          <pc:docMk/>
          <pc:sldMk cId="3675570779" sldId="326"/>
        </pc:sldMkLst>
      </pc:sldChg>
      <pc:sldChg chg="modSp mod">
        <pc:chgData name="Alessandro Pilloni" userId="ec2093b0-1858-41d6-ad59-6d40044addf9" providerId="ADAL" clId="{FA9A5AA5-9DFD-4EAC-B5CD-A8769DCE7EB6}" dt="2024-05-10T09:52:31.261" v="1491" actId="1076"/>
        <pc:sldMkLst>
          <pc:docMk/>
          <pc:sldMk cId="3362371214" sldId="331"/>
        </pc:sldMkLst>
      </pc:sldChg>
      <pc:sldChg chg="modSp mod">
        <pc:chgData name="Alessandro Pilloni" userId="ec2093b0-1858-41d6-ad59-6d40044addf9" providerId="ADAL" clId="{FA9A5AA5-9DFD-4EAC-B5CD-A8769DCE7EB6}" dt="2024-05-10T09:47:01.684" v="1313" actId="20577"/>
        <pc:sldMkLst>
          <pc:docMk/>
          <pc:sldMk cId="792707795" sldId="332"/>
        </pc:sldMkLst>
      </pc:sldChg>
      <pc:sldChg chg="delSp modSp mod">
        <pc:chgData name="Alessandro Pilloni" userId="ec2093b0-1858-41d6-ad59-6d40044addf9" providerId="ADAL" clId="{FA9A5AA5-9DFD-4EAC-B5CD-A8769DCE7EB6}" dt="2024-05-10T09:49:51.286" v="1455" actId="962"/>
        <pc:sldMkLst>
          <pc:docMk/>
          <pc:sldMk cId="2363648813" sldId="333"/>
        </pc:sldMkLst>
      </pc:sldChg>
      <pc:sldChg chg="modSp mod">
        <pc:chgData name="Alessandro Pilloni" userId="ec2093b0-1858-41d6-ad59-6d40044addf9" providerId="ADAL" clId="{FA9A5AA5-9DFD-4EAC-B5CD-A8769DCE7EB6}" dt="2024-05-10T12:12:42.780" v="2263" actId="1076"/>
        <pc:sldMkLst>
          <pc:docMk/>
          <pc:sldMk cId="1290103929" sldId="334"/>
        </pc:sldMkLst>
      </pc:sldChg>
      <pc:sldChg chg="modSp mod">
        <pc:chgData name="Alessandro Pilloni" userId="ec2093b0-1858-41d6-ad59-6d40044addf9" providerId="ADAL" clId="{FA9A5AA5-9DFD-4EAC-B5CD-A8769DCE7EB6}" dt="2024-05-16T08:22:23.465" v="3121" actId="20577"/>
        <pc:sldMkLst>
          <pc:docMk/>
          <pc:sldMk cId="2907641115" sldId="337"/>
        </pc:sldMkLst>
      </pc:sldChg>
      <pc:sldChg chg="addSp modSp mod">
        <pc:chgData name="Alessandro Pilloni" userId="ec2093b0-1858-41d6-ad59-6d40044addf9" providerId="ADAL" clId="{FA9A5AA5-9DFD-4EAC-B5CD-A8769DCE7EB6}" dt="2024-05-16T08:29:27.016" v="3262" actId="1076"/>
        <pc:sldMkLst>
          <pc:docMk/>
          <pc:sldMk cId="1369084489" sldId="338"/>
        </pc:sldMkLst>
      </pc:sldChg>
      <pc:sldChg chg="addSp delSp modSp mod">
        <pc:chgData name="Alessandro Pilloni" userId="ec2093b0-1858-41d6-ad59-6d40044addf9" providerId="ADAL" clId="{FA9A5AA5-9DFD-4EAC-B5CD-A8769DCE7EB6}" dt="2024-05-16T08:27:38.290" v="3250" actId="20577"/>
        <pc:sldMkLst>
          <pc:docMk/>
          <pc:sldMk cId="2610203208" sldId="340"/>
        </pc:sldMkLst>
      </pc:sldChg>
      <pc:sldChg chg="addSp modSp mod modAnim">
        <pc:chgData name="Alessandro Pilloni" userId="ec2093b0-1858-41d6-ad59-6d40044addf9" providerId="ADAL" clId="{FA9A5AA5-9DFD-4EAC-B5CD-A8769DCE7EB6}" dt="2024-05-16T08:39:38.865" v="3466" actId="207"/>
        <pc:sldMkLst>
          <pc:docMk/>
          <pc:sldMk cId="3363536495" sldId="342"/>
        </pc:sldMkLst>
      </pc:sldChg>
      <pc:sldChg chg="modSp">
        <pc:chgData name="Alessandro Pilloni" userId="ec2093b0-1858-41d6-ad59-6d40044addf9" providerId="ADAL" clId="{FA9A5AA5-9DFD-4EAC-B5CD-A8769DCE7EB6}" dt="2024-05-10T12:24:43.283" v="2549" actId="20577"/>
        <pc:sldMkLst>
          <pc:docMk/>
          <pc:sldMk cId="3305120879" sldId="347"/>
        </pc:sldMkLst>
      </pc:sldChg>
      <pc:sldChg chg="addSp delSp modSp mod">
        <pc:chgData name="Alessandro Pilloni" userId="ec2093b0-1858-41d6-ad59-6d40044addf9" providerId="ADAL" clId="{FA9A5AA5-9DFD-4EAC-B5CD-A8769DCE7EB6}" dt="2024-05-16T09:04:47.105" v="3811" actId="1076"/>
        <pc:sldMkLst>
          <pc:docMk/>
          <pc:sldMk cId="3740544144" sldId="348"/>
        </pc:sldMkLst>
      </pc:sldChg>
      <pc:sldChg chg="modSp mod">
        <pc:chgData name="Alessandro Pilloni" userId="ec2093b0-1858-41d6-ad59-6d40044addf9" providerId="ADAL" clId="{FA9A5AA5-9DFD-4EAC-B5CD-A8769DCE7EB6}" dt="2024-05-16T09:06:38.287" v="3854" actId="1076"/>
        <pc:sldMkLst>
          <pc:docMk/>
          <pc:sldMk cId="1774522498" sldId="352"/>
        </pc:sldMkLst>
      </pc:sldChg>
      <pc:sldChg chg="modSp mod">
        <pc:chgData name="Alessandro Pilloni" userId="ec2093b0-1858-41d6-ad59-6d40044addf9" providerId="ADAL" clId="{FA9A5AA5-9DFD-4EAC-B5CD-A8769DCE7EB6}" dt="2024-05-10T12:28:21.233" v="2614" actId="1076"/>
        <pc:sldMkLst>
          <pc:docMk/>
          <pc:sldMk cId="1461520438" sldId="356"/>
        </pc:sldMkLst>
      </pc:sldChg>
      <pc:sldChg chg="addSp delSp modSp mod">
        <pc:chgData name="Alessandro Pilloni" userId="ec2093b0-1858-41d6-ad59-6d40044addf9" providerId="ADAL" clId="{FA9A5AA5-9DFD-4EAC-B5CD-A8769DCE7EB6}" dt="2024-05-16T09:21:29.845" v="4018" actId="1076"/>
        <pc:sldMkLst>
          <pc:docMk/>
          <pc:sldMk cId="1113910295" sldId="357"/>
        </pc:sldMkLst>
      </pc:sldChg>
      <pc:sldChg chg="addSp delSp modSp mod">
        <pc:chgData name="Alessandro Pilloni" userId="ec2093b0-1858-41d6-ad59-6d40044addf9" providerId="ADAL" clId="{FA9A5AA5-9DFD-4EAC-B5CD-A8769DCE7EB6}" dt="2024-05-16T09:21:11.493" v="4017" actId="1076"/>
        <pc:sldMkLst>
          <pc:docMk/>
          <pc:sldMk cId="113775519" sldId="359"/>
        </pc:sldMkLst>
      </pc:sldChg>
      <pc:sldChg chg="delSp modSp mod">
        <pc:chgData name="Alessandro Pilloni" userId="ec2093b0-1858-41d6-ad59-6d40044addf9" providerId="ADAL" clId="{FA9A5AA5-9DFD-4EAC-B5CD-A8769DCE7EB6}" dt="2024-05-16T09:25:47.904" v="4184" actId="1076"/>
        <pc:sldMkLst>
          <pc:docMk/>
          <pc:sldMk cId="298073288" sldId="360"/>
        </pc:sldMkLst>
      </pc:sldChg>
      <pc:sldChg chg="modSp mod">
        <pc:chgData name="Alessandro Pilloni" userId="ec2093b0-1858-41d6-ad59-6d40044addf9" providerId="ADAL" clId="{FA9A5AA5-9DFD-4EAC-B5CD-A8769DCE7EB6}" dt="2024-05-16T09:28:25.134" v="4246" actId="20577"/>
        <pc:sldMkLst>
          <pc:docMk/>
          <pc:sldMk cId="1685561012" sldId="361"/>
        </pc:sldMkLst>
      </pc:sldChg>
      <pc:sldChg chg="addSp delSp modSp mod">
        <pc:chgData name="Alessandro Pilloni" userId="ec2093b0-1858-41d6-ad59-6d40044addf9" providerId="ADAL" clId="{FA9A5AA5-9DFD-4EAC-B5CD-A8769DCE7EB6}" dt="2024-05-16T08:44:25.579" v="3704" actId="1076"/>
        <pc:sldMkLst>
          <pc:docMk/>
          <pc:sldMk cId="3789442148" sldId="362"/>
        </pc:sldMkLst>
      </pc:sldChg>
      <pc:sldChg chg="addSp delSp modSp new mod setBg">
        <pc:chgData name="Alessandro Pilloni" userId="ec2093b0-1858-41d6-ad59-6d40044addf9" providerId="ADAL" clId="{FA9A5AA5-9DFD-4EAC-B5CD-A8769DCE7EB6}" dt="2024-05-16T09:37:19.368" v="4285" actId="1076"/>
        <pc:sldMkLst>
          <pc:docMk/>
          <pc:sldMk cId="1314256800" sldId="363"/>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18ADCCA-D062-49F6-B3B1-4D7734EDF9C9}" type="datetimeFigureOut">
              <a:rPr lang="it-IT" smtClean="0"/>
              <a:t>14/05/2025</a:t>
            </a:fld>
            <a:endParaRPr lang="it-IT"/>
          </a:p>
        </p:txBody>
      </p:sp>
      <p:sp>
        <p:nvSpPr>
          <p:cNvPr id="4" name="Segnaposto immagin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7A56995-98BD-4BA2-9624-E0F173D3C56F}" type="slidenum">
              <a:rPr lang="it-IT" smtClean="0"/>
              <a:t>‹N›</a:t>
            </a:fld>
            <a:endParaRPr lang="it-IT"/>
          </a:p>
        </p:txBody>
      </p:sp>
    </p:spTree>
    <p:extLst>
      <p:ext uri="{BB962C8B-B14F-4D97-AF65-F5344CB8AC3E}">
        <p14:creationId xmlns:p14="http://schemas.microsoft.com/office/powerpoint/2010/main" val="1777906282"/>
      </p:ext>
    </p:extLst>
  </p:cSld>
  <p:clrMap bg1="lt1" tx1="dk1" bg2="lt2" tx2="dk2" accent1="accent1" accent2="accent2" accent3="accent3" accent4="accent4" accent5="accent5" accent6="accent6" hlink="hlink" folHlink="folHlink"/>
  <p:notesStyle>
    <a:lvl1pPr marL="0" algn="l" defTabSz="755840" rtl="0" eaLnBrk="1" latinLnBrk="0" hangingPunct="1">
      <a:defRPr sz="992" kern="1200">
        <a:solidFill>
          <a:schemeClr val="tx1"/>
        </a:solidFill>
        <a:latin typeface="+mn-lt"/>
        <a:ea typeface="+mn-ea"/>
        <a:cs typeface="+mn-cs"/>
      </a:defRPr>
    </a:lvl1pPr>
    <a:lvl2pPr marL="377920" algn="l" defTabSz="755840" rtl="0" eaLnBrk="1" latinLnBrk="0" hangingPunct="1">
      <a:defRPr sz="992" kern="1200">
        <a:solidFill>
          <a:schemeClr val="tx1"/>
        </a:solidFill>
        <a:latin typeface="+mn-lt"/>
        <a:ea typeface="+mn-ea"/>
        <a:cs typeface="+mn-cs"/>
      </a:defRPr>
    </a:lvl2pPr>
    <a:lvl3pPr marL="755840" algn="l" defTabSz="755840" rtl="0" eaLnBrk="1" latinLnBrk="0" hangingPunct="1">
      <a:defRPr sz="992" kern="1200">
        <a:solidFill>
          <a:schemeClr val="tx1"/>
        </a:solidFill>
        <a:latin typeface="+mn-lt"/>
        <a:ea typeface="+mn-ea"/>
        <a:cs typeface="+mn-cs"/>
      </a:defRPr>
    </a:lvl3pPr>
    <a:lvl4pPr marL="1133760" algn="l" defTabSz="755840" rtl="0" eaLnBrk="1" latinLnBrk="0" hangingPunct="1">
      <a:defRPr sz="992" kern="1200">
        <a:solidFill>
          <a:schemeClr val="tx1"/>
        </a:solidFill>
        <a:latin typeface="+mn-lt"/>
        <a:ea typeface="+mn-ea"/>
        <a:cs typeface="+mn-cs"/>
      </a:defRPr>
    </a:lvl4pPr>
    <a:lvl5pPr marL="1511681" algn="l" defTabSz="755840" rtl="0" eaLnBrk="1" latinLnBrk="0" hangingPunct="1">
      <a:defRPr sz="992" kern="1200">
        <a:solidFill>
          <a:schemeClr val="tx1"/>
        </a:solidFill>
        <a:latin typeface="+mn-lt"/>
        <a:ea typeface="+mn-ea"/>
        <a:cs typeface="+mn-cs"/>
      </a:defRPr>
    </a:lvl5pPr>
    <a:lvl6pPr marL="1889600" algn="l" defTabSz="755840" rtl="0" eaLnBrk="1" latinLnBrk="0" hangingPunct="1">
      <a:defRPr sz="992" kern="1200">
        <a:solidFill>
          <a:schemeClr val="tx1"/>
        </a:solidFill>
        <a:latin typeface="+mn-lt"/>
        <a:ea typeface="+mn-ea"/>
        <a:cs typeface="+mn-cs"/>
      </a:defRPr>
    </a:lvl6pPr>
    <a:lvl7pPr marL="2267520" algn="l" defTabSz="755840" rtl="0" eaLnBrk="1" latinLnBrk="0" hangingPunct="1">
      <a:defRPr sz="992" kern="1200">
        <a:solidFill>
          <a:schemeClr val="tx1"/>
        </a:solidFill>
        <a:latin typeface="+mn-lt"/>
        <a:ea typeface="+mn-ea"/>
        <a:cs typeface="+mn-cs"/>
      </a:defRPr>
    </a:lvl7pPr>
    <a:lvl8pPr marL="2645441" algn="l" defTabSz="755840" rtl="0" eaLnBrk="1" latinLnBrk="0" hangingPunct="1">
      <a:defRPr sz="992" kern="1200">
        <a:solidFill>
          <a:schemeClr val="tx1"/>
        </a:solidFill>
        <a:latin typeface="+mn-lt"/>
        <a:ea typeface="+mn-ea"/>
        <a:cs typeface="+mn-cs"/>
      </a:defRPr>
    </a:lvl8pPr>
    <a:lvl9pPr marL="3023360" algn="l" defTabSz="755840" rtl="0" eaLnBrk="1" latinLnBrk="0" hangingPunct="1">
      <a:defRPr sz="992"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71600" y="1143000"/>
            <a:ext cx="4114800" cy="3086100"/>
          </a:xfrm>
        </p:spPr>
      </p:sp>
      <p:sp>
        <p:nvSpPr>
          <p:cNvPr id="3" name="Segnaposto note 2"/>
          <p:cNvSpPr>
            <a:spLocks noGrp="1"/>
          </p:cNvSpPr>
          <p:nvPr>
            <p:ph type="body" idx="1"/>
          </p:nvPr>
        </p:nvSpPr>
        <p:spPr/>
        <p:txBody>
          <a:bodyPr/>
          <a:lstStyle/>
          <a:p>
            <a:pPr marL="0" marR="0" lvl="0" indent="0" algn="l" defTabSz="755957" rtl="0" eaLnBrk="1" fontAlgn="auto" latinLnBrk="0" hangingPunct="1">
              <a:lnSpc>
                <a:spcPct val="100000"/>
              </a:lnSpc>
              <a:spcBef>
                <a:spcPts val="0"/>
              </a:spcBef>
              <a:spcAft>
                <a:spcPts val="0"/>
              </a:spcAft>
              <a:buClrTx/>
              <a:buSzTx/>
              <a:buFontTx/>
              <a:buNone/>
              <a:tabLst/>
              <a:defRPr/>
            </a:pPr>
            <a:r>
              <a:rPr lang="en-GB" dirty="0"/>
              <a:t>So today we </a:t>
            </a:r>
            <a:r>
              <a:rPr lang="en-GB" dirty="0" err="1"/>
              <a:t>gonna</a:t>
            </a:r>
            <a:r>
              <a:rPr lang="en-GB" dirty="0"/>
              <a:t> present the last module of this course that it is about </a:t>
            </a:r>
            <a:r>
              <a:rPr lang="en-GB" dirty="0" err="1"/>
              <a:t>queuieing</a:t>
            </a:r>
            <a:r>
              <a:rPr lang="en-GB" dirty="0"/>
              <a:t> networks….namely </a:t>
            </a:r>
            <a:r>
              <a:rPr lang="en-US" sz="992" b="0" i="0" kern="1200" dirty="0">
                <a:solidFill>
                  <a:schemeClr val="tx1"/>
                </a:solidFill>
                <a:effectLst/>
                <a:latin typeface="+mn-lt"/>
                <a:ea typeface="+mn-ea"/>
                <a:cs typeface="+mn-cs"/>
              </a:rPr>
              <a:t>systems in which a number of queues are connected to each other by what it is called as... customer routing….</a:t>
            </a:r>
          </a:p>
          <a:p>
            <a:pPr marL="0" marR="0" lvl="0" indent="0" algn="l" defTabSz="755957" rtl="0" eaLnBrk="1" fontAlgn="auto" latinLnBrk="0" hangingPunct="1">
              <a:lnSpc>
                <a:spcPct val="100000"/>
              </a:lnSpc>
              <a:spcBef>
                <a:spcPts val="0"/>
              </a:spcBef>
              <a:spcAft>
                <a:spcPts val="0"/>
              </a:spcAft>
              <a:buClrTx/>
              <a:buSzTx/>
              <a:buFontTx/>
              <a:buNone/>
              <a:tabLst/>
              <a:defRPr/>
            </a:pPr>
            <a:r>
              <a:rPr lang="en-US" sz="992" b="0" i="0" kern="1200" dirty="0">
                <a:solidFill>
                  <a:schemeClr val="tx1"/>
                </a:solidFill>
                <a:effectLst/>
                <a:latin typeface="+mn-lt"/>
                <a:ea typeface="+mn-ea"/>
                <a:cs typeface="+mn-cs"/>
              </a:rPr>
              <a:t>…where…for costumer routing we mean the path that costumers can follows among the queues of the network.</a:t>
            </a:r>
          </a:p>
          <a:p>
            <a:pPr marL="0" marR="0" lvl="0" indent="0" algn="l" defTabSz="755957" rtl="0" eaLnBrk="1" fontAlgn="auto" latinLnBrk="0" hangingPunct="1">
              <a:lnSpc>
                <a:spcPct val="100000"/>
              </a:lnSpc>
              <a:spcBef>
                <a:spcPts val="0"/>
              </a:spcBef>
              <a:spcAft>
                <a:spcPts val="0"/>
              </a:spcAft>
              <a:buClrTx/>
              <a:buSzTx/>
              <a:buFontTx/>
              <a:buNone/>
              <a:tabLst/>
              <a:defRPr/>
            </a:pPr>
            <a:endParaRPr lang="en-US" sz="992" b="0" i="0" kern="1200" dirty="0">
              <a:solidFill>
                <a:schemeClr val="tx1"/>
              </a:solidFill>
              <a:effectLst/>
              <a:latin typeface="+mn-lt"/>
              <a:ea typeface="+mn-ea"/>
              <a:cs typeface="+mn-cs"/>
            </a:endParaRPr>
          </a:p>
          <a:p>
            <a:pPr marL="0" marR="0" lvl="0" indent="0" algn="l" defTabSz="755957" rtl="0" eaLnBrk="1" fontAlgn="auto" latinLnBrk="0" hangingPunct="1">
              <a:lnSpc>
                <a:spcPct val="100000"/>
              </a:lnSpc>
              <a:spcBef>
                <a:spcPts val="0"/>
              </a:spcBef>
              <a:spcAft>
                <a:spcPts val="0"/>
              </a:spcAft>
              <a:buClrTx/>
              <a:buSzTx/>
              <a:buFontTx/>
              <a:buNone/>
              <a:tabLst/>
              <a:defRPr/>
            </a:pPr>
            <a:r>
              <a:rPr lang="en-GB" dirty="0"/>
              <a:t>Just to give an idea on what we are going to talk…by </a:t>
            </a:r>
            <a:r>
              <a:rPr lang="en-GB" dirty="0" err="1"/>
              <a:t>refering</a:t>
            </a:r>
            <a:r>
              <a:rPr lang="en-GB" dirty="0"/>
              <a:t> to the network in the picture…. Here we have a multi-layer client-server architecture ….. requests come from outside…and are taken in charge and elaborated by the first set of queues…than if the  request is accomplished that job leaves the system following one of the possible leaving-path. </a:t>
            </a:r>
          </a:p>
          <a:p>
            <a:pPr marL="0" marR="0" lvl="0" indent="0" algn="l" defTabSz="755957" rtl="0" eaLnBrk="1" fontAlgn="auto" latinLnBrk="0" hangingPunct="1">
              <a:lnSpc>
                <a:spcPct val="100000"/>
              </a:lnSpc>
              <a:spcBef>
                <a:spcPts val="0"/>
              </a:spcBef>
              <a:spcAft>
                <a:spcPts val="0"/>
              </a:spcAft>
              <a:buClrTx/>
              <a:buSzTx/>
              <a:buFontTx/>
              <a:buNone/>
              <a:tabLst/>
              <a:defRPr/>
            </a:pPr>
            <a:endParaRPr lang="en-GB" dirty="0"/>
          </a:p>
          <a:p>
            <a:pPr marL="0" marR="0" lvl="0" indent="0" algn="l" defTabSz="755957" rtl="0" eaLnBrk="1" fontAlgn="auto" latinLnBrk="0" hangingPunct="1">
              <a:lnSpc>
                <a:spcPct val="100000"/>
              </a:lnSpc>
              <a:spcBef>
                <a:spcPts val="0"/>
              </a:spcBef>
              <a:spcAft>
                <a:spcPts val="0"/>
              </a:spcAft>
              <a:buClrTx/>
              <a:buSzTx/>
              <a:buFontTx/>
              <a:buNone/>
              <a:tabLst/>
              <a:defRPr/>
            </a:pPr>
            <a:r>
              <a:rPr lang="en-GB" dirty="0"/>
              <a:t>Otherwise…If that request requires other operations…related messages are delivered to the layer 1 and if necessary from layer 1 to layer 2….</a:t>
            </a:r>
          </a:p>
          <a:p>
            <a:pPr marL="0" marR="0" lvl="0" indent="0" algn="l" defTabSz="755957" rtl="0" eaLnBrk="1" fontAlgn="auto" latinLnBrk="0" hangingPunct="1">
              <a:lnSpc>
                <a:spcPct val="100000"/>
              </a:lnSpc>
              <a:spcBef>
                <a:spcPts val="0"/>
              </a:spcBef>
              <a:spcAft>
                <a:spcPts val="0"/>
              </a:spcAft>
              <a:buClrTx/>
              <a:buSzTx/>
              <a:buFontTx/>
              <a:buNone/>
              <a:tabLst/>
              <a:defRPr/>
            </a:pPr>
            <a:endParaRPr lang="en-GB" dirty="0"/>
          </a:p>
          <a:p>
            <a:pPr marL="0" marR="0" lvl="0" indent="0" algn="l" defTabSz="755957" rtl="0" eaLnBrk="1" fontAlgn="auto" latinLnBrk="0" hangingPunct="1">
              <a:lnSpc>
                <a:spcPct val="100000"/>
              </a:lnSpc>
              <a:spcBef>
                <a:spcPts val="0"/>
              </a:spcBef>
              <a:spcAft>
                <a:spcPts val="0"/>
              </a:spcAft>
              <a:buClrTx/>
              <a:buSzTx/>
              <a:buFontTx/>
              <a:buNone/>
              <a:tabLst/>
              <a:defRPr/>
            </a:pPr>
            <a:r>
              <a:rPr lang="en-GB" dirty="0"/>
              <a:t>Let us further note that sometimes it may also occur that an operation need a cross check…. and thus the costumer routing can also consider the presence of loops like this….or this…</a:t>
            </a:r>
          </a:p>
          <a:p>
            <a:pPr marL="0" marR="0" lvl="0" indent="0" algn="l" defTabSz="755957" rtl="0" eaLnBrk="1" fontAlgn="auto" latinLnBrk="0" hangingPunct="1">
              <a:lnSpc>
                <a:spcPct val="100000"/>
              </a:lnSpc>
              <a:spcBef>
                <a:spcPts val="0"/>
              </a:spcBef>
              <a:spcAft>
                <a:spcPts val="0"/>
              </a:spcAft>
              <a:buClrTx/>
              <a:buSzTx/>
              <a:buFontTx/>
              <a:buNone/>
              <a:tabLst/>
              <a:defRPr/>
            </a:pPr>
            <a:endParaRPr lang="en-GB" dirty="0"/>
          </a:p>
          <a:p>
            <a:pPr marL="0" marR="0" lvl="0" indent="0" algn="l" defTabSz="755957" rtl="0" eaLnBrk="1" fontAlgn="auto" latinLnBrk="0" hangingPunct="1">
              <a:lnSpc>
                <a:spcPct val="100000"/>
              </a:lnSpc>
              <a:spcBef>
                <a:spcPts val="0"/>
              </a:spcBef>
              <a:spcAft>
                <a:spcPts val="0"/>
              </a:spcAft>
              <a:buClrTx/>
              <a:buSzTx/>
              <a:buFontTx/>
              <a:buNone/>
              <a:tabLst/>
              <a:defRPr/>
            </a:pPr>
            <a:r>
              <a:rPr lang="en-US" sz="992" b="0" i="0" kern="1200" dirty="0">
                <a:solidFill>
                  <a:schemeClr val="tx1"/>
                </a:solidFill>
                <a:effectLst/>
                <a:latin typeface="+mn-lt"/>
                <a:ea typeface="+mn-ea"/>
                <a:cs typeface="+mn-cs"/>
              </a:rPr>
              <a:t>In general we have that when a customer is serviced at one node…then… it can join another node and queue for service, or simply leave the system.</a:t>
            </a:r>
          </a:p>
          <a:p>
            <a:pPr marL="0" marR="0" lvl="0" indent="0" algn="l" defTabSz="755957" rtl="0" eaLnBrk="1" fontAlgn="auto" latinLnBrk="0" hangingPunct="1">
              <a:lnSpc>
                <a:spcPct val="100000"/>
              </a:lnSpc>
              <a:spcBef>
                <a:spcPts val="0"/>
              </a:spcBef>
              <a:spcAft>
                <a:spcPts val="0"/>
              </a:spcAft>
              <a:buClrTx/>
              <a:buSzTx/>
              <a:buFontTx/>
              <a:buNone/>
              <a:tabLst/>
              <a:defRPr/>
            </a:pPr>
            <a:endParaRPr lang="en-US" sz="992" b="0" i="0" kern="1200" dirty="0">
              <a:solidFill>
                <a:schemeClr val="tx1"/>
              </a:solidFill>
              <a:effectLst/>
              <a:latin typeface="+mn-lt"/>
              <a:ea typeface="+mn-ea"/>
              <a:cs typeface="+mn-cs"/>
            </a:endParaRPr>
          </a:p>
          <a:p>
            <a:pPr marL="0" marR="0" lvl="0" indent="0" algn="l" defTabSz="755957" rtl="0" eaLnBrk="1" fontAlgn="auto" latinLnBrk="0" hangingPunct="1">
              <a:lnSpc>
                <a:spcPct val="100000"/>
              </a:lnSpc>
              <a:spcBef>
                <a:spcPts val="0"/>
              </a:spcBef>
              <a:spcAft>
                <a:spcPts val="0"/>
              </a:spcAft>
              <a:buClrTx/>
              <a:buSzTx/>
              <a:buFontTx/>
              <a:buNone/>
              <a:tabLst/>
              <a:defRPr/>
            </a:pPr>
            <a:r>
              <a:rPr lang="en-US" sz="992" b="0" i="0" kern="1200" dirty="0">
                <a:solidFill>
                  <a:schemeClr val="tx1"/>
                </a:solidFill>
                <a:effectLst/>
                <a:latin typeface="+mn-lt"/>
                <a:ea typeface="+mn-ea"/>
                <a:cs typeface="+mn-cs"/>
              </a:rPr>
              <a:t>Ah…notice that in this contest… we will often refer to the queues that constitute the network as nodes…</a:t>
            </a:r>
          </a:p>
        </p:txBody>
      </p:sp>
      <p:sp>
        <p:nvSpPr>
          <p:cNvPr id="4" name="Segnaposto numero diapositiva 3"/>
          <p:cNvSpPr>
            <a:spLocks noGrp="1"/>
          </p:cNvSpPr>
          <p:nvPr>
            <p:ph type="sldNum" sz="quarter" idx="5"/>
          </p:nvPr>
        </p:nvSpPr>
        <p:spPr/>
        <p:txBody>
          <a:bodyPr/>
          <a:lstStyle/>
          <a:p>
            <a:fld id="{E7A56995-98BD-4BA2-9624-E0F173D3C56F}" type="slidenum">
              <a:rPr lang="it-IT" smtClean="0"/>
              <a:t>1</a:t>
            </a:fld>
            <a:endParaRPr lang="it-IT" dirty="0"/>
          </a:p>
        </p:txBody>
      </p:sp>
    </p:spTree>
    <p:extLst>
      <p:ext uri="{BB962C8B-B14F-4D97-AF65-F5344CB8AC3E}">
        <p14:creationId xmlns:p14="http://schemas.microsoft.com/office/powerpoint/2010/main" val="10191150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GB" dirty="0"/>
              <a:t>So given that we have that f</a:t>
            </a:r>
            <a:r>
              <a:rPr lang="it-IT" dirty="0"/>
              <a:t>or Tandem </a:t>
            </a:r>
            <a:r>
              <a:rPr lang="it-IT" dirty="0" err="1"/>
              <a:t>queues</a:t>
            </a:r>
            <a:r>
              <a:rPr lang="it-IT" dirty="0"/>
              <a:t> </a:t>
            </a:r>
            <a:r>
              <a:rPr lang="it-IT" dirty="0" err="1"/>
              <a:t>consisting</a:t>
            </a:r>
            <a:r>
              <a:rPr lang="it-IT" dirty="0"/>
              <a:t> of </a:t>
            </a:r>
            <a:r>
              <a:rPr lang="it-IT" dirty="0" err="1"/>
              <a:t>ergodic</a:t>
            </a:r>
            <a:r>
              <a:rPr lang="it-IT" dirty="0"/>
              <a:t> </a:t>
            </a:r>
            <a:r>
              <a:rPr lang="it-IT" dirty="0" err="1"/>
              <a:t>nodes</a:t>
            </a:r>
            <a:r>
              <a:rPr lang="it-IT" dirty="0"/>
              <a:t>…with </a:t>
            </a:r>
            <a:r>
              <a:rPr lang="it-IT" dirty="0" err="1"/>
              <a:t>poisson</a:t>
            </a:r>
            <a:r>
              <a:rPr lang="it-IT" dirty="0"/>
              <a:t> </a:t>
            </a:r>
            <a:r>
              <a:rPr lang="it-IT" dirty="0" err="1"/>
              <a:t>external</a:t>
            </a:r>
            <a:r>
              <a:rPr lang="it-IT" dirty="0"/>
              <a:t> </a:t>
            </a:r>
            <a:r>
              <a:rPr lang="it-IT" dirty="0" err="1"/>
              <a:t>arrivals</a:t>
            </a:r>
            <a:r>
              <a:rPr lang="it-IT" dirty="0"/>
              <a:t> and </a:t>
            </a:r>
            <a:r>
              <a:rPr lang="it-IT" dirty="0" err="1"/>
              <a:t>exponential</a:t>
            </a:r>
            <a:r>
              <a:rPr lang="it-IT" dirty="0"/>
              <a:t> service times the </a:t>
            </a:r>
            <a:r>
              <a:rPr lang="it-IT" dirty="0" err="1"/>
              <a:t>burks</a:t>
            </a:r>
            <a:r>
              <a:rPr lang="it-IT" dirty="0"/>
              <a:t> </a:t>
            </a:r>
            <a:r>
              <a:rPr lang="it-IT" dirty="0" err="1"/>
              <a:t>theorem</a:t>
            </a:r>
            <a:r>
              <a:rPr lang="it-IT" dirty="0"/>
              <a:t> </a:t>
            </a:r>
            <a:r>
              <a:rPr lang="it-IT" dirty="0" err="1"/>
              <a:t>holds</a:t>
            </a:r>
            <a:r>
              <a:rPr lang="it-IT" dirty="0"/>
              <a:t> and the steady state </a:t>
            </a:r>
            <a:r>
              <a:rPr lang="it-IT" dirty="0" err="1"/>
              <a:t>probability</a:t>
            </a:r>
            <a:r>
              <a:rPr lang="it-IT" dirty="0"/>
              <a:t> of </a:t>
            </a:r>
            <a:r>
              <a:rPr lang="it-IT" dirty="0" err="1"/>
              <a:t>having</a:t>
            </a:r>
            <a:r>
              <a:rPr lang="it-IT" dirty="0"/>
              <a:t> a </a:t>
            </a:r>
            <a:r>
              <a:rPr lang="it-IT" dirty="0" err="1"/>
              <a:t>given</a:t>
            </a:r>
            <a:r>
              <a:rPr lang="it-IT" dirty="0"/>
              <a:t> </a:t>
            </a:r>
            <a:r>
              <a:rPr lang="it-IT" dirty="0" err="1"/>
              <a:t>distribution</a:t>
            </a:r>
            <a:r>
              <a:rPr lang="it-IT" dirty="0"/>
              <a:t> of </a:t>
            </a:r>
            <a:r>
              <a:rPr lang="it-IT" dirty="0" err="1"/>
              <a:t>costumers</a:t>
            </a:r>
            <a:r>
              <a:rPr lang="it-IT" dirty="0"/>
              <a:t> in the system…like x1 in </a:t>
            </a:r>
            <a:r>
              <a:rPr lang="it-IT" dirty="0" err="1"/>
              <a:t>node</a:t>
            </a:r>
            <a:r>
              <a:rPr lang="it-IT" dirty="0"/>
              <a:t> 1, </a:t>
            </a:r>
            <a:r>
              <a:rPr lang="it-IT" dirty="0" err="1"/>
              <a:t>xe</a:t>
            </a:r>
            <a:r>
              <a:rPr lang="it-IT" dirty="0"/>
              <a:t> in </a:t>
            </a:r>
            <a:r>
              <a:rPr lang="it-IT" dirty="0" err="1"/>
              <a:t>node</a:t>
            </a:r>
            <a:r>
              <a:rPr lang="it-IT" dirty="0"/>
              <a:t> 2 </a:t>
            </a:r>
            <a:r>
              <a:rPr lang="it-IT" dirty="0" err="1"/>
              <a:t>ans</a:t>
            </a:r>
            <a:r>
              <a:rPr lang="it-IT" dirty="0"/>
              <a:t> so…</a:t>
            </a:r>
            <a:r>
              <a:rPr lang="it-IT" dirty="0" err="1"/>
              <a:t>is</a:t>
            </a:r>
            <a:r>
              <a:rPr lang="it-IT" dirty="0"/>
              <a:t> </a:t>
            </a:r>
            <a:r>
              <a:rPr lang="it-IT" dirty="0" err="1"/>
              <a:t>simply</a:t>
            </a:r>
            <a:r>
              <a:rPr lang="it-IT" dirty="0"/>
              <a:t> </a:t>
            </a:r>
            <a:r>
              <a:rPr lang="it-IT" dirty="0" err="1"/>
              <a:t>expressed</a:t>
            </a:r>
            <a:r>
              <a:rPr lang="it-IT" dirty="0"/>
              <a:t> by the product of the </a:t>
            </a:r>
            <a:r>
              <a:rPr lang="it-IT" dirty="0" err="1"/>
              <a:t>stationary</a:t>
            </a:r>
            <a:r>
              <a:rPr lang="it-IT" dirty="0"/>
              <a:t> </a:t>
            </a:r>
            <a:r>
              <a:rPr lang="it-IT" dirty="0" err="1"/>
              <a:t>probabilities</a:t>
            </a:r>
            <a:r>
              <a:rPr lang="it-IT" dirty="0"/>
              <a:t> of </a:t>
            </a:r>
            <a:r>
              <a:rPr lang="it-IT" dirty="0" err="1"/>
              <a:t>each</a:t>
            </a:r>
            <a:r>
              <a:rPr lang="it-IT" dirty="0"/>
              <a:t> </a:t>
            </a:r>
            <a:r>
              <a:rPr lang="it-IT" dirty="0" err="1"/>
              <a:t>node</a:t>
            </a:r>
            <a:r>
              <a:rPr lang="it-IT" dirty="0"/>
              <a:t>. For </a:t>
            </a:r>
            <a:r>
              <a:rPr lang="it-IT" dirty="0" err="1"/>
              <a:t>instance</a:t>
            </a:r>
            <a:r>
              <a:rPr lang="it-IT" dirty="0"/>
              <a:t> </a:t>
            </a:r>
            <a:r>
              <a:rPr lang="it-IT" dirty="0" err="1"/>
              <a:t>if</a:t>
            </a:r>
            <a:r>
              <a:rPr lang="it-IT" dirty="0"/>
              <a:t> </a:t>
            </a:r>
            <a:r>
              <a:rPr lang="it-IT" dirty="0" err="1"/>
              <a:t>we</a:t>
            </a:r>
            <a:r>
              <a:rPr lang="it-IT" dirty="0"/>
              <a:t> </a:t>
            </a:r>
            <a:r>
              <a:rPr lang="it-IT" dirty="0" err="1"/>
              <a:t>consider</a:t>
            </a:r>
            <a:r>
              <a:rPr lang="it-IT" dirty="0"/>
              <a:t> a </a:t>
            </a:r>
            <a:r>
              <a:rPr lang="it-IT" dirty="0" err="1"/>
              <a:t>tendem</a:t>
            </a:r>
            <a:r>
              <a:rPr lang="it-IT" dirty="0"/>
              <a:t> </a:t>
            </a:r>
            <a:r>
              <a:rPr lang="it-IT" dirty="0" err="1"/>
              <a:t>queue</a:t>
            </a:r>
            <a:r>
              <a:rPr lang="it-IT" dirty="0"/>
              <a:t> of M/M/1 </a:t>
            </a:r>
            <a:r>
              <a:rPr lang="it-IT" dirty="0" err="1"/>
              <a:t>nodes</a:t>
            </a:r>
            <a:r>
              <a:rPr lang="it-IT" dirty="0"/>
              <a:t> </a:t>
            </a:r>
            <a:r>
              <a:rPr lang="it-IT" dirty="0" err="1"/>
              <a:t>this</a:t>
            </a:r>
            <a:r>
              <a:rPr lang="it-IT" dirty="0"/>
              <a:t> joint </a:t>
            </a:r>
            <a:r>
              <a:rPr lang="it-IT" dirty="0" err="1"/>
              <a:t>probability</a:t>
            </a:r>
            <a:r>
              <a:rPr lang="it-IT" dirty="0"/>
              <a:t> </a:t>
            </a:r>
            <a:r>
              <a:rPr lang="it-IT" dirty="0" err="1"/>
              <a:t>is</a:t>
            </a:r>
            <a:r>
              <a:rPr lang="it-IT" dirty="0"/>
              <a:t> the product of the </a:t>
            </a:r>
            <a:r>
              <a:rPr lang="it-IT" dirty="0" err="1"/>
              <a:t>probabilities</a:t>
            </a:r>
            <a:r>
              <a:rPr lang="it-IT" dirty="0"/>
              <a:t> of </a:t>
            </a:r>
            <a:r>
              <a:rPr lang="it-IT" dirty="0" err="1"/>
              <a:t>having</a:t>
            </a:r>
            <a:r>
              <a:rPr lang="it-IT" dirty="0"/>
              <a:t> </a:t>
            </a:r>
            <a:r>
              <a:rPr lang="it-IT" dirty="0" err="1"/>
              <a:t>x_i</a:t>
            </a:r>
            <a:r>
              <a:rPr lang="it-IT" dirty="0"/>
              <a:t> </a:t>
            </a:r>
            <a:r>
              <a:rPr lang="it-IT" dirty="0" err="1"/>
              <a:t>costumers</a:t>
            </a:r>
            <a:r>
              <a:rPr lang="it-IT" dirty="0"/>
              <a:t> in </a:t>
            </a:r>
            <a:r>
              <a:rPr lang="it-IT" dirty="0" err="1"/>
              <a:t>each</a:t>
            </a:r>
            <a:r>
              <a:rPr lang="it-IT" dirty="0"/>
              <a:t> </a:t>
            </a:r>
            <a:r>
              <a:rPr lang="it-IT" dirty="0" err="1"/>
              <a:t>queue</a:t>
            </a:r>
            <a:r>
              <a:rPr lang="it-IT" dirty="0"/>
              <a:t> i….</a:t>
            </a:r>
          </a:p>
          <a:p>
            <a:pPr marL="0" marR="0" lvl="0" indent="0" algn="l" defTabSz="755840" rtl="0" eaLnBrk="1" fontAlgn="auto" latinLnBrk="0" hangingPunct="1">
              <a:lnSpc>
                <a:spcPct val="100000"/>
              </a:lnSpc>
              <a:spcBef>
                <a:spcPts val="0"/>
              </a:spcBef>
              <a:spcAft>
                <a:spcPts val="0"/>
              </a:spcAft>
              <a:buClrTx/>
              <a:buSzTx/>
              <a:buFontTx/>
              <a:buNone/>
              <a:tabLst/>
              <a:defRPr/>
            </a:pPr>
            <a:endParaRPr lang="it-IT"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Thus</a:t>
            </a:r>
            <a:r>
              <a:rPr lang="it-IT" dirty="0"/>
              <a:t> </a:t>
            </a:r>
            <a:r>
              <a:rPr lang="it-IT" dirty="0" err="1"/>
              <a:t>it</a:t>
            </a:r>
            <a:r>
              <a:rPr lang="it-IT" dirty="0"/>
              <a:t> </a:t>
            </a:r>
            <a:r>
              <a:rPr lang="it-IT" dirty="0" err="1"/>
              <a:t>straighforwardly</a:t>
            </a:r>
            <a:r>
              <a:rPr lang="it-IT" dirty="0"/>
              <a:t> </a:t>
            </a:r>
            <a:r>
              <a:rPr lang="it-IT" dirty="0" err="1"/>
              <a:t>results</a:t>
            </a:r>
            <a:r>
              <a:rPr lang="it-IT" dirty="0"/>
              <a:t> </a:t>
            </a:r>
            <a:r>
              <a:rPr lang="it-IT" dirty="0" err="1"/>
              <a:t>that</a:t>
            </a:r>
            <a:r>
              <a:rPr lang="it-IT" dirty="0"/>
              <a:t> </a:t>
            </a:r>
            <a:r>
              <a:rPr lang="it-IT" dirty="0" err="1"/>
              <a:t>also</a:t>
            </a:r>
            <a:r>
              <a:rPr lang="it-IT" dirty="0"/>
              <a:t> the </a:t>
            </a:r>
            <a:r>
              <a:rPr lang="en-US" dirty="0"/>
              <a:t>mean number of costumers in the system is the sum of the mean number of costumers in the system.</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10</a:t>
            </a:fld>
            <a:endParaRPr lang="it-IT"/>
          </a:p>
        </p:txBody>
      </p:sp>
    </p:spTree>
    <p:extLst>
      <p:ext uri="{BB962C8B-B14F-4D97-AF65-F5344CB8AC3E}">
        <p14:creationId xmlns:p14="http://schemas.microsoft.com/office/powerpoint/2010/main" val="41397548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dirty="0"/>
              <a:t>Well…notice now that… although this result is trivial….it dispense us to very huge amount of counts…. In fact just for the clarity sake imagine to consider the easiest tandem queue…that consisting in only two M/M/1 nodes.</a:t>
            </a:r>
          </a:p>
          <a:p>
            <a:endParaRPr lang="en-GB" dirty="0"/>
          </a:p>
          <a:p>
            <a:r>
              <a:rPr lang="en-GB" dirty="0"/>
              <a:t>Well…of course…we have that this stochastic process can for sure be modelled by means of a CT-MC….however now…because of we are interested on the number of costumers in node 1 and that in node 2….each state of this MC consider the pair X1 X_2….thus we have that (00) indicates no costumers in both the queues….1,0 one costumer in node 1 and zero in node 2…. Then…look at here…</a:t>
            </a:r>
          </a:p>
          <a:p>
            <a:endParaRPr lang="en-GB" dirty="0"/>
          </a:p>
          <a:p>
            <a:r>
              <a:rPr lang="en-GB" dirty="0"/>
              <a:t>from (1,0) I can moved to (20) is an arrival occurs or to (0,1) is the service complete for first…and in fact I move to (10) to (01) with a rate mu1… that means that the costumers is moved from the first to the second queue….</a:t>
            </a:r>
          </a:p>
          <a:p>
            <a:endParaRPr lang="en-GB" dirty="0"/>
          </a:p>
          <a:p>
            <a:r>
              <a:rPr lang="en-GB" dirty="0"/>
              <a:t>Then form (0,1) with a rate \mu2 the system could become empty and then I return to (00)…or I can moved to (11) and so on….</a:t>
            </a:r>
          </a:p>
          <a:p>
            <a:endParaRPr lang="en-GB" dirty="0"/>
          </a:p>
          <a:p>
            <a:r>
              <a:rPr lang="en-GB" dirty="0"/>
              <a:t>Maybe you could imaging how complex is solving this </a:t>
            </a:r>
            <a:r>
              <a:rPr lang="en-GB" dirty="0" err="1"/>
              <a:t>markov</a:t>
            </a:r>
            <a:r>
              <a:rPr lang="en-GB" dirty="0"/>
              <a:t> chain….but if note in the next slide we have the counts</a:t>
            </a:r>
          </a:p>
        </p:txBody>
      </p:sp>
      <p:sp>
        <p:nvSpPr>
          <p:cNvPr id="4" name="Segnaposto numero diapositiva 3"/>
          <p:cNvSpPr>
            <a:spLocks noGrp="1"/>
          </p:cNvSpPr>
          <p:nvPr>
            <p:ph type="sldNum" sz="quarter" idx="5"/>
          </p:nvPr>
        </p:nvSpPr>
        <p:spPr/>
        <p:txBody>
          <a:bodyPr/>
          <a:lstStyle/>
          <a:p>
            <a:fld id="{E7A56995-98BD-4BA2-9624-E0F173D3C56F}" type="slidenum">
              <a:rPr lang="it-IT" smtClean="0"/>
              <a:t>11</a:t>
            </a:fld>
            <a:endParaRPr lang="it-IT"/>
          </a:p>
        </p:txBody>
      </p:sp>
    </p:spTree>
    <p:extLst>
      <p:ext uri="{BB962C8B-B14F-4D97-AF65-F5344CB8AC3E}">
        <p14:creationId xmlns:p14="http://schemas.microsoft.com/office/powerpoint/2010/main" val="8677396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dirty="0"/>
              <a:t>You could verify this count as an exercise….however look at….</a:t>
            </a:r>
          </a:p>
          <a:p>
            <a:endParaRPr lang="en-GB" dirty="0"/>
          </a:p>
          <a:p>
            <a:r>
              <a:rPr lang="en-GB" dirty="0"/>
              <a:t>The steady state joint probability of having x_1 costumers in the first queue and x_2 in the second is the product of their probabilities …this is because the two queues can be studied as independent…thus the joint probability is the product of their single probabilities…</a:t>
            </a:r>
          </a:p>
        </p:txBody>
      </p:sp>
      <p:sp>
        <p:nvSpPr>
          <p:cNvPr id="4" name="Segnaposto numero diapositiva 3"/>
          <p:cNvSpPr>
            <a:spLocks noGrp="1"/>
          </p:cNvSpPr>
          <p:nvPr>
            <p:ph type="sldNum" sz="quarter" idx="5"/>
          </p:nvPr>
        </p:nvSpPr>
        <p:spPr/>
        <p:txBody>
          <a:bodyPr/>
          <a:lstStyle/>
          <a:p>
            <a:fld id="{E7A56995-98BD-4BA2-9624-E0F173D3C56F}" type="slidenum">
              <a:rPr lang="it-IT" smtClean="0"/>
              <a:t>12</a:t>
            </a:fld>
            <a:endParaRPr lang="it-IT"/>
          </a:p>
        </p:txBody>
      </p:sp>
    </p:spTree>
    <p:extLst>
      <p:ext uri="{BB962C8B-B14F-4D97-AF65-F5344CB8AC3E}">
        <p14:creationId xmlns:p14="http://schemas.microsoft.com/office/powerpoint/2010/main" val="1775269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dirty="0"/>
              <a:t>Of course because of the two queues are independent…thus we have that throughout at steady of node 1 is equal to lambda…and also that of node two….and that of course the total mean time to cross the network is the sum of the two times…bat thete_1 and bar theta_2….where each can be derived by means of the littles law.</a:t>
            </a:r>
          </a:p>
        </p:txBody>
      </p:sp>
      <p:sp>
        <p:nvSpPr>
          <p:cNvPr id="4" name="Segnaposto numero diapositiva 3"/>
          <p:cNvSpPr>
            <a:spLocks noGrp="1"/>
          </p:cNvSpPr>
          <p:nvPr>
            <p:ph type="sldNum" sz="quarter" idx="5"/>
          </p:nvPr>
        </p:nvSpPr>
        <p:spPr/>
        <p:txBody>
          <a:bodyPr/>
          <a:lstStyle/>
          <a:p>
            <a:fld id="{E7A56995-98BD-4BA2-9624-E0F173D3C56F}" type="slidenum">
              <a:rPr lang="it-IT" smtClean="0"/>
              <a:t>13</a:t>
            </a:fld>
            <a:endParaRPr lang="it-IT"/>
          </a:p>
        </p:txBody>
      </p:sp>
    </p:spTree>
    <p:extLst>
      <p:ext uri="{BB962C8B-B14F-4D97-AF65-F5344CB8AC3E}">
        <p14:creationId xmlns:p14="http://schemas.microsoft.com/office/powerpoint/2010/main" val="25145445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dirty="0"/>
              <a:t>Well…What about if we consider a generic </a:t>
            </a:r>
            <a:r>
              <a:rPr lang="en-US" dirty="0"/>
              <a:t>open QN consisting of </a:t>
            </a:r>
            <a:r>
              <a:rPr lang="en-US" dirty="0">
                <a:solidFill>
                  <a:srgbClr val="E71224"/>
                </a:solidFill>
              </a:rPr>
              <a:t>Markovian queues</a:t>
            </a:r>
            <a:r>
              <a:rPr lang="en-GB" dirty="0">
                <a:solidFill>
                  <a:srgbClr val="E71224"/>
                </a:solidFill>
              </a:rPr>
              <a:t>…..thus…each with </a:t>
            </a:r>
            <a:r>
              <a:rPr lang="en-GB" dirty="0" err="1">
                <a:solidFill>
                  <a:srgbClr val="E71224"/>
                </a:solidFill>
              </a:rPr>
              <a:t>poisson</a:t>
            </a:r>
            <a:r>
              <a:rPr lang="en-GB" dirty="0">
                <a:solidFill>
                  <a:srgbClr val="E71224"/>
                </a:solidFill>
              </a:rPr>
              <a:t> arrivals form outside </a:t>
            </a:r>
            <a:r>
              <a:rPr lang="en-GB" dirty="0" err="1">
                <a:solidFill>
                  <a:srgbClr val="E71224"/>
                </a:solidFill>
              </a:rPr>
              <a:t>lambda_i^in</a:t>
            </a:r>
            <a:r>
              <a:rPr lang="en-GB" dirty="0">
                <a:solidFill>
                  <a:srgbClr val="E71224"/>
                </a:solidFill>
              </a:rPr>
              <a:t>  and exponential service time with mean rate mu…</a:t>
            </a:r>
          </a:p>
          <a:p>
            <a:endParaRPr lang="it-IT" dirty="0"/>
          </a:p>
          <a:p>
            <a:r>
              <a:rPr lang="it-IT" dirty="0" err="1"/>
              <a:t>Well</a:t>
            </a:r>
            <a:r>
              <a:rPr lang="it-IT" dirty="0"/>
              <a:t>…in </a:t>
            </a:r>
            <a:r>
              <a:rPr lang="it-IT" dirty="0" err="1"/>
              <a:t>this</a:t>
            </a:r>
            <a:r>
              <a:rPr lang="it-IT" dirty="0"/>
              <a:t> case </a:t>
            </a:r>
            <a:r>
              <a:rPr lang="it-IT" dirty="0" err="1"/>
              <a:t>we</a:t>
            </a:r>
            <a:r>
              <a:rPr lang="it-IT" dirty="0"/>
              <a:t> </a:t>
            </a:r>
            <a:r>
              <a:rPr lang="it-IT" dirty="0" err="1"/>
              <a:t>have</a:t>
            </a:r>
            <a:r>
              <a:rPr lang="it-IT" dirty="0"/>
              <a:t> </a:t>
            </a:r>
            <a:r>
              <a:rPr lang="it-IT" dirty="0" err="1"/>
              <a:t>that</a:t>
            </a:r>
            <a:r>
              <a:rPr lang="it-IT" dirty="0"/>
              <a:t> …. a </a:t>
            </a:r>
            <a:r>
              <a:rPr lang="it-IT" dirty="0" err="1"/>
              <a:t>costumers</a:t>
            </a:r>
            <a:r>
              <a:rPr lang="it-IT" dirty="0"/>
              <a:t> </a:t>
            </a:r>
            <a:r>
              <a:rPr lang="it-IT" dirty="0" err="1"/>
              <a:t>may</a:t>
            </a:r>
            <a:r>
              <a:rPr lang="it-IT" dirty="0"/>
              <a:t> </a:t>
            </a:r>
            <a:r>
              <a:rPr lang="it-IT" dirty="0" err="1"/>
              <a:t>leave</a:t>
            </a:r>
            <a:r>
              <a:rPr lang="it-IT" dirty="0"/>
              <a:t> </a:t>
            </a:r>
            <a:r>
              <a:rPr lang="it-IT" dirty="0" err="1"/>
              <a:t>node</a:t>
            </a:r>
            <a:r>
              <a:rPr lang="it-IT" dirty="0"/>
              <a:t> j and </a:t>
            </a:r>
            <a:r>
              <a:rPr lang="it-IT" dirty="0" err="1"/>
              <a:t>reach</a:t>
            </a:r>
            <a:r>
              <a:rPr lang="it-IT" dirty="0"/>
              <a:t> to </a:t>
            </a:r>
            <a:r>
              <a:rPr lang="it-IT" dirty="0" err="1"/>
              <a:t>node</a:t>
            </a:r>
            <a:r>
              <a:rPr lang="it-IT" dirty="0"/>
              <a:t> k with a </a:t>
            </a:r>
            <a:r>
              <a:rPr lang="it-IT" dirty="0" err="1"/>
              <a:t>probability</a:t>
            </a:r>
            <a:r>
              <a:rPr lang="it-IT" dirty="0"/>
              <a:t> </a:t>
            </a:r>
            <a:r>
              <a:rPr lang="it-IT" dirty="0" err="1"/>
              <a:t>r_jk</a:t>
            </a:r>
            <a:r>
              <a:rPr lang="it-IT" dirty="0"/>
              <a:t>…. </a:t>
            </a:r>
            <a:r>
              <a:rPr lang="it-IT" dirty="0" err="1"/>
              <a:t>This</a:t>
            </a:r>
            <a:r>
              <a:rPr lang="it-IT" dirty="0"/>
              <a:t> </a:t>
            </a:r>
            <a:r>
              <a:rPr lang="it-IT" dirty="0" err="1"/>
              <a:t>is</a:t>
            </a:r>
            <a:r>
              <a:rPr lang="it-IT" dirty="0"/>
              <a:t> </a:t>
            </a:r>
            <a:r>
              <a:rPr lang="it-IT" dirty="0" err="1"/>
              <a:t>called</a:t>
            </a:r>
            <a:r>
              <a:rPr lang="it-IT" dirty="0"/>
              <a:t> </a:t>
            </a:r>
            <a:r>
              <a:rPr lang="it-IT" dirty="0" err="1"/>
              <a:t>routing</a:t>
            </a:r>
            <a:r>
              <a:rPr lang="it-IT" dirty="0"/>
              <a:t> </a:t>
            </a:r>
            <a:r>
              <a:rPr lang="it-IT" dirty="0" err="1"/>
              <a:t>probability</a:t>
            </a:r>
            <a:r>
              <a:rPr lang="it-IT" dirty="0"/>
              <a:t>…</a:t>
            </a:r>
            <a:r>
              <a:rPr lang="it-IT" dirty="0" err="1"/>
              <a:t>otherwise</a:t>
            </a:r>
            <a:r>
              <a:rPr lang="it-IT" dirty="0"/>
              <a:t> </a:t>
            </a:r>
            <a:r>
              <a:rPr lang="it-IT" dirty="0" err="1"/>
              <a:t>it</a:t>
            </a:r>
            <a:r>
              <a:rPr lang="it-IT" dirty="0"/>
              <a:t> </a:t>
            </a:r>
            <a:r>
              <a:rPr lang="it-IT" dirty="0" err="1"/>
              <a:t>may</a:t>
            </a:r>
            <a:r>
              <a:rPr lang="it-IT" dirty="0"/>
              <a:t> </a:t>
            </a:r>
            <a:r>
              <a:rPr lang="it-IT" dirty="0" err="1"/>
              <a:t>leave</a:t>
            </a:r>
            <a:r>
              <a:rPr lang="it-IT" dirty="0"/>
              <a:t> the system with a </a:t>
            </a:r>
            <a:r>
              <a:rPr lang="it-IT" dirty="0" err="1"/>
              <a:t>probability</a:t>
            </a:r>
            <a:r>
              <a:rPr lang="it-IT" dirty="0"/>
              <a:t> </a:t>
            </a:r>
            <a:r>
              <a:rPr lang="it-IT" dirty="0" err="1"/>
              <a:t>that</a:t>
            </a:r>
            <a:r>
              <a:rPr lang="it-IT" dirty="0"/>
              <a:t> </a:t>
            </a:r>
            <a:r>
              <a:rPr lang="it-IT" dirty="0" err="1"/>
              <a:t>is</a:t>
            </a:r>
            <a:r>
              <a:rPr lang="it-IT" dirty="0"/>
              <a:t> </a:t>
            </a:r>
            <a:r>
              <a:rPr lang="it-IT" dirty="0" err="1"/>
              <a:t>denoted</a:t>
            </a:r>
            <a:r>
              <a:rPr lang="it-IT" dirty="0"/>
              <a:t> by rj0….and </a:t>
            </a:r>
            <a:r>
              <a:rPr lang="it-IT" dirty="0" err="1"/>
              <a:t>such</a:t>
            </a:r>
            <a:r>
              <a:rPr lang="it-IT" dirty="0"/>
              <a:t> </a:t>
            </a:r>
            <a:r>
              <a:rPr lang="it-IT" dirty="0" err="1"/>
              <a:t>that</a:t>
            </a:r>
            <a:r>
              <a:rPr lang="it-IT" dirty="0"/>
              <a:t> the sum of </a:t>
            </a:r>
            <a:r>
              <a:rPr lang="it-IT" dirty="0" err="1"/>
              <a:t>all</a:t>
            </a:r>
            <a:r>
              <a:rPr lang="it-IT" dirty="0"/>
              <a:t> the </a:t>
            </a:r>
            <a:r>
              <a:rPr lang="it-IT" dirty="0" err="1"/>
              <a:t>routing</a:t>
            </a:r>
            <a:r>
              <a:rPr lang="it-IT" dirty="0"/>
              <a:t> </a:t>
            </a:r>
            <a:r>
              <a:rPr lang="it-IT" dirty="0" err="1"/>
              <a:t>probabilities</a:t>
            </a:r>
            <a:r>
              <a:rPr lang="it-IT" dirty="0"/>
              <a:t> makes 1</a:t>
            </a:r>
          </a:p>
          <a:p>
            <a:endParaRPr lang="it-IT" dirty="0"/>
          </a:p>
          <a:p>
            <a:r>
              <a:rPr lang="it-IT" dirty="0"/>
              <a:t>So…</a:t>
            </a:r>
            <a:r>
              <a:rPr lang="it-IT" dirty="0" err="1"/>
              <a:t>given</a:t>
            </a:r>
            <a:r>
              <a:rPr lang="it-IT" dirty="0"/>
              <a:t> </a:t>
            </a:r>
            <a:r>
              <a:rPr lang="it-IT" dirty="0" err="1"/>
              <a:t>that</a:t>
            </a:r>
            <a:r>
              <a:rPr lang="it-IT" dirty="0"/>
              <a:t> </a:t>
            </a:r>
            <a:r>
              <a:rPr lang="it-IT" dirty="0" err="1"/>
              <a:t>we</a:t>
            </a:r>
            <a:r>
              <a:rPr lang="it-IT" dirty="0"/>
              <a:t> </a:t>
            </a:r>
            <a:r>
              <a:rPr lang="it-IT" dirty="0" err="1"/>
              <a:t>have</a:t>
            </a:r>
            <a:r>
              <a:rPr lang="it-IT" dirty="0"/>
              <a:t> </a:t>
            </a:r>
            <a:r>
              <a:rPr lang="it-IT" dirty="0" err="1"/>
              <a:t>that</a:t>
            </a:r>
            <a:r>
              <a:rPr lang="it-IT" dirty="0"/>
              <a:t> </a:t>
            </a:r>
            <a:r>
              <a:rPr lang="it-IT" dirty="0" err="1"/>
              <a:t>at</a:t>
            </a:r>
            <a:r>
              <a:rPr lang="it-IT" dirty="0"/>
              <a:t> </a:t>
            </a:r>
            <a:r>
              <a:rPr lang="it-IT" dirty="0" err="1"/>
              <a:t>each</a:t>
            </a:r>
            <a:r>
              <a:rPr lang="it-IT" dirty="0"/>
              <a:t> time t </a:t>
            </a:r>
            <a:r>
              <a:rPr lang="it-IT" dirty="0" err="1"/>
              <a:t>each</a:t>
            </a:r>
            <a:r>
              <a:rPr lang="it-IT" dirty="0"/>
              <a:t> </a:t>
            </a:r>
            <a:r>
              <a:rPr lang="it-IT" dirty="0" err="1"/>
              <a:t>node</a:t>
            </a:r>
            <a:r>
              <a:rPr lang="it-IT" dirty="0"/>
              <a:t> </a:t>
            </a:r>
            <a:r>
              <a:rPr lang="it-IT" dirty="0" err="1"/>
              <a:t>satisfy</a:t>
            </a:r>
            <a:r>
              <a:rPr lang="it-IT" dirty="0"/>
              <a:t> the so-</a:t>
            </a:r>
            <a:r>
              <a:rPr lang="it-IT" dirty="0" err="1"/>
              <a:t>called</a:t>
            </a:r>
            <a:r>
              <a:rPr lang="it-IT" dirty="0"/>
              <a:t> </a:t>
            </a:r>
            <a:r>
              <a:rPr lang="it-IT" dirty="0" err="1"/>
              <a:t>traffic</a:t>
            </a:r>
            <a:r>
              <a:rPr lang="it-IT" dirty="0"/>
              <a:t> </a:t>
            </a:r>
            <a:r>
              <a:rPr lang="it-IT" dirty="0" err="1"/>
              <a:t>equation</a:t>
            </a:r>
            <a:r>
              <a:rPr lang="it-IT" dirty="0"/>
              <a:t>…. </a:t>
            </a:r>
            <a:r>
              <a:rPr lang="it-IT" dirty="0" err="1"/>
              <a:t>That</a:t>
            </a:r>
            <a:r>
              <a:rPr lang="it-IT" dirty="0"/>
              <a:t> </a:t>
            </a:r>
            <a:r>
              <a:rPr lang="it-IT" dirty="0" err="1"/>
              <a:t>is</a:t>
            </a:r>
            <a:r>
              <a:rPr lang="it-IT" dirty="0"/>
              <a:t> </a:t>
            </a:r>
            <a:r>
              <a:rPr lang="it-IT" dirty="0" err="1"/>
              <a:t>this</a:t>
            </a:r>
            <a:r>
              <a:rPr lang="it-IT" dirty="0"/>
              <a:t>…</a:t>
            </a:r>
          </a:p>
          <a:p>
            <a:endParaRPr lang="it-IT"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Namely</a:t>
            </a:r>
            <a:r>
              <a:rPr lang="it-IT" dirty="0"/>
              <a:t> by the </a:t>
            </a:r>
            <a:r>
              <a:rPr lang="it-IT" dirty="0" err="1"/>
              <a:t>composition</a:t>
            </a:r>
            <a:r>
              <a:rPr lang="it-IT" dirty="0"/>
              <a:t> of </a:t>
            </a:r>
            <a:r>
              <a:rPr lang="it-IT" dirty="0" err="1"/>
              <a:t>processes</a:t>
            </a:r>
            <a:r>
              <a:rPr lang="it-IT" dirty="0"/>
              <a:t>…. </a:t>
            </a:r>
            <a:r>
              <a:rPr lang="it-IT" dirty="0" err="1"/>
              <a:t>we</a:t>
            </a:r>
            <a:r>
              <a:rPr lang="it-IT" dirty="0"/>
              <a:t> </a:t>
            </a:r>
            <a:r>
              <a:rPr lang="it-IT" dirty="0" err="1"/>
              <a:t>have</a:t>
            </a:r>
            <a:r>
              <a:rPr lang="it-IT" dirty="0"/>
              <a:t> </a:t>
            </a:r>
            <a:r>
              <a:rPr lang="it-IT" dirty="0" err="1"/>
              <a:t>that</a:t>
            </a:r>
            <a:r>
              <a:rPr lang="it-IT" dirty="0"/>
              <a:t> the </a:t>
            </a:r>
            <a:r>
              <a:rPr lang="it-IT" dirty="0" err="1"/>
              <a:t>total</a:t>
            </a:r>
            <a:r>
              <a:rPr lang="it-IT" dirty="0"/>
              <a:t> </a:t>
            </a:r>
            <a:r>
              <a:rPr lang="it-IT" dirty="0" err="1"/>
              <a:t>traffic</a:t>
            </a:r>
            <a:r>
              <a:rPr lang="it-IT" dirty="0"/>
              <a:t> to </a:t>
            </a:r>
            <a:r>
              <a:rPr lang="it-IT" dirty="0" err="1"/>
              <a:t>node</a:t>
            </a:r>
            <a:r>
              <a:rPr lang="it-IT" dirty="0"/>
              <a:t> i…</a:t>
            </a:r>
            <a:r>
              <a:rPr lang="it-IT" dirty="0" err="1"/>
              <a:t>that</a:t>
            </a:r>
            <a:r>
              <a:rPr lang="it-IT" dirty="0"/>
              <a:t> </a:t>
            </a:r>
            <a:r>
              <a:rPr lang="it-IT" dirty="0" err="1"/>
              <a:t>is</a:t>
            </a:r>
            <a:r>
              <a:rPr lang="it-IT" dirty="0"/>
              <a:t> lambda i </a:t>
            </a:r>
            <a:r>
              <a:rPr lang="it-IT" dirty="0" err="1"/>
              <a:t>is</a:t>
            </a:r>
            <a:r>
              <a:rPr lang="it-IT" dirty="0"/>
              <a:t> </a:t>
            </a:r>
            <a:r>
              <a:rPr lang="it-IT" dirty="0" err="1"/>
              <a:t>equal</a:t>
            </a:r>
            <a:r>
              <a:rPr lang="it-IT" dirty="0"/>
              <a:t> to the sum </a:t>
            </a:r>
            <a:r>
              <a:rPr lang="it-IT" dirty="0" err="1"/>
              <a:t>between</a:t>
            </a:r>
            <a:r>
              <a:rPr lang="it-IT" dirty="0"/>
              <a:t> the </a:t>
            </a:r>
            <a:r>
              <a:rPr lang="it-IT" dirty="0" err="1"/>
              <a:t>external</a:t>
            </a:r>
            <a:r>
              <a:rPr lang="it-IT" dirty="0"/>
              <a:t> and </a:t>
            </a:r>
            <a:r>
              <a:rPr lang="it-IT" dirty="0" err="1"/>
              <a:t>internal</a:t>
            </a:r>
            <a:r>
              <a:rPr lang="it-IT" dirty="0"/>
              <a:t> </a:t>
            </a:r>
            <a:r>
              <a:rPr lang="it-IT" dirty="0" err="1"/>
              <a:t>arrivals</a:t>
            </a:r>
            <a:r>
              <a:rPr lang="it-IT" dirty="0"/>
              <a:t> </a:t>
            </a:r>
            <a:r>
              <a:rPr lang="it-IT" dirty="0" err="1"/>
              <a:t>weigted</a:t>
            </a:r>
            <a:r>
              <a:rPr lang="it-IT" dirty="0"/>
              <a:t> by </a:t>
            </a:r>
            <a:r>
              <a:rPr lang="it-IT" dirty="0" err="1"/>
              <a:t>means</a:t>
            </a:r>
            <a:r>
              <a:rPr lang="it-IT" dirty="0"/>
              <a:t> of the </a:t>
            </a:r>
            <a:r>
              <a:rPr lang="it-IT" dirty="0" err="1"/>
              <a:t>routing</a:t>
            </a:r>
            <a:r>
              <a:rPr lang="it-IT" dirty="0"/>
              <a:t> </a:t>
            </a:r>
            <a:r>
              <a:rPr lang="it-IT" dirty="0" err="1"/>
              <a:t>probabilities</a:t>
            </a:r>
            <a:r>
              <a:rPr lang="it-IT" dirty="0"/>
              <a:t>….</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en-GB" dirty="0"/>
              <a:t>So… for instance for Example 1 we have that lambda_1=</a:t>
            </a:r>
            <a:r>
              <a:rPr lang="en-GB" dirty="0" err="1"/>
              <a:t>lambda_in+p</a:t>
            </a:r>
            <a:r>
              <a:rPr lang="en-GB" dirty="0"/>
              <a:t>\times</a:t>
            </a:r>
            <a:r>
              <a:rPr lang="en-GB" baseline="0" dirty="0"/>
              <a:t> \lambda_1….from that we have this…. Which shows that in this case…lambda_1 is clearly larger than </a:t>
            </a:r>
            <a:r>
              <a:rPr lang="en-GB" baseline="0" dirty="0" err="1"/>
              <a:t>lambda_in</a:t>
            </a:r>
            <a:r>
              <a:rPr lang="en-GB" baseline="0" dirty="0"/>
              <a:t> because of it is augmented by the flow of costumers from this path.</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14</a:t>
            </a:fld>
            <a:endParaRPr lang="it-IT"/>
          </a:p>
        </p:txBody>
      </p:sp>
    </p:spTree>
    <p:extLst>
      <p:ext uri="{BB962C8B-B14F-4D97-AF65-F5344CB8AC3E}">
        <p14:creationId xmlns:p14="http://schemas.microsoft.com/office/powerpoint/2010/main" val="5669773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dirty="0"/>
              <a:t>Here we have another example…. a QN of three M/M/1 nodes… so not the traffic equations can be rewritten in terms of matrices….so….by solving with respect to lambda we get that the vector of arrivals depends of the inverse of this matrix I minus R….where R is the so called routing probability matrix.</a:t>
            </a:r>
          </a:p>
          <a:p>
            <a:endParaRPr lang="en-GB" dirty="0"/>
          </a:p>
          <a:p>
            <a:r>
              <a:rPr lang="en-GB" dirty="0"/>
              <a:t>So we observe that for sure </a:t>
            </a:r>
            <a:r>
              <a:rPr lang="en-GB" dirty="0">
                <a:solidFill>
                  <a:srgbClr val="E71224"/>
                </a:solidFill>
              </a:rPr>
              <a:t>necessary condition for the ergodicity is that the matrix I-R is invertible as it is written here…. (GIRAAAAAA EVIDENZIAAAA)</a:t>
            </a:r>
            <a:endParaRPr lang="en-GB" dirty="0"/>
          </a:p>
          <a:p>
            <a:endParaRPr lang="en-GB" dirty="0"/>
          </a:p>
          <a:p>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15</a:t>
            </a:fld>
            <a:endParaRPr lang="it-IT"/>
          </a:p>
        </p:txBody>
      </p:sp>
    </p:spTree>
    <p:extLst>
      <p:ext uri="{BB962C8B-B14F-4D97-AF65-F5344CB8AC3E}">
        <p14:creationId xmlns:p14="http://schemas.microsoft.com/office/powerpoint/2010/main" val="11413975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dirty="0"/>
              <a:t>However this is not enough …. in fact as we have seen… the traffic equation depends only by lambda not by mu….thus it can be proved that necessary and sufficient condition for an open network to be ergodic is that… not only this matrix is invertible but also that \</a:t>
            </a:r>
            <a:r>
              <a:rPr lang="en-GB" dirty="0" err="1"/>
              <a:t>lambda_i</a:t>
            </a:r>
            <a:r>
              <a:rPr lang="en-GB" dirty="0"/>
              <a:t> are such that </a:t>
            </a:r>
            <a:r>
              <a:rPr lang="en-GB" dirty="0" err="1"/>
              <a:t>lambda_i</a:t>
            </a:r>
            <a:r>
              <a:rPr lang="en-GB" dirty="0"/>
              <a:t> over </a:t>
            </a:r>
            <a:r>
              <a:rPr lang="en-GB" dirty="0" err="1"/>
              <a:t>mu_i</a:t>
            </a:r>
            <a:r>
              <a:rPr lang="en-GB" dirty="0"/>
              <a:t> are strictly lower than 1.</a:t>
            </a:r>
          </a:p>
          <a:p>
            <a:endParaRPr lang="en-GB" dirty="0"/>
          </a:p>
          <a:p>
            <a:r>
              <a:rPr lang="en-GB" dirty="0"/>
              <a:t>That means that an open QN is ergodic if and only, each queue is ergodic as well.</a:t>
            </a:r>
          </a:p>
          <a:p>
            <a:pPr marL="0" indent="0">
              <a:buNone/>
            </a:pPr>
            <a:endParaRPr lang="en-GB" dirty="0">
              <a:solidFill>
                <a:srgbClr val="E71224"/>
              </a:solidFill>
            </a:endParaRPr>
          </a:p>
          <a:p>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16</a:t>
            </a:fld>
            <a:endParaRPr lang="it-IT"/>
          </a:p>
        </p:txBody>
      </p:sp>
    </p:spTree>
    <p:extLst>
      <p:ext uri="{BB962C8B-B14F-4D97-AF65-F5344CB8AC3E}">
        <p14:creationId xmlns:p14="http://schemas.microsoft.com/office/powerpoint/2010/main" val="20795601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Segnaposto note 2"/>
              <p:cNvSpPr>
                <a:spLocks noGrp="1"/>
              </p:cNvSpPr>
              <p:nvPr>
                <p:ph type="body" idx="1"/>
              </p:nvPr>
            </p:nvSpPr>
            <p:spPr/>
            <p:txBody>
              <a:bodyPr/>
              <a:lstStyle/>
              <a:p>
                <a:r>
                  <a:rPr lang="en-GB" dirty="0"/>
                  <a:t>Finally here we have the most important result of queuing networks that is called </a:t>
                </a:r>
                <a:r>
                  <a:rPr lang="en-GB" dirty="0">
                    <a:solidFill>
                      <a:srgbClr val="E71224"/>
                    </a:solidFill>
                  </a:rPr>
                  <a:t>Jackson Theorem….In particular it says that in </a:t>
                </a:r>
                <a:r>
                  <a:rPr lang="en-US" dirty="0"/>
                  <a:t>open ergodic QN of </a:t>
                </a:r>
                <a14:m>
                  <m:oMath xmlns:m="http://schemas.openxmlformats.org/officeDocument/2006/math">
                    <m:r>
                      <a:rPr lang="en-US" i="1" dirty="0" smtClean="0">
                        <a:solidFill>
                          <a:srgbClr val="E71224"/>
                        </a:solidFill>
                        <a:latin typeface="Cambria Math" panose="02040503050406030204" pitchFamily="18" charset="0"/>
                      </a:rPr>
                      <m:t>𝑣</m:t>
                    </m:r>
                    <m:r>
                      <a:rPr lang="en-US" i="1" dirty="0" smtClean="0">
                        <a:solidFill>
                          <a:srgbClr val="E71224"/>
                        </a:solidFill>
                        <a:latin typeface="Cambria Math" panose="02040503050406030204" pitchFamily="18" charset="0"/>
                      </a:rPr>
                      <m:t> </m:t>
                    </m:r>
                  </m:oMath>
                </a14:m>
                <a:r>
                  <a:rPr lang="en-US" dirty="0"/>
                  <a:t>Markovian nodes….at steady </a:t>
                </a:r>
                <a:r>
                  <a:rPr lang="en-GB" dirty="0"/>
                  <a:t>steady state we observes that</a:t>
                </a:r>
                <a:r>
                  <a:rPr lang="en-GB" baseline="0" dirty="0"/>
                  <a:t> </a:t>
                </a:r>
                <a:r>
                  <a:rPr lang="en-GB" dirty="0"/>
                  <a:t>arrivals are independent to each other. Then it follows that each queue behaves like</a:t>
                </a:r>
                <a:r>
                  <a:rPr lang="en-GB" baseline="0" dirty="0"/>
                  <a:t> an isolated queue with </a:t>
                </a:r>
                <a:r>
                  <a:rPr lang="en-GB" dirty="0"/>
                  <a:t>Poisson with rate </a:t>
                </a:r>
                <a14:m>
                  <m:oMath xmlns:m="http://schemas.openxmlformats.org/officeDocument/2006/math">
                    <m:sSub>
                      <m:sSubPr>
                        <m:ctrlPr>
                          <a:rPr lang="en-GB" altLang="it-IT" i="1">
                            <a:solidFill>
                              <a:srgbClr val="E71224"/>
                            </a:solidFill>
                            <a:latin typeface="Cambria Math" panose="02040503050406030204" pitchFamily="18" charset="0"/>
                          </a:rPr>
                        </m:ctrlPr>
                      </m:sSubPr>
                      <m:e>
                        <m:r>
                          <a:rPr lang="en-GB" altLang="it-IT" i="1">
                            <a:solidFill>
                              <a:srgbClr val="E71224"/>
                            </a:solidFill>
                            <a:latin typeface="Cambria Math" panose="02040503050406030204" pitchFamily="18" charset="0"/>
                          </a:rPr>
                          <m:t>𝜆</m:t>
                        </m:r>
                      </m:e>
                      <m:sub>
                        <m:r>
                          <a:rPr lang="en-GB" altLang="it-IT" i="1">
                            <a:solidFill>
                              <a:srgbClr val="E71224"/>
                            </a:solidFill>
                            <a:latin typeface="Cambria Math" panose="02040503050406030204" pitchFamily="18" charset="0"/>
                          </a:rPr>
                          <m:t>𝑖</m:t>
                        </m:r>
                      </m:sub>
                    </m:sSub>
                  </m:oMath>
                </a14:m>
                <a:endParaRPr lang="en-GB" dirty="0"/>
              </a:p>
              <a:p>
                <a:endParaRPr lang="en-GB" dirty="0"/>
              </a:p>
              <a:p>
                <a:r>
                  <a:rPr lang="en-GB" dirty="0"/>
                  <a:t>So…by this results implies that…. We have that although the flow </a:t>
                </a:r>
                <a:r>
                  <a:rPr lang="en-GB" dirty="0" err="1"/>
                  <a:t>lambda_i</a:t>
                </a:r>
                <a:r>
                  <a:rPr lang="en-GB" dirty="0"/>
                  <a:t> are not </a:t>
                </a:r>
                <a:r>
                  <a:rPr lang="en-GB" dirty="0" err="1"/>
                  <a:t>poissonian</a:t>
                </a:r>
                <a:r>
                  <a:rPr lang="en-GB" dirty="0"/>
                  <a:t> in general….at steady state they becomes poissonian….so the arrivals to each queue are independent as well….and thus due to the mentioned  independence the joint probability of having a given distribution of costumers in the queue takes again the product form.</a:t>
                </a:r>
              </a:p>
            </p:txBody>
          </p:sp>
        </mc:Choice>
        <mc:Fallback xmlns="">
          <p:sp>
            <p:nvSpPr>
              <p:cNvPr id="3" name="Segnaposto note 2"/>
              <p:cNvSpPr>
                <a:spLocks noGrp="1"/>
              </p:cNvSpPr>
              <p:nvPr>
                <p:ph type="body" idx="1"/>
              </p:nvPr>
            </p:nvSpPr>
            <p:spPr/>
            <p:txBody>
              <a:bodyPr/>
              <a:lstStyle/>
              <a:p>
                <a:r>
                  <a:rPr lang="en-GB" dirty="0"/>
                  <a:t>Finally here we have the most important result of queuing networks that is called </a:t>
                </a:r>
                <a:r>
                  <a:rPr lang="en-GB" dirty="0">
                    <a:solidFill>
                      <a:srgbClr val="E71224"/>
                    </a:solidFill>
                  </a:rPr>
                  <a:t>Jackson Theorem….In particular it says that in </a:t>
                </a:r>
                <a:r>
                  <a:rPr lang="en-US" dirty="0"/>
                  <a:t>open ergodic QN of </a:t>
                </a:r>
                <a:r>
                  <a:rPr lang="en-US" i="0" dirty="0">
                    <a:solidFill>
                      <a:srgbClr val="E71224"/>
                    </a:solidFill>
                    <a:latin typeface="Cambria Math" panose="02040503050406030204" pitchFamily="18" charset="0"/>
                  </a:rPr>
                  <a:t>𝑣 </a:t>
                </a:r>
                <a:r>
                  <a:rPr lang="en-US" dirty="0"/>
                  <a:t>Markovian nodes….at steady </a:t>
                </a:r>
                <a:r>
                  <a:rPr lang="en-GB" dirty="0"/>
                  <a:t>steady state we observes that</a:t>
                </a:r>
                <a:r>
                  <a:rPr lang="en-GB" baseline="0" dirty="0"/>
                  <a:t> </a:t>
                </a:r>
                <a:r>
                  <a:rPr lang="en-GB" dirty="0"/>
                  <a:t>arrivals are independent to each other. Then it follows that each queue behaves like</a:t>
                </a:r>
                <a:r>
                  <a:rPr lang="en-GB" baseline="0" dirty="0"/>
                  <a:t> an isolated queue with </a:t>
                </a:r>
                <a:r>
                  <a:rPr lang="en-GB" dirty="0"/>
                  <a:t>Poisson with rate </a:t>
                </a:r>
                <a:r>
                  <a:rPr lang="en-GB" altLang="it-IT" i="0">
                    <a:solidFill>
                      <a:srgbClr val="E71224"/>
                    </a:solidFill>
                    <a:latin typeface="Cambria Math" panose="02040503050406030204" pitchFamily="18" charset="0"/>
                  </a:rPr>
                  <a:t>𝜆_𝑖</a:t>
                </a:r>
                <a:endParaRPr lang="en-GB" dirty="0"/>
              </a:p>
              <a:p>
                <a:endParaRPr lang="en-GB" dirty="0"/>
              </a:p>
              <a:p>
                <a:r>
                  <a:rPr lang="en-GB" dirty="0"/>
                  <a:t>So…by this results implies that…. We have that although the flow </a:t>
                </a:r>
                <a:r>
                  <a:rPr lang="en-GB" dirty="0" err="1"/>
                  <a:t>lambda_i</a:t>
                </a:r>
                <a:r>
                  <a:rPr lang="en-GB" dirty="0"/>
                  <a:t> are not </a:t>
                </a:r>
                <a:r>
                  <a:rPr lang="en-GB" dirty="0" err="1"/>
                  <a:t>poissonian</a:t>
                </a:r>
                <a:r>
                  <a:rPr lang="en-GB" dirty="0"/>
                  <a:t> in general….at steady state they becomes poissonian….so the arrivals to each queue are independent as well….and thus due to the mentioned  independence the joint probability of having a given distribution of costumers in the queue takes again the product form.</a:t>
                </a:r>
              </a:p>
            </p:txBody>
          </p:sp>
        </mc:Fallback>
      </mc:AlternateContent>
      <p:sp>
        <p:nvSpPr>
          <p:cNvPr id="4" name="Segnaposto numero diapositiva 3"/>
          <p:cNvSpPr>
            <a:spLocks noGrp="1"/>
          </p:cNvSpPr>
          <p:nvPr>
            <p:ph type="sldNum" sz="quarter" idx="5"/>
          </p:nvPr>
        </p:nvSpPr>
        <p:spPr/>
        <p:txBody>
          <a:bodyPr/>
          <a:lstStyle/>
          <a:p>
            <a:fld id="{E7A56995-98BD-4BA2-9624-E0F173D3C56F}" type="slidenum">
              <a:rPr lang="it-IT" smtClean="0"/>
              <a:t>17</a:t>
            </a:fld>
            <a:endParaRPr lang="it-IT"/>
          </a:p>
        </p:txBody>
      </p:sp>
    </p:spTree>
    <p:extLst>
      <p:ext uri="{BB962C8B-B14F-4D97-AF65-F5344CB8AC3E}">
        <p14:creationId xmlns:p14="http://schemas.microsoft.com/office/powerpoint/2010/main" val="25606487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dirty="0"/>
              <a:t>Here is just an application of the Jackson theorem where we first observe if the </a:t>
            </a:r>
            <a:r>
              <a:rPr lang="en-GB" dirty="0" err="1"/>
              <a:t>the</a:t>
            </a:r>
            <a:r>
              <a:rPr lang="en-GB" dirty="0"/>
              <a:t> network is ergodic and then we apply that theorem…..Look at here…. It is evident that the joint probability is the product between the three stationary probabilities associated with each queue.</a:t>
            </a:r>
          </a:p>
        </p:txBody>
      </p:sp>
      <p:sp>
        <p:nvSpPr>
          <p:cNvPr id="4" name="Segnaposto numero diapositiva 3"/>
          <p:cNvSpPr>
            <a:spLocks noGrp="1"/>
          </p:cNvSpPr>
          <p:nvPr>
            <p:ph type="sldNum" sz="quarter" idx="5"/>
          </p:nvPr>
        </p:nvSpPr>
        <p:spPr/>
        <p:txBody>
          <a:bodyPr/>
          <a:lstStyle/>
          <a:p>
            <a:fld id="{E7A56995-98BD-4BA2-9624-E0F173D3C56F}" type="slidenum">
              <a:rPr lang="it-IT" smtClean="0"/>
              <a:t>18</a:t>
            </a:fld>
            <a:endParaRPr lang="it-IT"/>
          </a:p>
        </p:txBody>
      </p:sp>
    </p:spTree>
    <p:extLst>
      <p:ext uri="{BB962C8B-B14F-4D97-AF65-F5344CB8AC3E}">
        <p14:creationId xmlns:p14="http://schemas.microsoft.com/office/powerpoint/2010/main" val="16777045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dirty="0"/>
              <a:t>So….suppose that our network is open, and ergodic with a total arrival rate from outside equal to the sum of all the </a:t>
            </a:r>
            <a:r>
              <a:rPr lang="en-GB" dirty="0" err="1"/>
              <a:t>lambda_i</a:t>
            </a:r>
            <a:r>
              <a:rPr lang="en-GB" dirty="0"/>
              <a:t> ^in…. </a:t>
            </a:r>
          </a:p>
          <a:p>
            <a:endParaRPr lang="en-GB" dirty="0"/>
          </a:p>
          <a:p>
            <a:r>
              <a:rPr lang="en-GB" dirty="0"/>
              <a:t>And because of at steady state queues are independent to each other…and thus the mean number of costumers in the network is equal to the mean number of costumers in each node…. Well in this case…. it results that the Littles law olds again…in accordance with this formulation….</a:t>
            </a:r>
          </a:p>
          <a:p>
            <a:endParaRPr lang="en-GB" dirty="0"/>
          </a:p>
          <a:p>
            <a:r>
              <a:rPr lang="en-GB" dirty="0"/>
              <a:t>So….at steady we have that the mean time spent by costumer to cross the network is equal to the ratio between the total arrival rate and the mean number of costumers in the system.</a:t>
            </a:r>
          </a:p>
        </p:txBody>
      </p:sp>
      <p:sp>
        <p:nvSpPr>
          <p:cNvPr id="4" name="Segnaposto numero diapositiva 3"/>
          <p:cNvSpPr>
            <a:spLocks noGrp="1"/>
          </p:cNvSpPr>
          <p:nvPr>
            <p:ph type="sldNum" sz="quarter" idx="5"/>
          </p:nvPr>
        </p:nvSpPr>
        <p:spPr/>
        <p:txBody>
          <a:bodyPr/>
          <a:lstStyle/>
          <a:p>
            <a:fld id="{E7A56995-98BD-4BA2-9624-E0F173D3C56F}" type="slidenum">
              <a:rPr lang="it-IT" smtClean="0"/>
              <a:t>19</a:t>
            </a:fld>
            <a:endParaRPr lang="it-IT"/>
          </a:p>
        </p:txBody>
      </p:sp>
    </p:spTree>
    <p:extLst>
      <p:ext uri="{BB962C8B-B14F-4D97-AF65-F5344CB8AC3E}">
        <p14:creationId xmlns:p14="http://schemas.microsoft.com/office/powerpoint/2010/main" val="6363994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2</a:t>
            </a:fld>
            <a:endParaRPr lang="it-IT"/>
          </a:p>
        </p:txBody>
      </p:sp>
    </p:spTree>
    <p:extLst>
      <p:ext uri="{BB962C8B-B14F-4D97-AF65-F5344CB8AC3E}">
        <p14:creationId xmlns:p14="http://schemas.microsoft.com/office/powerpoint/2010/main" val="24962178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dirty="0"/>
              <a:t>So here we have just an application of that law…in particular after having calculated the mean total number of costumers in the system that is 12…and the total arrival rate that is 28… well from the Little’s Law for QN we have that </a:t>
            </a:r>
            <a:r>
              <a:rPr lang="it-IT" dirty="0"/>
              <a:t>the </a:t>
            </a:r>
            <a:r>
              <a:rPr lang="it-IT" dirty="0" err="1"/>
              <a:t>mean</a:t>
            </a:r>
            <a:r>
              <a:rPr lang="it-IT" dirty="0"/>
              <a:t> time </a:t>
            </a:r>
            <a:r>
              <a:rPr lang="it-IT" dirty="0" err="1"/>
              <a:t>spent</a:t>
            </a:r>
            <a:r>
              <a:rPr lang="it-IT" dirty="0"/>
              <a:t> by a </a:t>
            </a:r>
            <a:r>
              <a:rPr lang="it-IT" dirty="0" err="1"/>
              <a:t>costumer</a:t>
            </a:r>
            <a:r>
              <a:rPr lang="it-IT" dirty="0"/>
              <a:t> to cross the network </a:t>
            </a:r>
            <a:r>
              <a:rPr lang="it-IT" dirty="0" err="1"/>
              <a:t>is</a:t>
            </a:r>
            <a:r>
              <a:rPr lang="it-IT" dirty="0"/>
              <a:t> bar x over \</a:t>
            </a:r>
            <a:r>
              <a:rPr lang="it-IT" dirty="0" err="1"/>
              <a:t>lambda_in</a:t>
            </a:r>
            <a:endParaRPr lang="it-IT" dirty="0"/>
          </a:p>
          <a:p>
            <a:endParaRPr lang="it-IT" dirty="0"/>
          </a:p>
          <a:p>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20</a:t>
            </a:fld>
            <a:endParaRPr lang="it-IT"/>
          </a:p>
        </p:txBody>
      </p:sp>
    </p:spTree>
    <p:extLst>
      <p:ext uri="{BB962C8B-B14F-4D97-AF65-F5344CB8AC3E}">
        <p14:creationId xmlns:p14="http://schemas.microsoft.com/office/powerpoint/2010/main" val="39749822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Segnaposto note 2"/>
              <p:cNvSpPr>
                <a:spLocks noGrp="1"/>
              </p:cNvSpPr>
              <p:nvPr>
                <p:ph type="body" idx="1"/>
              </p:nvPr>
            </p:nvSpPr>
            <p:spPr/>
            <p:txBody>
              <a:bodyPr/>
              <a:lstStyle/>
              <a:p>
                <a:r>
                  <a:rPr lang="en-GB" dirty="0"/>
                  <a:t>So let us now focus our attention back to the closed networks</a:t>
                </a:r>
                <a:r>
                  <a:rPr lang="en-GB" baseline="0" dirty="0"/>
                  <a:t> </a:t>
                </a:r>
                <a:r>
                  <a:rPr lang="en-GB" dirty="0"/>
                  <a:t>we have mentioned in the first part</a:t>
                </a:r>
                <a:r>
                  <a:rPr lang="en-GB" baseline="0" dirty="0"/>
                  <a:t> </a:t>
                </a:r>
                <a:r>
                  <a:rPr lang="en-GB" dirty="0"/>
                  <a:t>of the lecture….well….</a:t>
                </a:r>
              </a:p>
              <a:p>
                <a:r>
                  <a:rPr lang="en-GB" dirty="0"/>
                  <a:t>It results that </a:t>
                </a:r>
                <a:r>
                  <a:rPr lang="en-GB" baseline="0" dirty="0"/>
                  <a:t>open </a:t>
                </a:r>
                <a:r>
                  <a:rPr lang="it-IT" dirty="0">
                    <a:solidFill>
                      <a:srgbClr val="E71224"/>
                    </a:solidFill>
                  </a:rPr>
                  <a:t>Jackson Network</a:t>
                </a:r>
                <a:r>
                  <a:rPr lang="en-GB" dirty="0"/>
                  <a:t>, where costumers cannot enter or leave in the system….that means a network where</a:t>
                </a:r>
                <a:r>
                  <a:rPr lang="en-GB" baseline="0" dirty="0"/>
                  <a:t> </a:t>
                </a:r>
                <a:r>
                  <a:rPr lang="en-GB" dirty="0"/>
                  <a:t>that both the </a:t>
                </a:r>
                <a14:m>
                  <m:oMath xmlns:m="http://schemas.openxmlformats.org/officeDocument/2006/math">
                    <m:sSubSup>
                      <m:sSubSupPr>
                        <m:ctrlPr>
                          <a:rPr lang="it-IT" i="1">
                            <a:solidFill>
                              <a:srgbClr val="FF0000"/>
                            </a:solidFill>
                            <a:latin typeface="Cambria Math" panose="02040503050406030204" pitchFamily="18" charset="0"/>
                          </a:rPr>
                        </m:ctrlPr>
                      </m:sSubSupPr>
                      <m:e>
                        <m:r>
                          <a:rPr lang="it-IT" i="1">
                            <a:solidFill>
                              <a:srgbClr val="FF0000"/>
                            </a:solidFill>
                            <a:latin typeface="Cambria Math" panose="02040503050406030204" pitchFamily="18" charset="0"/>
                          </a:rPr>
                          <m:t>𝜆</m:t>
                        </m:r>
                      </m:e>
                      <m:sub>
                        <m:r>
                          <a:rPr lang="it-IT" i="1">
                            <a:solidFill>
                              <a:srgbClr val="FF0000"/>
                            </a:solidFill>
                            <a:latin typeface="Cambria Math" panose="02040503050406030204" pitchFamily="18" charset="0"/>
                          </a:rPr>
                          <m:t>𝑖</m:t>
                        </m:r>
                      </m:sub>
                      <m:sup>
                        <m:r>
                          <a:rPr lang="it-IT" i="1">
                            <a:solidFill>
                              <a:srgbClr val="FF0000"/>
                            </a:solidFill>
                            <a:latin typeface="Cambria Math" panose="02040503050406030204" pitchFamily="18" charset="0"/>
                          </a:rPr>
                          <m:t>𝑖𝑛</m:t>
                        </m:r>
                      </m:sup>
                    </m:sSubSup>
                  </m:oMath>
                </a14:m>
                <a:r>
                  <a:rPr lang="en-GB" dirty="0"/>
                  <a:t> and the routing probabilities </a:t>
                </a:r>
                <a14:m>
                  <m:oMath xmlns:m="http://schemas.openxmlformats.org/officeDocument/2006/math">
                    <m:sSub>
                      <m:sSubPr>
                        <m:ctrlPr>
                          <a:rPr lang="it-IT" i="1">
                            <a:solidFill>
                              <a:srgbClr val="FF0000"/>
                            </a:solidFill>
                            <a:latin typeface="Cambria Math" panose="02040503050406030204" pitchFamily="18" charset="0"/>
                          </a:rPr>
                        </m:ctrlPr>
                      </m:sSubPr>
                      <m:e>
                        <m:r>
                          <a:rPr lang="it-IT" i="1">
                            <a:solidFill>
                              <a:srgbClr val="FF0000"/>
                            </a:solidFill>
                            <a:latin typeface="Cambria Math" panose="02040503050406030204" pitchFamily="18" charset="0"/>
                          </a:rPr>
                          <m:t>𝑟</m:t>
                        </m:r>
                      </m:e>
                      <m:sub>
                        <m:r>
                          <a:rPr lang="it-IT" i="1">
                            <a:solidFill>
                              <a:srgbClr val="FF0000"/>
                            </a:solidFill>
                            <a:latin typeface="Cambria Math" panose="02040503050406030204" pitchFamily="18" charset="0"/>
                          </a:rPr>
                          <m:t>𝑖</m:t>
                        </m:r>
                        <m:r>
                          <a:rPr lang="it-IT" i="1">
                            <a:solidFill>
                              <a:srgbClr val="FF0000"/>
                            </a:solidFill>
                            <a:latin typeface="Cambria Math" panose="02040503050406030204" pitchFamily="18" charset="0"/>
                          </a:rPr>
                          <m:t>0</m:t>
                        </m:r>
                      </m:sub>
                    </m:sSub>
                  </m:oMath>
                </a14:m>
                <a:r>
                  <a:rPr lang="en-GB" dirty="0"/>
                  <a:t> are zero…. Well this a closed Jackson Networks…..</a:t>
                </a:r>
              </a:p>
              <a:p>
                <a:endParaRPr lang="en-GB" dirty="0"/>
              </a:p>
              <a:p>
                <a:r>
                  <a:rPr lang="en-GB" dirty="0"/>
                  <a:t>Let us further note that some books to closed </a:t>
                </a:r>
                <a:r>
                  <a:rPr lang="en-GB" dirty="0" err="1"/>
                  <a:t>jackoson</a:t>
                </a:r>
                <a:r>
                  <a:rPr lang="en-GB" dirty="0"/>
                  <a:t> network </a:t>
                </a:r>
                <a:r>
                  <a:rPr lang="en-GB" baseline="0" dirty="0"/>
                  <a:t>also as Gordon-Newell network, where Gordon a </a:t>
                </a:r>
                <a:r>
                  <a:rPr lang="en-GB" baseline="0" dirty="0" err="1"/>
                  <a:t>newell</a:t>
                </a:r>
                <a:r>
                  <a:rPr lang="en-GB" baseline="0" dirty="0"/>
                  <a:t> are the name of the researches that formalize the </a:t>
                </a:r>
                <a:r>
                  <a:rPr lang="en-GB" baseline="0" dirty="0" err="1"/>
                  <a:t>foundamental</a:t>
                </a:r>
                <a:r>
                  <a:rPr lang="en-GB" baseline="0" dirty="0"/>
                  <a:t> theorem for this class of closed networks. </a:t>
                </a:r>
              </a:p>
              <a:p>
                <a:endParaRPr lang="en-GB" baseline="0" dirty="0"/>
              </a:p>
              <a:p>
                <a:r>
                  <a:rPr lang="en-GB" baseline="0" dirty="0"/>
                  <a:t>Let us now mention the aspects that makes the analysis of closed network much more complicated </a:t>
                </a:r>
                <a:r>
                  <a:rPr lang="en-GB" baseline="0" dirty="0" err="1"/>
                  <a:t>w.r.t.</a:t>
                </a:r>
                <a:r>
                  <a:rPr lang="en-GB" baseline="0" dirty="0"/>
                  <a:t> that of open </a:t>
                </a:r>
                <a:r>
                  <a:rPr lang="en-GB" baseline="0" dirty="0" err="1"/>
                  <a:t>newtorks</a:t>
                </a:r>
                <a:r>
                  <a:rPr lang="en-GB" baseline="0" dirty="0"/>
                  <a:t>…the first aspect is that….because of the finite number of costumers in the system…to study this type of queues we always have to evaluate all the possible combination of costumers in each queue…that represents the state space of the associated MC…</a:t>
                </a:r>
              </a:p>
              <a:p>
                <a:r>
                  <a:rPr lang="en-GB" baseline="0" dirty="0" err="1"/>
                  <a:t>Fortunatelly</a:t>
                </a:r>
                <a:r>
                  <a:rPr lang="en-GB" baseline="0" dirty="0"/>
                  <a:t> we have that…at least the number of combination is of easy computation by means of the formula that counts all the possible arrangement of n items over v box….that is also known as the formula for the </a:t>
                </a:r>
                <a:r>
                  <a:rPr lang="en-GB" dirty="0">
                    <a:solidFill>
                      <a:srgbClr val="E71224"/>
                    </a:solidFill>
                  </a:rPr>
                  <a:t>number of combination of with repetition….that is this….</a:t>
                </a:r>
              </a:p>
              <a:p>
                <a:endParaRPr lang="en-GB" baseline="0" dirty="0">
                  <a:solidFill>
                    <a:srgbClr val="E71224"/>
                  </a:solidFill>
                </a:endParaRPr>
              </a:p>
              <a:p>
                <a:r>
                  <a:rPr lang="en-GB" baseline="0" dirty="0">
                    <a:solidFill>
                      <a:srgbClr val="E71224"/>
                    </a:solidFill>
                  </a:rPr>
                  <a:t>Let me do an example…..</a:t>
                </a:r>
              </a:p>
              <a:p>
                <a:endParaRPr lang="en-GB" baseline="0" dirty="0"/>
              </a:p>
              <a:p>
                <a:endParaRPr lang="en-GB" baseline="0" dirty="0"/>
              </a:p>
              <a:p>
                <a:endParaRPr lang="en-GB" baseline="0" dirty="0"/>
              </a:p>
              <a:p>
                <a:endParaRPr lang="en-GB" baseline="0" dirty="0"/>
              </a:p>
            </p:txBody>
          </p:sp>
        </mc:Choice>
        <mc:Fallback xmlns="">
          <p:sp>
            <p:nvSpPr>
              <p:cNvPr id="3" name="Segnaposto note 2"/>
              <p:cNvSpPr>
                <a:spLocks noGrp="1"/>
              </p:cNvSpPr>
              <p:nvPr>
                <p:ph type="body" idx="1"/>
              </p:nvPr>
            </p:nvSpPr>
            <p:spPr/>
            <p:txBody>
              <a:bodyPr/>
              <a:lstStyle/>
              <a:p>
                <a:r>
                  <a:rPr lang="en-GB" dirty="0"/>
                  <a:t>So let us now our attention back to the closed network we have mentioned in the first slide of the lecture….well….in particular let us refer to an</a:t>
                </a:r>
                <a:r>
                  <a:rPr lang="en-GB" baseline="0" dirty="0"/>
                  <a:t> open </a:t>
                </a:r>
                <a:r>
                  <a:rPr lang="it-IT" dirty="0">
                    <a:solidFill>
                      <a:srgbClr val="E71224"/>
                    </a:solidFill>
                  </a:rPr>
                  <a:t>Jackson Network</a:t>
                </a:r>
                <a:r>
                  <a:rPr lang="en-GB" dirty="0"/>
                  <a:t>, where costumers cannot enter or leave the QN….that means that both the </a:t>
                </a:r>
                <a:r>
                  <a:rPr lang="it-IT" i="0">
                    <a:solidFill>
                      <a:srgbClr val="FF0000"/>
                    </a:solidFill>
                    <a:latin typeface="Cambria Math" panose="02040503050406030204" pitchFamily="18" charset="0"/>
                  </a:rPr>
                  <a:t>𝜆_𝑖^𝑖𝑛</a:t>
                </a:r>
                <a:r>
                  <a:rPr lang="en-GB" dirty="0"/>
                  <a:t> and the routing probabilities </a:t>
                </a:r>
                <a:r>
                  <a:rPr lang="it-IT" i="0">
                    <a:solidFill>
                      <a:srgbClr val="FF0000"/>
                    </a:solidFill>
                    <a:latin typeface="Cambria Math" panose="02040503050406030204" pitchFamily="18" charset="0"/>
                  </a:rPr>
                  <a:t>𝑟_𝑖0</a:t>
                </a:r>
                <a:r>
                  <a:rPr lang="en-GB" dirty="0"/>
                  <a:t> are zero…. Well this a closed Jackson Networks…..that</a:t>
                </a:r>
                <a:r>
                  <a:rPr lang="en-GB" baseline="0" dirty="0"/>
                  <a:t> are also known in the literature as Gordon-Newell network.</a:t>
                </a:r>
              </a:p>
              <a:p>
                <a:endParaRPr lang="en-GB" baseline="0" dirty="0"/>
              </a:p>
              <a:p>
                <a:r>
                  <a:rPr lang="en-GB" baseline="0" dirty="0"/>
                  <a:t>Well closed network are </a:t>
                </a:r>
                <a:r>
                  <a:rPr lang="en-GB" baseline="0" dirty="0" err="1"/>
                  <a:t>sligtly</a:t>
                </a:r>
                <a:r>
                  <a:rPr lang="en-GB" baseline="0" dirty="0"/>
                  <a:t> more complicated to be studied w.r.t </a:t>
                </a:r>
                <a:r>
                  <a:rPr lang="en-GB" baseline="0" dirty="0" err="1"/>
                  <a:t>ot</a:t>
                </a:r>
                <a:r>
                  <a:rPr lang="en-GB" baseline="0" dirty="0"/>
                  <a:t> the open network because of the probabilities of having a given costumer distribution </a:t>
                </a:r>
                <a:r>
                  <a:rPr lang="en-GB" baseline="0"/>
                  <a:t>among queue because </a:t>
                </a:r>
                <a:r>
                  <a:rPr lang="en-GB" baseline="0" dirty="0"/>
                  <a:t>of there the costumer in the system is fixed and constant….and we have for instance all the costumers in a queue it is obvious that the probability that </a:t>
                </a:r>
                <a:endParaRPr lang="en-GB" dirty="0"/>
              </a:p>
              <a:p>
                <a:endParaRPr lang="en-GB" dirty="0"/>
              </a:p>
            </p:txBody>
          </p:sp>
        </mc:Fallback>
      </mc:AlternateContent>
      <p:sp>
        <p:nvSpPr>
          <p:cNvPr id="4" name="Segnaposto numero diapositiva 3"/>
          <p:cNvSpPr>
            <a:spLocks noGrp="1"/>
          </p:cNvSpPr>
          <p:nvPr>
            <p:ph type="sldNum" sz="quarter" idx="5"/>
          </p:nvPr>
        </p:nvSpPr>
        <p:spPr/>
        <p:txBody>
          <a:bodyPr/>
          <a:lstStyle/>
          <a:p>
            <a:fld id="{E7A56995-98BD-4BA2-9624-E0F173D3C56F}" type="slidenum">
              <a:rPr lang="it-IT" smtClean="0"/>
              <a:t>21</a:t>
            </a:fld>
            <a:endParaRPr lang="it-IT"/>
          </a:p>
        </p:txBody>
      </p:sp>
    </p:spTree>
    <p:extLst>
      <p:ext uri="{BB962C8B-B14F-4D97-AF65-F5344CB8AC3E}">
        <p14:creationId xmlns:p14="http://schemas.microsoft.com/office/powerpoint/2010/main" val="243177304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GB" dirty="0"/>
                  <a:t>Consider,</a:t>
                </a:r>
                <a:r>
                  <a:rPr lang="en-GB" baseline="0" dirty="0"/>
                  <a:t> for instance, </a:t>
                </a:r>
                <a:r>
                  <a:rPr lang="en-GB" dirty="0"/>
                  <a:t>a closed QN with </a:t>
                </a:r>
                <a14:m>
                  <m:oMath xmlns:m="http://schemas.openxmlformats.org/officeDocument/2006/math">
                    <m:r>
                      <a:rPr lang="en-GB" i="1" dirty="0" smtClean="0">
                        <a:solidFill>
                          <a:srgbClr val="E71224"/>
                        </a:solidFill>
                        <a:latin typeface="Cambria Math" panose="02040503050406030204" pitchFamily="18" charset="0"/>
                      </a:rPr>
                      <m:t>2</m:t>
                    </m:r>
                  </m:oMath>
                </a14:m>
                <a:r>
                  <a:rPr lang="en-GB" dirty="0"/>
                  <a:t> nodes </a:t>
                </a:r>
                <a14:m>
                  <m:oMath xmlns:m="http://schemas.openxmlformats.org/officeDocument/2006/math">
                    <m:r>
                      <a:rPr lang="it-IT" b="0" i="1" dirty="0" smtClean="0">
                        <a:solidFill>
                          <a:srgbClr val="E71224"/>
                        </a:solidFill>
                        <a:latin typeface="Cambria Math" panose="02040503050406030204" pitchFamily="18" charset="0"/>
                      </a:rPr>
                      <m:t>3</m:t>
                    </m:r>
                    <m:r>
                      <a:rPr lang="en-GB" i="1" dirty="0">
                        <a:solidFill>
                          <a:srgbClr val="E71224"/>
                        </a:solidFill>
                        <a:latin typeface="Cambria Math" panose="02040503050406030204" pitchFamily="18" charset="0"/>
                      </a:rPr>
                      <m:t> </m:t>
                    </m:r>
                  </m:oMath>
                </a14:m>
                <a:r>
                  <a:rPr lang="en-GB" dirty="0"/>
                  <a:t>costumers…so</a:t>
                </a:r>
                <a:r>
                  <a:rPr lang="en-GB" baseline="0" dirty="0"/>
                  <a:t> the state space of this stochastic system is:…. 3 costumer in the first or three in the second…or two in the first and one in the second…or the vice-versa….</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755840" rtl="0" eaLnBrk="1" fontAlgn="auto" latinLnBrk="0" hangingPunct="1">
                  <a:lnSpc>
                    <a:spcPct val="100000"/>
                  </a:lnSpc>
                  <a:spcBef>
                    <a:spcPts val="0"/>
                  </a:spcBef>
                  <a:spcAft>
                    <a:spcPts val="0"/>
                  </a:spcAft>
                  <a:buClrTx/>
                  <a:buSzTx/>
                  <a:buFontTx/>
                  <a:buNone/>
                  <a:tabLst/>
                  <a:defRPr/>
                </a:pPr>
                <a:r>
                  <a:rPr lang="en-GB" baseline="0" dirty="0"/>
                  <a:t>Well look at….by letting v equal to 2 and n equal 3 here …we correctly obtain 4.</a:t>
                </a:r>
                <a:endParaRPr lang="en-GB" dirty="0"/>
              </a:p>
              <a:p>
                <a:endParaRPr lang="en-GB" dirty="0"/>
              </a:p>
            </p:txBody>
          </p:sp>
        </mc:Choice>
        <mc:Fallback xmlns="">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GB" dirty="0"/>
                  <a:t>Consider,</a:t>
                </a:r>
                <a:r>
                  <a:rPr lang="en-GB" baseline="0" dirty="0"/>
                  <a:t> for instance, </a:t>
                </a:r>
                <a:r>
                  <a:rPr lang="en-GB" dirty="0"/>
                  <a:t>a closed QN with </a:t>
                </a:r>
                <a:r>
                  <a:rPr lang="en-GB" i="0" dirty="0">
                    <a:solidFill>
                      <a:srgbClr val="E71224"/>
                    </a:solidFill>
                    <a:latin typeface="Cambria Math" panose="02040503050406030204" pitchFamily="18" charset="0"/>
                  </a:rPr>
                  <a:t>2</a:t>
                </a:r>
                <a:r>
                  <a:rPr lang="en-GB" dirty="0"/>
                  <a:t> nodes </a:t>
                </a:r>
                <a:r>
                  <a:rPr lang="it-IT" b="0" i="0" dirty="0">
                    <a:solidFill>
                      <a:srgbClr val="E71224"/>
                    </a:solidFill>
                    <a:latin typeface="Cambria Math" panose="02040503050406030204" pitchFamily="18" charset="0"/>
                  </a:rPr>
                  <a:t>3</a:t>
                </a:r>
                <a:r>
                  <a:rPr lang="en-GB" i="0" dirty="0">
                    <a:solidFill>
                      <a:srgbClr val="E71224"/>
                    </a:solidFill>
                    <a:latin typeface="Cambria Math" panose="02040503050406030204" pitchFamily="18" charset="0"/>
                  </a:rPr>
                  <a:t> </a:t>
                </a:r>
                <a:r>
                  <a:rPr lang="en-GB" dirty="0"/>
                  <a:t>costumers…so</a:t>
                </a:r>
                <a:r>
                  <a:rPr lang="en-GB" baseline="0" dirty="0"/>
                  <a:t> the state space of this stochastic system is:…. 3 costumer in the first or three in the second…or two in the first and one in the second…or the vice-versa….</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755840" rtl="0" eaLnBrk="1" fontAlgn="auto" latinLnBrk="0" hangingPunct="1">
                  <a:lnSpc>
                    <a:spcPct val="100000"/>
                  </a:lnSpc>
                  <a:spcBef>
                    <a:spcPts val="0"/>
                  </a:spcBef>
                  <a:spcAft>
                    <a:spcPts val="0"/>
                  </a:spcAft>
                  <a:buClrTx/>
                  <a:buSzTx/>
                  <a:buFontTx/>
                  <a:buNone/>
                  <a:tabLst/>
                  <a:defRPr/>
                </a:pPr>
                <a:r>
                  <a:rPr lang="en-GB" baseline="0" dirty="0"/>
                  <a:t>Well look at….by letting v equal to 2 and n equal 3 here …we correctly obtain 4.</a:t>
                </a:r>
                <a:endParaRPr lang="en-GB" dirty="0"/>
              </a:p>
              <a:p>
                <a:endParaRPr lang="en-GB" dirty="0"/>
              </a:p>
            </p:txBody>
          </p:sp>
        </mc:Fallback>
      </mc:AlternateContent>
      <p:sp>
        <p:nvSpPr>
          <p:cNvPr id="4" name="Segnaposto numero diapositiva 3"/>
          <p:cNvSpPr>
            <a:spLocks noGrp="1"/>
          </p:cNvSpPr>
          <p:nvPr>
            <p:ph type="sldNum" sz="quarter" idx="5"/>
          </p:nvPr>
        </p:nvSpPr>
        <p:spPr/>
        <p:txBody>
          <a:bodyPr/>
          <a:lstStyle/>
          <a:p>
            <a:fld id="{E7A56995-98BD-4BA2-9624-E0F173D3C56F}" type="slidenum">
              <a:rPr lang="it-IT" smtClean="0"/>
              <a:t>22</a:t>
            </a:fld>
            <a:endParaRPr lang="it-IT"/>
          </a:p>
        </p:txBody>
      </p:sp>
    </p:spTree>
    <p:extLst>
      <p:ext uri="{BB962C8B-B14F-4D97-AF65-F5344CB8AC3E}">
        <p14:creationId xmlns:p14="http://schemas.microsoft.com/office/powerpoint/2010/main" val="6672335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GB" baseline="0" dirty="0"/>
              <a:t>The second aspect that makes the </a:t>
            </a:r>
            <a:r>
              <a:rPr lang="en-GB" baseline="0" dirty="0" err="1"/>
              <a:t>the</a:t>
            </a:r>
            <a:r>
              <a:rPr lang="en-GB" baseline="0" dirty="0"/>
              <a:t> study of this queue harder is that now the state probabilities are always not independent….in fact because of no arrivals form outside are allowed…then the probabilities of having some arrivals to a queue clearly depends on the actual costumer distribution. </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755840" rtl="0" eaLnBrk="1" fontAlgn="auto" latinLnBrk="0" hangingPunct="1">
              <a:lnSpc>
                <a:spcPct val="100000"/>
              </a:lnSpc>
              <a:spcBef>
                <a:spcPts val="0"/>
              </a:spcBef>
              <a:spcAft>
                <a:spcPts val="0"/>
              </a:spcAft>
              <a:buClrTx/>
              <a:buSzTx/>
              <a:buFontTx/>
              <a:buNone/>
              <a:tabLst/>
              <a:defRPr/>
            </a:pPr>
            <a:r>
              <a:rPr lang="en-GB" baseline="0" dirty="0"/>
              <a:t>Let me do an example…for instance …imagine a cyclic network with three queues…(DISEGNALA)…and assume three costumers here and zero here and here….well…the probability of having 1 costumer in the </a:t>
            </a:r>
            <a:r>
              <a:rPr lang="en-GB" baseline="0" dirty="0" err="1"/>
              <a:t>midle</a:t>
            </a:r>
            <a:r>
              <a:rPr lang="en-GB" baseline="0" dirty="0"/>
              <a:t> queue is 0…but…of course… once some costumers arrives in the first queue…well the same probability will become nonzero</a:t>
            </a:r>
          </a:p>
          <a:p>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23</a:t>
            </a:fld>
            <a:endParaRPr lang="it-IT"/>
          </a:p>
        </p:txBody>
      </p:sp>
    </p:spTree>
    <p:extLst>
      <p:ext uri="{BB962C8B-B14F-4D97-AF65-F5344CB8AC3E}">
        <p14:creationId xmlns:p14="http://schemas.microsoft.com/office/powerpoint/2010/main" val="361480984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Segnaposto note 2"/>
              <p:cNvSpPr>
                <a:spLocks noGrp="1"/>
              </p:cNvSpPr>
              <p:nvPr>
                <p:ph type="body" idx="1"/>
              </p:nvPr>
            </p:nvSpPr>
            <p:spPr/>
            <p:txBody>
              <a:bodyPr/>
              <a:lstStyle/>
              <a:p>
                <a:r>
                  <a:rPr lang="en-GB" dirty="0"/>
                  <a:t>So….how to study a Gordon–Newell Networks? Of course by means of CT-MCs… In particular we have that…</a:t>
                </a:r>
              </a:p>
              <a:p>
                <a:pPr marL="0" marR="0" lvl="0" indent="0" algn="l" defTabSz="755840" rtl="0" eaLnBrk="1" fontAlgn="auto" latinLnBrk="0" hangingPunct="1">
                  <a:lnSpc>
                    <a:spcPct val="100000"/>
                  </a:lnSpc>
                  <a:spcBef>
                    <a:spcPts val="0"/>
                  </a:spcBef>
                  <a:spcAft>
                    <a:spcPts val="0"/>
                  </a:spcAft>
                  <a:buClrTx/>
                  <a:buSzTx/>
                  <a:buFontTx/>
                  <a:buNone/>
                  <a:tabLst/>
                  <a:defRPr/>
                </a:pPr>
                <a:r>
                  <a:rPr lang="en-GB" dirty="0"/>
                  <a:t>Let x \prime</a:t>
                </a:r>
                <a:r>
                  <a:rPr lang="en-GB" baseline="0" dirty="0"/>
                  <a:t> like here….</a:t>
                </a:r>
                <a:r>
                  <a:rPr lang="en-GB" dirty="0"/>
                  <a:t>be a generic arrangement of costumers among the </a:t>
                </a:r>
                <a14:m>
                  <m:oMath xmlns:m="http://schemas.openxmlformats.org/officeDocument/2006/math">
                    <m:r>
                      <a:rPr lang="it-IT" i="1" dirty="0">
                        <a:solidFill>
                          <a:srgbClr val="E71224"/>
                        </a:solidFill>
                        <a:latin typeface="Cambria Math" panose="02040503050406030204" pitchFamily="18" charset="0"/>
                      </a:rPr>
                      <m:t>𝑣</m:t>
                    </m:r>
                  </m:oMath>
                </a14:m>
                <a:r>
                  <a:rPr lang="en-GB" dirty="0"/>
                  <a:t> stations and such that its sum is clearly equal to n…. So in</a:t>
                </a:r>
                <a:r>
                  <a:rPr lang="en-GB" baseline="0" dirty="0"/>
                  <a:t> </a:t>
                </a:r>
                <a:r>
                  <a:rPr lang="en-GB" dirty="0"/>
                  <a:t>a closed network transition probabilities are evaluated in accordance with this picture if</a:t>
                </a:r>
                <a14:m>
                  <m:oMath xmlns:m="http://schemas.openxmlformats.org/officeDocument/2006/math">
                    <m:r>
                      <a:rPr lang="it-IT" sz="1000" b="0" i="0" dirty="0" smtClean="0">
                        <a:solidFill>
                          <a:srgbClr val="E71224"/>
                        </a:solidFill>
                        <a:latin typeface="Cambria Math" panose="02040503050406030204" pitchFamily="18" charset="0"/>
                      </a:rPr>
                      <m:t> </m:t>
                    </m:r>
                    <m:sSub>
                      <m:sSubPr>
                        <m:ctrlPr>
                          <a:rPr lang="it-IT" sz="1000" b="0" i="1" dirty="0" smtClean="0">
                            <a:solidFill>
                              <a:srgbClr val="E71224"/>
                            </a:solidFill>
                            <a:latin typeface="Cambria Math" panose="02040503050406030204" pitchFamily="18" charset="0"/>
                          </a:rPr>
                        </m:ctrlPr>
                      </m:sSubPr>
                      <m:e>
                        <m:r>
                          <a:rPr lang="it-IT" sz="1000" b="0" i="1" dirty="0" smtClean="0">
                            <a:solidFill>
                              <a:srgbClr val="E71224"/>
                            </a:solidFill>
                            <a:latin typeface="Cambria Math" panose="02040503050406030204" pitchFamily="18" charset="0"/>
                          </a:rPr>
                          <m:t>𝑟</m:t>
                        </m:r>
                      </m:e>
                      <m:sub>
                        <m:r>
                          <a:rPr lang="it-IT" sz="1000" b="0" i="1" dirty="0" smtClean="0">
                            <a:solidFill>
                              <a:srgbClr val="E71224"/>
                            </a:solidFill>
                            <a:latin typeface="Cambria Math" panose="02040503050406030204" pitchFamily="18" charset="0"/>
                          </a:rPr>
                          <m:t>𝑘𝑗</m:t>
                        </m:r>
                      </m:sub>
                    </m:sSub>
                    <m:r>
                      <a:rPr lang="it-IT" sz="1000" b="0" i="1" dirty="0" smtClean="0">
                        <a:solidFill>
                          <a:srgbClr val="E71224"/>
                        </a:solidFill>
                        <a:latin typeface="Cambria Math" panose="02040503050406030204" pitchFamily="18" charset="0"/>
                      </a:rPr>
                      <m:t>≠0</m:t>
                    </m:r>
                  </m:oMath>
                </a14:m>
                <a:r>
                  <a:rPr lang="en-US" sz="1000" dirty="0"/>
                  <a:t> it means that costumers after having</a:t>
                </a:r>
                <a:r>
                  <a:rPr lang="en-US" sz="1000" baseline="0" dirty="0"/>
                  <a:t> </a:t>
                </a:r>
                <a:r>
                  <a:rPr lang="en-US" sz="1000" baseline="0" dirty="0" err="1"/>
                  <a:t>recived</a:t>
                </a:r>
                <a:r>
                  <a:rPr lang="en-US" sz="1000" baseline="0" dirty="0"/>
                  <a:t> the service in node k can join the queue of node j….</a:t>
                </a:r>
                <a:r>
                  <a:rPr lang="en-GB" dirty="0"/>
                  <a:t>let us </a:t>
                </a:r>
                <a:r>
                  <a:rPr lang="en-GB" dirty="0" err="1"/>
                  <a:t>forther</a:t>
                </a:r>
                <a:r>
                  <a:rPr lang="en-GB" dirty="0"/>
                  <a:t> note that</a:t>
                </a:r>
                <a:r>
                  <a:rPr lang="en-GB" baseline="0" dirty="0"/>
                  <a:t> x prime and x second </a:t>
                </a:r>
                <a:r>
                  <a:rPr lang="en-GB" baseline="0" dirty="0" err="1"/>
                  <a:t>differes</a:t>
                </a:r>
                <a:r>
                  <a:rPr lang="en-GB" baseline="0" dirty="0"/>
                  <a:t> only by one costumer that now is moved to state k to state j….</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755840" rtl="0" eaLnBrk="1" fontAlgn="auto" latinLnBrk="0" hangingPunct="1">
                  <a:lnSpc>
                    <a:spcPct val="100000"/>
                  </a:lnSpc>
                  <a:spcBef>
                    <a:spcPts val="0"/>
                  </a:spcBef>
                  <a:spcAft>
                    <a:spcPts val="0"/>
                  </a:spcAft>
                  <a:buClrTx/>
                  <a:buSzTx/>
                  <a:buFontTx/>
                  <a:buNone/>
                  <a:tabLst/>
                  <a:defRPr/>
                </a:pPr>
                <a:r>
                  <a:rPr lang="en-GB" baseline="0" dirty="0"/>
                  <a:t>In particular we that if we denoted the total </a:t>
                </a:r>
                <a:r>
                  <a:rPr lang="en-US" sz="1000" dirty="0"/>
                  <a:t>throughput from station </a:t>
                </a:r>
                <a14:m>
                  <m:oMath xmlns:m="http://schemas.openxmlformats.org/officeDocument/2006/math">
                    <m:r>
                      <a:rPr lang="it-IT" sz="1000" i="1" dirty="0">
                        <a:solidFill>
                          <a:srgbClr val="E71224"/>
                        </a:solidFill>
                        <a:latin typeface="Cambria Math" panose="02040503050406030204" pitchFamily="18" charset="0"/>
                      </a:rPr>
                      <m:t>𝑘</m:t>
                    </m:r>
                    <m:r>
                      <a:rPr lang="it-IT" sz="1000" i="1" dirty="0">
                        <a:solidFill>
                          <a:srgbClr val="E71224"/>
                        </a:solidFill>
                        <a:latin typeface="Cambria Math" panose="02040503050406030204" pitchFamily="18" charset="0"/>
                      </a:rPr>
                      <m:t> </m:t>
                    </m:r>
                  </m:oMath>
                </a14:m>
                <a:r>
                  <a:rPr lang="en-US" sz="1000" dirty="0"/>
                  <a:t>as </a:t>
                </a:r>
                <a14:m>
                  <m:oMath xmlns:m="http://schemas.openxmlformats.org/officeDocument/2006/math">
                    <m:sSub>
                      <m:sSubPr>
                        <m:ctrlPr>
                          <a:rPr lang="it-IT" sz="1000" i="1" dirty="0" smtClean="0">
                            <a:solidFill>
                              <a:srgbClr val="E71224"/>
                            </a:solidFill>
                            <a:latin typeface="Cambria Math" panose="02040503050406030204" pitchFamily="18" charset="0"/>
                          </a:rPr>
                        </m:ctrlPr>
                      </m:sSubPr>
                      <m:e>
                        <m:r>
                          <a:rPr lang="it-IT" sz="1000" i="1" dirty="0">
                            <a:solidFill>
                              <a:srgbClr val="E71224"/>
                            </a:solidFill>
                            <a:latin typeface="Cambria Math" panose="02040503050406030204" pitchFamily="18" charset="0"/>
                          </a:rPr>
                          <m:t>𝛾</m:t>
                        </m:r>
                      </m:e>
                      <m:sub>
                        <m:r>
                          <a:rPr lang="it-IT" sz="1000" i="1" dirty="0">
                            <a:solidFill>
                              <a:srgbClr val="E71224"/>
                            </a:solidFill>
                            <a:latin typeface="Cambria Math" panose="02040503050406030204" pitchFamily="18" charset="0"/>
                          </a:rPr>
                          <m:t>𝑘</m:t>
                        </m:r>
                        <m:r>
                          <a:rPr lang="it-IT" sz="1000" i="1" dirty="0">
                            <a:solidFill>
                              <a:srgbClr val="E71224"/>
                            </a:solidFill>
                            <a:latin typeface="Cambria Math" panose="02040503050406030204" pitchFamily="18" charset="0"/>
                          </a:rPr>
                          <m:t>,</m:t>
                        </m:r>
                        <m:sSub>
                          <m:sSubPr>
                            <m:ctrlPr>
                              <a:rPr lang="it-IT" sz="1000" i="1" dirty="0">
                                <a:solidFill>
                                  <a:srgbClr val="E71224"/>
                                </a:solidFill>
                                <a:latin typeface="Cambria Math" panose="02040503050406030204" pitchFamily="18" charset="0"/>
                              </a:rPr>
                            </m:ctrlPr>
                          </m:sSubPr>
                          <m:e>
                            <m:r>
                              <a:rPr lang="it-IT" sz="1000" i="1" dirty="0">
                                <a:solidFill>
                                  <a:srgbClr val="E71224"/>
                                </a:solidFill>
                                <a:latin typeface="Cambria Math" panose="02040503050406030204" pitchFamily="18" charset="0"/>
                              </a:rPr>
                              <m:t>𝑥</m:t>
                            </m:r>
                          </m:e>
                          <m:sub>
                            <m:r>
                              <a:rPr lang="it-IT" sz="1000" i="1" dirty="0">
                                <a:solidFill>
                                  <a:srgbClr val="E71224"/>
                                </a:solidFill>
                                <a:latin typeface="Cambria Math" panose="02040503050406030204" pitchFamily="18" charset="0"/>
                              </a:rPr>
                              <m:t>𝑘</m:t>
                            </m:r>
                          </m:sub>
                        </m:sSub>
                      </m:sub>
                    </m:sSub>
                  </m:oMath>
                </a14:m>
                <a:r>
                  <a:rPr lang="en-US" sz="1000" dirty="0"/>
                  <a:t>…well</a:t>
                </a:r>
                <a:r>
                  <a:rPr lang="en-US" sz="1000" baseline="0" dirty="0"/>
                  <a:t> the rate for this arc is </a:t>
                </a:r>
                <a:r>
                  <a:rPr lang="en-US" sz="1000" baseline="0" dirty="0" err="1"/>
                  <a:t>r_kj</a:t>
                </a:r>
                <a:r>
                  <a:rPr lang="en-US" sz="1000" baseline="0" dirty="0"/>
                  <a:t> times </a:t>
                </a:r>
                <a14:m>
                  <m:oMath xmlns:m="http://schemas.openxmlformats.org/officeDocument/2006/math">
                    <m:sSub>
                      <m:sSubPr>
                        <m:ctrlPr>
                          <a:rPr lang="it-IT" sz="900" i="1" dirty="0" smtClean="0">
                            <a:solidFill>
                              <a:srgbClr val="E71224"/>
                            </a:solidFill>
                            <a:latin typeface="Cambria Math" panose="02040503050406030204" pitchFamily="18" charset="0"/>
                          </a:rPr>
                        </m:ctrlPr>
                      </m:sSubPr>
                      <m:e>
                        <m:r>
                          <a:rPr lang="it-IT" sz="900" i="1" dirty="0">
                            <a:solidFill>
                              <a:srgbClr val="E71224"/>
                            </a:solidFill>
                            <a:latin typeface="Cambria Math" panose="02040503050406030204" pitchFamily="18" charset="0"/>
                          </a:rPr>
                          <m:t>𝛾</m:t>
                        </m:r>
                      </m:e>
                      <m:sub>
                        <m:r>
                          <a:rPr lang="it-IT" sz="900" i="1" dirty="0">
                            <a:solidFill>
                              <a:srgbClr val="E71224"/>
                            </a:solidFill>
                            <a:latin typeface="Cambria Math" panose="02040503050406030204" pitchFamily="18" charset="0"/>
                          </a:rPr>
                          <m:t>𝑘</m:t>
                        </m:r>
                        <m:r>
                          <a:rPr lang="it-IT" sz="900" i="1" dirty="0">
                            <a:solidFill>
                              <a:srgbClr val="E71224"/>
                            </a:solidFill>
                            <a:latin typeface="Cambria Math" panose="02040503050406030204" pitchFamily="18" charset="0"/>
                          </a:rPr>
                          <m:t>,</m:t>
                        </m:r>
                        <m:sSub>
                          <m:sSubPr>
                            <m:ctrlPr>
                              <a:rPr lang="it-IT" sz="900" i="1" dirty="0">
                                <a:solidFill>
                                  <a:srgbClr val="E71224"/>
                                </a:solidFill>
                                <a:latin typeface="Cambria Math" panose="02040503050406030204" pitchFamily="18" charset="0"/>
                              </a:rPr>
                            </m:ctrlPr>
                          </m:sSubPr>
                          <m:e>
                            <m:r>
                              <a:rPr lang="it-IT" sz="900" i="1" dirty="0">
                                <a:solidFill>
                                  <a:srgbClr val="E71224"/>
                                </a:solidFill>
                                <a:latin typeface="Cambria Math" panose="02040503050406030204" pitchFamily="18" charset="0"/>
                              </a:rPr>
                              <m:t>𝑥</m:t>
                            </m:r>
                          </m:e>
                          <m:sub>
                            <m:r>
                              <a:rPr lang="it-IT" sz="900" i="1" dirty="0">
                                <a:solidFill>
                                  <a:srgbClr val="E71224"/>
                                </a:solidFill>
                                <a:latin typeface="Cambria Math" panose="02040503050406030204" pitchFamily="18" charset="0"/>
                              </a:rPr>
                              <m:t>𝑘</m:t>
                            </m:r>
                          </m:sub>
                        </m:sSub>
                      </m:sub>
                    </m:sSub>
                  </m:oMath>
                </a14:m>
                <a:endParaRPr lang="en-GB" dirty="0"/>
              </a:p>
            </p:txBody>
          </p:sp>
        </mc:Choice>
        <mc:Fallback xmlns="">
          <p:sp>
            <p:nvSpPr>
              <p:cNvPr id="3" name="Segnaposto note 2"/>
              <p:cNvSpPr>
                <a:spLocks noGrp="1"/>
              </p:cNvSpPr>
              <p:nvPr>
                <p:ph type="body" idx="1"/>
              </p:nvPr>
            </p:nvSpPr>
            <p:spPr/>
            <p:txBody>
              <a:bodyPr/>
              <a:lstStyle/>
              <a:p>
                <a:r>
                  <a:rPr lang="en-GB" dirty="0"/>
                  <a:t>So….how to study a Gordon–Newell Networks? Of course by means of CT-MCs… In particular we have that…</a:t>
                </a:r>
              </a:p>
              <a:p>
                <a:pPr marL="0" marR="0" lvl="0" indent="0" algn="l" defTabSz="755840" rtl="0" eaLnBrk="1" fontAlgn="auto" latinLnBrk="0" hangingPunct="1">
                  <a:lnSpc>
                    <a:spcPct val="100000"/>
                  </a:lnSpc>
                  <a:spcBef>
                    <a:spcPts val="0"/>
                  </a:spcBef>
                  <a:spcAft>
                    <a:spcPts val="0"/>
                  </a:spcAft>
                  <a:buClrTx/>
                  <a:buSzTx/>
                  <a:buFontTx/>
                  <a:buNone/>
                  <a:tabLst/>
                  <a:defRPr/>
                </a:pPr>
                <a:r>
                  <a:rPr lang="en-GB" dirty="0"/>
                  <a:t>Let x \prime</a:t>
                </a:r>
                <a:r>
                  <a:rPr lang="en-GB" baseline="0" dirty="0"/>
                  <a:t> like here….</a:t>
                </a:r>
                <a:r>
                  <a:rPr lang="en-GB" dirty="0"/>
                  <a:t>be a generic arrangement of costumers among the </a:t>
                </a:r>
                <a:r>
                  <a:rPr lang="it-IT" i="0" dirty="0">
                    <a:solidFill>
                      <a:srgbClr val="E71224"/>
                    </a:solidFill>
                    <a:latin typeface="Cambria Math" panose="02040503050406030204" pitchFamily="18" charset="0"/>
                  </a:rPr>
                  <a:t>𝑣</a:t>
                </a:r>
                <a:r>
                  <a:rPr lang="en-GB" dirty="0"/>
                  <a:t> stations and such that its sum is clearly equal to n…. So in</a:t>
                </a:r>
                <a:r>
                  <a:rPr lang="en-GB" baseline="0" dirty="0"/>
                  <a:t> </a:t>
                </a:r>
                <a:r>
                  <a:rPr lang="en-GB" dirty="0"/>
                  <a:t>a closed network transition probabilities are evaluated in accordance with this picture if</a:t>
                </a:r>
                <a:r>
                  <a:rPr lang="it-IT" sz="1000" b="0" i="0" dirty="0">
                    <a:solidFill>
                      <a:srgbClr val="E71224"/>
                    </a:solidFill>
                    <a:latin typeface="Cambria Math" panose="02040503050406030204" pitchFamily="18" charset="0"/>
                  </a:rPr>
                  <a:t> 𝑟_𝑘𝑗≠0</a:t>
                </a:r>
                <a:r>
                  <a:rPr lang="en-US" sz="1000" dirty="0"/>
                  <a:t> it means that costumers after having</a:t>
                </a:r>
                <a:r>
                  <a:rPr lang="en-US" sz="1000" baseline="0" dirty="0"/>
                  <a:t> </a:t>
                </a:r>
                <a:r>
                  <a:rPr lang="en-US" sz="1000" baseline="0" dirty="0" err="1"/>
                  <a:t>recived</a:t>
                </a:r>
                <a:r>
                  <a:rPr lang="en-US" sz="1000" baseline="0" dirty="0"/>
                  <a:t> the service in node k can join the queue of node j….</a:t>
                </a:r>
                <a:r>
                  <a:rPr lang="en-GB" dirty="0"/>
                  <a:t>let us </a:t>
                </a:r>
                <a:r>
                  <a:rPr lang="en-GB" dirty="0" err="1"/>
                  <a:t>forther</a:t>
                </a:r>
                <a:r>
                  <a:rPr lang="en-GB" dirty="0"/>
                  <a:t> note that</a:t>
                </a:r>
                <a:r>
                  <a:rPr lang="en-GB" baseline="0" dirty="0"/>
                  <a:t> x prime and x second </a:t>
                </a:r>
                <a:r>
                  <a:rPr lang="en-GB" baseline="0" dirty="0" err="1"/>
                  <a:t>differes</a:t>
                </a:r>
                <a:r>
                  <a:rPr lang="en-GB" baseline="0" dirty="0"/>
                  <a:t> only by one costumer that now is moved to state k to state j….</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755840" rtl="0" eaLnBrk="1" fontAlgn="auto" latinLnBrk="0" hangingPunct="1">
                  <a:lnSpc>
                    <a:spcPct val="100000"/>
                  </a:lnSpc>
                  <a:spcBef>
                    <a:spcPts val="0"/>
                  </a:spcBef>
                  <a:spcAft>
                    <a:spcPts val="0"/>
                  </a:spcAft>
                  <a:buClrTx/>
                  <a:buSzTx/>
                  <a:buFontTx/>
                  <a:buNone/>
                  <a:tabLst/>
                  <a:defRPr/>
                </a:pPr>
                <a:r>
                  <a:rPr lang="en-GB" baseline="0" dirty="0"/>
                  <a:t>In particular we that if we denoted the total </a:t>
                </a:r>
                <a:r>
                  <a:rPr lang="en-US" sz="1000" dirty="0"/>
                  <a:t>throughput from station </a:t>
                </a:r>
                <a:r>
                  <a:rPr lang="it-IT" sz="1000" i="0" dirty="0">
                    <a:solidFill>
                      <a:srgbClr val="E71224"/>
                    </a:solidFill>
                    <a:latin typeface="Cambria Math" panose="02040503050406030204" pitchFamily="18" charset="0"/>
                  </a:rPr>
                  <a:t>𝑘 </a:t>
                </a:r>
                <a:r>
                  <a:rPr lang="en-US" sz="1000" dirty="0"/>
                  <a:t>as </a:t>
                </a:r>
                <a:r>
                  <a:rPr lang="it-IT" sz="1000" i="0" dirty="0">
                    <a:solidFill>
                      <a:srgbClr val="E71224"/>
                    </a:solidFill>
                    <a:latin typeface="Cambria Math" panose="02040503050406030204" pitchFamily="18" charset="0"/>
                  </a:rPr>
                  <a:t>𝛾_(𝑘,𝑥_𝑘 )</a:t>
                </a:r>
                <a:r>
                  <a:rPr lang="en-US" sz="1000" dirty="0"/>
                  <a:t>…well</a:t>
                </a:r>
                <a:r>
                  <a:rPr lang="en-US" sz="1000" baseline="0" dirty="0"/>
                  <a:t> the rate for this arc is </a:t>
                </a:r>
                <a:r>
                  <a:rPr lang="en-US" sz="1000" baseline="0" dirty="0" err="1"/>
                  <a:t>r_kj</a:t>
                </a:r>
                <a:r>
                  <a:rPr lang="en-US" sz="1000" baseline="0" dirty="0"/>
                  <a:t> times </a:t>
                </a:r>
                <a:r>
                  <a:rPr lang="it-IT" sz="900" i="0" dirty="0">
                    <a:solidFill>
                      <a:srgbClr val="E71224"/>
                    </a:solidFill>
                    <a:latin typeface="Cambria Math" panose="02040503050406030204" pitchFamily="18" charset="0"/>
                  </a:rPr>
                  <a:t>𝛾_(𝑘,𝑥_𝑘 )</a:t>
                </a:r>
                <a:endParaRPr lang="en-GB" dirty="0"/>
              </a:p>
            </p:txBody>
          </p:sp>
        </mc:Fallback>
      </mc:AlternateContent>
      <p:sp>
        <p:nvSpPr>
          <p:cNvPr id="4" name="Segnaposto numero diapositiva 3"/>
          <p:cNvSpPr>
            <a:spLocks noGrp="1"/>
          </p:cNvSpPr>
          <p:nvPr>
            <p:ph type="sldNum" sz="quarter" idx="5"/>
          </p:nvPr>
        </p:nvSpPr>
        <p:spPr/>
        <p:txBody>
          <a:bodyPr/>
          <a:lstStyle/>
          <a:p>
            <a:fld id="{E7A56995-98BD-4BA2-9624-E0F173D3C56F}" type="slidenum">
              <a:rPr lang="it-IT" smtClean="0"/>
              <a:t>24</a:t>
            </a:fld>
            <a:endParaRPr lang="it-IT"/>
          </a:p>
        </p:txBody>
      </p:sp>
    </p:spTree>
    <p:extLst>
      <p:ext uri="{BB962C8B-B14F-4D97-AF65-F5344CB8AC3E}">
        <p14:creationId xmlns:p14="http://schemas.microsoft.com/office/powerpoint/2010/main" val="136977487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dirty="0"/>
              <a:t>So here we consider a </a:t>
            </a:r>
            <a:r>
              <a:rPr lang="en-GB" dirty="0">
                <a:solidFill>
                  <a:srgbClr val="E71224"/>
                </a:solidFill>
              </a:rPr>
              <a:t>closed network </a:t>
            </a:r>
            <a:r>
              <a:rPr lang="en-GB" dirty="0"/>
              <a:t>consisting of a </a:t>
            </a:r>
            <a:r>
              <a:rPr lang="en-GB" dirty="0">
                <a:solidFill>
                  <a:srgbClr val="E71224"/>
                </a:solidFill>
              </a:rPr>
              <a:t>M/M/1</a:t>
            </a:r>
            <a:r>
              <a:rPr lang="en-GB" dirty="0"/>
              <a:t> and an M/M/2 station….so here we have its sample space ….and its routing probability matrix….look at…from node 1 we can move only to node 2 whereas from node 2 we can move either to node one with probability p…or follows this loop with probability 1-p</a:t>
            </a:r>
          </a:p>
          <a:p>
            <a:endParaRPr lang="en-GB" dirty="0"/>
          </a:p>
          <a:p>
            <a:r>
              <a:rPr lang="en-GB" dirty="0"/>
              <a:t>Here is the transition graph associated with the resulting  CT-MC…this MC is clearly ergodic because the graph is strongly connected and has a finite number of states…let us further note that form state 03 we can move to state 12 with a rate that is p times 2mu …because p is the routing probability r21 whereas… the 2 is because node 2 has 2 servers an more then 1 costumers…in the same way we mode also with transition….whereas from 21 to 30 the rate is only p times mu2 because here we have only costumer….on the bottom we have only mu1 because the first station has only 1 server….and also because r12=1.</a:t>
            </a:r>
          </a:p>
          <a:p>
            <a:endParaRPr lang="en-GB" dirty="0"/>
          </a:p>
          <a:p>
            <a:r>
              <a:rPr lang="en-GB" dirty="0"/>
              <a:t>Given that we have that the stationary probability distribution for this system can be </a:t>
            </a:r>
            <a:r>
              <a:rPr lang="en-GB" dirty="0" err="1"/>
              <a:t>easialy</a:t>
            </a:r>
            <a:r>
              <a:rPr lang="en-GB" dirty="0"/>
              <a:t> solved by evaluating the usual linear system…where Q is here….whereas this is </a:t>
            </a:r>
            <a:r>
              <a:rPr lang="en-GB" dirty="0" err="1"/>
              <a:t>is</a:t>
            </a:r>
            <a:r>
              <a:rPr lang="en-GB" dirty="0"/>
              <a:t> resulting distribution.</a:t>
            </a:r>
          </a:p>
        </p:txBody>
      </p:sp>
      <p:sp>
        <p:nvSpPr>
          <p:cNvPr id="4" name="Segnaposto numero diapositiva 3"/>
          <p:cNvSpPr>
            <a:spLocks noGrp="1"/>
          </p:cNvSpPr>
          <p:nvPr>
            <p:ph type="sldNum" sz="quarter" idx="5"/>
          </p:nvPr>
        </p:nvSpPr>
        <p:spPr/>
        <p:txBody>
          <a:bodyPr/>
          <a:lstStyle/>
          <a:p>
            <a:fld id="{E7A56995-98BD-4BA2-9624-E0F173D3C56F}" type="slidenum">
              <a:rPr lang="it-IT" smtClean="0"/>
              <a:t>25</a:t>
            </a:fld>
            <a:endParaRPr lang="it-IT"/>
          </a:p>
        </p:txBody>
      </p:sp>
    </p:spTree>
    <p:extLst>
      <p:ext uri="{BB962C8B-B14F-4D97-AF65-F5344CB8AC3E}">
        <p14:creationId xmlns:p14="http://schemas.microsoft.com/office/powerpoint/2010/main" val="369284682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Segnaposto note 2"/>
              <p:cNvSpPr>
                <a:spLocks noGrp="1"/>
              </p:cNvSpPr>
              <p:nvPr>
                <p:ph type="body" idx="1"/>
              </p:nvPr>
            </p:nvSpPr>
            <p:spPr/>
            <p:txBody>
              <a:bodyPr/>
              <a:lstStyle/>
              <a:p>
                <a:r>
                  <a:rPr lang="en-GB" dirty="0"/>
                  <a:t>Ok…so…we have seen that after having draw the transition graph associated with the MC that model the considered  closed network…we have all the tools to study this system….in particular we have by invoking the graphical or the eigenvalue criteria the ergodicity of the system can easily studied….</a:t>
                </a:r>
              </a:p>
              <a:p>
                <a:r>
                  <a:rPr lang="en-GB" dirty="0"/>
                  <a:t>However….notice that similarly with the open networks where the ergodicity can be studied by means of  R……well we can write also for a closed network the traffic equations…</a:t>
                </a:r>
              </a:p>
              <a:p>
                <a:endParaRPr lang="en-GB" dirty="0"/>
              </a:p>
              <a:p>
                <a:r>
                  <a:rPr lang="en-GB" dirty="0"/>
                  <a:t>Well in this case it results that necessary and sufficient condition for </a:t>
                </a:r>
                <a:r>
                  <a:rPr lang="en-US" dirty="0"/>
                  <a:t>a closed Gordon-Newell Network to be ergodic is that </a:t>
                </a:r>
                <a:r>
                  <a:rPr lang="en-US" dirty="0">
                    <a:solidFill>
                      <a:srgbClr val="E71224"/>
                    </a:solidFill>
                  </a:rPr>
                  <a:t>the routing probability matrix </a:t>
                </a:r>
                <a14:m>
                  <m:oMath xmlns:m="http://schemas.openxmlformats.org/officeDocument/2006/math">
                    <m:r>
                      <a:rPr lang="it-IT" b="1" i="1" dirty="0" smtClean="0">
                        <a:solidFill>
                          <a:srgbClr val="E71224"/>
                        </a:solidFill>
                        <a:latin typeface="Cambria Math" panose="02040503050406030204" pitchFamily="18" charset="0"/>
                      </a:rPr>
                      <m:t>𝑹</m:t>
                    </m:r>
                  </m:oMath>
                </a14:m>
                <a:r>
                  <a:rPr lang="en-US" dirty="0">
                    <a:solidFill>
                      <a:srgbClr val="E71224"/>
                    </a:solidFill>
                  </a:rPr>
                  <a:t> </a:t>
                </a:r>
                <a:r>
                  <a:rPr lang="en-US" dirty="0"/>
                  <a:t>has a single eigenvalue in 1</a:t>
                </a:r>
                <a:endParaRPr lang="en-GB" dirty="0"/>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en-GB" dirty="0"/>
                  <a:t>Well</a:t>
                </a:r>
                <a:r>
                  <a:rPr lang="en-GB" baseline="0" dirty="0"/>
                  <a:t> in this case we have that the advantage to study the network </a:t>
                </a:r>
                <a:r>
                  <a:rPr lang="en-GB" baseline="0" dirty="0" err="1"/>
                  <a:t>erogodicity</a:t>
                </a:r>
                <a:r>
                  <a:rPr lang="en-GB" baseline="0" dirty="0"/>
                  <a:t> by means of matrix R…instead of by means of matrix Q of the associated MC is that matrix R has a size equal to the number of nodes…whereas matrix Q…even </a:t>
                </a:r>
                <a:r>
                  <a:rPr lang="en-GB" dirty="0"/>
                  <a:t>if the </a:t>
                </a:r>
                <a:r>
                  <a:rPr lang="en-US" dirty="0"/>
                  <a:t>the considered</a:t>
                </a:r>
                <a:r>
                  <a:rPr lang="en-US" baseline="0" dirty="0"/>
                  <a:t> network has a few nodes and a small population …well…the</a:t>
                </a:r>
                <a:r>
                  <a:rPr lang="en-US" dirty="0"/>
                  <a:t> size of the </a:t>
                </a:r>
                <a:r>
                  <a:rPr lang="en-US" dirty="0">
                    <a:solidFill>
                      <a:srgbClr val="E71224"/>
                    </a:solidFill>
                  </a:rPr>
                  <a:t>transition rate matrix </a:t>
                </a:r>
                <a14:m>
                  <m:oMath xmlns:m="http://schemas.openxmlformats.org/officeDocument/2006/math">
                    <m:r>
                      <a:rPr lang="it-IT" b="1" i="1" dirty="0" smtClean="0">
                        <a:solidFill>
                          <a:srgbClr val="E71224"/>
                        </a:solidFill>
                        <a:latin typeface="Cambria Math" panose="02040503050406030204" pitchFamily="18" charset="0"/>
                      </a:rPr>
                      <m:t>𝑸</m:t>
                    </m:r>
                  </m:oMath>
                </a14:m>
                <a:r>
                  <a:rPr lang="en-US" dirty="0"/>
                  <a:t> </a:t>
                </a:r>
                <a:r>
                  <a:rPr lang="it-IT" dirty="0"/>
                  <a:t>is </a:t>
                </a:r>
                <a:r>
                  <a:rPr lang="en-US" dirty="0"/>
                  <a:t>much larger then the size of </a:t>
                </a:r>
                <a14:m>
                  <m:oMath xmlns:m="http://schemas.openxmlformats.org/officeDocument/2006/math">
                    <m:r>
                      <a:rPr lang="it-IT" b="1" i="1" dirty="0" smtClean="0">
                        <a:solidFill>
                          <a:srgbClr val="E71224"/>
                        </a:solidFill>
                        <a:latin typeface="Cambria Math" panose="02040503050406030204" pitchFamily="18" charset="0"/>
                      </a:rPr>
                      <m:t>𝑹</m:t>
                    </m:r>
                  </m:oMath>
                </a14:m>
                <a:r>
                  <a:rPr lang="en-US" dirty="0"/>
                  <a:t> that is instead</a:t>
                </a:r>
                <a:r>
                  <a:rPr lang="en-US" baseline="0" dirty="0"/>
                  <a:t> equalt to </a:t>
                </a:r>
                <a14:m>
                  <m:oMath xmlns:m="http://schemas.openxmlformats.org/officeDocument/2006/math">
                    <m:r>
                      <a:rPr lang="it-IT" i="1" dirty="0">
                        <a:solidFill>
                          <a:srgbClr val="E71224"/>
                        </a:solidFill>
                        <a:latin typeface="Cambria Math" panose="02040503050406030204" pitchFamily="18" charset="0"/>
                      </a:rPr>
                      <m:t>𝑣</m:t>
                    </m:r>
                  </m:oMath>
                </a14:m>
                <a:r>
                  <a:rPr lang="en-US" dirty="0"/>
                  <a:t>.</a:t>
                </a:r>
              </a:p>
              <a:p>
                <a:endParaRPr lang="en-GB" dirty="0"/>
              </a:p>
            </p:txBody>
          </p:sp>
        </mc:Choice>
        <mc:Fallback xmlns="">
          <p:sp>
            <p:nvSpPr>
              <p:cNvPr id="3" name="Segnaposto note 2"/>
              <p:cNvSpPr>
                <a:spLocks noGrp="1"/>
              </p:cNvSpPr>
              <p:nvPr>
                <p:ph type="body" idx="1"/>
              </p:nvPr>
            </p:nvSpPr>
            <p:spPr/>
            <p:txBody>
              <a:bodyPr/>
              <a:lstStyle/>
              <a:p>
                <a:r>
                  <a:rPr lang="en-GB" dirty="0"/>
                  <a:t>Ok…so…we have seen that after having draw the transition graph associated with the MC that model the considered  closed network…we have all the tools to study this system….in particular we have by invoking the graphical or the eigenvalue criteria the ergodicity of the system can easily studied….</a:t>
                </a:r>
              </a:p>
              <a:p>
                <a:r>
                  <a:rPr lang="en-GB" dirty="0"/>
                  <a:t>However….notice that similarly with the open networks where the ergodicity can be studied by means of  R……well we can write also for a closed network the traffic equations…</a:t>
                </a:r>
              </a:p>
              <a:p>
                <a:endParaRPr lang="en-GB" dirty="0"/>
              </a:p>
              <a:p>
                <a:r>
                  <a:rPr lang="en-GB" dirty="0"/>
                  <a:t>Well in this case it results that necessary and sufficient condition for </a:t>
                </a:r>
                <a:r>
                  <a:rPr lang="en-US" dirty="0"/>
                  <a:t>a closed Gordon-Newell Network to be ergodic is that </a:t>
                </a:r>
                <a:r>
                  <a:rPr lang="en-US" dirty="0">
                    <a:solidFill>
                      <a:srgbClr val="E71224"/>
                    </a:solidFill>
                  </a:rPr>
                  <a:t>the routing probability matrix </a:t>
                </a:r>
                <a:r>
                  <a:rPr lang="it-IT" b="1" i="0" dirty="0">
                    <a:solidFill>
                      <a:srgbClr val="E71224"/>
                    </a:solidFill>
                    <a:latin typeface="Cambria Math" panose="02040503050406030204" pitchFamily="18" charset="0"/>
                  </a:rPr>
                  <a:t>𝑹</a:t>
                </a:r>
                <a:r>
                  <a:rPr lang="en-US" dirty="0">
                    <a:solidFill>
                      <a:srgbClr val="E71224"/>
                    </a:solidFill>
                  </a:rPr>
                  <a:t> </a:t>
                </a:r>
                <a:r>
                  <a:rPr lang="en-US" dirty="0"/>
                  <a:t>has a single eigenvalue in 1</a:t>
                </a:r>
                <a:endParaRPr lang="en-GB" dirty="0"/>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en-GB" dirty="0"/>
                  <a:t>Well</a:t>
                </a:r>
                <a:r>
                  <a:rPr lang="en-GB" baseline="0" dirty="0"/>
                  <a:t> in this case we have that the advantage to study the network </a:t>
                </a:r>
                <a:r>
                  <a:rPr lang="en-GB" baseline="0" dirty="0" err="1"/>
                  <a:t>erogodicity</a:t>
                </a:r>
                <a:r>
                  <a:rPr lang="en-GB" baseline="0" dirty="0"/>
                  <a:t> by means of matrix R…instead of by means of matrix Q of the associated MC is that matrix R has a size equal to the number of nodes…whereas matrix Q…even </a:t>
                </a:r>
                <a:r>
                  <a:rPr lang="en-GB" dirty="0"/>
                  <a:t>if the </a:t>
                </a:r>
                <a:r>
                  <a:rPr lang="en-US" dirty="0"/>
                  <a:t>the considered</a:t>
                </a:r>
                <a:r>
                  <a:rPr lang="en-US" baseline="0" dirty="0"/>
                  <a:t> network has a few nodes and a small population …well…the</a:t>
                </a:r>
                <a:r>
                  <a:rPr lang="en-US" dirty="0"/>
                  <a:t> size of the </a:t>
                </a:r>
                <a:r>
                  <a:rPr lang="en-US" dirty="0">
                    <a:solidFill>
                      <a:srgbClr val="E71224"/>
                    </a:solidFill>
                  </a:rPr>
                  <a:t>transition rate matrix </a:t>
                </a:r>
                <a:r>
                  <a:rPr lang="it-IT" b="1" i="0" dirty="0">
                    <a:solidFill>
                      <a:srgbClr val="E71224"/>
                    </a:solidFill>
                    <a:latin typeface="Cambria Math" panose="02040503050406030204" pitchFamily="18" charset="0"/>
                  </a:rPr>
                  <a:t>𝑸</a:t>
                </a:r>
                <a:r>
                  <a:rPr lang="en-US" dirty="0"/>
                  <a:t> </a:t>
                </a:r>
                <a:r>
                  <a:rPr lang="it-IT" dirty="0"/>
                  <a:t>is </a:t>
                </a:r>
                <a:r>
                  <a:rPr lang="en-US" dirty="0"/>
                  <a:t>much larger then the size of </a:t>
                </a:r>
                <a:r>
                  <a:rPr lang="it-IT" b="1" i="0" dirty="0">
                    <a:solidFill>
                      <a:srgbClr val="E71224"/>
                    </a:solidFill>
                    <a:latin typeface="Cambria Math" panose="02040503050406030204" pitchFamily="18" charset="0"/>
                  </a:rPr>
                  <a:t>𝑹</a:t>
                </a:r>
                <a:r>
                  <a:rPr lang="en-US" dirty="0"/>
                  <a:t> that is instead</a:t>
                </a:r>
                <a:r>
                  <a:rPr lang="en-US" baseline="0" dirty="0"/>
                  <a:t> equalt to </a:t>
                </a:r>
                <a:r>
                  <a:rPr lang="it-IT" i="0" dirty="0">
                    <a:solidFill>
                      <a:srgbClr val="E71224"/>
                    </a:solidFill>
                    <a:latin typeface="Cambria Math" panose="02040503050406030204" pitchFamily="18" charset="0"/>
                  </a:rPr>
                  <a:t>𝑣</a:t>
                </a:r>
                <a:r>
                  <a:rPr lang="en-US" dirty="0"/>
                  <a:t>.</a:t>
                </a:r>
              </a:p>
              <a:p>
                <a:endParaRPr lang="en-GB" dirty="0"/>
              </a:p>
            </p:txBody>
          </p:sp>
        </mc:Fallback>
      </mc:AlternateContent>
      <p:sp>
        <p:nvSpPr>
          <p:cNvPr id="4" name="Segnaposto numero diapositiva 3"/>
          <p:cNvSpPr>
            <a:spLocks noGrp="1"/>
          </p:cNvSpPr>
          <p:nvPr>
            <p:ph type="sldNum" sz="quarter" idx="5"/>
          </p:nvPr>
        </p:nvSpPr>
        <p:spPr/>
        <p:txBody>
          <a:bodyPr/>
          <a:lstStyle/>
          <a:p>
            <a:fld id="{E7A56995-98BD-4BA2-9624-E0F173D3C56F}" type="slidenum">
              <a:rPr lang="it-IT" smtClean="0"/>
              <a:t>26</a:t>
            </a:fld>
            <a:endParaRPr lang="it-IT"/>
          </a:p>
        </p:txBody>
      </p:sp>
    </p:spTree>
    <p:extLst>
      <p:ext uri="{BB962C8B-B14F-4D97-AF65-F5344CB8AC3E}">
        <p14:creationId xmlns:p14="http://schemas.microsoft.com/office/powerpoint/2010/main" val="270537554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dirty="0"/>
              <a:t>So here we shows that the eigenvalue criteria on matrix Q…and that on matrix R provided the same result….in particular we have that the network is ergodic because Q has a single 0 eigenvalue….however look at R…as expected it has only a single eigenvalue on 1.</a:t>
            </a:r>
          </a:p>
        </p:txBody>
      </p:sp>
      <p:sp>
        <p:nvSpPr>
          <p:cNvPr id="4" name="Segnaposto numero diapositiva 3"/>
          <p:cNvSpPr>
            <a:spLocks noGrp="1"/>
          </p:cNvSpPr>
          <p:nvPr>
            <p:ph type="sldNum" sz="quarter" idx="5"/>
          </p:nvPr>
        </p:nvSpPr>
        <p:spPr/>
        <p:txBody>
          <a:bodyPr/>
          <a:lstStyle/>
          <a:p>
            <a:fld id="{E7A56995-98BD-4BA2-9624-E0F173D3C56F}" type="slidenum">
              <a:rPr lang="it-IT" smtClean="0"/>
              <a:t>27</a:t>
            </a:fld>
            <a:endParaRPr lang="it-IT"/>
          </a:p>
        </p:txBody>
      </p:sp>
    </p:spTree>
    <p:extLst>
      <p:ext uri="{BB962C8B-B14F-4D97-AF65-F5344CB8AC3E}">
        <p14:creationId xmlns:p14="http://schemas.microsoft.com/office/powerpoint/2010/main" val="334999892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dirty="0"/>
              <a:t>If so…we are now in position to present the so-called </a:t>
            </a:r>
            <a:r>
              <a:rPr lang="it-IT" dirty="0">
                <a:solidFill>
                  <a:srgbClr val="E71224"/>
                </a:solidFill>
              </a:rPr>
              <a:t>Gordon-</a:t>
            </a:r>
            <a:r>
              <a:rPr lang="it-IT" dirty="0" err="1">
                <a:solidFill>
                  <a:srgbClr val="E71224"/>
                </a:solidFill>
              </a:rPr>
              <a:t>Newell</a:t>
            </a:r>
            <a:r>
              <a:rPr lang="it-IT" dirty="0">
                <a:solidFill>
                  <a:srgbClr val="E71224"/>
                </a:solidFill>
              </a:rPr>
              <a:t> </a:t>
            </a:r>
            <a:r>
              <a:rPr lang="en-GB" dirty="0">
                <a:solidFill>
                  <a:srgbClr val="E71224"/>
                </a:solidFill>
              </a:rPr>
              <a:t>Theorem…That is the theorem that allows to derive the steady state </a:t>
            </a:r>
            <a:r>
              <a:rPr lang="en-US" altLang="it-IT" dirty="0"/>
              <a:t>probabilities </a:t>
            </a:r>
            <a:r>
              <a:rPr lang="en-GB" altLang="it-IT" dirty="0"/>
              <a:t>of</a:t>
            </a:r>
            <a:r>
              <a:rPr lang="en-GB" altLang="it-IT" baseline="0" dirty="0"/>
              <a:t> a generic </a:t>
            </a:r>
            <a:r>
              <a:rPr lang="en-GB" dirty="0"/>
              <a:t>ergodic </a:t>
            </a:r>
            <a:r>
              <a:rPr lang="it-IT" dirty="0" err="1">
                <a:solidFill>
                  <a:srgbClr val="E71224"/>
                </a:solidFill>
              </a:rPr>
              <a:t>closed</a:t>
            </a:r>
            <a:r>
              <a:rPr lang="it-IT" baseline="0" dirty="0">
                <a:solidFill>
                  <a:srgbClr val="E71224"/>
                </a:solidFill>
              </a:rPr>
              <a:t> </a:t>
            </a:r>
            <a:r>
              <a:rPr lang="it-IT" baseline="0" dirty="0" err="1">
                <a:solidFill>
                  <a:srgbClr val="E71224"/>
                </a:solidFill>
              </a:rPr>
              <a:t>markovian</a:t>
            </a:r>
            <a:r>
              <a:rPr lang="it-IT" baseline="0" dirty="0">
                <a:solidFill>
                  <a:srgbClr val="E71224"/>
                </a:solidFill>
              </a:rPr>
              <a:t> </a:t>
            </a:r>
            <a:r>
              <a:rPr lang="it-IT" dirty="0">
                <a:solidFill>
                  <a:srgbClr val="E71224"/>
                </a:solidFill>
              </a:rPr>
              <a:t>Network…</a:t>
            </a:r>
          </a:p>
          <a:p>
            <a:endParaRPr lang="it-IT" dirty="0">
              <a:solidFill>
                <a:srgbClr val="E71224"/>
              </a:solidFill>
            </a:endParaRPr>
          </a:p>
          <a:p>
            <a:endParaRPr lang="it-IT" dirty="0">
              <a:solidFill>
                <a:srgbClr val="E71224"/>
              </a:solidFill>
            </a:endParaRPr>
          </a:p>
          <a:p>
            <a:r>
              <a:rPr lang="it-IT" dirty="0" err="1">
                <a:solidFill>
                  <a:srgbClr val="E71224"/>
                </a:solidFill>
              </a:rPr>
              <a:t>Well</a:t>
            </a:r>
            <a:r>
              <a:rPr lang="it-IT" dirty="0">
                <a:solidFill>
                  <a:srgbClr val="E71224"/>
                </a:solidFill>
              </a:rPr>
              <a:t>.. In </a:t>
            </a:r>
            <a:r>
              <a:rPr lang="it-IT" dirty="0" err="1">
                <a:solidFill>
                  <a:srgbClr val="E71224"/>
                </a:solidFill>
              </a:rPr>
              <a:t>particular</a:t>
            </a:r>
            <a:r>
              <a:rPr lang="it-IT" dirty="0">
                <a:solidFill>
                  <a:srgbClr val="E71224"/>
                </a:solidFill>
              </a:rPr>
              <a:t> </a:t>
            </a:r>
            <a:r>
              <a:rPr lang="it-IT" dirty="0" err="1">
                <a:solidFill>
                  <a:srgbClr val="E71224"/>
                </a:solidFill>
              </a:rPr>
              <a:t>it</a:t>
            </a:r>
            <a:r>
              <a:rPr lang="it-IT" dirty="0">
                <a:solidFill>
                  <a:srgbClr val="E71224"/>
                </a:solidFill>
              </a:rPr>
              <a:t> </a:t>
            </a:r>
            <a:r>
              <a:rPr lang="it-IT" dirty="0" err="1">
                <a:solidFill>
                  <a:srgbClr val="E71224"/>
                </a:solidFill>
              </a:rPr>
              <a:t>results</a:t>
            </a:r>
            <a:r>
              <a:rPr lang="it-IT" dirty="0">
                <a:solidFill>
                  <a:srgbClr val="E71224"/>
                </a:solidFill>
              </a:rPr>
              <a:t> </a:t>
            </a:r>
            <a:r>
              <a:rPr lang="it-IT" dirty="0" err="1">
                <a:solidFill>
                  <a:srgbClr val="E71224"/>
                </a:solidFill>
              </a:rPr>
              <a:t>that</a:t>
            </a:r>
            <a:r>
              <a:rPr lang="it-IT" dirty="0">
                <a:solidFill>
                  <a:srgbClr val="E71224"/>
                </a:solidFill>
              </a:rPr>
              <a:t>… the </a:t>
            </a:r>
            <a:r>
              <a:rPr lang="it-IT" dirty="0" err="1">
                <a:solidFill>
                  <a:srgbClr val="E71224"/>
                </a:solidFill>
              </a:rPr>
              <a:t>probability</a:t>
            </a:r>
            <a:r>
              <a:rPr lang="it-IT" dirty="0">
                <a:solidFill>
                  <a:srgbClr val="E71224"/>
                </a:solidFill>
              </a:rPr>
              <a:t> of </a:t>
            </a:r>
            <a:r>
              <a:rPr lang="it-IT" dirty="0" err="1">
                <a:solidFill>
                  <a:srgbClr val="E71224"/>
                </a:solidFill>
              </a:rPr>
              <a:t>having</a:t>
            </a:r>
            <a:r>
              <a:rPr lang="it-IT" dirty="0">
                <a:solidFill>
                  <a:srgbClr val="E71224"/>
                </a:solidFill>
              </a:rPr>
              <a:t> a </a:t>
            </a:r>
            <a:r>
              <a:rPr lang="it-IT" dirty="0" err="1">
                <a:solidFill>
                  <a:srgbClr val="E71224"/>
                </a:solidFill>
              </a:rPr>
              <a:t>particular</a:t>
            </a:r>
            <a:r>
              <a:rPr lang="it-IT" dirty="0">
                <a:solidFill>
                  <a:srgbClr val="E71224"/>
                </a:solidFill>
              </a:rPr>
              <a:t> </a:t>
            </a:r>
            <a:r>
              <a:rPr lang="it-IT" dirty="0" err="1">
                <a:solidFill>
                  <a:srgbClr val="E71224"/>
                </a:solidFill>
              </a:rPr>
              <a:t>distribution</a:t>
            </a:r>
            <a:r>
              <a:rPr lang="it-IT" dirty="0">
                <a:solidFill>
                  <a:srgbClr val="E71224"/>
                </a:solidFill>
              </a:rPr>
              <a:t>….like….x_1 </a:t>
            </a:r>
            <a:r>
              <a:rPr lang="it-IT" dirty="0" err="1">
                <a:solidFill>
                  <a:srgbClr val="E71224"/>
                </a:solidFill>
              </a:rPr>
              <a:t>costumers</a:t>
            </a:r>
            <a:r>
              <a:rPr lang="it-IT" dirty="0">
                <a:solidFill>
                  <a:srgbClr val="E71224"/>
                </a:solidFill>
              </a:rPr>
              <a:t> in </a:t>
            </a:r>
            <a:r>
              <a:rPr lang="it-IT" dirty="0" err="1">
                <a:solidFill>
                  <a:srgbClr val="E71224"/>
                </a:solidFill>
              </a:rPr>
              <a:t>node</a:t>
            </a:r>
            <a:r>
              <a:rPr lang="it-IT" dirty="0">
                <a:solidFill>
                  <a:srgbClr val="E71224"/>
                </a:solidFill>
              </a:rPr>
              <a:t> 1…x_2 in </a:t>
            </a:r>
            <a:r>
              <a:rPr lang="it-IT" dirty="0" err="1">
                <a:solidFill>
                  <a:srgbClr val="E71224"/>
                </a:solidFill>
              </a:rPr>
              <a:t>node</a:t>
            </a:r>
            <a:r>
              <a:rPr lang="it-IT" dirty="0">
                <a:solidFill>
                  <a:srgbClr val="E71224"/>
                </a:solidFill>
              </a:rPr>
              <a:t> 2…and so on takes the following product </a:t>
            </a:r>
            <a:r>
              <a:rPr lang="it-IT" dirty="0" err="1">
                <a:solidFill>
                  <a:srgbClr val="E71224"/>
                </a:solidFill>
              </a:rPr>
              <a:t>form</a:t>
            </a:r>
            <a:r>
              <a:rPr lang="it-IT" dirty="0">
                <a:solidFill>
                  <a:srgbClr val="E71224"/>
                </a:solidFill>
              </a:rPr>
              <a:t>….. </a:t>
            </a:r>
            <a:r>
              <a:rPr lang="it-IT" dirty="0" err="1">
                <a:solidFill>
                  <a:srgbClr val="E71224"/>
                </a:solidFill>
              </a:rPr>
              <a:t>where</a:t>
            </a:r>
            <a:r>
              <a:rPr lang="it-IT" dirty="0">
                <a:solidFill>
                  <a:srgbClr val="E71224"/>
                </a:solidFill>
              </a:rPr>
              <a:t> </a:t>
            </a:r>
            <a:r>
              <a:rPr lang="it-IT" dirty="0" err="1">
                <a:solidFill>
                  <a:srgbClr val="E71224"/>
                </a:solidFill>
              </a:rPr>
              <a:t>we</a:t>
            </a:r>
            <a:r>
              <a:rPr lang="it-IT" dirty="0">
                <a:solidFill>
                  <a:srgbClr val="E71224"/>
                </a:solidFill>
              </a:rPr>
              <a:t> can note </a:t>
            </a:r>
            <a:r>
              <a:rPr lang="it-IT" dirty="0" err="1">
                <a:solidFill>
                  <a:srgbClr val="E71224"/>
                </a:solidFill>
              </a:rPr>
              <a:t>that</a:t>
            </a:r>
            <a:r>
              <a:rPr lang="it-IT" dirty="0">
                <a:solidFill>
                  <a:srgbClr val="E71224"/>
                </a:solidFill>
              </a:rPr>
              <a:t>…</a:t>
            </a:r>
            <a:r>
              <a:rPr lang="it-IT" dirty="0" err="1">
                <a:solidFill>
                  <a:srgbClr val="E71224"/>
                </a:solidFill>
              </a:rPr>
              <a:t>except</a:t>
            </a:r>
            <a:r>
              <a:rPr lang="it-IT" dirty="0">
                <a:solidFill>
                  <a:srgbClr val="E71224"/>
                </a:solidFill>
              </a:rPr>
              <a:t> to a </a:t>
            </a:r>
            <a:r>
              <a:rPr lang="it-IT" dirty="0" err="1">
                <a:solidFill>
                  <a:srgbClr val="E71224"/>
                </a:solidFill>
              </a:rPr>
              <a:t>normalization</a:t>
            </a:r>
            <a:r>
              <a:rPr lang="it-IT" dirty="0">
                <a:solidFill>
                  <a:srgbClr val="E71224"/>
                </a:solidFill>
              </a:rPr>
              <a:t> </a:t>
            </a:r>
            <a:r>
              <a:rPr lang="it-IT" dirty="0" err="1">
                <a:solidFill>
                  <a:srgbClr val="E71224"/>
                </a:solidFill>
              </a:rPr>
              <a:t>constant</a:t>
            </a:r>
            <a:r>
              <a:rPr lang="it-IT" dirty="0">
                <a:solidFill>
                  <a:srgbClr val="E71224"/>
                </a:solidFill>
              </a:rPr>
              <a:t> </a:t>
            </a:r>
            <a:r>
              <a:rPr lang="it-IT" dirty="0" err="1">
                <a:solidFill>
                  <a:srgbClr val="E71224"/>
                </a:solidFill>
              </a:rPr>
              <a:t>denoted</a:t>
            </a:r>
            <a:r>
              <a:rPr lang="it-IT" dirty="0">
                <a:solidFill>
                  <a:srgbClr val="E71224"/>
                </a:solidFill>
              </a:rPr>
              <a:t> by \kappa, the </a:t>
            </a:r>
            <a:r>
              <a:rPr lang="it-IT" dirty="0" err="1">
                <a:solidFill>
                  <a:srgbClr val="E71224"/>
                </a:solidFill>
              </a:rPr>
              <a:t>functions</a:t>
            </a:r>
            <a:r>
              <a:rPr lang="it-IT" dirty="0">
                <a:solidFill>
                  <a:srgbClr val="E71224"/>
                </a:solidFill>
              </a:rPr>
              <a:t> \</a:t>
            </a:r>
            <a:r>
              <a:rPr lang="it-IT" dirty="0" err="1">
                <a:solidFill>
                  <a:srgbClr val="E71224"/>
                </a:solidFill>
              </a:rPr>
              <a:t>beta_i</a:t>
            </a:r>
            <a:r>
              <a:rPr lang="it-IT" dirty="0">
                <a:solidFill>
                  <a:srgbClr val="E71224"/>
                </a:solidFill>
              </a:rPr>
              <a:t> </a:t>
            </a:r>
            <a:r>
              <a:rPr lang="it-IT" dirty="0" err="1">
                <a:solidFill>
                  <a:srgbClr val="E71224"/>
                </a:solidFill>
              </a:rPr>
              <a:t>we</a:t>
            </a:r>
            <a:r>
              <a:rPr lang="it-IT" dirty="0">
                <a:solidFill>
                  <a:srgbClr val="E71224"/>
                </a:solidFill>
              </a:rPr>
              <a:t> </a:t>
            </a:r>
            <a:r>
              <a:rPr lang="it-IT" dirty="0" err="1">
                <a:solidFill>
                  <a:srgbClr val="E71224"/>
                </a:solidFill>
              </a:rPr>
              <a:t>seen</a:t>
            </a:r>
            <a:r>
              <a:rPr lang="it-IT" dirty="0">
                <a:solidFill>
                  <a:srgbClr val="E71224"/>
                </a:solidFill>
              </a:rPr>
              <a:t> </a:t>
            </a:r>
            <a:r>
              <a:rPr lang="it-IT" dirty="0" err="1">
                <a:solidFill>
                  <a:srgbClr val="E71224"/>
                </a:solidFill>
              </a:rPr>
              <a:t>before</a:t>
            </a:r>
            <a:r>
              <a:rPr lang="it-IT" dirty="0">
                <a:solidFill>
                  <a:srgbClr val="E71224"/>
                </a:solidFill>
              </a:rPr>
              <a:t> </a:t>
            </a:r>
            <a:r>
              <a:rPr lang="it-IT" dirty="0" err="1">
                <a:solidFill>
                  <a:srgbClr val="E71224"/>
                </a:solidFill>
              </a:rPr>
              <a:t>give</a:t>
            </a:r>
            <a:r>
              <a:rPr lang="it-IT" dirty="0">
                <a:solidFill>
                  <a:srgbClr val="E71224"/>
                </a:solidFill>
              </a:rPr>
              <a:t> </a:t>
            </a:r>
            <a:r>
              <a:rPr lang="it-IT" dirty="0" err="1">
                <a:solidFill>
                  <a:srgbClr val="E71224"/>
                </a:solidFill>
              </a:rPr>
              <a:t>us</a:t>
            </a:r>
            <a:r>
              <a:rPr lang="it-IT" dirty="0">
                <a:solidFill>
                  <a:srgbClr val="E71224"/>
                </a:solidFill>
              </a:rPr>
              <a:t> an information on the </a:t>
            </a:r>
            <a:r>
              <a:rPr lang="it-IT" dirty="0" err="1">
                <a:solidFill>
                  <a:srgbClr val="E71224"/>
                </a:solidFill>
              </a:rPr>
              <a:t>probability</a:t>
            </a:r>
            <a:r>
              <a:rPr lang="it-IT" dirty="0">
                <a:solidFill>
                  <a:srgbClr val="E71224"/>
                </a:solidFill>
              </a:rPr>
              <a:t> of </a:t>
            </a:r>
            <a:r>
              <a:rPr lang="it-IT" dirty="0" err="1">
                <a:solidFill>
                  <a:srgbClr val="E71224"/>
                </a:solidFill>
              </a:rPr>
              <a:t>having</a:t>
            </a:r>
            <a:r>
              <a:rPr lang="it-IT" dirty="0">
                <a:solidFill>
                  <a:srgbClr val="E71224"/>
                </a:solidFill>
              </a:rPr>
              <a:t> a </a:t>
            </a:r>
            <a:r>
              <a:rPr lang="it-IT" dirty="0" err="1">
                <a:solidFill>
                  <a:srgbClr val="E71224"/>
                </a:solidFill>
              </a:rPr>
              <a:t>particular</a:t>
            </a:r>
            <a:r>
              <a:rPr lang="it-IT" dirty="0">
                <a:solidFill>
                  <a:srgbClr val="E71224"/>
                </a:solidFill>
              </a:rPr>
              <a:t> </a:t>
            </a:r>
            <a:r>
              <a:rPr lang="it-IT" dirty="0" err="1">
                <a:solidFill>
                  <a:srgbClr val="E71224"/>
                </a:solidFill>
              </a:rPr>
              <a:t>distribution</a:t>
            </a:r>
            <a:r>
              <a:rPr lang="it-IT" dirty="0">
                <a:solidFill>
                  <a:srgbClr val="E71224"/>
                </a:solidFill>
              </a:rPr>
              <a:t> of </a:t>
            </a:r>
            <a:r>
              <a:rPr lang="it-IT" dirty="0" err="1">
                <a:solidFill>
                  <a:srgbClr val="E71224"/>
                </a:solidFill>
              </a:rPr>
              <a:t>costumers</a:t>
            </a:r>
            <a:r>
              <a:rPr lang="it-IT" dirty="0">
                <a:solidFill>
                  <a:srgbClr val="E71224"/>
                </a:solidFill>
              </a:rPr>
              <a:t> in the system.</a:t>
            </a:r>
          </a:p>
          <a:p>
            <a:endParaRPr lang="it-IT" dirty="0">
              <a:solidFill>
                <a:srgbClr val="E71224"/>
              </a:solidFill>
            </a:endParaRPr>
          </a:p>
          <a:p>
            <a:r>
              <a:rPr lang="it-IT" dirty="0">
                <a:solidFill>
                  <a:srgbClr val="E71224"/>
                </a:solidFill>
              </a:rPr>
              <a:t>In </a:t>
            </a:r>
            <a:r>
              <a:rPr lang="it-IT" dirty="0" err="1">
                <a:solidFill>
                  <a:srgbClr val="E71224"/>
                </a:solidFill>
              </a:rPr>
              <a:t>particular</a:t>
            </a:r>
            <a:r>
              <a:rPr lang="it-IT" dirty="0">
                <a:solidFill>
                  <a:srgbClr val="E71224"/>
                </a:solidFill>
              </a:rPr>
              <a:t> </a:t>
            </a:r>
            <a:r>
              <a:rPr lang="it-IT" dirty="0" err="1">
                <a:solidFill>
                  <a:srgbClr val="E71224"/>
                </a:solidFill>
              </a:rPr>
              <a:t>it</a:t>
            </a:r>
            <a:r>
              <a:rPr lang="it-IT" dirty="0">
                <a:solidFill>
                  <a:srgbClr val="E71224"/>
                </a:solidFill>
              </a:rPr>
              <a:t> </a:t>
            </a:r>
            <a:r>
              <a:rPr lang="it-IT" dirty="0" err="1">
                <a:solidFill>
                  <a:srgbClr val="E71224"/>
                </a:solidFill>
              </a:rPr>
              <a:t>results</a:t>
            </a:r>
            <a:r>
              <a:rPr lang="it-IT" dirty="0">
                <a:solidFill>
                  <a:srgbClr val="E71224"/>
                </a:solidFill>
              </a:rPr>
              <a:t> </a:t>
            </a:r>
            <a:r>
              <a:rPr lang="it-IT" dirty="0" err="1">
                <a:solidFill>
                  <a:srgbClr val="E71224"/>
                </a:solidFill>
              </a:rPr>
              <a:t>that</a:t>
            </a:r>
            <a:r>
              <a:rPr lang="it-IT" dirty="0">
                <a:solidFill>
                  <a:srgbClr val="E71224"/>
                </a:solidFill>
              </a:rPr>
              <a:t>…</a:t>
            </a:r>
            <a:r>
              <a:rPr lang="it-IT" dirty="0" err="1">
                <a:solidFill>
                  <a:srgbClr val="E71224"/>
                </a:solidFill>
              </a:rPr>
              <a:t>although</a:t>
            </a:r>
            <a:r>
              <a:rPr lang="it-IT" dirty="0">
                <a:solidFill>
                  <a:srgbClr val="E71224"/>
                </a:solidFill>
              </a:rPr>
              <a:t> the </a:t>
            </a:r>
            <a:r>
              <a:rPr lang="it-IT" dirty="0" err="1">
                <a:solidFill>
                  <a:srgbClr val="E71224"/>
                </a:solidFill>
              </a:rPr>
              <a:t>now</a:t>
            </a:r>
            <a:r>
              <a:rPr lang="it-IT" dirty="0">
                <a:solidFill>
                  <a:srgbClr val="E71224"/>
                </a:solidFill>
              </a:rPr>
              <a:t> the </a:t>
            </a:r>
            <a:r>
              <a:rPr lang="it-IT" dirty="0" err="1">
                <a:solidFill>
                  <a:srgbClr val="E71224"/>
                </a:solidFill>
              </a:rPr>
              <a:t>nodes</a:t>
            </a:r>
            <a:r>
              <a:rPr lang="it-IT" dirty="0">
                <a:solidFill>
                  <a:srgbClr val="E71224"/>
                </a:solidFill>
              </a:rPr>
              <a:t> of the network </a:t>
            </a:r>
            <a:r>
              <a:rPr lang="it-IT" dirty="0" err="1">
                <a:solidFill>
                  <a:srgbClr val="E71224"/>
                </a:solidFill>
              </a:rPr>
              <a:t>cannot</a:t>
            </a:r>
            <a:r>
              <a:rPr lang="it-IT" dirty="0">
                <a:solidFill>
                  <a:srgbClr val="E71224"/>
                </a:solidFill>
              </a:rPr>
              <a:t> </a:t>
            </a:r>
            <a:r>
              <a:rPr lang="it-IT" dirty="0" err="1">
                <a:solidFill>
                  <a:srgbClr val="E71224"/>
                </a:solidFill>
              </a:rPr>
              <a:t>behaves</a:t>
            </a:r>
            <a:r>
              <a:rPr lang="it-IT" dirty="0">
                <a:solidFill>
                  <a:srgbClr val="E71224"/>
                </a:solidFill>
              </a:rPr>
              <a:t> </a:t>
            </a:r>
            <a:r>
              <a:rPr lang="it-IT" dirty="0" err="1">
                <a:solidFill>
                  <a:srgbClr val="E71224"/>
                </a:solidFill>
              </a:rPr>
              <a:t>as</a:t>
            </a:r>
            <a:r>
              <a:rPr lang="it-IT" dirty="0">
                <a:solidFill>
                  <a:srgbClr val="E71224"/>
                </a:solidFill>
              </a:rPr>
              <a:t> </a:t>
            </a:r>
            <a:r>
              <a:rPr lang="it-IT" dirty="0" err="1">
                <a:solidFill>
                  <a:srgbClr val="E71224"/>
                </a:solidFill>
              </a:rPr>
              <a:t>independent</a:t>
            </a:r>
            <a:r>
              <a:rPr lang="it-IT" dirty="0">
                <a:solidFill>
                  <a:srgbClr val="E71224"/>
                </a:solidFill>
              </a:rPr>
              <a:t>….</a:t>
            </a:r>
            <a:r>
              <a:rPr lang="it-IT" dirty="0" err="1">
                <a:solidFill>
                  <a:srgbClr val="E71224"/>
                </a:solidFill>
              </a:rPr>
              <a:t>their</a:t>
            </a:r>
            <a:r>
              <a:rPr lang="it-IT" dirty="0">
                <a:solidFill>
                  <a:srgbClr val="E71224"/>
                </a:solidFill>
              </a:rPr>
              <a:t> </a:t>
            </a:r>
            <a:r>
              <a:rPr lang="it-IT" dirty="0" err="1">
                <a:solidFill>
                  <a:srgbClr val="E71224"/>
                </a:solidFill>
              </a:rPr>
              <a:t>stationary</a:t>
            </a:r>
            <a:r>
              <a:rPr lang="it-IT" dirty="0">
                <a:solidFill>
                  <a:srgbClr val="E71224"/>
                </a:solidFill>
              </a:rPr>
              <a:t> </a:t>
            </a:r>
            <a:r>
              <a:rPr lang="it-IT" dirty="0" err="1">
                <a:solidFill>
                  <a:srgbClr val="E71224"/>
                </a:solidFill>
              </a:rPr>
              <a:t>probability</a:t>
            </a:r>
            <a:r>
              <a:rPr lang="it-IT" dirty="0">
                <a:solidFill>
                  <a:srgbClr val="E71224"/>
                </a:solidFill>
              </a:rPr>
              <a:t> </a:t>
            </a:r>
            <a:r>
              <a:rPr lang="it-IT" dirty="0" err="1">
                <a:solidFill>
                  <a:srgbClr val="E71224"/>
                </a:solidFill>
              </a:rPr>
              <a:t>has</a:t>
            </a:r>
            <a:r>
              <a:rPr lang="it-IT" dirty="0">
                <a:solidFill>
                  <a:srgbClr val="E71224"/>
                </a:solidFill>
              </a:rPr>
              <a:t> a product </a:t>
            </a:r>
            <a:r>
              <a:rPr lang="it-IT" dirty="0" err="1">
                <a:solidFill>
                  <a:srgbClr val="E71224"/>
                </a:solidFill>
              </a:rPr>
              <a:t>form</a:t>
            </a:r>
            <a:r>
              <a:rPr lang="it-IT" dirty="0">
                <a:solidFill>
                  <a:srgbClr val="E71224"/>
                </a:solidFill>
              </a:rPr>
              <a:t>.</a:t>
            </a:r>
          </a:p>
          <a:p>
            <a:endParaRPr lang="it-IT" dirty="0">
              <a:solidFill>
                <a:srgbClr val="E71224"/>
              </a:solidFill>
            </a:endParaRPr>
          </a:p>
          <a:p>
            <a:r>
              <a:rPr lang="it-IT" dirty="0" err="1">
                <a:solidFill>
                  <a:srgbClr val="E71224"/>
                </a:solidFill>
              </a:rPr>
              <a:t>Let</a:t>
            </a:r>
            <a:r>
              <a:rPr lang="it-IT" dirty="0">
                <a:solidFill>
                  <a:srgbClr val="E71224"/>
                </a:solidFill>
              </a:rPr>
              <a:t> </a:t>
            </a:r>
            <a:r>
              <a:rPr lang="it-IT" dirty="0" err="1">
                <a:solidFill>
                  <a:srgbClr val="E71224"/>
                </a:solidFill>
              </a:rPr>
              <a:t>us</a:t>
            </a:r>
            <a:r>
              <a:rPr lang="it-IT" dirty="0">
                <a:solidFill>
                  <a:srgbClr val="E71224"/>
                </a:solidFill>
              </a:rPr>
              <a:t> </a:t>
            </a:r>
            <a:r>
              <a:rPr lang="it-IT" dirty="0" err="1">
                <a:solidFill>
                  <a:srgbClr val="E71224"/>
                </a:solidFill>
              </a:rPr>
              <a:t>further</a:t>
            </a:r>
            <a:r>
              <a:rPr lang="it-IT" dirty="0">
                <a:solidFill>
                  <a:srgbClr val="E71224"/>
                </a:solidFill>
              </a:rPr>
              <a:t> note </a:t>
            </a:r>
            <a:r>
              <a:rPr lang="it-IT" dirty="0" err="1">
                <a:solidFill>
                  <a:srgbClr val="E71224"/>
                </a:solidFill>
              </a:rPr>
              <a:t>that</a:t>
            </a:r>
            <a:r>
              <a:rPr lang="it-IT" dirty="0">
                <a:solidFill>
                  <a:srgbClr val="E71224"/>
                </a:solidFill>
              </a:rPr>
              <a:t> the </a:t>
            </a:r>
            <a:r>
              <a:rPr lang="it-IT" dirty="0" err="1">
                <a:solidFill>
                  <a:srgbClr val="E71224"/>
                </a:solidFill>
              </a:rPr>
              <a:t>constant</a:t>
            </a:r>
            <a:r>
              <a:rPr lang="it-IT" dirty="0">
                <a:solidFill>
                  <a:srgbClr val="E71224"/>
                </a:solidFill>
              </a:rPr>
              <a:t> kappa </a:t>
            </a:r>
            <a:r>
              <a:rPr lang="it-IT" dirty="0" err="1">
                <a:solidFill>
                  <a:srgbClr val="E71224"/>
                </a:solidFill>
              </a:rPr>
              <a:t>is</a:t>
            </a:r>
            <a:r>
              <a:rPr lang="it-IT" dirty="0">
                <a:solidFill>
                  <a:srgbClr val="E71224"/>
                </a:solidFill>
              </a:rPr>
              <a:t> </a:t>
            </a:r>
            <a:r>
              <a:rPr lang="it-IT" dirty="0" err="1">
                <a:solidFill>
                  <a:srgbClr val="E71224"/>
                </a:solidFill>
              </a:rPr>
              <a:t>derived</a:t>
            </a:r>
            <a:r>
              <a:rPr lang="it-IT" dirty="0">
                <a:solidFill>
                  <a:srgbClr val="E71224"/>
                </a:solidFill>
              </a:rPr>
              <a:t> by the following </a:t>
            </a:r>
            <a:r>
              <a:rPr lang="it-IT" dirty="0" err="1">
                <a:solidFill>
                  <a:srgbClr val="E71224"/>
                </a:solidFill>
              </a:rPr>
              <a:t>costraints</a:t>
            </a:r>
            <a:r>
              <a:rPr lang="it-IT" dirty="0">
                <a:solidFill>
                  <a:srgbClr val="E71224"/>
                </a:solidFill>
              </a:rPr>
              <a:t> </a:t>
            </a:r>
            <a:r>
              <a:rPr lang="it-IT" dirty="0" err="1">
                <a:solidFill>
                  <a:srgbClr val="E71224"/>
                </a:solidFill>
              </a:rPr>
              <a:t>that</a:t>
            </a:r>
            <a:r>
              <a:rPr lang="it-IT" dirty="0">
                <a:solidFill>
                  <a:srgbClr val="E71224"/>
                </a:solidFill>
              </a:rPr>
              <a:t> </a:t>
            </a:r>
            <a:r>
              <a:rPr lang="it-IT" dirty="0" err="1">
                <a:solidFill>
                  <a:srgbClr val="E71224"/>
                </a:solidFill>
              </a:rPr>
              <a:t>simply</a:t>
            </a:r>
            <a:r>
              <a:rPr lang="it-IT" dirty="0">
                <a:solidFill>
                  <a:srgbClr val="E71224"/>
                </a:solidFill>
              </a:rPr>
              <a:t> </a:t>
            </a:r>
            <a:r>
              <a:rPr lang="it-IT" dirty="0" err="1">
                <a:solidFill>
                  <a:srgbClr val="E71224"/>
                </a:solidFill>
              </a:rPr>
              <a:t>states</a:t>
            </a:r>
            <a:r>
              <a:rPr lang="it-IT" dirty="0">
                <a:solidFill>
                  <a:srgbClr val="E71224"/>
                </a:solidFill>
              </a:rPr>
              <a:t> </a:t>
            </a:r>
            <a:r>
              <a:rPr lang="it-IT" dirty="0" err="1">
                <a:solidFill>
                  <a:srgbClr val="E71224"/>
                </a:solidFill>
              </a:rPr>
              <a:t>that</a:t>
            </a:r>
            <a:r>
              <a:rPr lang="it-IT" dirty="0">
                <a:solidFill>
                  <a:srgbClr val="E71224"/>
                </a:solidFill>
              </a:rPr>
              <a:t> the sum of </a:t>
            </a:r>
            <a:r>
              <a:rPr lang="it-IT" dirty="0" err="1">
                <a:solidFill>
                  <a:srgbClr val="E71224"/>
                </a:solidFill>
              </a:rPr>
              <a:t>probabilities</a:t>
            </a:r>
            <a:r>
              <a:rPr lang="it-IT" dirty="0">
                <a:solidFill>
                  <a:srgbClr val="E71224"/>
                </a:solidFill>
              </a:rPr>
              <a:t> of </a:t>
            </a:r>
            <a:r>
              <a:rPr lang="it-IT" dirty="0" err="1">
                <a:solidFill>
                  <a:srgbClr val="E71224"/>
                </a:solidFill>
              </a:rPr>
              <a:t>each</a:t>
            </a:r>
            <a:r>
              <a:rPr lang="it-IT" dirty="0">
                <a:solidFill>
                  <a:srgbClr val="E71224"/>
                </a:solidFill>
              </a:rPr>
              <a:t> </a:t>
            </a:r>
            <a:r>
              <a:rPr lang="it-IT" dirty="0" err="1">
                <a:solidFill>
                  <a:srgbClr val="E71224"/>
                </a:solidFill>
              </a:rPr>
              <a:t>arrangement</a:t>
            </a:r>
            <a:r>
              <a:rPr lang="it-IT" dirty="0">
                <a:solidFill>
                  <a:srgbClr val="E71224"/>
                </a:solidFill>
              </a:rPr>
              <a:t> of </a:t>
            </a:r>
            <a:r>
              <a:rPr lang="it-IT" dirty="0" err="1">
                <a:solidFill>
                  <a:srgbClr val="E71224"/>
                </a:solidFill>
              </a:rPr>
              <a:t>costumer</a:t>
            </a:r>
            <a:r>
              <a:rPr lang="it-IT" dirty="0">
                <a:solidFill>
                  <a:srgbClr val="E71224"/>
                </a:solidFill>
              </a:rPr>
              <a:t> in the network must be 1.</a:t>
            </a:r>
          </a:p>
          <a:p>
            <a:endParaRPr lang="it-IT" dirty="0">
              <a:solidFill>
                <a:srgbClr val="E71224"/>
              </a:solidFill>
            </a:endParaRPr>
          </a:p>
          <a:p>
            <a:r>
              <a:rPr lang="it-IT" dirty="0">
                <a:solidFill>
                  <a:srgbClr val="E71224"/>
                </a:solidFill>
              </a:rPr>
              <a:t>....</a:t>
            </a:r>
            <a:r>
              <a:rPr lang="it-IT" dirty="0" err="1">
                <a:solidFill>
                  <a:srgbClr val="E71224"/>
                </a:solidFill>
              </a:rPr>
              <a:t>whereas</a:t>
            </a:r>
            <a:r>
              <a:rPr lang="it-IT" dirty="0">
                <a:solidFill>
                  <a:srgbClr val="E71224"/>
                </a:solidFill>
              </a:rPr>
              <a:t> </a:t>
            </a:r>
            <a:r>
              <a:rPr lang="it-IT" dirty="0" err="1">
                <a:solidFill>
                  <a:srgbClr val="E71224"/>
                </a:solidFill>
              </a:rPr>
              <a:t>here</a:t>
            </a:r>
            <a:r>
              <a:rPr lang="it-IT" dirty="0">
                <a:solidFill>
                  <a:srgbClr val="E71224"/>
                </a:solidFill>
              </a:rPr>
              <a:t>…</a:t>
            </a:r>
            <a:r>
              <a:rPr lang="it-IT" dirty="0" err="1">
                <a:solidFill>
                  <a:srgbClr val="E71224"/>
                </a:solidFill>
              </a:rPr>
              <a:t>we</a:t>
            </a:r>
            <a:r>
              <a:rPr lang="it-IT" dirty="0">
                <a:solidFill>
                  <a:srgbClr val="E71224"/>
                </a:solidFill>
              </a:rPr>
              <a:t> can </a:t>
            </a:r>
            <a:r>
              <a:rPr lang="it-IT" dirty="0" err="1">
                <a:solidFill>
                  <a:srgbClr val="E71224"/>
                </a:solidFill>
              </a:rPr>
              <a:t>see</a:t>
            </a:r>
            <a:r>
              <a:rPr lang="it-IT" dirty="0">
                <a:solidFill>
                  <a:srgbClr val="E71224"/>
                </a:solidFill>
              </a:rPr>
              <a:t> </a:t>
            </a:r>
            <a:r>
              <a:rPr lang="it-IT" dirty="0" err="1">
                <a:solidFill>
                  <a:srgbClr val="E71224"/>
                </a:solidFill>
              </a:rPr>
              <a:t>again</a:t>
            </a:r>
            <a:r>
              <a:rPr lang="it-IT" dirty="0">
                <a:solidFill>
                  <a:srgbClr val="E71224"/>
                </a:solidFill>
              </a:rPr>
              <a:t> the </a:t>
            </a:r>
            <a:r>
              <a:rPr lang="it-IT" dirty="0" err="1">
                <a:solidFill>
                  <a:srgbClr val="E71224"/>
                </a:solidFill>
              </a:rPr>
              <a:t>functions</a:t>
            </a:r>
            <a:r>
              <a:rPr lang="it-IT" dirty="0">
                <a:solidFill>
                  <a:srgbClr val="E71224"/>
                </a:solidFill>
              </a:rPr>
              <a:t> beta </a:t>
            </a:r>
            <a:r>
              <a:rPr lang="it-IT" dirty="0" err="1">
                <a:solidFill>
                  <a:srgbClr val="E71224"/>
                </a:solidFill>
              </a:rPr>
              <a:t>presented</a:t>
            </a:r>
            <a:r>
              <a:rPr lang="it-IT" dirty="0">
                <a:solidFill>
                  <a:srgbClr val="E71224"/>
                </a:solidFill>
              </a:rPr>
              <a:t> in the </a:t>
            </a:r>
            <a:r>
              <a:rPr lang="it-IT" dirty="0" err="1">
                <a:solidFill>
                  <a:srgbClr val="E71224"/>
                </a:solidFill>
              </a:rPr>
              <a:t>previous</a:t>
            </a:r>
            <a:r>
              <a:rPr lang="it-IT" dirty="0">
                <a:solidFill>
                  <a:srgbClr val="E71224"/>
                </a:solidFill>
              </a:rPr>
              <a:t> slide…</a:t>
            </a:r>
          </a:p>
          <a:p>
            <a:endParaRPr lang="it-IT" dirty="0">
              <a:solidFill>
                <a:srgbClr val="E71224"/>
              </a:solidFill>
            </a:endParaRPr>
          </a:p>
          <a:p>
            <a:r>
              <a:rPr lang="it-IT" dirty="0">
                <a:solidFill>
                  <a:srgbClr val="E71224"/>
                </a:solidFill>
              </a:rPr>
              <a:t>Ah…just for information </a:t>
            </a:r>
            <a:r>
              <a:rPr lang="it-IT" dirty="0" err="1">
                <a:solidFill>
                  <a:srgbClr val="E71224"/>
                </a:solidFill>
              </a:rPr>
              <a:t>I’ve</a:t>
            </a:r>
            <a:r>
              <a:rPr lang="it-IT" dirty="0">
                <a:solidFill>
                  <a:srgbClr val="E71224"/>
                </a:solidFill>
              </a:rPr>
              <a:t> </a:t>
            </a:r>
            <a:r>
              <a:rPr lang="it-IT" dirty="0" err="1">
                <a:solidFill>
                  <a:srgbClr val="E71224"/>
                </a:solidFill>
              </a:rPr>
              <a:t>included</a:t>
            </a:r>
            <a:r>
              <a:rPr lang="it-IT" dirty="0">
                <a:solidFill>
                  <a:srgbClr val="E71224"/>
                </a:solidFill>
              </a:rPr>
              <a:t> the </a:t>
            </a:r>
            <a:r>
              <a:rPr lang="it-IT" dirty="0" err="1">
                <a:solidFill>
                  <a:srgbClr val="E71224"/>
                </a:solidFill>
              </a:rPr>
              <a:t>this</a:t>
            </a:r>
            <a:r>
              <a:rPr lang="it-IT" dirty="0">
                <a:solidFill>
                  <a:srgbClr val="E71224"/>
                </a:solidFill>
              </a:rPr>
              <a:t> </a:t>
            </a:r>
            <a:r>
              <a:rPr lang="it-IT" dirty="0" err="1">
                <a:solidFill>
                  <a:srgbClr val="E71224"/>
                </a:solidFill>
              </a:rPr>
              <a:t>theorem</a:t>
            </a:r>
            <a:r>
              <a:rPr lang="it-IT" dirty="0">
                <a:solidFill>
                  <a:srgbClr val="E71224"/>
                </a:solidFill>
              </a:rPr>
              <a:t> in the </a:t>
            </a:r>
            <a:r>
              <a:rPr lang="it-IT" dirty="0" err="1">
                <a:solidFill>
                  <a:srgbClr val="E71224"/>
                </a:solidFill>
              </a:rPr>
              <a:t>famous</a:t>
            </a:r>
            <a:r>
              <a:rPr lang="it-IT" dirty="0">
                <a:solidFill>
                  <a:srgbClr val="E71224"/>
                </a:solidFill>
              </a:rPr>
              <a:t> </a:t>
            </a:r>
            <a:r>
              <a:rPr lang="it-IT" dirty="0" err="1">
                <a:solidFill>
                  <a:srgbClr val="E71224"/>
                </a:solidFill>
              </a:rPr>
              <a:t>table</a:t>
            </a:r>
            <a:r>
              <a:rPr lang="it-IT" dirty="0">
                <a:solidFill>
                  <a:srgbClr val="E71224"/>
                </a:solidFill>
              </a:rPr>
              <a:t> </a:t>
            </a:r>
            <a:r>
              <a:rPr lang="it-IT" dirty="0" err="1">
                <a:solidFill>
                  <a:srgbClr val="E71224"/>
                </a:solidFill>
              </a:rPr>
              <a:t>that</a:t>
            </a:r>
            <a:r>
              <a:rPr lang="it-IT" dirty="0">
                <a:solidFill>
                  <a:srgbClr val="E71224"/>
                </a:solidFill>
              </a:rPr>
              <a:t> </a:t>
            </a:r>
            <a:r>
              <a:rPr lang="it-IT" dirty="0" err="1">
                <a:solidFill>
                  <a:srgbClr val="E71224"/>
                </a:solidFill>
              </a:rPr>
              <a:t>you</a:t>
            </a:r>
            <a:r>
              <a:rPr lang="it-IT" dirty="0">
                <a:solidFill>
                  <a:srgbClr val="E71224"/>
                </a:solidFill>
              </a:rPr>
              <a:t> </a:t>
            </a:r>
            <a:r>
              <a:rPr lang="it-IT" dirty="0" err="1">
                <a:solidFill>
                  <a:srgbClr val="E71224"/>
                </a:solidFill>
              </a:rPr>
              <a:t>could</a:t>
            </a:r>
            <a:r>
              <a:rPr lang="it-IT" dirty="0">
                <a:solidFill>
                  <a:srgbClr val="E71224"/>
                </a:solidFill>
              </a:rPr>
              <a:t> </a:t>
            </a:r>
            <a:r>
              <a:rPr lang="it-IT" dirty="0" err="1">
                <a:solidFill>
                  <a:srgbClr val="E71224"/>
                </a:solidFill>
              </a:rPr>
              <a:t>you</a:t>
            </a:r>
            <a:r>
              <a:rPr lang="it-IT" dirty="0">
                <a:solidFill>
                  <a:srgbClr val="E71224"/>
                </a:solidFill>
              </a:rPr>
              <a:t> use to solve the </a:t>
            </a:r>
            <a:r>
              <a:rPr lang="it-IT" dirty="0" err="1">
                <a:solidFill>
                  <a:srgbClr val="E71224"/>
                </a:solidFill>
              </a:rPr>
              <a:t>assignment</a:t>
            </a:r>
            <a:r>
              <a:rPr lang="it-IT" dirty="0">
                <a:solidFill>
                  <a:srgbClr val="E71224"/>
                </a:solidFill>
              </a:rPr>
              <a:t>.</a:t>
            </a:r>
          </a:p>
          <a:p>
            <a:endParaRPr lang="it-IT" dirty="0">
              <a:solidFill>
                <a:srgbClr val="E71224"/>
              </a:solidFill>
            </a:endParaRPr>
          </a:p>
          <a:p>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29</a:t>
            </a:fld>
            <a:endParaRPr lang="it-IT"/>
          </a:p>
        </p:txBody>
      </p:sp>
    </p:spTree>
    <p:extLst>
      <p:ext uri="{BB962C8B-B14F-4D97-AF65-F5344CB8AC3E}">
        <p14:creationId xmlns:p14="http://schemas.microsoft.com/office/powerpoint/2010/main" val="360704222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Segnaposto note 2"/>
              <p:cNvSpPr>
                <a:spLocks noGrp="1"/>
              </p:cNvSpPr>
              <p:nvPr>
                <p:ph type="body" idx="1"/>
              </p:nvPr>
            </p:nvSpPr>
            <p:spPr/>
            <p:txBody>
              <a:bodyPr/>
              <a:lstStyle/>
              <a:p>
                <a:r>
                  <a:rPr lang="en-GB" dirty="0"/>
                  <a:t>Let us now focus our attention to the evaluation of the </a:t>
                </a:r>
                <a:r>
                  <a:rPr lang="it-IT" dirty="0" err="1"/>
                  <a:t>Stationary</a:t>
                </a:r>
                <a:r>
                  <a:rPr lang="it-IT" dirty="0"/>
                  <a:t> </a:t>
                </a:r>
                <a:r>
                  <a:rPr lang="it-IT" dirty="0" err="1"/>
                  <a:t>distribution</a:t>
                </a:r>
                <a:r>
                  <a:rPr lang="it-IT" dirty="0"/>
                  <a:t> of a Gordon-</a:t>
                </a:r>
                <a:r>
                  <a:rPr lang="it-IT" dirty="0" err="1"/>
                  <a:t>Newell</a:t>
                </a:r>
                <a:r>
                  <a:rPr lang="it-IT" dirty="0"/>
                  <a:t> Network.</a:t>
                </a:r>
              </a:p>
              <a:p>
                <a:endParaRPr lang="it-IT"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However</a:t>
                </a:r>
                <a:r>
                  <a:rPr lang="it-IT" dirty="0"/>
                  <a:t>…</a:t>
                </a:r>
                <a:r>
                  <a:rPr lang="it-IT" dirty="0" err="1"/>
                  <a:t>before</a:t>
                </a:r>
                <a:r>
                  <a:rPr lang="it-IT" dirty="0"/>
                  <a:t> </a:t>
                </a:r>
                <a:r>
                  <a:rPr lang="it-IT" dirty="0" err="1"/>
                  <a:t>that</a:t>
                </a:r>
                <a:r>
                  <a:rPr lang="it-IT" dirty="0"/>
                  <a:t>…</a:t>
                </a:r>
                <a:r>
                  <a:rPr lang="it-IT" dirty="0" err="1"/>
                  <a:t>let</a:t>
                </a:r>
                <a:r>
                  <a:rPr lang="it-IT" dirty="0"/>
                  <a:t> </a:t>
                </a:r>
                <a:r>
                  <a:rPr lang="it-IT" dirty="0" err="1"/>
                  <a:t>us</a:t>
                </a:r>
                <a:r>
                  <a:rPr lang="it-IT" dirty="0"/>
                  <a:t> first solve the linear system </a:t>
                </a:r>
                <a:r>
                  <a:rPr lang="it-IT" dirty="0" err="1"/>
                  <a:t>associated</a:t>
                </a:r>
                <a:r>
                  <a:rPr lang="it-IT" dirty="0"/>
                  <a:t> with the </a:t>
                </a:r>
                <a:r>
                  <a:rPr lang="it-IT" baseline="0" dirty="0" err="1"/>
                  <a:t>traffic</a:t>
                </a:r>
                <a:r>
                  <a:rPr lang="it-IT" baseline="0" dirty="0"/>
                  <a:t> </a:t>
                </a:r>
                <a:r>
                  <a:rPr lang="it-IT" baseline="0" dirty="0" err="1"/>
                  <a:t>equations</a:t>
                </a:r>
                <a:r>
                  <a:rPr lang="it-IT" baseline="0" dirty="0"/>
                  <a:t>….look </a:t>
                </a:r>
                <a:r>
                  <a:rPr lang="it-IT" baseline="0" dirty="0" err="1"/>
                  <a:t>at</a:t>
                </a:r>
                <a:r>
                  <a:rPr lang="it-IT" baseline="0" dirty="0"/>
                  <a:t> </a:t>
                </a:r>
                <a:r>
                  <a:rPr lang="it-IT" baseline="0" dirty="0" err="1"/>
                  <a:t>here</a:t>
                </a:r>
                <a:r>
                  <a:rPr lang="it-IT" baseline="0" dirty="0"/>
                  <a:t>…</a:t>
                </a:r>
                <a:r>
                  <a:rPr lang="it-IT" baseline="0" dirty="0" err="1"/>
                  <a:t>now</a:t>
                </a:r>
                <a:r>
                  <a:rPr lang="it-IT" baseline="0" dirty="0"/>
                  <a:t> the </a:t>
                </a:r>
                <a:r>
                  <a:rPr lang="it-IT" baseline="0" dirty="0" err="1"/>
                  <a:t>term</a:t>
                </a:r>
                <a:r>
                  <a:rPr lang="it-IT" baseline="0" dirty="0"/>
                  <a:t> </a:t>
                </a:r>
                <a:r>
                  <a:rPr lang="it-IT" baseline="0" dirty="0" err="1"/>
                  <a:t>lambda_in</a:t>
                </a:r>
                <a:r>
                  <a:rPr lang="it-IT" baseline="0" dirty="0"/>
                  <a:t> </a:t>
                </a:r>
                <a:r>
                  <a:rPr lang="it-IT" baseline="0" dirty="0" err="1"/>
                  <a:t>that</a:t>
                </a:r>
                <a:r>
                  <a:rPr lang="it-IT" baseline="0" dirty="0"/>
                  <a:t> </a:t>
                </a:r>
                <a:r>
                  <a:rPr lang="it-IT" baseline="0" dirty="0" err="1"/>
                  <a:t>used</a:t>
                </a:r>
                <a:r>
                  <a:rPr lang="it-IT" baseline="0" dirty="0"/>
                  <a:t> to </a:t>
                </a:r>
                <a:r>
                  <a:rPr lang="it-IT" baseline="0" dirty="0" err="1"/>
                  <a:t>appear</a:t>
                </a:r>
                <a:r>
                  <a:rPr lang="it-IT" baseline="0" dirty="0"/>
                  <a:t> on an open network </a:t>
                </a:r>
                <a:r>
                  <a:rPr lang="it-IT" baseline="0" dirty="0" err="1"/>
                  <a:t>now</a:t>
                </a:r>
                <a:r>
                  <a:rPr lang="it-IT" baseline="0" dirty="0"/>
                  <a:t> </a:t>
                </a:r>
                <a:r>
                  <a:rPr lang="it-IT" baseline="0" dirty="0" err="1"/>
                  <a:t>is</a:t>
                </a:r>
                <a:r>
                  <a:rPr lang="it-IT" baseline="0" dirty="0"/>
                  <a:t> </a:t>
                </a:r>
                <a:r>
                  <a:rPr lang="it-IT" baseline="0" dirty="0" err="1"/>
                  <a:t>identially</a:t>
                </a:r>
                <a:r>
                  <a:rPr lang="it-IT" baseline="0" dirty="0"/>
                  <a:t> zero….</a:t>
                </a:r>
              </a:p>
              <a:p>
                <a:pPr marL="0" marR="0" lvl="0" indent="0" algn="l" defTabSz="755840" rtl="0" eaLnBrk="1" fontAlgn="auto" latinLnBrk="0" hangingPunct="1">
                  <a:lnSpc>
                    <a:spcPct val="100000"/>
                  </a:lnSpc>
                  <a:spcBef>
                    <a:spcPts val="0"/>
                  </a:spcBef>
                  <a:spcAft>
                    <a:spcPts val="0"/>
                  </a:spcAft>
                  <a:buClrTx/>
                  <a:buSzTx/>
                  <a:buFontTx/>
                  <a:buNone/>
                  <a:tabLst/>
                  <a:defRPr/>
                </a:pPr>
                <a:endParaRPr lang="it-IT" baseline="0"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baseline="0" dirty="0"/>
                  <a:t>…..after </a:t>
                </a:r>
                <a:r>
                  <a:rPr lang="it-IT" baseline="0" dirty="0" err="1"/>
                  <a:t>that</a:t>
                </a:r>
                <a:r>
                  <a:rPr lang="it-IT" baseline="0" dirty="0"/>
                  <a:t> </a:t>
                </a:r>
                <a:r>
                  <a:rPr lang="it-IT" baseline="0" dirty="0" err="1"/>
                  <a:t>let</a:t>
                </a:r>
                <a:r>
                  <a:rPr lang="it-IT" baseline="0" dirty="0"/>
                  <a:t> </a:t>
                </a:r>
                <a:r>
                  <a:rPr lang="it-IT" baseline="0" dirty="0" err="1"/>
                  <a:t>us</a:t>
                </a:r>
                <a:r>
                  <a:rPr lang="it-IT" baseline="0" dirty="0"/>
                  <a:t> derive the </a:t>
                </a:r>
                <a:r>
                  <a:rPr lang="it-IT" baseline="0" dirty="0" err="1"/>
                  <a:t>traffic</a:t>
                </a:r>
                <a:r>
                  <a:rPr lang="it-IT" baseline="0" dirty="0"/>
                  <a:t> </a:t>
                </a:r>
                <a:r>
                  <a:rPr lang="it-IT" baseline="0" dirty="0" err="1"/>
                  <a:t>intensity</a:t>
                </a:r>
                <a:r>
                  <a:rPr lang="it-IT" baseline="0" dirty="0"/>
                  <a:t> </a:t>
                </a:r>
                <a:r>
                  <a:rPr lang="it-IT" baseline="0" dirty="0" err="1"/>
                  <a:t>within</a:t>
                </a:r>
                <a:r>
                  <a:rPr lang="it-IT" baseline="0" dirty="0"/>
                  <a:t> </a:t>
                </a:r>
                <a:r>
                  <a:rPr lang="it-IT" baseline="0" dirty="0" err="1"/>
                  <a:t>each</a:t>
                </a:r>
                <a:r>
                  <a:rPr lang="it-IT" baseline="0" dirty="0"/>
                  <a:t> </a:t>
                </a:r>
                <a:r>
                  <a:rPr lang="it-IT" baseline="0" dirty="0" err="1"/>
                  <a:t>node</a:t>
                </a:r>
                <a:r>
                  <a:rPr lang="it-IT" baseline="0" dirty="0"/>
                  <a:t> …</a:t>
                </a:r>
                <a:r>
                  <a:rPr lang="it-IT" baseline="0" dirty="0" err="1"/>
                  <a:t>that</a:t>
                </a:r>
                <a:r>
                  <a:rPr lang="it-IT" baseline="0" dirty="0"/>
                  <a:t> </a:t>
                </a:r>
                <a:r>
                  <a:rPr lang="it-IT" baseline="0" dirty="0" err="1"/>
                  <a:t>is</a:t>
                </a:r>
                <a:r>
                  <a:rPr lang="it-IT" baseline="0" dirty="0"/>
                  <a:t> </a:t>
                </a:r>
                <a:r>
                  <a:rPr lang="it-IT" baseline="0" dirty="0" err="1"/>
                  <a:t>rho_i</a:t>
                </a:r>
                <a:r>
                  <a:rPr lang="it-IT" baseline="0" dirty="0"/>
                  <a:t> </a:t>
                </a:r>
                <a:r>
                  <a:rPr lang="it-IT" baseline="0" dirty="0" err="1"/>
                  <a:t>that</a:t>
                </a:r>
                <a:r>
                  <a:rPr lang="it-IT" baseline="0" dirty="0"/>
                  <a:t> </a:t>
                </a:r>
                <a:r>
                  <a:rPr lang="it-IT" baseline="0" dirty="0" err="1"/>
                  <a:t>is</a:t>
                </a:r>
                <a:r>
                  <a:rPr lang="it-IT" baseline="0" dirty="0"/>
                  <a:t> </a:t>
                </a:r>
                <a:r>
                  <a:rPr lang="it-IT" baseline="0" dirty="0" err="1"/>
                  <a:t>equal</a:t>
                </a:r>
                <a:r>
                  <a:rPr lang="it-IT" baseline="0" dirty="0"/>
                  <a:t>, </a:t>
                </a:r>
                <a:r>
                  <a:rPr lang="it-IT" baseline="0" dirty="0" err="1"/>
                  <a:t>as</a:t>
                </a:r>
                <a:r>
                  <a:rPr lang="it-IT" baseline="0" dirty="0"/>
                  <a:t> </a:t>
                </a:r>
                <a:r>
                  <a:rPr lang="it-IT" baseline="0" dirty="0" err="1"/>
                  <a:t>usual</a:t>
                </a:r>
                <a:r>
                  <a:rPr lang="it-IT" baseline="0" dirty="0"/>
                  <a:t>, to </a:t>
                </a:r>
                <a:r>
                  <a:rPr lang="it-IT" baseline="0" dirty="0" err="1"/>
                  <a:t>lambda_i</a:t>
                </a:r>
                <a:r>
                  <a:rPr lang="it-IT" baseline="0" dirty="0"/>
                  <a:t> over </a:t>
                </a:r>
                <a:r>
                  <a:rPr lang="it-IT" baseline="0" dirty="0" err="1"/>
                  <a:t>mu_i</a:t>
                </a:r>
                <a:r>
                  <a:rPr lang="it-IT" baseline="0" dirty="0"/>
                  <a:t>….</a:t>
                </a:r>
              </a:p>
              <a:p>
                <a:pPr marL="0" marR="0" lvl="0" indent="0" algn="l" defTabSz="755840" rtl="0" eaLnBrk="1" fontAlgn="auto" latinLnBrk="0" hangingPunct="1">
                  <a:lnSpc>
                    <a:spcPct val="100000"/>
                  </a:lnSpc>
                  <a:spcBef>
                    <a:spcPts val="0"/>
                  </a:spcBef>
                  <a:spcAft>
                    <a:spcPts val="0"/>
                  </a:spcAft>
                  <a:buClrTx/>
                  <a:buSzTx/>
                  <a:buFontTx/>
                  <a:buNone/>
                  <a:tabLst/>
                  <a:defRPr/>
                </a:pPr>
                <a:endParaRPr lang="it-IT" baseline="0" dirty="0"/>
              </a:p>
              <a:p>
                <a:pPr marL="0" indent="0">
                  <a:buFont typeface="+mj-lt"/>
                  <a:buNone/>
                </a:pPr>
                <a:r>
                  <a:rPr lang="it-IT" baseline="0" dirty="0" err="1"/>
                  <a:t>Then</a:t>
                </a:r>
                <a:r>
                  <a:rPr lang="it-IT" baseline="0" dirty="0"/>
                  <a:t>…by </a:t>
                </a:r>
                <a:r>
                  <a:rPr lang="it-IT" baseline="0" dirty="0" err="1"/>
                  <a:t>denoting</a:t>
                </a:r>
                <a:r>
                  <a:rPr lang="it-IT" baseline="0" dirty="0"/>
                  <a:t> </a:t>
                </a:r>
                <a:r>
                  <a:rPr lang="it-IT" baseline="0" dirty="0" err="1"/>
                  <a:t>x_i</a:t>
                </a:r>
                <a:r>
                  <a:rPr lang="it-IT" baseline="0" dirty="0"/>
                  <a:t> </a:t>
                </a:r>
                <a:r>
                  <a:rPr lang="it-IT" dirty="0" err="1"/>
                  <a:t>as</a:t>
                </a:r>
                <a:r>
                  <a:rPr lang="it-IT" dirty="0"/>
                  <a:t> the </a:t>
                </a:r>
                <a:r>
                  <a:rPr lang="it-IT" dirty="0" err="1">
                    <a:solidFill>
                      <a:srgbClr val="E71224"/>
                    </a:solidFill>
                  </a:rPr>
                  <a:t>number</a:t>
                </a:r>
                <a:r>
                  <a:rPr lang="it-IT" dirty="0">
                    <a:solidFill>
                      <a:srgbClr val="E71224"/>
                    </a:solidFill>
                  </a:rPr>
                  <a:t> of </a:t>
                </a:r>
                <a:r>
                  <a:rPr lang="it-IT" dirty="0" err="1">
                    <a:solidFill>
                      <a:srgbClr val="E71224"/>
                    </a:solidFill>
                  </a:rPr>
                  <a:t>costumers</a:t>
                </a:r>
                <a:r>
                  <a:rPr lang="it-IT" dirty="0"/>
                  <a:t> in the </a:t>
                </a:r>
                <a14:m>
                  <m:oMath xmlns:m="http://schemas.openxmlformats.org/officeDocument/2006/math">
                    <m:r>
                      <a:rPr lang="it-IT" i="1" dirty="0">
                        <a:solidFill>
                          <a:srgbClr val="E71224"/>
                        </a:solidFill>
                        <a:latin typeface="Cambria Math" panose="02040503050406030204" pitchFamily="18" charset="0"/>
                      </a:rPr>
                      <m:t>𝑖</m:t>
                    </m:r>
                  </m:oMath>
                </a14:m>
                <a:r>
                  <a:rPr lang="it-IT" dirty="0"/>
                  <a:t>-</a:t>
                </a:r>
                <a:r>
                  <a:rPr lang="it-IT" dirty="0" err="1"/>
                  <a:t>th</a:t>
                </a:r>
                <a:r>
                  <a:rPr lang="it-IT" dirty="0"/>
                  <a:t> </a:t>
                </a:r>
                <a:r>
                  <a:rPr lang="it-IT" dirty="0" err="1"/>
                  <a:t>node</a:t>
                </a:r>
                <a:r>
                  <a:rPr lang="it-IT" dirty="0"/>
                  <a:t>, </a:t>
                </a:r>
                <a:r>
                  <a:rPr lang="it-IT" dirty="0" err="1"/>
                  <a:t>where</a:t>
                </a:r>
                <a:r>
                  <a:rPr lang="it-IT" dirty="0"/>
                  <a:t> of </a:t>
                </a:r>
                <a:r>
                  <a:rPr lang="it-IT" dirty="0" err="1"/>
                  <a:t>course</a:t>
                </a:r>
                <a:r>
                  <a:rPr lang="it-IT" dirty="0"/>
                  <a:t> </a:t>
                </a:r>
                <a:r>
                  <a:rPr lang="it-IT" dirty="0" err="1"/>
                  <a:t>x_i</a:t>
                </a:r>
                <a:r>
                  <a:rPr lang="it-IT" dirty="0"/>
                  <a:t> il </a:t>
                </a:r>
                <a:r>
                  <a:rPr lang="it-IT" dirty="0" err="1"/>
                  <a:t>smaller</a:t>
                </a:r>
                <a:r>
                  <a:rPr lang="it-IT" dirty="0"/>
                  <a:t> or </a:t>
                </a:r>
                <a:r>
                  <a:rPr lang="it-IT" dirty="0" err="1"/>
                  <a:t>equal</a:t>
                </a:r>
                <a:r>
                  <a:rPr lang="it-IT" dirty="0"/>
                  <a:t> to n….</a:t>
                </a:r>
                <a:r>
                  <a:rPr lang="it-IT" dirty="0" err="1"/>
                  <a:t>that</a:t>
                </a:r>
                <a:r>
                  <a:rPr lang="it-IT" dirty="0"/>
                  <a:t> </a:t>
                </a:r>
                <a:r>
                  <a:rPr lang="it-IT" dirty="0" err="1"/>
                  <a:t>is</a:t>
                </a:r>
                <a:r>
                  <a:rPr lang="it-IT" dirty="0"/>
                  <a:t> </a:t>
                </a:r>
                <a:r>
                  <a:rPr lang="it-IT" dirty="0" err="1"/>
                  <a:t>total</a:t>
                </a:r>
                <a:r>
                  <a:rPr lang="it-IT" dirty="0"/>
                  <a:t> </a:t>
                </a:r>
                <a:r>
                  <a:rPr lang="it-IT" dirty="0" err="1"/>
                  <a:t>number</a:t>
                </a:r>
                <a:r>
                  <a:rPr lang="it-IT" dirty="0"/>
                  <a:t> of </a:t>
                </a:r>
                <a:r>
                  <a:rPr lang="it-IT" dirty="0" err="1"/>
                  <a:t>costumers</a:t>
                </a:r>
                <a:r>
                  <a:rPr lang="it-IT" baseline="0" dirty="0"/>
                  <a:t> </a:t>
                </a:r>
                <a:r>
                  <a:rPr lang="it-IT" baseline="0" dirty="0" err="1"/>
                  <a:t>available</a:t>
                </a:r>
                <a:r>
                  <a:rPr lang="it-IT" baseline="0" dirty="0"/>
                  <a:t> in the system….</a:t>
                </a:r>
                <a:r>
                  <a:rPr lang="it-IT" dirty="0" err="1"/>
                  <a:t>we</a:t>
                </a:r>
                <a:r>
                  <a:rPr lang="it-IT" dirty="0"/>
                  <a:t> can </a:t>
                </a:r>
                <a:r>
                  <a:rPr lang="it-IT" dirty="0" err="1"/>
                  <a:t>now</a:t>
                </a:r>
                <a:r>
                  <a:rPr lang="it-IT" dirty="0"/>
                  <a:t> to derive the following</a:t>
                </a:r>
                <a:r>
                  <a:rPr lang="it-IT" baseline="0" dirty="0"/>
                  <a:t> </a:t>
                </a:r>
                <a:r>
                  <a:rPr lang="it-IT" baseline="0" dirty="0" err="1"/>
                  <a:t>functions</a:t>
                </a:r>
                <a:r>
                  <a:rPr lang="it-IT" baseline="0" dirty="0"/>
                  <a:t> beta….</a:t>
                </a:r>
                <a:r>
                  <a:rPr lang="it-IT" baseline="0" dirty="0" err="1"/>
                  <a:t>which</a:t>
                </a:r>
                <a:r>
                  <a:rPr lang="it-IT" baseline="0" dirty="0"/>
                  <a:t> </a:t>
                </a:r>
                <a:r>
                  <a:rPr lang="it-IT" baseline="0" dirty="0" err="1"/>
                  <a:t>meaing</a:t>
                </a:r>
                <a:r>
                  <a:rPr lang="it-IT" baseline="0" dirty="0"/>
                  <a:t> </a:t>
                </a:r>
                <a:r>
                  <a:rPr lang="it-IT" baseline="0" dirty="0" err="1"/>
                  <a:t>will</a:t>
                </a:r>
                <a:r>
                  <a:rPr lang="it-IT" baseline="0" dirty="0"/>
                  <a:t> be more </a:t>
                </a:r>
                <a:r>
                  <a:rPr lang="it-IT" baseline="0" dirty="0" err="1"/>
                  <a:t>clear</a:t>
                </a:r>
                <a:r>
                  <a:rPr lang="it-IT" baseline="0" dirty="0"/>
                  <a:t> </a:t>
                </a:r>
                <a:r>
                  <a:rPr lang="it-IT" baseline="0" dirty="0" err="1"/>
                  <a:t>later</a:t>
                </a:r>
                <a:r>
                  <a:rPr lang="it-IT" baseline="0" dirty="0"/>
                  <a:t>.</a:t>
                </a:r>
              </a:p>
              <a:p>
                <a:pPr marL="0" indent="0">
                  <a:buFont typeface="+mj-lt"/>
                  <a:buNone/>
                </a:pPr>
                <a:endParaRPr lang="it-IT" baseline="0" dirty="0"/>
              </a:p>
              <a:p>
                <a:pPr marL="0" indent="0">
                  <a:buFont typeface="+mj-lt"/>
                  <a:buNone/>
                </a:pPr>
                <a:r>
                  <a:rPr lang="it-IT" baseline="0" dirty="0"/>
                  <a:t>In </a:t>
                </a:r>
                <a:r>
                  <a:rPr lang="it-IT" baseline="0" dirty="0" err="1"/>
                  <a:t>particular</a:t>
                </a:r>
                <a:r>
                  <a:rPr lang="it-IT" baseline="0" dirty="0"/>
                  <a:t> </a:t>
                </a:r>
                <a:r>
                  <a:rPr lang="it-IT" baseline="0" dirty="0" err="1"/>
                  <a:t>we</a:t>
                </a:r>
                <a:r>
                  <a:rPr lang="it-IT" baseline="0" dirty="0"/>
                  <a:t> </a:t>
                </a:r>
                <a:r>
                  <a:rPr lang="it-IT" baseline="0" dirty="0" err="1"/>
                  <a:t>have</a:t>
                </a:r>
                <a:r>
                  <a:rPr lang="it-IT" baseline="0" dirty="0"/>
                  <a:t> </a:t>
                </a:r>
                <a:r>
                  <a:rPr lang="it-IT" baseline="0" dirty="0" err="1"/>
                  <a:t>that</a:t>
                </a:r>
                <a:r>
                  <a:rPr lang="it-IT" baseline="0" dirty="0"/>
                  <a:t> </a:t>
                </a:r>
                <a:r>
                  <a:rPr lang="it-IT" baseline="0" dirty="0" err="1"/>
                  <a:t>if</a:t>
                </a:r>
                <a:r>
                  <a:rPr lang="it-IT" baseline="0" dirty="0"/>
                  <a:t> a </a:t>
                </a:r>
                <a:r>
                  <a:rPr lang="it-IT" baseline="0" dirty="0" err="1"/>
                  <a:t>node</a:t>
                </a:r>
                <a:r>
                  <a:rPr lang="it-IT" baseline="0" dirty="0"/>
                  <a:t> </a:t>
                </a:r>
                <a:r>
                  <a:rPr lang="it-IT" baseline="0" dirty="0" err="1"/>
                  <a:t>has</a:t>
                </a:r>
                <a:r>
                  <a:rPr lang="it-IT" baseline="0" dirty="0"/>
                  <a:t> a single server </a:t>
                </a:r>
                <a:r>
                  <a:rPr lang="it-IT" baseline="0" dirty="0" err="1"/>
                  <a:t>we</a:t>
                </a:r>
                <a:r>
                  <a:rPr lang="it-IT" baseline="0" dirty="0"/>
                  <a:t> use </a:t>
                </a:r>
                <a:r>
                  <a:rPr lang="it-IT" baseline="0" dirty="0" err="1"/>
                  <a:t>this</a:t>
                </a:r>
                <a:r>
                  <a:rPr lang="it-IT" baseline="0" dirty="0"/>
                  <a:t> formula…</a:t>
                </a:r>
                <a:r>
                  <a:rPr lang="it-IT" baseline="0" dirty="0" err="1"/>
                  <a:t>whereas</a:t>
                </a:r>
                <a:r>
                  <a:rPr lang="it-IT" baseline="0" dirty="0"/>
                  <a:t> </a:t>
                </a:r>
                <a:r>
                  <a:rPr lang="it-IT" baseline="0" dirty="0" err="1"/>
                  <a:t>if</a:t>
                </a:r>
                <a:r>
                  <a:rPr lang="it-IT" baseline="0" dirty="0"/>
                  <a:t> a </a:t>
                </a:r>
                <a:r>
                  <a:rPr lang="it-IT" baseline="0" dirty="0" err="1"/>
                  <a:t>node</a:t>
                </a:r>
                <a:r>
                  <a:rPr lang="it-IT" baseline="0" dirty="0"/>
                  <a:t> </a:t>
                </a:r>
                <a:r>
                  <a:rPr lang="it-IT" baseline="0" dirty="0" err="1"/>
                  <a:t>has</a:t>
                </a:r>
                <a:r>
                  <a:rPr lang="it-IT" baseline="0" dirty="0"/>
                  <a:t> </a:t>
                </a:r>
                <a:r>
                  <a:rPr lang="it-IT" baseline="0" dirty="0" err="1"/>
                  <a:t>many</a:t>
                </a:r>
                <a:r>
                  <a:rPr lang="it-IT" baseline="0" dirty="0"/>
                  <a:t> servers </a:t>
                </a:r>
                <a:r>
                  <a:rPr lang="it-IT" baseline="0" dirty="0" err="1"/>
                  <a:t>we</a:t>
                </a:r>
                <a:r>
                  <a:rPr lang="it-IT" baseline="0" dirty="0"/>
                  <a:t> use </a:t>
                </a:r>
                <a:r>
                  <a:rPr lang="it-IT" baseline="0" dirty="0" err="1"/>
                  <a:t>this</a:t>
                </a:r>
                <a:r>
                  <a:rPr lang="it-IT" baseline="0" dirty="0"/>
                  <a:t> formula…. </a:t>
                </a:r>
                <a:r>
                  <a:rPr lang="it-IT" baseline="0" dirty="0" err="1"/>
                  <a:t>Wheres</a:t>
                </a:r>
                <a:r>
                  <a:rPr lang="it-IT" baseline="0" dirty="0"/>
                  <a:t> beta </a:t>
                </a:r>
                <a:r>
                  <a:rPr lang="it-IT" baseline="0" dirty="0" err="1"/>
                  <a:t>is</a:t>
                </a:r>
                <a:r>
                  <a:rPr lang="it-IT" baseline="0" dirty="0"/>
                  <a:t> </a:t>
                </a:r>
                <a:r>
                  <a:rPr lang="it-IT" baseline="0" dirty="0" err="1"/>
                  <a:t>equal</a:t>
                </a:r>
                <a:r>
                  <a:rPr lang="it-IT" baseline="0" dirty="0"/>
                  <a:t> to </a:t>
                </a:r>
                <a:r>
                  <a:rPr lang="it-IT" baseline="0" dirty="0" err="1"/>
                  <a:t>this</a:t>
                </a:r>
                <a:r>
                  <a:rPr lang="it-IT" baseline="0" dirty="0"/>
                  <a:t>…. </a:t>
                </a:r>
                <a:r>
                  <a:rPr lang="it-IT" baseline="0" dirty="0" err="1"/>
                  <a:t>if</a:t>
                </a:r>
                <a:r>
                  <a:rPr lang="it-IT" baseline="0" dirty="0"/>
                  <a:t> </a:t>
                </a:r>
                <a:r>
                  <a:rPr lang="it-IT" baseline="0" dirty="0" err="1"/>
                  <a:t>x_i</a:t>
                </a:r>
                <a:r>
                  <a:rPr lang="it-IT" baseline="0" dirty="0"/>
                  <a:t> </a:t>
                </a:r>
                <a:r>
                  <a:rPr lang="it-IT" baseline="0" dirty="0" err="1"/>
                  <a:t>is</a:t>
                </a:r>
                <a:r>
                  <a:rPr lang="it-IT" baseline="0" dirty="0"/>
                  <a:t> </a:t>
                </a:r>
                <a:r>
                  <a:rPr lang="it-IT" baseline="0" dirty="0" err="1"/>
                  <a:t>smaller</a:t>
                </a:r>
                <a:r>
                  <a:rPr lang="it-IT" baseline="0" dirty="0"/>
                  <a:t> or </a:t>
                </a:r>
                <a:r>
                  <a:rPr lang="it-IT" baseline="0" dirty="0" err="1"/>
                  <a:t>equal</a:t>
                </a:r>
                <a:r>
                  <a:rPr lang="it-IT" baseline="0" dirty="0"/>
                  <a:t> to the </a:t>
                </a:r>
                <a:r>
                  <a:rPr lang="it-IT" baseline="0" dirty="0" err="1"/>
                  <a:t>number</a:t>
                </a:r>
                <a:r>
                  <a:rPr lang="it-IT" baseline="0" dirty="0"/>
                  <a:t> of servers….</a:t>
                </a:r>
                <a:r>
                  <a:rPr lang="it-IT" baseline="0" dirty="0" err="1"/>
                  <a:t>otherwise</a:t>
                </a:r>
                <a:r>
                  <a:rPr lang="it-IT" baseline="0" dirty="0"/>
                  <a:t> ….</a:t>
                </a:r>
                <a:r>
                  <a:rPr lang="it-IT" baseline="0" dirty="0" err="1"/>
                  <a:t>we</a:t>
                </a:r>
                <a:r>
                  <a:rPr lang="it-IT" baseline="0" dirty="0"/>
                  <a:t> use </a:t>
                </a:r>
                <a:r>
                  <a:rPr lang="it-IT" baseline="0" dirty="0" err="1"/>
                  <a:t>this</a:t>
                </a:r>
                <a:r>
                  <a:rPr lang="it-IT" baseline="0" dirty="0"/>
                  <a:t> alternative formala…</a:t>
                </a:r>
                <a:endParaRPr lang="it-IT" dirty="0"/>
              </a:p>
              <a:p>
                <a:pPr marL="457200" indent="-457200">
                  <a:buFont typeface="+mj-lt"/>
                  <a:buAutoNum type="alphaLcParenR"/>
                </a:pPr>
                <a:endParaRPr lang="it-IT" sz="800"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baseline="0" dirty="0"/>
                  <a:t> </a:t>
                </a:r>
                <a:endParaRPr lang="en-GB" dirty="0"/>
              </a:p>
            </p:txBody>
          </p:sp>
        </mc:Choice>
        <mc:Fallback xmlns="">
          <p:sp>
            <p:nvSpPr>
              <p:cNvPr id="3" name="Segnaposto note 2"/>
              <p:cNvSpPr>
                <a:spLocks noGrp="1"/>
              </p:cNvSpPr>
              <p:nvPr>
                <p:ph type="body" idx="1"/>
              </p:nvPr>
            </p:nvSpPr>
            <p:spPr/>
            <p:txBody>
              <a:bodyPr/>
              <a:lstStyle/>
              <a:p>
                <a:r>
                  <a:rPr lang="en-GB" dirty="0"/>
                  <a:t>Let us now focus our attention to the evaluation of the </a:t>
                </a:r>
                <a:r>
                  <a:rPr lang="it-IT" dirty="0" err="1"/>
                  <a:t>Stationary</a:t>
                </a:r>
                <a:r>
                  <a:rPr lang="it-IT" dirty="0"/>
                  <a:t> </a:t>
                </a:r>
                <a:r>
                  <a:rPr lang="it-IT" dirty="0" err="1"/>
                  <a:t>distribution</a:t>
                </a:r>
                <a:r>
                  <a:rPr lang="it-IT" dirty="0"/>
                  <a:t> of a Gordon-</a:t>
                </a:r>
                <a:r>
                  <a:rPr lang="it-IT" dirty="0" err="1"/>
                  <a:t>Newell</a:t>
                </a:r>
                <a:r>
                  <a:rPr lang="it-IT" dirty="0"/>
                  <a:t> Network.</a:t>
                </a:r>
              </a:p>
              <a:p>
                <a:endParaRPr lang="it-IT"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However</a:t>
                </a:r>
                <a:r>
                  <a:rPr lang="it-IT" dirty="0"/>
                  <a:t>…</a:t>
                </a:r>
                <a:r>
                  <a:rPr lang="it-IT" dirty="0" err="1"/>
                  <a:t>before</a:t>
                </a:r>
                <a:r>
                  <a:rPr lang="it-IT" dirty="0"/>
                  <a:t> </a:t>
                </a:r>
                <a:r>
                  <a:rPr lang="it-IT" dirty="0" err="1"/>
                  <a:t>that</a:t>
                </a:r>
                <a:r>
                  <a:rPr lang="it-IT" dirty="0"/>
                  <a:t>…</a:t>
                </a:r>
                <a:r>
                  <a:rPr lang="it-IT" dirty="0" err="1"/>
                  <a:t>let</a:t>
                </a:r>
                <a:r>
                  <a:rPr lang="it-IT" dirty="0"/>
                  <a:t> </a:t>
                </a:r>
                <a:r>
                  <a:rPr lang="it-IT" dirty="0" err="1"/>
                  <a:t>us</a:t>
                </a:r>
                <a:r>
                  <a:rPr lang="it-IT" dirty="0"/>
                  <a:t> first solve the linear system </a:t>
                </a:r>
                <a:r>
                  <a:rPr lang="it-IT" dirty="0" err="1"/>
                  <a:t>associated</a:t>
                </a:r>
                <a:r>
                  <a:rPr lang="it-IT" dirty="0"/>
                  <a:t> with the </a:t>
                </a:r>
                <a:r>
                  <a:rPr lang="it-IT" baseline="0" dirty="0" err="1"/>
                  <a:t>traffic</a:t>
                </a:r>
                <a:r>
                  <a:rPr lang="it-IT" baseline="0" dirty="0"/>
                  <a:t> </a:t>
                </a:r>
                <a:r>
                  <a:rPr lang="it-IT" baseline="0" dirty="0" err="1"/>
                  <a:t>equation</a:t>
                </a:r>
                <a:r>
                  <a:rPr lang="it-IT" baseline="0" dirty="0"/>
                  <a:t>….look </a:t>
                </a:r>
                <a:r>
                  <a:rPr lang="it-IT" baseline="0" dirty="0" err="1"/>
                  <a:t>at</a:t>
                </a:r>
                <a:r>
                  <a:rPr lang="it-IT" baseline="0" dirty="0"/>
                  <a:t> </a:t>
                </a:r>
                <a:r>
                  <a:rPr lang="it-IT" baseline="0" dirty="0" err="1"/>
                  <a:t>here</a:t>
                </a:r>
                <a:r>
                  <a:rPr lang="it-IT" baseline="0" dirty="0"/>
                  <a:t>…</a:t>
                </a:r>
                <a:r>
                  <a:rPr lang="it-IT" baseline="0" dirty="0" err="1"/>
                  <a:t>now</a:t>
                </a:r>
                <a:r>
                  <a:rPr lang="it-IT" baseline="0" dirty="0"/>
                  <a:t> the </a:t>
                </a:r>
                <a:r>
                  <a:rPr lang="it-IT" baseline="0" dirty="0" err="1"/>
                  <a:t>term</a:t>
                </a:r>
                <a:r>
                  <a:rPr lang="it-IT" baseline="0" dirty="0"/>
                  <a:t> </a:t>
                </a:r>
                <a:r>
                  <a:rPr lang="it-IT" baseline="0" dirty="0" err="1"/>
                  <a:t>lambda_in</a:t>
                </a:r>
                <a:r>
                  <a:rPr lang="it-IT" baseline="0" dirty="0"/>
                  <a:t> </a:t>
                </a:r>
                <a:r>
                  <a:rPr lang="it-IT" baseline="0" dirty="0" err="1"/>
                  <a:t>that</a:t>
                </a:r>
                <a:r>
                  <a:rPr lang="it-IT" baseline="0" dirty="0"/>
                  <a:t> </a:t>
                </a:r>
                <a:r>
                  <a:rPr lang="it-IT" baseline="0" dirty="0" err="1"/>
                  <a:t>appear</a:t>
                </a:r>
                <a:r>
                  <a:rPr lang="it-IT" baseline="0" dirty="0"/>
                  <a:t> on an open network </a:t>
                </a:r>
                <a:r>
                  <a:rPr lang="it-IT" baseline="0" dirty="0" err="1"/>
                  <a:t>now</a:t>
                </a:r>
                <a:r>
                  <a:rPr lang="it-IT" baseline="0" dirty="0"/>
                  <a:t> </a:t>
                </a:r>
                <a:r>
                  <a:rPr lang="it-IT" baseline="0" dirty="0" err="1"/>
                  <a:t>is</a:t>
                </a:r>
                <a:r>
                  <a:rPr lang="it-IT" baseline="0" dirty="0"/>
                  <a:t> </a:t>
                </a:r>
                <a:r>
                  <a:rPr lang="it-IT" baseline="0" dirty="0" err="1"/>
                  <a:t>identially</a:t>
                </a:r>
                <a:r>
                  <a:rPr lang="it-IT" baseline="0" dirty="0"/>
                  <a:t> zero….</a:t>
                </a:r>
              </a:p>
              <a:p>
                <a:pPr marL="0" marR="0" lvl="0" indent="0" algn="l" defTabSz="755840" rtl="0" eaLnBrk="1" fontAlgn="auto" latinLnBrk="0" hangingPunct="1">
                  <a:lnSpc>
                    <a:spcPct val="100000"/>
                  </a:lnSpc>
                  <a:spcBef>
                    <a:spcPts val="0"/>
                  </a:spcBef>
                  <a:spcAft>
                    <a:spcPts val="0"/>
                  </a:spcAft>
                  <a:buClrTx/>
                  <a:buSzTx/>
                  <a:buFontTx/>
                  <a:buNone/>
                  <a:tabLst/>
                  <a:defRPr/>
                </a:pPr>
                <a:endParaRPr lang="it-IT" baseline="0"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baseline="0" dirty="0"/>
                  <a:t>…..after </a:t>
                </a:r>
                <a:r>
                  <a:rPr lang="it-IT" baseline="0" dirty="0" err="1"/>
                  <a:t>that</a:t>
                </a:r>
                <a:r>
                  <a:rPr lang="it-IT" baseline="0" dirty="0"/>
                  <a:t> </a:t>
                </a:r>
                <a:r>
                  <a:rPr lang="it-IT" baseline="0" dirty="0" err="1"/>
                  <a:t>let</a:t>
                </a:r>
                <a:r>
                  <a:rPr lang="it-IT" baseline="0" dirty="0"/>
                  <a:t> </a:t>
                </a:r>
                <a:r>
                  <a:rPr lang="it-IT" baseline="0" dirty="0" err="1"/>
                  <a:t>us</a:t>
                </a:r>
                <a:r>
                  <a:rPr lang="it-IT" baseline="0" dirty="0"/>
                  <a:t> derive the </a:t>
                </a:r>
                <a:r>
                  <a:rPr lang="it-IT" baseline="0" dirty="0" err="1"/>
                  <a:t>traffic</a:t>
                </a:r>
                <a:r>
                  <a:rPr lang="it-IT" baseline="0" dirty="0"/>
                  <a:t> </a:t>
                </a:r>
                <a:r>
                  <a:rPr lang="it-IT" baseline="0" dirty="0" err="1"/>
                  <a:t>intensity</a:t>
                </a:r>
                <a:r>
                  <a:rPr lang="it-IT" baseline="0" dirty="0"/>
                  <a:t> of </a:t>
                </a:r>
                <a:r>
                  <a:rPr lang="it-IT" baseline="0" dirty="0" err="1"/>
                  <a:t>each</a:t>
                </a:r>
                <a:r>
                  <a:rPr lang="it-IT" baseline="0" dirty="0"/>
                  <a:t> </a:t>
                </a:r>
                <a:r>
                  <a:rPr lang="it-IT" baseline="0" dirty="0" err="1"/>
                  <a:t>node</a:t>
                </a:r>
                <a:r>
                  <a:rPr lang="it-IT" baseline="0" dirty="0"/>
                  <a:t> …</a:t>
                </a:r>
                <a:r>
                  <a:rPr lang="it-IT" baseline="0" dirty="0" err="1"/>
                  <a:t>that</a:t>
                </a:r>
                <a:r>
                  <a:rPr lang="it-IT" baseline="0" dirty="0"/>
                  <a:t> </a:t>
                </a:r>
                <a:r>
                  <a:rPr lang="it-IT" baseline="0" dirty="0" err="1"/>
                  <a:t>is</a:t>
                </a:r>
                <a:r>
                  <a:rPr lang="it-IT" baseline="0" dirty="0"/>
                  <a:t> </a:t>
                </a:r>
                <a:r>
                  <a:rPr lang="it-IT" baseline="0" dirty="0" err="1"/>
                  <a:t>rho_i</a:t>
                </a:r>
                <a:r>
                  <a:rPr lang="it-IT" baseline="0" dirty="0"/>
                  <a:t> </a:t>
                </a:r>
                <a:r>
                  <a:rPr lang="it-IT" baseline="0" dirty="0" err="1"/>
                  <a:t>equal</a:t>
                </a:r>
                <a:r>
                  <a:rPr lang="it-IT" baseline="0" dirty="0"/>
                  <a:t> to </a:t>
                </a:r>
                <a:r>
                  <a:rPr lang="it-IT" baseline="0" dirty="0" err="1"/>
                  <a:t>lambda_i</a:t>
                </a:r>
                <a:r>
                  <a:rPr lang="it-IT" baseline="0" dirty="0"/>
                  <a:t> over </a:t>
                </a:r>
                <a:r>
                  <a:rPr lang="it-IT" baseline="0" dirty="0" err="1"/>
                  <a:t>mu_i</a:t>
                </a:r>
                <a:r>
                  <a:rPr lang="it-IT" baseline="0" dirty="0"/>
                  <a:t>….</a:t>
                </a:r>
              </a:p>
              <a:p>
                <a:pPr marL="0" marR="0" lvl="0" indent="0" algn="l" defTabSz="755840" rtl="0" eaLnBrk="1" fontAlgn="auto" latinLnBrk="0" hangingPunct="1">
                  <a:lnSpc>
                    <a:spcPct val="100000"/>
                  </a:lnSpc>
                  <a:spcBef>
                    <a:spcPts val="0"/>
                  </a:spcBef>
                  <a:spcAft>
                    <a:spcPts val="0"/>
                  </a:spcAft>
                  <a:buClrTx/>
                  <a:buSzTx/>
                  <a:buFontTx/>
                  <a:buNone/>
                  <a:tabLst/>
                  <a:defRPr/>
                </a:pPr>
                <a:endParaRPr lang="it-IT" baseline="0" dirty="0"/>
              </a:p>
              <a:p>
                <a:pPr marL="0" indent="0">
                  <a:buFont typeface="+mj-lt"/>
                  <a:buNone/>
                </a:pPr>
                <a:r>
                  <a:rPr lang="it-IT" baseline="0" dirty="0" err="1"/>
                  <a:t>Then</a:t>
                </a:r>
                <a:r>
                  <a:rPr lang="it-IT" baseline="0" dirty="0"/>
                  <a:t>…</a:t>
                </a:r>
                <a:r>
                  <a:rPr lang="it-IT" baseline="0" dirty="0" err="1"/>
                  <a:t>let</a:t>
                </a:r>
                <a:r>
                  <a:rPr lang="it-IT" baseline="0" dirty="0"/>
                  <a:t> </a:t>
                </a:r>
                <a:r>
                  <a:rPr lang="it-IT" baseline="0" dirty="0" err="1"/>
                  <a:t>x_i</a:t>
                </a:r>
                <a:r>
                  <a:rPr lang="it-IT" baseline="0" dirty="0"/>
                  <a:t> </a:t>
                </a:r>
                <a:r>
                  <a:rPr lang="it-IT" dirty="0"/>
                  <a:t>be the </a:t>
                </a:r>
                <a:r>
                  <a:rPr lang="it-IT" dirty="0" err="1">
                    <a:solidFill>
                      <a:srgbClr val="E71224"/>
                    </a:solidFill>
                  </a:rPr>
                  <a:t>number</a:t>
                </a:r>
                <a:r>
                  <a:rPr lang="it-IT" dirty="0">
                    <a:solidFill>
                      <a:srgbClr val="E71224"/>
                    </a:solidFill>
                  </a:rPr>
                  <a:t> of </a:t>
                </a:r>
                <a:r>
                  <a:rPr lang="it-IT" dirty="0" err="1">
                    <a:solidFill>
                      <a:srgbClr val="E71224"/>
                    </a:solidFill>
                  </a:rPr>
                  <a:t>costumers</a:t>
                </a:r>
                <a:r>
                  <a:rPr lang="it-IT" dirty="0"/>
                  <a:t> in the </a:t>
                </a:r>
                <a:r>
                  <a:rPr lang="it-IT" i="0" dirty="0">
                    <a:solidFill>
                      <a:srgbClr val="E71224"/>
                    </a:solidFill>
                    <a:latin typeface="Cambria Math" panose="02040503050406030204" pitchFamily="18" charset="0"/>
                  </a:rPr>
                  <a:t>𝑖</a:t>
                </a:r>
                <a:r>
                  <a:rPr lang="it-IT" dirty="0"/>
                  <a:t>-</a:t>
                </a:r>
                <a:r>
                  <a:rPr lang="it-IT" dirty="0" err="1"/>
                  <a:t>th</a:t>
                </a:r>
                <a:r>
                  <a:rPr lang="it-IT" dirty="0"/>
                  <a:t> </a:t>
                </a:r>
                <a:r>
                  <a:rPr lang="it-IT" dirty="0" err="1"/>
                  <a:t>node</a:t>
                </a:r>
                <a:r>
                  <a:rPr lang="it-IT" dirty="0"/>
                  <a:t>, </a:t>
                </a:r>
                <a:r>
                  <a:rPr lang="it-IT" dirty="0" err="1"/>
                  <a:t>where</a:t>
                </a:r>
                <a:r>
                  <a:rPr lang="it-IT" dirty="0"/>
                  <a:t> of </a:t>
                </a:r>
                <a:r>
                  <a:rPr lang="it-IT" dirty="0" err="1"/>
                  <a:t>course</a:t>
                </a:r>
                <a:r>
                  <a:rPr lang="it-IT" dirty="0"/>
                  <a:t> </a:t>
                </a:r>
                <a:r>
                  <a:rPr lang="it-IT" dirty="0" err="1"/>
                  <a:t>x_i</a:t>
                </a:r>
                <a:r>
                  <a:rPr lang="it-IT" dirty="0"/>
                  <a:t> il </a:t>
                </a:r>
                <a:r>
                  <a:rPr lang="it-IT" dirty="0" err="1"/>
                  <a:t>smaller</a:t>
                </a:r>
                <a:r>
                  <a:rPr lang="it-IT" dirty="0"/>
                  <a:t> or </a:t>
                </a:r>
                <a:r>
                  <a:rPr lang="it-IT" dirty="0" err="1"/>
                  <a:t>equal</a:t>
                </a:r>
                <a:r>
                  <a:rPr lang="it-IT" dirty="0"/>
                  <a:t> to n….</a:t>
                </a:r>
                <a:r>
                  <a:rPr lang="it-IT" dirty="0" err="1"/>
                  <a:t>that</a:t>
                </a:r>
                <a:r>
                  <a:rPr lang="it-IT" dirty="0"/>
                  <a:t> </a:t>
                </a:r>
                <a:r>
                  <a:rPr lang="it-IT" dirty="0" err="1"/>
                  <a:t>is</a:t>
                </a:r>
                <a:r>
                  <a:rPr lang="it-IT" dirty="0"/>
                  <a:t> </a:t>
                </a:r>
                <a:r>
                  <a:rPr lang="it-IT" dirty="0" err="1"/>
                  <a:t>total</a:t>
                </a:r>
                <a:r>
                  <a:rPr lang="it-IT" dirty="0"/>
                  <a:t> </a:t>
                </a:r>
                <a:r>
                  <a:rPr lang="it-IT" dirty="0" err="1"/>
                  <a:t>number</a:t>
                </a:r>
                <a:r>
                  <a:rPr lang="it-IT" dirty="0"/>
                  <a:t> of </a:t>
                </a:r>
                <a:r>
                  <a:rPr lang="it-IT" dirty="0" err="1"/>
                  <a:t>costumers</a:t>
                </a:r>
                <a:r>
                  <a:rPr lang="it-IT" baseline="0" dirty="0"/>
                  <a:t> </a:t>
                </a:r>
                <a:r>
                  <a:rPr lang="it-IT" baseline="0" dirty="0" err="1"/>
                  <a:t>available</a:t>
                </a:r>
                <a:r>
                  <a:rPr lang="it-IT" baseline="0" dirty="0"/>
                  <a:t> in the system….</a:t>
                </a:r>
                <a:r>
                  <a:rPr lang="it-IT" dirty="0" err="1"/>
                  <a:t>we</a:t>
                </a:r>
                <a:r>
                  <a:rPr lang="it-IT" dirty="0"/>
                  <a:t> </a:t>
                </a:r>
                <a:r>
                  <a:rPr lang="it-IT" dirty="0" err="1"/>
                  <a:t>have</a:t>
                </a:r>
                <a:r>
                  <a:rPr lang="it-IT" dirty="0"/>
                  <a:t> </a:t>
                </a:r>
                <a:r>
                  <a:rPr lang="it-IT" dirty="0" err="1"/>
                  <a:t>now</a:t>
                </a:r>
                <a:r>
                  <a:rPr lang="it-IT" dirty="0"/>
                  <a:t> to derive the following</a:t>
                </a:r>
                <a:r>
                  <a:rPr lang="it-IT" baseline="0" dirty="0"/>
                  <a:t> </a:t>
                </a:r>
                <a:r>
                  <a:rPr lang="it-IT" baseline="0" dirty="0" err="1"/>
                  <a:t>functions</a:t>
                </a:r>
                <a:r>
                  <a:rPr lang="it-IT" baseline="0" dirty="0"/>
                  <a:t> beta….</a:t>
                </a:r>
              </a:p>
              <a:p>
                <a:pPr marL="0" indent="0">
                  <a:buFont typeface="+mj-lt"/>
                  <a:buNone/>
                </a:pPr>
                <a:endParaRPr lang="it-IT" baseline="0" dirty="0"/>
              </a:p>
              <a:p>
                <a:pPr marL="0" indent="0">
                  <a:buFont typeface="+mj-lt"/>
                  <a:buNone/>
                </a:pPr>
                <a:r>
                  <a:rPr lang="it-IT" baseline="0" dirty="0"/>
                  <a:t>In </a:t>
                </a:r>
                <a:r>
                  <a:rPr lang="it-IT" baseline="0" dirty="0" err="1"/>
                  <a:t>particular</a:t>
                </a:r>
                <a:r>
                  <a:rPr lang="it-IT" baseline="0" dirty="0"/>
                  <a:t> </a:t>
                </a:r>
                <a:r>
                  <a:rPr lang="it-IT" baseline="0" dirty="0" err="1"/>
                  <a:t>we</a:t>
                </a:r>
                <a:r>
                  <a:rPr lang="it-IT" baseline="0" dirty="0"/>
                  <a:t> </a:t>
                </a:r>
                <a:r>
                  <a:rPr lang="it-IT" baseline="0" dirty="0" err="1"/>
                  <a:t>have</a:t>
                </a:r>
                <a:r>
                  <a:rPr lang="it-IT" baseline="0" dirty="0"/>
                  <a:t> </a:t>
                </a:r>
                <a:r>
                  <a:rPr lang="it-IT" baseline="0" dirty="0" err="1"/>
                  <a:t>that</a:t>
                </a:r>
                <a:r>
                  <a:rPr lang="it-IT" baseline="0" dirty="0"/>
                  <a:t> </a:t>
                </a:r>
                <a:r>
                  <a:rPr lang="it-IT" baseline="0" dirty="0" err="1"/>
                  <a:t>if</a:t>
                </a:r>
                <a:r>
                  <a:rPr lang="it-IT" baseline="0" dirty="0"/>
                  <a:t> a </a:t>
                </a:r>
                <a:r>
                  <a:rPr lang="it-IT" baseline="0" dirty="0" err="1"/>
                  <a:t>node</a:t>
                </a:r>
                <a:r>
                  <a:rPr lang="it-IT" baseline="0" dirty="0"/>
                  <a:t> </a:t>
                </a:r>
                <a:r>
                  <a:rPr lang="it-IT" baseline="0" dirty="0" err="1"/>
                  <a:t>has</a:t>
                </a:r>
                <a:r>
                  <a:rPr lang="it-IT" baseline="0" dirty="0"/>
                  <a:t> a single server </a:t>
                </a:r>
                <a:r>
                  <a:rPr lang="it-IT" baseline="0" dirty="0" err="1"/>
                  <a:t>we</a:t>
                </a:r>
                <a:r>
                  <a:rPr lang="it-IT" baseline="0" dirty="0"/>
                  <a:t> use </a:t>
                </a:r>
                <a:r>
                  <a:rPr lang="it-IT" baseline="0" dirty="0" err="1"/>
                  <a:t>this</a:t>
                </a:r>
                <a:r>
                  <a:rPr lang="it-IT" baseline="0" dirty="0"/>
                  <a:t> formula…</a:t>
                </a:r>
                <a:r>
                  <a:rPr lang="it-IT" baseline="0" dirty="0" err="1"/>
                  <a:t>whereas</a:t>
                </a:r>
                <a:r>
                  <a:rPr lang="it-IT" baseline="0" dirty="0"/>
                  <a:t> </a:t>
                </a:r>
                <a:r>
                  <a:rPr lang="it-IT" baseline="0" dirty="0" err="1"/>
                  <a:t>if</a:t>
                </a:r>
                <a:r>
                  <a:rPr lang="it-IT" baseline="0" dirty="0"/>
                  <a:t> a </a:t>
                </a:r>
                <a:r>
                  <a:rPr lang="it-IT" baseline="0" dirty="0" err="1"/>
                  <a:t>node</a:t>
                </a:r>
                <a:r>
                  <a:rPr lang="it-IT" baseline="0" dirty="0"/>
                  <a:t> </a:t>
                </a:r>
                <a:r>
                  <a:rPr lang="it-IT" baseline="0" dirty="0" err="1"/>
                  <a:t>has</a:t>
                </a:r>
                <a:r>
                  <a:rPr lang="it-IT" baseline="0" dirty="0"/>
                  <a:t> </a:t>
                </a:r>
                <a:r>
                  <a:rPr lang="it-IT" baseline="0" dirty="0" err="1"/>
                  <a:t>many</a:t>
                </a:r>
                <a:r>
                  <a:rPr lang="it-IT" baseline="0" dirty="0"/>
                  <a:t> servers </a:t>
                </a:r>
                <a:r>
                  <a:rPr lang="it-IT" baseline="0" dirty="0" err="1"/>
                  <a:t>we</a:t>
                </a:r>
                <a:r>
                  <a:rPr lang="it-IT" baseline="0" dirty="0"/>
                  <a:t> use </a:t>
                </a:r>
                <a:r>
                  <a:rPr lang="it-IT" baseline="0" dirty="0" err="1"/>
                  <a:t>this</a:t>
                </a:r>
                <a:r>
                  <a:rPr lang="it-IT" baseline="0" dirty="0"/>
                  <a:t> formula…. </a:t>
                </a:r>
                <a:r>
                  <a:rPr lang="it-IT" baseline="0" dirty="0" err="1"/>
                  <a:t>Where</a:t>
                </a:r>
                <a:r>
                  <a:rPr lang="it-IT" baseline="0" dirty="0"/>
                  <a:t> beta </a:t>
                </a:r>
                <a:r>
                  <a:rPr lang="it-IT" baseline="0" dirty="0" err="1"/>
                  <a:t>is</a:t>
                </a:r>
                <a:r>
                  <a:rPr lang="it-IT" baseline="0" dirty="0"/>
                  <a:t> </a:t>
                </a:r>
                <a:r>
                  <a:rPr lang="it-IT" baseline="0" dirty="0" err="1"/>
                  <a:t>equal</a:t>
                </a:r>
                <a:r>
                  <a:rPr lang="it-IT" baseline="0" dirty="0"/>
                  <a:t> to </a:t>
                </a:r>
                <a:r>
                  <a:rPr lang="it-IT" baseline="0" dirty="0" err="1"/>
                  <a:t>this</a:t>
                </a:r>
                <a:r>
                  <a:rPr lang="it-IT" baseline="0" dirty="0"/>
                  <a:t> </a:t>
                </a:r>
                <a:r>
                  <a:rPr lang="it-IT" baseline="0" dirty="0" err="1"/>
                  <a:t>if</a:t>
                </a:r>
                <a:r>
                  <a:rPr lang="it-IT" baseline="0" dirty="0"/>
                  <a:t> </a:t>
                </a:r>
                <a:r>
                  <a:rPr lang="it-IT" baseline="0" dirty="0" err="1"/>
                  <a:t>x_i</a:t>
                </a:r>
                <a:r>
                  <a:rPr lang="it-IT" baseline="0" dirty="0"/>
                  <a:t> </a:t>
                </a:r>
                <a:r>
                  <a:rPr lang="it-IT" baseline="0" dirty="0" err="1"/>
                  <a:t>is</a:t>
                </a:r>
                <a:r>
                  <a:rPr lang="it-IT" baseline="0" dirty="0"/>
                  <a:t> </a:t>
                </a:r>
                <a:r>
                  <a:rPr lang="it-IT" baseline="0" dirty="0" err="1"/>
                  <a:t>smaller</a:t>
                </a:r>
                <a:r>
                  <a:rPr lang="it-IT" baseline="0" dirty="0"/>
                  <a:t> or </a:t>
                </a:r>
                <a:r>
                  <a:rPr lang="it-IT" baseline="0" dirty="0" err="1"/>
                  <a:t>equal</a:t>
                </a:r>
                <a:r>
                  <a:rPr lang="it-IT" baseline="0" dirty="0"/>
                  <a:t> to the </a:t>
                </a:r>
                <a:r>
                  <a:rPr lang="it-IT" baseline="0" dirty="0" err="1"/>
                  <a:t>number</a:t>
                </a:r>
                <a:r>
                  <a:rPr lang="it-IT" baseline="0" dirty="0"/>
                  <a:t> of servers….</a:t>
                </a:r>
                <a:r>
                  <a:rPr lang="it-IT" baseline="0" dirty="0" err="1"/>
                  <a:t>otherwise</a:t>
                </a:r>
                <a:r>
                  <a:rPr lang="it-IT" baseline="0" dirty="0"/>
                  <a:t> </a:t>
                </a:r>
                <a:r>
                  <a:rPr lang="it-IT" baseline="0" dirty="0" err="1"/>
                  <a:t>we</a:t>
                </a:r>
                <a:r>
                  <a:rPr lang="it-IT" baseline="0" dirty="0"/>
                  <a:t> use </a:t>
                </a:r>
                <a:r>
                  <a:rPr lang="it-IT" baseline="0" dirty="0" err="1"/>
                  <a:t>this</a:t>
                </a:r>
                <a:r>
                  <a:rPr lang="it-IT" baseline="0" dirty="0"/>
                  <a:t> alternative formala…</a:t>
                </a:r>
                <a:endParaRPr lang="it-IT" dirty="0"/>
              </a:p>
              <a:p>
                <a:pPr marL="457200" indent="-457200">
                  <a:buFont typeface="+mj-lt"/>
                  <a:buAutoNum type="alphaLcParenR"/>
                </a:pPr>
                <a:endParaRPr lang="it-IT" sz="800"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baseline="0" dirty="0"/>
                  <a:t> </a:t>
                </a:r>
                <a:endParaRPr lang="en-GB" dirty="0"/>
              </a:p>
            </p:txBody>
          </p:sp>
        </mc:Fallback>
      </mc:AlternateContent>
      <p:sp>
        <p:nvSpPr>
          <p:cNvPr id="4" name="Segnaposto numero diapositiva 3"/>
          <p:cNvSpPr>
            <a:spLocks noGrp="1"/>
          </p:cNvSpPr>
          <p:nvPr>
            <p:ph type="sldNum" sz="quarter" idx="5"/>
          </p:nvPr>
        </p:nvSpPr>
        <p:spPr/>
        <p:txBody>
          <a:bodyPr/>
          <a:lstStyle/>
          <a:p>
            <a:fld id="{E7A56995-98BD-4BA2-9624-E0F173D3C56F}" type="slidenum">
              <a:rPr lang="it-IT" smtClean="0"/>
              <a:t>30</a:t>
            </a:fld>
            <a:endParaRPr lang="it-IT"/>
          </a:p>
        </p:txBody>
      </p:sp>
    </p:spTree>
    <p:extLst>
      <p:ext uri="{BB962C8B-B14F-4D97-AF65-F5344CB8AC3E}">
        <p14:creationId xmlns:p14="http://schemas.microsoft.com/office/powerpoint/2010/main" val="5009303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dirty="0"/>
              <a:t>Well…from a practical point of view queueing network can be classified in three types….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solidFill>
                  <a:srgbClr val="E71224"/>
                </a:solidFill>
              </a:rPr>
              <a:t>Open networks, as this….where </a:t>
            </a:r>
            <a:r>
              <a:rPr lang="en-US" dirty="0"/>
              <a:t>costumers arrive from outside, circulate, and eventually depart…</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solidFill>
                  <a:srgbClr val="E71224"/>
                </a:solidFill>
              </a:rPr>
              <a:t>Then…. we have the Closed networks, that can be seen as isolated system. Well…in closed network we have that the </a:t>
            </a:r>
            <a:r>
              <a:rPr lang="en-US" dirty="0"/>
              <a:t>population of costumer within the system is, at any time, fixed and constant…look at the figure…there are no arrivals from outside… but in the system we still have n costumers within ….that can circulate continuously and that cannot never leave the system….or equivalently if a costumer at a time “t” leave the system then…. it is immediately replaced by another….so that in the system we constantly count N costumer at each time instant.</a:t>
            </a:r>
          </a:p>
          <a:p>
            <a:endParaRPr lang="en-GB" dirty="0"/>
          </a:p>
          <a:p>
            <a:r>
              <a:rPr lang="en-GB" dirty="0"/>
              <a:t>Then…. we have the mixed networks that can be seen as a combination of the previous two, namely it behaves as it was open …for </a:t>
            </a:r>
            <a:r>
              <a:rPr lang="en-US" dirty="0"/>
              <a:t>some types of customers…whereas it behaves as closed network for some other type of jobs…that are instead always confined within the system. This is the case of system where there are multiple classes of customers and jobs and </a:t>
            </a:r>
            <a:r>
              <a:rPr lang="it-IT" dirty="0" err="1"/>
              <a:t>various</a:t>
            </a:r>
            <a:r>
              <a:rPr lang="it-IT" dirty="0"/>
              <a:t> service </a:t>
            </a:r>
            <a:r>
              <a:rPr lang="it-IT" dirty="0" err="1"/>
              <a:t>disciplines</a:t>
            </a:r>
            <a:r>
              <a:rPr lang="it-IT" dirty="0"/>
              <a:t> </a:t>
            </a:r>
            <a:r>
              <a:rPr lang="it-IT" dirty="0" err="1"/>
              <a:t>as</a:t>
            </a:r>
            <a:r>
              <a:rPr lang="it-IT" dirty="0"/>
              <a:t> </a:t>
            </a:r>
            <a:r>
              <a:rPr lang="it-IT" dirty="0" err="1"/>
              <a:t>well</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3</a:t>
            </a:fld>
            <a:endParaRPr lang="it-IT"/>
          </a:p>
        </p:txBody>
      </p:sp>
    </p:spTree>
    <p:extLst>
      <p:ext uri="{BB962C8B-B14F-4D97-AF65-F5344CB8AC3E}">
        <p14:creationId xmlns:p14="http://schemas.microsoft.com/office/powerpoint/2010/main" val="412474464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dirty="0"/>
              <a:t>So here we are going to verify if the stationary probabilities derived during the last lecture and associated with this closed network </a:t>
            </a:r>
            <a:r>
              <a:rPr lang="en-GB" dirty="0" err="1"/>
              <a:t>coud</a:t>
            </a:r>
            <a:r>
              <a:rPr lang="en-GB" dirty="0"/>
              <a:t> be also derived by means of the GN theorem.</a:t>
            </a:r>
          </a:p>
          <a:p>
            <a:endParaRPr lang="en-GB" dirty="0"/>
          </a:p>
          <a:p>
            <a:r>
              <a:rPr lang="en-GB" dirty="0"/>
              <a:t>So….the first step is to derive a solution for the traffic equation…notice that because of R is row stochastic we have that its solution is in general undermined.</a:t>
            </a:r>
          </a:p>
          <a:p>
            <a:endParaRPr lang="en-GB" dirty="0"/>
          </a:p>
          <a:p>
            <a:r>
              <a:rPr lang="en-GB" dirty="0"/>
              <a:t>However for our purposes we can simply take one of the possible feasible solutions, for instance the one that simplify our counts…. I mean …for instance by letting alpha=2 we have that </a:t>
            </a:r>
            <a:r>
              <a:rPr lang="en-GB" dirty="0" err="1"/>
              <a:t>lamnda</a:t>
            </a:r>
            <a:r>
              <a:rPr lang="en-GB" dirty="0"/>
              <a:t> is (1,2)</a:t>
            </a:r>
          </a:p>
          <a:p>
            <a:r>
              <a:rPr lang="en-GB" dirty="0"/>
              <a:t>.</a:t>
            </a:r>
          </a:p>
          <a:p>
            <a:endParaRPr lang="en-GB" dirty="0"/>
          </a:p>
          <a:p>
            <a:r>
              <a:rPr lang="en-GB" dirty="0"/>
              <a:t>Then we can now compute the rho….notice that now the fact that rho is </a:t>
            </a:r>
            <a:r>
              <a:rPr lang="en-GB" dirty="0" err="1"/>
              <a:t>smalle</a:t>
            </a:r>
            <a:r>
              <a:rPr lang="en-GB" dirty="0"/>
              <a:t> or larger then one is no more a problem </a:t>
            </a:r>
            <a:r>
              <a:rPr lang="en-GB" dirty="0" err="1"/>
              <a:t>becuyase</a:t>
            </a:r>
            <a:r>
              <a:rPr lang="en-GB" dirty="0"/>
              <a:t> of a closed network have a finite number of states.</a:t>
            </a:r>
          </a:p>
        </p:txBody>
      </p:sp>
      <p:sp>
        <p:nvSpPr>
          <p:cNvPr id="4" name="Segnaposto numero diapositiva 3"/>
          <p:cNvSpPr>
            <a:spLocks noGrp="1"/>
          </p:cNvSpPr>
          <p:nvPr>
            <p:ph type="sldNum" sz="quarter" idx="5"/>
          </p:nvPr>
        </p:nvSpPr>
        <p:spPr/>
        <p:txBody>
          <a:bodyPr/>
          <a:lstStyle/>
          <a:p>
            <a:fld id="{E7A56995-98BD-4BA2-9624-E0F173D3C56F}" type="slidenum">
              <a:rPr lang="it-IT" smtClean="0"/>
              <a:t>31</a:t>
            </a:fld>
            <a:endParaRPr lang="it-IT"/>
          </a:p>
        </p:txBody>
      </p:sp>
    </p:spTree>
    <p:extLst>
      <p:ext uri="{BB962C8B-B14F-4D97-AF65-F5344CB8AC3E}">
        <p14:creationId xmlns:p14="http://schemas.microsoft.com/office/powerpoint/2010/main" val="68166262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dirty="0"/>
              <a:t>After that we can compute our the beta functions...</a:t>
            </a:r>
          </a:p>
          <a:p>
            <a:endParaRPr lang="en-GB" dirty="0"/>
          </a:p>
          <a:p>
            <a:r>
              <a:rPr lang="en-GB" dirty="0"/>
              <a:t>Take care here…. For node one we use the </a:t>
            </a:r>
            <a:r>
              <a:rPr lang="en-GB" dirty="0" err="1"/>
              <a:t>formala</a:t>
            </a:r>
            <a:r>
              <a:rPr lang="en-GB" dirty="0"/>
              <a:t> for M/M/1 queues</a:t>
            </a:r>
          </a:p>
          <a:p>
            <a:endParaRPr lang="en-GB" dirty="0"/>
          </a:p>
          <a:p>
            <a:r>
              <a:rPr lang="en-GB" dirty="0"/>
              <a:t> whereas we use that for M/M/2 nodes for beta 2……because node to has 2 servers…. So…if in the node there are less than 2 costumers we get this…otherwise by means of this formula we obtain this…</a:t>
            </a:r>
          </a:p>
        </p:txBody>
      </p:sp>
      <p:sp>
        <p:nvSpPr>
          <p:cNvPr id="4" name="Segnaposto numero diapositiva 3"/>
          <p:cNvSpPr>
            <a:spLocks noGrp="1"/>
          </p:cNvSpPr>
          <p:nvPr>
            <p:ph type="sldNum" sz="quarter" idx="5"/>
          </p:nvPr>
        </p:nvSpPr>
        <p:spPr/>
        <p:txBody>
          <a:bodyPr/>
          <a:lstStyle/>
          <a:p>
            <a:fld id="{E7A56995-98BD-4BA2-9624-E0F173D3C56F}" type="slidenum">
              <a:rPr lang="it-IT" smtClean="0"/>
              <a:t>32</a:t>
            </a:fld>
            <a:endParaRPr lang="it-IT"/>
          </a:p>
        </p:txBody>
      </p:sp>
    </p:spTree>
    <p:extLst>
      <p:ext uri="{BB962C8B-B14F-4D97-AF65-F5344CB8AC3E}">
        <p14:creationId xmlns:p14="http://schemas.microsoft.com/office/powerpoint/2010/main" val="61328940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GB" dirty="0"/>
              <a:t>Then…. From the beta functions that are reported here for the sake of completeness…. And by means of product form for the stationary probabilities of a closed network we derive these probabilities where the normalization factor kappa is still unknown…..however…as I told you…because the </a:t>
            </a:r>
            <a:r>
              <a:rPr lang="en-GB" dirty="0" err="1"/>
              <a:t>the</a:t>
            </a:r>
            <a:r>
              <a:rPr lang="en-GB" dirty="0"/>
              <a:t> sum of all the probabilities must be one…..so by means of this equation ….GIRAAAA</a:t>
            </a:r>
            <a:endParaRPr lang="en-GB" dirty="0">
              <a:solidFill>
                <a:srgbClr val="E71224"/>
              </a:solidFill>
            </a:endParaRPr>
          </a:p>
          <a:p>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33</a:t>
            </a:fld>
            <a:endParaRPr lang="it-IT"/>
          </a:p>
        </p:txBody>
      </p:sp>
    </p:spTree>
    <p:extLst>
      <p:ext uri="{BB962C8B-B14F-4D97-AF65-F5344CB8AC3E}">
        <p14:creationId xmlns:p14="http://schemas.microsoft.com/office/powerpoint/2010/main" val="18441292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dirty="0"/>
              <a:t>We derive the actual value of \kappa and thus also the stationary probabilities which value is the same that we derived by means of the associated CT-MC…..</a:t>
            </a:r>
          </a:p>
        </p:txBody>
      </p:sp>
      <p:sp>
        <p:nvSpPr>
          <p:cNvPr id="4" name="Segnaposto numero diapositiva 3"/>
          <p:cNvSpPr>
            <a:spLocks noGrp="1"/>
          </p:cNvSpPr>
          <p:nvPr>
            <p:ph type="sldNum" sz="quarter" idx="5"/>
          </p:nvPr>
        </p:nvSpPr>
        <p:spPr/>
        <p:txBody>
          <a:bodyPr/>
          <a:lstStyle/>
          <a:p>
            <a:fld id="{E7A56995-98BD-4BA2-9624-E0F173D3C56F}" type="slidenum">
              <a:rPr lang="it-IT" smtClean="0"/>
              <a:t>34</a:t>
            </a:fld>
            <a:endParaRPr lang="it-IT"/>
          </a:p>
        </p:txBody>
      </p:sp>
    </p:spTree>
    <p:extLst>
      <p:ext uri="{BB962C8B-B14F-4D97-AF65-F5344CB8AC3E}">
        <p14:creationId xmlns:p14="http://schemas.microsoft.com/office/powerpoint/2010/main" val="377908326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GB" sz="1000" dirty="0">
                <a:solidFill>
                  <a:srgbClr val="E71224"/>
                </a:solidFill>
              </a:rPr>
              <a:t>Finally we conclude this module…and the lectures of this course by saying that in the case were the network is </a:t>
            </a:r>
            <a:r>
              <a:rPr lang="en-GB" sz="1000" dirty="0" err="1">
                <a:solidFill>
                  <a:srgbClr val="E71224"/>
                </a:solidFill>
              </a:rPr>
              <a:t>markovian</a:t>
            </a:r>
            <a:r>
              <a:rPr lang="en-GB" sz="1000" dirty="0">
                <a:solidFill>
                  <a:srgbClr val="E71224"/>
                </a:solidFill>
              </a:rPr>
              <a:t> its study becomes much harder…….</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GB" sz="1000" dirty="0">
              <a:solidFill>
                <a:srgbClr val="E71224"/>
              </a:solidFill>
            </a:endParaRPr>
          </a:p>
          <a:p>
            <a:pPr marL="0" marR="0" lvl="0" indent="0" algn="l" defTabSz="755840" rtl="0" eaLnBrk="1" fontAlgn="auto" latinLnBrk="0" hangingPunct="1">
              <a:lnSpc>
                <a:spcPct val="100000"/>
              </a:lnSpc>
              <a:spcBef>
                <a:spcPts val="0"/>
              </a:spcBef>
              <a:spcAft>
                <a:spcPts val="0"/>
              </a:spcAft>
              <a:buClrTx/>
              <a:buSzTx/>
              <a:buFontTx/>
              <a:buNone/>
              <a:tabLst/>
              <a:defRPr/>
            </a:pPr>
            <a:r>
              <a:rPr lang="en-GB" sz="1000" dirty="0">
                <a:solidFill>
                  <a:srgbClr val="E71224"/>
                </a:solidFill>
              </a:rPr>
              <a:t>In particular among the several results available in the literature one of the most </a:t>
            </a:r>
            <a:r>
              <a:rPr lang="en-GB" sz="1000" dirty="0" err="1">
                <a:solidFill>
                  <a:srgbClr val="E71224"/>
                </a:solidFill>
              </a:rPr>
              <a:t>powerfull</a:t>
            </a:r>
            <a:r>
              <a:rPr lang="en-GB" sz="1000" dirty="0">
                <a:solidFill>
                  <a:srgbClr val="E71224"/>
                </a:solidFill>
              </a:rPr>
              <a:t> if the BCMP theorem…that provided a different product form for the stationary probabilities of QN either open…closed or mixed in which:</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GB" sz="1000" dirty="0">
              <a:solidFill>
                <a:srgbClr val="E71224"/>
              </a:solidFill>
            </a:endParaRPr>
          </a:p>
          <a:p>
            <a:pPr marL="0" marR="0" lvl="0" indent="0" algn="l" defTabSz="755840" rtl="0" eaLnBrk="1" fontAlgn="auto" latinLnBrk="0" hangingPunct="1">
              <a:lnSpc>
                <a:spcPct val="100000"/>
              </a:lnSpc>
              <a:spcBef>
                <a:spcPts val="0"/>
              </a:spcBef>
              <a:spcAft>
                <a:spcPts val="0"/>
              </a:spcAft>
              <a:buClrTx/>
              <a:buSzTx/>
              <a:buFontTx/>
              <a:buNone/>
              <a:tabLst/>
              <a:defRPr/>
            </a:pPr>
            <a:r>
              <a:rPr lang="en-GB" sz="1000" dirty="0" err="1">
                <a:solidFill>
                  <a:srgbClr val="E71224"/>
                </a:solidFill>
              </a:rPr>
              <a:t>Fisrt</a:t>
            </a:r>
            <a:r>
              <a:rPr lang="en-GB" sz="1000" dirty="0">
                <a:solidFill>
                  <a:srgbClr val="E71224"/>
                </a:solidFill>
              </a:rPr>
              <a:t> the service time</a:t>
            </a:r>
            <a:r>
              <a:rPr lang="en-GB" sz="1000" dirty="0"/>
              <a:t> can be </a:t>
            </a:r>
            <a:r>
              <a:rPr lang="en-GB" sz="1000" dirty="0">
                <a:solidFill>
                  <a:srgbClr val="E71224"/>
                </a:solidFill>
              </a:rPr>
              <a:t>arbitrarily distributed  …thus not necessarily exponential…. </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GB" sz="1000" dirty="0">
              <a:solidFill>
                <a:srgbClr val="E71224"/>
              </a:solidFill>
            </a:endParaRPr>
          </a:p>
          <a:p>
            <a:pPr marL="0" marR="0" lvl="0" indent="0" algn="l" defTabSz="755840" rtl="0" eaLnBrk="1" fontAlgn="auto" latinLnBrk="0" hangingPunct="1">
              <a:lnSpc>
                <a:spcPct val="100000"/>
              </a:lnSpc>
              <a:spcBef>
                <a:spcPts val="0"/>
              </a:spcBef>
              <a:spcAft>
                <a:spcPts val="0"/>
              </a:spcAft>
              <a:buClrTx/>
              <a:buSzTx/>
              <a:buFontTx/>
              <a:buNone/>
              <a:tabLst/>
              <a:defRPr/>
            </a:pPr>
            <a:r>
              <a:rPr lang="en-GB" sz="1000" dirty="0" err="1">
                <a:solidFill>
                  <a:srgbClr val="E71224"/>
                </a:solidFill>
              </a:rPr>
              <a:t>Sencod</a:t>
            </a:r>
            <a:r>
              <a:rPr lang="en-GB" sz="1000" dirty="0">
                <a:solidFill>
                  <a:srgbClr val="E71224"/>
                </a:solidFill>
              </a:rPr>
              <a:t>, we have that costumers may belongs with different classis and priorities…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GB" sz="1000" dirty="0">
              <a:solidFill>
                <a:srgbClr val="E71224"/>
              </a:solidFill>
            </a:endParaRPr>
          </a:p>
          <a:p>
            <a:pPr marL="0" marR="0" lvl="0" indent="0" algn="l" defTabSz="755840" rtl="0" eaLnBrk="1" fontAlgn="auto" latinLnBrk="0" hangingPunct="1">
              <a:lnSpc>
                <a:spcPct val="100000"/>
              </a:lnSpc>
              <a:spcBef>
                <a:spcPts val="0"/>
              </a:spcBef>
              <a:spcAft>
                <a:spcPts val="0"/>
              </a:spcAft>
              <a:buClrTx/>
              <a:buSzTx/>
              <a:buFontTx/>
              <a:buNone/>
              <a:tabLst/>
              <a:defRPr/>
            </a:pPr>
            <a:r>
              <a:rPr lang="en-GB" sz="1000" dirty="0">
                <a:solidFill>
                  <a:srgbClr val="E71224"/>
                </a:solidFill>
              </a:rPr>
              <a:t>And the BCMP theorem also consider the possibility to have different discipline with the respect to the classical FIFO policy</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GB" sz="1000" dirty="0">
              <a:solidFill>
                <a:srgbClr val="E71224"/>
              </a:solidFill>
            </a:endParaRPr>
          </a:p>
          <a:p>
            <a:pPr marL="0" marR="0" lvl="0" indent="0" algn="l" defTabSz="755840" rtl="0" eaLnBrk="1" fontAlgn="auto" latinLnBrk="0" hangingPunct="1">
              <a:lnSpc>
                <a:spcPct val="100000"/>
              </a:lnSpc>
              <a:spcBef>
                <a:spcPts val="0"/>
              </a:spcBef>
              <a:spcAft>
                <a:spcPts val="0"/>
              </a:spcAft>
              <a:buClrTx/>
              <a:buSzTx/>
              <a:buFontTx/>
              <a:buNone/>
              <a:tabLst/>
              <a:defRPr/>
            </a:pPr>
            <a:r>
              <a:rPr lang="en-GB" sz="1000" dirty="0"/>
              <a:t>Lastly …if instead we face off with queues or network of queues that are neither </a:t>
            </a:r>
            <a:r>
              <a:rPr lang="en-GB" sz="1000" dirty="0" err="1"/>
              <a:t>markovian</a:t>
            </a:r>
            <a:r>
              <a:rPr lang="en-GB" sz="1000" dirty="0"/>
              <a:t> nor such that the BCPM theorem can be applied…well the use of intensive MONTE-CARLO simulation is mandatory. </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GB" sz="1000" dirty="0"/>
          </a:p>
          <a:p>
            <a:pPr marL="0" marR="0" lvl="0" indent="0" algn="l" defTabSz="755840" rtl="0" eaLnBrk="1" fontAlgn="auto" latinLnBrk="0" hangingPunct="1">
              <a:lnSpc>
                <a:spcPct val="100000"/>
              </a:lnSpc>
              <a:spcBef>
                <a:spcPts val="0"/>
              </a:spcBef>
              <a:spcAft>
                <a:spcPts val="0"/>
              </a:spcAft>
              <a:buClrTx/>
              <a:buSzTx/>
              <a:buFontTx/>
              <a:buNone/>
              <a:tabLst/>
              <a:defRPr/>
            </a:pPr>
            <a:r>
              <a:rPr lang="en-GB" sz="1000" dirty="0"/>
              <a:t>To this end I would like to concluded this module by mentioning that for our purposes, and of course for those that are interested…. In most recent version of </a:t>
            </a:r>
            <a:r>
              <a:rPr lang="en-GB" sz="1000" dirty="0" err="1"/>
              <a:t>Matlab</a:t>
            </a:r>
            <a:r>
              <a:rPr lang="en-GB" sz="1000" dirty="0"/>
              <a:t> it is available the </a:t>
            </a:r>
            <a:r>
              <a:rPr lang="en-GB" sz="1000" dirty="0" err="1"/>
              <a:t>SimEvents</a:t>
            </a:r>
            <a:r>
              <a:rPr lang="en-GB" sz="1000" dirty="0"/>
              <a:t> tools that allows to simulate queues and network of queues very easily in Simulink.</a:t>
            </a:r>
          </a:p>
          <a:p>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35</a:t>
            </a:fld>
            <a:endParaRPr lang="it-IT"/>
          </a:p>
        </p:txBody>
      </p:sp>
    </p:spTree>
    <p:extLst>
      <p:ext uri="{BB962C8B-B14F-4D97-AF65-F5344CB8AC3E}">
        <p14:creationId xmlns:p14="http://schemas.microsoft.com/office/powerpoint/2010/main" val="16686455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GB" dirty="0"/>
                  <a:t>In particular we have that for a network with v queues …or service station….or simply nodes… we denote by </a:t>
                </a:r>
                <a:r>
                  <a:rPr lang="en-GB" dirty="0" err="1"/>
                  <a:t>x_i</a:t>
                </a:r>
                <a:r>
                  <a:rPr lang="en-GB" dirty="0"/>
                  <a:t> of t…. The </a:t>
                </a:r>
                <a:r>
                  <a:rPr lang="en-US" dirty="0"/>
                  <a:t>the number of customers on node </a:t>
                </a:r>
                <a14:m>
                  <m:oMath xmlns:m="http://schemas.openxmlformats.org/officeDocument/2006/math">
                    <m:r>
                      <a:rPr lang="it-IT" b="0" i="1" dirty="0" smtClean="0">
                        <a:solidFill>
                          <a:srgbClr val="E71224"/>
                        </a:solidFill>
                        <a:latin typeface="Cambria Math" panose="02040503050406030204" pitchFamily="18" charset="0"/>
                      </a:rPr>
                      <m:t>𝑖</m:t>
                    </m:r>
                  </m:oMath>
                </a14:m>
                <a:r>
                  <a:rPr lang="en-US" dirty="0"/>
                  <a:t> at time </a:t>
                </a:r>
                <a14:m>
                  <m:oMath xmlns:m="http://schemas.openxmlformats.org/officeDocument/2006/math">
                    <m:r>
                      <a:rPr lang="it-IT" b="0" i="1" dirty="0" smtClean="0">
                        <a:solidFill>
                          <a:srgbClr val="E71224"/>
                        </a:solidFill>
                        <a:latin typeface="Cambria Math" panose="02040503050406030204" pitchFamily="18" charset="0"/>
                      </a:rPr>
                      <m:t>𝑡</m:t>
                    </m:r>
                  </m:oMath>
                </a14:m>
                <a:r>
                  <a:rPr lang="en-GB" dirty="0"/>
                  <a:t> and that ….. Thus we have that </a:t>
                </a:r>
                <a:r>
                  <a:rPr lang="en-US" dirty="0"/>
                  <a:t>in an </a:t>
                </a:r>
                <a:r>
                  <a:rPr lang="en-US" dirty="0">
                    <a:solidFill>
                      <a:srgbClr val="E71224"/>
                    </a:solidFill>
                  </a:rPr>
                  <a:t>open </a:t>
                </a:r>
                <a:r>
                  <a:rPr lang="it-IT" dirty="0" err="1">
                    <a:solidFill>
                      <a:srgbClr val="E71224"/>
                    </a:solidFill>
                  </a:rPr>
                  <a:t>QNs</a:t>
                </a:r>
                <a:r>
                  <a:rPr lang="it-IT" dirty="0">
                    <a:solidFill>
                      <a:srgbClr val="E71224"/>
                    </a:solidFill>
                  </a:rPr>
                  <a:t> </a:t>
                </a:r>
                <a:r>
                  <a:rPr lang="en-US" sz="1000" dirty="0"/>
                  <a:t>customers from</a:t>
                </a:r>
                <a:r>
                  <a:rPr lang="en-US" sz="1000" baseline="0" dirty="0"/>
                  <a:t> outside </a:t>
                </a:r>
                <a:r>
                  <a:rPr lang="en-US" sz="1000" dirty="0"/>
                  <a:t>are allowed to join the system… which</a:t>
                </a:r>
                <a:r>
                  <a:rPr lang="en-US" sz="1000" baseline="0" dirty="0"/>
                  <a:t> implies that </a:t>
                </a:r>
                <a:r>
                  <a:rPr lang="en-US" sz="1000" dirty="0"/>
                  <a:t>the total number of costumer</a:t>
                </a:r>
                <a:r>
                  <a:rPr lang="en-US" sz="1000" baseline="0" dirty="0"/>
                  <a:t>s…. denoted by </a:t>
                </a:r>
                <a14:m>
                  <m:oMath xmlns:m="http://schemas.openxmlformats.org/officeDocument/2006/math">
                    <m:r>
                      <a:rPr lang="en-GB" sz="1000" i="1" dirty="0">
                        <a:solidFill>
                          <a:srgbClr val="E71224"/>
                        </a:solidFill>
                        <a:latin typeface="Cambria Math" panose="02040503050406030204" pitchFamily="18" charset="0"/>
                      </a:rPr>
                      <m:t>𝑥</m:t>
                    </m:r>
                    <m:r>
                      <a:rPr lang="it-IT" sz="1000" i="1" dirty="0">
                        <a:solidFill>
                          <a:srgbClr val="E71224"/>
                        </a:solidFill>
                        <a:latin typeface="Cambria Math" panose="02040503050406030204" pitchFamily="18" charset="0"/>
                      </a:rPr>
                      <m:t>(</m:t>
                    </m:r>
                    <m:r>
                      <a:rPr lang="it-IT" sz="1000" i="1" dirty="0">
                        <a:solidFill>
                          <a:srgbClr val="E71224"/>
                        </a:solidFill>
                        <a:latin typeface="Cambria Math" panose="02040503050406030204" pitchFamily="18" charset="0"/>
                      </a:rPr>
                      <m:t>𝑡</m:t>
                    </m:r>
                    <m:r>
                      <a:rPr lang="it-IT" sz="1000" i="1" dirty="0">
                        <a:solidFill>
                          <a:srgbClr val="E71224"/>
                        </a:solidFill>
                        <a:latin typeface="Cambria Math" panose="02040503050406030204" pitchFamily="18" charset="0"/>
                      </a:rPr>
                      <m:t>)</m:t>
                    </m:r>
                  </m:oMath>
                </a14:m>
                <a:r>
                  <a:rPr lang="en-US" sz="1000" dirty="0"/>
                  <a:t> and</a:t>
                </a:r>
                <a:r>
                  <a:rPr lang="en-US" sz="1000" baseline="0" dirty="0"/>
                  <a:t> consisting in the summation of all the costumer w.r.t to each node </a:t>
                </a:r>
                <a:r>
                  <a:rPr lang="en-US" sz="1000" dirty="0"/>
                  <a:t>is clearly</a:t>
                </a:r>
                <a:r>
                  <a:rPr lang="en-US" sz="1000" baseline="0" dirty="0"/>
                  <a:t> </a:t>
                </a:r>
                <a:r>
                  <a:rPr lang="en-US" sz="1000" dirty="0"/>
                  <a:t>time-varying.</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sz="1000"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sz="1000" dirty="0"/>
                  <a:t>On the other hand…in a closed QN that number is clearly constant. </a:t>
                </a:r>
              </a:p>
              <a:p>
                <a:endParaRPr lang="en-GB" dirty="0"/>
              </a:p>
              <a:p>
                <a:r>
                  <a:rPr lang="en-GB" dirty="0"/>
                  <a:t>Notice that also open network which arrival rate into and the </a:t>
                </a:r>
                <a:r>
                  <a:rPr lang="en-US" dirty="0">
                    <a:solidFill>
                      <a:srgbClr val="E71224"/>
                    </a:solidFill>
                  </a:rPr>
                  <a:t>departure rate out of the network are the same…. </a:t>
                </a:r>
                <a:r>
                  <a:rPr lang="en-US" dirty="0"/>
                  <a:t>or </a:t>
                </a:r>
                <a:r>
                  <a:rPr lang="en-US" dirty="0">
                    <a:solidFill>
                      <a:srgbClr val="E71224"/>
                    </a:solidFill>
                  </a:rPr>
                  <a:t>approximately the same….. </a:t>
                </a:r>
                <a:r>
                  <a:rPr lang="en-US" dirty="0"/>
                  <a:t>can be modeled as a </a:t>
                </a:r>
                <a:r>
                  <a:rPr lang="en-US" dirty="0">
                    <a:solidFill>
                      <a:srgbClr val="E71224"/>
                    </a:solidFill>
                  </a:rPr>
                  <a:t>closed network </a:t>
                </a:r>
                <a:r>
                  <a:rPr lang="en-US" dirty="0"/>
                  <a:t>without sacriﬁcing too much accuracy.</a:t>
                </a:r>
              </a:p>
              <a:p>
                <a:r>
                  <a:rPr lang="en-US" dirty="0"/>
                  <a:t>The important thing is that at any time n is </a:t>
                </a:r>
                <a:r>
                  <a:rPr lang="en-US" dirty="0" err="1"/>
                  <a:t>mantained</a:t>
                </a:r>
                <a:r>
                  <a:rPr lang="en-US" dirty="0"/>
                  <a:t> constant.</a:t>
                </a:r>
              </a:p>
              <a:p>
                <a:endParaRPr lang="en-US" dirty="0"/>
              </a:p>
              <a:p>
                <a:r>
                  <a:rPr lang="en-US" dirty="0"/>
                  <a:t>For instance think about a car service center supporting a ﬁxed number of cars…well this is a closed QN.</a:t>
                </a:r>
              </a:p>
              <a:p>
                <a:endParaRPr lang="en-US" dirty="0"/>
              </a:p>
              <a:p>
                <a:endParaRPr lang="en-GB" dirty="0"/>
              </a:p>
            </p:txBody>
          </p:sp>
        </mc:Choice>
        <mc:Fallback xmlns="">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GB" dirty="0"/>
                  <a:t>In particular we have that for a network v queues or nodes…or service station….we denote by </a:t>
                </a:r>
                <a:r>
                  <a:rPr lang="en-GB" dirty="0" err="1"/>
                  <a:t>x_i</a:t>
                </a:r>
                <a:r>
                  <a:rPr lang="en-GB" dirty="0"/>
                  <a:t> of t…. The </a:t>
                </a:r>
                <a:r>
                  <a:rPr lang="en-US" dirty="0"/>
                  <a:t>the number of customers on node </a:t>
                </a:r>
                <a:r>
                  <a:rPr lang="it-IT" b="0" i="0" dirty="0">
                    <a:solidFill>
                      <a:srgbClr val="E71224"/>
                    </a:solidFill>
                    <a:latin typeface="Cambria Math" panose="02040503050406030204" pitchFamily="18" charset="0"/>
                  </a:rPr>
                  <a:t>𝑖</a:t>
                </a:r>
                <a:r>
                  <a:rPr lang="en-US" dirty="0"/>
                  <a:t> at time </a:t>
                </a:r>
                <a:r>
                  <a:rPr lang="it-IT" b="0" i="0" dirty="0">
                    <a:solidFill>
                      <a:srgbClr val="E71224"/>
                    </a:solidFill>
                    <a:latin typeface="Cambria Math" panose="02040503050406030204" pitchFamily="18" charset="0"/>
                  </a:rPr>
                  <a:t>𝑡</a:t>
                </a:r>
                <a:r>
                  <a:rPr lang="en-GB" dirty="0"/>
                  <a:t> and that ….. Thus we have that </a:t>
                </a:r>
                <a:r>
                  <a:rPr lang="en-US" dirty="0"/>
                  <a:t>In </a:t>
                </a:r>
                <a:r>
                  <a:rPr lang="en-US" dirty="0">
                    <a:solidFill>
                      <a:srgbClr val="E71224"/>
                    </a:solidFill>
                  </a:rPr>
                  <a:t>open </a:t>
                </a:r>
                <a:r>
                  <a:rPr lang="it-IT" dirty="0" err="1">
                    <a:solidFill>
                      <a:srgbClr val="E71224"/>
                    </a:solidFill>
                  </a:rPr>
                  <a:t>QNs</a:t>
                </a:r>
                <a:r>
                  <a:rPr lang="it-IT" dirty="0">
                    <a:solidFill>
                      <a:srgbClr val="E71224"/>
                    </a:solidFill>
                  </a:rPr>
                  <a:t> </a:t>
                </a:r>
                <a:r>
                  <a:rPr lang="en-US" sz="1000" dirty="0"/>
                  <a:t>customers from</a:t>
                </a:r>
                <a:r>
                  <a:rPr lang="en-US" sz="1000" baseline="0" dirty="0"/>
                  <a:t> outside </a:t>
                </a:r>
                <a:r>
                  <a:rPr lang="en-US" sz="1000" dirty="0"/>
                  <a:t>are allowed to join the system…then they</a:t>
                </a:r>
                <a:r>
                  <a:rPr lang="en-US" sz="1000" baseline="0" dirty="0"/>
                  <a:t> may or may not leave the system….</a:t>
                </a:r>
                <a:r>
                  <a:rPr lang="en-US" sz="1000" dirty="0"/>
                  <a:t> thus  the total number of costumer</a:t>
                </a:r>
                <a:r>
                  <a:rPr lang="en-US" sz="1000" baseline="0" dirty="0"/>
                  <a:t> denoted by </a:t>
                </a:r>
                <a:r>
                  <a:rPr lang="en-GB" sz="1000" i="0" dirty="0">
                    <a:solidFill>
                      <a:srgbClr val="E71224"/>
                    </a:solidFill>
                    <a:latin typeface="Cambria Math" panose="02040503050406030204" pitchFamily="18" charset="0"/>
                  </a:rPr>
                  <a:t>𝑥</a:t>
                </a:r>
                <a:r>
                  <a:rPr lang="it-IT" sz="1000" i="0" dirty="0">
                    <a:solidFill>
                      <a:srgbClr val="E71224"/>
                    </a:solidFill>
                    <a:latin typeface="Cambria Math" panose="02040503050406030204" pitchFamily="18" charset="0"/>
                  </a:rPr>
                  <a:t>(𝑡)</a:t>
                </a:r>
                <a:r>
                  <a:rPr lang="en-US" sz="1000" dirty="0"/>
                  <a:t> and</a:t>
                </a:r>
                <a:r>
                  <a:rPr lang="en-US" sz="1000" baseline="0" dirty="0"/>
                  <a:t> consisting in the summation of all the costumer w.r.t to each node </a:t>
                </a:r>
                <a:r>
                  <a:rPr lang="en-US" sz="1000" dirty="0"/>
                  <a:t>is clearly</a:t>
                </a:r>
                <a:r>
                  <a:rPr lang="en-US" sz="1000" baseline="0" dirty="0"/>
                  <a:t> </a:t>
                </a:r>
                <a:r>
                  <a:rPr lang="en-US" sz="1000" dirty="0"/>
                  <a:t>time-varying.</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sz="1000"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sz="1000" dirty="0"/>
                  <a:t>On the other hand in a close QN that number is clearly constant. </a:t>
                </a:r>
              </a:p>
              <a:p>
                <a:endParaRPr lang="en-GB" dirty="0"/>
              </a:p>
              <a:p>
                <a:r>
                  <a:rPr lang="en-GB" dirty="0"/>
                  <a:t>As an example: we have that an open system which arrival rate into and the </a:t>
                </a:r>
                <a:r>
                  <a:rPr lang="en-US" dirty="0">
                    <a:solidFill>
                      <a:srgbClr val="E71224"/>
                    </a:solidFill>
                  </a:rPr>
                  <a:t>departure rate out of the network are the same…. </a:t>
                </a:r>
                <a:r>
                  <a:rPr lang="en-US" dirty="0"/>
                  <a:t>or </a:t>
                </a:r>
                <a:r>
                  <a:rPr lang="en-US" dirty="0">
                    <a:solidFill>
                      <a:srgbClr val="E71224"/>
                    </a:solidFill>
                  </a:rPr>
                  <a:t>approximately the same….. </a:t>
                </a:r>
                <a:r>
                  <a:rPr lang="en-US" dirty="0"/>
                  <a:t>can be modeled as a </a:t>
                </a:r>
                <a:r>
                  <a:rPr lang="en-US" dirty="0">
                    <a:solidFill>
                      <a:srgbClr val="E71224"/>
                    </a:solidFill>
                  </a:rPr>
                  <a:t>closed network </a:t>
                </a:r>
                <a:r>
                  <a:rPr lang="en-US" dirty="0"/>
                  <a:t>without sacriﬁcing too much accuracy.</a:t>
                </a:r>
              </a:p>
              <a:p>
                <a:endParaRPr lang="en-US" dirty="0"/>
              </a:p>
              <a:p>
                <a:r>
                  <a:rPr lang="en-US" dirty="0"/>
                  <a:t>For instance a car service center supporting a ﬁxed number of cars is a closed QN.</a:t>
                </a:r>
              </a:p>
              <a:p>
                <a:endParaRPr lang="en-US" dirty="0"/>
              </a:p>
              <a:p>
                <a:endParaRPr lang="en-GB" dirty="0"/>
              </a:p>
            </p:txBody>
          </p:sp>
        </mc:Fallback>
      </mc:AlternateContent>
      <p:sp>
        <p:nvSpPr>
          <p:cNvPr id="4" name="Segnaposto numero diapositiva 3"/>
          <p:cNvSpPr>
            <a:spLocks noGrp="1"/>
          </p:cNvSpPr>
          <p:nvPr>
            <p:ph type="sldNum" sz="quarter" idx="5"/>
          </p:nvPr>
        </p:nvSpPr>
        <p:spPr/>
        <p:txBody>
          <a:bodyPr/>
          <a:lstStyle/>
          <a:p>
            <a:fld id="{E7A56995-98BD-4BA2-9624-E0F173D3C56F}" type="slidenum">
              <a:rPr lang="it-IT" smtClean="0"/>
              <a:t>4</a:t>
            </a:fld>
            <a:endParaRPr lang="it-IT"/>
          </a:p>
        </p:txBody>
      </p:sp>
    </p:spTree>
    <p:extLst>
      <p:ext uri="{BB962C8B-B14F-4D97-AF65-F5344CB8AC3E}">
        <p14:creationId xmlns:p14="http://schemas.microsoft.com/office/powerpoint/2010/main" val="6672041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GB" dirty="0"/>
              <a:t>So ...roughly speaking we have that a queuing network can be </a:t>
            </a:r>
            <a:r>
              <a:rPr lang="en-US" dirty="0"/>
              <a:t>described by a graph that describe the so-called </a:t>
            </a:r>
            <a:r>
              <a:rPr lang="en-US" dirty="0">
                <a:solidFill>
                  <a:srgbClr val="E71224"/>
                </a:solidFill>
              </a:rPr>
              <a:t>routing discipline of costumers… namely we have a</a:t>
            </a:r>
            <a:r>
              <a:rPr lang="it-IT" dirty="0">
                <a:solidFill>
                  <a:srgbClr val="E71224"/>
                </a:solidFill>
              </a:rPr>
              <a:t> set of </a:t>
            </a:r>
            <a:r>
              <a:rPr lang="en-GB" dirty="0"/>
              <a:t>nodes one for each queue in the system…. And a set of arcs that represent the possibility that a costumer after being served at node “</a:t>
            </a:r>
            <a:r>
              <a:rPr lang="en-GB" dirty="0" err="1"/>
              <a:t>i</a:t>
            </a:r>
            <a:r>
              <a:rPr lang="en-GB" dirty="0"/>
              <a:t>” join the queue of node “j”…</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en-GB" dirty="0"/>
              <a:t>Then e</a:t>
            </a:r>
            <a:r>
              <a:rPr lang="en-US" sz="1000" dirty="0"/>
              <a:t>ach </a:t>
            </a:r>
            <a:r>
              <a:rPr lang="en-US" sz="1000" dirty="0">
                <a:solidFill>
                  <a:srgbClr val="E71224"/>
                </a:solidFill>
              </a:rPr>
              <a:t>node </a:t>
            </a:r>
            <a:r>
              <a:rPr lang="en-US" sz="1000" dirty="0"/>
              <a:t>is deﬁned in accordance by its Kendal notation by its n</a:t>
            </a:r>
            <a:r>
              <a:rPr lang="en-US" sz="1000" dirty="0">
                <a:solidFill>
                  <a:srgbClr val="E71224"/>
                </a:solidFill>
              </a:rPr>
              <a:t>umber of servers </a:t>
            </a:r>
            <a:r>
              <a:rPr lang="en-US" sz="1000" dirty="0" err="1">
                <a:solidFill>
                  <a:srgbClr val="E71224"/>
                </a:solidFill>
              </a:rPr>
              <a:t>m_i</a:t>
            </a:r>
            <a:r>
              <a:rPr lang="en-US" sz="1000" dirty="0">
                <a:solidFill>
                  <a:srgbClr val="E71224"/>
                </a:solidFill>
              </a:rPr>
              <a:t> …its service rate </a:t>
            </a:r>
            <a:r>
              <a:rPr lang="en-US" sz="1000" dirty="0" err="1">
                <a:solidFill>
                  <a:srgbClr val="E71224"/>
                </a:solidFill>
              </a:rPr>
              <a:t>mu_i</a:t>
            </a:r>
            <a:r>
              <a:rPr lang="en-US" sz="1000" dirty="0">
                <a:solidFill>
                  <a:srgbClr val="E71224"/>
                </a:solidFill>
              </a:rPr>
              <a:t> ….that can be either constant for all the servers…. or dependent on the actual state of the station….for instance…if you remember what we have said during the last lectures ….in a </a:t>
            </a:r>
            <a:r>
              <a:rPr lang="en-US" sz="1000" dirty="0" err="1">
                <a:solidFill>
                  <a:srgbClr val="E71224"/>
                </a:solidFill>
              </a:rPr>
              <a:t>mulit</a:t>
            </a:r>
            <a:r>
              <a:rPr lang="en-US" sz="1000" dirty="0">
                <a:solidFill>
                  <a:srgbClr val="E71224"/>
                </a:solidFill>
              </a:rPr>
              <a:t>-servers queues…the death rate of the associated BDP changes accordingly with number of costumer within the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sz="1000"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sz="1000" dirty="0"/>
              <a:t>Moreover QNs need of a </a:t>
            </a:r>
            <a:r>
              <a:rPr lang="en-US" sz="1000" dirty="0">
                <a:solidFill>
                  <a:srgbClr val="E71224"/>
                </a:solidFill>
              </a:rPr>
              <a:t>characterization of the customers population. If it is in constant within the system as in a close network we have to now n, whereas if arrivals from outside are allowed we have to now the </a:t>
            </a:r>
            <a:r>
              <a:rPr lang="en-US" sz="1000" dirty="0" err="1">
                <a:solidFill>
                  <a:srgbClr val="E71224"/>
                </a:solidFill>
              </a:rPr>
              <a:t>lambda_i^in</a:t>
            </a:r>
            <a:endParaRPr lang="en-US" sz="1000" dirty="0">
              <a:solidFill>
                <a:srgbClr val="E71224"/>
              </a:solidFill>
            </a:endParaRPr>
          </a:p>
          <a:p>
            <a:pPr marL="0" marR="0" lvl="0" indent="0" algn="l" defTabSz="755840" rtl="0" eaLnBrk="1" fontAlgn="auto" latinLnBrk="0" hangingPunct="1">
              <a:lnSpc>
                <a:spcPct val="100000"/>
              </a:lnSpc>
              <a:spcBef>
                <a:spcPts val="0"/>
              </a:spcBef>
              <a:spcAft>
                <a:spcPts val="0"/>
              </a:spcAft>
              <a:buClrTx/>
              <a:buSzTx/>
              <a:buFontTx/>
              <a:buNone/>
              <a:tabLst/>
              <a:defRPr/>
            </a:pPr>
            <a:endParaRPr lang="en-US" sz="1000" dirty="0"/>
          </a:p>
          <a:p>
            <a:pPr marL="0" marR="0" lvl="0" indent="0" algn="l" defTabSz="755840" rtl="0" eaLnBrk="1" fontAlgn="auto" latinLnBrk="0" hangingPunct="1">
              <a:lnSpc>
                <a:spcPct val="100000"/>
              </a:lnSpc>
              <a:spcBef>
                <a:spcPts val="0"/>
              </a:spcBef>
              <a:spcAft>
                <a:spcPts val="0"/>
              </a:spcAft>
              <a:buClrTx/>
              <a:buSzTx/>
              <a:buFontTx/>
              <a:buNone/>
              <a:tabLst/>
              <a:defRPr/>
            </a:pPr>
            <a:endParaRPr lang="en-GB" dirty="0"/>
          </a:p>
          <a:p>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5</a:t>
            </a:fld>
            <a:endParaRPr lang="it-IT"/>
          </a:p>
        </p:txBody>
      </p:sp>
    </p:spTree>
    <p:extLst>
      <p:ext uri="{BB962C8B-B14F-4D97-AF65-F5344CB8AC3E}">
        <p14:creationId xmlns:p14="http://schemas.microsoft.com/office/powerpoint/2010/main" val="5783215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dirty="0"/>
              <a:t>Here we have a list of particular QN topologies of interest. </a:t>
            </a:r>
          </a:p>
          <a:p>
            <a:endParaRPr lang="en-GB" dirty="0"/>
          </a:p>
          <a:p>
            <a:r>
              <a:rPr lang="en-GB" dirty="0"/>
              <a:t>For instance the first is the so called </a:t>
            </a:r>
            <a:r>
              <a:rPr lang="en-GB" sz="1000" dirty="0">
                <a:solidFill>
                  <a:srgbClr val="E71224"/>
                </a:solidFill>
              </a:rPr>
              <a:t>Tandem QN that is the simplest open network….this is the case of an </a:t>
            </a:r>
            <a:r>
              <a:rPr lang="en-US" sz="1000" dirty="0"/>
              <a:t>assembly line or a sequential process where each costumer that comes from outside is subject to many operations in sequence … one after another…</a:t>
            </a:r>
          </a:p>
          <a:p>
            <a:endParaRPr lang="en-US" sz="1000" dirty="0"/>
          </a:p>
          <a:p>
            <a:r>
              <a:rPr lang="en-US" sz="1000" dirty="0"/>
              <a:t>Another type of queue is instead the open network with a feedback …. This is the case of a manufactory system costing of two stations….the 1</a:t>
            </a:r>
            <a:r>
              <a:rPr lang="en-US" sz="1000" baseline="30000" dirty="0"/>
              <a:t>st</a:t>
            </a:r>
            <a:r>
              <a:rPr lang="en-US" sz="1000" dirty="0"/>
              <a:t> provides a service…and the second verify the service quality. If a given specification is satisfied….then </a:t>
            </a:r>
            <a:r>
              <a:rPr lang="en-US" altLang="it-IT" sz="1000" dirty="0"/>
              <a:t>the piece leaves the system otherwise the piece return back to the fist station.</a:t>
            </a:r>
            <a:endParaRPr lang="en-US" sz="1000"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6</a:t>
            </a:fld>
            <a:endParaRPr lang="it-IT"/>
          </a:p>
        </p:txBody>
      </p:sp>
    </p:spTree>
    <p:extLst>
      <p:ext uri="{BB962C8B-B14F-4D97-AF65-F5344CB8AC3E}">
        <p14:creationId xmlns:p14="http://schemas.microsoft.com/office/powerpoint/2010/main" val="38384284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dirty="0"/>
              <a:t>So…. we have said that the tandem network is the simplest open network….well its closed counterpart is the so-called ….cyclic network…that consists on a loop of queues… with of course N costumers within…</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general we refer to other topologies as generic open or closed networks….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sz="2400" dirty="0"/>
              <a:t>Given that… in the following…. Under the assumption of considering network of </a:t>
            </a:r>
            <a:r>
              <a:rPr lang="en-US" sz="2400" dirty="0" err="1"/>
              <a:t>markovian</a:t>
            </a:r>
            <a:r>
              <a:rPr lang="en-US" sz="2400" dirty="0"/>
              <a:t> queues we will learn how perform a steady state analysis of a generic </a:t>
            </a:r>
            <a:r>
              <a:rPr lang="en-US" sz="2400" dirty="0" err="1"/>
              <a:t>markovian</a:t>
            </a:r>
            <a:r>
              <a:rPr lang="en-US" sz="2400" dirty="0"/>
              <a:t> network either open or closed network</a:t>
            </a:r>
          </a:p>
          <a:p>
            <a:pPr marL="0" marR="0" lvl="0" indent="0" algn="l" defTabSz="755840" rtl="0" eaLnBrk="1" fontAlgn="auto" latinLnBrk="0" hangingPunct="1">
              <a:lnSpc>
                <a:spcPct val="100000"/>
              </a:lnSpc>
              <a:spcBef>
                <a:spcPts val="0"/>
              </a:spcBef>
              <a:spcAft>
                <a:spcPts val="0"/>
              </a:spcAft>
              <a:buClrTx/>
              <a:buSzTx/>
              <a:buFontTx/>
              <a:buNone/>
              <a:tabLst/>
              <a:defRPr/>
            </a:pPr>
            <a:r>
              <a:rPr lang="en-US" sz="2400" dirty="0"/>
              <a:t> </a:t>
            </a:r>
            <a:endParaRPr lang="en-GB" sz="2200" kern="1200" dirty="0">
              <a:solidFill>
                <a:schemeClr val="tx1"/>
              </a:solidFill>
              <a:latin typeface="+mn-lt"/>
              <a:ea typeface="+mn-ea"/>
              <a:cs typeface="+mn-cs"/>
            </a:endParaRPr>
          </a:p>
        </p:txBody>
      </p:sp>
      <p:sp>
        <p:nvSpPr>
          <p:cNvPr id="4" name="Segnaposto numero diapositiva 3"/>
          <p:cNvSpPr>
            <a:spLocks noGrp="1"/>
          </p:cNvSpPr>
          <p:nvPr>
            <p:ph type="sldNum" sz="quarter" idx="5"/>
          </p:nvPr>
        </p:nvSpPr>
        <p:spPr/>
        <p:txBody>
          <a:bodyPr/>
          <a:lstStyle/>
          <a:p>
            <a:fld id="{E7A56995-98BD-4BA2-9624-E0F173D3C56F}" type="slidenum">
              <a:rPr lang="it-IT" smtClean="0"/>
              <a:t>7</a:t>
            </a:fld>
            <a:endParaRPr lang="it-IT"/>
          </a:p>
        </p:txBody>
      </p:sp>
    </p:spTree>
    <p:extLst>
      <p:ext uri="{BB962C8B-B14F-4D97-AF65-F5344CB8AC3E}">
        <p14:creationId xmlns:p14="http://schemas.microsoft.com/office/powerpoint/2010/main" val="36471244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dirty="0"/>
              <a:t>So … let us first introduce a bit of notation….so we have v nodes in the network…then we denote the discrete random variable associated with the number of costumers in node “</a:t>
            </a:r>
            <a:r>
              <a:rPr lang="en-GB" dirty="0" err="1"/>
              <a:t>i</a:t>
            </a:r>
            <a:r>
              <a:rPr lang="en-GB" dirty="0"/>
              <a:t>” as capitol </a:t>
            </a:r>
            <a:r>
              <a:rPr lang="en-GB" dirty="0" err="1"/>
              <a:t>X_i</a:t>
            </a:r>
            <a:r>
              <a:rPr lang="en-GB" dirty="0"/>
              <a:t>….whereas small </a:t>
            </a:r>
            <a:r>
              <a:rPr lang="en-GB" dirty="0" err="1"/>
              <a:t>x_i</a:t>
            </a:r>
            <a:r>
              <a:rPr lang="en-GB" dirty="0"/>
              <a:t> is a the possible number of costumers allowed to stay in that node.</a:t>
            </a:r>
          </a:p>
          <a:p>
            <a:endParaRPr lang="en-GB" dirty="0"/>
          </a:p>
          <a:p>
            <a:r>
              <a:rPr lang="en-GB" dirty="0"/>
              <a:t>We also define the vectors Capitol X vector an small x… respectively…. The row vector that collect all the </a:t>
            </a:r>
            <a:r>
              <a:rPr lang="en-GB" dirty="0" err="1"/>
              <a:t>r.v.</a:t>
            </a:r>
            <a:r>
              <a:rPr lang="en-GB" dirty="0"/>
              <a:t> associated with the number of costumers within each node… </a:t>
            </a:r>
          </a:p>
          <a:p>
            <a:r>
              <a:rPr lang="en-GB" dirty="0"/>
              <a:t>and a generic feasible distribution of costumers within the system….</a:t>
            </a:r>
          </a:p>
          <a:p>
            <a:endParaRPr lang="en-GB" dirty="0"/>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altLang="it-IT" dirty="0"/>
              <a:t>Then the state probability of having any given particular distribution of costumes ….that is denoted by small x …. within the system is denoted by the following joint probability distribution</a:t>
            </a:r>
          </a:p>
          <a:p>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8</a:t>
            </a:fld>
            <a:endParaRPr lang="it-IT"/>
          </a:p>
        </p:txBody>
      </p:sp>
    </p:spTree>
    <p:extLst>
      <p:ext uri="{BB962C8B-B14F-4D97-AF65-F5344CB8AC3E}">
        <p14:creationId xmlns:p14="http://schemas.microsoft.com/office/powerpoint/2010/main" val="34470876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dirty="0"/>
              <a:t>Let us now discuss some results that are useful to study the behaviour a </a:t>
            </a:r>
            <a:r>
              <a:rPr lang="en-GB" dirty="0" err="1"/>
              <a:t>markovian</a:t>
            </a:r>
            <a:r>
              <a:rPr lang="en-GB" dirty="0"/>
              <a:t> QN at steady state…….well… the first result that need to be mentioned is the so called Burke’s Theorem…. if you remember we used a lot this theorem during the last lectures to evaluate the throughput of queues… in particular this theorem say that in a generic ergodic </a:t>
            </a:r>
            <a:r>
              <a:rPr lang="en-GB" dirty="0" err="1"/>
              <a:t>markovian</a:t>
            </a:r>
            <a:r>
              <a:rPr lang="en-GB" dirty="0"/>
              <a:t> queue at steady state departure and arrivals are balanced…and such that the departure process eta (the is the throughput of the node) is equal to the arrival rate….</a:t>
            </a:r>
          </a:p>
          <a:p>
            <a:endParaRPr lang="en-GB" dirty="0"/>
          </a:p>
          <a:p>
            <a:r>
              <a:rPr lang="en-GB" dirty="0"/>
              <a:t>Moreover we further states that…  at any time t…. the </a:t>
            </a:r>
            <a:r>
              <a:rPr lang="en-US" dirty="0"/>
              <a:t>number of customers in the queue is independent from the departure process</a:t>
            </a:r>
            <a:r>
              <a:rPr lang="it-IT" dirty="0"/>
              <a:t>…</a:t>
            </a:r>
          </a:p>
          <a:p>
            <a:endParaRPr lang="it-IT" dirty="0"/>
          </a:p>
          <a:p>
            <a:r>
              <a:rPr lang="en-US" altLang="it-IT" dirty="0"/>
              <a:t>Well…from that… it thus follows that this theorem holds not only for isolated queues…but also for those network where arrivals and departures are </a:t>
            </a:r>
            <a:r>
              <a:rPr lang="en-US" altLang="it-IT" dirty="0" err="1"/>
              <a:t>indepedents</a:t>
            </a:r>
            <a:r>
              <a:rPr lang="en-US" altLang="it-IT" dirty="0"/>
              <a:t> …this the case for instance of the Tandem Queue….</a:t>
            </a:r>
          </a:p>
          <a:p>
            <a:endParaRPr lang="en-US" altLang="it-IT" dirty="0"/>
          </a:p>
          <a:p>
            <a:r>
              <a:rPr lang="en-US" altLang="it-IT" dirty="0"/>
              <a:t>But unfortunately this is not the case a generic QN with loops or feedbacks….in fact in this case we may have that the arrival process to a queue may…result to be….how to say…corrupted…. By some departures…in a such a way that the total arrival process is no more </a:t>
            </a:r>
            <a:r>
              <a:rPr lang="en-US" altLang="it-IT" dirty="0" err="1"/>
              <a:t>poissonian</a:t>
            </a:r>
            <a:r>
              <a:rPr lang="en-US" altLang="it-IT" dirty="0"/>
              <a:t> at each time instant….</a:t>
            </a:r>
          </a:p>
          <a:p>
            <a:endParaRPr lang="en-US" altLang="it-IT" dirty="0"/>
          </a:p>
          <a:p>
            <a:r>
              <a:rPr lang="en-US" altLang="it-IT" dirty="0"/>
              <a:t>Let us consider for instance Example 1. Here some costumers comes from outside in a </a:t>
            </a:r>
            <a:r>
              <a:rPr lang="en-US" altLang="it-IT" dirty="0" err="1"/>
              <a:t>poisson</a:t>
            </a:r>
            <a:r>
              <a:rPr lang="en-US" altLang="it-IT" dirty="0"/>
              <a:t> fashion with mean rate </a:t>
            </a:r>
            <a:r>
              <a:rPr lang="en-US" altLang="it-IT" dirty="0" err="1"/>
              <a:t>lambda_in</a:t>
            </a:r>
            <a:r>
              <a:rPr lang="en-US" altLang="it-IT" dirty="0"/>
              <a:t>…Then after the service….with probability p …. costumers may return back to the buffer input or leave the system….we also call as lambda 1 the effective input rate of this network…</a:t>
            </a:r>
          </a:p>
          <a:p>
            <a:endParaRPr lang="en-US" altLang="it-IT" dirty="0"/>
          </a:p>
          <a:p>
            <a:r>
              <a:rPr lang="en-US" altLang="it-IT" dirty="0"/>
              <a:t>well it is obvious that if the service rate \mu is much faster than \</a:t>
            </a:r>
            <a:r>
              <a:rPr lang="en-US" altLang="it-IT" dirty="0" err="1"/>
              <a:t>lambda_in</a:t>
            </a:r>
            <a:r>
              <a:rPr lang="en-US" altLang="it-IT" dirty="0"/>
              <a:t> …. And p is large….then we have that after the service a costumers goes back very quickly to the queue input …well…now we have that lambda 1 is completely different from lambda_1^in and of course it is no more </a:t>
            </a:r>
            <a:r>
              <a:rPr lang="en-US" altLang="it-IT" dirty="0" err="1"/>
              <a:t>poissonian</a:t>
            </a:r>
            <a:r>
              <a:rPr lang="en-US" altLang="it-IT" dirty="0"/>
              <a:t>…</a:t>
            </a:r>
          </a:p>
          <a:p>
            <a:endParaRPr lang="en-US" altLang="it-IT" dirty="0"/>
          </a:p>
          <a:p>
            <a:r>
              <a:rPr lang="en-US" altLang="it-IT" dirty="0"/>
              <a:t>In fact….although arrivals form outside in this point are </a:t>
            </a:r>
            <a:r>
              <a:rPr lang="en-US" altLang="it-IT" dirty="0" err="1"/>
              <a:t>poisson</a:t>
            </a:r>
            <a:r>
              <a:rPr lang="en-US" altLang="it-IT" dirty="0"/>
              <a:t>…and also departure in this point are </a:t>
            </a:r>
            <a:r>
              <a:rPr lang="en-US" altLang="it-IT" dirty="0" err="1"/>
              <a:t>poisson</a:t>
            </a:r>
            <a:r>
              <a:rPr lang="en-US" altLang="it-IT" dirty="0"/>
              <a:t>…because services are exponential….well if we observer lambda_1…we find that between to two external arrivals we may found burst of…how to say….internal arrivals …. That makes lambda 1 no more </a:t>
            </a:r>
            <a:r>
              <a:rPr lang="en-US" altLang="it-IT" dirty="0" err="1"/>
              <a:t>poissonian</a:t>
            </a:r>
            <a:r>
              <a:rPr lang="en-US" altLang="it-IT" dirty="0"/>
              <a:t>.</a:t>
            </a:r>
          </a:p>
          <a:p>
            <a:endParaRPr lang="en-US" altLang="it-IT" dirty="0"/>
          </a:p>
          <a:p>
            <a:r>
              <a:rPr lang="en-GB" dirty="0"/>
              <a:t>So this speech was to explain why the burkes theorem do not works in general…however it helps us to say something on the </a:t>
            </a:r>
            <a:r>
              <a:rPr lang="en-GB" dirty="0" err="1"/>
              <a:t>stedy</a:t>
            </a:r>
            <a:r>
              <a:rPr lang="en-GB" dirty="0"/>
              <a:t> state of a Tandem queue…</a:t>
            </a:r>
          </a:p>
        </p:txBody>
      </p:sp>
      <p:sp>
        <p:nvSpPr>
          <p:cNvPr id="4" name="Segnaposto numero diapositiva 3"/>
          <p:cNvSpPr>
            <a:spLocks noGrp="1"/>
          </p:cNvSpPr>
          <p:nvPr>
            <p:ph type="sldNum" sz="quarter" idx="5"/>
          </p:nvPr>
        </p:nvSpPr>
        <p:spPr/>
        <p:txBody>
          <a:bodyPr/>
          <a:lstStyle/>
          <a:p>
            <a:fld id="{E7A56995-98BD-4BA2-9624-E0F173D3C56F}" type="slidenum">
              <a:rPr lang="it-IT" smtClean="0"/>
              <a:t>9</a:t>
            </a:fld>
            <a:endParaRPr lang="it-IT"/>
          </a:p>
        </p:txBody>
      </p:sp>
    </p:spTree>
    <p:extLst>
      <p:ext uri="{BB962C8B-B14F-4D97-AF65-F5344CB8AC3E}">
        <p14:creationId xmlns:p14="http://schemas.microsoft.com/office/powerpoint/2010/main" val="17331555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756050" y="1237209"/>
            <a:ext cx="8568531" cy="2631887"/>
          </a:xfrm>
        </p:spPr>
        <p:txBody>
          <a:bodyPr anchor="b"/>
          <a:lstStyle>
            <a:lvl1pPr algn="ctr">
              <a:defRPr sz="6614"/>
            </a:lvl1pPr>
          </a:lstStyle>
          <a:p>
            <a:r>
              <a:rPr lang="en-GB" noProof="0" dirty="0"/>
              <a:t>Fare </a:t>
            </a:r>
            <a:r>
              <a:rPr lang="en-GB" noProof="0" dirty="0" err="1"/>
              <a:t>clic</a:t>
            </a:r>
            <a:r>
              <a:rPr lang="en-GB" noProof="0" dirty="0"/>
              <a:t> per </a:t>
            </a:r>
            <a:r>
              <a:rPr lang="en-GB" noProof="0" dirty="0" err="1"/>
              <a:t>modificare</a:t>
            </a:r>
            <a:r>
              <a:rPr lang="en-GB" noProof="0" dirty="0"/>
              <a:t> lo stile del </a:t>
            </a:r>
            <a:r>
              <a:rPr lang="en-GB" noProof="0" dirty="0" err="1"/>
              <a:t>titolo</a:t>
            </a:r>
            <a:r>
              <a:rPr lang="en-GB" noProof="0" dirty="0"/>
              <a:t> </a:t>
            </a:r>
            <a:r>
              <a:rPr lang="en-GB" noProof="0" dirty="0" err="1"/>
              <a:t>dello</a:t>
            </a:r>
            <a:r>
              <a:rPr lang="en-GB" noProof="0" dirty="0"/>
              <a:t> schema</a:t>
            </a:r>
          </a:p>
        </p:txBody>
      </p:sp>
      <p:sp>
        <p:nvSpPr>
          <p:cNvPr id="3" name="Subtitle 2"/>
          <p:cNvSpPr>
            <a:spLocks noGrp="1"/>
          </p:cNvSpPr>
          <p:nvPr>
            <p:ph type="subTitle" idx="1"/>
          </p:nvPr>
        </p:nvSpPr>
        <p:spPr>
          <a:xfrm>
            <a:off x="1260082" y="3970591"/>
            <a:ext cx="7560469" cy="1825171"/>
          </a:xfrm>
        </p:spPr>
        <p:txBody>
          <a:bodyPr/>
          <a:lstStyle>
            <a:lvl1pPr marL="0" indent="0" algn="ctr">
              <a:buNone/>
              <a:defRPr sz="2646"/>
            </a:lvl1pPr>
            <a:lvl2pPr marL="504042" indent="0" algn="ctr">
              <a:buNone/>
              <a:defRPr sz="2205"/>
            </a:lvl2pPr>
            <a:lvl3pPr marL="1008085" indent="0" algn="ctr">
              <a:buNone/>
              <a:defRPr sz="1984"/>
            </a:lvl3pPr>
            <a:lvl4pPr marL="1512127" indent="0" algn="ctr">
              <a:buNone/>
              <a:defRPr sz="1764"/>
            </a:lvl4pPr>
            <a:lvl5pPr marL="2016168" indent="0" algn="ctr">
              <a:buNone/>
              <a:defRPr sz="1764"/>
            </a:lvl5pPr>
            <a:lvl6pPr marL="2520211" indent="0" algn="ctr">
              <a:buNone/>
              <a:defRPr sz="1764"/>
            </a:lvl6pPr>
            <a:lvl7pPr marL="3024252" indent="0" algn="ctr">
              <a:buNone/>
              <a:defRPr sz="1764"/>
            </a:lvl7pPr>
            <a:lvl8pPr marL="3528293" indent="0" algn="ctr">
              <a:buNone/>
              <a:defRPr sz="1764"/>
            </a:lvl8pPr>
            <a:lvl9pPr marL="4032337" indent="0" algn="ctr">
              <a:buNone/>
              <a:defRPr sz="1764"/>
            </a:lvl9pPr>
          </a:lstStyle>
          <a:p>
            <a:r>
              <a:rPr lang="it-IT" dirty="0"/>
              <a:t>Fare clic per modificare lo stile del sottotitolo dello schema</a:t>
            </a:r>
            <a:endParaRPr lang="en-US" dirty="0"/>
          </a:p>
        </p:txBody>
      </p:sp>
      <p:sp>
        <p:nvSpPr>
          <p:cNvPr id="5" name="Footer Placeholder 4"/>
          <p:cNvSpPr>
            <a:spLocks noGrp="1"/>
          </p:cNvSpPr>
          <p:nvPr>
            <p:ph type="ftr" sz="quarter" idx="11"/>
          </p:nvPr>
        </p:nvSpPr>
        <p:spPr>
          <a:xfrm>
            <a:off x="3354076" y="7154493"/>
            <a:ext cx="3402211" cy="402483"/>
          </a:xfrm>
          <a:prstGeom prst="rect">
            <a:avLst/>
          </a:prstGeom>
        </p:spPr>
        <p:txBody>
          <a:bodyPr/>
          <a:lstStyle/>
          <a:p>
            <a:r>
              <a:rPr lang="it-IT"/>
              <a:t>alessandro.pilloni@unica.it</a:t>
            </a:r>
          </a:p>
        </p:txBody>
      </p:sp>
      <p:sp>
        <p:nvSpPr>
          <p:cNvPr id="6" name="Slide Number Placeholder 5"/>
          <p:cNvSpPr>
            <a:spLocks noGrp="1"/>
          </p:cNvSpPr>
          <p:nvPr>
            <p:ph type="sldNum" sz="quarter" idx="12"/>
          </p:nvPr>
        </p:nvSpPr>
        <p:spPr>
          <a:xfrm>
            <a:off x="7119441" y="7154493"/>
            <a:ext cx="2658404" cy="402483"/>
          </a:xfrm>
          <a:prstGeom prst="rect">
            <a:avLst/>
          </a:prstGeom>
        </p:spPr>
        <p:txBody>
          <a:bodyPr/>
          <a:lstStyle/>
          <a:p>
            <a:fld id="{77D38DAF-82E5-4F16-9708-7032B2640FE9}" type="slidenum">
              <a:rPr lang="it-IT" smtClean="0"/>
              <a:t>‹N›</a:t>
            </a:fld>
            <a:endParaRPr lang="it-IT"/>
          </a:p>
        </p:txBody>
      </p:sp>
    </p:spTree>
    <p:extLst>
      <p:ext uri="{BB962C8B-B14F-4D97-AF65-F5344CB8AC3E}">
        <p14:creationId xmlns:p14="http://schemas.microsoft.com/office/powerpoint/2010/main" val="21561865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u="sng"/>
            </a:lvl1pPr>
          </a:lstStyle>
          <a:p>
            <a:r>
              <a:rPr lang="it-IT" dirty="0"/>
              <a:t>Fare clic per modificare lo stile del titolo dello schema</a:t>
            </a:r>
            <a:endParaRPr lang="en-US" dirty="0"/>
          </a:p>
        </p:txBody>
      </p:sp>
      <p:sp>
        <p:nvSpPr>
          <p:cNvPr id="3" name="Content Placeholder 2"/>
          <p:cNvSpPr>
            <a:spLocks noGrp="1"/>
          </p:cNvSpPr>
          <p:nvPr>
            <p:ph idx="1"/>
          </p:nvPr>
        </p:nvSpPr>
        <p:spPr>
          <a:xfrm>
            <a:off x="332510" y="1006765"/>
            <a:ext cx="9445336" cy="6059058"/>
          </a:xfrm>
        </p:spPr>
        <p:txBody>
          <a:bodyPr/>
          <a:lstStyle>
            <a:lvl1pPr>
              <a:defRPr sz="2200"/>
            </a:lvl1pPr>
            <a:lvl2pPr>
              <a:defRPr sz="2000"/>
            </a:lvl2pPr>
            <a:lvl3pPr>
              <a:defRPr sz="2000"/>
            </a:lvl3pPr>
          </a:lstStyle>
          <a:p>
            <a:pPr lvl="0"/>
            <a:r>
              <a:rPr lang="en-US" noProof="0" dirty="0"/>
              <a:t>Fare </a:t>
            </a:r>
            <a:r>
              <a:rPr lang="en-US" noProof="0" dirty="0" err="1"/>
              <a:t>clic</a:t>
            </a:r>
            <a:r>
              <a:rPr lang="en-US" noProof="0" dirty="0"/>
              <a:t> per </a:t>
            </a:r>
            <a:r>
              <a:rPr lang="en-US" noProof="0" dirty="0" err="1"/>
              <a:t>modificare</a:t>
            </a:r>
            <a:r>
              <a:rPr lang="en-US" noProof="0" dirty="0"/>
              <a:t> </a:t>
            </a:r>
            <a:r>
              <a:rPr lang="en-US" noProof="0" dirty="0" err="1"/>
              <a:t>gli</a:t>
            </a:r>
            <a:r>
              <a:rPr lang="en-US" noProof="0" dirty="0"/>
              <a:t> </a:t>
            </a:r>
            <a:r>
              <a:rPr lang="en-US" noProof="0" dirty="0" err="1"/>
              <a:t>stili</a:t>
            </a:r>
            <a:r>
              <a:rPr lang="en-US" noProof="0" dirty="0"/>
              <a:t> del </a:t>
            </a:r>
            <a:r>
              <a:rPr lang="en-US" noProof="0" dirty="0" err="1"/>
              <a:t>testo</a:t>
            </a:r>
            <a:r>
              <a:rPr lang="en-US" noProof="0" dirty="0"/>
              <a:t> </a:t>
            </a:r>
            <a:r>
              <a:rPr lang="en-US" noProof="0" dirty="0" err="1"/>
              <a:t>dello</a:t>
            </a:r>
            <a:r>
              <a:rPr lang="en-US" noProof="0" dirty="0"/>
              <a:t> schema</a:t>
            </a:r>
          </a:p>
          <a:p>
            <a:pPr lvl="1"/>
            <a:r>
              <a:rPr lang="en-US" noProof="0" dirty="0"/>
              <a:t>Secondo </a:t>
            </a:r>
            <a:r>
              <a:rPr lang="en-US" noProof="0" dirty="0" err="1"/>
              <a:t>livello</a:t>
            </a:r>
            <a:endParaRPr lang="en-US" noProof="0" dirty="0"/>
          </a:p>
        </p:txBody>
      </p:sp>
      <p:sp>
        <p:nvSpPr>
          <p:cNvPr id="15" name="Footer Placeholder 4">
            <a:extLst>
              <a:ext uri="{FF2B5EF4-FFF2-40B4-BE49-F238E27FC236}">
                <a16:creationId xmlns:a16="http://schemas.microsoft.com/office/drawing/2014/main" id="{46AA12E0-5FF6-4F80-80D2-FB628CD4F392}"/>
              </a:ext>
            </a:extLst>
          </p:cNvPr>
          <p:cNvSpPr>
            <a:spLocks noGrp="1"/>
          </p:cNvSpPr>
          <p:nvPr>
            <p:ph type="ftr" sz="quarter" idx="11"/>
          </p:nvPr>
        </p:nvSpPr>
        <p:spPr>
          <a:xfrm>
            <a:off x="3354076" y="7154493"/>
            <a:ext cx="3402211" cy="402483"/>
          </a:xfrm>
          <a:prstGeom prst="rect">
            <a:avLst/>
          </a:prstGeom>
        </p:spPr>
        <p:txBody>
          <a:bodyPr/>
          <a:lstStyle/>
          <a:p>
            <a:r>
              <a:rPr lang="it-IT" dirty="0"/>
              <a:t>alessandro.pilloni@unica.it</a:t>
            </a:r>
          </a:p>
        </p:txBody>
      </p:sp>
      <p:sp>
        <p:nvSpPr>
          <p:cNvPr id="16" name="Slide Number Placeholder 5">
            <a:extLst>
              <a:ext uri="{FF2B5EF4-FFF2-40B4-BE49-F238E27FC236}">
                <a16:creationId xmlns:a16="http://schemas.microsoft.com/office/drawing/2014/main" id="{7D83D534-1220-4426-A3A0-E045DB0C5600}"/>
              </a:ext>
            </a:extLst>
          </p:cNvPr>
          <p:cNvSpPr>
            <a:spLocks noGrp="1"/>
          </p:cNvSpPr>
          <p:nvPr>
            <p:ph type="sldNum" sz="quarter" idx="12"/>
          </p:nvPr>
        </p:nvSpPr>
        <p:spPr>
          <a:xfrm>
            <a:off x="7119441" y="7154493"/>
            <a:ext cx="2658404" cy="402483"/>
          </a:xfrm>
          <a:prstGeom prst="rect">
            <a:avLst/>
          </a:prstGeom>
        </p:spPr>
        <p:txBody>
          <a:bodyPr/>
          <a:lstStyle/>
          <a:p>
            <a:fld id="{77D38DAF-82E5-4F16-9708-7032B2640FE9}" type="slidenum">
              <a:rPr lang="it-IT" smtClean="0"/>
              <a:t>‹N›</a:t>
            </a:fld>
            <a:endParaRPr lang="it-IT"/>
          </a:p>
        </p:txBody>
      </p:sp>
    </p:spTree>
    <p:extLst>
      <p:ext uri="{BB962C8B-B14F-4D97-AF65-F5344CB8AC3E}">
        <p14:creationId xmlns:p14="http://schemas.microsoft.com/office/powerpoint/2010/main" val="379832600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32513" y="402495"/>
            <a:ext cx="9055073" cy="493439"/>
          </a:xfrm>
          <a:prstGeom prst="rect">
            <a:avLst/>
          </a:prstGeom>
        </p:spPr>
        <p:txBody>
          <a:bodyPr vert="horz" lIns="91440" tIns="45720" rIns="91440" bIns="45720" rtlCol="0" anchor="ctr">
            <a:normAutofit/>
          </a:bodyPr>
          <a:lstStyle/>
          <a:p>
            <a:r>
              <a:rPr lang="it-IT" dirty="0" err="1"/>
              <a:t>Summary</a:t>
            </a:r>
            <a:endParaRPr lang="en-US" dirty="0"/>
          </a:p>
        </p:txBody>
      </p:sp>
      <p:sp>
        <p:nvSpPr>
          <p:cNvPr id="3" name="Text Placeholder 2"/>
          <p:cNvSpPr>
            <a:spLocks noGrp="1"/>
          </p:cNvSpPr>
          <p:nvPr>
            <p:ph type="body" idx="1"/>
          </p:nvPr>
        </p:nvSpPr>
        <p:spPr>
          <a:xfrm>
            <a:off x="332510" y="1154545"/>
            <a:ext cx="9445336" cy="6002646"/>
          </a:xfrm>
          <a:prstGeom prst="rect">
            <a:avLst/>
          </a:prstGeom>
        </p:spPr>
        <p:txBody>
          <a:bodyPr vert="horz" lIns="91440" tIns="45720" rIns="91440" bIns="45720" rtlCol="0">
            <a:normAutofit/>
          </a:bodyPr>
          <a:lstStyle/>
          <a:p>
            <a:pPr lvl="0"/>
            <a:r>
              <a:rPr lang="en-US" noProof="0" dirty="0"/>
              <a:t>Fare </a:t>
            </a:r>
            <a:r>
              <a:rPr lang="en-US" noProof="0" dirty="0" err="1"/>
              <a:t>clic</a:t>
            </a:r>
            <a:r>
              <a:rPr lang="en-US" noProof="0" dirty="0"/>
              <a:t> per </a:t>
            </a:r>
            <a:r>
              <a:rPr lang="en-US" noProof="0" dirty="0" err="1"/>
              <a:t>modificare</a:t>
            </a:r>
            <a:r>
              <a:rPr lang="en-US" noProof="0" dirty="0"/>
              <a:t> </a:t>
            </a:r>
            <a:r>
              <a:rPr lang="en-US" noProof="0" dirty="0" err="1"/>
              <a:t>gli</a:t>
            </a:r>
            <a:r>
              <a:rPr lang="en-US" noProof="0" dirty="0"/>
              <a:t> </a:t>
            </a:r>
            <a:r>
              <a:rPr lang="en-US" noProof="0" dirty="0" err="1"/>
              <a:t>stili</a:t>
            </a:r>
            <a:r>
              <a:rPr lang="en-US" noProof="0" dirty="0"/>
              <a:t> del </a:t>
            </a:r>
            <a:r>
              <a:rPr lang="en-US" noProof="0" dirty="0" err="1"/>
              <a:t>testo</a:t>
            </a:r>
            <a:r>
              <a:rPr lang="en-US" noProof="0" dirty="0"/>
              <a:t> </a:t>
            </a:r>
            <a:r>
              <a:rPr lang="en-US" noProof="0" dirty="0" err="1"/>
              <a:t>dello</a:t>
            </a:r>
            <a:r>
              <a:rPr lang="en-US" noProof="0" dirty="0"/>
              <a:t> schema</a:t>
            </a:r>
          </a:p>
          <a:p>
            <a:pPr lvl="1"/>
            <a:r>
              <a:rPr lang="en-US" noProof="0" dirty="0"/>
              <a:t>Secondo </a:t>
            </a:r>
            <a:r>
              <a:rPr lang="en-US" noProof="0" dirty="0" err="1"/>
              <a:t>livello</a:t>
            </a:r>
            <a:endParaRPr lang="en-US" noProof="0" dirty="0"/>
          </a:p>
          <a:p>
            <a:pPr lvl="2"/>
            <a:r>
              <a:rPr lang="en-US" noProof="0" dirty="0" err="1"/>
              <a:t>Terzo</a:t>
            </a:r>
            <a:r>
              <a:rPr lang="en-US" noProof="0" dirty="0"/>
              <a:t> </a:t>
            </a:r>
            <a:r>
              <a:rPr lang="en-US" noProof="0" dirty="0" err="1"/>
              <a:t>livello</a:t>
            </a:r>
            <a:endParaRPr lang="en-US" noProof="0" dirty="0"/>
          </a:p>
          <a:p>
            <a:pPr lvl="3"/>
            <a:r>
              <a:rPr lang="en-US" noProof="0" dirty="0"/>
              <a:t>Quarto </a:t>
            </a:r>
            <a:r>
              <a:rPr lang="en-US" noProof="0" dirty="0" err="1"/>
              <a:t>livello</a:t>
            </a:r>
            <a:endParaRPr lang="en-US" noProof="0" dirty="0"/>
          </a:p>
          <a:p>
            <a:pPr lvl="4"/>
            <a:r>
              <a:rPr lang="en-US" noProof="0" dirty="0"/>
              <a:t>Quinto </a:t>
            </a:r>
            <a:r>
              <a:rPr lang="en-US" noProof="0" dirty="0" err="1"/>
              <a:t>livello</a:t>
            </a:r>
            <a:endParaRPr lang="en-US" noProof="0" dirty="0"/>
          </a:p>
        </p:txBody>
      </p:sp>
      <p:sp>
        <p:nvSpPr>
          <p:cNvPr id="5" name="Footer Placeholder 4"/>
          <p:cNvSpPr>
            <a:spLocks noGrp="1"/>
          </p:cNvSpPr>
          <p:nvPr>
            <p:ph type="ftr" sz="quarter" idx="3"/>
          </p:nvPr>
        </p:nvSpPr>
        <p:spPr>
          <a:xfrm>
            <a:off x="3354076" y="7157203"/>
            <a:ext cx="3402211" cy="402483"/>
          </a:xfrm>
          <a:prstGeom prst="rect">
            <a:avLst/>
          </a:prstGeom>
        </p:spPr>
        <p:txBody>
          <a:bodyPr vert="horz" lIns="91440" tIns="45720" rIns="91440" bIns="45720" rtlCol="0" anchor="ctr"/>
          <a:lstStyle>
            <a:lvl1pPr algn="ctr">
              <a:defRPr sz="1323">
                <a:solidFill>
                  <a:schemeClr val="tx1">
                    <a:tint val="75000"/>
                  </a:schemeClr>
                </a:solidFill>
              </a:defRPr>
            </a:lvl1pPr>
          </a:lstStyle>
          <a:p>
            <a:r>
              <a:rPr lang="it-IT"/>
              <a:t>alessandro.pilloni@unica.it</a:t>
            </a:r>
          </a:p>
        </p:txBody>
      </p:sp>
      <p:sp>
        <p:nvSpPr>
          <p:cNvPr id="6" name="Slide Number Placeholder 5"/>
          <p:cNvSpPr>
            <a:spLocks noGrp="1"/>
          </p:cNvSpPr>
          <p:nvPr>
            <p:ph type="sldNum" sz="quarter" idx="4"/>
          </p:nvPr>
        </p:nvSpPr>
        <p:spPr>
          <a:xfrm>
            <a:off x="7119441" y="7157203"/>
            <a:ext cx="2658404" cy="402483"/>
          </a:xfrm>
          <a:prstGeom prst="rect">
            <a:avLst/>
          </a:prstGeom>
        </p:spPr>
        <p:txBody>
          <a:bodyPr vert="horz" lIns="91440" tIns="45720" rIns="91440" bIns="45720" rtlCol="0" anchor="ctr"/>
          <a:lstStyle>
            <a:lvl1pPr algn="r">
              <a:defRPr sz="1323">
                <a:solidFill>
                  <a:schemeClr val="tx1">
                    <a:tint val="75000"/>
                  </a:schemeClr>
                </a:solidFill>
              </a:defRPr>
            </a:lvl1pPr>
          </a:lstStyle>
          <a:p>
            <a:fld id="{77D38DAF-82E5-4F16-9708-7032B2640FE9}" type="slidenum">
              <a:rPr lang="it-IT" smtClean="0"/>
              <a:t>‹N›</a:t>
            </a:fld>
            <a:endParaRPr lang="it-IT" dirty="0"/>
          </a:p>
        </p:txBody>
      </p:sp>
    </p:spTree>
    <p:extLst>
      <p:ext uri="{BB962C8B-B14F-4D97-AF65-F5344CB8AC3E}">
        <p14:creationId xmlns:p14="http://schemas.microsoft.com/office/powerpoint/2010/main" val="1644042288"/>
      </p:ext>
    </p:extLst>
  </p:cSld>
  <p:clrMap bg1="lt1" tx1="dk1" bg2="lt2" tx2="dk2" accent1="accent1" accent2="accent2" accent3="accent3" accent4="accent4" accent5="accent5" accent6="accent6" hlink="hlink" folHlink="folHlink"/>
  <p:sldLayoutIdLst>
    <p:sldLayoutId id="2147483685" r:id="rId1"/>
    <p:sldLayoutId id="2147483686" r:id="rId2"/>
  </p:sldLayoutIdLst>
  <p:hf hdr="0"/>
  <p:txStyles>
    <p:titleStyle>
      <a:lvl1pPr algn="l" defTabSz="1008085" rtl="0" eaLnBrk="1" latinLnBrk="0" hangingPunct="1">
        <a:lnSpc>
          <a:spcPct val="90000"/>
        </a:lnSpc>
        <a:spcBef>
          <a:spcPct val="0"/>
        </a:spcBef>
        <a:buNone/>
        <a:defRPr sz="2600" kern="1200">
          <a:solidFill>
            <a:srgbClr val="FF0000"/>
          </a:solidFill>
          <a:latin typeface="+mj-lt"/>
          <a:ea typeface="+mj-ea"/>
          <a:cs typeface="+mj-cs"/>
        </a:defRPr>
      </a:lvl1pPr>
    </p:titleStyle>
    <p:bodyStyle>
      <a:lvl1pPr marL="252022" indent="-252022" algn="l" defTabSz="1008085" rtl="0" eaLnBrk="1" latinLnBrk="0" hangingPunct="1">
        <a:lnSpc>
          <a:spcPct val="90000"/>
        </a:lnSpc>
        <a:spcBef>
          <a:spcPts val="1102"/>
        </a:spcBef>
        <a:buFont typeface="Arial" panose="020B0604020202020204" pitchFamily="34" charset="0"/>
        <a:buChar char="•"/>
        <a:defRPr sz="2200" kern="1200">
          <a:solidFill>
            <a:schemeClr val="tx1"/>
          </a:solidFill>
          <a:latin typeface="+mn-lt"/>
          <a:ea typeface="+mn-ea"/>
          <a:cs typeface="+mn-cs"/>
        </a:defRPr>
      </a:lvl1pPr>
      <a:lvl2pPr marL="756063" indent="-252022" algn="l" defTabSz="1008085" rtl="0" eaLnBrk="1" latinLnBrk="0" hangingPunct="1">
        <a:lnSpc>
          <a:spcPct val="90000"/>
        </a:lnSpc>
        <a:spcBef>
          <a:spcPts val="551"/>
        </a:spcBef>
        <a:buFont typeface="Arial" panose="020B0604020202020204" pitchFamily="34" charset="0"/>
        <a:buChar char="•"/>
        <a:defRPr sz="2200" kern="1200">
          <a:solidFill>
            <a:schemeClr val="tx1"/>
          </a:solidFill>
          <a:latin typeface="+mn-lt"/>
          <a:ea typeface="+mn-ea"/>
          <a:cs typeface="+mn-cs"/>
        </a:defRPr>
      </a:lvl2pPr>
      <a:lvl3pPr marL="1260105" indent="-252022" algn="l" defTabSz="1008085" rtl="0" eaLnBrk="1" latinLnBrk="0" hangingPunct="1">
        <a:lnSpc>
          <a:spcPct val="90000"/>
        </a:lnSpc>
        <a:spcBef>
          <a:spcPts val="551"/>
        </a:spcBef>
        <a:buFont typeface="Arial" panose="020B0604020202020204" pitchFamily="34" charset="0"/>
        <a:buChar char="•"/>
        <a:defRPr sz="2200" kern="1200">
          <a:solidFill>
            <a:schemeClr val="tx1"/>
          </a:solidFill>
          <a:latin typeface="+mn-lt"/>
          <a:ea typeface="+mn-ea"/>
          <a:cs typeface="+mn-cs"/>
        </a:defRPr>
      </a:lvl3pPr>
      <a:lvl4pPr marL="1764146" indent="-252022" algn="l" defTabSz="1008085" rtl="0" eaLnBrk="1" latinLnBrk="0" hangingPunct="1">
        <a:lnSpc>
          <a:spcPct val="90000"/>
        </a:lnSpc>
        <a:spcBef>
          <a:spcPts val="551"/>
        </a:spcBef>
        <a:buFont typeface="Arial" panose="020B0604020202020204" pitchFamily="34" charset="0"/>
        <a:buChar char="•"/>
        <a:defRPr sz="2200" kern="1200">
          <a:solidFill>
            <a:schemeClr val="tx1"/>
          </a:solidFill>
          <a:latin typeface="+mn-lt"/>
          <a:ea typeface="+mn-ea"/>
          <a:cs typeface="+mn-cs"/>
        </a:defRPr>
      </a:lvl4pPr>
      <a:lvl5pPr marL="2268188" indent="-252022" algn="l" defTabSz="1008085" rtl="0" eaLnBrk="1" latinLnBrk="0" hangingPunct="1">
        <a:lnSpc>
          <a:spcPct val="90000"/>
        </a:lnSpc>
        <a:spcBef>
          <a:spcPts val="551"/>
        </a:spcBef>
        <a:buFont typeface="Arial" panose="020B0604020202020204" pitchFamily="34" charset="0"/>
        <a:buChar char="•"/>
        <a:defRPr sz="2200" kern="1200">
          <a:solidFill>
            <a:schemeClr val="tx1"/>
          </a:solidFill>
          <a:latin typeface="+mn-lt"/>
          <a:ea typeface="+mn-ea"/>
          <a:cs typeface="+mn-cs"/>
        </a:defRPr>
      </a:lvl5pPr>
      <a:lvl6pPr marL="2772232" indent="-252022" algn="l" defTabSz="100808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6273" indent="-252022" algn="l" defTabSz="100808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80316" indent="-252022" algn="l" defTabSz="100808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4357" indent="-252022" algn="l" defTabSz="100808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p:bodyStyle>
    <p:otherStyle>
      <a:defPPr>
        <a:defRPr lang="en-US"/>
      </a:defPPr>
      <a:lvl1pPr marL="0" algn="l" defTabSz="1008085" rtl="0" eaLnBrk="1" latinLnBrk="0" hangingPunct="1">
        <a:defRPr sz="1984" kern="1200">
          <a:solidFill>
            <a:schemeClr val="tx1"/>
          </a:solidFill>
          <a:latin typeface="+mn-lt"/>
          <a:ea typeface="+mn-ea"/>
          <a:cs typeface="+mn-cs"/>
        </a:defRPr>
      </a:lvl1pPr>
      <a:lvl2pPr marL="504042" algn="l" defTabSz="1008085" rtl="0" eaLnBrk="1" latinLnBrk="0" hangingPunct="1">
        <a:defRPr sz="1984" kern="1200">
          <a:solidFill>
            <a:schemeClr val="tx1"/>
          </a:solidFill>
          <a:latin typeface="+mn-lt"/>
          <a:ea typeface="+mn-ea"/>
          <a:cs typeface="+mn-cs"/>
        </a:defRPr>
      </a:lvl2pPr>
      <a:lvl3pPr marL="1008085" algn="l" defTabSz="1008085" rtl="0" eaLnBrk="1" latinLnBrk="0" hangingPunct="1">
        <a:defRPr sz="1984" kern="1200">
          <a:solidFill>
            <a:schemeClr val="tx1"/>
          </a:solidFill>
          <a:latin typeface="+mn-lt"/>
          <a:ea typeface="+mn-ea"/>
          <a:cs typeface="+mn-cs"/>
        </a:defRPr>
      </a:lvl3pPr>
      <a:lvl4pPr marL="1512127" algn="l" defTabSz="1008085" rtl="0" eaLnBrk="1" latinLnBrk="0" hangingPunct="1">
        <a:defRPr sz="1984" kern="1200">
          <a:solidFill>
            <a:schemeClr val="tx1"/>
          </a:solidFill>
          <a:latin typeface="+mn-lt"/>
          <a:ea typeface="+mn-ea"/>
          <a:cs typeface="+mn-cs"/>
        </a:defRPr>
      </a:lvl4pPr>
      <a:lvl5pPr marL="2016168" algn="l" defTabSz="1008085" rtl="0" eaLnBrk="1" latinLnBrk="0" hangingPunct="1">
        <a:defRPr sz="1984" kern="1200">
          <a:solidFill>
            <a:schemeClr val="tx1"/>
          </a:solidFill>
          <a:latin typeface="+mn-lt"/>
          <a:ea typeface="+mn-ea"/>
          <a:cs typeface="+mn-cs"/>
        </a:defRPr>
      </a:lvl5pPr>
      <a:lvl6pPr marL="2520211" algn="l" defTabSz="1008085" rtl="0" eaLnBrk="1" latinLnBrk="0" hangingPunct="1">
        <a:defRPr sz="1984" kern="1200">
          <a:solidFill>
            <a:schemeClr val="tx1"/>
          </a:solidFill>
          <a:latin typeface="+mn-lt"/>
          <a:ea typeface="+mn-ea"/>
          <a:cs typeface="+mn-cs"/>
        </a:defRPr>
      </a:lvl6pPr>
      <a:lvl7pPr marL="3024252" algn="l" defTabSz="1008085" rtl="0" eaLnBrk="1" latinLnBrk="0" hangingPunct="1">
        <a:defRPr sz="1984" kern="1200">
          <a:solidFill>
            <a:schemeClr val="tx1"/>
          </a:solidFill>
          <a:latin typeface="+mn-lt"/>
          <a:ea typeface="+mn-ea"/>
          <a:cs typeface="+mn-cs"/>
        </a:defRPr>
      </a:lvl7pPr>
      <a:lvl8pPr marL="3528293" algn="l" defTabSz="1008085" rtl="0" eaLnBrk="1" latinLnBrk="0" hangingPunct="1">
        <a:defRPr sz="1984" kern="1200">
          <a:solidFill>
            <a:schemeClr val="tx1"/>
          </a:solidFill>
          <a:latin typeface="+mn-lt"/>
          <a:ea typeface="+mn-ea"/>
          <a:cs typeface="+mn-cs"/>
        </a:defRPr>
      </a:lvl8pPr>
      <a:lvl9pPr marL="4032337" algn="l" defTabSz="1008085" rtl="0" eaLnBrk="1" latinLnBrk="0" hangingPunct="1">
        <a:defRPr sz="19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1.png"/><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gif"/><Relationship Id="rId5" Type="http://schemas.microsoft.com/office/2007/relationships/hdphoto" Target="../media/hdphoto1.wdp"/><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35.png"/><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image" Target="../media/image220.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11.png"/><Relationship Id="rId5" Type="http://schemas.openxmlformats.org/officeDocument/2006/relationships/image" Target="../media/image200.png"/><Relationship Id="rId4" Type="http://schemas.openxmlformats.org/officeDocument/2006/relationships/image" Target="../media/image37.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39.png"/><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image" Target="../media/image38.png"/><Relationship Id="rId5" Type="http://schemas.openxmlformats.org/officeDocument/2006/relationships/image" Target="../media/image36.png"/><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8" Type="http://schemas.openxmlformats.org/officeDocument/2006/relationships/image" Target="../media/image220.png"/><Relationship Id="rId3" Type="http://schemas.openxmlformats.org/officeDocument/2006/relationships/tags" Target="../tags/tag11.xml"/><Relationship Id="rId7" Type="http://schemas.openxmlformats.org/officeDocument/2006/relationships/image" Target="../media/image211.png"/><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image" Target="../media/image200.png"/><Relationship Id="rId11" Type="http://schemas.openxmlformats.org/officeDocument/2006/relationships/image" Target="../media/image42.png"/><Relationship Id="rId5" Type="http://schemas.openxmlformats.org/officeDocument/2006/relationships/notesSlide" Target="../notesSlides/notesSlide13.xml"/><Relationship Id="rId10" Type="http://schemas.openxmlformats.org/officeDocument/2006/relationships/image" Target="../media/image41.png"/><Relationship Id="rId4" Type="http://schemas.openxmlformats.org/officeDocument/2006/relationships/slideLayout" Target="../slideLayouts/slideLayout2.xml"/><Relationship Id="rId9" Type="http://schemas.openxmlformats.org/officeDocument/2006/relationships/image" Target="../media/image40.png"/></Relationships>
</file>

<file path=ppt/slides/_rels/slide14.xml.rels><?xml version="1.0" encoding="UTF-8" standalone="yes"?>
<Relationships xmlns="http://schemas.openxmlformats.org/package/2006/relationships"><Relationship Id="rId8" Type="http://schemas.openxmlformats.org/officeDocument/2006/relationships/image" Target="../media/image43.png"/><Relationship Id="rId13" Type="http://schemas.openxmlformats.org/officeDocument/2006/relationships/image" Target="../media/image46.png"/><Relationship Id="rId18" Type="http://schemas.openxmlformats.org/officeDocument/2006/relationships/image" Target="../media/image48.png"/><Relationship Id="rId3" Type="http://schemas.openxmlformats.org/officeDocument/2006/relationships/tags" Target="../tags/tag14.xml"/><Relationship Id="rId7" Type="http://schemas.openxmlformats.org/officeDocument/2006/relationships/notesSlide" Target="../notesSlides/notesSlide14.xml"/><Relationship Id="rId12" Type="http://schemas.openxmlformats.org/officeDocument/2006/relationships/image" Target="../media/image110.png"/><Relationship Id="rId17" Type="http://schemas.openxmlformats.org/officeDocument/2006/relationships/image" Target="../media/image47.png"/><Relationship Id="rId2" Type="http://schemas.openxmlformats.org/officeDocument/2006/relationships/tags" Target="../tags/tag13.xml"/><Relationship Id="rId16" Type="http://schemas.openxmlformats.org/officeDocument/2006/relationships/image" Target="../media/image431.png"/><Relationship Id="rId20" Type="http://schemas.openxmlformats.org/officeDocument/2006/relationships/image" Target="../media/image50.png"/><Relationship Id="rId1" Type="http://schemas.openxmlformats.org/officeDocument/2006/relationships/tags" Target="../tags/tag12.xml"/><Relationship Id="rId6" Type="http://schemas.openxmlformats.org/officeDocument/2006/relationships/slideLayout" Target="../slideLayouts/slideLayout2.xml"/><Relationship Id="rId11" Type="http://schemas.openxmlformats.org/officeDocument/2006/relationships/image" Target="../media/image411.png"/><Relationship Id="rId5" Type="http://schemas.openxmlformats.org/officeDocument/2006/relationships/tags" Target="../tags/tag16.xml"/><Relationship Id="rId15" Type="http://schemas.openxmlformats.org/officeDocument/2006/relationships/image" Target="../media/image140.png"/><Relationship Id="rId10" Type="http://schemas.openxmlformats.org/officeDocument/2006/relationships/image" Target="../media/image45.png"/><Relationship Id="rId19" Type="http://schemas.openxmlformats.org/officeDocument/2006/relationships/image" Target="../media/image49.png"/><Relationship Id="rId4" Type="http://schemas.openxmlformats.org/officeDocument/2006/relationships/tags" Target="../tags/tag15.xml"/><Relationship Id="rId9" Type="http://schemas.openxmlformats.org/officeDocument/2006/relationships/image" Target="../media/image44.png"/></Relationships>
</file>

<file path=ppt/slides/_rels/slide15.xml.rels><?xml version="1.0" encoding="UTF-8" standalone="yes"?>
<Relationships xmlns="http://schemas.openxmlformats.org/package/2006/relationships"><Relationship Id="rId8" Type="http://schemas.openxmlformats.org/officeDocument/2006/relationships/image" Target="../media/image360.png"/><Relationship Id="rId13" Type="http://schemas.openxmlformats.org/officeDocument/2006/relationships/image" Target="../media/image410.png"/><Relationship Id="rId18" Type="http://schemas.openxmlformats.org/officeDocument/2006/relationships/image" Target="../media/image53.png"/><Relationship Id="rId3" Type="http://schemas.openxmlformats.org/officeDocument/2006/relationships/tags" Target="../tags/tag19.xml"/><Relationship Id="rId7" Type="http://schemas.openxmlformats.org/officeDocument/2006/relationships/image" Target="../media/image350.png"/><Relationship Id="rId12" Type="http://schemas.openxmlformats.org/officeDocument/2006/relationships/image" Target="../media/image400.png"/><Relationship Id="rId17" Type="http://schemas.openxmlformats.org/officeDocument/2006/relationships/image" Target="../media/image52.png"/><Relationship Id="rId2" Type="http://schemas.openxmlformats.org/officeDocument/2006/relationships/tags" Target="../tags/tag18.xml"/><Relationship Id="rId16" Type="http://schemas.openxmlformats.org/officeDocument/2006/relationships/image" Target="../media/image51.png"/><Relationship Id="rId1" Type="http://schemas.openxmlformats.org/officeDocument/2006/relationships/tags" Target="../tags/tag17.xml"/><Relationship Id="rId6" Type="http://schemas.openxmlformats.org/officeDocument/2006/relationships/notesSlide" Target="../notesSlides/notesSlide15.xml"/><Relationship Id="rId11" Type="http://schemas.openxmlformats.org/officeDocument/2006/relationships/image" Target="../media/image390.png"/><Relationship Id="rId5" Type="http://schemas.openxmlformats.org/officeDocument/2006/relationships/slideLayout" Target="../slideLayouts/slideLayout2.xml"/><Relationship Id="rId15" Type="http://schemas.openxmlformats.org/officeDocument/2006/relationships/image" Target="../media/image430.png"/><Relationship Id="rId10" Type="http://schemas.openxmlformats.org/officeDocument/2006/relationships/image" Target="../media/image380.png"/><Relationship Id="rId19" Type="http://schemas.openxmlformats.org/officeDocument/2006/relationships/image" Target="../media/image54.png"/><Relationship Id="rId4" Type="http://schemas.openxmlformats.org/officeDocument/2006/relationships/tags" Target="../tags/tag20.xml"/><Relationship Id="rId9" Type="http://schemas.openxmlformats.org/officeDocument/2006/relationships/image" Target="../media/image370.png"/><Relationship Id="rId14" Type="http://schemas.openxmlformats.org/officeDocument/2006/relationships/image" Target="../media/image420.png"/></Relationships>
</file>

<file path=ppt/slides/_rels/slide16.xml.rels><?xml version="1.0" encoding="UTF-8" standalone="yes"?>
<Relationships xmlns="http://schemas.openxmlformats.org/package/2006/relationships"><Relationship Id="rId8" Type="http://schemas.openxmlformats.org/officeDocument/2006/relationships/slideLayout" Target="../slideLayouts/slideLayout2.xml"/><Relationship Id="rId13" Type="http://schemas.openxmlformats.org/officeDocument/2006/relationships/image" Target="../media/image58.png"/><Relationship Id="rId3" Type="http://schemas.openxmlformats.org/officeDocument/2006/relationships/tags" Target="../tags/tag23.xml"/><Relationship Id="rId7" Type="http://schemas.openxmlformats.org/officeDocument/2006/relationships/tags" Target="../tags/tag27.xml"/><Relationship Id="rId12" Type="http://schemas.openxmlformats.org/officeDocument/2006/relationships/image" Target="../media/image57.png"/><Relationship Id="rId17" Type="http://schemas.openxmlformats.org/officeDocument/2006/relationships/image" Target="../media/image52.png"/><Relationship Id="rId2" Type="http://schemas.openxmlformats.org/officeDocument/2006/relationships/tags" Target="../tags/tag22.xml"/><Relationship Id="rId16" Type="http://schemas.openxmlformats.org/officeDocument/2006/relationships/image" Target="../media/image61.png"/><Relationship Id="rId1" Type="http://schemas.openxmlformats.org/officeDocument/2006/relationships/tags" Target="../tags/tag21.xml"/><Relationship Id="rId6" Type="http://schemas.openxmlformats.org/officeDocument/2006/relationships/tags" Target="../tags/tag26.xml"/><Relationship Id="rId11" Type="http://schemas.openxmlformats.org/officeDocument/2006/relationships/image" Target="../media/image56.png"/><Relationship Id="rId5" Type="http://schemas.openxmlformats.org/officeDocument/2006/relationships/tags" Target="../tags/tag25.xml"/><Relationship Id="rId15" Type="http://schemas.openxmlformats.org/officeDocument/2006/relationships/image" Target="../media/image60.png"/><Relationship Id="rId10" Type="http://schemas.openxmlformats.org/officeDocument/2006/relationships/image" Target="../media/image55.png"/><Relationship Id="rId4" Type="http://schemas.openxmlformats.org/officeDocument/2006/relationships/tags" Target="../tags/tag24.xml"/><Relationship Id="rId9" Type="http://schemas.openxmlformats.org/officeDocument/2006/relationships/notesSlide" Target="../notesSlides/notesSlide16.xml"/><Relationship Id="rId14" Type="http://schemas.openxmlformats.org/officeDocument/2006/relationships/image" Target="../media/image59.png"/></Relationships>
</file>

<file path=ppt/slides/_rels/slide17.xml.rels><?xml version="1.0" encoding="UTF-8" standalone="yes"?>
<Relationships xmlns="http://schemas.openxmlformats.org/package/2006/relationships"><Relationship Id="rId8" Type="http://schemas.openxmlformats.org/officeDocument/2006/relationships/image" Target="../media/image63.png"/><Relationship Id="rId3" Type="http://schemas.openxmlformats.org/officeDocument/2006/relationships/tags" Target="../tags/tag30.xml"/><Relationship Id="rId7" Type="http://schemas.openxmlformats.org/officeDocument/2006/relationships/image" Target="../media/image62.png"/><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notesSlide" Target="../notesSlides/notesSlide17.xml"/><Relationship Id="rId11" Type="http://schemas.openxmlformats.org/officeDocument/2006/relationships/image" Target="../media/image56.png"/><Relationship Id="rId5" Type="http://schemas.openxmlformats.org/officeDocument/2006/relationships/slideLayout" Target="../slideLayouts/slideLayout2.xml"/><Relationship Id="rId10" Type="http://schemas.openxmlformats.org/officeDocument/2006/relationships/image" Target="../media/image65.png"/><Relationship Id="rId4" Type="http://schemas.openxmlformats.org/officeDocument/2006/relationships/tags" Target="../tags/tag31.xml"/><Relationship Id="rId9" Type="http://schemas.openxmlformats.org/officeDocument/2006/relationships/image" Target="../media/image64.png"/></Relationships>
</file>

<file path=ppt/slides/_rels/slide18.xml.rels><?xml version="1.0" encoding="UTF-8" standalone="yes"?>
<Relationships xmlns="http://schemas.openxmlformats.org/package/2006/relationships"><Relationship Id="rId8" Type="http://schemas.openxmlformats.org/officeDocument/2006/relationships/slideLayout" Target="../slideLayouts/slideLayout2.xml"/><Relationship Id="rId13" Type="http://schemas.openxmlformats.org/officeDocument/2006/relationships/image" Target="../media/image380.png"/><Relationship Id="rId18" Type="http://schemas.openxmlformats.org/officeDocument/2006/relationships/image" Target="../media/image620.png"/><Relationship Id="rId3" Type="http://schemas.openxmlformats.org/officeDocument/2006/relationships/tags" Target="../tags/tag34.xml"/><Relationship Id="rId21" Type="http://schemas.openxmlformats.org/officeDocument/2006/relationships/image" Target="../media/image68.png"/><Relationship Id="rId7" Type="http://schemas.openxmlformats.org/officeDocument/2006/relationships/tags" Target="../tags/tag38.xml"/><Relationship Id="rId12" Type="http://schemas.openxmlformats.org/officeDocument/2006/relationships/image" Target="../media/image370.png"/><Relationship Id="rId17" Type="http://schemas.openxmlformats.org/officeDocument/2006/relationships/image" Target="../media/image610.png"/><Relationship Id="rId25" Type="http://schemas.openxmlformats.org/officeDocument/2006/relationships/image" Target="../media/image72.png"/><Relationship Id="rId2" Type="http://schemas.openxmlformats.org/officeDocument/2006/relationships/tags" Target="../tags/tag33.xml"/><Relationship Id="rId16" Type="http://schemas.openxmlformats.org/officeDocument/2006/relationships/image" Target="../media/image410.png"/><Relationship Id="rId20" Type="http://schemas.openxmlformats.org/officeDocument/2006/relationships/image" Target="../media/image67.png"/><Relationship Id="rId1" Type="http://schemas.openxmlformats.org/officeDocument/2006/relationships/tags" Target="../tags/tag32.xml"/><Relationship Id="rId6" Type="http://schemas.openxmlformats.org/officeDocument/2006/relationships/tags" Target="../tags/tag37.xml"/><Relationship Id="rId11" Type="http://schemas.openxmlformats.org/officeDocument/2006/relationships/image" Target="../media/image360.png"/><Relationship Id="rId24" Type="http://schemas.openxmlformats.org/officeDocument/2006/relationships/image" Target="../media/image71.png"/><Relationship Id="rId5" Type="http://schemas.openxmlformats.org/officeDocument/2006/relationships/tags" Target="../tags/tag36.xml"/><Relationship Id="rId15" Type="http://schemas.openxmlformats.org/officeDocument/2006/relationships/image" Target="../media/image400.png"/><Relationship Id="rId23" Type="http://schemas.openxmlformats.org/officeDocument/2006/relationships/image" Target="../media/image70.png"/><Relationship Id="rId10" Type="http://schemas.openxmlformats.org/officeDocument/2006/relationships/image" Target="../media/image350.png"/><Relationship Id="rId19" Type="http://schemas.openxmlformats.org/officeDocument/2006/relationships/image" Target="../media/image66.png"/><Relationship Id="rId4" Type="http://schemas.openxmlformats.org/officeDocument/2006/relationships/tags" Target="../tags/tag35.xml"/><Relationship Id="rId9" Type="http://schemas.openxmlformats.org/officeDocument/2006/relationships/notesSlide" Target="../notesSlides/notesSlide18.xml"/><Relationship Id="rId14" Type="http://schemas.openxmlformats.org/officeDocument/2006/relationships/image" Target="../media/image390.png"/><Relationship Id="rId22" Type="http://schemas.openxmlformats.org/officeDocument/2006/relationships/image" Target="../media/image69.png"/></Relationships>
</file>

<file path=ppt/slides/_rels/slide19.xml.rels><?xml version="1.0" encoding="UTF-8" standalone="yes"?>
<Relationships xmlns="http://schemas.openxmlformats.org/package/2006/relationships"><Relationship Id="rId8" Type="http://schemas.openxmlformats.org/officeDocument/2006/relationships/image" Target="../media/image720.png"/><Relationship Id="rId13" Type="http://schemas.openxmlformats.org/officeDocument/2006/relationships/image" Target="../media/image77.png"/><Relationship Id="rId3" Type="http://schemas.openxmlformats.org/officeDocument/2006/relationships/tags" Target="../tags/tag41.xml"/><Relationship Id="rId7" Type="http://schemas.openxmlformats.org/officeDocument/2006/relationships/notesSlide" Target="../notesSlides/notesSlide19.xml"/><Relationship Id="rId12" Type="http://schemas.openxmlformats.org/officeDocument/2006/relationships/image" Target="../media/image76.png"/><Relationship Id="rId2" Type="http://schemas.openxmlformats.org/officeDocument/2006/relationships/tags" Target="../tags/tag40.xml"/><Relationship Id="rId1" Type="http://schemas.openxmlformats.org/officeDocument/2006/relationships/tags" Target="../tags/tag39.xml"/><Relationship Id="rId6" Type="http://schemas.openxmlformats.org/officeDocument/2006/relationships/slideLayout" Target="../slideLayouts/slideLayout2.xml"/><Relationship Id="rId11" Type="http://schemas.openxmlformats.org/officeDocument/2006/relationships/image" Target="../media/image75.png"/><Relationship Id="rId5" Type="http://schemas.openxmlformats.org/officeDocument/2006/relationships/tags" Target="../tags/tag43.xml"/><Relationship Id="rId10" Type="http://schemas.openxmlformats.org/officeDocument/2006/relationships/image" Target="../media/image74.png"/><Relationship Id="rId4" Type="http://schemas.openxmlformats.org/officeDocument/2006/relationships/tags" Target="../tags/tag42.xml"/><Relationship Id="rId9" Type="http://schemas.openxmlformats.org/officeDocument/2006/relationships/image" Target="../media/image73.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png"/><Relationship Id="rId5" Type="http://schemas.microsoft.com/office/2007/relationships/hdphoto" Target="../media/hdphoto2.wdp"/><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8" Type="http://schemas.openxmlformats.org/officeDocument/2006/relationships/notesSlide" Target="../notesSlides/notesSlide20.xml"/><Relationship Id="rId13" Type="http://schemas.openxmlformats.org/officeDocument/2006/relationships/image" Target="../media/image390.png"/><Relationship Id="rId18" Type="http://schemas.openxmlformats.org/officeDocument/2006/relationships/image" Target="../media/image79.png"/><Relationship Id="rId3" Type="http://schemas.openxmlformats.org/officeDocument/2006/relationships/tags" Target="../tags/tag46.xml"/><Relationship Id="rId21" Type="http://schemas.openxmlformats.org/officeDocument/2006/relationships/image" Target="../media/image67.png"/><Relationship Id="rId7" Type="http://schemas.openxmlformats.org/officeDocument/2006/relationships/slideLayout" Target="../slideLayouts/slideLayout2.xml"/><Relationship Id="rId12" Type="http://schemas.openxmlformats.org/officeDocument/2006/relationships/image" Target="../media/image380.png"/><Relationship Id="rId17" Type="http://schemas.openxmlformats.org/officeDocument/2006/relationships/image" Target="../media/image620.png"/><Relationship Id="rId2" Type="http://schemas.openxmlformats.org/officeDocument/2006/relationships/tags" Target="../tags/tag45.xml"/><Relationship Id="rId16" Type="http://schemas.openxmlformats.org/officeDocument/2006/relationships/image" Target="../media/image610.png"/><Relationship Id="rId20" Type="http://schemas.openxmlformats.org/officeDocument/2006/relationships/image" Target="../media/image81.png"/><Relationship Id="rId1" Type="http://schemas.openxmlformats.org/officeDocument/2006/relationships/tags" Target="../tags/tag44.xml"/><Relationship Id="rId6" Type="http://schemas.openxmlformats.org/officeDocument/2006/relationships/tags" Target="../tags/tag49.xml"/><Relationship Id="rId11" Type="http://schemas.openxmlformats.org/officeDocument/2006/relationships/image" Target="../media/image78.png"/><Relationship Id="rId5" Type="http://schemas.openxmlformats.org/officeDocument/2006/relationships/tags" Target="../tags/tag48.xml"/><Relationship Id="rId15" Type="http://schemas.openxmlformats.org/officeDocument/2006/relationships/image" Target="../media/image410.png"/><Relationship Id="rId23" Type="http://schemas.openxmlformats.org/officeDocument/2006/relationships/image" Target="../media/image69.png"/><Relationship Id="rId10" Type="http://schemas.openxmlformats.org/officeDocument/2006/relationships/image" Target="../media/image770.png"/><Relationship Id="rId19" Type="http://schemas.openxmlformats.org/officeDocument/2006/relationships/image" Target="../media/image80.png"/><Relationship Id="rId4" Type="http://schemas.openxmlformats.org/officeDocument/2006/relationships/tags" Target="../tags/tag47.xml"/><Relationship Id="rId9" Type="http://schemas.openxmlformats.org/officeDocument/2006/relationships/image" Target="../media/image760.png"/><Relationship Id="rId14" Type="http://schemas.openxmlformats.org/officeDocument/2006/relationships/image" Target="../media/image400.png"/><Relationship Id="rId22" Type="http://schemas.openxmlformats.org/officeDocument/2006/relationships/image" Target="../media/image68.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tags" Target="../tags/tag50.xml"/><Relationship Id="rId6" Type="http://schemas.openxmlformats.org/officeDocument/2006/relationships/image" Target="../media/image84.png"/><Relationship Id="rId5" Type="http://schemas.openxmlformats.org/officeDocument/2006/relationships/image" Target="../media/image83.png"/><Relationship Id="rId4" Type="http://schemas.openxmlformats.org/officeDocument/2006/relationships/image" Target="../media/image82.png"/></Relationships>
</file>

<file path=ppt/slides/_rels/slide22.xml.rels><?xml version="1.0" encoding="UTF-8" standalone="yes"?>
<Relationships xmlns="http://schemas.openxmlformats.org/package/2006/relationships"><Relationship Id="rId8" Type="http://schemas.openxmlformats.org/officeDocument/2006/relationships/image" Target="../media/image87.png"/><Relationship Id="rId3" Type="http://schemas.openxmlformats.org/officeDocument/2006/relationships/tags" Target="../tags/tag53.xml"/><Relationship Id="rId7" Type="http://schemas.openxmlformats.org/officeDocument/2006/relationships/image" Target="../media/image86.png"/><Relationship Id="rId2" Type="http://schemas.openxmlformats.org/officeDocument/2006/relationships/tags" Target="../tags/tag52.xml"/><Relationship Id="rId1" Type="http://schemas.openxmlformats.org/officeDocument/2006/relationships/tags" Target="../tags/tag51.xml"/><Relationship Id="rId6" Type="http://schemas.openxmlformats.org/officeDocument/2006/relationships/image" Target="../media/image85.png"/><Relationship Id="rId5" Type="http://schemas.openxmlformats.org/officeDocument/2006/relationships/notesSlide" Target="../notesSlides/notesSlide22.xml"/><Relationship Id="rId4" Type="http://schemas.openxmlformats.org/officeDocument/2006/relationships/slideLayout" Target="../slideLayouts/slideLayout2.xml"/><Relationship Id="rId9" Type="http://schemas.openxmlformats.org/officeDocument/2006/relationships/image" Target="../media/image88.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59.png"/><Relationship Id="rId2" Type="http://schemas.openxmlformats.org/officeDocument/2006/relationships/tags" Target="../tags/tag55.xml"/><Relationship Id="rId1" Type="http://schemas.openxmlformats.org/officeDocument/2006/relationships/tags" Target="../tags/tag54.xml"/><Relationship Id="rId6" Type="http://schemas.openxmlformats.org/officeDocument/2006/relationships/image" Target="../media/image90.png"/><Relationship Id="rId5" Type="http://schemas.openxmlformats.org/officeDocument/2006/relationships/image" Target="../media/image89.png"/><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8" Type="http://schemas.openxmlformats.org/officeDocument/2006/relationships/image" Target="../media/image94.png"/><Relationship Id="rId13" Type="http://schemas.openxmlformats.org/officeDocument/2006/relationships/image" Target="../media/image96.png"/><Relationship Id="rId3" Type="http://schemas.openxmlformats.org/officeDocument/2006/relationships/slideLayout" Target="../slideLayouts/slideLayout2.xml"/><Relationship Id="rId7" Type="http://schemas.openxmlformats.org/officeDocument/2006/relationships/image" Target="../media/image93.png"/><Relationship Id="rId12" Type="http://schemas.openxmlformats.org/officeDocument/2006/relationships/image" Target="../media/image950.png"/><Relationship Id="rId2" Type="http://schemas.openxmlformats.org/officeDocument/2006/relationships/tags" Target="../tags/tag57.xml"/><Relationship Id="rId1" Type="http://schemas.openxmlformats.org/officeDocument/2006/relationships/tags" Target="../tags/tag56.xml"/><Relationship Id="rId6" Type="http://schemas.openxmlformats.org/officeDocument/2006/relationships/image" Target="../media/image92.png"/><Relationship Id="rId11" Type="http://schemas.openxmlformats.org/officeDocument/2006/relationships/image" Target="../media/image940.png"/><Relationship Id="rId5" Type="http://schemas.openxmlformats.org/officeDocument/2006/relationships/image" Target="../media/image91.png"/><Relationship Id="rId10" Type="http://schemas.openxmlformats.org/officeDocument/2006/relationships/image" Target="../media/image95.png"/><Relationship Id="rId4" Type="http://schemas.openxmlformats.org/officeDocument/2006/relationships/notesSlide" Target="../notesSlides/notesSlide24.xml"/><Relationship Id="rId9" Type="http://schemas.openxmlformats.org/officeDocument/2006/relationships/image" Target="../media/image941.png"/><Relationship Id="rId14" Type="http://schemas.openxmlformats.org/officeDocument/2006/relationships/image" Target="../media/image97.png"/></Relationships>
</file>

<file path=ppt/slides/_rels/slide25.xml.rels><?xml version="1.0" encoding="UTF-8" standalone="yes"?>
<Relationships xmlns="http://schemas.openxmlformats.org/package/2006/relationships"><Relationship Id="rId8" Type="http://schemas.openxmlformats.org/officeDocument/2006/relationships/tags" Target="../tags/tag65.xml"/><Relationship Id="rId13" Type="http://schemas.openxmlformats.org/officeDocument/2006/relationships/notesSlide" Target="../notesSlides/notesSlide25.xml"/><Relationship Id="rId18" Type="http://schemas.openxmlformats.org/officeDocument/2006/relationships/image" Target="../media/image102.png"/><Relationship Id="rId26" Type="http://schemas.openxmlformats.org/officeDocument/2006/relationships/image" Target="../media/image111.png"/><Relationship Id="rId3" Type="http://schemas.openxmlformats.org/officeDocument/2006/relationships/tags" Target="../tags/tag60.xml"/><Relationship Id="rId21" Type="http://schemas.openxmlformats.org/officeDocument/2006/relationships/image" Target="../media/image105.png"/><Relationship Id="rId7" Type="http://schemas.openxmlformats.org/officeDocument/2006/relationships/tags" Target="../tags/tag64.xml"/><Relationship Id="rId12" Type="http://schemas.openxmlformats.org/officeDocument/2006/relationships/slideLayout" Target="../slideLayouts/slideLayout2.xml"/><Relationship Id="rId17" Type="http://schemas.openxmlformats.org/officeDocument/2006/relationships/image" Target="../media/image101.png"/><Relationship Id="rId25" Type="http://schemas.openxmlformats.org/officeDocument/2006/relationships/image" Target="../media/image109.png"/><Relationship Id="rId2" Type="http://schemas.openxmlformats.org/officeDocument/2006/relationships/tags" Target="../tags/tag59.xml"/><Relationship Id="rId16" Type="http://schemas.openxmlformats.org/officeDocument/2006/relationships/image" Target="../media/image100.png"/><Relationship Id="rId20" Type="http://schemas.openxmlformats.org/officeDocument/2006/relationships/image" Target="../media/image104.png"/><Relationship Id="rId29" Type="http://schemas.openxmlformats.org/officeDocument/2006/relationships/image" Target="../media/image114.png"/><Relationship Id="rId1" Type="http://schemas.openxmlformats.org/officeDocument/2006/relationships/tags" Target="../tags/tag58.xml"/><Relationship Id="rId6" Type="http://schemas.openxmlformats.org/officeDocument/2006/relationships/tags" Target="../tags/tag63.xml"/><Relationship Id="rId11" Type="http://schemas.openxmlformats.org/officeDocument/2006/relationships/tags" Target="../tags/tag68.xml"/><Relationship Id="rId24" Type="http://schemas.openxmlformats.org/officeDocument/2006/relationships/image" Target="../media/image108.png"/><Relationship Id="rId5" Type="http://schemas.openxmlformats.org/officeDocument/2006/relationships/tags" Target="../tags/tag62.xml"/><Relationship Id="rId15" Type="http://schemas.openxmlformats.org/officeDocument/2006/relationships/image" Target="../media/image99.png"/><Relationship Id="rId23" Type="http://schemas.openxmlformats.org/officeDocument/2006/relationships/image" Target="../media/image107.png"/><Relationship Id="rId28" Type="http://schemas.openxmlformats.org/officeDocument/2006/relationships/image" Target="../media/image113.png"/><Relationship Id="rId10" Type="http://schemas.openxmlformats.org/officeDocument/2006/relationships/tags" Target="../tags/tag67.xml"/><Relationship Id="rId19" Type="http://schemas.openxmlformats.org/officeDocument/2006/relationships/image" Target="../media/image103.png"/><Relationship Id="rId4" Type="http://schemas.openxmlformats.org/officeDocument/2006/relationships/tags" Target="../tags/tag61.xml"/><Relationship Id="rId9" Type="http://schemas.openxmlformats.org/officeDocument/2006/relationships/tags" Target="../tags/tag66.xml"/><Relationship Id="rId14" Type="http://schemas.openxmlformats.org/officeDocument/2006/relationships/image" Target="../media/image98.png"/><Relationship Id="rId22" Type="http://schemas.openxmlformats.org/officeDocument/2006/relationships/image" Target="../media/image106.png"/><Relationship Id="rId27" Type="http://schemas.openxmlformats.org/officeDocument/2006/relationships/image" Target="../media/image112.png"/><Relationship Id="rId30" Type="http://schemas.openxmlformats.org/officeDocument/2006/relationships/image" Target="../media/image115.png"/></Relationships>
</file>

<file path=ppt/slides/_rels/slide26.xml.rels><?xml version="1.0" encoding="UTF-8" standalone="yes"?>
<Relationships xmlns="http://schemas.openxmlformats.org/package/2006/relationships"><Relationship Id="rId8" Type="http://schemas.openxmlformats.org/officeDocument/2006/relationships/image" Target="../media/image116.png"/><Relationship Id="rId13" Type="http://schemas.openxmlformats.org/officeDocument/2006/relationships/image" Target="../media/image121.png"/><Relationship Id="rId18" Type="http://schemas.openxmlformats.org/officeDocument/2006/relationships/image" Target="../media/image124.png"/><Relationship Id="rId3" Type="http://schemas.openxmlformats.org/officeDocument/2006/relationships/tags" Target="../tags/tag71.xml"/><Relationship Id="rId21" Type="http://schemas.openxmlformats.org/officeDocument/2006/relationships/image" Target="../media/image127.png"/><Relationship Id="rId7" Type="http://schemas.openxmlformats.org/officeDocument/2006/relationships/notesSlide" Target="../notesSlides/notesSlide26.xml"/><Relationship Id="rId12" Type="http://schemas.openxmlformats.org/officeDocument/2006/relationships/image" Target="../media/image120.png"/><Relationship Id="rId17" Type="http://schemas.openxmlformats.org/officeDocument/2006/relationships/image" Target="../media/image123.png"/><Relationship Id="rId2" Type="http://schemas.openxmlformats.org/officeDocument/2006/relationships/tags" Target="../tags/tag70.xml"/><Relationship Id="rId16" Type="http://schemas.openxmlformats.org/officeDocument/2006/relationships/image" Target="../media/image131.png"/><Relationship Id="rId20" Type="http://schemas.openxmlformats.org/officeDocument/2006/relationships/image" Target="../media/image126.png"/><Relationship Id="rId1" Type="http://schemas.openxmlformats.org/officeDocument/2006/relationships/tags" Target="../tags/tag69.xml"/><Relationship Id="rId6" Type="http://schemas.openxmlformats.org/officeDocument/2006/relationships/slideLayout" Target="../slideLayouts/slideLayout2.xml"/><Relationship Id="rId11" Type="http://schemas.openxmlformats.org/officeDocument/2006/relationships/image" Target="../media/image119.png"/><Relationship Id="rId24" Type="http://schemas.openxmlformats.org/officeDocument/2006/relationships/image" Target="../media/image1170.png"/><Relationship Id="rId5" Type="http://schemas.openxmlformats.org/officeDocument/2006/relationships/tags" Target="../tags/tag73.xml"/><Relationship Id="rId15" Type="http://schemas.openxmlformats.org/officeDocument/2006/relationships/image" Target="../media/image129.png"/><Relationship Id="rId23" Type="http://schemas.openxmlformats.org/officeDocument/2006/relationships/image" Target="../media/image130.png"/><Relationship Id="rId10" Type="http://schemas.openxmlformats.org/officeDocument/2006/relationships/image" Target="../media/image118.png"/><Relationship Id="rId19" Type="http://schemas.openxmlformats.org/officeDocument/2006/relationships/image" Target="../media/image125.png"/><Relationship Id="rId4" Type="http://schemas.openxmlformats.org/officeDocument/2006/relationships/tags" Target="../tags/tag72.xml"/><Relationship Id="rId9" Type="http://schemas.openxmlformats.org/officeDocument/2006/relationships/image" Target="../media/image117.png"/><Relationship Id="rId14" Type="http://schemas.openxmlformats.org/officeDocument/2006/relationships/image" Target="../media/image122.png"/><Relationship Id="rId22" Type="http://schemas.openxmlformats.org/officeDocument/2006/relationships/image" Target="../media/image128.png"/></Relationships>
</file>

<file path=ppt/slides/_rels/slide27.xml.rels><?xml version="1.0" encoding="UTF-8" standalone="yes"?>
<Relationships xmlns="http://schemas.openxmlformats.org/package/2006/relationships"><Relationship Id="rId8" Type="http://schemas.openxmlformats.org/officeDocument/2006/relationships/slideLayout" Target="../slideLayouts/slideLayout2.xml"/><Relationship Id="rId13" Type="http://schemas.openxmlformats.org/officeDocument/2006/relationships/image" Target="../media/image1090.png"/><Relationship Id="rId18" Type="http://schemas.openxmlformats.org/officeDocument/2006/relationships/image" Target="../media/image133.png"/><Relationship Id="rId3" Type="http://schemas.openxmlformats.org/officeDocument/2006/relationships/tags" Target="../tags/tag76.xml"/><Relationship Id="rId21" Type="http://schemas.openxmlformats.org/officeDocument/2006/relationships/image" Target="../media/image146.png"/><Relationship Id="rId7" Type="http://schemas.openxmlformats.org/officeDocument/2006/relationships/tags" Target="../tags/tag80.xml"/><Relationship Id="rId12" Type="http://schemas.openxmlformats.org/officeDocument/2006/relationships/image" Target="../media/image1080.png"/><Relationship Id="rId17" Type="http://schemas.openxmlformats.org/officeDocument/2006/relationships/image" Target="../media/image107.png"/><Relationship Id="rId25" Type="http://schemas.openxmlformats.org/officeDocument/2006/relationships/image" Target="../media/image102.png"/><Relationship Id="rId2" Type="http://schemas.openxmlformats.org/officeDocument/2006/relationships/tags" Target="../tags/tag75.xml"/><Relationship Id="rId16" Type="http://schemas.openxmlformats.org/officeDocument/2006/relationships/image" Target="../media/image142.png"/><Relationship Id="rId20" Type="http://schemas.openxmlformats.org/officeDocument/2006/relationships/image" Target="../media/image135.png"/><Relationship Id="rId1" Type="http://schemas.openxmlformats.org/officeDocument/2006/relationships/tags" Target="../tags/tag74.xml"/><Relationship Id="rId6" Type="http://schemas.openxmlformats.org/officeDocument/2006/relationships/tags" Target="../tags/tag79.xml"/><Relationship Id="rId11" Type="http://schemas.openxmlformats.org/officeDocument/2006/relationships/image" Target="../media/image132.png"/><Relationship Id="rId24" Type="http://schemas.openxmlformats.org/officeDocument/2006/relationships/image" Target="../media/image101.png"/><Relationship Id="rId5" Type="http://schemas.openxmlformats.org/officeDocument/2006/relationships/tags" Target="../tags/tag78.xml"/><Relationship Id="rId15" Type="http://schemas.openxmlformats.org/officeDocument/2006/relationships/image" Target="../media/image1120.png"/><Relationship Id="rId23" Type="http://schemas.openxmlformats.org/officeDocument/2006/relationships/image" Target="../media/image106.png"/><Relationship Id="rId10" Type="http://schemas.openxmlformats.org/officeDocument/2006/relationships/image" Target="../media/image1190.png"/><Relationship Id="rId19" Type="http://schemas.openxmlformats.org/officeDocument/2006/relationships/image" Target="../media/image134.png"/><Relationship Id="rId4" Type="http://schemas.openxmlformats.org/officeDocument/2006/relationships/tags" Target="../tags/tag77.xml"/><Relationship Id="rId9" Type="http://schemas.openxmlformats.org/officeDocument/2006/relationships/notesSlide" Target="../notesSlides/notesSlide27.xml"/><Relationship Id="rId14" Type="http://schemas.openxmlformats.org/officeDocument/2006/relationships/image" Target="../media/image1110.png"/><Relationship Id="rId22" Type="http://schemas.openxmlformats.org/officeDocument/2006/relationships/image" Target="../media/image147.png"/></Relationships>
</file>

<file path=ppt/slides/_rels/slide28.xml.rels><?xml version="1.0" encoding="UTF-8" standalone="yes"?>
<Relationships xmlns="http://schemas.openxmlformats.org/package/2006/relationships"><Relationship Id="rId8" Type="http://schemas.openxmlformats.org/officeDocument/2006/relationships/image" Target="../media/image149.png"/><Relationship Id="rId18" Type="http://schemas.openxmlformats.org/officeDocument/2006/relationships/image" Target="../media/image101.png"/><Relationship Id="rId3" Type="http://schemas.openxmlformats.org/officeDocument/2006/relationships/tags" Target="../tags/tag83.xml"/><Relationship Id="rId17" Type="http://schemas.openxmlformats.org/officeDocument/2006/relationships/image" Target="../media/image102.png"/><Relationship Id="rId2" Type="http://schemas.openxmlformats.org/officeDocument/2006/relationships/tags" Target="../tags/tag82.xml"/><Relationship Id="rId16" Type="http://schemas.openxmlformats.org/officeDocument/2006/relationships/image" Target="../media/image151.png"/><Relationship Id="rId20" Type="http://schemas.openxmlformats.org/officeDocument/2006/relationships/image" Target="../media/image137.png"/><Relationship Id="rId1" Type="http://schemas.openxmlformats.org/officeDocument/2006/relationships/tags" Target="../tags/tag81.xml"/><Relationship Id="rId6" Type="http://schemas.openxmlformats.org/officeDocument/2006/relationships/image" Target="../media/image106.png"/><Relationship Id="rId5" Type="http://schemas.openxmlformats.org/officeDocument/2006/relationships/slideLayout" Target="../slideLayouts/slideLayout2.xml"/><Relationship Id="rId15" Type="http://schemas.openxmlformats.org/officeDocument/2006/relationships/image" Target="../media/image1092.png"/><Relationship Id="rId19" Type="http://schemas.openxmlformats.org/officeDocument/2006/relationships/image" Target="../media/image136.png"/><Relationship Id="rId4" Type="http://schemas.openxmlformats.org/officeDocument/2006/relationships/tags" Target="../tags/tag84.xml"/><Relationship Id="rId14" Type="http://schemas.openxmlformats.org/officeDocument/2006/relationships/image" Target="../media/image1082.png"/></Relationships>
</file>

<file path=ppt/slides/_rels/slide29.xml.rels><?xml version="1.0" encoding="UTF-8" standalone="yes"?>
<Relationships xmlns="http://schemas.openxmlformats.org/package/2006/relationships"><Relationship Id="rId8" Type="http://schemas.openxmlformats.org/officeDocument/2006/relationships/tags" Target="../tags/tag92.xml"/><Relationship Id="rId13" Type="http://schemas.openxmlformats.org/officeDocument/2006/relationships/image" Target="../media/image141.png"/><Relationship Id="rId3" Type="http://schemas.openxmlformats.org/officeDocument/2006/relationships/tags" Target="../tags/tag87.xml"/><Relationship Id="rId21" Type="http://schemas.openxmlformats.org/officeDocument/2006/relationships/image" Target="../media/image148.png"/><Relationship Id="rId7" Type="http://schemas.openxmlformats.org/officeDocument/2006/relationships/tags" Target="../tags/tag91.xml"/><Relationship Id="rId12" Type="http://schemas.openxmlformats.org/officeDocument/2006/relationships/image" Target="../media/image139.png"/><Relationship Id="rId2" Type="http://schemas.openxmlformats.org/officeDocument/2006/relationships/tags" Target="../tags/tag86.xml"/><Relationship Id="rId20" Type="http://schemas.openxmlformats.org/officeDocument/2006/relationships/image" Target="../media/image145.png"/><Relationship Id="rId1" Type="http://schemas.openxmlformats.org/officeDocument/2006/relationships/tags" Target="../tags/tag85.xml"/><Relationship Id="rId6" Type="http://schemas.openxmlformats.org/officeDocument/2006/relationships/tags" Target="../tags/tag90.xml"/><Relationship Id="rId11" Type="http://schemas.openxmlformats.org/officeDocument/2006/relationships/image" Target="../media/image138.png"/><Relationship Id="rId5" Type="http://schemas.openxmlformats.org/officeDocument/2006/relationships/tags" Target="../tags/tag89.xml"/><Relationship Id="rId15" Type="http://schemas.openxmlformats.org/officeDocument/2006/relationships/image" Target="../media/image144.png"/><Relationship Id="rId23" Type="http://schemas.openxmlformats.org/officeDocument/2006/relationships/image" Target="../media/image152.png"/><Relationship Id="rId10" Type="http://schemas.openxmlformats.org/officeDocument/2006/relationships/notesSlide" Target="../notesSlides/notesSlide28.xml"/><Relationship Id="rId19" Type="http://schemas.openxmlformats.org/officeDocument/2006/relationships/image" Target="../media/image1440.png"/><Relationship Id="rId4" Type="http://schemas.openxmlformats.org/officeDocument/2006/relationships/tags" Target="../tags/tag88.xml"/><Relationship Id="rId9" Type="http://schemas.openxmlformats.org/officeDocument/2006/relationships/slideLayout" Target="../slideLayouts/slideLayout2.xml"/><Relationship Id="rId14" Type="http://schemas.openxmlformats.org/officeDocument/2006/relationships/image" Target="../media/image143.png"/><Relationship Id="rId22" Type="http://schemas.openxmlformats.org/officeDocument/2006/relationships/image" Target="../media/image150.png"/></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7.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10.png"/><Relationship Id="rId10" Type="http://schemas.openxmlformats.org/officeDocument/2006/relationships/image" Target="../media/image12.png"/><Relationship Id="rId4" Type="http://schemas.openxmlformats.org/officeDocument/2006/relationships/image" Target="../media/image611.png"/><Relationship Id="rId9" Type="http://schemas.openxmlformats.org/officeDocument/2006/relationships/image" Target="../media/image11.png"/></Relationships>
</file>

<file path=ppt/slides/_rels/slide30.xml.rels><?xml version="1.0" encoding="UTF-8" standalone="yes"?>
<Relationships xmlns="http://schemas.openxmlformats.org/package/2006/relationships"><Relationship Id="rId8" Type="http://schemas.openxmlformats.org/officeDocument/2006/relationships/image" Target="../media/image154.png"/><Relationship Id="rId3" Type="http://schemas.openxmlformats.org/officeDocument/2006/relationships/tags" Target="../tags/tag95.xml"/><Relationship Id="rId7" Type="http://schemas.openxmlformats.org/officeDocument/2006/relationships/image" Target="../media/image153.png"/><Relationship Id="rId2" Type="http://schemas.openxmlformats.org/officeDocument/2006/relationships/tags" Target="../tags/tag94.xml"/><Relationship Id="rId1" Type="http://schemas.openxmlformats.org/officeDocument/2006/relationships/tags" Target="../tags/tag93.xml"/><Relationship Id="rId6" Type="http://schemas.openxmlformats.org/officeDocument/2006/relationships/notesSlide" Target="../notesSlides/notesSlide29.xml"/><Relationship Id="rId11" Type="http://schemas.openxmlformats.org/officeDocument/2006/relationships/image" Target="../media/image155.png"/><Relationship Id="rId5" Type="http://schemas.openxmlformats.org/officeDocument/2006/relationships/slideLayout" Target="../slideLayouts/slideLayout2.xml"/><Relationship Id="rId10" Type="http://schemas.openxmlformats.org/officeDocument/2006/relationships/image" Target="../media/image144.png"/><Relationship Id="rId4" Type="http://schemas.openxmlformats.org/officeDocument/2006/relationships/tags" Target="../tags/tag96.xml"/><Relationship Id="rId9" Type="http://schemas.openxmlformats.org/officeDocument/2006/relationships/image" Target="../media/image148.png"/></Relationships>
</file>

<file path=ppt/slides/_rels/slide31.xml.rels><?xml version="1.0" encoding="UTF-8" standalone="yes"?>
<Relationships xmlns="http://schemas.openxmlformats.org/package/2006/relationships"><Relationship Id="rId8" Type="http://schemas.openxmlformats.org/officeDocument/2006/relationships/tags" Target="../tags/tag104.xml"/><Relationship Id="rId13" Type="http://schemas.openxmlformats.org/officeDocument/2006/relationships/notesSlide" Target="../notesSlides/notesSlide30.xml"/><Relationship Id="rId18" Type="http://schemas.openxmlformats.org/officeDocument/2006/relationships/image" Target="../media/image159.png"/><Relationship Id="rId26" Type="http://schemas.openxmlformats.org/officeDocument/2006/relationships/image" Target="../media/image132.png"/><Relationship Id="rId3" Type="http://schemas.openxmlformats.org/officeDocument/2006/relationships/tags" Target="../tags/tag99.xml"/><Relationship Id="rId21" Type="http://schemas.openxmlformats.org/officeDocument/2006/relationships/image" Target="../media/image161.png"/><Relationship Id="rId7" Type="http://schemas.openxmlformats.org/officeDocument/2006/relationships/tags" Target="../tags/tag103.xml"/><Relationship Id="rId12" Type="http://schemas.openxmlformats.org/officeDocument/2006/relationships/slideLayout" Target="../slideLayouts/slideLayout2.xml"/><Relationship Id="rId17" Type="http://schemas.openxmlformats.org/officeDocument/2006/relationships/image" Target="../media/image158.png"/><Relationship Id="rId25" Type="http://schemas.openxmlformats.org/officeDocument/2006/relationships/image" Target="../media/image1121.png"/><Relationship Id="rId2" Type="http://schemas.openxmlformats.org/officeDocument/2006/relationships/tags" Target="../tags/tag98.xml"/><Relationship Id="rId16" Type="http://schemas.openxmlformats.org/officeDocument/2006/relationships/image" Target="../media/image157.png"/><Relationship Id="rId20" Type="http://schemas.openxmlformats.org/officeDocument/2006/relationships/image" Target="../media/image160.png"/><Relationship Id="rId29" Type="http://schemas.openxmlformats.org/officeDocument/2006/relationships/image" Target="../media/image102.png"/><Relationship Id="rId1" Type="http://schemas.openxmlformats.org/officeDocument/2006/relationships/tags" Target="../tags/tag97.xml"/><Relationship Id="rId6" Type="http://schemas.openxmlformats.org/officeDocument/2006/relationships/tags" Target="../tags/tag102.xml"/><Relationship Id="rId11" Type="http://schemas.openxmlformats.org/officeDocument/2006/relationships/tags" Target="../tags/tag107.xml"/><Relationship Id="rId24" Type="http://schemas.openxmlformats.org/officeDocument/2006/relationships/image" Target="../media/image1111.png"/><Relationship Id="rId5" Type="http://schemas.openxmlformats.org/officeDocument/2006/relationships/tags" Target="../tags/tag101.xml"/><Relationship Id="rId15" Type="http://schemas.openxmlformats.org/officeDocument/2006/relationships/image" Target="../media/image156.png"/><Relationship Id="rId23" Type="http://schemas.openxmlformats.org/officeDocument/2006/relationships/image" Target="../media/image1091.png"/><Relationship Id="rId28" Type="http://schemas.openxmlformats.org/officeDocument/2006/relationships/image" Target="../media/image101.png"/><Relationship Id="rId10" Type="http://schemas.openxmlformats.org/officeDocument/2006/relationships/tags" Target="../tags/tag106.xml"/><Relationship Id="rId19" Type="http://schemas.openxmlformats.org/officeDocument/2006/relationships/image" Target="../media/image170.png"/><Relationship Id="rId31" Type="http://schemas.openxmlformats.org/officeDocument/2006/relationships/image" Target="../media/image103.png"/><Relationship Id="rId4" Type="http://schemas.openxmlformats.org/officeDocument/2006/relationships/tags" Target="../tags/tag100.xml"/><Relationship Id="rId9" Type="http://schemas.openxmlformats.org/officeDocument/2006/relationships/tags" Target="../tags/tag105.xml"/><Relationship Id="rId14" Type="http://schemas.openxmlformats.org/officeDocument/2006/relationships/image" Target="../media/image1530.png"/><Relationship Id="rId22" Type="http://schemas.openxmlformats.org/officeDocument/2006/relationships/image" Target="../media/image1081.png"/><Relationship Id="rId27" Type="http://schemas.openxmlformats.org/officeDocument/2006/relationships/image" Target="../media/image100.png"/><Relationship Id="rId30" Type="http://schemas.openxmlformats.org/officeDocument/2006/relationships/image" Target="../media/image174.png"/></Relationships>
</file>

<file path=ppt/slides/_rels/slide32.xml.rels><?xml version="1.0" encoding="UTF-8" standalone="yes"?>
<Relationships xmlns="http://schemas.openxmlformats.org/package/2006/relationships"><Relationship Id="rId8" Type="http://schemas.openxmlformats.org/officeDocument/2006/relationships/image" Target="../media/image162.png"/><Relationship Id="rId18" Type="http://schemas.openxmlformats.org/officeDocument/2006/relationships/image" Target="../media/image174.png"/><Relationship Id="rId3" Type="http://schemas.openxmlformats.org/officeDocument/2006/relationships/tags" Target="../tags/tag110.xml"/><Relationship Id="rId7" Type="http://schemas.openxmlformats.org/officeDocument/2006/relationships/notesSlide" Target="../notesSlides/notesSlide31.xml"/><Relationship Id="rId25" Type="http://schemas.openxmlformats.org/officeDocument/2006/relationships/image" Target="../media/image1121.png"/><Relationship Id="rId2" Type="http://schemas.openxmlformats.org/officeDocument/2006/relationships/tags" Target="../tags/tag109.xml"/><Relationship Id="rId20" Type="http://schemas.openxmlformats.org/officeDocument/2006/relationships/image" Target="../media/image163.png"/><Relationship Id="rId1" Type="http://schemas.openxmlformats.org/officeDocument/2006/relationships/tags" Target="../tags/tag108.xml"/><Relationship Id="rId6" Type="http://schemas.openxmlformats.org/officeDocument/2006/relationships/slideLayout" Target="../slideLayouts/slideLayout2.xml"/><Relationship Id="rId24" Type="http://schemas.openxmlformats.org/officeDocument/2006/relationships/image" Target="../media/image1111.png"/><Relationship Id="rId5" Type="http://schemas.openxmlformats.org/officeDocument/2006/relationships/tags" Target="../tags/tag112.xml"/><Relationship Id="rId23" Type="http://schemas.openxmlformats.org/officeDocument/2006/relationships/image" Target="../media/image1091.png"/><Relationship Id="rId10" Type="http://schemas.openxmlformats.org/officeDocument/2006/relationships/image" Target="../media/image102.png"/><Relationship Id="rId19" Type="http://schemas.openxmlformats.org/officeDocument/2006/relationships/image" Target="../media/image161.png"/><Relationship Id="rId4" Type="http://schemas.openxmlformats.org/officeDocument/2006/relationships/tags" Target="../tags/tag111.xml"/><Relationship Id="rId9" Type="http://schemas.openxmlformats.org/officeDocument/2006/relationships/image" Target="../media/image101.png"/><Relationship Id="rId22" Type="http://schemas.openxmlformats.org/officeDocument/2006/relationships/image" Target="../media/image1081.png"/></Relationships>
</file>

<file path=ppt/slides/_rels/slide33.xml.rels><?xml version="1.0" encoding="UTF-8" standalone="yes"?>
<Relationships xmlns="http://schemas.openxmlformats.org/package/2006/relationships"><Relationship Id="rId8" Type="http://schemas.openxmlformats.org/officeDocument/2006/relationships/tags" Target="../tags/tag120.xml"/><Relationship Id="rId13" Type="http://schemas.openxmlformats.org/officeDocument/2006/relationships/image" Target="../media/image1091.png"/><Relationship Id="rId18" Type="http://schemas.openxmlformats.org/officeDocument/2006/relationships/image" Target="../media/image165.png"/><Relationship Id="rId3" Type="http://schemas.openxmlformats.org/officeDocument/2006/relationships/tags" Target="../tags/tag115.xml"/><Relationship Id="rId21" Type="http://schemas.openxmlformats.org/officeDocument/2006/relationships/image" Target="../media/image168.png"/><Relationship Id="rId7" Type="http://schemas.openxmlformats.org/officeDocument/2006/relationships/tags" Target="../tags/tag119.xml"/><Relationship Id="rId12" Type="http://schemas.openxmlformats.org/officeDocument/2006/relationships/image" Target="../media/image1081.png"/><Relationship Id="rId17" Type="http://schemas.openxmlformats.org/officeDocument/2006/relationships/image" Target="../media/image164.png"/><Relationship Id="rId2" Type="http://schemas.openxmlformats.org/officeDocument/2006/relationships/tags" Target="../tags/tag114.xml"/><Relationship Id="rId16" Type="http://schemas.openxmlformats.org/officeDocument/2006/relationships/image" Target="../media/image1550.png"/><Relationship Id="rId20" Type="http://schemas.openxmlformats.org/officeDocument/2006/relationships/image" Target="../media/image167.png"/><Relationship Id="rId1" Type="http://schemas.openxmlformats.org/officeDocument/2006/relationships/tags" Target="../tags/tag113.xml"/><Relationship Id="rId6" Type="http://schemas.openxmlformats.org/officeDocument/2006/relationships/tags" Target="../tags/tag118.xml"/><Relationship Id="rId24" Type="http://schemas.openxmlformats.org/officeDocument/2006/relationships/image" Target="../media/image172.png"/><Relationship Id="rId5" Type="http://schemas.openxmlformats.org/officeDocument/2006/relationships/tags" Target="../tags/tag117.xml"/><Relationship Id="rId15" Type="http://schemas.openxmlformats.org/officeDocument/2006/relationships/image" Target="../media/image1121.png"/><Relationship Id="rId23" Type="http://schemas.openxmlformats.org/officeDocument/2006/relationships/image" Target="../media/image171.png"/><Relationship Id="rId10" Type="http://schemas.openxmlformats.org/officeDocument/2006/relationships/notesSlide" Target="../notesSlides/notesSlide32.xml"/><Relationship Id="rId19" Type="http://schemas.openxmlformats.org/officeDocument/2006/relationships/image" Target="../media/image166.png"/><Relationship Id="rId4" Type="http://schemas.openxmlformats.org/officeDocument/2006/relationships/tags" Target="../tags/tag116.xml"/><Relationship Id="rId9" Type="http://schemas.openxmlformats.org/officeDocument/2006/relationships/slideLayout" Target="../slideLayouts/slideLayout2.xml"/><Relationship Id="rId14" Type="http://schemas.openxmlformats.org/officeDocument/2006/relationships/image" Target="../media/image1111.png"/><Relationship Id="rId22" Type="http://schemas.openxmlformats.org/officeDocument/2006/relationships/image" Target="../media/image169.png"/></Relationships>
</file>

<file path=ppt/slides/_rels/slide34.xml.rels><?xml version="1.0" encoding="UTF-8" standalone="yes"?>
<Relationships xmlns="http://schemas.openxmlformats.org/package/2006/relationships"><Relationship Id="rId8" Type="http://schemas.openxmlformats.org/officeDocument/2006/relationships/slideLayout" Target="../slideLayouts/slideLayout2.xml"/><Relationship Id="rId13" Type="http://schemas.openxmlformats.org/officeDocument/2006/relationships/image" Target="../media/image1091.png"/><Relationship Id="rId18" Type="http://schemas.openxmlformats.org/officeDocument/2006/relationships/image" Target="../media/image176.png"/><Relationship Id="rId3" Type="http://schemas.openxmlformats.org/officeDocument/2006/relationships/tags" Target="../tags/tag123.xml"/><Relationship Id="rId21" Type="http://schemas.openxmlformats.org/officeDocument/2006/relationships/image" Target="../media/image180.png"/><Relationship Id="rId7" Type="http://schemas.openxmlformats.org/officeDocument/2006/relationships/tags" Target="../tags/tag127.xml"/><Relationship Id="rId12" Type="http://schemas.openxmlformats.org/officeDocument/2006/relationships/image" Target="../media/image1081.png"/><Relationship Id="rId17" Type="http://schemas.openxmlformats.org/officeDocument/2006/relationships/image" Target="../media/image175.png"/><Relationship Id="rId2" Type="http://schemas.openxmlformats.org/officeDocument/2006/relationships/tags" Target="../tags/tag122.xml"/><Relationship Id="rId16" Type="http://schemas.openxmlformats.org/officeDocument/2006/relationships/image" Target="../media/image1550.png"/><Relationship Id="rId20" Type="http://schemas.openxmlformats.org/officeDocument/2006/relationships/image" Target="../media/image178.png"/><Relationship Id="rId1" Type="http://schemas.openxmlformats.org/officeDocument/2006/relationships/tags" Target="../tags/tag121.xml"/><Relationship Id="rId6" Type="http://schemas.openxmlformats.org/officeDocument/2006/relationships/tags" Target="../tags/tag126.xml"/><Relationship Id="rId5" Type="http://schemas.openxmlformats.org/officeDocument/2006/relationships/tags" Target="../tags/tag125.xml"/><Relationship Id="rId15" Type="http://schemas.openxmlformats.org/officeDocument/2006/relationships/image" Target="../media/image1121.png"/><Relationship Id="rId23" Type="http://schemas.openxmlformats.org/officeDocument/2006/relationships/image" Target="../media/image182.png"/><Relationship Id="rId10" Type="http://schemas.openxmlformats.org/officeDocument/2006/relationships/image" Target="../media/image173.png"/><Relationship Id="rId19" Type="http://schemas.openxmlformats.org/officeDocument/2006/relationships/image" Target="../media/image177.png"/><Relationship Id="rId4" Type="http://schemas.openxmlformats.org/officeDocument/2006/relationships/tags" Target="../tags/tag124.xml"/><Relationship Id="rId9" Type="http://schemas.openxmlformats.org/officeDocument/2006/relationships/notesSlide" Target="../notesSlides/notesSlide33.xml"/><Relationship Id="rId14" Type="http://schemas.openxmlformats.org/officeDocument/2006/relationships/image" Target="../media/image1111.png"/><Relationship Id="rId22" Type="http://schemas.openxmlformats.org/officeDocument/2006/relationships/image" Target="../media/image181.png"/></Relationships>
</file>

<file path=ppt/slides/_rels/slide35.xml.rels><?xml version="1.0" encoding="UTF-8" standalone="yes"?>
<Relationships xmlns="http://schemas.openxmlformats.org/package/2006/relationships"><Relationship Id="rId3" Type="http://schemas.openxmlformats.org/officeDocument/2006/relationships/hyperlink" Target="https://it.mathworks.com/discovery/queuing-theory.html"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84.png"/><Relationship Id="rId2" Type="http://schemas.openxmlformats.org/officeDocument/2006/relationships/image" Target="../media/image18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1.xml"/><Relationship Id="rId5" Type="http://schemas.openxmlformats.org/officeDocument/2006/relationships/image" Target="../media/image16.png"/><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11.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113.png"/><Relationship Id="rId5" Type="http://schemas.openxmlformats.org/officeDocument/2006/relationships/image" Target="../media/image1010.png"/><Relationship Id="rId4" Type="http://schemas.openxmlformats.org/officeDocument/2006/relationships/image" Target="../media/image910.png"/></Relationships>
</file>

<file path=ppt/slides/_rels/slide7.xml.rels><?xml version="1.0" encoding="UTF-8" standalone="yes"?>
<Relationships xmlns="http://schemas.openxmlformats.org/package/2006/relationships"><Relationship Id="rId8" Type="http://schemas.openxmlformats.org/officeDocument/2006/relationships/image" Target="../media/image179.png"/><Relationship Id="rId3" Type="http://schemas.openxmlformats.org/officeDocument/2006/relationships/image" Target="../media/image1210.png"/><Relationship Id="rId7" Type="http://schemas.openxmlformats.org/officeDocument/2006/relationships/image" Target="../media/image1610.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510.png"/><Relationship Id="rId5" Type="http://schemas.openxmlformats.org/officeDocument/2006/relationships/image" Target="../media/image1410.png"/><Relationship Id="rId4" Type="http://schemas.openxmlformats.org/officeDocument/2006/relationships/image" Target="../media/image1310.png"/><Relationship Id="rId9" Type="http://schemas.openxmlformats.org/officeDocument/2006/relationships/image" Target="../media/image18.png"/></Relationships>
</file>

<file path=ppt/slides/_rels/slide8.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tags" Target="../tags/tag4.xml"/><Relationship Id="rId7" Type="http://schemas.openxmlformats.org/officeDocument/2006/relationships/image" Target="../media/image20.pn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19.png"/><Relationship Id="rId5" Type="http://schemas.openxmlformats.org/officeDocument/2006/relationships/notesSlide" Target="../notesSlides/notesSlide8.xml"/><Relationship Id="rId4" Type="http://schemas.openxmlformats.org/officeDocument/2006/relationships/slideLayout" Target="../slideLayouts/slideLayout2.xml"/><Relationship Id="rId9" Type="http://schemas.openxmlformats.org/officeDocument/2006/relationships/image" Target="../media/image22.png"/></Relationships>
</file>

<file path=ppt/slides/_rels/slide9.xml.rels><?xml version="1.0" encoding="UTF-8" standalone="yes"?>
<Relationships xmlns="http://schemas.openxmlformats.org/package/2006/relationships"><Relationship Id="rId8" Type="http://schemas.openxmlformats.org/officeDocument/2006/relationships/image" Target="../media/image28.png"/><Relationship Id="rId13" Type="http://schemas.openxmlformats.org/officeDocument/2006/relationships/image" Target="../media/image31.png"/><Relationship Id="rId3" Type="http://schemas.openxmlformats.org/officeDocument/2006/relationships/image" Target="../media/image23.png"/><Relationship Id="rId7" Type="http://schemas.openxmlformats.org/officeDocument/2006/relationships/image" Target="../media/image27.png"/><Relationship Id="rId12" Type="http://schemas.openxmlformats.org/officeDocument/2006/relationships/image" Target="../media/image30.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6.png"/><Relationship Id="rId11" Type="http://schemas.openxmlformats.org/officeDocument/2006/relationships/image" Target="../media/image29.png"/><Relationship Id="rId5" Type="http://schemas.openxmlformats.org/officeDocument/2006/relationships/image" Target="../media/image25.png"/><Relationship Id="rId15" Type="http://schemas.openxmlformats.org/officeDocument/2006/relationships/image" Target="../media/image310.png"/><Relationship Id="rId10" Type="http://schemas.openxmlformats.org/officeDocument/2006/relationships/image" Target="../media/image140.png"/><Relationship Id="rId4" Type="http://schemas.openxmlformats.org/officeDocument/2006/relationships/image" Target="../media/image24.png"/><Relationship Id="rId14" Type="http://schemas.openxmlformats.org/officeDocument/2006/relationships/image" Target="../media/image3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magine 8">
            <a:extLst>
              <a:ext uri="{FF2B5EF4-FFF2-40B4-BE49-F238E27FC236}">
                <a16:creationId xmlns:a16="http://schemas.microsoft.com/office/drawing/2014/main" id="{5957397C-4BF9-4DA1-AFBF-9FB3F041EBE5}"/>
              </a:ext>
            </a:extLst>
          </p:cNvPr>
          <p:cNvPicPr>
            <a:picLocks noChangeAspect="1"/>
          </p:cNvPicPr>
          <p:nvPr/>
        </p:nvPicPr>
        <p:blipFill>
          <a:blip r:embed="rId3"/>
          <a:stretch>
            <a:fillRect/>
          </a:stretch>
        </p:blipFill>
        <p:spPr>
          <a:xfrm>
            <a:off x="-1" y="-88598"/>
            <a:ext cx="10080625" cy="1863038"/>
          </a:xfrm>
          <a:prstGeom prst="rect">
            <a:avLst/>
          </a:prstGeom>
        </p:spPr>
      </p:pic>
      <p:sp>
        <p:nvSpPr>
          <p:cNvPr id="55" name="Titolo 1">
            <a:extLst>
              <a:ext uri="{FF2B5EF4-FFF2-40B4-BE49-F238E27FC236}">
                <a16:creationId xmlns:a16="http://schemas.microsoft.com/office/drawing/2014/main" id="{A1F34159-B9CD-4146-AB2C-E7F8D6168B1C}"/>
              </a:ext>
            </a:extLst>
          </p:cNvPr>
          <p:cNvSpPr>
            <a:spLocks noGrp="1"/>
          </p:cNvSpPr>
          <p:nvPr>
            <p:ph type="ctrTitle"/>
          </p:nvPr>
        </p:nvSpPr>
        <p:spPr>
          <a:xfrm>
            <a:off x="829724" y="2175064"/>
            <a:ext cx="8450906" cy="2284622"/>
          </a:xfrm>
        </p:spPr>
        <p:txBody>
          <a:bodyPr>
            <a:noAutofit/>
          </a:bodyPr>
          <a:lstStyle/>
          <a:p>
            <a:r>
              <a:rPr lang="en-GB" sz="6000" b="1" dirty="0">
                <a:solidFill>
                  <a:schemeClr val="tx1"/>
                </a:solidFill>
              </a:rPr>
              <a:t>STOCHASTIC MODELS</a:t>
            </a:r>
            <a:br>
              <a:rPr lang="en-GB" sz="6000" b="1" dirty="0">
                <a:solidFill>
                  <a:schemeClr val="tx1"/>
                </a:solidFill>
              </a:rPr>
            </a:br>
            <a:r>
              <a:rPr lang="en-GB" sz="6000" b="1" dirty="0">
                <a:solidFill>
                  <a:schemeClr val="tx1"/>
                </a:solidFill>
              </a:rPr>
              <a:t>-</a:t>
            </a:r>
            <a:br>
              <a:rPr lang="en-GB" sz="6000" b="1" dirty="0">
                <a:solidFill>
                  <a:schemeClr val="tx1"/>
                </a:solidFill>
              </a:rPr>
            </a:br>
            <a:r>
              <a:rPr lang="en-GB" sz="6000" b="1" dirty="0">
                <a:solidFill>
                  <a:schemeClr val="tx1"/>
                </a:solidFill>
              </a:rPr>
              <a:t>Queueing Networks</a:t>
            </a:r>
            <a:endParaRPr lang="it-IT" sz="6000" dirty="0">
              <a:solidFill>
                <a:schemeClr val="tx1"/>
              </a:solidFill>
            </a:endParaRPr>
          </a:p>
        </p:txBody>
      </p:sp>
      <p:sp>
        <p:nvSpPr>
          <p:cNvPr id="27" name="Segnaposto piè di pagina 4">
            <a:extLst>
              <a:ext uri="{FF2B5EF4-FFF2-40B4-BE49-F238E27FC236}">
                <a16:creationId xmlns:a16="http://schemas.microsoft.com/office/drawing/2014/main" id="{2716D225-8D3D-49FF-A624-DF6AE03D615C}"/>
              </a:ext>
            </a:extLst>
          </p:cNvPr>
          <p:cNvSpPr>
            <a:spLocks noGrp="1"/>
          </p:cNvSpPr>
          <p:nvPr>
            <p:ph type="ftr" sz="quarter" idx="11"/>
          </p:nvPr>
        </p:nvSpPr>
        <p:spPr>
          <a:xfrm>
            <a:off x="3354077" y="7144934"/>
            <a:ext cx="3402211" cy="402483"/>
          </a:xfrm>
        </p:spPr>
        <p:txBody>
          <a:bodyPr/>
          <a:lstStyle/>
          <a:p>
            <a:r>
              <a:rPr lang="it-IT" dirty="0"/>
              <a:t>alessandro.pilloni@unica.it</a:t>
            </a:r>
          </a:p>
        </p:txBody>
      </p:sp>
      <p:sp>
        <p:nvSpPr>
          <p:cNvPr id="28" name="Segnaposto numero diapositiva 5">
            <a:extLst>
              <a:ext uri="{FF2B5EF4-FFF2-40B4-BE49-F238E27FC236}">
                <a16:creationId xmlns:a16="http://schemas.microsoft.com/office/drawing/2014/main" id="{2A130DD7-B878-4684-BC8F-A2E3B305305D}"/>
              </a:ext>
            </a:extLst>
          </p:cNvPr>
          <p:cNvSpPr>
            <a:spLocks noGrp="1"/>
          </p:cNvSpPr>
          <p:nvPr>
            <p:ph type="sldNum" sz="quarter" idx="12"/>
          </p:nvPr>
        </p:nvSpPr>
        <p:spPr>
          <a:xfrm>
            <a:off x="7119441" y="7144934"/>
            <a:ext cx="2658404" cy="402483"/>
          </a:xfrm>
        </p:spPr>
        <p:txBody>
          <a:bodyPr/>
          <a:lstStyle/>
          <a:p>
            <a:fld id="{77D38DAF-82E5-4F16-9708-7032B2640FE9}" type="slidenum">
              <a:rPr lang="it-IT" smtClean="0"/>
              <a:t>1</a:t>
            </a:fld>
            <a:endParaRPr lang="it-IT" dirty="0"/>
          </a:p>
        </p:txBody>
      </p:sp>
      <p:pic>
        <p:nvPicPr>
          <p:cNvPr id="25" name="Picture 6" descr="http://www.unica.it/UserFiles/Image/Grafica/logouniv800.GIF">
            <a:extLst>
              <a:ext uri="{FF2B5EF4-FFF2-40B4-BE49-F238E27FC236}">
                <a16:creationId xmlns:a16="http://schemas.microsoft.com/office/drawing/2014/main" id="{2D4B6913-4910-48FA-814A-38E84513FF5D}"/>
              </a:ext>
            </a:extLst>
          </p:cNvPr>
          <p:cNvPicPr>
            <a:picLocks noChangeAspect="1" noChangeArrowheads="1"/>
          </p:cNvPicPr>
          <p:nvPr/>
        </p:nvPicPr>
        <p:blipFill>
          <a:blip r:embed="rId4" cstate="print">
            <a:extLst>
              <a:ext uri="{BEBA8EAE-BF5A-486C-A8C5-ECC9F3942E4B}">
                <a14:imgProps xmlns:a14="http://schemas.microsoft.com/office/drawing/2010/main">
                  <a14:imgLayer r:embed="rId5">
                    <a14:imgEffect>
                      <a14:artisticCrisscrossEtching trans="36000" pressure="0"/>
                    </a14:imgEffect>
                  </a14:imgLayer>
                </a14:imgProps>
              </a:ext>
              <a:ext uri="{28A0092B-C50C-407E-A947-70E740481C1C}">
                <a14:useLocalDpi xmlns:a14="http://schemas.microsoft.com/office/drawing/2010/main" val="0"/>
              </a:ext>
            </a:extLst>
          </a:blip>
          <a:srcRect/>
          <a:stretch>
            <a:fillRect/>
          </a:stretch>
        </p:blipFill>
        <p:spPr bwMode="auto">
          <a:xfrm rot="20306028">
            <a:off x="8189869" y="6696671"/>
            <a:ext cx="2662598" cy="1501517"/>
          </a:xfrm>
          <a:prstGeom prst="rect">
            <a:avLst/>
          </a:prstGeom>
          <a:noFill/>
          <a:extLst>
            <a:ext uri="{909E8E84-426E-40DD-AFC4-6F175D3DCCD1}">
              <a14:hiddenFill xmlns:a14="http://schemas.microsoft.com/office/drawing/2010/main">
                <a:solidFill>
                  <a:srgbClr val="FFFFFF"/>
                </a:solidFill>
              </a14:hiddenFill>
            </a:ext>
          </a:extLst>
        </p:spPr>
      </p:pic>
      <p:sp>
        <p:nvSpPr>
          <p:cNvPr id="33" name="Segnaposto numero diapositiva 5">
            <a:extLst>
              <a:ext uri="{FF2B5EF4-FFF2-40B4-BE49-F238E27FC236}">
                <a16:creationId xmlns:a16="http://schemas.microsoft.com/office/drawing/2014/main" id="{34D8DB50-C43F-4F19-AB18-C0C08DED696F}"/>
              </a:ext>
            </a:extLst>
          </p:cNvPr>
          <p:cNvSpPr txBox="1">
            <a:spLocks/>
          </p:cNvSpPr>
          <p:nvPr/>
        </p:nvSpPr>
        <p:spPr>
          <a:xfrm>
            <a:off x="7271841" y="7297334"/>
            <a:ext cx="2658404" cy="402483"/>
          </a:xfrm>
          <a:prstGeom prst="rect">
            <a:avLst/>
          </a:prstGeom>
        </p:spPr>
        <p:txBody>
          <a:bodyPr vert="horz" lIns="91440" tIns="45720" rIns="91440" bIns="45720" rtlCol="0" anchor="ctr"/>
          <a:lstStyle>
            <a:defPPr>
              <a:defRPr lang="en-US"/>
            </a:defPPr>
            <a:lvl1pPr marL="0" algn="r" defTabSz="457200" rtl="0" eaLnBrk="1" latinLnBrk="0" hangingPunct="1">
              <a:defRPr sz="1323"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77D38DAF-82E5-4F16-9708-7032B2640FE9}" type="slidenum">
              <a:rPr lang="it-IT"/>
              <a:pPr/>
              <a:t>1</a:t>
            </a:fld>
            <a:endParaRPr lang="it-IT" dirty="0"/>
          </a:p>
        </p:txBody>
      </p:sp>
      <p:pic>
        <p:nvPicPr>
          <p:cNvPr id="7176" name="Picture 8" descr="A Multilayer Client-Server Queueing Network Model with Synchronous ...">
            <a:extLst>
              <a:ext uri="{FF2B5EF4-FFF2-40B4-BE49-F238E27FC236}">
                <a16:creationId xmlns:a16="http://schemas.microsoft.com/office/drawing/2014/main" id="{EDB6F1C2-D5BF-4D3F-9513-BD1D539F31A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7777" y="4526929"/>
            <a:ext cx="5650159" cy="2618005"/>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2" descr=" ">
            <a:extLst>
              <a:ext uri="{FF2B5EF4-FFF2-40B4-BE49-F238E27FC236}">
                <a16:creationId xmlns:a16="http://schemas.microsoft.com/office/drawing/2014/main" id="{D1E7EB86-97AD-CB10-AEAC-27532E7B93E1}"/>
              </a:ext>
            </a:extLst>
          </p:cNvPr>
          <p:cNvPicPr>
            <a:picLocks noChangeAspect="1" noChangeArrowheads="1"/>
          </p:cNvPicPr>
          <p:nvPr/>
        </p:nvPicPr>
        <p:blipFill>
          <a:blip r:embed="rId7">
            <a:extLst>
              <a:ext uri="{BEBA8EAE-BF5A-486C-A8C5-ECC9F3942E4B}">
                <a14:imgProps xmlns:a14="http://schemas.microsoft.com/office/drawing/2010/main">
                  <a14:imgLayer r:embed="rId8">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6177760" y="4860310"/>
            <a:ext cx="3455088" cy="1700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6434887"/>
      </p:ext>
    </p:extLst>
  </p:cSld>
  <p:clrMapOvr>
    <a:masterClrMapping/>
  </p:clrMapOvr>
  <mc:AlternateContent xmlns:mc="http://schemas.openxmlformats.org/markup-compatibility/2006" xmlns:p14="http://schemas.microsoft.com/office/powerpoint/2010/main">
    <mc:Choice Requires="p14">
      <p:transition spd="slow" p14:dur="2000" advTm="3068"/>
    </mc:Choice>
    <mc:Fallback xmlns="">
      <p:transition spd="slow" advTm="3068"/>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CF30794-E70E-423F-9B72-70D4D47E06EA}"/>
              </a:ext>
            </a:extLst>
          </p:cNvPr>
          <p:cNvSpPr>
            <a:spLocks noGrp="1"/>
          </p:cNvSpPr>
          <p:nvPr>
            <p:ph type="title"/>
          </p:nvPr>
        </p:nvSpPr>
        <p:spPr/>
        <p:txBody>
          <a:bodyPr/>
          <a:lstStyle/>
          <a:p>
            <a:r>
              <a:rPr lang="en-GB" dirty="0"/>
              <a:t>Tandem QN analysis</a:t>
            </a:r>
          </a:p>
        </p:txBody>
      </p:sp>
      <mc:AlternateContent xmlns:mc="http://schemas.openxmlformats.org/markup-compatibility/2006" xmlns:a14="http://schemas.microsoft.com/office/drawing/2010/main">
        <mc:Choice Requires="a14">
          <p:sp>
            <p:nvSpPr>
              <p:cNvPr id="3" name="Segnaposto contenuto 2">
                <a:extLst>
                  <a:ext uri="{FF2B5EF4-FFF2-40B4-BE49-F238E27FC236}">
                    <a16:creationId xmlns:a16="http://schemas.microsoft.com/office/drawing/2014/main" id="{9E367FB5-5874-40DF-ACBC-CB31511ADA1F}"/>
                  </a:ext>
                </a:extLst>
              </p:cNvPr>
              <p:cNvSpPr>
                <a:spLocks noGrp="1"/>
              </p:cNvSpPr>
              <p:nvPr>
                <p:ph idx="1"/>
              </p:nvPr>
            </p:nvSpPr>
            <p:spPr/>
            <p:txBody>
              <a:bodyPr/>
              <a:lstStyle/>
              <a:p>
                <a:r>
                  <a:rPr lang="it-IT" sz="2000" dirty="0"/>
                  <a:t>For a Tandem QN </a:t>
                </a:r>
                <a:r>
                  <a:rPr lang="it-IT" sz="2000" dirty="0" err="1"/>
                  <a:t>arrivals</a:t>
                </a:r>
                <a:r>
                  <a:rPr lang="it-IT" sz="2000" dirty="0"/>
                  <a:t> and the service are </a:t>
                </a:r>
                <a:r>
                  <a:rPr lang="it-IT" sz="2000" dirty="0" err="1"/>
                  <a:t>independent</a:t>
                </a:r>
                <a:r>
                  <a:rPr lang="it-IT" sz="2000" dirty="0"/>
                  <a:t>, </a:t>
                </a:r>
                <a:r>
                  <a:rPr lang="it-IT" sz="2000" dirty="0" err="1"/>
                  <a:t>thus</a:t>
                </a:r>
                <a:r>
                  <a:rPr lang="it-IT" sz="2000" dirty="0"/>
                  <a:t> the </a:t>
                </a:r>
                <a:r>
                  <a:rPr lang="it-IT" sz="2000" dirty="0" err="1"/>
                  <a:t>Burke’s</a:t>
                </a:r>
                <a:r>
                  <a:rPr lang="it-IT" sz="2000" dirty="0"/>
                  <a:t> </a:t>
                </a:r>
                <a:r>
                  <a:rPr lang="it-IT" sz="2000" dirty="0" err="1"/>
                  <a:t>Theorem</a:t>
                </a:r>
                <a:r>
                  <a:rPr lang="it-IT" sz="2000" dirty="0"/>
                  <a:t> </a:t>
                </a:r>
                <a:r>
                  <a:rPr lang="it-IT" sz="2000" dirty="0" err="1"/>
                  <a:t>holds</a:t>
                </a:r>
                <a:r>
                  <a:rPr lang="it-IT" sz="2000" dirty="0"/>
                  <a:t>. </a:t>
                </a:r>
                <a:r>
                  <a:rPr lang="it-IT" sz="2000" dirty="0" err="1"/>
                  <a:t>Then</a:t>
                </a:r>
                <a:r>
                  <a:rPr lang="it-IT" sz="2000" dirty="0"/>
                  <a:t> </a:t>
                </a:r>
                <a:r>
                  <a:rPr lang="it-IT" sz="2000" dirty="0" err="1"/>
                  <a:t>each</a:t>
                </a:r>
                <a:r>
                  <a:rPr lang="it-IT" sz="2000" dirty="0"/>
                  <a:t> </a:t>
                </a:r>
                <a:r>
                  <a:rPr lang="it-IT" sz="2000" dirty="0" err="1"/>
                  <a:t>queue</a:t>
                </a:r>
                <a:r>
                  <a:rPr lang="it-IT" sz="2000" dirty="0"/>
                  <a:t> can be </a:t>
                </a:r>
                <a:r>
                  <a:rPr lang="it-IT" sz="2000" dirty="0" err="1"/>
                  <a:t>studied</a:t>
                </a:r>
                <a:r>
                  <a:rPr lang="it-IT" sz="2000" dirty="0"/>
                  <a:t> </a:t>
                </a:r>
                <a:r>
                  <a:rPr lang="it-IT" sz="2000" dirty="0" err="1"/>
                  <a:t>separately</a:t>
                </a:r>
                <a:r>
                  <a:rPr lang="it-IT" sz="2000" dirty="0"/>
                  <a:t>.</a:t>
                </a:r>
              </a:p>
              <a:p>
                <a:endParaRPr lang="it-IT" dirty="0"/>
              </a:p>
              <a:p>
                <a:r>
                  <a:rPr lang="en-US" altLang="it-IT" sz="2000" dirty="0">
                    <a:solidFill>
                      <a:srgbClr val="E71224"/>
                    </a:solidFill>
                  </a:rPr>
                  <a:t>Theorem: </a:t>
                </a:r>
                <a:r>
                  <a:rPr lang="en-US" altLang="it-IT" sz="2000" dirty="0"/>
                  <a:t>Consider QN with </a:t>
                </a:r>
                <a14:m>
                  <m:oMath xmlns:m="http://schemas.openxmlformats.org/officeDocument/2006/math">
                    <m:r>
                      <a:rPr lang="it-IT" sz="2000" i="1" dirty="0">
                        <a:solidFill>
                          <a:srgbClr val="E71224"/>
                        </a:solidFill>
                        <a:latin typeface="Cambria Math" panose="02040503050406030204" pitchFamily="18" charset="0"/>
                      </a:rPr>
                      <m:t>𝑣</m:t>
                    </m:r>
                  </m:oMath>
                </a14:m>
                <a:r>
                  <a:rPr lang="en-US" altLang="it-IT" sz="2000" dirty="0"/>
                  <a:t> M/M/1 nodes in series. External arrivals are Poisson with rate </a:t>
                </a:r>
                <a14:m>
                  <m:oMath xmlns:m="http://schemas.openxmlformats.org/officeDocument/2006/math">
                    <m:r>
                      <a:rPr lang="it-IT" sz="2000" i="1" dirty="0">
                        <a:solidFill>
                          <a:srgbClr val="E71224"/>
                        </a:solidFill>
                        <a:latin typeface="Cambria Math" panose="02040503050406030204" pitchFamily="18" charset="0"/>
                      </a:rPr>
                      <m:t>𝜆</m:t>
                    </m:r>
                  </m:oMath>
                </a14:m>
                <a:r>
                  <a:rPr lang="en-US" altLang="it-IT" sz="2000" dirty="0"/>
                  <a:t>. Service times are exponential with rate </a:t>
                </a:r>
                <a14:m>
                  <m:oMath xmlns:m="http://schemas.openxmlformats.org/officeDocument/2006/math">
                    <m:sSub>
                      <m:sSubPr>
                        <m:ctrlPr>
                          <a:rPr lang="it-IT" sz="2000" b="0" i="1" dirty="0" smtClean="0">
                            <a:solidFill>
                              <a:srgbClr val="E71224"/>
                            </a:solidFill>
                            <a:latin typeface="Cambria Math" panose="02040503050406030204" pitchFamily="18" charset="0"/>
                          </a:rPr>
                        </m:ctrlPr>
                      </m:sSubPr>
                      <m:e>
                        <m:r>
                          <a:rPr lang="it-IT" sz="2000" b="0" i="1" dirty="0" smtClean="0">
                            <a:solidFill>
                              <a:srgbClr val="E71224"/>
                            </a:solidFill>
                            <a:latin typeface="Cambria Math" panose="02040503050406030204" pitchFamily="18" charset="0"/>
                          </a:rPr>
                          <m:t>𝜇</m:t>
                        </m:r>
                      </m:e>
                      <m:sub>
                        <m:r>
                          <a:rPr lang="it-IT" sz="2000" b="0" i="1" dirty="0" smtClean="0">
                            <a:solidFill>
                              <a:srgbClr val="E71224"/>
                            </a:solidFill>
                            <a:latin typeface="Cambria Math" panose="02040503050406030204" pitchFamily="18" charset="0"/>
                          </a:rPr>
                          <m:t>𝑖</m:t>
                        </m:r>
                      </m:sub>
                    </m:sSub>
                  </m:oMath>
                </a14:m>
                <a:r>
                  <a:rPr lang="en-US" altLang="it-IT" sz="2000" dirty="0"/>
                  <a:t>, </a:t>
                </a:r>
                <a14:m>
                  <m:oMath xmlns:m="http://schemas.openxmlformats.org/officeDocument/2006/math">
                    <m:r>
                      <a:rPr lang="it-IT" sz="2000" b="0" i="1" dirty="0" smtClean="0">
                        <a:solidFill>
                          <a:srgbClr val="E71224"/>
                        </a:solidFill>
                        <a:latin typeface="Cambria Math" panose="02040503050406030204" pitchFamily="18" charset="0"/>
                      </a:rPr>
                      <m:t>𝑖</m:t>
                    </m:r>
                    <m:r>
                      <a:rPr lang="it-IT" sz="2000" b="0" i="1" dirty="0" smtClean="0">
                        <a:solidFill>
                          <a:srgbClr val="E71224"/>
                        </a:solidFill>
                        <a:latin typeface="Cambria Math" panose="02040503050406030204" pitchFamily="18" charset="0"/>
                      </a:rPr>
                      <m:t>=1,2,…,</m:t>
                    </m:r>
                    <m:r>
                      <a:rPr lang="it-IT" sz="2000" b="0" i="1" dirty="0" smtClean="0">
                        <a:solidFill>
                          <a:srgbClr val="E71224"/>
                        </a:solidFill>
                        <a:latin typeface="Cambria Math" panose="02040503050406030204" pitchFamily="18" charset="0"/>
                      </a:rPr>
                      <m:t>𝑣</m:t>
                    </m:r>
                  </m:oMath>
                </a14:m>
                <a:r>
                  <a:rPr lang="en-US" altLang="it-IT" sz="2000" dirty="0"/>
                  <a:t>. </a:t>
                </a:r>
              </a:p>
              <a:p>
                <a:endParaRPr lang="en-US" altLang="it-IT" sz="500" dirty="0"/>
              </a:p>
              <a:p>
                <a:r>
                  <a:rPr lang="en-US" altLang="it-IT" sz="2000" dirty="0"/>
                  <a:t>Let </a:t>
                </a:r>
                <a14:m>
                  <m:oMath xmlns:m="http://schemas.openxmlformats.org/officeDocument/2006/math">
                    <m:sSub>
                      <m:sSubPr>
                        <m:ctrlPr>
                          <a:rPr lang="it-IT" sz="2000" i="1" dirty="0">
                            <a:solidFill>
                              <a:srgbClr val="E71224"/>
                            </a:solidFill>
                            <a:latin typeface="Cambria Math" panose="02040503050406030204" pitchFamily="18" charset="0"/>
                          </a:rPr>
                        </m:ctrlPr>
                      </m:sSubPr>
                      <m:e>
                        <m:r>
                          <a:rPr lang="it-IT" sz="2000" i="1" dirty="0">
                            <a:solidFill>
                              <a:srgbClr val="E71224"/>
                            </a:solidFill>
                            <a:latin typeface="Cambria Math" panose="02040503050406030204" pitchFamily="18" charset="0"/>
                          </a:rPr>
                          <m:t>𝜆</m:t>
                        </m:r>
                      </m:e>
                      <m:sub>
                        <m:r>
                          <a:rPr lang="it-IT" sz="2000" i="1" dirty="0">
                            <a:solidFill>
                              <a:srgbClr val="E71224"/>
                            </a:solidFill>
                            <a:latin typeface="Cambria Math" panose="02040503050406030204" pitchFamily="18" charset="0"/>
                          </a:rPr>
                          <m:t>𝑖</m:t>
                        </m:r>
                      </m:sub>
                    </m:sSub>
                  </m:oMath>
                </a14:m>
                <a:r>
                  <a:rPr lang="en-US" altLang="it-IT" sz="2000" dirty="0"/>
                  <a:t> be the arrivals to node </a:t>
                </a:r>
                <a14:m>
                  <m:oMath xmlns:m="http://schemas.openxmlformats.org/officeDocument/2006/math">
                    <m:r>
                      <a:rPr lang="it-IT" sz="2000" b="0" i="1" dirty="0" smtClean="0">
                        <a:solidFill>
                          <a:srgbClr val="E71224"/>
                        </a:solidFill>
                        <a:latin typeface="Cambria Math" panose="02040503050406030204" pitchFamily="18" charset="0"/>
                      </a:rPr>
                      <m:t>𝑖</m:t>
                    </m:r>
                    <m:r>
                      <a:rPr lang="it-IT" sz="2000" i="1" dirty="0">
                        <a:solidFill>
                          <a:srgbClr val="E71224"/>
                        </a:solidFill>
                        <a:latin typeface="Cambria Math" panose="02040503050406030204" pitchFamily="18" charset="0"/>
                      </a:rPr>
                      <m:t> </m:t>
                    </m:r>
                  </m:oMath>
                </a14:m>
                <a:r>
                  <a:rPr lang="en-US" altLang="it-IT" sz="2000" dirty="0"/>
                  <a:t>from node </a:t>
                </a:r>
                <a14:m>
                  <m:oMath xmlns:m="http://schemas.openxmlformats.org/officeDocument/2006/math">
                    <m:r>
                      <a:rPr lang="it-IT" sz="2000" b="0" i="1" dirty="0" smtClean="0">
                        <a:solidFill>
                          <a:srgbClr val="E71224"/>
                        </a:solidFill>
                        <a:latin typeface="Cambria Math" panose="02040503050406030204" pitchFamily="18" charset="0"/>
                      </a:rPr>
                      <m:t>𝑖</m:t>
                    </m:r>
                    <m:r>
                      <a:rPr lang="it-IT" sz="2000" b="0" i="1" dirty="0" smtClean="0">
                        <a:solidFill>
                          <a:srgbClr val="E71224"/>
                        </a:solidFill>
                        <a:latin typeface="Cambria Math" panose="02040503050406030204" pitchFamily="18" charset="0"/>
                      </a:rPr>
                      <m:t>−1</m:t>
                    </m:r>
                  </m:oMath>
                </a14:m>
                <a:r>
                  <a:rPr lang="en-US" altLang="it-IT" sz="2000" dirty="0"/>
                  <a:t>, and let </a:t>
                </a:r>
                <a14:m>
                  <m:oMath xmlns:m="http://schemas.openxmlformats.org/officeDocument/2006/math">
                    <m:sSub>
                      <m:sSubPr>
                        <m:ctrlPr>
                          <a:rPr lang="it-IT" altLang="it-IT" sz="2000" i="1">
                            <a:solidFill>
                              <a:srgbClr val="FF0000"/>
                            </a:solidFill>
                            <a:latin typeface="Cambria Math" panose="02040503050406030204" pitchFamily="18" charset="0"/>
                          </a:rPr>
                        </m:ctrlPr>
                      </m:sSubPr>
                      <m:e>
                        <m:r>
                          <a:rPr lang="it-IT" altLang="it-IT" sz="2000" i="1">
                            <a:solidFill>
                              <a:srgbClr val="FF0000"/>
                            </a:solidFill>
                            <a:latin typeface="Cambria Math" panose="02040503050406030204" pitchFamily="18" charset="0"/>
                          </a:rPr>
                          <m:t>𝑋</m:t>
                        </m:r>
                      </m:e>
                      <m:sub>
                        <m:r>
                          <a:rPr lang="it-IT" altLang="it-IT" sz="2000" i="1">
                            <a:solidFill>
                              <a:srgbClr val="FF0000"/>
                            </a:solidFill>
                            <a:latin typeface="Cambria Math" panose="02040503050406030204" pitchFamily="18" charset="0"/>
                          </a:rPr>
                          <m:t>𝑖</m:t>
                        </m:r>
                      </m:sub>
                    </m:sSub>
                  </m:oMath>
                </a14:m>
                <a:r>
                  <a:rPr lang="en-US" altLang="it-IT" sz="2000" dirty="0"/>
                  <a:t> be the </a:t>
                </a:r>
                <a:r>
                  <a:rPr lang="en-US" altLang="it-IT" sz="2000" dirty="0" err="1"/>
                  <a:t>r.v.</a:t>
                </a:r>
                <a:r>
                  <a:rPr lang="en-US" altLang="it-IT" sz="2000" dirty="0"/>
                  <a:t> associated with the </a:t>
                </a:r>
                <a:r>
                  <a:rPr lang="en-US" altLang="it-IT" sz="2000" dirty="0">
                    <a:solidFill>
                      <a:srgbClr val="FF0000"/>
                    </a:solidFill>
                  </a:rPr>
                  <a:t>#costumers </a:t>
                </a:r>
                <a:r>
                  <a:rPr lang="en-US" altLang="it-IT" sz="2000" dirty="0"/>
                  <a:t>in the  </a:t>
                </a:r>
                <a14:m>
                  <m:oMath xmlns:m="http://schemas.openxmlformats.org/officeDocument/2006/math">
                    <m:r>
                      <a:rPr lang="it-IT" sz="2000" i="1" dirty="0">
                        <a:solidFill>
                          <a:srgbClr val="E71224"/>
                        </a:solidFill>
                        <a:latin typeface="Cambria Math" panose="02040503050406030204" pitchFamily="18" charset="0"/>
                      </a:rPr>
                      <m:t>𝑖</m:t>
                    </m:r>
                  </m:oMath>
                </a14:m>
                <a:r>
                  <a:rPr lang="en-US" altLang="it-IT" sz="2000" dirty="0"/>
                  <a:t>-</a:t>
                </a:r>
                <a:r>
                  <a:rPr lang="en-US" altLang="it-IT" sz="2000" dirty="0" err="1"/>
                  <a:t>th</a:t>
                </a:r>
                <a:r>
                  <a:rPr lang="en-US" altLang="it-IT" sz="2000" dirty="0"/>
                  <a:t> node, and </a:t>
                </a:r>
                <a14:m>
                  <m:oMath xmlns:m="http://schemas.openxmlformats.org/officeDocument/2006/math">
                    <m:sSub>
                      <m:sSubPr>
                        <m:ctrlPr>
                          <a:rPr lang="it-IT" altLang="it-IT" sz="2000" b="0" i="1" smtClean="0">
                            <a:solidFill>
                              <a:srgbClr val="FF0000"/>
                            </a:solidFill>
                            <a:latin typeface="Cambria Math" panose="02040503050406030204" pitchFamily="18" charset="0"/>
                          </a:rPr>
                        </m:ctrlPr>
                      </m:sSubPr>
                      <m:e>
                        <m:r>
                          <a:rPr lang="it-IT" altLang="it-IT" sz="2000" b="0" i="1" smtClean="0">
                            <a:solidFill>
                              <a:srgbClr val="FF0000"/>
                            </a:solidFill>
                            <a:latin typeface="Cambria Math" panose="02040503050406030204" pitchFamily="18" charset="0"/>
                          </a:rPr>
                          <m:t>𝜋</m:t>
                        </m:r>
                      </m:e>
                      <m:sub>
                        <m:r>
                          <a:rPr lang="it-IT" altLang="it-IT" sz="2000" b="0" i="1" smtClean="0">
                            <a:solidFill>
                              <a:srgbClr val="FF0000"/>
                            </a:solidFill>
                            <a:latin typeface="Cambria Math" panose="02040503050406030204" pitchFamily="18" charset="0"/>
                          </a:rPr>
                          <m:t>𝑖</m:t>
                        </m:r>
                      </m:sub>
                    </m:sSub>
                    <m:d>
                      <m:dPr>
                        <m:ctrlPr>
                          <a:rPr lang="it-IT" altLang="it-IT" sz="2000" b="0" i="1" smtClean="0">
                            <a:solidFill>
                              <a:srgbClr val="FF0000"/>
                            </a:solidFill>
                            <a:latin typeface="Cambria Math" panose="02040503050406030204" pitchFamily="18" charset="0"/>
                          </a:rPr>
                        </m:ctrlPr>
                      </m:dPr>
                      <m:e>
                        <m:sSub>
                          <m:sSubPr>
                            <m:ctrlPr>
                              <a:rPr lang="it-IT" altLang="it-IT" sz="2000" b="0" i="1" smtClean="0">
                                <a:solidFill>
                                  <a:srgbClr val="FF0000"/>
                                </a:solidFill>
                                <a:latin typeface="Cambria Math" panose="02040503050406030204" pitchFamily="18" charset="0"/>
                              </a:rPr>
                            </m:ctrlPr>
                          </m:sSubPr>
                          <m:e>
                            <m:r>
                              <a:rPr lang="it-IT" altLang="it-IT" sz="2000" b="0" i="1" smtClean="0">
                                <a:solidFill>
                                  <a:srgbClr val="FF0000"/>
                                </a:solidFill>
                                <a:latin typeface="Cambria Math" panose="02040503050406030204" pitchFamily="18" charset="0"/>
                              </a:rPr>
                              <m:t>𝑥</m:t>
                            </m:r>
                          </m:e>
                          <m:sub>
                            <m:r>
                              <a:rPr lang="it-IT" altLang="it-IT" sz="2000" b="0" i="1" smtClean="0">
                                <a:solidFill>
                                  <a:srgbClr val="FF0000"/>
                                </a:solidFill>
                                <a:latin typeface="Cambria Math" panose="02040503050406030204" pitchFamily="18" charset="0"/>
                              </a:rPr>
                              <m:t>𝑖</m:t>
                            </m:r>
                          </m:sub>
                        </m:sSub>
                      </m:e>
                    </m:d>
                    <m:r>
                      <a:rPr lang="it-IT" altLang="it-IT" sz="2000" b="0" i="1" smtClean="0">
                        <a:solidFill>
                          <a:srgbClr val="FF0000"/>
                        </a:solidFill>
                        <a:latin typeface="Cambria Math" panose="02040503050406030204" pitchFamily="18" charset="0"/>
                      </a:rPr>
                      <m:t>=</m:t>
                    </m:r>
                    <m:func>
                      <m:funcPr>
                        <m:ctrlPr>
                          <a:rPr lang="it-IT" altLang="it-IT" sz="2000" b="0" i="1" smtClean="0">
                            <a:solidFill>
                              <a:srgbClr val="FF0000"/>
                            </a:solidFill>
                            <a:latin typeface="Cambria Math" panose="02040503050406030204" pitchFamily="18" charset="0"/>
                          </a:rPr>
                        </m:ctrlPr>
                      </m:funcPr>
                      <m:fName>
                        <m:r>
                          <m:rPr>
                            <m:sty m:val="p"/>
                          </m:rPr>
                          <a:rPr lang="it-IT" altLang="it-IT" sz="2000" b="0" i="0" smtClean="0">
                            <a:solidFill>
                              <a:srgbClr val="FF0000"/>
                            </a:solidFill>
                            <a:latin typeface="Cambria Math" panose="02040503050406030204" pitchFamily="18" charset="0"/>
                          </a:rPr>
                          <m:t>Pr</m:t>
                        </m:r>
                      </m:fName>
                      <m:e>
                        <m:r>
                          <a:rPr lang="it-IT" altLang="it-IT" sz="2000" b="0" i="1" smtClean="0">
                            <a:solidFill>
                              <a:srgbClr val="FF0000"/>
                            </a:solidFill>
                            <a:latin typeface="Cambria Math" panose="02040503050406030204" pitchFamily="18" charset="0"/>
                          </a:rPr>
                          <m:t>(</m:t>
                        </m:r>
                        <m:sSub>
                          <m:sSubPr>
                            <m:ctrlPr>
                              <a:rPr lang="it-IT" altLang="it-IT" sz="2000" b="0" i="1" smtClean="0">
                                <a:solidFill>
                                  <a:srgbClr val="FF0000"/>
                                </a:solidFill>
                                <a:latin typeface="Cambria Math" panose="02040503050406030204" pitchFamily="18" charset="0"/>
                              </a:rPr>
                            </m:ctrlPr>
                          </m:sSubPr>
                          <m:e>
                            <m:r>
                              <a:rPr lang="it-IT" altLang="it-IT" sz="2000" b="0" i="1" smtClean="0">
                                <a:solidFill>
                                  <a:srgbClr val="FF0000"/>
                                </a:solidFill>
                                <a:latin typeface="Cambria Math" panose="02040503050406030204" pitchFamily="18" charset="0"/>
                              </a:rPr>
                              <m:t>𝑋</m:t>
                            </m:r>
                          </m:e>
                          <m:sub>
                            <m:r>
                              <a:rPr lang="it-IT" altLang="it-IT" sz="2000" b="0" i="1" smtClean="0">
                                <a:solidFill>
                                  <a:srgbClr val="FF0000"/>
                                </a:solidFill>
                                <a:latin typeface="Cambria Math" panose="02040503050406030204" pitchFamily="18" charset="0"/>
                              </a:rPr>
                              <m:t>𝑖</m:t>
                            </m:r>
                          </m:sub>
                        </m:sSub>
                        <m:r>
                          <a:rPr lang="it-IT" altLang="it-IT" sz="2000" b="0" i="1" smtClean="0">
                            <a:solidFill>
                              <a:srgbClr val="FF0000"/>
                            </a:solidFill>
                            <a:latin typeface="Cambria Math" panose="02040503050406030204" pitchFamily="18" charset="0"/>
                          </a:rPr>
                          <m:t>(∞)=</m:t>
                        </m:r>
                        <m:sSub>
                          <m:sSubPr>
                            <m:ctrlPr>
                              <a:rPr lang="it-IT" altLang="it-IT" sz="2000" b="0" i="1" smtClean="0">
                                <a:solidFill>
                                  <a:srgbClr val="FF0000"/>
                                </a:solidFill>
                                <a:latin typeface="Cambria Math" panose="02040503050406030204" pitchFamily="18" charset="0"/>
                              </a:rPr>
                            </m:ctrlPr>
                          </m:sSubPr>
                          <m:e>
                            <m:r>
                              <a:rPr lang="it-IT" altLang="it-IT" sz="2000" b="0" i="1" smtClean="0">
                                <a:solidFill>
                                  <a:srgbClr val="FF0000"/>
                                </a:solidFill>
                                <a:latin typeface="Cambria Math" panose="02040503050406030204" pitchFamily="18" charset="0"/>
                              </a:rPr>
                              <m:t>𝑥</m:t>
                            </m:r>
                          </m:e>
                          <m:sub>
                            <m:r>
                              <a:rPr lang="it-IT" altLang="it-IT" sz="2000" b="0" i="1" smtClean="0">
                                <a:solidFill>
                                  <a:srgbClr val="FF0000"/>
                                </a:solidFill>
                                <a:latin typeface="Cambria Math" panose="02040503050406030204" pitchFamily="18" charset="0"/>
                              </a:rPr>
                              <m:t>𝑖</m:t>
                            </m:r>
                          </m:sub>
                        </m:sSub>
                        <m:r>
                          <a:rPr lang="it-IT" altLang="it-IT" sz="2000" b="0" i="1" smtClean="0">
                            <a:solidFill>
                              <a:srgbClr val="FF0000"/>
                            </a:solidFill>
                            <a:latin typeface="Cambria Math" panose="02040503050406030204" pitchFamily="18" charset="0"/>
                          </a:rPr>
                          <m:t>)</m:t>
                        </m:r>
                      </m:e>
                    </m:func>
                  </m:oMath>
                </a14:m>
                <a:r>
                  <a:rPr lang="en-US" altLang="it-IT" sz="2000" dirty="0"/>
                  <a:t> </a:t>
                </a:r>
              </a:p>
              <a:p>
                <a:endParaRPr lang="en-US" altLang="it-IT" sz="500" dirty="0"/>
              </a:p>
              <a:p>
                <a:r>
                  <a:rPr lang="en-US" altLang="it-IT" sz="2000" dirty="0"/>
                  <a:t>Due to the absence of loops, nodes are independent, then if queues are ergodic, </a:t>
                </a:r>
                <a14:m>
                  <m:oMath xmlns:m="http://schemas.openxmlformats.org/officeDocument/2006/math">
                    <m:r>
                      <a:rPr lang="it-IT" sz="2000" i="1" dirty="0">
                        <a:solidFill>
                          <a:srgbClr val="E71224"/>
                        </a:solidFill>
                        <a:latin typeface="Cambria Math" panose="02040503050406030204" pitchFamily="18" charset="0"/>
                      </a:rPr>
                      <m:t>𝜆</m:t>
                    </m:r>
                    <m:r>
                      <a:rPr lang="it-IT" sz="2000" i="1" dirty="0">
                        <a:solidFill>
                          <a:srgbClr val="E71224"/>
                        </a:solidFill>
                        <a:latin typeface="Cambria Math" panose="02040503050406030204" pitchFamily="18" charset="0"/>
                      </a:rPr>
                      <m:t>/</m:t>
                    </m:r>
                    <m:sSub>
                      <m:sSubPr>
                        <m:ctrlPr>
                          <a:rPr lang="it-IT" sz="2000" i="1" dirty="0">
                            <a:solidFill>
                              <a:srgbClr val="E71224"/>
                            </a:solidFill>
                            <a:latin typeface="Cambria Math" panose="02040503050406030204" pitchFamily="18" charset="0"/>
                          </a:rPr>
                        </m:ctrlPr>
                      </m:sSubPr>
                      <m:e>
                        <m:r>
                          <a:rPr lang="it-IT" sz="2000" i="1" dirty="0">
                            <a:solidFill>
                              <a:srgbClr val="E71224"/>
                            </a:solidFill>
                            <a:latin typeface="Cambria Math" panose="02040503050406030204" pitchFamily="18" charset="0"/>
                          </a:rPr>
                          <m:t>𝜇</m:t>
                        </m:r>
                      </m:e>
                      <m:sub>
                        <m:r>
                          <a:rPr lang="it-IT" sz="2000" i="1" dirty="0">
                            <a:solidFill>
                              <a:srgbClr val="E71224"/>
                            </a:solidFill>
                            <a:latin typeface="Cambria Math" panose="02040503050406030204" pitchFamily="18" charset="0"/>
                          </a:rPr>
                          <m:t>𝑖</m:t>
                        </m:r>
                      </m:sub>
                    </m:sSub>
                    <m:r>
                      <a:rPr lang="it-IT" sz="2000" b="0" i="0" dirty="0" smtClean="0">
                        <a:solidFill>
                          <a:srgbClr val="E71224"/>
                        </a:solidFill>
                        <a:latin typeface="Cambria Math" panose="02040503050406030204" pitchFamily="18" charset="0"/>
                      </a:rPr>
                      <m:t>&lt;</m:t>
                    </m:r>
                    <m:r>
                      <a:rPr lang="it-IT" sz="2000" b="0" i="1" dirty="0" smtClean="0">
                        <a:solidFill>
                          <a:srgbClr val="E71224"/>
                        </a:solidFill>
                        <a:latin typeface="Cambria Math" panose="02040503050406030204" pitchFamily="18" charset="0"/>
                      </a:rPr>
                      <m:t>1</m:t>
                    </m:r>
                  </m:oMath>
                </a14:m>
                <a:r>
                  <a:rPr lang="en-US" altLang="it-IT" sz="2000" dirty="0"/>
                  <a:t>, the </a:t>
                </a:r>
                <a:r>
                  <a:rPr lang="en-US" altLang="it-IT" sz="2000" dirty="0">
                    <a:solidFill>
                      <a:srgbClr val="FF0000"/>
                    </a:solidFill>
                  </a:rPr>
                  <a:t>joint</a:t>
                </a:r>
                <a:r>
                  <a:rPr lang="en-US" altLang="it-IT" sz="2000" dirty="0"/>
                  <a:t> </a:t>
                </a:r>
                <a:r>
                  <a:rPr lang="en-US" altLang="it-IT" sz="2000" dirty="0">
                    <a:solidFill>
                      <a:srgbClr val="FF0000"/>
                    </a:solidFill>
                  </a:rPr>
                  <a:t>stationary</a:t>
                </a:r>
                <a:r>
                  <a:rPr lang="en-US" altLang="it-IT" sz="2000" dirty="0"/>
                  <a:t> </a:t>
                </a:r>
                <a:r>
                  <a:rPr lang="en-US" altLang="it-IT" sz="2000" dirty="0">
                    <a:solidFill>
                      <a:srgbClr val="FF0000"/>
                    </a:solidFill>
                  </a:rPr>
                  <a:t>probability</a:t>
                </a:r>
                <a:r>
                  <a:rPr lang="en-US" altLang="it-IT" sz="2000" dirty="0"/>
                  <a:t> takes the </a:t>
                </a:r>
                <a:r>
                  <a:rPr lang="en-US" altLang="it-IT" sz="2000" dirty="0">
                    <a:solidFill>
                      <a:srgbClr val="E71224"/>
                    </a:solidFill>
                  </a:rPr>
                  <a:t>product form</a:t>
                </a:r>
              </a:p>
              <a:p>
                <a:endParaRPr lang="en-US" dirty="0"/>
              </a:p>
              <a:p>
                <a:pPr marL="0" indent="0">
                  <a:buNone/>
                </a:pPr>
                <a:endParaRPr lang="en-US" dirty="0"/>
              </a:p>
              <a:p>
                <a:pPr marL="0" indent="0">
                  <a:buNone/>
                </a:pPr>
                <a:endParaRPr lang="en-US" sz="1000" dirty="0"/>
              </a:p>
              <a:p>
                <a:r>
                  <a:rPr lang="en-US" sz="2000" dirty="0"/>
                  <a:t>As an example, it follows, e.g., the mean number of costumers in the QN is given by</a:t>
                </a:r>
                <a:endParaRPr lang="en-GB" sz="2000" dirty="0"/>
              </a:p>
            </p:txBody>
          </p:sp>
        </mc:Choice>
        <mc:Fallback xmlns="">
          <p:sp>
            <p:nvSpPr>
              <p:cNvPr id="3" name="Segnaposto contenuto 2">
                <a:extLst>
                  <a:ext uri="{FF2B5EF4-FFF2-40B4-BE49-F238E27FC236}">
                    <a16:creationId xmlns:a16="http://schemas.microsoft.com/office/drawing/2014/main" id="{9E367FB5-5874-40DF-ACBC-CB31511ADA1F}"/>
                  </a:ext>
                </a:extLst>
              </p:cNvPr>
              <p:cNvSpPr>
                <a:spLocks noGrp="1" noRot="1" noChangeAspect="1" noMove="1" noResize="1" noEditPoints="1" noAdjustHandles="1" noChangeArrowheads="1" noChangeShapeType="1" noTextEdit="1"/>
              </p:cNvSpPr>
              <p:nvPr>
                <p:ph idx="1"/>
              </p:nvPr>
            </p:nvSpPr>
            <p:spPr>
              <a:blipFill>
                <a:blip r:embed="rId5"/>
                <a:stretch>
                  <a:fillRect l="-581" t="-1006"/>
                </a:stretch>
              </a:blipFill>
            </p:spPr>
            <p:txBody>
              <a:bodyPr/>
              <a:lstStyle/>
              <a:p>
                <a:r>
                  <a:rPr lang="it-IT">
                    <a:noFill/>
                  </a:rPr>
                  <a:t> </a:t>
                </a:r>
              </a:p>
            </p:txBody>
          </p:sp>
        </mc:Fallback>
      </mc:AlternateContent>
      <p:sp>
        <p:nvSpPr>
          <p:cNvPr id="4" name="Segnaposto piè di pagina 3">
            <a:extLst>
              <a:ext uri="{FF2B5EF4-FFF2-40B4-BE49-F238E27FC236}">
                <a16:creationId xmlns:a16="http://schemas.microsoft.com/office/drawing/2014/main" id="{AFDDCFC8-5FF9-4234-9796-FAB2D6B366B8}"/>
              </a:ext>
            </a:extLst>
          </p:cNvPr>
          <p:cNvSpPr>
            <a:spLocks noGrp="1"/>
          </p:cNvSpPr>
          <p:nvPr>
            <p:ph type="ftr" sz="quarter" idx="11"/>
          </p:nvPr>
        </p:nvSpPr>
        <p:spPr/>
        <p:txBody>
          <a:bodyPr/>
          <a:lstStyle/>
          <a:p>
            <a:r>
              <a:rPr lang="it-IT"/>
              <a:t>alessandro.pilloni@unica.it</a:t>
            </a:r>
            <a:endParaRPr lang="it-IT" dirty="0"/>
          </a:p>
        </p:txBody>
      </p:sp>
      <p:sp>
        <p:nvSpPr>
          <p:cNvPr id="5" name="Segnaposto numero diapositiva 4">
            <a:extLst>
              <a:ext uri="{FF2B5EF4-FFF2-40B4-BE49-F238E27FC236}">
                <a16:creationId xmlns:a16="http://schemas.microsoft.com/office/drawing/2014/main" id="{1F1414BA-C4CA-4ADB-A0C3-9A280691897C}"/>
              </a:ext>
            </a:extLst>
          </p:cNvPr>
          <p:cNvSpPr>
            <a:spLocks noGrp="1"/>
          </p:cNvSpPr>
          <p:nvPr>
            <p:ph type="sldNum" sz="quarter" idx="12"/>
          </p:nvPr>
        </p:nvSpPr>
        <p:spPr/>
        <p:txBody>
          <a:bodyPr/>
          <a:lstStyle/>
          <a:p>
            <a:fld id="{77D38DAF-82E5-4F16-9708-7032B2640FE9}" type="slidenum">
              <a:rPr lang="it-IT" smtClean="0"/>
              <a:t>10</a:t>
            </a:fld>
            <a:endParaRPr lang="it-IT"/>
          </a:p>
        </p:txBody>
      </p:sp>
      <p:pic>
        <p:nvPicPr>
          <p:cNvPr id="8" name="Immagine 7">
            <a:extLst>
              <a:ext uri="{FF2B5EF4-FFF2-40B4-BE49-F238E27FC236}">
                <a16:creationId xmlns:a16="http://schemas.microsoft.com/office/drawing/2014/main" id="{5E3552AA-195D-4DEC-A39C-683B20498AEB}"/>
              </a:ext>
            </a:extLst>
          </p:cNvPr>
          <p:cNvPicPr>
            <a:picLocks noChangeAspect="1"/>
          </p:cNvPicPr>
          <p:nvPr>
            <p:custDataLst>
              <p:tags r:id="rId1"/>
            </p:custDataLst>
          </p:nvPr>
        </p:nvPicPr>
        <p:blipFill>
          <a:blip r:embed="rId6">
            <a:extLst>
              <a:ext uri="{28A0092B-C50C-407E-A947-70E740481C1C}">
                <a14:useLocalDpi xmlns:a14="http://schemas.microsoft.com/office/drawing/2010/main" val="0"/>
              </a:ext>
            </a:extLst>
          </a:blip>
          <a:stretch>
            <a:fillRect/>
          </a:stretch>
        </p:blipFill>
        <p:spPr>
          <a:xfrm>
            <a:off x="489202" y="4734543"/>
            <a:ext cx="9102220" cy="693346"/>
          </a:xfrm>
          <a:prstGeom prst="rect">
            <a:avLst/>
          </a:prstGeom>
        </p:spPr>
      </p:pic>
      <p:pic>
        <p:nvPicPr>
          <p:cNvPr id="26" name="Immagine 25">
            <a:extLst>
              <a:ext uri="{FF2B5EF4-FFF2-40B4-BE49-F238E27FC236}">
                <a16:creationId xmlns:a16="http://schemas.microsoft.com/office/drawing/2014/main" id="{F2C66628-F7ED-4407-A2F5-6AB74982A081}"/>
              </a:ext>
            </a:extLst>
          </p:cNvPr>
          <p:cNvPicPr>
            <a:picLocks noChangeAspect="1"/>
          </p:cNvPicPr>
          <p:nvPr>
            <p:custDataLst>
              <p:tags r:id="rId2"/>
            </p:custDataLst>
          </p:nvPr>
        </p:nvPicPr>
        <p:blipFill>
          <a:blip r:embed="rId7">
            <a:extLst>
              <a:ext uri="{28A0092B-C50C-407E-A947-70E740481C1C}">
                <a14:useLocalDpi xmlns:a14="http://schemas.microsoft.com/office/drawing/2010/main" val="0"/>
              </a:ext>
            </a:extLst>
          </a:blip>
          <a:stretch>
            <a:fillRect/>
          </a:stretch>
        </p:blipFill>
        <p:spPr>
          <a:xfrm>
            <a:off x="1394503" y="6269023"/>
            <a:ext cx="7492800" cy="796800"/>
          </a:xfrm>
          <a:prstGeom prst="rect">
            <a:avLst/>
          </a:prstGeom>
        </p:spPr>
      </p:pic>
      <p:sp>
        <p:nvSpPr>
          <p:cNvPr id="16" name="Rettangolo con angoli arrotondati 15">
            <a:extLst>
              <a:ext uri="{FF2B5EF4-FFF2-40B4-BE49-F238E27FC236}">
                <a16:creationId xmlns:a16="http://schemas.microsoft.com/office/drawing/2014/main" id="{45D5AFD0-9C8C-441E-BA5B-BC6D020E3A59}"/>
              </a:ext>
            </a:extLst>
          </p:cNvPr>
          <p:cNvSpPr/>
          <p:nvPr/>
        </p:nvSpPr>
        <p:spPr>
          <a:xfrm>
            <a:off x="273049" y="1998617"/>
            <a:ext cx="9475066" cy="3553097"/>
          </a:xfrm>
          <a:prstGeom prst="roundRect">
            <a:avLst>
              <a:gd name="adj" fmla="val 8089"/>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Tree>
    <p:extLst>
      <p:ext uri="{BB962C8B-B14F-4D97-AF65-F5344CB8AC3E}">
        <p14:creationId xmlns:p14="http://schemas.microsoft.com/office/powerpoint/2010/main" val="1825959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Immagine 32">
            <a:extLst>
              <a:ext uri="{FF2B5EF4-FFF2-40B4-BE49-F238E27FC236}">
                <a16:creationId xmlns:a16="http://schemas.microsoft.com/office/drawing/2014/main" id="{0EC9F39E-773B-4C50-A83E-33C958236905}"/>
              </a:ext>
            </a:extLst>
          </p:cNvPr>
          <p:cNvPicPr>
            <a:picLocks noChangeAspect="1"/>
          </p:cNvPicPr>
          <p:nvPr/>
        </p:nvPicPr>
        <p:blipFill>
          <a:blip r:embed="rId3"/>
          <a:stretch>
            <a:fillRect/>
          </a:stretch>
        </p:blipFill>
        <p:spPr>
          <a:xfrm>
            <a:off x="1886746" y="3470977"/>
            <a:ext cx="6307130" cy="3743213"/>
          </a:xfrm>
          <a:prstGeom prst="rect">
            <a:avLst/>
          </a:prstGeom>
        </p:spPr>
      </p:pic>
      <p:sp>
        <p:nvSpPr>
          <p:cNvPr id="2" name="Titolo 1">
            <a:extLst>
              <a:ext uri="{FF2B5EF4-FFF2-40B4-BE49-F238E27FC236}">
                <a16:creationId xmlns:a16="http://schemas.microsoft.com/office/drawing/2014/main" id="{F5C4D1CE-4D92-417A-8AE9-1F95B70D9D9C}"/>
              </a:ext>
            </a:extLst>
          </p:cNvPr>
          <p:cNvSpPr>
            <a:spLocks noGrp="1"/>
          </p:cNvSpPr>
          <p:nvPr>
            <p:ph type="title"/>
          </p:nvPr>
        </p:nvSpPr>
        <p:spPr/>
        <p:txBody>
          <a:bodyPr/>
          <a:lstStyle/>
          <a:p>
            <a:r>
              <a:rPr lang="it-IT" dirty="0" err="1"/>
              <a:t>Molling</a:t>
            </a:r>
            <a:r>
              <a:rPr lang="it-IT" dirty="0"/>
              <a:t> of a Tandem QN </a:t>
            </a:r>
            <a:r>
              <a:rPr lang="it-IT" dirty="0" err="1"/>
              <a:t>as</a:t>
            </a:r>
            <a:r>
              <a:rPr lang="it-IT" dirty="0"/>
              <a:t> a CT-MC</a:t>
            </a:r>
            <a:endParaRPr lang="en-GB" dirty="0"/>
          </a:p>
        </p:txBody>
      </p:sp>
      <mc:AlternateContent xmlns:mc="http://schemas.openxmlformats.org/markup-compatibility/2006" xmlns:a14="http://schemas.microsoft.com/office/drawing/2010/main">
        <mc:Choice Requires="a14">
          <p:sp>
            <p:nvSpPr>
              <p:cNvPr id="3" name="Segnaposto contenuto 2">
                <a:extLst>
                  <a:ext uri="{FF2B5EF4-FFF2-40B4-BE49-F238E27FC236}">
                    <a16:creationId xmlns:a16="http://schemas.microsoft.com/office/drawing/2014/main" id="{E2709F85-EEF0-46A4-B037-A158F809E793}"/>
                  </a:ext>
                </a:extLst>
              </p:cNvPr>
              <p:cNvSpPr>
                <a:spLocks noGrp="1"/>
              </p:cNvSpPr>
              <p:nvPr>
                <p:ph idx="1"/>
              </p:nvPr>
            </p:nvSpPr>
            <p:spPr>
              <a:xfrm>
                <a:off x="166254" y="995684"/>
                <a:ext cx="9748115" cy="6059058"/>
              </a:xfrm>
            </p:spPr>
            <p:txBody>
              <a:bodyPr/>
              <a:lstStyle/>
              <a:p>
                <a:r>
                  <a:rPr lang="en-GB" sz="2000" dirty="0">
                    <a:solidFill>
                      <a:srgbClr val="E71224"/>
                    </a:solidFill>
                  </a:rPr>
                  <a:t>Example 2:</a:t>
                </a:r>
                <a:r>
                  <a:rPr lang="it-IT" sz="2000" dirty="0">
                    <a:solidFill>
                      <a:srgbClr val="E71224"/>
                    </a:solidFill>
                  </a:rPr>
                  <a:t> </a:t>
                </a:r>
                <a:r>
                  <a:rPr lang="en-GB" sz="2000" dirty="0"/>
                  <a:t>Consider a Tandem QN of two M/M/1 stations</a:t>
                </a:r>
              </a:p>
              <a:p>
                <a:endParaRPr lang="en-GB" dirty="0"/>
              </a:p>
              <a:p>
                <a:pPr marL="0" indent="0">
                  <a:buNone/>
                </a:pPr>
                <a:endParaRPr lang="en-GB" dirty="0"/>
              </a:p>
              <a:p>
                <a:pPr marL="0" indent="0">
                  <a:buNone/>
                </a:pPr>
                <a:endParaRPr lang="en-GB" sz="1000" dirty="0"/>
              </a:p>
              <a:p>
                <a:r>
                  <a:rPr lang="en-GB" sz="2000" dirty="0"/>
                  <a:t>This QN can be modelled by an </a:t>
                </a:r>
                <a:r>
                  <a:rPr lang="en-GB" sz="2000" dirty="0">
                    <a:solidFill>
                      <a:srgbClr val="E71224"/>
                    </a:solidFill>
                  </a:rPr>
                  <a:t>infinite-state CT-MC </a:t>
                </a:r>
                <a:r>
                  <a:rPr lang="en-GB" sz="2000" dirty="0"/>
                  <a:t>which states consist of the </a:t>
                </a:r>
                <a:r>
                  <a:rPr lang="en-GB" sz="2000" b="1" dirty="0"/>
                  <a:t>pair of </a:t>
                </a:r>
                <a:r>
                  <a:rPr lang="en-GB" sz="2000" b="1" dirty="0" err="1"/>
                  <a:t>r.v.</a:t>
                </a:r>
                <a:r>
                  <a:rPr lang="en-GB" sz="2000" dirty="0"/>
                  <a:t> </a:t>
                </a:r>
                <a14:m>
                  <m:oMath xmlns:m="http://schemas.openxmlformats.org/officeDocument/2006/math">
                    <m:d>
                      <m:dPr>
                        <m:ctrlPr>
                          <a:rPr lang="en-GB" sz="2000" i="1" dirty="0">
                            <a:solidFill>
                              <a:srgbClr val="E71224"/>
                            </a:solidFill>
                            <a:latin typeface="Cambria Math" panose="02040503050406030204" pitchFamily="18" charset="0"/>
                          </a:rPr>
                        </m:ctrlPr>
                      </m:dPr>
                      <m:e>
                        <m:sSub>
                          <m:sSubPr>
                            <m:ctrlPr>
                              <a:rPr lang="en-GB" sz="2000" i="1" dirty="0">
                                <a:solidFill>
                                  <a:srgbClr val="E71224"/>
                                </a:solidFill>
                                <a:latin typeface="Cambria Math" panose="02040503050406030204" pitchFamily="18" charset="0"/>
                              </a:rPr>
                            </m:ctrlPr>
                          </m:sSubPr>
                          <m:e>
                            <m:r>
                              <a:rPr lang="it-IT" sz="2000" i="1" dirty="0">
                                <a:solidFill>
                                  <a:srgbClr val="E71224"/>
                                </a:solidFill>
                                <a:latin typeface="Cambria Math" panose="02040503050406030204" pitchFamily="18" charset="0"/>
                              </a:rPr>
                              <m:t>𝑋</m:t>
                            </m:r>
                          </m:e>
                          <m:sub>
                            <m:r>
                              <a:rPr lang="en-GB" sz="2000" i="1" dirty="0">
                                <a:solidFill>
                                  <a:srgbClr val="E71224"/>
                                </a:solidFill>
                                <a:latin typeface="Cambria Math" panose="02040503050406030204" pitchFamily="18" charset="0"/>
                              </a:rPr>
                              <m:t>1</m:t>
                            </m:r>
                          </m:sub>
                        </m:sSub>
                        <m:r>
                          <a:rPr lang="en-GB" sz="2000" i="1" dirty="0">
                            <a:solidFill>
                              <a:srgbClr val="E71224"/>
                            </a:solidFill>
                            <a:latin typeface="Cambria Math" panose="02040503050406030204" pitchFamily="18" charset="0"/>
                          </a:rPr>
                          <m:t>,</m:t>
                        </m:r>
                        <m:sSub>
                          <m:sSubPr>
                            <m:ctrlPr>
                              <a:rPr lang="en-GB" sz="2000" i="1" dirty="0">
                                <a:solidFill>
                                  <a:srgbClr val="E71224"/>
                                </a:solidFill>
                                <a:latin typeface="Cambria Math" panose="02040503050406030204" pitchFamily="18" charset="0"/>
                              </a:rPr>
                            </m:ctrlPr>
                          </m:sSubPr>
                          <m:e>
                            <m:r>
                              <a:rPr lang="it-IT" sz="2000" i="1" dirty="0">
                                <a:solidFill>
                                  <a:srgbClr val="E71224"/>
                                </a:solidFill>
                                <a:latin typeface="Cambria Math" panose="02040503050406030204" pitchFamily="18" charset="0"/>
                              </a:rPr>
                              <m:t>𝑋</m:t>
                            </m:r>
                          </m:e>
                          <m:sub>
                            <m:r>
                              <a:rPr lang="en-GB" sz="2000" i="1" dirty="0">
                                <a:solidFill>
                                  <a:srgbClr val="E71224"/>
                                </a:solidFill>
                                <a:latin typeface="Cambria Math" panose="02040503050406030204" pitchFamily="18" charset="0"/>
                              </a:rPr>
                              <m:t>2</m:t>
                            </m:r>
                          </m:sub>
                        </m:sSub>
                      </m:e>
                    </m:d>
                    <m:r>
                      <a:rPr lang="it-IT" sz="2000" b="0" i="1" dirty="0" smtClean="0">
                        <a:solidFill>
                          <a:srgbClr val="E71224"/>
                        </a:solidFill>
                        <a:latin typeface="Cambria Math" panose="02040503050406030204" pitchFamily="18" charset="0"/>
                      </a:rPr>
                      <m:t>∈</m:t>
                    </m:r>
                    <m:sSub>
                      <m:sSubPr>
                        <m:ctrlPr>
                          <a:rPr lang="it-IT" sz="2000" b="0" i="1" dirty="0" smtClean="0">
                            <a:solidFill>
                              <a:srgbClr val="E71224"/>
                            </a:solidFill>
                            <a:latin typeface="Cambria Math" panose="02040503050406030204" pitchFamily="18" charset="0"/>
                          </a:rPr>
                        </m:ctrlPr>
                      </m:sSubPr>
                      <m:e>
                        <m:r>
                          <a:rPr lang="it-IT" sz="2000" b="0" i="1" dirty="0" smtClean="0">
                            <a:solidFill>
                              <a:srgbClr val="E71224"/>
                            </a:solidFill>
                            <a:latin typeface="Cambria Math" panose="02040503050406030204" pitchFamily="18" charset="0"/>
                          </a:rPr>
                          <m:t>ℕ</m:t>
                        </m:r>
                      </m:e>
                      <m:sub>
                        <m:r>
                          <a:rPr lang="it-IT" sz="2000" b="0" i="1" dirty="0" smtClean="0">
                            <a:solidFill>
                              <a:srgbClr val="E71224"/>
                            </a:solidFill>
                            <a:latin typeface="Cambria Math" panose="02040503050406030204" pitchFamily="18" charset="0"/>
                          </a:rPr>
                          <m:t>0</m:t>
                        </m:r>
                      </m:sub>
                    </m:sSub>
                    <m:r>
                      <a:rPr lang="it-IT" sz="2000" b="0" i="1" dirty="0" smtClean="0">
                        <a:solidFill>
                          <a:srgbClr val="E71224"/>
                        </a:solidFill>
                        <a:latin typeface="Cambria Math" panose="02040503050406030204" pitchFamily="18" charset="0"/>
                      </a:rPr>
                      <m:t>×</m:t>
                    </m:r>
                    <m:sSub>
                      <m:sSubPr>
                        <m:ctrlPr>
                          <a:rPr lang="it-IT" sz="2000" b="0" i="1" dirty="0" smtClean="0">
                            <a:solidFill>
                              <a:srgbClr val="E71224"/>
                            </a:solidFill>
                            <a:latin typeface="Cambria Math" panose="02040503050406030204" pitchFamily="18" charset="0"/>
                          </a:rPr>
                        </m:ctrlPr>
                      </m:sSubPr>
                      <m:e>
                        <m:r>
                          <a:rPr lang="it-IT" sz="2000" b="0" i="1" dirty="0" smtClean="0">
                            <a:solidFill>
                              <a:srgbClr val="E71224"/>
                            </a:solidFill>
                            <a:latin typeface="Cambria Math" panose="02040503050406030204" pitchFamily="18" charset="0"/>
                          </a:rPr>
                          <m:t>ℕ</m:t>
                        </m:r>
                      </m:e>
                      <m:sub>
                        <m:r>
                          <a:rPr lang="it-IT" sz="2000" b="0" i="1" dirty="0" smtClean="0">
                            <a:solidFill>
                              <a:srgbClr val="E71224"/>
                            </a:solidFill>
                            <a:latin typeface="Cambria Math" panose="02040503050406030204" pitchFamily="18" charset="0"/>
                          </a:rPr>
                          <m:t>0</m:t>
                        </m:r>
                      </m:sub>
                    </m:sSub>
                  </m:oMath>
                </a14:m>
                <a:r>
                  <a:rPr lang="en-GB" sz="2000" dirty="0"/>
                  <a:t> counting all the costumers </a:t>
                </a:r>
                <a:r>
                  <a:rPr lang="en-GB" sz="2000" dirty="0" err="1"/>
                  <a:t>deploiments</a:t>
                </a:r>
                <a:r>
                  <a:rPr lang="en-GB" sz="2000" dirty="0"/>
                  <a:t> in the two nodes</a:t>
                </a:r>
              </a:p>
            </p:txBody>
          </p:sp>
        </mc:Choice>
        <mc:Fallback xmlns="">
          <p:sp>
            <p:nvSpPr>
              <p:cNvPr id="3" name="Segnaposto contenuto 2">
                <a:extLst>
                  <a:ext uri="{FF2B5EF4-FFF2-40B4-BE49-F238E27FC236}">
                    <a16:creationId xmlns:a16="http://schemas.microsoft.com/office/drawing/2014/main" id="{E2709F85-EEF0-46A4-B037-A158F809E793}"/>
                  </a:ext>
                </a:extLst>
              </p:cNvPr>
              <p:cNvSpPr>
                <a:spLocks noGrp="1" noRot="1" noChangeAspect="1" noMove="1" noResize="1" noEditPoints="1" noAdjustHandles="1" noChangeArrowheads="1" noChangeShapeType="1" noTextEdit="1"/>
              </p:cNvSpPr>
              <p:nvPr>
                <p:ph idx="1"/>
              </p:nvPr>
            </p:nvSpPr>
            <p:spPr>
              <a:xfrm>
                <a:off x="166254" y="995684"/>
                <a:ext cx="9748115" cy="6059058"/>
              </a:xfrm>
              <a:blipFill>
                <a:blip r:embed="rId4"/>
                <a:stretch>
                  <a:fillRect l="-563" t="-1006"/>
                </a:stretch>
              </a:blipFill>
            </p:spPr>
            <p:txBody>
              <a:bodyPr/>
              <a:lstStyle/>
              <a:p>
                <a:r>
                  <a:rPr lang="it-IT">
                    <a:noFill/>
                  </a:rPr>
                  <a:t> </a:t>
                </a:r>
              </a:p>
            </p:txBody>
          </p:sp>
        </mc:Fallback>
      </mc:AlternateContent>
      <p:sp>
        <p:nvSpPr>
          <p:cNvPr id="4" name="Segnaposto piè di pagina 3">
            <a:extLst>
              <a:ext uri="{FF2B5EF4-FFF2-40B4-BE49-F238E27FC236}">
                <a16:creationId xmlns:a16="http://schemas.microsoft.com/office/drawing/2014/main" id="{83182CC1-A0CA-4B8E-86C7-8DDCCC39EB50}"/>
              </a:ext>
            </a:extLst>
          </p:cNvPr>
          <p:cNvSpPr>
            <a:spLocks noGrp="1"/>
          </p:cNvSpPr>
          <p:nvPr>
            <p:ph type="ftr" sz="quarter" idx="11"/>
          </p:nvPr>
        </p:nvSpPr>
        <p:spPr/>
        <p:txBody>
          <a:bodyPr/>
          <a:lstStyle/>
          <a:p>
            <a:r>
              <a:rPr lang="it-IT"/>
              <a:t>alessandro.pilloni@unica.it</a:t>
            </a:r>
            <a:endParaRPr lang="it-IT" dirty="0"/>
          </a:p>
        </p:txBody>
      </p:sp>
      <p:sp>
        <p:nvSpPr>
          <p:cNvPr id="5" name="Segnaposto numero diapositiva 4">
            <a:extLst>
              <a:ext uri="{FF2B5EF4-FFF2-40B4-BE49-F238E27FC236}">
                <a16:creationId xmlns:a16="http://schemas.microsoft.com/office/drawing/2014/main" id="{E5526E3D-90CD-442A-9DF1-C87C946D0FDE}"/>
              </a:ext>
            </a:extLst>
          </p:cNvPr>
          <p:cNvSpPr>
            <a:spLocks noGrp="1"/>
          </p:cNvSpPr>
          <p:nvPr>
            <p:ph type="sldNum" sz="quarter" idx="12"/>
          </p:nvPr>
        </p:nvSpPr>
        <p:spPr/>
        <p:txBody>
          <a:bodyPr/>
          <a:lstStyle/>
          <a:p>
            <a:fld id="{77D38DAF-82E5-4F16-9708-7032B2640FE9}" type="slidenum">
              <a:rPr lang="it-IT" smtClean="0"/>
              <a:t>11</a:t>
            </a:fld>
            <a:endParaRPr lang="it-IT"/>
          </a:p>
        </p:txBody>
      </p:sp>
      <p:grpSp>
        <p:nvGrpSpPr>
          <p:cNvPr id="6" name="Group 37">
            <a:extLst>
              <a:ext uri="{FF2B5EF4-FFF2-40B4-BE49-F238E27FC236}">
                <a16:creationId xmlns:a16="http://schemas.microsoft.com/office/drawing/2014/main" id="{356C6F81-A6C0-4E6B-A54F-2068C886F261}"/>
              </a:ext>
            </a:extLst>
          </p:cNvPr>
          <p:cNvGrpSpPr>
            <a:grpSpLocks/>
          </p:cNvGrpSpPr>
          <p:nvPr/>
        </p:nvGrpSpPr>
        <p:grpSpPr bwMode="auto">
          <a:xfrm>
            <a:off x="2354269" y="1450213"/>
            <a:ext cx="5638800" cy="899288"/>
            <a:chOff x="672" y="1028"/>
            <a:chExt cx="3552" cy="652"/>
          </a:xfrm>
        </p:grpSpPr>
        <p:sp>
          <p:nvSpPr>
            <p:cNvPr id="7" name="Line 8">
              <a:extLst>
                <a:ext uri="{FF2B5EF4-FFF2-40B4-BE49-F238E27FC236}">
                  <a16:creationId xmlns:a16="http://schemas.microsoft.com/office/drawing/2014/main" id="{64BDB107-403B-4BBC-9C32-1C5672F1D885}"/>
                </a:ext>
              </a:extLst>
            </p:cNvPr>
            <p:cNvSpPr>
              <a:spLocks noChangeShapeType="1"/>
            </p:cNvSpPr>
            <p:nvPr/>
          </p:nvSpPr>
          <p:spPr bwMode="auto">
            <a:xfrm>
              <a:off x="1344" y="1344"/>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 name="Line 9">
              <a:extLst>
                <a:ext uri="{FF2B5EF4-FFF2-40B4-BE49-F238E27FC236}">
                  <a16:creationId xmlns:a16="http://schemas.microsoft.com/office/drawing/2014/main" id="{EB68168B-9F7D-4B67-9755-B29EF1A33BCE}"/>
                </a:ext>
              </a:extLst>
            </p:cNvPr>
            <p:cNvSpPr>
              <a:spLocks noChangeShapeType="1"/>
            </p:cNvSpPr>
            <p:nvPr/>
          </p:nvSpPr>
          <p:spPr bwMode="auto">
            <a:xfrm>
              <a:off x="1872" y="1344"/>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 name="Line 10">
              <a:extLst>
                <a:ext uri="{FF2B5EF4-FFF2-40B4-BE49-F238E27FC236}">
                  <a16:creationId xmlns:a16="http://schemas.microsoft.com/office/drawing/2014/main" id="{DDA652E7-0FCA-409A-9B86-968A4EADD70F}"/>
                </a:ext>
              </a:extLst>
            </p:cNvPr>
            <p:cNvSpPr>
              <a:spLocks noChangeShapeType="1"/>
            </p:cNvSpPr>
            <p:nvPr/>
          </p:nvSpPr>
          <p:spPr bwMode="auto">
            <a:xfrm flipH="1">
              <a:off x="1344" y="1632"/>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 name="Line 11">
              <a:extLst>
                <a:ext uri="{FF2B5EF4-FFF2-40B4-BE49-F238E27FC236}">
                  <a16:creationId xmlns:a16="http://schemas.microsoft.com/office/drawing/2014/main" id="{3DA3987F-1AC0-4B0B-8201-9E1310D24913}"/>
                </a:ext>
              </a:extLst>
            </p:cNvPr>
            <p:cNvSpPr>
              <a:spLocks noChangeShapeType="1"/>
            </p:cNvSpPr>
            <p:nvPr/>
          </p:nvSpPr>
          <p:spPr bwMode="auto">
            <a:xfrm>
              <a:off x="1776" y="1344"/>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 name="Line 12">
              <a:extLst>
                <a:ext uri="{FF2B5EF4-FFF2-40B4-BE49-F238E27FC236}">
                  <a16:creationId xmlns:a16="http://schemas.microsoft.com/office/drawing/2014/main" id="{1C7C2CB6-4A83-4CC5-AF4A-0E97829E4544}"/>
                </a:ext>
              </a:extLst>
            </p:cNvPr>
            <p:cNvSpPr>
              <a:spLocks noChangeShapeType="1"/>
            </p:cNvSpPr>
            <p:nvPr/>
          </p:nvSpPr>
          <p:spPr bwMode="auto">
            <a:xfrm>
              <a:off x="1680" y="1344"/>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 name="Line 13">
              <a:extLst>
                <a:ext uri="{FF2B5EF4-FFF2-40B4-BE49-F238E27FC236}">
                  <a16:creationId xmlns:a16="http://schemas.microsoft.com/office/drawing/2014/main" id="{1E4BAD40-0AAC-4E4A-B553-4E33F166A423}"/>
                </a:ext>
              </a:extLst>
            </p:cNvPr>
            <p:cNvSpPr>
              <a:spLocks noChangeShapeType="1"/>
            </p:cNvSpPr>
            <p:nvPr/>
          </p:nvSpPr>
          <p:spPr bwMode="auto">
            <a:xfrm>
              <a:off x="1584" y="1344"/>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 name="Line 14">
              <a:extLst>
                <a:ext uri="{FF2B5EF4-FFF2-40B4-BE49-F238E27FC236}">
                  <a16:creationId xmlns:a16="http://schemas.microsoft.com/office/drawing/2014/main" id="{17B4263D-291C-4ECA-80DD-811D446D6E2B}"/>
                </a:ext>
              </a:extLst>
            </p:cNvPr>
            <p:cNvSpPr>
              <a:spLocks noChangeShapeType="1"/>
            </p:cNvSpPr>
            <p:nvPr/>
          </p:nvSpPr>
          <p:spPr bwMode="auto">
            <a:xfrm>
              <a:off x="1488" y="1344"/>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 name="Line 15">
              <a:extLst>
                <a:ext uri="{FF2B5EF4-FFF2-40B4-BE49-F238E27FC236}">
                  <a16:creationId xmlns:a16="http://schemas.microsoft.com/office/drawing/2014/main" id="{37C7C44D-7A6B-4D34-923F-BD02F199363C}"/>
                </a:ext>
              </a:extLst>
            </p:cNvPr>
            <p:cNvSpPr>
              <a:spLocks noChangeShapeType="1"/>
            </p:cNvSpPr>
            <p:nvPr/>
          </p:nvSpPr>
          <p:spPr bwMode="auto">
            <a:xfrm>
              <a:off x="960" y="1488"/>
              <a:ext cx="384"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mc:AlternateContent xmlns:mc="http://schemas.openxmlformats.org/markup-compatibility/2006" xmlns:a14="http://schemas.microsoft.com/office/drawing/2010/main">
          <mc:Choice Requires="a14">
            <p:sp>
              <p:nvSpPr>
                <p:cNvPr id="15" name="Text Box 16 1">
                  <a:extLst>
                    <a:ext uri="{FF2B5EF4-FFF2-40B4-BE49-F238E27FC236}">
                      <a16:creationId xmlns:a16="http://schemas.microsoft.com/office/drawing/2014/main" id="{2FDCE899-45D4-4316-85F4-DBC4F4A9DED4}"/>
                    </a:ext>
                  </a:extLst>
                </p:cNvPr>
                <p:cNvSpPr txBox="1">
                  <a:spLocks noChangeArrowheads="1"/>
                </p:cNvSpPr>
                <p:nvPr/>
              </p:nvSpPr>
              <p:spPr bwMode="auto">
                <a:xfrm>
                  <a:off x="672" y="1152"/>
                  <a:ext cx="864" cy="291"/>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it-IT" altLang="it-IT" sz="2400" dirty="0">
                      <a:latin typeface="Comic Sans MS" panose="030F0702030302020204" pitchFamily="66" charset="0"/>
                      <a:sym typeface="Symbol" panose="05050102010706020507" pitchFamily="18" charset="2"/>
                    </a:rPr>
                    <a:t> </a:t>
                  </a:r>
                  <a14:m>
                    <m:oMath xmlns:m="http://schemas.openxmlformats.org/officeDocument/2006/math">
                      <m:r>
                        <a:rPr lang="it-IT" sz="2400" b="0" i="1" dirty="0" smtClean="0">
                          <a:solidFill>
                            <a:srgbClr val="E71224"/>
                          </a:solidFill>
                          <a:latin typeface="Cambria Math" panose="02040503050406030204" pitchFamily="18" charset="0"/>
                        </a:rPr>
                        <m:t>𝜆</m:t>
                      </m:r>
                    </m:oMath>
                  </a14:m>
                  <a:endParaRPr lang="it-IT" altLang="it-IT" sz="2400" dirty="0">
                    <a:latin typeface="Comic Sans MS" panose="030F0702030302020204" pitchFamily="66" charset="0"/>
                    <a:sym typeface="Symbol" panose="05050102010706020507" pitchFamily="18" charset="2"/>
                  </a:endParaRPr>
                </a:p>
              </p:txBody>
            </p:sp>
          </mc:Choice>
          <mc:Fallback xmlns="">
            <p:sp>
              <p:nvSpPr>
                <p:cNvPr id="15" name="Text Box 16 1">
                  <a:extLst>
                    <a:ext uri="{FF2B5EF4-FFF2-40B4-BE49-F238E27FC236}">
                      <a16:creationId xmlns:a16="http://schemas.microsoft.com/office/drawing/2014/main" id="{9A0C8FEF-8C26-418C-87AC-32F665820B76}"/>
                    </a:ext>
                  </a:extLst>
                </p:cNvPr>
                <p:cNvSpPr txBox="1">
                  <a:spLocks noRot="1" noChangeAspect="1" noMove="1" noResize="1" noEditPoints="1" noAdjustHandles="1" noChangeArrowheads="1" noChangeShapeType="1" noTextEdit="1"/>
                </p:cNvSpPr>
                <p:nvPr/>
              </p:nvSpPr>
              <p:spPr bwMode="auto">
                <a:xfrm>
                  <a:off x="672" y="1152"/>
                  <a:ext cx="864" cy="291"/>
                </a:xfrm>
                <a:prstGeom prst="rect">
                  <a:avLst/>
                </a:prstGeom>
                <a:blipFill>
                  <a:blip r:embed="rId5"/>
                  <a:stretch>
                    <a:fillRect/>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p:sp>
          <p:nvSpPr>
            <p:cNvPr id="16" name="Oval 17">
              <a:extLst>
                <a:ext uri="{FF2B5EF4-FFF2-40B4-BE49-F238E27FC236}">
                  <a16:creationId xmlns:a16="http://schemas.microsoft.com/office/drawing/2014/main" id="{F5729FFD-81A0-43EC-9E45-25F57E34AB58}"/>
                </a:ext>
              </a:extLst>
            </p:cNvPr>
            <p:cNvSpPr>
              <a:spLocks noChangeArrowheads="1"/>
            </p:cNvSpPr>
            <p:nvPr/>
          </p:nvSpPr>
          <p:spPr bwMode="auto">
            <a:xfrm>
              <a:off x="2064" y="1296"/>
              <a:ext cx="384" cy="384"/>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en-US" altLang="en-US" sz="2400">
                <a:latin typeface="Comic Sans MS" panose="030F0702030302020204" pitchFamily="66" charset="0"/>
              </a:endParaRPr>
            </a:p>
          </p:txBody>
        </p:sp>
        <p:sp>
          <p:nvSpPr>
            <p:cNvPr id="17" name="Text Box 18">
              <a:extLst>
                <a:ext uri="{FF2B5EF4-FFF2-40B4-BE49-F238E27FC236}">
                  <a16:creationId xmlns:a16="http://schemas.microsoft.com/office/drawing/2014/main" id="{FE97663F-8483-435D-AEC7-36E6A08D2F42}"/>
                </a:ext>
              </a:extLst>
            </p:cNvPr>
            <p:cNvSpPr txBox="1">
              <a:spLocks noChangeArrowheads="1"/>
            </p:cNvSpPr>
            <p:nvPr/>
          </p:nvSpPr>
          <p:spPr bwMode="auto">
            <a:xfrm>
              <a:off x="2112" y="1296"/>
              <a:ext cx="38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it-IT" altLang="it-IT" sz="2400">
                  <a:latin typeface="Comic Sans MS" panose="030F0702030302020204" pitchFamily="66" charset="0"/>
                  <a:sym typeface="Symbol" panose="05050102010706020507" pitchFamily="18" charset="2"/>
                </a:rPr>
                <a:t></a:t>
              </a:r>
              <a:r>
                <a:rPr lang="it-IT" altLang="it-IT" sz="2400" baseline="-25000">
                  <a:latin typeface="Comic Sans MS" panose="030F0702030302020204" pitchFamily="66" charset="0"/>
                  <a:sym typeface="Symbol" panose="05050102010706020507" pitchFamily="18" charset="2"/>
                </a:rPr>
                <a:t>1</a:t>
              </a:r>
              <a:endParaRPr lang="it-IT" altLang="it-IT" sz="2400">
                <a:latin typeface="Comic Sans MS" panose="030F0702030302020204" pitchFamily="66" charset="0"/>
              </a:endParaRPr>
            </a:p>
          </p:txBody>
        </p:sp>
        <p:sp>
          <p:nvSpPr>
            <p:cNvPr id="18" name="Line 20">
              <a:extLst>
                <a:ext uri="{FF2B5EF4-FFF2-40B4-BE49-F238E27FC236}">
                  <a16:creationId xmlns:a16="http://schemas.microsoft.com/office/drawing/2014/main" id="{8782610B-0FD2-45A5-B19A-218972242ACA}"/>
                </a:ext>
              </a:extLst>
            </p:cNvPr>
            <p:cNvSpPr>
              <a:spLocks noChangeShapeType="1"/>
            </p:cNvSpPr>
            <p:nvPr/>
          </p:nvSpPr>
          <p:spPr bwMode="auto">
            <a:xfrm>
              <a:off x="1872" y="1488"/>
              <a:ext cx="1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 name="Line 21">
              <a:extLst>
                <a:ext uri="{FF2B5EF4-FFF2-40B4-BE49-F238E27FC236}">
                  <a16:creationId xmlns:a16="http://schemas.microsoft.com/office/drawing/2014/main" id="{8CA0A43D-2635-439E-8B10-65B3452B8CCA}"/>
                </a:ext>
              </a:extLst>
            </p:cNvPr>
            <p:cNvSpPr>
              <a:spLocks noChangeShapeType="1"/>
            </p:cNvSpPr>
            <p:nvPr/>
          </p:nvSpPr>
          <p:spPr bwMode="auto">
            <a:xfrm>
              <a:off x="2784" y="1344"/>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 name="Line 22">
              <a:extLst>
                <a:ext uri="{FF2B5EF4-FFF2-40B4-BE49-F238E27FC236}">
                  <a16:creationId xmlns:a16="http://schemas.microsoft.com/office/drawing/2014/main" id="{7E4BC212-C4CF-4684-8730-C4C121870FD4}"/>
                </a:ext>
              </a:extLst>
            </p:cNvPr>
            <p:cNvSpPr>
              <a:spLocks noChangeShapeType="1"/>
            </p:cNvSpPr>
            <p:nvPr/>
          </p:nvSpPr>
          <p:spPr bwMode="auto">
            <a:xfrm>
              <a:off x="3312" y="1344"/>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1" name="Line 23">
              <a:extLst>
                <a:ext uri="{FF2B5EF4-FFF2-40B4-BE49-F238E27FC236}">
                  <a16:creationId xmlns:a16="http://schemas.microsoft.com/office/drawing/2014/main" id="{FAF83C45-52CC-486E-B782-60439A8292EF}"/>
                </a:ext>
              </a:extLst>
            </p:cNvPr>
            <p:cNvSpPr>
              <a:spLocks noChangeShapeType="1"/>
            </p:cNvSpPr>
            <p:nvPr/>
          </p:nvSpPr>
          <p:spPr bwMode="auto">
            <a:xfrm flipH="1">
              <a:off x="2784" y="1632"/>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 name="Line 24">
              <a:extLst>
                <a:ext uri="{FF2B5EF4-FFF2-40B4-BE49-F238E27FC236}">
                  <a16:creationId xmlns:a16="http://schemas.microsoft.com/office/drawing/2014/main" id="{DADAAA0C-579C-4931-B667-402DB3623F6C}"/>
                </a:ext>
              </a:extLst>
            </p:cNvPr>
            <p:cNvSpPr>
              <a:spLocks noChangeShapeType="1"/>
            </p:cNvSpPr>
            <p:nvPr/>
          </p:nvSpPr>
          <p:spPr bwMode="auto">
            <a:xfrm>
              <a:off x="3216" y="1344"/>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3" name="Line 25">
              <a:extLst>
                <a:ext uri="{FF2B5EF4-FFF2-40B4-BE49-F238E27FC236}">
                  <a16:creationId xmlns:a16="http://schemas.microsoft.com/office/drawing/2014/main" id="{5FD640CF-FF22-4D55-967F-DF86AF23E9E8}"/>
                </a:ext>
              </a:extLst>
            </p:cNvPr>
            <p:cNvSpPr>
              <a:spLocks noChangeShapeType="1"/>
            </p:cNvSpPr>
            <p:nvPr/>
          </p:nvSpPr>
          <p:spPr bwMode="auto">
            <a:xfrm>
              <a:off x="3120" y="1344"/>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4" name="Line 26">
              <a:extLst>
                <a:ext uri="{FF2B5EF4-FFF2-40B4-BE49-F238E27FC236}">
                  <a16:creationId xmlns:a16="http://schemas.microsoft.com/office/drawing/2014/main" id="{242C4602-BAEB-4D2F-A221-F048640229EF}"/>
                </a:ext>
              </a:extLst>
            </p:cNvPr>
            <p:cNvSpPr>
              <a:spLocks noChangeShapeType="1"/>
            </p:cNvSpPr>
            <p:nvPr/>
          </p:nvSpPr>
          <p:spPr bwMode="auto">
            <a:xfrm>
              <a:off x="3024" y="1344"/>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 name="Line 27">
              <a:extLst>
                <a:ext uri="{FF2B5EF4-FFF2-40B4-BE49-F238E27FC236}">
                  <a16:creationId xmlns:a16="http://schemas.microsoft.com/office/drawing/2014/main" id="{3D2A2696-3A3E-4653-A356-6CC10FED27F4}"/>
                </a:ext>
              </a:extLst>
            </p:cNvPr>
            <p:cNvSpPr>
              <a:spLocks noChangeShapeType="1"/>
            </p:cNvSpPr>
            <p:nvPr/>
          </p:nvSpPr>
          <p:spPr bwMode="auto">
            <a:xfrm>
              <a:off x="2928" y="1344"/>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6" name="Line 28">
              <a:extLst>
                <a:ext uri="{FF2B5EF4-FFF2-40B4-BE49-F238E27FC236}">
                  <a16:creationId xmlns:a16="http://schemas.microsoft.com/office/drawing/2014/main" id="{D587A42F-BE83-487D-B94F-BAF2FC3B01F0}"/>
                </a:ext>
              </a:extLst>
            </p:cNvPr>
            <p:cNvSpPr>
              <a:spLocks noChangeShapeType="1"/>
            </p:cNvSpPr>
            <p:nvPr/>
          </p:nvSpPr>
          <p:spPr bwMode="auto">
            <a:xfrm>
              <a:off x="2448" y="1488"/>
              <a:ext cx="336"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7" name="Oval 29">
              <a:extLst>
                <a:ext uri="{FF2B5EF4-FFF2-40B4-BE49-F238E27FC236}">
                  <a16:creationId xmlns:a16="http://schemas.microsoft.com/office/drawing/2014/main" id="{B07F8B12-EAF8-406A-8139-813B1BA0C3BF}"/>
                </a:ext>
              </a:extLst>
            </p:cNvPr>
            <p:cNvSpPr>
              <a:spLocks noChangeArrowheads="1"/>
            </p:cNvSpPr>
            <p:nvPr/>
          </p:nvSpPr>
          <p:spPr bwMode="auto">
            <a:xfrm>
              <a:off x="3504" y="1296"/>
              <a:ext cx="384" cy="384"/>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en-US" altLang="en-US" sz="2400">
                <a:latin typeface="Comic Sans MS" panose="030F0702030302020204" pitchFamily="66" charset="0"/>
              </a:endParaRPr>
            </a:p>
          </p:txBody>
        </p:sp>
        <p:sp>
          <p:nvSpPr>
            <p:cNvPr id="28" name="Text Box 30">
              <a:extLst>
                <a:ext uri="{FF2B5EF4-FFF2-40B4-BE49-F238E27FC236}">
                  <a16:creationId xmlns:a16="http://schemas.microsoft.com/office/drawing/2014/main" id="{F8C57A03-9CC7-4897-B256-30C2614540EA}"/>
                </a:ext>
              </a:extLst>
            </p:cNvPr>
            <p:cNvSpPr txBox="1">
              <a:spLocks noChangeArrowheads="1"/>
            </p:cNvSpPr>
            <p:nvPr/>
          </p:nvSpPr>
          <p:spPr bwMode="auto">
            <a:xfrm>
              <a:off x="3552" y="1296"/>
              <a:ext cx="38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it-IT" altLang="it-IT" sz="2400">
                  <a:latin typeface="Comic Sans MS" panose="030F0702030302020204" pitchFamily="66" charset="0"/>
                  <a:sym typeface="Symbol" panose="05050102010706020507" pitchFamily="18" charset="2"/>
                </a:rPr>
                <a:t></a:t>
              </a:r>
              <a:r>
                <a:rPr lang="it-IT" altLang="it-IT" sz="2400" baseline="-25000">
                  <a:latin typeface="Comic Sans MS" panose="030F0702030302020204" pitchFamily="66" charset="0"/>
                  <a:sym typeface="Symbol" panose="05050102010706020507" pitchFamily="18" charset="2"/>
                </a:rPr>
                <a:t>2</a:t>
              </a:r>
              <a:endParaRPr lang="it-IT" altLang="it-IT" sz="2400">
                <a:latin typeface="Comic Sans MS" panose="030F0702030302020204" pitchFamily="66" charset="0"/>
              </a:endParaRPr>
            </a:p>
          </p:txBody>
        </p:sp>
        <p:sp>
          <p:nvSpPr>
            <p:cNvPr id="29" name="Line 31">
              <a:extLst>
                <a:ext uri="{FF2B5EF4-FFF2-40B4-BE49-F238E27FC236}">
                  <a16:creationId xmlns:a16="http://schemas.microsoft.com/office/drawing/2014/main" id="{A0486D7F-14C0-45A3-A06B-E81542448947}"/>
                </a:ext>
              </a:extLst>
            </p:cNvPr>
            <p:cNvSpPr>
              <a:spLocks noChangeShapeType="1"/>
            </p:cNvSpPr>
            <p:nvPr/>
          </p:nvSpPr>
          <p:spPr bwMode="auto">
            <a:xfrm>
              <a:off x="3888" y="1488"/>
              <a:ext cx="336"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0" name="Line 32">
              <a:extLst>
                <a:ext uri="{FF2B5EF4-FFF2-40B4-BE49-F238E27FC236}">
                  <a16:creationId xmlns:a16="http://schemas.microsoft.com/office/drawing/2014/main" id="{AC5E8B93-E89D-4443-AD72-0E77B3095254}"/>
                </a:ext>
              </a:extLst>
            </p:cNvPr>
            <p:cNvSpPr>
              <a:spLocks noChangeShapeType="1"/>
            </p:cNvSpPr>
            <p:nvPr/>
          </p:nvSpPr>
          <p:spPr bwMode="auto">
            <a:xfrm>
              <a:off x="3312" y="1488"/>
              <a:ext cx="1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mc:AlternateContent xmlns:mc="http://schemas.openxmlformats.org/markup-compatibility/2006" xmlns:a14="http://schemas.microsoft.com/office/drawing/2010/main">
          <mc:Choice Requires="a14">
            <p:sp>
              <p:nvSpPr>
                <p:cNvPr id="31" name="Text Box 16 2">
                  <a:extLst>
                    <a:ext uri="{FF2B5EF4-FFF2-40B4-BE49-F238E27FC236}">
                      <a16:creationId xmlns:a16="http://schemas.microsoft.com/office/drawing/2014/main" id="{68599237-62EC-4188-B277-73BAAA8EE805}"/>
                    </a:ext>
                  </a:extLst>
                </p:cNvPr>
                <p:cNvSpPr txBox="1">
                  <a:spLocks noChangeArrowheads="1"/>
                </p:cNvSpPr>
                <p:nvPr/>
              </p:nvSpPr>
              <p:spPr bwMode="auto">
                <a:xfrm>
                  <a:off x="1801" y="1047"/>
                  <a:ext cx="864" cy="291"/>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it-IT" altLang="it-IT" sz="2400" dirty="0">
                      <a:latin typeface="Comic Sans MS" panose="030F0702030302020204" pitchFamily="66" charset="0"/>
                      <a:sym typeface="Symbol" panose="05050102010706020507" pitchFamily="18" charset="2"/>
                    </a:rPr>
                    <a:t> </a:t>
                  </a:r>
                  <a14:m>
                    <m:oMath xmlns:m="http://schemas.openxmlformats.org/officeDocument/2006/math">
                      <m:sSub>
                        <m:sSubPr>
                          <m:ctrlPr>
                            <a:rPr lang="it-IT" sz="2400" b="0" i="1" dirty="0" smtClean="0">
                              <a:solidFill>
                                <a:srgbClr val="E71224"/>
                              </a:solidFill>
                              <a:latin typeface="Cambria Math" panose="02040503050406030204" pitchFamily="18" charset="0"/>
                            </a:rPr>
                          </m:ctrlPr>
                        </m:sSubPr>
                        <m:e>
                          <m:r>
                            <a:rPr lang="it-IT" sz="2400" b="0" i="1" dirty="0" smtClean="0">
                              <a:solidFill>
                                <a:srgbClr val="E71224"/>
                              </a:solidFill>
                              <a:latin typeface="Cambria Math" panose="02040503050406030204" pitchFamily="18" charset="0"/>
                            </a:rPr>
                            <m:t>𝜆</m:t>
                          </m:r>
                        </m:e>
                        <m:sub>
                          <m:r>
                            <a:rPr lang="it-IT" sz="2400" b="0" i="1" dirty="0" smtClean="0">
                              <a:solidFill>
                                <a:srgbClr val="E71224"/>
                              </a:solidFill>
                              <a:latin typeface="Cambria Math" panose="02040503050406030204" pitchFamily="18" charset="0"/>
                            </a:rPr>
                            <m:t>1</m:t>
                          </m:r>
                        </m:sub>
                      </m:sSub>
                    </m:oMath>
                  </a14:m>
                  <a:endParaRPr lang="it-IT" altLang="it-IT" sz="2400" dirty="0">
                    <a:latin typeface="Comic Sans MS" panose="030F0702030302020204" pitchFamily="66" charset="0"/>
                    <a:sym typeface="Symbol" panose="05050102010706020507" pitchFamily="18" charset="2"/>
                  </a:endParaRPr>
                </a:p>
              </p:txBody>
            </p:sp>
          </mc:Choice>
          <mc:Fallback xmlns="">
            <p:sp>
              <p:nvSpPr>
                <p:cNvPr id="38" name="Text Box 16 2">
                  <a:extLst>
                    <a:ext uri="{FF2B5EF4-FFF2-40B4-BE49-F238E27FC236}">
                      <a16:creationId xmlns:a16="http://schemas.microsoft.com/office/drawing/2014/main" id="{C2B37710-78AF-40AE-B638-3D042CD867C8}"/>
                    </a:ext>
                  </a:extLst>
                </p:cNvPr>
                <p:cNvSpPr txBox="1">
                  <a:spLocks noRot="1" noChangeAspect="1" noMove="1" noResize="1" noEditPoints="1" noAdjustHandles="1" noChangeArrowheads="1" noChangeShapeType="1" noTextEdit="1"/>
                </p:cNvSpPr>
                <p:nvPr/>
              </p:nvSpPr>
              <p:spPr bwMode="auto">
                <a:xfrm>
                  <a:off x="1801" y="1047"/>
                  <a:ext cx="864" cy="291"/>
                </a:xfrm>
                <a:prstGeom prst="rect">
                  <a:avLst/>
                </a:prstGeom>
                <a:blipFill>
                  <a:blip r:embed="rId6"/>
                  <a:stretch>
                    <a:fillRect b="-1316"/>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2" name="Text Box 16 3">
                  <a:extLst>
                    <a:ext uri="{FF2B5EF4-FFF2-40B4-BE49-F238E27FC236}">
                      <a16:creationId xmlns:a16="http://schemas.microsoft.com/office/drawing/2014/main" id="{133D1E99-7B64-4672-B07A-A5168EEDCCE4}"/>
                    </a:ext>
                  </a:extLst>
                </p:cNvPr>
                <p:cNvSpPr txBox="1">
                  <a:spLocks noChangeArrowheads="1"/>
                </p:cNvSpPr>
                <p:nvPr/>
              </p:nvSpPr>
              <p:spPr bwMode="auto">
                <a:xfrm>
                  <a:off x="3241" y="1028"/>
                  <a:ext cx="864" cy="291"/>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it-IT" altLang="it-IT" sz="2400" dirty="0">
                      <a:latin typeface="Comic Sans MS" panose="030F0702030302020204" pitchFamily="66" charset="0"/>
                      <a:sym typeface="Symbol" panose="05050102010706020507" pitchFamily="18" charset="2"/>
                    </a:rPr>
                    <a:t> </a:t>
                  </a:r>
                  <a14:m>
                    <m:oMath xmlns:m="http://schemas.openxmlformats.org/officeDocument/2006/math">
                      <m:sSub>
                        <m:sSubPr>
                          <m:ctrlPr>
                            <a:rPr lang="it-IT" sz="2400" b="0" i="1" dirty="0" smtClean="0">
                              <a:solidFill>
                                <a:srgbClr val="E71224"/>
                              </a:solidFill>
                              <a:latin typeface="Cambria Math" panose="02040503050406030204" pitchFamily="18" charset="0"/>
                            </a:rPr>
                          </m:ctrlPr>
                        </m:sSubPr>
                        <m:e>
                          <m:r>
                            <a:rPr lang="it-IT" sz="2400" b="0" i="1" dirty="0" smtClean="0">
                              <a:solidFill>
                                <a:srgbClr val="E71224"/>
                              </a:solidFill>
                              <a:latin typeface="Cambria Math" panose="02040503050406030204" pitchFamily="18" charset="0"/>
                            </a:rPr>
                            <m:t>𝜆</m:t>
                          </m:r>
                        </m:e>
                        <m:sub>
                          <m:r>
                            <a:rPr lang="it-IT" sz="2400" b="0" i="1" dirty="0" smtClean="0">
                              <a:solidFill>
                                <a:srgbClr val="E71224"/>
                              </a:solidFill>
                              <a:latin typeface="Cambria Math" panose="02040503050406030204" pitchFamily="18" charset="0"/>
                            </a:rPr>
                            <m:t>2</m:t>
                          </m:r>
                        </m:sub>
                      </m:sSub>
                    </m:oMath>
                  </a14:m>
                  <a:endParaRPr lang="it-IT" altLang="it-IT" sz="2400" dirty="0">
                    <a:latin typeface="Comic Sans MS" panose="030F0702030302020204" pitchFamily="66" charset="0"/>
                    <a:sym typeface="Symbol" panose="05050102010706020507" pitchFamily="18" charset="2"/>
                  </a:endParaRPr>
                </a:p>
              </p:txBody>
            </p:sp>
          </mc:Choice>
          <mc:Fallback xmlns="">
            <p:sp>
              <p:nvSpPr>
                <p:cNvPr id="40" name="Text Box 16 3">
                  <a:extLst>
                    <a:ext uri="{FF2B5EF4-FFF2-40B4-BE49-F238E27FC236}">
                      <a16:creationId xmlns:a16="http://schemas.microsoft.com/office/drawing/2014/main" id="{9A208061-CB0B-40D2-AD46-865595598DA0}"/>
                    </a:ext>
                  </a:extLst>
                </p:cNvPr>
                <p:cNvSpPr txBox="1">
                  <a:spLocks noRot="1" noChangeAspect="1" noMove="1" noResize="1" noEditPoints="1" noAdjustHandles="1" noChangeArrowheads="1" noChangeShapeType="1" noTextEdit="1"/>
                </p:cNvSpPr>
                <p:nvPr/>
              </p:nvSpPr>
              <p:spPr bwMode="auto">
                <a:xfrm>
                  <a:off x="3241" y="1028"/>
                  <a:ext cx="864" cy="291"/>
                </a:xfrm>
                <a:prstGeom prst="rect">
                  <a:avLst/>
                </a:prstGeom>
                <a:blipFill>
                  <a:blip r:embed="rId7"/>
                  <a:stretch>
                    <a:fillRect b="-1316"/>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p:grpSp>
    </p:spTree>
    <p:extLst>
      <p:ext uri="{BB962C8B-B14F-4D97-AF65-F5344CB8AC3E}">
        <p14:creationId xmlns:p14="http://schemas.microsoft.com/office/powerpoint/2010/main" val="7927077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a:extLst>
              <a:ext uri="{FF2B5EF4-FFF2-40B4-BE49-F238E27FC236}">
                <a16:creationId xmlns:a16="http://schemas.microsoft.com/office/drawing/2014/main" id="{386F7AF6-4665-4042-BA86-D446D8FB549B}"/>
              </a:ext>
            </a:extLst>
          </p:cNvPr>
          <p:cNvPicPr>
            <a:picLocks noChangeAspect="1"/>
          </p:cNvPicPr>
          <p:nvPr/>
        </p:nvPicPr>
        <p:blipFill>
          <a:blip r:embed="rId5"/>
          <a:stretch>
            <a:fillRect/>
          </a:stretch>
        </p:blipFill>
        <p:spPr>
          <a:xfrm>
            <a:off x="4218831" y="4262284"/>
            <a:ext cx="5588746" cy="3316860"/>
          </a:xfrm>
          <a:prstGeom prst="rect">
            <a:avLst/>
          </a:prstGeom>
        </p:spPr>
      </p:pic>
      <p:sp>
        <p:nvSpPr>
          <p:cNvPr id="2" name="Titolo 1">
            <a:extLst>
              <a:ext uri="{FF2B5EF4-FFF2-40B4-BE49-F238E27FC236}">
                <a16:creationId xmlns:a16="http://schemas.microsoft.com/office/drawing/2014/main" id="{9224675D-2637-49D8-B028-F9A904E53E82}"/>
              </a:ext>
            </a:extLst>
          </p:cNvPr>
          <p:cNvSpPr>
            <a:spLocks noGrp="1"/>
          </p:cNvSpPr>
          <p:nvPr>
            <p:ph type="title"/>
          </p:nvPr>
        </p:nvSpPr>
        <p:spPr>
          <a:xfrm>
            <a:off x="332510" y="102429"/>
            <a:ext cx="9055073" cy="493439"/>
          </a:xfrm>
        </p:spPr>
        <p:txBody>
          <a:bodyPr/>
          <a:lstStyle/>
          <a:p>
            <a:r>
              <a:rPr lang="it-IT" dirty="0" err="1"/>
              <a:t>Examples</a:t>
            </a:r>
            <a:r>
              <a:rPr lang="it-IT" dirty="0"/>
              <a:t> (</a:t>
            </a:r>
            <a:r>
              <a:rPr lang="it-IT" dirty="0" err="1"/>
              <a:t>cont’d</a:t>
            </a:r>
            <a:r>
              <a:rPr lang="it-IT" dirty="0"/>
              <a:t>)</a:t>
            </a:r>
            <a:endParaRPr lang="en-GB" dirty="0"/>
          </a:p>
        </p:txBody>
      </p:sp>
      <p:sp>
        <p:nvSpPr>
          <p:cNvPr id="3" name="Segnaposto contenuto 2">
            <a:extLst>
              <a:ext uri="{FF2B5EF4-FFF2-40B4-BE49-F238E27FC236}">
                <a16:creationId xmlns:a16="http://schemas.microsoft.com/office/drawing/2014/main" id="{F13F2D72-8CDF-4C94-B606-667F23D4F773}"/>
              </a:ext>
            </a:extLst>
          </p:cNvPr>
          <p:cNvSpPr>
            <a:spLocks noGrp="1"/>
          </p:cNvSpPr>
          <p:nvPr>
            <p:ph idx="1"/>
          </p:nvPr>
        </p:nvSpPr>
        <p:spPr>
          <a:xfrm>
            <a:off x="302779" y="738629"/>
            <a:ext cx="9445336" cy="6273103"/>
          </a:xfrm>
        </p:spPr>
        <p:txBody>
          <a:bodyPr/>
          <a:lstStyle/>
          <a:p>
            <a:pPr>
              <a:lnSpc>
                <a:spcPct val="100000"/>
              </a:lnSpc>
            </a:pPr>
            <a:r>
              <a:rPr lang="en-GB" sz="2000" dirty="0"/>
              <a:t>If the </a:t>
            </a:r>
            <a:r>
              <a:rPr lang="en-GB" sz="2000" dirty="0">
                <a:solidFill>
                  <a:srgbClr val="E71224"/>
                </a:solidFill>
              </a:rPr>
              <a:t>QN is ergodic</a:t>
            </a:r>
            <a:r>
              <a:rPr lang="en-GB" sz="2000" dirty="0"/>
              <a:t> (i.e. </a:t>
            </a:r>
            <a:r>
              <a:rPr lang="en-GB" sz="2000" i="1" dirty="0">
                <a:solidFill>
                  <a:srgbClr val="E71224"/>
                </a:solidFill>
              </a:rPr>
              <a:t>each queue is ergodic as well</a:t>
            </a:r>
            <a:r>
              <a:rPr lang="en-GB" sz="2000" dirty="0"/>
              <a:t>), the stationary probabilities can be found by solving the resulting </a:t>
            </a:r>
            <a:r>
              <a:rPr lang="en-GB" sz="2000" b="1" dirty="0"/>
              <a:t>balancing equations</a:t>
            </a:r>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pPr marL="0" indent="0">
              <a:buNone/>
            </a:pPr>
            <a:endParaRPr lang="en-GB" sz="500" dirty="0"/>
          </a:p>
          <a:p>
            <a:r>
              <a:rPr lang="en-GB" sz="2000" dirty="0"/>
              <a:t>After manipulations, the mentioned </a:t>
            </a:r>
          </a:p>
          <a:p>
            <a:pPr marL="0" indent="0">
              <a:buNone/>
            </a:pPr>
            <a:r>
              <a:rPr lang="en-GB" sz="2000" dirty="0"/>
              <a:t>    </a:t>
            </a:r>
            <a:r>
              <a:rPr lang="en-GB" sz="2000" b="1" dirty="0"/>
              <a:t>product form </a:t>
            </a:r>
            <a:r>
              <a:rPr lang="en-GB" sz="2000" dirty="0"/>
              <a:t>takes place</a:t>
            </a:r>
          </a:p>
          <a:p>
            <a:pPr marL="0" indent="0">
              <a:buNone/>
            </a:pPr>
            <a:endParaRPr lang="en-GB" dirty="0"/>
          </a:p>
        </p:txBody>
      </p:sp>
      <p:sp>
        <p:nvSpPr>
          <p:cNvPr id="4" name="Segnaposto piè di pagina 3">
            <a:extLst>
              <a:ext uri="{FF2B5EF4-FFF2-40B4-BE49-F238E27FC236}">
                <a16:creationId xmlns:a16="http://schemas.microsoft.com/office/drawing/2014/main" id="{FC8C908E-A718-4B55-8803-0B8632DD3838}"/>
              </a:ext>
            </a:extLst>
          </p:cNvPr>
          <p:cNvSpPr>
            <a:spLocks noGrp="1"/>
          </p:cNvSpPr>
          <p:nvPr>
            <p:ph type="ftr" sz="quarter" idx="11"/>
          </p:nvPr>
        </p:nvSpPr>
        <p:spPr/>
        <p:txBody>
          <a:bodyPr/>
          <a:lstStyle/>
          <a:p>
            <a:r>
              <a:rPr lang="it-IT"/>
              <a:t>alessandro.pilloni@unica.it</a:t>
            </a:r>
            <a:endParaRPr lang="it-IT" dirty="0"/>
          </a:p>
        </p:txBody>
      </p:sp>
      <p:sp>
        <p:nvSpPr>
          <p:cNvPr id="5" name="Segnaposto numero diapositiva 4">
            <a:extLst>
              <a:ext uri="{FF2B5EF4-FFF2-40B4-BE49-F238E27FC236}">
                <a16:creationId xmlns:a16="http://schemas.microsoft.com/office/drawing/2014/main" id="{800B2B51-2A20-4C06-A902-369EA18A910D}"/>
              </a:ext>
            </a:extLst>
          </p:cNvPr>
          <p:cNvSpPr>
            <a:spLocks noGrp="1"/>
          </p:cNvSpPr>
          <p:nvPr>
            <p:ph type="sldNum" sz="quarter" idx="12"/>
          </p:nvPr>
        </p:nvSpPr>
        <p:spPr/>
        <p:txBody>
          <a:bodyPr/>
          <a:lstStyle/>
          <a:p>
            <a:fld id="{77D38DAF-82E5-4F16-9708-7032B2640FE9}" type="slidenum">
              <a:rPr lang="it-IT" smtClean="0"/>
              <a:t>12</a:t>
            </a:fld>
            <a:endParaRPr lang="it-IT"/>
          </a:p>
        </p:txBody>
      </p:sp>
      <p:pic>
        <p:nvPicPr>
          <p:cNvPr id="15" name="Immagine 14"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left\lbrace&#10;\begin{array}{ll}&#10;\mu_2 \pi(0,1)-\lambda\pi(0,0)=0&amp; \\\\&#10;\lambda \pi(x_1-1,0)+\mu_2\pi(x_1,1)-(\lambda+\mu_1)\pi(x_1,0)=0&amp;\forall\;x_1&gt;0,x_2=0\\\\&#10;\mu_1\pi(1,x_2-1)+\mu_2\pi(0,x_2+1)-(\lambda+\mu_2)\pi(0,x2)=0&amp;\forall\;x_1=0,\;x_2&gt;0\\\\&#10;\lambda\pi(x_1-1,x_2)+\mu_1\pi(x_1+1,x_2-1)+\\&#10;\quad\quad+\mu_2\pi(x_1,x_2+1)-(\lambda+\mu_1+\mu_2)\pi(x_1,x_2)=0&amp; \forall\;x_1,\;x_2&gt;0\\\\&#10;\sum_{x_1}\sum_{x_2}\pi(x_1,x_2)=1&#10;\end{array}&#10;\right.&#10;\end{eqnarray*}&#10;}&#10;\end{document}" title="IguanaTex Bitmap Display">
            <a:extLst>
              <a:ext uri="{FF2B5EF4-FFF2-40B4-BE49-F238E27FC236}">
                <a16:creationId xmlns:a16="http://schemas.microsoft.com/office/drawing/2014/main" id="{084AAF64-2F01-0AC1-C030-0AE39BCB5361}"/>
              </a:ext>
            </a:extLst>
          </p:cNvPr>
          <p:cNvPicPr>
            <a:picLocks noChangeAspect="1"/>
          </p:cNvPicPr>
          <p:nvPr>
            <p:custDataLst>
              <p:tags r:id="rId1"/>
            </p:custDataLst>
          </p:nvPr>
        </p:nvPicPr>
        <p:blipFill>
          <a:blip r:embed="rId6">
            <a:extLst>
              <a:ext uri="{28A0092B-C50C-407E-A947-70E740481C1C}">
                <a14:useLocalDpi xmlns:a14="http://schemas.microsoft.com/office/drawing/2010/main" val="0"/>
              </a:ext>
            </a:extLst>
          </a:blip>
          <a:stretch>
            <a:fillRect/>
          </a:stretch>
        </p:blipFill>
        <p:spPr>
          <a:xfrm>
            <a:off x="332510" y="1585917"/>
            <a:ext cx="7805516" cy="3045927"/>
          </a:xfrm>
          <a:prstGeom prst="rect">
            <a:avLst/>
          </a:prstGeom>
        </p:spPr>
      </p:pic>
      <p:pic>
        <p:nvPicPr>
          <p:cNvPr id="14" name="Immagine 13">
            <a:extLst>
              <a:ext uri="{FF2B5EF4-FFF2-40B4-BE49-F238E27FC236}">
                <a16:creationId xmlns:a16="http://schemas.microsoft.com/office/drawing/2014/main" id="{1D4C2E72-6825-4DB6-9953-F95251290784}"/>
              </a:ext>
            </a:extLst>
          </p:cNvPr>
          <p:cNvPicPr>
            <a:picLocks noChangeAspect="1"/>
          </p:cNvPicPr>
          <p:nvPr>
            <p:custDataLst>
              <p:tags r:id="rId2"/>
            </p:custDataLst>
          </p:nvPr>
        </p:nvPicPr>
        <p:blipFill>
          <a:blip r:embed="rId7">
            <a:extLst>
              <a:ext uri="{28A0092B-C50C-407E-A947-70E740481C1C}">
                <a14:useLocalDpi xmlns:a14="http://schemas.microsoft.com/office/drawing/2010/main" val="0"/>
              </a:ext>
            </a:extLst>
          </a:blip>
          <a:stretch>
            <a:fillRect/>
          </a:stretch>
        </p:blipFill>
        <p:spPr>
          <a:xfrm>
            <a:off x="495174" y="6546392"/>
            <a:ext cx="4821251" cy="567722"/>
          </a:xfrm>
          <a:prstGeom prst="rect">
            <a:avLst/>
          </a:prstGeom>
        </p:spPr>
      </p:pic>
      <p:sp>
        <p:nvSpPr>
          <p:cNvPr id="19" name="Freccia in giù 18">
            <a:extLst>
              <a:ext uri="{FF2B5EF4-FFF2-40B4-BE49-F238E27FC236}">
                <a16:creationId xmlns:a16="http://schemas.microsoft.com/office/drawing/2014/main" id="{52757DF5-53F2-498B-A00D-83E8B4482E32}"/>
              </a:ext>
            </a:extLst>
          </p:cNvPr>
          <p:cNvSpPr/>
          <p:nvPr/>
        </p:nvSpPr>
        <p:spPr>
          <a:xfrm>
            <a:off x="1419403" y="4859085"/>
            <a:ext cx="841402" cy="620047"/>
          </a:xfrm>
          <a:prstGeom prst="downArrow">
            <a:avLst/>
          </a:prstGeom>
          <a:solidFill>
            <a:srgbClr val="E71224"/>
          </a:solidFill>
          <a:ln>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ttangolo con angoli arrotondati 5">
            <a:extLst>
              <a:ext uri="{FF2B5EF4-FFF2-40B4-BE49-F238E27FC236}">
                <a16:creationId xmlns:a16="http://schemas.microsoft.com/office/drawing/2014/main" id="{7B2F0F17-15A6-66AC-036D-9BCF774F0B1F}"/>
              </a:ext>
            </a:extLst>
          </p:cNvPr>
          <p:cNvSpPr/>
          <p:nvPr/>
        </p:nvSpPr>
        <p:spPr>
          <a:xfrm>
            <a:off x="243317" y="5680698"/>
            <a:ext cx="5185933" cy="1558276"/>
          </a:xfrm>
          <a:prstGeom prst="roundRect">
            <a:avLst>
              <a:gd name="adj" fmla="val 8089"/>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Tree>
    <p:extLst>
      <p:ext uri="{BB962C8B-B14F-4D97-AF65-F5344CB8AC3E}">
        <p14:creationId xmlns:p14="http://schemas.microsoft.com/office/powerpoint/2010/main" val="23636488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BF8BC31-9E9B-4DE5-A7D5-AA15EA902548}"/>
              </a:ext>
            </a:extLst>
          </p:cNvPr>
          <p:cNvSpPr>
            <a:spLocks noGrp="1"/>
          </p:cNvSpPr>
          <p:nvPr>
            <p:ph type="title"/>
          </p:nvPr>
        </p:nvSpPr>
        <p:spPr/>
        <p:txBody>
          <a:bodyPr/>
          <a:lstStyle/>
          <a:p>
            <a:r>
              <a:rPr lang="it-IT" dirty="0" err="1"/>
              <a:t>Examples</a:t>
            </a:r>
            <a:r>
              <a:rPr lang="it-IT" dirty="0"/>
              <a:t> (</a:t>
            </a:r>
            <a:r>
              <a:rPr lang="it-IT" dirty="0" err="1"/>
              <a:t>cont’d</a:t>
            </a:r>
            <a:r>
              <a:rPr lang="it-IT" dirty="0"/>
              <a:t>)</a:t>
            </a:r>
            <a:endParaRPr lang="en-GB" dirty="0"/>
          </a:p>
        </p:txBody>
      </p:sp>
      <p:sp>
        <p:nvSpPr>
          <p:cNvPr id="3" name="Segnaposto contenuto 2">
            <a:extLst>
              <a:ext uri="{FF2B5EF4-FFF2-40B4-BE49-F238E27FC236}">
                <a16:creationId xmlns:a16="http://schemas.microsoft.com/office/drawing/2014/main" id="{FF932D8C-0B14-4A62-9316-19EA86A5C45D}"/>
              </a:ext>
            </a:extLst>
          </p:cNvPr>
          <p:cNvSpPr>
            <a:spLocks noGrp="1"/>
          </p:cNvSpPr>
          <p:nvPr>
            <p:ph idx="1"/>
          </p:nvPr>
        </p:nvSpPr>
        <p:spPr>
          <a:xfrm>
            <a:off x="332510" y="1006765"/>
            <a:ext cx="9445336" cy="6059058"/>
          </a:xfrm>
        </p:spPr>
        <p:txBody>
          <a:bodyPr/>
          <a:lstStyle/>
          <a:p>
            <a:r>
              <a:rPr lang="en-GB" sz="2000" dirty="0">
                <a:solidFill>
                  <a:srgbClr val="E71224"/>
                </a:solidFill>
              </a:rPr>
              <a:t>Example 2:</a:t>
            </a:r>
            <a:r>
              <a:rPr lang="it-IT" sz="2000" dirty="0">
                <a:solidFill>
                  <a:srgbClr val="E71224"/>
                </a:solidFill>
              </a:rPr>
              <a:t> </a:t>
            </a:r>
            <a:r>
              <a:rPr lang="en-GB" sz="2000" dirty="0"/>
              <a:t>Consider the following Tandem QN of two M/M/1 stations</a:t>
            </a:r>
          </a:p>
          <a:p>
            <a:endParaRPr lang="en-GB" dirty="0"/>
          </a:p>
          <a:p>
            <a:endParaRPr lang="en-GB" dirty="0"/>
          </a:p>
          <a:p>
            <a:endParaRPr lang="en-GB" dirty="0"/>
          </a:p>
          <a:p>
            <a:r>
              <a:rPr lang="en-GB" sz="2000" dirty="0"/>
              <a:t>Since the services are independent, from the </a:t>
            </a:r>
            <a:r>
              <a:rPr lang="en-GB" sz="2000" dirty="0">
                <a:solidFill>
                  <a:srgbClr val="E71224"/>
                </a:solidFill>
              </a:rPr>
              <a:t>Burke’s Theorem </a:t>
            </a:r>
            <a:r>
              <a:rPr lang="en-GB" sz="2000" dirty="0"/>
              <a:t>the throughput of the first resource at steady state is</a:t>
            </a:r>
          </a:p>
          <a:p>
            <a:endParaRPr lang="en-GB" dirty="0"/>
          </a:p>
          <a:p>
            <a:endParaRPr lang="en-GB" dirty="0"/>
          </a:p>
          <a:p>
            <a:r>
              <a:rPr lang="en-GB" sz="2000" dirty="0"/>
              <a:t>Therefore, it  further results that </a:t>
            </a:r>
          </a:p>
          <a:p>
            <a:endParaRPr lang="en-GB" dirty="0"/>
          </a:p>
          <a:p>
            <a:endParaRPr lang="en-GB" dirty="0"/>
          </a:p>
          <a:p>
            <a:r>
              <a:rPr lang="en-GB" sz="2000" dirty="0"/>
              <a:t>Thus, by means of the </a:t>
            </a:r>
            <a:r>
              <a:rPr lang="en-GB" sz="2000" dirty="0">
                <a:solidFill>
                  <a:srgbClr val="E71224"/>
                </a:solidFill>
              </a:rPr>
              <a:t>Little’s Law</a:t>
            </a:r>
            <a:r>
              <a:rPr lang="en-GB" sz="2000" dirty="0"/>
              <a:t>, we can further conclude that the mean time spent in the QN is</a:t>
            </a:r>
          </a:p>
        </p:txBody>
      </p:sp>
      <p:sp>
        <p:nvSpPr>
          <p:cNvPr id="4" name="Segnaposto piè di pagina 3">
            <a:extLst>
              <a:ext uri="{FF2B5EF4-FFF2-40B4-BE49-F238E27FC236}">
                <a16:creationId xmlns:a16="http://schemas.microsoft.com/office/drawing/2014/main" id="{B83C1C3D-0ACA-4503-B3CD-E7DEB2035691}"/>
              </a:ext>
            </a:extLst>
          </p:cNvPr>
          <p:cNvSpPr>
            <a:spLocks noGrp="1"/>
          </p:cNvSpPr>
          <p:nvPr>
            <p:ph type="ftr" sz="quarter" idx="11"/>
          </p:nvPr>
        </p:nvSpPr>
        <p:spPr/>
        <p:txBody>
          <a:bodyPr/>
          <a:lstStyle/>
          <a:p>
            <a:r>
              <a:rPr lang="it-IT"/>
              <a:t>alessandro.pilloni@unica.it</a:t>
            </a:r>
            <a:endParaRPr lang="it-IT" dirty="0"/>
          </a:p>
        </p:txBody>
      </p:sp>
      <p:sp>
        <p:nvSpPr>
          <p:cNvPr id="5" name="Segnaposto numero diapositiva 4">
            <a:extLst>
              <a:ext uri="{FF2B5EF4-FFF2-40B4-BE49-F238E27FC236}">
                <a16:creationId xmlns:a16="http://schemas.microsoft.com/office/drawing/2014/main" id="{EABAA1AD-5EBE-4F2E-86EE-A8933D6B2AD0}"/>
              </a:ext>
            </a:extLst>
          </p:cNvPr>
          <p:cNvSpPr>
            <a:spLocks noGrp="1"/>
          </p:cNvSpPr>
          <p:nvPr>
            <p:ph type="sldNum" sz="quarter" idx="12"/>
          </p:nvPr>
        </p:nvSpPr>
        <p:spPr/>
        <p:txBody>
          <a:bodyPr/>
          <a:lstStyle/>
          <a:p>
            <a:fld id="{77D38DAF-82E5-4F16-9708-7032B2640FE9}" type="slidenum">
              <a:rPr lang="it-IT" smtClean="0"/>
              <a:t>13</a:t>
            </a:fld>
            <a:endParaRPr lang="it-IT"/>
          </a:p>
        </p:txBody>
      </p:sp>
      <p:grpSp>
        <p:nvGrpSpPr>
          <p:cNvPr id="6" name="Group 37">
            <a:extLst>
              <a:ext uri="{FF2B5EF4-FFF2-40B4-BE49-F238E27FC236}">
                <a16:creationId xmlns:a16="http://schemas.microsoft.com/office/drawing/2014/main" id="{385D993E-1538-458D-AB4F-B11A8CE1D8D9}"/>
              </a:ext>
            </a:extLst>
          </p:cNvPr>
          <p:cNvGrpSpPr>
            <a:grpSpLocks/>
          </p:cNvGrpSpPr>
          <p:nvPr/>
        </p:nvGrpSpPr>
        <p:grpSpPr bwMode="auto">
          <a:xfrm>
            <a:off x="1565490" y="1311810"/>
            <a:ext cx="5638800" cy="1035051"/>
            <a:chOff x="672" y="1028"/>
            <a:chExt cx="3552" cy="652"/>
          </a:xfrm>
        </p:grpSpPr>
        <p:sp>
          <p:nvSpPr>
            <p:cNvPr id="7" name="Line 8">
              <a:extLst>
                <a:ext uri="{FF2B5EF4-FFF2-40B4-BE49-F238E27FC236}">
                  <a16:creationId xmlns:a16="http://schemas.microsoft.com/office/drawing/2014/main" id="{2B58C4DA-2F84-4E10-8DC0-519E66FBFC9F}"/>
                </a:ext>
              </a:extLst>
            </p:cNvPr>
            <p:cNvSpPr>
              <a:spLocks noChangeShapeType="1"/>
            </p:cNvSpPr>
            <p:nvPr/>
          </p:nvSpPr>
          <p:spPr bwMode="auto">
            <a:xfrm>
              <a:off x="1344" y="1344"/>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 name="Line 9">
              <a:extLst>
                <a:ext uri="{FF2B5EF4-FFF2-40B4-BE49-F238E27FC236}">
                  <a16:creationId xmlns:a16="http://schemas.microsoft.com/office/drawing/2014/main" id="{005F18EF-E51A-4630-8110-1D31A46F9C14}"/>
                </a:ext>
              </a:extLst>
            </p:cNvPr>
            <p:cNvSpPr>
              <a:spLocks noChangeShapeType="1"/>
            </p:cNvSpPr>
            <p:nvPr/>
          </p:nvSpPr>
          <p:spPr bwMode="auto">
            <a:xfrm>
              <a:off x="1872" y="1344"/>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 name="Line 10">
              <a:extLst>
                <a:ext uri="{FF2B5EF4-FFF2-40B4-BE49-F238E27FC236}">
                  <a16:creationId xmlns:a16="http://schemas.microsoft.com/office/drawing/2014/main" id="{3054557C-DEB9-4089-B330-1907F2CB454E}"/>
                </a:ext>
              </a:extLst>
            </p:cNvPr>
            <p:cNvSpPr>
              <a:spLocks noChangeShapeType="1"/>
            </p:cNvSpPr>
            <p:nvPr/>
          </p:nvSpPr>
          <p:spPr bwMode="auto">
            <a:xfrm flipH="1">
              <a:off x="1344" y="1632"/>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 name="Line 11">
              <a:extLst>
                <a:ext uri="{FF2B5EF4-FFF2-40B4-BE49-F238E27FC236}">
                  <a16:creationId xmlns:a16="http://schemas.microsoft.com/office/drawing/2014/main" id="{5FDDE333-6153-4E74-B555-98DC1049BAFF}"/>
                </a:ext>
              </a:extLst>
            </p:cNvPr>
            <p:cNvSpPr>
              <a:spLocks noChangeShapeType="1"/>
            </p:cNvSpPr>
            <p:nvPr/>
          </p:nvSpPr>
          <p:spPr bwMode="auto">
            <a:xfrm>
              <a:off x="1776" y="1344"/>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 name="Line 12">
              <a:extLst>
                <a:ext uri="{FF2B5EF4-FFF2-40B4-BE49-F238E27FC236}">
                  <a16:creationId xmlns:a16="http://schemas.microsoft.com/office/drawing/2014/main" id="{59CDB086-A8E0-4FCD-A607-E51CEC133B1B}"/>
                </a:ext>
              </a:extLst>
            </p:cNvPr>
            <p:cNvSpPr>
              <a:spLocks noChangeShapeType="1"/>
            </p:cNvSpPr>
            <p:nvPr/>
          </p:nvSpPr>
          <p:spPr bwMode="auto">
            <a:xfrm>
              <a:off x="1680" y="1344"/>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 name="Line 13">
              <a:extLst>
                <a:ext uri="{FF2B5EF4-FFF2-40B4-BE49-F238E27FC236}">
                  <a16:creationId xmlns:a16="http://schemas.microsoft.com/office/drawing/2014/main" id="{40C50B1C-5730-4368-80D2-7746D3D1AAE1}"/>
                </a:ext>
              </a:extLst>
            </p:cNvPr>
            <p:cNvSpPr>
              <a:spLocks noChangeShapeType="1"/>
            </p:cNvSpPr>
            <p:nvPr/>
          </p:nvSpPr>
          <p:spPr bwMode="auto">
            <a:xfrm>
              <a:off x="1584" y="1344"/>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 name="Line 14">
              <a:extLst>
                <a:ext uri="{FF2B5EF4-FFF2-40B4-BE49-F238E27FC236}">
                  <a16:creationId xmlns:a16="http://schemas.microsoft.com/office/drawing/2014/main" id="{6221F7C0-08BB-491A-A2DE-DC21DFF1A108}"/>
                </a:ext>
              </a:extLst>
            </p:cNvPr>
            <p:cNvSpPr>
              <a:spLocks noChangeShapeType="1"/>
            </p:cNvSpPr>
            <p:nvPr/>
          </p:nvSpPr>
          <p:spPr bwMode="auto">
            <a:xfrm>
              <a:off x="1488" y="1344"/>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 name="Line 15">
              <a:extLst>
                <a:ext uri="{FF2B5EF4-FFF2-40B4-BE49-F238E27FC236}">
                  <a16:creationId xmlns:a16="http://schemas.microsoft.com/office/drawing/2014/main" id="{5DD096A6-EA45-42F2-9392-8BCF98BBC961}"/>
                </a:ext>
              </a:extLst>
            </p:cNvPr>
            <p:cNvSpPr>
              <a:spLocks noChangeShapeType="1"/>
            </p:cNvSpPr>
            <p:nvPr/>
          </p:nvSpPr>
          <p:spPr bwMode="auto">
            <a:xfrm>
              <a:off x="960" y="1488"/>
              <a:ext cx="384"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mc:AlternateContent xmlns:mc="http://schemas.openxmlformats.org/markup-compatibility/2006" xmlns:a14="http://schemas.microsoft.com/office/drawing/2010/main">
          <mc:Choice Requires="a14">
            <p:sp>
              <p:nvSpPr>
                <p:cNvPr id="15" name="Text Box 16 1">
                  <a:extLst>
                    <a:ext uri="{FF2B5EF4-FFF2-40B4-BE49-F238E27FC236}">
                      <a16:creationId xmlns:a16="http://schemas.microsoft.com/office/drawing/2014/main" id="{9A0C8FEF-8C26-418C-87AC-32F665820B76}"/>
                    </a:ext>
                  </a:extLst>
                </p:cNvPr>
                <p:cNvSpPr txBox="1">
                  <a:spLocks noChangeArrowheads="1"/>
                </p:cNvSpPr>
                <p:nvPr/>
              </p:nvSpPr>
              <p:spPr bwMode="auto">
                <a:xfrm>
                  <a:off x="672" y="1152"/>
                  <a:ext cx="864" cy="291"/>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it-IT" altLang="it-IT" sz="2400" dirty="0">
                      <a:latin typeface="Comic Sans MS" panose="030F0702030302020204" pitchFamily="66" charset="0"/>
                      <a:sym typeface="Symbol" panose="05050102010706020507" pitchFamily="18" charset="2"/>
                    </a:rPr>
                    <a:t> </a:t>
                  </a:r>
                  <a14:m>
                    <m:oMath xmlns:m="http://schemas.openxmlformats.org/officeDocument/2006/math">
                      <m:r>
                        <a:rPr lang="it-IT" sz="2400" b="0" i="1" dirty="0" smtClean="0">
                          <a:solidFill>
                            <a:srgbClr val="E71224"/>
                          </a:solidFill>
                          <a:latin typeface="Cambria Math" panose="02040503050406030204" pitchFamily="18" charset="0"/>
                        </a:rPr>
                        <m:t>𝜆</m:t>
                      </m:r>
                    </m:oMath>
                  </a14:m>
                  <a:endParaRPr lang="it-IT" altLang="it-IT" sz="2400" dirty="0">
                    <a:latin typeface="Comic Sans MS" panose="030F0702030302020204" pitchFamily="66" charset="0"/>
                    <a:sym typeface="Symbol" panose="05050102010706020507" pitchFamily="18" charset="2"/>
                  </a:endParaRPr>
                </a:p>
              </p:txBody>
            </p:sp>
          </mc:Choice>
          <mc:Fallback xmlns="">
            <p:sp>
              <p:nvSpPr>
                <p:cNvPr id="15" name="Text Box 16 1">
                  <a:extLst>
                    <a:ext uri="{FF2B5EF4-FFF2-40B4-BE49-F238E27FC236}">
                      <a16:creationId xmlns:a16="http://schemas.microsoft.com/office/drawing/2014/main" id="{9A0C8FEF-8C26-418C-87AC-32F665820B76}"/>
                    </a:ext>
                  </a:extLst>
                </p:cNvPr>
                <p:cNvSpPr txBox="1">
                  <a:spLocks noRot="1" noChangeAspect="1" noMove="1" noResize="1" noEditPoints="1" noAdjustHandles="1" noChangeArrowheads="1" noChangeShapeType="1" noTextEdit="1"/>
                </p:cNvSpPr>
                <p:nvPr/>
              </p:nvSpPr>
              <p:spPr bwMode="auto">
                <a:xfrm>
                  <a:off x="672" y="1152"/>
                  <a:ext cx="864" cy="291"/>
                </a:xfrm>
                <a:prstGeom prst="rect">
                  <a:avLst/>
                </a:prstGeom>
                <a:blipFill>
                  <a:blip r:embed="rId6"/>
                  <a:stretch>
                    <a:fillRect/>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p:sp>
          <p:nvSpPr>
            <p:cNvPr id="16" name="Oval 17">
              <a:extLst>
                <a:ext uri="{FF2B5EF4-FFF2-40B4-BE49-F238E27FC236}">
                  <a16:creationId xmlns:a16="http://schemas.microsoft.com/office/drawing/2014/main" id="{AC12E781-20D6-4B4A-85BF-7D2A567E7193}"/>
                </a:ext>
              </a:extLst>
            </p:cNvPr>
            <p:cNvSpPr>
              <a:spLocks noChangeArrowheads="1"/>
            </p:cNvSpPr>
            <p:nvPr/>
          </p:nvSpPr>
          <p:spPr bwMode="auto">
            <a:xfrm>
              <a:off x="2064" y="1296"/>
              <a:ext cx="384" cy="384"/>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en-US" altLang="en-US" sz="2400">
                <a:latin typeface="Comic Sans MS" panose="030F0702030302020204" pitchFamily="66" charset="0"/>
              </a:endParaRPr>
            </a:p>
          </p:txBody>
        </p:sp>
        <p:sp>
          <p:nvSpPr>
            <p:cNvPr id="17" name="Text Box 18">
              <a:extLst>
                <a:ext uri="{FF2B5EF4-FFF2-40B4-BE49-F238E27FC236}">
                  <a16:creationId xmlns:a16="http://schemas.microsoft.com/office/drawing/2014/main" id="{86A658AD-49BC-46FE-A58A-168130C6451D}"/>
                </a:ext>
              </a:extLst>
            </p:cNvPr>
            <p:cNvSpPr txBox="1">
              <a:spLocks noChangeArrowheads="1"/>
            </p:cNvSpPr>
            <p:nvPr/>
          </p:nvSpPr>
          <p:spPr bwMode="auto">
            <a:xfrm>
              <a:off x="2112" y="1296"/>
              <a:ext cx="38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it-IT" altLang="it-IT" sz="2400" dirty="0">
                  <a:latin typeface="Comic Sans MS" panose="030F0702030302020204" pitchFamily="66" charset="0"/>
                  <a:sym typeface="Symbol" panose="05050102010706020507" pitchFamily="18" charset="2"/>
                </a:rPr>
                <a:t></a:t>
              </a:r>
              <a:r>
                <a:rPr lang="it-IT" altLang="it-IT" sz="2400" baseline="-25000" dirty="0">
                  <a:latin typeface="Comic Sans MS" panose="030F0702030302020204" pitchFamily="66" charset="0"/>
                  <a:sym typeface="Symbol" panose="05050102010706020507" pitchFamily="18" charset="2"/>
                </a:rPr>
                <a:t>1</a:t>
              </a:r>
              <a:endParaRPr lang="it-IT" altLang="it-IT" sz="2400" dirty="0">
                <a:latin typeface="Comic Sans MS" panose="030F0702030302020204" pitchFamily="66" charset="0"/>
              </a:endParaRPr>
            </a:p>
          </p:txBody>
        </p:sp>
        <p:sp>
          <p:nvSpPr>
            <p:cNvPr id="18" name="Line 20">
              <a:extLst>
                <a:ext uri="{FF2B5EF4-FFF2-40B4-BE49-F238E27FC236}">
                  <a16:creationId xmlns:a16="http://schemas.microsoft.com/office/drawing/2014/main" id="{BB7C9B2D-6079-4A11-B694-8CB3A3852D86}"/>
                </a:ext>
              </a:extLst>
            </p:cNvPr>
            <p:cNvSpPr>
              <a:spLocks noChangeShapeType="1"/>
            </p:cNvSpPr>
            <p:nvPr/>
          </p:nvSpPr>
          <p:spPr bwMode="auto">
            <a:xfrm>
              <a:off x="1872" y="1488"/>
              <a:ext cx="1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 name="Line 21">
              <a:extLst>
                <a:ext uri="{FF2B5EF4-FFF2-40B4-BE49-F238E27FC236}">
                  <a16:creationId xmlns:a16="http://schemas.microsoft.com/office/drawing/2014/main" id="{AE27CA49-7818-4CF9-83A8-C3BE67577247}"/>
                </a:ext>
              </a:extLst>
            </p:cNvPr>
            <p:cNvSpPr>
              <a:spLocks noChangeShapeType="1"/>
            </p:cNvSpPr>
            <p:nvPr/>
          </p:nvSpPr>
          <p:spPr bwMode="auto">
            <a:xfrm>
              <a:off x="2784" y="1344"/>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 name="Line 22">
              <a:extLst>
                <a:ext uri="{FF2B5EF4-FFF2-40B4-BE49-F238E27FC236}">
                  <a16:creationId xmlns:a16="http://schemas.microsoft.com/office/drawing/2014/main" id="{85E141DA-645B-43C8-96BA-6DEAE39B54B2}"/>
                </a:ext>
              </a:extLst>
            </p:cNvPr>
            <p:cNvSpPr>
              <a:spLocks noChangeShapeType="1"/>
            </p:cNvSpPr>
            <p:nvPr/>
          </p:nvSpPr>
          <p:spPr bwMode="auto">
            <a:xfrm>
              <a:off x="3312" y="1344"/>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1" name="Line 23">
              <a:extLst>
                <a:ext uri="{FF2B5EF4-FFF2-40B4-BE49-F238E27FC236}">
                  <a16:creationId xmlns:a16="http://schemas.microsoft.com/office/drawing/2014/main" id="{D5F5F85E-31EC-4D3C-BFF9-E2E7438A25A7}"/>
                </a:ext>
              </a:extLst>
            </p:cNvPr>
            <p:cNvSpPr>
              <a:spLocks noChangeShapeType="1"/>
            </p:cNvSpPr>
            <p:nvPr/>
          </p:nvSpPr>
          <p:spPr bwMode="auto">
            <a:xfrm flipH="1">
              <a:off x="2784" y="1632"/>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 name="Line 24">
              <a:extLst>
                <a:ext uri="{FF2B5EF4-FFF2-40B4-BE49-F238E27FC236}">
                  <a16:creationId xmlns:a16="http://schemas.microsoft.com/office/drawing/2014/main" id="{33A0B85D-F663-4677-8A9D-49C506CF3AAC}"/>
                </a:ext>
              </a:extLst>
            </p:cNvPr>
            <p:cNvSpPr>
              <a:spLocks noChangeShapeType="1"/>
            </p:cNvSpPr>
            <p:nvPr/>
          </p:nvSpPr>
          <p:spPr bwMode="auto">
            <a:xfrm>
              <a:off x="3216" y="1344"/>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3" name="Line 25">
              <a:extLst>
                <a:ext uri="{FF2B5EF4-FFF2-40B4-BE49-F238E27FC236}">
                  <a16:creationId xmlns:a16="http://schemas.microsoft.com/office/drawing/2014/main" id="{F14BC534-205A-4C34-AAE0-3CD4D8E42AC6}"/>
                </a:ext>
              </a:extLst>
            </p:cNvPr>
            <p:cNvSpPr>
              <a:spLocks noChangeShapeType="1"/>
            </p:cNvSpPr>
            <p:nvPr/>
          </p:nvSpPr>
          <p:spPr bwMode="auto">
            <a:xfrm>
              <a:off x="3120" y="1344"/>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4" name="Line 26">
              <a:extLst>
                <a:ext uri="{FF2B5EF4-FFF2-40B4-BE49-F238E27FC236}">
                  <a16:creationId xmlns:a16="http://schemas.microsoft.com/office/drawing/2014/main" id="{014BBA13-C7AA-4178-91DC-1D036F07DD80}"/>
                </a:ext>
              </a:extLst>
            </p:cNvPr>
            <p:cNvSpPr>
              <a:spLocks noChangeShapeType="1"/>
            </p:cNvSpPr>
            <p:nvPr/>
          </p:nvSpPr>
          <p:spPr bwMode="auto">
            <a:xfrm>
              <a:off x="3024" y="1344"/>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 name="Line 27">
              <a:extLst>
                <a:ext uri="{FF2B5EF4-FFF2-40B4-BE49-F238E27FC236}">
                  <a16:creationId xmlns:a16="http://schemas.microsoft.com/office/drawing/2014/main" id="{B2979C9A-F61D-40E4-ABA7-1C6A2C23E016}"/>
                </a:ext>
              </a:extLst>
            </p:cNvPr>
            <p:cNvSpPr>
              <a:spLocks noChangeShapeType="1"/>
            </p:cNvSpPr>
            <p:nvPr/>
          </p:nvSpPr>
          <p:spPr bwMode="auto">
            <a:xfrm>
              <a:off x="2928" y="1344"/>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6" name="Line 28">
              <a:extLst>
                <a:ext uri="{FF2B5EF4-FFF2-40B4-BE49-F238E27FC236}">
                  <a16:creationId xmlns:a16="http://schemas.microsoft.com/office/drawing/2014/main" id="{75A5F642-1450-4BC1-B537-D6006D2D06CA}"/>
                </a:ext>
              </a:extLst>
            </p:cNvPr>
            <p:cNvSpPr>
              <a:spLocks noChangeShapeType="1"/>
            </p:cNvSpPr>
            <p:nvPr/>
          </p:nvSpPr>
          <p:spPr bwMode="auto">
            <a:xfrm>
              <a:off x="2448" y="1488"/>
              <a:ext cx="336"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7" name="Oval 29">
              <a:extLst>
                <a:ext uri="{FF2B5EF4-FFF2-40B4-BE49-F238E27FC236}">
                  <a16:creationId xmlns:a16="http://schemas.microsoft.com/office/drawing/2014/main" id="{6FC05173-7778-4143-AA7C-1C36D58AD148}"/>
                </a:ext>
              </a:extLst>
            </p:cNvPr>
            <p:cNvSpPr>
              <a:spLocks noChangeArrowheads="1"/>
            </p:cNvSpPr>
            <p:nvPr/>
          </p:nvSpPr>
          <p:spPr bwMode="auto">
            <a:xfrm>
              <a:off x="3504" y="1296"/>
              <a:ext cx="384" cy="384"/>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en-US" altLang="en-US" sz="2400">
                <a:latin typeface="Comic Sans MS" panose="030F0702030302020204" pitchFamily="66" charset="0"/>
              </a:endParaRPr>
            </a:p>
          </p:txBody>
        </p:sp>
        <p:sp>
          <p:nvSpPr>
            <p:cNvPr id="28" name="Text Box 30">
              <a:extLst>
                <a:ext uri="{FF2B5EF4-FFF2-40B4-BE49-F238E27FC236}">
                  <a16:creationId xmlns:a16="http://schemas.microsoft.com/office/drawing/2014/main" id="{8E7A3E7D-8D6B-4865-9941-DB3BA824F6AF}"/>
                </a:ext>
              </a:extLst>
            </p:cNvPr>
            <p:cNvSpPr txBox="1">
              <a:spLocks noChangeArrowheads="1"/>
            </p:cNvSpPr>
            <p:nvPr/>
          </p:nvSpPr>
          <p:spPr bwMode="auto">
            <a:xfrm>
              <a:off x="3552" y="1296"/>
              <a:ext cx="38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it-IT" altLang="it-IT" sz="2400" dirty="0">
                  <a:latin typeface="Comic Sans MS" panose="030F0702030302020204" pitchFamily="66" charset="0"/>
                  <a:sym typeface="Symbol" panose="05050102010706020507" pitchFamily="18" charset="2"/>
                </a:rPr>
                <a:t></a:t>
              </a:r>
              <a:r>
                <a:rPr lang="it-IT" altLang="it-IT" sz="2400" baseline="-25000" dirty="0">
                  <a:latin typeface="Comic Sans MS" panose="030F0702030302020204" pitchFamily="66" charset="0"/>
                  <a:sym typeface="Symbol" panose="05050102010706020507" pitchFamily="18" charset="2"/>
                </a:rPr>
                <a:t>2</a:t>
              </a:r>
              <a:endParaRPr lang="it-IT" altLang="it-IT" sz="2400" dirty="0">
                <a:latin typeface="Comic Sans MS" panose="030F0702030302020204" pitchFamily="66" charset="0"/>
              </a:endParaRPr>
            </a:p>
          </p:txBody>
        </p:sp>
        <p:sp>
          <p:nvSpPr>
            <p:cNvPr id="29" name="Line 31">
              <a:extLst>
                <a:ext uri="{FF2B5EF4-FFF2-40B4-BE49-F238E27FC236}">
                  <a16:creationId xmlns:a16="http://schemas.microsoft.com/office/drawing/2014/main" id="{E6B85087-FD5D-4CFB-B515-BE99CE130232}"/>
                </a:ext>
              </a:extLst>
            </p:cNvPr>
            <p:cNvSpPr>
              <a:spLocks noChangeShapeType="1"/>
            </p:cNvSpPr>
            <p:nvPr/>
          </p:nvSpPr>
          <p:spPr bwMode="auto">
            <a:xfrm>
              <a:off x="3888" y="1488"/>
              <a:ext cx="336"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0" name="Line 32">
              <a:extLst>
                <a:ext uri="{FF2B5EF4-FFF2-40B4-BE49-F238E27FC236}">
                  <a16:creationId xmlns:a16="http://schemas.microsoft.com/office/drawing/2014/main" id="{5A8F0025-0C4D-4A47-9689-8BFE48FC7DDD}"/>
                </a:ext>
              </a:extLst>
            </p:cNvPr>
            <p:cNvSpPr>
              <a:spLocks noChangeShapeType="1"/>
            </p:cNvSpPr>
            <p:nvPr/>
          </p:nvSpPr>
          <p:spPr bwMode="auto">
            <a:xfrm>
              <a:off x="3312" y="1488"/>
              <a:ext cx="1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mc:AlternateContent xmlns:mc="http://schemas.openxmlformats.org/markup-compatibility/2006" xmlns:a14="http://schemas.microsoft.com/office/drawing/2010/main">
          <mc:Choice Requires="a14">
            <p:sp>
              <p:nvSpPr>
                <p:cNvPr id="38" name="Text Box 16 2">
                  <a:extLst>
                    <a:ext uri="{FF2B5EF4-FFF2-40B4-BE49-F238E27FC236}">
                      <a16:creationId xmlns:a16="http://schemas.microsoft.com/office/drawing/2014/main" id="{C2B37710-78AF-40AE-B638-3D042CD867C8}"/>
                    </a:ext>
                  </a:extLst>
                </p:cNvPr>
                <p:cNvSpPr txBox="1">
                  <a:spLocks noChangeArrowheads="1"/>
                </p:cNvSpPr>
                <p:nvPr/>
              </p:nvSpPr>
              <p:spPr bwMode="auto">
                <a:xfrm>
                  <a:off x="1801" y="1047"/>
                  <a:ext cx="864" cy="291"/>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it-IT" altLang="it-IT" sz="2400" dirty="0">
                      <a:latin typeface="Comic Sans MS" panose="030F0702030302020204" pitchFamily="66" charset="0"/>
                      <a:sym typeface="Symbol" panose="05050102010706020507" pitchFamily="18" charset="2"/>
                    </a:rPr>
                    <a:t> </a:t>
                  </a:r>
                  <a14:m>
                    <m:oMath xmlns:m="http://schemas.openxmlformats.org/officeDocument/2006/math">
                      <m:sSub>
                        <m:sSubPr>
                          <m:ctrlPr>
                            <a:rPr lang="it-IT" sz="2400" b="0" i="1" dirty="0" smtClean="0">
                              <a:solidFill>
                                <a:srgbClr val="E71224"/>
                              </a:solidFill>
                              <a:latin typeface="Cambria Math" panose="02040503050406030204" pitchFamily="18" charset="0"/>
                            </a:rPr>
                          </m:ctrlPr>
                        </m:sSubPr>
                        <m:e>
                          <m:r>
                            <a:rPr lang="it-IT" sz="2400" b="0" i="1" dirty="0" smtClean="0">
                              <a:solidFill>
                                <a:srgbClr val="E71224"/>
                              </a:solidFill>
                              <a:latin typeface="Cambria Math" panose="02040503050406030204" pitchFamily="18" charset="0"/>
                            </a:rPr>
                            <m:t>𝜆</m:t>
                          </m:r>
                        </m:e>
                        <m:sub>
                          <m:r>
                            <a:rPr lang="it-IT" sz="2400" b="0" i="1" dirty="0" smtClean="0">
                              <a:solidFill>
                                <a:srgbClr val="E71224"/>
                              </a:solidFill>
                              <a:latin typeface="Cambria Math" panose="02040503050406030204" pitchFamily="18" charset="0"/>
                            </a:rPr>
                            <m:t>1</m:t>
                          </m:r>
                        </m:sub>
                      </m:sSub>
                    </m:oMath>
                  </a14:m>
                  <a:endParaRPr lang="it-IT" altLang="it-IT" sz="2400" dirty="0">
                    <a:latin typeface="Comic Sans MS" panose="030F0702030302020204" pitchFamily="66" charset="0"/>
                    <a:sym typeface="Symbol" panose="05050102010706020507" pitchFamily="18" charset="2"/>
                  </a:endParaRPr>
                </a:p>
              </p:txBody>
            </p:sp>
          </mc:Choice>
          <mc:Fallback xmlns="">
            <p:sp>
              <p:nvSpPr>
                <p:cNvPr id="38" name="Text Box 16 2">
                  <a:extLst>
                    <a:ext uri="{FF2B5EF4-FFF2-40B4-BE49-F238E27FC236}">
                      <a16:creationId xmlns:a16="http://schemas.microsoft.com/office/drawing/2014/main" id="{C2B37710-78AF-40AE-B638-3D042CD867C8}"/>
                    </a:ext>
                  </a:extLst>
                </p:cNvPr>
                <p:cNvSpPr txBox="1">
                  <a:spLocks noRot="1" noChangeAspect="1" noMove="1" noResize="1" noEditPoints="1" noAdjustHandles="1" noChangeArrowheads="1" noChangeShapeType="1" noTextEdit="1"/>
                </p:cNvSpPr>
                <p:nvPr/>
              </p:nvSpPr>
              <p:spPr bwMode="auto">
                <a:xfrm>
                  <a:off x="1801" y="1047"/>
                  <a:ext cx="864" cy="291"/>
                </a:xfrm>
                <a:prstGeom prst="rect">
                  <a:avLst/>
                </a:prstGeom>
                <a:blipFill>
                  <a:blip r:embed="rId7"/>
                  <a:stretch>
                    <a:fillRect b="-1316"/>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0" name="Text Box 16 3">
                  <a:extLst>
                    <a:ext uri="{FF2B5EF4-FFF2-40B4-BE49-F238E27FC236}">
                      <a16:creationId xmlns:a16="http://schemas.microsoft.com/office/drawing/2014/main" id="{9A208061-CB0B-40D2-AD46-865595598DA0}"/>
                    </a:ext>
                  </a:extLst>
                </p:cNvPr>
                <p:cNvSpPr txBox="1">
                  <a:spLocks noChangeArrowheads="1"/>
                </p:cNvSpPr>
                <p:nvPr/>
              </p:nvSpPr>
              <p:spPr bwMode="auto">
                <a:xfrm>
                  <a:off x="3241" y="1028"/>
                  <a:ext cx="864" cy="291"/>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it-IT" altLang="it-IT" sz="2400" dirty="0">
                      <a:latin typeface="Comic Sans MS" panose="030F0702030302020204" pitchFamily="66" charset="0"/>
                      <a:sym typeface="Symbol" panose="05050102010706020507" pitchFamily="18" charset="2"/>
                    </a:rPr>
                    <a:t> </a:t>
                  </a:r>
                  <a14:m>
                    <m:oMath xmlns:m="http://schemas.openxmlformats.org/officeDocument/2006/math">
                      <m:sSub>
                        <m:sSubPr>
                          <m:ctrlPr>
                            <a:rPr lang="it-IT" sz="2400" b="0" i="1" dirty="0" smtClean="0">
                              <a:solidFill>
                                <a:srgbClr val="E71224"/>
                              </a:solidFill>
                              <a:latin typeface="Cambria Math" panose="02040503050406030204" pitchFamily="18" charset="0"/>
                            </a:rPr>
                          </m:ctrlPr>
                        </m:sSubPr>
                        <m:e>
                          <m:r>
                            <a:rPr lang="it-IT" sz="2400" b="0" i="1" dirty="0" smtClean="0">
                              <a:solidFill>
                                <a:srgbClr val="E71224"/>
                              </a:solidFill>
                              <a:latin typeface="Cambria Math" panose="02040503050406030204" pitchFamily="18" charset="0"/>
                            </a:rPr>
                            <m:t>𝜆</m:t>
                          </m:r>
                        </m:e>
                        <m:sub>
                          <m:r>
                            <a:rPr lang="it-IT" sz="2400" b="0" i="1" dirty="0" smtClean="0">
                              <a:solidFill>
                                <a:srgbClr val="E71224"/>
                              </a:solidFill>
                              <a:latin typeface="Cambria Math" panose="02040503050406030204" pitchFamily="18" charset="0"/>
                            </a:rPr>
                            <m:t>2</m:t>
                          </m:r>
                        </m:sub>
                      </m:sSub>
                    </m:oMath>
                  </a14:m>
                  <a:endParaRPr lang="it-IT" altLang="it-IT" sz="2400" dirty="0">
                    <a:latin typeface="Comic Sans MS" panose="030F0702030302020204" pitchFamily="66" charset="0"/>
                    <a:sym typeface="Symbol" panose="05050102010706020507" pitchFamily="18" charset="2"/>
                  </a:endParaRPr>
                </a:p>
              </p:txBody>
            </p:sp>
          </mc:Choice>
          <mc:Fallback xmlns="">
            <p:sp>
              <p:nvSpPr>
                <p:cNvPr id="40" name="Text Box 16 3">
                  <a:extLst>
                    <a:ext uri="{FF2B5EF4-FFF2-40B4-BE49-F238E27FC236}">
                      <a16:creationId xmlns:a16="http://schemas.microsoft.com/office/drawing/2014/main" id="{9A208061-CB0B-40D2-AD46-865595598DA0}"/>
                    </a:ext>
                  </a:extLst>
                </p:cNvPr>
                <p:cNvSpPr txBox="1">
                  <a:spLocks noRot="1" noChangeAspect="1" noMove="1" noResize="1" noEditPoints="1" noAdjustHandles="1" noChangeArrowheads="1" noChangeShapeType="1" noTextEdit="1"/>
                </p:cNvSpPr>
                <p:nvPr/>
              </p:nvSpPr>
              <p:spPr bwMode="auto">
                <a:xfrm>
                  <a:off x="3241" y="1028"/>
                  <a:ext cx="864" cy="291"/>
                </a:xfrm>
                <a:prstGeom prst="rect">
                  <a:avLst/>
                </a:prstGeom>
                <a:blipFill>
                  <a:blip r:embed="rId8"/>
                  <a:stretch>
                    <a:fillRect b="-1316"/>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p:grpSp>
      <p:pic>
        <p:nvPicPr>
          <p:cNvPr id="34" name="Immagine 33">
            <a:extLst>
              <a:ext uri="{FF2B5EF4-FFF2-40B4-BE49-F238E27FC236}">
                <a16:creationId xmlns:a16="http://schemas.microsoft.com/office/drawing/2014/main" id="{D5DE332A-D215-4D5B-BC4A-AD7FFA3DB0BA}"/>
              </a:ext>
            </a:extLst>
          </p:cNvPr>
          <p:cNvPicPr>
            <a:picLocks noChangeAspect="1"/>
          </p:cNvPicPr>
          <p:nvPr>
            <p:custDataLst>
              <p:tags r:id="rId1"/>
            </p:custDataLst>
          </p:nvPr>
        </p:nvPicPr>
        <p:blipFill>
          <a:blip r:embed="rId9">
            <a:extLst>
              <a:ext uri="{28A0092B-C50C-407E-A947-70E740481C1C}">
                <a14:useLocalDpi xmlns:a14="http://schemas.microsoft.com/office/drawing/2010/main" val="0"/>
              </a:ext>
            </a:extLst>
          </a:blip>
          <a:stretch>
            <a:fillRect/>
          </a:stretch>
        </p:blipFill>
        <p:spPr>
          <a:xfrm>
            <a:off x="2965880" y="3734087"/>
            <a:ext cx="4273973" cy="309159"/>
          </a:xfrm>
          <a:prstGeom prst="rect">
            <a:avLst/>
          </a:prstGeom>
        </p:spPr>
      </p:pic>
      <p:pic>
        <p:nvPicPr>
          <p:cNvPr id="36" name="Immagine 35">
            <a:extLst>
              <a:ext uri="{FF2B5EF4-FFF2-40B4-BE49-F238E27FC236}">
                <a16:creationId xmlns:a16="http://schemas.microsoft.com/office/drawing/2014/main" id="{47C93229-D04F-473C-9072-D3BD3B825FCF}"/>
              </a:ext>
            </a:extLst>
          </p:cNvPr>
          <p:cNvPicPr>
            <a:picLocks noChangeAspect="1"/>
          </p:cNvPicPr>
          <p:nvPr>
            <p:custDataLst>
              <p:tags r:id="rId2"/>
            </p:custDataLst>
          </p:nvPr>
        </p:nvPicPr>
        <p:blipFill>
          <a:blip r:embed="rId10">
            <a:extLst>
              <a:ext uri="{28A0092B-C50C-407E-A947-70E740481C1C}">
                <a14:useLocalDpi xmlns:a14="http://schemas.microsoft.com/office/drawing/2010/main" val="0"/>
              </a:ext>
            </a:extLst>
          </a:blip>
          <a:stretch>
            <a:fillRect/>
          </a:stretch>
        </p:blipFill>
        <p:spPr>
          <a:xfrm>
            <a:off x="2956660" y="4980633"/>
            <a:ext cx="4990060" cy="307489"/>
          </a:xfrm>
          <a:prstGeom prst="rect">
            <a:avLst/>
          </a:prstGeom>
        </p:spPr>
      </p:pic>
      <p:pic>
        <p:nvPicPr>
          <p:cNvPr id="39" name="Immagine 38">
            <a:extLst>
              <a:ext uri="{FF2B5EF4-FFF2-40B4-BE49-F238E27FC236}">
                <a16:creationId xmlns:a16="http://schemas.microsoft.com/office/drawing/2014/main" id="{EF9622E4-75E9-4AB5-ABC5-A2E2504796C8}"/>
              </a:ext>
            </a:extLst>
          </p:cNvPr>
          <p:cNvPicPr>
            <a:picLocks noChangeAspect="1"/>
          </p:cNvPicPr>
          <p:nvPr>
            <p:custDataLst>
              <p:tags r:id="rId3"/>
            </p:custDataLst>
          </p:nvPr>
        </p:nvPicPr>
        <p:blipFill>
          <a:blip r:embed="rId11">
            <a:extLst>
              <a:ext uri="{28A0092B-C50C-407E-A947-70E740481C1C}">
                <a14:useLocalDpi xmlns:a14="http://schemas.microsoft.com/office/drawing/2010/main" val="0"/>
              </a:ext>
            </a:extLst>
          </a:blip>
          <a:stretch>
            <a:fillRect/>
          </a:stretch>
        </p:blipFill>
        <p:spPr>
          <a:xfrm>
            <a:off x="2632290" y="6244528"/>
            <a:ext cx="4759607" cy="750149"/>
          </a:xfrm>
          <a:prstGeom prst="rect">
            <a:avLst/>
          </a:prstGeom>
        </p:spPr>
      </p:pic>
    </p:spTree>
    <p:extLst>
      <p:ext uri="{BB962C8B-B14F-4D97-AF65-F5344CB8AC3E}">
        <p14:creationId xmlns:p14="http://schemas.microsoft.com/office/powerpoint/2010/main" val="33623712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6B7E03F-1204-4B69-AC0F-BA3318F137ED}"/>
              </a:ext>
            </a:extLst>
          </p:cNvPr>
          <p:cNvSpPr>
            <a:spLocks noGrp="1"/>
          </p:cNvSpPr>
          <p:nvPr>
            <p:ph type="title"/>
          </p:nvPr>
        </p:nvSpPr>
        <p:spPr>
          <a:xfrm>
            <a:off x="332510" y="299703"/>
            <a:ext cx="9055073" cy="493439"/>
          </a:xfrm>
        </p:spPr>
        <p:txBody>
          <a:bodyPr/>
          <a:lstStyle/>
          <a:p>
            <a:r>
              <a:rPr lang="it-IT" dirty="0" err="1"/>
              <a:t>Markovian</a:t>
            </a:r>
            <a:r>
              <a:rPr lang="it-IT" dirty="0"/>
              <a:t> Open </a:t>
            </a:r>
            <a:r>
              <a:rPr lang="it-IT" dirty="0" err="1"/>
              <a:t>QNs</a:t>
            </a:r>
            <a:r>
              <a:rPr lang="it-IT" dirty="0"/>
              <a:t> (or Jackson Networks)</a:t>
            </a:r>
            <a:endParaRPr lang="en-GB" dirty="0"/>
          </a:p>
        </p:txBody>
      </p:sp>
      <mc:AlternateContent xmlns:mc="http://schemas.openxmlformats.org/markup-compatibility/2006">
        <mc:Choice xmlns:a14="http://schemas.microsoft.com/office/drawing/2010/main" Requires="a14">
          <p:sp>
            <p:nvSpPr>
              <p:cNvPr id="3" name="Segnaposto contenuto 2">
                <a:extLst>
                  <a:ext uri="{FF2B5EF4-FFF2-40B4-BE49-F238E27FC236}">
                    <a16:creationId xmlns:a16="http://schemas.microsoft.com/office/drawing/2014/main" id="{FCF9C199-C327-4584-B399-B8884FB9E0B8}"/>
                  </a:ext>
                </a:extLst>
              </p:cNvPr>
              <p:cNvSpPr>
                <a:spLocks noGrp="1"/>
              </p:cNvSpPr>
              <p:nvPr>
                <p:ph idx="1"/>
              </p:nvPr>
            </p:nvSpPr>
            <p:spPr>
              <a:xfrm>
                <a:off x="332510" y="1006765"/>
                <a:ext cx="9649690" cy="6059058"/>
              </a:xfrm>
            </p:spPr>
            <p:txBody>
              <a:bodyPr/>
              <a:lstStyle/>
              <a:p>
                <a:r>
                  <a:rPr lang="en-US" sz="2000" dirty="0"/>
                  <a:t>Consider an </a:t>
                </a:r>
                <a:r>
                  <a:rPr lang="en-US" sz="2000" dirty="0">
                    <a:solidFill>
                      <a:srgbClr val="E71224"/>
                    </a:solidFill>
                  </a:rPr>
                  <a:t>open QN of M/M/m nodes</a:t>
                </a:r>
                <a:r>
                  <a:rPr lang="it-IT" sz="2000" dirty="0">
                    <a:solidFill>
                      <a:srgbClr val="E71224"/>
                    </a:solidFill>
                  </a:rPr>
                  <a:t> </a:t>
                </a:r>
                <a:r>
                  <a:rPr lang="en-US" sz="2000" dirty="0"/>
                  <a:t>where </a:t>
                </a:r>
                <a:r>
                  <a:rPr lang="en-US" sz="2000" b="1" dirty="0"/>
                  <a:t>arrivals</a:t>
                </a:r>
                <a:r>
                  <a:rPr lang="en-US" sz="2000" dirty="0"/>
                  <a:t> at node </a:t>
                </a:r>
                <a14:m>
                  <m:oMath xmlns:m="http://schemas.openxmlformats.org/officeDocument/2006/math">
                    <m:r>
                      <a:rPr lang="it-IT" sz="2000" i="1" dirty="0">
                        <a:solidFill>
                          <a:srgbClr val="E71224"/>
                        </a:solidFill>
                        <a:latin typeface="Cambria Math" panose="02040503050406030204" pitchFamily="18" charset="0"/>
                      </a:rPr>
                      <m:t>𝑖</m:t>
                    </m:r>
                    <m:r>
                      <a:rPr lang="it-IT" sz="2000" i="1" dirty="0">
                        <a:solidFill>
                          <a:srgbClr val="E71224"/>
                        </a:solidFill>
                        <a:latin typeface="Cambria Math" panose="02040503050406030204" pitchFamily="18" charset="0"/>
                      </a:rPr>
                      <m:t> </m:t>
                    </m:r>
                  </m:oMath>
                </a14:m>
                <a:r>
                  <a:rPr lang="en-US" sz="2000" b="1" dirty="0"/>
                  <a:t>from</a:t>
                </a:r>
                <a:r>
                  <a:rPr lang="en-US" sz="2000" dirty="0"/>
                  <a:t> </a:t>
                </a:r>
                <a:r>
                  <a:rPr lang="en-US" sz="2000" b="1" dirty="0"/>
                  <a:t>outside</a:t>
                </a:r>
                <a:r>
                  <a:rPr lang="en-US" sz="2000" dirty="0"/>
                  <a:t> are </a:t>
                </a:r>
                <a:r>
                  <a:rPr lang="en-US" sz="2000" b="1" dirty="0"/>
                  <a:t>Poisson</a:t>
                </a:r>
                <a:r>
                  <a:rPr lang="en-US" sz="2000" dirty="0"/>
                  <a:t> with rate </a:t>
                </a:r>
                <a14:m>
                  <m:oMath xmlns:m="http://schemas.openxmlformats.org/officeDocument/2006/math">
                    <m:sSubSup>
                      <m:sSubSupPr>
                        <m:ctrlPr>
                          <a:rPr lang="it-IT" sz="2000" b="0" i="1" dirty="0" smtClean="0">
                            <a:solidFill>
                              <a:srgbClr val="E71224"/>
                            </a:solidFill>
                            <a:latin typeface="Cambria Math" panose="02040503050406030204" pitchFamily="18" charset="0"/>
                          </a:rPr>
                        </m:ctrlPr>
                      </m:sSubSupPr>
                      <m:e>
                        <m:r>
                          <a:rPr lang="it-IT" sz="2000" b="0" i="1" dirty="0" smtClean="0">
                            <a:solidFill>
                              <a:srgbClr val="E71224"/>
                            </a:solidFill>
                            <a:latin typeface="Cambria Math" panose="02040503050406030204" pitchFamily="18" charset="0"/>
                          </a:rPr>
                          <m:t>𝜆</m:t>
                        </m:r>
                      </m:e>
                      <m:sub>
                        <m:r>
                          <a:rPr lang="it-IT" sz="2000" i="1" dirty="0">
                            <a:solidFill>
                              <a:srgbClr val="E71224"/>
                            </a:solidFill>
                            <a:latin typeface="Cambria Math" panose="02040503050406030204" pitchFamily="18" charset="0"/>
                          </a:rPr>
                          <m:t>𝑖</m:t>
                        </m:r>
                      </m:sub>
                      <m:sup>
                        <m:r>
                          <a:rPr lang="it-IT" sz="2000" b="0" i="1" dirty="0" smtClean="0">
                            <a:solidFill>
                              <a:srgbClr val="E71224"/>
                            </a:solidFill>
                            <a:latin typeface="Cambria Math" panose="02040503050406030204" pitchFamily="18" charset="0"/>
                          </a:rPr>
                          <m:t>𝑖𝑛</m:t>
                        </m:r>
                      </m:sup>
                    </m:sSubSup>
                  </m:oMath>
                </a14:m>
                <a:r>
                  <a:rPr lang="en-GB" sz="2000" dirty="0"/>
                  <a:t> </a:t>
                </a:r>
                <a:r>
                  <a:rPr lang="en-US" sz="2000" dirty="0"/>
                  <a:t>and the </a:t>
                </a:r>
                <a:r>
                  <a:rPr lang="en-US" sz="2000" b="1" dirty="0"/>
                  <a:t>services</a:t>
                </a:r>
                <a:r>
                  <a:rPr lang="en-US" sz="2000" dirty="0"/>
                  <a:t> are </a:t>
                </a:r>
                <a:r>
                  <a:rPr lang="en-US" sz="2000" b="1" dirty="0"/>
                  <a:t>exponential</a:t>
                </a:r>
                <a:r>
                  <a:rPr lang="en-US" sz="2000" dirty="0"/>
                  <a:t> with </a:t>
                </a:r>
                <a:r>
                  <a:rPr lang="en-US" sz="2000" b="1" dirty="0"/>
                  <a:t>mean service times</a:t>
                </a:r>
                <a:r>
                  <a:rPr lang="en-US" sz="2000" dirty="0"/>
                  <a:t> </a:t>
                </a:r>
                <a14:m>
                  <m:oMath xmlns:m="http://schemas.openxmlformats.org/officeDocument/2006/math">
                    <m:f>
                      <m:fPr>
                        <m:ctrlPr>
                          <a:rPr lang="it-IT" sz="2000" b="0" i="1" dirty="0" smtClean="0">
                            <a:solidFill>
                              <a:srgbClr val="E71224"/>
                            </a:solidFill>
                            <a:latin typeface="Cambria Math" panose="02040503050406030204" pitchFamily="18" charset="0"/>
                          </a:rPr>
                        </m:ctrlPr>
                      </m:fPr>
                      <m:num>
                        <m:r>
                          <a:rPr lang="it-IT" sz="2000" b="0" i="0" dirty="0" smtClean="0">
                            <a:solidFill>
                              <a:srgbClr val="E71224"/>
                            </a:solidFill>
                            <a:latin typeface="Cambria Math" panose="02040503050406030204" pitchFamily="18" charset="0"/>
                          </a:rPr>
                          <m:t>1</m:t>
                        </m:r>
                      </m:num>
                      <m:den>
                        <m:sSub>
                          <m:sSubPr>
                            <m:ctrlPr>
                              <a:rPr lang="it-IT" sz="2000" b="0" i="1" dirty="0" smtClean="0">
                                <a:solidFill>
                                  <a:srgbClr val="E71224"/>
                                </a:solidFill>
                                <a:latin typeface="Cambria Math" panose="02040503050406030204" pitchFamily="18" charset="0"/>
                              </a:rPr>
                            </m:ctrlPr>
                          </m:sSubPr>
                          <m:e>
                            <m:r>
                              <a:rPr lang="it-IT" sz="2000" b="0" i="1" dirty="0" smtClean="0">
                                <a:solidFill>
                                  <a:srgbClr val="E71224"/>
                                </a:solidFill>
                                <a:latin typeface="Cambria Math" panose="02040503050406030204" pitchFamily="18" charset="0"/>
                              </a:rPr>
                              <m:t>𝜇</m:t>
                            </m:r>
                          </m:e>
                          <m:sub>
                            <m:r>
                              <a:rPr lang="it-IT" sz="2000" b="0" i="1" dirty="0" smtClean="0">
                                <a:solidFill>
                                  <a:srgbClr val="E71224"/>
                                </a:solidFill>
                                <a:latin typeface="Cambria Math" panose="02040503050406030204" pitchFamily="18" charset="0"/>
                              </a:rPr>
                              <m:t>𝑖</m:t>
                            </m:r>
                          </m:sub>
                        </m:sSub>
                      </m:den>
                    </m:f>
                  </m:oMath>
                </a14:m>
                <a:endParaRPr lang="it-IT" sz="2000" b="0" dirty="0">
                  <a:solidFill>
                    <a:srgbClr val="E71224"/>
                  </a:solidFill>
                </a:endParaRPr>
              </a:p>
              <a:p>
                <a:r>
                  <a:rPr lang="en-US" sz="2000" dirty="0"/>
                  <a:t>Let </a:t>
                </a:r>
                <a14:m>
                  <m:oMath xmlns:m="http://schemas.openxmlformats.org/officeDocument/2006/math">
                    <m:sSub>
                      <m:sSubPr>
                        <m:ctrlPr>
                          <a:rPr lang="it-IT" sz="2000" b="0" i="1" dirty="0" smtClean="0">
                            <a:solidFill>
                              <a:srgbClr val="E71224"/>
                            </a:solidFill>
                            <a:latin typeface="Cambria Math" panose="02040503050406030204" pitchFamily="18" charset="0"/>
                          </a:rPr>
                        </m:ctrlPr>
                      </m:sSubPr>
                      <m:e>
                        <m:r>
                          <a:rPr lang="it-IT" sz="2000" b="0" i="1" dirty="0" smtClean="0">
                            <a:solidFill>
                              <a:srgbClr val="E71224"/>
                            </a:solidFill>
                            <a:latin typeface="Cambria Math" panose="02040503050406030204" pitchFamily="18" charset="0"/>
                          </a:rPr>
                          <m:t>𝑟</m:t>
                        </m:r>
                      </m:e>
                      <m:sub>
                        <m:r>
                          <a:rPr lang="it-IT" sz="2000" b="0" i="1" dirty="0" smtClean="0">
                            <a:solidFill>
                              <a:srgbClr val="E71224"/>
                            </a:solidFill>
                            <a:latin typeface="Cambria Math" panose="02040503050406030204" pitchFamily="18" charset="0"/>
                          </a:rPr>
                          <m:t>𝑗𝑘</m:t>
                        </m:r>
                      </m:sub>
                    </m:sSub>
                  </m:oMath>
                </a14:m>
                <a:r>
                  <a:rPr lang="en-US" sz="2000" dirty="0"/>
                  <a:t> be </a:t>
                </a:r>
                <a:r>
                  <a:rPr lang="en-US" sz="2000" b="1" dirty="0">
                    <a:solidFill>
                      <a:srgbClr val="E71224"/>
                    </a:solidFill>
                  </a:rPr>
                  <a:t>routing probability</a:t>
                </a:r>
                <a:r>
                  <a:rPr lang="en-US" sz="2000" dirty="0">
                    <a:solidFill>
                      <a:srgbClr val="E71224"/>
                    </a:solidFill>
                  </a:rPr>
                  <a:t> </a:t>
                </a:r>
                <a:r>
                  <a:rPr lang="en-US" sz="2000" dirty="0"/>
                  <a:t>that a customer after being served at node </a:t>
                </a:r>
                <a14:m>
                  <m:oMath xmlns:m="http://schemas.openxmlformats.org/officeDocument/2006/math">
                    <m:r>
                      <a:rPr lang="it-IT" sz="2000" b="0" i="1" dirty="0" smtClean="0">
                        <a:solidFill>
                          <a:srgbClr val="E71224"/>
                        </a:solidFill>
                        <a:latin typeface="Cambria Math" panose="02040503050406030204" pitchFamily="18" charset="0"/>
                      </a:rPr>
                      <m:t>𝑗</m:t>
                    </m:r>
                  </m:oMath>
                </a14:m>
                <a:r>
                  <a:rPr lang="en-US" sz="2000" dirty="0"/>
                  <a:t> requests a service from node </a:t>
                </a:r>
                <a14:m>
                  <m:oMath xmlns:m="http://schemas.openxmlformats.org/officeDocument/2006/math">
                    <m:r>
                      <a:rPr lang="it-IT" sz="2000" b="0" i="1" dirty="0" smtClean="0">
                        <a:solidFill>
                          <a:srgbClr val="E71224"/>
                        </a:solidFill>
                        <a:latin typeface="Cambria Math" panose="02040503050406030204" pitchFamily="18" charset="0"/>
                      </a:rPr>
                      <m:t>𝑘</m:t>
                    </m:r>
                  </m:oMath>
                </a14:m>
                <a:r>
                  <a:rPr lang="en-GB" sz="2000" dirty="0"/>
                  <a:t>, and </a:t>
                </a:r>
                <a14:m>
                  <m:oMath xmlns:m="http://schemas.openxmlformats.org/officeDocument/2006/math">
                    <m:sSub>
                      <m:sSubPr>
                        <m:ctrlPr>
                          <a:rPr lang="it-IT" sz="2000" b="0" i="1" dirty="0" smtClean="0">
                            <a:solidFill>
                              <a:srgbClr val="E71224"/>
                            </a:solidFill>
                            <a:latin typeface="Cambria Math" panose="02040503050406030204" pitchFamily="18" charset="0"/>
                          </a:rPr>
                        </m:ctrlPr>
                      </m:sSubPr>
                      <m:e>
                        <m:r>
                          <a:rPr lang="it-IT" sz="2000" b="0" i="1" dirty="0" smtClean="0">
                            <a:solidFill>
                              <a:srgbClr val="E71224"/>
                            </a:solidFill>
                            <a:latin typeface="Cambria Math" panose="02040503050406030204" pitchFamily="18" charset="0"/>
                          </a:rPr>
                          <m:t>𝑟</m:t>
                        </m:r>
                      </m:e>
                      <m:sub>
                        <m:r>
                          <a:rPr lang="it-IT" sz="2000" b="0" i="1" dirty="0" smtClean="0">
                            <a:solidFill>
                              <a:srgbClr val="E71224"/>
                            </a:solidFill>
                            <a:latin typeface="Cambria Math" panose="02040503050406030204" pitchFamily="18" charset="0"/>
                          </a:rPr>
                          <m:t>𝑗</m:t>
                        </m:r>
                        <m:r>
                          <a:rPr lang="it-IT" sz="2000" b="0" i="1" dirty="0" smtClean="0">
                            <a:solidFill>
                              <a:srgbClr val="E71224"/>
                            </a:solidFill>
                            <a:latin typeface="Cambria Math" panose="02040503050406030204" pitchFamily="18" charset="0"/>
                          </a:rPr>
                          <m:t>0</m:t>
                        </m:r>
                      </m:sub>
                    </m:sSub>
                  </m:oMath>
                </a14:m>
                <a:r>
                  <a:rPr lang="en-GB" sz="2000" dirty="0"/>
                  <a:t> be the probability </a:t>
                </a:r>
                <a:r>
                  <a:rPr lang="en-US" sz="2000" dirty="0"/>
                  <a:t>that leaves the QN after service at node </a:t>
                </a:r>
                <a14:m>
                  <m:oMath xmlns:m="http://schemas.openxmlformats.org/officeDocument/2006/math">
                    <m:r>
                      <a:rPr lang="it-IT" sz="2000" b="0" i="1" dirty="0" smtClean="0">
                        <a:solidFill>
                          <a:srgbClr val="E71224"/>
                        </a:solidFill>
                        <a:latin typeface="Cambria Math" panose="02040503050406030204" pitchFamily="18" charset="0"/>
                      </a:rPr>
                      <m:t>𝑗</m:t>
                    </m:r>
                  </m:oMath>
                </a14:m>
                <a:endParaRPr lang="en-GB" sz="2000" dirty="0"/>
              </a:p>
              <a:p>
                <a:endParaRPr lang="en-GB" dirty="0"/>
              </a:p>
              <a:p>
                <a:pPr marL="0" indent="0">
                  <a:buNone/>
                </a:pPr>
                <a:endParaRPr lang="en-GB" dirty="0"/>
              </a:p>
              <a:p>
                <a:pPr marL="0" indent="0">
                  <a:buNone/>
                </a:pPr>
                <a:endParaRPr lang="en-GB" sz="1000" dirty="0"/>
              </a:p>
              <a:p>
                <a:r>
                  <a:rPr lang="en-GB" sz="2000" dirty="0"/>
                  <a:t>Due to the </a:t>
                </a:r>
                <a:r>
                  <a:rPr lang="en-GB" sz="2000" dirty="0">
                    <a:solidFill>
                      <a:srgbClr val="E71224"/>
                    </a:solidFill>
                  </a:rPr>
                  <a:t>composition of Poisson SPs</a:t>
                </a:r>
                <a:r>
                  <a:rPr lang="en-GB" sz="2000" dirty="0"/>
                  <a:t>, if a steady-state exists (i.e. if the QN is ergodic), it will be such that it satisfies to the so-called</a:t>
                </a:r>
              </a:p>
              <a:p>
                <a:endParaRPr lang="en-GB" dirty="0"/>
              </a:p>
              <a:p>
                <a:endParaRPr lang="it-IT" sz="1000" dirty="0"/>
              </a:p>
              <a:p>
                <a:endParaRPr lang="it-IT" sz="1000" dirty="0"/>
              </a:p>
              <a:p>
                <a:r>
                  <a:rPr lang="it-IT" dirty="0" err="1">
                    <a:solidFill>
                      <a:srgbClr val="E71224"/>
                    </a:solidFill>
                  </a:rPr>
                  <a:t>Example</a:t>
                </a:r>
                <a:r>
                  <a:rPr lang="it-IT" dirty="0">
                    <a:solidFill>
                      <a:srgbClr val="E71224"/>
                    </a:solidFill>
                  </a:rPr>
                  <a:t> 1:</a:t>
                </a:r>
              </a:p>
              <a:p>
                <a:endParaRPr lang="it-IT" dirty="0"/>
              </a:p>
              <a:p>
                <a:endParaRPr lang="it-IT" dirty="0"/>
              </a:p>
            </p:txBody>
          </p:sp>
        </mc:Choice>
        <mc:Fallback>
          <p:sp>
            <p:nvSpPr>
              <p:cNvPr id="3" name="Segnaposto contenuto 2">
                <a:extLst>
                  <a:ext uri="{FF2B5EF4-FFF2-40B4-BE49-F238E27FC236}">
                    <a16:creationId xmlns:a16="http://schemas.microsoft.com/office/drawing/2014/main" id="{FCF9C199-C327-4584-B399-B8884FB9E0B8}"/>
                  </a:ext>
                </a:extLst>
              </p:cNvPr>
              <p:cNvSpPr>
                <a:spLocks noGrp="1" noRot="1" noChangeAspect="1" noMove="1" noResize="1" noEditPoints="1" noAdjustHandles="1" noChangeArrowheads="1" noChangeShapeType="1" noTextEdit="1"/>
              </p:cNvSpPr>
              <p:nvPr>
                <p:ph idx="1"/>
              </p:nvPr>
            </p:nvSpPr>
            <p:spPr>
              <a:xfrm>
                <a:off x="332510" y="1006765"/>
                <a:ext cx="9649690" cy="6059058"/>
              </a:xfrm>
              <a:blipFill>
                <a:blip r:embed="rId8"/>
                <a:stretch>
                  <a:fillRect l="-758" t="-1006" r="-505"/>
                </a:stretch>
              </a:blipFill>
            </p:spPr>
            <p:txBody>
              <a:bodyPr/>
              <a:lstStyle/>
              <a:p>
                <a:r>
                  <a:rPr lang="it-IT">
                    <a:noFill/>
                  </a:rPr>
                  <a:t> </a:t>
                </a:r>
              </a:p>
            </p:txBody>
          </p:sp>
        </mc:Fallback>
      </mc:AlternateContent>
      <p:sp>
        <p:nvSpPr>
          <p:cNvPr id="4" name="Segnaposto piè di pagina 3">
            <a:extLst>
              <a:ext uri="{FF2B5EF4-FFF2-40B4-BE49-F238E27FC236}">
                <a16:creationId xmlns:a16="http://schemas.microsoft.com/office/drawing/2014/main" id="{F98E20B4-872D-4D1E-94FC-33AB385BF6C0}"/>
              </a:ext>
            </a:extLst>
          </p:cNvPr>
          <p:cNvSpPr>
            <a:spLocks noGrp="1"/>
          </p:cNvSpPr>
          <p:nvPr>
            <p:ph type="ftr" sz="quarter" idx="11"/>
          </p:nvPr>
        </p:nvSpPr>
        <p:spPr/>
        <p:txBody>
          <a:bodyPr/>
          <a:lstStyle/>
          <a:p>
            <a:r>
              <a:rPr lang="it-IT"/>
              <a:t>alessandro.pilloni@unica.it</a:t>
            </a:r>
            <a:endParaRPr lang="it-IT" dirty="0"/>
          </a:p>
        </p:txBody>
      </p:sp>
      <p:sp>
        <p:nvSpPr>
          <p:cNvPr id="5" name="Segnaposto numero diapositiva 4">
            <a:extLst>
              <a:ext uri="{FF2B5EF4-FFF2-40B4-BE49-F238E27FC236}">
                <a16:creationId xmlns:a16="http://schemas.microsoft.com/office/drawing/2014/main" id="{91EBE059-9466-4717-B56E-FEEF6E84B9B6}"/>
              </a:ext>
            </a:extLst>
          </p:cNvPr>
          <p:cNvSpPr>
            <a:spLocks noGrp="1"/>
          </p:cNvSpPr>
          <p:nvPr>
            <p:ph type="sldNum" sz="quarter" idx="12"/>
          </p:nvPr>
        </p:nvSpPr>
        <p:spPr/>
        <p:txBody>
          <a:bodyPr/>
          <a:lstStyle/>
          <a:p>
            <a:fld id="{77D38DAF-82E5-4F16-9708-7032B2640FE9}" type="slidenum">
              <a:rPr lang="it-IT" smtClean="0"/>
              <a:t>14</a:t>
            </a:fld>
            <a:endParaRPr lang="it-IT"/>
          </a:p>
        </p:txBody>
      </p:sp>
      <p:pic>
        <p:nvPicPr>
          <p:cNvPr id="12" name="Immagine 11">
            <a:extLst>
              <a:ext uri="{FF2B5EF4-FFF2-40B4-BE49-F238E27FC236}">
                <a16:creationId xmlns:a16="http://schemas.microsoft.com/office/drawing/2014/main" id="{5925EC38-C327-4A79-9F5B-8630171321F4}"/>
              </a:ext>
            </a:extLst>
          </p:cNvPr>
          <p:cNvPicPr>
            <a:picLocks noChangeAspect="1"/>
          </p:cNvPicPr>
          <p:nvPr>
            <p:custDataLst>
              <p:tags r:id="rId1"/>
            </p:custDataLst>
          </p:nvPr>
        </p:nvPicPr>
        <p:blipFill>
          <a:blip r:embed="rId9">
            <a:extLst>
              <a:ext uri="{28A0092B-C50C-407E-A947-70E740481C1C}">
                <a14:useLocalDpi xmlns:a14="http://schemas.microsoft.com/office/drawing/2010/main" val="0"/>
              </a:ext>
            </a:extLst>
          </a:blip>
          <a:stretch>
            <a:fillRect/>
          </a:stretch>
        </p:blipFill>
        <p:spPr>
          <a:xfrm>
            <a:off x="4687325" y="2758543"/>
            <a:ext cx="1962058" cy="684622"/>
          </a:xfrm>
          <a:prstGeom prst="rect">
            <a:avLst/>
          </a:prstGeom>
        </p:spPr>
      </p:pic>
      <p:pic>
        <p:nvPicPr>
          <p:cNvPr id="10" name="Immagine 9">
            <a:extLst>
              <a:ext uri="{FF2B5EF4-FFF2-40B4-BE49-F238E27FC236}">
                <a16:creationId xmlns:a16="http://schemas.microsoft.com/office/drawing/2014/main" id="{B34CBF03-8A7D-4C55-93FB-5C22891AF173}"/>
              </a:ext>
            </a:extLst>
          </p:cNvPr>
          <p:cNvPicPr>
            <a:picLocks noChangeAspect="1"/>
          </p:cNvPicPr>
          <p:nvPr>
            <p:custDataLst>
              <p:tags r:id="rId2"/>
            </p:custDataLst>
          </p:nvPr>
        </p:nvPicPr>
        <p:blipFill>
          <a:blip r:embed="rId10">
            <a:extLst>
              <a:ext uri="{28A0092B-C50C-407E-A947-70E740481C1C}">
                <a14:useLocalDpi xmlns:a14="http://schemas.microsoft.com/office/drawing/2010/main" val="0"/>
              </a:ext>
            </a:extLst>
          </a:blip>
          <a:stretch>
            <a:fillRect/>
          </a:stretch>
        </p:blipFill>
        <p:spPr>
          <a:xfrm>
            <a:off x="4201606" y="4544919"/>
            <a:ext cx="2062872" cy="656238"/>
          </a:xfrm>
          <a:prstGeom prst="rect">
            <a:avLst/>
          </a:prstGeom>
        </p:spPr>
      </p:pic>
      <p:grpSp>
        <p:nvGrpSpPr>
          <p:cNvPr id="15" name="Gruppo 14">
            <a:extLst>
              <a:ext uri="{FF2B5EF4-FFF2-40B4-BE49-F238E27FC236}">
                <a16:creationId xmlns:a16="http://schemas.microsoft.com/office/drawing/2014/main" id="{C4C208DB-22E3-4810-B22D-736710F64039}"/>
              </a:ext>
            </a:extLst>
          </p:cNvPr>
          <p:cNvGrpSpPr/>
          <p:nvPr/>
        </p:nvGrpSpPr>
        <p:grpSpPr>
          <a:xfrm>
            <a:off x="654559" y="5951668"/>
            <a:ext cx="5137942" cy="1270833"/>
            <a:chOff x="42333" y="5730451"/>
            <a:chExt cx="5361849" cy="1260432"/>
          </a:xfrm>
        </p:grpSpPr>
        <mc:AlternateContent xmlns:mc="http://schemas.openxmlformats.org/markup-compatibility/2006" xmlns:a14="http://schemas.microsoft.com/office/drawing/2010/main">
          <mc:Choice Requires="a14">
            <p:sp>
              <p:nvSpPr>
                <p:cNvPr id="22" name="Rettangolo 21">
                  <a:extLst>
                    <a:ext uri="{FF2B5EF4-FFF2-40B4-BE49-F238E27FC236}">
                      <a16:creationId xmlns:a16="http://schemas.microsoft.com/office/drawing/2014/main" id="{6CD9FCE5-ABB5-4C7F-84D8-F7A8F426A2C6}"/>
                    </a:ext>
                  </a:extLst>
                </p:cNvPr>
                <p:cNvSpPr/>
                <p:nvPr/>
              </p:nvSpPr>
              <p:spPr>
                <a:xfrm>
                  <a:off x="3509300" y="5902086"/>
                  <a:ext cx="1894882" cy="36637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altLang="it-IT" b="0" i="1" dirty="0" smtClean="0">
                                <a:solidFill>
                                  <a:srgbClr val="E71224"/>
                                </a:solidFill>
                                <a:latin typeface="Cambria Math" panose="02040503050406030204" pitchFamily="18" charset="0"/>
                              </a:rPr>
                            </m:ctrlPr>
                          </m:sSubPr>
                          <m:e>
                            <m:r>
                              <a:rPr lang="it-IT" altLang="it-IT" b="0" i="1" dirty="0" smtClean="0">
                                <a:solidFill>
                                  <a:srgbClr val="E71224"/>
                                </a:solidFill>
                                <a:latin typeface="Cambria Math" panose="02040503050406030204" pitchFamily="18" charset="0"/>
                              </a:rPr>
                              <m:t>𝑟</m:t>
                            </m:r>
                          </m:e>
                          <m:sub>
                            <m:r>
                              <a:rPr lang="it-IT" altLang="it-IT" b="0" i="1" dirty="0" smtClean="0">
                                <a:solidFill>
                                  <a:srgbClr val="E71224"/>
                                </a:solidFill>
                                <a:latin typeface="Cambria Math" panose="02040503050406030204" pitchFamily="18" charset="0"/>
                              </a:rPr>
                              <m:t>10</m:t>
                            </m:r>
                          </m:sub>
                        </m:sSub>
                        <m:r>
                          <a:rPr lang="it-IT" altLang="it-IT" b="0" i="1" dirty="0" smtClean="0">
                            <a:solidFill>
                              <a:srgbClr val="E71224"/>
                            </a:solidFill>
                            <a:latin typeface="Cambria Math" panose="02040503050406030204" pitchFamily="18" charset="0"/>
                          </a:rPr>
                          <m:t>=</m:t>
                        </m:r>
                        <m:d>
                          <m:dPr>
                            <m:ctrlPr>
                              <a:rPr lang="it-IT" altLang="it-IT" b="0" i="1" dirty="0" smtClean="0">
                                <a:solidFill>
                                  <a:srgbClr val="E71224"/>
                                </a:solidFill>
                                <a:latin typeface="Cambria Math" panose="02040503050406030204" pitchFamily="18" charset="0"/>
                              </a:rPr>
                            </m:ctrlPr>
                          </m:dPr>
                          <m:e>
                            <m:r>
                              <a:rPr lang="it-IT" altLang="it-IT" b="0" i="1" dirty="0" smtClean="0">
                                <a:solidFill>
                                  <a:srgbClr val="E71224"/>
                                </a:solidFill>
                                <a:latin typeface="Cambria Math" panose="02040503050406030204" pitchFamily="18" charset="0"/>
                              </a:rPr>
                              <m:t>1−</m:t>
                            </m:r>
                            <m:r>
                              <a:rPr lang="it-IT" altLang="it-IT" b="0" i="1" dirty="0" smtClean="0">
                                <a:solidFill>
                                  <a:srgbClr val="E71224"/>
                                </a:solidFill>
                                <a:latin typeface="Cambria Math" panose="02040503050406030204" pitchFamily="18" charset="0"/>
                              </a:rPr>
                              <m:t>𝑝</m:t>
                            </m:r>
                          </m:e>
                        </m:d>
                      </m:oMath>
                    </m:oMathPara>
                  </a14:m>
                  <a:br>
                    <a:rPr lang="it-IT" altLang="it-IT" b="0" dirty="0">
                      <a:solidFill>
                        <a:srgbClr val="E71224"/>
                      </a:solidFill>
                    </a:rPr>
                  </a:br>
                  <a:endParaRPr lang="en-GB" dirty="0"/>
                </a:p>
              </p:txBody>
            </p:sp>
          </mc:Choice>
          <mc:Fallback xmlns="">
            <p:sp>
              <p:nvSpPr>
                <p:cNvPr id="22" name="Rettangolo 21">
                  <a:extLst>
                    <a:ext uri="{FF2B5EF4-FFF2-40B4-BE49-F238E27FC236}">
                      <a16:creationId xmlns:a16="http://schemas.microsoft.com/office/drawing/2014/main" id="{6CD9FCE5-ABB5-4C7F-84D8-F7A8F426A2C6}"/>
                    </a:ext>
                  </a:extLst>
                </p:cNvPr>
                <p:cNvSpPr>
                  <a:spLocks noRot="1" noChangeAspect="1" noMove="1" noResize="1" noEditPoints="1" noAdjustHandles="1" noChangeArrowheads="1" noChangeShapeType="1" noTextEdit="1"/>
                </p:cNvSpPr>
                <p:nvPr/>
              </p:nvSpPr>
              <p:spPr>
                <a:xfrm>
                  <a:off x="3509300" y="5902086"/>
                  <a:ext cx="1894882" cy="366374"/>
                </a:xfrm>
                <a:prstGeom prst="rect">
                  <a:avLst/>
                </a:prstGeom>
                <a:blipFill>
                  <a:blip r:embed="rId11"/>
                  <a:stretch>
                    <a:fillRect b="-6557"/>
                  </a:stretch>
                </a:blipFill>
              </p:spPr>
              <p:txBody>
                <a:bodyPr/>
                <a:lstStyle/>
                <a:p>
                  <a:r>
                    <a:rPr lang="en-GB">
                      <a:noFill/>
                    </a:rPr>
                    <a:t> </a:t>
                  </a:r>
                </a:p>
              </p:txBody>
            </p:sp>
          </mc:Fallback>
        </mc:AlternateContent>
        <p:grpSp>
          <p:nvGrpSpPr>
            <p:cNvPr id="23" name="Gruppo 22">
              <a:extLst>
                <a:ext uri="{FF2B5EF4-FFF2-40B4-BE49-F238E27FC236}">
                  <a16:creationId xmlns:a16="http://schemas.microsoft.com/office/drawing/2014/main" id="{8DC5B44C-10C0-4415-8B77-E8D16C34BC19}"/>
                </a:ext>
              </a:extLst>
            </p:cNvPr>
            <p:cNvGrpSpPr/>
            <p:nvPr/>
          </p:nvGrpSpPr>
          <p:grpSpPr>
            <a:xfrm>
              <a:off x="42333" y="5730451"/>
              <a:ext cx="3837991" cy="1260432"/>
              <a:chOff x="42333" y="5730451"/>
              <a:chExt cx="3837991" cy="1260432"/>
            </a:xfrm>
          </p:grpSpPr>
          <p:grpSp>
            <p:nvGrpSpPr>
              <p:cNvPr id="24" name="Gruppo 23">
                <a:extLst>
                  <a:ext uri="{FF2B5EF4-FFF2-40B4-BE49-F238E27FC236}">
                    <a16:creationId xmlns:a16="http://schemas.microsoft.com/office/drawing/2014/main" id="{8107ECD3-5EC7-4E47-8F55-EE8FE07B9C86}"/>
                  </a:ext>
                </a:extLst>
              </p:cNvPr>
              <p:cNvGrpSpPr/>
              <p:nvPr/>
            </p:nvGrpSpPr>
            <p:grpSpPr>
              <a:xfrm>
                <a:off x="128203" y="5996281"/>
                <a:ext cx="3752121" cy="994602"/>
                <a:chOff x="2958982" y="6254977"/>
                <a:chExt cx="2223637" cy="566073"/>
              </a:xfrm>
            </p:grpSpPr>
            <p:sp>
              <p:nvSpPr>
                <p:cNvPr id="30" name="Line 43">
                  <a:extLst>
                    <a:ext uri="{FF2B5EF4-FFF2-40B4-BE49-F238E27FC236}">
                      <a16:creationId xmlns:a16="http://schemas.microsoft.com/office/drawing/2014/main" id="{CDD0EFE9-5EA0-4E36-B60D-E9DB3B7E5FD2}"/>
                    </a:ext>
                  </a:extLst>
                </p:cNvPr>
                <p:cNvSpPr>
                  <a:spLocks noChangeShapeType="1"/>
                </p:cNvSpPr>
                <p:nvPr/>
              </p:nvSpPr>
              <p:spPr bwMode="auto">
                <a:xfrm>
                  <a:off x="3351957" y="6260540"/>
                  <a:ext cx="968109"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sp>
              <p:nvSpPr>
                <p:cNvPr id="31" name="Line 44">
                  <a:extLst>
                    <a:ext uri="{FF2B5EF4-FFF2-40B4-BE49-F238E27FC236}">
                      <a16:creationId xmlns:a16="http://schemas.microsoft.com/office/drawing/2014/main" id="{CAEF060B-A9E9-42FE-84F5-75B6ABBA4C9E}"/>
                    </a:ext>
                  </a:extLst>
                </p:cNvPr>
                <p:cNvSpPr>
                  <a:spLocks noChangeShapeType="1"/>
                </p:cNvSpPr>
                <p:nvPr/>
              </p:nvSpPr>
              <p:spPr bwMode="auto">
                <a:xfrm>
                  <a:off x="4320065" y="6260540"/>
                  <a:ext cx="0" cy="33392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 name="Line 45">
                  <a:extLst>
                    <a:ext uri="{FF2B5EF4-FFF2-40B4-BE49-F238E27FC236}">
                      <a16:creationId xmlns:a16="http://schemas.microsoft.com/office/drawing/2014/main" id="{FF8F5FEC-373B-4AE8-A8EC-EA6C6FF9BC46}"/>
                    </a:ext>
                  </a:extLst>
                </p:cNvPr>
                <p:cNvSpPr>
                  <a:spLocks noChangeShapeType="1"/>
                </p:cNvSpPr>
                <p:nvPr/>
              </p:nvSpPr>
              <p:spPr bwMode="auto">
                <a:xfrm flipH="1">
                  <a:off x="3351957" y="6594469"/>
                  <a:ext cx="968108" cy="717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3" name="Line 46 1">
                  <a:extLst>
                    <a:ext uri="{FF2B5EF4-FFF2-40B4-BE49-F238E27FC236}">
                      <a16:creationId xmlns:a16="http://schemas.microsoft.com/office/drawing/2014/main" id="{45EC90C7-7A81-4094-AF21-518043548490}"/>
                    </a:ext>
                  </a:extLst>
                </p:cNvPr>
                <p:cNvSpPr>
                  <a:spLocks noChangeShapeType="1"/>
                </p:cNvSpPr>
                <p:nvPr/>
              </p:nvSpPr>
              <p:spPr bwMode="auto">
                <a:xfrm>
                  <a:off x="2958982" y="6410998"/>
                  <a:ext cx="321689"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4" name="Oval 47">
                  <a:extLst>
                    <a:ext uri="{FF2B5EF4-FFF2-40B4-BE49-F238E27FC236}">
                      <a16:creationId xmlns:a16="http://schemas.microsoft.com/office/drawing/2014/main" id="{7F695B1E-0AA9-4C6D-A43F-4A2CB03658BE}"/>
                    </a:ext>
                  </a:extLst>
                </p:cNvPr>
                <p:cNvSpPr>
                  <a:spLocks noChangeArrowheads="1"/>
                </p:cNvSpPr>
                <p:nvPr/>
              </p:nvSpPr>
              <p:spPr bwMode="auto">
                <a:xfrm>
                  <a:off x="4474197" y="6254977"/>
                  <a:ext cx="268660" cy="33392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en-US" altLang="en-US" sz="2400">
                    <a:latin typeface="Comic Sans MS" panose="030F0702030302020204" pitchFamily="66" charset="0"/>
                  </a:endParaRPr>
                </a:p>
              </p:txBody>
            </p:sp>
            <p:sp>
              <p:nvSpPr>
                <p:cNvPr id="35" name="Line 49">
                  <a:extLst>
                    <a:ext uri="{FF2B5EF4-FFF2-40B4-BE49-F238E27FC236}">
                      <a16:creationId xmlns:a16="http://schemas.microsoft.com/office/drawing/2014/main" id="{6753F006-5F54-47F9-B91D-99F29713C71F}"/>
                    </a:ext>
                  </a:extLst>
                </p:cNvPr>
                <p:cNvSpPr>
                  <a:spLocks noChangeShapeType="1"/>
                </p:cNvSpPr>
                <p:nvPr/>
              </p:nvSpPr>
              <p:spPr bwMode="auto">
                <a:xfrm flipV="1">
                  <a:off x="4320065" y="6426540"/>
                  <a:ext cx="154129" cy="353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sp>
              <p:nvSpPr>
                <p:cNvPr id="36" name="Line 53">
                  <a:extLst>
                    <a:ext uri="{FF2B5EF4-FFF2-40B4-BE49-F238E27FC236}">
                      <a16:creationId xmlns:a16="http://schemas.microsoft.com/office/drawing/2014/main" id="{5ED28ECE-6250-48A1-A000-B47A8A69F003}"/>
                    </a:ext>
                  </a:extLst>
                </p:cNvPr>
                <p:cNvSpPr>
                  <a:spLocks noChangeShapeType="1"/>
                </p:cNvSpPr>
                <p:nvPr/>
              </p:nvSpPr>
              <p:spPr bwMode="auto">
                <a:xfrm flipV="1">
                  <a:off x="3068933" y="6502468"/>
                  <a:ext cx="1" cy="31858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7" name="Line 54">
                  <a:extLst>
                    <a:ext uri="{FF2B5EF4-FFF2-40B4-BE49-F238E27FC236}">
                      <a16:creationId xmlns:a16="http://schemas.microsoft.com/office/drawing/2014/main" id="{0930EE3E-415E-4878-8140-876360F6D4A1}"/>
                    </a:ext>
                  </a:extLst>
                </p:cNvPr>
                <p:cNvSpPr>
                  <a:spLocks noChangeShapeType="1"/>
                </p:cNvSpPr>
                <p:nvPr/>
              </p:nvSpPr>
              <p:spPr bwMode="auto">
                <a:xfrm>
                  <a:off x="3070377" y="6502468"/>
                  <a:ext cx="204723" cy="5001"/>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sp>
              <p:nvSpPr>
                <p:cNvPr id="38" name="Line 58 1">
                  <a:extLst>
                    <a:ext uri="{FF2B5EF4-FFF2-40B4-BE49-F238E27FC236}">
                      <a16:creationId xmlns:a16="http://schemas.microsoft.com/office/drawing/2014/main" id="{B250E27E-47AD-4576-92C9-2D048FB1A09F}"/>
                    </a:ext>
                  </a:extLst>
                </p:cNvPr>
                <p:cNvSpPr>
                  <a:spLocks noChangeShapeType="1"/>
                </p:cNvSpPr>
                <p:nvPr/>
              </p:nvSpPr>
              <p:spPr bwMode="auto">
                <a:xfrm flipH="1">
                  <a:off x="3069518" y="6810662"/>
                  <a:ext cx="1956456" cy="389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9" name="Line 58 2">
                  <a:extLst>
                    <a:ext uri="{FF2B5EF4-FFF2-40B4-BE49-F238E27FC236}">
                      <a16:creationId xmlns:a16="http://schemas.microsoft.com/office/drawing/2014/main" id="{6501906A-B333-4854-96F3-0C351F643584}"/>
                    </a:ext>
                  </a:extLst>
                </p:cNvPr>
                <p:cNvSpPr>
                  <a:spLocks noChangeShapeType="1"/>
                </p:cNvSpPr>
                <p:nvPr/>
              </p:nvSpPr>
              <p:spPr bwMode="auto">
                <a:xfrm flipH="1" flipV="1">
                  <a:off x="5018896" y="6426540"/>
                  <a:ext cx="0" cy="38412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sp>
              <p:nvSpPr>
                <p:cNvPr id="40" name="Line 46 2">
                  <a:extLst>
                    <a:ext uri="{FF2B5EF4-FFF2-40B4-BE49-F238E27FC236}">
                      <a16:creationId xmlns:a16="http://schemas.microsoft.com/office/drawing/2014/main" id="{851ECD21-1354-49F3-8536-ADA5137F7518}"/>
                    </a:ext>
                  </a:extLst>
                </p:cNvPr>
                <p:cNvSpPr>
                  <a:spLocks noChangeShapeType="1"/>
                </p:cNvSpPr>
                <p:nvPr/>
              </p:nvSpPr>
              <p:spPr bwMode="auto">
                <a:xfrm>
                  <a:off x="4742857" y="6426540"/>
                  <a:ext cx="439762" cy="1249"/>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grpSp>
          <mc:AlternateContent xmlns:mc="http://schemas.openxmlformats.org/markup-compatibility/2006" xmlns:a14="http://schemas.microsoft.com/office/drawing/2010/main">
            <mc:Choice Requires="a14">
              <p:sp>
                <p:nvSpPr>
                  <p:cNvPr id="25" name="Rettangolo 24">
                    <a:extLst>
                      <a:ext uri="{FF2B5EF4-FFF2-40B4-BE49-F238E27FC236}">
                        <a16:creationId xmlns:a16="http://schemas.microsoft.com/office/drawing/2014/main" id="{56F30A7F-5134-44C5-83F7-9B962336823A}"/>
                      </a:ext>
                    </a:extLst>
                  </p:cNvPr>
                  <p:cNvSpPr/>
                  <p:nvPr/>
                </p:nvSpPr>
                <p:spPr>
                  <a:xfrm>
                    <a:off x="42333" y="5730451"/>
                    <a:ext cx="535211" cy="37824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p>
                            <m:sSupPr>
                              <m:ctrlPr>
                                <a:rPr lang="it-IT" altLang="it-IT" b="0" i="1" dirty="0" smtClean="0">
                                  <a:solidFill>
                                    <a:srgbClr val="E71224"/>
                                  </a:solidFill>
                                  <a:latin typeface="Cambria Math" panose="02040503050406030204" pitchFamily="18" charset="0"/>
                                </a:rPr>
                              </m:ctrlPr>
                            </m:sSupPr>
                            <m:e>
                              <m:r>
                                <a:rPr lang="it-IT" altLang="it-IT" b="0" i="1" dirty="0" smtClean="0">
                                  <a:solidFill>
                                    <a:srgbClr val="E71224"/>
                                  </a:solidFill>
                                  <a:latin typeface="Cambria Math" panose="02040503050406030204" pitchFamily="18" charset="0"/>
                                </a:rPr>
                                <m:t>𝜆</m:t>
                              </m:r>
                            </m:e>
                            <m:sup>
                              <m:r>
                                <a:rPr lang="it-IT" altLang="it-IT" b="0" i="1" dirty="0" smtClean="0">
                                  <a:solidFill>
                                    <a:srgbClr val="E71224"/>
                                  </a:solidFill>
                                  <a:latin typeface="Cambria Math" panose="02040503050406030204" pitchFamily="18" charset="0"/>
                                </a:rPr>
                                <m:t>𝑖𝑛</m:t>
                              </m:r>
                            </m:sup>
                          </m:sSup>
                        </m:oMath>
                      </m:oMathPara>
                    </a14:m>
                    <a:endParaRPr lang="en-GB" dirty="0"/>
                  </a:p>
                </p:txBody>
              </p:sp>
            </mc:Choice>
            <mc:Fallback xmlns="">
              <p:sp>
                <p:nvSpPr>
                  <p:cNvPr id="93" name="Rettangolo 92">
                    <a:extLst>
                      <a:ext uri="{FF2B5EF4-FFF2-40B4-BE49-F238E27FC236}">
                        <a16:creationId xmlns:a16="http://schemas.microsoft.com/office/drawing/2014/main" id="{AA4F89A6-AB24-487C-871E-1B341D5BA32E}"/>
                      </a:ext>
                    </a:extLst>
                  </p:cNvPr>
                  <p:cNvSpPr>
                    <a:spLocks noRot="1" noChangeAspect="1" noMove="1" noResize="1" noEditPoints="1" noAdjustHandles="1" noChangeArrowheads="1" noChangeShapeType="1" noTextEdit="1"/>
                  </p:cNvSpPr>
                  <p:nvPr/>
                </p:nvSpPr>
                <p:spPr>
                  <a:xfrm>
                    <a:off x="42333" y="5730451"/>
                    <a:ext cx="535211" cy="378245"/>
                  </a:xfrm>
                  <a:prstGeom prst="rect">
                    <a:avLst/>
                  </a:prstGeom>
                  <a:blipFill>
                    <a:blip r:embed="rId12"/>
                    <a:stretch>
                      <a:fillRect/>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27" name="Rettangolo 26">
                    <a:extLst>
                      <a:ext uri="{FF2B5EF4-FFF2-40B4-BE49-F238E27FC236}">
                        <a16:creationId xmlns:a16="http://schemas.microsoft.com/office/drawing/2014/main" id="{F6401140-1B0E-461E-8FD0-7E0503F4B4C2}"/>
                      </a:ext>
                    </a:extLst>
                  </p:cNvPr>
                  <p:cNvSpPr/>
                  <p:nvPr/>
                </p:nvSpPr>
                <p:spPr>
                  <a:xfrm>
                    <a:off x="630073" y="6613128"/>
                    <a:ext cx="994952" cy="36630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altLang="it-IT" b="0" i="1" dirty="0" smtClean="0">
                                  <a:solidFill>
                                    <a:srgbClr val="E71224"/>
                                  </a:solidFill>
                                  <a:latin typeface="Cambria Math" panose="02040503050406030204" pitchFamily="18" charset="0"/>
                                </a:rPr>
                              </m:ctrlPr>
                            </m:sSubPr>
                            <m:e>
                              <m:r>
                                <a:rPr lang="it-IT" altLang="it-IT" b="0" i="1" dirty="0" smtClean="0">
                                  <a:solidFill>
                                    <a:srgbClr val="E71224"/>
                                  </a:solidFill>
                                  <a:latin typeface="Cambria Math" panose="02040503050406030204" pitchFamily="18" charset="0"/>
                                </a:rPr>
                                <m:t>𝑟</m:t>
                              </m:r>
                            </m:e>
                            <m:sub>
                              <m:r>
                                <a:rPr lang="it-IT" altLang="it-IT" b="0" i="1" dirty="0" smtClean="0">
                                  <a:solidFill>
                                    <a:srgbClr val="E71224"/>
                                  </a:solidFill>
                                  <a:latin typeface="Cambria Math" panose="02040503050406030204" pitchFamily="18" charset="0"/>
                                </a:rPr>
                                <m:t>11</m:t>
                              </m:r>
                            </m:sub>
                          </m:sSub>
                          <m:r>
                            <a:rPr lang="it-IT" altLang="it-IT" b="0" i="1" dirty="0" smtClean="0">
                              <a:solidFill>
                                <a:srgbClr val="E71224"/>
                              </a:solidFill>
                              <a:latin typeface="Cambria Math" panose="02040503050406030204" pitchFamily="18" charset="0"/>
                            </a:rPr>
                            <m:t>=</m:t>
                          </m:r>
                          <m:r>
                            <a:rPr lang="it-IT" altLang="it-IT" b="0" i="1" dirty="0" smtClean="0">
                              <a:solidFill>
                                <a:srgbClr val="E71224"/>
                              </a:solidFill>
                              <a:latin typeface="Cambria Math" panose="02040503050406030204" pitchFamily="18" charset="0"/>
                            </a:rPr>
                            <m:t>𝑝</m:t>
                          </m:r>
                        </m:oMath>
                      </m:oMathPara>
                    </a14:m>
                    <a:endParaRPr lang="en-GB" dirty="0"/>
                  </a:p>
                </p:txBody>
              </p:sp>
            </mc:Choice>
            <mc:Fallback>
              <p:sp>
                <p:nvSpPr>
                  <p:cNvPr id="27" name="Rettangolo 26">
                    <a:extLst>
                      <a:ext uri="{FF2B5EF4-FFF2-40B4-BE49-F238E27FC236}">
                        <a16:creationId xmlns:a16="http://schemas.microsoft.com/office/drawing/2014/main" id="{F6401140-1B0E-461E-8FD0-7E0503F4B4C2}"/>
                      </a:ext>
                    </a:extLst>
                  </p:cNvPr>
                  <p:cNvSpPr>
                    <a:spLocks noRot="1" noChangeAspect="1" noMove="1" noResize="1" noEditPoints="1" noAdjustHandles="1" noChangeArrowheads="1" noChangeShapeType="1" noTextEdit="1"/>
                  </p:cNvSpPr>
                  <p:nvPr/>
                </p:nvSpPr>
                <p:spPr>
                  <a:xfrm>
                    <a:off x="630073" y="6613128"/>
                    <a:ext cx="994952" cy="366309"/>
                  </a:xfrm>
                  <a:prstGeom prst="rect">
                    <a:avLst/>
                  </a:prstGeom>
                  <a:blipFill>
                    <a:blip r:embed="rId13"/>
                    <a:stretch>
                      <a:fillRect b="-6557"/>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28" name="Rettangolo 27">
                    <a:extLst>
                      <a:ext uri="{FF2B5EF4-FFF2-40B4-BE49-F238E27FC236}">
                        <a16:creationId xmlns:a16="http://schemas.microsoft.com/office/drawing/2014/main" id="{BECD5925-6D77-4862-BB71-11382DCDBCA9}"/>
                      </a:ext>
                    </a:extLst>
                  </p:cNvPr>
                  <p:cNvSpPr/>
                  <p:nvPr/>
                </p:nvSpPr>
                <p:spPr>
                  <a:xfrm>
                    <a:off x="2696588" y="6077706"/>
                    <a:ext cx="466217"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altLang="it-IT" b="0" i="1" dirty="0" smtClean="0">
                                  <a:solidFill>
                                    <a:srgbClr val="E71224"/>
                                  </a:solidFill>
                                  <a:latin typeface="Cambria Math" panose="02040503050406030204" pitchFamily="18" charset="0"/>
                                </a:rPr>
                              </m:ctrlPr>
                            </m:sSubPr>
                            <m:e>
                              <m:r>
                                <a:rPr lang="it-IT" altLang="it-IT" i="1" dirty="0" smtClean="0">
                                  <a:solidFill>
                                    <a:srgbClr val="E71224"/>
                                  </a:solidFill>
                                  <a:latin typeface="Cambria Math" panose="02040503050406030204" pitchFamily="18" charset="0"/>
                                </a:rPr>
                                <m:t>𝜇</m:t>
                              </m:r>
                            </m:e>
                            <m:sub>
                              <m:r>
                                <a:rPr lang="it-IT" altLang="it-IT" b="0" i="1" dirty="0" smtClean="0">
                                  <a:solidFill>
                                    <a:srgbClr val="E71224"/>
                                  </a:solidFill>
                                  <a:latin typeface="Cambria Math" panose="02040503050406030204" pitchFamily="18" charset="0"/>
                                </a:rPr>
                                <m:t>1</m:t>
                              </m:r>
                            </m:sub>
                          </m:sSub>
                        </m:oMath>
                      </m:oMathPara>
                    </a14:m>
                    <a:endParaRPr lang="en-GB" dirty="0"/>
                  </a:p>
                </p:txBody>
              </p:sp>
            </mc:Choice>
            <mc:Fallback xmlns="">
              <p:sp>
                <p:nvSpPr>
                  <p:cNvPr id="98" name="Rettangolo 97">
                    <a:extLst>
                      <a:ext uri="{FF2B5EF4-FFF2-40B4-BE49-F238E27FC236}">
                        <a16:creationId xmlns:a16="http://schemas.microsoft.com/office/drawing/2014/main" id="{16BC86A8-D848-4BA9-A68F-C779AF294ABE}"/>
                      </a:ext>
                    </a:extLst>
                  </p:cNvPr>
                  <p:cNvSpPr>
                    <a:spLocks noRot="1" noChangeAspect="1" noMove="1" noResize="1" noEditPoints="1" noAdjustHandles="1" noChangeArrowheads="1" noChangeShapeType="1" noTextEdit="1"/>
                  </p:cNvSpPr>
                  <p:nvPr/>
                </p:nvSpPr>
                <p:spPr>
                  <a:xfrm>
                    <a:off x="2696588" y="6077706"/>
                    <a:ext cx="466217" cy="369332"/>
                  </a:xfrm>
                  <a:prstGeom prst="rect">
                    <a:avLst/>
                  </a:prstGeom>
                  <a:blipFill>
                    <a:blip r:embed="rId15"/>
                    <a:stretch>
                      <a:fillRect b="-327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9" name="Rettangolo 28">
                    <a:extLst>
                      <a:ext uri="{FF2B5EF4-FFF2-40B4-BE49-F238E27FC236}">
                        <a16:creationId xmlns:a16="http://schemas.microsoft.com/office/drawing/2014/main" id="{E88BFAB2-341A-4D70-99A3-31D817360CD0}"/>
                      </a:ext>
                    </a:extLst>
                  </p:cNvPr>
                  <p:cNvSpPr/>
                  <p:nvPr/>
                </p:nvSpPr>
                <p:spPr>
                  <a:xfrm>
                    <a:off x="640998" y="6140907"/>
                    <a:ext cx="1920378" cy="375149"/>
                  </a:xfrm>
                  <a:prstGeom prst="rect">
                    <a:avLst/>
                  </a:prstGeom>
                </p:spPr>
                <p:txBody>
                  <a:bodyPr wrap="none">
                    <a:spAutoFit/>
                  </a:bodyPr>
                  <a:lstStyle/>
                  <a:p>
                    <a14:m>
                      <m:oMath xmlns:m="http://schemas.openxmlformats.org/officeDocument/2006/math">
                        <m:sSub>
                          <m:sSubPr>
                            <m:ctrlPr>
                              <a:rPr lang="it-IT" altLang="it-IT" i="1" dirty="0" smtClean="0">
                                <a:solidFill>
                                  <a:srgbClr val="E71224"/>
                                </a:solidFill>
                                <a:latin typeface="Cambria Math" panose="02040503050406030204" pitchFamily="18" charset="0"/>
                              </a:rPr>
                            </m:ctrlPr>
                          </m:sSubPr>
                          <m:e>
                            <m:r>
                              <a:rPr lang="it-IT" altLang="it-IT" i="1" dirty="0">
                                <a:solidFill>
                                  <a:srgbClr val="E71224"/>
                                </a:solidFill>
                                <a:latin typeface="Cambria Math" panose="02040503050406030204" pitchFamily="18" charset="0"/>
                              </a:rPr>
                              <m:t>𝜆</m:t>
                            </m:r>
                          </m:e>
                          <m:sub>
                            <m:r>
                              <a:rPr lang="it-IT" altLang="it-IT" i="1" dirty="0">
                                <a:solidFill>
                                  <a:srgbClr val="E71224"/>
                                </a:solidFill>
                                <a:latin typeface="Cambria Math" panose="02040503050406030204" pitchFamily="18" charset="0"/>
                              </a:rPr>
                              <m:t>1</m:t>
                            </m:r>
                          </m:sub>
                        </m:sSub>
                        <m:r>
                          <a:rPr lang="it-IT" altLang="it-IT" i="1" dirty="0">
                            <a:solidFill>
                              <a:srgbClr val="E71224"/>
                            </a:solidFill>
                            <a:latin typeface="Cambria Math" panose="02040503050406030204" pitchFamily="18" charset="0"/>
                          </a:rPr>
                          <m:t>=</m:t>
                        </m:r>
                        <m:sSup>
                          <m:sSupPr>
                            <m:ctrlPr>
                              <a:rPr lang="it-IT" altLang="it-IT" i="1" dirty="0">
                                <a:solidFill>
                                  <a:srgbClr val="E71224"/>
                                </a:solidFill>
                                <a:latin typeface="Cambria Math" panose="02040503050406030204" pitchFamily="18" charset="0"/>
                              </a:rPr>
                            </m:ctrlPr>
                          </m:sSupPr>
                          <m:e>
                            <m:r>
                              <a:rPr lang="it-IT" altLang="it-IT" i="1" dirty="0">
                                <a:solidFill>
                                  <a:srgbClr val="E71224"/>
                                </a:solidFill>
                                <a:latin typeface="Cambria Math" panose="02040503050406030204" pitchFamily="18" charset="0"/>
                              </a:rPr>
                              <m:t>𝜆</m:t>
                            </m:r>
                          </m:e>
                          <m:sup>
                            <m:r>
                              <a:rPr lang="it-IT" altLang="it-IT" i="1" dirty="0">
                                <a:solidFill>
                                  <a:srgbClr val="E71224"/>
                                </a:solidFill>
                                <a:latin typeface="Cambria Math" panose="02040503050406030204" pitchFamily="18" charset="0"/>
                              </a:rPr>
                              <m:t>𝑖𝑛</m:t>
                            </m:r>
                          </m:sup>
                        </m:sSup>
                        <m:r>
                          <a:rPr lang="it-IT" altLang="it-IT" i="1" dirty="0">
                            <a:solidFill>
                              <a:srgbClr val="E71224"/>
                            </a:solidFill>
                            <a:latin typeface="Cambria Math" panose="02040503050406030204" pitchFamily="18" charset="0"/>
                          </a:rPr>
                          <m:t>+</m:t>
                        </m:r>
                        <m:sSub>
                          <m:sSubPr>
                            <m:ctrlPr>
                              <a:rPr lang="it-IT" altLang="it-IT" b="0" i="1" dirty="0" smtClean="0">
                                <a:solidFill>
                                  <a:srgbClr val="E71224"/>
                                </a:solidFill>
                                <a:latin typeface="Cambria Math" panose="02040503050406030204" pitchFamily="18" charset="0"/>
                              </a:rPr>
                            </m:ctrlPr>
                          </m:sSubPr>
                          <m:e>
                            <m:r>
                              <a:rPr lang="it-IT" altLang="it-IT" b="0" i="1" dirty="0" smtClean="0">
                                <a:solidFill>
                                  <a:srgbClr val="E71224"/>
                                </a:solidFill>
                                <a:latin typeface="Cambria Math" panose="02040503050406030204" pitchFamily="18" charset="0"/>
                              </a:rPr>
                              <m:t>𝑟</m:t>
                            </m:r>
                          </m:e>
                          <m:sub>
                            <m:r>
                              <a:rPr lang="it-IT" altLang="it-IT" b="0" i="1" dirty="0" smtClean="0">
                                <a:solidFill>
                                  <a:srgbClr val="E71224"/>
                                </a:solidFill>
                                <a:latin typeface="Cambria Math" panose="02040503050406030204" pitchFamily="18" charset="0"/>
                              </a:rPr>
                              <m:t>11</m:t>
                            </m:r>
                          </m:sub>
                        </m:sSub>
                        <m:sSub>
                          <m:sSubPr>
                            <m:ctrlPr>
                              <a:rPr lang="it-IT" altLang="it-IT" i="1" dirty="0">
                                <a:solidFill>
                                  <a:srgbClr val="E71224"/>
                                </a:solidFill>
                                <a:latin typeface="Cambria Math" panose="02040503050406030204" pitchFamily="18" charset="0"/>
                              </a:rPr>
                            </m:ctrlPr>
                          </m:sSubPr>
                          <m:e>
                            <m:r>
                              <a:rPr lang="it-IT" altLang="it-IT" i="1" dirty="0">
                                <a:solidFill>
                                  <a:srgbClr val="E71224"/>
                                </a:solidFill>
                                <a:latin typeface="Cambria Math" panose="02040503050406030204" pitchFamily="18" charset="0"/>
                              </a:rPr>
                              <m:t>𝜆</m:t>
                            </m:r>
                          </m:e>
                          <m:sub>
                            <m:r>
                              <a:rPr lang="it-IT" altLang="it-IT" i="1" dirty="0">
                                <a:solidFill>
                                  <a:srgbClr val="E71224"/>
                                </a:solidFill>
                                <a:latin typeface="Cambria Math" panose="02040503050406030204" pitchFamily="18" charset="0"/>
                              </a:rPr>
                              <m:t>1</m:t>
                            </m:r>
                          </m:sub>
                        </m:sSub>
                      </m:oMath>
                    </a14:m>
                    <a:r>
                      <a:rPr lang="en-GB" dirty="0"/>
                      <a:t> </a:t>
                    </a:r>
                  </a:p>
                </p:txBody>
              </p:sp>
            </mc:Choice>
            <mc:Fallback xmlns="">
              <p:sp>
                <p:nvSpPr>
                  <p:cNvPr id="29" name="Rettangolo 28">
                    <a:extLst>
                      <a:ext uri="{FF2B5EF4-FFF2-40B4-BE49-F238E27FC236}">
                        <a16:creationId xmlns:a16="http://schemas.microsoft.com/office/drawing/2014/main" id="{E88BFAB2-341A-4D70-99A3-31D817360CD0}"/>
                      </a:ext>
                    </a:extLst>
                  </p:cNvPr>
                  <p:cNvSpPr>
                    <a:spLocks noRot="1" noChangeAspect="1" noMove="1" noResize="1" noEditPoints="1" noAdjustHandles="1" noChangeArrowheads="1" noChangeShapeType="1" noTextEdit="1"/>
                  </p:cNvSpPr>
                  <p:nvPr/>
                </p:nvSpPr>
                <p:spPr>
                  <a:xfrm>
                    <a:off x="640998" y="6140907"/>
                    <a:ext cx="1920378" cy="375149"/>
                  </a:xfrm>
                  <a:prstGeom prst="rect">
                    <a:avLst/>
                  </a:prstGeom>
                  <a:blipFill>
                    <a:blip r:embed="rId16"/>
                    <a:stretch>
                      <a:fillRect/>
                    </a:stretch>
                  </a:blipFill>
                </p:spPr>
                <p:txBody>
                  <a:bodyPr/>
                  <a:lstStyle/>
                  <a:p>
                    <a:r>
                      <a:rPr lang="en-GB">
                        <a:noFill/>
                      </a:rPr>
                      <a:t> </a:t>
                    </a:r>
                  </a:p>
                </p:txBody>
              </p:sp>
            </mc:Fallback>
          </mc:AlternateContent>
        </p:grpSp>
      </p:grpSp>
      <p:pic>
        <p:nvPicPr>
          <p:cNvPr id="14" name="Immagine 13"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implies\;\;\lambda_1=\frac{\lambda^{in}}{(1-r_{11})}&gt;\lambda^{in}&#10;\end{eqnarray*}&#10;}&#10;\end{document}" title="IguanaTex Bitmap Display">
            <a:extLst>
              <a:ext uri="{FF2B5EF4-FFF2-40B4-BE49-F238E27FC236}">
                <a16:creationId xmlns:a16="http://schemas.microsoft.com/office/drawing/2014/main" id="{19478326-C9B0-6559-CE9B-130D4DC99C14}"/>
              </a:ext>
            </a:extLst>
          </p:cNvPr>
          <p:cNvPicPr>
            <a:picLocks noChangeAspect="1"/>
          </p:cNvPicPr>
          <p:nvPr>
            <p:custDataLst>
              <p:tags r:id="rId3"/>
            </p:custDataLst>
          </p:nvPr>
        </p:nvPicPr>
        <p:blipFill>
          <a:blip r:embed="rId17">
            <a:extLst>
              <a:ext uri="{28A0092B-C50C-407E-A947-70E740481C1C}">
                <a14:useLocalDpi xmlns:a14="http://schemas.microsoft.com/office/drawing/2010/main" val="0"/>
              </a:ext>
            </a:extLst>
          </a:blip>
          <a:stretch>
            <a:fillRect/>
          </a:stretch>
        </p:blipFill>
        <p:spPr>
          <a:xfrm>
            <a:off x="6592060" y="6591715"/>
            <a:ext cx="3031304" cy="698817"/>
          </a:xfrm>
          <a:prstGeom prst="rect">
            <a:avLst/>
          </a:prstGeom>
        </p:spPr>
      </p:pic>
      <p:sp>
        <p:nvSpPr>
          <p:cNvPr id="47" name="Rettangolo 46">
            <a:extLst>
              <a:ext uri="{FF2B5EF4-FFF2-40B4-BE49-F238E27FC236}">
                <a16:creationId xmlns:a16="http://schemas.microsoft.com/office/drawing/2014/main" id="{123EF3AB-E7F2-4B08-A2E1-8CA2B9ADE9E8}"/>
              </a:ext>
            </a:extLst>
          </p:cNvPr>
          <p:cNvSpPr/>
          <p:nvPr/>
        </p:nvSpPr>
        <p:spPr>
          <a:xfrm>
            <a:off x="830950" y="2896429"/>
            <a:ext cx="3145798" cy="400110"/>
          </a:xfrm>
          <a:prstGeom prst="rect">
            <a:avLst/>
          </a:prstGeom>
        </p:spPr>
        <p:txBody>
          <a:bodyPr wrap="none">
            <a:spAutoFit/>
          </a:bodyPr>
          <a:lstStyle/>
          <a:p>
            <a:r>
              <a:rPr lang="en-US" sz="2000" b="1" dirty="0">
                <a:solidFill>
                  <a:srgbClr val="E71224"/>
                </a:solidFill>
              </a:rPr>
              <a:t>Routing probabilities satisfy</a:t>
            </a:r>
            <a:endParaRPr lang="en-GB" sz="2000" b="1" dirty="0">
              <a:solidFill>
                <a:srgbClr val="E71224"/>
              </a:solidFill>
            </a:endParaRPr>
          </a:p>
        </p:txBody>
      </p:sp>
      <mc:AlternateContent xmlns:mc="http://schemas.openxmlformats.org/markup-compatibility/2006">
        <mc:Choice xmlns:a14="http://schemas.microsoft.com/office/drawing/2010/main" Requires="a14">
          <p:sp>
            <p:nvSpPr>
              <p:cNvPr id="48" name="Rettangolo 47">
                <a:extLst>
                  <a:ext uri="{FF2B5EF4-FFF2-40B4-BE49-F238E27FC236}">
                    <a16:creationId xmlns:a16="http://schemas.microsoft.com/office/drawing/2014/main" id="{5F022CA5-34D9-452A-92E1-BB7600721B61}"/>
                  </a:ext>
                </a:extLst>
              </p:cNvPr>
              <p:cNvSpPr/>
              <p:nvPr/>
            </p:nvSpPr>
            <p:spPr>
              <a:xfrm>
                <a:off x="1167420" y="4632553"/>
                <a:ext cx="2974725" cy="400110"/>
              </a:xfrm>
              <a:prstGeom prst="rect">
                <a:avLst/>
              </a:prstGeom>
            </p:spPr>
            <p:txBody>
              <a:bodyPr wrap="none">
                <a:spAutoFit/>
              </a:bodyPr>
              <a:lstStyle/>
              <a:p>
                <a:r>
                  <a:rPr lang="it-IT" sz="2000" b="1" dirty="0">
                    <a:solidFill>
                      <a:srgbClr val="E71224"/>
                    </a:solidFill>
                  </a:rPr>
                  <a:t>Traffic </a:t>
                </a:r>
                <a:r>
                  <a:rPr lang="it-IT" sz="2000" b="1" dirty="0" err="1">
                    <a:solidFill>
                      <a:srgbClr val="E71224"/>
                    </a:solidFill>
                  </a:rPr>
                  <a:t>equation</a:t>
                </a:r>
                <a:r>
                  <a:rPr lang="it-IT" sz="2000" b="1" dirty="0">
                    <a:solidFill>
                      <a:srgbClr val="E71224"/>
                    </a:solidFill>
                  </a:rPr>
                  <a:t> for </a:t>
                </a:r>
                <a:r>
                  <a:rPr lang="it-IT" sz="2000" b="1" dirty="0" err="1">
                    <a:solidFill>
                      <a:srgbClr val="E71224"/>
                    </a:solidFill>
                  </a:rPr>
                  <a:t>node</a:t>
                </a:r>
                <a:r>
                  <a:rPr lang="it-IT" sz="2000" b="1" dirty="0">
                    <a:solidFill>
                      <a:srgbClr val="E71224"/>
                    </a:solidFill>
                  </a:rPr>
                  <a:t> </a:t>
                </a:r>
                <a14:m>
                  <m:oMath xmlns:m="http://schemas.openxmlformats.org/officeDocument/2006/math">
                    <m:r>
                      <a:rPr lang="it-IT" sz="2000" b="1" i="1" dirty="0">
                        <a:solidFill>
                          <a:srgbClr val="E71224"/>
                        </a:solidFill>
                        <a:latin typeface="Cambria Math" panose="02040503050406030204" pitchFamily="18" charset="0"/>
                      </a:rPr>
                      <m:t>𝒊</m:t>
                    </m:r>
                  </m:oMath>
                </a14:m>
                <a:endParaRPr lang="en-GB" sz="2000" b="1" dirty="0"/>
              </a:p>
            </p:txBody>
          </p:sp>
        </mc:Choice>
        <mc:Fallback>
          <p:sp>
            <p:nvSpPr>
              <p:cNvPr id="48" name="Rettangolo 47">
                <a:extLst>
                  <a:ext uri="{FF2B5EF4-FFF2-40B4-BE49-F238E27FC236}">
                    <a16:creationId xmlns:a16="http://schemas.microsoft.com/office/drawing/2014/main" id="{5F022CA5-34D9-452A-92E1-BB7600721B61}"/>
                  </a:ext>
                </a:extLst>
              </p:cNvPr>
              <p:cNvSpPr>
                <a:spLocks noRot="1" noChangeAspect="1" noMove="1" noResize="1" noEditPoints="1" noAdjustHandles="1" noChangeArrowheads="1" noChangeShapeType="1" noTextEdit="1"/>
              </p:cNvSpPr>
              <p:nvPr/>
            </p:nvSpPr>
            <p:spPr>
              <a:xfrm>
                <a:off x="1167420" y="4632553"/>
                <a:ext cx="2974725" cy="400110"/>
              </a:xfrm>
              <a:prstGeom prst="rect">
                <a:avLst/>
              </a:prstGeom>
              <a:blipFill>
                <a:blip r:embed="rId18"/>
                <a:stretch>
                  <a:fillRect l="-2259" t="-9091" b="-25758"/>
                </a:stretch>
              </a:blipFill>
            </p:spPr>
            <p:txBody>
              <a:bodyPr/>
              <a:lstStyle/>
              <a:p>
                <a:r>
                  <a:rPr lang="it-IT">
                    <a:noFill/>
                  </a:rPr>
                  <a:t> </a:t>
                </a:r>
              </a:p>
            </p:txBody>
          </p:sp>
        </mc:Fallback>
      </mc:AlternateContent>
      <p:pic>
        <p:nvPicPr>
          <p:cNvPr id="16" name="Immagine 15">
            <a:extLst>
              <a:ext uri="{FF2B5EF4-FFF2-40B4-BE49-F238E27FC236}">
                <a16:creationId xmlns:a16="http://schemas.microsoft.com/office/drawing/2014/main" id="{08B5D997-7D13-45E5-9A83-0C01B23458CC}"/>
              </a:ext>
            </a:extLst>
          </p:cNvPr>
          <p:cNvPicPr>
            <a:picLocks noChangeAspect="1"/>
          </p:cNvPicPr>
          <p:nvPr>
            <p:custDataLst>
              <p:tags r:id="rId4"/>
            </p:custDataLst>
          </p:nvPr>
        </p:nvPicPr>
        <p:blipFill>
          <a:blip r:embed="rId19">
            <a:extLst>
              <a:ext uri="{28A0092B-C50C-407E-A947-70E740481C1C}">
                <a14:useLocalDpi xmlns:a14="http://schemas.microsoft.com/office/drawing/2010/main" val="0"/>
              </a:ext>
            </a:extLst>
          </a:blip>
          <a:stretch>
            <a:fillRect/>
          </a:stretch>
        </p:blipFill>
        <p:spPr>
          <a:xfrm>
            <a:off x="6889005" y="2978504"/>
            <a:ext cx="2306720" cy="250289"/>
          </a:xfrm>
          <a:prstGeom prst="rect">
            <a:avLst/>
          </a:prstGeom>
        </p:spPr>
      </p:pic>
      <p:pic>
        <p:nvPicPr>
          <p:cNvPr id="17" name="Immagine 16">
            <a:extLst>
              <a:ext uri="{FF2B5EF4-FFF2-40B4-BE49-F238E27FC236}">
                <a16:creationId xmlns:a16="http://schemas.microsoft.com/office/drawing/2014/main" id="{5E10538B-116E-4FB6-ABFA-4B5CA60987A7}"/>
              </a:ext>
            </a:extLst>
          </p:cNvPr>
          <p:cNvPicPr>
            <a:picLocks noChangeAspect="1"/>
          </p:cNvPicPr>
          <p:nvPr>
            <p:custDataLst>
              <p:tags r:id="rId5"/>
            </p:custDataLst>
          </p:nvPr>
        </p:nvPicPr>
        <p:blipFill>
          <a:blip r:embed="rId20">
            <a:extLst>
              <a:ext uri="{28A0092B-C50C-407E-A947-70E740481C1C}">
                <a14:useLocalDpi xmlns:a14="http://schemas.microsoft.com/office/drawing/2010/main" val="0"/>
              </a:ext>
            </a:extLst>
          </a:blip>
          <a:stretch>
            <a:fillRect/>
          </a:stretch>
        </p:blipFill>
        <p:spPr>
          <a:xfrm>
            <a:off x="6124527" y="6003806"/>
            <a:ext cx="1824816" cy="296310"/>
          </a:xfrm>
          <a:prstGeom prst="rect">
            <a:avLst/>
          </a:prstGeom>
        </p:spPr>
      </p:pic>
      <p:sp>
        <p:nvSpPr>
          <p:cNvPr id="6" name="Rettangolo con angoli arrotondati 5">
            <a:extLst>
              <a:ext uri="{FF2B5EF4-FFF2-40B4-BE49-F238E27FC236}">
                <a16:creationId xmlns:a16="http://schemas.microsoft.com/office/drawing/2014/main" id="{3CDC84D0-F13B-A218-DDA1-F4FF482C15FD}"/>
              </a:ext>
            </a:extLst>
          </p:cNvPr>
          <p:cNvSpPr/>
          <p:nvPr/>
        </p:nvSpPr>
        <p:spPr>
          <a:xfrm>
            <a:off x="273049" y="2704482"/>
            <a:ext cx="9475066" cy="795584"/>
          </a:xfrm>
          <a:prstGeom prst="roundRect">
            <a:avLst>
              <a:gd name="adj" fmla="val 8089"/>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7" name="Rettangolo con angoli arrotondati 6">
            <a:extLst>
              <a:ext uri="{FF2B5EF4-FFF2-40B4-BE49-F238E27FC236}">
                <a16:creationId xmlns:a16="http://schemas.microsoft.com/office/drawing/2014/main" id="{ABFD6F4B-FC57-29F5-0516-DBC81B35BF1D}"/>
              </a:ext>
            </a:extLst>
          </p:cNvPr>
          <p:cNvSpPr/>
          <p:nvPr/>
        </p:nvSpPr>
        <p:spPr>
          <a:xfrm>
            <a:off x="287512" y="4447862"/>
            <a:ext cx="9475066" cy="800271"/>
          </a:xfrm>
          <a:prstGeom prst="roundRect">
            <a:avLst>
              <a:gd name="adj" fmla="val 8089"/>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8" name="Rettangolo 7">
            <a:extLst>
              <a:ext uri="{FF2B5EF4-FFF2-40B4-BE49-F238E27FC236}">
                <a16:creationId xmlns:a16="http://schemas.microsoft.com/office/drawing/2014/main" id="{D2F51A60-7B19-8F89-2EFC-B8D0CC936887}"/>
              </a:ext>
            </a:extLst>
          </p:cNvPr>
          <p:cNvSpPr/>
          <p:nvPr/>
        </p:nvSpPr>
        <p:spPr>
          <a:xfrm>
            <a:off x="5401642" y="5444746"/>
            <a:ext cx="3503651" cy="400110"/>
          </a:xfrm>
          <a:prstGeom prst="rect">
            <a:avLst/>
          </a:prstGeom>
        </p:spPr>
        <p:txBody>
          <a:bodyPr wrap="none">
            <a:spAutoFit/>
          </a:bodyPr>
          <a:lstStyle/>
          <a:p>
            <a:r>
              <a:rPr lang="it-IT" sz="2000" dirty="0">
                <a:solidFill>
                  <a:schemeClr val="tx1"/>
                </a:solidFill>
              </a:rPr>
              <a:t>Traffic </a:t>
            </a:r>
            <a:r>
              <a:rPr lang="it-IT" sz="2000" dirty="0" err="1">
                <a:solidFill>
                  <a:schemeClr val="tx1"/>
                </a:solidFill>
              </a:rPr>
              <a:t>equation</a:t>
            </a:r>
            <a:r>
              <a:rPr lang="it-IT" sz="2000" dirty="0">
                <a:solidFill>
                  <a:schemeClr val="tx1"/>
                </a:solidFill>
              </a:rPr>
              <a:t> for </a:t>
            </a:r>
            <a:r>
              <a:rPr lang="it-IT" sz="2000" dirty="0" err="1">
                <a:solidFill>
                  <a:schemeClr val="tx1"/>
                </a:solidFill>
              </a:rPr>
              <a:t>this</a:t>
            </a:r>
            <a:r>
              <a:rPr lang="it-IT" sz="2000" dirty="0">
                <a:solidFill>
                  <a:schemeClr val="tx1"/>
                </a:solidFill>
              </a:rPr>
              <a:t> M/M/1:</a:t>
            </a:r>
            <a:endParaRPr lang="en-GB" sz="2000" dirty="0">
              <a:solidFill>
                <a:schemeClr val="tx1"/>
              </a:solidFill>
            </a:endParaRPr>
          </a:p>
        </p:txBody>
      </p:sp>
      <p:sp>
        <p:nvSpPr>
          <p:cNvPr id="11" name="CasellaDiTesto 10">
            <a:extLst>
              <a:ext uri="{FF2B5EF4-FFF2-40B4-BE49-F238E27FC236}">
                <a16:creationId xmlns:a16="http://schemas.microsoft.com/office/drawing/2014/main" id="{AD2E1463-6CE7-9C4A-8ECF-5DE3D33EBF74}"/>
              </a:ext>
            </a:extLst>
          </p:cNvPr>
          <p:cNvSpPr txBox="1"/>
          <p:nvPr/>
        </p:nvSpPr>
        <p:spPr>
          <a:xfrm>
            <a:off x="6903212" y="4647942"/>
            <a:ext cx="3090862" cy="369332"/>
          </a:xfrm>
          <a:prstGeom prst="rect">
            <a:avLst/>
          </a:prstGeom>
          <a:noFill/>
        </p:spPr>
        <p:txBody>
          <a:bodyPr wrap="square">
            <a:spAutoFit/>
          </a:bodyPr>
          <a:lstStyle/>
          <a:p>
            <a:r>
              <a:rPr lang="it-IT" sz="1800" dirty="0">
                <a:solidFill>
                  <a:schemeClr val="tx1"/>
                </a:solidFill>
              </a:rPr>
              <a:t>(</a:t>
            </a:r>
            <a:r>
              <a:rPr lang="it-IT" sz="1800" dirty="0" err="1">
                <a:solidFill>
                  <a:schemeClr val="tx1"/>
                </a:solidFill>
              </a:rPr>
              <a:t>mean</a:t>
            </a:r>
            <a:r>
              <a:rPr lang="it-IT" sz="1800" dirty="0">
                <a:solidFill>
                  <a:schemeClr val="tx1"/>
                </a:solidFill>
              </a:rPr>
              <a:t> flow </a:t>
            </a:r>
            <a:r>
              <a:rPr lang="it-IT" sz="1800" dirty="0" err="1">
                <a:solidFill>
                  <a:schemeClr val="tx1"/>
                </a:solidFill>
              </a:rPr>
              <a:t>through</a:t>
            </a:r>
            <a:r>
              <a:rPr lang="it-IT" sz="1800" dirty="0">
                <a:solidFill>
                  <a:schemeClr val="tx1"/>
                </a:solidFill>
              </a:rPr>
              <a:t> </a:t>
            </a:r>
            <a:r>
              <a:rPr lang="it-IT" sz="1800" dirty="0" err="1">
                <a:solidFill>
                  <a:schemeClr val="tx1"/>
                </a:solidFill>
              </a:rPr>
              <a:t>node</a:t>
            </a:r>
            <a:r>
              <a:rPr lang="it-IT" sz="1800" dirty="0">
                <a:solidFill>
                  <a:schemeClr val="tx1"/>
                </a:solidFill>
              </a:rPr>
              <a:t> i)</a:t>
            </a:r>
            <a:endParaRPr lang="it-IT" dirty="0"/>
          </a:p>
        </p:txBody>
      </p:sp>
    </p:spTree>
    <p:extLst>
      <p:ext uri="{BB962C8B-B14F-4D97-AF65-F5344CB8AC3E}">
        <p14:creationId xmlns:p14="http://schemas.microsoft.com/office/powerpoint/2010/main" val="22414240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76D01DC-5C12-45D8-9237-B92E18F7D629}"/>
              </a:ext>
            </a:extLst>
          </p:cNvPr>
          <p:cNvSpPr>
            <a:spLocks noGrp="1"/>
          </p:cNvSpPr>
          <p:nvPr>
            <p:ph type="title"/>
          </p:nvPr>
        </p:nvSpPr>
        <p:spPr>
          <a:xfrm>
            <a:off x="312852" y="237297"/>
            <a:ext cx="9055073" cy="493439"/>
          </a:xfrm>
        </p:spPr>
        <p:txBody>
          <a:bodyPr/>
          <a:lstStyle/>
          <a:p>
            <a:r>
              <a:rPr lang="it-IT" dirty="0" err="1"/>
              <a:t>Examples</a:t>
            </a:r>
            <a:r>
              <a:rPr lang="it-IT" dirty="0"/>
              <a:t> (</a:t>
            </a:r>
            <a:r>
              <a:rPr lang="it-IT" dirty="0" err="1"/>
              <a:t>cont’d</a:t>
            </a:r>
            <a:r>
              <a:rPr lang="it-IT" dirty="0"/>
              <a:t>)</a:t>
            </a:r>
            <a:endParaRPr lang="en-GB" dirty="0"/>
          </a:p>
        </p:txBody>
      </p:sp>
      <p:sp>
        <p:nvSpPr>
          <p:cNvPr id="3" name="Segnaposto contenuto 2">
            <a:extLst>
              <a:ext uri="{FF2B5EF4-FFF2-40B4-BE49-F238E27FC236}">
                <a16:creationId xmlns:a16="http://schemas.microsoft.com/office/drawing/2014/main" id="{6ED7783E-A867-4A0E-8E83-140A04584C13}"/>
              </a:ext>
            </a:extLst>
          </p:cNvPr>
          <p:cNvSpPr>
            <a:spLocks noGrp="1"/>
          </p:cNvSpPr>
          <p:nvPr>
            <p:ph idx="1"/>
          </p:nvPr>
        </p:nvSpPr>
        <p:spPr>
          <a:xfrm>
            <a:off x="302779" y="859340"/>
            <a:ext cx="9777845" cy="6435044"/>
          </a:xfrm>
        </p:spPr>
        <p:txBody>
          <a:bodyPr>
            <a:normAutofit lnSpcReduction="10000"/>
          </a:bodyPr>
          <a:lstStyle/>
          <a:p>
            <a:r>
              <a:rPr lang="en-GB" sz="2000" dirty="0">
                <a:solidFill>
                  <a:srgbClr val="E71224"/>
                </a:solidFill>
              </a:rPr>
              <a:t>Example 3</a:t>
            </a:r>
            <a:r>
              <a:rPr lang="it-IT" sz="2000" dirty="0">
                <a:solidFill>
                  <a:srgbClr val="E71224"/>
                </a:solidFill>
              </a:rPr>
              <a:t>: </a:t>
            </a:r>
            <a:r>
              <a:rPr lang="it-IT" sz="2000" dirty="0" err="1"/>
              <a:t>Consider</a:t>
            </a:r>
            <a:r>
              <a:rPr lang="it-IT" sz="2000" dirty="0"/>
              <a:t> the following </a:t>
            </a:r>
            <a:r>
              <a:rPr lang="it-IT" sz="2000" dirty="0">
                <a:solidFill>
                  <a:srgbClr val="E71224"/>
                </a:solidFill>
              </a:rPr>
              <a:t>Open Network </a:t>
            </a:r>
            <a:r>
              <a:rPr lang="it-IT" sz="2000" dirty="0"/>
              <a:t>of </a:t>
            </a:r>
            <a:r>
              <a:rPr lang="it-IT" sz="2000" dirty="0">
                <a:solidFill>
                  <a:srgbClr val="E71224"/>
                </a:solidFill>
              </a:rPr>
              <a:t>3 M/M/1</a:t>
            </a:r>
            <a:endParaRPr lang="it-IT" sz="2000" dirty="0"/>
          </a:p>
          <a:p>
            <a:endParaRPr lang="it-IT" dirty="0"/>
          </a:p>
          <a:p>
            <a:endParaRPr lang="it-IT" dirty="0"/>
          </a:p>
          <a:p>
            <a:endParaRPr lang="it-IT" dirty="0"/>
          </a:p>
          <a:p>
            <a:endParaRPr lang="it-IT" dirty="0"/>
          </a:p>
          <a:p>
            <a:endParaRPr lang="it-IT" dirty="0"/>
          </a:p>
          <a:p>
            <a:endParaRPr lang="it-IT" dirty="0"/>
          </a:p>
          <a:p>
            <a:endParaRPr lang="it-IT" dirty="0"/>
          </a:p>
          <a:p>
            <a:pPr marL="0" indent="0">
              <a:buNone/>
            </a:pPr>
            <a:endParaRPr lang="it-IT" sz="5000" dirty="0"/>
          </a:p>
          <a:p>
            <a:r>
              <a:rPr lang="en-US" sz="2000" dirty="0"/>
              <a:t>If the QN is </a:t>
            </a:r>
            <a:r>
              <a:rPr lang="en-US" sz="2000" dirty="0">
                <a:solidFill>
                  <a:srgbClr val="E71224"/>
                </a:solidFill>
              </a:rPr>
              <a:t>ergodic</a:t>
            </a:r>
            <a:r>
              <a:rPr lang="en-US" sz="2000" dirty="0"/>
              <a:t> the </a:t>
            </a:r>
            <a:r>
              <a:rPr lang="en-US" sz="2000" dirty="0">
                <a:solidFill>
                  <a:srgbClr val="E71224"/>
                </a:solidFill>
              </a:rPr>
              <a:t>steady-state mean arrival/departure rates are the solution of the above linear system, namely</a:t>
            </a:r>
          </a:p>
          <a:p>
            <a:endParaRPr lang="en-US" dirty="0">
              <a:solidFill>
                <a:srgbClr val="E71224"/>
              </a:solidFill>
            </a:endParaRPr>
          </a:p>
          <a:p>
            <a:pPr marL="0" indent="0">
              <a:buNone/>
            </a:pPr>
            <a:endParaRPr lang="en-US" dirty="0">
              <a:solidFill>
                <a:srgbClr val="E71224"/>
              </a:solidFill>
            </a:endParaRPr>
          </a:p>
          <a:p>
            <a:r>
              <a:rPr lang="en-US" sz="2000" b="1" dirty="0">
                <a:solidFill>
                  <a:srgbClr val="E71224"/>
                </a:solidFill>
              </a:rPr>
              <a:t>Problem:</a:t>
            </a:r>
            <a:r>
              <a:rPr lang="en-US" sz="2000" dirty="0">
                <a:solidFill>
                  <a:srgbClr val="E71224"/>
                </a:solidFill>
              </a:rPr>
              <a:t> </a:t>
            </a:r>
            <a:r>
              <a:rPr lang="en-US" sz="2000" dirty="0"/>
              <a:t>The </a:t>
            </a:r>
            <a:r>
              <a:rPr lang="en-US" sz="2000" b="1" dirty="0"/>
              <a:t>previous</a:t>
            </a:r>
            <a:r>
              <a:rPr lang="en-US" sz="2000" dirty="0"/>
              <a:t> </a:t>
            </a:r>
            <a:r>
              <a:rPr lang="en-US" sz="2000" b="1" dirty="0"/>
              <a:t>result</a:t>
            </a:r>
            <a:r>
              <a:rPr lang="en-US" sz="2000" dirty="0"/>
              <a:t> does </a:t>
            </a:r>
            <a:r>
              <a:rPr lang="en-US" sz="2000" b="1" dirty="0"/>
              <a:t>not depend </a:t>
            </a:r>
            <a:r>
              <a:rPr lang="en-US" sz="2000" dirty="0"/>
              <a:t>by the </a:t>
            </a:r>
            <a:r>
              <a:rPr lang="en-US" sz="2000" b="1" dirty="0"/>
              <a:t>service rates</a:t>
            </a:r>
            <a:r>
              <a:rPr lang="en-US" sz="2000" dirty="0"/>
              <a:t>, this make one think</a:t>
            </a:r>
          </a:p>
          <a:p>
            <a:pPr marL="0" indent="0">
              <a:buNone/>
            </a:pPr>
            <a:r>
              <a:rPr lang="en-US" sz="2000" dirty="0"/>
              <a:t>    having                                                                       is </a:t>
            </a:r>
            <a:r>
              <a:rPr lang="en-US" sz="2000" b="1" dirty="0"/>
              <a:t>only</a:t>
            </a:r>
            <a:r>
              <a:rPr lang="en-US" sz="2000" dirty="0"/>
              <a:t> a </a:t>
            </a:r>
            <a:r>
              <a:rPr lang="en-US" sz="2000" b="1" u="sng" dirty="0">
                <a:solidFill>
                  <a:srgbClr val="E71224"/>
                </a:solidFill>
              </a:rPr>
              <a:t>necessary condition</a:t>
            </a:r>
            <a:endParaRPr lang="en-GB" dirty="0"/>
          </a:p>
        </p:txBody>
      </p:sp>
      <p:sp>
        <p:nvSpPr>
          <p:cNvPr id="4" name="Segnaposto piè di pagina 3">
            <a:extLst>
              <a:ext uri="{FF2B5EF4-FFF2-40B4-BE49-F238E27FC236}">
                <a16:creationId xmlns:a16="http://schemas.microsoft.com/office/drawing/2014/main" id="{000526A2-BE63-487D-82BF-20098672284E}"/>
              </a:ext>
            </a:extLst>
          </p:cNvPr>
          <p:cNvSpPr>
            <a:spLocks noGrp="1"/>
          </p:cNvSpPr>
          <p:nvPr>
            <p:ph type="ftr" sz="quarter" idx="11"/>
          </p:nvPr>
        </p:nvSpPr>
        <p:spPr/>
        <p:txBody>
          <a:bodyPr/>
          <a:lstStyle/>
          <a:p>
            <a:r>
              <a:rPr lang="it-IT"/>
              <a:t>alessandro.pilloni@unica.it</a:t>
            </a:r>
            <a:endParaRPr lang="it-IT" dirty="0"/>
          </a:p>
        </p:txBody>
      </p:sp>
      <p:sp>
        <p:nvSpPr>
          <p:cNvPr id="5" name="Segnaposto numero diapositiva 4">
            <a:extLst>
              <a:ext uri="{FF2B5EF4-FFF2-40B4-BE49-F238E27FC236}">
                <a16:creationId xmlns:a16="http://schemas.microsoft.com/office/drawing/2014/main" id="{E24A6086-77DF-489F-A9BF-1E3E5B34BBEB}"/>
              </a:ext>
            </a:extLst>
          </p:cNvPr>
          <p:cNvSpPr>
            <a:spLocks noGrp="1"/>
          </p:cNvSpPr>
          <p:nvPr>
            <p:ph type="sldNum" sz="quarter" idx="12"/>
          </p:nvPr>
        </p:nvSpPr>
        <p:spPr/>
        <p:txBody>
          <a:bodyPr/>
          <a:lstStyle/>
          <a:p>
            <a:fld id="{77D38DAF-82E5-4F16-9708-7032B2640FE9}" type="slidenum">
              <a:rPr lang="it-IT" smtClean="0">
                <a:solidFill>
                  <a:srgbClr val="E71224"/>
                </a:solidFill>
              </a:rPr>
              <a:t>15</a:t>
            </a:fld>
            <a:endParaRPr lang="it-IT" dirty="0">
              <a:solidFill>
                <a:srgbClr val="E71224"/>
              </a:solidFill>
            </a:endParaRPr>
          </a:p>
        </p:txBody>
      </p:sp>
      <p:grpSp>
        <p:nvGrpSpPr>
          <p:cNvPr id="6" name="Group 80">
            <a:extLst>
              <a:ext uri="{FF2B5EF4-FFF2-40B4-BE49-F238E27FC236}">
                <a16:creationId xmlns:a16="http://schemas.microsoft.com/office/drawing/2014/main" id="{02681738-2BF7-4687-B70F-AB0AF9D51D82}"/>
              </a:ext>
            </a:extLst>
          </p:cNvPr>
          <p:cNvGrpSpPr>
            <a:grpSpLocks/>
          </p:cNvGrpSpPr>
          <p:nvPr/>
        </p:nvGrpSpPr>
        <p:grpSpPr bwMode="auto">
          <a:xfrm>
            <a:off x="1131989" y="1224642"/>
            <a:ext cx="8077200" cy="2094924"/>
            <a:chOff x="336" y="1618"/>
            <a:chExt cx="5088" cy="1358"/>
          </a:xfrm>
        </p:grpSpPr>
        <p:sp>
          <p:nvSpPr>
            <p:cNvPr id="7" name="Line 21">
              <a:extLst>
                <a:ext uri="{FF2B5EF4-FFF2-40B4-BE49-F238E27FC236}">
                  <a16:creationId xmlns:a16="http://schemas.microsoft.com/office/drawing/2014/main" id="{27D525CD-0973-4998-928B-ACB1C91D5A64}"/>
                </a:ext>
              </a:extLst>
            </p:cNvPr>
            <p:cNvSpPr>
              <a:spLocks noChangeShapeType="1"/>
            </p:cNvSpPr>
            <p:nvPr/>
          </p:nvSpPr>
          <p:spPr bwMode="auto">
            <a:xfrm>
              <a:off x="864" y="2160"/>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 name="Line 22">
              <a:extLst>
                <a:ext uri="{FF2B5EF4-FFF2-40B4-BE49-F238E27FC236}">
                  <a16:creationId xmlns:a16="http://schemas.microsoft.com/office/drawing/2014/main" id="{C2CAA1C8-D770-4E07-BCF8-0FA4C37A4376}"/>
                </a:ext>
              </a:extLst>
            </p:cNvPr>
            <p:cNvSpPr>
              <a:spLocks noChangeShapeType="1"/>
            </p:cNvSpPr>
            <p:nvPr/>
          </p:nvSpPr>
          <p:spPr bwMode="auto">
            <a:xfrm>
              <a:off x="1392" y="21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 name="Line 23">
              <a:extLst>
                <a:ext uri="{FF2B5EF4-FFF2-40B4-BE49-F238E27FC236}">
                  <a16:creationId xmlns:a16="http://schemas.microsoft.com/office/drawing/2014/main" id="{175F8FF0-C788-45CE-99AD-875625B2CE2E}"/>
                </a:ext>
              </a:extLst>
            </p:cNvPr>
            <p:cNvSpPr>
              <a:spLocks noChangeShapeType="1"/>
            </p:cNvSpPr>
            <p:nvPr/>
          </p:nvSpPr>
          <p:spPr bwMode="auto">
            <a:xfrm flipH="1">
              <a:off x="864" y="2448"/>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 name="Line 28">
              <a:extLst>
                <a:ext uri="{FF2B5EF4-FFF2-40B4-BE49-F238E27FC236}">
                  <a16:creationId xmlns:a16="http://schemas.microsoft.com/office/drawing/2014/main" id="{1A89290A-9A3E-4DD6-B215-D070491D2BB6}"/>
                </a:ext>
              </a:extLst>
            </p:cNvPr>
            <p:cNvSpPr>
              <a:spLocks noChangeShapeType="1"/>
            </p:cNvSpPr>
            <p:nvPr/>
          </p:nvSpPr>
          <p:spPr bwMode="auto">
            <a:xfrm>
              <a:off x="336" y="2256"/>
              <a:ext cx="52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 name="Oval 29">
              <a:extLst>
                <a:ext uri="{FF2B5EF4-FFF2-40B4-BE49-F238E27FC236}">
                  <a16:creationId xmlns:a16="http://schemas.microsoft.com/office/drawing/2014/main" id="{201BC82F-F4C6-4F70-960F-612BFEEBBFEF}"/>
                </a:ext>
              </a:extLst>
            </p:cNvPr>
            <p:cNvSpPr>
              <a:spLocks noChangeArrowheads="1"/>
            </p:cNvSpPr>
            <p:nvPr/>
          </p:nvSpPr>
          <p:spPr bwMode="auto">
            <a:xfrm>
              <a:off x="1584" y="2112"/>
              <a:ext cx="384" cy="384"/>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en-US" altLang="en-US" sz="2400">
                <a:latin typeface="Comic Sans MS" panose="030F0702030302020204" pitchFamily="66" charset="0"/>
              </a:endParaRPr>
            </a:p>
          </p:txBody>
        </p:sp>
        <p:sp>
          <p:nvSpPr>
            <p:cNvPr id="12" name="Text Box 30">
              <a:extLst>
                <a:ext uri="{FF2B5EF4-FFF2-40B4-BE49-F238E27FC236}">
                  <a16:creationId xmlns:a16="http://schemas.microsoft.com/office/drawing/2014/main" id="{BF6F3C41-83FB-4FD0-8B6D-FE8A7B659834}"/>
                </a:ext>
              </a:extLst>
            </p:cNvPr>
            <p:cNvSpPr txBox="1">
              <a:spLocks noChangeArrowheads="1"/>
            </p:cNvSpPr>
            <p:nvPr/>
          </p:nvSpPr>
          <p:spPr bwMode="auto">
            <a:xfrm>
              <a:off x="1632" y="2112"/>
              <a:ext cx="38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it-IT" altLang="it-IT" sz="2400" dirty="0">
                  <a:latin typeface="Comic Sans MS" panose="030F0702030302020204" pitchFamily="66" charset="0"/>
                  <a:sym typeface="Symbol" panose="05050102010706020507" pitchFamily="18" charset="2"/>
                </a:rPr>
                <a:t></a:t>
              </a:r>
              <a:r>
                <a:rPr lang="it-IT" altLang="it-IT" sz="2400" baseline="-25000" dirty="0">
                  <a:latin typeface="Comic Sans MS" panose="030F0702030302020204" pitchFamily="66" charset="0"/>
                  <a:sym typeface="Symbol" panose="05050102010706020507" pitchFamily="18" charset="2"/>
                </a:rPr>
                <a:t>1</a:t>
              </a:r>
              <a:endParaRPr lang="it-IT" altLang="it-IT" sz="2400" dirty="0">
                <a:latin typeface="Comic Sans MS" panose="030F0702030302020204" pitchFamily="66" charset="0"/>
              </a:endParaRPr>
            </a:p>
          </p:txBody>
        </p:sp>
        <p:sp>
          <p:nvSpPr>
            <p:cNvPr id="13" name="Line 31">
              <a:extLst>
                <a:ext uri="{FF2B5EF4-FFF2-40B4-BE49-F238E27FC236}">
                  <a16:creationId xmlns:a16="http://schemas.microsoft.com/office/drawing/2014/main" id="{07BEC9DB-A971-4129-8F74-DCDF47ED5FCB}"/>
                </a:ext>
              </a:extLst>
            </p:cNvPr>
            <p:cNvSpPr>
              <a:spLocks noChangeShapeType="1"/>
            </p:cNvSpPr>
            <p:nvPr/>
          </p:nvSpPr>
          <p:spPr bwMode="auto">
            <a:xfrm>
              <a:off x="1392" y="2304"/>
              <a:ext cx="1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 name="Line 32">
              <a:extLst>
                <a:ext uri="{FF2B5EF4-FFF2-40B4-BE49-F238E27FC236}">
                  <a16:creationId xmlns:a16="http://schemas.microsoft.com/office/drawing/2014/main" id="{0DB13E13-2930-4A38-8B82-795508F331E7}"/>
                </a:ext>
              </a:extLst>
            </p:cNvPr>
            <p:cNvSpPr>
              <a:spLocks noChangeShapeType="1"/>
            </p:cNvSpPr>
            <p:nvPr/>
          </p:nvSpPr>
          <p:spPr bwMode="auto">
            <a:xfrm>
              <a:off x="2304" y="2160"/>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5" name="Line 33">
              <a:extLst>
                <a:ext uri="{FF2B5EF4-FFF2-40B4-BE49-F238E27FC236}">
                  <a16:creationId xmlns:a16="http://schemas.microsoft.com/office/drawing/2014/main" id="{6A0BE232-0D36-4C6D-9443-53F62109ECB5}"/>
                </a:ext>
              </a:extLst>
            </p:cNvPr>
            <p:cNvSpPr>
              <a:spLocks noChangeShapeType="1"/>
            </p:cNvSpPr>
            <p:nvPr/>
          </p:nvSpPr>
          <p:spPr bwMode="auto">
            <a:xfrm>
              <a:off x="2832" y="21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6" name="Line 34">
              <a:extLst>
                <a:ext uri="{FF2B5EF4-FFF2-40B4-BE49-F238E27FC236}">
                  <a16:creationId xmlns:a16="http://schemas.microsoft.com/office/drawing/2014/main" id="{8F24220F-D330-4AB0-B847-56DF30916929}"/>
                </a:ext>
              </a:extLst>
            </p:cNvPr>
            <p:cNvSpPr>
              <a:spLocks noChangeShapeType="1"/>
            </p:cNvSpPr>
            <p:nvPr/>
          </p:nvSpPr>
          <p:spPr bwMode="auto">
            <a:xfrm flipH="1">
              <a:off x="2304" y="2448"/>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7" name="Line 39">
              <a:extLst>
                <a:ext uri="{FF2B5EF4-FFF2-40B4-BE49-F238E27FC236}">
                  <a16:creationId xmlns:a16="http://schemas.microsoft.com/office/drawing/2014/main" id="{697AA8C3-7478-426B-986A-D398E8E3F9AB}"/>
                </a:ext>
              </a:extLst>
            </p:cNvPr>
            <p:cNvSpPr>
              <a:spLocks noChangeShapeType="1"/>
            </p:cNvSpPr>
            <p:nvPr/>
          </p:nvSpPr>
          <p:spPr bwMode="auto">
            <a:xfrm>
              <a:off x="1968" y="2304"/>
              <a:ext cx="336"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 name="Oval 40">
              <a:extLst>
                <a:ext uri="{FF2B5EF4-FFF2-40B4-BE49-F238E27FC236}">
                  <a16:creationId xmlns:a16="http://schemas.microsoft.com/office/drawing/2014/main" id="{0FA8DBF7-9A06-42A2-BB56-0170AF2AEC8C}"/>
                </a:ext>
              </a:extLst>
            </p:cNvPr>
            <p:cNvSpPr>
              <a:spLocks noChangeArrowheads="1"/>
            </p:cNvSpPr>
            <p:nvPr/>
          </p:nvSpPr>
          <p:spPr bwMode="auto">
            <a:xfrm>
              <a:off x="3024" y="2112"/>
              <a:ext cx="384" cy="384"/>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en-US" altLang="en-US" sz="2400">
                <a:latin typeface="Comic Sans MS" panose="030F0702030302020204" pitchFamily="66" charset="0"/>
              </a:endParaRPr>
            </a:p>
          </p:txBody>
        </p:sp>
        <p:sp>
          <p:nvSpPr>
            <p:cNvPr id="19" name="Text Box 41">
              <a:extLst>
                <a:ext uri="{FF2B5EF4-FFF2-40B4-BE49-F238E27FC236}">
                  <a16:creationId xmlns:a16="http://schemas.microsoft.com/office/drawing/2014/main" id="{2DBECDA3-BB7C-4961-B7F0-3D1271C50FAE}"/>
                </a:ext>
              </a:extLst>
            </p:cNvPr>
            <p:cNvSpPr txBox="1">
              <a:spLocks noChangeArrowheads="1"/>
            </p:cNvSpPr>
            <p:nvPr/>
          </p:nvSpPr>
          <p:spPr bwMode="auto">
            <a:xfrm>
              <a:off x="3072" y="2112"/>
              <a:ext cx="38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it-IT" altLang="it-IT" sz="2400">
                  <a:latin typeface="Comic Sans MS" panose="030F0702030302020204" pitchFamily="66" charset="0"/>
                  <a:sym typeface="Symbol" panose="05050102010706020507" pitchFamily="18" charset="2"/>
                </a:rPr>
                <a:t></a:t>
              </a:r>
              <a:r>
                <a:rPr lang="it-IT" altLang="it-IT" sz="2400" baseline="-25000">
                  <a:latin typeface="Comic Sans MS" panose="030F0702030302020204" pitchFamily="66" charset="0"/>
                  <a:sym typeface="Symbol" panose="05050102010706020507" pitchFamily="18" charset="2"/>
                </a:rPr>
                <a:t>2</a:t>
              </a:r>
              <a:endParaRPr lang="it-IT" altLang="it-IT" sz="2400">
                <a:latin typeface="Comic Sans MS" panose="030F0702030302020204" pitchFamily="66" charset="0"/>
              </a:endParaRPr>
            </a:p>
          </p:txBody>
        </p:sp>
        <p:sp>
          <p:nvSpPr>
            <p:cNvPr id="20" name="Line 42">
              <a:extLst>
                <a:ext uri="{FF2B5EF4-FFF2-40B4-BE49-F238E27FC236}">
                  <a16:creationId xmlns:a16="http://schemas.microsoft.com/office/drawing/2014/main" id="{75759EDB-B89A-4019-9A74-BB02E30232C5}"/>
                </a:ext>
              </a:extLst>
            </p:cNvPr>
            <p:cNvSpPr>
              <a:spLocks noChangeShapeType="1"/>
            </p:cNvSpPr>
            <p:nvPr/>
          </p:nvSpPr>
          <p:spPr bwMode="auto">
            <a:xfrm>
              <a:off x="2832" y="2304"/>
              <a:ext cx="1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1" name="Line 43">
              <a:extLst>
                <a:ext uri="{FF2B5EF4-FFF2-40B4-BE49-F238E27FC236}">
                  <a16:creationId xmlns:a16="http://schemas.microsoft.com/office/drawing/2014/main" id="{08202E5F-D389-42FE-AC50-A0792ADABE82}"/>
                </a:ext>
              </a:extLst>
            </p:cNvPr>
            <p:cNvSpPr>
              <a:spLocks noChangeShapeType="1"/>
            </p:cNvSpPr>
            <p:nvPr/>
          </p:nvSpPr>
          <p:spPr bwMode="auto">
            <a:xfrm flipV="1">
              <a:off x="576" y="2400"/>
              <a:ext cx="0" cy="33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 name="Line 44">
              <a:extLst>
                <a:ext uri="{FF2B5EF4-FFF2-40B4-BE49-F238E27FC236}">
                  <a16:creationId xmlns:a16="http://schemas.microsoft.com/office/drawing/2014/main" id="{4933778C-7BCF-407B-9A1E-8C5CEBEC4AE4}"/>
                </a:ext>
              </a:extLst>
            </p:cNvPr>
            <p:cNvSpPr>
              <a:spLocks noChangeShapeType="1"/>
            </p:cNvSpPr>
            <p:nvPr/>
          </p:nvSpPr>
          <p:spPr bwMode="auto">
            <a:xfrm>
              <a:off x="576" y="2400"/>
              <a:ext cx="2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3" name="Line 45">
              <a:extLst>
                <a:ext uri="{FF2B5EF4-FFF2-40B4-BE49-F238E27FC236}">
                  <a16:creationId xmlns:a16="http://schemas.microsoft.com/office/drawing/2014/main" id="{119C0CF0-C28B-4C89-8BB4-6A997ACEE412}"/>
                </a:ext>
              </a:extLst>
            </p:cNvPr>
            <p:cNvSpPr>
              <a:spLocks noChangeShapeType="1"/>
            </p:cNvSpPr>
            <p:nvPr/>
          </p:nvSpPr>
          <p:spPr bwMode="auto">
            <a:xfrm>
              <a:off x="3744" y="2160"/>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4" name="Line 46">
              <a:extLst>
                <a:ext uri="{FF2B5EF4-FFF2-40B4-BE49-F238E27FC236}">
                  <a16:creationId xmlns:a16="http://schemas.microsoft.com/office/drawing/2014/main" id="{B92C5BC9-B1D4-4C25-8191-E0D6F6237D22}"/>
                </a:ext>
              </a:extLst>
            </p:cNvPr>
            <p:cNvSpPr>
              <a:spLocks noChangeShapeType="1"/>
            </p:cNvSpPr>
            <p:nvPr/>
          </p:nvSpPr>
          <p:spPr bwMode="auto">
            <a:xfrm>
              <a:off x="4272" y="21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 name="Line 47">
              <a:extLst>
                <a:ext uri="{FF2B5EF4-FFF2-40B4-BE49-F238E27FC236}">
                  <a16:creationId xmlns:a16="http://schemas.microsoft.com/office/drawing/2014/main" id="{E1D42E2A-DEEB-40B3-9464-97239A394E48}"/>
                </a:ext>
              </a:extLst>
            </p:cNvPr>
            <p:cNvSpPr>
              <a:spLocks noChangeShapeType="1"/>
            </p:cNvSpPr>
            <p:nvPr/>
          </p:nvSpPr>
          <p:spPr bwMode="auto">
            <a:xfrm flipH="1">
              <a:off x="3744" y="2448"/>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6" name="Line 52">
              <a:extLst>
                <a:ext uri="{FF2B5EF4-FFF2-40B4-BE49-F238E27FC236}">
                  <a16:creationId xmlns:a16="http://schemas.microsoft.com/office/drawing/2014/main" id="{735B1954-76C9-461B-8032-8143303275D3}"/>
                </a:ext>
              </a:extLst>
            </p:cNvPr>
            <p:cNvSpPr>
              <a:spLocks noChangeShapeType="1"/>
            </p:cNvSpPr>
            <p:nvPr/>
          </p:nvSpPr>
          <p:spPr bwMode="auto">
            <a:xfrm>
              <a:off x="3408" y="2304"/>
              <a:ext cx="336"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7" name="Oval 53">
              <a:extLst>
                <a:ext uri="{FF2B5EF4-FFF2-40B4-BE49-F238E27FC236}">
                  <a16:creationId xmlns:a16="http://schemas.microsoft.com/office/drawing/2014/main" id="{949749AA-7A5D-4739-9CEB-F6F69543FA56}"/>
                </a:ext>
              </a:extLst>
            </p:cNvPr>
            <p:cNvSpPr>
              <a:spLocks noChangeArrowheads="1"/>
            </p:cNvSpPr>
            <p:nvPr/>
          </p:nvSpPr>
          <p:spPr bwMode="auto">
            <a:xfrm>
              <a:off x="4464" y="2112"/>
              <a:ext cx="384" cy="384"/>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en-US" altLang="en-US" sz="2400">
                <a:latin typeface="Comic Sans MS" panose="030F0702030302020204" pitchFamily="66" charset="0"/>
              </a:endParaRPr>
            </a:p>
          </p:txBody>
        </p:sp>
        <p:sp>
          <p:nvSpPr>
            <p:cNvPr id="28" name="Text Box 54">
              <a:extLst>
                <a:ext uri="{FF2B5EF4-FFF2-40B4-BE49-F238E27FC236}">
                  <a16:creationId xmlns:a16="http://schemas.microsoft.com/office/drawing/2014/main" id="{0F0FC8F0-AEF5-445E-BA81-CE295F8BB251}"/>
                </a:ext>
              </a:extLst>
            </p:cNvPr>
            <p:cNvSpPr txBox="1">
              <a:spLocks noChangeArrowheads="1"/>
            </p:cNvSpPr>
            <p:nvPr/>
          </p:nvSpPr>
          <p:spPr bwMode="auto">
            <a:xfrm>
              <a:off x="4512" y="2112"/>
              <a:ext cx="38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it-IT" altLang="it-IT" sz="2400" dirty="0">
                  <a:latin typeface="Comic Sans MS" panose="030F0702030302020204" pitchFamily="66" charset="0"/>
                  <a:sym typeface="Symbol" panose="05050102010706020507" pitchFamily="18" charset="2"/>
                </a:rPr>
                <a:t></a:t>
              </a:r>
              <a:r>
                <a:rPr lang="it-IT" altLang="it-IT" sz="2400" baseline="-25000" dirty="0">
                  <a:latin typeface="Comic Sans MS" panose="030F0702030302020204" pitchFamily="66" charset="0"/>
                  <a:sym typeface="Symbol" panose="05050102010706020507" pitchFamily="18" charset="2"/>
                </a:rPr>
                <a:t>3</a:t>
              </a:r>
              <a:endParaRPr lang="it-IT" altLang="it-IT" sz="2400" dirty="0">
                <a:latin typeface="Comic Sans MS" panose="030F0702030302020204" pitchFamily="66" charset="0"/>
              </a:endParaRPr>
            </a:p>
          </p:txBody>
        </p:sp>
        <p:sp>
          <p:nvSpPr>
            <p:cNvPr id="29" name="Line 55">
              <a:extLst>
                <a:ext uri="{FF2B5EF4-FFF2-40B4-BE49-F238E27FC236}">
                  <a16:creationId xmlns:a16="http://schemas.microsoft.com/office/drawing/2014/main" id="{5371B3C5-C283-4358-B1C4-DE67AE761253}"/>
                </a:ext>
              </a:extLst>
            </p:cNvPr>
            <p:cNvSpPr>
              <a:spLocks noChangeShapeType="1"/>
            </p:cNvSpPr>
            <p:nvPr/>
          </p:nvSpPr>
          <p:spPr bwMode="auto">
            <a:xfrm>
              <a:off x="4272" y="2304"/>
              <a:ext cx="1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0" name="Line 56">
              <a:extLst>
                <a:ext uri="{FF2B5EF4-FFF2-40B4-BE49-F238E27FC236}">
                  <a16:creationId xmlns:a16="http://schemas.microsoft.com/office/drawing/2014/main" id="{ABBFABA1-1398-45F4-A4A6-9DE3667BF657}"/>
                </a:ext>
              </a:extLst>
            </p:cNvPr>
            <p:cNvSpPr>
              <a:spLocks noChangeShapeType="1"/>
            </p:cNvSpPr>
            <p:nvPr/>
          </p:nvSpPr>
          <p:spPr bwMode="auto">
            <a:xfrm flipV="1">
              <a:off x="2112" y="1834"/>
              <a:ext cx="7" cy="47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1" name="Line 57">
              <a:extLst>
                <a:ext uri="{FF2B5EF4-FFF2-40B4-BE49-F238E27FC236}">
                  <a16:creationId xmlns:a16="http://schemas.microsoft.com/office/drawing/2014/main" id="{B0B713EA-441B-4925-B0A7-A3BEBD218100}"/>
                </a:ext>
              </a:extLst>
            </p:cNvPr>
            <p:cNvSpPr>
              <a:spLocks noChangeShapeType="1"/>
            </p:cNvSpPr>
            <p:nvPr/>
          </p:nvSpPr>
          <p:spPr bwMode="auto">
            <a:xfrm flipV="1">
              <a:off x="2016" y="2400"/>
              <a:ext cx="0" cy="33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 name="Line 58">
              <a:extLst>
                <a:ext uri="{FF2B5EF4-FFF2-40B4-BE49-F238E27FC236}">
                  <a16:creationId xmlns:a16="http://schemas.microsoft.com/office/drawing/2014/main" id="{B3AF27FC-78F9-4212-A444-A6A95AD5087A}"/>
                </a:ext>
              </a:extLst>
            </p:cNvPr>
            <p:cNvSpPr>
              <a:spLocks noChangeShapeType="1"/>
            </p:cNvSpPr>
            <p:nvPr/>
          </p:nvSpPr>
          <p:spPr bwMode="auto">
            <a:xfrm>
              <a:off x="2016" y="2400"/>
              <a:ext cx="2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3" name="Line 59">
              <a:extLst>
                <a:ext uri="{FF2B5EF4-FFF2-40B4-BE49-F238E27FC236}">
                  <a16:creationId xmlns:a16="http://schemas.microsoft.com/office/drawing/2014/main" id="{C848A40C-76A3-40CA-B665-86A0DF77AE88}"/>
                </a:ext>
              </a:extLst>
            </p:cNvPr>
            <p:cNvSpPr>
              <a:spLocks noChangeShapeType="1"/>
            </p:cNvSpPr>
            <p:nvPr/>
          </p:nvSpPr>
          <p:spPr bwMode="auto">
            <a:xfrm flipV="1">
              <a:off x="3456" y="2400"/>
              <a:ext cx="0" cy="33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4" name="Line 60">
              <a:extLst>
                <a:ext uri="{FF2B5EF4-FFF2-40B4-BE49-F238E27FC236}">
                  <a16:creationId xmlns:a16="http://schemas.microsoft.com/office/drawing/2014/main" id="{30558AD7-0873-4097-8BC6-394302C0C287}"/>
                </a:ext>
              </a:extLst>
            </p:cNvPr>
            <p:cNvSpPr>
              <a:spLocks noChangeShapeType="1"/>
            </p:cNvSpPr>
            <p:nvPr/>
          </p:nvSpPr>
          <p:spPr bwMode="auto">
            <a:xfrm>
              <a:off x="3456" y="2400"/>
              <a:ext cx="2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5" name="Line 61">
              <a:extLst>
                <a:ext uri="{FF2B5EF4-FFF2-40B4-BE49-F238E27FC236}">
                  <a16:creationId xmlns:a16="http://schemas.microsoft.com/office/drawing/2014/main" id="{F485F2CC-D25E-415C-B519-C6B40E3FE0EF}"/>
                </a:ext>
              </a:extLst>
            </p:cNvPr>
            <p:cNvSpPr>
              <a:spLocks noChangeShapeType="1"/>
            </p:cNvSpPr>
            <p:nvPr/>
          </p:nvSpPr>
          <p:spPr bwMode="auto">
            <a:xfrm flipV="1">
              <a:off x="3552" y="1834"/>
              <a:ext cx="7" cy="47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6" name="Line 62">
              <a:extLst>
                <a:ext uri="{FF2B5EF4-FFF2-40B4-BE49-F238E27FC236}">
                  <a16:creationId xmlns:a16="http://schemas.microsoft.com/office/drawing/2014/main" id="{3003991F-351B-429B-8E8B-7AB95FF3CFA9}"/>
                </a:ext>
              </a:extLst>
            </p:cNvPr>
            <p:cNvSpPr>
              <a:spLocks noChangeShapeType="1"/>
            </p:cNvSpPr>
            <p:nvPr/>
          </p:nvSpPr>
          <p:spPr bwMode="auto">
            <a:xfrm>
              <a:off x="4848" y="2304"/>
              <a:ext cx="3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7" name="Line 63">
              <a:extLst>
                <a:ext uri="{FF2B5EF4-FFF2-40B4-BE49-F238E27FC236}">
                  <a16:creationId xmlns:a16="http://schemas.microsoft.com/office/drawing/2014/main" id="{F7063177-9841-4465-BA75-32C5CE1FB869}"/>
                </a:ext>
              </a:extLst>
            </p:cNvPr>
            <p:cNvSpPr>
              <a:spLocks noChangeShapeType="1"/>
            </p:cNvSpPr>
            <p:nvPr/>
          </p:nvSpPr>
          <p:spPr bwMode="auto">
            <a:xfrm>
              <a:off x="5184" y="2304"/>
              <a:ext cx="0" cy="6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8" name="Line 64">
              <a:extLst>
                <a:ext uri="{FF2B5EF4-FFF2-40B4-BE49-F238E27FC236}">
                  <a16:creationId xmlns:a16="http://schemas.microsoft.com/office/drawing/2014/main" id="{1B08E76C-4990-4660-9365-8A77C7066CF2}"/>
                </a:ext>
              </a:extLst>
            </p:cNvPr>
            <p:cNvSpPr>
              <a:spLocks noChangeShapeType="1"/>
            </p:cNvSpPr>
            <p:nvPr/>
          </p:nvSpPr>
          <p:spPr bwMode="auto">
            <a:xfrm flipH="1">
              <a:off x="336" y="2976"/>
              <a:ext cx="484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9" name="Line 65">
              <a:extLst>
                <a:ext uri="{FF2B5EF4-FFF2-40B4-BE49-F238E27FC236}">
                  <a16:creationId xmlns:a16="http://schemas.microsoft.com/office/drawing/2014/main" id="{EEEFE30E-B307-45F3-A45F-0DEB2E5285CA}"/>
                </a:ext>
              </a:extLst>
            </p:cNvPr>
            <p:cNvSpPr>
              <a:spLocks noChangeShapeType="1"/>
            </p:cNvSpPr>
            <p:nvPr/>
          </p:nvSpPr>
          <p:spPr bwMode="auto">
            <a:xfrm>
              <a:off x="336" y="2256"/>
              <a:ext cx="0" cy="72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0" name="Line 66">
              <a:extLst>
                <a:ext uri="{FF2B5EF4-FFF2-40B4-BE49-F238E27FC236}">
                  <a16:creationId xmlns:a16="http://schemas.microsoft.com/office/drawing/2014/main" id="{E08E23BF-D6CA-4C13-94C3-41BFFB22FAC2}"/>
                </a:ext>
              </a:extLst>
            </p:cNvPr>
            <p:cNvSpPr>
              <a:spLocks noChangeShapeType="1"/>
            </p:cNvSpPr>
            <p:nvPr/>
          </p:nvSpPr>
          <p:spPr bwMode="auto">
            <a:xfrm flipH="1" flipV="1">
              <a:off x="4985" y="1834"/>
              <a:ext cx="7" cy="47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1" name="Text Box 68">
              <a:extLst>
                <a:ext uri="{FF2B5EF4-FFF2-40B4-BE49-F238E27FC236}">
                  <a16:creationId xmlns:a16="http://schemas.microsoft.com/office/drawing/2014/main" id="{0878801F-A3BC-4D4E-898B-53C94517E3EB}"/>
                </a:ext>
              </a:extLst>
            </p:cNvPr>
            <p:cNvSpPr txBox="1">
              <a:spLocks noChangeArrowheads="1"/>
            </p:cNvSpPr>
            <p:nvPr/>
          </p:nvSpPr>
          <p:spPr bwMode="auto">
            <a:xfrm>
              <a:off x="960" y="2160"/>
              <a:ext cx="38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it-IT" altLang="it-IT" sz="2400">
                  <a:latin typeface="Comic Sans MS" panose="030F0702030302020204" pitchFamily="66" charset="0"/>
                  <a:sym typeface="Symbol" panose="05050102010706020507" pitchFamily="18" charset="2"/>
                </a:rPr>
                <a:t></a:t>
              </a:r>
              <a:r>
                <a:rPr lang="it-IT" altLang="it-IT" sz="2400" baseline="-25000">
                  <a:latin typeface="Comic Sans MS" panose="030F0702030302020204" pitchFamily="66" charset="0"/>
                  <a:sym typeface="Symbol" panose="05050102010706020507" pitchFamily="18" charset="2"/>
                </a:rPr>
                <a:t>1</a:t>
              </a:r>
              <a:endParaRPr lang="it-IT" altLang="it-IT" sz="2400">
                <a:latin typeface="Comic Sans MS" panose="030F0702030302020204" pitchFamily="66" charset="0"/>
              </a:endParaRPr>
            </a:p>
          </p:txBody>
        </p:sp>
        <p:sp>
          <p:nvSpPr>
            <p:cNvPr id="42" name="Text Box 69">
              <a:extLst>
                <a:ext uri="{FF2B5EF4-FFF2-40B4-BE49-F238E27FC236}">
                  <a16:creationId xmlns:a16="http://schemas.microsoft.com/office/drawing/2014/main" id="{83CB24A5-47DF-4CD6-9633-57EA5ACEA531}"/>
                </a:ext>
              </a:extLst>
            </p:cNvPr>
            <p:cNvSpPr txBox="1">
              <a:spLocks noChangeArrowheads="1"/>
            </p:cNvSpPr>
            <p:nvPr/>
          </p:nvSpPr>
          <p:spPr bwMode="auto">
            <a:xfrm>
              <a:off x="2448" y="2160"/>
              <a:ext cx="38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it-IT" altLang="it-IT" sz="2400">
                  <a:latin typeface="Comic Sans MS" panose="030F0702030302020204" pitchFamily="66" charset="0"/>
                  <a:sym typeface="Symbol" panose="05050102010706020507" pitchFamily="18" charset="2"/>
                </a:rPr>
                <a:t></a:t>
              </a:r>
              <a:r>
                <a:rPr lang="it-IT" altLang="it-IT" sz="2400" baseline="-25000">
                  <a:latin typeface="Comic Sans MS" panose="030F0702030302020204" pitchFamily="66" charset="0"/>
                  <a:sym typeface="Symbol" panose="05050102010706020507" pitchFamily="18" charset="2"/>
                </a:rPr>
                <a:t>2</a:t>
              </a:r>
              <a:endParaRPr lang="it-IT" altLang="it-IT" sz="2400">
                <a:latin typeface="Comic Sans MS" panose="030F0702030302020204" pitchFamily="66" charset="0"/>
              </a:endParaRPr>
            </a:p>
          </p:txBody>
        </p:sp>
        <p:sp>
          <p:nvSpPr>
            <p:cNvPr id="43" name="Text Box 70">
              <a:extLst>
                <a:ext uri="{FF2B5EF4-FFF2-40B4-BE49-F238E27FC236}">
                  <a16:creationId xmlns:a16="http://schemas.microsoft.com/office/drawing/2014/main" id="{11A6C641-1A4D-4613-9D51-ECC2989854CE}"/>
                </a:ext>
              </a:extLst>
            </p:cNvPr>
            <p:cNvSpPr txBox="1">
              <a:spLocks noChangeArrowheads="1"/>
            </p:cNvSpPr>
            <p:nvPr/>
          </p:nvSpPr>
          <p:spPr bwMode="auto">
            <a:xfrm>
              <a:off x="3840" y="2160"/>
              <a:ext cx="38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it-IT" altLang="it-IT" sz="2400">
                  <a:latin typeface="Comic Sans MS" panose="030F0702030302020204" pitchFamily="66" charset="0"/>
                  <a:sym typeface="Symbol" panose="05050102010706020507" pitchFamily="18" charset="2"/>
                </a:rPr>
                <a:t></a:t>
              </a:r>
              <a:r>
                <a:rPr lang="it-IT" altLang="it-IT" sz="2400" baseline="-25000">
                  <a:latin typeface="Comic Sans MS" panose="030F0702030302020204" pitchFamily="66" charset="0"/>
                  <a:sym typeface="Symbol" panose="05050102010706020507" pitchFamily="18" charset="2"/>
                </a:rPr>
                <a:t>3</a:t>
              </a:r>
              <a:endParaRPr lang="it-IT" altLang="it-IT" sz="2400">
                <a:latin typeface="Comic Sans MS" panose="030F0702030302020204" pitchFamily="66" charset="0"/>
              </a:endParaRPr>
            </a:p>
          </p:txBody>
        </p:sp>
        <mc:AlternateContent xmlns:mc="http://schemas.openxmlformats.org/markup-compatibility/2006" xmlns:a14="http://schemas.microsoft.com/office/drawing/2010/main">
          <mc:Choice Requires="a14">
            <p:sp>
              <p:nvSpPr>
                <p:cNvPr id="44" name="Text Box 71">
                  <a:extLst>
                    <a:ext uri="{FF2B5EF4-FFF2-40B4-BE49-F238E27FC236}">
                      <a16:creationId xmlns:a16="http://schemas.microsoft.com/office/drawing/2014/main" id="{1BCF8B52-D76A-4566-8598-044BEE011CEB}"/>
                    </a:ext>
                  </a:extLst>
                </p:cNvPr>
                <p:cNvSpPr txBox="1">
                  <a:spLocks noChangeArrowheads="1"/>
                </p:cNvSpPr>
                <p:nvPr/>
              </p:nvSpPr>
              <p:spPr bwMode="auto">
                <a:xfrm>
                  <a:off x="624" y="2544"/>
                  <a:ext cx="711" cy="262"/>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14:m>
                    <m:oMathPara xmlns:m="http://schemas.openxmlformats.org/officeDocument/2006/math">
                      <m:oMathParaPr>
                        <m:jc m:val="centerGroup"/>
                      </m:oMathParaPr>
                      <m:oMath xmlns:m="http://schemas.openxmlformats.org/officeDocument/2006/math">
                        <m:sSubSup>
                          <m:sSubSupPr>
                            <m:ctrlPr>
                              <a:rPr lang="it-IT" altLang="it-IT" sz="2000" b="0" i="1" dirty="0" smtClean="0">
                                <a:latin typeface="Cambria Math" panose="02040503050406030204" pitchFamily="18" charset="0"/>
                              </a:rPr>
                            </m:ctrlPr>
                          </m:sSubSupPr>
                          <m:e>
                            <m:r>
                              <a:rPr lang="it-IT" altLang="it-IT" sz="2000" b="0" i="1" dirty="0" smtClean="0">
                                <a:latin typeface="Cambria Math" panose="02040503050406030204" pitchFamily="18" charset="0"/>
                              </a:rPr>
                              <m:t>𝜆</m:t>
                            </m:r>
                          </m:e>
                          <m:sub>
                            <m:r>
                              <a:rPr lang="it-IT" altLang="it-IT" sz="2000" b="0" i="1" dirty="0" smtClean="0">
                                <a:latin typeface="Cambria Math" panose="02040503050406030204" pitchFamily="18" charset="0"/>
                              </a:rPr>
                              <m:t>1</m:t>
                            </m:r>
                          </m:sub>
                          <m:sup>
                            <m:r>
                              <a:rPr lang="it-IT" altLang="it-IT" sz="2000" b="0" i="1" dirty="0" smtClean="0">
                                <a:latin typeface="Cambria Math" panose="02040503050406030204" pitchFamily="18" charset="0"/>
                              </a:rPr>
                              <m:t>𝑖𝑛</m:t>
                            </m:r>
                          </m:sup>
                        </m:sSubSup>
                        <m:r>
                          <a:rPr lang="it-IT" altLang="it-IT" sz="2000" b="0" i="0" dirty="0" smtClean="0">
                            <a:latin typeface="Cambria Math" panose="02040503050406030204" pitchFamily="18" charset="0"/>
                          </a:rPr>
                          <m:t>=7</m:t>
                        </m:r>
                      </m:oMath>
                    </m:oMathPara>
                  </a14:m>
                  <a:endParaRPr lang="it-IT" altLang="it-IT" sz="2000" dirty="0">
                    <a:latin typeface="Comic Sans MS" panose="030F0702030302020204" pitchFamily="66" charset="0"/>
                  </a:endParaRPr>
                </a:p>
              </p:txBody>
            </p:sp>
          </mc:Choice>
          <mc:Fallback xmlns="">
            <p:sp>
              <p:nvSpPr>
                <p:cNvPr id="44" name="Text Box 71">
                  <a:extLst>
                    <a:ext uri="{FF2B5EF4-FFF2-40B4-BE49-F238E27FC236}">
                      <a16:creationId xmlns:a16="http://schemas.microsoft.com/office/drawing/2014/main" id="{1BCF8B52-D76A-4566-8598-044BEE011CEB}"/>
                    </a:ext>
                  </a:extLst>
                </p:cNvPr>
                <p:cNvSpPr txBox="1">
                  <a:spLocks noRot="1" noChangeAspect="1" noMove="1" noResize="1" noEditPoints="1" noAdjustHandles="1" noChangeArrowheads="1" noChangeShapeType="1" noTextEdit="1"/>
                </p:cNvSpPr>
                <p:nvPr/>
              </p:nvSpPr>
              <p:spPr bwMode="auto">
                <a:xfrm>
                  <a:off x="624" y="2544"/>
                  <a:ext cx="711" cy="262"/>
                </a:xfrm>
                <a:prstGeom prst="rect">
                  <a:avLst/>
                </a:prstGeom>
                <a:blipFill>
                  <a:blip r:embed="rId7"/>
                  <a:stretch>
                    <a:fillRect b="-4478"/>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5" name="Text Box 72">
                  <a:extLst>
                    <a:ext uri="{FF2B5EF4-FFF2-40B4-BE49-F238E27FC236}">
                      <a16:creationId xmlns:a16="http://schemas.microsoft.com/office/drawing/2014/main" id="{8AD7FBFE-1409-473A-8C95-981510779817}"/>
                    </a:ext>
                  </a:extLst>
                </p:cNvPr>
                <p:cNvSpPr txBox="1">
                  <a:spLocks noChangeArrowheads="1"/>
                </p:cNvSpPr>
                <p:nvPr/>
              </p:nvSpPr>
              <p:spPr bwMode="auto">
                <a:xfrm>
                  <a:off x="2064" y="2544"/>
                  <a:ext cx="704" cy="263"/>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14:m>
                    <m:oMathPara xmlns:m="http://schemas.openxmlformats.org/officeDocument/2006/math">
                      <m:oMathParaPr>
                        <m:jc m:val="centerGroup"/>
                      </m:oMathParaPr>
                      <m:oMath xmlns:m="http://schemas.openxmlformats.org/officeDocument/2006/math">
                        <m:sSubSup>
                          <m:sSubSupPr>
                            <m:ctrlPr>
                              <a:rPr lang="it-IT" altLang="it-IT" sz="2000" i="1" dirty="0" smtClean="0">
                                <a:latin typeface="Cambria Math" panose="02040503050406030204" pitchFamily="18" charset="0"/>
                              </a:rPr>
                            </m:ctrlPr>
                          </m:sSubSupPr>
                          <m:e>
                            <m:r>
                              <a:rPr lang="it-IT" altLang="it-IT" sz="2000" i="1" dirty="0">
                                <a:latin typeface="Cambria Math" panose="02040503050406030204" pitchFamily="18" charset="0"/>
                              </a:rPr>
                              <m:t>𝜆</m:t>
                            </m:r>
                          </m:e>
                          <m:sub>
                            <m:r>
                              <a:rPr lang="it-IT" altLang="it-IT" sz="2000" b="0" i="1" dirty="0" smtClean="0">
                                <a:latin typeface="Cambria Math" panose="02040503050406030204" pitchFamily="18" charset="0"/>
                              </a:rPr>
                              <m:t>2</m:t>
                            </m:r>
                          </m:sub>
                          <m:sup>
                            <m:r>
                              <a:rPr lang="it-IT" altLang="it-IT" sz="2000" i="1" dirty="0">
                                <a:latin typeface="Cambria Math" panose="02040503050406030204" pitchFamily="18" charset="0"/>
                              </a:rPr>
                              <m:t>𝑖𝑛</m:t>
                            </m:r>
                          </m:sup>
                        </m:sSubSup>
                        <m:r>
                          <a:rPr lang="it-IT" altLang="it-IT" sz="2000" b="0" i="1" dirty="0" smtClean="0">
                            <a:latin typeface="Cambria Math" panose="02040503050406030204" pitchFamily="18" charset="0"/>
                          </a:rPr>
                          <m:t>=7</m:t>
                        </m:r>
                      </m:oMath>
                    </m:oMathPara>
                  </a14:m>
                  <a:endParaRPr lang="it-IT" altLang="it-IT" sz="2000" dirty="0">
                    <a:latin typeface="Comic Sans MS" panose="030F0702030302020204" pitchFamily="66" charset="0"/>
                  </a:endParaRPr>
                </a:p>
              </p:txBody>
            </p:sp>
          </mc:Choice>
          <mc:Fallback xmlns="">
            <p:sp>
              <p:nvSpPr>
                <p:cNvPr id="45" name="Text Box 72">
                  <a:extLst>
                    <a:ext uri="{FF2B5EF4-FFF2-40B4-BE49-F238E27FC236}">
                      <a16:creationId xmlns:a16="http://schemas.microsoft.com/office/drawing/2014/main" id="{8AD7FBFE-1409-473A-8C95-981510779817}"/>
                    </a:ext>
                  </a:extLst>
                </p:cNvPr>
                <p:cNvSpPr txBox="1">
                  <a:spLocks noRot="1" noChangeAspect="1" noMove="1" noResize="1" noEditPoints="1" noAdjustHandles="1" noChangeArrowheads="1" noChangeShapeType="1" noTextEdit="1"/>
                </p:cNvSpPr>
                <p:nvPr/>
              </p:nvSpPr>
              <p:spPr bwMode="auto">
                <a:xfrm>
                  <a:off x="2064" y="2544"/>
                  <a:ext cx="704" cy="263"/>
                </a:xfrm>
                <a:prstGeom prst="rect">
                  <a:avLst/>
                </a:prstGeom>
                <a:blipFill>
                  <a:blip r:embed="rId8"/>
                  <a:stretch>
                    <a:fillRect b="-4478"/>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6" name="Text Box 73">
                  <a:extLst>
                    <a:ext uri="{FF2B5EF4-FFF2-40B4-BE49-F238E27FC236}">
                      <a16:creationId xmlns:a16="http://schemas.microsoft.com/office/drawing/2014/main" id="{95A24CBE-C759-4AB1-A9F4-38F0F95F9D1D}"/>
                    </a:ext>
                  </a:extLst>
                </p:cNvPr>
                <p:cNvSpPr txBox="1">
                  <a:spLocks noChangeArrowheads="1"/>
                </p:cNvSpPr>
                <p:nvPr/>
              </p:nvSpPr>
              <p:spPr bwMode="auto">
                <a:xfrm>
                  <a:off x="3449" y="2568"/>
                  <a:ext cx="803" cy="264"/>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14:m>
                    <m:oMathPara xmlns:m="http://schemas.openxmlformats.org/officeDocument/2006/math">
                      <m:oMathParaPr>
                        <m:jc m:val="centerGroup"/>
                      </m:oMathParaPr>
                      <m:oMath xmlns:m="http://schemas.openxmlformats.org/officeDocument/2006/math">
                        <m:sSubSup>
                          <m:sSubSupPr>
                            <m:ctrlPr>
                              <a:rPr lang="it-IT" altLang="it-IT" sz="2000" i="1" dirty="0" smtClean="0">
                                <a:latin typeface="Cambria Math" panose="02040503050406030204" pitchFamily="18" charset="0"/>
                              </a:rPr>
                            </m:ctrlPr>
                          </m:sSubSupPr>
                          <m:e>
                            <m:r>
                              <a:rPr lang="it-IT" altLang="it-IT" sz="2000" i="1" dirty="0">
                                <a:latin typeface="Cambria Math" panose="02040503050406030204" pitchFamily="18" charset="0"/>
                              </a:rPr>
                              <m:t>𝜆</m:t>
                            </m:r>
                          </m:e>
                          <m:sub>
                            <m:r>
                              <a:rPr lang="it-IT" altLang="it-IT" sz="2000" b="0" i="1" dirty="0" smtClean="0">
                                <a:latin typeface="Cambria Math" panose="02040503050406030204" pitchFamily="18" charset="0"/>
                              </a:rPr>
                              <m:t>3</m:t>
                            </m:r>
                          </m:sub>
                          <m:sup>
                            <m:r>
                              <a:rPr lang="it-IT" altLang="it-IT" sz="2000" i="1" dirty="0">
                                <a:latin typeface="Cambria Math" panose="02040503050406030204" pitchFamily="18" charset="0"/>
                              </a:rPr>
                              <m:t>𝑖𝑛</m:t>
                            </m:r>
                          </m:sup>
                        </m:sSubSup>
                        <m:r>
                          <a:rPr lang="it-IT" altLang="it-IT" sz="2000" b="0" i="1" dirty="0" smtClean="0">
                            <a:latin typeface="Cambria Math" panose="02040503050406030204" pitchFamily="18" charset="0"/>
                          </a:rPr>
                          <m:t>=14</m:t>
                        </m:r>
                      </m:oMath>
                    </m:oMathPara>
                  </a14:m>
                  <a:endParaRPr lang="it-IT" altLang="it-IT" sz="2000" dirty="0">
                    <a:latin typeface="Comic Sans MS" panose="030F0702030302020204" pitchFamily="66" charset="0"/>
                  </a:endParaRPr>
                </a:p>
              </p:txBody>
            </p:sp>
          </mc:Choice>
          <mc:Fallback xmlns="">
            <p:sp>
              <p:nvSpPr>
                <p:cNvPr id="46" name="Text Box 73">
                  <a:extLst>
                    <a:ext uri="{FF2B5EF4-FFF2-40B4-BE49-F238E27FC236}">
                      <a16:creationId xmlns:a16="http://schemas.microsoft.com/office/drawing/2014/main" id="{95A24CBE-C759-4AB1-A9F4-38F0F95F9D1D}"/>
                    </a:ext>
                  </a:extLst>
                </p:cNvPr>
                <p:cNvSpPr txBox="1">
                  <a:spLocks noRot="1" noChangeAspect="1" noMove="1" noResize="1" noEditPoints="1" noAdjustHandles="1" noChangeArrowheads="1" noChangeShapeType="1" noTextEdit="1"/>
                </p:cNvSpPr>
                <p:nvPr/>
              </p:nvSpPr>
              <p:spPr bwMode="auto">
                <a:xfrm>
                  <a:off x="3449" y="2568"/>
                  <a:ext cx="803" cy="264"/>
                </a:xfrm>
                <a:prstGeom prst="rect">
                  <a:avLst/>
                </a:prstGeom>
                <a:blipFill>
                  <a:blip r:embed="rId9"/>
                  <a:stretch>
                    <a:fillRect b="-5970"/>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7" name="Text Box 74">
                  <a:extLst>
                    <a:ext uri="{FF2B5EF4-FFF2-40B4-BE49-F238E27FC236}">
                      <a16:creationId xmlns:a16="http://schemas.microsoft.com/office/drawing/2014/main" id="{90C03E8B-ED90-4342-B198-7CABE31F7C18}"/>
                    </a:ext>
                  </a:extLst>
                </p:cNvPr>
                <p:cNvSpPr txBox="1">
                  <a:spLocks noChangeArrowheads="1"/>
                </p:cNvSpPr>
                <p:nvPr/>
              </p:nvSpPr>
              <p:spPr bwMode="auto">
                <a:xfrm>
                  <a:off x="1668" y="1630"/>
                  <a:ext cx="983" cy="252"/>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14:m>
                    <m:oMathPara xmlns:m="http://schemas.openxmlformats.org/officeDocument/2006/math">
                      <m:oMathParaPr>
                        <m:jc m:val="centerGroup"/>
                      </m:oMathParaPr>
                      <m:oMath xmlns:m="http://schemas.openxmlformats.org/officeDocument/2006/math">
                        <m:sSub>
                          <m:sSubPr>
                            <m:ctrlPr>
                              <a:rPr lang="it-IT" altLang="it-IT" sz="2000" b="0" i="1" dirty="0" smtClean="0">
                                <a:latin typeface="Cambria Math" panose="02040503050406030204" pitchFamily="18" charset="0"/>
                              </a:rPr>
                            </m:ctrlPr>
                          </m:sSubPr>
                          <m:e>
                            <m:r>
                              <a:rPr lang="it-IT" altLang="it-IT" sz="2000" b="0" i="1" dirty="0" smtClean="0">
                                <a:latin typeface="Cambria Math" panose="02040503050406030204" pitchFamily="18" charset="0"/>
                              </a:rPr>
                              <m:t>𝑟</m:t>
                            </m:r>
                          </m:e>
                          <m:sub>
                            <m:r>
                              <a:rPr lang="it-IT" altLang="it-IT" sz="2000" b="0" i="1" dirty="0" smtClean="0">
                                <a:latin typeface="Cambria Math" panose="02040503050406030204" pitchFamily="18" charset="0"/>
                              </a:rPr>
                              <m:t>10</m:t>
                            </m:r>
                          </m:sub>
                        </m:sSub>
                        <m:r>
                          <a:rPr lang="it-IT" altLang="it-IT" sz="2000" b="0" i="1" dirty="0" smtClean="0">
                            <a:latin typeface="Cambria Math" panose="02040503050406030204" pitchFamily="18" charset="0"/>
                          </a:rPr>
                          <m:t>=</m:t>
                        </m:r>
                        <m:r>
                          <a:rPr lang="it-IT" altLang="it-IT" sz="2000" i="1" dirty="0" smtClean="0">
                            <a:latin typeface="Cambria Math" panose="02040503050406030204" pitchFamily="18" charset="0"/>
                          </a:rPr>
                          <m:t>0.5</m:t>
                        </m:r>
                      </m:oMath>
                    </m:oMathPara>
                  </a14:m>
                  <a:endParaRPr lang="it-IT" altLang="it-IT" sz="2400" dirty="0">
                    <a:latin typeface="Comic Sans MS" panose="030F0702030302020204" pitchFamily="66" charset="0"/>
                  </a:endParaRPr>
                </a:p>
              </p:txBody>
            </p:sp>
          </mc:Choice>
          <mc:Fallback xmlns="">
            <p:sp>
              <p:nvSpPr>
                <p:cNvPr id="47" name="Text Box 74">
                  <a:extLst>
                    <a:ext uri="{FF2B5EF4-FFF2-40B4-BE49-F238E27FC236}">
                      <a16:creationId xmlns:a16="http://schemas.microsoft.com/office/drawing/2014/main" id="{90C03E8B-ED90-4342-B198-7CABE31F7C18}"/>
                    </a:ext>
                  </a:extLst>
                </p:cNvPr>
                <p:cNvSpPr txBox="1">
                  <a:spLocks noRot="1" noChangeAspect="1" noMove="1" noResize="1" noEditPoints="1" noAdjustHandles="1" noChangeArrowheads="1" noChangeShapeType="1" noTextEdit="1"/>
                </p:cNvSpPr>
                <p:nvPr/>
              </p:nvSpPr>
              <p:spPr bwMode="auto">
                <a:xfrm>
                  <a:off x="1668" y="1630"/>
                  <a:ext cx="983" cy="252"/>
                </a:xfrm>
                <a:prstGeom prst="rect">
                  <a:avLst/>
                </a:prstGeom>
                <a:blipFill>
                  <a:blip r:embed="rId10"/>
                  <a:stretch>
                    <a:fillRect b="-4688"/>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8" name="Text Box 75">
                  <a:extLst>
                    <a:ext uri="{FF2B5EF4-FFF2-40B4-BE49-F238E27FC236}">
                      <a16:creationId xmlns:a16="http://schemas.microsoft.com/office/drawing/2014/main" id="{4B27FBCE-D27C-4D9C-8FAA-52C19F3DAB3C}"/>
                    </a:ext>
                  </a:extLst>
                </p:cNvPr>
                <p:cNvSpPr txBox="1">
                  <a:spLocks noChangeArrowheads="1"/>
                </p:cNvSpPr>
                <p:nvPr/>
              </p:nvSpPr>
              <p:spPr bwMode="auto">
                <a:xfrm>
                  <a:off x="2960" y="1640"/>
                  <a:ext cx="1145" cy="252"/>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14:m>
                    <m:oMathPara xmlns:m="http://schemas.openxmlformats.org/officeDocument/2006/math">
                      <m:oMathParaPr>
                        <m:jc m:val="centerGroup"/>
                      </m:oMathParaPr>
                      <m:oMath xmlns:m="http://schemas.openxmlformats.org/officeDocument/2006/math">
                        <m:sSub>
                          <m:sSubPr>
                            <m:ctrlPr>
                              <a:rPr lang="it-IT" altLang="it-IT" sz="2000" i="1" dirty="0" smtClean="0">
                                <a:latin typeface="Cambria Math" panose="02040503050406030204" pitchFamily="18" charset="0"/>
                              </a:rPr>
                            </m:ctrlPr>
                          </m:sSubPr>
                          <m:e>
                            <m:r>
                              <a:rPr lang="it-IT" altLang="it-IT" sz="2000" i="1" dirty="0">
                                <a:latin typeface="Cambria Math" panose="02040503050406030204" pitchFamily="18" charset="0"/>
                              </a:rPr>
                              <m:t>𝑟</m:t>
                            </m:r>
                          </m:e>
                          <m:sub>
                            <m:r>
                              <a:rPr lang="it-IT" altLang="it-IT" sz="2000" b="0" i="1" dirty="0" smtClean="0">
                                <a:latin typeface="Cambria Math" panose="02040503050406030204" pitchFamily="18" charset="0"/>
                              </a:rPr>
                              <m:t>2</m:t>
                            </m:r>
                            <m:r>
                              <a:rPr lang="it-IT" altLang="it-IT" sz="2000" i="1" dirty="0">
                                <a:latin typeface="Cambria Math" panose="02040503050406030204" pitchFamily="18" charset="0"/>
                              </a:rPr>
                              <m:t>0</m:t>
                            </m:r>
                          </m:sub>
                        </m:sSub>
                        <m:r>
                          <a:rPr lang="it-IT" altLang="it-IT" sz="2000" i="1" dirty="0">
                            <a:latin typeface="Cambria Math" panose="02040503050406030204" pitchFamily="18" charset="0"/>
                          </a:rPr>
                          <m:t>=0.5</m:t>
                        </m:r>
                      </m:oMath>
                    </m:oMathPara>
                  </a14:m>
                  <a:endParaRPr lang="it-IT" altLang="it-IT" sz="2400" dirty="0">
                    <a:latin typeface="Comic Sans MS" panose="030F0702030302020204" pitchFamily="66" charset="0"/>
                  </a:endParaRPr>
                </a:p>
              </p:txBody>
            </p:sp>
          </mc:Choice>
          <mc:Fallback xmlns="">
            <p:sp>
              <p:nvSpPr>
                <p:cNvPr id="48" name="Text Box 75">
                  <a:extLst>
                    <a:ext uri="{FF2B5EF4-FFF2-40B4-BE49-F238E27FC236}">
                      <a16:creationId xmlns:a16="http://schemas.microsoft.com/office/drawing/2014/main" id="{4B27FBCE-D27C-4D9C-8FAA-52C19F3DAB3C}"/>
                    </a:ext>
                  </a:extLst>
                </p:cNvPr>
                <p:cNvSpPr txBox="1">
                  <a:spLocks noRot="1" noChangeAspect="1" noMove="1" noResize="1" noEditPoints="1" noAdjustHandles="1" noChangeArrowheads="1" noChangeShapeType="1" noTextEdit="1"/>
                </p:cNvSpPr>
                <p:nvPr/>
              </p:nvSpPr>
              <p:spPr bwMode="auto">
                <a:xfrm>
                  <a:off x="2960" y="1640"/>
                  <a:ext cx="1145" cy="252"/>
                </a:xfrm>
                <a:prstGeom prst="rect">
                  <a:avLst/>
                </a:prstGeom>
                <a:blipFill>
                  <a:blip r:embed="rId11"/>
                  <a:stretch>
                    <a:fillRect b="-6349"/>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9" name="Text Box 76">
                  <a:extLst>
                    <a:ext uri="{FF2B5EF4-FFF2-40B4-BE49-F238E27FC236}">
                      <a16:creationId xmlns:a16="http://schemas.microsoft.com/office/drawing/2014/main" id="{20788AA7-2D95-4198-BD7E-5D169DE06B8C}"/>
                    </a:ext>
                  </a:extLst>
                </p:cNvPr>
                <p:cNvSpPr txBox="1">
                  <a:spLocks noChangeArrowheads="1"/>
                </p:cNvSpPr>
                <p:nvPr/>
              </p:nvSpPr>
              <p:spPr bwMode="auto">
                <a:xfrm>
                  <a:off x="4512" y="1618"/>
                  <a:ext cx="912" cy="252"/>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14:m>
                    <m:oMathPara xmlns:m="http://schemas.openxmlformats.org/officeDocument/2006/math">
                      <m:oMathParaPr>
                        <m:jc m:val="centerGroup"/>
                      </m:oMathParaPr>
                      <m:oMath xmlns:m="http://schemas.openxmlformats.org/officeDocument/2006/math">
                        <m:sSub>
                          <m:sSubPr>
                            <m:ctrlPr>
                              <a:rPr lang="it-IT" altLang="it-IT" sz="2000" i="1" dirty="0" smtClean="0">
                                <a:latin typeface="Cambria Math" panose="02040503050406030204" pitchFamily="18" charset="0"/>
                              </a:rPr>
                            </m:ctrlPr>
                          </m:sSubPr>
                          <m:e>
                            <m:r>
                              <a:rPr lang="it-IT" altLang="it-IT" sz="2000" i="1" dirty="0">
                                <a:latin typeface="Cambria Math" panose="02040503050406030204" pitchFamily="18" charset="0"/>
                              </a:rPr>
                              <m:t>𝑟</m:t>
                            </m:r>
                          </m:e>
                          <m:sub>
                            <m:r>
                              <a:rPr lang="it-IT" altLang="it-IT" sz="2000" b="0" i="1" dirty="0" smtClean="0">
                                <a:latin typeface="Cambria Math" panose="02040503050406030204" pitchFamily="18" charset="0"/>
                              </a:rPr>
                              <m:t>3</m:t>
                            </m:r>
                            <m:r>
                              <a:rPr lang="it-IT" altLang="it-IT" sz="2000" i="1" dirty="0">
                                <a:latin typeface="Cambria Math" panose="02040503050406030204" pitchFamily="18" charset="0"/>
                              </a:rPr>
                              <m:t>0</m:t>
                            </m:r>
                          </m:sub>
                        </m:sSub>
                        <m:r>
                          <a:rPr lang="it-IT" altLang="it-IT" sz="2000" i="1" dirty="0">
                            <a:latin typeface="Cambria Math" panose="02040503050406030204" pitchFamily="18" charset="0"/>
                          </a:rPr>
                          <m:t>=0.5</m:t>
                        </m:r>
                      </m:oMath>
                    </m:oMathPara>
                  </a14:m>
                  <a:endParaRPr lang="it-IT" altLang="it-IT" sz="2400" dirty="0">
                    <a:latin typeface="Comic Sans MS" panose="030F0702030302020204" pitchFamily="66" charset="0"/>
                  </a:endParaRPr>
                </a:p>
              </p:txBody>
            </p:sp>
          </mc:Choice>
          <mc:Fallback xmlns="">
            <p:sp>
              <p:nvSpPr>
                <p:cNvPr id="49" name="Text Box 76">
                  <a:extLst>
                    <a:ext uri="{FF2B5EF4-FFF2-40B4-BE49-F238E27FC236}">
                      <a16:creationId xmlns:a16="http://schemas.microsoft.com/office/drawing/2014/main" id="{20788AA7-2D95-4198-BD7E-5D169DE06B8C}"/>
                    </a:ext>
                  </a:extLst>
                </p:cNvPr>
                <p:cNvSpPr txBox="1">
                  <a:spLocks noRot="1" noChangeAspect="1" noMove="1" noResize="1" noEditPoints="1" noAdjustHandles="1" noChangeArrowheads="1" noChangeShapeType="1" noTextEdit="1"/>
                </p:cNvSpPr>
                <p:nvPr/>
              </p:nvSpPr>
              <p:spPr bwMode="auto">
                <a:xfrm>
                  <a:off x="4512" y="1618"/>
                  <a:ext cx="912" cy="252"/>
                </a:xfrm>
                <a:prstGeom prst="rect">
                  <a:avLst/>
                </a:prstGeom>
                <a:blipFill>
                  <a:blip r:embed="rId12"/>
                  <a:stretch>
                    <a:fillRect b="-4688"/>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0" name="Text Box 77">
                  <a:extLst>
                    <a:ext uri="{FF2B5EF4-FFF2-40B4-BE49-F238E27FC236}">
                      <a16:creationId xmlns:a16="http://schemas.microsoft.com/office/drawing/2014/main" id="{BC3EE5F7-BD0F-4DB1-ACC4-905C4015E1E4}"/>
                    </a:ext>
                  </a:extLst>
                </p:cNvPr>
                <p:cNvSpPr txBox="1">
                  <a:spLocks noChangeArrowheads="1"/>
                </p:cNvSpPr>
                <p:nvPr/>
              </p:nvSpPr>
              <p:spPr bwMode="auto">
                <a:xfrm>
                  <a:off x="4369" y="2697"/>
                  <a:ext cx="877" cy="252"/>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14:m>
                    <m:oMathPara xmlns:m="http://schemas.openxmlformats.org/officeDocument/2006/math">
                      <m:oMathParaPr>
                        <m:jc m:val="centerGroup"/>
                      </m:oMathParaPr>
                      <m:oMath xmlns:m="http://schemas.openxmlformats.org/officeDocument/2006/math">
                        <m:sSub>
                          <m:sSubPr>
                            <m:ctrlPr>
                              <a:rPr lang="it-IT" altLang="it-IT" sz="2000" i="1" dirty="0" smtClean="0">
                                <a:latin typeface="Cambria Math" panose="02040503050406030204" pitchFamily="18" charset="0"/>
                              </a:rPr>
                            </m:ctrlPr>
                          </m:sSubPr>
                          <m:e>
                            <m:r>
                              <a:rPr lang="it-IT" altLang="it-IT" sz="2000" i="1" dirty="0">
                                <a:latin typeface="Cambria Math" panose="02040503050406030204" pitchFamily="18" charset="0"/>
                              </a:rPr>
                              <m:t>𝑟</m:t>
                            </m:r>
                          </m:e>
                          <m:sub>
                            <m:r>
                              <a:rPr lang="it-IT" altLang="it-IT" sz="2000" i="1" dirty="0">
                                <a:latin typeface="Cambria Math" panose="02040503050406030204" pitchFamily="18" charset="0"/>
                              </a:rPr>
                              <m:t>3</m:t>
                            </m:r>
                            <m:r>
                              <a:rPr lang="it-IT" altLang="it-IT" sz="2000" b="0" i="1" dirty="0" smtClean="0">
                                <a:latin typeface="Cambria Math" panose="02040503050406030204" pitchFamily="18" charset="0"/>
                              </a:rPr>
                              <m:t>1</m:t>
                            </m:r>
                          </m:sub>
                        </m:sSub>
                        <m:r>
                          <a:rPr lang="it-IT" altLang="it-IT" sz="2000" i="1" dirty="0">
                            <a:latin typeface="Cambria Math" panose="02040503050406030204" pitchFamily="18" charset="0"/>
                          </a:rPr>
                          <m:t>=0.5</m:t>
                        </m:r>
                      </m:oMath>
                    </m:oMathPara>
                  </a14:m>
                  <a:endParaRPr lang="it-IT" altLang="it-IT" sz="2400" dirty="0">
                    <a:latin typeface="Comic Sans MS" panose="030F0702030302020204" pitchFamily="66" charset="0"/>
                  </a:endParaRPr>
                </a:p>
              </p:txBody>
            </p:sp>
          </mc:Choice>
          <mc:Fallback xmlns="">
            <p:sp>
              <p:nvSpPr>
                <p:cNvPr id="50" name="Text Box 77">
                  <a:extLst>
                    <a:ext uri="{FF2B5EF4-FFF2-40B4-BE49-F238E27FC236}">
                      <a16:creationId xmlns:a16="http://schemas.microsoft.com/office/drawing/2014/main" id="{BC3EE5F7-BD0F-4DB1-ACC4-905C4015E1E4}"/>
                    </a:ext>
                  </a:extLst>
                </p:cNvPr>
                <p:cNvSpPr txBox="1">
                  <a:spLocks noRot="1" noChangeAspect="1" noMove="1" noResize="1" noEditPoints="1" noAdjustHandles="1" noChangeArrowheads="1" noChangeShapeType="1" noTextEdit="1"/>
                </p:cNvSpPr>
                <p:nvPr/>
              </p:nvSpPr>
              <p:spPr bwMode="auto">
                <a:xfrm>
                  <a:off x="4369" y="2697"/>
                  <a:ext cx="877" cy="252"/>
                </a:xfrm>
                <a:prstGeom prst="rect">
                  <a:avLst/>
                </a:prstGeom>
                <a:blipFill>
                  <a:blip r:embed="rId13"/>
                  <a:stretch>
                    <a:fillRect b="-4688"/>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1" name="Text Box 78 1">
                  <a:extLst>
                    <a:ext uri="{FF2B5EF4-FFF2-40B4-BE49-F238E27FC236}">
                      <a16:creationId xmlns:a16="http://schemas.microsoft.com/office/drawing/2014/main" id="{B93E8C9C-AF6B-46D5-AEFC-1CD18B5AC1F3}"/>
                    </a:ext>
                  </a:extLst>
                </p:cNvPr>
                <p:cNvSpPr txBox="1">
                  <a:spLocks noChangeArrowheads="1"/>
                </p:cNvSpPr>
                <p:nvPr/>
              </p:nvSpPr>
              <p:spPr bwMode="auto">
                <a:xfrm>
                  <a:off x="2089" y="1920"/>
                  <a:ext cx="839" cy="252"/>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14:m>
                    <m:oMathPara xmlns:m="http://schemas.openxmlformats.org/officeDocument/2006/math">
                      <m:oMathParaPr>
                        <m:jc m:val="centerGroup"/>
                      </m:oMathParaPr>
                      <m:oMath xmlns:m="http://schemas.openxmlformats.org/officeDocument/2006/math">
                        <m:sSub>
                          <m:sSubPr>
                            <m:ctrlPr>
                              <a:rPr lang="it-IT" altLang="it-IT" sz="2000" i="1" dirty="0" smtClean="0">
                                <a:latin typeface="Cambria Math" panose="02040503050406030204" pitchFamily="18" charset="0"/>
                              </a:rPr>
                            </m:ctrlPr>
                          </m:sSubPr>
                          <m:e>
                            <m:r>
                              <a:rPr lang="it-IT" altLang="it-IT" sz="2000" i="1" dirty="0">
                                <a:latin typeface="Cambria Math" panose="02040503050406030204" pitchFamily="18" charset="0"/>
                              </a:rPr>
                              <m:t>𝑟</m:t>
                            </m:r>
                          </m:e>
                          <m:sub>
                            <m:r>
                              <a:rPr lang="it-IT" altLang="it-IT" sz="2000" b="0" i="1" dirty="0" smtClean="0">
                                <a:latin typeface="Cambria Math" panose="02040503050406030204" pitchFamily="18" charset="0"/>
                              </a:rPr>
                              <m:t>12</m:t>
                            </m:r>
                          </m:sub>
                        </m:sSub>
                        <m:r>
                          <a:rPr lang="it-IT" altLang="it-IT" sz="2000" i="1" dirty="0">
                            <a:latin typeface="Cambria Math" panose="02040503050406030204" pitchFamily="18" charset="0"/>
                          </a:rPr>
                          <m:t>=0.5</m:t>
                        </m:r>
                      </m:oMath>
                    </m:oMathPara>
                  </a14:m>
                  <a:endParaRPr lang="it-IT" altLang="it-IT" sz="2400" dirty="0">
                    <a:latin typeface="Comic Sans MS" panose="030F0702030302020204" pitchFamily="66" charset="0"/>
                  </a:endParaRPr>
                </a:p>
              </p:txBody>
            </p:sp>
          </mc:Choice>
          <mc:Fallback xmlns="">
            <p:sp>
              <p:nvSpPr>
                <p:cNvPr id="51" name="Text Box 78 1">
                  <a:extLst>
                    <a:ext uri="{FF2B5EF4-FFF2-40B4-BE49-F238E27FC236}">
                      <a16:creationId xmlns:a16="http://schemas.microsoft.com/office/drawing/2014/main" id="{B93E8C9C-AF6B-46D5-AEFC-1CD18B5AC1F3}"/>
                    </a:ext>
                  </a:extLst>
                </p:cNvPr>
                <p:cNvSpPr txBox="1">
                  <a:spLocks noRot="1" noChangeAspect="1" noMove="1" noResize="1" noEditPoints="1" noAdjustHandles="1" noChangeArrowheads="1" noChangeShapeType="1" noTextEdit="1"/>
                </p:cNvSpPr>
                <p:nvPr/>
              </p:nvSpPr>
              <p:spPr bwMode="auto">
                <a:xfrm>
                  <a:off x="2089" y="1920"/>
                  <a:ext cx="839" cy="252"/>
                </a:xfrm>
                <a:prstGeom prst="rect">
                  <a:avLst/>
                </a:prstGeom>
                <a:blipFill>
                  <a:blip r:embed="rId14"/>
                  <a:stretch>
                    <a:fillRect b="-4688"/>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6" name="Text Box 78 2">
                  <a:extLst>
                    <a:ext uri="{FF2B5EF4-FFF2-40B4-BE49-F238E27FC236}">
                      <a16:creationId xmlns:a16="http://schemas.microsoft.com/office/drawing/2014/main" id="{3A544908-E0C3-403F-A603-D10F25CF85B7}"/>
                    </a:ext>
                  </a:extLst>
                </p:cNvPr>
                <p:cNvSpPr txBox="1">
                  <a:spLocks noChangeArrowheads="1"/>
                </p:cNvSpPr>
                <p:nvPr/>
              </p:nvSpPr>
              <p:spPr bwMode="auto">
                <a:xfrm>
                  <a:off x="3529" y="1904"/>
                  <a:ext cx="839" cy="252"/>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14:m>
                    <m:oMathPara xmlns:m="http://schemas.openxmlformats.org/officeDocument/2006/math">
                      <m:oMathParaPr>
                        <m:jc m:val="centerGroup"/>
                      </m:oMathParaPr>
                      <m:oMath xmlns:m="http://schemas.openxmlformats.org/officeDocument/2006/math">
                        <m:sSub>
                          <m:sSubPr>
                            <m:ctrlPr>
                              <a:rPr lang="it-IT" altLang="it-IT" sz="2000" i="1" dirty="0" smtClean="0">
                                <a:latin typeface="Cambria Math" panose="02040503050406030204" pitchFamily="18" charset="0"/>
                              </a:rPr>
                            </m:ctrlPr>
                          </m:sSubPr>
                          <m:e>
                            <m:r>
                              <a:rPr lang="it-IT" altLang="it-IT" sz="2000" i="1" dirty="0">
                                <a:latin typeface="Cambria Math" panose="02040503050406030204" pitchFamily="18" charset="0"/>
                              </a:rPr>
                              <m:t>𝑟</m:t>
                            </m:r>
                          </m:e>
                          <m:sub>
                            <m:r>
                              <a:rPr lang="it-IT" altLang="it-IT" sz="2000" b="0" i="1" dirty="0" smtClean="0">
                                <a:latin typeface="Cambria Math" panose="02040503050406030204" pitchFamily="18" charset="0"/>
                              </a:rPr>
                              <m:t>23</m:t>
                            </m:r>
                          </m:sub>
                        </m:sSub>
                        <m:r>
                          <a:rPr lang="it-IT" altLang="it-IT" sz="2000" i="1" dirty="0">
                            <a:latin typeface="Cambria Math" panose="02040503050406030204" pitchFamily="18" charset="0"/>
                          </a:rPr>
                          <m:t>=0.5</m:t>
                        </m:r>
                      </m:oMath>
                    </m:oMathPara>
                  </a14:m>
                  <a:endParaRPr lang="it-IT" altLang="it-IT" sz="2400" dirty="0">
                    <a:latin typeface="Comic Sans MS" panose="030F0702030302020204" pitchFamily="66" charset="0"/>
                  </a:endParaRPr>
                </a:p>
              </p:txBody>
            </p:sp>
          </mc:Choice>
          <mc:Fallback xmlns="">
            <p:sp>
              <p:nvSpPr>
                <p:cNvPr id="96" name="Text Box 78 2">
                  <a:extLst>
                    <a:ext uri="{FF2B5EF4-FFF2-40B4-BE49-F238E27FC236}">
                      <a16:creationId xmlns:a16="http://schemas.microsoft.com/office/drawing/2014/main" id="{3A544908-E0C3-403F-A603-D10F25CF85B7}"/>
                    </a:ext>
                  </a:extLst>
                </p:cNvPr>
                <p:cNvSpPr txBox="1">
                  <a:spLocks noRot="1" noChangeAspect="1" noMove="1" noResize="1" noEditPoints="1" noAdjustHandles="1" noChangeArrowheads="1" noChangeShapeType="1" noTextEdit="1"/>
                </p:cNvSpPr>
                <p:nvPr/>
              </p:nvSpPr>
              <p:spPr bwMode="auto">
                <a:xfrm>
                  <a:off x="3529" y="1904"/>
                  <a:ext cx="839" cy="252"/>
                </a:xfrm>
                <a:prstGeom prst="rect">
                  <a:avLst/>
                </a:prstGeom>
                <a:blipFill>
                  <a:blip r:embed="rId15"/>
                  <a:stretch>
                    <a:fillRect b="-4688"/>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p:grpSp>
      <p:pic>
        <p:nvPicPr>
          <p:cNvPr id="53" name="Immagine 52">
            <a:extLst>
              <a:ext uri="{FF2B5EF4-FFF2-40B4-BE49-F238E27FC236}">
                <a16:creationId xmlns:a16="http://schemas.microsoft.com/office/drawing/2014/main" id="{6FD333AD-3738-4B2F-AA4E-2B759ACEC259}"/>
              </a:ext>
            </a:extLst>
          </p:cNvPr>
          <p:cNvPicPr>
            <a:picLocks noChangeAspect="1"/>
          </p:cNvPicPr>
          <p:nvPr>
            <p:custDataLst>
              <p:tags r:id="rId1"/>
            </p:custDataLst>
          </p:nvPr>
        </p:nvPicPr>
        <p:blipFill>
          <a:blip r:embed="rId16">
            <a:extLst>
              <a:ext uri="{28A0092B-C50C-407E-A947-70E740481C1C}">
                <a14:useLocalDpi xmlns:a14="http://schemas.microsoft.com/office/drawing/2010/main" val="0"/>
              </a:ext>
            </a:extLst>
          </a:blip>
          <a:stretch>
            <a:fillRect/>
          </a:stretch>
        </p:blipFill>
        <p:spPr>
          <a:xfrm>
            <a:off x="1476578" y="3419840"/>
            <a:ext cx="6772012" cy="1273488"/>
          </a:xfrm>
          <a:prstGeom prst="rect">
            <a:avLst/>
          </a:prstGeom>
        </p:spPr>
      </p:pic>
      <p:pic>
        <p:nvPicPr>
          <p:cNvPr id="57" name="Immagine 56">
            <a:extLst>
              <a:ext uri="{FF2B5EF4-FFF2-40B4-BE49-F238E27FC236}">
                <a16:creationId xmlns:a16="http://schemas.microsoft.com/office/drawing/2014/main" id="{645DF1D9-59EE-4A42-9BAC-827C43041615}"/>
              </a:ext>
            </a:extLst>
          </p:cNvPr>
          <p:cNvPicPr>
            <a:picLocks noChangeAspect="1"/>
          </p:cNvPicPr>
          <p:nvPr>
            <p:custDataLst>
              <p:tags r:id="rId2"/>
            </p:custDataLst>
          </p:nvPr>
        </p:nvPicPr>
        <p:blipFill>
          <a:blip r:embed="rId17">
            <a:extLst>
              <a:ext uri="{28A0092B-C50C-407E-A947-70E740481C1C}">
                <a14:useLocalDpi xmlns:a14="http://schemas.microsoft.com/office/drawing/2010/main" val="0"/>
              </a:ext>
            </a:extLst>
          </a:blip>
          <a:stretch>
            <a:fillRect/>
          </a:stretch>
        </p:blipFill>
        <p:spPr>
          <a:xfrm>
            <a:off x="1440167" y="5665028"/>
            <a:ext cx="2190301" cy="328434"/>
          </a:xfrm>
          <a:prstGeom prst="rect">
            <a:avLst/>
          </a:prstGeom>
        </p:spPr>
      </p:pic>
      <p:pic>
        <p:nvPicPr>
          <p:cNvPr id="59" name="Immagine 58">
            <a:extLst>
              <a:ext uri="{FF2B5EF4-FFF2-40B4-BE49-F238E27FC236}">
                <a16:creationId xmlns:a16="http://schemas.microsoft.com/office/drawing/2014/main" id="{A9D950E1-41ED-4534-9B71-28E91AF0ED3B}"/>
              </a:ext>
            </a:extLst>
          </p:cNvPr>
          <p:cNvPicPr>
            <a:picLocks noChangeAspect="1"/>
          </p:cNvPicPr>
          <p:nvPr>
            <p:custDataLst>
              <p:tags r:id="rId3"/>
            </p:custDataLst>
          </p:nvPr>
        </p:nvPicPr>
        <p:blipFill>
          <a:blip r:embed="rId18">
            <a:extLst>
              <a:ext uri="{28A0092B-C50C-407E-A947-70E740481C1C}">
                <a14:useLocalDpi xmlns:a14="http://schemas.microsoft.com/office/drawing/2010/main" val="0"/>
              </a:ext>
            </a:extLst>
          </a:blip>
          <a:stretch>
            <a:fillRect/>
          </a:stretch>
        </p:blipFill>
        <p:spPr>
          <a:xfrm>
            <a:off x="4003878" y="5715008"/>
            <a:ext cx="4290911" cy="327498"/>
          </a:xfrm>
          <a:prstGeom prst="rect">
            <a:avLst/>
          </a:prstGeom>
        </p:spPr>
      </p:pic>
      <p:pic>
        <p:nvPicPr>
          <p:cNvPr id="63" name="Immagine 62">
            <a:extLst>
              <a:ext uri="{FF2B5EF4-FFF2-40B4-BE49-F238E27FC236}">
                <a16:creationId xmlns:a16="http://schemas.microsoft.com/office/drawing/2014/main" id="{6EE72807-757A-42A6-8075-52285B40E17D}"/>
              </a:ext>
            </a:extLst>
          </p:cNvPr>
          <p:cNvPicPr>
            <a:picLocks noChangeAspect="1"/>
          </p:cNvPicPr>
          <p:nvPr>
            <p:custDataLst>
              <p:tags r:id="rId4"/>
            </p:custDataLst>
          </p:nvPr>
        </p:nvPicPr>
        <p:blipFill>
          <a:blip r:embed="rId19">
            <a:extLst>
              <a:ext uri="{28A0092B-C50C-407E-A947-70E740481C1C}">
                <a14:useLocalDpi xmlns:a14="http://schemas.microsoft.com/office/drawing/2010/main" val="0"/>
              </a:ext>
            </a:extLst>
          </a:blip>
          <a:stretch>
            <a:fillRect/>
          </a:stretch>
        </p:blipFill>
        <p:spPr>
          <a:xfrm>
            <a:off x="1597228" y="6700335"/>
            <a:ext cx="3669965" cy="282912"/>
          </a:xfrm>
          <a:prstGeom prst="rect">
            <a:avLst/>
          </a:prstGeom>
        </p:spPr>
      </p:pic>
    </p:spTree>
    <p:extLst>
      <p:ext uri="{BB962C8B-B14F-4D97-AF65-F5344CB8AC3E}">
        <p14:creationId xmlns:p14="http://schemas.microsoft.com/office/powerpoint/2010/main" val="28577533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F9E148C-2672-4A94-BE37-077DA3B546A4}"/>
              </a:ext>
            </a:extLst>
          </p:cNvPr>
          <p:cNvSpPr>
            <a:spLocks noGrp="1"/>
          </p:cNvSpPr>
          <p:nvPr>
            <p:ph type="title"/>
          </p:nvPr>
        </p:nvSpPr>
        <p:spPr>
          <a:xfrm>
            <a:off x="332510" y="275268"/>
            <a:ext cx="9055073" cy="493439"/>
          </a:xfrm>
        </p:spPr>
        <p:txBody>
          <a:bodyPr/>
          <a:lstStyle/>
          <a:p>
            <a:r>
              <a:rPr lang="it-IT" dirty="0" err="1"/>
              <a:t>Ergodic</a:t>
            </a:r>
            <a:r>
              <a:rPr lang="it-IT" dirty="0"/>
              <a:t> </a:t>
            </a:r>
            <a:r>
              <a:rPr lang="it-IT" dirty="0" err="1"/>
              <a:t>condition</a:t>
            </a:r>
            <a:r>
              <a:rPr lang="it-IT" dirty="0"/>
              <a:t> for Open Networks</a:t>
            </a:r>
            <a:endParaRPr lang="en-GB" dirty="0"/>
          </a:p>
        </p:txBody>
      </p:sp>
      <mc:AlternateContent xmlns:mc="http://schemas.openxmlformats.org/markup-compatibility/2006">
        <mc:Choice xmlns:a14="http://schemas.microsoft.com/office/drawing/2010/main" Requires="a14">
          <p:sp>
            <p:nvSpPr>
              <p:cNvPr id="3" name="Segnaposto contenuto 2">
                <a:extLst>
                  <a:ext uri="{FF2B5EF4-FFF2-40B4-BE49-F238E27FC236}">
                    <a16:creationId xmlns:a16="http://schemas.microsoft.com/office/drawing/2014/main" id="{B84AB8F5-B836-4776-9A00-4169CE93DAD7}"/>
                  </a:ext>
                </a:extLst>
              </p:cNvPr>
              <p:cNvSpPr>
                <a:spLocks noGrp="1"/>
              </p:cNvSpPr>
              <p:nvPr>
                <p:ph idx="1"/>
              </p:nvPr>
            </p:nvSpPr>
            <p:spPr>
              <a:xfrm>
                <a:off x="332510" y="1006764"/>
                <a:ext cx="9445336" cy="6406909"/>
              </a:xfrm>
            </p:spPr>
            <p:txBody>
              <a:bodyPr>
                <a:normAutofit fontScale="92500" lnSpcReduction="10000"/>
              </a:bodyPr>
              <a:lstStyle/>
              <a:p>
                <a:pPr>
                  <a:lnSpc>
                    <a:spcPct val="110000"/>
                  </a:lnSpc>
                </a:pPr>
                <a:r>
                  <a:rPr lang="en-GB" sz="2000" b="1" dirty="0">
                    <a:solidFill>
                      <a:srgbClr val="E71224"/>
                    </a:solidFill>
                  </a:rPr>
                  <a:t>Ergodicity Theorem for Open QNs</a:t>
                </a:r>
                <a:r>
                  <a:rPr lang="en-GB" sz="2000" dirty="0">
                    <a:solidFill>
                      <a:srgbClr val="E71224"/>
                    </a:solidFill>
                  </a:rPr>
                  <a:t>: </a:t>
                </a:r>
                <a:r>
                  <a:rPr lang="en-GB" sz="2000" dirty="0"/>
                  <a:t>Consider an </a:t>
                </a:r>
                <a:r>
                  <a:rPr lang="it-IT" sz="2000" dirty="0">
                    <a:solidFill>
                      <a:srgbClr val="E71224"/>
                    </a:solidFill>
                  </a:rPr>
                  <a:t>Open Network</a:t>
                </a:r>
                <a:r>
                  <a:rPr lang="en-GB" sz="2000" dirty="0"/>
                  <a:t>. Let </a:t>
                </a:r>
                <a14:m>
                  <m:oMath xmlns:m="http://schemas.openxmlformats.org/officeDocument/2006/math">
                    <m:sSubSup>
                      <m:sSubSupPr>
                        <m:ctrlPr>
                          <a:rPr lang="en-GB" altLang="it-IT" sz="2000" b="0" i="1" smtClean="0">
                            <a:solidFill>
                              <a:srgbClr val="E71224"/>
                            </a:solidFill>
                            <a:latin typeface="Cambria Math" panose="02040503050406030204" pitchFamily="18" charset="0"/>
                          </a:rPr>
                        </m:ctrlPr>
                      </m:sSubSupPr>
                      <m:e>
                        <m:r>
                          <a:rPr lang="en-GB" altLang="it-IT" sz="2000" b="0" i="1" smtClean="0">
                            <a:solidFill>
                              <a:srgbClr val="E71224"/>
                            </a:solidFill>
                            <a:latin typeface="Cambria Math" panose="02040503050406030204" pitchFamily="18" charset="0"/>
                          </a:rPr>
                          <m:t>𝜆</m:t>
                        </m:r>
                      </m:e>
                      <m:sub>
                        <m:r>
                          <a:rPr lang="en-GB" altLang="it-IT" sz="2000" b="0" i="1" smtClean="0">
                            <a:solidFill>
                              <a:srgbClr val="E71224"/>
                            </a:solidFill>
                            <a:latin typeface="Cambria Math" panose="02040503050406030204" pitchFamily="18" charset="0"/>
                          </a:rPr>
                          <m:t>𝑖</m:t>
                        </m:r>
                      </m:sub>
                      <m:sup>
                        <m:r>
                          <a:rPr lang="en-GB" altLang="it-IT" sz="2000" b="0" i="1" smtClean="0">
                            <a:solidFill>
                              <a:srgbClr val="E71224"/>
                            </a:solidFill>
                            <a:latin typeface="Cambria Math" panose="02040503050406030204" pitchFamily="18" charset="0"/>
                          </a:rPr>
                          <m:t>𝑖𝑛</m:t>
                        </m:r>
                      </m:sup>
                    </m:sSubSup>
                  </m:oMath>
                </a14:m>
                <a:r>
                  <a:rPr lang="en-GB" sz="2000" dirty="0"/>
                  <a:t> and  </a:t>
                </a:r>
                <a14:m>
                  <m:oMath xmlns:m="http://schemas.openxmlformats.org/officeDocument/2006/math">
                    <m:sSub>
                      <m:sSubPr>
                        <m:ctrlPr>
                          <a:rPr lang="en-GB" altLang="it-IT" sz="2000" i="1">
                            <a:solidFill>
                              <a:srgbClr val="E71224"/>
                            </a:solidFill>
                            <a:latin typeface="Cambria Math" panose="02040503050406030204" pitchFamily="18" charset="0"/>
                          </a:rPr>
                        </m:ctrlPr>
                      </m:sSubPr>
                      <m:e>
                        <m:r>
                          <a:rPr lang="en-GB" altLang="it-IT" sz="2000" i="1">
                            <a:solidFill>
                              <a:srgbClr val="E71224"/>
                            </a:solidFill>
                            <a:latin typeface="Cambria Math" panose="02040503050406030204" pitchFamily="18" charset="0"/>
                          </a:rPr>
                          <m:t>𝜆</m:t>
                        </m:r>
                      </m:e>
                      <m:sub>
                        <m:r>
                          <a:rPr lang="en-GB" altLang="it-IT" sz="2000" i="1">
                            <a:solidFill>
                              <a:srgbClr val="E71224"/>
                            </a:solidFill>
                            <a:latin typeface="Cambria Math" panose="02040503050406030204" pitchFamily="18" charset="0"/>
                          </a:rPr>
                          <m:t>𝑖</m:t>
                        </m:r>
                      </m:sub>
                    </m:sSub>
                  </m:oMath>
                </a14:m>
                <a:r>
                  <a:rPr lang="en-GB" sz="2000" dirty="0"/>
                  <a:t> be the mean arrivals rate from outside, and the mean flows of costumer flowing along the </a:t>
                </a:r>
                <a14:m>
                  <m:oMath xmlns:m="http://schemas.openxmlformats.org/officeDocument/2006/math">
                    <m:r>
                      <a:rPr lang="en-GB" altLang="it-IT" sz="2000" b="0" i="1" smtClean="0">
                        <a:solidFill>
                          <a:srgbClr val="E71224"/>
                        </a:solidFill>
                        <a:latin typeface="Cambria Math" panose="02040503050406030204" pitchFamily="18" charset="0"/>
                      </a:rPr>
                      <m:t>𝑖</m:t>
                    </m:r>
                  </m:oMath>
                </a14:m>
                <a:r>
                  <a:rPr lang="en-GB" sz="2000" dirty="0"/>
                  <a:t>-</a:t>
                </a:r>
                <a:r>
                  <a:rPr lang="en-GB" sz="2000" dirty="0" err="1"/>
                  <a:t>th</a:t>
                </a:r>
                <a:r>
                  <a:rPr lang="en-GB" sz="2000" dirty="0"/>
                  <a:t> resource. </a:t>
                </a:r>
              </a:p>
              <a:p>
                <a:r>
                  <a:rPr lang="en-GB" sz="2000" dirty="0"/>
                  <a:t>Then let </a:t>
                </a:r>
              </a:p>
              <a:p>
                <a:endParaRPr lang="en-GB" dirty="0"/>
              </a:p>
              <a:p>
                <a:pPr marL="0" indent="0">
                  <a:buNone/>
                </a:pPr>
                <a:endParaRPr lang="en-GB" sz="5000" dirty="0"/>
              </a:p>
              <a:p>
                <a:r>
                  <a:rPr lang="en-GB" sz="2000" dirty="0"/>
                  <a:t>An </a:t>
                </a:r>
                <a:r>
                  <a:rPr lang="it-IT" sz="2000" b="1" dirty="0">
                    <a:solidFill>
                      <a:srgbClr val="E71224"/>
                    </a:solidFill>
                  </a:rPr>
                  <a:t>Open Net</a:t>
                </a:r>
                <a:r>
                  <a:rPr lang="it-IT" sz="2000" dirty="0">
                    <a:solidFill>
                      <a:srgbClr val="E71224"/>
                    </a:solidFill>
                  </a:rPr>
                  <a:t>work </a:t>
                </a:r>
                <a:r>
                  <a:rPr lang="en-GB" sz="2000" dirty="0"/>
                  <a:t>is </a:t>
                </a:r>
                <a:r>
                  <a:rPr lang="en-GB" sz="2000" b="1" dirty="0">
                    <a:solidFill>
                      <a:srgbClr val="E71224"/>
                    </a:solidFill>
                  </a:rPr>
                  <a:t>ergodic </a:t>
                </a:r>
                <a:r>
                  <a:rPr lang="en-GB" sz="2000" b="1" dirty="0" err="1"/>
                  <a:t>iff</a:t>
                </a:r>
                <a:r>
                  <a:rPr lang="en-GB" sz="2000" dirty="0"/>
                  <a:t>, each </a:t>
                </a:r>
                <a:r>
                  <a:rPr lang="en-GB" sz="2000" b="1" dirty="0"/>
                  <a:t>node is ergodic </a:t>
                </a:r>
                <a:r>
                  <a:rPr lang="en-GB" sz="2000" dirty="0"/>
                  <a:t>as well, namely</a:t>
                </a:r>
              </a:p>
              <a:p>
                <a:pPr marL="0" indent="0">
                  <a:buNone/>
                </a:pPr>
                <a:endParaRPr lang="en-GB" dirty="0">
                  <a:solidFill>
                    <a:srgbClr val="E71224"/>
                  </a:solidFill>
                </a:endParaRPr>
              </a:p>
              <a:p>
                <a:endParaRPr lang="en-GB" dirty="0">
                  <a:solidFill>
                    <a:srgbClr val="E71224"/>
                  </a:solidFill>
                </a:endParaRPr>
              </a:p>
              <a:p>
                <a:endParaRPr lang="en-GB" sz="500" dirty="0">
                  <a:solidFill>
                    <a:srgbClr val="E71224"/>
                  </a:solidFill>
                </a:endParaRPr>
              </a:p>
              <a:p>
                <a:pPr>
                  <a:lnSpc>
                    <a:spcPct val="110000"/>
                  </a:lnSpc>
                </a:pPr>
                <a:r>
                  <a:rPr lang="en-GB" sz="2000" b="1" dirty="0">
                    <a:solidFill>
                      <a:srgbClr val="E71224"/>
                    </a:solidFill>
                  </a:rPr>
                  <a:t>Interpretation: </a:t>
                </a:r>
                <a:r>
                  <a:rPr lang="en-GB" sz="2000" dirty="0"/>
                  <a:t>If the </a:t>
                </a:r>
                <a:r>
                  <a:rPr lang="en-GB" sz="2000" b="1" dirty="0"/>
                  <a:t>QN is ergodic </a:t>
                </a:r>
                <a:r>
                  <a:rPr lang="en-GB" sz="2000" dirty="0"/>
                  <a:t>each node is </a:t>
                </a:r>
                <a:r>
                  <a:rPr lang="en-GB" sz="2000" b="1" dirty="0"/>
                  <a:t>flowed</a:t>
                </a:r>
                <a:r>
                  <a:rPr lang="en-GB" sz="2000" dirty="0"/>
                  <a:t> by a </a:t>
                </a:r>
                <a:r>
                  <a:rPr lang="en-GB" sz="2000" b="1" dirty="0"/>
                  <a:t>steady constant flow </a:t>
                </a:r>
                <a:r>
                  <a:rPr lang="en-GB" sz="2000" dirty="0"/>
                  <a:t>of customers at the steady-state regime</a:t>
                </a:r>
              </a:p>
              <a:p>
                <a:endParaRPr lang="en-GB" sz="500" dirty="0"/>
              </a:p>
              <a:p>
                <a:r>
                  <a:rPr lang="en-GB" sz="2000" b="1" dirty="0">
                    <a:solidFill>
                      <a:srgbClr val="E71224"/>
                    </a:solidFill>
                  </a:rPr>
                  <a:t>IMPORTANT</a:t>
                </a:r>
                <a:r>
                  <a:rPr lang="en-GB" sz="2000" dirty="0">
                    <a:solidFill>
                      <a:srgbClr val="E71224"/>
                    </a:solidFill>
                  </a:rPr>
                  <a:t>: </a:t>
                </a:r>
                <a:r>
                  <a:rPr lang="en-GB" sz="2000" dirty="0"/>
                  <a:t>Notice that                                                                                                        </a:t>
                </a:r>
              </a:p>
              <a:p>
                <a:endParaRPr lang="en-GB" sz="1000" dirty="0"/>
              </a:p>
              <a:p>
                <a:endParaRPr lang="en-GB" sz="200" dirty="0"/>
              </a:p>
              <a:p>
                <a:pPr>
                  <a:lnSpc>
                    <a:spcPct val="110000"/>
                  </a:lnSpc>
                </a:pPr>
                <a:r>
                  <a:rPr lang="en-GB" sz="2000" dirty="0"/>
                  <a:t>is </a:t>
                </a:r>
                <a:r>
                  <a:rPr lang="en-GB" sz="2000" dirty="0">
                    <a:solidFill>
                      <a:srgbClr val="E71224"/>
                    </a:solidFill>
                  </a:rPr>
                  <a:t>necessary but not sufficient condition </a:t>
                </a:r>
                <a:r>
                  <a:rPr lang="en-GB" sz="2000" dirty="0"/>
                  <a:t>for having an Open Network ergodic.</a:t>
                </a:r>
              </a:p>
              <a:p>
                <a:pPr>
                  <a:lnSpc>
                    <a:spcPct val="110000"/>
                  </a:lnSpc>
                </a:pPr>
                <a:r>
                  <a:rPr lang="en-GB" sz="2000" dirty="0"/>
                  <a:t>In </a:t>
                </a:r>
                <a:r>
                  <a:rPr lang="en-GB" sz="2000" b="1" dirty="0"/>
                  <a:t>addition </a:t>
                </a:r>
                <a:r>
                  <a:rPr lang="en-GB" sz="2000" dirty="0"/>
                  <a:t>is it need also that   </a:t>
                </a:r>
                <a14:m>
                  <m:oMath xmlns:m="http://schemas.openxmlformats.org/officeDocument/2006/math">
                    <m:sSub>
                      <m:sSubPr>
                        <m:ctrlPr>
                          <a:rPr lang="it-IT" altLang="it-IT" sz="2000" b="0" i="1" smtClean="0">
                            <a:solidFill>
                              <a:srgbClr val="E71224"/>
                            </a:solidFill>
                            <a:latin typeface="Cambria Math" panose="02040503050406030204" pitchFamily="18" charset="0"/>
                          </a:rPr>
                        </m:ctrlPr>
                      </m:sSubPr>
                      <m:e>
                        <m:r>
                          <a:rPr lang="it-IT" altLang="it-IT" sz="2000" b="0" i="1" smtClean="0">
                            <a:solidFill>
                              <a:srgbClr val="E71224"/>
                            </a:solidFill>
                            <a:latin typeface="Cambria Math" panose="02040503050406030204" pitchFamily="18" charset="0"/>
                          </a:rPr>
                          <m:t>𝜌</m:t>
                        </m:r>
                      </m:e>
                      <m:sub>
                        <m:r>
                          <a:rPr lang="it-IT" altLang="it-IT" sz="2000" b="0" i="1" smtClean="0">
                            <a:solidFill>
                              <a:srgbClr val="E71224"/>
                            </a:solidFill>
                            <a:latin typeface="Cambria Math" panose="02040503050406030204" pitchFamily="18" charset="0"/>
                          </a:rPr>
                          <m:t>𝑖</m:t>
                        </m:r>
                      </m:sub>
                    </m:sSub>
                    <m:r>
                      <a:rPr lang="it-IT" altLang="it-IT" sz="2000" b="0" i="1" smtClean="0">
                        <a:solidFill>
                          <a:srgbClr val="E71224"/>
                        </a:solidFill>
                        <a:latin typeface="Cambria Math" panose="02040503050406030204" pitchFamily="18" charset="0"/>
                      </a:rPr>
                      <m:t>=</m:t>
                    </m:r>
                    <m:f>
                      <m:fPr>
                        <m:ctrlPr>
                          <a:rPr lang="it-IT" altLang="it-IT" sz="2000" b="0" i="0" smtClean="0">
                            <a:solidFill>
                              <a:srgbClr val="E71224"/>
                            </a:solidFill>
                            <a:latin typeface="Cambria Math" panose="02040503050406030204" pitchFamily="18" charset="0"/>
                          </a:rPr>
                        </m:ctrlPr>
                      </m:fPr>
                      <m:num>
                        <m:sSub>
                          <m:sSubPr>
                            <m:ctrlPr>
                              <a:rPr lang="en-GB" altLang="it-IT" sz="2000" i="1">
                                <a:solidFill>
                                  <a:srgbClr val="E71224"/>
                                </a:solidFill>
                                <a:latin typeface="Cambria Math" panose="02040503050406030204" pitchFamily="18" charset="0"/>
                              </a:rPr>
                            </m:ctrlPr>
                          </m:sSubPr>
                          <m:e>
                            <m:r>
                              <a:rPr lang="en-GB" altLang="it-IT" sz="2000" i="1">
                                <a:solidFill>
                                  <a:srgbClr val="E71224"/>
                                </a:solidFill>
                                <a:latin typeface="Cambria Math" panose="02040503050406030204" pitchFamily="18" charset="0"/>
                              </a:rPr>
                              <m:t>𝜆</m:t>
                            </m:r>
                          </m:e>
                          <m:sub>
                            <m:r>
                              <a:rPr lang="en-GB" altLang="it-IT" sz="2000" i="1">
                                <a:solidFill>
                                  <a:srgbClr val="E71224"/>
                                </a:solidFill>
                                <a:latin typeface="Cambria Math" panose="02040503050406030204" pitchFamily="18" charset="0"/>
                              </a:rPr>
                              <m:t>𝑖</m:t>
                            </m:r>
                          </m:sub>
                        </m:sSub>
                      </m:num>
                      <m:den>
                        <m:sSub>
                          <m:sSubPr>
                            <m:ctrlPr>
                              <a:rPr lang="it-IT" altLang="it-IT" sz="2000" b="0" i="1" smtClean="0">
                                <a:solidFill>
                                  <a:srgbClr val="E71224"/>
                                </a:solidFill>
                                <a:latin typeface="Cambria Math" panose="02040503050406030204" pitchFamily="18" charset="0"/>
                              </a:rPr>
                            </m:ctrlPr>
                          </m:sSubPr>
                          <m:e>
                            <m:r>
                              <a:rPr lang="it-IT" altLang="it-IT" sz="2000" b="0" i="1" smtClean="0">
                                <a:solidFill>
                                  <a:srgbClr val="E71224"/>
                                </a:solidFill>
                                <a:latin typeface="Cambria Math" panose="02040503050406030204" pitchFamily="18" charset="0"/>
                              </a:rPr>
                              <m:t>𝜇</m:t>
                            </m:r>
                          </m:e>
                          <m:sub>
                            <m:r>
                              <a:rPr lang="it-IT" altLang="it-IT" sz="2000" b="0" i="1" smtClean="0">
                                <a:solidFill>
                                  <a:srgbClr val="E71224"/>
                                </a:solidFill>
                                <a:latin typeface="Cambria Math" panose="02040503050406030204" pitchFamily="18" charset="0"/>
                              </a:rPr>
                              <m:t>𝑖</m:t>
                            </m:r>
                          </m:sub>
                        </m:sSub>
                      </m:den>
                    </m:f>
                    <m:r>
                      <a:rPr lang="it-IT" altLang="it-IT" sz="2000" b="0" i="1" smtClean="0">
                        <a:solidFill>
                          <a:srgbClr val="E71224"/>
                        </a:solidFill>
                        <a:latin typeface="Cambria Math" panose="02040503050406030204" pitchFamily="18" charset="0"/>
                      </a:rPr>
                      <m:t>&lt;1  </m:t>
                    </m:r>
                    <m:r>
                      <a:rPr lang="it-IT" altLang="it-IT" sz="2000" b="0" i="1" smtClean="0">
                        <a:solidFill>
                          <a:srgbClr val="E71224"/>
                        </a:solidFill>
                        <a:latin typeface="Cambria Math" panose="02040503050406030204" pitchFamily="18" charset="0"/>
                      </a:rPr>
                      <m:t>  </m:t>
                    </m:r>
                    <m:r>
                      <a:rPr lang="it-IT" altLang="it-IT" sz="2000" b="0" i="1" smtClean="0">
                        <a:solidFill>
                          <a:srgbClr val="E71224"/>
                        </a:solidFill>
                        <a:latin typeface="Cambria Math" panose="02040503050406030204" pitchFamily="18" charset="0"/>
                      </a:rPr>
                      <m:t>∀ </m:t>
                    </m:r>
                    <m:r>
                      <a:rPr lang="it-IT" altLang="it-IT" sz="2000" b="0" i="1" smtClean="0">
                        <a:solidFill>
                          <a:srgbClr val="E71224"/>
                        </a:solidFill>
                        <a:latin typeface="Cambria Math" panose="02040503050406030204" pitchFamily="18" charset="0"/>
                      </a:rPr>
                      <m:t>𝑖</m:t>
                    </m:r>
                    <m:r>
                      <a:rPr lang="it-IT" altLang="it-IT" sz="2000" b="0" i="1" smtClean="0">
                        <a:solidFill>
                          <a:srgbClr val="E71224"/>
                        </a:solidFill>
                        <a:latin typeface="Cambria Math" panose="02040503050406030204" pitchFamily="18" charset="0"/>
                      </a:rPr>
                      <m:t>=1,2,…,</m:t>
                    </m:r>
                    <m:r>
                      <a:rPr lang="it-IT" altLang="it-IT" sz="2000" b="0" i="1" smtClean="0">
                        <a:solidFill>
                          <a:srgbClr val="E71224"/>
                        </a:solidFill>
                        <a:latin typeface="Cambria Math" panose="02040503050406030204" pitchFamily="18" charset="0"/>
                      </a:rPr>
                      <m:t>𝑣</m:t>
                    </m:r>
                  </m:oMath>
                </a14:m>
                <a:r>
                  <a:rPr lang="en-GB" sz="2000" dirty="0"/>
                  <a:t>   (</a:t>
                </a:r>
                <a:r>
                  <a:rPr lang="en-GB" sz="2000" i="1" dirty="0"/>
                  <a:t>nec. &amp; suff. condition</a:t>
                </a:r>
                <a:r>
                  <a:rPr lang="en-GB" sz="2000" dirty="0"/>
                  <a:t>)</a:t>
                </a:r>
              </a:p>
            </p:txBody>
          </p:sp>
        </mc:Choice>
        <mc:Fallback>
          <p:sp>
            <p:nvSpPr>
              <p:cNvPr id="3" name="Segnaposto contenuto 2">
                <a:extLst>
                  <a:ext uri="{FF2B5EF4-FFF2-40B4-BE49-F238E27FC236}">
                    <a16:creationId xmlns:a16="http://schemas.microsoft.com/office/drawing/2014/main" id="{B84AB8F5-B836-4776-9A00-4169CE93DAD7}"/>
                  </a:ext>
                </a:extLst>
              </p:cNvPr>
              <p:cNvSpPr>
                <a:spLocks noGrp="1" noRot="1" noChangeAspect="1" noMove="1" noResize="1" noEditPoints="1" noAdjustHandles="1" noChangeArrowheads="1" noChangeShapeType="1" noTextEdit="1"/>
              </p:cNvSpPr>
              <p:nvPr>
                <p:ph idx="1"/>
              </p:nvPr>
            </p:nvSpPr>
            <p:spPr>
              <a:xfrm>
                <a:off x="332510" y="1006764"/>
                <a:ext cx="9445336" cy="6406909"/>
              </a:xfrm>
              <a:blipFill>
                <a:blip r:embed="rId10"/>
                <a:stretch>
                  <a:fillRect l="-516" r="-452"/>
                </a:stretch>
              </a:blipFill>
            </p:spPr>
            <p:txBody>
              <a:bodyPr/>
              <a:lstStyle/>
              <a:p>
                <a:r>
                  <a:rPr lang="it-IT">
                    <a:noFill/>
                  </a:rPr>
                  <a:t> </a:t>
                </a:r>
              </a:p>
            </p:txBody>
          </p:sp>
        </mc:Fallback>
      </mc:AlternateContent>
      <p:sp>
        <p:nvSpPr>
          <p:cNvPr id="4" name="Segnaposto piè di pagina 3">
            <a:extLst>
              <a:ext uri="{FF2B5EF4-FFF2-40B4-BE49-F238E27FC236}">
                <a16:creationId xmlns:a16="http://schemas.microsoft.com/office/drawing/2014/main" id="{6E38E85E-DF93-4664-95DD-2CC6F58507E2}"/>
              </a:ext>
            </a:extLst>
          </p:cNvPr>
          <p:cNvSpPr>
            <a:spLocks noGrp="1"/>
          </p:cNvSpPr>
          <p:nvPr>
            <p:ph type="ftr" sz="quarter" idx="11"/>
          </p:nvPr>
        </p:nvSpPr>
        <p:spPr/>
        <p:txBody>
          <a:bodyPr/>
          <a:lstStyle/>
          <a:p>
            <a:r>
              <a:rPr lang="it-IT"/>
              <a:t>alessandro.pilloni@unica.it</a:t>
            </a:r>
            <a:endParaRPr lang="it-IT" dirty="0"/>
          </a:p>
        </p:txBody>
      </p:sp>
      <p:sp>
        <p:nvSpPr>
          <p:cNvPr id="5" name="Segnaposto numero diapositiva 4">
            <a:extLst>
              <a:ext uri="{FF2B5EF4-FFF2-40B4-BE49-F238E27FC236}">
                <a16:creationId xmlns:a16="http://schemas.microsoft.com/office/drawing/2014/main" id="{A378F70D-C44B-485A-BE8B-54BC726CDACC}"/>
              </a:ext>
            </a:extLst>
          </p:cNvPr>
          <p:cNvSpPr>
            <a:spLocks noGrp="1"/>
          </p:cNvSpPr>
          <p:nvPr>
            <p:ph type="sldNum" sz="quarter" idx="12"/>
          </p:nvPr>
        </p:nvSpPr>
        <p:spPr/>
        <p:txBody>
          <a:bodyPr/>
          <a:lstStyle/>
          <a:p>
            <a:fld id="{77D38DAF-82E5-4F16-9708-7032B2640FE9}" type="slidenum">
              <a:rPr lang="it-IT" smtClean="0"/>
              <a:t>16</a:t>
            </a:fld>
            <a:endParaRPr lang="it-IT"/>
          </a:p>
        </p:txBody>
      </p:sp>
      <p:pic>
        <p:nvPicPr>
          <p:cNvPr id="24" name="Immagine 23">
            <a:extLst>
              <a:ext uri="{FF2B5EF4-FFF2-40B4-BE49-F238E27FC236}">
                <a16:creationId xmlns:a16="http://schemas.microsoft.com/office/drawing/2014/main" id="{27312442-B571-4378-9868-60EE3F935734}"/>
              </a:ext>
            </a:extLst>
          </p:cNvPr>
          <p:cNvPicPr>
            <a:picLocks noChangeAspect="1"/>
          </p:cNvPicPr>
          <p:nvPr>
            <p:custDataLst>
              <p:tags r:id="rId1"/>
            </p:custDataLst>
          </p:nvPr>
        </p:nvPicPr>
        <p:blipFill>
          <a:blip r:embed="rId11">
            <a:extLst>
              <a:ext uri="{28A0092B-C50C-407E-A947-70E740481C1C}">
                <a14:useLocalDpi xmlns:a14="http://schemas.microsoft.com/office/drawing/2010/main" val="0"/>
              </a:ext>
            </a:extLst>
          </a:blip>
          <a:stretch>
            <a:fillRect/>
          </a:stretch>
        </p:blipFill>
        <p:spPr>
          <a:xfrm>
            <a:off x="3030133" y="3760604"/>
            <a:ext cx="1315809" cy="645333"/>
          </a:xfrm>
          <a:prstGeom prst="rect">
            <a:avLst/>
          </a:prstGeom>
        </p:spPr>
      </p:pic>
      <p:pic>
        <p:nvPicPr>
          <p:cNvPr id="30" name="Immagine 29">
            <a:extLst>
              <a:ext uri="{FF2B5EF4-FFF2-40B4-BE49-F238E27FC236}">
                <a16:creationId xmlns:a16="http://schemas.microsoft.com/office/drawing/2014/main" id="{2D86D06A-75FA-4921-8139-AA29022BBC19}"/>
              </a:ext>
            </a:extLst>
          </p:cNvPr>
          <p:cNvPicPr>
            <a:picLocks noChangeAspect="1"/>
          </p:cNvPicPr>
          <p:nvPr>
            <p:custDataLst>
              <p:tags r:id="rId2"/>
            </p:custDataLst>
          </p:nvPr>
        </p:nvPicPr>
        <p:blipFill>
          <a:blip r:embed="rId12">
            <a:extLst>
              <a:ext uri="{28A0092B-C50C-407E-A947-70E740481C1C}">
                <a14:useLocalDpi xmlns:a14="http://schemas.microsoft.com/office/drawing/2010/main" val="0"/>
              </a:ext>
            </a:extLst>
          </a:blip>
          <a:stretch>
            <a:fillRect/>
          </a:stretch>
        </p:blipFill>
        <p:spPr>
          <a:xfrm>
            <a:off x="1366881" y="2750023"/>
            <a:ext cx="2686170" cy="341905"/>
          </a:xfrm>
          <a:prstGeom prst="rect">
            <a:avLst/>
          </a:prstGeom>
        </p:spPr>
      </p:pic>
      <p:pic>
        <p:nvPicPr>
          <p:cNvPr id="33" name="Immagine 32">
            <a:extLst>
              <a:ext uri="{FF2B5EF4-FFF2-40B4-BE49-F238E27FC236}">
                <a16:creationId xmlns:a16="http://schemas.microsoft.com/office/drawing/2014/main" id="{EFB2C601-500A-435E-A6A8-DA761951B67F}"/>
              </a:ext>
            </a:extLst>
          </p:cNvPr>
          <p:cNvPicPr>
            <a:picLocks noChangeAspect="1"/>
          </p:cNvPicPr>
          <p:nvPr>
            <p:custDataLst>
              <p:tags r:id="rId3"/>
            </p:custDataLst>
          </p:nvPr>
        </p:nvPicPr>
        <p:blipFill>
          <a:blip r:embed="rId13">
            <a:extLst>
              <a:ext uri="{28A0092B-C50C-407E-A947-70E740481C1C}">
                <a14:useLocalDpi xmlns:a14="http://schemas.microsoft.com/office/drawing/2010/main" val="0"/>
              </a:ext>
            </a:extLst>
          </a:blip>
          <a:stretch>
            <a:fillRect/>
          </a:stretch>
        </p:blipFill>
        <p:spPr>
          <a:xfrm>
            <a:off x="1198480" y="2205583"/>
            <a:ext cx="3147462" cy="356202"/>
          </a:xfrm>
          <a:prstGeom prst="rect">
            <a:avLst/>
          </a:prstGeom>
        </p:spPr>
      </p:pic>
      <p:pic>
        <p:nvPicPr>
          <p:cNvPr id="34" name="Immagine 33">
            <a:extLst>
              <a:ext uri="{FF2B5EF4-FFF2-40B4-BE49-F238E27FC236}">
                <a16:creationId xmlns:a16="http://schemas.microsoft.com/office/drawing/2014/main" id="{C898BF2A-5653-4419-ADBF-E737466FCFA2}"/>
              </a:ext>
            </a:extLst>
          </p:cNvPr>
          <p:cNvPicPr>
            <a:picLocks noChangeAspect="1"/>
          </p:cNvPicPr>
          <p:nvPr>
            <p:custDataLst>
              <p:tags r:id="rId4"/>
            </p:custDataLst>
          </p:nvPr>
        </p:nvPicPr>
        <p:blipFill>
          <a:blip r:embed="rId14">
            <a:extLst>
              <a:ext uri="{28A0092B-C50C-407E-A947-70E740481C1C}">
                <a14:useLocalDpi xmlns:a14="http://schemas.microsoft.com/office/drawing/2010/main" val="0"/>
              </a:ext>
            </a:extLst>
          </a:blip>
          <a:stretch>
            <a:fillRect/>
          </a:stretch>
        </p:blipFill>
        <p:spPr>
          <a:xfrm>
            <a:off x="4861613" y="3870407"/>
            <a:ext cx="2257828" cy="246400"/>
          </a:xfrm>
          <a:prstGeom prst="rect">
            <a:avLst/>
          </a:prstGeom>
        </p:spPr>
      </p:pic>
      <p:grpSp>
        <p:nvGrpSpPr>
          <p:cNvPr id="18" name="Gruppo 17">
            <a:extLst>
              <a:ext uri="{FF2B5EF4-FFF2-40B4-BE49-F238E27FC236}">
                <a16:creationId xmlns:a16="http://schemas.microsoft.com/office/drawing/2014/main" id="{B462BF99-965C-4774-9ADE-6DBB3A245383}"/>
              </a:ext>
            </a:extLst>
          </p:cNvPr>
          <p:cNvGrpSpPr/>
          <p:nvPr/>
        </p:nvGrpSpPr>
        <p:grpSpPr>
          <a:xfrm>
            <a:off x="2556246" y="5790805"/>
            <a:ext cx="5689722" cy="347240"/>
            <a:chOff x="1931389" y="5325570"/>
            <a:chExt cx="5689722" cy="347240"/>
          </a:xfrm>
        </p:grpSpPr>
        <p:pic>
          <p:nvPicPr>
            <p:cNvPr id="17" name="Immagine 16">
              <a:extLst>
                <a:ext uri="{FF2B5EF4-FFF2-40B4-BE49-F238E27FC236}">
                  <a16:creationId xmlns:a16="http://schemas.microsoft.com/office/drawing/2014/main" id="{9BF38913-1C6D-4F07-B36F-7F83EC2BD6B2}"/>
                </a:ext>
              </a:extLst>
            </p:cNvPr>
            <p:cNvPicPr>
              <a:picLocks noChangeAspect="1"/>
            </p:cNvPicPr>
            <p:nvPr>
              <p:custDataLst>
                <p:tags r:id="rId6"/>
              </p:custDataLst>
            </p:nvPr>
          </p:nvPicPr>
          <p:blipFill>
            <a:blip r:embed="rId15">
              <a:extLst>
                <a:ext uri="{28A0092B-C50C-407E-A947-70E740481C1C}">
                  <a14:useLocalDpi xmlns:a14="http://schemas.microsoft.com/office/drawing/2010/main" val="0"/>
                </a:ext>
              </a:extLst>
            </a:blip>
            <a:stretch>
              <a:fillRect/>
            </a:stretch>
          </p:blipFill>
          <p:spPr>
            <a:xfrm>
              <a:off x="4587674" y="5390039"/>
              <a:ext cx="3033437" cy="282771"/>
            </a:xfrm>
            <a:prstGeom prst="rect">
              <a:avLst/>
            </a:prstGeom>
          </p:spPr>
        </p:pic>
        <p:pic>
          <p:nvPicPr>
            <p:cNvPr id="10" name="Immagine 9">
              <a:extLst>
                <a:ext uri="{FF2B5EF4-FFF2-40B4-BE49-F238E27FC236}">
                  <a16:creationId xmlns:a16="http://schemas.microsoft.com/office/drawing/2014/main" id="{CD3FE251-B992-466B-B349-129DED49A87D}"/>
                </a:ext>
              </a:extLst>
            </p:cNvPr>
            <p:cNvPicPr>
              <a:picLocks noChangeAspect="1"/>
            </p:cNvPicPr>
            <p:nvPr>
              <p:custDataLst>
                <p:tags r:id="rId7"/>
              </p:custDataLst>
            </p:nvPr>
          </p:nvPicPr>
          <p:blipFill>
            <a:blip r:embed="rId16">
              <a:extLst>
                <a:ext uri="{28A0092B-C50C-407E-A947-70E740481C1C}">
                  <a14:useLocalDpi xmlns:a14="http://schemas.microsoft.com/office/drawing/2010/main" val="0"/>
                </a:ext>
              </a:extLst>
            </a:blip>
            <a:stretch>
              <a:fillRect/>
            </a:stretch>
          </p:blipFill>
          <p:spPr>
            <a:xfrm>
              <a:off x="1931389" y="5325570"/>
              <a:ext cx="2160775" cy="330056"/>
            </a:xfrm>
            <a:prstGeom prst="rect">
              <a:avLst/>
            </a:prstGeom>
          </p:spPr>
        </p:pic>
      </p:grpSp>
      <p:sp>
        <p:nvSpPr>
          <p:cNvPr id="13" name="Rettangolo con angoli arrotondati 12">
            <a:extLst>
              <a:ext uri="{FF2B5EF4-FFF2-40B4-BE49-F238E27FC236}">
                <a16:creationId xmlns:a16="http://schemas.microsoft.com/office/drawing/2014/main" id="{B16106D6-C284-4ED1-8628-5D64328A6896}"/>
              </a:ext>
            </a:extLst>
          </p:cNvPr>
          <p:cNvSpPr/>
          <p:nvPr/>
        </p:nvSpPr>
        <p:spPr>
          <a:xfrm>
            <a:off x="273049" y="895934"/>
            <a:ext cx="9475066" cy="3556770"/>
          </a:xfrm>
          <a:prstGeom prst="roundRect">
            <a:avLst>
              <a:gd name="adj" fmla="val 8867"/>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pic>
        <p:nvPicPr>
          <p:cNvPr id="7" name="Immagine 6">
            <a:extLst>
              <a:ext uri="{FF2B5EF4-FFF2-40B4-BE49-F238E27FC236}">
                <a16:creationId xmlns:a16="http://schemas.microsoft.com/office/drawing/2014/main" id="{87ED8A20-10CB-40F7-AAED-ACFB450CB948}"/>
              </a:ext>
            </a:extLst>
          </p:cNvPr>
          <p:cNvPicPr>
            <a:picLocks noChangeAspect="1"/>
          </p:cNvPicPr>
          <p:nvPr>
            <p:custDataLst>
              <p:tags r:id="rId5"/>
            </p:custDataLst>
          </p:nvPr>
        </p:nvPicPr>
        <p:blipFill>
          <a:blip r:embed="rId17">
            <a:extLst>
              <a:ext uri="{28A0092B-C50C-407E-A947-70E740481C1C}">
                <a14:useLocalDpi xmlns:a14="http://schemas.microsoft.com/office/drawing/2010/main" val="0"/>
              </a:ext>
            </a:extLst>
          </a:blip>
          <a:stretch>
            <a:fillRect/>
          </a:stretch>
        </p:blipFill>
        <p:spPr>
          <a:xfrm>
            <a:off x="6314194" y="2510102"/>
            <a:ext cx="2190301" cy="328434"/>
          </a:xfrm>
          <a:prstGeom prst="rect">
            <a:avLst/>
          </a:prstGeom>
        </p:spPr>
      </p:pic>
      <p:sp>
        <p:nvSpPr>
          <p:cNvPr id="16" name="Freccia in giù 15">
            <a:extLst>
              <a:ext uri="{FF2B5EF4-FFF2-40B4-BE49-F238E27FC236}">
                <a16:creationId xmlns:a16="http://schemas.microsoft.com/office/drawing/2014/main" id="{0946A50D-61DA-48AD-831F-73353338F513}"/>
              </a:ext>
            </a:extLst>
          </p:cNvPr>
          <p:cNvSpPr/>
          <p:nvPr/>
        </p:nvSpPr>
        <p:spPr>
          <a:xfrm rot="16200000">
            <a:off x="5036194" y="2375390"/>
            <a:ext cx="587748" cy="521591"/>
          </a:xfrm>
          <a:prstGeom prst="downArrow">
            <a:avLst/>
          </a:prstGeom>
          <a:solidFill>
            <a:srgbClr val="E71224"/>
          </a:solidFill>
          <a:ln>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1843042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DB44AFB-1096-4064-A883-561311DD5EC3}"/>
              </a:ext>
            </a:extLst>
          </p:cNvPr>
          <p:cNvSpPr>
            <a:spLocks noGrp="1"/>
          </p:cNvSpPr>
          <p:nvPr>
            <p:ph type="title"/>
          </p:nvPr>
        </p:nvSpPr>
        <p:spPr/>
        <p:txBody>
          <a:bodyPr/>
          <a:lstStyle/>
          <a:p>
            <a:r>
              <a:rPr lang="it-IT" dirty="0" err="1"/>
              <a:t>Stationary</a:t>
            </a:r>
            <a:r>
              <a:rPr lang="it-IT" dirty="0"/>
              <a:t> </a:t>
            </a:r>
            <a:r>
              <a:rPr lang="it-IT" dirty="0" err="1"/>
              <a:t>distribution</a:t>
            </a:r>
            <a:r>
              <a:rPr lang="it-IT" dirty="0"/>
              <a:t> of Open Networks</a:t>
            </a:r>
            <a:endParaRPr lang="en-GB" dirty="0"/>
          </a:p>
        </p:txBody>
      </p:sp>
      <mc:AlternateContent xmlns:mc="http://schemas.openxmlformats.org/markup-compatibility/2006">
        <mc:Choice xmlns:a14="http://schemas.microsoft.com/office/drawing/2010/main" Requires="a14">
          <p:sp>
            <p:nvSpPr>
              <p:cNvPr id="3" name="Segnaposto contenuto 2">
                <a:extLst>
                  <a:ext uri="{FF2B5EF4-FFF2-40B4-BE49-F238E27FC236}">
                    <a16:creationId xmlns:a16="http://schemas.microsoft.com/office/drawing/2014/main" id="{958E766E-2923-40C8-AFAF-F43B9A2ADEF2}"/>
                  </a:ext>
                </a:extLst>
              </p:cNvPr>
              <p:cNvSpPr>
                <a:spLocks noGrp="1"/>
              </p:cNvSpPr>
              <p:nvPr>
                <p:ph idx="1"/>
              </p:nvPr>
            </p:nvSpPr>
            <p:spPr/>
            <p:txBody>
              <a:bodyPr>
                <a:normAutofit/>
              </a:bodyPr>
              <a:lstStyle/>
              <a:p>
                <a:endParaRPr lang="en-GB" sz="1000" dirty="0">
                  <a:solidFill>
                    <a:srgbClr val="E71224"/>
                  </a:solidFill>
                </a:endParaRPr>
              </a:p>
              <a:p>
                <a:r>
                  <a:rPr lang="en-GB" sz="2000" dirty="0">
                    <a:solidFill>
                      <a:srgbClr val="E71224"/>
                    </a:solidFill>
                  </a:rPr>
                  <a:t>Jackson Theorem: </a:t>
                </a:r>
                <a:r>
                  <a:rPr lang="en-US" sz="2000" dirty="0"/>
                  <a:t>Consider an </a:t>
                </a:r>
                <a:r>
                  <a:rPr lang="en-US" sz="2000" dirty="0">
                    <a:solidFill>
                      <a:srgbClr val="E71224"/>
                    </a:solidFill>
                  </a:rPr>
                  <a:t>ergodic</a:t>
                </a:r>
                <a:r>
                  <a:rPr lang="en-US" sz="2000" dirty="0"/>
                  <a:t> </a:t>
                </a:r>
                <a:r>
                  <a:rPr lang="en-US" sz="2000" dirty="0">
                    <a:solidFill>
                      <a:srgbClr val="E71224"/>
                    </a:solidFill>
                  </a:rPr>
                  <a:t>open QN </a:t>
                </a:r>
                <a:r>
                  <a:rPr lang="en-US" sz="2000" dirty="0"/>
                  <a:t>of </a:t>
                </a:r>
                <a14:m>
                  <m:oMath xmlns:m="http://schemas.openxmlformats.org/officeDocument/2006/math">
                    <m:r>
                      <a:rPr lang="en-US" sz="2000" i="1" dirty="0" smtClean="0">
                        <a:solidFill>
                          <a:srgbClr val="E71224"/>
                        </a:solidFill>
                        <a:latin typeface="Cambria Math" panose="02040503050406030204" pitchFamily="18" charset="0"/>
                      </a:rPr>
                      <m:t>𝑣</m:t>
                    </m:r>
                    <m:r>
                      <a:rPr lang="en-US" sz="2000" i="1" dirty="0" smtClean="0">
                        <a:solidFill>
                          <a:srgbClr val="E71224"/>
                        </a:solidFill>
                        <a:latin typeface="Cambria Math" panose="02040503050406030204" pitchFamily="18" charset="0"/>
                      </a:rPr>
                      <m:t> </m:t>
                    </m:r>
                  </m:oMath>
                </a14:m>
                <a:r>
                  <a:rPr lang="en-US" sz="2000" dirty="0"/>
                  <a:t>M/M/m nodes</a:t>
                </a:r>
              </a:p>
              <a:p>
                <a:r>
                  <a:rPr lang="en-GB" sz="2000" dirty="0"/>
                  <a:t>Let </a:t>
                </a:r>
                <a14:m>
                  <m:oMath xmlns:m="http://schemas.openxmlformats.org/officeDocument/2006/math">
                    <m:sSubSup>
                      <m:sSubSupPr>
                        <m:ctrlPr>
                          <a:rPr lang="it-IT" altLang="it-IT" sz="2000" b="0" i="1" smtClean="0">
                            <a:solidFill>
                              <a:srgbClr val="E71224"/>
                            </a:solidFill>
                            <a:latin typeface="Cambria Math" panose="02040503050406030204" pitchFamily="18" charset="0"/>
                          </a:rPr>
                        </m:ctrlPr>
                      </m:sSubSupPr>
                      <m:e>
                        <m:r>
                          <a:rPr lang="en-GB" altLang="it-IT" sz="2000" i="1">
                            <a:solidFill>
                              <a:srgbClr val="E71224"/>
                            </a:solidFill>
                            <a:latin typeface="Cambria Math" panose="02040503050406030204" pitchFamily="18" charset="0"/>
                          </a:rPr>
                          <m:t>𝜆</m:t>
                        </m:r>
                      </m:e>
                      <m:sub>
                        <m:r>
                          <a:rPr lang="en-GB" altLang="it-IT" sz="2000" i="1">
                            <a:solidFill>
                              <a:srgbClr val="E71224"/>
                            </a:solidFill>
                            <a:latin typeface="Cambria Math" panose="02040503050406030204" pitchFamily="18" charset="0"/>
                          </a:rPr>
                          <m:t>𝑖</m:t>
                        </m:r>
                      </m:sub>
                      <m:sup>
                        <m:r>
                          <a:rPr lang="it-IT" altLang="it-IT" sz="2000" b="0" i="1" smtClean="0">
                            <a:solidFill>
                              <a:srgbClr val="E71224"/>
                            </a:solidFill>
                            <a:latin typeface="Cambria Math" panose="02040503050406030204" pitchFamily="18" charset="0"/>
                          </a:rPr>
                          <m:t>𝑖𝑛</m:t>
                        </m:r>
                      </m:sup>
                    </m:sSubSup>
                  </m:oMath>
                </a14:m>
                <a:r>
                  <a:rPr lang="en-GB" sz="2000" dirty="0"/>
                  <a:t> be rate of arrivals </a:t>
                </a:r>
                <a:r>
                  <a:rPr lang="en-US" sz="2000" dirty="0"/>
                  <a:t>at node </a:t>
                </a:r>
                <a14:m>
                  <m:oMath xmlns:m="http://schemas.openxmlformats.org/officeDocument/2006/math">
                    <m:r>
                      <a:rPr lang="it-IT" sz="2000" i="1" dirty="0">
                        <a:solidFill>
                          <a:srgbClr val="E71224"/>
                        </a:solidFill>
                        <a:latin typeface="Cambria Math" panose="02040503050406030204" pitchFamily="18" charset="0"/>
                      </a:rPr>
                      <m:t>𝑖</m:t>
                    </m:r>
                    <m:r>
                      <a:rPr lang="it-IT" sz="2000" i="1" dirty="0">
                        <a:solidFill>
                          <a:srgbClr val="E71224"/>
                        </a:solidFill>
                        <a:latin typeface="Cambria Math" panose="02040503050406030204" pitchFamily="18" charset="0"/>
                      </a:rPr>
                      <m:t> </m:t>
                    </m:r>
                  </m:oMath>
                </a14:m>
                <a:r>
                  <a:rPr lang="en-US" sz="2000" dirty="0"/>
                  <a:t>from outside, </a:t>
                </a:r>
                <a14:m>
                  <m:oMath xmlns:m="http://schemas.openxmlformats.org/officeDocument/2006/math">
                    <m:sSub>
                      <m:sSubPr>
                        <m:ctrlPr>
                          <a:rPr lang="en-GB" altLang="it-IT" sz="2000" i="1">
                            <a:solidFill>
                              <a:srgbClr val="E71224"/>
                            </a:solidFill>
                            <a:latin typeface="Cambria Math" panose="02040503050406030204" pitchFamily="18" charset="0"/>
                          </a:rPr>
                        </m:ctrlPr>
                      </m:sSubPr>
                      <m:e>
                        <m:r>
                          <a:rPr lang="it-IT" altLang="it-IT" sz="2000" b="0" i="1" smtClean="0">
                            <a:solidFill>
                              <a:srgbClr val="E71224"/>
                            </a:solidFill>
                            <a:latin typeface="Cambria Math" panose="02040503050406030204" pitchFamily="18" charset="0"/>
                          </a:rPr>
                          <m:t>𝜇</m:t>
                        </m:r>
                      </m:e>
                      <m:sub>
                        <m:r>
                          <a:rPr lang="en-GB" altLang="it-IT" sz="2000" i="1">
                            <a:solidFill>
                              <a:srgbClr val="E71224"/>
                            </a:solidFill>
                            <a:latin typeface="Cambria Math" panose="02040503050406030204" pitchFamily="18" charset="0"/>
                          </a:rPr>
                          <m:t>𝑖</m:t>
                        </m:r>
                      </m:sub>
                    </m:sSub>
                  </m:oMath>
                </a14:m>
                <a:r>
                  <a:rPr lang="en-GB" sz="2000" dirty="0"/>
                  <a:t> its mean service rate, and </a:t>
                </a:r>
                <a14:m>
                  <m:oMath xmlns:m="http://schemas.openxmlformats.org/officeDocument/2006/math">
                    <m:sSub>
                      <m:sSubPr>
                        <m:ctrlPr>
                          <a:rPr lang="en-GB" altLang="it-IT" sz="2000" i="1">
                            <a:solidFill>
                              <a:srgbClr val="E71224"/>
                            </a:solidFill>
                            <a:latin typeface="Cambria Math" panose="02040503050406030204" pitchFamily="18" charset="0"/>
                          </a:rPr>
                        </m:ctrlPr>
                      </m:sSubPr>
                      <m:e>
                        <m:r>
                          <a:rPr lang="en-GB" altLang="it-IT" sz="2000" i="1">
                            <a:solidFill>
                              <a:srgbClr val="E71224"/>
                            </a:solidFill>
                            <a:latin typeface="Cambria Math" panose="02040503050406030204" pitchFamily="18" charset="0"/>
                          </a:rPr>
                          <m:t>𝜆</m:t>
                        </m:r>
                      </m:e>
                      <m:sub>
                        <m:r>
                          <a:rPr lang="en-GB" altLang="it-IT" sz="2000" i="1">
                            <a:solidFill>
                              <a:srgbClr val="E71224"/>
                            </a:solidFill>
                            <a:latin typeface="Cambria Math" panose="02040503050406030204" pitchFamily="18" charset="0"/>
                          </a:rPr>
                          <m:t>𝑖</m:t>
                        </m:r>
                      </m:sub>
                    </m:sSub>
                  </m:oMath>
                </a14:m>
                <a:r>
                  <a:rPr lang="en-GB" sz="2000" dirty="0"/>
                  <a:t> its mean rate of arrivals satisfying </a:t>
                </a:r>
              </a:p>
              <a:p>
                <a:endParaRPr lang="en-GB" dirty="0"/>
              </a:p>
              <a:p>
                <a:endParaRPr lang="en-GB" dirty="0"/>
              </a:p>
              <a:p>
                <a:pPr algn="just"/>
                <a:r>
                  <a:rPr lang="en-GB" sz="2000" dirty="0"/>
                  <a:t>Then at the steady state the </a:t>
                </a:r>
                <a:r>
                  <a:rPr lang="en-GB" sz="2000" dirty="0">
                    <a:solidFill>
                      <a:srgbClr val="E71224"/>
                    </a:solidFill>
                  </a:rPr>
                  <a:t>number of costumers </a:t>
                </a:r>
                <a:r>
                  <a:rPr lang="en-GB" sz="2000" dirty="0"/>
                  <a:t>in </a:t>
                </a:r>
                <a:r>
                  <a:rPr lang="en-GB" sz="2000" dirty="0">
                    <a:solidFill>
                      <a:srgbClr val="E71224"/>
                    </a:solidFill>
                  </a:rPr>
                  <a:t>different nodes </a:t>
                </a:r>
                <a:r>
                  <a:rPr lang="en-GB" sz="2000" dirty="0"/>
                  <a:t>are </a:t>
                </a:r>
                <a:r>
                  <a:rPr lang="en-GB" sz="2000" b="1" u="sng" dirty="0">
                    <a:solidFill>
                      <a:srgbClr val="E71224"/>
                    </a:solidFill>
                  </a:rPr>
                  <a:t>independent</a:t>
                </a:r>
                <a:r>
                  <a:rPr lang="en-GB" sz="2000" dirty="0"/>
                  <a:t>. Thus, arrivals/departures to each node behaves as </a:t>
                </a:r>
                <a14:m>
                  <m:oMath xmlns:m="http://schemas.openxmlformats.org/officeDocument/2006/math">
                    <m:r>
                      <m:rPr>
                        <m:sty m:val="p"/>
                      </m:rPr>
                      <a:rPr lang="it-IT" altLang="it-IT" sz="2000" b="0" i="0" smtClean="0">
                        <a:solidFill>
                          <a:srgbClr val="E71224"/>
                        </a:solidFill>
                        <a:latin typeface="Cambria Math" panose="02040503050406030204" pitchFamily="18" charset="0"/>
                      </a:rPr>
                      <m:t>Pois</m:t>
                    </m:r>
                    <m:r>
                      <a:rPr lang="it-IT" altLang="it-IT" sz="2000" b="0" i="0" smtClean="0">
                        <a:solidFill>
                          <a:srgbClr val="E71224"/>
                        </a:solidFill>
                        <a:latin typeface="Cambria Math" panose="02040503050406030204" pitchFamily="18" charset="0"/>
                      </a:rPr>
                      <m:t>(</m:t>
                    </m:r>
                    <m:sSub>
                      <m:sSubPr>
                        <m:ctrlPr>
                          <a:rPr lang="en-GB" altLang="it-IT" sz="2000" i="1">
                            <a:solidFill>
                              <a:srgbClr val="E71224"/>
                            </a:solidFill>
                            <a:latin typeface="Cambria Math" panose="02040503050406030204" pitchFamily="18" charset="0"/>
                          </a:rPr>
                        </m:ctrlPr>
                      </m:sSubPr>
                      <m:e>
                        <m:r>
                          <a:rPr lang="en-GB" altLang="it-IT" sz="2000" i="1">
                            <a:solidFill>
                              <a:srgbClr val="E71224"/>
                            </a:solidFill>
                            <a:latin typeface="Cambria Math" panose="02040503050406030204" pitchFamily="18" charset="0"/>
                          </a:rPr>
                          <m:t>𝜆</m:t>
                        </m:r>
                      </m:e>
                      <m:sub>
                        <m:r>
                          <a:rPr lang="en-GB" altLang="it-IT" sz="2000" i="1">
                            <a:solidFill>
                              <a:srgbClr val="E71224"/>
                            </a:solidFill>
                            <a:latin typeface="Cambria Math" panose="02040503050406030204" pitchFamily="18" charset="0"/>
                          </a:rPr>
                          <m:t>𝑖</m:t>
                        </m:r>
                      </m:sub>
                    </m:sSub>
                    <m:r>
                      <a:rPr lang="it-IT" altLang="it-IT" sz="2000" b="0" i="1" smtClean="0">
                        <a:solidFill>
                          <a:srgbClr val="E71224"/>
                        </a:solidFill>
                        <a:latin typeface="Cambria Math" panose="02040503050406030204" pitchFamily="18" charset="0"/>
                      </a:rPr>
                      <m:t>)</m:t>
                    </m:r>
                  </m:oMath>
                </a14:m>
                <a:r>
                  <a:rPr lang="en-GB" sz="2000" dirty="0"/>
                  <a:t>.</a:t>
                </a:r>
              </a:p>
              <a:p>
                <a:endParaRPr lang="en-GB" sz="1000" dirty="0"/>
              </a:p>
              <a:p>
                <a:r>
                  <a:rPr lang="en-GB" sz="2000" b="1" dirty="0">
                    <a:solidFill>
                      <a:srgbClr val="E71224"/>
                    </a:solidFill>
                  </a:rPr>
                  <a:t>INTERPRETATION: </a:t>
                </a:r>
                <a:r>
                  <a:rPr lang="en-GB" sz="2000" dirty="0"/>
                  <a:t>This implies that, </a:t>
                </a:r>
                <a:r>
                  <a:rPr lang="en-GB" sz="2000" dirty="0">
                    <a:solidFill>
                      <a:srgbClr val="E71224"/>
                    </a:solidFill>
                  </a:rPr>
                  <a:t>at steady state</a:t>
                </a:r>
                <a:r>
                  <a:rPr lang="en-GB" sz="2000" dirty="0"/>
                  <a:t>, each station behaves as an isolated queue </a:t>
                </a:r>
                <a:r>
                  <a:rPr lang="en-GB" sz="2000" b="1" dirty="0"/>
                  <a:t>despite </a:t>
                </a:r>
                <a:r>
                  <a:rPr lang="en-GB" sz="2000" dirty="0"/>
                  <a:t>the presence of both </a:t>
                </a:r>
                <a:r>
                  <a:rPr lang="en-GB" sz="2000" b="1" dirty="0"/>
                  <a:t>loops </a:t>
                </a:r>
                <a:r>
                  <a:rPr lang="en-GB" sz="2000" dirty="0"/>
                  <a:t>and </a:t>
                </a:r>
                <a:r>
                  <a:rPr lang="en-GB" sz="2000" b="1" dirty="0"/>
                  <a:t>connections</a:t>
                </a:r>
                <a:r>
                  <a:rPr lang="en-GB" sz="2000" dirty="0"/>
                  <a:t>. </a:t>
                </a:r>
              </a:p>
              <a:p>
                <a:r>
                  <a:rPr lang="en-GB" sz="2000" dirty="0"/>
                  <a:t>Thus, the </a:t>
                </a:r>
                <a:r>
                  <a:rPr lang="en-GB" sz="2000" dirty="0">
                    <a:solidFill>
                      <a:srgbClr val="E71224"/>
                    </a:solidFill>
                  </a:rPr>
                  <a:t>QN joint probabilities </a:t>
                </a:r>
                <a:r>
                  <a:rPr lang="en-GB" sz="2000" dirty="0"/>
                  <a:t>have the </a:t>
                </a:r>
                <a:r>
                  <a:rPr lang="en-GB" sz="2000" dirty="0">
                    <a:solidFill>
                      <a:srgbClr val="E71224"/>
                    </a:solidFill>
                  </a:rPr>
                  <a:t>product form </a:t>
                </a:r>
                <a:r>
                  <a:rPr lang="en-GB" sz="2000" dirty="0"/>
                  <a:t>below</a:t>
                </a:r>
              </a:p>
              <a:p>
                <a:endParaRPr lang="en-GB" dirty="0"/>
              </a:p>
              <a:p>
                <a:endParaRPr lang="en-GB" sz="3000" dirty="0"/>
              </a:p>
              <a:p>
                <a:r>
                  <a:rPr lang="en-GB" sz="2000" dirty="0"/>
                  <a:t>where</a:t>
                </a:r>
              </a:p>
              <a:p>
                <a:endParaRPr lang="en-GB" dirty="0"/>
              </a:p>
              <a:p>
                <a:endParaRPr lang="en-US" altLang="it-IT" dirty="0"/>
              </a:p>
              <a:p>
                <a:pPr marL="0" indent="0">
                  <a:buNone/>
                </a:pPr>
                <a:endParaRPr lang="en-US" altLang="it-IT" dirty="0"/>
              </a:p>
              <a:p>
                <a:pPr marL="0" indent="0">
                  <a:buNone/>
                </a:pPr>
                <a:endParaRPr lang="en-US" altLang="it-IT" dirty="0"/>
              </a:p>
              <a:p>
                <a:endParaRPr lang="en-US" altLang="it-IT" dirty="0"/>
              </a:p>
              <a:p>
                <a:endParaRPr lang="en-US" dirty="0"/>
              </a:p>
              <a:p>
                <a:endParaRPr lang="en-US" dirty="0"/>
              </a:p>
              <a:p>
                <a:endParaRPr lang="en-US" dirty="0"/>
              </a:p>
              <a:p>
                <a:endParaRPr lang="en-GB" dirty="0"/>
              </a:p>
            </p:txBody>
          </p:sp>
        </mc:Choice>
        <mc:Fallback>
          <p:sp>
            <p:nvSpPr>
              <p:cNvPr id="3" name="Segnaposto contenuto 2">
                <a:extLst>
                  <a:ext uri="{FF2B5EF4-FFF2-40B4-BE49-F238E27FC236}">
                    <a16:creationId xmlns:a16="http://schemas.microsoft.com/office/drawing/2014/main" id="{958E766E-2923-40C8-AFAF-F43B9A2ADEF2}"/>
                  </a:ext>
                </a:extLst>
              </p:cNvPr>
              <p:cNvSpPr>
                <a:spLocks noGrp="1" noRot="1" noChangeAspect="1" noMove="1" noResize="1" noEditPoints="1" noAdjustHandles="1" noChangeArrowheads="1" noChangeShapeType="1" noTextEdit="1"/>
              </p:cNvSpPr>
              <p:nvPr>
                <p:ph idx="1"/>
              </p:nvPr>
            </p:nvSpPr>
            <p:spPr>
              <a:blipFill>
                <a:blip r:embed="rId7"/>
                <a:stretch>
                  <a:fillRect l="-581" r="-1162"/>
                </a:stretch>
              </a:blipFill>
            </p:spPr>
            <p:txBody>
              <a:bodyPr/>
              <a:lstStyle/>
              <a:p>
                <a:r>
                  <a:rPr lang="it-IT">
                    <a:noFill/>
                  </a:rPr>
                  <a:t> </a:t>
                </a:r>
              </a:p>
            </p:txBody>
          </p:sp>
        </mc:Fallback>
      </mc:AlternateContent>
      <p:sp>
        <p:nvSpPr>
          <p:cNvPr id="4" name="Segnaposto piè di pagina 3">
            <a:extLst>
              <a:ext uri="{FF2B5EF4-FFF2-40B4-BE49-F238E27FC236}">
                <a16:creationId xmlns:a16="http://schemas.microsoft.com/office/drawing/2014/main" id="{AC94C74B-AC8D-4117-A8EB-3EE2C4B7C65B}"/>
              </a:ext>
            </a:extLst>
          </p:cNvPr>
          <p:cNvSpPr>
            <a:spLocks noGrp="1"/>
          </p:cNvSpPr>
          <p:nvPr>
            <p:ph type="ftr" sz="quarter" idx="11"/>
          </p:nvPr>
        </p:nvSpPr>
        <p:spPr/>
        <p:txBody>
          <a:bodyPr/>
          <a:lstStyle/>
          <a:p>
            <a:r>
              <a:rPr lang="it-IT"/>
              <a:t>alessandro.pilloni@unica.it</a:t>
            </a:r>
            <a:endParaRPr lang="it-IT" dirty="0"/>
          </a:p>
        </p:txBody>
      </p:sp>
      <p:sp>
        <p:nvSpPr>
          <p:cNvPr id="5" name="Segnaposto numero diapositiva 4">
            <a:extLst>
              <a:ext uri="{FF2B5EF4-FFF2-40B4-BE49-F238E27FC236}">
                <a16:creationId xmlns:a16="http://schemas.microsoft.com/office/drawing/2014/main" id="{E5DC6550-3DB7-4D9D-BC26-238F81A0D14E}"/>
              </a:ext>
            </a:extLst>
          </p:cNvPr>
          <p:cNvSpPr>
            <a:spLocks noGrp="1"/>
          </p:cNvSpPr>
          <p:nvPr>
            <p:ph type="sldNum" sz="quarter" idx="12"/>
          </p:nvPr>
        </p:nvSpPr>
        <p:spPr/>
        <p:txBody>
          <a:bodyPr/>
          <a:lstStyle/>
          <a:p>
            <a:fld id="{77D38DAF-82E5-4F16-9708-7032B2640FE9}" type="slidenum">
              <a:rPr lang="it-IT" smtClean="0"/>
              <a:t>17</a:t>
            </a:fld>
            <a:endParaRPr lang="it-IT"/>
          </a:p>
        </p:txBody>
      </p:sp>
      <p:pic>
        <p:nvPicPr>
          <p:cNvPr id="12" name="Immagine 11">
            <a:extLst>
              <a:ext uri="{FF2B5EF4-FFF2-40B4-BE49-F238E27FC236}">
                <a16:creationId xmlns:a16="http://schemas.microsoft.com/office/drawing/2014/main" id="{48F12989-2CE0-4DE8-A49B-8C5332075249}"/>
              </a:ext>
            </a:extLst>
          </p:cNvPr>
          <p:cNvPicPr>
            <a:picLocks noChangeAspect="1"/>
          </p:cNvPicPr>
          <p:nvPr>
            <p:custDataLst>
              <p:tags r:id="rId1"/>
            </p:custDataLst>
          </p:nvPr>
        </p:nvPicPr>
        <p:blipFill>
          <a:blip r:embed="rId8">
            <a:extLst>
              <a:ext uri="{28A0092B-C50C-407E-A947-70E740481C1C}">
                <a14:useLocalDpi xmlns:a14="http://schemas.microsoft.com/office/drawing/2010/main" val="0"/>
              </a:ext>
            </a:extLst>
          </a:blip>
          <a:stretch>
            <a:fillRect/>
          </a:stretch>
        </p:blipFill>
        <p:spPr>
          <a:xfrm>
            <a:off x="1252137" y="5559047"/>
            <a:ext cx="7925741" cy="693346"/>
          </a:xfrm>
          <a:prstGeom prst="rect">
            <a:avLst/>
          </a:prstGeom>
        </p:spPr>
      </p:pic>
      <p:pic>
        <p:nvPicPr>
          <p:cNvPr id="29" name="Immagine 28">
            <a:extLst>
              <a:ext uri="{FF2B5EF4-FFF2-40B4-BE49-F238E27FC236}">
                <a16:creationId xmlns:a16="http://schemas.microsoft.com/office/drawing/2014/main" id="{E6CDCEB1-B0C8-48FE-9B0E-8F075BBCB32E}"/>
              </a:ext>
            </a:extLst>
          </p:cNvPr>
          <p:cNvPicPr>
            <a:picLocks noChangeAspect="1"/>
          </p:cNvPicPr>
          <p:nvPr>
            <p:custDataLst>
              <p:tags r:id="rId2"/>
            </p:custDataLst>
          </p:nvPr>
        </p:nvPicPr>
        <p:blipFill>
          <a:blip r:embed="rId9">
            <a:extLst>
              <a:ext uri="{28A0092B-C50C-407E-A947-70E740481C1C}">
                <a14:useLocalDpi xmlns:a14="http://schemas.microsoft.com/office/drawing/2010/main" val="0"/>
              </a:ext>
            </a:extLst>
          </a:blip>
          <a:stretch>
            <a:fillRect/>
          </a:stretch>
        </p:blipFill>
        <p:spPr>
          <a:xfrm>
            <a:off x="3996478" y="6711613"/>
            <a:ext cx="5519617" cy="329525"/>
          </a:xfrm>
          <a:prstGeom prst="rect">
            <a:avLst/>
          </a:prstGeom>
        </p:spPr>
      </p:pic>
      <p:pic>
        <p:nvPicPr>
          <p:cNvPr id="10" name="Immagine 9">
            <a:extLst>
              <a:ext uri="{FF2B5EF4-FFF2-40B4-BE49-F238E27FC236}">
                <a16:creationId xmlns:a16="http://schemas.microsoft.com/office/drawing/2014/main" id="{DDC18CA8-BEA2-4E0A-9F93-9E295C46016C}"/>
              </a:ext>
            </a:extLst>
          </p:cNvPr>
          <p:cNvPicPr>
            <a:picLocks noChangeAspect="1"/>
          </p:cNvPicPr>
          <p:nvPr>
            <p:custDataLst>
              <p:tags r:id="rId3"/>
            </p:custDataLst>
          </p:nvPr>
        </p:nvPicPr>
        <p:blipFill>
          <a:blip r:embed="rId10">
            <a:extLst>
              <a:ext uri="{28A0092B-C50C-407E-A947-70E740481C1C}">
                <a14:useLocalDpi xmlns:a14="http://schemas.microsoft.com/office/drawing/2010/main" val="0"/>
              </a:ext>
            </a:extLst>
          </a:blip>
          <a:stretch>
            <a:fillRect/>
          </a:stretch>
        </p:blipFill>
        <p:spPr>
          <a:xfrm>
            <a:off x="2916600" y="2502743"/>
            <a:ext cx="4247424" cy="723884"/>
          </a:xfrm>
          <a:prstGeom prst="rect">
            <a:avLst/>
          </a:prstGeom>
        </p:spPr>
      </p:pic>
      <p:pic>
        <p:nvPicPr>
          <p:cNvPr id="25" name="Immagine 24">
            <a:extLst>
              <a:ext uri="{FF2B5EF4-FFF2-40B4-BE49-F238E27FC236}">
                <a16:creationId xmlns:a16="http://schemas.microsoft.com/office/drawing/2014/main" id="{ED3D8A93-A348-4AED-AD4D-D159DF0152D2}"/>
              </a:ext>
            </a:extLst>
          </p:cNvPr>
          <p:cNvPicPr>
            <a:picLocks noChangeAspect="1"/>
          </p:cNvPicPr>
          <p:nvPr>
            <p:custDataLst>
              <p:tags r:id="rId4"/>
            </p:custDataLst>
          </p:nvPr>
        </p:nvPicPr>
        <p:blipFill>
          <a:blip r:embed="rId11">
            <a:extLst>
              <a:ext uri="{28A0092B-C50C-407E-A947-70E740481C1C}">
                <a14:useLocalDpi xmlns:a14="http://schemas.microsoft.com/office/drawing/2010/main" val="0"/>
              </a:ext>
            </a:extLst>
          </a:blip>
          <a:stretch>
            <a:fillRect/>
          </a:stretch>
        </p:blipFill>
        <p:spPr>
          <a:xfrm>
            <a:off x="1855090" y="6552910"/>
            <a:ext cx="1317409" cy="646933"/>
          </a:xfrm>
          <a:prstGeom prst="rect">
            <a:avLst/>
          </a:prstGeom>
        </p:spPr>
      </p:pic>
      <p:sp>
        <p:nvSpPr>
          <p:cNvPr id="30" name="Rettangolo con angoli arrotondati 29">
            <a:extLst>
              <a:ext uri="{FF2B5EF4-FFF2-40B4-BE49-F238E27FC236}">
                <a16:creationId xmlns:a16="http://schemas.microsoft.com/office/drawing/2014/main" id="{412E6FD6-40AC-4EF8-BBC1-FA8454F4EE33}"/>
              </a:ext>
            </a:extLst>
          </p:cNvPr>
          <p:cNvSpPr/>
          <p:nvPr/>
        </p:nvSpPr>
        <p:spPr>
          <a:xfrm>
            <a:off x="226415" y="1188975"/>
            <a:ext cx="9475066" cy="2836926"/>
          </a:xfrm>
          <a:prstGeom prst="roundRect">
            <a:avLst>
              <a:gd name="adj" fmla="val 8975"/>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Tree>
    <p:extLst>
      <p:ext uri="{BB962C8B-B14F-4D97-AF65-F5344CB8AC3E}">
        <p14:creationId xmlns:p14="http://schemas.microsoft.com/office/powerpoint/2010/main" val="32291074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76D01DC-5C12-45D8-9237-B92E18F7D629}"/>
              </a:ext>
            </a:extLst>
          </p:cNvPr>
          <p:cNvSpPr>
            <a:spLocks noGrp="1"/>
          </p:cNvSpPr>
          <p:nvPr>
            <p:ph type="title"/>
          </p:nvPr>
        </p:nvSpPr>
        <p:spPr>
          <a:xfrm>
            <a:off x="332510" y="199996"/>
            <a:ext cx="9055073" cy="493439"/>
          </a:xfrm>
        </p:spPr>
        <p:txBody>
          <a:bodyPr/>
          <a:lstStyle/>
          <a:p>
            <a:r>
              <a:rPr lang="it-IT" dirty="0" err="1"/>
              <a:t>Examples</a:t>
            </a:r>
            <a:r>
              <a:rPr lang="it-IT" dirty="0"/>
              <a:t> (</a:t>
            </a:r>
            <a:r>
              <a:rPr lang="it-IT" dirty="0" err="1"/>
              <a:t>cont’d</a:t>
            </a:r>
            <a:r>
              <a:rPr lang="it-IT" dirty="0"/>
              <a:t>)</a:t>
            </a:r>
            <a:endParaRPr lang="en-GB" dirty="0"/>
          </a:p>
        </p:txBody>
      </p:sp>
      <p:sp>
        <p:nvSpPr>
          <p:cNvPr id="3" name="Segnaposto contenuto 2">
            <a:extLst>
              <a:ext uri="{FF2B5EF4-FFF2-40B4-BE49-F238E27FC236}">
                <a16:creationId xmlns:a16="http://schemas.microsoft.com/office/drawing/2014/main" id="{6ED7783E-A867-4A0E-8E83-140A04584C13}"/>
              </a:ext>
            </a:extLst>
          </p:cNvPr>
          <p:cNvSpPr>
            <a:spLocks noGrp="1"/>
          </p:cNvSpPr>
          <p:nvPr>
            <p:ph idx="1"/>
          </p:nvPr>
        </p:nvSpPr>
        <p:spPr>
          <a:xfrm>
            <a:off x="332510" y="790865"/>
            <a:ext cx="9445336" cy="6059058"/>
          </a:xfrm>
        </p:spPr>
        <p:txBody>
          <a:bodyPr>
            <a:normAutofit lnSpcReduction="10000"/>
          </a:bodyPr>
          <a:lstStyle/>
          <a:p>
            <a:r>
              <a:rPr lang="it-IT" sz="2000" dirty="0" err="1">
                <a:solidFill>
                  <a:srgbClr val="E71224"/>
                </a:solidFill>
              </a:rPr>
              <a:t>Example</a:t>
            </a:r>
            <a:r>
              <a:rPr lang="it-IT" sz="2000" dirty="0">
                <a:solidFill>
                  <a:srgbClr val="E71224"/>
                </a:solidFill>
              </a:rPr>
              <a:t> 5: </a:t>
            </a:r>
            <a:r>
              <a:rPr lang="it-IT" sz="2000" dirty="0" err="1"/>
              <a:t>Consider</a:t>
            </a:r>
            <a:r>
              <a:rPr lang="it-IT" sz="2000" dirty="0"/>
              <a:t> the open Jackson network of </a:t>
            </a:r>
            <a:r>
              <a:rPr lang="it-IT" sz="2000" dirty="0" err="1">
                <a:solidFill>
                  <a:srgbClr val="E71224"/>
                </a:solidFill>
              </a:rPr>
              <a:t>Example</a:t>
            </a:r>
            <a:r>
              <a:rPr lang="it-IT" sz="2000" dirty="0">
                <a:solidFill>
                  <a:srgbClr val="E71224"/>
                </a:solidFill>
              </a:rPr>
              <a:t> 3</a:t>
            </a:r>
          </a:p>
          <a:p>
            <a:endParaRPr lang="it-IT" dirty="0"/>
          </a:p>
          <a:p>
            <a:endParaRPr lang="it-IT" dirty="0"/>
          </a:p>
          <a:p>
            <a:endParaRPr lang="it-IT" dirty="0"/>
          </a:p>
          <a:p>
            <a:endParaRPr lang="it-IT" dirty="0"/>
          </a:p>
          <a:p>
            <a:endParaRPr lang="it-IT" dirty="0"/>
          </a:p>
          <a:p>
            <a:r>
              <a:rPr lang="it-IT" sz="2000" dirty="0" err="1"/>
              <a:t>where</a:t>
            </a:r>
            <a:endParaRPr lang="it-IT" sz="2000" dirty="0"/>
          </a:p>
          <a:p>
            <a:endParaRPr lang="it-IT" sz="2000" dirty="0"/>
          </a:p>
          <a:p>
            <a:r>
              <a:rPr lang="en-US" sz="2000" dirty="0"/>
              <a:t>In </a:t>
            </a:r>
            <a:r>
              <a:rPr lang="en-US" sz="2000" dirty="0">
                <a:solidFill>
                  <a:srgbClr val="E71224"/>
                </a:solidFill>
              </a:rPr>
              <a:t>Example 3</a:t>
            </a:r>
            <a:r>
              <a:rPr lang="en-US" sz="2000" dirty="0"/>
              <a:t> we found that                                                             , then</a:t>
            </a:r>
          </a:p>
          <a:p>
            <a:endParaRPr lang="en-US" sz="2000" dirty="0"/>
          </a:p>
          <a:p>
            <a:endParaRPr lang="en-US" sz="2000" dirty="0"/>
          </a:p>
          <a:p>
            <a:r>
              <a:rPr lang="en-US" sz="2000" dirty="0"/>
              <a:t>Since the </a:t>
            </a:r>
            <a:r>
              <a:rPr lang="en-US" sz="2000" dirty="0">
                <a:solidFill>
                  <a:srgbClr val="E71224"/>
                </a:solidFill>
              </a:rPr>
              <a:t>QN is ergodic</a:t>
            </a:r>
            <a:r>
              <a:rPr lang="en-US" sz="2000" dirty="0"/>
              <a:t> from the </a:t>
            </a:r>
            <a:r>
              <a:rPr lang="en-US" sz="2000" dirty="0">
                <a:solidFill>
                  <a:srgbClr val="E71224"/>
                </a:solidFill>
              </a:rPr>
              <a:t>Jackson Theorem </a:t>
            </a:r>
            <a:r>
              <a:rPr lang="en-US" sz="2000" dirty="0"/>
              <a:t>one has</a:t>
            </a:r>
          </a:p>
          <a:p>
            <a:endParaRPr lang="en-US" sz="2000" dirty="0"/>
          </a:p>
          <a:p>
            <a:endParaRPr lang="en-US" sz="2000" dirty="0"/>
          </a:p>
          <a:p>
            <a:r>
              <a:rPr lang="en-US" sz="2000" dirty="0"/>
              <a:t>From that we can thus compute the QN utilization factor as </a:t>
            </a:r>
          </a:p>
          <a:p>
            <a:pPr marL="0" indent="0">
              <a:buNone/>
            </a:pPr>
            <a:endParaRPr lang="en-GB" dirty="0"/>
          </a:p>
        </p:txBody>
      </p:sp>
      <p:sp>
        <p:nvSpPr>
          <p:cNvPr id="4" name="Segnaposto piè di pagina 3">
            <a:extLst>
              <a:ext uri="{FF2B5EF4-FFF2-40B4-BE49-F238E27FC236}">
                <a16:creationId xmlns:a16="http://schemas.microsoft.com/office/drawing/2014/main" id="{000526A2-BE63-487D-82BF-20098672284E}"/>
              </a:ext>
            </a:extLst>
          </p:cNvPr>
          <p:cNvSpPr>
            <a:spLocks noGrp="1"/>
          </p:cNvSpPr>
          <p:nvPr>
            <p:ph type="ftr" sz="quarter" idx="11"/>
          </p:nvPr>
        </p:nvSpPr>
        <p:spPr>
          <a:xfrm>
            <a:off x="3354076" y="7090993"/>
            <a:ext cx="3402211" cy="402483"/>
          </a:xfrm>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E24A6086-77DF-489F-A9BF-1E3E5B34BBEB}"/>
              </a:ext>
            </a:extLst>
          </p:cNvPr>
          <p:cNvSpPr>
            <a:spLocks noGrp="1"/>
          </p:cNvSpPr>
          <p:nvPr>
            <p:ph type="sldNum" sz="quarter" idx="12"/>
          </p:nvPr>
        </p:nvSpPr>
        <p:spPr>
          <a:xfrm>
            <a:off x="7119441" y="7090993"/>
            <a:ext cx="2658404" cy="402483"/>
          </a:xfrm>
        </p:spPr>
        <p:txBody>
          <a:bodyPr/>
          <a:lstStyle/>
          <a:p>
            <a:fld id="{77D38DAF-82E5-4F16-9708-7032B2640FE9}" type="slidenum">
              <a:rPr lang="it-IT" smtClean="0"/>
              <a:t>18</a:t>
            </a:fld>
            <a:endParaRPr lang="it-IT" dirty="0"/>
          </a:p>
        </p:txBody>
      </p:sp>
      <p:grpSp>
        <p:nvGrpSpPr>
          <p:cNvPr id="6" name="Group 80">
            <a:extLst>
              <a:ext uri="{FF2B5EF4-FFF2-40B4-BE49-F238E27FC236}">
                <a16:creationId xmlns:a16="http://schemas.microsoft.com/office/drawing/2014/main" id="{02681738-2BF7-4687-B70F-AB0AF9D51D82}"/>
              </a:ext>
            </a:extLst>
          </p:cNvPr>
          <p:cNvGrpSpPr>
            <a:grpSpLocks/>
          </p:cNvGrpSpPr>
          <p:nvPr/>
        </p:nvGrpSpPr>
        <p:grpSpPr bwMode="auto">
          <a:xfrm>
            <a:off x="1016578" y="1218124"/>
            <a:ext cx="8077200" cy="1850014"/>
            <a:chOff x="336" y="1618"/>
            <a:chExt cx="5088" cy="1358"/>
          </a:xfrm>
        </p:grpSpPr>
        <p:sp>
          <p:nvSpPr>
            <p:cNvPr id="7" name="Line 21">
              <a:extLst>
                <a:ext uri="{FF2B5EF4-FFF2-40B4-BE49-F238E27FC236}">
                  <a16:creationId xmlns:a16="http://schemas.microsoft.com/office/drawing/2014/main" id="{27D525CD-0973-4998-928B-ACB1C91D5A64}"/>
                </a:ext>
              </a:extLst>
            </p:cNvPr>
            <p:cNvSpPr>
              <a:spLocks noChangeShapeType="1"/>
            </p:cNvSpPr>
            <p:nvPr/>
          </p:nvSpPr>
          <p:spPr bwMode="auto">
            <a:xfrm>
              <a:off x="864" y="2160"/>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 name="Line 22">
              <a:extLst>
                <a:ext uri="{FF2B5EF4-FFF2-40B4-BE49-F238E27FC236}">
                  <a16:creationId xmlns:a16="http://schemas.microsoft.com/office/drawing/2014/main" id="{C2CAA1C8-D770-4E07-BCF8-0FA4C37A4376}"/>
                </a:ext>
              </a:extLst>
            </p:cNvPr>
            <p:cNvSpPr>
              <a:spLocks noChangeShapeType="1"/>
            </p:cNvSpPr>
            <p:nvPr/>
          </p:nvSpPr>
          <p:spPr bwMode="auto">
            <a:xfrm>
              <a:off x="1392" y="21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 name="Line 23">
              <a:extLst>
                <a:ext uri="{FF2B5EF4-FFF2-40B4-BE49-F238E27FC236}">
                  <a16:creationId xmlns:a16="http://schemas.microsoft.com/office/drawing/2014/main" id="{175F8FF0-C788-45CE-99AD-875625B2CE2E}"/>
                </a:ext>
              </a:extLst>
            </p:cNvPr>
            <p:cNvSpPr>
              <a:spLocks noChangeShapeType="1"/>
            </p:cNvSpPr>
            <p:nvPr/>
          </p:nvSpPr>
          <p:spPr bwMode="auto">
            <a:xfrm flipH="1">
              <a:off x="864" y="2448"/>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 name="Line 28">
              <a:extLst>
                <a:ext uri="{FF2B5EF4-FFF2-40B4-BE49-F238E27FC236}">
                  <a16:creationId xmlns:a16="http://schemas.microsoft.com/office/drawing/2014/main" id="{1A89290A-9A3E-4DD6-B215-D070491D2BB6}"/>
                </a:ext>
              </a:extLst>
            </p:cNvPr>
            <p:cNvSpPr>
              <a:spLocks noChangeShapeType="1"/>
            </p:cNvSpPr>
            <p:nvPr/>
          </p:nvSpPr>
          <p:spPr bwMode="auto">
            <a:xfrm>
              <a:off x="336" y="2256"/>
              <a:ext cx="52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 name="Oval 29">
              <a:extLst>
                <a:ext uri="{FF2B5EF4-FFF2-40B4-BE49-F238E27FC236}">
                  <a16:creationId xmlns:a16="http://schemas.microsoft.com/office/drawing/2014/main" id="{201BC82F-F4C6-4F70-960F-612BFEEBBFEF}"/>
                </a:ext>
              </a:extLst>
            </p:cNvPr>
            <p:cNvSpPr>
              <a:spLocks noChangeArrowheads="1"/>
            </p:cNvSpPr>
            <p:nvPr/>
          </p:nvSpPr>
          <p:spPr bwMode="auto">
            <a:xfrm>
              <a:off x="1584" y="2112"/>
              <a:ext cx="384" cy="384"/>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en-US" altLang="en-US" sz="2400">
                <a:latin typeface="Comic Sans MS" panose="030F0702030302020204" pitchFamily="66" charset="0"/>
              </a:endParaRPr>
            </a:p>
          </p:txBody>
        </p:sp>
        <p:sp>
          <p:nvSpPr>
            <p:cNvPr id="12" name="Text Box 30">
              <a:extLst>
                <a:ext uri="{FF2B5EF4-FFF2-40B4-BE49-F238E27FC236}">
                  <a16:creationId xmlns:a16="http://schemas.microsoft.com/office/drawing/2014/main" id="{BF6F3C41-83FB-4FD0-8B6D-FE8A7B659834}"/>
                </a:ext>
              </a:extLst>
            </p:cNvPr>
            <p:cNvSpPr txBox="1">
              <a:spLocks noChangeArrowheads="1"/>
            </p:cNvSpPr>
            <p:nvPr/>
          </p:nvSpPr>
          <p:spPr bwMode="auto">
            <a:xfrm>
              <a:off x="1632" y="2112"/>
              <a:ext cx="38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it-IT" altLang="it-IT" sz="2400" dirty="0">
                  <a:latin typeface="Comic Sans MS" panose="030F0702030302020204" pitchFamily="66" charset="0"/>
                  <a:sym typeface="Symbol" panose="05050102010706020507" pitchFamily="18" charset="2"/>
                </a:rPr>
                <a:t></a:t>
              </a:r>
              <a:r>
                <a:rPr lang="it-IT" altLang="it-IT" sz="2400" baseline="-25000" dirty="0">
                  <a:latin typeface="Comic Sans MS" panose="030F0702030302020204" pitchFamily="66" charset="0"/>
                  <a:sym typeface="Symbol" panose="05050102010706020507" pitchFamily="18" charset="2"/>
                </a:rPr>
                <a:t>1</a:t>
              </a:r>
              <a:endParaRPr lang="it-IT" altLang="it-IT" sz="2400" dirty="0">
                <a:latin typeface="Comic Sans MS" panose="030F0702030302020204" pitchFamily="66" charset="0"/>
              </a:endParaRPr>
            </a:p>
          </p:txBody>
        </p:sp>
        <p:sp>
          <p:nvSpPr>
            <p:cNvPr id="13" name="Line 31">
              <a:extLst>
                <a:ext uri="{FF2B5EF4-FFF2-40B4-BE49-F238E27FC236}">
                  <a16:creationId xmlns:a16="http://schemas.microsoft.com/office/drawing/2014/main" id="{07BEC9DB-A971-4129-8F74-DCDF47ED5FCB}"/>
                </a:ext>
              </a:extLst>
            </p:cNvPr>
            <p:cNvSpPr>
              <a:spLocks noChangeShapeType="1"/>
            </p:cNvSpPr>
            <p:nvPr/>
          </p:nvSpPr>
          <p:spPr bwMode="auto">
            <a:xfrm>
              <a:off x="1392" y="2304"/>
              <a:ext cx="1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 name="Line 32">
              <a:extLst>
                <a:ext uri="{FF2B5EF4-FFF2-40B4-BE49-F238E27FC236}">
                  <a16:creationId xmlns:a16="http://schemas.microsoft.com/office/drawing/2014/main" id="{0DB13E13-2930-4A38-8B82-795508F331E7}"/>
                </a:ext>
              </a:extLst>
            </p:cNvPr>
            <p:cNvSpPr>
              <a:spLocks noChangeShapeType="1"/>
            </p:cNvSpPr>
            <p:nvPr/>
          </p:nvSpPr>
          <p:spPr bwMode="auto">
            <a:xfrm>
              <a:off x="2304" y="2160"/>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5" name="Line 33">
              <a:extLst>
                <a:ext uri="{FF2B5EF4-FFF2-40B4-BE49-F238E27FC236}">
                  <a16:creationId xmlns:a16="http://schemas.microsoft.com/office/drawing/2014/main" id="{6A0BE232-0D36-4C6D-9443-53F62109ECB5}"/>
                </a:ext>
              </a:extLst>
            </p:cNvPr>
            <p:cNvSpPr>
              <a:spLocks noChangeShapeType="1"/>
            </p:cNvSpPr>
            <p:nvPr/>
          </p:nvSpPr>
          <p:spPr bwMode="auto">
            <a:xfrm>
              <a:off x="2832" y="21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6" name="Line 34">
              <a:extLst>
                <a:ext uri="{FF2B5EF4-FFF2-40B4-BE49-F238E27FC236}">
                  <a16:creationId xmlns:a16="http://schemas.microsoft.com/office/drawing/2014/main" id="{8F24220F-D330-4AB0-B847-56DF30916929}"/>
                </a:ext>
              </a:extLst>
            </p:cNvPr>
            <p:cNvSpPr>
              <a:spLocks noChangeShapeType="1"/>
            </p:cNvSpPr>
            <p:nvPr/>
          </p:nvSpPr>
          <p:spPr bwMode="auto">
            <a:xfrm flipH="1">
              <a:off x="2304" y="2448"/>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7" name="Line 39">
              <a:extLst>
                <a:ext uri="{FF2B5EF4-FFF2-40B4-BE49-F238E27FC236}">
                  <a16:creationId xmlns:a16="http://schemas.microsoft.com/office/drawing/2014/main" id="{697AA8C3-7478-426B-986A-D398E8E3F9AB}"/>
                </a:ext>
              </a:extLst>
            </p:cNvPr>
            <p:cNvSpPr>
              <a:spLocks noChangeShapeType="1"/>
            </p:cNvSpPr>
            <p:nvPr/>
          </p:nvSpPr>
          <p:spPr bwMode="auto">
            <a:xfrm>
              <a:off x="1968" y="2304"/>
              <a:ext cx="336"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 name="Oval 40">
              <a:extLst>
                <a:ext uri="{FF2B5EF4-FFF2-40B4-BE49-F238E27FC236}">
                  <a16:creationId xmlns:a16="http://schemas.microsoft.com/office/drawing/2014/main" id="{0FA8DBF7-9A06-42A2-BB56-0170AF2AEC8C}"/>
                </a:ext>
              </a:extLst>
            </p:cNvPr>
            <p:cNvSpPr>
              <a:spLocks noChangeArrowheads="1"/>
            </p:cNvSpPr>
            <p:nvPr/>
          </p:nvSpPr>
          <p:spPr bwMode="auto">
            <a:xfrm>
              <a:off x="3024" y="2112"/>
              <a:ext cx="384" cy="384"/>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en-US" altLang="en-US" sz="2400">
                <a:latin typeface="Comic Sans MS" panose="030F0702030302020204" pitchFamily="66" charset="0"/>
              </a:endParaRPr>
            </a:p>
          </p:txBody>
        </p:sp>
        <p:sp>
          <p:nvSpPr>
            <p:cNvPr id="19" name="Text Box 41">
              <a:extLst>
                <a:ext uri="{FF2B5EF4-FFF2-40B4-BE49-F238E27FC236}">
                  <a16:creationId xmlns:a16="http://schemas.microsoft.com/office/drawing/2014/main" id="{2DBECDA3-BB7C-4961-B7F0-3D1271C50FAE}"/>
                </a:ext>
              </a:extLst>
            </p:cNvPr>
            <p:cNvSpPr txBox="1">
              <a:spLocks noChangeArrowheads="1"/>
            </p:cNvSpPr>
            <p:nvPr/>
          </p:nvSpPr>
          <p:spPr bwMode="auto">
            <a:xfrm>
              <a:off x="3072" y="2112"/>
              <a:ext cx="38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it-IT" altLang="it-IT" sz="2400">
                  <a:latin typeface="Comic Sans MS" panose="030F0702030302020204" pitchFamily="66" charset="0"/>
                  <a:sym typeface="Symbol" panose="05050102010706020507" pitchFamily="18" charset="2"/>
                </a:rPr>
                <a:t></a:t>
              </a:r>
              <a:r>
                <a:rPr lang="it-IT" altLang="it-IT" sz="2400" baseline="-25000">
                  <a:latin typeface="Comic Sans MS" panose="030F0702030302020204" pitchFamily="66" charset="0"/>
                  <a:sym typeface="Symbol" panose="05050102010706020507" pitchFamily="18" charset="2"/>
                </a:rPr>
                <a:t>2</a:t>
              </a:r>
              <a:endParaRPr lang="it-IT" altLang="it-IT" sz="2400">
                <a:latin typeface="Comic Sans MS" panose="030F0702030302020204" pitchFamily="66" charset="0"/>
              </a:endParaRPr>
            </a:p>
          </p:txBody>
        </p:sp>
        <p:sp>
          <p:nvSpPr>
            <p:cNvPr id="20" name="Line 42">
              <a:extLst>
                <a:ext uri="{FF2B5EF4-FFF2-40B4-BE49-F238E27FC236}">
                  <a16:creationId xmlns:a16="http://schemas.microsoft.com/office/drawing/2014/main" id="{75759EDB-B89A-4019-9A74-BB02E30232C5}"/>
                </a:ext>
              </a:extLst>
            </p:cNvPr>
            <p:cNvSpPr>
              <a:spLocks noChangeShapeType="1"/>
            </p:cNvSpPr>
            <p:nvPr/>
          </p:nvSpPr>
          <p:spPr bwMode="auto">
            <a:xfrm>
              <a:off x="2832" y="2304"/>
              <a:ext cx="1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1" name="Line 43">
              <a:extLst>
                <a:ext uri="{FF2B5EF4-FFF2-40B4-BE49-F238E27FC236}">
                  <a16:creationId xmlns:a16="http://schemas.microsoft.com/office/drawing/2014/main" id="{08202E5F-D389-42FE-AC50-A0792ADABE82}"/>
                </a:ext>
              </a:extLst>
            </p:cNvPr>
            <p:cNvSpPr>
              <a:spLocks noChangeShapeType="1"/>
            </p:cNvSpPr>
            <p:nvPr/>
          </p:nvSpPr>
          <p:spPr bwMode="auto">
            <a:xfrm flipV="1">
              <a:off x="576" y="2400"/>
              <a:ext cx="0" cy="33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 name="Line 44">
              <a:extLst>
                <a:ext uri="{FF2B5EF4-FFF2-40B4-BE49-F238E27FC236}">
                  <a16:creationId xmlns:a16="http://schemas.microsoft.com/office/drawing/2014/main" id="{4933778C-7BCF-407B-9A1E-8C5CEBEC4AE4}"/>
                </a:ext>
              </a:extLst>
            </p:cNvPr>
            <p:cNvSpPr>
              <a:spLocks noChangeShapeType="1"/>
            </p:cNvSpPr>
            <p:nvPr/>
          </p:nvSpPr>
          <p:spPr bwMode="auto">
            <a:xfrm>
              <a:off x="576" y="2400"/>
              <a:ext cx="2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3" name="Line 45">
              <a:extLst>
                <a:ext uri="{FF2B5EF4-FFF2-40B4-BE49-F238E27FC236}">
                  <a16:creationId xmlns:a16="http://schemas.microsoft.com/office/drawing/2014/main" id="{119C0CF0-C28B-4C89-8BB4-6A997ACEE412}"/>
                </a:ext>
              </a:extLst>
            </p:cNvPr>
            <p:cNvSpPr>
              <a:spLocks noChangeShapeType="1"/>
            </p:cNvSpPr>
            <p:nvPr/>
          </p:nvSpPr>
          <p:spPr bwMode="auto">
            <a:xfrm>
              <a:off x="3744" y="2160"/>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4" name="Line 46">
              <a:extLst>
                <a:ext uri="{FF2B5EF4-FFF2-40B4-BE49-F238E27FC236}">
                  <a16:creationId xmlns:a16="http://schemas.microsoft.com/office/drawing/2014/main" id="{B92C5BC9-B1D4-4C25-8191-E0D6F6237D22}"/>
                </a:ext>
              </a:extLst>
            </p:cNvPr>
            <p:cNvSpPr>
              <a:spLocks noChangeShapeType="1"/>
            </p:cNvSpPr>
            <p:nvPr/>
          </p:nvSpPr>
          <p:spPr bwMode="auto">
            <a:xfrm>
              <a:off x="4272" y="21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 name="Line 47">
              <a:extLst>
                <a:ext uri="{FF2B5EF4-FFF2-40B4-BE49-F238E27FC236}">
                  <a16:creationId xmlns:a16="http://schemas.microsoft.com/office/drawing/2014/main" id="{E1D42E2A-DEEB-40B3-9464-97239A394E48}"/>
                </a:ext>
              </a:extLst>
            </p:cNvPr>
            <p:cNvSpPr>
              <a:spLocks noChangeShapeType="1"/>
            </p:cNvSpPr>
            <p:nvPr/>
          </p:nvSpPr>
          <p:spPr bwMode="auto">
            <a:xfrm flipH="1">
              <a:off x="3744" y="2448"/>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6" name="Line 52">
              <a:extLst>
                <a:ext uri="{FF2B5EF4-FFF2-40B4-BE49-F238E27FC236}">
                  <a16:creationId xmlns:a16="http://schemas.microsoft.com/office/drawing/2014/main" id="{735B1954-76C9-461B-8032-8143303275D3}"/>
                </a:ext>
              </a:extLst>
            </p:cNvPr>
            <p:cNvSpPr>
              <a:spLocks noChangeShapeType="1"/>
            </p:cNvSpPr>
            <p:nvPr/>
          </p:nvSpPr>
          <p:spPr bwMode="auto">
            <a:xfrm>
              <a:off x="3408" y="2304"/>
              <a:ext cx="336"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7" name="Oval 53">
              <a:extLst>
                <a:ext uri="{FF2B5EF4-FFF2-40B4-BE49-F238E27FC236}">
                  <a16:creationId xmlns:a16="http://schemas.microsoft.com/office/drawing/2014/main" id="{949749AA-7A5D-4739-9CEB-F6F69543FA56}"/>
                </a:ext>
              </a:extLst>
            </p:cNvPr>
            <p:cNvSpPr>
              <a:spLocks noChangeArrowheads="1"/>
            </p:cNvSpPr>
            <p:nvPr/>
          </p:nvSpPr>
          <p:spPr bwMode="auto">
            <a:xfrm>
              <a:off x="4464" y="2112"/>
              <a:ext cx="384" cy="384"/>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en-US" altLang="en-US" sz="2400">
                <a:latin typeface="Comic Sans MS" panose="030F0702030302020204" pitchFamily="66" charset="0"/>
              </a:endParaRPr>
            </a:p>
          </p:txBody>
        </p:sp>
        <p:sp>
          <p:nvSpPr>
            <p:cNvPr id="28" name="Text Box 54">
              <a:extLst>
                <a:ext uri="{FF2B5EF4-FFF2-40B4-BE49-F238E27FC236}">
                  <a16:creationId xmlns:a16="http://schemas.microsoft.com/office/drawing/2014/main" id="{0F0FC8F0-AEF5-445E-BA81-CE295F8BB251}"/>
                </a:ext>
              </a:extLst>
            </p:cNvPr>
            <p:cNvSpPr txBox="1">
              <a:spLocks noChangeArrowheads="1"/>
            </p:cNvSpPr>
            <p:nvPr/>
          </p:nvSpPr>
          <p:spPr bwMode="auto">
            <a:xfrm>
              <a:off x="4512" y="2112"/>
              <a:ext cx="38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it-IT" altLang="it-IT" sz="2400">
                  <a:latin typeface="Comic Sans MS" panose="030F0702030302020204" pitchFamily="66" charset="0"/>
                  <a:sym typeface="Symbol" panose="05050102010706020507" pitchFamily="18" charset="2"/>
                </a:rPr>
                <a:t></a:t>
              </a:r>
              <a:r>
                <a:rPr lang="it-IT" altLang="it-IT" sz="2400" baseline="-25000">
                  <a:latin typeface="Comic Sans MS" panose="030F0702030302020204" pitchFamily="66" charset="0"/>
                  <a:sym typeface="Symbol" panose="05050102010706020507" pitchFamily="18" charset="2"/>
                </a:rPr>
                <a:t>3</a:t>
              </a:r>
              <a:endParaRPr lang="it-IT" altLang="it-IT" sz="2400">
                <a:latin typeface="Comic Sans MS" panose="030F0702030302020204" pitchFamily="66" charset="0"/>
              </a:endParaRPr>
            </a:p>
          </p:txBody>
        </p:sp>
        <p:sp>
          <p:nvSpPr>
            <p:cNvPr id="29" name="Line 55">
              <a:extLst>
                <a:ext uri="{FF2B5EF4-FFF2-40B4-BE49-F238E27FC236}">
                  <a16:creationId xmlns:a16="http://schemas.microsoft.com/office/drawing/2014/main" id="{5371B3C5-C283-4358-B1C4-DE67AE761253}"/>
                </a:ext>
              </a:extLst>
            </p:cNvPr>
            <p:cNvSpPr>
              <a:spLocks noChangeShapeType="1"/>
            </p:cNvSpPr>
            <p:nvPr/>
          </p:nvSpPr>
          <p:spPr bwMode="auto">
            <a:xfrm>
              <a:off x="4272" y="2304"/>
              <a:ext cx="1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0" name="Line 56">
              <a:extLst>
                <a:ext uri="{FF2B5EF4-FFF2-40B4-BE49-F238E27FC236}">
                  <a16:creationId xmlns:a16="http://schemas.microsoft.com/office/drawing/2014/main" id="{ABBFABA1-1398-45F4-A4A6-9DE3667BF657}"/>
                </a:ext>
              </a:extLst>
            </p:cNvPr>
            <p:cNvSpPr>
              <a:spLocks noChangeShapeType="1"/>
            </p:cNvSpPr>
            <p:nvPr/>
          </p:nvSpPr>
          <p:spPr bwMode="auto">
            <a:xfrm flipV="1">
              <a:off x="2112" y="1834"/>
              <a:ext cx="7" cy="47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1" name="Line 57">
              <a:extLst>
                <a:ext uri="{FF2B5EF4-FFF2-40B4-BE49-F238E27FC236}">
                  <a16:creationId xmlns:a16="http://schemas.microsoft.com/office/drawing/2014/main" id="{B0B713EA-441B-4925-B0A7-A3BEBD218100}"/>
                </a:ext>
              </a:extLst>
            </p:cNvPr>
            <p:cNvSpPr>
              <a:spLocks noChangeShapeType="1"/>
            </p:cNvSpPr>
            <p:nvPr/>
          </p:nvSpPr>
          <p:spPr bwMode="auto">
            <a:xfrm flipV="1">
              <a:off x="2016" y="2400"/>
              <a:ext cx="0" cy="33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 name="Line 58">
              <a:extLst>
                <a:ext uri="{FF2B5EF4-FFF2-40B4-BE49-F238E27FC236}">
                  <a16:creationId xmlns:a16="http://schemas.microsoft.com/office/drawing/2014/main" id="{B3AF27FC-78F9-4212-A444-A6A95AD5087A}"/>
                </a:ext>
              </a:extLst>
            </p:cNvPr>
            <p:cNvSpPr>
              <a:spLocks noChangeShapeType="1"/>
            </p:cNvSpPr>
            <p:nvPr/>
          </p:nvSpPr>
          <p:spPr bwMode="auto">
            <a:xfrm>
              <a:off x="2016" y="2400"/>
              <a:ext cx="2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3" name="Line 59">
              <a:extLst>
                <a:ext uri="{FF2B5EF4-FFF2-40B4-BE49-F238E27FC236}">
                  <a16:creationId xmlns:a16="http://schemas.microsoft.com/office/drawing/2014/main" id="{C848A40C-76A3-40CA-B665-86A0DF77AE88}"/>
                </a:ext>
              </a:extLst>
            </p:cNvPr>
            <p:cNvSpPr>
              <a:spLocks noChangeShapeType="1"/>
            </p:cNvSpPr>
            <p:nvPr/>
          </p:nvSpPr>
          <p:spPr bwMode="auto">
            <a:xfrm flipV="1">
              <a:off x="3456" y="2400"/>
              <a:ext cx="0" cy="33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4" name="Line 60">
              <a:extLst>
                <a:ext uri="{FF2B5EF4-FFF2-40B4-BE49-F238E27FC236}">
                  <a16:creationId xmlns:a16="http://schemas.microsoft.com/office/drawing/2014/main" id="{30558AD7-0873-4097-8BC6-394302C0C287}"/>
                </a:ext>
              </a:extLst>
            </p:cNvPr>
            <p:cNvSpPr>
              <a:spLocks noChangeShapeType="1"/>
            </p:cNvSpPr>
            <p:nvPr/>
          </p:nvSpPr>
          <p:spPr bwMode="auto">
            <a:xfrm>
              <a:off x="3456" y="2400"/>
              <a:ext cx="2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5" name="Line 61">
              <a:extLst>
                <a:ext uri="{FF2B5EF4-FFF2-40B4-BE49-F238E27FC236}">
                  <a16:creationId xmlns:a16="http://schemas.microsoft.com/office/drawing/2014/main" id="{F485F2CC-D25E-415C-B519-C6B40E3FE0EF}"/>
                </a:ext>
              </a:extLst>
            </p:cNvPr>
            <p:cNvSpPr>
              <a:spLocks noChangeShapeType="1"/>
            </p:cNvSpPr>
            <p:nvPr/>
          </p:nvSpPr>
          <p:spPr bwMode="auto">
            <a:xfrm flipV="1">
              <a:off x="3552" y="1834"/>
              <a:ext cx="7" cy="47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6" name="Line 62">
              <a:extLst>
                <a:ext uri="{FF2B5EF4-FFF2-40B4-BE49-F238E27FC236}">
                  <a16:creationId xmlns:a16="http://schemas.microsoft.com/office/drawing/2014/main" id="{3003991F-351B-429B-8E8B-7AB95FF3CFA9}"/>
                </a:ext>
              </a:extLst>
            </p:cNvPr>
            <p:cNvSpPr>
              <a:spLocks noChangeShapeType="1"/>
            </p:cNvSpPr>
            <p:nvPr/>
          </p:nvSpPr>
          <p:spPr bwMode="auto">
            <a:xfrm>
              <a:off x="4848" y="2304"/>
              <a:ext cx="3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7" name="Line 63">
              <a:extLst>
                <a:ext uri="{FF2B5EF4-FFF2-40B4-BE49-F238E27FC236}">
                  <a16:creationId xmlns:a16="http://schemas.microsoft.com/office/drawing/2014/main" id="{F7063177-9841-4465-BA75-32C5CE1FB869}"/>
                </a:ext>
              </a:extLst>
            </p:cNvPr>
            <p:cNvSpPr>
              <a:spLocks noChangeShapeType="1"/>
            </p:cNvSpPr>
            <p:nvPr/>
          </p:nvSpPr>
          <p:spPr bwMode="auto">
            <a:xfrm>
              <a:off x="5184" y="2304"/>
              <a:ext cx="0" cy="6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8" name="Line 64">
              <a:extLst>
                <a:ext uri="{FF2B5EF4-FFF2-40B4-BE49-F238E27FC236}">
                  <a16:creationId xmlns:a16="http://schemas.microsoft.com/office/drawing/2014/main" id="{1B08E76C-4990-4660-9365-8A77C7066CF2}"/>
                </a:ext>
              </a:extLst>
            </p:cNvPr>
            <p:cNvSpPr>
              <a:spLocks noChangeShapeType="1"/>
            </p:cNvSpPr>
            <p:nvPr/>
          </p:nvSpPr>
          <p:spPr bwMode="auto">
            <a:xfrm flipH="1">
              <a:off x="336" y="2976"/>
              <a:ext cx="484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9" name="Line 65">
              <a:extLst>
                <a:ext uri="{FF2B5EF4-FFF2-40B4-BE49-F238E27FC236}">
                  <a16:creationId xmlns:a16="http://schemas.microsoft.com/office/drawing/2014/main" id="{EEEFE30E-B307-45F3-A45F-0DEB2E5285CA}"/>
                </a:ext>
              </a:extLst>
            </p:cNvPr>
            <p:cNvSpPr>
              <a:spLocks noChangeShapeType="1"/>
            </p:cNvSpPr>
            <p:nvPr/>
          </p:nvSpPr>
          <p:spPr bwMode="auto">
            <a:xfrm>
              <a:off x="336" y="2256"/>
              <a:ext cx="0" cy="72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0" name="Line 66">
              <a:extLst>
                <a:ext uri="{FF2B5EF4-FFF2-40B4-BE49-F238E27FC236}">
                  <a16:creationId xmlns:a16="http://schemas.microsoft.com/office/drawing/2014/main" id="{E08E23BF-D6CA-4C13-94C3-41BFFB22FAC2}"/>
                </a:ext>
              </a:extLst>
            </p:cNvPr>
            <p:cNvSpPr>
              <a:spLocks noChangeShapeType="1"/>
            </p:cNvSpPr>
            <p:nvPr/>
          </p:nvSpPr>
          <p:spPr bwMode="auto">
            <a:xfrm flipH="1" flipV="1">
              <a:off x="4985" y="1834"/>
              <a:ext cx="7" cy="47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1" name="Text Box 68">
              <a:extLst>
                <a:ext uri="{FF2B5EF4-FFF2-40B4-BE49-F238E27FC236}">
                  <a16:creationId xmlns:a16="http://schemas.microsoft.com/office/drawing/2014/main" id="{0878801F-A3BC-4D4E-898B-53C94517E3EB}"/>
                </a:ext>
              </a:extLst>
            </p:cNvPr>
            <p:cNvSpPr txBox="1">
              <a:spLocks noChangeArrowheads="1"/>
            </p:cNvSpPr>
            <p:nvPr/>
          </p:nvSpPr>
          <p:spPr bwMode="auto">
            <a:xfrm>
              <a:off x="960" y="2160"/>
              <a:ext cx="38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it-IT" altLang="it-IT" sz="2400">
                  <a:latin typeface="Comic Sans MS" panose="030F0702030302020204" pitchFamily="66" charset="0"/>
                  <a:sym typeface="Symbol" panose="05050102010706020507" pitchFamily="18" charset="2"/>
                </a:rPr>
                <a:t></a:t>
              </a:r>
              <a:r>
                <a:rPr lang="it-IT" altLang="it-IT" sz="2400" baseline="-25000">
                  <a:latin typeface="Comic Sans MS" panose="030F0702030302020204" pitchFamily="66" charset="0"/>
                  <a:sym typeface="Symbol" panose="05050102010706020507" pitchFamily="18" charset="2"/>
                </a:rPr>
                <a:t>1</a:t>
              </a:r>
              <a:endParaRPr lang="it-IT" altLang="it-IT" sz="2400">
                <a:latin typeface="Comic Sans MS" panose="030F0702030302020204" pitchFamily="66" charset="0"/>
              </a:endParaRPr>
            </a:p>
          </p:txBody>
        </p:sp>
        <p:sp>
          <p:nvSpPr>
            <p:cNvPr id="42" name="Text Box 69 1">
              <a:extLst>
                <a:ext uri="{FF2B5EF4-FFF2-40B4-BE49-F238E27FC236}">
                  <a16:creationId xmlns:a16="http://schemas.microsoft.com/office/drawing/2014/main" id="{83CB24A5-47DF-4CD6-9633-57EA5ACEA531}"/>
                </a:ext>
              </a:extLst>
            </p:cNvPr>
            <p:cNvSpPr txBox="1">
              <a:spLocks noChangeArrowheads="1"/>
            </p:cNvSpPr>
            <p:nvPr/>
          </p:nvSpPr>
          <p:spPr bwMode="auto">
            <a:xfrm>
              <a:off x="2448" y="2160"/>
              <a:ext cx="38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it-IT" altLang="it-IT" sz="2400">
                  <a:latin typeface="Comic Sans MS" panose="030F0702030302020204" pitchFamily="66" charset="0"/>
                  <a:sym typeface="Symbol" panose="05050102010706020507" pitchFamily="18" charset="2"/>
                </a:rPr>
                <a:t></a:t>
              </a:r>
              <a:r>
                <a:rPr lang="it-IT" altLang="it-IT" sz="2400" baseline="-25000">
                  <a:latin typeface="Comic Sans MS" panose="030F0702030302020204" pitchFamily="66" charset="0"/>
                  <a:sym typeface="Symbol" panose="05050102010706020507" pitchFamily="18" charset="2"/>
                </a:rPr>
                <a:t>2</a:t>
              </a:r>
              <a:endParaRPr lang="it-IT" altLang="it-IT" sz="2400">
                <a:latin typeface="Comic Sans MS" panose="030F0702030302020204" pitchFamily="66" charset="0"/>
              </a:endParaRPr>
            </a:p>
          </p:txBody>
        </p:sp>
        <p:sp>
          <p:nvSpPr>
            <p:cNvPr id="43" name="Text Box 70 1">
              <a:extLst>
                <a:ext uri="{FF2B5EF4-FFF2-40B4-BE49-F238E27FC236}">
                  <a16:creationId xmlns:a16="http://schemas.microsoft.com/office/drawing/2014/main" id="{11A6C641-1A4D-4613-9D51-ECC2989854CE}"/>
                </a:ext>
              </a:extLst>
            </p:cNvPr>
            <p:cNvSpPr txBox="1">
              <a:spLocks noChangeArrowheads="1"/>
            </p:cNvSpPr>
            <p:nvPr/>
          </p:nvSpPr>
          <p:spPr bwMode="auto">
            <a:xfrm>
              <a:off x="3840" y="2160"/>
              <a:ext cx="38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it-IT" altLang="it-IT" sz="2400">
                  <a:latin typeface="Comic Sans MS" panose="030F0702030302020204" pitchFamily="66" charset="0"/>
                  <a:sym typeface="Symbol" panose="05050102010706020507" pitchFamily="18" charset="2"/>
                </a:rPr>
                <a:t></a:t>
              </a:r>
              <a:r>
                <a:rPr lang="it-IT" altLang="it-IT" sz="2400" baseline="-25000">
                  <a:latin typeface="Comic Sans MS" panose="030F0702030302020204" pitchFamily="66" charset="0"/>
                  <a:sym typeface="Symbol" panose="05050102010706020507" pitchFamily="18" charset="2"/>
                </a:rPr>
                <a:t>3</a:t>
              </a:r>
              <a:endParaRPr lang="it-IT" altLang="it-IT" sz="2400">
                <a:latin typeface="Comic Sans MS" panose="030F0702030302020204" pitchFamily="66" charset="0"/>
              </a:endParaRPr>
            </a:p>
          </p:txBody>
        </p:sp>
        <mc:AlternateContent xmlns:mc="http://schemas.openxmlformats.org/markup-compatibility/2006" xmlns:a14="http://schemas.microsoft.com/office/drawing/2010/main">
          <mc:Choice Requires="a14">
            <p:sp>
              <p:nvSpPr>
                <p:cNvPr id="44" name="Text Box 71">
                  <a:extLst>
                    <a:ext uri="{FF2B5EF4-FFF2-40B4-BE49-F238E27FC236}">
                      <a16:creationId xmlns:a16="http://schemas.microsoft.com/office/drawing/2014/main" id="{1BCF8B52-D76A-4566-8598-044BEE011CEB}"/>
                    </a:ext>
                  </a:extLst>
                </p:cNvPr>
                <p:cNvSpPr txBox="1">
                  <a:spLocks noChangeArrowheads="1"/>
                </p:cNvSpPr>
                <p:nvPr/>
              </p:nvSpPr>
              <p:spPr bwMode="auto">
                <a:xfrm>
                  <a:off x="624" y="2544"/>
                  <a:ext cx="711" cy="262"/>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14:m>
                    <m:oMathPara xmlns:m="http://schemas.openxmlformats.org/officeDocument/2006/math">
                      <m:oMathParaPr>
                        <m:jc m:val="centerGroup"/>
                      </m:oMathParaPr>
                      <m:oMath xmlns:m="http://schemas.openxmlformats.org/officeDocument/2006/math">
                        <m:sSubSup>
                          <m:sSubSupPr>
                            <m:ctrlPr>
                              <a:rPr lang="it-IT" altLang="it-IT" sz="2000" b="0" i="1" dirty="0" smtClean="0">
                                <a:latin typeface="Cambria Math" panose="02040503050406030204" pitchFamily="18" charset="0"/>
                              </a:rPr>
                            </m:ctrlPr>
                          </m:sSubSupPr>
                          <m:e>
                            <m:r>
                              <a:rPr lang="it-IT" altLang="it-IT" sz="2000" b="0" i="1" dirty="0" smtClean="0">
                                <a:latin typeface="Cambria Math" panose="02040503050406030204" pitchFamily="18" charset="0"/>
                              </a:rPr>
                              <m:t>𝜆</m:t>
                            </m:r>
                          </m:e>
                          <m:sub>
                            <m:r>
                              <a:rPr lang="it-IT" altLang="it-IT" sz="2000" b="0" i="1" dirty="0" smtClean="0">
                                <a:latin typeface="Cambria Math" panose="02040503050406030204" pitchFamily="18" charset="0"/>
                              </a:rPr>
                              <m:t>1</m:t>
                            </m:r>
                          </m:sub>
                          <m:sup>
                            <m:r>
                              <a:rPr lang="it-IT" altLang="it-IT" sz="2000" b="0" i="1" dirty="0" smtClean="0">
                                <a:latin typeface="Cambria Math" panose="02040503050406030204" pitchFamily="18" charset="0"/>
                              </a:rPr>
                              <m:t>𝑖𝑛</m:t>
                            </m:r>
                          </m:sup>
                        </m:sSubSup>
                        <m:r>
                          <a:rPr lang="it-IT" altLang="it-IT" sz="2000" b="0" i="0" dirty="0" smtClean="0">
                            <a:latin typeface="Cambria Math" panose="02040503050406030204" pitchFamily="18" charset="0"/>
                          </a:rPr>
                          <m:t>=7</m:t>
                        </m:r>
                      </m:oMath>
                    </m:oMathPara>
                  </a14:m>
                  <a:endParaRPr lang="it-IT" altLang="it-IT" sz="2000" dirty="0">
                    <a:latin typeface="Comic Sans MS" panose="030F0702030302020204" pitchFamily="66" charset="0"/>
                  </a:endParaRPr>
                </a:p>
              </p:txBody>
            </p:sp>
          </mc:Choice>
          <mc:Fallback xmlns="">
            <p:sp>
              <p:nvSpPr>
                <p:cNvPr id="44" name="Text Box 71">
                  <a:extLst>
                    <a:ext uri="{FF2B5EF4-FFF2-40B4-BE49-F238E27FC236}">
                      <a16:creationId xmlns:a16="http://schemas.microsoft.com/office/drawing/2014/main" id="{1BCF8B52-D76A-4566-8598-044BEE011CEB}"/>
                    </a:ext>
                  </a:extLst>
                </p:cNvPr>
                <p:cNvSpPr txBox="1">
                  <a:spLocks noRot="1" noChangeAspect="1" noMove="1" noResize="1" noEditPoints="1" noAdjustHandles="1" noChangeArrowheads="1" noChangeShapeType="1" noTextEdit="1"/>
                </p:cNvSpPr>
                <p:nvPr/>
              </p:nvSpPr>
              <p:spPr bwMode="auto">
                <a:xfrm>
                  <a:off x="624" y="2544"/>
                  <a:ext cx="711" cy="262"/>
                </a:xfrm>
                <a:prstGeom prst="rect">
                  <a:avLst/>
                </a:prstGeom>
                <a:blipFill>
                  <a:blip r:embed="rId10"/>
                  <a:stretch>
                    <a:fillRect b="-4478"/>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5" name="Text Box 72">
                  <a:extLst>
                    <a:ext uri="{FF2B5EF4-FFF2-40B4-BE49-F238E27FC236}">
                      <a16:creationId xmlns:a16="http://schemas.microsoft.com/office/drawing/2014/main" id="{8AD7FBFE-1409-473A-8C95-981510779817}"/>
                    </a:ext>
                  </a:extLst>
                </p:cNvPr>
                <p:cNvSpPr txBox="1">
                  <a:spLocks noChangeArrowheads="1"/>
                </p:cNvSpPr>
                <p:nvPr/>
              </p:nvSpPr>
              <p:spPr bwMode="auto">
                <a:xfrm>
                  <a:off x="2064" y="2544"/>
                  <a:ext cx="704" cy="263"/>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14:m>
                    <m:oMathPara xmlns:m="http://schemas.openxmlformats.org/officeDocument/2006/math">
                      <m:oMathParaPr>
                        <m:jc m:val="centerGroup"/>
                      </m:oMathParaPr>
                      <m:oMath xmlns:m="http://schemas.openxmlformats.org/officeDocument/2006/math">
                        <m:sSubSup>
                          <m:sSubSupPr>
                            <m:ctrlPr>
                              <a:rPr lang="it-IT" altLang="it-IT" sz="2000" i="1" dirty="0" smtClean="0">
                                <a:latin typeface="Cambria Math" panose="02040503050406030204" pitchFamily="18" charset="0"/>
                              </a:rPr>
                            </m:ctrlPr>
                          </m:sSubSupPr>
                          <m:e>
                            <m:r>
                              <a:rPr lang="it-IT" altLang="it-IT" sz="2000" i="1" dirty="0">
                                <a:latin typeface="Cambria Math" panose="02040503050406030204" pitchFamily="18" charset="0"/>
                              </a:rPr>
                              <m:t>𝜆</m:t>
                            </m:r>
                          </m:e>
                          <m:sub>
                            <m:r>
                              <a:rPr lang="it-IT" altLang="it-IT" sz="2000" b="0" i="1" dirty="0" smtClean="0">
                                <a:latin typeface="Cambria Math" panose="02040503050406030204" pitchFamily="18" charset="0"/>
                              </a:rPr>
                              <m:t>2</m:t>
                            </m:r>
                          </m:sub>
                          <m:sup>
                            <m:r>
                              <a:rPr lang="it-IT" altLang="it-IT" sz="2000" i="1" dirty="0">
                                <a:latin typeface="Cambria Math" panose="02040503050406030204" pitchFamily="18" charset="0"/>
                              </a:rPr>
                              <m:t>𝑖𝑛</m:t>
                            </m:r>
                          </m:sup>
                        </m:sSubSup>
                        <m:r>
                          <a:rPr lang="it-IT" altLang="it-IT" sz="2000" b="0" i="1" dirty="0" smtClean="0">
                            <a:latin typeface="Cambria Math" panose="02040503050406030204" pitchFamily="18" charset="0"/>
                          </a:rPr>
                          <m:t>=7</m:t>
                        </m:r>
                      </m:oMath>
                    </m:oMathPara>
                  </a14:m>
                  <a:endParaRPr lang="it-IT" altLang="it-IT" sz="2000" dirty="0">
                    <a:latin typeface="Comic Sans MS" panose="030F0702030302020204" pitchFamily="66" charset="0"/>
                  </a:endParaRPr>
                </a:p>
              </p:txBody>
            </p:sp>
          </mc:Choice>
          <mc:Fallback xmlns="">
            <p:sp>
              <p:nvSpPr>
                <p:cNvPr id="45" name="Text Box 72">
                  <a:extLst>
                    <a:ext uri="{FF2B5EF4-FFF2-40B4-BE49-F238E27FC236}">
                      <a16:creationId xmlns:a16="http://schemas.microsoft.com/office/drawing/2014/main" id="{8AD7FBFE-1409-473A-8C95-981510779817}"/>
                    </a:ext>
                  </a:extLst>
                </p:cNvPr>
                <p:cNvSpPr txBox="1">
                  <a:spLocks noRot="1" noChangeAspect="1" noMove="1" noResize="1" noEditPoints="1" noAdjustHandles="1" noChangeArrowheads="1" noChangeShapeType="1" noTextEdit="1"/>
                </p:cNvSpPr>
                <p:nvPr/>
              </p:nvSpPr>
              <p:spPr bwMode="auto">
                <a:xfrm>
                  <a:off x="2064" y="2544"/>
                  <a:ext cx="704" cy="263"/>
                </a:xfrm>
                <a:prstGeom prst="rect">
                  <a:avLst/>
                </a:prstGeom>
                <a:blipFill>
                  <a:blip r:embed="rId11"/>
                  <a:stretch>
                    <a:fillRect b="-4478"/>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6" name="Text Box 73">
                  <a:extLst>
                    <a:ext uri="{FF2B5EF4-FFF2-40B4-BE49-F238E27FC236}">
                      <a16:creationId xmlns:a16="http://schemas.microsoft.com/office/drawing/2014/main" id="{95A24CBE-C759-4AB1-A9F4-38F0F95F9D1D}"/>
                    </a:ext>
                  </a:extLst>
                </p:cNvPr>
                <p:cNvSpPr txBox="1">
                  <a:spLocks noChangeArrowheads="1"/>
                </p:cNvSpPr>
                <p:nvPr/>
              </p:nvSpPr>
              <p:spPr bwMode="auto">
                <a:xfrm>
                  <a:off x="3449" y="2568"/>
                  <a:ext cx="803" cy="264"/>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14:m>
                    <m:oMathPara xmlns:m="http://schemas.openxmlformats.org/officeDocument/2006/math">
                      <m:oMathParaPr>
                        <m:jc m:val="centerGroup"/>
                      </m:oMathParaPr>
                      <m:oMath xmlns:m="http://schemas.openxmlformats.org/officeDocument/2006/math">
                        <m:sSubSup>
                          <m:sSubSupPr>
                            <m:ctrlPr>
                              <a:rPr lang="it-IT" altLang="it-IT" sz="2000" i="1" dirty="0" smtClean="0">
                                <a:latin typeface="Cambria Math" panose="02040503050406030204" pitchFamily="18" charset="0"/>
                              </a:rPr>
                            </m:ctrlPr>
                          </m:sSubSupPr>
                          <m:e>
                            <m:r>
                              <a:rPr lang="it-IT" altLang="it-IT" sz="2000" i="1" dirty="0">
                                <a:latin typeface="Cambria Math" panose="02040503050406030204" pitchFamily="18" charset="0"/>
                              </a:rPr>
                              <m:t>𝜆</m:t>
                            </m:r>
                          </m:e>
                          <m:sub>
                            <m:r>
                              <a:rPr lang="it-IT" altLang="it-IT" sz="2000" b="0" i="1" dirty="0" smtClean="0">
                                <a:latin typeface="Cambria Math" panose="02040503050406030204" pitchFamily="18" charset="0"/>
                              </a:rPr>
                              <m:t>3</m:t>
                            </m:r>
                          </m:sub>
                          <m:sup>
                            <m:r>
                              <a:rPr lang="it-IT" altLang="it-IT" sz="2000" i="1" dirty="0">
                                <a:latin typeface="Cambria Math" panose="02040503050406030204" pitchFamily="18" charset="0"/>
                              </a:rPr>
                              <m:t>𝑖𝑛</m:t>
                            </m:r>
                          </m:sup>
                        </m:sSubSup>
                        <m:r>
                          <a:rPr lang="it-IT" altLang="it-IT" sz="2000" b="0" i="1" dirty="0" smtClean="0">
                            <a:latin typeface="Cambria Math" panose="02040503050406030204" pitchFamily="18" charset="0"/>
                          </a:rPr>
                          <m:t>=14</m:t>
                        </m:r>
                      </m:oMath>
                    </m:oMathPara>
                  </a14:m>
                  <a:endParaRPr lang="it-IT" altLang="it-IT" sz="2000" dirty="0">
                    <a:latin typeface="Comic Sans MS" panose="030F0702030302020204" pitchFamily="66" charset="0"/>
                  </a:endParaRPr>
                </a:p>
              </p:txBody>
            </p:sp>
          </mc:Choice>
          <mc:Fallback xmlns="">
            <p:sp>
              <p:nvSpPr>
                <p:cNvPr id="46" name="Text Box 73">
                  <a:extLst>
                    <a:ext uri="{FF2B5EF4-FFF2-40B4-BE49-F238E27FC236}">
                      <a16:creationId xmlns:a16="http://schemas.microsoft.com/office/drawing/2014/main" id="{95A24CBE-C759-4AB1-A9F4-38F0F95F9D1D}"/>
                    </a:ext>
                  </a:extLst>
                </p:cNvPr>
                <p:cNvSpPr txBox="1">
                  <a:spLocks noRot="1" noChangeAspect="1" noMove="1" noResize="1" noEditPoints="1" noAdjustHandles="1" noChangeArrowheads="1" noChangeShapeType="1" noTextEdit="1"/>
                </p:cNvSpPr>
                <p:nvPr/>
              </p:nvSpPr>
              <p:spPr bwMode="auto">
                <a:xfrm>
                  <a:off x="3449" y="2568"/>
                  <a:ext cx="803" cy="264"/>
                </a:xfrm>
                <a:prstGeom prst="rect">
                  <a:avLst/>
                </a:prstGeom>
                <a:blipFill>
                  <a:blip r:embed="rId12"/>
                  <a:stretch>
                    <a:fillRect b="-5970"/>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7" name="Text Box 74">
                  <a:extLst>
                    <a:ext uri="{FF2B5EF4-FFF2-40B4-BE49-F238E27FC236}">
                      <a16:creationId xmlns:a16="http://schemas.microsoft.com/office/drawing/2014/main" id="{90C03E8B-ED90-4342-B198-7CABE31F7C18}"/>
                    </a:ext>
                  </a:extLst>
                </p:cNvPr>
                <p:cNvSpPr txBox="1">
                  <a:spLocks noChangeArrowheads="1"/>
                </p:cNvSpPr>
                <p:nvPr/>
              </p:nvSpPr>
              <p:spPr bwMode="auto">
                <a:xfrm>
                  <a:off x="1668" y="1630"/>
                  <a:ext cx="983" cy="252"/>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14:m>
                    <m:oMathPara xmlns:m="http://schemas.openxmlformats.org/officeDocument/2006/math">
                      <m:oMathParaPr>
                        <m:jc m:val="centerGroup"/>
                      </m:oMathParaPr>
                      <m:oMath xmlns:m="http://schemas.openxmlformats.org/officeDocument/2006/math">
                        <m:sSub>
                          <m:sSubPr>
                            <m:ctrlPr>
                              <a:rPr lang="it-IT" altLang="it-IT" sz="2000" b="0" i="1" dirty="0" smtClean="0">
                                <a:latin typeface="Cambria Math" panose="02040503050406030204" pitchFamily="18" charset="0"/>
                              </a:rPr>
                            </m:ctrlPr>
                          </m:sSubPr>
                          <m:e>
                            <m:r>
                              <a:rPr lang="it-IT" altLang="it-IT" sz="2000" b="0" i="1" dirty="0" smtClean="0">
                                <a:latin typeface="Cambria Math" panose="02040503050406030204" pitchFamily="18" charset="0"/>
                              </a:rPr>
                              <m:t>𝑟</m:t>
                            </m:r>
                          </m:e>
                          <m:sub>
                            <m:r>
                              <a:rPr lang="it-IT" altLang="it-IT" sz="2000" b="0" i="1" dirty="0" smtClean="0">
                                <a:latin typeface="Cambria Math" panose="02040503050406030204" pitchFamily="18" charset="0"/>
                              </a:rPr>
                              <m:t>10</m:t>
                            </m:r>
                          </m:sub>
                        </m:sSub>
                        <m:r>
                          <a:rPr lang="it-IT" altLang="it-IT" sz="2000" b="0" i="1" dirty="0" smtClean="0">
                            <a:latin typeface="Cambria Math" panose="02040503050406030204" pitchFamily="18" charset="0"/>
                          </a:rPr>
                          <m:t>=</m:t>
                        </m:r>
                        <m:r>
                          <a:rPr lang="it-IT" altLang="it-IT" sz="2000" i="1" dirty="0" smtClean="0">
                            <a:latin typeface="Cambria Math" panose="02040503050406030204" pitchFamily="18" charset="0"/>
                          </a:rPr>
                          <m:t>0.5</m:t>
                        </m:r>
                      </m:oMath>
                    </m:oMathPara>
                  </a14:m>
                  <a:endParaRPr lang="it-IT" altLang="it-IT" sz="2400" dirty="0">
                    <a:latin typeface="Comic Sans MS" panose="030F0702030302020204" pitchFamily="66" charset="0"/>
                  </a:endParaRPr>
                </a:p>
              </p:txBody>
            </p:sp>
          </mc:Choice>
          <mc:Fallback xmlns="">
            <p:sp>
              <p:nvSpPr>
                <p:cNvPr id="47" name="Text Box 74">
                  <a:extLst>
                    <a:ext uri="{FF2B5EF4-FFF2-40B4-BE49-F238E27FC236}">
                      <a16:creationId xmlns:a16="http://schemas.microsoft.com/office/drawing/2014/main" id="{90C03E8B-ED90-4342-B198-7CABE31F7C18}"/>
                    </a:ext>
                  </a:extLst>
                </p:cNvPr>
                <p:cNvSpPr txBox="1">
                  <a:spLocks noRot="1" noChangeAspect="1" noMove="1" noResize="1" noEditPoints="1" noAdjustHandles="1" noChangeArrowheads="1" noChangeShapeType="1" noTextEdit="1"/>
                </p:cNvSpPr>
                <p:nvPr/>
              </p:nvSpPr>
              <p:spPr bwMode="auto">
                <a:xfrm>
                  <a:off x="1668" y="1630"/>
                  <a:ext cx="983" cy="252"/>
                </a:xfrm>
                <a:prstGeom prst="rect">
                  <a:avLst/>
                </a:prstGeom>
                <a:blipFill>
                  <a:blip r:embed="rId13"/>
                  <a:stretch>
                    <a:fillRect b="-4688"/>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8" name="Text Box 75">
                  <a:extLst>
                    <a:ext uri="{FF2B5EF4-FFF2-40B4-BE49-F238E27FC236}">
                      <a16:creationId xmlns:a16="http://schemas.microsoft.com/office/drawing/2014/main" id="{4B27FBCE-D27C-4D9C-8FAA-52C19F3DAB3C}"/>
                    </a:ext>
                  </a:extLst>
                </p:cNvPr>
                <p:cNvSpPr txBox="1">
                  <a:spLocks noChangeArrowheads="1"/>
                </p:cNvSpPr>
                <p:nvPr/>
              </p:nvSpPr>
              <p:spPr bwMode="auto">
                <a:xfrm>
                  <a:off x="2960" y="1640"/>
                  <a:ext cx="1145" cy="252"/>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14:m>
                    <m:oMathPara xmlns:m="http://schemas.openxmlformats.org/officeDocument/2006/math">
                      <m:oMathParaPr>
                        <m:jc m:val="centerGroup"/>
                      </m:oMathParaPr>
                      <m:oMath xmlns:m="http://schemas.openxmlformats.org/officeDocument/2006/math">
                        <m:sSub>
                          <m:sSubPr>
                            <m:ctrlPr>
                              <a:rPr lang="it-IT" altLang="it-IT" sz="2000" i="1" dirty="0" smtClean="0">
                                <a:latin typeface="Cambria Math" panose="02040503050406030204" pitchFamily="18" charset="0"/>
                              </a:rPr>
                            </m:ctrlPr>
                          </m:sSubPr>
                          <m:e>
                            <m:r>
                              <a:rPr lang="it-IT" altLang="it-IT" sz="2000" i="1" dirty="0">
                                <a:latin typeface="Cambria Math" panose="02040503050406030204" pitchFamily="18" charset="0"/>
                              </a:rPr>
                              <m:t>𝑟</m:t>
                            </m:r>
                          </m:e>
                          <m:sub>
                            <m:r>
                              <a:rPr lang="it-IT" altLang="it-IT" sz="2000" b="0" i="1" dirty="0" smtClean="0">
                                <a:latin typeface="Cambria Math" panose="02040503050406030204" pitchFamily="18" charset="0"/>
                              </a:rPr>
                              <m:t>2</m:t>
                            </m:r>
                            <m:r>
                              <a:rPr lang="it-IT" altLang="it-IT" sz="2000" i="1" dirty="0">
                                <a:latin typeface="Cambria Math" panose="02040503050406030204" pitchFamily="18" charset="0"/>
                              </a:rPr>
                              <m:t>0</m:t>
                            </m:r>
                          </m:sub>
                        </m:sSub>
                        <m:r>
                          <a:rPr lang="it-IT" altLang="it-IT" sz="2000" i="1" dirty="0">
                            <a:latin typeface="Cambria Math" panose="02040503050406030204" pitchFamily="18" charset="0"/>
                          </a:rPr>
                          <m:t>=0.5</m:t>
                        </m:r>
                      </m:oMath>
                    </m:oMathPara>
                  </a14:m>
                  <a:endParaRPr lang="it-IT" altLang="it-IT" sz="2400" dirty="0">
                    <a:latin typeface="Comic Sans MS" panose="030F0702030302020204" pitchFamily="66" charset="0"/>
                  </a:endParaRPr>
                </a:p>
              </p:txBody>
            </p:sp>
          </mc:Choice>
          <mc:Fallback xmlns="">
            <p:sp>
              <p:nvSpPr>
                <p:cNvPr id="48" name="Text Box 75">
                  <a:extLst>
                    <a:ext uri="{FF2B5EF4-FFF2-40B4-BE49-F238E27FC236}">
                      <a16:creationId xmlns:a16="http://schemas.microsoft.com/office/drawing/2014/main" id="{4B27FBCE-D27C-4D9C-8FAA-52C19F3DAB3C}"/>
                    </a:ext>
                  </a:extLst>
                </p:cNvPr>
                <p:cNvSpPr txBox="1">
                  <a:spLocks noRot="1" noChangeAspect="1" noMove="1" noResize="1" noEditPoints="1" noAdjustHandles="1" noChangeArrowheads="1" noChangeShapeType="1" noTextEdit="1"/>
                </p:cNvSpPr>
                <p:nvPr/>
              </p:nvSpPr>
              <p:spPr bwMode="auto">
                <a:xfrm>
                  <a:off x="2960" y="1640"/>
                  <a:ext cx="1145" cy="252"/>
                </a:xfrm>
                <a:prstGeom prst="rect">
                  <a:avLst/>
                </a:prstGeom>
                <a:blipFill>
                  <a:blip r:embed="rId14"/>
                  <a:stretch>
                    <a:fillRect b="-6349"/>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9" name="Text Box 76">
                  <a:extLst>
                    <a:ext uri="{FF2B5EF4-FFF2-40B4-BE49-F238E27FC236}">
                      <a16:creationId xmlns:a16="http://schemas.microsoft.com/office/drawing/2014/main" id="{20788AA7-2D95-4198-BD7E-5D169DE06B8C}"/>
                    </a:ext>
                  </a:extLst>
                </p:cNvPr>
                <p:cNvSpPr txBox="1">
                  <a:spLocks noChangeArrowheads="1"/>
                </p:cNvSpPr>
                <p:nvPr/>
              </p:nvSpPr>
              <p:spPr bwMode="auto">
                <a:xfrm>
                  <a:off x="4512" y="1618"/>
                  <a:ext cx="912" cy="252"/>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14:m>
                    <m:oMathPara xmlns:m="http://schemas.openxmlformats.org/officeDocument/2006/math">
                      <m:oMathParaPr>
                        <m:jc m:val="centerGroup"/>
                      </m:oMathParaPr>
                      <m:oMath xmlns:m="http://schemas.openxmlformats.org/officeDocument/2006/math">
                        <m:sSub>
                          <m:sSubPr>
                            <m:ctrlPr>
                              <a:rPr lang="it-IT" altLang="it-IT" sz="2000" i="1" dirty="0" smtClean="0">
                                <a:latin typeface="Cambria Math" panose="02040503050406030204" pitchFamily="18" charset="0"/>
                              </a:rPr>
                            </m:ctrlPr>
                          </m:sSubPr>
                          <m:e>
                            <m:r>
                              <a:rPr lang="it-IT" altLang="it-IT" sz="2000" i="1" dirty="0">
                                <a:latin typeface="Cambria Math" panose="02040503050406030204" pitchFamily="18" charset="0"/>
                              </a:rPr>
                              <m:t>𝑟</m:t>
                            </m:r>
                          </m:e>
                          <m:sub>
                            <m:r>
                              <a:rPr lang="it-IT" altLang="it-IT" sz="2000" b="0" i="1" dirty="0" smtClean="0">
                                <a:latin typeface="Cambria Math" panose="02040503050406030204" pitchFamily="18" charset="0"/>
                              </a:rPr>
                              <m:t>3</m:t>
                            </m:r>
                            <m:r>
                              <a:rPr lang="it-IT" altLang="it-IT" sz="2000" i="1" dirty="0">
                                <a:latin typeface="Cambria Math" panose="02040503050406030204" pitchFamily="18" charset="0"/>
                              </a:rPr>
                              <m:t>0</m:t>
                            </m:r>
                          </m:sub>
                        </m:sSub>
                        <m:r>
                          <a:rPr lang="it-IT" altLang="it-IT" sz="2000" i="1" dirty="0">
                            <a:latin typeface="Cambria Math" panose="02040503050406030204" pitchFamily="18" charset="0"/>
                          </a:rPr>
                          <m:t>=0.5</m:t>
                        </m:r>
                      </m:oMath>
                    </m:oMathPara>
                  </a14:m>
                  <a:endParaRPr lang="it-IT" altLang="it-IT" sz="2400" dirty="0">
                    <a:latin typeface="Comic Sans MS" panose="030F0702030302020204" pitchFamily="66" charset="0"/>
                  </a:endParaRPr>
                </a:p>
              </p:txBody>
            </p:sp>
          </mc:Choice>
          <mc:Fallback xmlns="">
            <p:sp>
              <p:nvSpPr>
                <p:cNvPr id="49" name="Text Box 76">
                  <a:extLst>
                    <a:ext uri="{FF2B5EF4-FFF2-40B4-BE49-F238E27FC236}">
                      <a16:creationId xmlns:a16="http://schemas.microsoft.com/office/drawing/2014/main" id="{20788AA7-2D95-4198-BD7E-5D169DE06B8C}"/>
                    </a:ext>
                  </a:extLst>
                </p:cNvPr>
                <p:cNvSpPr txBox="1">
                  <a:spLocks noRot="1" noChangeAspect="1" noMove="1" noResize="1" noEditPoints="1" noAdjustHandles="1" noChangeArrowheads="1" noChangeShapeType="1" noTextEdit="1"/>
                </p:cNvSpPr>
                <p:nvPr/>
              </p:nvSpPr>
              <p:spPr bwMode="auto">
                <a:xfrm>
                  <a:off x="4512" y="1618"/>
                  <a:ext cx="912" cy="252"/>
                </a:xfrm>
                <a:prstGeom prst="rect">
                  <a:avLst/>
                </a:prstGeom>
                <a:blipFill>
                  <a:blip r:embed="rId15"/>
                  <a:stretch>
                    <a:fillRect b="-4688"/>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0" name="Text Box 77">
                  <a:extLst>
                    <a:ext uri="{FF2B5EF4-FFF2-40B4-BE49-F238E27FC236}">
                      <a16:creationId xmlns:a16="http://schemas.microsoft.com/office/drawing/2014/main" id="{BC3EE5F7-BD0F-4DB1-ACC4-905C4015E1E4}"/>
                    </a:ext>
                  </a:extLst>
                </p:cNvPr>
                <p:cNvSpPr txBox="1">
                  <a:spLocks noChangeArrowheads="1"/>
                </p:cNvSpPr>
                <p:nvPr/>
              </p:nvSpPr>
              <p:spPr bwMode="auto">
                <a:xfrm>
                  <a:off x="4369" y="2697"/>
                  <a:ext cx="877" cy="252"/>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14:m>
                    <m:oMathPara xmlns:m="http://schemas.openxmlformats.org/officeDocument/2006/math">
                      <m:oMathParaPr>
                        <m:jc m:val="centerGroup"/>
                      </m:oMathParaPr>
                      <m:oMath xmlns:m="http://schemas.openxmlformats.org/officeDocument/2006/math">
                        <m:sSub>
                          <m:sSubPr>
                            <m:ctrlPr>
                              <a:rPr lang="it-IT" altLang="it-IT" sz="2000" i="1" dirty="0" smtClean="0">
                                <a:latin typeface="Cambria Math" panose="02040503050406030204" pitchFamily="18" charset="0"/>
                              </a:rPr>
                            </m:ctrlPr>
                          </m:sSubPr>
                          <m:e>
                            <m:r>
                              <a:rPr lang="it-IT" altLang="it-IT" sz="2000" i="1" dirty="0">
                                <a:latin typeface="Cambria Math" panose="02040503050406030204" pitchFamily="18" charset="0"/>
                              </a:rPr>
                              <m:t>𝑟</m:t>
                            </m:r>
                          </m:e>
                          <m:sub>
                            <m:r>
                              <a:rPr lang="it-IT" altLang="it-IT" sz="2000" i="1" dirty="0">
                                <a:latin typeface="Cambria Math" panose="02040503050406030204" pitchFamily="18" charset="0"/>
                              </a:rPr>
                              <m:t>3</m:t>
                            </m:r>
                            <m:r>
                              <a:rPr lang="it-IT" altLang="it-IT" sz="2000" b="0" i="1" dirty="0" smtClean="0">
                                <a:latin typeface="Cambria Math" panose="02040503050406030204" pitchFamily="18" charset="0"/>
                              </a:rPr>
                              <m:t>1</m:t>
                            </m:r>
                          </m:sub>
                        </m:sSub>
                        <m:r>
                          <a:rPr lang="it-IT" altLang="it-IT" sz="2000" i="1" dirty="0">
                            <a:latin typeface="Cambria Math" panose="02040503050406030204" pitchFamily="18" charset="0"/>
                          </a:rPr>
                          <m:t>=0.5</m:t>
                        </m:r>
                      </m:oMath>
                    </m:oMathPara>
                  </a14:m>
                  <a:endParaRPr lang="it-IT" altLang="it-IT" sz="2400" dirty="0">
                    <a:latin typeface="Comic Sans MS" panose="030F0702030302020204" pitchFamily="66" charset="0"/>
                  </a:endParaRPr>
                </a:p>
              </p:txBody>
            </p:sp>
          </mc:Choice>
          <mc:Fallback xmlns="">
            <p:sp>
              <p:nvSpPr>
                <p:cNvPr id="50" name="Text Box 77">
                  <a:extLst>
                    <a:ext uri="{FF2B5EF4-FFF2-40B4-BE49-F238E27FC236}">
                      <a16:creationId xmlns:a16="http://schemas.microsoft.com/office/drawing/2014/main" id="{BC3EE5F7-BD0F-4DB1-ACC4-905C4015E1E4}"/>
                    </a:ext>
                  </a:extLst>
                </p:cNvPr>
                <p:cNvSpPr txBox="1">
                  <a:spLocks noRot="1" noChangeAspect="1" noMove="1" noResize="1" noEditPoints="1" noAdjustHandles="1" noChangeArrowheads="1" noChangeShapeType="1" noTextEdit="1"/>
                </p:cNvSpPr>
                <p:nvPr/>
              </p:nvSpPr>
              <p:spPr bwMode="auto">
                <a:xfrm>
                  <a:off x="4369" y="2697"/>
                  <a:ext cx="877" cy="252"/>
                </a:xfrm>
                <a:prstGeom prst="rect">
                  <a:avLst/>
                </a:prstGeom>
                <a:blipFill>
                  <a:blip r:embed="rId16"/>
                  <a:stretch>
                    <a:fillRect b="-4688"/>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1" name="Text Box 78 1">
                  <a:extLst>
                    <a:ext uri="{FF2B5EF4-FFF2-40B4-BE49-F238E27FC236}">
                      <a16:creationId xmlns:a16="http://schemas.microsoft.com/office/drawing/2014/main" id="{B93E8C9C-AF6B-46D5-AEFC-1CD18B5AC1F3}"/>
                    </a:ext>
                  </a:extLst>
                </p:cNvPr>
                <p:cNvSpPr txBox="1">
                  <a:spLocks noChangeArrowheads="1"/>
                </p:cNvSpPr>
                <p:nvPr/>
              </p:nvSpPr>
              <p:spPr bwMode="auto">
                <a:xfrm>
                  <a:off x="2089" y="1920"/>
                  <a:ext cx="839" cy="252"/>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14:m>
                    <m:oMathPara xmlns:m="http://schemas.openxmlformats.org/officeDocument/2006/math">
                      <m:oMathParaPr>
                        <m:jc m:val="centerGroup"/>
                      </m:oMathParaPr>
                      <m:oMath xmlns:m="http://schemas.openxmlformats.org/officeDocument/2006/math">
                        <m:sSub>
                          <m:sSubPr>
                            <m:ctrlPr>
                              <a:rPr lang="it-IT" altLang="it-IT" sz="2000" i="1" dirty="0" smtClean="0">
                                <a:latin typeface="Cambria Math" panose="02040503050406030204" pitchFamily="18" charset="0"/>
                              </a:rPr>
                            </m:ctrlPr>
                          </m:sSubPr>
                          <m:e>
                            <m:r>
                              <a:rPr lang="it-IT" altLang="it-IT" sz="2000" i="1" dirty="0">
                                <a:latin typeface="Cambria Math" panose="02040503050406030204" pitchFamily="18" charset="0"/>
                              </a:rPr>
                              <m:t>𝑟</m:t>
                            </m:r>
                          </m:e>
                          <m:sub>
                            <m:r>
                              <a:rPr lang="it-IT" altLang="it-IT" sz="2000" b="0" i="1" dirty="0" smtClean="0">
                                <a:latin typeface="Cambria Math" panose="02040503050406030204" pitchFamily="18" charset="0"/>
                              </a:rPr>
                              <m:t>12</m:t>
                            </m:r>
                          </m:sub>
                        </m:sSub>
                        <m:r>
                          <a:rPr lang="it-IT" altLang="it-IT" sz="2000" i="1" dirty="0">
                            <a:latin typeface="Cambria Math" panose="02040503050406030204" pitchFamily="18" charset="0"/>
                          </a:rPr>
                          <m:t>=0.5</m:t>
                        </m:r>
                      </m:oMath>
                    </m:oMathPara>
                  </a14:m>
                  <a:endParaRPr lang="it-IT" altLang="it-IT" sz="2400" dirty="0">
                    <a:latin typeface="Comic Sans MS" panose="030F0702030302020204" pitchFamily="66" charset="0"/>
                  </a:endParaRPr>
                </a:p>
              </p:txBody>
            </p:sp>
          </mc:Choice>
          <mc:Fallback xmlns="">
            <p:sp>
              <p:nvSpPr>
                <p:cNvPr id="51" name="Text Box 78 1">
                  <a:extLst>
                    <a:ext uri="{FF2B5EF4-FFF2-40B4-BE49-F238E27FC236}">
                      <a16:creationId xmlns:a16="http://schemas.microsoft.com/office/drawing/2014/main" id="{B93E8C9C-AF6B-46D5-AEFC-1CD18B5AC1F3}"/>
                    </a:ext>
                  </a:extLst>
                </p:cNvPr>
                <p:cNvSpPr txBox="1">
                  <a:spLocks noRot="1" noChangeAspect="1" noMove="1" noResize="1" noEditPoints="1" noAdjustHandles="1" noChangeArrowheads="1" noChangeShapeType="1" noTextEdit="1"/>
                </p:cNvSpPr>
                <p:nvPr/>
              </p:nvSpPr>
              <p:spPr bwMode="auto">
                <a:xfrm>
                  <a:off x="2089" y="1920"/>
                  <a:ext cx="839" cy="252"/>
                </a:xfrm>
                <a:prstGeom prst="rect">
                  <a:avLst/>
                </a:prstGeom>
                <a:blipFill>
                  <a:blip r:embed="rId17"/>
                  <a:stretch>
                    <a:fillRect b="-19643"/>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6" name="Text Box 78 2">
                  <a:extLst>
                    <a:ext uri="{FF2B5EF4-FFF2-40B4-BE49-F238E27FC236}">
                      <a16:creationId xmlns:a16="http://schemas.microsoft.com/office/drawing/2014/main" id="{3A544908-E0C3-403F-A603-D10F25CF85B7}"/>
                    </a:ext>
                  </a:extLst>
                </p:cNvPr>
                <p:cNvSpPr txBox="1">
                  <a:spLocks noChangeArrowheads="1"/>
                </p:cNvSpPr>
                <p:nvPr/>
              </p:nvSpPr>
              <p:spPr bwMode="auto">
                <a:xfrm>
                  <a:off x="3529" y="1904"/>
                  <a:ext cx="839" cy="252"/>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14:m>
                    <m:oMathPara xmlns:m="http://schemas.openxmlformats.org/officeDocument/2006/math">
                      <m:oMathParaPr>
                        <m:jc m:val="centerGroup"/>
                      </m:oMathParaPr>
                      <m:oMath xmlns:m="http://schemas.openxmlformats.org/officeDocument/2006/math">
                        <m:sSub>
                          <m:sSubPr>
                            <m:ctrlPr>
                              <a:rPr lang="it-IT" altLang="it-IT" sz="2000" i="1" dirty="0" smtClean="0">
                                <a:latin typeface="Cambria Math" panose="02040503050406030204" pitchFamily="18" charset="0"/>
                              </a:rPr>
                            </m:ctrlPr>
                          </m:sSubPr>
                          <m:e>
                            <m:r>
                              <a:rPr lang="it-IT" altLang="it-IT" sz="2000" i="1" dirty="0">
                                <a:latin typeface="Cambria Math" panose="02040503050406030204" pitchFamily="18" charset="0"/>
                              </a:rPr>
                              <m:t>𝑟</m:t>
                            </m:r>
                          </m:e>
                          <m:sub>
                            <m:r>
                              <a:rPr lang="it-IT" altLang="it-IT" sz="2000" b="0" i="1" dirty="0" smtClean="0">
                                <a:latin typeface="Cambria Math" panose="02040503050406030204" pitchFamily="18" charset="0"/>
                              </a:rPr>
                              <m:t>23</m:t>
                            </m:r>
                          </m:sub>
                        </m:sSub>
                        <m:r>
                          <a:rPr lang="it-IT" altLang="it-IT" sz="2000" i="1" dirty="0">
                            <a:latin typeface="Cambria Math" panose="02040503050406030204" pitchFamily="18" charset="0"/>
                          </a:rPr>
                          <m:t>=0.5</m:t>
                        </m:r>
                      </m:oMath>
                    </m:oMathPara>
                  </a14:m>
                  <a:endParaRPr lang="it-IT" altLang="it-IT" sz="2400" dirty="0">
                    <a:latin typeface="Comic Sans MS" panose="030F0702030302020204" pitchFamily="66" charset="0"/>
                  </a:endParaRPr>
                </a:p>
              </p:txBody>
            </p:sp>
          </mc:Choice>
          <mc:Fallback xmlns="">
            <p:sp>
              <p:nvSpPr>
                <p:cNvPr id="96" name="Text Box 78 2">
                  <a:extLst>
                    <a:ext uri="{FF2B5EF4-FFF2-40B4-BE49-F238E27FC236}">
                      <a16:creationId xmlns:a16="http://schemas.microsoft.com/office/drawing/2014/main" id="{3A544908-E0C3-403F-A603-D10F25CF85B7}"/>
                    </a:ext>
                  </a:extLst>
                </p:cNvPr>
                <p:cNvSpPr txBox="1">
                  <a:spLocks noRot="1" noChangeAspect="1" noMove="1" noResize="1" noEditPoints="1" noAdjustHandles="1" noChangeArrowheads="1" noChangeShapeType="1" noTextEdit="1"/>
                </p:cNvSpPr>
                <p:nvPr/>
              </p:nvSpPr>
              <p:spPr bwMode="auto">
                <a:xfrm>
                  <a:off x="3529" y="1904"/>
                  <a:ext cx="839" cy="252"/>
                </a:xfrm>
                <a:prstGeom prst="rect">
                  <a:avLst/>
                </a:prstGeom>
                <a:blipFill>
                  <a:blip r:embed="rId18"/>
                  <a:stretch>
                    <a:fillRect b="-19643"/>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p:grpSp>
      <p:pic>
        <p:nvPicPr>
          <p:cNvPr id="103" name="Immagine 102">
            <a:extLst>
              <a:ext uri="{FF2B5EF4-FFF2-40B4-BE49-F238E27FC236}">
                <a16:creationId xmlns:a16="http://schemas.microsoft.com/office/drawing/2014/main" id="{38350384-9D12-4EC7-B1C4-B4EC7B206816}"/>
              </a:ext>
            </a:extLst>
          </p:cNvPr>
          <p:cNvPicPr>
            <a:picLocks noChangeAspect="1"/>
          </p:cNvPicPr>
          <p:nvPr>
            <p:custDataLst>
              <p:tags r:id="rId1"/>
            </p:custDataLst>
          </p:nvPr>
        </p:nvPicPr>
        <p:blipFill>
          <a:blip r:embed="rId19">
            <a:extLst>
              <a:ext uri="{28A0092B-C50C-407E-A947-70E740481C1C}">
                <a14:useLocalDpi xmlns:a14="http://schemas.microsoft.com/office/drawing/2010/main" val="0"/>
              </a:ext>
            </a:extLst>
          </a:blip>
          <a:stretch>
            <a:fillRect/>
          </a:stretch>
        </p:blipFill>
        <p:spPr>
          <a:xfrm>
            <a:off x="3607956" y="4021480"/>
            <a:ext cx="3217863" cy="312209"/>
          </a:xfrm>
          <a:prstGeom prst="rect">
            <a:avLst/>
          </a:prstGeom>
        </p:spPr>
      </p:pic>
      <p:pic>
        <p:nvPicPr>
          <p:cNvPr id="83" name="Immagine 82">
            <a:extLst>
              <a:ext uri="{FF2B5EF4-FFF2-40B4-BE49-F238E27FC236}">
                <a16:creationId xmlns:a16="http://schemas.microsoft.com/office/drawing/2014/main" id="{480FBC50-0264-4E3E-96E9-99791259B807}"/>
              </a:ext>
            </a:extLst>
          </p:cNvPr>
          <p:cNvPicPr>
            <a:picLocks noChangeAspect="1"/>
          </p:cNvPicPr>
          <p:nvPr>
            <p:custDataLst>
              <p:tags r:id="rId2"/>
            </p:custDataLst>
          </p:nvPr>
        </p:nvPicPr>
        <p:blipFill>
          <a:blip r:embed="rId20">
            <a:extLst>
              <a:ext uri="{28A0092B-C50C-407E-A947-70E740481C1C}">
                <a14:useLocalDpi xmlns:a14="http://schemas.microsoft.com/office/drawing/2010/main" val="0"/>
              </a:ext>
            </a:extLst>
          </a:blip>
          <a:stretch>
            <a:fillRect/>
          </a:stretch>
        </p:blipFill>
        <p:spPr>
          <a:xfrm>
            <a:off x="1290209" y="4660680"/>
            <a:ext cx="1158821" cy="285170"/>
          </a:xfrm>
          <a:prstGeom prst="rect">
            <a:avLst/>
          </a:prstGeom>
        </p:spPr>
      </p:pic>
      <p:pic>
        <p:nvPicPr>
          <p:cNvPr id="81" name="Immagine 80">
            <a:extLst>
              <a:ext uri="{FF2B5EF4-FFF2-40B4-BE49-F238E27FC236}">
                <a16:creationId xmlns:a16="http://schemas.microsoft.com/office/drawing/2014/main" id="{42408F6B-0010-4A5E-B973-8FFD419B97E4}"/>
              </a:ext>
            </a:extLst>
          </p:cNvPr>
          <p:cNvPicPr>
            <a:picLocks noChangeAspect="1"/>
          </p:cNvPicPr>
          <p:nvPr>
            <p:custDataLst>
              <p:tags r:id="rId3"/>
            </p:custDataLst>
          </p:nvPr>
        </p:nvPicPr>
        <p:blipFill>
          <a:blip r:embed="rId21">
            <a:extLst>
              <a:ext uri="{28A0092B-C50C-407E-A947-70E740481C1C}">
                <a14:useLocalDpi xmlns:a14="http://schemas.microsoft.com/office/drawing/2010/main" val="0"/>
              </a:ext>
            </a:extLst>
          </a:blip>
          <a:stretch>
            <a:fillRect/>
          </a:stretch>
        </p:blipFill>
        <p:spPr>
          <a:xfrm>
            <a:off x="4095956" y="4675547"/>
            <a:ext cx="1022983" cy="283469"/>
          </a:xfrm>
          <a:prstGeom prst="rect">
            <a:avLst/>
          </a:prstGeom>
        </p:spPr>
      </p:pic>
      <p:pic>
        <p:nvPicPr>
          <p:cNvPr id="78" name="Immagine 77">
            <a:extLst>
              <a:ext uri="{FF2B5EF4-FFF2-40B4-BE49-F238E27FC236}">
                <a16:creationId xmlns:a16="http://schemas.microsoft.com/office/drawing/2014/main" id="{B192FB46-8463-442A-A83D-082BE2424F8B}"/>
              </a:ext>
            </a:extLst>
          </p:cNvPr>
          <p:cNvPicPr>
            <a:picLocks noChangeAspect="1"/>
          </p:cNvPicPr>
          <p:nvPr>
            <p:custDataLst>
              <p:tags r:id="rId4"/>
            </p:custDataLst>
          </p:nvPr>
        </p:nvPicPr>
        <p:blipFill>
          <a:blip r:embed="rId22">
            <a:extLst>
              <a:ext uri="{28A0092B-C50C-407E-A947-70E740481C1C}">
                <a14:useLocalDpi xmlns:a14="http://schemas.microsoft.com/office/drawing/2010/main" val="0"/>
              </a:ext>
            </a:extLst>
          </a:blip>
          <a:stretch>
            <a:fillRect/>
          </a:stretch>
        </p:blipFill>
        <p:spPr>
          <a:xfrm>
            <a:off x="6956359" y="4675547"/>
            <a:ext cx="1011186" cy="283469"/>
          </a:xfrm>
          <a:prstGeom prst="rect">
            <a:avLst/>
          </a:prstGeom>
        </p:spPr>
      </p:pic>
      <p:pic>
        <p:nvPicPr>
          <p:cNvPr id="87" name="Immagine 86">
            <a:extLst>
              <a:ext uri="{FF2B5EF4-FFF2-40B4-BE49-F238E27FC236}">
                <a16:creationId xmlns:a16="http://schemas.microsoft.com/office/drawing/2014/main" id="{FB3B40CF-95D1-4DA7-A64F-7AF68727CCD6}"/>
              </a:ext>
            </a:extLst>
          </p:cNvPr>
          <p:cNvPicPr>
            <a:picLocks noChangeAspect="1"/>
          </p:cNvPicPr>
          <p:nvPr>
            <p:custDataLst>
              <p:tags r:id="rId5"/>
            </p:custDataLst>
          </p:nvPr>
        </p:nvPicPr>
        <p:blipFill>
          <a:blip r:embed="rId23">
            <a:extLst>
              <a:ext uri="{28A0092B-C50C-407E-A947-70E740481C1C}">
                <a14:useLocalDpi xmlns:a14="http://schemas.microsoft.com/office/drawing/2010/main" val="0"/>
              </a:ext>
            </a:extLst>
          </a:blip>
          <a:stretch>
            <a:fillRect/>
          </a:stretch>
        </p:blipFill>
        <p:spPr>
          <a:xfrm>
            <a:off x="3214770" y="3422856"/>
            <a:ext cx="3217863" cy="308393"/>
          </a:xfrm>
          <a:prstGeom prst="rect">
            <a:avLst/>
          </a:prstGeom>
        </p:spPr>
      </p:pic>
      <p:pic>
        <p:nvPicPr>
          <p:cNvPr id="58" name="Immagine 57">
            <a:extLst>
              <a:ext uri="{FF2B5EF4-FFF2-40B4-BE49-F238E27FC236}">
                <a16:creationId xmlns:a16="http://schemas.microsoft.com/office/drawing/2014/main" id="{D01E0016-5219-454B-B639-7B02128C17B0}"/>
              </a:ext>
            </a:extLst>
          </p:cNvPr>
          <p:cNvPicPr>
            <a:picLocks noChangeAspect="1"/>
          </p:cNvPicPr>
          <p:nvPr>
            <p:custDataLst>
              <p:tags r:id="rId6"/>
            </p:custDataLst>
          </p:nvPr>
        </p:nvPicPr>
        <p:blipFill>
          <a:blip r:embed="rId24">
            <a:extLst>
              <a:ext uri="{28A0092B-C50C-407E-A947-70E740481C1C}">
                <a14:useLocalDpi xmlns:a14="http://schemas.microsoft.com/office/drawing/2010/main" val="0"/>
              </a:ext>
            </a:extLst>
          </a:blip>
          <a:stretch>
            <a:fillRect/>
          </a:stretch>
        </p:blipFill>
        <p:spPr>
          <a:xfrm>
            <a:off x="2299856" y="5668454"/>
            <a:ext cx="5824735" cy="336838"/>
          </a:xfrm>
          <a:prstGeom prst="rect">
            <a:avLst/>
          </a:prstGeom>
        </p:spPr>
      </p:pic>
      <p:pic>
        <p:nvPicPr>
          <p:cNvPr id="53" name="Immagine 52"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hat{U}=\pr\left(\sum_{i=1}^v X_i&gt;0\right)=1-\pi(0,0,0)=1-\frac{1}{10}\cdot\frac{1}{2}\cdot\frac{1}{3}=\frac{59}{60}&#10;\end{eqnarray*}&#10;}&#10;\end{document}" title="IguanaTex Bitmap Display">
            <a:extLst>
              <a:ext uri="{FF2B5EF4-FFF2-40B4-BE49-F238E27FC236}">
                <a16:creationId xmlns:a16="http://schemas.microsoft.com/office/drawing/2014/main" id="{417AC73E-42C3-36D3-7DDA-50387B064C5A}"/>
              </a:ext>
            </a:extLst>
          </p:cNvPr>
          <p:cNvPicPr>
            <a:picLocks noChangeAspect="1"/>
          </p:cNvPicPr>
          <p:nvPr>
            <p:custDataLst>
              <p:tags r:id="rId7"/>
            </p:custDataLst>
          </p:nvPr>
        </p:nvPicPr>
        <p:blipFill>
          <a:blip r:embed="rId25">
            <a:extLst>
              <a:ext uri="{28A0092B-C50C-407E-A947-70E740481C1C}">
                <a14:useLocalDpi xmlns:a14="http://schemas.microsoft.com/office/drawing/2010/main" val="0"/>
              </a:ext>
            </a:extLst>
          </a:blip>
          <a:stretch>
            <a:fillRect/>
          </a:stretch>
        </p:blipFill>
        <p:spPr>
          <a:xfrm>
            <a:off x="2007178" y="6646235"/>
            <a:ext cx="5759779" cy="729178"/>
          </a:xfrm>
          <a:prstGeom prst="rect">
            <a:avLst/>
          </a:prstGeom>
        </p:spPr>
      </p:pic>
    </p:spTree>
    <p:extLst>
      <p:ext uri="{BB962C8B-B14F-4D97-AF65-F5344CB8AC3E}">
        <p14:creationId xmlns:p14="http://schemas.microsoft.com/office/powerpoint/2010/main" val="37650112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DC1A5E6-60C7-4C3E-86FE-898B367F7CAF}"/>
              </a:ext>
            </a:extLst>
          </p:cNvPr>
          <p:cNvSpPr>
            <a:spLocks noGrp="1"/>
          </p:cNvSpPr>
          <p:nvPr>
            <p:ph type="title"/>
          </p:nvPr>
        </p:nvSpPr>
        <p:spPr/>
        <p:txBody>
          <a:bodyPr/>
          <a:lstStyle/>
          <a:p>
            <a:r>
              <a:rPr lang="it-IT" dirty="0" err="1"/>
              <a:t>Little’s</a:t>
            </a:r>
            <a:r>
              <a:rPr lang="it-IT" dirty="0"/>
              <a:t> </a:t>
            </a:r>
            <a:r>
              <a:rPr lang="it-IT" dirty="0" err="1"/>
              <a:t>Law</a:t>
            </a:r>
            <a:r>
              <a:rPr lang="it-IT" dirty="0"/>
              <a:t> for Queuing Networks</a:t>
            </a:r>
            <a:endParaRPr lang="en-GB" dirty="0"/>
          </a:p>
        </p:txBody>
      </p:sp>
      <mc:AlternateContent xmlns:mc="http://schemas.openxmlformats.org/markup-compatibility/2006" xmlns:a14="http://schemas.microsoft.com/office/drawing/2010/main">
        <mc:Choice Requires="a14">
          <p:sp>
            <p:nvSpPr>
              <p:cNvPr id="3" name="Segnaposto contenuto 2">
                <a:extLst>
                  <a:ext uri="{FF2B5EF4-FFF2-40B4-BE49-F238E27FC236}">
                    <a16:creationId xmlns:a16="http://schemas.microsoft.com/office/drawing/2014/main" id="{D163AB63-BA11-4086-ABC0-CFC1BB9D604B}"/>
                  </a:ext>
                </a:extLst>
              </p:cNvPr>
              <p:cNvSpPr>
                <a:spLocks noGrp="1"/>
              </p:cNvSpPr>
              <p:nvPr>
                <p:ph idx="1"/>
              </p:nvPr>
            </p:nvSpPr>
            <p:spPr>
              <a:xfrm>
                <a:off x="332510" y="918095"/>
                <a:ext cx="9445336" cy="6059058"/>
              </a:xfrm>
            </p:spPr>
            <p:txBody>
              <a:bodyPr>
                <a:normAutofit/>
              </a:bodyPr>
              <a:lstStyle/>
              <a:p>
                <a:r>
                  <a:rPr lang="en-US" dirty="0"/>
                  <a:t>Let us consider any </a:t>
                </a:r>
                <a:r>
                  <a:rPr lang="en-US" dirty="0">
                    <a:solidFill>
                      <a:srgbClr val="E71224"/>
                    </a:solidFill>
                  </a:rPr>
                  <a:t>arbitrarily complex Jackson network</a:t>
                </a:r>
              </a:p>
              <a:p>
                <a:endParaRPr lang="en-US" dirty="0"/>
              </a:p>
              <a:p>
                <a:r>
                  <a:rPr lang="en-US" dirty="0"/>
                  <a:t>If the </a:t>
                </a:r>
                <a:r>
                  <a:rPr lang="en-US" dirty="0">
                    <a:solidFill>
                      <a:srgbClr val="E71224"/>
                    </a:solidFill>
                  </a:rPr>
                  <a:t>QN is ergodic</a:t>
                </a:r>
                <a:r>
                  <a:rPr lang="en-US" dirty="0"/>
                  <a:t>, then the </a:t>
                </a:r>
                <a:r>
                  <a:rPr lang="en-US" dirty="0">
                    <a:solidFill>
                      <a:srgbClr val="E71224"/>
                    </a:solidFill>
                  </a:rPr>
                  <a:t>Little’s Law holds in a wider-sense</a:t>
                </a:r>
                <a:r>
                  <a:rPr lang="en-US" dirty="0"/>
                  <a:t>, namely:</a:t>
                </a:r>
              </a:p>
              <a:p>
                <a:endParaRPr lang="en-US" dirty="0"/>
              </a:p>
              <a:p>
                <a:r>
                  <a:rPr lang="en-US" dirty="0"/>
                  <a:t>Let </a:t>
                </a:r>
                <a14:m>
                  <m:oMath xmlns:m="http://schemas.openxmlformats.org/officeDocument/2006/math">
                    <m:sSup>
                      <m:sSupPr>
                        <m:ctrlPr>
                          <a:rPr lang="it-IT" altLang="it-IT" b="0" i="1" smtClean="0">
                            <a:solidFill>
                              <a:srgbClr val="E71224"/>
                            </a:solidFill>
                            <a:latin typeface="Cambria Math" panose="02040503050406030204" pitchFamily="18" charset="0"/>
                          </a:rPr>
                        </m:ctrlPr>
                      </m:sSupPr>
                      <m:e>
                        <m:r>
                          <a:rPr lang="it-IT" altLang="it-IT" b="0" i="1" smtClean="0">
                            <a:solidFill>
                              <a:srgbClr val="E71224"/>
                            </a:solidFill>
                            <a:latin typeface="Cambria Math" panose="02040503050406030204" pitchFamily="18" charset="0"/>
                          </a:rPr>
                          <m:t>𝜆</m:t>
                        </m:r>
                      </m:e>
                      <m:sup>
                        <m:r>
                          <a:rPr lang="it-IT" altLang="it-IT" b="0" i="1" smtClean="0">
                            <a:solidFill>
                              <a:srgbClr val="E71224"/>
                            </a:solidFill>
                            <a:latin typeface="Cambria Math" panose="02040503050406030204" pitchFamily="18" charset="0"/>
                          </a:rPr>
                          <m:t>𝑖𝑛</m:t>
                        </m:r>
                      </m:sup>
                    </m:sSup>
                  </m:oMath>
                </a14:m>
                <a:r>
                  <a:rPr lang="en-US" dirty="0"/>
                  <a:t> be the total rate of arrivals for outside to the network:</a:t>
                </a:r>
              </a:p>
              <a:p>
                <a:endParaRPr lang="en-US" dirty="0"/>
              </a:p>
              <a:p>
                <a:r>
                  <a:rPr lang="en-US" dirty="0"/>
                  <a:t>Let </a:t>
                </a:r>
                <a14:m>
                  <m:oMath xmlns:m="http://schemas.openxmlformats.org/officeDocument/2006/math">
                    <m:acc>
                      <m:accPr>
                        <m:chr m:val="̅"/>
                        <m:ctrlPr>
                          <a:rPr lang="it-IT" altLang="it-IT" i="1" dirty="0">
                            <a:solidFill>
                              <a:srgbClr val="E71224"/>
                            </a:solidFill>
                            <a:latin typeface="Cambria Math" panose="02040503050406030204" pitchFamily="18" charset="0"/>
                          </a:rPr>
                        </m:ctrlPr>
                      </m:accPr>
                      <m:e>
                        <m:r>
                          <a:rPr lang="it-IT" altLang="it-IT" i="1" dirty="0">
                            <a:solidFill>
                              <a:srgbClr val="E71224"/>
                            </a:solidFill>
                            <a:latin typeface="Cambria Math" panose="02040503050406030204" pitchFamily="18" charset="0"/>
                          </a:rPr>
                          <m:t>𝑥</m:t>
                        </m:r>
                      </m:e>
                    </m:acc>
                  </m:oMath>
                </a14:m>
                <a:r>
                  <a:rPr lang="en-US" dirty="0"/>
                  <a:t> be the </a:t>
                </a:r>
                <a:r>
                  <a:rPr lang="en-US" dirty="0">
                    <a:solidFill>
                      <a:srgbClr val="E71224"/>
                    </a:solidFill>
                  </a:rPr>
                  <a:t>mean number of costumer </a:t>
                </a:r>
                <a:r>
                  <a:rPr lang="en-US" dirty="0"/>
                  <a:t>in the QN at the steady-state</a:t>
                </a:r>
              </a:p>
              <a:p>
                <a:endParaRPr lang="en-US" dirty="0"/>
              </a:p>
              <a:p>
                <a:endParaRPr lang="en-US" sz="4000" dirty="0"/>
              </a:p>
              <a:p>
                <a:r>
                  <a:rPr lang="en-US" dirty="0"/>
                  <a:t>Then the mean time spent by a costumer is QN is</a:t>
                </a:r>
              </a:p>
              <a:p>
                <a:endParaRPr lang="en-US" dirty="0"/>
              </a:p>
              <a:p>
                <a:endParaRPr lang="en-GB" dirty="0"/>
              </a:p>
            </p:txBody>
          </p:sp>
        </mc:Choice>
        <mc:Fallback xmlns="">
          <p:sp>
            <p:nvSpPr>
              <p:cNvPr id="3" name="Segnaposto contenuto 2">
                <a:extLst>
                  <a:ext uri="{FF2B5EF4-FFF2-40B4-BE49-F238E27FC236}">
                    <a16:creationId xmlns:a16="http://schemas.microsoft.com/office/drawing/2014/main" id="{D163AB63-BA11-4086-ABC0-CFC1BB9D604B}"/>
                  </a:ext>
                </a:extLst>
              </p:cNvPr>
              <p:cNvSpPr>
                <a:spLocks noGrp="1" noRot="1" noChangeAspect="1" noMove="1" noResize="1" noEditPoints="1" noAdjustHandles="1" noChangeArrowheads="1" noChangeShapeType="1" noTextEdit="1"/>
              </p:cNvSpPr>
              <p:nvPr>
                <p:ph idx="1"/>
              </p:nvPr>
            </p:nvSpPr>
            <p:spPr>
              <a:xfrm>
                <a:off x="332510" y="918095"/>
                <a:ext cx="9445336" cy="6059058"/>
              </a:xfrm>
              <a:blipFill>
                <a:blip r:embed="rId8"/>
                <a:stretch>
                  <a:fillRect l="-775" t="-1308"/>
                </a:stretch>
              </a:blipFill>
            </p:spPr>
            <p:txBody>
              <a:bodyPr/>
              <a:lstStyle/>
              <a:p>
                <a:r>
                  <a:rPr lang="it-IT">
                    <a:noFill/>
                  </a:rPr>
                  <a:t> </a:t>
                </a:r>
              </a:p>
            </p:txBody>
          </p:sp>
        </mc:Fallback>
      </mc:AlternateContent>
      <p:sp>
        <p:nvSpPr>
          <p:cNvPr id="4" name="Segnaposto piè di pagina 3">
            <a:extLst>
              <a:ext uri="{FF2B5EF4-FFF2-40B4-BE49-F238E27FC236}">
                <a16:creationId xmlns:a16="http://schemas.microsoft.com/office/drawing/2014/main" id="{25BD614E-CCCC-4D24-8309-8F3D0EFC891D}"/>
              </a:ext>
            </a:extLst>
          </p:cNvPr>
          <p:cNvSpPr>
            <a:spLocks noGrp="1"/>
          </p:cNvSpPr>
          <p:nvPr>
            <p:ph type="ftr" sz="quarter" idx="11"/>
          </p:nvPr>
        </p:nvSpPr>
        <p:spPr/>
        <p:txBody>
          <a:bodyPr/>
          <a:lstStyle/>
          <a:p>
            <a:r>
              <a:rPr lang="it-IT"/>
              <a:t>alessandro.pilloni@unica.it</a:t>
            </a:r>
            <a:endParaRPr lang="it-IT" dirty="0"/>
          </a:p>
        </p:txBody>
      </p:sp>
      <p:sp>
        <p:nvSpPr>
          <p:cNvPr id="5" name="Segnaposto numero diapositiva 4">
            <a:extLst>
              <a:ext uri="{FF2B5EF4-FFF2-40B4-BE49-F238E27FC236}">
                <a16:creationId xmlns:a16="http://schemas.microsoft.com/office/drawing/2014/main" id="{ADF9B2A3-270A-4F5E-B660-8B7678A31882}"/>
              </a:ext>
            </a:extLst>
          </p:cNvPr>
          <p:cNvSpPr>
            <a:spLocks noGrp="1"/>
          </p:cNvSpPr>
          <p:nvPr>
            <p:ph type="sldNum" sz="quarter" idx="12"/>
          </p:nvPr>
        </p:nvSpPr>
        <p:spPr/>
        <p:txBody>
          <a:bodyPr/>
          <a:lstStyle/>
          <a:p>
            <a:fld id="{77D38DAF-82E5-4F16-9708-7032B2640FE9}" type="slidenum">
              <a:rPr lang="it-IT" smtClean="0"/>
              <a:t>19</a:t>
            </a:fld>
            <a:endParaRPr lang="it-IT"/>
          </a:p>
        </p:txBody>
      </p:sp>
      <p:pic>
        <p:nvPicPr>
          <p:cNvPr id="17" name="Immagine 16">
            <a:extLst>
              <a:ext uri="{FF2B5EF4-FFF2-40B4-BE49-F238E27FC236}">
                <a16:creationId xmlns:a16="http://schemas.microsoft.com/office/drawing/2014/main" id="{3975E6D8-392D-489D-BD01-DB0B83487EAB}"/>
              </a:ext>
            </a:extLst>
          </p:cNvPr>
          <p:cNvPicPr>
            <a:picLocks noChangeAspect="1"/>
          </p:cNvPicPr>
          <p:nvPr>
            <p:custDataLst>
              <p:tags r:id="rId1"/>
            </p:custDataLst>
          </p:nvPr>
        </p:nvPicPr>
        <p:blipFill>
          <a:blip r:embed="rId9">
            <a:extLst>
              <a:ext uri="{28A0092B-C50C-407E-A947-70E740481C1C}">
                <a14:useLocalDpi xmlns:a14="http://schemas.microsoft.com/office/drawing/2010/main" val="0"/>
              </a:ext>
            </a:extLst>
          </a:blip>
          <a:stretch>
            <a:fillRect/>
          </a:stretch>
        </p:blipFill>
        <p:spPr>
          <a:xfrm>
            <a:off x="7998784" y="2593779"/>
            <a:ext cx="1388802" cy="680452"/>
          </a:xfrm>
          <a:prstGeom prst="rect">
            <a:avLst/>
          </a:prstGeom>
        </p:spPr>
      </p:pic>
      <p:grpSp>
        <p:nvGrpSpPr>
          <p:cNvPr id="6" name="Gruppo 5">
            <a:extLst>
              <a:ext uri="{FF2B5EF4-FFF2-40B4-BE49-F238E27FC236}">
                <a16:creationId xmlns:a16="http://schemas.microsoft.com/office/drawing/2014/main" id="{9042F277-5A16-44C0-A535-9322E43DB00D}"/>
              </a:ext>
            </a:extLst>
          </p:cNvPr>
          <p:cNvGrpSpPr/>
          <p:nvPr/>
        </p:nvGrpSpPr>
        <p:grpSpPr>
          <a:xfrm>
            <a:off x="3033224" y="5657365"/>
            <a:ext cx="2975170" cy="1018732"/>
            <a:chOff x="2998053" y="5599093"/>
            <a:chExt cx="2975170" cy="1018732"/>
          </a:xfrm>
        </p:grpSpPr>
        <p:pic>
          <p:nvPicPr>
            <p:cNvPr id="24" name="Immagine 23">
              <a:extLst>
                <a:ext uri="{FF2B5EF4-FFF2-40B4-BE49-F238E27FC236}">
                  <a16:creationId xmlns:a16="http://schemas.microsoft.com/office/drawing/2014/main" id="{1CDC5729-E7F0-4EC3-9A52-E52647BC6600}"/>
                </a:ext>
              </a:extLst>
            </p:cNvPr>
            <p:cNvPicPr>
              <a:picLocks noChangeAspect="1"/>
            </p:cNvPicPr>
            <p:nvPr>
              <p:custDataLst>
                <p:tags r:id="rId4"/>
              </p:custDataLst>
            </p:nvPr>
          </p:nvPicPr>
          <p:blipFill>
            <a:blip r:embed="rId10">
              <a:extLst>
                <a:ext uri="{28A0092B-C50C-407E-A947-70E740481C1C}">
                  <a14:useLocalDpi xmlns:a14="http://schemas.microsoft.com/office/drawing/2010/main" val="0"/>
                </a:ext>
              </a:extLst>
            </a:blip>
            <a:stretch>
              <a:fillRect/>
            </a:stretch>
          </p:blipFill>
          <p:spPr>
            <a:xfrm>
              <a:off x="2998053" y="6059376"/>
              <a:ext cx="2975170" cy="558449"/>
            </a:xfrm>
            <a:prstGeom prst="rect">
              <a:avLst/>
            </a:prstGeom>
          </p:spPr>
        </p:pic>
        <p:pic>
          <p:nvPicPr>
            <p:cNvPr id="29" name="Immagine 28">
              <a:extLst>
                <a:ext uri="{FF2B5EF4-FFF2-40B4-BE49-F238E27FC236}">
                  <a16:creationId xmlns:a16="http://schemas.microsoft.com/office/drawing/2014/main" id="{9C6D2C8F-5231-4C56-BAB0-E473AE8AA08D}"/>
                </a:ext>
              </a:extLst>
            </p:cNvPr>
            <p:cNvPicPr>
              <a:picLocks noChangeAspect="1"/>
            </p:cNvPicPr>
            <p:nvPr>
              <p:custDataLst>
                <p:tags r:id="rId5"/>
              </p:custDataLst>
            </p:nvPr>
          </p:nvPicPr>
          <p:blipFill>
            <a:blip r:embed="rId11">
              <a:extLst>
                <a:ext uri="{28A0092B-C50C-407E-A947-70E740481C1C}">
                  <a14:useLocalDpi xmlns:a14="http://schemas.microsoft.com/office/drawing/2010/main" val="0"/>
                </a:ext>
              </a:extLst>
            </a:blip>
            <a:stretch>
              <a:fillRect/>
            </a:stretch>
          </p:blipFill>
          <p:spPr>
            <a:xfrm>
              <a:off x="5010739" y="5599093"/>
              <a:ext cx="520187" cy="682051"/>
            </a:xfrm>
            <a:prstGeom prst="rect">
              <a:avLst/>
            </a:prstGeom>
          </p:spPr>
        </p:pic>
      </p:grpSp>
      <p:pic>
        <p:nvPicPr>
          <p:cNvPr id="12" name="Immagine 11">
            <a:extLst>
              <a:ext uri="{FF2B5EF4-FFF2-40B4-BE49-F238E27FC236}">
                <a16:creationId xmlns:a16="http://schemas.microsoft.com/office/drawing/2014/main" id="{2C89E0BA-3420-4A99-8A1B-D3216B8D1BFA}"/>
              </a:ext>
            </a:extLst>
          </p:cNvPr>
          <p:cNvPicPr>
            <a:picLocks noChangeAspect="1"/>
          </p:cNvPicPr>
          <p:nvPr>
            <p:custDataLst>
              <p:tags r:id="rId2"/>
            </p:custDataLst>
          </p:nvPr>
        </p:nvPicPr>
        <p:blipFill>
          <a:blip r:embed="rId12">
            <a:extLst>
              <a:ext uri="{28A0092B-C50C-407E-A947-70E740481C1C}">
                <a14:useLocalDpi xmlns:a14="http://schemas.microsoft.com/office/drawing/2010/main" val="0"/>
              </a:ext>
            </a:extLst>
          </a:blip>
          <a:stretch>
            <a:fillRect/>
          </a:stretch>
        </p:blipFill>
        <p:spPr>
          <a:xfrm>
            <a:off x="1806608" y="4154074"/>
            <a:ext cx="5887759" cy="797768"/>
          </a:xfrm>
          <a:prstGeom prst="rect">
            <a:avLst/>
          </a:prstGeom>
        </p:spPr>
      </p:pic>
      <p:sp>
        <p:nvSpPr>
          <p:cNvPr id="19" name="Rettangolo con angoli arrotondati 18">
            <a:extLst>
              <a:ext uri="{FF2B5EF4-FFF2-40B4-BE49-F238E27FC236}">
                <a16:creationId xmlns:a16="http://schemas.microsoft.com/office/drawing/2014/main" id="{DB1548F7-7FEB-417C-91D6-5348036F1FA3}"/>
              </a:ext>
            </a:extLst>
          </p:cNvPr>
          <p:cNvSpPr/>
          <p:nvPr/>
        </p:nvSpPr>
        <p:spPr>
          <a:xfrm>
            <a:off x="273049" y="3448551"/>
            <a:ext cx="9475066" cy="3841369"/>
          </a:xfrm>
          <a:prstGeom prst="roundRect">
            <a:avLst>
              <a:gd name="adj" fmla="val 8842"/>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pic>
        <p:nvPicPr>
          <p:cNvPr id="14" name="Immagine 13">
            <a:extLst>
              <a:ext uri="{FF2B5EF4-FFF2-40B4-BE49-F238E27FC236}">
                <a16:creationId xmlns:a16="http://schemas.microsoft.com/office/drawing/2014/main" id="{E600480C-DB07-4C64-B9D8-B93E66031186}"/>
              </a:ext>
            </a:extLst>
          </p:cNvPr>
          <p:cNvPicPr>
            <a:picLocks noChangeAspect="1"/>
          </p:cNvPicPr>
          <p:nvPr>
            <p:custDataLst>
              <p:tags r:id="rId3"/>
            </p:custDataLst>
          </p:nvPr>
        </p:nvPicPr>
        <p:blipFill>
          <a:blip r:embed="rId13">
            <a:extLst>
              <a:ext uri="{28A0092B-C50C-407E-A947-70E740481C1C}">
                <a14:useLocalDpi xmlns:a14="http://schemas.microsoft.com/office/drawing/2010/main" val="0"/>
              </a:ext>
            </a:extLst>
          </a:blip>
          <a:stretch>
            <a:fillRect/>
          </a:stretch>
        </p:blipFill>
        <p:spPr>
          <a:xfrm>
            <a:off x="4943005" y="6513736"/>
            <a:ext cx="686023" cy="683654"/>
          </a:xfrm>
          <a:prstGeom prst="rect">
            <a:avLst/>
          </a:prstGeom>
        </p:spPr>
      </p:pic>
    </p:spTree>
    <p:extLst>
      <p:ext uri="{BB962C8B-B14F-4D97-AF65-F5344CB8AC3E}">
        <p14:creationId xmlns:p14="http://schemas.microsoft.com/office/powerpoint/2010/main" val="37751892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0994334-5257-4D6F-8584-A5B2CF128191}"/>
              </a:ext>
            </a:extLst>
          </p:cNvPr>
          <p:cNvSpPr>
            <a:spLocks noGrp="1"/>
          </p:cNvSpPr>
          <p:nvPr>
            <p:ph idx="1"/>
          </p:nvPr>
        </p:nvSpPr>
        <p:spPr>
          <a:xfrm>
            <a:off x="128155" y="989002"/>
            <a:ext cx="9649690" cy="6059058"/>
          </a:xfrm>
        </p:spPr>
        <p:txBody>
          <a:bodyPr>
            <a:normAutofit/>
          </a:bodyPr>
          <a:lstStyle/>
          <a:p>
            <a:pPr>
              <a:lnSpc>
                <a:spcPct val="100000"/>
              </a:lnSpc>
            </a:pPr>
            <a:r>
              <a:rPr lang="en-US" dirty="0"/>
              <a:t>In many real-world systems and applications, </a:t>
            </a:r>
            <a:r>
              <a:rPr lang="en-US" dirty="0">
                <a:solidFill>
                  <a:srgbClr val="E71224"/>
                </a:solidFill>
              </a:rPr>
              <a:t>jobs/customers are served </a:t>
            </a:r>
            <a:r>
              <a:rPr lang="en-US" b="1" dirty="0"/>
              <a:t>asynchronously</a:t>
            </a:r>
            <a:r>
              <a:rPr lang="en-US" dirty="0"/>
              <a:t> </a:t>
            </a:r>
            <a:r>
              <a:rPr lang="en-US" dirty="0">
                <a:solidFill>
                  <a:srgbClr val="E71224"/>
                </a:solidFill>
              </a:rPr>
              <a:t>in more than one server station</a:t>
            </a:r>
            <a:r>
              <a:rPr lang="en-US" dirty="0"/>
              <a:t> arranged as a network </a:t>
            </a:r>
          </a:p>
          <a:p>
            <a:pPr algn="just">
              <a:lnSpc>
                <a:spcPct val="100000"/>
              </a:lnSpc>
            </a:pPr>
            <a:r>
              <a:rPr lang="en-US" dirty="0"/>
              <a:t>Each </a:t>
            </a:r>
            <a:r>
              <a:rPr lang="en-US" b="1" dirty="0"/>
              <a:t>network node </a:t>
            </a:r>
            <a:r>
              <a:rPr lang="en-US" dirty="0"/>
              <a:t>consists of a </a:t>
            </a:r>
            <a:r>
              <a:rPr lang="en-US" b="1" dirty="0"/>
              <a:t>queue,</a:t>
            </a:r>
            <a:r>
              <a:rPr lang="en-US" dirty="0"/>
              <a:t> and </a:t>
            </a:r>
            <a:r>
              <a:rPr lang="en-US" b="1" dirty="0"/>
              <a:t>jobs </a:t>
            </a:r>
            <a:r>
              <a:rPr lang="en-US" dirty="0"/>
              <a:t>flow through some </a:t>
            </a:r>
            <a:r>
              <a:rPr lang="en-US" b="1" dirty="0"/>
              <a:t>paths</a:t>
            </a:r>
          </a:p>
          <a:p>
            <a:pPr>
              <a:lnSpc>
                <a:spcPct val="110000"/>
              </a:lnSpc>
            </a:pPr>
            <a:r>
              <a:rPr lang="en-US" dirty="0">
                <a:solidFill>
                  <a:srgbClr val="E71224"/>
                </a:solidFill>
              </a:rPr>
              <a:t>Queueing networks </a:t>
            </a:r>
            <a:r>
              <a:rPr lang="en-US" dirty="0"/>
              <a:t>are successfully used for </a:t>
            </a:r>
            <a:r>
              <a:rPr lang="en-US" dirty="0">
                <a:solidFill>
                  <a:srgbClr val="E71224"/>
                </a:solidFill>
              </a:rPr>
              <a:t>resource allocation purposes </a:t>
            </a:r>
            <a:r>
              <a:rPr lang="en-US" dirty="0"/>
              <a:t>in</a:t>
            </a:r>
          </a:p>
          <a:p>
            <a:pPr lvl="1">
              <a:lnSpc>
                <a:spcPct val="110000"/>
              </a:lnSpc>
              <a:buFont typeface="Wingdings" panose="05000000000000000000" pitchFamily="2" charset="2"/>
              <a:buChar char="ü"/>
            </a:pPr>
            <a:r>
              <a:rPr lang="en-US" sz="2200" dirty="0"/>
              <a:t>telecommunications &amp; computing networks</a:t>
            </a:r>
          </a:p>
          <a:p>
            <a:pPr lvl="1">
              <a:lnSpc>
                <a:spcPct val="110000"/>
              </a:lnSpc>
              <a:buFont typeface="Wingdings" panose="05000000000000000000" pitchFamily="2" charset="2"/>
              <a:buChar char="ü"/>
            </a:pPr>
            <a:r>
              <a:rPr lang="en-US" sz="2200" dirty="0"/>
              <a:t>manufacturing processes </a:t>
            </a:r>
          </a:p>
          <a:p>
            <a:pPr lvl="1">
              <a:lnSpc>
                <a:spcPct val="110000"/>
              </a:lnSpc>
              <a:buFont typeface="Wingdings" panose="05000000000000000000" pitchFamily="2" charset="2"/>
              <a:buChar char="ü"/>
            </a:pPr>
            <a:r>
              <a:rPr lang="en-US" sz="2200" dirty="0"/>
              <a:t>transportation systems</a:t>
            </a:r>
          </a:p>
          <a:p>
            <a:pPr lvl="1">
              <a:lnSpc>
                <a:spcPct val="110000"/>
              </a:lnSpc>
              <a:buFont typeface="Wingdings" panose="05000000000000000000" pitchFamily="2" charset="2"/>
              <a:buChar char="ü"/>
            </a:pPr>
            <a:r>
              <a:rPr lang="en-US" sz="2200" dirty="0"/>
              <a:t>management problems</a:t>
            </a:r>
          </a:p>
          <a:p>
            <a:pPr lvl="1">
              <a:lnSpc>
                <a:spcPct val="110000"/>
              </a:lnSpc>
              <a:buFont typeface="Wingdings" panose="05000000000000000000" pitchFamily="2" charset="2"/>
              <a:buChar char="ü"/>
            </a:pPr>
            <a:r>
              <a:rPr lang="en-US" sz="2200" dirty="0"/>
              <a:t>etc..</a:t>
            </a:r>
          </a:p>
          <a:p>
            <a:pPr lvl="1">
              <a:lnSpc>
                <a:spcPct val="110000"/>
              </a:lnSpc>
              <a:buFont typeface="Wingdings" panose="05000000000000000000" pitchFamily="2" charset="2"/>
              <a:buChar char="ü"/>
            </a:pPr>
            <a:endParaRPr lang="en-US" dirty="0"/>
          </a:p>
          <a:p>
            <a:pPr>
              <a:lnSpc>
                <a:spcPct val="110000"/>
              </a:lnSpc>
            </a:pPr>
            <a:endParaRPr lang="en-US" dirty="0"/>
          </a:p>
          <a:p>
            <a:pPr marL="0" indent="0">
              <a:lnSpc>
                <a:spcPct val="110000"/>
              </a:lnSpc>
              <a:buNone/>
            </a:pPr>
            <a:endParaRPr lang="en-US" dirty="0"/>
          </a:p>
          <a:p>
            <a:pPr>
              <a:lnSpc>
                <a:spcPct val="110000"/>
              </a:lnSpc>
            </a:pPr>
            <a:endParaRPr lang="en-US" dirty="0"/>
          </a:p>
        </p:txBody>
      </p:sp>
      <p:pic>
        <p:nvPicPr>
          <p:cNvPr id="1026" name="Picture 2" descr="Performance evaluation of OpenFlow-based software-defined networks ...">
            <a:extLst>
              <a:ext uri="{FF2B5EF4-FFF2-40B4-BE49-F238E27FC236}">
                <a16:creationId xmlns:a16="http://schemas.microsoft.com/office/drawing/2014/main" id="{69E08CA9-A382-463B-BCC3-F11D9A8BE71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21190" y="4767938"/>
            <a:ext cx="2869853" cy="2425241"/>
          </a:xfrm>
          <a:prstGeom prst="rect">
            <a:avLst/>
          </a:prstGeom>
          <a:noFill/>
          <a:extLst>
            <a:ext uri="{909E8E84-426E-40DD-AFC4-6F175D3DCCD1}">
              <a14:hiddenFill xmlns:a14="http://schemas.microsoft.com/office/drawing/2010/main">
                <a:solidFill>
                  <a:srgbClr val="FFFFFF"/>
                </a:solidFill>
              </a14:hiddenFill>
            </a:ext>
          </a:extLst>
        </p:spPr>
      </p:pic>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p:txBody>
          <a:bodyPr>
            <a:normAutofit/>
          </a:bodyPr>
          <a:lstStyle/>
          <a:p>
            <a:r>
              <a:rPr lang="en-GB" dirty="0"/>
              <a:t>Queueing networks </a:t>
            </a:r>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2</a:t>
            </a:fld>
            <a:endParaRPr lang="it-IT"/>
          </a:p>
        </p:txBody>
      </p:sp>
      <p:sp>
        <p:nvSpPr>
          <p:cNvPr id="8" name="Rettangolo 7">
            <a:extLst>
              <a:ext uri="{FF2B5EF4-FFF2-40B4-BE49-F238E27FC236}">
                <a16:creationId xmlns:a16="http://schemas.microsoft.com/office/drawing/2014/main" id="{A6291701-CE66-4F77-96F3-2DDC32E6D528}"/>
              </a:ext>
            </a:extLst>
          </p:cNvPr>
          <p:cNvSpPr/>
          <p:nvPr/>
        </p:nvSpPr>
        <p:spPr>
          <a:xfrm>
            <a:off x="594655" y="5130037"/>
            <a:ext cx="4856513" cy="1935786"/>
          </a:xfrm>
          <a:prstGeom prst="rect">
            <a:avLst/>
          </a:prstGeom>
        </p:spPr>
        <p:txBody>
          <a:bodyPr wrap="square">
            <a:spAutoFit/>
          </a:bodyPr>
          <a:lstStyle/>
          <a:p>
            <a:pPr algn="ctr">
              <a:lnSpc>
                <a:spcPct val="110000"/>
              </a:lnSpc>
            </a:pPr>
            <a:r>
              <a:rPr lang="en-US" sz="2200" dirty="0"/>
              <a:t>Upon completing their service at a server, customers move to another for additional services or leave the system according to some routing disciplines (either </a:t>
            </a:r>
            <a:r>
              <a:rPr lang="en-US" sz="2200" b="1" dirty="0" err="1"/>
              <a:t>deterministics</a:t>
            </a:r>
            <a:r>
              <a:rPr lang="en-US" sz="2200" dirty="0"/>
              <a:t> or </a:t>
            </a:r>
            <a:r>
              <a:rPr lang="en-US" sz="2200" b="1" dirty="0"/>
              <a:t>stochastics</a:t>
            </a:r>
            <a:r>
              <a:rPr lang="en-US" sz="2200" dirty="0"/>
              <a:t>).</a:t>
            </a:r>
          </a:p>
        </p:txBody>
      </p:sp>
      <p:sp>
        <p:nvSpPr>
          <p:cNvPr id="10" name="Rettangolo con angoli arrotondati 9">
            <a:extLst>
              <a:ext uri="{FF2B5EF4-FFF2-40B4-BE49-F238E27FC236}">
                <a16:creationId xmlns:a16="http://schemas.microsoft.com/office/drawing/2014/main" id="{BCCC9711-56C3-42F1-B51D-2B6ECE5E8545}"/>
              </a:ext>
            </a:extLst>
          </p:cNvPr>
          <p:cNvSpPr/>
          <p:nvPr/>
        </p:nvSpPr>
        <p:spPr>
          <a:xfrm>
            <a:off x="465250" y="5091041"/>
            <a:ext cx="5292786" cy="2085613"/>
          </a:xfrm>
          <a:prstGeom prst="roundRect">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11" name="Rettangolo 10">
            <a:extLst>
              <a:ext uri="{FF2B5EF4-FFF2-40B4-BE49-F238E27FC236}">
                <a16:creationId xmlns:a16="http://schemas.microsoft.com/office/drawing/2014/main" id="{17BFAEB3-3AC9-44DE-BB8A-82A0014D6279}"/>
              </a:ext>
            </a:extLst>
          </p:cNvPr>
          <p:cNvSpPr/>
          <p:nvPr/>
        </p:nvSpPr>
        <p:spPr>
          <a:xfrm>
            <a:off x="7992792" y="6884645"/>
            <a:ext cx="2565714" cy="276999"/>
          </a:xfrm>
          <a:prstGeom prst="rect">
            <a:avLst/>
          </a:prstGeom>
          <a:solidFill>
            <a:schemeClr val="bg1"/>
          </a:solidFill>
        </p:spPr>
        <p:txBody>
          <a:bodyPr wrap="square">
            <a:spAutoFit/>
          </a:bodyPr>
          <a:lstStyle/>
          <a:p>
            <a:pPr>
              <a:spcBef>
                <a:spcPct val="50000"/>
              </a:spcBef>
              <a:buNone/>
            </a:pPr>
            <a:r>
              <a:rPr lang="en-GB" altLang="it-IT" sz="1200" b="1" dirty="0">
                <a:solidFill>
                  <a:srgbClr val="E71224"/>
                </a:solidFill>
              </a:rPr>
              <a:t>Internet networks</a:t>
            </a:r>
            <a:endParaRPr lang="en-US" sz="1200" b="1" dirty="0">
              <a:solidFill>
                <a:srgbClr val="E71224"/>
              </a:solidFill>
            </a:endParaRPr>
          </a:p>
        </p:txBody>
      </p:sp>
      <p:pic>
        <p:nvPicPr>
          <p:cNvPr id="6" name="Picture 2" descr=" ">
            <a:extLst>
              <a:ext uri="{FF2B5EF4-FFF2-40B4-BE49-F238E27FC236}">
                <a16:creationId xmlns:a16="http://schemas.microsoft.com/office/drawing/2014/main" id="{EDBA504B-C1C7-A60C-0EF1-77574DF9406B}"/>
              </a:ext>
            </a:extLst>
          </p:cNvPr>
          <p:cNvPicPr>
            <a:picLocks noChangeAspect="1" noChangeArrowheads="1"/>
          </p:cNvPicPr>
          <p:nvPr/>
        </p:nvPicPr>
        <p:blipFill>
          <a:blip r:embed="rId4">
            <a:extLst>
              <a:ext uri="{BEBA8EAE-BF5A-486C-A8C5-ECC9F3942E4B}">
                <a14:imgProps xmlns:a14="http://schemas.microsoft.com/office/drawing/2010/main">
                  <a14:imgLayer r:embed="rId5">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3969574" y="3478919"/>
            <a:ext cx="2441371" cy="120158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Sustainable Queuing-Network Design for Airport Security Based on the Monte  Carlo Method">
            <a:extLst>
              <a:ext uri="{FF2B5EF4-FFF2-40B4-BE49-F238E27FC236}">
                <a16:creationId xmlns:a16="http://schemas.microsoft.com/office/drawing/2014/main" id="{3F07534E-6168-8740-9A39-B9E9EF4D72D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10945" y="2940801"/>
            <a:ext cx="3571261" cy="1700707"/>
          </a:xfrm>
          <a:prstGeom prst="rect">
            <a:avLst/>
          </a:prstGeom>
          <a:noFill/>
          <a:extLst>
            <a:ext uri="{909E8E84-426E-40DD-AFC4-6F175D3DCCD1}">
              <a14:hiddenFill xmlns:a14="http://schemas.microsoft.com/office/drawing/2010/main">
                <a:solidFill>
                  <a:srgbClr val="FFFFFF"/>
                </a:solidFill>
              </a14:hiddenFill>
            </a:ext>
          </a:extLst>
        </p:spPr>
      </p:pic>
      <p:sp>
        <p:nvSpPr>
          <p:cNvPr id="12" name="CasellaDiTesto 11">
            <a:extLst>
              <a:ext uri="{FF2B5EF4-FFF2-40B4-BE49-F238E27FC236}">
                <a16:creationId xmlns:a16="http://schemas.microsoft.com/office/drawing/2014/main" id="{BF093882-BF85-C79A-46F6-71C489D67201}"/>
              </a:ext>
            </a:extLst>
          </p:cNvPr>
          <p:cNvSpPr txBox="1"/>
          <p:nvPr/>
        </p:nvSpPr>
        <p:spPr>
          <a:xfrm>
            <a:off x="7680528" y="4460410"/>
            <a:ext cx="5038724" cy="276999"/>
          </a:xfrm>
          <a:prstGeom prst="rect">
            <a:avLst/>
          </a:prstGeom>
          <a:noFill/>
        </p:spPr>
        <p:txBody>
          <a:bodyPr wrap="square">
            <a:spAutoFit/>
          </a:bodyPr>
          <a:lstStyle/>
          <a:p>
            <a:pPr algn="l"/>
            <a:r>
              <a:rPr lang="it-IT" sz="1200" b="1" i="0" dirty="0">
                <a:solidFill>
                  <a:srgbClr val="E71224"/>
                </a:solidFill>
                <a:effectLst/>
                <a:latin typeface="Arial" panose="020B0604020202020204" pitchFamily="34" charset="0"/>
              </a:rPr>
              <a:t> Airport Security system</a:t>
            </a:r>
          </a:p>
        </p:txBody>
      </p:sp>
      <p:sp>
        <p:nvSpPr>
          <p:cNvPr id="13" name="CasellaDiTesto 12">
            <a:extLst>
              <a:ext uri="{FF2B5EF4-FFF2-40B4-BE49-F238E27FC236}">
                <a16:creationId xmlns:a16="http://schemas.microsoft.com/office/drawing/2014/main" id="{30C29E3C-05B4-4C15-9A01-56861BB66DEF}"/>
              </a:ext>
            </a:extLst>
          </p:cNvPr>
          <p:cNvSpPr txBox="1"/>
          <p:nvPr/>
        </p:nvSpPr>
        <p:spPr>
          <a:xfrm>
            <a:off x="4236925" y="4687579"/>
            <a:ext cx="5038724" cy="276999"/>
          </a:xfrm>
          <a:prstGeom prst="rect">
            <a:avLst/>
          </a:prstGeom>
          <a:noFill/>
        </p:spPr>
        <p:txBody>
          <a:bodyPr wrap="square">
            <a:spAutoFit/>
          </a:bodyPr>
          <a:lstStyle/>
          <a:p>
            <a:pPr algn="l"/>
            <a:r>
              <a:rPr lang="it-IT" sz="1200" b="1" i="0" dirty="0" err="1">
                <a:solidFill>
                  <a:srgbClr val="E71224"/>
                </a:solidFill>
                <a:effectLst/>
                <a:latin typeface="Arial" panose="020B0604020202020204" pitchFamily="34" charset="0"/>
              </a:rPr>
              <a:t>Manufactory</a:t>
            </a:r>
            <a:r>
              <a:rPr lang="it-IT" sz="1200" b="1" i="0" dirty="0">
                <a:solidFill>
                  <a:srgbClr val="E71224"/>
                </a:solidFill>
                <a:effectLst/>
                <a:latin typeface="Arial" panose="020B0604020202020204" pitchFamily="34" charset="0"/>
              </a:rPr>
              <a:t> system</a:t>
            </a:r>
          </a:p>
        </p:txBody>
      </p:sp>
    </p:spTree>
    <p:extLst>
      <p:ext uri="{BB962C8B-B14F-4D97-AF65-F5344CB8AC3E}">
        <p14:creationId xmlns:p14="http://schemas.microsoft.com/office/powerpoint/2010/main" val="23751971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BA534FA-BCE2-49E6-A4B7-DB2716E77F81}"/>
              </a:ext>
            </a:extLst>
          </p:cNvPr>
          <p:cNvSpPr>
            <a:spLocks noGrp="1"/>
          </p:cNvSpPr>
          <p:nvPr>
            <p:ph type="title"/>
          </p:nvPr>
        </p:nvSpPr>
        <p:spPr/>
        <p:txBody>
          <a:bodyPr/>
          <a:lstStyle/>
          <a:p>
            <a:r>
              <a:rPr lang="it-IT" dirty="0" err="1"/>
              <a:t>Examples</a:t>
            </a:r>
            <a:r>
              <a:rPr lang="it-IT" dirty="0"/>
              <a:t> (</a:t>
            </a:r>
            <a:r>
              <a:rPr lang="it-IT" dirty="0" err="1"/>
              <a:t>cont’d</a:t>
            </a:r>
            <a:r>
              <a:rPr lang="it-IT" dirty="0"/>
              <a:t>)</a:t>
            </a:r>
            <a:endParaRPr lang="en-GB" dirty="0"/>
          </a:p>
        </p:txBody>
      </p:sp>
      <p:sp>
        <p:nvSpPr>
          <p:cNvPr id="3" name="Segnaposto contenuto 2">
            <a:extLst>
              <a:ext uri="{FF2B5EF4-FFF2-40B4-BE49-F238E27FC236}">
                <a16:creationId xmlns:a16="http://schemas.microsoft.com/office/drawing/2014/main" id="{C31097BF-A73A-46AB-A5EE-EC4A41FC7769}"/>
              </a:ext>
            </a:extLst>
          </p:cNvPr>
          <p:cNvSpPr>
            <a:spLocks noGrp="1"/>
          </p:cNvSpPr>
          <p:nvPr>
            <p:ph idx="1"/>
          </p:nvPr>
        </p:nvSpPr>
        <p:spPr/>
        <p:txBody>
          <a:bodyPr/>
          <a:lstStyle/>
          <a:p>
            <a:r>
              <a:rPr lang="it-IT" dirty="0" err="1">
                <a:solidFill>
                  <a:srgbClr val="E71224"/>
                </a:solidFill>
              </a:rPr>
              <a:t>Example</a:t>
            </a:r>
            <a:r>
              <a:rPr lang="it-IT" dirty="0">
                <a:solidFill>
                  <a:srgbClr val="E71224"/>
                </a:solidFill>
              </a:rPr>
              <a:t> 6: </a:t>
            </a:r>
            <a:r>
              <a:rPr lang="it-IT" dirty="0" err="1"/>
              <a:t>Consider</a:t>
            </a:r>
            <a:r>
              <a:rPr lang="it-IT" dirty="0"/>
              <a:t> the Open QN of </a:t>
            </a:r>
            <a:r>
              <a:rPr lang="it-IT" dirty="0" err="1"/>
              <a:t>Example</a:t>
            </a:r>
            <a:r>
              <a:rPr lang="it-IT" dirty="0"/>
              <a:t> 3</a:t>
            </a:r>
          </a:p>
          <a:p>
            <a:endParaRPr lang="it-IT" dirty="0"/>
          </a:p>
          <a:p>
            <a:endParaRPr lang="it-IT" dirty="0"/>
          </a:p>
          <a:p>
            <a:endParaRPr lang="it-IT" dirty="0"/>
          </a:p>
          <a:p>
            <a:endParaRPr lang="it-IT" dirty="0"/>
          </a:p>
          <a:p>
            <a:pPr marL="0" indent="0">
              <a:buNone/>
            </a:pPr>
            <a:endParaRPr lang="it-IT" sz="1000" dirty="0"/>
          </a:p>
          <a:p>
            <a:pPr marL="0" indent="0">
              <a:buNone/>
            </a:pPr>
            <a:endParaRPr lang="it-IT" sz="500" dirty="0"/>
          </a:p>
          <a:p>
            <a:r>
              <a:rPr lang="it-IT" dirty="0" err="1"/>
              <a:t>where</a:t>
            </a:r>
            <a:r>
              <a:rPr lang="it-IT" dirty="0"/>
              <a:t> </a:t>
            </a:r>
          </a:p>
          <a:p>
            <a:endParaRPr lang="it-IT" dirty="0"/>
          </a:p>
          <a:p>
            <a:r>
              <a:rPr lang="it-IT" dirty="0" err="1"/>
              <a:t>Then</a:t>
            </a:r>
            <a:endParaRPr lang="it-IT" dirty="0"/>
          </a:p>
          <a:p>
            <a:endParaRPr lang="it-IT" dirty="0"/>
          </a:p>
          <a:p>
            <a:pPr marL="0" indent="0">
              <a:buNone/>
            </a:pPr>
            <a:endParaRPr lang="it-IT" dirty="0"/>
          </a:p>
          <a:p>
            <a:r>
              <a:rPr lang="it-IT" dirty="0" err="1"/>
              <a:t>Then</a:t>
            </a:r>
            <a:r>
              <a:rPr lang="it-IT" dirty="0"/>
              <a:t>, the </a:t>
            </a:r>
            <a:r>
              <a:rPr lang="it-IT" dirty="0" err="1"/>
              <a:t>mean</a:t>
            </a:r>
            <a:r>
              <a:rPr lang="it-IT" dirty="0"/>
              <a:t> time </a:t>
            </a:r>
            <a:r>
              <a:rPr lang="it-IT" dirty="0" err="1"/>
              <a:t>spent</a:t>
            </a:r>
            <a:r>
              <a:rPr lang="it-IT" dirty="0"/>
              <a:t> by a customer to cross the network </a:t>
            </a:r>
            <a:r>
              <a:rPr lang="it-IT" dirty="0" err="1"/>
              <a:t>is</a:t>
            </a:r>
            <a:endParaRPr lang="it-IT" dirty="0"/>
          </a:p>
          <a:p>
            <a:endParaRPr lang="it-IT" dirty="0"/>
          </a:p>
          <a:p>
            <a:endParaRPr lang="en-GB" dirty="0"/>
          </a:p>
        </p:txBody>
      </p:sp>
      <p:sp>
        <p:nvSpPr>
          <p:cNvPr id="4" name="Segnaposto piè di pagina 3">
            <a:extLst>
              <a:ext uri="{FF2B5EF4-FFF2-40B4-BE49-F238E27FC236}">
                <a16:creationId xmlns:a16="http://schemas.microsoft.com/office/drawing/2014/main" id="{25718CE3-6E6F-49DD-A0E9-5AC95D472060}"/>
              </a:ext>
            </a:extLst>
          </p:cNvPr>
          <p:cNvSpPr>
            <a:spLocks noGrp="1"/>
          </p:cNvSpPr>
          <p:nvPr>
            <p:ph type="ftr" sz="quarter" idx="11"/>
          </p:nvPr>
        </p:nvSpPr>
        <p:spPr/>
        <p:txBody>
          <a:bodyPr/>
          <a:lstStyle/>
          <a:p>
            <a:r>
              <a:rPr lang="it-IT"/>
              <a:t>alessandro.pilloni@unica.it</a:t>
            </a:r>
            <a:endParaRPr lang="it-IT" dirty="0"/>
          </a:p>
        </p:txBody>
      </p:sp>
      <p:sp>
        <p:nvSpPr>
          <p:cNvPr id="5" name="Segnaposto numero diapositiva 4">
            <a:extLst>
              <a:ext uri="{FF2B5EF4-FFF2-40B4-BE49-F238E27FC236}">
                <a16:creationId xmlns:a16="http://schemas.microsoft.com/office/drawing/2014/main" id="{28500E90-899A-4DAC-A537-8D2C1D1B825A}"/>
              </a:ext>
            </a:extLst>
          </p:cNvPr>
          <p:cNvSpPr>
            <a:spLocks noGrp="1"/>
          </p:cNvSpPr>
          <p:nvPr>
            <p:ph type="sldNum" sz="quarter" idx="12"/>
          </p:nvPr>
        </p:nvSpPr>
        <p:spPr/>
        <p:txBody>
          <a:bodyPr/>
          <a:lstStyle/>
          <a:p>
            <a:fld id="{77D38DAF-82E5-4F16-9708-7032B2640FE9}" type="slidenum">
              <a:rPr lang="it-IT" smtClean="0"/>
              <a:t>20</a:t>
            </a:fld>
            <a:endParaRPr lang="it-IT"/>
          </a:p>
        </p:txBody>
      </p:sp>
      <p:grpSp>
        <p:nvGrpSpPr>
          <p:cNvPr id="6" name="Group 80">
            <a:extLst>
              <a:ext uri="{FF2B5EF4-FFF2-40B4-BE49-F238E27FC236}">
                <a16:creationId xmlns:a16="http://schemas.microsoft.com/office/drawing/2014/main" id="{6AD04E1A-F7B6-4B6F-AE47-F814D18BCD88}"/>
              </a:ext>
            </a:extLst>
          </p:cNvPr>
          <p:cNvGrpSpPr>
            <a:grpSpLocks/>
          </p:cNvGrpSpPr>
          <p:nvPr/>
        </p:nvGrpSpPr>
        <p:grpSpPr bwMode="auto">
          <a:xfrm>
            <a:off x="1016578" y="1434024"/>
            <a:ext cx="8077200" cy="1850014"/>
            <a:chOff x="336" y="1618"/>
            <a:chExt cx="5088" cy="1358"/>
          </a:xfrm>
        </p:grpSpPr>
        <p:sp>
          <p:nvSpPr>
            <p:cNvPr id="7" name="Line 21">
              <a:extLst>
                <a:ext uri="{FF2B5EF4-FFF2-40B4-BE49-F238E27FC236}">
                  <a16:creationId xmlns:a16="http://schemas.microsoft.com/office/drawing/2014/main" id="{77566F93-29BF-47A3-9B2A-D0329BD4B9D0}"/>
                </a:ext>
              </a:extLst>
            </p:cNvPr>
            <p:cNvSpPr>
              <a:spLocks noChangeShapeType="1"/>
            </p:cNvSpPr>
            <p:nvPr/>
          </p:nvSpPr>
          <p:spPr bwMode="auto">
            <a:xfrm>
              <a:off x="864" y="2160"/>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 name="Line 22">
              <a:extLst>
                <a:ext uri="{FF2B5EF4-FFF2-40B4-BE49-F238E27FC236}">
                  <a16:creationId xmlns:a16="http://schemas.microsoft.com/office/drawing/2014/main" id="{54D66B31-98ED-4050-B449-4CE945B7D699}"/>
                </a:ext>
              </a:extLst>
            </p:cNvPr>
            <p:cNvSpPr>
              <a:spLocks noChangeShapeType="1"/>
            </p:cNvSpPr>
            <p:nvPr/>
          </p:nvSpPr>
          <p:spPr bwMode="auto">
            <a:xfrm>
              <a:off x="1392" y="21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 name="Line 23">
              <a:extLst>
                <a:ext uri="{FF2B5EF4-FFF2-40B4-BE49-F238E27FC236}">
                  <a16:creationId xmlns:a16="http://schemas.microsoft.com/office/drawing/2014/main" id="{EAA068D8-3385-450E-8ABC-2F11E699A8D6}"/>
                </a:ext>
              </a:extLst>
            </p:cNvPr>
            <p:cNvSpPr>
              <a:spLocks noChangeShapeType="1"/>
            </p:cNvSpPr>
            <p:nvPr/>
          </p:nvSpPr>
          <p:spPr bwMode="auto">
            <a:xfrm flipH="1">
              <a:off x="864" y="2448"/>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 name="Line 28">
              <a:extLst>
                <a:ext uri="{FF2B5EF4-FFF2-40B4-BE49-F238E27FC236}">
                  <a16:creationId xmlns:a16="http://schemas.microsoft.com/office/drawing/2014/main" id="{64CC558F-565A-4A5A-96CA-E40E53381CEF}"/>
                </a:ext>
              </a:extLst>
            </p:cNvPr>
            <p:cNvSpPr>
              <a:spLocks noChangeShapeType="1"/>
            </p:cNvSpPr>
            <p:nvPr/>
          </p:nvSpPr>
          <p:spPr bwMode="auto">
            <a:xfrm>
              <a:off x="336" y="2256"/>
              <a:ext cx="52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 name="Oval 29">
              <a:extLst>
                <a:ext uri="{FF2B5EF4-FFF2-40B4-BE49-F238E27FC236}">
                  <a16:creationId xmlns:a16="http://schemas.microsoft.com/office/drawing/2014/main" id="{05BB01C6-6E8B-447C-BADF-0B9B5F0B14E7}"/>
                </a:ext>
              </a:extLst>
            </p:cNvPr>
            <p:cNvSpPr>
              <a:spLocks noChangeArrowheads="1"/>
            </p:cNvSpPr>
            <p:nvPr/>
          </p:nvSpPr>
          <p:spPr bwMode="auto">
            <a:xfrm>
              <a:off x="1584" y="2112"/>
              <a:ext cx="384" cy="384"/>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en-US" altLang="en-US" sz="2400">
                <a:latin typeface="Comic Sans MS" panose="030F0702030302020204" pitchFamily="66" charset="0"/>
              </a:endParaRPr>
            </a:p>
          </p:txBody>
        </p:sp>
        <p:sp>
          <p:nvSpPr>
            <p:cNvPr id="12" name="Text Box 30">
              <a:extLst>
                <a:ext uri="{FF2B5EF4-FFF2-40B4-BE49-F238E27FC236}">
                  <a16:creationId xmlns:a16="http://schemas.microsoft.com/office/drawing/2014/main" id="{3505BEBD-67DB-464C-9916-138CFD442A1A}"/>
                </a:ext>
              </a:extLst>
            </p:cNvPr>
            <p:cNvSpPr txBox="1">
              <a:spLocks noChangeArrowheads="1"/>
            </p:cNvSpPr>
            <p:nvPr/>
          </p:nvSpPr>
          <p:spPr bwMode="auto">
            <a:xfrm>
              <a:off x="1632" y="2112"/>
              <a:ext cx="38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it-IT" altLang="it-IT" sz="2400" dirty="0">
                  <a:latin typeface="Comic Sans MS" panose="030F0702030302020204" pitchFamily="66" charset="0"/>
                  <a:sym typeface="Symbol" panose="05050102010706020507" pitchFamily="18" charset="2"/>
                </a:rPr>
                <a:t></a:t>
              </a:r>
              <a:r>
                <a:rPr lang="it-IT" altLang="it-IT" sz="2400" baseline="-25000" dirty="0">
                  <a:latin typeface="Comic Sans MS" panose="030F0702030302020204" pitchFamily="66" charset="0"/>
                  <a:sym typeface="Symbol" panose="05050102010706020507" pitchFamily="18" charset="2"/>
                </a:rPr>
                <a:t>1</a:t>
              </a:r>
              <a:endParaRPr lang="it-IT" altLang="it-IT" sz="2400" dirty="0">
                <a:latin typeface="Comic Sans MS" panose="030F0702030302020204" pitchFamily="66" charset="0"/>
              </a:endParaRPr>
            </a:p>
          </p:txBody>
        </p:sp>
        <p:sp>
          <p:nvSpPr>
            <p:cNvPr id="13" name="Line 31">
              <a:extLst>
                <a:ext uri="{FF2B5EF4-FFF2-40B4-BE49-F238E27FC236}">
                  <a16:creationId xmlns:a16="http://schemas.microsoft.com/office/drawing/2014/main" id="{10E4D5DC-C8B4-4733-8D6A-0A4A27D53A08}"/>
                </a:ext>
              </a:extLst>
            </p:cNvPr>
            <p:cNvSpPr>
              <a:spLocks noChangeShapeType="1"/>
            </p:cNvSpPr>
            <p:nvPr/>
          </p:nvSpPr>
          <p:spPr bwMode="auto">
            <a:xfrm>
              <a:off x="1392" y="2304"/>
              <a:ext cx="1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 name="Line 32">
              <a:extLst>
                <a:ext uri="{FF2B5EF4-FFF2-40B4-BE49-F238E27FC236}">
                  <a16:creationId xmlns:a16="http://schemas.microsoft.com/office/drawing/2014/main" id="{DC771061-4D4A-4458-838D-353BE787092C}"/>
                </a:ext>
              </a:extLst>
            </p:cNvPr>
            <p:cNvSpPr>
              <a:spLocks noChangeShapeType="1"/>
            </p:cNvSpPr>
            <p:nvPr/>
          </p:nvSpPr>
          <p:spPr bwMode="auto">
            <a:xfrm>
              <a:off x="2304" y="2160"/>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5" name="Line 33">
              <a:extLst>
                <a:ext uri="{FF2B5EF4-FFF2-40B4-BE49-F238E27FC236}">
                  <a16:creationId xmlns:a16="http://schemas.microsoft.com/office/drawing/2014/main" id="{3172267E-667F-4899-89F9-ECDE51669B81}"/>
                </a:ext>
              </a:extLst>
            </p:cNvPr>
            <p:cNvSpPr>
              <a:spLocks noChangeShapeType="1"/>
            </p:cNvSpPr>
            <p:nvPr/>
          </p:nvSpPr>
          <p:spPr bwMode="auto">
            <a:xfrm>
              <a:off x="2832" y="21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6" name="Line 34">
              <a:extLst>
                <a:ext uri="{FF2B5EF4-FFF2-40B4-BE49-F238E27FC236}">
                  <a16:creationId xmlns:a16="http://schemas.microsoft.com/office/drawing/2014/main" id="{1FC71216-0E09-4CCF-8785-196DA1775CFD}"/>
                </a:ext>
              </a:extLst>
            </p:cNvPr>
            <p:cNvSpPr>
              <a:spLocks noChangeShapeType="1"/>
            </p:cNvSpPr>
            <p:nvPr/>
          </p:nvSpPr>
          <p:spPr bwMode="auto">
            <a:xfrm flipH="1">
              <a:off x="2304" y="2448"/>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7" name="Line 39">
              <a:extLst>
                <a:ext uri="{FF2B5EF4-FFF2-40B4-BE49-F238E27FC236}">
                  <a16:creationId xmlns:a16="http://schemas.microsoft.com/office/drawing/2014/main" id="{DE36B63C-EC5E-4D4C-B5C3-0BBE6D553CE0}"/>
                </a:ext>
              </a:extLst>
            </p:cNvPr>
            <p:cNvSpPr>
              <a:spLocks noChangeShapeType="1"/>
            </p:cNvSpPr>
            <p:nvPr/>
          </p:nvSpPr>
          <p:spPr bwMode="auto">
            <a:xfrm>
              <a:off x="1968" y="2304"/>
              <a:ext cx="336"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 name="Oval 40">
              <a:extLst>
                <a:ext uri="{FF2B5EF4-FFF2-40B4-BE49-F238E27FC236}">
                  <a16:creationId xmlns:a16="http://schemas.microsoft.com/office/drawing/2014/main" id="{8D2D0B0D-2089-4E67-8F85-9FDA75D5FD9E}"/>
                </a:ext>
              </a:extLst>
            </p:cNvPr>
            <p:cNvSpPr>
              <a:spLocks noChangeArrowheads="1"/>
            </p:cNvSpPr>
            <p:nvPr/>
          </p:nvSpPr>
          <p:spPr bwMode="auto">
            <a:xfrm>
              <a:off x="3024" y="2112"/>
              <a:ext cx="384" cy="384"/>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en-US" altLang="en-US" sz="2400">
                <a:latin typeface="Comic Sans MS" panose="030F0702030302020204" pitchFamily="66" charset="0"/>
              </a:endParaRPr>
            </a:p>
          </p:txBody>
        </p:sp>
        <p:sp>
          <p:nvSpPr>
            <p:cNvPr id="19" name="Text Box 41">
              <a:extLst>
                <a:ext uri="{FF2B5EF4-FFF2-40B4-BE49-F238E27FC236}">
                  <a16:creationId xmlns:a16="http://schemas.microsoft.com/office/drawing/2014/main" id="{EB2461A1-C3B9-4F9D-8997-9B7A9745D909}"/>
                </a:ext>
              </a:extLst>
            </p:cNvPr>
            <p:cNvSpPr txBox="1">
              <a:spLocks noChangeArrowheads="1"/>
            </p:cNvSpPr>
            <p:nvPr/>
          </p:nvSpPr>
          <p:spPr bwMode="auto">
            <a:xfrm>
              <a:off x="3072" y="2112"/>
              <a:ext cx="38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it-IT" altLang="it-IT" sz="2400">
                  <a:latin typeface="Comic Sans MS" panose="030F0702030302020204" pitchFamily="66" charset="0"/>
                  <a:sym typeface="Symbol" panose="05050102010706020507" pitchFamily="18" charset="2"/>
                </a:rPr>
                <a:t></a:t>
              </a:r>
              <a:r>
                <a:rPr lang="it-IT" altLang="it-IT" sz="2400" baseline="-25000">
                  <a:latin typeface="Comic Sans MS" panose="030F0702030302020204" pitchFamily="66" charset="0"/>
                  <a:sym typeface="Symbol" panose="05050102010706020507" pitchFamily="18" charset="2"/>
                </a:rPr>
                <a:t>2</a:t>
              </a:r>
              <a:endParaRPr lang="it-IT" altLang="it-IT" sz="2400">
                <a:latin typeface="Comic Sans MS" panose="030F0702030302020204" pitchFamily="66" charset="0"/>
              </a:endParaRPr>
            </a:p>
          </p:txBody>
        </p:sp>
        <p:sp>
          <p:nvSpPr>
            <p:cNvPr id="20" name="Line 42">
              <a:extLst>
                <a:ext uri="{FF2B5EF4-FFF2-40B4-BE49-F238E27FC236}">
                  <a16:creationId xmlns:a16="http://schemas.microsoft.com/office/drawing/2014/main" id="{6A5D0A30-8F3D-4DBE-A447-F6DAB68BCD35}"/>
                </a:ext>
              </a:extLst>
            </p:cNvPr>
            <p:cNvSpPr>
              <a:spLocks noChangeShapeType="1"/>
            </p:cNvSpPr>
            <p:nvPr/>
          </p:nvSpPr>
          <p:spPr bwMode="auto">
            <a:xfrm>
              <a:off x="2832" y="2304"/>
              <a:ext cx="1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1" name="Line 43">
              <a:extLst>
                <a:ext uri="{FF2B5EF4-FFF2-40B4-BE49-F238E27FC236}">
                  <a16:creationId xmlns:a16="http://schemas.microsoft.com/office/drawing/2014/main" id="{B74B723F-CB12-486D-9D21-FA7D9060D512}"/>
                </a:ext>
              </a:extLst>
            </p:cNvPr>
            <p:cNvSpPr>
              <a:spLocks noChangeShapeType="1"/>
            </p:cNvSpPr>
            <p:nvPr/>
          </p:nvSpPr>
          <p:spPr bwMode="auto">
            <a:xfrm flipV="1">
              <a:off x="576" y="2400"/>
              <a:ext cx="0" cy="33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 name="Line 44">
              <a:extLst>
                <a:ext uri="{FF2B5EF4-FFF2-40B4-BE49-F238E27FC236}">
                  <a16:creationId xmlns:a16="http://schemas.microsoft.com/office/drawing/2014/main" id="{09C409D4-706D-4277-BD22-F7C3CE37E5E1}"/>
                </a:ext>
              </a:extLst>
            </p:cNvPr>
            <p:cNvSpPr>
              <a:spLocks noChangeShapeType="1"/>
            </p:cNvSpPr>
            <p:nvPr/>
          </p:nvSpPr>
          <p:spPr bwMode="auto">
            <a:xfrm>
              <a:off x="576" y="2400"/>
              <a:ext cx="2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3" name="Line 45">
              <a:extLst>
                <a:ext uri="{FF2B5EF4-FFF2-40B4-BE49-F238E27FC236}">
                  <a16:creationId xmlns:a16="http://schemas.microsoft.com/office/drawing/2014/main" id="{57898A22-BE74-4352-848F-353FD6FABC77}"/>
                </a:ext>
              </a:extLst>
            </p:cNvPr>
            <p:cNvSpPr>
              <a:spLocks noChangeShapeType="1"/>
            </p:cNvSpPr>
            <p:nvPr/>
          </p:nvSpPr>
          <p:spPr bwMode="auto">
            <a:xfrm>
              <a:off x="3744" y="2160"/>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4" name="Line 46">
              <a:extLst>
                <a:ext uri="{FF2B5EF4-FFF2-40B4-BE49-F238E27FC236}">
                  <a16:creationId xmlns:a16="http://schemas.microsoft.com/office/drawing/2014/main" id="{56A85A00-FBBE-434F-B22D-2E8E4EB8C418}"/>
                </a:ext>
              </a:extLst>
            </p:cNvPr>
            <p:cNvSpPr>
              <a:spLocks noChangeShapeType="1"/>
            </p:cNvSpPr>
            <p:nvPr/>
          </p:nvSpPr>
          <p:spPr bwMode="auto">
            <a:xfrm>
              <a:off x="4272" y="21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 name="Line 47">
              <a:extLst>
                <a:ext uri="{FF2B5EF4-FFF2-40B4-BE49-F238E27FC236}">
                  <a16:creationId xmlns:a16="http://schemas.microsoft.com/office/drawing/2014/main" id="{DA2C2F8E-80A8-4EFA-86CB-ABA1C0B0252B}"/>
                </a:ext>
              </a:extLst>
            </p:cNvPr>
            <p:cNvSpPr>
              <a:spLocks noChangeShapeType="1"/>
            </p:cNvSpPr>
            <p:nvPr/>
          </p:nvSpPr>
          <p:spPr bwMode="auto">
            <a:xfrm flipH="1">
              <a:off x="3744" y="2448"/>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6" name="Line 52">
              <a:extLst>
                <a:ext uri="{FF2B5EF4-FFF2-40B4-BE49-F238E27FC236}">
                  <a16:creationId xmlns:a16="http://schemas.microsoft.com/office/drawing/2014/main" id="{72B047C4-6A28-432C-ABAC-D605F3F6BBC0}"/>
                </a:ext>
              </a:extLst>
            </p:cNvPr>
            <p:cNvSpPr>
              <a:spLocks noChangeShapeType="1"/>
            </p:cNvSpPr>
            <p:nvPr/>
          </p:nvSpPr>
          <p:spPr bwMode="auto">
            <a:xfrm>
              <a:off x="3408" y="2304"/>
              <a:ext cx="336"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7" name="Oval 53">
              <a:extLst>
                <a:ext uri="{FF2B5EF4-FFF2-40B4-BE49-F238E27FC236}">
                  <a16:creationId xmlns:a16="http://schemas.microsoft.com/office/drawing/2014/main" id="{BE9FDBDE-A52D-46D0-8780-9DBCE65D4876}"/>
                </a:ext>
              </a:extLst>
            </p:cNvPr>
            <p:cNvSpPr>
              <a:spLocks noChangeArrowheads="1"/>
            </p:cNvSpPr>
            <p:nvPr/>
          </p:nvSpPr>
          <p:spPr bwMode="auto">
            <a:xfrm>
              <a:off x="4464" y="2112"/>
              <a:ext cx="384" cy="384"/>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en-US" altLang="en-US" sz="2400">
                <a:latin typeface="Comic Sans MS" panose="030F0702030302020204" pitchFamily="66" charset="0"/>
              </a:endParaRPr>
            </a:p>
          </p:txBody>
        </p:sp>
        <p:sp>
          <p:nvSpPr>
            <p:cNvPr id="28" name="Text Box 54 1">
              <a:extLst>
                <a:ext uri="{FF2B5EF4-FFF2-40B4-BE49-F238E27FC236}">
                  <a16:creationId xmlns:a16="http://schemas.microsoft.com/office/drawing/2014/main" id="{2050A600-AF8D-48A3-BA9C-BCEB25577B8A}"/>
                </a:ext>
              </a:extLst>
            </p:cNvPr>
            <p:cNvSpPr txBox="1">
              <a:spLocks noChangeArrowheads="1"/>
            </p:cNvSpPr>
            <p:nvPr/>
          </p:nvSpPr>
          <p:spPr bwMode="auto">
            <a:xfrm>
              <a:off x="4512" y="2112"/>
              <a:ext cx="38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it-IT" altLang="it-IT" sz="2400">
                  <a:latin typeface="Comic Sans MS" panose="030F0702030302020204" pitchFamily="66" charset="0"/>
                  <a:sym typeface="Symbol" panose="05050102010706020507" pitchFamily="18" charset="2"/>
                </a:rPr>
                <a:t></a:t>
              </a:r>
              <a:r>
                <a:rPr lang="it-IT" altLang="it-IT" sz="2400" baseline="-25000">
                  <a:latin typeface="Comic Sans MS" panose="030F0702030302020204" pitchFamily="66" charset="0"/>
                  <a:sym typeface="Symbol" panose="05050102010706020507" pitchFamily="18" charset="2"/>
                </a:rPr>
                <a:t>3</a:t>
              </a:r>
              <a:endParaRPr lang="it-IT" altLang="it-IT" sz="2400">
                <a:latin typeface="Comic Sans MS" panose="030F0702030302020204" pitchFamily="66" charset="0"/>
              </a:endParaRPr>
            </a:p>
          </p:txBody>
        </p:sp>
        <p:sp>
          <p:nvSpPr>
            <p:cNvPr id="29" name="Line 55">
              <a:extLst>
                <a:ext uri="{FF2B5EF4-FFF2-40B4-BE49-F238E27FC236}">
                  <a16:creationId xmlns:a16="http://schemas.microsoft.com/office/drawing/2014/main" id="{5C210AD5-6CD7-48B2-9A58-B4F35B244441}"/>
                </a:ext>
              </a:extLst>
            </p:cNvPr>
            <p:cNvSpPr>
              <a:spLocks noChangeShapeType="1"/>
            </p:cNvSpPr>
            <p:nvPr/>
          </p:nvSpPr>
          <p:spPr bwMode="auto">
            <a:xfrm>
              <a:off x="4272" y="2304"/>
              <a:ext cx="1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0" name="Line 56">
              <a:extLst>
                <a:ext uri="{FF2B5EF4-FFF2-40B4-BE49-F238E27FC236}">
                  <a16:creationId xmlns:a16="http://schemas.microsoft.com/office/drawing/2014/main" id="{23075AD0-5B45-430D-B542-04E0275DA438}"/>
                </a:ext>
              </a:extLst>
            </p:cNvPr>
            <p:cNvSpPr>
              <a:spLocks noChangeShapeType="1"/>
            </p:cNvSpPr>
            <p:nvPr/>
          </p:nvSpPr>
          <p:spPr bwMode="auto">
            <a:xfrm flipV="1">
              <a:off x="2112" y="1834"/>
              <a:ext cx="7" cy="47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1" name="Line 57">
              <a:extLst>
                <a:ext uri="{FF2B5EF4-FFF2-40B4-BE49-F238E27FC236}">
                  <a16:creationId xmlns:a16="http://schemas.microsoft.com/office/drawing/2014/main" id="{E7932588-478B-4918-8B74-C8DEAC403B77}"/>
                </a:ext>
              </a:extLst>
            </p:cNvPr>
            <p:cNvSpPr>
              <a:spLocks noChangeShapeType="1"/>
            </p:cNvSpPr>
            <p:nvPr/>
          </p:nvSpPr>
          <p:spPr bwMode="auto">
            <a:xfrm flipV="1">
              <a:off x="2016" y="2400"/>
              <a:ext cx="0" cy="33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 name="Line 58">
              <a:extLst>
                <a:ext uri="{FF2B5EF4-FFF2-40B4-BE49-F238E27FC236}">
                  <a16:creationId xmlns:a16="http://schemas.microsoft.com/office/drawing/2014/main" id="{1067E19E-60B3-406E-A6EC-5C26F1D5C780}"/>
                </a:ext>
              </a:extLst>
            </p:cNvPr>
            <p:cNvSpPr>
              <a:spLocks noChangeShapeType="1"/>
            </p:cNvSpPr>
            <p:nvPr/>
          </p:nvSpPr>
          <p:spPr bwMode="auto">
            <a:xfrm>
              <a:off x="2016" y="2400"/>
              <a:ext cx="2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3" name="Line 59">
              <a:extLst>
                <a:ext uri="{FF2B5EF4-FFF2-40B4-BE49-F238E27FC236}">
                  <a16:creationId xmlns:a16="http://schemas.microsoft.com/office/drawing/2014/main" id="{C08A5D80-1EBF-4A47-8884-57E2455198F3}"/>
                </a:ext>
              </a:extLst>
            </p:cNvPr>
            <p:cNvSpPr>
              <a:spLocks noChangeShapeType="1"/>
            </p:cNvSpPr>
            <p:nvPr/>
          </p:nvSpPr>
          <p:spPr bwMode="auto">
            <a:xfrm flipV="1">
              <a:off x="3456" y="2400"/>
              <a:ext cx="0" cy="33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4" name="Line 60">
              <a:extLst>
                <a:ext uri="{FF2B5EF4-FFF2-40B4-BE49-F238E27FC236}">
                  <a16:creationId xmlns:a16="http://schemas.microsoft.com/office/drawing/2014/main" id="{FB9270CB-7297-4C57-B903-1AAC541C4888}"/>
                </a:ext>
              </a:extLst>
            </p:cNvPr>
            <p:cNvSpPr>
              <a:spLocks noChangeShapeType="1"/>
            </p:cNvSpPr>
            <p:nvPr/>
          </p:nvSpPr>
          <p:spPr bwMode="auto">
            <a:xfrm>
              <a:off x="3456" y="2400"/>
              <a:ext cx="2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5" name="Line 61">
              <a:extLst>
                <a:ext uri="{FF2B5EF4-FFF2-40B4-BE49-F238E27FC236}">
                  <a16:creationId xmlns:a16="http://schemas.microsoft.com/office/drawing/2014/main" id="{6EA01882-5030-4FB4-99C6-FA8382BA9AB0}"/>
                </a:ext>
              </a:extLst>
            </p:cNvPr>
            <p:cNvSpPr>
              <a:spLocks noChangeShapeType="1"/>
            </p:cNvSpPr>
            <p:nvPr/>
          </p:nvSpPr>
          <p:spPr bwMode="auto">
            <a:xfrm flipV="1">
              <a:off x="3552" y="1834"/>
              <a:ext cx="7" cy="47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6" name="Line 62">
              <a:extLst>
                <a:ext uri="{FF2B5EF4-FFF2-40B4-BE49-F238E27FC236}">
                  <a16:creationId xmlns:a16="http://schemas.microsoft.com/office/drawing/2014/main" id="{F2647358-4954-4723-BB6C-F87CD39291D4}"/>
                </a:ext>
              </a:extLst>
            </p:cNvPr>
            <p:cNvSpPr>
              <a:spLocks noChangeShapeType="1"/>
            </p:cNvSpPr>
            <p:nvPr/>
          </p:nvSpPr>
          <p:spPr bwMode="auto">
            <a:xfrm>
              <a:off x="4848" y="2304"/>
              <a:ext cx="3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7" name="Line 63">
              <a:extLst>
                <a:ext uri="{FF2B5EF4-FFF2-40B4-BE49-F238E27FC236}">
                  <a16:creationId xmlns:a16="http://schemas.microsoft.com/office/drawing/2014/main" id="{A06D53C7-0D39-4E06-9A3F-EEF5885D6A5C}"/>
                </a:ext>
              </a:extLst>
            </p:cNvPr>
            <p:cNvSpPr>
              <a:spLocks noChangeShapeType="1"/>
            </p:cNvSpPr>
            <p:nvPr/>
          </p:nvSpPr>
          <p:spPr bwMode="auto">
            <a:xfrm>
              <a:off x="5184" y="2304"/>
              <a:ext cx="0" cy="6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8" name="Line 64">
              <a:extLst>
                <a:ext uri="{FF2B5EF4-FFF2-40B4-BE49-F238E27FC236}">
                  <a16:creationId xmlns:a16="http://schemas.microsoft.com/office/drawing/2014/main" id="{640EACD3-F868-4708-88B8-2060D7E3157C}"/>
                </a:ext>
              </a:extLst>
            </p:cNvPr>
            <p:cNvSpPr>
              <a:spLocks noChangeShapeType="1"/>
            </p:cNvSpPr>
            <p:nvPr/>
          </p:nvSpPr>
          <p:spPr bwMode="auto">
            <a:xfrm flipH="1">
              <a:off x="336" y="2976"/>
              <a:ext cx="484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9" name="Line 65">
              <a:extLst>
                <a:ext uri="{FF2B5EF4-FFF2-40B4-BE49-F238E27FC236}">
                  <a16:creationId xmlns:a16="http://schemas.microsoft.com/office/drawing/2014/main" id="{FD56F73E-0ED7-4823-AB63-F3C232585DFE}"/>
                </a:ext>
              </a:extLst>
            </p:cNvPr>
            <p:cNvSpPr>
              <a:spLocks noChangeShapeType="1"/>
            </p:cNvSpPr>
            <p:nvPr/>
          </p:nvSpPr>
          <p:spPr bwMode="auto">
            <a:xfrm>
              <a:off x="336" y="2256"/>
              <a:ext cx="0" cy="72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0" name="Line 66">
              <a:extLst>
                <a:ext uri="{FF2B5EF4-FFF2-40B4-BE49-F238E27FC236}">
                  <a16:creationId xmlns:a16="http://schemas.microsoft.com/office/drawing/2014/main" id="{7D5B8312-28EC-45CB-9CEB-720654337D4E}"/>
                </a:ext>
              </a:extLst>
            </p:cNvPr>
            <p:cNvSpPr>
              <a:spLocks noChangeShapeType="1"/>
            </p:cNvSpPr>
            <p:nvPr/>
          </p:nvSpPr>
          <p:spPr bwMode="auto">
            <a:xfrm flipH="1" flipV="1">
              <a:off x="4985" y="1834"/>
              <a:ext cx="7" cy="47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1" name="Text Box 68">
              <a:extLst>
                <a:ext uri="{FF2B5EF4-FFF2-40B4-BE49-F238E27FC236}">
                  <a16:creationId xmlns:a16="http://schemas.microsoft.com/office/drawing/2014/main" id="{78F36603-82BB-4EAB-8658-7D3BCA321606}"/>
                </a:ext>
              </a:extLst>
            </p:cNvPr>
            <p:cNvSpPr txBox="1">
              <a:spLocks noChangeArrowheads="1"/>
            </p:cNvSpPr>
            <p:nvPr/>
          </p:nvSpPr>
          <p:spPr bwMode="auto">
            <a:xfrm>
              <a:off x="960" y="2160"/>
              <a:ext cx="38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it-IT" altLang="it-IT" sz="2400">
                  <a:latin typeface="Comic Sans MS" panose="030F0702030302020204" pitchFamily="66" charset="0"/>
                  <a:sym typeface="Symbol" panose="05050102010706020507" pitchFamily="18" charset="2"/>
                </a:rPr>
                <a:t></a:t>
              </a:r>
              <a:r>
                <a:rPr lang="it-IT" altLang="it-IT" sz="2400" baseline="-25000">
                  <a:latin typeface="Comic Sans MS" panose="030F0702030302020204" pitchFamily="66" charset="0"/>
                  <a:sym typeface="Symbol" panose="05050102010706020507" pitchFamily="18" charset="2"/>
                </a:rPr>
                <a:t>1</a:t>
              </a:r>
              <a:endParaRPr lang="it-IT" altLang="it-IT" sz="2400">
                <a:latin typeface="Comic Sans MS" panose="030F0702030302020204" pitchFamily="66" charset="0"/>
              </a:endParaRPr>
            </a:p>
          </p:txBody>
        </p:sp>
        <p:sp>
          <p:nvSpPr>
            <p:cNvPr id="42" name="Text Box 69 1">
              <a:extLst>
                <a:ext uri="{FF2B5EF4-FFF2-40B4-BE49-F238E27FC236}">
                  <a16:creationId xmlns:a16="http://schemas.microsoft.com/office/drawing/2014/main" id="{2CCF031B-98AC-40CC-A35A-6B37C65D8025}"/>
                </a:ext>
              </a:extLst>
            </p:cNvPr>
            <p:cNvSpPr txBox="1">
              <a:spLocks noChangeArrowheads="1"/>
            </p:cNvSpPr>
            <p:nvPr/>
          </p:nvSpPr>
          <p:spPr bwMode="auto">
            <a:xfrm>
              <a:off x="2448" y="2160"/>
              <a:ext cx="38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it-IT" altLang="it-IT" sz="2400">
                  <a:latin typeface="Comic Sans MS" panose="030F0702030302020204" pitchFamily="66" charset="0"/>
                  <a:sym typeface="Symbol" panose="05050102010706020507" pitchFamily="18" charset="2"/>
                </a:rPr>
                <a:t></a:t>
              </a:r>
              <a:r>
                <a:rPr lang="it-IT" altLang="it-IT" sz="2400" baseline="-25000">
                  <a:latin typeface="Comic Sans MS" panose="030F0702030302020204" pitchFamily="66" charset="0"/>
                  <a:sym typeface="Symbol" panose="05050102010706020507" pitchFamily="18" charset="2"/>
                </a:rPr>
                <a:t>2</a:t>
              </a:r>
              <a:endParaRPr lang="it-IT" altLang="it-IT" sz="2400">
                <a:latin typeface="Comic Sans MS" panose="030F0702030302020204" pitchFamily="66" charset="0"/>
              </a:endParaRPr>
            </a:p>
          </p:txBody>
        </p:sp>
        <p:sp>
          <p:nvSpPr>
            <p:cNvPr id="43" name="Text Box 70 1">
              <a:extLst>
                <a:ext uri="{FF2B5EF4-FFF2-40B4-BE49-F238E27FC236}">
                  <a16:creationId xmlns:a16="http://schemas.microsoft.com/office/drawing/2014/main" id="{02C0DE7C-66F6-41CE-821E-E342779FF517}"/>
                </a:ext>
              </a:extLst>
            </p:cNvPr>
            <p:cNvSpPr txBox="1">
              <a:spLocks noChangeArrowheads="1"/>
            </p:cNvSpPr>
            <p:nvPr/>
          </p:nvSpPr>
          <p:spPr bwMode="auto">
            <a:xfrm>
              <a:off x="3840" y="2160"/>
              <a:ext cx="38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it-IT" altLang="it-IT" sz="2400">
                  <a:latin typeface="Comic Sans MS" panose="030F0702030302020204" pitchFamily="66" charset="0"/>
                  <a:sym typeface="Symbol" panose="05050102010706020507" pitchFamily="18" charset="2"/>
                </a:rPr>
                <a:t></a:t>
              </a:r>
              <a:r>
                <a:rPr lang="it-IT" altLang="it-IT" sz="2400" baseline="-25000">
                  <a:latin typeface="Comic Sans MS" panose="030F0702030302020204" pitchFamily="66" charset="0"/>
                  <a:sym typeface="Symbol" panose="05050102010706020507" pitchFamily="18" charset="2"/>
                </a:rPr>
                <a:t>3</a:t>
              </a:r>
              <a:endParaRPr lang="it-IT" altLang="it-IT" sz="2400">
                <a:latin typeface="Comic Sans MS" panose="030F0702030302020204" pitchFamily="66" charset="0"/>
              </a:endParaRPr>
            </a:p>
          </p:txBody>
        </p:sp>
        <mc:AlternateContent xmlns:mc="http://schemas.openxmlformats.org/markup-compatibility/2006" xmlns:a14="http://schemas.microsoft.com/office/drawing/2010/main">
          <mc:Choice Requires="a14">
            <p:sp>
              <p:nvSpPr>
                <p:cNvPr id="44" name="Text Box 71">
                  <a:extLst>
                    <a:ext uri="{FF2B5EF4-FFF2-40B4-BE49-F238E27FC236}">
                      <a16:creationId xmlns:a16="http://schemas.microsoft.com/office/drawing/2014/main" id="{7003BA0A-18C3-4EF4-B0D0-9392A345F69F}"/>
                    </a:ext>
                  </a:extLst>
                </p:cNvPr>
                <p:cNvSpPr txBox="1">
                  <a:spLocks noChangeArrowheads="1"/>
                </p:cNvSpPr>
                <p:nvPr/>
              </p:nvSpPr>
              <p:spPr bwMode="auto">
                <a:xfrm>
                  <a:off x="624" y="2544"/>
                  <a:ext cx="711" cy="305"/>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14:m>
                    <m:oMathPara xmlns:m="http://schemas.openxmlformats.org/officeDocument/2006/math">
                      <m:oMathParaPr>
                        <m:jc m:val="centerGroup"/>
                      </m:oMathParaPr>
                      <m:oMath xmlns:m="http://schemas.openxmlformats.org/officeDocument/2006/math">
                        <m:sSubSup>
                          <m:sSubSupPr>
                            <m:ctrlPr>
                              <a:rPr lang="it-IT" altLang="it-IT" sz="2000" b="0" i="1" dirty="0" smtClean="0">
                                <a:solidFill>
                                  <a:srgbClr val="E71224"/>
                                </a:solidFill>
                                <a:latin typeface="Cambria Math" panose="02040503050406030204" pitchFamily="18" charset="0"/>
                              </a:rPr>
                            </m:ctrlPr>
                          </m:sSubSupPr>
                          <m:e>
                            <m:r>
                              <a:rPr lang="it-IT" altLang="it-IT" sz="2000" b="0" i="1" dirty="0" smtClean="0">
                                <a:solidFill>
                                  <a:srgbClr val="E71224"/>
                                </a:solidFill>
                                <a:latin typeface="Cambria Math" panose="02040503050406030204" pitchFamily="18" charset="0"/>
                              </a:rPr>
                              <m:t>𝜆</m:t>
                            </m:r>
                          </m:e>
                          <m:sub>
                            <m:r>
                              <a:rPr lang="it-IT" altLang="it-IT" sz="2000" b="0" i="1" dirty="0" smtClean="0">
                                <a:solidFill>
                                  <a:srgbClr val="E71224"/>
                                </a:solidFill>
                                <a:latin typeface="Cambria Math" panose="02040503050406030204" pitchFamily="18" charset="0"/>
                              </a:rPr>
                              <m:t>1</m:t>
                            </m:r>
                          </m:sub>
                          <m:sup>
                            <m:r>
                              <a:rPr lang="it-IT" altLang="it-IT" sz="2000" b="0" i="1" dirty="0" smtClean="0">
                                <a:solidFill>
                                  <a:srgbClr val="E71224"/>
                                </a:solidFill>
                                <a:latin typeface="Cambria Math" panose="02040503050406030204" pitchFamily="18" charset="0"/>
                              </a:rPr>
                              <m:t>𝑖𝑛</m:t>
                            </m:r>
                          </m:sup>
                        </m:sSubSup>
                        <m:r>
                          <a:rPr lang="it-IT" altLang="it-IT" sz="2000" b="0" i="0" dirty="0" smtClean="0">
                            <a:solidFill>
                              <a:srgbClr val="E71224"/>
                            </a:solidFill>
                            <a:latin typeface="Cambria Math" panose="02040503050406030204" pitchFamily="18" charset="0"/>
                          </a:rPr>
                          <m:t>=7</m:t>
                        </m:r>
                      </m:oMath>
                    </m:oMathPara>
                  </a14:m>
                  <a:endParaRPr lang="it-IT" altLang="it-IT" sz="2000" dirty="0">
                    <a:solidFill>
                      <a:srgbClr val="E71224"/>
                    </a:solidFill>
                    <a:latin typeface="Comic Sans MS" panose="030F0702030302020204" pitchFamily="66" charset="0"/>
                  </a:endParaRPr>
                </a:p>
              </p:txBody>
            </p:sp>
          </mc:Choice>
          <mc:Fallback xmlns="">
            <p:sp>
              <p:nvSpPr>
                <p:cNvPr id="44" name="Text Box 71">
                  <a:extLst>
                    <a:ext uri="{FF2B5EF4-FFF2-40B4-BE49-F238E27FC236}">
                      <a16:creationId xmlns:a16="http://schemas.microsoft.com/office/drawing/2014/main" id="{7003BA0A-18C3-4EF4-B0D0-9392A345F69F}"/>
                    </a:ext>
                  </a:extLst>
                </p:cNvPr>
                <p:cNvSpPr txBox="1">
                  <a:spLocks noRot="1" noChangeAspect="1" noMove="1" noResize="1" noEditPoints="1" noAdjustHandles="1" noChangeArrowheads="1" noChangeShapeType="1" noTextEdit="1"/>
                </p:cNvSpPr>
                <p:nvPr/>
              </p:nvSpPr>
              <p:spPr bwMode="auto">
                <a:xfrm>
                  <a:off x="624" y="2544"/>
                  <a:ext cx="711" cy="305"/>
                </a:xfrm>
                <a:prstGeom prst="rect">
                  <a:avLst/>
                </a:prstGeom>
                <a:blipFill>
                  <a:blip r:embed="rId9"/>
                  <a:stretch>
                    <a:fillRect b="-2941"/>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5" name="Text Box 72">
                  <a:extLst>
                    <a:ext uri="{FF2B5EF4-FFF2-40B4-BE49-F238E27FC236}">
                      <a16:creationId xmlns:a16="http://schemas.microsoft.com/office/drawing/2014/main" id="{34D61C8D-9CBE-42D2-A3C2-73222F8A8B9D}"/>
                    </a:ext>
                  </a:extLst>
                </p:cNvPr>
                <p:cNvSpPr txBox="1">
                  <a:spLocks noChangeArrowheads="1"/>
                </p:cNvSpPr>
                <p:nvPr/>
              </p:nvSpPr>
              <p:spPr bwMode="auto">
                <a:xfrm>
                  <a:off x="2064" y="2544"/>
                  <a:ext cx="704" cy="306"/>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14:m>
                    <m:oMathPara xmlns:m="http://schemas.openxmlformats.org/officeDocument/2006/math">
                      <m:oMathParaPr>
                        <m:jc m:val="centerGroup"/>
                      </m:oMathParaPr>
                      <m:oMath xmlns:m="http://schemas.openxmlformats.org/officeDocument/2006/math">
                        <m:sSubSup>
                          <m:sSubSupPr>
                            <m:ctrlPr>
                              <a:rPr lang="it-IT" altLang="it-IT" sz="2000" i="1" dirty="0" smtClean="0">
                                <a:solidFill>
                                  <a:srgbClr val="E71224"/>
                                </a:solidFill>
                                <a:latin typeface="Cambria Math" panose="02040503050406030204" pitchFamily="18" charset="0"/>
                              </a:rPr>
                            </m:ctrlPr>
                          </m:sSubSupPr>
                          <m:e>
                            <m:r>
                              <a:rPr lang="it-IT" altLang="it-IT" sz="2000" i="1" dirty="0">
                                <a:solidFill>
                                  <a:srgbClr val="E71224"/>
                                </a:solidFill>
                                <a:latin typeface="Cambria Math" panose="02040503050406030204" pitchFamily="18" charset="0"/>
                              </a:rPr>
                              <m:t>𝜆</m:t>
                            </m:r>
                          </m:e>
                          <m:sub>
                            <m:r>
                              <a:rPr lang="it-IT" altLang="it-IT" sz="2000" b="0" i="1" dirty="0" smtClean="0">
                                <a:solidFill>
                                  <a:srgbClr val="E71224"/>
                                </a:solidFill>
                                <a:latin typeface="Cambria Math" panose="02040503050406030204" pitchFamily="18" charset="0"/>
                              </a:rPr>
                              <m:t>2</m:t>
                            </m:r>
                          </m:sub>
                          <m:sup>
                            <m:r>
                              <a:rPr lang="it-IT" altLang="it-IT" sz="2000" i="1" dirty="0">
                                <a:solidFill>
                                  <a:srgbClr val="E71224"/>
                                </a:solidFill>
                                <a:latin typeface="Cambria Math" panose="02040503050406030204" pitchFamily="18" charset="0"/>
                              </a:rPr>
                              <m:t>𝑖𝑛</m:t>
                            </m:r>
                          </m:sup>
                        </m:sSubSup>
                        <m:r>
                          <a:rPr lang="it-IT" altLang="it-IT" sz="2000" b="0" i="1" dirty="0" smtClean="0">
                            <a:solidFill>
                              <a:srgbClr val="E71224"/>
                            </a:solidFill>
                            <a:latin typeface="Cambria Math" panose="02040503050406030204" pitchFamily="18" charset="0"/>
                          </a:rPr>
                          <m:t>=7</m:t>
                        </m:r>
                      </m:oMath>
                    </m:oMathPara>
                  </a14:m>
                  <a:endParaRPr lang="it-IT" altLang="it-IT" sz="2000" dirty="0">
                    <a:solidFill>
                      <a:srgbClr val="E71224"/>
                    </a:solidFill>
                    <a:latin typeface="Comic Sans MS" panose="030F0702030302020204" pitchFamily="66" charset="0"/>
                  </a:endParaRPr>
                </a:p>
              </p:txBody>
            </p:sp>
          </mc:Choice>
          <mc:Fallback xmlns="">
            <p:sp>
              <p:nvSpPr>
                <p:cNvPr id="45" name="Text Box 72">
                  <a:extLst>
                    <a:ext uri="{FF2B5EF4-FFF2-40B4-BE49-F238E27FC236}">
                      <a16:creationId xmlns:a16="http://schemas.microsoft.com/office/drawing/2014/main" id="{34D61C8D-9CBE-42D2-A3C2-73222F8A8B9D}"/>
                    </a:ext>
                  </a:extLst>
                </p:cNvPr>
                <p:cNvSpPr txBox="1">
                  <a:spLocks noRot="1" noChangeAspect="1" noMove="1" noResize="1" noEditPoints="1" noAdjustHandles="1" noChangeArrowheads="1" noChangeShapeType="1" noTextEdit="1"/>
                </p:cNvSpPr>
                <p:nvPr/>
              </p:nvSpPr>
              <p:spPr bwMode="auto">
                <a:xfrm>
                  <a:off x="2064" y="2544"/>
                  <a:ext cx="704" cy="306"/>
                </a:xfrm>
                <a:prstGeom prst="rect">
                  <a:avLst/>
                </a:prstGeom>
                <a:blipFill>
                  <a:blip r:embed="rId10"/>
                  <a:stretch>
                    <a:fillRect b="-1449"/>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6" name="Text Box 73">
                  <a:extLst>
                    <a:ext uri="{FF2B5EF4-FFF2-40B4-BE49-F238E27FC236}">
                      <a16:creationId xmlns:a16="http://schemas.microsoft.com/office/drawing/2014/main" id="{4F4BFC3C-D9B8-4F74-971F-A2FD248B6F71}"/>
                    </a:ext>
                  </a:extLst>
                </p:cNvPr>
                <p:cNvSpPr txBox="1">
                  <a:spLocks noChangeArrowheads="1"/>
                </p:cNvSpPr>
                <p:nvPr/>
              </p:nvSpPr>
              <p:spPr bwMode="auto">
                <a:xfrm>
                  <a:off x="3449" y="2568"/>
                  <a:ext cx="803" cy="307"/>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14:m>
                    <m:oMathPara xmlns:m="http://schemas.openxmlformats.org/officeDocument/2006/math">
                      <m:oMathParaPr>
                        <m:jc m:val="centerGroup"/>
                      </m:oMathParaPr>
                      <m:oMath xmlns:m="http://schemas.openxmlformats.org/officeDocument/2006/math">
                        <m:sSubSup>
                          <m:sSubSupPr>
                            <m:ctrlPr>
                              <a:rPr lang="it-IT" altLang="it-IT" sz="2000" i="1" dirty="0" smtClean="0">
                                <a:solidFill>
                                  <a:srgbClr val="E71224"/>
                                </a:solidFill>
                                <a:latin typeface="Cambria Math" panose="02040503050406030204" pitchFamily="18" charset="0"/>
                              </a:rPr>
                            </m:ctrlPr>
                          </m:sSubSupPr>
                          <m:e>
                            <m:r>
                              <a:rPr lang="it-IT" altLang="it-IT" sz="2000" i="1" dirty="0">
                                <a:solidFill>
                                  <a:srgbClr val="E71224"/>
                                </a:solidFill>
                                <a:latin typeface="Cambria Math" panose="02040503050406030204" pitchFamily="18" charset="0"/>
                              </a:rPr>
                              <m:t>𝜆</m:t>
                            </m:r>
                          </m:e>
                          <m:sub>
                            <m:r>
                              <a:rPr lang="it-IT" altLang="it-IT" sz="2000" b="0" i="1" dirty="0" smtClean="0">
                                <a:solidFill>
                                  <a:srgbClr val="E71224"/>
                                </a:solidFill>
                                <a:latin typeface="Cambria Math" panose="02040503050406030204" pitchFamily="18" charset="0"/>
                              </a:rPr>
                              <m:t>3</m:t>
                            </m:r>
                          </m:sub>
                          <m:sup>
                            <m:r>
                              <a:rPr lang="it-IT" altLang="it-IT" sz="2000" i="1" dirty="0">
                                <a:solidFill>
                                  <a:srgbClr val="E71224"/>
                                </a:solidFill>
                                <a:latin typeface="Cambria Math" panose="02040503050406030204" pitchFamily="18" charset="0"/>
                              </a:rPr>
                              <m:t>𝑖𝑛</m:t>
                            </m:r>
                          </m:sup>
                        </m:sSubSup>
                        <m:r>
                          <a:rPr lang="it-IT" altLang="it-IT" sz="2000" b="0" i="1" dirty="0" smtClean="0">
                            <a:solidFill>
                              <a:srgbClr val="E71224"/>
                            </a:solidFill>
                            <a:latin typeface="Cambria Math" panose="02040503050406030204" pitchFamily="18" charset="0"/>
                          </a:rPr>
                          <m:t>=14</m:t>
                        </m:r>
                      </m:oMath>
                    </m:oMathPara>
                  </a14:m>
                  <a:endParaRPr lang="it-IT" altLang="it-IT" sz="2000" dirty="0">
                    <a:solidFill>
                      <a:srgbClr val="E71224"/>
                    </a:solidFill>
                    <a:latin typeface="Comic Sans MS" panose="030F0702030302020204" pitchFamily="66" charset="0"/>
                  </a:endParaRPr>
                </a:p>
              </p:txBody>
            </p:sp>
          </mc:Choice>
          <mc:Fallback xmlns="">
            <p:sp>
              <p:nvSpPr>
                <p:cNvPr id="46" name="Text Box 73">
                  <a:extLst>
                    <a:ext uri="{FF2B5EF4-FFF2-40B4-BE49-F238E27FC236}">
                      <a16:creationId xmlns:a16="http://schemas.microsoft.com/office/drawing/2014/main" id="{4F4BFC3C-D9B8-4F74-971F-A2FD248B6F71}"/>
                    </a:ext>
                  </a:extLst>
                </p:cNvPr>
                <p:cNvSpPr txBox="1">
                  <a:spLocks noRot="1" noChangeAspect="1" noMove="1" noResize="1" noEditPoints="1" noAdjustHandles="1" noChangeArrowheads="1" noChangeShapeType="1" noTextEdit="1"/>
                </p:cNvSpPr>
                <p:nvPr/>
              </p:nvSpPr>
              <p:spPr bwMode="auto">
                <a:xfrm>
                  <a:off x="3449" y="2568"/>
                  <a:ext cx="803" cy="307"/>
                </a:xfrm>
                <a:prstGeom prst="rect">
                  <a:avLst/>
                </a:prstGeom>
                <a:blipFill>
                  <a:blip r:embed="rId11"/>
                  <a:stretch>
                    <a:fillRect b="-4412"/>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7" name="Text Box 74">
                  <a:extLst>
                    <a:ext uri="{FF2B5EF4-FFF2-40B4-BE49-F238E27FC236}">
                      <a16:creationId xmlns:a16="http://schemas.microsoft.com/office/drawing/2014/main" id="{74D74D39-199D-4D9D-B6A1-4F14BC3E391B}"/>
                    </a:ext>
                  </a:extLst>
                </p:cNvPr>
                <p:cNvSpPr txBox="1">
                  <a:spLocks noChangeArrowheads="1"/>
                </p:cNvSpPr>
                <p:nvPr/>
              </p:nvSpPr>
              <p:spPr bwMode="auto">
                <a:xfrm>
                  <a:off x="1668" y="1630"/>
                  <a:ext cx="983" cy="252"/>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14:m>
                    <m:oMathPara xmlns:m="http://schemas.openxmlformats.org/officeDocument/2006/math">
                      <m:oMathParaPr>
                        <m:jc m:val="centerGroup"/>
                      </m:oMathParaPr>
                      <m:oMath xmlns:m="http://schemas.openxmlformats.org/officeDocument/2006/math">
                        <m:sSub>
                          <m:sSubPr>
                            <m:ctrlPr>
                              <a:rPr lang="it-IT" altLang="it-IT" sz="2000" b="0" i="1" dirty="0" smtClean="0">
                                <a:latin typeface="Cambria Math" panose="02040503050406030204" pitchFamily="18" charset="0"/>
                              </a:rPr>
                            </m:ctrlPr>
                          </m:sSubPr>
                          <m:e>
                            <m:r>
                              <a:rPr lang="it-IT" altLang="it-IT" sz="2000" b="0" i="1" dirty="0" smtClean="0">
                                <a:latin typeface="Cambria Math" panose="02040503050406030204" pitchFamily="18" charset="0"/>
                              </a:rPr>
                              <m:t>𝑟</m:t>
                            </m:r>
                          </m:e>
                          <m:sub>
                            <m:r>
                              <a:rPr lang="it-IT" altLang="it-IT" sz="2000" b="0" i="1" dirty="0" smtClean="0">
                                <a:latin typeface="Cambria Math" panose="02040503050406030204" pitchFamily="18" charset="0"/>
                              </a:rPr>
                              <m:t>10</m:t>
                            </m:r>
                          </m:sub>
                        </m:sSub>
                        <m:r>
                          <a:rPr lang="it-IT" altLang="it-IT" sz="2000" b="0" i="1" dirty="0" smtClean="0">
                            <a:latin typeface="Cambria Math" panose="02040503050406030204" pitchFamily="18" charset="0"/>
                          </a:rPr>
                          <m:t>=</m:t>
                        </m:r>
                        <m:r>
                          <a:rPr lang="it-IT" altLang="it-IT" sz="2000" i="1" dirty="0" smtClean="0">
                            <a:latin typeface="Cambria Math" panose="02040503050406030204" pitchFamily="18" charset="0"/>
                          </a:rPr>
                          <m:t>0.5</m:t>
                        </m:r>
                      </m:oMath>
                    </m:oMathPara>
                  </a14:m>
                  <a:endParaRPr lang="it-IT" altLang="it-IT" sz="2400" dirty="0">
                    <a:latin typeface="Comic Sans MS" panose="030F0702030302020204" pitchFamily="66" charset="0"/>
                  </a:endParaRPr>
                </a:p>
              </p:txBody>
            </p:sp>
          </mc:Choice>
          <mc:Fallback xmlns="">
            <p:sp>
              <p:nvSpPr>
                <p:cNvPr id="47" name="Text Box 74">
                  <a:extLst>
                    <a:ext uri="{FF2B5EF4-FFF2-40B4-BE49-F238E27FC236}">
                      <a16:creationId xmlns:a16="http://schemas.microsoft.com/office/drawing/2014/main" id="{90C03E8B-ED90-4342-B198-7CABE31F7C18}"/>
                    </a:ext>
                  </a:extLst>
                </p:cNvPr>
                <p:cNvSpPr txBox="1">
                  <a:spLocks noRot="1" noChangeAspect="1" noMove="1" noResize="1" noEditPoints="1" noAdjustHandles="1" noChangeArrowheads="1" noChangeShapeType="1" noTextEdit="1"/>
                </p:cNvSpPr>
                <p:nvPr/>
              </p:nvSpPr>
              <p:spPr bwMode="auto">
                <a:xfrm>
                  <a:off x="1668" y="1630"/>
                  <a:ext cx="983" cy="252"/>
                </a:xfrm>
                <a:prstGeom prst="rect">
                  <a:avLst/>
                </a:prstGeom>
                <a:blipFill>
                  <a:blip r:embed="rId12"/>
                  <a:stretch>
                    <a:fillRect b="-4688"/>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8" name="Text Box 75">
                  <a:extLst>
                    <a:ext uri="{FF2B5EF4-FFF2-40B4-BE49-F238E27FC236}">
                      <a16:creationId xmlns:a16="http://schemas.microsoft.com/office/drawing/2014/main" id="{B098E451-B077-430C-8EAC-BB1DFCC6731B}"/>
                    </a:ext>
                  </a:extLst>
                </p:cNvPr>
                <p:cNvSpPr txBox="1">
                  <a:spLocks noChangeArrowheads="1"/>
                </p:cNvSpPr>
                <p:nvPr/>
              </p:nvSpPr>
              <p:spPr bwMode="auto">
                <a:xfrm>
                  <a:off x="2960" y="1640"/>
                  <a:ext cx="1145" cy="252"/>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14:m>
                    <m:oMathPara xmlns:m="http://schemas.openxmlformats.org/officeDocument/2006/math">
                      <m:oMathParaPr>
                        <m:jc m:val="centerGroup"/>
                      </m:oMathParaPr>
                      <m:oMath xmlns:m="http://schemas.openxmlformats.org/officeDocument/2006/math">
                        <m:sSub>
                          <m:sSubPr>
                            <m:ctrlPr>
                              <a:rPr lang="it-IT" altLang="it-IT" sz="2000" i="1" dirty="0" smtClean="0">
                                <a:latin typeface="Cambria Math" panose="02040503050406030204" pitchFamily="18" charset="0"/>
                              </a:rPr>
                            </m:ctrlPr>
                          </m:sSubPr>
                          <m:e>
                            <m:r>
                              <a:rPr lang="it-IT" altLang="it-IT" sz="2000" i="1" dirty="0">
                                <a:latin typeface="Cambria Math" panose="02040503050406030204" pitchFamily="18" charset="0"/>
                              </a:rPr>
                              <m:t>𝑟</m:t>
                            </m:r>
                          </m:e>
                          <m:sub>
                            <m:r>
                              <a:rPr lang="it-IT" altLang="it-IT" sz="2000" b="0" i="1" dirty="0" smtClean="0">
                                <a:latin typeface="Cambria Math" panose="02040503050406030204" pitchFamily="18" charset="0"/>
                              </a:rPr>
                              <m:t>2</m:t>
                            </m:r>
                            <m:r>
                              <a:rPr lang="it-IT" altLang="it-IT" sz="2000" i="1" dirty="0">
                                <a:latin typeface="Cambria Math" panose="02040503050406030204" pitchFamily="18" charset="0"/>
                              </a:rPr>
                              <m:t>0</m:t>
                            </m:r>
                          </m:sub>
                        </m:sSub>
                        <m:r>
                          <a:rPr lang="it-IT" altLang="it-IT" sz="2000" i="1" dirty="0">
                            <a:latin typeface="Cambria Math" panose="02040503050406030204" pitchFamily="18" charset="0"/>
                          </a:rPr>
                          <m:t>=0.5</m:t>
                        </m:r>
                      </m:oMath>
                    </m:oMathPara>
                  </a14:m>
                  <a:endParaRPr lang="it-IT" altLang="it-IT" sz="2400" dirty="0">
                    <a:latin typeface="Comic Sans MS" panose="030F0702030302020204" pitchFamily="66" charset="0"/>
                  </a:endParaRPr>
                </a:p>
              </p:txBody>
            </p:sp>
          </mc:Choice>
          <mc:Fallback xmlns="">
            <p:sp>
              <p:nvSpPr>
                <p:cNvPr id="48" name="Text Box 75">
                  <a:extLst>
                    <a:ext uri="{FF2B5EF4-FFF2-40B4-BE49-F238E27FC236}">
                      <a16:creationId xmlns:a16="http://schemas.microsoft.com/office/drawing/2014/main" id="{4B27FBCE-D27C-4D9C-8FAA-52C19F3DAB3C}"/>
                    </a:ext>
                  </a:extLst>
                </p:cNvPr>
                <p:cNvSpPr txBox="1">
                  <a:spLocks noRot="1" noChangeAspect="1" noMove="1" noResize="1" noEditPoints="1" noAdjustHandles="1" noChangeArrowheads="1" noChangeShapeType="1" noTextEdit="1"/>
                </p:cNvSpPr>
                <p:nvPr/>
              </p:nvSpPr>
              <p:spPr bwMode="auto">
                <a:xfrm>
                  <a:off x="2960" y="1640"/>
                  <a:ext cx="1145" cy="252"/>
                </a:xfrm>
                <a:prstGeom prst="rect">
                  <a:avLst/>
                </a:prstGeom>
                <a:blipFill>
                  <a:blip r:embed="rId13"/>
                  <a:stretch>
                    <a:fillRect b="-6349"/>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9" name="Text Box 76">
                  <a:extLst>
                    <a:ext uri="{FF2B5EF4-FFF2-40B4-BE49-F238E27FC236}">
                      <a16:creationId xmlns:a16="http://schemas.microsoft.com/office/drawing/2014/main" id="{6EED4526-C917-4733-86F3-46BA5610EA99}"/>
                    </a:ext>
                  </a:extLst>
                </p:cNvPr>
                <p:cNvSpPr txBox="1">
                  <a:spLocks noChangeArrowheads="1"/>
                </p:cNvSpPr>
                <p:nvPr/>
              </p:nvSpPr>
              <p:spPr bwMode="auto">
                <a:xfrm>
                  <a:off x="4512" y="1618"/>
                  <a:ext cx="912" cy="252"/>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14:m>
                    <m:oMathPara xmlns:m="http://schemas.openxmlformats.org/officeDocument/2006/math">
                      <m:oMathParaPr>
                        <m:jc m:val="centerGroup"/>
                      </m:oMathParaPr>
                      <m:oMath xmlns:m="http://schemas.openxmlformats.org/officeDocument/2006/math">
                        <m:sSub>
                          <m:sSubPr>
                            <m:ctrlPr>
                              <a:rPr lang="it-IT" altLang="it-IT" sz="2000" i="1" dirty="0" smtClean="0">
                                <a:latin typeface="Cambria Math" panose="02040503050406030204" pitchFamily="18" charset="0"/>
                              </a:rPr>
                            </m:ctrlPr>
                          </m:sSubPr>
                          <m:e>
                            <m:r>
                              <a:rPr lang="it-IT" altLang="it-IT" sz="2000" i="1" dirty="0">
                                <a:latin typeface="Cambria Math" panose="02040503050406030204" pitchFamily="18" charset="0"/>
                              </a:rPr>
                              <m:t>𝑟</m:t>
                            </m:r>
                          </m:e>
                          <m:sub>
                            <m:r>
                              <a:rPr lang="it-IT" altLang="it-IT" sz="2000" b="0" i="1" dirty="0" smtClean="0">
                                <a:latin typeface="Cambria Math" panose="02040503050406030204" pitchFamily="18" charset="0"/>
                              </a:rPr>
                              <m:t>3</m:t>
                            </m:r>
                            <m:r>
                              <a:rPr lang="it-IT" altLang="it-IT" sz="2000" i="1" dirty="0">
                                <a:latin typeface="Cambria Math" panose="02040503050406030204" pitchFamily="18" charset="0"/>
                              </a:rPr>
                              <m:t>0</m:t>
                            </m:r>
                          </m:sub>
                        </m:sSub>
                        <m:r>
                          <a:rPr lang="it-IT" altLang="it-IT" sz="2000" i="1" dirty="0">
                            <a:latin typeface="Cambria Math" panose="02040503050406030204" pitchFamily="18" charset="0"/>
                          </a:rPr>
                          <m:t>=0.5</m:t>
                        </m:r>
                      </m:oMath>
                    </m:oMathPara>
                  </a14:m>
                  <a:endParaRPr lang="it-IT" altLang="it-IT" sz="2400" dirty="0">
                    <a:latin typeface="Comic Sans MS" panose="030F0702030302020204" pitchFamily="66" charset="0"/>
                  </a:endParaRPr>
                </a:p>
              </p:txBody>
            </p:sp>
          </mc:Choice>
          <mc:Fallback xmlns="">
            <p:sp>
              <p:nvSpPr>
                <p:cNvPr id="49" name="Text Box 76">
                  <a:extLst>
                    <a:ext uri="{FF2B5EF4-FFF2-40B4-BE49-F238E27FC236}">
                      <a16:creationId xmlns:a16="http://schemas.microsoft.com/office/drawing/2014/main" id="{20788AA7-2D95-4198-BD7E-5D169DE06B8C}"/>
                    </a:ext>
                  </a:extLst>
                </p:cNvPr>
                <p:cNvSpPr txBox="1">
                  <a:spLocks noRot="1" noChangeAspect="1" noMove="1" noResize="1" noEditPoints="1" noAdjustHandles="1" noChangeArrowheads="1" noChangeShapeType="1" noTextEdit="1"/>
                </p:cNvSpPr>
                <p:nvPr/>
              </p:nvSpPr>
              <p:spPr bwMode="auto">
                <a:xfrm>
                  <a:off x="4512" y="1618"/>
                  <a:ext cx="912" cy="252"/>
                </a:xfrm>
                <a:prstGeom prst="rect">
                  <a:avLst/>
                </a:prstGeom>
                <a:blipFill>
                  <a:blip r:embed="rId14"/>
                  <a:stretch>
                    <a:fillRect b="-4688"/>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0" name="Text Box 77">
                  <a:extLst>
                    <a:ext uri="{FF2B5EF4-FFF2-40B4-BE49-F238E27FC236}">
                      <a16:creationId xmlns:a16="http://schemas.microsoft.com/office/drawing/2014/main" id="{2FB6D087-6A6A-41CE-92E7-57BC6489FA2D}"/>
                    </a:ext>
                  </a:extLst>
                </p:cNvPr>
                <p:cNvSpPr txBox="1">
                  <a:spLocks noChangeArrowheads="1"/>
                </p:cNvSpPr>
                <p:nvPr/>
              </p:nvSpPr>
              <p:spPr bwMode="auto">
                <a:xfrm>
                  <a:off x="4369" y="2697"/>
                  <a:ext cx="877" cy="252"/>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14:m>
                    <m:oMathPara xmlns:m="http://schemas.openxmlformats.org/officeDocument/2006/math">
                      <m:oMathParaPr>
                        <m:jc m:val="centerGroup"/>
                      </m:oMathParaPr>
                      <m:oMath xmlns:m="http://schemas.openxmlformats.org/officeDocument/2006/math">
                        <m:sSub>
                          <m:sSubPr>
                            <m:ctrlPr>
                              <a:rPr lang="it-IT" altLang="it-IT" sz="2000" i="1" dirty="0" smtClean="0">
                                <a:latin typeface="Cambria Math" panose="02040503050406030204" pitchFamily="18" charset="0"/>
                              </a:rPr>
                            </m:ctrlPr>
                          </m:sSubPr>
                          <m:e>
                            <m:r>
                              <a:rPr lang="it-IT" altLang="it-IT" sz="2000" i="1" dirty="0">
                                <a:latin typeface="Cambria Math" panose="02040503050406030204" pitchFamily="18" charset="0"/>
                              </a:rPr>
                              <m:t>𝑟</m:t>
                            </m:r>
                          </m:e>
                          <m:sub>
                            <m:r>
                              <a:rPr lang="it-IT" altLang="it-IT" sz="2000" i="1" dirty="0">
                                <a:latin typeface="Cambria Math" panose="02040503050406030204" pitchFamily="18" charset="0"/>
                              </a:rPr>
                              <m:t>3</m:t>
                            </m:r>
                            <m:r>
                              <a:rPr lang="it-IT" altLang="it-IT" sz="2000" b="0" i="1" dirty="0" smtClean="0">
                                <a:latin typeface="Cambria Math" panose="02040503050406030204" pitchFamily="18" charset="0"/>
                              </a:rPr>
                              <m:t>1</m:t>
                            </m:r>
                          </m:sub>
                        </m:sSub>
                        <m:r>
                          <a:rPr lang="it-IT" altLang="it-IT" sz="2000" i="1" dirty="0">
                            <a:latin typeface="Cambria Math" panose="02040503050406030204" pitchFamily="18" charset="0"/>
                          </a:rPr>
                          <m:t>=0.5</m:t>
                        </m:r>
                      </m:oMath>
                    </m:oMathPara>
                  </a14:m>
                  <a:endParaRPr lang="it-IT" altLang="it-IT" sz="2400" dirty="0">
                    <a:latin typeface="Comic Sans MS" panose="030F0702030302020204" pitchFamily="66" charset="0"/>
                  </a:endParaRPr>
                </a:p>
              </p:txBody>
            </p:sp>
          </mc:Choice>
          <mc:Fallback xmlns="">
            <p:sp>
              <p:nvSpPr>
                <p:cNvPr id="50" name="Text Box 77">
                  <a:extLst>
                    <a:ext uri="{FF2B5EF4-FFF2-40B4-BE49-F238E27FC236}">
                      <a16:creationId xmlns:a16="http://schemas.microsoft.com/office/drawing/2014/main" id="{BC3EE5F7-BD0F-4DB1-ACC4-905C4015E1E4}"/>
                    </a:ext>
                  </a:extLst>
                </p:cNvPr>
                <p:cNvSpPr txBox="1">
                  <a:spLocks noRot="1" noChangeAspect="1" noMove="1" noResize="1" noEditPoints="1" noAdjustHandles="1" noChangeArrowheads="1" noChangeShapeType="1" noTextEdit="1"/>
                </p:cNvSpPr>
                <p:nvPr/>
              </p:nvSpPr>
              <p:spPr bwMode="auto">
                <a:xfrm>
                  <a:off x="4369" y="2697"/>
                  <a:ext cx="877" cy="252"/>
                </a:xfrm>
                <a:prstGeom prst="rect">
                  <a:avLst/>
                </a:prstGeom>
                <a:blipFill>
                  <a:blip r:embed="rId15"/>
                  <a:stretch>
                    <a:fillRect b="-4688"/>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1" name="Text Box 78 1">
                  <a:extLst>
                    <a:ext uri="{FF2B5EF4-FFF2-40B4-BE49-F238E27FC236}">
                      <a16:creationId xmlns:a16="http://schemas.microsoft.com/office/drawing/2014/main" id="{7881B839-304F-48BA-B9BC-FC9027805F9F}"/>
                    </a:ext>
                  </a:extLst>
                </p:cNvPr>
                <p:cNvSpPr txBox="1">
                  <a:spLocks noChangeArrowheads="1"/>
                </p:cNvSpPr>
                <p:nvPr/>
              </p:nvSpPr>
              <p:spPr bwMode="auto">
                <a:xfrm>
                  <a:off x="2089" y="1920"/>
                  <a:ext cx="839" cy="252"/>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14:m>
                    <m:oMathPara xmlns:m="http://schemas.openxmlformats.org/officeDocument/2006/math">
                      <m:oMathParaPr>
                        <m:jc m:val="centerGroup"/>
                      </m:oMathParaPr>
                      <m:oMath xmlns:m="http://schemas.openxmlformats.org/officeDocument/2006/math">
                        <m:sSub>
                          <m:sSubPr>
                            <m:ctrlPr>
                              <a:rPr lang="it-IT" altLang="it-IT" sz="2000" i="1" dirty="0" smtClean="0">
                                <a:latin typeface="Cambria Math" panose="02040503050406030204" pitchFamily="18" charset="0"/>
                              </a:rPr>
                            </m:ctrlPr>
                          </m:sSubPr>
                          <m:e>
                            <m:r>
                              <a:rPr lang="it-IT" altLang="it-IT" sz="2000" i="1" dirty="0">
                                <a:latin typeface="Cambria Math" panose="02040503050406030204" pitchFamily="18" charset="0"/>
                              </a:rPr>
                              <m:t>𝑟</m:t>
                            </m:r>
                          </m:e>
                          <m:sub>
                            <m:r>
                              <a:rPr lang="it-IT" altLang="it-IT" sz="2000" b="0" i="1" dirty="0" smtClean="0">
                                <a:latin typeface="Cambria Math" panose="02040503050406030204" pitchFamily="18" charset="0"/>
                              </a:rPr>
                              <m:t>12</m:t>
                            </m:r>
                          </m:sub>
                        </m:sSub>
                        <m:r>
                          <a:rPr lang="it-IT" altLang="it-IT" sz="2000" i="1" dirty="0">
                            <a:latin typeface="Cambria Math" panose="02040503050406030204" pitchFamily="18" charset="0"/>
                          </a:rPr>
                          <m:t>=0.5</m:t>
                        </m:r>
                      </m:oMath>
                    </m:oMathPara>
                  </a14:m>
                  <a:endParaRPr lang="it-IT" altLang="it-IT" sz="2400" dirty="0">
                    <a:latin typeface="Comic Sans MS" panose="030F0702030302020204" pitchFamily="66" charset="0"/>
                  </a:endParaRPr>
                </a:p>
              </p:txBody>
            </p:sp>
          </mc:Choice>
          <mc:Fallback xmlns="">
            <p:sp>
              <p:nvSpPr>
                <p:cNvPr id="51" name="Text Box 78 1">
                  <a:extLst>
                    <a:ext uri="{FF2B5EF4-FFF2-40B4-BE49-F238E27FC236}">
                      <a16:creationId xmlns:a16="http://schemas.microsoft.com/office/drawing/2014/main" id="{7881B839-304F-48BA-B9BC-FC9027805F9F}"/>
                    </a:ext>
                  </a:extLst>
                </p:cNvPr>
                <p:cNvSpPr txBox="1">
                  <a:spLocks noRot="1" noChangeAspect="1" noMove="1" noResize="1" noEditPoints="1" noAdjustHandles="1" noChangeArrowheads="1" noChangeShapeType="1" noTextEdit="1"/>
                </p:cNvSpPr>
                <p:nvPr/>
              </p:nvSpPr>
              <p:spPr bwMode="auto">
                <a:xfrm>
                  <a:off x="2089" y="1920"/>
                  <a:ext cx="839" cy="252"/>
                </a:xfrm>
                <a:prstGeom prst="rect">
                  <a:avLst/>
                </a:prstGeom>
                <a:blipFill>
                  <a:blip r:embed="rId16"/>
                  <a:stretch>
                    <a:fillRect b="-19643"/>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2" name="Text Box 78 2">
                  <a:extLst>
                    <a:ext uri="{FF2B5EF4-FFF2-40B4-BE49-F238E27FC236}">
                      <a16:creationId xmlns:a16="http://schemas.microsoft.com/office/drawing/2014/main" id="{8E8A1F37-98E4-40F3-BCD1-2EE041910C47}"/>
                    </a:ext>
                  </a:extLst>
                </p:cNvPr>
                <p:cNvSpPr txBox="1">
                  <a:spLocks noChangeArrowheads="1"/>
                </p:cNvSpPr>
                <p:nvPr/>
              </p:nvSpPr>
              <p:spPr bwMode="auto">
                <a:xfrm>
                  <a:off x="3529" y="1904"/>
                  <a:ext cx="839" cy="252"/>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14:m>
                    <m:oMathPara xmlns:m="http://schemas.openxmlformats.org/officeDocument/2006/math">
                      <m:oMathParaPr>
                        <m:jc m:val="centerGroup"/>
                      </m:oMathParaPr>
                      <m:oMath xmlns:m="http://schemas.openxmlformats.org/officeDocument/2006/math">
                        <m:sSub>
                          <m:sSubPr>
                            <m:ctrlPr>
                              <a:rPr lang="it-IT" altLang="it-IT" sz="2000" i="1" dirty="0" smtClean="0">
                                <a:latin typeface="Cambria Math" panose="02040503050406030204" pitchFamily="18" charset="0"/>
                              </a:rPr>
                            </m:ctrlPr>
                          </m:sSubPr>
                          <m:e>
                            <m:r>
                              <a:rPr lang="it-IT" altLang="it-IT" sz="2000" i="1" dirty="0">
                                <a:latin typeface="Cambria Math" panose="02040503050406030204" pitchFamily="18" charset="0"/>
                              </a:rPr>
                              <m:t>𝑟</m:t>
                            </m:r>
                          </m:e>
                          <m:sub>
                            <m:r>
                              <a:rPr lang="it-IT" altLang="it-IT" sz="2000" b="0" i="1" dirty="0" smtClean="0">
                                <a:latin typeface="Cambria Math" panose="02040503050406030204" pitchFamily="18" charset="0"/>
                              </a:rPr>
                              <m:t>23</m:t>
                            </m:r>
                          </m:sub>
                        </m:sSub>
                        <m:r>
                          <a:rPr lang="it-IT" altLang="it-IT" sz="2000" i="1" dirty="0">
                            <a:latin typeface="Cambria Math" panose="02040503050406030204" pitchFamily="18" charset="0"/>
                          </a:rPr>
                          <m:t>=0.5</m:t>
                        </m:r>
                      </m:oMath>
                    </m:oMathPara>
                  </a14:m>
                  <a:endParaRPr lang="it-IT" altLang="it-IT" sz="2400" dirty="0">
                    <a:latin typeface="Comic Sans MS" panose="030F0702030302020204" pitchFamily="66" charset="0"/>
                  </a:endParaRPr>
                </a:p>
              </p:txBody>
            </p:sp>
          </mc:Choice>
          <mc:Fallback xmlns="">
            <p:sp>
              <p:nvSpPr>
                <p:cNvPr id="52" name="Text Box 78 2">
                  <a:extLst>
                    <a:ext uri="{FF2B5EF4-FFF2-40B4-BE49-F238E27FC236}">
                      <a16:creationId xmlns:a16="http://schemas.microsoft.com/office/drawing/2014/main" id="{8E8A1F37-98E4-40F3-BCD1-2EE041910C47}"/>
                    </a:ext>
                  </a:extLst>
                </p:cNvPr>
                <p:cNvSpPr txBox="1">
                  <a:spLocks noRot="1" noChangeAspect="1" noMove="1" noResize="1" noEditPoints="1" noAdjustHandles="1" noChangeArrowheads="1" noChangeShapeType="1" noTextEdit="1"/>
                </p:cNvSpPr>
                <p:nvPr/>
              </p:nvSpPr>
              <p:spPr bwMode="auto">
                <a:xfrm>
                  <a:off x="3529" y="1904"/>
                  <a:ext cx="839" cy="252"/>
                </a:xfrm>
                <a:prstGeom prst="rect">
                  <a:avLst/>
                </a:prstGeom>
                <a:blipFill>
                  <a:blip r:embed="rId17"/>
                  <a:stretch>
                    <a:fillRect b="-19643"/>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p:grpSp>
      <p:pic>
        <p:nvPicPr>
          <p:cNvPr id="61" name="Immagine 60">
            <a:extLst>
              <a:ext uri="{FF2B5EF4-FFF2-40B4-BE49-F238E27FC236}">
                <a16:creationId xmlns:a16="http://schemas.microsoft.com/office/drawing/2014/main" id="{4A7D6882-04E2-43D6-8A59-5D58BCBA6570}"/>
              </a:ext>
            </a:extLst>
          </p:cNvPr>
          <p:cNvPicPr>
            <a:picLocks noChangeAspect="1"/>
          </p:cNvPicPr>
          <p:nvPr>
            <p:custDataLst>
              <p:tags r:id="rId1"/>
            </p:custDataLst>
          </p:nvPr>
        </p:nvPicPr>
        <p:blipFill>
          <a:blip r:embed="rId18">
            <a:extLst>
              <a:ext uri="{28A0092B-C50C-407E-A947-70E740481C1C}">
                <a14:useLocalDpi xmlns:a14="http://schemas.microsoft.com/office/drawing/2010/main" val="0"/>
              </a:ext>
            </a:extLst>
          </a:blip>
          <a:stretch>
            <a:fillRect/>
          </a:stretch>
        </p:blipFill>
        <p:spPr>
          <a:xfrm>
            <a:off x="2155678" y="4532077"/>
            <a:ext cx="6284141" cy="605077"/>
          </a:xfrm>
          <a:prstGeom prst="rect">
            <a:avLst/>
          </a:prstGeom>
        </p:spPr>
      </p:pic>
      <p:pic>
        <p:nvPicPr>
          <p:cNvPr id="54" name="Immagine 53">
            <a:extLst>
              <a:ext uri="{FF2B5EF4-FFF2-40B4-BE49-F238E27FC236}">
                <a16:creationId xmlns:a16="http://schemas.microsoft.com/office/drawing/2014/main" id="{D17F9D9B-C71C-4E2D-B2D2-C22E22C23EC8}"/>
              </a:ext>
            </a:extLst>
          </p:cNvPr>
          <p:cNvPicPr>
            <a:picLocks noChangeAspect="1"/>
          </p:cNvPicPr>
          <p:nvPr>
            <p:custDataLst>
              <p:tags r:id="rId2"/>
            </p:custDataLst>
          </p:nvPr>
        </p:nvPicPr>
        <p:blipFill>
          <a:blip r:embed="rId19">
            <a:extLst>
              <a:ext uri="{28A0092B-C50C-407E-A947-70E740481C1C}">
                <a14:useLocalDpi xmlns:a14="http://schemas.microsoft.com/office/drawing/2010/main" val="0"/>
              </a:ext>
            </a:extLst>
          </a:blip>
          <a:stretch>
            <a:fillRect/>
          </a:stretch>
        </p:blipFill>
        <p:spPr>
          <a:xfrm>
            <a:off x="2155678" y="5433331"/>
            <a:ext cx="4460094" cy="334673"/>
          </a:xfrm>
          <a:prstGeom prst="rect">
            <a:avLst/>
          </a:prstGeom>
        </p:spPr>
      </p:pic>
      <p:pic>
        <p:nvPicPr>
          <p:cNvPr id="63" name="Immagine 62">
            <a:extLst>
              <a:ext uri="{FF2B5EF4-FFF2-40B4-BE49-F238E27FC236}">
                <a16:creationId xmlns:a16="http://schemas.microsoft.com/office/drawing/2014/main" id="{F3D930B8-39A2-4F3A-9DCB-B43AE4ED1F39}"/>
              </a:ext>
            </a:extLst>
          </p:cNvPr>
          <p:cNvPicPr>
            <a:picLocks noChangeAspect="1"/>
          </p:cNvPicPr>
          <p:nvPr>
            <p:custDataLst>
              <p:tags r:id="rId3"/>
            </p:custDataLst>
          </p:nvPr>
        </p:nvPicPr>
        <p:blipFill>
          <a:blip r:embed="rId20">
            <a:extLst>
              <a:ext uri="{28A0092B-C50C-407E-A947-70E740481C1C}">
                <a14:useLocalDpi xmlns:a14="http://schemas.microsoft.com/office/drawing/2010/main" val="0"/>
              </a:ext>
            </a:extLst>
          </a:blip>
          <a:stretch>
            <a:fillRect/>
          </a:stretch>
        </p:blipFill>
        <p:spPr>
          <a:xfrm>
            <a:off x="3683578" y="6628613"/>
            <a:ext cx="3115596" cy="574804"/>
          </a:xfrm>
          <a:prstGeom prst="rect">
            <a:avLst/>
          </a:prstGeom>
        </p:spPr>
      </p:pic>
      <p:pic>
        <p:nvPicPr>
          <p:cNvPr id="58" name="Immagine 57">
            <a:extLst>
              <a:ext uri="{FF2B5EF4-FFF2-40B4-BE49-F238E27FC236}">
                <a16:creationId xmlns:a16="http://schemas.microsoft.com/office/drawing/2014/main" id="{8666596B-165D-4A3C-80C1-9B2F4EC3255A}"/>
              </a:ext>
            </a:extLst>
          </p:cNvPr>
          <p:cNvPicPr>
            <a:picLocks noChangeAspect="1"/>
          </p:cNvPicPr>
          <p:nvPr>
            <p:custDataLst>
              <p:tags r:id="rId4"/>
            </p:custDataLst>
          </p:nvPr>
        </p:nvPicPr>
        <p:blipFill>
          <a:blip r:embed="rId21">
            <a:extLst>
              <a:ext uri="{28A0092B-C50C-407E-A947-70E740481C1C}">
                <a14:useLocalDpi xmlns:a14="http://schemas.microsoft.com/office/drawing/2010/main" val="0"/>
              </a:ext>
            </a:extLst>
          </a:blip>
          <a:stretch>
            <a:fillRect/>
          </a:stretch>
        </p:blipFill>
        <p:spPr>
          <a:xfrm>
            <a:off x="2005021" y="3830323"/>
            <a:ext cx="1158821" cy="285170"/>
          </a:xfrm>
          <a:prstGeom prst="rect">
            <a:avLst/>
          </a:prstGeom>
        </p:spPr>
      </p:pic>
      <p:pic>
        <p:nvPicPr>
          <p:cNvPr id="59" name="Immagine 58">
            <a:extLst>
              <a:ext uri="{FF2B5EF4-FFF2-40B4-BE49-F238E27FC236}">
                <a16:creationId xmlns:a16="http://schemas.microsoft.com/office/drawing/2014/main" id="{6CCD37DE-DCB7-4D4C-97EB-7CDE20B10FAC}"/>
              </a:ext>
            </a:extLst>
          </p:cNvPr>
          <p:cNvPicPr>
            <a:picLocks noChangeAspect="1"/>
          </p:cNvPicPr>
          <p:nvPr>
            <p:custDataLst>
              <p:tags r:id="rId5"/>
            </p:custDataLst>
          </p:nvPr>
        </p:nvPicPr>
        <p:blipFill>
          <a:blip r:embed="rId22">
            <a:extLst>
              <a:ext uri="{28A0092B-C50C-407E-A947-70E740481C1C}">
                <a14:useLocalDpi xmlns:a14="http://schemas.microsoft.com/office/drawing/2010/main" val="0"/>
              </a:ext>
            </a:extLst>
          </a:blip>
          <a:stretch>
            <a:fillRect/>
          </a:stretch>
        </p:blipFill>
        <p:spPr>
          <a:xfrm>
            <a:off x="4810768" y="3845190"/>
            <a:ext cx="1022983" cy="283469"/>
          </a:xfrm>
          <a:prstGeom prst="rect">
            <a:avLst/>
          </a:prstGeom>
        </p:spPr>
      </p:pic>
      <p:pic>
        <p:nvPicPr>
          <p:cNvPr id="60" name="Immagine 59">
            <a:extLst>
              <a:ext uri="{FF2B5EF4-FFF2-40B4-BE49-F238E27FC236}">
                <a16:creationId xmlns:a16="http://schemas.microsoft.com/office/drawing/2014/main" id="{F8940BD8-902E-44F3-9182-A6E5A83B57F0}"/>
              </a:ext>
            </a:extLst>
          </p:cNvPr>
          <p:cNvPicPr>
            <a:picLocks noChangeAspect="1"/>
          </p:cNvPicPr>
          <p:nvPr>
            <p:custDataLst>
              <p:tags r:id="rId6"/>
            </p:custDataLst>
          </p:nvPr>
        </p:nvPicPr>
        <p:blipFill>
          <a:blip r:embed="rId23">
            <a:extLst>
              <a:ext uri="{28A0092B-C50C-407E-A947-70E740481C1C}">
                <a14:useLocalDpi xmlns:a14="http://schemas.microsoft.com/office/drawing/2010/main" val="0"/>
              </a:ext>
            </a:extLst>
          </a:blip>
          <a:stretch>
            <a:fillRect/>
          </a:stretch>
        </p:blipFill>
        <p:spPr>
          <a:xfrm>
            <a:off x="7671171" y="3845190"/>
            <a:ext cx="1011186" cy="283469"/>
          </a:xfrm>
          <a:prstGeom prst="rect">
            <a:avLst/>
          </a:prstGeom>
        </p:spPr>
      </p:pic>
    </p:spTree>
    <p:extLst>
      <p:ext uri="{BB962C8B-B14F-4D97-AF65-F5344CB8AC3E}">
        <p14:creationId xmlns:p14="http://schemas.microsoft.com/office/powerpoint/2010/main" val="24946762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6FD01E2-1B55-4E2A-9D66-3A8885E548A4}"/>
              </a:ext>
            </a:extLst>
          </p:cNvPr>
          <p:cNvSpPr>
            <a:spLocks noGrp="1"/>
          </p:cNvSpPr>
          <p:nvPr>
            <p:ph type="title"/>
          </p:nvPr>
        </p:nvSpPr>
        <p:spPr/>
        <p:txBody>
          <a:bodyPr>
            <a:normAutofit/>
          </a:bodyPr>
          <a:lstStyle/>
          <a:p>
            <a:r>
              <a:rPr lang="it-IT" dirty="0" err="1"/>
              <a:t>Markovian</a:t>
            </a:r>
            <a:r>
              <a:rPr lang="it-IT" dirty="0"/>
              <a:t> </a:t>
            </a:r>
            <a:r>
              <a:rPr lang="it-IT" dirty="0" err="1"/>
              <a:t>Closed</a:t>
            </a:r>
            <a:r>
              <a:rPr lang="it-IT" dirty="0"/>
              <a:t> </a:t>
            </a:r>
            <a:r>
              <a:rPr lang="it-IT" dirty="0" err="1"/>
              <a:t>QNs</a:t>
            </a:r>
            <a:r>
              <a:rPr lang="it-IT" dirty="0"/>
              <a:t> (or </a:t>
            </a:r>
            <a:r>
              <a:rPr lang="en-GB" dirty="0"/>
              <a:t>Gordon–Newell Networks)</a:t>
            </a:r>
          </a:p>
        </p:txBody>
      </p:sp>
      <mc:AlternateContent xmlns:mc="http://schemas.openxmlformats.org/markup-compatibility/2006" xmlns:a14="http://schemas.microsoft.com/office/drawing/2010/main">
        <mc:Choice Requires="a14">
          <p:sp>
            <p:nvSpPr>
              <p:cNvPr id="3" name="Segnaposto contenuto 2">
                <a:extLst>
                  <a:ext uri="{FF2B5EF4-FFF2-40B4-BE49-F238E27FC236}">
                    <a16:creationId xmlns:a16="http://schemas.microsoft.com/office/drawing/2014/main" id="{0C7C5E09-CD77-4FCE-9444-F11FEC7899CA}"/>
                  </a:ext>
                </a:extLst>
              </p:cNvPr>
              <p:cNvSpPr>
                <a:spLocks noGrp="1"/>
              </p:cNvSpPr>
              <p:nvPr>
                <p:ph idx="1"/>
              </p:nvPr>
            </p:nvSpPr>
            <p:spPr>
              <a:xfrm>
                <a:off x="332510" y="1006765"/>
                <a:ext cx="9707222" cy="6059058"/>
              </a:xfrm>
              <a:ln>
                <a:noFill/>
              </a:ln>
            </p:spPr>
            <p:txBody>
              <a:bodyPr>
                <a:normAutofit/>
              </a:bodyPr>
              <a:lstStyle/>
              <a:p>
                <a:r>
                  <a:rPr lang="en-US" sz="2000" dirty="0"/>
                  <a:t>Consider an </a:t>
                </a:r>
                <a:r>
                  <a:rPr lang="it-IT" sz="2000" dirty="0">
                    <a:solidFill>
                      <a:srgbClr val="E71224"/>
                    </a:solidFill>
                  </a:rPr>
                  <a:t>Open Network</a:t>
                </a:r>
                <a:r>
                  <a:rPr lang="en-GB" sz="2000" dirty="0"/>
                  <a:t>, where costumers cannot enter or leave the system, thus</a:t>
                </a:r>
                <a:endParaRPr lang="it-IT" sz="2000" i="1" dirty="0">
                  <a:solidFill>
                    <a:srgbClr val="FF0000"/>
                  </a:solidFill>
                  <a:latin typeface="Cambria Math" panose="02040503050406030204" pitchFamily="18" charset="0"/>
                </a:endParaRPr>
              </a:p>
              <a:p>
                <a:pPr marL="0" indent="0">
                  <a:buNone/>
                </a:pPr>
                <a:endParaRPr lang="it-IT" sz="500" i="1" dirty="0">
                  <a:solidFill>
                    <a:srgbClr val="FF0000"/>
                  </a:solidFill>
                  <a:latin typeface="Cambria Math" panose="02040503050406030204" pitchFamily="18" charset="0"/>
                </a:endParaRPr>
              </a:p>
              <a:p>
                <a:pPr marL="0" indent="0">
                  <a:buNone/>
                </a:pPr>
                <a14:m>
                  <m:oMathPara xmlns:m="http://schemas.openxmlformats.org/officeDocument/2006/math">
                    <m:oMathParaPr>
                      <m:jc m:val="centerGroup"/>
                    </m:oMathParaPr>
                    <m:oMath xmlns:m="http://schemas.openxmlformats.org/officeDocument/2006/math">
                      <m:sSubSup>
                        <m:sSubSupPr>
                          <m:ctrlPr>
                            <a:rPr lang="it-IT" i="1">
                              <a:solidFill>
                                <a:srgbClr val="FF0000"/>
                              </a:solidFill>
                              <a:latin typeface="Cambria Math" panose="02040503050406030204" pitchFamily="18" charset="0"/>
                            </a:rPr>
                          </m:ctrlPr>
                        </m:sSubSupPr>
                        <m:e>
                          <m:r>
                            <a:rPr lang="it-IT" i="1">
                              <a:solidFill>
                                <a:srgbClr val="FF0000"/>
                              </a:solidFill>
                              <a:latin typeface="Cambria Math" panose="02040503050406030204" pitchFamily="18" charset="0"/>
                            </a:rPr>
                            <m:t>𝜆</m:t>
                          </m:r>
                        </m:e>
                        <m:sub>
                          <m:r>
                            <a:rPr lang="it-IT" i="1">
                              <a:solidFill>
                                <a:srgbClr val="FF0000"/>
                              </a:solidFill>
                              <a:latin typeface="Cambria Math" panose="02040503050406030204" pitchFamily="18" charset="0"/>
                            </a:rPr>
                            <m:t>𝑖</m:t>
                          </m:r>
                        </m:sub>
                        <m:sup>
                          <m:r>
                            <a:rPr lang="it-IT" i="1">
                              <a:solidFill>
                                <a:srgbClr val="FF0000"/>
                              </a:solidFill>
                              <a:latin typeface="Cambria Math" panose="02040503050406030204" pitchFamily="18" charset="0"/>
                            </a:rPr>
                            <m:t>𝑖𝑛</m:t>
                          </m:r>
                        </m:sup>
                      </m:sSubSup>
                      <m:r>
                        <a:rPr lang="it-IT" b="0" i="1" smtClean="0">
                          <a:solidFill>
                            <a:srgbClr val="FF0000"/>
                          </a:solidFill>
                          <a:latin typeface="Cambria Math" panose="02040503050406030204" pitchFamily="18" charset="0"/>
                        </a:rPr>
                        <m:t>=0           </m:t>
                      </m:r>
                      <m:r>
                        <a:rPr lang="it-IT" b="0" i="1" smtClean="0">
                          <a:solidFill>
                            <a:schemeClr val="tx1"/>
                          </a:solidFill>
                          <a:latin typeface="Cambria Math" panose="02040503050406030204" pitchFamily="18" charset="0"/>
                        </a:rPr>
                        <m:t>,</m:t>
                      </m:r>
                      <m:r>
                        <a:rPr lang="it-IT" b="0" i="1" smtClean="0">
                          <a:solidFill>
                            <a:srgbClr val="FF0000"/>
                          </a:solidFill>
                          <a:latin typeface="Cambria Math" panose="02040503050406030204" pitchFamily="18" charset="0"/>
                        </a:rPr>
                        <m:t>         </m:t>
                      </m:r>
                      <m:sSub>
                        <m:sSubPr>
                          <m:ctrlPr>
                            <a:rPr lang="it-IT" i="1">
                              <a:solidFill>
                                <a:srgbClr val="FF0000"/>
                              </a:solidFill>
                              <a:latin typeface="Cambria Math" panose="02040503050406030204" pitchFamily="18" charset="0"/>
                            </a:rPr>
                          </m:ctrlPr>
                        </m:sSubPr>
                        <m:e>
                          <m:r>
                            <a:rPr lang="it-IT" i="1">
                              <a:solidFill>
                                <a:srgbClr val="FF0000"/>
                              </a:solidFill>
                              <a:latin typeface="Cambria Math" panose="02040503050406030204" pitchFamily="18" charset="0"/>
                            </a:rPr>
                            <m:t>𝑟</m:t>
                          </m:r>
                        </m:e>
                        <m:sub>
                          <m:r>
                            <a:rPr lang="it-IT" i="1">
                              <a:solidFill>
                                <a:srgbClr val="FF0000"/>
                              </a:solidFill>
                              <a:latin typeface="Cambria Math" panose="02040503050406030204" pitchFamily="18" charset="0"/>
                            </a:rPr>
                            <m:t>𝑖</m:t>
                          </m:r>
                          <m:r>
                            <a:rPr lang="it-IT" i="1">
                              <a:solidFill>
                                <a:srgbClr val="FF0000"/>
                              </a:solidFill>
                              <a:latin typeface="Cambria Math" panose="02040503050406030204" pitchFamily="18" charset="0"/>
                            </a:rPr>
                            <m:t>0</m:t>
                          </m:r>
                        </m:sub>
                      </m:sSub>
                      <m:r>
                        <a:rPr lang="it-IT" i="1">
                          <a:solidFill>
                            <a:srgbClr val="FF0000"/>
                          </a:solidFill>
                          <a:latin typeface="Cambria Math" panose="02040503050406030204" pitchFamily="18" charset="0"/>
                        </a:rPr>
                        <m:t>=0</m:t>
                      </m:r>
                      <m:r>
                        <a:rPr lang="it-IT" b="0" i="1" smtClean="0">
                          <a:solidFill>
                            <a:srgbClr val="FF0000"/>
                          </a:solidFill>
                          <a:latin typeface="Cambria Math" panose="02040503050406030204" pitchFamily="18" charset="0"/>
                        </a:rPr>
                        <m:t>               </m:t>
                      </m:r>
                      <m:r>
                        <a:rPr lang="it-IT" b="0" i="1" smtClean="0">
                          <a:solidFill>
                            <a:schemeClr val="tx1"/>
                          </a:solidFill>
                          <a:latin typeface="Cambria Math" panose="02040503050406030204" pitchFamily="18" charset="0"/>
                        </a:rPr>
                        <m:t> ,          </m:t>
                      </m:r>
                      <m:r>
                        <a:rPr lang="it-IT" b="0" i="1" smtClean="0">
                          <a:solidFill>
                            <a:srgbClr val="FF0000"/>
                          </a:solidFill>
                          <a:latin typeface="Cambria Math" panose="02040503050406030204" pitchFamily="18" charset="0"/>
                        </a:rPr>
                        <m:t>∀   </m:t>
                      </m:r>
                      <m:r>
                        <a:rPr lang="it-IT" b="0" i="1" smtClean="0">
                          <a:solidFill>
                            <a:srgbClr val="FF0000"/>
                          </a:solidFill>
                          <a:latin typeface="Cambria Math" panose="02040503050406030204" pitchFamily="18" charset="0"/>
                        </a:rPr>
                        <m:t>𝑖</m:t>
                      </m:r>
                    </m:oMath>
                  </m:oMathPara>
                </a14:m>
                <a:endParaRPr lang="en-GB" dirty="0"/>
              </a:p>
              <a:p>
                <a:r>
                  <a:rPr lang="en-GB" sz="2000" dirty="0"/>
                  <a:t>This is a:</a:t>
                </a:r>
              </a:p>
              <a:p>
                <a:pPr marL="0" indent="0">
                  <a:buNone/>
                </a:pPr>
                <a:endParaRPr lang="en-US" dirty="0"/>
              </a:p>
              <a:p>
                <a:pPr marL="0" indent="0">
                  <a:buNone/>
                </a:pPr>
                <a:endParaRPr lang="en-US" dirty="0"/>
              </a:p>
              <a:p>
                <a:r>
                  <a:rPr lang="en-US" sz="2000" dirty="0"/>
                  <a:t>Closed QNs are used to model a QN in which the </a:t>
                </a:r>
                <a:r>
                  <a:rPr lang="en-US" sz="2000" dirty="0">
                    <a:solidFill>
                      <a:srgbClr val="E71224"/>
                    </a:solidFill>
                  </a:rPr>
                  <a:t>#customers in the QN </a:t>
                </a:r>
                <a:r>
                  <a:rPr lang="en-US" sz="2000" dirty="0"/>
                  <a:t>is </a:t>
                </a:r>
                <a:r>
                  <a:rPr lang="en-US" sz="2000" b="1" dirty="0"/>
                  <a:t>time-invariant </a:t>
                </a:r>
              </a:p>
              <a:p>
                <a:endParaRPr lang="en-US" dirty="0"/>
              </a:p>
              <a:p>
                <a:endParaRPr lang="en-US" sz="1000" dirty="0"/>
              </a:p>
              <a:p>
                <a:endParaRPr lang="en-US" sz="1000" dirty="0"/>
              </a:p>
              <a:p>
                <a:r>
                  <a:rPr lang="en-US" sz="2000" dirty="0"/>
                  <a:t>Let </a:t>
                </a:r>
                <a14:m>
                  <m:oMath xmlns:m="http://schemas.openxmlformats.org/officeDocument/2006/math">
                    <m:r>
                      <a:rPr lang="en-US" sz="2000" i="1" dirty="0">
                        <a:solidFill>
                          <a:srgbClr val="E71224"/>
                        </a:solidFill>
                        <a:latin typeface="Cambria Math" panose="02040503050406030204" pitchFamily="18" charset="0"/>
                      </a:rPr>
                      <m:t>𝑛</m:t>
                    </m:r>
                    <m:r>
                      <a:rPr lang="it-IT" sz="2000" i="1" dirty="0">
                        <a:solidFill>
                          <a:srgbClr val="E71224"/>
                        </a:solidFill>
                        <a:latin typeface="Cambria Math" panose="02040503050406030204" pitchFamily="18" charset="0"/>
                      </a:rPr>
                      <m:t> </m:t>
                    </m:r>
                  </m:oMath>
                </a14:m>
                <a:r>
                  <a:rPr lang="en-US" sz="2000" dirty="0"/>
                  <a:t>be </a:t>
                </a:r>
                <a:r>
                  <a:rPr lang="en-US" sz="2000" dirty="0">
                    <a:solidFill>
                      <a:srgbClr val="E71224"/>
                    </a:solidFill>
                  </a:rPr>
                  <a:t>#costumers</a:t>
                </a:r>
                <a:r>
                  <a:rPr lang="en-US" sz="2000" dirty="0"/>
                  <a:t>. Let  </a:t>
                </a:r>
                <a14:m>
                  <m:oMath xmlns:m="http://schemas.openxmlformats.org/officeDocument/2006/math">
                    <m:r>
                      <a:rPr lang="it-IT" sz="2000" i="1" dirty="0">
                        <a:solidFill>
                          <a:srgbClr val="E71224"/>
                        </a:solidFill>
                        <a:latin typeface="Cambria Math" panose="02040503050406030204" pitchFamily="18" charset="0"/>
                      </a:rPr>
                      <m:t>𝑣</m:t>
                    </m:r>
                  </m:oMath>
                </a14:m>
                <a:r>
                  <a:rPr lang="en-US" sz="2000" dirty="0"/>
                  <a:t> be the </a:t>
                </a:r>
                <a:r>
                  <a:rPr lang="en-US" sz="2000" dirty="0">
                    <a:solidFill>
                      <a:srgbClr val="E71224"/>
                    </a:solidFill>
                  </a:rPr>
                  <a:t>#nodes</a:t>
                </a:r>
                <a:r>
                  <a:rPr lang="en-US" sz="2000" dirty="0"/>
                  <a:t>. Let </a:t>
                </a:r>
                <a14:m>
                  <m:oMath xmlns:m="http://schemas.openxmlformats.org/officeDocument/2006/math">
                    <m:sSub>
                      <m:sSubPr>
                        <m:ctrlPr>
                          <a:rPr lang="it-IT" sz="2000" i="1">
                            <a:solidFill>
                              <a:srgbClr val="E71224"/>
                            </a:solidFill>
                            <a:latin typeface="Cambria Math" panose="02040503050406030204" pitchFamily="18" charset="0"/>
                          </a:rPr>
                        </m:ctrlPr>
                      </m:sSubPr>
                      <m:e>
                        <m:r>
                          <a:rPr lang="it-IT" sz="2000" i="1">
                            <a:solidFill>
                              <a:srgbClr val="E71224"/>
                            </a:solidFill>
                            <a:latin typeface="Cambria Math" panose="02040503050406030204" pitchFamily="18" charset="0"/>
                          </a:rPr>
                          <m:t>𝑁</m:t>
                        </m:r>
                      </m:e>
                      <m:sub>
                        <m:r>
                          <a:rPr lang="it-IT" sz="2000" i="1">
                            <a:solidFill>
                              <a:srgbClr val="E71224"/>
                            </a:solidFill>
                            <a:latin typeface="Cambria Math" panose="02040503050406030204" pitchFamily="18" charset="0"/>
                          </a:rPr>
                          <m:t>𝑛</m:t>
                        </m:r>
                        <m:r>
                          <a:rPr lang="it-IT" sz="2000" i="1">
                            <a:solidFill>
                              <a:srgbClr val="E71224"/>
                            </a:solidFill>
                            <a:latin typeface="Cambria Math" panose="02040503050406030204" pitchFamily="18" charset="0"/>
                          </a:rPr>
                          <m:t>,</m:t>
                        </m:r>
                        <m:r>
                          <a:rPr lang="it-IT" sz="2000" i="1">
                            <a:solidFill>
                              <a:srgbClr val="E71224"/>
                            </a:solidFill>
                            <a:latin typeface="Cambria Math" panose="02040503050406030204" pitchFamily="18" charset="0"/>
                          </a:rPr>
                          <m:t>𝑣</m:t>
                        </m:r>
                      </m:sub>
                    </m:sSub>
                  </m:oMath>
                </a14:m>
                <a:r>
                  <a:rPr lang="en-US" sz="2000" dirty="0"/>
                  <a:t> be </a:t>
                </a:r>
                <a:r>
                  <a:rPr lang="en-US" sz="2000" dirty="0">
                    <a:solidFill>
                      <a:srgbClr val="E71224"/>
                    </a:solidFill>
                  </a:rPr>
                  <a:t>state-space of the QN.</a:t>
                </a:r>
                <a:endParaRPr lang="en-GB" sz="2000" dirty="0"/>
              </a:p>
              <a:p>
                <a14:m>
                  <m:oMath xmlns:m="http://schemas.openxmlformats.org/officeDocument/2006/math">
                    <m:sSub>
                      <m:sSubPr>
                        <m:ctrlPr>
                          <a:rPr lang="it-IT" sz="2000" i="1">
                            <a:solidFill>
                              <a:srgbClr val="E71224"/>
                            </a:solidFill>
                            <a:latin typeface="Cambria Math" panose="02040503050406030204" pitchFamily="18" charset="0"/>
                          </a:rPr>
                        </m:ctrlPr>
                      </m:sSubPr>
                      <m:e>
                        <m:r>
                          <a:rPr lang="it-IT" sz="2000" i="1">
                            <a:solidFill>
                              <a:srgbClr val="E71224"/>
                            </a:solidFill>
                            <a:latin typeface="Cambria Math" panose="02040503050406030204" pitchFamily="18" charset="0"/>
                          </a:rPr>
                          <m:t>𝑁</m:t>
                        </m:r>
                      </m:e>
                      <m:sub>
                        <m:r>
                          <a:rPr lang="it-IT" sz="2000" i="1">
                            <a:solidFill>
                              <a:srgbClr val="E71224"/>
                            </a:solidFill>
                            <a:latin typeface="Cambria Math" panose="02040503050406030204" pitchFamily="18" charset="0"/>
                          </a:rPr>
                          <m:t>𝑛</m:t>
                        </m:r>
                        <m:r>
                          <a:rPr lang="it-IT" sz="2000" i="1">
                            <a:solidFill>
                              <a:srgbClr val="E71224"/>
                            </a:solidFill>
                            <a:latin typeface="Cambria Math" panose="02040503050406030204" pitchFamily="18" charset="0"/>
                          </a:rPr>
                          <m:t>,</m:t>
                        </m:r>
                        <m:r>
                          <a:rPr lang="it-IT" sz="2000" i="1">
                            <a:solidFill>
                              <a:srgbClr val="E71224"/>
                            </a:solidFill>
                            <a:latin typeface="Cambria Math" panose="02040503050406030204" pitchFamily="18" charset="0"/>
                          </a:rPr>
                          <m:t>𝑣</m:t>
                        </m:r>
                      </m:sub>
                    </m:sSub>
                  </m:oMath>
                </a14:m>
                <a:r>
                  <a:rPr lang="en-GB" sz="2000" dirty="0"/>
                  <a:t> considers all the possible </a:t>
                </a:r>
                <a:r>
                  <a:rPr lang="en-GB" sz="2000" dirty="0">
                    <a:solidFill>
                      <a:srgbClr val="E71224"/>
                    </a:solidFill>
                  </a:rPr>
                  <a:t>arrangements</a:t>
                </a:r>
                <a:r>
                  <a:rPr lang="en-GB" sz="2000" dirty="0"/>
                  <a:t> of the </a:t>
                </a:r>
                <a14:m>
                  <m:oMath xmlns:m="http://schemas.openxmlformats.org/officeDocument/2006/math">
                    <m:r>
                      <a:rPr lang="en-US" sz="2000" i="1" dirty="0">
                        <a:solidFill>
                          <a:srgbClr val="E71224"/>
                        </a:solidFill>
                        <a:latin typeface="Cambria Math" panose="02040503050406030204" pitchFamily="18" charset="0"/>
                      </a:rPr>
                      <m:t>𝑛</m:t>
                    </m:r>
                    <m:r>
                      <a:rPr lang="en-US" sz="2000" i="1" dirty="0">
                        <a:solidFill>
                          <a:srgbClr val="E71224"/>
                        </a:solidFill>
                        <a:latin typeface="Cambria Math" panose="02040503050406030204" pitchFamily="18" charset="0"/>
                      </a:rPr>
                      <m:t> </m:t>
                    </m:r>
                  </m:oMath>
                </a14:m>
                <a:r>
                  <a:rPr lang="en-GB" sz="2000" dirty="0"/>
                  <a:t>costumers into the </a:t>
                </a:r>
                <a14:m>
                  <m:oMath xmlns:m="http://schemas.openxmlformats.org/officeDocument/2006/math">
                    <m:r>
                      <a:rPr lang="it-IT" sz="2000" i="1" dirty="0">
                        <a:solidFill>
                          <a:srgbClr val="E71224"/>
                        </a:solidFill>
                        <a:latin typeface="Cambria Math" panose="02040503050406030204" pitchFamily="18" charset="0"/>
                      </a:rPr>
                      <m:t>𝑣</m:t>
                    </m:r>
                  </m:oMath>
                </a14:m>
                <a:r>
                  <a:rPr lang="en-GB" sz="2000" dirty="0"/>
                  <a:t> nodes</a:t>
                </a:r>
              </a:p>
              <a:p>
                <a:r>
                  <a:rPr lang="en-GB" sz="2000" dirty="0"/>
                  <a:t>The cardinality </a:t>
                </a:r>
                <a14:m>
                  <m:oMath xmlns:m="http://schemas.openxmlformats.org/officeDocument/2006/math">
                    <m:sSub>
                      <m:sSubPr>
                        <m:ctrlPr>
                          <a:rPr lang="it-IT" sz="2000" i="1">
                            <a:solidFill>
                              <a:srgbClr val="E71224"/>
                            </a:solidFill>
                            <a:latin typeface="Cambria Math" panose="02040503050406030204" pitchFamily="18" charset="0"/>
                          </a:rPr>
                        </m:ctrlPr>
                      </m:sSubPr>
                      <m:e>
                        <m:r>
                          <a:rPr lang="it-IT" sz="2000" i="1">
                            <a:solidFill>
                              <a:srgbClr val="E71224"/>
                            </a:solidFill>
                            <a:latin typeface="Cambria Math" panose="02040503050406030204" pitchFamily="18" charset="0"/>
                          </a:rPr>
                          <m:t>𝑁</m:t>
                        </m:r>
                      </m:e>
                      <m:sub>
                        <m:r>
                          <a:rPr lang="it-IT" sz="2000" i="1">
                            <a:solidFill>
                              <a:srgbClr val="E71224"/>
                            </a:solidFill>
                            <a:latin typeface="Cambria Math" panose="02040503050406030204" pitchFamily="18" charset="0"/>
                          </a:rPr>
                          <m:t>𝑛</m:t>
                        </m:r>
                        <m:r>
                          <a:rPr lang="it-IT" sz="2000" i="1">
                            <a:solidFill>
                              <a:srgbClr val="E71224"/>
                            </a:solidFill>
                            <a:latin typeface="Cambria Math" panose="02040503050406030204" pitchFamily="18" charset="0"/>
                          </a:rPr>
                          <m:t>,</m:t>
                        </m:r>
                        <m:r>
                          <a:rPr lang="it-IT" sz="2000" i="1">
                            <a:solidFill>
                              <a:srgbClr val="E71224"/>
                            </a:solidFill>
                            <a:latin typeface="Cambria Math" panose="02040503050406030204" pitchFamily="18" charset="0"/>
                          </a:rPr>
                          <m:t>𝑣</m:t>
                        </m:r>
                      </m:sub>
                    </m:sSub>
                  </m:oMath>
                </a14:m>
                <a:r>
                  <a:rPr lang="en-GB" sz="2000" dirty="0"/>
                  <a:t> can be derived by the formula </a:t>
                </a:r>
                <a:r>
                  <a:rPr lang="en-GB" sz="2000" b="1" dirty="0"/>
                  <a:t>#combination with repetition</a:t>
                </a:r>
                <a:endParaRPr lang="en-GB" sz="2000" dirty="0"/>
              </a:p>
              <a:p>
                <a:endParaRPr lang="en-GB" dirty="0"/>
              </a:p>
              <a:p>
                <a:endParaRPr lang="en-GB" dirty="0"/>
              </a:p>
              <a:p>
                <a:endParaRPr lang="en-GB" dirty="0"/>
              </a:p>
              <a:p>
                <a:endParaRPr lang="en-GB" dirty="0"/>
              </a:p>
              <a:p>
                <a:endParaRPr lang="en-GB" dirty="0"/>
              </a:p>
              <a:p>
                <a:endParaRPr lang="en-GB" dirty="0"/>
              </a:p>
            </p:txBody>
          </p:sp>
        </mc:Choice>
        <mc:Fallback xmlns="">
          <p:sp>
            <p:nvSpPr>
              <p:cNvPr id="3" name="Segnaposto contenuto 2">
                <a:extLst>
                  <a:ext uri="{FF2B5EF4-FFF2-40B4-BE49-F238E27FC236}">
                    <a16:creationId xmlns:a16="http://schemas.microsoft.com/office/drawing/2014/main" id="{0C7C5E09-CD77-4FCE-9444-F11FEC7899CA}"/>
                  </a:ext>
                </a:extLst>
              </p:cNvPr>
              <p:cNvSpPr>
                <a:spLocks noGrp="1" noRot="1" noChangeAspect="1" noMove="1" noResize="1" noEditPoints="1" noAdjustHandles="1" noChangeArrowheads="1" noChangeShapeType="1" noTextEdit="1"/>
              </p:cNvSpPr>
              <p:nvPr>
                <p:ph idx="1"/>
              </p:nvPr>
            </p:nvSpPr>
            <p:spPr>
              <a:xfrm>
                <a:off x="332510" y="1006765"/>
                <a:ext cx="9707222" cy="6059058"/>
              </a:xfrm>
              <a:blipFill>
                <a:blip r:embed="rId4"/>
                <a:stretch>
                  <a:fillRect l="-565" t="-1006"/>
                </a:stretch>
              </a:blipFill>
              <a:ln>
                <a:noFill/>
              </a:ln>
            </p:spPr>
            <p:txBody>
              <a:bodyPr/>
              <a:lstStyle/>
              <a:p>
                <a:r>
                  <a:rPr lang="it-IT">
                    <a:noFill/>
                  </a:rPr>
                  <a:t> </a:t>
                </a:r>
              </a:p>
            </p:txBody>
          </p:sp>
        </mc:Fallback>
      </mc:AlternateContent>
      <p:sp>
        <p:nvSpPr>
          <p:cNvPr id="4" name="Segnaposto piè di pagina 3">
            <a:extLst>
              <a:ext uri="{FF2B5EF4-FFF2-40B4-BE49-F238E27FC236}">
                <a16:creationId xmlns:a16="http://schemas.microsoft.com/office/drawing/2014/main" id="{61EA6724-8500-48DC-865D-F3E23157BF83}"/>
              </a:ext>
            </a:extLst>
          </p:cNvPr>
          <p:cNvSpPr>
            <a:spLocks noGrp="1"/>
          </p:cNvSpPr>
          <p:nvPr>
            <p:ph type="ftr" sz="quarter" idx="11"/>
          </p:nvPr>
        </p:nvSpPr>
        <p:spPr/>
        <p:txBody>
          <a:bodyPr/>
          <a:lstStyle/>
          <a:p>
            <a:r>
              <a:rPr lang="it-IT"/>
              <a:t>alessandro.pilloni@unica.it</a:t>
            </a:r>
            <a:endParaRPr lang="it-IT" dirty="0"/>
          </a:p>
        </p:txBody>
      </p:sp>
      <p:sp>
        <p:nvSpPr>
          <p:cNvPr id="5" name="Segnaposto numero diapositiva 4">
            <a:extLst>
              <a:ext uri="{FF2B5EF4-FFF2-40B4-BE49-F238E27FC236}">
                <a16:creationId xmlns:a16="http://schemas.microsoft.com/office/drawing/2014/main" id="{02DCABD1-116A-4D0D-A1AD-92AE8AB05DB9}"/>
              </a:ext>
            </a:extLst>
          </p:cNvPr>
          <p:cNvSpPr>
            <a:spLocks noGrp="1"/>
          </p:cNvSpPr>
          <p:nvPr>
            <p:ph type="sldNum" sz="quarter" idx="12"/>
          </p:nvPr>
        </p:nvSpPr>
        <p:spPr/>
        <p:txBody>
          <a:bodyPr/>
          <a:lstStyle/>
          <a:p>
            <a:fld id="{77D38DAF-82E5-4F16-9708-7032B2640FE9}" type="slidenum">
              <a:rPr lang="it-IT" smtClean="0"/>
              <a:t>21</a:t>
            </a:fld>
            <a:endParaRPr lang="it-IT"/>
          </a:p>
        </p:txBody>
      </p:sp>
      <p:sp>
        <p:nvSpPr>
          <p:cNvPr id="7" name="Rettangolo 6">
            <a:extLst>
              <a:ext uri="{FF2B5EF4-FFF2-40B4-BE49-F238E27FC236}">
                <a16:creationId xmlns:a16="http://schemas.microsoft.com/office/drawing/2014/main" id="{435BB4A6-EC96-400A-9AA4-BA064A4B706F}"/>
              </a:ext>
            </a:extLst>
          </p:cNvPr>
          <p:cNvSpPr/>
          <p:nvPr/>
        </p:nvSpPr>
        <p:spPr>
          <a:xfrm>
            <a:off x="1834803" y="2560377"/>
            <a:ext cx="6196633" cy="415498"/>
          </a:xfrm>
          <a:prstGeom prst="rect">
            <a:avLst/>
          </a:prstGeom>
        </p:spPr>
        <p:txBody>
          <a:bodyPr wrap="none">
            <a:spAutoFit/>
          </a:bodyPr>
          <a:lstStyle/>
          <a:p>
            <a:r>
              <a:rPr lang="en-GB" sz="2100" dirty="0">
                <a:solidFill>
                  <a:srgbClr val="E71224"/>
                </a:solidFill>
              </a:rPr>
              <a:t>Closed Queuing Network </a:t>
            </a:r>
            <a:r>
              <a:rPr lang="en-GB" sz="2100" dirty="0"/>
              <a:t>(or </a:t>
            </a:r>
            <a:r>
              <a:rPr lang="en-GB" sz="2100" i="1" dirty="0"/>
              <a:t>Gordon-Newell Networks</a:t>
            </a:r>
            <a:r>
              <a:rPr lang="en-GB" sz="2100" dirty="0"/>
              <a:t>)</a:t>
            </a:r>
            <a:endParaRPr lang="en-GB" sz="2100" dirty="0">
              <a:solidFill>
                <a:srgbClr val="E71224"/>
              </a:solidFill>
            </a:endParaRPr>
          </a:p>
        </p:txBody>
      </p:sp>
      <p:sp>
        <p:nvSpPr>
          <p:cNvPr id="15" name="Rettangolo con angoli arrotondati 14">
            <a:extLst>
              <a:ext uri="{FF2B5EF4-FFF2-40B4-BE49-F238E27FC236}">
                <a16:creationId xmlns:a16="http://schemas.microsoft.com/office/drawing/2014/main" id="{F444FBF9-04DC-468E-87C8-723D6B8DB2DF}"/>
              </a:ext>
            </a:extLst>
          </p:cNvPr>
          <p:cNvSpPr/>
          <p:nvPr/>
        </p:nvSpPr>
        <p:spPr>
          <a:xfrm>
            <a:off x="273049" y="3906374"/>
            <a:ext cx="9707222" cy="3270279"/>
          </a:xfrm>
          <a:prstGeom prst="roundRect">
            <a:avLst>
              <a:gd name="adj" fmla="val 8842"/>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16" name="Rettangolo con angoli arrotondati 15">
            <a:extLst>
              <a:ext uri="{FF2B5EF4-FFF2-40B4-BE49-F238E27FC236}">
                <a16:creationId xmlns:a16="http://schemas.microsoft.com/office/drawing/2014/main" id="{A7A308A3-213B-4340-8968-AA4CBBD064A2}"/>
              </a:ext>
            </a:extLst>
          </p:cNvPr>
          <p:cNvSpPr/>
          <p:nvPr/>
        </p:nvSpPr>
        <p:spPr>
          <a:xfrm>
            <a:off x="312304" y="2457627"/>
            <a:ext cx="9475066" cy="614826"/>
          </a:xfrm>
          <a:prstGeom prst="roundRect">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mc:AlternateContent xmlns:mc="http://schemas.openxmlformats.org/markup-compatibility/2006" xmlns:a14="http://schemas.microsoft.com/office/drawing/2010/main">
        <mc:Choice Requires="a14">
          <p:sp>
            <p:nvSpPr>
              <p:cNvPr id="17" name="Rettangolo 16">
                <a:extLst>
                  <a:ext uri="{FF2B5EF4-FFF2-40B4-BE49-F238E27FC236}">
                    <a16:creationId xmlns:a16="http://schemas.microsoft.com/office/drawing/2014/main" id="{E82EF392-3EA6-427E-B603-D9E126863C00}"/>
                  </a:ext>
                </a:extLst>
              </p:cNvPr>
              <p:cNvSpPr/>
              <p:nvPr/>
            </p:nvSpPr>
            <p:spPr>
              <a:xfrm>
                <a:off x="3296276" y="4007025"/>
                <a:ext cx="4097212" cy="477888"/>
              </a:xfrm>
              <a:prstGeom prst="rect">
                <a:avLst/>
              </a:prstGeom>
            </p:spPr>
            <p:txBody>
              <a:bodyPr wrap="none">
                <a:spAutoFit/>
              </a:bodyPr>
              <a:lstStyle/>
              <a:p>
                <a:r>
                  <a:rPr lang="en-GB" sz="2400" dirty="0">
                    <a:solidFill>
                      <a:srgbClr val="E71224"/>
                    </a:solidFill>
                  </a:rPr>
                  <a:t>State space </a:t>
                </a:r>
                <a14:m>
                  <m:oMath xmlns:m="http://schemas.openxmlformats.org/officeDocument/2006/math">
                    <m:sSub>
                      <m:sSubPr>
                        <m:ctrlPr>
                          <a:rPr lang="it-IT" sz="2400" i="1" smtClean="0">
                            <a:solidFill>
                              <a:srgbClr val="E71224"/>
                            </a:solidFill>
                            <a:latin typeface="Cambria Math" panose="02040503050406030204" pitchFamily="18" charset="0"/>
                          </a:rPr>
                        </m:ctrlPr>
                      </m:sSubPr>
                      <m:e>
                        <m:r>
                          <a:rPr lang="it-IT" sz="2400" i="1">
                            <a:solidFill>
                              <a:srgbClr val="E71224"/>
                            </a:solidFill>
                            <a:latin typeface="Cambria Math" panose="02040503050406030204" pitchFamily="18" charset="0"/>
                          </a:rPr>
                          <m:t>𝑁</m:t>
                        </m:r>
                      </m:e>
                      <m:sub>
                        <m:r>
                          <a:rPr lang="it-IT" sz="2400" i="1">
                            <a:solidFill>
                              <a:srgbClr val="E71224"/>
                            </a:solidFill>
                            <a:latin typeface="Cambria Math" panose="02040503050406030204" pitchFamily="18" charset="0"/>
                          </a:rPr>
                          <m:t>𝑛</m:t>
                        </m:r>
                        <m:r>
                          <a:rPr lang="it-IT" sz="2400" i="1">
                            <a:solidFill>
                              <a:srgbClr val="E71224"/>
                            </a:solidFill>
                            <a:latin typeface="Cambria Math" panose="02040503050406030204" pitchFamily="18" charset="0"/>
                          </a:rPr>
                          <m:t>,</m:t>
                        </m:r>
                        <m:r>
                          <a:rPr lang="it-IT" sz="2400" i="1">
                            <a:solidFill>
                              <a:srgbClr val="E71224"/>
                            </a:solidFill>
                            <a:latin typeface="Cambria Math" panose="02040503050406030204" pitchFamily="18" charset="0"/>
                          </a:rPr>
                          <m:t>𝑣</m:t>
                        </m:r>
                      </m:sub>
                    </m:sSub>
                    <m:r>
                      <a:rPr lang="it-IT" sz="2400" i="1">
                        <a:solidFill>
                          <a:srgbClr val="E71224"/>
                        </a:solidFill>
                        <a:latin typeface="Cambria Math" panose="02040503050406030204" pitchFamily="18" charset="0"/>
                      </a:rPr>
                      <m:t> </m:t>
                    </m:r>
                  </m:oMath>
                </a14:m>
                <a:r>
                  <a:rPr lang="en-GB" sz="2400" dirty="0">
                    <a:solidFill>
                      <a:srgbClr val="E71224"/>
                    </a:solidFill>
                  </a:rPr>
                  <a:t>of a closed QN</a:t>
                </a:r>
                <a:endParaRPr lang="en-GB" sz="2200" dirty="0">
                  <a:solidFill>
                    <a:srgbClr val="E71224"/>
                  </a:solidFill>
                </a:endParaRPr>
              </a:p>
            </p:txBody>
          </p:sp>
        </mc:Choice>
        <mc:Fallback xmlns="">
          <p:sp>
            <p:nvSpPr>
              <p:cNvPr id="17" name="Rettangolo 16">
                <a:extLst>
                  <a:ext uri="{FF2B5EF4-FFF2-40B4-BE49-F238E27FC236}">
                    <a16:creationId xmlns:a16="http://schemas.microsoft.com/office/drawing/2014/main" id="{E82EF392-3EA6-427E-B603-D9E126863C00}"/>
                  </a:ext>
                </a:extLst>
              </p:cNvPr>
              <p:cNvSpPr>
                <a:spLocks noRot="1" noChangeAspect="1" noMove="1" noResize="1" noEditPoints="1" noAdjustHandles="1" noChangeArrowheads="1" noChangeShapeType="1" noTextEdit="1"/>
              </p:cNvSpPr>
              <p:nvPr/>
            </p:nvSpPr>
            <p:spPr>
              <a:xfrm>
                <a:off x="3296276" y="4007025"/>
                <a:ext cx="4097212" cy="477888"/>
              </a:xfrm>
              <a:prstGeom prst="rect">
                <a:avLst/>
              </a:prstGeom>
              <a:blipFill>
                <a:blip r:embed="rId5"/>
                <a:stretch>
                  <a:fillRect l="-2381" t="-8861" r="-1339" b="-25316"/>
                </a:stretch>
              </a:blipFill>
            </p:spPr>
            <p:txBody>
              <a:bodyPr/>
              <a:lstStyle/>
              <a:p>
                <a:r>
                  <a:rPr lang="it-IT">
                    <a:noFill/>
                  </a:rPr>
                  <a:t> </a:t>
                </a:r>
              </a:p>
            </p:txBody>
          </p:sp>
        </mc:Fallback>
      </mc:AlternateContent>
      <p:pic>
        <p:nvPicPr>
          <p:cNvPr id="12" name="Immagine 11">
            <a:extLst>
              <a:ext uri="{FF2B5EF4-FFF2-40B4-BE49-F238E27FC236}">
                <a16:creationId xmlns:a16="http://schemas.microsoft.com/office/drawing/2014/main" id="{69FE3E2B-8801-4B68-BCA0-F16CDDD599CC}"/>
              </a:ext>
            </a:extLst>
          </p:cNvPr>
          <p:cNvPicPr>
            <a:picLocks noChangeAspect="1"/>
          </p:cNvPicPr>
          <p:nvPr>
            <p:custDataLst>
              <p:tags r:id="rId1"/>
            </p:custDataLst>
          </p:nvPr>
        </p:nvPicPr>
        <p:blipFill>
          <a:blip r:embed="rId6">
            <a:extLst>
              <a:ext uri="{28A0092B-C50C-407E-A947-70E740481C1C}">
                <a14:useLocalDpi xmlns:a14="http://schemas.microsoft.com/office/drawing/2010/main" val="0"/>
              </a:ext>
            </a:extLst>
          </a:blip>
          <a:stretch>
            <a:fillRect/>
          </a:stretch>
        </p:blipFill>
        <p:spPr>
          <a:xfrm>
            <a:off x="3226617" y="6164316"/>
            <a:ext cx="3825015" cy="669752"/>
          </a:xfrm>
          <a:prstGeom prst="rect">
            <a:avLst/>
          </a:prstGeom>
        </p:spPr>
      </p:pic>
    </p:spTree>
    <p:extLst>
      <p:ext uri="{BB962C8B-B14F-4D97-AF65-F5344CB8AC3E}">
        <p14:creationId xmlns:p14="http://schemas.microsoft.com/office/powerpoint/2010/main" val="36755707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26538B6-C43B-48B5-835D-3642652918C0}"/>
              </a:ext>
            </a:extLst>
          </p:cNvPr>
          <p:cNvSpPr>
            <a:spLocks noGrp="1"/>
          </p:cNvSpPr>
          <p:nvPr>
            <p:ph type="title"/>
          </p:nvPr>
        </p:nvSpPr>
        <p:spPr/>
        <p:txBody>
          <a:bodyPr/>
          <a:lstStyle/>
          <a:p>
            <a:r>
              <a:rPr lang="en-GB" dirty="0"/>
              <a:t>Examples (cont’d)</a:t>
            </a:r>
          </a:p>
        </p:txBody>
      </p:sp>
      <mc:AlternateContent xmlns:mc="http://schemas.openxmlformats.org/markup-compatibility/2006">
        <mc:Choice xmlns:a14="http://schemas.microsoft.com/office/drawing/2010/main" Requires="a14">
          <p:sp>
            <p:nvSpPr>
              <p:cNvPr id="3" name="Segnaposto contenuto 2">
                <a:extLst>
                  <a:ext uri="{FF2B5EF4-FFF2-40B4-BE49-F238E27FC236}">
                    <a16:creationId xmlns:a16="http://schemas.microsoft.com/office/drawing/2014/main" id="{8FB6014B-968D-465B-9BE0-54D29FD30939}"/>
                  </a:ext>
                </a:extLst>
              </p:cNvPr>
              <p:cNvSpPr>
                <a:spLocks noGrp="1"/>
              </p:cNvSpPr>
              <p:nvPr>
                <p:ph idx="1"/>
              </p:nvPr>
            </p:nvSpPr>
            <p:spPr/>
            <p:txBody>
              <a:bodyPr>
                <a:normAutofit/>
              </a:bodyPr>
              <a:lstStyle/>
              <a:p>
                <a:r>
                  <a:rPr lang="en-GB" dirty="0">
                    <a:solidFill>
                      <a:srgbClr val="E71224"/>
                    </a:solidFill>
                  </a:rPr>
                  <a:t>Example 7: </a:t>
                </a:r>
                <a:r>
                  <a:rPr lang="en-GB" dirty="0"/>
                  <a:t>Consider a closed QN with </a:t>
                </a:r>
                <a14:m>
                  <m:oMath xmlns:m="http://schemas.openxmlformats.org/officeDocument/2006/math">
                    <m:r>
                      <a:rPr lang="en-GB" i="1" dirty="0" smtClean="0">
                        <a:solidFill>
                          <a:srgbClr val="E71224"/>
                        </a:solidFill>
                        <a:latin typeface="Cambria Math" panose="02040503050406030204" pitchFamily="18" charset="0"/>
                      </a:rPr>
                      <m:t>𝑣</m:t>
                    </m:r>
                    <m:r>
                      <a:rPr lang="en-GB" i="1" dirty="0" smtClean="0">
                        <a:solidFill>
                          <a:srgbClr val="E71224"/>
                        </a:solidFill>
                        <a:latin typeface="Cambria Math" panose="02040503050406030204" pitchFamily="18" charset="0"/>
                      </a:rPr>
                      <m:t>=2</m:t>
                    </m:r>
                  </m:oMath>
                </a14:m>
                <a:r>
                  <a:rPr lang="en-GB" dirty="0"/>
                  <a:t> stations and </a:t>
                </a:r>
                <a14:m>
                  <m:oMath xmlns:m="http://schemas.openxmlformats.org/officeDocument/2006/math">
                    <m:r>
                      <a:rPr lang="it-IT" b="0" i="1" dirty="0" smtClean="0">
                        <a:solidFill>
                          <a:srgbClr val="E71224"/>
                        </a:solidFill>
                        <a:latin typeface="Cambria Math" panose="02040503050406030204" pitchFamily="18" charset="0"/>
                      </a:rPr>
                      <m:t>𝑛</m:t>
                    </m:r>
                    <m:r>
                      <a:rPr lang="en-GB" i="1" dirty="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3</m:t>
                    </m:r>
                    <m:r>
                      <a:rPr lang="en-GB" i="1" dirty="0">
                        <a:solidFill>
                          <a:srgbClr val="E71224"/>
                        </a:solidFill>
                        <a:latin typeface="Cambria Math" panose="02040503050406030204" pitchFamily="18" charset="0"/>
                      </a:rPr>
                      <m:t> </m:t>
                    </m:r>
                  </m:oMath>
                </a14:m>
                <a:r>
                  <a:rPr lang="en-GB" dirty="0"/>
                  <a:t>costumers</a:t>
                </a:r>
              </a:p>
              <a:p>
                <a:endParaRPr lang="en-GB" sz="1000" dirty="0"/>
              </a:p>
              <a:p>
                <a:r>
                  <a:rPr lang="en-GB" dirty="0"/>
                  <a:t>The state space of this closed QN counts all the possible customer arrangements  where </a:t>
                </a:r>
                <a14:m>
                  <m:oMath xmlns:m="http://schemas.openxmlformats.org/officeDocument/2006/math">
                    <m:r>
                      <a:rPr lang="it-IT" i="1" dirty="0">
                        <a:solidFill>
                          <a:srgbClr val="E71224"/>
                        </a:solidFill>
                        <a:latin typeface="Cambria Math" panose="02040503050406030204" pitchFamily="18" charset="0"/>
                      </a:rPr>
                      <m:t>𝑛</m:t>
                    </m:r>
                    <m:r>
                      <a:rPr lang="en-GB" i="1" dirty="0">
                        <a:solidFill>
                          <a:srgbClr val="E71224"/>
                        </a:solidFill>
                        <a:latin typeface="Cambria Math" panose="02040503050406030204" pitchFamily="18" charset="0"/>
                      </a:rPr>
                      <m:t>=</m:t>
                    </m:r>
                    <m:r>
                      <a:rPr lang="it-IT" i="1" dirty="0">
                        <a:solidFill>
                          <a:srgbClr val="E71224"/>
                        </a:solidFill>
                        <a:latin typeface="Cambria Math" panose="02040503050406030204" pitchFamily="18" charset="0"/>
                      </a:rPr>
                      <m:t>3</m:t>
                    </m:r>
                  </m:oMath>
                </a14:m>
                <a:r>
                  <a:rPr lang="en-GB" dirty="0"/>
                  <a:t>, over </a:t>
                </a:r>
                <a14:m>
                  <m:oMath xmlns:m="http://schemas.openxmlformats.org/officeDocument/2006/math">
                    <m:r>
                      <a:rPr lang="en-GB" i="1" dirty="0">
                        <a:solidFill>
                          <a:srgbClr val="E71224"/>
                        </a:solidFill>
                        <a:latin typeface="Cambria Math" panose="02040503050406030204" pitchFamily="18" charset="0"/>
                      </a:rPr>
                      <m:t>𝑣</m:t>
                    </m:r>
                    <m:r>
                      <a:rPr lang="en-GB" i="1" dirty="0">
                        <a:solidFill>
                          <a:srgbClr val="E71224"/>
                        </a:solidFill>
                        <a:latin typeface="Cambria Math" panose="02040503050406030204" pitchFamily="18" charset="0"/>
                      </a:rPr>
                      <m:t>=2</m:t>
                    </m:r>
                  </m:oMath>
                </a14:m>
                <a:r>
                  <a:rPr lang="en-GB" dirty="0"/>
                  <a:t> stations/nodes</a:t>
                </a:r>
              </a:p>
              <a:p>
                <a:endParaRPr lang="en-GB" dirty="0"/>
              </a:p>
              <a:p>
                <a:endParaRPr lang="en-GB" dirty="0"/>
              </a:p>
              <a:p>
                <a:endParaRPr lang="en-GB" dirty="0"/>
              </a:p>
              <a:p>
                <a:endParaRPr lang="en-GB" dirty="0"/>
              </a:p>
              <a:p>
                <a:r>
                  <a:rPr lang="en-GB" dirty="0"/>
                  <a:t>Then, it results that</a:t>
                </a:r>
              </a:p>
              <a:p>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dirty="0"/>
              </a:p>
              <a:p>
                <a:endParaRPr lang="en-GB" sz="500" dirty="0"/>
              </a:p>
            </p:txBody>
          </p:sp>
        </mc:Choice>
        <mc:Fallback>
          <p:sp>
            <p:nvSpPr>
              <p:cNvPr id="3" name="Segnaposto contenuto 2">
                <a:extLst>
                  <a:ext uri="{FF2B5EF4-FFF2-40B4-BE49-F238E27FC236}">
                    <a16:creationId xmlns:a16="http://schemas.microsoft.com/office/drawing/2014/main" id="{8FB6014B-968D-465B-9BE0-54D29FD30939}"/>
                  </a:ext>
                </a:extLst>
              </p:cNvPr>
              <p:cNvSpPr>
                <a:spLocks noGrp="1" noRot="1" noChangeAspect="1" noMove="1" noResize="1" noEditPoints="1" noAdjustHandles="1" noChangeArrowheads="1" noChangeShapeType="1" noTextEdit="1"/>
              </p:cNvSpPr>
              <p:nvPr>
                <p:ph idx="1"/>
              </p:nvPr>
            </p:nvSpPr>
            <p:spPr>
              <a:blipFill>
                <a:blip r:embed="rId6"/>
                <a:stretch>
                  <a:fillRect l="-775" t="-1207"/>
                </a:stretch>
              </a:blipFill>
            </p:spPr>
            <p:txBody>
              <a:bodyPr/>
              <a:lstStyle/>
              <a:p>
                <a:r>
                  <a:rPr lang="it-IT">
                    <a:noFill/>
                  </a:rPr>
                  <a:t> </a:t>
                </a:r>
              </a:p>
            </p:txBody>
          </p:sp>
        </mc:Fallback>
      </mc:AlternateContent>
      <p:sp>
        <p:nvSpPr>
          <p:cNvPr id="4" name="Segnaposto piè di pagina 3">
            <a:extLst>
              <a:ext uri="{FF2B5EF4-FFF2-40B4-BE49-F238E27FC236}">
                <a16:creationId xmlns:a16="http://schemas.microsoft.com/office/drawing/2014/main" id="{193FAB6B-C5C5-4FAF-8D2C-10C3DFB481F5}"/>
              </a:ext>
            </a:extLst>
          </p:cNvPr>
          <p:cNvSpPr>
            <a:spLocks noGrp="1"/>
          </p:cNvSpPr>
          <p:nvPr>
            <p:ph type="ftr" sz="quarter" idx="11"/>
          </p:nvPr>
        </p:nvSpPr>
        <p:spPr/>
        <p:txBody>
          <a:bodyPr/>
          <a:lstStyle/>
          <a:p>
            <a:r>
              <a:rPr lang="it-IT"/>
              <a:t>alessandro.pilloni@unica.it</a:t>
            </a:r>
            <a:endParaRPr lang="it-IT" dirty="0"/>
          </a:p>
        </p:txBody>
      </p:sp>
      <p:sp>
        <p:nvSpPr>
          <p:cNvPr id="5" name="Segnaposto numero diapositiva 4">
            <a:extLst>
              <a:ext uri="{FF2B5EF4-FFF2-40B4-BE49-F238E27FC236}">
                <a16:creationId xmlns:a16="http://schemas.microsoft.com/office/drawing/2014/main" id="{4F443D7D-FA14-4EE5-B233-A9384D827376}"/>
              </a:ext>
            </a:extLst>
          </p:cNvPr>
          <p:cNvSpPr>
            <a:spLocks noGrp="1"/>
          </p:cNvSpPr>
          <p:nvPr>
            <p:ph type="sldNum" sz="quarter" idx="12"/>
          </p:nvPr>
        </p:nvSpPr>
        <p:spPr/>
        <p:txBody>
          <a:bodyPr/>
          <a:lstStyle/>
          <a:p>
            <a:fld id="{77D38DAF-82E5-4F16-9708-7032B2640FE9}" type="slidenum">
              <a:rPr lang="it-IT" smtClean="0"/>
              <a:t>22</a:t>
            </a:fld>
            <a:endParaRPr lang="it-IT"/>
          </a:p>
        </p:txBody>
      </p:sp>
      <p:pic>
        <p:nvPicPr>
          <p:cNvPr id="7" name="Immagine 6">
            <a:extLst>
              <a:ext uri="{FF2B5EF4-FFF2-40B4-BE49-F238E27FC236}">
                <a16:creationId xmlns:a16="http://schemas.microsoft.com/office/drawing/2014/main" id="{5787E617-98EA-4032-9C18-71214E4B31D3}"/>
              </a:ext>
            </a:extLst>
          </p:cNvPr>
          <p:cNvPicPr>
            <a:picLocks noChangeAspect="1"/>
          </p:cNvPicPr>
          <p:nvPr>
            <p:custDataLst>
              <p:tags r:id="rId1"/>
            </p:custDataLst>
          </p:nvPr>
        </p:nvPicPr>
        <p:blipFill>
          <a:blip r:embed="rId7">
            <a:extLst>
              <a:ext uri="{28A0092B-C50C-407E-A947-70E740481C1C}">
                <a14:useLocalDpi xmlns:a14="http://schemas.microsoft.com/office/drawing/2010/main" val="0"/>
              </a:ext>
            </a:extLst>
          </a:blip>
          <a:stretch>
            <a:fillRect/>
          </a:stretch>
        </p:blipFill>
        <p:spPr>
          <a:xfrm>
            <a:off x="2971188" y="3135241"/>
            <a:ext cx="4138246" cy="321143"/>
          </a:xfrm>
          <a:prstGeom prst="rect">
            <a:avLst/>
          </a:prstGeom>
        </p:spPr>
      </p:pic>
      <p:pic>
        <p:nvPicPr>
          <p:cNvPr id="14" name="Immagine 13">
            <a:extLst>
              <a:ext uri="{FF2B5EF4-FFF2-40B4-BE49-F238E27FC236}">
                <a16:creationId xmlns:a16="http://schemas.microsoft.com/office/drawing/2014/main" id="{47191D21-FBEB-47F2-9E3F-A392F3B3576A}"/>
              </a:ext>
            </a:extLst>
          </p:cNvPr>
          <p:cNvPicPr>
            <a:picLocks noChangeAspect="1"/>
          </p:cNvPicPr>
          <p:nvPr>
            <p:custDataLst>
              <p:tags r:id="rId2"/>
            </p:custDataLst>
          </p:nvPr>
        </p:nvPicPr>
        <p:blipFill>
          <a:blip r:embed="rId8">
            <a:extLst>
              <a:ext uri="{28A0092B-C50C-407E-A947-70E740481C1C}">
                <a14:useLocalDpi xmlns:a14="http://schemas.microsoft.com/office/drawing/2010/main" val="0"/>
              </a:ext>
            </a:extLst>
          </a:blip>
          <a:stretch>
            <a:fillRect/>
          </a:stretch>
        </p:blipFill>
        <p:spPr>
          <a:xfrm>
            <a:off x="3051645" y="4845942"/>
            <a:ext cx="3977333" cy="669752"/>
          </a:xfrm>
          <a:prstGeom prst="rect">
            <a:avLst/>
          </a:prstGeom>
        </p:spPr>
      </p:pic>
      <p:pic>
        <p:nvPicPr>
          <p:cNvPr id="12" name="Immagine 11">
            <a:extLst>
              <a:ext uri="{FF2B5EF4-FFF2-40B4-BE49-F238E27FC236}">
                <a16:creationId xmlns:a16="http://schemas.microsoft.com/office/drawing/2014/main" id="{673E7F31-4EA6-4AAB-97AD-FD141CF5BB6E}"/>
              </a:ext>
            </a:extLst>
          </p:cNvPr>
          <p:cNvPicPr>
            <a:picLocks noChangeAspect="1"/>
          </p:cNvPicPr>
          <p:nvPr>
            <p:custDataLst>
              <p:tags r:id="rId3"/>
            </p:custDataLst>
          </p:nvPr>
        </p:nvPicPr>
        <p:blipFill>
          <a:blip r:embed="rId9">
            <a:extLst>
              <a:ext uri="{28A0092B-C50C-407E-A947-70E740481C1C}">
                <a14:useLocalDpi xmlns:a14="http://schemas.microsoft.com/office/drawing/2010/main" val="0"/>
              </a:ext>
            </a:extLst>
          </a:blip>
          <a:stretch>
            <a:fillRect/>
          </a:stretch>
        </p:blipFill>
        <p:spPr>
          <a:xfrm>
            <a:off x="3473651" y="6208329"/>
            <a:ext cx="2772795" cy="596976"/>
          </a:xfrm>
          <a:prstGeom prst="rect">
            <a:avLst/>
          </a:prstGeom>
        </p:spPr>
      </p:pic>
    </p:spTree>
    <p:extLst>
      <p:ext uri="{BB962C8B-B14F-4D97-AF65-F5344CB8AC3E}">
        <p14:creationId xmlns:p14="http://schemas.microsoft.com/office/powerpoint/2010/main" val="12901039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C53B0E0-2EB8-4B35-A2D9-B604C7A3114A}"/>
              </a:ext>
            </a:extLst>
          </p:cNvPr>
          <p:cNvSpPr>
            <a:spLocks noGrp="1"/>
          </p:cNvSpPr>
          <p:nvPr>
            <p:ph type="title"/>
          </p:nvPr>
        </p:nvSpPr>
        <p:spPr/>
        <p:txBody>
          <a:bodyPr/>
          <a:lstStyle/>
          <a:p>
            <a:r>
              <a:rPr lang="it-IT" dirty="0" err="1"/>
              <a:t>Markovian</a:t>
            </a:r>
            <a:r>
              <a:rPr lang="it-IT" dirty="0"/>
              <a:t> </a:t>
            </a:r>
            <a:r>
              <a:rPr lang="it-IT" dirty="0" err="1"/>
              <a:t>Closed</a:t>
            </a:r>
            <a:r>
              <a:rPr lang="it-IT" dirty="0"/>
              <a:t> </a:t>
            </a:r>
            <a:r>
              <a:rPr lang="it-IT" dirty="0" err="1"/>
              <a:t>QNs</a:t>
            </a:r>
            <a:r>
              <a:rPr lang="it-IT" dirty="0"/>
              <a:t> </a:t>
            </a:r>
            <a:r>
              <a:rPr lang="en-GB" dirty="0"/>
              <a:t>(cont’d)</a:t>
            </a:r>
          </a:p>
        </p:txBody>
      </p:sp>
      <mc:AlternateContent xmlns:mc="http://schemas.openxmlformats.org/markup-compatibility/2006">
        <mc:Choice xmlns:a14="http://schemas.microsoft.com/office/drawing/2010/main" Requires="a14">
          <p:sp>
            <p:nvSpPr>
              <p:cNvPr id="3" name="Segnaposto contenuto 2">
                <a:extLst>
                  <a:ext uri="{FF2B5EF4-FFF2-40B4-BE49-F238E27FC236}">
                    <a16:creationId xmlns:a16="http://schemas.microsoft.com/office/drawing/2014/main" id="{41F51DAE-EC5A-43D7-BF0E-8D494BB7DC37}"/>
                  </a:ext>
                </a:extLst>
              </p:cNvPr>
              <p:cNvSpPr>
                <a:spLocks noGrp="1"/>
              </p:cNvSpPr>
              <p:nvPr>
                <p:ph idx="1"/>
              </p:nvPr>
            </p:nvSpPr>
            <p:spPr>
              <a:xfrm>
                <a:off x="332510" y="1141506"/>
                <a:ext cx="9445336" cy="6059058"/>
              </a:xfrm>
            </p:spPr>
            <p:txBody>
              <a:bodyPr>
                <a:normAutofit/>
              </a:bodyPr>
              <a:lstStyle/>
              <a:p>
                <a:r>
                  <a:rPr lang="en-US" sz="2000" dirty="0"/>
                  <a:t>A </a:t>
                </a:r>
                <a:r>
                  <a:rPr lang="it-IT" sz="2000" dirty="0">
                    <a:solidFill>
                      <a:srgbClr val="E71224"/>
                    </a:solidFill>
                  </a:rPr>
                  <a:t>Gordon-</a:t>
                </a:r>
                <a:r>
                  <a:rPr lang="it-IT" sz="2000" dirty="0" err="1">
                    <a:solidFill>
                      <a:srgbClr val="E71224"/>
                    </a:solidFill>
                  </a:rPr>
                  <a:t>Newell</a:t>
                </a:r>
                <a:r>
                  <a:rPr lang="it-IT" sz="2000" dirty="0">
                    <a:solidFill>
                      <a:srgbClr val="E71224"/>
                    </a:solidFill>
                  </a:rPr>
                  <a:t> Network </a:t>
                </a:r>
                <a:r>
                  <a:rPr lang="it-IT" sz="2000" dirty="0" err="1"/>
                  <a:t>is</a:t>
                </a:r>
                <a:r>
                  <a:rPr lang="it-IT" sz="2000" dirty="0"/>
                  <a:t> a</a:t>
                </a:r>
                <a:r>
                  <a:rPr lang="en-US" sz="2000" dirty="0"/>
                  <a:t> closed QN of </a:t>
                </a:r>
                <a14:m>
                  <m:oMath xmlns:m="http://schemas.openxmlformats.org/officeDocument/2006/math">
                    <m:r>
                      <a:rPr lang="it-IT" sz="2000" b="0" i="1" dirty="0" smtClean="0">
                        <a:solidFill>
                          <a:srgbClr val="E71224"/>
                        </a:solidFill>
                        <a:latin typeface="Cambria Math" panose="02040503050406030204" pitchFamily="18" charset="0"/>
                      </a:rPr>
                      <m:t>𝑣</m:t>
                    </m:r>
                  </m:oMath>
                </a14:m>
                <a:r>
                  <a:rPr lang="en-US" sz="2000" dirty="0"/>
                  <a:t> </a:t>
                </a:r>
                <a:r>
                  <a:rPr lang="en-US" sz="2000" dirty="0">
                    <a:solidFill>
                      <a:srgbClr val="E71224"/>
                    </a:solidFill>
                  </a:rPr>
                  <a:t>M/M/m resources </a:t>
                </a:r>
                <a:r>
                  <a:rPr lang="it-IT" sz="2000" b="1" dirty="0" err="1"/>
                  <a:t>where</a:t>
                </a:r>
                <a:r>
                  <a:rPr lang="it-IT" sz="2000" dirty="0"/>
                  <a:t>:</a:t>
                </a:r>
              </a:p>
              <a:p>
                <a:endParaRPr lang="en-US" sz="500" dirty="0"/>
              </a:p>
              <a:p>
                <a:pPr marL="457200" indent="-457200">
                  <a:buFont typeface="+mj-lt"/>
                  <a:buAutoNum type="alphaLcParenR"/>
                </a:pPr>
                <a:r>
                  <a:rPr lang="en-US" sz="2000" dirty="0"/>
                  <a:t>The </a:t>
                </a:r>
                <a:r>
                  <a:rPr lang="en-US" sz="2000" b="1" dirty="0"/>
                  <a:t>node’s service-times </a:t>
                </a:r>
                <a:r>
                  <a:rPr lang="en-US" sz="2000" dirty="0"/>
                  <a:t>are </a:t>
                </a:r>
                <a:r>
                  <a:rPr lang="en-US" sz="2000" b="1" dirty="0"/>
                  <a:t>independent </a:t>
                </a:r>
                <a:r>
                  <a:rPr lang="en-US" sz="2000" dirty="0"/>
                  <a:t>and </a:t>
                </a:r>
                <a:r>
                  <a:rPr lang="en-US" sz="2000" b="1" dirty="0"/>
                  <a:t>Exponentially distr. </a:t>
                </a:r>
                <a:r>
                  <a:rPr lang="en-US" sz="2000" dirty="0"/>
                  <a:t>with mean </a:t>
                </a:r>
                <a14:m>
                  <m:oMath xmlns:m="http://schemas.openxmlformats.org/officeDocument/2006/math">
                    <m:r>
                      <a:rPr lang="it-IT" sz="2000" b="0" i="0" dirty="0" smtClean="0">
                        <a:solidFill>
                          <a:srgbClr val="E71224"/>
                        </a:solidFill>
                        <a:latin typeface="Cambria Math" panose="02040503050406030204" pitchFamily="18" charset="0"/>
                      </a:rPr>
                      <m:t>1/</m:t>
                    </m:r>
                    <m:sSub>
                      <m:sSubPr>
                        <m:ctrlPr>
                          <a:rPr lang="it-IT" sz="2000" i="1" dirty="0">
                            <a:solidFill>
                              <a:srgbClr val="E71224"/>
                            </a:solidFill>
                            <a:latin typeface="Cambria Math" panose="02040503050406030204" pitchFamily="18" charset="0"/>
                          </a:rPr>
                        </m:ctrlPr>
                      </m:sSubPr>
                      <m:e>
                        <m:r>
                          <a:rPr lang="it-IT" sz="2000" i="1" dirty="0">
                            <a:solidFill>
                              <a:srgbClr val="E71224"/>
                            </a:solidFill>
                            <a:latin typeface="Cambria Math" panose="02040503050406030204" pitchFamily="18" charset="0"/>
                          </a:rPr>
                          <m:t>𝜇</m:t>
                        </m:r>
                      </m:e>
                      <m:sub>
                        <m:r>
                          <a:rPr lang="it-IT" sz="2000" i="1" dirty="0">
                            <a:solidFill>
                              <a:srgbClr val="E71224"/>
                            </a:solidFill>
                            <a:latin typeface="Cambria Math" panose="02040503050406030204" pitchFamily="18" charset="0"/>
                          </a:rPr>
                          <m:t>𝑖</m:t>
                        </m:r>
                      </m:sub>
                    </m:sSub>
                  </m:oMath>
                </a14:m>
                <a:endParaRPr lang="en-US" sz="2000" dirty="0"/>
              </a:p>
              <a:p>
                <a:pPr marL="457200" indent="-457200">
                  <a:buFont typeface="+mj-lt"/>
                  <a:buAutoNum type="alphaLcParenR"/>
                </a:pPr>
                <a:endParaRPr lang="en-US" sz="2000" dirty="0"/>
              </a:p>
              <a:p>
                <a:pPr marL="457200" indent="-457200">
                  <a:buFont typeface="+mj-lt"/>
                  <a:buAutoNum type="alphaLcParenR"/>
                </a:pPr>
                <a:r>
                  <a:rPr lang="en-US" sz="2000" dirty="0"/>
                  <a:t>The </a:t>
                </a:r>
                <a:r>
                  <a:rPr lang="en-US" sz="2000" b="1" dirty="0"/>
                  <a:t>routing probabilities </a:t>
                </a:r>
                <a:r>
                  <a:rPr lang="en-US" sz="2000" dirty="0"/>
                  <a:t>satisfies that </a:t>
                </a:r>
              </a:p>
              <a:p>
                <a:pPr marL="504041" lvl="1" indent="0">
                  <a:buNone/>
                </a:pPr>
                <a:endParaRPr lang="en-US" dirty="0"/>
              </a:p>
              <a:p>
                <a:pPr marL="504041" lvl="1" indent="0">
                  <a:buNone/>
                </a:pPr>
                <a:r>
                  <a:rPr lang="en-US" dirty="0"/>
                  <a:t>where </a:t>
                </a:r>
                <a14:m>
                  <m:oMath xmlns:m="http://schemas.openxmlformats.org/officeDocument/2006/math">
                    <m:sSub>
                      <m:sSubPr>
                        <m:ctrlPr>
                          <a:rPr lang="it-IT" i="1" dirty="0">
                            <a:solidFill>
                              <a:srgbClr val="E71224"/>
                            </a:solidFill>
                            <a:latin typeface="Cambria Math" panose="02040503050406030204" pitchFamily="18" charset="0"/>
                          </a:rPr>
                        </m:ctrlPr>
                      </m:sSubPr>
                      <m:e>
                        <m:r>
                          <a:rPr lang="it-IT" i="1" dirty="0">
                            <a:solidFill>
                              <a:srgbClr val="E71224"/>
                            </a:solidFill>
                            <a:latin typeface="Cambria Math" panose="02040503050406030204" pitchFamily="18" charset="0"/>
                          </a:rPr>
                          <m:t>𝑟</m:t>
                        </m:r>
                      </m:e>
                      <m:sub>
                        <m:r>
                          <a:rPr lang="it-IT" i="1" dirty="0">
                            <a:solidFill>
                              <a:srgbClr val="E71224"/>
                            </a:solidFill>
                            <a:latin typeface="Cambria Math" panose="02040503050406030204" pitchFamily="18" charset="0"/>
                          </a:rPr>
                          <m:t>𝑖𝑗</m:t>
                        </m:r>
                      </m:sub>
                    </m:sSub>
                  </m:oMath>
                </a14:m>
                <a:r>
                  <a:rPr lang="en-US" dirty="0"/>
                  <a:t> is </a:t>
                </a:r>
                <a:r>
                  <a:rPr lang="en-US" b="1" dirty="0">
                    <a:solidFill>
                      <a:srgbClr val="E71224"/>
                    </a:solidFill>
                  </a:rPr>
                  <a:t>probability</a:t>
                </a:r>
                <a:r>
                  <a:rPr lang="en-US" dirty="0">
                    <a:solidFill>
                      <a:srgbClr val="E71224"/>
                    </a:solidFill>
                  </a:rPr>
                  <a:t> </a:t>
                </a:r>
                <a:r>
                  <a:rPr lang="en-US" dirty="0"/>
                  <a:t>a </a:t>
                </a:r>
                <a:r>
                  <a:rPr lang="en-US" b="1" dirty="0">
                    <a:solidFill>
                      <a:srgbClr val="E71224"/>
                    </a:solidFill>
                  </a:rPr>
                  <a:t>customer</a:t>
                </a:r>
                <a:r>
                  <a:rPr lang="en-US" dirty="0"/>
                  <a:t> after completing a service at </a:t>
                </a:r>
                <a:r>
                  <a:rPr lang="en-US" b="1" dirty="0"/>
                  <a:t>node</a:t>
                </a:r>
                <a:r>
                  <a:rPr lang="en-US" dirty="0"/>
                  <a:t> </a:t>
                </a:r>
                <a14:m>
                  <m:oMath xmlns:m="http://schemas.openxmlformats.org/officeDocument/2006/math">
                    <m:r>
                      <a:rPr lang="it-IT" i="1" dirty="0">
                        <a:solidFill>
                          <a:srgbClr val="E71224"/>
                        </a:solidFill>
                        <a:latin typeface="Cambria Math" panose="02040503050406030204" pitchFamily="18" charset="0"/>
                      </a:rPr>
                      <m:t>𝑖</m:t>
                    </m:r>
                  </m:oMath>
                </a14:m>
                <a:r>
                  <a:rPr lang="en-US" dirty="0"/>
                  <a:t> </a:t>
                </a:r>
                <a:r>
                  <a:rPr lang="en-US" b="1" dirty="0"/>
                  <a:t>requests</a:t>
                </a:r>
                <a:r>
                  <a:rPr lang="en-US" dirty="0"/>
                  <a:t> a </a:t>
                </a:r>
                <a:r>
                  <a:rPr lang="en-US" b="1" dirty="0"/>
                  <a:t>service</a:t>
                </a:r>
                <a:r>
                  <a:rPr lang="en-US" dirty="0"/>
                  <a:t> </a:t>
                </a:r>
                <a:r>
                  <a:rPr lang="en-US" b="1" dirty="0"/>
                  <a:t>to</a:t>
                </a:r>
                <a:r>
                  <a:rPr lang="en-US" dirty="0"/>
                  <a:t> </a:t>
                </a:r>
                <a:r>
                  <a:rPr lang="en-US" b="1" dirty="0"/>
                  <a:t>node</a:t>
                </a:r>
                <a:r>
                  <a:rPr lang="en-US" dirty="0"/>
                  <a:t> </a:t>
                </a:r>
                <a14:m>
                  <m:oMath xmlns:m="http://schemas.openxmlformats.org/officeDocument/2006/math">
                    <m:r>
                      <a:rPr lang="it-IT" i="1" dirty="0">
                        <a:solidFill>
                          <a:srgbClr val="E71224"/>
                        </a:solidFill>
                        <a:latin typeface="Cambria Math" panose="02040503050406030204" pitchFamily="18" charset="0"/>
                      </a:rPr>
                      <m:t>𝑗</m:t>
                    </m:r>
                  </m:oMath>
                </a14:m>
                <a:r>
                  <a:rPr lang="en-GB" dirty="0"/>
                  <a:t>, while it always results </a:t>
                </a:r>
                <a14:m>
                  <m:oMath xmlns:m="http://schemas.openxmlformats.org/officeDocument/2006/math">
                    <m:sSub>
                      <m:sSubPr>
                        <m:ctrlPr>
                          <a:rPr lang="it-IT" i="1" dirty="0">
                            <a:solidFill>
                              <a:srgbClr val="E71224"/>
                            </a:solidFill>
                            <a:latin typeface="Cambria Math" panose="02040503050406030204" pitchFamily="18" charset="0"/>
                          </a:rPr>
                        </m:ctrlPr>
                      </m:sSubPr>
                      <m:e>
                        <m:r>
                          <a:rPr lang="it-IT" i="1" dirty="0">
                            <a:solidFill>
                              <a:srgbClr val="E71224"/>
                            </a:solidFill>
                            <a:latin typeface="Cambria Math" panose="02040503050406030204" pitchFamily="18" charset="0"/>
                          </a:rPr>
                          <m:t>𝑟</m:t>
                        </m:r>
                      </m:e>
                      <m:sub>
                        <m:r>
                          <a:rPr lang="it-IT" i="1" dirty="0">
                            <a:solidFill>
                              <a:srgbClr val="E71224"/>
                            </a:solidFill>
                            <a:latin typeface="Cambria Math" panose="02040503050406030204" pitchFamily="18" charset="0"/>
                          </a:rPr>
                          <m:t>𝑖</m:t>
                        </m:r>
                        <m:r>
                          <a:rPr lang="it-IT" i="1" dirty="0">
                            <a:solidFill>
                              <a:srgbClr val="E71224"/>
                            </a:solidFill>
                            <a:latin typeface="Cambria Math" panose="02040503050406030204" pitchFamily="18" charset="0"/>
                          </a:rPr>
                          <m:t>0</m:t>
                        </m:r>
                      </m:sub>
                    </m:sSub>
                    <m:r>
                      <a:rPr lang="it-IT" i="1" dirty="0">
                        <a:solidFill>
                          <a:srgbClr val="E71224"/>
                        </a:solidFill>
                        <a:latin typeface="Cambria Math" panose="02040503050406030204" pitchFamily="18" charset="0"/>
                      </a:rPr>
                      <m:t>=0</m:t>
                    </m:r>
                  </m:oMath>
                </a14:m>
                <a:r>
                  <a:rPr lang="it-IT" dirty="0"/>
                  <a:t> (i.e. no jobs can </a:t>
                </a:r>
                <a:r>
                  <a:rPr lang="it-IT" dirty="0" err="1"/>
                  <a:t>leave</a:t>
                </a:r>
                <a:r>
                  <a:rPr lang="it-IT" dirty="0"/>
                  <a:t> the QN)</a:t>
                </a:r>
              </a:p>
              <a:p>
                <a:pPr marL="457200" indent="-457200">
                  <a:buFont typeface="+mj-lt"/>
                  <a:buAutoNum type="alphaLcParenR"/>
                </a:pPr>
                <a:endParaRPr lang="en-US" sz="500" dirty="0"/>
              </a:p>
              <a:p>
                <a:pPr marL="457200" indent="-457200">
                  <a:buFont typeface="+mj-lt"/>
                  <a:buAutoNum type="alphaLcParenR"/>
                </a:pPr>
                <a:r>
                  <a:rPr lang="en-US" sz="2000" b="1" dirty="0"/>
                  <a:t>IMPORTANT: </a:t>
                </a:r>
                <a:r>
                  <a:rPr lang="en-US" sz="2000" dirty="0"/>
                  <a:t>The node’s costumer flows </a:t>
                </a:r>
                <a14:m>
                  <m:oMath xmlns:m="http://schemas.openxmlformats.org/officeDocument/2006/math">
                    <m:sSub>
                      <m:sSubPr>
                        <m:ctrlPr>
                          <a:rPr lang="it-IT" sz="2000" i="1" dirty="0">
                            <a:solidFill>
                              <a:srgbClr val="E71224"/>
                            </a:solidFill>
                            <a:latin typeface="Cambria Math" panose="02040503050406030204" pitchFamily="18" charset="0"/>
                          </a:rPr>
                        </m:ctrlPr>
                      </m:sSubPr>
                      <m:e>
                        <m:r>
                          <a:rPr lang="it-IT" sz="2000" i="1" dirty="0">
                            <a:solidFill>
                              <a:srgbClr val="E71224"/>
                            </a:solidFill>
                            <a:latin typeface="Cambria Math" panose="02040503050406030204" pitchFamily="18" charset="0"/>
                          </a:rPr>
                          <m:t>𝜆</m:t>
                        </m:r>
                      </m:e>
                      <m:sub>
                        <m:r>
                          <a:rPr lang="it-IT" sz="2000" i="1" dirty="0">
                            <a:solidFill>
                              <a:srgbClr val="E71224"/>
                            </a:solidFill>
                            <a:latin typeface="Cambria Math" panose="02040503050406030204" pitchFamily="18" charset="0"/>
                          </a:rPr>
                          <m:t>𝑖</m:t>
                        </m:r>
                      </m:sub>
                    </m:sSub>
                  </m:oMath>
                </a14:m>
                <a:r>
                  <a:rPr lang="en-US" sz="2000" dirty="0"/>
                  <a:t> are </a:t>
                </a:r>
                <a:r>
                  <a:rPr lang="en-US" sz="2000" b="1" dirty="0"/>
                  <a:t>not independent </a:t>
                </a:r>
                <a:r>
                  <a:rPr lang="en-US" sz="2000" dirty="0"/>
                  <a:t>(</a:t>
                </a:r>
                <a:r>
                  <a:rPr lang="en-US" sz="2000" b="1" i="1" u="sng" dirty="0">
                    <a:solidFill>
                      <a:srgbClr val="E71224"/>
                    </a:solidFill>
                  </a:rPr>
                  <a:t>thus not Poisson</a:t>
                </a:r>
                <a:r>
                  <a:rPr lang="en-US" sz="2000" dirty="0"/>
                  <a:t>) because </a:t>
                </a:r>
                <a:r>
                  <a:rPr lang="en-US" sz="2000" b="1" dirty="0"/>
                  <a:t>arrivals </a:t>
                </a:r>
                <a:r>
                  <a:rPr lang="en-US" sz="2000" dirty="0"/>
                  <a:t>and </a:t>
                </a:r>
                <a:r>
                  <a:rPr lang="en-US" sz="2000" b="1" dirty="0"/>
                  <a:t>departures </a:t>
                </a:r>
                <a:r>
                  <a:rPr lang="en-US" sz="2000" dirty="0"/>
                  <a:t>to </a:t>
                </a:r>
                <a:r>
                  <a:rPr lang="en-US" sz="2000" b="1" dirty="0"/>
                  <a:t>each node depend</a:t>
                </a:r>
                <a:r>
                  <a:rPr lang="en-US" sz="2000" dirty="0"/>
                  <a:t> to the </a:t>
                </a:r>
                <a:r>
                  <a:rPr lang="en-US" sz="2000" b="1" dirty="0"/>
                  <a:t>actual costumer's deployment</a:t>
                </a:r>
              </a:p>
              <a:p>
                <a:pPr marL="457200" indent="-457200">
                  <a:buFont typeface="+mj-lt"/>
                  <a:buAutoNum type="alphaLcParenR"/>
                </a:pPr>
                <a:endParaRPr lang="it-IT" sz="100" dirty="0"/>
              </a:p>
              <a:p>
                <a:endParaRPr lang="en-US" sz="1000" dirty="0">
                  <a:solidFill>
                    <a:srgbClr val="E71224"/>
                  </a:solidFill>
                </a:endParaRPr>
              </a:p>
              <a:p>
                <a:r>
                  <a:rPr lang="en-US" sz="2000" dirty="0">
                    <a:solidFill>
                      <a:srgbClr val="E71224"/>
                    </a:solidFill>
                  </a:rPr>
                  <a:t>Remark: </a:t>
                </a:r>
                <a:r>
                  <a:rPr lang="en-US" sz="2000" dirty="0"/>
                  <a:t>For </a:t>
                </a:r>
                <a:r>
                  <a:rPr lang="en-US" sz="2000" b="1" dirty="0"/>
                  <a:t>open QNs </a:t>
                </a:r>
                <a:r>
                  <a:rPr lang="en-US" sz="2000" dirty="0"/>
                  <a:t>we seen that if each queue is ergodic, at least at the steady-state (i.e. as </a:t>
                </a:r>
                <a14:m>
                  <m:oMath xmlns:m="http://schemas.openxmlformats.org/officeDocument/2006/math">
                    <m:r>
                      <a:rPr lang="it-IT" sz="2000" b="0" i="1" dirty="0" smtClean="0">
                        <a:solidFill>
                          <a:srgbClr val="FF0000"/>
                        </a:solidFill>
                        <a:latin typeface="Cambria Math" panose="02040503050406030204" pitchFamily="18" charset="0"/>
                      </a:rPr>
                      <m:t>𝑡</m:t>
                    </m:r>
                    <m:r>
                      <a:rPr lang="it-IT" sz="2000" b="0" i="1" dirty="0" smtClean="0">
                        <a:solidFill>
                          <a:srgbClr val="FF0000"/>
                        </a:solidFill>
                        <a:latin typeface="Cambria Math" panose="02040503050406030204" pitchFamily="18" charset="0"/>
                      </a:rPr>
                      <m:t>→∞</m:t>
                    </m:r>
                  </m:oMath>
                </a14:m>
                <a:r>
                  <a:rPr lang="en-US" sz="2000" dirty="0"/>
                  <a:t>) they behave as independent. </a:t>
                </a:r>
                <a:r>
                  <a:rPr lang="en-US" sz="2000" b="1" u="sng" dirty="0"/>
                  <a:t>This is not true for closed QNs</a:t>
                </a:r>
                <a:endParaRPr lang="en-US" sz="2000" dirty="0"/>
              </a:p>
              <a:p>
                <a:endParaRPr lang="en-US" sz="500" dirty="0"/>
              </a:p>
              <a:p>
                <a:r>
                  <a:rPr lang="en-US" sz="2000" dirty="0"/>
                  <a:t>Indeed, since </a:t>
                </a:r>
                <a14:m>
                  <m:oMath xmlns:m="http://schemas.openxmlformats.org/officeDocument/2006/math">
                    <m:nary>
                      <m:naryPr>
                        <m:chr m:val="∑"/>
                        <m:supHide m:val="on"/>
                        <m:ctrlPr>
                          <a:rPr lang="it-IT" sz="2000" b="0" i="1" dirty="0" smtClean="0">
                            <a:solidFill>
                              <a:srgbClr val="FF0000"/>
                            </a:solidFill>
                            <a:latin typeface="Cambria Math" panose="02040503050406030204" pitchFamily="18" charset="0"/>
                          </a:rPr>
                        </m:ctrlPr>
                      </m:naryPr>
                      <m:sub>
                        <m:r>
                          <a:rPr lang="it-IT" sz="2000" b="0" i="1" dirty="0" smtClean="0">
                            <a:solidFill>
                              <a:srgbClr val="FF0000"/>
                            </a:solidFill>
                            <a:latin typeface="Cambria Math" panose="02040503050406030204" pitchFamily="18" charset="0"/>
                          </a:rPr>
                          <m:t>𝑖</m:t>
                        </m:r>
                      </m:sub>
                      <m:sup/>
                      <m:e>
                        <m:sSub>
                          <m:sSubPr>
                            <m:ctrlPr>
                              <a:rPr lang="en-US" sz="2000" i="1" dirty="0">
                                <a:solidFill>
                                  <a:srgbClr val="FF0000"/>
                                </a:solidFill>
                                <a:latin typeface="Cambria Math" panose="02040503050406030204" pitchFamily="18" charset="0"/>
                              </a:rPr>
                            </m:ctrlPr>
                          </m:sSubPr>
                          <m:e>
                            <m:r>
                              <a:rPr lang="en-US" sz="2000" i="1" dirty="0">
                                <a:solidFill>
                                  <a:srgbClr val="FF0000"/>
                                </a:solidFill>
                                <a:latin typeface="Cambria Math" panose="02040503050406030204" pitchFamily="18" charset="0"/>
                              </a:rPr>
                              <m:t>𝑥</m:t>
                            </m:r>
                          </m:e>
                          <m:sub>
                            <m:r>
                              <a:rPr lang="en-US" sz="2000" i="1" dirty="0">
                                <a:solidFill>
                                  <a:srgbClr val="FF0000"/>
                                </a:solidFill>
                                <a:latin typeface="Cambria Math" panose="02040503050406030204" pitchFamily="18" charset="0"/>
                              </a:rPr>
                              <m:t>𝑖</m:t>
                            </m:r>
                          </m:sub>
                        </m:sSub>
                        <m:r>
                          <a:rPr lang="en-US" sz="2000" i="1" dirty="0">
                            <a:solidFill>
                              <a:srgbClr val="FF0000"/>
                            </a:solidFill>
                            <a:latin typeface="Cambria Math" panose="02040503050406030204" pitchFamily="18" charset="0"/>
                          </a:rPr>
                          <m:t>(</m:t>
                        </m:r>
                        <m:r>
                          <a:rPr lang="en-US" sz="2000" i="1" dirty="0">
                            <a:solidFill>
                              <a:srgbClr val="FF0000"/>
                            </a:solidFill>
                            <a:latin typeface="Cambria Math" panose="02040503050406030204" pitchFamily="18" charset="0"/>
                          </a:rPr>
                          <m:t>𝑡</m:t>
                        </m:r>
                        <m:r>
                          <a:rPr lang="en-US" sz="2000" i="1" dirty="0">
                            <a:solidFill>
                              <a:srgbClr val="FF0000"/>
                            </a:solidFill>
                            <a:latin typeface="Cambria Math" panose="02040503050406030204" pitchFamily="18" charset="0"/>
                          </a:rPr>
                          <m:t>)</m:t>
                        </m:r>
                      </m:e>
                    </m:nary>
                    <m:r>
                      <a:rPr lang="it-IT" sz="2000" b="0" i="1" dirty="0" smtClean="0">
                        <a:solidFill>
                          <a:srgbClr val="FF0000"/>
                        </a:solidFill>
                        <a:latin typeface="Cambria Math" panose="02040503050406030204" pitchFamily="18" charset="0"/>
                      </a:rPr>
                      <m:t>=</m:t>
                    </m:r>
                    <m:r>
                      <a:rPr lang="it-IT" sz="2000" b="0" i="1" dirty="0" smtClean="0">
                        <a:solidFill>
                          <a:srgbClr val="FF0000"/>
                        </a:solidFill>
                        <a:latin typeface="Cambria Math" panose="02040503050406030204" pitchFamily="18" charset="0"/>
                      </a:rPr>
                      <m:t>𝑛</m:t>
                    </m:r>
                    <m:r>
                      <a:rPr lang="it-IT" sz="2000" b="0" i="1" dirty="0" smtClean="0">
                        <a:solidFill>
                          <a:srgbClr val="FF0000"/>
                        </a:solidFill>
                        <a:latin typeface="Cambria Math" panose="02040503050406030204" pitchFamily="18" charset="0"/>
                      </a:rPr>
                      <m:t> ∀ </m:t>
                    </m:r>
                    <m:r>
                      <a:rPr lang="it-IT" sz="2000" b="0" i="1" dirty="0" smtClean="0">
                        <a:solidFill>
                          <a:srgbClr val="FF0000"/>
                        </a:solidFill>
                        <a:latin typeface="Cambria Math" panose="02040503050406030204" pitchFamily="18" charset="0"/>
                      </a:rPr>
                      <m:t>𝑡</m:t>
                    </m:r>
                    <m:r>
                      <a:rPr lang="it-IT" sz="2000" b="0" i="1" dirty="0" smtClean="0">
                        <a:solidFill>
                          <a:srgbClr val="FF0000"/>
                        </a:solidFill>
                        <a:latin typeface="Cambria Math" panose="02040503050406030204" pitchFamily="18" charset="0"/>
                      </a:rPr>
                      <m:t>≥0</m:t>
                    </m:r>
                  </m:oMath>
                </a14:m>
                <a:r>
                  <a:rPr lang="it-IT" sz="2000" dirty="0"/>
                  <a:t>, </a:t>
                </a:r>
                <a:r>
                  <a:rPr lang="en-GB" sz="2000" dirty="0"/>
                  <a:t>the probability to have an </a:t>
                </a:r>
                <a:r>
                  <a:rPr lang="en-GB" sz="2000" b="1" dirty="0"/>
                  <a:t>arrival</a:t>
                </a:r>
                <a:r>
                  <a:rPr lang="en-GB" sz="2000" dirty="0"/>
                  <a:t> in </a:t>
                </a:r>
                <a:r>
                  <a:rPr lang="en-GB" sz="2000" b="1" dirty="0"/>
                  <a:t>node </a:t>
                </a:r>
                <a14:m>
                  <m:oMath xmlns:m="http://schemas.openxmlformats.org/officeDocument/2006/math">
                    <m:r>
                      <a:rPr lang="it-IT" sz="2000" i="1" dirty="0">
                        <a:solidFill>
                          <a:srgbClr val="E71224"/>
                        </a:solidFill>
                        <a:latin typeface="Cambria Math" panose="02040503050406030204" pitchFamily="18" charset="0"/>
                      </a:rPr>
                      <m:t>𝑗</m:t>
                    </m:r>
                  </m:oMath>
                </a14:m>
                <a:r>
                  <a:rPr lang="en-GB" sz="2000" dirty="0"/>
                  <a:t> </a:t>
                </a:r>
                <a:r>
                  <a:rPr lang="en-GB" sz="2000" b="1" dirty="0"/>
                  <a:t>is non-zero </a:t>
                </a:r>
                <a:r>
                  <a:rPr lang="en-GB" sz="2000" dirty="0"/>
                  <a:t>if and only there are costumers in one of the queues </a:t>
                </a:r>
                <a14:m>
                  <m:oMath xmlns:m="http://schemas.openxmlformats.org/officeDocument/2006/math">
                    <m:r>
                      <a:rPr lang="it-IT" sz="2000" b="0" i="1" dirty="0" smtClean="0">
                        <a:solidFill>
                          <a:srgbClr val="E71224"/>
                        </a:solidFill>
                        <a:latin typeface="Cambria Math" panose="02040503050406030204" pitchFamily="18" charset="0"/>
                      </a:rPr>
                      <m:t>𝑖</m:t>
                    </m:r>
                    <m:r>
                      <a:rPr lang="it-IT" sz="2000" i="1" dirty="0">
                        <a:solidFill>
                          <a:srgbClr val="E71224"/>
                        </a:solidFill>
                        <a:latin typeface="Cambria Math" panose="02040503050406030204" pitchFamily="18" charset="0"/>
                      </a:rPr>
                      <m:t> </m:t>
                    </m:r>
                  </m:oMath>
                </a14:m>
                <a:r>
                  <a:rPr lang="en-GB" sz="2000" dirty="0"/>
                  <a:t>with a non zero </a:t>
                </a:r>
                <a14:m>
                  <m:oMath xmlns:m="http://schemas.openxmlformats.org/officeDocument/2006/math">
                    <m:sSub>
                      <m:sSubPr>
                        <m:ctrlPr>
                          <a:rPr lang="it-IT" sz="2000" i="1" dirty="0">
                            <a:solidFill>
                              <a:srgbClr val="E71224"/>
                            </a:solidFill>
                            <a:latin typeface="Cambria Math" panose="02040503050406030204" pitchFamily="18" charset="0"/>
                          </a:rPr>
                        </m:ctrlPr>
                      </m:sSubPr>
                      <m:e>
                        <m:r>
                          <a:rPr lang="it-IT" sz="2000" b="0" i="1" dirty="0">
                            <a:solidFill>
                              <a:srgbClr val="E71224"/>
                            </a:solidFill>
                            <a:latin typeface="Cambria Math" panose="02040503050406030204" pitchFamily="18" charset="0"/>
                          </a:rPr>
                          <m:t>𝑟</m:t>
                        </m:r>
                      </m:e>
                      <m:sub>
                        <m:r>
                          <a:rPr lang="it-IT" sz="2000" b="0" i="1" dirty="0">
                            <a:solidFill>
                              <a:srgbClr val="E71224"/>
                            </a:solidFill>
                            <a:latin typeface="Cambria Math" panose="02040503050406030204" pitchFamily="18" charset="0"/>
                          </a:rPr>
                          <m:t>𝑖𝑗</m:t>
                        </m:r>
                      </m:sub>
                    </m:sSub>
                  </m:oMath>
                </a14:m>
                <a:endParaRPr lang="en-GB" sz="2000" dirty="0"/>
              </a:p>
            </p:txBody>
          </p:sp>
        </mc:Choice>
        <mc:Fallback>
          <p:sp>
            <p:nvSpPr>
              <p:cNvPr id="3" name="Segnaposto contenuto 2">
                <a:extLst>
                  <a:ext uri="{FF2B5EF4-FFF2-40B4-BE49-F238E27FC236}">
                    <a16:creationId xmlns:a16="http://schemas.microsoft.com/office/drawing/2014/main" id="{41F51DAE-EC5A-43D7-BF0E-8D494BB7DC37}"/>
                  </a:ext>
                </a:extLst>
              </p:cNvPr>
              <p:cNvSpPr>
                <a:spLocks noGrp="1" noRot="1" noChangeAspect="1" noMove="1" noResize="1" noEditPoints="1" noAdjustHandles="1" noChangeArrowheads="1" noChangeShapeType="1" noTextEdit="1"/>
              </p:cNvSpPr>
              <p:nvPr>
                <p:ph idx="1"/>
              </p:nvPr>
            </p:nvSpPr>
            <p:spPr>
              <a:xfrm>
                <a:off x="332510" y="1141506"/>
                <a:ext cx="9445336" cy="6059058"/>
              </a:xfrm>
              <a:blipFill>
                <a:blip r:embed="rId5"/>
                <a:stretch>
                  <a:fillRect l="-710" t="-1006" b="-6640"/>
                </a:stretch>
              </a:blipFill>
            </p:spPr>
            <p:txBody>
              <a:bodyPr/>
              <a:lstStyle/>
              <a:p>
                <a:r>
                  <a:rPr lang="it-IT">
                    <a:noFill/>
                  </a:rPr>
                  <a:t> </a:t>
                </a:r>
              </a:p>
            </p:txBody>
          </p:sp>
        </mc:Fallback>
      </mc:AlternateContent>
      <p:sp>
        <p:nvSpPr>
          <p:cNvPr id="4" name="Segnaposto piè di pagina 3">
            <a:extLst>
              <a:ext uri="{FF2B5EF4-FFF2-40B4-BE49-F238E27FC236}">
                <a16:creationId xmlns:a16="http://schemas.microsoft.com/office/drawing/2014/main" id="{A246FD18-1785-4179-BC61-1318BBA85A7D}"/>
              </a:ext>
            </a:extLst>
          </p:cNvPr>
          <p:cNvSpPr>
            <a:spLocks noGrp="1"/>
          </p:cNvSpPr>
          <p:nvPr>
            <p:ph type="ftr" sz="quarter" idx="11"/>
          </p:nvPr>
        </p:nvSpPr>
        <p:spPr/>
        <p:txBody>
          <a:bodyPr/>
          <a:lstStyle/>
          <a:p>
            <a:r>
              <a:rPr lang="it-IT"/>
              <a:t>alessandro.pilloni@unica.it</a:t>
            </a:r>
            <a:endParaRPr lang="it-IT" dirty="0"/>
          </a:p>
        </p:txBody>
      </p:sp>
      <p:sp>
        <p:nvSpPr>
          <p:cNvPr id="5" name="Segnaposto numero diapositiva 4">
            <a:extLst>
              <a:ext uri="{FF2B5EF4-FFF2-40B4-BE49-F238E27FC236}">
                <a16:creationId xmlns:a16="http://schemas.microsoft.com/office/drawing/2014/main" id="{BD20AC7A-1E46-4409-B2FE-E93D38713E38}"/>
              </a:ext>
            </a:extLst>
          </p:cNvPr>
          <p:cNvSpPr>
            <a:spLocks noGrp="1"/>
          </p:cNvSpPr>
          <p:nvPr>
            <p:ph type="sldNum" sz="quarter" idx="12"/>
          </p:nvPr>
        </p:nvSpPr>
        <p:spPr/>
        <p:txBody>
          <a:bodyPr/>
          <a:lstStyle/>
          <a:p>
            <a:fld id="{77D38DAF-82E5-4F16-9708-7032B2640FE9}" type="slidenum">
              <a:rPr lang="it-IT" smtClean="0"/>
              <a:t>23</a:t>
            </a:fld>
            <a:endParaRPr lang="it-IT"/>
          </a:p>
        </p:txBody>
      </p:sp>
      <p:grpSp>
        <p:nvGrpSpPr>
          <p:cNvPr id="6" name="Gruppo 5">
            <a:extLst>
              <a:ext uri="{FF2B5EF4-FFF2-40B4-BE49-F238E27FC236}">
                <a16:creationId xmlns:a16="http://schemas.microsoft.com/office/drawing/2014/main" id="{9B8D2470-6825-4370-A59A-41D2EFB6F309}"/>
              </a:ext>
            </a:extLst>
          </p:cNvPr>
          <p:cNvGrpSpPr/>
          <p:nvPr/>
        </p:nvGrpSpPr>
        <p:grpSpPr>
          <a:xfrm>
            <a:off x="5187722" y="2453928"/>
            <a:ext cx="3448278" cy="638209"/>
            <a:chOff x="4203737" y="3058118"/>
            <a:chExt cx="3634838" cy="721719"/>
          </a:xfrm>
        </p:grpSpPr>
        <p:pic>
          <p:nvPicPr>
            <p:cNvPr id="10" name="Immagine 9">
              <a:extLst>
                <a:ext uri="{FF2B5EF4-FFF2-40B4-BE49-F238E27FC236}">
                  <a16:creationId xmlns:a16="http://schemas.microsoft.com/office/drawing/2014/main" id="{DB63647A-2FA8-4AC3-AC41-3BE60A01F9D6}"/>
                </a:ext>
              </a:extLst>
            </p:cNvPr>
            <p:cNvPicPr>
              <a:picLocks noChangeAspect="1"/>
            </p:cNvPicPr>
            <p:nvPr>
              <p:custDataLst>
                <p:tags r:id="rId1"/>
              </p:custDataLst>
            </p:nvPr>
          </p:nvPicPr>
          <p:blipFill>
            <a:blip r:embed="rId6">
              <a:extLst>
                <a:ext uri="{28A0092B-C50C-407E-A947-70E740481C1C}">
                  <a14:useLocalDpi xmlns:a14="http://schemas.microsoft.com/office/drawing/2010/main" val="0"/>
                </a:ext>
              </a:extLst>
            </a:blip>
            <a:stretch>
              <a:fillRect/>
            </a:stretch>
          </p:blipFill>
          <p:spPr>
            <a:xfrm>
              <a:off x="4203737" y="3058118"/>
              <a:ext cx="1317549" cy="721719"/>
            </a:xfrm>
            <a:prstGeom prst="rect">
              <a:avLst/>
            </a:prstGeom>
          </p:spPr>
        </p:pic>
        <p:pic>
          <p:nvPicPr>
            <p:cNvPr id="8" name="Immagine 7">
              <a:extLst>
                <a:ext uri="{FF2B5EF4-FFF2-40B4-BE49-F238E27FC236}">
                  <a16:creationId xmlns:a16="http://schemas.microsoft.com/office/drawing/2014/main" id="{D5E6B7DE-DAD9-4F82-BB11-CB946CA732A8}"/>
                </a:ext>
              </a:extLst>
            </p:cNvPr>
            <p:cNvPicPr>
              <a:picLocks noChangeAspect="1"/>
            </p:cNvPicPr>
            <p:nvPr>
              <p:custDataLst>
                <p:tags r:id="rId2"/>
              </p:custDataLst>
            </p:nvPr>
          </p:nvPicPr>
          <p:blipFill>
            <a:blip r:embed="rId7">
              <a:extLst>
                <a:ext uri="{28A0092B-C50C-407E-A947-70E740481C1C}">
                  <a14:useLocalDpi xmlns:a14="http://schemas.microsoft.com/office/drawing/2010/main" val="0"/>
                </a:ext>
              </a:extLst>
            </a:blip>
            <a:stretch>
              <a:fillRect/>
            </a:stretch>
          </p:blipFill>
          <p:spPr>
            <a:xfrm>
              <a:off x="5580747" y="3280689"/>
              <a:ext cx="2257828" cy="246400"/>
            </a:xfrm>
            <a:prstGeom prst="rect">
              <a:avLst/>
            </a:prstGeom>
          </p:spPr>
        </p:pic>
      </p:grpSp>
      <p:sp>
        <p:nvSpPr>
          <p:cNvPr id="14" name="Rettangolo con angoli arrotondati 13">
            <a:extLst>
              <a:ext uri="{FF2B5EF4-FFF2-40B4-BE49-F238E27FC236}">
                <a16:creationId xmlns:a16="http://schemas.microsoft.com/office/drawing/2014/main" id="{FEA23EDF-1815-4CC5-912D-2B6B44E651B4}"/>
              </a:ext>
            </a:extLst>
          </p:cNvPr>
          <p:cNvSpPr/>
          <p:nvPr/>
        </p:nvSpPr>
        <p:spPr>
          <a:xfrm>
            <a:off x="273049" y="1002674"/>
            <a:ext cx="9475066" cy="4178926"/>
          </a:xfrm>
          <a:prstGeom prst="roundRect">
            <a:avLst>
              <a:gd name="adj" fmla="val 6560"/>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Tree>
    <p:extLst>
      <p:ext uri="{BB962C8B-B14F-4D97-AF65-F5344CB8AC3E}">
        <p14:creationId xmlns:p14="http://schemas.microsoft.com/office/powerpoint/2010/main" val="29076411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magine 10">
            <a:extLst>
              <a:ext uri="{FF2B5EF4-FFF2-40B4-BE49-F238E27FC236}">
                <a16:creationId xmlns:a16="http://schemas.microsoft.com/office/drawing/2014/main" id="{4C36971A-016C-4DD4-B3AD-F95B1E4D686B}"/>
              </a:ext>
            </a:extLst>
          </p:cNvPr>
          <p:cNvPicPr>
            <a:picLocks noChangeAspect="1"/>
          </p:cNvPicPr>
          <p:nvPr/>
        </p:nvPicPr>
        <p:blipFill>
          <a:blip r:embed="rId5"/>
          <a:stretch>
            <a:fillRect/>
          </a:stretch>
        </p:blipFill>
        <p:spPr>
          <a:xfrm>
            <a:off x="213905" y="1439792"/>
            <a:ext cx="2144376" cy="1705097"/>
          </a:xfrm>
          <a:prstGeom prst="rect">
            <a:avLst/>
          </a:prstGeom>
        </p:spPr>
      </p:pic>
      <p:sp>
        <p:nvSpPr>
          <p:cNvPr id="2" name="Titolo 1">
            <a:extLst>
              <a:ext uri="{FF2B5EF4-FFF2-40B4-BE49-F238E27FC236}">
                <a16:creationId xmlns:a16="http://schemas.microsoft.com/office/drawing/2014/main" id="{6B064D31-BA34-4825-A597-0A919D4F71E6}"/>
              </a:ext>
            </a:extLst>
          </p:cNvPr>
          <p:cNvSpPr>
            <a:spLocks noGrp="1"/>
          </p:cNvSpPr>
          <p:nvPr>
            <p:ph type="title"/>
          </p:nvPr>
        </p:nvSpPr>
        <p:spPr>
          <a:xfrm>
            <a:off x="332510" y="237196"/>
            <a:ext cx="9055073" cy="493439"/>
          </a:xfrm>
        </p:spPr>
        <p:txBody>
          <a:bodyPr/>
          <a:lstStyle/>
          <a:p>
            <a:r>
              <a:rPr lang="en-GB" dirty="0"/>
              <a:t>CT-MC modelling of </a:t>
            </a:r>
            <a:r>
              <a:rPr lang="it-IT" dirty="0" err="1"/>
              <a:t>Closed</a:t>
            </a:r>
            <a:r>
              <a:rPr lang="it-IT" dirty="0"/>
              <a:t> </a:t>
            </a:r>
            <a:r>
              <a:rPr lang="it-IT" dirty="0" err="1"/>
              <a:t>QNs</a:t>
            </a:r>
            <a:endParaRPr lang="en-GB" dirty="0"/>
          </a:p>
        </p:txBody>
      </p:sp>
      <mc:AlternateContent xmlns:mc="http://schemas.openxmlformats.org/markup-compatibility/2006">
        <mc:Choice xmlns:a14="http://schemas.microsoft.com/office/drawing/2010/main" Requires="a14">
          <p:sp>
            <p:nvSpPr>
              <p:cNvPr id="3" name="Segnaposto contenuto 2">
                <a:extLst>
                  <a:ext uri="{FF2B5EF4-FFF2-40B4-BE49-F238E27FC236}">
                    <a16:creationId xmlns:a16="http://schemas.microsoft.com/office/drawing/2014/main" id="{A9C80F6B-9694-4467-A90D-8E135A574E3C}"/>
                  </a:ext>
                </a:extLst>
              </p:cNvPr>
              <p:cNvSpPr>
                <a:spLocks noGrp="1"/>
              </p:cNvSpPr>
              <p:nvPr>
                <p:ph idx="1"/>
              </p:nvPr>
            </p:nvSpPr>
            <p:spPr>
              <a:xfrm>
                <a:off x="332510" y="872092"/>
                <a:ext cx="9445336" cy="6059058"/>
              </a:xfrm>
            </p:spPr>
            <p:txBody>
              <a:bodyPr>
                <a:normAutofit/>
              </a:bodyPr>
              <a:lstStyle/>
              <a:p>
                <a:r>
                  <a:rPr lang="en-US" sz="2000" dirty="0">
                    <a:solidFill>
                      <a:srgbClr val="E71224"/>
                    </a:solidFill>
                  </a:rPr>
                  <a:t>Example: </a:t>
                </a:r>
                <a:r>
                  <a:rPr lang="en-GB" sz="2000" dirty="0"/>
                  <a:t>Consider the </a:t>
                </a:r>
                <a:r>
                  <a:rPr lang="en-GB" sz="2000" b="1" dirty="0"/>
                  <a:t>2 arrangement of customers </a:t>
                </a:r>
                <a:r>
                  <a:rPr lang="en-GB" sz="2000" dirty="0"/>
                  <a:t>on a closed QN</a:t>
                </a:r>
              </a:p>
              <a:p>
                <a:endParaRPr lang="en-GB" dirty="0"/>
              </a:p>
              <a:p>
                <a:endParaRPr lang="en-GB" dirty="0"/>
              </a:p>
              <a:p>
                <a:endParaRPr lang="en-GB" dirty="0"/>
              </a:p>
              <a:p>
                <a:endParaRPr lang="en-GB" dirty="0"/>
              </a:p>
              <a:p>
                <a:endParaRPr lang="en-GB" sz="3000" dirty="0"/>
              </a:p>
              <a:p>
                <a:pPr marL="0" indent="0">
                  <a:buNone/>
                </a:pPr>
                <a:endParaRPr lang="en-GB" dirty="0"/>
              </a:p>
              <a:p>
                <a:pPr marL="0" indent="0">
                  <a:buNone/>
                </a:pPr>
                <a:r>
                  <a:rPr lang="en-US" sz="2000" b="1" dirty="0"/>
                  <a:t>Example: </a:t>
                </a:r>
                <a:r>
                  <a:rPr lang="en-US" sz="2000" dirty="0"/>
                  <a:t>Suppose only the </a:t>
                </a:r>
                <a:r>
                  <a:rPr lang="en-US" sz="2000" dirty="0">
                    <a:solidFill>
                      <a:srgbClr val="E71224"/>
                    </a:solidFill>
                  </a:rPr>
                  <a:t>20% </a:t>
                </a:r>
                <a:r>
                  <a:rPr lang="en-US" sz="2000" dirty="0"/>
                  <a:t>of departures from node </a:t>
                </a:r>
                <a14:m>
                  <m:oMath xmlns:m="http://schemas.openxmlformats.org/officeDocument/2006/math">
                    <m:r>
                      <a:rPr lang="it-IT" sz="2000" i="1" dirty="0">
                        <a:solidFill>
                          <a:srgbClr val="E71224"/>
                        </a:solidFill>
                        <a:latin typeface="Cambria Math" panose="02040503050406030204" pitchFamily="18" charset="0"/>
                      </a:rPr>
                      <m:t>𝑘</m:t>
                    </m:r>
                  </m:oMath>
                </a14:m>
                <a:r>
                  <a:rPr lang="en-US" sz="2000" dirty="0"/>
                  <a:t> may reach node </a:t>
                </a:r>
                <a14:m>
                  <m:oMath xmlns:m="http://schemas.openxmlformats.org/officeDocument/2006/math">
                    <m:r>
                      <a:rPr lang="it-IT" sz="2000" i="1" dirty="0">
                        <a:solidFill>
                          <a:srgbClr val="E71224"/>
                        </a:solidFill>
                        <a:latin typeface="Cambria Math" panose="02040503050406030204" pitchFamily="18" charset="0"/>
                      </a:rPr>
                      <m:t>𝑗</m:t>
                    </m:r>
                  </m:oMath>
                </a14:m>
                <a:r>
                  <a:rPr lang="en-US" sz="2000" dirty="0"/>
                  <a:t> (</a:t>
                </a:r>
                <a14:m>
                  <m:oMath xmlns:m="http://schemas.openxmlformats.org/officeDocument/2006/math">
                    <m:sSub>
                      <m:sSubPr>
                        <m:ctrlPr>
                          <a:rPr lang="it-IT" sz="2000" i="1" dirty="0" smtClean="0">
                            <a:solidFill>
                              <a:srgbClr val="E71224"/>
                            </a:solidFill>
                            <a:latin typeface="Cambria Math" panose="02040503050406030204" pitchFamily="18" charset="0"/>
                          </a:rPr>
                        </m:ctrlPr>
                      </m:sSubPr>
                      <m:e>
                        <m:r>
                          <a:rPr lang="it-IT" sz="2000" i="1" dirty="0">
                            <a:solidFill>
                              <a:srgbClr val="E71224"/>
                            </a:solidFill>
                            <a:latin typeface="Cambria Math" panose="02040503050406030204" pitchFamily="18" charset="0"/>
                          </a:rPr>
                          <m:t>𝑟</m:t>
                        </m:r>
                      </m:e>
                      <m:sub>
                        <m:r>
                          <a:rPr lang="it-IT" sz="2000" i="1" dirty="0">
                            <a:solidFill>
                              <a:srgbClr val="E71224"/>
                            </a:solidFill>
                            <a:latin typeface="Cambria Math" panose="02040503050406030204" pitchFamily="18" charset="0"/>
                          </a:rPr>
                          <m:t>𝑘𝑗</m:t>
                        </m:r>
                      </m:sub>
                    </m:sSub>
                    <m:r>
                      <a:rPr lang="it-IT" sz="2000" i="1" dirty="0">
                        <a:solidFill>
                          <a:srgbClr val="E71224"/>
                        </a:solidFill>
                        <a:latin typeface="Cambria Math" panose="02040503050406030204" pitchFamily="18" charset="0"/>
                      </a:rPr>
                      <m:t>=0.2</m:t>
                    </m:r>
                  </m:oMath>
                </a14:m>
                <a:r>
                  <a:rPr lang="en-US" sz="2000" dirty="0"/>
                  <a:t>)</a:t>
                </a:r>
                <a:endParaRPr lang="en-GB" sz="2000" dirty="0"/>
              </a:p>
              <a:p>
                <a:pPr marL="0" indent="0">
                  <a:buNone/>
                </a:pPr>
                <a:r>
                  <a:rPr lang="en-US" sz="2000" dirty="0"/>
                  <a:t>Suppose node </a:t>
                </a:r>
                <a14:m>
                  <m:oMath xmlns:m="http://schemas.openxmlformats.org/officeDocument/2006/math">
                    <m:r>
                      <a:rPr lang="it-IT" sz="2000" i="1" dirty="0">
                        <a:solidFill>
                          <a:srgbClr val="E71224"/>
                        </a:solidFill>
                        <a:latin typeface="Cambria Math" panose="02040503050406030204" pitchFamily="18" charset="0"/>
                      </a:rPr>
                      <m:t>𝑘</m:t>
                    </m:r>
                  </m:oMath>
                </a14:m>
                <a:r>
                  <a:rPr lang="en-US" sz="2000" dirty="0"/>
                  <a:t> is a </a:t>
                </a:r>
                <a:r>
                  <a:rPr lang="en-US" sz="2000" dirty="0">
                    <a:solidFill>
                      <a:srgbClr val="E71224"/>
                    </a:solidFill>
                  </a:rPr>
                  <a:t>M/M/</a:t>
                </a:r>
                <a14:m>
                  <m:oMath xmlns:m="http://schemas.openxmlformats.org/officeDocument/2006/math">
                    <m:r>
                      <a:rPr lang="it-IT" sz="2000" b="0" i="1" dirty="0" smtClean="0">
                        <a:solidFill>
                          <a:srgbClr val="E71224"/>
                        </a:solidFill>
                        <a:latin typeface="Cambria Math" panose="02040503050406030204" pitchFamily="18" charset="0"/>
                      </a:rPr>
                      <m:t>3</m:t>
                    </m:r>
                  </m:oMath>
                </a14:m>
                <a:r>
                  <a:rPr lang="en-US" sz="2000" dirty="0"/>
                  <a:t> queue with service rate </a:t>
                </a:r>
                <a14:m>
                  <m:oMath xmlns:m="http://schemas.openxmlformats.org/officeDocument/2006/math">
                    <m:sSub>
                      <m:sSubPr>
                        <m:ctrlPr>
                          <a:rPr lang="it-IT" sz="2000" i="1" dirty="0">
                            <a:solidFill>
                              <a:srgbClr val="E71224"/>
                            </a:solidFill>
                            <a:latin typeface="Cambria Math" panose="02040503050406030204" pitchFamily="18" charset="0"/>
                          </a:rPr>
                        </m:ctrlPr>
                      </m:sSubPr>
                      <m:e>
                        <m:r>
                          <a:rPr lang="it-IT" sz="2000" i="1" dirty="0">
                            <a:solidFill>
                              <a:srgbClr val="E71224"/>
                            </a:solidFill>
                            <a:latin typeface="Cambria Math" panose="02040503050406030204" pitchFamily="18" charset="0"/>
                          </a:rPr>
                          <m:t>𝜇</m:t>
                        </m:r>
                      </m:e>
                      <m:sub>
                        <m:r>
                          <a:rPr lang="it-IT" sz="2000" i="1" dirty="0">
                            <a:solidFill>
                              <a:srgbClr val="E71224"/>
                            </a:solidFill>
                            <a:latin typeface="Cambria Math" panose="02040503050406030204" pitchFamily="18" charset="0"/>
                          </a:rPr>
                          <m:t>𝑘</m:t>
                        </m:r>
                      </m:sub>
                    </m:sSub>
                  </m:oMath>
                </a14:m>
                <a:r>
                  <a:rPr lang="en-US" sz="2000" dirty="0"/>
                  <a:t>, and that </a:t>
                </a:r>
                <a14:m>
                  <m:oMath xmlns:m="http://schemas.openxmlformats.org/officeDocument/2006/math">
                    <m:sSub>
                      <m:sSubPr>
                        <m:ctrlPr>
                          <a:rPr lang="it-IT" sz="2000" i="1" dirty="0">
                            <a:solidFill>
                              <a:srgbClr val="E71224"/>
                            </a:solidFill>
                            <a:latin typeface="Cambria Math" panose="02040503050406030204" pitchFamily="18" charset="0"/>
                          </a:rPr>
                        </m:ctrlPr>
                      </m:sSubPr>
                      <m:e>
                        <m:r>
                          <a:rPr lang="it-IT" sz="2000" i="1" dirty="0">
                            <a:solidFill>
                              <a:srgbClr val="E71224"/>
                            </a:solidFill>
                            <a:latin typeface="Cambria Math" panose="02040503050406030204" pitchFamily="18" charset="0"/>
                          </a:rPr>
                          <m:t>𝑥</m:t>
                        </m:r>
                      </m:e>
                      <m:sub>
                        <m:r>
                          <a:rPr lang="it-IT" sz="2000" i="1" dirty="0">
                            <a:solidFill>
                              <a:srgbClr val="E71224"/>
                            </a:solidFill>
                            <a:latin typeface="Cambria Math" panose="02040503050406030204" pitchFamily="18" charset="0"/>
                          </a:rPr>
                          <m:t>𝑘</m:t>
                        </m:r>
                      </m:sub>
                    </m:sSub>
                    <m:r>
                      <a:rPr lang="it-IT" sz="2000" i="1" dirty="0">
                        <a:solidFill>
                          <a:srgbClr val="E71224"/>
                        </a:solidFill>
                        <a:latin typeface="Cambria Math" panose="02040503050406030204" pitchFamily="18" charset="0"/>
                      </a:rPr>
                      <m:t>=5</m:t>
                    </m:r>
                  </m:oMath>
                </a14:m>
                <a:r>
                  <a:rPr lang="en-US" sz="2000" dirty="0"/>
                  <a:t>, </a:t>
                </a:r>
              </a:p>
              <a:p>
                <a:pPr marL="0" indent="0" algn="ctr">
                  <a:buNone/>
                </a:pPr>
                <a:r>
                  <a:rPr lang="it-IT" sz="2000" b="1" dirty="0" err="1"/>
                  <a:t>It</a:t>
                </a:r>
                <a:r>
                  <a:rPr lang="it-IT" sz="2000" b="1" dirty="0"/>
                  <a:t> </a:t>
                </a:r>
                <a:r>
                  <a:rPr lang="it-IT" sz="2000" b="1" dirty="0" err="1"/>
                  <a:t>results</a:t>
                </a:r>
                <a:r>
                  <a:rPr lang="it-IT" sz="2000" b="1" dirty="0"/>
                  <a:t>: </a:t>
                </a:r>
                <a:r>
                  <a:rPr lang="it-IT" sz="2000" dirty="0"/>
                  <a:t> </a:t>
                </a:r>
                <a14:m>
                  <m:oMath xmlns:m="http://schemas.openxmlformats.org/officeDocument/2006/math">
                    <m:sSub>
                      <m:sSubPr>
                        <m:ctrlPr>
                          <a:rPr lang="it-IT" sz="2000" i="1" dirty="0">
                            <a:solidFill>
                              <a:srgbClr val="E71224"/>
                            </a:solidFill>
                            <a:latin typeface="Cambria Math" panose="02040503050406030204" pitchFamily="18" charset="0"/>
                          </a:rPr>
                        </m:ctrlPr>
                      </m:sSubPr>
                      <m:e>
                        <m:r>
                          <a:rPr lang="it-IT" sz="2000" b="0" i="1" dirty="0" smtClean="0">
                            <a:solidFill>
                              <a:srgbClr val="E71224"/>
                            </a:solidFill>
                            <a:latin typeface="Cambria Math" panose="02040503050406030204" pitchFamily="18" charset="0"/>
                          </a:rPr>
                          <m:t>𝛾</m:t>
                        </m:r>
                      </m:e>
                      <m:sub>
                        <m:r>
                          <a:rPr lang="it-IT" sz="2000" i="1" dirty="0">
                            <a:solidFill>
                              <a:srgbClr val="E71224"/>
                            </a:solidFill>
                            <a:latin typeface="Cambria Math" panose="02040503050406030204" pitchFamily="18" charset="0"/>
                          </a:rPr>
                          <m:t>𝑘𝑗</m:t>
                        </m:r>
                      </m:sub>
                    </m:sSub>
                    <m:r>
                      <a:rPr lang="it-IT" sz="2000" i="1" dirty="0">
                        <a:solidFill>
                          <a:srgbClr val="E71224"/>
                        </a:solidFill>
                        <a:latin typeface="Cambria Math" panose="02040503050406030204" pitchFamily="18" charset="0"/>
                      </a:rPr>
                      <m:t>=</m:t>
                    </m:r>
                    <m:r>
                      <a:rPr lang="it-IT" sz="2000" b="0" i="1" dirty="0" smtClean="0">
                        <a:solidFill>
                          <a:srgbClr val="E71224"/>
                        </a:solidFill>
                        <a:latin typeface="Cambria Math" panose="02040503050406030204" pitchFamily="18" charset="0"/>
                      </a:rPr>
                      <m:t>3</m:t>
                    </m:r>
                    <m:r>
                      <a:rPr lang="it-IT" sz="2000" b="0" i="1" dirty="0" smtClean="0">
                        <a:solidFill>
                          <a:srgbClr val="E71224"/>
                        </a:solidFill>
                        <a:latin typeface="Cambria Math" panose="02040503050406030204" pitchFamily="18" charset="0"/>
                      </a:rPr>
                      <m:t>⋅</m:t>
                    </m:r>
                    <m:sSub>
                      <m:sSubPr>
                        <m:ctrlPr>
                          <a:rPr lang="it-IT" sz="2000" b="0" i="1" dirty="0" smtClean="0">
                            <a:solidFill>
                              <a:srgbClr val="E71224"/>
                            </a:solidFill>
                            <a:latin typeface="Cambria Math" panose="02040503050406030204" pitchFamily="18" charset="0"/>
                          </a:rPr>
                        </m:ctrlPr>
                      </m:sSubPr>
                      <m:e>
                        <m:r>
                          <a:rPr lang="it-IT" sz="2000" b="0" i="1" dirty="0" smtClean="0">
                            <a:solidFill>
                              <a:srgbClr val="E71224"/>
                            </a:solidFill>
                            <a:latin typeface="Cambria Math" panose="02040503050406030204" pitchFamily="18" charset="0"/>
                          </a:rPr>
                          <m:t>𝜇</m:t>
                        </m:r>
                      </m:e>
                      <m:sub>
                        <m:r>
                          <a:rPr lang="it-IT" sz="2000" b="0" i="1" dirty="0" smtClean="0">
                            <a:solidFill>
                              <a:srgbClr val="E71224"/>
                            </a:solidFill>
                            <a:latin typeface="Cambria Math" panose="02040503050406030204" pitchFamily="18" charset="0"/>
                          </a:rPr>
                          <m:t>𝑘</m:t>
                        </m:r>
                      </m:sub>
                    </m:sSub>
                  </m:oMath>
                </a14:m>
                <a:endParaRPr lang="en-US" sz="2000" dirty="0"/>
              </a:p>
              <a:p>
                <a:endParaRPr lang="en-GB" sz="100" dirty="0"/>
              </a:p>
              <a:p>
                <a:pPr>
                  <a:lnSpc>
                    <a:spcPct val="100000"/>
                  </a:lnSpc>
                </a:pPr>
                <a:r>
                  <a:rPr lang="en-GB" sz="2000" dirty="0"/>
                  <a:t>It is easy understand that every </a:t>
                </a:r>
                <a:r>
                  <a:rPr lang="en-GB" sz="2000" dirty="0">
                    <a:solidFill>
                      <a:srgbClr val="E71224"/>
                    </a:solidFill>
                  </a:rPr>
                  <a:t>generic closed QN </a:t>
                </a:r>
                <a:r>
                  <a:rPr lang="en-GB" sz="2000" dirty="0"/>
                  <a:t>can be modelled by means of a </a:t>
                </a:r>
                <a:r>
                  <a:rPr lang="en-GB" sz="2000" b="1" dirty="0">
                    <a:solidFill>
                      <a:srgbClr val="E71224"/>
                    </a:solidFill>
                  </a:rPr>
                  <a:t>finite-state CT-MC </a:t>
                </a:r>
                <a:r>
                  <a:rPr lang="en-GB" sz="2000" dirty="0"/>
                  <a:t>which </a:t>
                </a:r>
                <a:r>
                  <a:rPr lang="en-GB" sz="2000" dirty="0">
                    <a:solidFill>
                      <a:srgbClr val="E71224"/>
                    </a:solidFill>
                  </a:rPr>
                  <a:t>transition rates </a:t>
                </a:r>
                <a:r>
                  <a:rPr lang="en-GB" sz="2000" dirty="0"/>
                  <a:t>can properly be evaluated by means of:</a:t>
                </a:r>
              </a:p>
            </p:txBody>
          </p:sp>
        </mc:Choice>
        <mc:Fallback>
          <p:sp>
            <p:nvSpPr>
              <p:cNvPr id="3" name="Segnaposto contenuto 2">
                <a:extLst>
                  <a:ext uri="{FF2B5EF4-FFF2-40B4-BE49-F238E27FC236}">
                    <a16:creationId xmlns:a16="http://schemas.microsoft.com/office/drawing/2014/main" id="{A9C80F6B-9694-4467-A90D-8E135A574E3C}"/>
                  </a:ext>
                </a:extLst>
              </p:cNvPr>
              <p:cNvSpPr>
                <a:spLocks noGrp="1" noRot="1" noChangeAspect="1" noMove="1" noResize="1" noEditPoints="1" noAdjustHandles="1" noChangeArrowheads="1" noChangeShapeType="1" noTextEdit="1"/>
              </p:cNvSpPr>
              <p:nvPr>
                <p:ph idx="1"/>
              </p:nvPr>
            </p:nvSpPr>
            <p:spPr>
              <a:xfrm>
                <a:off x="332510" y="872092"/>
                <a:ext cx="9445336" cy="6059058"/>
              </a:xfrm>
              <a:blipFill>
                <a:blip r:embed="rId6"/>
                <a:stretch>
                  <a:fillRect l="-710" t="-1006"/>
                </a:stretch>
              </a:blipFill>
            </p:spPr>
            <p:txBody>
              <a:bodyPr/>
              <a:lstStyle/>
              <a:p>
                <a:r>
                  <a:rPr lang="it-IT">
                    <a:noFill/>
                  </a:rPr>
                  <a:t> </a:t>
                </a:r>
              </a:p>
            </p:txBody>
          </p:sp>
        </mc:Fallback>
      </mc:AlternateContent>
      <p:sp>
        <p:nvSpPr>
          <p:cNvPr id="4" name="Segnaposto piè di pagina 3">
            <a:extLst>
              <a:ext uri="{FF2B5EF4-FFF2-40B4-BE49-F238E27FC236}">
                <a16:creationId xmlns:a16="http://schemas.microsoft.com/office/drawing/2014/main" id="{01E19C2F-73B3-4E1D-9FB0-93564AFF13B6}"/>
              </a:ext>
            </a:extLst>
          </p:cNvPr>
          <p:cNvSpPr>
            <a:spLocks noGrp="1"/>
          </p:cNvSpPr>
          <p:nvPr>
            <p:ph type="ftr" sz="quarter" idx="11"/>
          </p:nvPr>
        </p:nvSpPr>
        <p:spPr/>
        <p:txBody>
          <a:bodyPr/>
          <a:lstStyle/>
          <a:p>
            <a:r>
              <a:rPr lang="it-IT"/>
              <a:t>alessandro.pilloni@unica.it</a:t>
            </a:r>
            <a:endParaRPr lang="it-IT" dirty="0"/>
          </a:p>
        </p:txBody>
      </p:sp>
      <p:sp>
        <p:nvSpPr>
          <p:cNvPr id="5" name="Segnaposto numero diapositiva 4">
            <a:extLst>
              <a:ext uri="{FF2B5EF4-FFF2-40B4-BE49-F238E27FC236}">
                <a16:creationId xmlns:a16="http://schemas.microsoft.com/office/drawing/2014/main" id="{F949FD77-E5BD-4733-9A7F-56641AC096AA}"/>
              </a:ext>
            </a:extLst>
          </p:cNvPr>
          <p:cNvSpPr>
            <a:spLocks noGrp="1"/>
          </p:cNvSpPr>
          <p:nvPr>
            <p:ph type="sldNum" sz="quarter" idx="12"/>
          </p:nvPr>
        </p:nvSpPr>
        <p:spPr/>
        <p:txBody>
          <a:bodyPr/>
          <a:lstStyle/>
          <a:p>
            <a:fld id="{77D38DAF-82E5-4F16-9708-7032B2640FE9}" type="slidenum">
              <a:rPr lang="it-IT" smtClean="0"/>
              <a:t>24</a:t>
            </a:fld>
            <a:endParaRPr lang="it-IT"/>
          </a:p>
        </p:txBody>
      </p:sp>
      <p:pic>
        <p:nvPicPr>
          <p:cNvPr id="16" name="Immagine 15">
            <a:extLst>
              <a:ext uri="{FF2B5EF4-FFF2-40B4-BE49-F238E27FC236}">
                <a16:creationId xmlns:a16="http://schemas.microsoft.com/office/drawing/2014/main" id="{E2F05C19-8F13-4F8D-B522-2D49CD0A1542}"/>
              </a:ext>
            </a:extLst>
          </p:cNvPr>
          <p:cNvPicPr>
            <a:picLocks noChangeAspect="1"/>
          </p:cNvPicPr>
          <p:nvPr>
            <p:custDataLst>
              <p:tags r:id="rId1"/>
            </p:custDataLst>
          </p:nvPr>
        </p:nvPicPr>
        <p:blipFill>
          <a:blip r:embed="rId7">
            <a:extLst>
              <a:ext uri="{28A0092B-C50C-407E-A947-70E740481C1C}">
                <a14:useLocalDpi xmlns:a14="http://schemas.microsoft.com/office/drawing/2010/main" val="0"/>
              </a:ext>
            </a:extLst>
          </a:blip>
          <a:stretch>
            <a:fillRect/>
          </a:stretch>
        </p:blipFill>
        <p:spPr>
          <a:xfrm>
            <a:off x="3354077" y="1620317"/>
            <a:ext cx="5427974" cy="309344"/>
          </a:xfrm>
          <a:prstGeom prst="rect">
            <a:avLst/>
          </a:prstGeom>
        </p:spPr>
      </p:pic>
      <p:pic>
        <p:nvPicPr>
          <p:cNvPr id="18" name="Immagine 17">
            <a:extLst>
              <a:ext uri="{FF2B5EF4-FFF2-40B4-BE49-F238E27FC236}">
                <a16:creationId xmlns:a16="http://schemas.microsoft.com/office/drawing/2014/main" id="{26269A67-1393-4ECE-A80B-EC4CBFA9AB0A}"/>
              </a:ext>
            </a:extLst>
          </p:cNvPr>
          <p:cNvPicPr>
            <a:picLocks noChangeAspect="1"/>
          </p:cNvPicPr>
          <p:nvPr>
            <p:custDataLst>
              <p:tags r:id="rId2"/>
            </p:custDataLst>
          </p:nvPr>
        </p:nvPicPr>
        <p:blipFill>
          <a:blip r:embed="rId8">
            <a:extLst>
              <a:ext uri="{28A0092B-C50C-407E-A947-70E740481C1C}">
                <a14:useLocalDpi xmlns:a14="http://schemas.microsoft.com/office/drawing/2010/main" val="0"/>
              </a:ext>
            </a:extLst>
          </a:blip>
          <a:stretch>
            <a:fillRect/>
          </a:stretch>
        </p:blipFill>
        <p:spPr>
          <a:xfrm>
            <a:off x="3354076" y="2137554"/>
            <a:ext cx="6033165" cy="309574"/>
          </a:xfrm>
          <a:prstGeom prst="rect">
            <a:avLst/>
          </a:prstGeom>
        </p:spPr>
      </p:pic>
      <mc:AlternateContent xmlns:mc="http://schemas.openxmlformats.org/markup-compatibility/2006" xmlns:a14="http://schemas.microsoft.com/office/drawing/2010/main">
        <mc:Choice Requires="a14">
          <p:sp>
            <p:nvSpPr>
              <p:cNvPr id="29" name="Rettangolo 28">
                <a:extLst>
                  <a:ext uri="{FF2B5EF4-FFF2-40B4-BE49-F238E27FC236}">
                    <a16:creationId xmlns:a16="http://schemas.microsoft.com/office/drawing/2014/main" id="{81F1E909-733D-4CA6-996B-986C18BC216D}"/>
                  </a:ext>
                </a:extLst>
              </p:cNvPr>
              <p:cNvSpPr/>
              <p:nvPr/>
            </p:nvSpPr>
            <p:spPr>
              <a:xfrm>
                <a:off x="1960362" y="2861550"/>
                <a:ext cx="7291372" cy="424796"/>
              </a:xfrm>
              <a:prstGeom prst="rect">
                <a:avLst/>
              </a:prstGeom>
            </p:spPr>
            <p:txBody>
              <a:bodyPr wrap="square">
                <a:spAutoFit/>
              </a:bodyPr>
              <a:lstStyle/>
              <a:p>
                <a:pPr marL="342900" indent="-342900">
                  <a:buFont typeface="Wingdings" panose="05000000000000000000" pitchFamily="2" charset="2"/>
                  <a:buChar char="ü"/>
                </a:pPr>
                <a14:m>
                  <m:oMath xmlns:m="http://schemas.openxmlformats.org/officeDocument/2006/math">
                    <m:sSub>
                      <m:sSubPr>
                        <m:ctrlPr>
                          <a:rPr lang="it-IT" sz="2000" i="1" dirty="0" smtClean="0">
                            <a:solidFill>
                              <a:srgbClr val="E71224"/>
                            </a:solidFill>
                            <a:latin typeface="Cambria Math" panose="02040503050406030204" pitchFamily="18" charset="0"/>
                          </a:rPr>
                        </m:ctrlPr>
                      </m:sSubPr>
                      <m:e>
                        <m:r>
                          <a:rPr lang="it-IT" sz="2000" i="1" dirty="0">
                            <a:solidFill>
                              <a:srgbClr val="E71224"/>
                            </a:solidFill>
                            <a:latin typeface="Cambria Math" panose="02040503050406030204" pitchFamily="18" charset="0"/>
                          </a:rPr>
                          <m:t>𝑟</m:t>
                        </m:r>
                      </m:e>
                      <m:sub>
                        <m:r>
                          <a:rPr lang="it-IT" sz="2000" i="1" dirty="0">
                            <a:solidFill>
                              <a:srgbClr val="E71224"/>
                            </a:solidFill>
                            <a:latin typeface="Cambria Math" panose="02040503050406030204" pitchFamily="18" charset="0"/>
                          </a:rPr>
                          <m:t>𝑘𝑗</m:t>
                        </m:r>
                      </m:sub>
                    </m:sSub>
                  </m:oMath>
                </a14:m>
                <a:r>
                  <a:rPr lang="it-IT" sz="2000" b="0" i="1" dirty="0">
                    <a:solidFill>
                      <a:srgbClr val="E71224"/>
                    </a:solidFill>
                    <a:latin typeface="Cambria Math" panose="02040503050406030204" pitchFamily="18" charset="0"/>
                  </a:rPr>
                  <a:t> </a:t>
                </a:r>
                <a:r>
                  <a:rPr lang="en-US" sz="2000" dirty="0"/>
                  <a:t>be the </a:t>
                </a:r>
                <a:r>
                  <a:rPr lang="en-US" sz="2000" b="1" dirty="0">
                    <a:solidFill>
                      <a:srgbClr val="E71224"/>
                    </a:solidFill>
                  </a:rPr>
                  <a:t>routing probability </a:t>
                </a:r>
                <a:r>
                  <a:rPr lang="en-US" sz="2000" dirty="0"/>
                  <a:t>from node </a:t>
                </a:r>
                <a14:m>
                  <m:oMath xmlns:m="http://schemas.openxmlformats.org/officeDocument/2006/math">
                    <m:r>
                      <a:rPr lang="it-IT" sz="2000" i="1" dirty="0">
                        <a:solidFill>
                          <a:srgbClr val="E71224"/>
                        </a:solidFill>
                        <a:latin typeface="Cambria Math" panose="02040503050406030204" pitchFamily="18" charset="0"/>
                      </a:rPr>
                      <m:t>𝑘</m:t>
                    </m:r>
                  </m:oMath>
                </a14:m>
                <a:r>
                  <a:rPr lang="it-IT" sz="2000" b="0" i="1" dirty="0">
                    <a:solidFill>
                      <a:srgbClr val="E71224"/>
                    </a:solidFill>
                    <a:latin typeface="Cambria Math" panose="02040503050406030204" pitchFamily="18" charset="0"/>
                  </a:rPr>
                  <a:t> </a:t>
                </a:r>
                <a:r>
                  <a:rPr lang="en-US" sz="2000" dirty="0"/>
                  <a:t>to node </a:t>
                </a:r>
                <a14:m>
                  <m:oMath xmlns:m="http://schemas.openxmlformats.org/officeDocument/2006/math">
                    <m:r>
                      <a:rPr lang="it-IT" sz="2000" b="0" i="1" dirty="0" smtClean="0">
                        <a:solidFill>
                          <a:srgbClr val="E71224"/>
                        </a:solidFill>
                        <a:latin typeface="Cambria Math" panose="02040503050406030204" pitchFamily="18" charset="0"/>
                      </a:rPr>
                      <m:t>𝑗</m:t>
                    </m:r>
                  </m:oMath>
                </a14:m>
                <a:endParaRPr lang="it-IT" sz="2000" b="0" i="1" dirty="0">
                  <a:solidFill>
                    <a:srgbClr val="E71224"/>
                  </a:solidFill>
                  <a:latin typeface="Cambria Math" panose="02040503050406030204" pitchFamily="18" charset="0"/>
                </a:endParaRPr>
              </a:p>
            </p:txBody>
          </p:sp>
        </mc:Choice>
        <mc:Fallback xmlns="">
          <p:sp>
            <p:nvSpPr>
              <p:cNvPr id="29" name="Rettangolo 28">
                <a:extLst>
                  <a:ext uri="{FF2B5EF4-FFF2-40B4-BE49-F238E27FC236}">
                    <a16:creationId xmlns:a16="http://schemas.microsoft.com/office/drawing/2014/main" id="{81F1E909-733D-4CA6-996B-986C18BC216D}"/>
                  </a:ext>
                </a:extLst>
              </p:cNvPr>
              <p:cNvSpPr>
                <a:spLocks noRot="1" noChangeAspect="1" noMove="1" noResize="1" noEditPoints="1" noAdjustHandles="1" noChangeArrowheads="1" noChangeShapeType="1" noTextEdit="1"/>
              </p:cNvSpPr>
              <p:nvPr/>
            </p:nvSpPr>
            <p:spPr>
              <a:xfrm>
                <a:off x="1960362" y="2861550"/>
                <a:ext cx="7291372" cy="424796"/>
              </a:xfrm>
              <a:prstGeom prst="rect">
                <a:avLst/>
              </a:prstGeom>
              <a:blipFill>
                <a:blip r:embed="rId9"/>
                <a:stretch>
                  <a:fillRect l="-753" t="-5714" b="-20000"/>
                </a:stretch>
              </a:blipFill>
            </p:spPr>
            <p:txBody>
              <a:bodyPr/>
              <a:lstStyle/>
              <a:p>
                <a:r>
                  <a:rPr lang="it-IT">
                    <a:noFill/>
                  </a:rPr>
                  <a:t> </a:t>
                </a:r>
              </a:p>
            </p:txBody>
          </p:sp>
        </mc:Fallback>
      </mc:AlternateContent>
      <mc:AlternateContent xmlns:mc="http://schemas.openxmlformats.org/markup-compatibility/2006">
        <mc:Choice xmlns:a14="http://schemas.microsoft.com/office/drawing/2010/main" Requires="a14">
          <p:sp>
            <p:nvSpPr>
              <p:cNvPr id="36" name="Rettangolo 35">
                <a:extLst>
                  <a:ext uri="{FF2B5EF4-FFF2-40B4-BE49-F238E27FC236}">
                    <a16:creationId xmlns:a16="http://schemas.microsoft.com/office/drawing/2014/main" id="{21036A59-9CA2-42E2-9D62-15334641514E}"/>
                  </a:ext>
                </a:extLst>
              </p:cNvPr>
              <p:cNvSpPr/>
              <p:nvPr/>
            </p:nvSpPr>
            <p:spPr>
              <a:xfrm>
                <a:off x="1960362" y="3379933"/>
                <a:ext cx="8215404" cy="428707"/>
              </a:xfrm>
              <a:prstGeom prst="rect">
                <a:avLst/>
              </a:prstGeom>
            </p:spPr>
            <p:txBody>
              <a:bodyPr wrap="square">
                <a:spAutoFit/>
              </a:bodyPr>
              <a:lstStyle/>
              <a:p>
                <a:pPr marL="342900" indent="-342900">
                  <a:buFont typeface="Wingdings" panose="05000000000000000000" pitchFamily="2" charset="2"/>
                  <a:buChar char="ü"/>
                </a:pPr>
                <a14:m>
                  <m:oMath xmlns:m="http://schemas.openxmlformats.org/officeDocument/2006/math">
                    <m:sSub>
                      <m:sSubPr>
                        <m:ctrlPr>
                          <a:rPr lang="it-IT" sz="2000" b="0" i="1" dirty="0" smtClean="0">
                            <a:solidFill>
                              <a:srgbClr val="E71224"/>
                            </a:solidFill>
                            <a:latin typeface="Cambria Math" panose="02040503050406030204" pitchFamily="18" charset="0"/>
                          </a:rPr>
                        </m:ctrlPr>
                      </m:sSubPr>
                      <m:e>
                        <m:r>
                          <a:rPr lang="it-IT" sz="2000" b="0" i="1" dirty="0" smtClean="0">
                            <a:solidFill>
                              <a:srgbClr val="E71224"/>
                            </a:solidFill>
                            <a:latin typeface="Cambria Math" panose="02040503050406030204" pitchFamily="18" charset="0"/>
                          </a:rPr>
                          <m:t>𝛾</m:t>
                        </m:r>
                      </m:e>
                      <m:sub>
                        <m:r>
                          <a:rPr lang="it-IT" sz="2000" b="0" i="1" dirty="0" smtClean="0">
                            <a:solidFill>
                              <a:srgbClr val="E71224"/>
                            </a:solidFill>
                            <a:latin typeface="Cambria Math" panose="02040503050406030204" pitchFamily="18" charset="0"/>
                          </a:rPr>
                          <m:t>𝑘</m:t>
                        </m:r>
                        <m:r>
                          <a:rPr lang="it-IT" sz="2000" b="0" i="1" dirty="0" smtClean="0">
                            <a:solidFill>
                              <a:srgbClr val="E71224"/>
                            </a:solidFill>
                            <a:latin typeface="Cambria Math" panose="02040503050406030204" pitchFamily="18" charset="0"/>
                          </a:rPr>
                          <m:t>,</m:t>
                        </m:r>
                        <m:sSub>
                          <m:sSubPr>
                            <m:ctrlPr>
                              <a:rPr lang="it-IT" sz="2000" b="0" i="1" dirty="0" smtClean="0">
                                <a:solidFill>
                                  <a:srgbClr val="E71224"/>
                                </a:solidFill>
                                <a:latin typeface="Cambria Math" panose="02040503050406030204" pitchFamily="18" charset="0"/>
                              </a:rPr>
                            </m:ctrlPr>
                          </m:sSubPr>
                          <m:e>
                            <m:r>
                              <a:rPr lang="it-IT" sz="2000" b="0" i="1" dirty="0" smtClean="0">
                                <a:solidFill>
                                  <a:srgbClr val="E71224"/>
                                </a:solidFill>
                                <a:latin typeface="Cambria Math" panose="02040503050406030204" pitchFamily="18" charset="0"/>
                              </a:rPr>
                              <m:t>𝑥</m:t>
                            </m:r>
                          </m:e>
                          <m:sub>
                            <m:r>
                              <a:rPr lang="it-IT" sz="2000" b="0" i="1" dirty="0" smtClean="0">
                                <a:solidFill>
                                  <a:srgbClr val="E71224"/>
                                </a:solidFill>
                                <a:latin typeface="Cambria Math" panose="02040503050406030204" pitchFamily="18" charset="0"/>
                              </a:rPr>
                              <m:t>𝑘</m:t>
                            </m:r>
                          </m:sub>
                        </m:sSub>
                      </m:sub>
                    </m:sSub>
                  </m:oMath>
                </a14:m>
                <a:r>
                  <a:rPr lang="en-US" sz="2000" dirty="0"/>
                  <a:t> be the </a:t>
                </a:r>
                <a:r>
                  <a:rPr lang="en-US" sz="2000" b="1" dirty="0">
                    <a:solidFill>
                      <a:srgbClr val="E71224"/>
                    </a:solidFill>
                  </a:rPr>
                  <a:t>departure rate </a:t>
                </a:r>
                <a:r>
                  <a:rPr lang="en-US" sz="2000" dirty="0"/>
                  <a:t>from </a:t>
                </a:r>
                <a14:m>
                  <m:oMath xmlns:m="http://schemas.openxmlformats.org/officeDocument/2006/math">
                    <m:r>
                      <a:rPr lang="it-IT" sz="2000" i="1" dirty="0">
                        <a:solidFill>
                          <a:srgbClr val="E71224"/>
                        </a:solidFill>
                        <a:latin typeface="Cambria Math" panose="02040503050406030204" pitchFamily="18" charset="0"/>
                      </a:rPr>
                      <m:t>𝑘</m:t>
                    </m:r>
                    <m:r>
                      <a:rPr lang="it-IT" sz="2000" i="1" dirty="0">
                        <a:solidFill>
                          <a:srgbClr val="E71224"/>
                        </a:solidFill>
                        <a:latin typeface="Cambria Math" panose="02040503050406030204" pitchFamily="18" charset="0"/>
                      </a:rPr>
                      <m:t> </m:t>
                    </m:r>
                  </m:oMath>
                </a14:m>
                <a:r>
                  <a:rPr lang="en-US" sz="2000" b="1" dirty="0">
                    <a:solidFill>
                      <a:srgbClr val="0000FF"/>
                    </a:solidFill>
                  </a:rPr>
                  <a:t>|</a:t>
                </a:r>
                <a:r>
                  <a:rPr lang="en-US" sz="2000" dirty="0"/>
                  <a:t> (</a:t>
                </a:r>
                <a:r>
                  <a:rPr lang="en-US" sz="2000" i="1" dirty="0">
                    <a:solidFill>
                      <a:srgbClr val="0000FF"/>
                    </a:solidFill>
                  </a:rPr>
                  <a:t>given that</a:t>
                </a:r>
                <a:r>
                  <a:rPr lang="en-US" sz="2000" dirty="0"/>
                  <a:t>) it contains </a:t>
                </a:r>
                <a14:m>
                  <m:oMath xmlns:m="http://schemas.openxmlformats.org/officeDocument/2006/math">
                    <m:sSub>
                      <m:sSubPr>
                        <m:ctrlPr>
                          <a:rPr lang="it-IT" sz="2000" i="1" dirty="0">
                            <a:solidFill>
                              <a:srgbClr val="E71224"/>
                            </a:solidFill>
                            <a:latin typeface="Cambria Math" panose="02040503050406030204" pitchFamily="18" charset="0"/>
                          </a:rPr>
                        </m:ctrlPr>
                      </m:sSubPr>
                      <m:e>
                        <m:r>
                          <a:rPr lang="it-IT" sz="2000" i="1" dirty="0">
                            <a:solidFill>
                              <a:srgbClr val="E71224"/>
                            </a:solidFill>
                            <a:latin typeface="Cambria Math" panose="02040503050406030204" pitchFamily="18" charset="0"/>
                          </a:rPr>
                          <m:t>𝑥</m:t>
                        </m:r>
                      </m:e>
                      <m:sub>
                        <m:r>
                          <a:rPr lang="it-IT" sz="2000" i="1" dirty="0">
                            <a:solidFill>
                              <a:srgbClr val="E71224"/>
                            </a:solidFill>
                            <a:latin typeface="Cambria Math" panose="02040503050406030204" pitchFamily="18" charset="0"/>
                          </a:rPr>
                          <m:t>𝑘</m:t>
                        </m:r>
                      </m:sub>
                    </m:sSub>
                  </m:oMath>
                </a14:m>
                <a:r>
                  <a:rPr lang="en-US" sz="2000" dirty="0"/>
                  <a:t> costumers</a:t>
                </a:r>
              </a:p>
            </p:txBody>
          </p:sp>
        </mc:Choice>
        <mc:Fallback>
          <p:sp>
            <p:nvSpPr>
              <p:cNvPr id="36" name="Rettangolo 35">
                <a:extLst>
                  <a:ext uri="{FF2B5EF4-FFF2-40B4-BE49-F238E27FC236}">
                    <a16:creationId xmlns:a16="http://schemas.microsoft.com/office/drawing/2014/main" id="{21036A59-9CA2-42E2-9D62-15334641514E}"/>
                  </a:ext>
                </a:extLst>
              </p:cNvPr>
              <p:cNvSpPr>
                <a:spLocks noRot="1" noChangeAspect="1" noMove="1" noResize="1" noEditPoints="1" noAdjustHandles="1" noChangeArrowheads="1" noChangeShapeType="1" noTextEdit="1"/>
              </p:cNvSpPr>
              <p:nvPr/>
            </p:nvSpPr>
            <p:spPr>
              <a:xfrm>
                <a:off x="1960362" y="3379933"/>
                <a:ext cx="8215404" cy="428707"/>
              </a:xfrm>
              <a:prstGeom prst="rect">
                <a:avLst/>
              </a:prstGeom>
              <a:blipFill>
                <a:blip r:embed="rId10"/>
                <a:stretch>
                  <a:fillRect l="-668" t="-5634" b="-18310"/>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24" name="Rettangolo 23">
                <a:extLst>
                  <a:ext uri="{FF2B5EF4-FFF2-40B4-BE49-F238E27FC236}">
                    <a16:creationId xmlns:a16="http://schemas.microsoft.com/office/drawing/2014/main" id="{4ADE2F22-0D54-4F17-AA67-771F442B348B}"/>
                  </a:ext>
                </a:extLst>
              </p:cNvPr>
              <p:cNvSpPr/>
              <p:nvPr/>
            </p:nvSpPr>
            <p:spPr>
              <a:xfrm>
                <a:off x="693384" y="6164924"/>
                <a:ext cx="3868485" cy="424796"/>
              </a:xfrm>
              <a:prstGeom prst="rect">
                <a:avLst/>
              </a:prstGeom>
            </p:spPr>
            <p:txBody>
              <a:bodyPr wrap="square">
                <a:spAutoFit/>
              </a:bodyPr>
              <a:lstStyle/>
              <a:p>
                <a:pPr marL="342900" indent="-342900">
                  <a:buFont typeface="Wingdings" panose="05000000000000000000" pitchFamily="2" charset="2"/>
                  <a:buChar char="ü"/>
                </a:pPr>
                <a:r>
                  <a:rPr lang="en-US" sz="2000" dirty="0"/>
                  <a:t>the </a:t>
                </a:r>
                <a:r>
                  <a:rPr lang="en-US" sz="2000" dirty="0">
                    <a:solidFill>
                      <a:srgbClr val="E71224"/>
                    </a:solidFill>
                  </a:rPr>
                  <a:t>routing probabilities </a:t>
                </a:r>
                <a14:m>
                  <m:oMath xmlns:m="http://schemas.openxmlformats.org/officeDocument/2006/math">
                    <m:sSub>
                      <m:sSubPr>
                        <m:ctrlPr>
                          <a:rPr lang="it-IT" sz="2000" i="1" dirty="0" smtClean="0">
                            <a:solidFill>
                              <a:srgbClr val="E71224"/>
                            </a:solidFill>
                            <a:latin typeface="Cambria Math" panose="02040503050406030204" pitchFamily="18" charset="0"/>
                          </a:rPr>
                        </m:ctrlPr>
                      </m:sSubPr>
                      <m:e>
                        <m:r>
                          <a:rPr lang="it-IT" sz="2000" i="1" dirty="0">
                            <a:solidFill>
                              <a:srgbClr val="E71224"/>
                            </a:solidFill>
                            <a:latin typeface="Cambria Math" panose="02040503050406030204" pitchFamily="18" charset="0"/>
                          </a:rPr>
                          <m:t>𝑟</m:t>
                        </m:r>
                      </m:e>
                      <m:sub>
                        <m:r>
                          <a:rPr lang="it-IT" sz="2000" i="1" dirty="0">
                            <a:solidFill>
                              <a:srgbClr val="E71224"/>
                            </a:solidFill>
                            <a:latin typeface="Cambria Math" panose="02040503050406030204" pitchFamily="18" charset="0"/>
                          </a:rPr>
                          <m:t>𝑘𝑗</m:t>
                        </m:r>
                      </m:sub>
                    </m:sSub>
                  </m:oMath>
                </a14:m>
                <a:endParaRPr lang="it-IT" sz="2000" b="0" i="1" dirty="0">
                  <a:solidFill>
                    <a:srgbClr val="E71224"/>
                  </a:solidFill>
                  <a:latin typeface="Cambria Math" panose="02040503050406030204" pitchFamily="18" charset="0"/>
                </a:endParaRPr>
              </a:p>
            </p:txBody>
          </p:sp>
        </mc:Choice>
        <mc:Fallback xmlns="">
          <p:sp>
            <p:nvSpPr>
              <p:cNvPr id="24" name="Rettangolo 23">
                <a:extLst>
                  <a:ext uri="{FF2B5EF4-FFF2-40B4-BE49-F238E27FC236}">
                    <a16:creationId xmlns:a16="http://schemas.microsoft.com/office/drawing/2014/main" id="{4ADE2F22-0D54-4F17-AA67-771F442B348B}"/>
                  </a:ext>
                </a:extLst>
              </p:cNvPr>
              <p:cNvSpPr>
                <a:spLocks noRot="1" noChangeAspect="1" noMove="1" noResize="1" noEditPoints="1" noAdjustHandles="1" noChangeArrowheads="1" noChangeShapeType="1" noTextEdit="1"/>
              </p:cNvSpPr>
              <p:nvPr/>
            </p:nvSpPr>
            <p:spPr>
              <a:xfrm>
                <a:off x="693384" y="6164924"/>
                <a:ext cx="3868485" cy="424796"/>
              </a:xfrm>
              <a:prstGeom prst="rect">
                <a:avLst/>
              </a:prstGeom>
              <a:blipFill>
                <a:blip r:embed="rId11"/>
                <a:stretch>
                  <a:fillRect l="-1420" t="-5714" b="-20000"/>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25" name="Rettangolo 24">
                <a:extLst>
                  <a:ext uri="{FF2B5EF4-FFF2-40B4-BE49-F238E27FC236}">
                    <a16:creationId xmlns:a16="http://schemas.microsoft.com/office/drawing/2014/main" id="{8CFD0049-DA50-4856-8036-5D71B32E5E55}"/>
                  </a:ext>
                </a:extLst>
              </p:cNvPr>
              <p:cNvSpPr/>
              <p:nvPr/>
            </p:nvSpPr>
            <p:spPr>
              <a:xfrm>
                <a:off x="5680163" y="6164924"/>
                <a:ext cx="3868485" cy="400110"/>
              </a:xfrm>
              <a:prstGeom prst="rect">
                <a:avLst/>
              </a:prstGeom>
            </p:spPr>
            <p:txBody>
              <a:bodyPr wrap="square">
                <a:spAutoFit/>
              </a:bodyPr>
              <a:lstStyle/>
              <a:p>
                <a:pPr marL="342900" indent="-342900">
                  <a:buFont typeface="Wingdings" panose="05000000000000000000" pitchFamily="2" charset="2"/>
                  <a:buChar char="ü"/>
                </a:pPr>
                <a:r>
                  <a:rPr lang="en-US" sz="2000" dirty="0"/>
                  <a:t>the </a:t>
                </a:r>
                <a:r>
                  <a:rPr lang="en-US" sz="2000" dirty="0">
                    <a:solidFill>
                      <a:srgbClr val="E71224"/>
                    </a:solidFill>
                  </a:rPr>
                  <a:t>node’s service rate </a:t>
                </a:r>
                <a14:m>
                  <m:oMath xmlns:m="http://schemas.openxmlformats.org/officeDocument/2006/math">
                    <m:sSub>
                      <m:sSubPr>
                        <m:ctrlPr>
                          <a:rPr lang="it-IT" sz="2000" b="0" i="1" dirty="0" smtClean="0">
                            <a:solidFill>
                              <a:srgbClr val="E71224"/>
                            </a:solidFill>
                            <a:latin typeface="Cambria Math" panose="02040503050406030204" pitchFamily="18" charset="0"/>
                          </a:rPr>
                        </m:ctrlPr>
                      </m:sSubPr>
                      <m:e>
                        <m:r>
                          <a:rPr lang="it-IT" sz="2000" b="0" i="1" dirty="0" smtClean="0">
                            <a:solidFill>
                              <a:srgbClr val="E71224"/>
                            </a:solidFill>
                            <a:latin typeface="Cambria Math" panose="02040503050406030204" pitchFamily="18" charset="0"/>
                          </a:rPr>
                          <m:t>𝜇</m:t>
                        </m:r>
                      </m:e>
                      <m:sub>
                        <m:r>
                          <a:rPr lang="it-IT" sz="2000" b="0" i="1" dirty="0" smtClean="0">
                            <a:solidFill>
                              <a:srgbClr val="E71224"/>
                            </a:solidFill>
                            <a:latin typeface="Cambria Math" panose="02040503050406030204" pitchFamily="18" charset="0"/>
                          </a:rPr>
                          <m:t>𝑘</m:t>
                        </m:r>
                      </m:sub>
                    </m:sSub>
                  </m:oMath>
                </a14:m>
                <a:endParaRPr lang="it-IT" sz="2000" b="0" i="1" dirty="0">
                  <a:solidFill>
                    <a:srgbClr val="E71224"/>
                  </a:solidFill>
                  <a:latin typeface="Cambria Math" panose="02040503050406030204" pitchFamily="18" charset="0"/>
                </a:endParaRPr>
              </a:p>
            </p:txBody>
          </p:sp>
        </mc:Choice>
        <mc:Fallback xmlns="">
          <p:sp>
            <p:nvSpPr>
              <p:cNvPr id="25" name="Rettangolo 24">
                <a:extLst>
                  <a:ext uri="{FF2B5EF4-FFF2-40B4-BE49-F238E27FC236}">
                    <a16:creationId xmlns:a16="http://schemas.microsoft.com/office/drawing/2014/main" id="{8CFD0049-DA50-4856-8036-5D71B32E5E55}"/>
                  </a:ext>
                </a:extLst>
              </p:cNvPr>
              <p:cNvSpPr>
                <a:spLocks noRot="1" noChangeAspect="1" noMove="1" noResize="1" noEditPoints="1" noAdjustHandles="1" noChangeArrowheads="1" noChangeShapeType="1" noTextEdit="1"/>
              </p:cNvSpPr>
              <p:nvPr/>
            </p:nvSpPr>
            <p:spPr>
              <a:xfrm>
                <a:off x="5680163" y="6164924"/>
                <a:ext cx="3868485" cy="400110"/>
              </a:xfrm>
              <a:prstGeom prst="rect">
                <a:avLst/>
              </a:prstGeom>
              <a:blipFill>
                <a:blip r:embed="rId12"/>
                <a:stretch>
                  <a:fillRect l="-1420" t="-7576" b="-25758"/>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26" name="Rettangolo 25">
                <a:extLst>
                  <a:ext uri="{FF2B5EF4-FFF2-40B4-BE49-F238E27FC236}">
                    <a16:creationId xmlns:a16="http://schemas.microsoft.com/office/drawing/2014/main" id="{7172AF60-59CD-43A6-B184-448144BCAE29}"/>
                  </a:ext>
                </a:extLst>
              </p:cNvPr>
              <p:cNvSpPr/>
              <p:nvPr/>
            </p:nvSpPr>
            <p:spPr>
              <a:xfrm>
                <a:off x="5680163" y="6706491"/>
                <a:ext cx="3707078" cy="400110"/>
              </a:xfrm>
              <a:prstGeom prst="rect">
                <a:avLst/>
              </a:prstGeom>
            </p:spPr>
            <p:txBody>
              <a:bodyPr wrap="square">
                <a:spAutoFit/>
              </a:bodyPr>
              <a:lstStyle/>
              <a:p>
                <a:pPr marL="342900" indent="-342900">
                  <a:buFont typeface="Wingdings" panose="05000000000000000000" pitchFamily="2" charset="2"/>
                  <a:buChar char="ü"/>
                </a:pPr>
                <a:r>
                  <a:rPr lang="en-US" sz="2000" dirty="0"/>
                  <a:t>the </a:t>
                </a:r>
                <a:r>
                  <a:rPr lang="en-US" sz="2000" dirty="0">
                    <a:solidFill>
                      <a:srgbClr val="E71224"/>
                    </a:solidFill>
                  </a:rPr>
                  <a:t>node’s #servers </a:t>
                </a:r>
                <a14:m>
                  <m:oMath xmlns:m="http://schemas.openxmlformats.org/officeDocument/2006/math">
                    <m:sSub>
                      <m:sSubPr>
                        <m:ctrlPr>
                          <a:rPr lang="it-IT" sz="2000" b="0" i="1" dirty="0" smtClean="0">
                            <a:solidFill>
                              <a:srgbClr val="E71224"/>
                            </a:solidFill>
                            <a:latin typeface="Cambria Math" panose="02040503050406030204" pitchFamily="18" charset="0"/>
                          </a:rPr>
                        </m:ctrlPr>
                      </m:sSubPr>
                      <m:e>
                        <m:r>
                          <a:rPr lang="it-IT" sz="2000" b="0" i="1" dirty="0" smtClean="0">
                            <a:solidFill>
                              <a:srgbClr val="E71224"/>
                            </a:solidFill>
                            <a:latin typeface="Cambria Math" panose="02040503050406030204" pitchFamily="18" charset="0"/>
                          </a:rPr>
                          <m:t>𝑚</m:t>
                        </m:r>
                      </m:e>
                      <m:sub>
                        <m:r>
                          <a:rPr lang="it-IT" sz="2000" b="0" i="1" dirty="0" smtClean="0">
                            <a:solidFill>
                              <a:srgbClr val="E71224"/>
                            </a:solidFill>
                            <a:latin typeface="Cambria Math" panose="02040503050406030204" pitchFamily="18" charset="0"/>
                          </a:rPr>
                          <m:t>𝑘</m:t>
                        </m:r>
                      </m:sub>
                    </m:sSub>
                  </m:oMath>
                </a14:m>
                <a:endParaRPr lang="it-IT" sz="2000" b="0" i="1" dirty="0">
                  <a:solidFill>
                    <a:srgbClr val="E71224"/>
                  </a:solidFill>
                  <a:latin typeface="Cambria Math" panose="02040503050406030204" pitchFamily="18" charset="0"/>
                </a:endParaRPr>
              </a:p>
            </p:txBody>
          </p:sp>
        </mc:Choice>
        <mc:Fallback xmlns="">
          <p:sp>
            <p:nvSpPr>
              <p:cNvPr id="26" name="Rettangolo 25">
                <a:extLst>
                  <a:ext uri="{FF2B5EF4-FFF2-40B4-BE49-F238E27FC236}">
                    <a16:creationId xmlns:a16="http://schemas.microsoft.com/office/drawing/2014/main" id="{7172AF60-59CD-43A6-B184-448144BCAE29}"/>
                  </a:ext>
                </a:extLst>
              </p:cNvPr>
              <p:cNvSpPr>
                <a:spLocks noRot="1" noChangeAspect="1" noMove="1" noResize="1" noEditPoints="1" noAdjustHandles="1" noChangeArrowheads="1" noChangeShapeType="1" noTextEdit="1"/>
              </p:cNvSpPr>
              <p:nvPr/>
            </p:nvSpPr>
            <p:spPr>
              <a:xfrm>
                <a:off x="5680163" y="6706491"/>
                <a:ext cx="3707078" cy="400110"/>
              </a:xfrm>
              <a:prstGeom prst="rect">
                <a:avLst/>
              </a:prstGeom>
              <a:blipFill>
                <a:blip r:embed="rId13"/>
                <a:stretch>
                  <a:fillRect l="-1480" t="-7576" b="-25758"/>
                </a:stretch>
              </a:blipFill>
            </p:spPr>
            <p:txBody>
              <a:bodyPr/>
              <a:lstStyle/>
              <a:p>
                <a:r>
                  <a:rPr lang="it-IT">
                    <a:noFill/>
                  </a:rPr>
                  <a:t> </a:t>
                </a:r>
              </a:p>
            </p:txBody>
          </p:sp>
        </mc:Fallback>
      </mc:AlternateContent>
      <p:sp>
        <p:nvSpPr>
          <p:cNvPr id="28" name="Rettangolo con angoli arrotondati 27">
            <a:extLst>
              <a:ext uri="{FF2B5EF4-FFF2-40B4-BE49-F238E27FC236}">
                <a16:creationId xmlns:a16="http://schemas.microsoft.com/office/drawing/2014/main" id="{368800C9-48D7-4CE2-8F8B-CF7E7EEC32D3}"/>
              </a:ext>
            </a:extLst>
          </p:cNvPr>
          <p:cNvSpPr/>
          <p:nvPr/>
        </p:nvSpPr>
        <p:spPr>
          <a:xfrm>
            <a:off x="273049" y="5467350"/>
            <a:ext cx="9475066" cy="1813496"/>
          </a:xfrm>
          <a:prstGeom prst="roundRect">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mc:AlternateContent xmlns:mc="http://schemas.openxmlformats.org/markup-compatibility/2006" xmlns:a14="http://schemas.microsoft.com/office/drawing/2010/main">
        <mc:Choice Requires="a14">
          <p:sp>
            <p:nvSpPr>
              <p:cNvPr id="30" name="Rettangolo 29">
                <a:extLst>
                  <a:ext uri="{FF2B5EF4-FFF2-40B4-BE49-F238E27FC236}">
                    <a16:creationId xmlns:a16="http://schemas.microsoft.com/office/drawing/2014/main" id="{07BB1E2C-F88B-426B-8E22-83300DE8ABC3}"/>
                  </a:ext>
                </a:extLst>
              </p:cNvPr>
              <p:cNvSpPr/>
              <p:nvPr/>
            </p:nvSpPr>
            <p:spPr>
              <a:xfrm>
                <a:off x="693384" y="6689376"/>
                <a:ext cx="4434417" cy="400110"/>
              </a:xfrm>
              <a:prstGeom prst="rect">
                <a:avLst/>
              </a:prstGeom>
            </p:spPr>
            <p:txBody>
              <a:bodyPr wrap="square">
                <a:spAutoFit/>
              </a:bodyPr>
              <a:lstStyle/>
              <a:p>
                <a:pPr marL="342900" indent="-342900">
                  <a:buFont typeface="Wingdings" panose="05000000000000000000" pitchFamily="2" charset="2"/>
                  <a:buChar char="ü"/>
                </a:pPr>
                <a:r>
                  <a:rPr lang="en-US" sz="2000" dirty="0"/>
                  <a:t>the actual </a:t>
                </a:r>
                <a:r>
                  <a:rPr lang="en-US" sz="2000" dirty="0">
                    <a:solidFill>
                      <a:srgbClr val="E71224"/>
                    </a:solidFill>
                  </a:rPr>
                  <a:t>#costumers in the node </a:t>
                </a:r>
                <a14:m>
                  <m:oMath xmlns:m="http://schemas.openxmlformats.org/officeDocument/2006/math">
                    <m:sSub>
                      <m:sSubPr>
                        <m:ctrlPr>
                          <a:rPr lang="it-IT" sz="2000" i="1" dirty="0">
                            <a:solidFill>
                              <a:srgbClr val="E71224"/>
                            </a:solidFill>
                            <a:latin typeface="Cambria Math" panose="02040503050406030204" pitchFamily="18" charset="0"/>
                          </a:rPr>
                        </m:ctrlPr>
                      </m:sSubPr>
                      <m:e>
                        <m:r>
                          <a:rPr lang="it-IT" sz="2000" b="0" i="1" dirty="0" smtClean="0">
                            <a:solidFill>
                              <a:srgbClr val="E71224"/>
                            </a:solidFill>
                            <a:latin typeface="Cambria Math" panose="02040503050406030204" pitchFamily="18" charset="0"/>
                          </a:rPr>
                          <m:t>𝑥</m:t>
                        </m:r>
                      </m:e>
                      <m:sub>
                        <m:r>
                          <a:rPr lang="it-IT" sz="2000" i="1" dirty="0">
                            <a:solidFill>
                              <a:srgbClr val="E71224"/>
                            </a:solidFill>
                            <a:latin typeface="Cambria Math" panose="02040503050406030204" pitchFamily="18" charset="0"/>
                          </a:rPr>
                          <m:t>𝑘</m:t>
                        </m:r>
                      </m:sub>
                    </m:sSub>
                  </m:oMath>
                </a14:m>
                <a:endParaRPr lang="it-IT" sz="2000" b="0" i="1" dirty="0">
                  <a:solidFill>
                    <a:srgbClr val="E71224"/>
                  </a:solidFill>
                  <a:latin typeface="Cambria Math" panose="02040503050406030204" pitchFamily="18" charset="0"/>
                </a:endParaRPr>
              </a:p>
            </p:txBody>
          </p:sp>
        </mc:Choice>
        <mc:Fallback xmlns="">
          <p:sp>
            <p:nvSpPr>
              <p:cNvPr id="30" name="Rettangolo 29">
                <a:extLst>
                  <a:ext uri="{FF2B5EF4-FFF2-40B4-BE49-F238E27FC236}">
                    <a16:creationId xmlns:a16="http://schemas.microsoft.com/office/drawing/2014/main" id="{07BB1E2C-F88B-426B-8E22-83300DE8ABC3}"/>
                  </a:ext>
                </a:extLst>
              </p:cNvPr>
              <p:cNvSpPr>
                <a:spLocks noRot="1" noChangeAspect="1" noMove="1" noResize="1" noEditPoints="1" noAdjustHandles="1" noChangeArrowheads="1" noChangeShapeType="1" noTextEdit="1"/>
              </p:cNvSpPr>
              <p:nvPr/>
            </p:nvSpPr>
            <p:spPr>
              <a:xfrm>
                <a:off x="693384" y="6689376"/>
                <a:ext cx="4434417" cy="400110"/>
              </a:xfrm>
              <a:prstGeom prst="rect">
                <a:avLst/>
              </a:prstGeom>
              <a:blipFill>
                <a:blip r:embed="rId14"/>
                <a:stretch>
                  <a:fillRect l="-1238" t="-7576" b="-25758"/>
                </a:stretch>
              </a:blipFill>
            </p:spPr>
            <p:txBody>
              <a:bodyPr/>
              <a:lstStyle/>
              <a:p>
                <a:r>
                  <a:rPr lang="it-IT">
                    <a:noFill/>
                  </a:rPr>
                  <a:t> </a:t>
                </a:r>
              </a:p>
            </p:txBody>
          </p:sp>
        </mc:Fallback>
      </mc:AlternateContent>
      <p:sp>
        <p:nvSpPr>
          <p:cNvPr id="7" name="Rettangolo 6">
            <a:extLst>
              <a:ext uri="{FF2B5EF4-FFF2-40B4-BE49-F238E27FC236}">
                <a16:creationId xmlns:a16="http://schemas.microsoft.com/office/drawing/2014/main" id="{9508D5E4-EB6D-BB09-FDD5-47153AB1EE3B}"/>
              </a:ext>
            </a:extLst>
          </p:cNvPr>
          <p:cNvSpPr/>
          <p:nvPr/>
        </p:nvSpPr>
        <p:spPr>
          <a:xfrm>
            <a:off x="942347" y="3209734"/>
            <a:ext cx="1219674" cy="400110"/>
          </a:xfrm>
          <a:prstGeom prst="rect">
            <a:avLst/>
          </a:prstGeom>
        </p:spPr>
        <p:txBody>
          <a:bodyPr wrap="square">
            <a:spAutoFit/>
          </a:bodyPr>
          <a:lstStyle/>
          <a:p>
            <a:r>
              <a:rPr lang="en-US" sz="2000" dirty="0"/>
              <a:t>and let</a:t>
            </a:r>
            <a:endParaRPr lang="it-IT" sz="2000" b="0" i="1" dirty="0">
              <a:solidFill>
                <a:srgbClr val="E71224"/>
              </a:solidFill>
              <a:latin typeface="Cambria Math" panose="02040503050406030204" pitchFamily="18" charset="0"/>
            </a:endParaRPr>
          </a:p>
        </p:txBody>
      </p:sp>
    </p:spTree>
    <p:extLst>
      <p:ext uri="{BB962C8B-B14F-4D97-AF65-F5344CB8AC3E}">
        <p14:creationId xmlns:p14="http://schemas.microsoft.com/office/powerpoint/2010/main" val="26102032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227DE1A-AEAC-4E87-A291-B0735ADB3C9A}"/>
              </a:ext>
            </a:extLst>
          </p:cNvPr>
          <p:cNvSpPr>
            <a:spLocks noGrp="1"/>
          </p:cNvSpPr>
          <p:nvPr>
            <p:ph type="title"/>
          </p:nvPr>
        </p:nvSpPr>
        <p:spPr/>
        <p:txBody>
          <a:bodyPr/>
          <a:lstStyle/>
          <a:p>
            <a:r>
              <a:rPr lang="en-GB" dirty="0"/>
              <a:t>Examples (cont’d)</a:t>
            </a:r>
          </a:p>
        </p:txBody>
      </p:sp>
      <mc:AlternateContent xmlns:mc="http://schemas.openxmlformats.org/markup-compatibility/2006" xmlns:a14="http://schemas.microsoft.com/office/drawing/2010/main">
        <mc:Choice Requires="a14">
          <p:sp>
            <p:nvSpPr>
              <p:cNvPr id="3" name="Segnaposto contenuto 2">
                <a:extLst>
                  <a:ext uri="{FF2B5EF4-FFF2-40B4-BE49-F238E27FC236}">
                    <a16:creationId xmlns:a16="http://schemas.microsoft.com/office/drawing/2014/main" id="{442C7454-97BF-4BDF-88A2-F99CCC3B0B13}"/>
                  </a:ext>
                </a:extLst>
              </p:cNvPr>
              <p:cNvSpPr>
                <a:spLocks noGrp="1"/>
              </p:cNvSpPr>
              <p:nvPr>
                <p:ph idx="1"/>
              </p:nvPr>
            </p:nvSpPr>
            <p:spPr/>
            <p:txBody>
              <a:bodyPr/>
              <a:lstStyle/>
              <a:p>
                <a:r>
                  <a:rPr lang="en-GB" sz="2000" dirty="0">
                    <a:solidFill>
                      <a:srgbClr val="E71224"/>
                    </a:solidFill>
                  </a:rPr>
                  <a:t> Example 9: </a:t>
                </a:r>
                <a:r>
                  <a:rPr lang="en-GB" sz="2000" dirty="0"/>
                  <a:t>Consider a </a:t>
                </a:r>
                <a:r>
                  <a:rPr lang="en-GB" sz="2000" dirty="0">
                    <a:solidFill>
                      <a:srgbClr val="E71224"/>
                    </a:solidFill>
                  </a:rPr>
                  <a:t>closed QN</a:t>
                </a:r>
                <a:r>
                  <a:rPr lang="en-GB" sz="2000" dirty="0"/>
                  <a:t> with an </a:t>
                </a:r>
                <a:r>
                  <a:rPr lang="en-GB" sz="2000" dirty="0">
                    <a:solidFill>
                      <a:srgbClr val="E71224"/>
                    </a:solidFill>
                  </a:rPr>
                  <a:t>M/M/</a:t>
                </a:r>
                <a14:m>
                  <m:oMath xmlns:m="http://schemas.openxmlformats.org/officeDocument/2006/math">
                    <m:sSub>
                      <m:sSubPr>
                        <m:ctrlPr>
                          <a:rPr lang="en-GB" sz="2000" i="1" dirty="0">
                            <a:solidFill>
                              <a:srgbClr val="E71224"/>
                            </a:solidFill>
                            <a:latin typeface="Cambria Math" panose="02040503050406030204" pitchFamily="18" charset="0"/>
                          </a:rPr>
                        </m:ctrlPr>
                      </m:sSubPr>
                      <m:e>
                        <m:r>
                          <a:rPr lang="en-GB" sz="2000" i="1" dirty="0">
                            <a:solidFill>
                              <a:srgbClr val="E71224"/>
                            </a:solidFill>
                            <a:latin typeface="Cambria Math" panose="02040503050406030204" pitchFamily="18" charset="0"/>
                          </a:rPr>
                          <m:t>𝑚</m:t>
                        </m:r>
                      </m:e>
                      <m:sub>
                        <m:r>
                          <a:rPr lang="en-GB" sz="2000" i="1" dirty="0">
                            <a:solidFill>
                              <a:srgbClr val="E71224"/>
                            </a:solidFill>
                            <a:latin typeface="Cambria Math" panose="02040503050406030204" pitchFamily="18" charset="0"/>
                          </a:rPr>
                          <m:t>1</m:t>
                        </m:r>
                      </m:sub>
                    </m:sSub>
                  </m:oMath>
                </a14:m>
                <a:r>
                  <a:rPr lang="en-GB" sz="2000" dirty="0"/>
                  <a:t> and an </a:t>
                </a:r>
                <a:r>
                  <a:rPr lang="en-GB" sz="2000" dirty="0">
                    <a:solidFill>
                      <a:srgbClr val="E71224"/>
                    </a:solidFill>
                  </a:rPr>
                  <a:t>M/M/ </a:t>
                </a:r>
                <a14:m>
                  <m:oMath xmlns:m="http://schemas.openxmlformats.org/officeDocument/2006/math">
                    <m:sSub>
                      <m:sSubPr>
                        <m:ctrlPr>
                          <a:rPr lang="en-GB" sz="2000" i="1" dirty="0">
                            <a:solidFill>
                              <a:srgbClr val="E71224"/>
                            </a:solidFill>
                            <a:latin typeface="Cambria Math" panose="02040503050406030204" pitchFamily="18" charset="0"/>
                          </a:rPr>
                        </m:ctrlPr>
                      </m:sSubPr>
                      <m:e>
                        <m:r>
                          <a:rPr lang="en-GB" sz="2000" i="1" dirty="0">
                            <a:solidFill>
                              <a:srgbClr val="E71224"/>
                            </a:solidFill>
                            <a:latin typeface="Cambria Math" panose="02040503050406030204" pitchFamily="18" charset="0"/>
                          </a:rPr>
                          <m:t>𝑚</m:t>
                        </m:r>
                      </m:e>
                      <m:sub>
                        <m:r>
                          <a:rPr lang="it-IT" sz="2000" i="1" dirty="0">
                            <a:solidFill>
                              <a:srgbClr val="E71224"/>
                            </a:solidFill>
                            <a:latin typeface="Cambria Math" panose="02040503050406030204" pitchFamily="18" charset="0"/>
                          </a:rPr>
                          <m:t>2</m:t>
                        </m:r>
                      </m:sub>
                    </m:sSub>
                  </m:oMath>
                </a14:m>
                <a:r>
                  <a:rPr lang="en-GB" sz="2000" dirty="0"/>
                  <a:t> node</a:t>
                </a:r>
                <a:endParaRPr lang="en-GB" sz="2000" dirty="0">
                  <a:solidFill>
                    <a:srgbClr val="E71224"/>
                  </a:solidFill>
                </a:endParaRPr>
              </a:p>
              <a:p>
                <a:endParaRPr lang="en-GB" dirty="0">
                  <a:solidFill>
                    <a:srgbClr val="E71224"/>
                  </a:solidFill>
                </a:endParaRPr>
              </a:p>
              <a:p>
                <a:endParaRPr lang="en-GB" dirty="0">
                  <a:solidFill>
                    <a:srgbClr val="E71224"/>
                  </a:solidFill>
                </a:endParaRPr>
              </a:p>
              <a:p>
                <a:endParaRPr lang="en-GB" dirty="0">
                  <a:solidFill>
                    <a:srgbClr val="E71224"/>
                  </a:solidFill>
                </a:endParaRPr>
              </a:p>
              <a:p>
                <a:endParaRPr lang="en-GB" dirty="0">
                  <a:solidFill>
                    <a:srgbClr val="E71224"/>
                  </a:solidFill>
                </a:endParaRPr>
              </a:p>
              <a:p>
                <a:endParaRPr lang="en-GB" dirty="0"/>
              </a:p>
              <a:p>
                <a:r>
                  <a:rPr lang="en-GB" sz="2000" dirty="0"/>
                  <a:t>Since </a:t>
                </a:r>
                <a14:m>
                  <m:oMath xmlns:m="http://schemas.openxmlformats.org/officeDocument/2006/math">
                    <m:r>
                      <a:rPr lang="it-IT" altLang="it-IT" sz="2000" b="0" i="1" dirty="0" smtClean="0">
                        <a:solidFill>
                          <a:srgbClr val="E71224"/>
                        </a:solidFill>
                        <a:latin typeface="Cambria Math" panose="02040503050406030204" pitchFamily="18" charset="0"/>
                      </a:rPr>
                      <m:t>𝑣</m:t>
                    </m:r>
                    <m:r>
                      <a:rPr lang="it-IT" altLang="it-IT" sz="2000" b="0" i="1" dirty="0" smtClean="0">
                        <a:solidFill>
                          <a:srgbClr val="E71224"/>
                        </a:solidFill>
                        <a:latin typeface="Cambria Math" panose="02040503050406030204" pitchFamily="18" charset="0"/>
                      </a:rPr>
                      <m:t>=2</m:t>
                    </m:r>
                  </m:oMath>
                </a14:m>
                <a:r>
                  <a:rPr lang="en-GB" sz="2000" dirty="0"/>
                  <a:t> and </a:t>
                </a:r>
                <a14:m>
                  <m:oMath xmlns:m="http://schemas.openxmlformats.org/officeDocument/2006/math">
                    <m:r>
                      <a:rPr lang="it-IT" altLang="it-IT" sz="2000" b="0" i="1" dirty="0" smtClean="0">
                        <a:solidFill>
                          <a:srgbClr val="E71224"/>
                        </a:solidFill>
                        <a:latin typeface="Cambria Math" panose="02040503050406030204" pitchFamily="18" charset="0"/>
                      </a:rPr>
                      <m:t>𝑛</m:t>
                    </m:r>
                    <m:r>
                      <a:rPr lang="it-IT" altLang="it-IT" sz="2000" b="0" i="1" dirty="0" smtClean="0">
                        <a:solidFill>
                          <a:srgbClr val="E71224"/>
                        </a:solidFill>
                        <a:latin typeface="Cambria Math" panose="02040503050406030204" pitchFamily="18" charset="0"/>
                      </a:rPr>
                      <m:t>=3 </m:t>
                    </m:r>
                  </m:oMath>
                </a14:m>
                <a:r>
                  <a:rPr lang="en-GB" sz="2000" dirty="0"/>
                  <a:t>its sample-space </a:t>
                </a:r>
                <a14:m>
                  <m:oMath xmlns:m="http://schemas.openxmlformats.org/officeDocument/2006/math">
                    <m:sSub>
                      <m:sSubPr>
                        <m:ctrlPr>
                          <a:rPr lang="it-IT" sz="2000" i="1">
                            <a:solidFill>
                              <a:srgbClr val="E71224"/>
                            </a:solidFill>
                            <a:latin typeface="Cambria Math" panose="02040503050406030204" pitchFamily="18" charset="0"/>
                          </a:rPr>
                        </m:ctrlPr>
                      </m:sSubPr>
                      <m:e>
                        <m:r>
                          <a:rPr lang="it-IT" sz="2000" i="1">
                            <a:solidFill>
                              <a:srgbClr val="E71224"/>
                            </a:solidFill>
                            <a:latin typeface="Cambria Math" panose="02040503050406030204" pitchFamily="18" charset="0"/>
                          </a:rPr>
                          <m:t>𝑁</m:t>
                        </m:r>
                      </m:e>
                      <m:sub>
                        <m:r>
                          <a:rPr lang="it-IT" sz="2000" b="0" i="1" smtClean="0">
                            <a:solidFill>
                              <a:srgbClr val="E71224"/>
                            </a:solidFill>
                            <a:latin typeface="Cambria Math" panose="02040503050406030204" pitchFamily="18" charset="0"/>
                          </a:rPr>
                          <m:t>3</m:t>
                        </m:r>
                        <m:r>
                          <a:rPr lang="it-IT" sz="2000" i="1">
                            <a:solidFill>
                              <a:srgbClr val="E71224"/>
                            </a:solidFill>
                            <a:latin typeface="Cambria Math" panose="02040503050406030204" pitchFamily="18" charset="0"/>
                          </a:rPr>
                          <m:t>,</m:t>
                        </m:r>
                        <m:r>
                          <a:rPr lang="it-IT" sz="2000" b="0" i="1" smtClean="0">
                            <a:solidFill>
                              <a:srgbClr val="E71224"/>
                            </a:solidFill>
                            <a:latin typeface="Cambria Math" panose="02040503050406030204" pitchFamily="18" charset="0"/>
                          </a:rPr>
                          <m:t>2</m:t>
                        </m:r>
                      </m:sub>
                    </m:sSub>
                  </m:oMath>
                </a14:m>
                <a:r>
                  <a:rPr lang="en-GB" sz="2000" dirty="0"/>
                  <a:t> is the same of </a:t>
                </a:r>
                <a:r>
                  <a:rPr lang="en-GB" sz="2000" dirty="0">
                    <a:solidFill>
                      <a:srgbClr val="E71224"/>
                    </a:solidFill>
                  </a:rPr>
                  <a:t>Example 8</a:t>
                </a:r>
              </a:p>
              <a:p>
                <a:endParaRPr lang="en-GB" sz="500" dirty="0">
                  <a:solidFill>
                    <a:srgbClr val="E71224"/>
                  </a:solidFill>
                </a:endParaRPr>
              </a:p>
              <a:p>
                <a:r>
                  <a:rPr lang="en-GB" sz="2000" dirty="0"/>
                  <a:t>Due to the given routing probabilities the following </a:t>
                </a:r>
                <a:r>
                  <a:rPr lang="en-GB" sz="2000" dirty="0">
                    <a:solidFill>
                      <a:srgbClr val="E71224"/>
                    </a:solidFill>
                  </a:rPr>
                  <a:t>ergodic CT-MC </a:t>
                </a:r>
                <a:r>
                  <a:rPr lang="en-GB" sz="2000" dirty="0"/>
                  <a:t>takes place</a:t>
                </a:r>
              </a:p>
              <a:p>
                <a:endParaRPr lang="en-GB" dirty="0"/>
              </a:p>
              <a:p>
                <a:endParaRPr lang="en-GB" sz="1000" dirty="0">
                  <a:solidFill>
                    <a:srgbClr val="E71224"/>
                  </a:solidFill>
                </a:endParaRPr>
              </a:p>
              <a:p>
                <a:endParaRPr lang="en-GB" dirty="0"/>
              </a:p>
              <a:p>
                <a:endParaRPr lang="en-GB" dirty="0"/>
              </a:p>
            </p:txBody>
          </p:sp>
        </mc:Choice>
        <mc:Fallback xmlns="">
          <p:sp>
            <p:nvSpPr>
              <p:cNvPr id="3" name="Segnaposto contenuto 2">
                <a:extLst>
                  <a:ext uri="{FF2B5EF4-FFF2-40B4-BE49-F238E27FC236}">
                    <a16:creationId xmlns:a16="http://schemas.microsoft.com/office/drawing/2014/main" id="{442C7454-97BF-4BDF-88A2-F99CCC3B0B13}"/>
                  </a:ext>
                </a:extLst>
              </p:cNvPr>
              <p:cNvSpPr>
                <a:spLocks noGrp="1" noRot="1" noChangeAspect="1" noMove="1" noResize="1" noEditPoints="1" noAdjustHandles="1" noChangeArrowheads="1" noChangeShapeType="1" noTextEdit="1"/>
              </p:cNvSpPr>
              <p:nvPr>
                <p:ph idx="1"/>
              </p:nvPr>
            </p:nvSpPr>
            <p:spPr>
              <a:blipFill>
                <a:blip r:embed="rId14"/>
                <a:stretch>
                  <a:fillRect l="-581" t="-1006"/>
                </a:stretch>
              </a:blipFill>
            </p:spPr>
            <p:txBody>
              <a:bodyPr/>
              <a:lstStyle/>
              <a:p>
                <a:r>
                  <a:rPr lang="it-IT">
                    <a:noFill/>
                  </a:rPr>
                  <a:t> </a:t>
                </a:r>
              </a:p>
            </p:txBody>
          </p:sp>
        </mc:Fallback>
      </mc:AlternateContent>
      <p:sp>
        <p:nvSpPr>
          <p:cNvPr id="4" name="Segnaposto piè di pagina 3">
            <a:extLst>
              <a:ext uri="{FF2B5EF4-FFF2-40B4-BE49-F238E27FC236}">
                <a16:creationId xmlns:a16="http://schemas.microsoft.com/office/drawing/2014/main" id="{0492587B-9AFA-42DA-A58D-929AA51FF86D}"/>
              </a:ext>
            </a:extLst>
          </p:cNvPr>
          <p:cNvSpPr>
            <a:spLocks noGrp="1"/>
          </p:cNvSpPr>
          <p:nvPr>
            <p:ph type="ftr" sz="quarter" idx="11"/>
          </p:nvPr>
        </p:nvSpPr>
        <p:spPr/>
        <p:txBody>
          <a:bodyPr/>
          <a:lstStyle/>
          <a:p>
            <a:r>
              <a:rPr lang="it-IT"/>
              <a:t>alessandro.pilloni@unica.it</a:t>
            </a:r>
            <a:endParaRPr lang="it-IT" dirty="0"/>
          </a:p>
        </p:txBody>
      </p:sp>
      <p:sp>
        <p:nvSpPr>
          <p:cNvPr id="5" name="Segnaposto numero diapositiva 4">
            <a:extLst>
              <a:ext uri="{FF2B5EF4-FFF2-40B4-BE49-F238E27FC236}">
                <a16:creationId xmlns:a16="http://schemas.microsoft.com/office/drawing/2014/main" id="{54459B11-781F-4248-89FC-18205680BCE0}"/>
              </a:ext>
            </a:extLst>
          </p:cNvPr>
          <p:cNvSpPr>
            <a:spLocks noGrp="1"/>
          </p:cNvSpPr>
          <p:nvPr>
            <p:ph type="sldNum" sz="quarter" idx="12"/>
          </p:nvPr>
        </p:nvSpPr>
        <p:spPr/>
        <p:txBody>
          <a:bodyPr/>
          <a:lstStyle/>
          <a:p>
            <a:fld id="{77D38DAF-82E5-4F16-9708-7032B2640FE9}" type="slidenum">
              <a:rPr lang="it-IT" smtClean="0"/>
              <a:t>25</a:t>
            </a:fld>
            <a:endParaRPr lang="it-IT"/>
          </a:p>
        </p:txBody>
      </p:sp>
      <p:pic>
        <p:nvPicPr>
          <p:cNvPr id="54" name="Immagine 53">
            <a:extLst>
              <a:ext uri="{FF2B5EF4-FFF2-40B4-BE49-F238E27FC236}">
                <a16:creationId xmlns:a16="http://schemas.microsoft.com/office/drawing/2014/main" id="{2F4AEF61-7D31-48F6-8954-53AABD1A934A}"/>
              </a:ext>
            </a:extLst>
          </p:cNvPr>
          <p:cNvPicPr>
            <a:picLocks noChangeAspect="1"/>
          </p:cNvPicPr>
          <p:nvPr>
            <p:custDataLst>
              <p:tags r:id="rId1"/>
            </p:custDataLst>
          </p:nvPr>
        </p:nvPicPr>
        <p:blipFill>
          <a:blip r:embed="rId15">
            <a:extLst>
              <a:ext uri="{28A0092B-C50C-407E-A947-70E740481C1C}">
                <a14:useLocalDpi xmlns:a14="http://schemas.microsoft.com/office/drawing/2010/main" val="0"/>
              </a:ext>
            </a:extLst>
          </a:blip>
          <a:stretch>
            <a:fillRect/>
          </a:stretch>
        </p:blipFill>
        <p:spPr>
          <a:xfrm>
            <a:off x="6066813" y="2565862"/>
            <a:ext cx="1960757" cy="670228"/>
          </a:xfrm>
          <a:prstGeom prst="rect">
            <a:avLst/>
          </a:prstGeom>
        </p:spPr>
      </p:pic>
      <p:pic>
        <p:nvPicPr>
          <p:cNvPr id="7" name="Immagine 6">
            <a:extLst>
              <a:ext uri="{FF2B5EF4-FFF2-40B4-BE49-F238E27FC236}">
                <a16:creationId xmlns:a16="http://schemas.microsoft.com/office/drawing/2014/main" id="{BC768A81-2D6F-4D03-95E9-E4837E7E3D0E}"/>
              </a:ext>
            </a:extLst>
          </p:cNvPr>
          <p:cNvPicPr>
            <a:picLocks noChangeAspect="1"/>
          </p:cNvPicPr>
          <p:nvPr>
            <p:custDataLst>
              <p:tags r:id="rId2"/>
            </p:custDataLst>
          </p:nvPr>
        </p:nvPicPr>
        <p:blipFill>
          <a:blip r:embed="rId16">
            <a:extLst>
              <a:ext uri="{28A0092B-C50C-407E-A947-70E740481C1C}">
                <a14:useLocalDpi xmlns:a14="http://schemas.microsoft.com/office/drawing/2010/main" val="0"/>
              </a:ext>
            </a:extLst>
          </a:blip>
          <a:stretch>
            <a:fillRect/>
          </a:stretch>
        </p:blipFill>
        <p:spPr>
          <a:xfrm>
            <a:off x="6582324" y="1597815"/>
            <a:ext cx="848000" cy="236800"/>
          </a:xfrm>
          <a:prstGeom prst="rect">
            <a:avLst/>
          </a:prstGeom>
        </p:spPr>
      </p:pic>
      <p:pic>
        <p:nvPicPr>
          <p:cNvPr id="9" name="Immagine 8">
            <a:extLst>
              <a:ext uri="{FF2B5EF4-FFF2-40B4-BE49-F238E27FC236}">
                <a16:creationId xmlns:a16="http://schemas.microsoft.com/office/drawing/2014/main" id="{A9CF3CA7-B23D-45C7-94E6-939D980C1A51}"/>
              </a:ext>
            </a:extLst>
          </p:cNvPr>
          <p:cNvPicPr>
            <a:picLocks noChangeAspect="1"/>
          </p:cNvPicPr>
          <p:nvPr>
            <p:custDataLst>
              <p:tags r:id="rId3"/>
            </p:custDataLst>
          </p:nvPr>
        </p:nvPicPr>
        <p:blipFill>
          <a:blip r:embed="rId17">
            <a:extLst>
              <a:ext uri="{28A0092B-C50C-407E-A947-70E740481C1C}">
                <a14:useLocalDpi xmlns:a14="http://schemas.microsoft.com/office/drawing/2010/main" val="0"/>
              </a:ext>
            </a:extLst>
          </a:blip>
          <a:stretch>
            <a:fillRect/>
          </a:stretch>
        </p:blipFill>
        <p:spPr>
          <a:xfrm>
            <a:off x="6573382" y="2029692"/>
            <a:ext cx="731200" cy="219200"/>
          </a:xfrm>
          <a:prstGeom prst="rect">
            <a:avLst/>
          </a:prstGeom>
        </p:spPr>
      </p:pic>
      <p:pic>
        <p:nvPicPr>
          <p:cNvPr id="46" name="Immagine 45">
            <a:extLst>
              <a:ext uri="{FF2B5EF4-FFF2-40B4-BE49-F238E27FC236}">
                <a16:creationId xmlns:a16="http://schemas.microsoft.com/office/drawing/2014/main" id="{503386E2-B5D9-4858-B8B3-9021B8F7EDB2}"/>
              </a:ext>
            </a:extLst>
          </p:cNvPr>
          <p:cNvPicPr>
            <a:picLocks noChangeAspect="1"/>
          </p:cNvPicPr>
          <p:nvPr>
            <p:custDataLst>
              <p:tags r:id="rId4"/>
            </p:custDataLst>
          </p:nvPr>
        </p:nvPicPr>
        <p:blipFill>
          <a:blip r:embed="rId18">
            <a:extLst>
              <a:ext uri="{28A0092B-C50C-407E-A947-70E740481C1C}">
                <a14:useLocalDpi xmlns:a14="http://schemas.microsoft.com/office/drawing/2010/main" val="0"/>
              </a:ext>
            </a:extLst>
          </a:blip>
          <a:stretch>
            <a:fillRect/>
          </a:stretch>
        </p:blipFill>
        <p:spPr>
          <a:xfrm>
            <a:off x="8185199" y="2018406"/>
            <a:ext cx="752000" cy="219200"/>
          </a:xfrm>
          <a:prstGeom prst="rect">
            <a:avLst/>
          </a:prstGeom>
        </p:spPr>
      </p:pic>
      <p:pic>
        <p:nvPicPr>
          <p:cNvPr id="41" name="Immagine 40">
            <a:extLst>
              <a:ext uri="{FF2B5EF4-FFF2-40B4-BE49-F238E27FC236}">
                <a16:creationId xmlns:a16="http://schemas.microsoft.com/office/drawing/2014/main" id="{5A6516B8-B950-4D14-8671-B3FC32CC8F1B}"/>
              </a:ext>
            </a:extLst>
          </p:cNvPr>
          <p:cNvPicPr>
            <a:picLocks noChangeAspect="1"/>
          </p:cNvPicPr>
          <p:nvPr>
            <p:custDataLst>
              <p:tags r:id="rId5"/>
            </p:custDataLst>
          </p:nvPr>
        </p:nvPicPr>
        <p:blipFill>
          <a:blip r:embed="rId19">
            <a:extLst>
              <a:ext uri="{28A0092B-C50C-407E-A947-70E740481C1C}">
                <a14:useLocalDpi xmlns:a14="http://schemas.microsoft.com/office/drawing/2010/main" val="0"/>
              </a:ext>
            </a:extLst>
          </a:blip>
          <a:stretch>
            <a:fillRect/>
          </a:stretch>
        </p:blipFill>
        <p:spPr>
          <a:xfrm>
            <a:off x="8204399" y="1604330"/>
            <a:ext cx="713600" cy="240000"/>
          </a:xfrm>
          <a:prstGeom prst="rect">
            <a:avLst/>
          </a:prstGeom>
        </p:spPr>
      </p:pic>
      <p:pic>
        <p:nvPicPr>
          <p:cNvPr id="67" name="Immagine 66">
            <a:extLst>
              <a:ext uri="{FF2B5EF4-FFF2-40B4-BE49-F238E27FC236}">
                <a16:creationId xmlns:a16="http://schemas.microsoft.com/office/drawing/2014/main" id="{AF2E923B-E6A9-4586-9F4D-3C03DC01CC00}"/>
              </a:ext>
            </a:extLst>
          </p:cNvPr>
          <p:cNvPicPr>
            <a:picLocks noChangeAspect="1"/>
          </p:cNvPicPr>
          <p:nvPr>
            <p:custDataLst>
              <p:tags r:id="rId6"/>
            </p:custDataLst>
          </p:nvPr>
        </p:nvPicPr>
        <p:blipFill>
          <a:blip r:embed="rId20">
            <a:extLst>
              <a:ext uri="{28A0092B-C50C-407E-A947-70E740481C1C}">
                <a14:useLocalDpi xmlns:a14="http://schemas.microsoft.com/office/drawing/2010/main" val="0"/>
              </a:ext>
            </a:extLst>
          </a:blip>
          <a:stretch>
            <a:fillRect/>
          </a:stretch>
        </p:blipFill>
        <p:spPr>
          <a:xfrm>
            <a:off x="8670589" y="2752135"/>
            <a:ext cx="839771" cy="249752"/>
          </a:xfrm>
          <a:prstGeom prst="rect">
            <a:avLst/>
          </a:prstGeom>
        </p:spPr>
      </p:pic>
      <p:pic>
        <p:nvPicPr>
          <p:cNvPr id="55" name="Immagine 54">
            <a:extLst>
              <a:ext uri="{FF2B5EF4-FFF2-40B4-BE49-F238E27FC236}">
                <a16:creationId xmlns:a16="http://schemas.microsoft.com/office/drawing/2014/main" id="{A2E33D52-F981-41FD-9305-97DB93A40837}"/>
              </a:ext>
            </a:extLst>
          </p:cNvPr>
          <p:cNvPicPr>
            <a:picLocks noChangeAspect="1"/>
          </p:cNvPicPr>
          <p:nvPr>
            <p:custDataLst>
              <p:tags r:id="rId7"/>
            </p:custDataLst>
          </p:nvPr>
        </p:nvPicPr>
        <p:blipFill>
          <a:blip r:embed="rId21">
            <a:extLst>
              <a:ext uri="{28A0092B-C50C-407E-A947-70E740481C1C}">
                <a14:useLocalDpi xmlns:a14="http://schemas.microsoft.com/office/drawing/2010/main" val="0"/>
              </a:ext>
            </a:extLst>
          </a:blip>
          <a:stretch>
            <a:fillRect/>
          </a:stretch>
        </p:blipFill>
        <p:spPr>
          <a:xfrm>
            <a:off x="4339056" y="6583464"/>
            <a:ext cx="4578943" cy="337405"/>
          </a:xfrm>
          <a:prstGeom prst="rect">
            <a:avLst/>
          </a:prstGeom>
        </p:spPr>
      </p:pic>
      <p:pic>
        <p:nvPicPr>
          <p:cNvPr id="81" name="Immagine 80">
            <a:extLst>
              <a:ext uri="{FF2B5EF4-FFF2-40B4-BE49-F238E27FC236}">
                <a16:creationId xmlns:a16="http://schemas.microsoft.com/office/drawing/2014/main" id="{F6251EE3-A8C7-44B0-BAA1-B6AAF93270D2}"/>
              </a:ext>
            </a:extLst>
          </p:cNvPr>
          <p:cNvPicPr>
            <a:picLocks noChangeAspect="1"/>
          </p:cNvPicPr>
          <p:nvPr/>
        </p:nvPicPr>
        <p:blipFill>
          <a:blip r:embed="rId22"/>
          <a:stretch>
            <a:fillRect/>
          </a:stretch>
        </p:blipFill>
        <p:spPr>
          <a:xfrm>
            <a:off x="410376" y="4936979"/>
            <a:ext cx="5409387" cy="955567"/>
          </a:xfrm>
          <a:prstGeom prst="rect">
            <a:avLst/>
          </a:prstGeom>
        </p:spPr>
      </p:pic>
      <p:pic>
        <p:nvPicPr>
          <p:cNvPr id="52" name="Immagine 51">
            <a:extLst>
              <a:ext uri="{FF2B5EF4-FFF2-40B4-BE49-F238E27FC236}">
                <a16:creationId xmlns:a16="http://schemas.microsoft.com/office/drawing/2014/main" id="{003652FE-F5C1-4040-9D67-385D9EDA1AEA}"/>
              </a:ext>
            </a:extLst>
          </p:cNvPr>
          <p:cNvPicPr>
            <a:picLocks noChangeAspect="1"/>
          </p:cNvPicPr>
          <p:nvPr>
            <p:custDataLst>
              <p:tags r:id="rId8"/>
            </p:custDataLst>
          </p:nvPr>
        </p:nvPicPr>
        <p:blipFill>
          <a:blip r:embed="rId23">
            <a:extLst>
              <a:ext uri="{28A0092B-C50C-407E-A947-70E740481C1C}">
                <a14:useLocalDpi xmlns:a14="http://schemas.microsoft.com/office/drawing/2010/main" val="0"/>
              </a:ext>
            </a:extLst>
          </a:blip>
          <a:stretch>
            <a:fillRect/>
          </a:stretch>
        </p:blipFill>
        <p:spPr>
          <a:xfrm>
            <a:off x="6246254" y="4981459"/>
            <a:ext cx="3152823" cy="1154249"/>
          </a:xfrm>
          <a:prstGeom prst="rect">
            <a:avLst/>
          </a:prstGeom>
        </p:spPr>
      </p:pic>
      <p:grpSp>
        <p:nvGrpSpPr>
          <p:cNvPr id="6" name="Gruppo 5">
            <a:extLst>
              <a:ext uri="{FF2B5EF4-FFF2-40B4-BE49-F238E27FC236}">
                <a16:creationId xmlns:a16="http://schemas.microsoft.com/office/drawing/2014/main" id="{9CA1819E-402C-ADF8-AB3B-90D6957B0948}"/>
              </a:ext>
            </a:extLst>
          </p:cNvPr>
          <p:cNvGrpSpPr/>
          <p:nvPr/>
        </p:nvGrpSpPr>
        <p:grpSpPr>
          <a:xfrm>
            <a:off x="376655" y="1516908"/>
            <a:ext cx="5510155" cy="2045442"/>
            <a:chOff x="376655" y="1515767"/>
            <a:chExt cx="5740401" cy="2013980"/>
          </a:xfrm>
        </p:grpSpPr>
        <p:grpSp>
          <p:nvGrpSpPr>
            <p:cNvPr id="11" name="Group 86">
              <a:extLst>
                <a:ext uri="{FF2B5EF4-FFF2-40B4-BE49-F238E27FC236}">
                  <a16:creationId xmlns:a16="http://schemas.microsoft.com/office/drawing/2014/main" id="{A732B92B-2687-4C46-845F-137CFFA0D65F}"/>
                </a:ext>
              </a:extLst>
            </p:cNvPr>
            <p:cNvGrpSpPr>
              <a:grpSpLocks/>
            </p:cNvGrpSpPr>
            <p:nvPr/>
          </p:nvGrpSpPr>
          <p:grpSpPr bwMode="auto">
            <a:xfrm>
              <a:off x="376655" y="1515767"/>
              <a:ext cx="5740401" cy="1673225"/>
              <a:chOff x="1104" y="506"/>
              <a:chExt cx="3616" cy="1054"/>
            </a:xfrm>
          </p:grpSpPr>
          <p:sp>
            <p:nvSpPr>
              <p:cNvPr id="12" name="Line 49">
                <a:extLst>
                  <a:ext uri="{FF2B5EF4-FFF2-40B4-BE49-F238E27FC236}">
                    <a16:creationId xmlns:a16="http://schemas.microsoft.com/office/drawing/2014/main" id="{2C736E69-3DCB-4158-88CC-1B156675698F}"/>
                  </a:ext>
                </a:extLst>
              </p:cNvPr>
              <p:cNvSpPr>
                <a:spLocks noChangeShapeType="1"/>
              </p:cNvSpPr>
              <p:nvPr/>
            </p:nvSpPr>
            <p:spPr bwMode="auto">
              <a:xfrm>
                <a:off x="1440" y="1038"/>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 name="Line 50">
                <a:extLst>
                  <a:ext uri="{FF2B5EF4-FFF2-40B4-BE49-F238E27FC236}">
                    <a16:creationId xmlns:a16="http://schemas.microsoft.com/office/drawing/2014/main" id="{8C68CF18-9966-4521-966C-64EEA12D12E6}"/>
                  </a:ext>
                </a:extLst>
              </p:cNvPr>
              <p:cNvSpPr>
                <a:spLocks noChangeShapeType="1"/>
              </p:cNvSpPr>
              <p:nvPr/>
            </p:nvSpPr>
            <p:spPr bwMode="auto">
              <a:xfrm>
                <a:off x="1968" y="1038"/>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 name="Line 51">
                <a:extLst>
                  <a:ext uri="{FF2B5EF4-FFF2-40B4-BE49-F238E27FC236}">
                    <a16:creationId xmlns:a16="http://schemas.microsoft.com/office/drawing/2014/main" id="{409CC130-B649-449C-AD3F-DF1D5644847B}"/>
                  </a:ext>
                </a:extLst>
              </p:cNvPr>
              <p:cNvSpPr>
                <a:spLocks noChangeShapeType="1"/>
              </p:cNvSpPr>
              <p:nvPr/>
            </p:nvSpPr>
            <p:spPr bwMode="auto">
              <a:xfrm flipH="1">
                <a:off x="1440" y="1326"/>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5" name="Line 52">
                <a:extLst>
                  <a:ext uri="{FF2B5EF4-FFF2-40B4-BE49-F238E27FC236}">
                    <a16:creationId xmlns:a16="http://schemas.microsoft.com/office/drawing/2014/main" id="{C062DC26-7CC9-40C5-953E-02698A2AC5D5}"/>
                  </a:ext>
                </a:extLst>
              </p:cNvPr>
              <p:cNvSpPr>
                <a:spLocks noChangeShapeType="1"/>
              </p:cNvSpPr>
              <p:nvPr/>
            </p:nvSpPr>
            <p:spPr bwMode="auto">
              <a:xfrm>
                <a:off x="1872" y="1038"/>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6" name="Line 53">
                <a:extLst>
                  <a:ext uri="{FF2B5EF4-FFF2-40B4-BE49-F238E27FC236}">
                    <a16:creationId xmlns:a16="http://schemas.microsoft.com/office/drawing/2014/main" id="{91388C65-4E43-4059-BAEE-D3F9A111C36E}"/>
                  </a:ext>
                </a:extLst>
              </p:cNvPr>
              <p:cNvSpPr>
                <a:spLocks noChangeShapeType="1"/>
              </p:cNvSpPr>
              <p:nvPr/>
            </p:nvSpPr>
            <p:spPr bwMode="auto">
              <a:xfrm>
                <a:off x="1776" y="1038"/>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7" name="Line 54">
                <a:extLst>
                  <a:ext uri="{FF2B5EF4-FFF2-40B4-BE49-F238E27FC236}">
                    <a16:creationId xmlns:a16="http://schemas.microsoft.com/office/drawing/2014/main" id="{53551A71-411A-4AAA-9A84-C6C6DD22F080}"/>
                  </a:ext>
                </a:extLst>
              </p:cNvPr>
              <p:cNvSpPr>
                <a:spLocks noChangeShapeType="1"/>
              </p:cNvSpPr>
              <p:nvPr/>
            </p:nvSpPr>
            <p:spPr bwMode="auto">
              <a:xfrm>
                <a:off x="1680" y="1038"/>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 name="Line 55">
                <a:extLst>
                  <a:ext uri="{FF2B5EF4-FFF2-40B4-BE49-F238E27FC236}">
                    <a16:creationId xmlns:a16="http://schemas.microsoft.com/office/drawing/2014/main" id="{BEE1E747-9293-451D-BFD8-4AD477F4C856}"/>
                  </a:ext>
                </a:extLst>
              </p:cNvPr>
              <p:cNvSpPr>
                <a:spLocks noChangeShapeType="1"/>
              </p:cNvSpPr>
              <p:nvPr/>
            </p:nvSpPr>
            <p:spPr bwMode="auto">
              <a:xfrm>
                <a:off x="1584" y="1038"/>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 name="Line 56">
                <a:extLst>
                  <a:ext uri="{FF2B5EF4-FFF2-40B4-BE49-F238E27FC236}">
                    <a16:creationId xmlns:a16="http://schemas.microsoft.com/office/drawing/2014/main" id="{81FA3266-BB64-4B62-A651-E6CADB98208A}"/>
                  </a:ext>
                </a:extLst>
              </p:cNvPr>
              <p:cNvSpPr>
                <a:spLocks noChangeShapeType="1"/>
              </p:cNvSpPr>
              <p:nvPr/>
            </p:nvSpPr>
            <p:spPr bwMode="auto">
              <a:xfrm>
                <a:off x="1104" y="1182"/>
                <a:ext cx="336"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sp>
            <p:nvSpPr>
              <p:cNvPr id="20" name="Oval 57">
                <a:extLst>
                  <a:ext uri="{FF2B5EF4-FFF2-40B4-BE49-F238E27FC236}">
                    <a16:creationId xmlns:a16="http://schemas.microsoft.com/office/drawing/2014/main" id="{E694F1B9-A0B5-4907-8876-BE406D0298F2}"/>
                  </a:ext>
                </a:extLst>
              </p:cNvPr>
              <p:cNvSpPr>
                <a:spLocks noChangeArrowheads="1"/>
              </p:cNvSpPr>
              <p:nvPr/>
            </p:nvSpPr>
            <p:spPr bwMode="auto">
              <a:xfrm>
                <a:off x="2160" y="990"/>
                <a:ext cx="384" cy="384"/>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en-US" altLang="en-US" sz="2400">
                  <a:latin typeface="Comic Sans MS" panose="030F0702030302020204" pitchFamily="66" charset="0"/>
                </a:endParaRPr>
              </a:p>
            </p:txBody>
          </p:sp>
          <mc:AlternateContent xmlns:mc="http://schemas.openxmlformats.org/markup-compatibility/2006" xmlns:a14="http://schemas.microsoft.com/office/drawing/2010/main">
            <mc:Choice Requires="a14">
              <p:sp>
                <p:nvSpPr>
                  <p:cNvPr id="21" name="Text Box 58">
                    <a:extLst>
                      <a:ext uri="{FF2B5EF4-FFF2-40B4-BE49-F238E27FC236}">
                        <a16:creationId xmlns:a16="http://schemas.microsoft.com/office/drawing/2014/main" id="{37806F35-B100-4C39-8398-DD638A4F1343}"/>
                      </a:ext>
                    </a:extLst>
                  </p:cNvPr>
                  <p:cNvSpPr txBox="1">
                    <a:spLocks noChangeArrowheads="1"/>
                  </p:cNvSpPr>
                  <p:nvPr/>
                </p:nvSpPr>
                <p:spPr bwMode="auto">
                  <a:xfrm>
                    <a:off x="2157" y="1056"/>
                    <a:ext cx="384" cy="257"/>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buNone/>
                    </a:pPr>
                    <a14:m>
                      <m:oMathPara xmlns:m="http://schemas.openxmlformats.org/officeDocument/2006/math">
                        <m:oMathParaPr>
                          <m:jc m:val="centerGroup"/>
                        </m:oMathParaPr>
                        <m:oMath xmlns:m="http://schemas.openxmlformats.org/officeDocument/2006/math">
                          <m:sSub>
                            <m:sSubPr>
                              <m:ctrlPr>
                                <a:rPr lang="it-IT" altLang="it-IT" sz="1800" i="1" dirty="0">
                                  <a:solidFill>
                                    <a:srgbClr val="E71224"/>
                                  </a:solidFill>
                                  <a:latin typeface="Cambria Math" panose="02040503050406030204" pitchFamily="18" charset="0"/>
                                </a:rPr>
                              </m:ctrlPr>
                            </m:sSubPr>
                            <m:e>
                              <m:r>
                                <a:rPr lang="it-IT" altLang="it-IT" sz="1800" i="1" dirty="0">
                                  <a:solidFill>
                                    <a:srgbClr val="E71224"/>
                                  </a:solidFill>
                                  <a:latin typeface="Cambria Math" panose="02040503050406030204" pitchFamily="18" charset="0"/>
                                </a:rPr>
                                <m:t>𝜇</m:t>
                              </m:r>
                            </m:e>
                            <m:sub>
                              <m:r>
                                <a:rPr lang="it-IT" altLang="it-IT" sz="1800" i="1" dirty="0">
                                  <a:solidFill>
                                    <a:srgbClr val="E71224"/>
                                  </a:solidFill>
                                  <a:latin typeface="Cambria Math" panose="02040503050406030204" pitchFamily="18" charset="0"/>
                                </a:rPr>
                                <m:t>1</m:t>
                              </m:r>
                            </m:sub>
                          </m:sSub>
                        </m:oMath>
                      </m:oMathPara>
                    </a14:m>
                    <a:endParaRPr lang="en-GB" sz="1800" dirty="0"/>
                  </a:p>
                </p:txBody>
              </p:sp>
            </mc:Choice>
            <mc:Fallback xmlns="">
              <p:sp>
                <p:nvSpPr>
                  <p:cNvPr id="21" name="Text Box 58">
                    <a:extLst>
                      <a:ext uri="{FF2B5EF4-FFF2-40B4-BE49-F238E27FC236}">
                        <a16:creationId xmlns:a16="http://schemas.microsoft.com/office/drawing/2014/main" id="{37806F35-B100-4C39-8398-DD638A4F1343}"/>
                      </a:ext>
                    </a:extLst>
                  </p:cNvPr>
                  <p:cNvSpPr txBox="1">
                    <a:spLocks noRot="1" noChangeAspect="1" noMove="1" noResize="1" noEditPoints="1" noAdjustHandles="1" noChangeArrowheads="1" noChangeShapeType="1" noTextEdit="1"/>
                  </p:cNvSpPr>
                  <p:nvPr/>
                </p:nvSpPr>
                <p:spPr bwMode="auto">
                  <a:xfrm>
                    <a:off x="2157" y="1056"/>
                    <a:ext cx="384" cy="257"/>
                  </a:xfrm>
                  <a:prstGeom prst="rect">
                    <a:avLst/>
                  </a:prstGeom>
                  <a:blipFill>
                    <a:blip r:embed="rId24"/>
                    <a:stretch>
                      <a:fillRect/>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it-IT">
                        <a:noFill/>
                      </a:rPr>
                      <a:t> </a:t>
                    </a:r>
                  </a:p>
                </p:txBody>
              </p:sp>
            </mc:Fallback>
          </mc:AlternateContent>
          <p:sp>
            <p:nvSpPr>
              <p:cNvPr id="22" name="Line 59">
                <a:extLst>
                  <a:ext uri="{FF2B5EF4-FFF2-40B4-BE49-F238E27FC236}">
                    <a16:creationId xmlns:a16="http://schemas.microsoft.com/office/drawing/2014/main" id="{CD9A1832-00ED-4F22-B598-EE532FB969A9}"/>
                  </a:ext>
                </a:extLst>
              </p:cNvPr>
              <p:cNvSpPr>
                <a:spLocks noChangeShapeType="1"/>
              </p:cNvSpPr>
              <p:nvPr/>
            </p:nvSpPr>
            <p:spPr bwMode="auto">
              <a:xfrm>
                <a:off x="1968" y="1182"/>
                <a:ext cx="1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3" name="Line 60">
                <a:extLst>
                  <a:ext uri="{FF2B5EF4-FFF2-40B4-BE49-F238E27FC236}">
                    <a16:creationId xmlns:a16="http://schemas.microsoft.com/office/drawing/2014/main" id="{C4D71921-DD91-4990-B56E-33C75EE78BD8}"/>
                  </a:ext>
                </a:extLst>
              </p:cNvPr>
              <p:cNvSpPr>
                <a:spLocks noChangeShapeType="1"/>
              </p:cNvSpPr>
              <p:nvPr/>
            </p:nvSpPr>
            <p:spPr bwMode="auto">
              <a:xfrm>
                <a:off x="2880" y="960"/>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4" name="Line 61">
                <a:extLst>
                  <a:ext uri="{FF2B5EF4-FFF2-40B4-BE49-F238E27FC236}">
                    <a16:creationId xmlns:a16="http://schemas.microsoft.com/office/drawing/2014/main" id="{B0B63474-5EBA-4070-959B-E55C5E56336B}"/>
                  </a:ext>
                </a:extLst>
              </p:cNvPr>
              <p:cNvSpPr>
                <a:spLocks noChangeShapeType="1"/>
              </p:cNvSpPr>
              <p:nvPr/>
            </p:nvSpPr>
            <p:spPr bwMode="auto">
              <a:xfrm>
                <a:off x="3408" y="9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 name="Line 62">
                <a:extLst>
                  <a:ext uri="{FF2B5EF4-FFF2-40B4-BE49-F238E27FC236}">
                    <a16:creationId xmlns:a16="http://schemas.microsoft.com/office/drawing/2014/main" id="{3DB6441D-317F-4640-BEE7-FA935F2CD5E8}"/>
                  </a:ext>
                </a:extLst>
              </p:cNvPr>
              <p:cNvSpPr>
                <a:spLocks noChangeShapeType="1"/>
              </p:cNvSpPr>
              <p:nvPr/>
            </p:nvSpPr>
            <p:spPr bwMode="auto">
              <a:xfrm flipH="1">
                <a:off x="2880" y="1248"/>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6" name="Line 63">
                <a:extLst>
                  <a:ext uri="{FF2B5EF4-FFF2-40B4-BE49-F238E27FC236}">
                    <a16:creationId xmlns:a16="http://schemas.microsoft.com/office/drawing/2014/main" id="{B128F31F-B674-46AC-8894-7035B786251F}"/>
                  </a:ext>
                </a:extLst>
              </p:cNvPr>
              <p:cNvSpPr>
                <a:spLocks noChangeShapeType="1"/>
              </p:cNvSpPr>
              <p:nvPr/>
            </p:nvSpPr>
            <p:spPr bwMode="auto">
              <a:xfrm>
                <a:off x="3312" y="9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7" name="Line 64">
                <a:extLst>
                  <a:ext uri="{FF2B5EF4-FFF2-40B4-BE49-F238E27FC236}">
                    <a16:creationId xmlns:a16="http://schemas.microsoft.com/office/drawing/2014/main" id="{44D831A8-AEDA-4FF2-808B-554AC0E77DF3}"/>
                  </a:ext>
                </a:extLst>
              </p:cNvPr>
              <p:cNvSpPr>
                <a:spLocks noChangeShapeType="1"/>
              </p:cNvSpPr>
              <p:nvPr/>
            </p:nvSpPr>
            <p:spPr bwMode="auto">
              <a:xfrm>
                <a:off x="3216" y="9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8" name="Line 65">
                <a:extLst>
                  <a:ext uri="{FF2B5EF4-FFF2-40B4-BE49-F238E27FC236}">
                    <a16:creationId xmlns:a16="http://schemas.microsoft.com/office/drawing/2014/main" id="{59636128-E731-4491-AF86-06BD047139CE}"/>
                  </a:ext>
                </a:extLst>
              </p:cNvPr>
              <p:cNvSpPr>
                <a:spLocks noChangeShapeType="1"/>
              </p:cNvSpPr>
              <p:nvPr/>
            </p:nvSpPr>
            <p:spPr bwMode="auto">
              <a:xfrm>
                <a:off x="3120" y="9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9" name="Line 66">
                <a:extLst>
                  <a:ext uri="{FF2B5EF4-FFF2-40B4-BE49-F238E27FC236}">
                    <a16:creationId xmlns:a16="http://schemas.microsoft.com/office/drawing/2014/main" id="{C8706D0D-F098-41A0-B340-63DEBED2BFAA}"/>
                  </a:ext>
                </a:extLst>
              </p:cNvPr>
              <p:cNvSpPr>
                <a:spLocks noChangeShapeType="1"/>
              </p:cNvSpPr>
              <p:nvPr/>
            </p:nvSpPr>
            <p:spPr bwMode="auto">
              <a:xfrm>
                <a:off x="3024" y="9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0" name="Line 67">
                <a:extLst>
                  <a:ext uri="{FF2B5EF4-FFF2-40B4-BE49-F238E27FC236}">
                    <a16:creationId xmlns:a16="http://schemas.microsoft.com/office/drawing/2014/main" id="{1D60652D-1AC8-41A0-84B3-1C3130E099EC}"/>
                  </a:ext>
                </a:extLst>
              </p:cNvPr>
              <p:cNvSpPr>
                <a:spLocks noChangeShapeType="1"/>
              </p:cNvSpPr>
              <p:nvPr/>
            </p:nvSpPr>
            <p:spPr bwMode="auto">
              <a:xfrm>
                <a:off x="2544" y="1182"/>
                <a:ext cx="336"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1" name="Oval 68">
                <a:extLst>
                  <a:ext uri="{FF2B5EF4-FFF2-40B4-BE49-F238E27FC236}">
                    <a16:creationId xmlns:a16="http://schemas.microsoft.com/office/drawing/2014/main" id="{F915ECA6-5928-4B19-9D1B-F19EFC049CA1}"/>
                  </a:ext>
                </a:extLst>
              </p:cNvPr>
              <p:cNvSpPr>
                <a:spLocks noChangeArrowheads="1"/>
              </p:cNvSpPr>
              <p:nvPr/>
            </p:nvSpPr>
            <p:spPr bwMode="auto">
              <a:xfrm>
                <a:off x="3600" y="912"/>
                <a:ext cx="384" cy="384"/>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en-US" altLang="en-US" sz="2400">
                  <a:latin typeface="Comic Sans MS" panose="030F0702030302020204" pitchFamily="66" charset="0"/>
                </a:endParaRPr>
              </a:p>
            </p:txBody>
          </p:sp>
          <mc:AlternateContent xmlns:mc="http://schemas.openxmlformats.org/markup-compatibility/2006" xmlns:a14="http://schemas.microsoft.com/office/drawing/2010/main">
            <mc:Choice Requires="a14">
              <p:sp>
                <p:nvSpPr>
                  <p:cNvPr id="32" name="Text Box 69 1">
                    <a:extLst>
                      <a:ext uri="{FF2B5EF4-FFF2-40B4-BE49-F238E27FC236}">
                        <a16:creationId xmlns:a16="http://schemas.microsoft.com/office/drawing/2014/main" id="{A592B3BA-613B-4231-96D2-0B26812AF194}"/>
                      </a:ext>
                    </a:extLst>
                  </p:cNvPr>
                  <p:cNvSpPr txBox="1">
                    <a:spLocks noChangeArrowheads="1"/>
                  </p:cNvSpPr>
                  <p:nvPr/>
                </p:nvSpPr>
                <p:spPr bwMode="auto">
                  <a:xfrm>
                    <a:off x="3616" y="953"/>
                    <a:ext cx="384" cy="257"/>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buNone/>
                    </a:pPr>
                    <a14:m>
                      <m:oMathPara xmlns:m="http://schemas.openxmlformats.org/officeDocument/2006/math">
                        <m:oMathParaPr>
                          <m:jc m:val="centerGroup"/>
                        </m:oMathParaPr>
                        <m:oMath xmlns:m="http://schemas.openxmlformats.org/officeDocument/2006/math">
                          <m:sSub>
                            <m:sSubPr>
                              <m:ctrlPr>
                                <a:rPr lang="it-IT" altLang="it-IT" sz="1800" i="1" dirty="0" smtClean="0">
                                  <a:solidFill>
                                    <a:srgbClr val="E71224"/>
                                  </a:solidFill>
                                  <a:latin typeface="Cambria Math" panose="02040503050406030204" pitchFamily="18" charset="0"/>
                                </a:rPr>
                              </m:ctrlPr>
                            </m:sSubPr>
                            <m:e>
                              <m:r>
                                <a:rPr lang="it-IT" altLang="it-IT" sz="1800" i="1" dirty="0">
                                  <a:solidFill>
                                    <a:srgbClr val="E71224"/>
                                  </a:solidFill>
                                  <a:latin typeface="Cambria Math" panose="02040503050406030204" pitchFamily="18" charset="0"/>
                                </a:rPr>
                                <m:t>𝜇</m:t>
                              </m:r>
                            </m:e>
                            <m:sub>
                              <m:r>
                                <a:rPr lang="it-IT" altLang="it-IT" sz="1800" b="0" i="1" dirty="0" smtClean="0">
                                  <a:solidFill>
                                    <a:srgbClr val="E71224"/>
                                  </a:solidFill>
                                  <a:latin typeface="Cambria Math" panose="02040503050406030204" pitchFamily="18" charset="0"/>
                                </a:rPr>
                                <m:t>2</m:t>
                              </m:r>
                            </m:sub>
                          </m:sSub>
                        </m:oMath>
                      </m:oMathPara>
                    </a14:m>
                    <a:endParaRPr lang="en-GB" sz="1800" dirty="0"/>
                  </a:p>
                </p:txBody>
              </p:sp>
            </mc:Choice>
            <mc:Fallback xmlns="">
              <p:sp>
                <p:nvSpPr>
                  <p:cNvPr id="32" name="Text Box 69 1">
                    <a:extLst>
                      <a:ext uri="{FF2B5EF4-FFF2-40B4-BE49-F238E27FC236}">
                        <a16:creationId xmlns:a16="http://schemas.microsoft.com/office/drawing/2014/main" id="{A592B3BA-613B-4231-96D2-0B26812AF194}"/>
                      </a:ext>
                    </a:extLst>
                  </p:cNvPr>
                  <p:cNvSpPr txBox="1">
                    <a:spLocks noRot="1" noChangeAspect="1" noMove="1" noResize="1" noEditPoints="1" noAdjustHandles="1" noChangeArrowheads="1" noChangeShapeType="1" noTextEdit="1"/>
                  </p:cNvSpPr>
                  <p:nvPr/>
                </p:nvSpPr>
                <p:spPr bwMode="auto">
                  <a:xfrm>
                    <a:off x="3616" y="953"/>
                    <a:ext cx="384" cy="257"/>
                  </a:xfrm>
                  <a:prstGeom prst="rect">
                    <a:avLst/>
                  </a:prstGeom>
                  <a:blipFill>
                    <a:blip r:embed="rId25"/>
                    <a:stretch>
                      <a:fillRect/>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it-IT">
                        <a:noFill/>
                      </a:rPr>
                      <a:t> </a:t>
                    </a:r>
                  </a:p>
                </p:txBody>
              </p:sp>
            </mc:Fallback>
          </mc:AlternateContent>
          <p:sp>
            <p:nvSpPr>
              <p:cNvPr id="33" name="Line 70">
                <a:extLst>
                  <a:ext uri="{FF2B5EF4-FFF2-40B4-BE49-F238E27FC236}">
                    <a16:creationId xmlns:a16="http://schemas.microsoft.com/office/drawing/2014/main" id="{F10433E2-4C44-4A6D-ABFC-E890A8556FD3}"/>
                  </a:ext>
                </a:extLst>
              </p:cNvPr>
              <p:cNvSpPr>
                <a:spLocks noChangeShapeType="1"/>
              </p:cNvSpPr>
              <p:nvPr/>
            </p:nvSpPr>
            <p:spPr bwMode="auto">
              <a:xfrm>
                <a:off x="3408" y="1104"/>
                <a:ext cx="1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4" name="Line 71">
                <a:extLst>
                  <a:ext uri="{FF2B5EF4-FFF2-40B4-BE49-F238E27FC236}">
                    <a16:creationId xmlns:a16="http://schemas.microsoft.com/office/drawing/2014/main" id="{51C58136-EC09-425E-A07E-F2DCDE619250}"/>
                  </a:ext>
                </a:extLst>
              </p:cNvPr>
              <p:cNvSpPr>
                <a:spLocks noChangeShapeType="1"/>
              </p:cNvSpPr>
              <p:nvPr/>
            </p:nvSpPr>
            <p:spPr bwMode="auto">
              <a:xfrm>
                <a:off x="3984" y="1104"/>
                <a:ext cx="3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5" name="Line 72">
                <a:extLst>
                  <a:ext uri="{FF2B5EF4-FFF2-40B4-BE49-F238E27FC236}">
                    <a16:creationId xmlns:a16="http://schemas.microsoft.com/office/drawing/2014/main" id="{9D24914B-8F5A-4658-9908-D968AFDFA6A1}"/>
                  </a:ext>
                </a:extLst>
              </p:cNvPr>
              <p:cNvSpPr>
                <a:spLocks noChangeShapeType="1"/>
              </p:cNvSpPr>
              <p:nvPr/>
            </p:nvSpPr>
            <p:spPr bwMode="auto">
              <a:xfrm>
                <a:off x="2640" y="1008"/>
                <a:ext cx="24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6" name="Line 73">
                <a:extLst>
                  <a:ext uri="{FF2B5EF4-FFF2-40B4-BE49-F238E27FC236}">
                    <a16:creationId xmlns:a16="http://schemas.microsoft.com/office/drawing/2014/main" id="{65DF3D0F-BEF0-418B-A578-72FA5C9B4C0F}"/>
                  </a:ext>
                </a:extLst>
              </p:cNvPr>
              <p:cNvSpPr>
                <a:spLocks noChangeShapeType="1"/>
              </p:cNvSpPr>
              <p:nvPr/>
            </p:nvSpPr>
            <p:spPr bwMode="auto">
              <a:xfrm flipH="1">
                <a:off x="1104" y="1536"/>
                <a:ext cx="321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7" name="Line 74">
                <a:extLst>
                  <a:ext uri="{FF2B5EF4-FFF2-40B4-BE49-F238E27FC236}">
                    <a16:creationId xmlns:a16="http://schemas.microsoft.com/office/drawing/2014/main" id="{453F5C31-5EB4-447E-A3E5-655B909A968F}"/>
                  </a:ext>
                </a:extLst>
              </p:cNvPr>
              <p:cNvSpPr>
                <a:spLocks noChangeShapeType="1"/>
              </p:cNvSpPr>
              <p:nvPr/>
            </p:nvSpPr>
            <p:spPr bwMode="auto">
              <a:xfrm>
                <a:off x="1104" y="1182"/>
                <a:ext cx="0" cy="35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8" name="Line 75">
                <a:extLst>
                  <a:ext uri="{FF2B5EF4-FFF2-40B4-BE49-F238E27FC236}">
                    <a16:creationId xmlns:a16="http://schemas.microsoft.com/office/drawing/2014/main" id="{998E4B74-65D3-4C1F-9656-01271725645C}"/>
                  </a:ext>
                </a:extLst>
              </p:cNvPr>
              <p:cNvSpPr>
                <a:spLocks noChangeShapeType="1"/>
              </p:cNvSpPr>
              <p:nvPr/>
            </p:nvSpPr>
            <p:spPr bwMode="auto">
              <a:xfrm flipV="1">
                <a:off x="4320" y="768"/>
                <a:ext cx="0" cy="76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9" name="Line 76">
                <a:extLst>
                  <a:ext uri="{FF2B5EF4-FFF2-40B4-BE49-F238E27FC236}">
                    <a16:creationId xmlns:a16="http://schemas.microsoft.com/office/drawing/2014/main" id="{31669C8C-E678-42BE-B8DB-337F1F8A97E7}"/>
                  </a:ext>
                </a:extLst>
              </p:cNvPr>
              <p:cNvSpPr>
                <a:spLocks noChangeShapeType="1"/>
              </p:cNvSpPr>
              <p:nvPr/>
            </p:nvSpPr>
            <p:spPr bwMode="auto">
              <a:xfrm flipH="1">
                <a:off x="2640" y="768"/>
                <a:ext cx="168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0" name="Line 77">
                <a:extLst>
                  <a:ext uri="{FF2B5EF4-FFF2-40B4-BE49-F238E27FC236}">
                    <a16:creationId xmlns:a16="http://schemas.microsoft.com/office/drawing/2014/main" id="{C0BAAA8E-7B9B-42A9-8D23-8B2CEFC2574F}"/>
                  </a:ext>
                </a:extLst>
              </p:cNvPr>
              <p:cNvSpPr>
                <a:spLocks noChangeShapeType="1"/>
              </p:cNvSpPr>
              <p:nvPr/>
            </p:nvSpPr>
            <p:spPr bwMode="auto">
              <a:xfrm>
                <a:off x="2640" y="768"/>
                <a:ext cx="0" cy="2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mc:AlternateContent xmlns:mc="http://schemas.openxmlformats.org/markup-compatibility/2006" xmlns:a14="http://schemas.microsoft.com/office/drawing/2010/main">
            <mc:Choice Requires="a14">
              <p:sp>
                <p:nvSpPr>
                  <p:cNvPr id="49" name="Text Box 69 2">
                    <a:extLst>
                      <a:ext uri="{FF2B5EF4-FFF2-40B4-BE49-F238E27FC236}">
                        <a16:creationId xmlns:a16="http://schemas.microsoft.com/office/drawing/2014/main" id="{44198873-BE31-4A44-AD55-3411A9296311}"/>
                      </a:ext>
                    </a:extLst>
                  </p:cNvPr>
                  <p:cNvSpPr txBox="1">
                    <a:spLocks noChangeArrowheads="1"/>
                  </p:cNvSpPr>
                  <p:nvPr/>
                </p:nvSpPr>
                <p:spPr bwMode="auto">
                  <a:xfrm>
                    <a:off x="3368" y="1303"/>
                    <a:ext cx="1352" cy="257"/>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buNone/>
                    </a:pPr>
                    <a14:m>
                      <m:oMathPara xmlns:m="http://schemas.openxmlformats.org/officeDocument/2006/math">
                        <m:oMathParaPr>
                          <m:jc m:val="centerGroup"/>
                        </m:oMathParaPr>
                        <m:oMath xmlns:m="http://schemas.openxmlformats.org/officeDocument/2006/math">
                          <m:sSub>
                            <m:sSubPr>
                              <m:ctrlPr>
                                <a:rPr lang="it-IT" altLang="it-IT" sz="1800" b="0" i="1" dirty="0" smtClean="0">
                                  <a:solidFill>
                                    <a:srgbClr val="E71224"/>
                                  </a:solidFill>
                                  <a:latin typeface="Cambria Math" panose="02040503050406030204" pitchFamily="18" charset="0"/>
                                </a:rPr>
                              </m:ctrlPr>
                            </m:sSubPr>
                            <m:e>
                              <m:r>
                                <a:rPr lang="it-IT" altLang="it-IT" sz="1800" b="0" i="1" dirty="0" smtClean="0">
                                  <a:solidFill>
                                    <a:srgbClr val="E71224"/>
                                  </a:solidFill>
                                  <a:latin typeface="Cambria Math" panose="02040503050406030204" pitchFamily="18" charset="0"/>
                                </a:rPr>
                                <m:t>𝑟</m:t>
                              </m:r>
                            </m:e>
                            <m:sub>
                              <m:r>
                                <a:rPr lang="it-IT" altLang="it-IT" sz="1800" b="0" i="1" dirty="0" smtClean="0">
                                  <a:solidFill>
                                    <a:srgbClr val="E71224"/>
                                  </a:solidFill>
                                  <a:latin typeface="Cambria Math" panose="02040503050406030204" pitchFamily="18" charset="0"/>
                                </a:rPr>
                                <m:t>21</m:t>
                              </m:r>
                            </m:sub>
                          </m:sSub>
                          <m:r>
                            <a:rPr lang="it-IT" altLang="it-IT" sz="1800" b="0" i="1" dirty="0" smtClean="0">
                              <a:solidFill>
                                <a:srgbClr val="E71224"/>
                              </a:solidFill>
                              <a:latin typeface="Cambria Math" panose="02040503050406030204" pitchFamily="18" charset="0"/>
                            </a:rPr>
                            <m:t>=</m:t>
                          </m:r>
                          <m:r>
                            <a:rPr lang="it-IT" altLang="it-IT" sz="1800" b="0" i="1" dirty="0" smtClean="0">
                              <a:solidFill>
                                <a:srgbClr val="E71224"/>
                              </a:solidFill>
                              <a:latin typeface="Cambria Math" panose="02040503050406030204" pitchFamily="18" charset="0"/>
                            </a:rPr>
                            <m:t>𝑝</m:t>
                          </m:r>
                        </m:oMath>
                      </m:oMathPara>
                    </a14:m>
                    <a:endParaRPr lang="en-GB" sz="1800" dirty="0"/>
                  </a:p>
                </p:txBody>
              </p:sp>
            </mc:Choice>
            <mc:Fallback xmlns="">
              <p:sp>
                <p:nvSpPr>
                  <p:cNvPr id="49" name="Text Box 69 2">
                    <a:extLst>
                      <a:ext uri="{FF2B5EF4-FFF2-40B4-BE49-F238E27FC236}">
                        <a16:creationId xmlns:a16="http://schemas.microsoft.com/office/drawing/2014/main" id="{44198873-BE31-4A44-AD55-3411A9296311}"/>
                      </a:ext>
                    </a:extLst>
                  </p:cNvPr>
                  <p:cNvSpPr txBox="1">
                    <a:spLocks noRot="1" noChangeAspect="1" noMove="1" noResize="1" noEditPoints="1" noAdjustHandles="1" noChangeArrowheads="1" noChangeShapeType="1" noTextEdit="1"/>
                  </p:cNvSpPr>
                  <p:nvPr/>
                </p:nvSpPr>
                <p:spPr bwMode="auto">
                  <a:xfrm>
                    <a:off x="3368" y="1303"/>
                    <a:ext cx="1352" cy="257"/>
                  </a:xfrm>
                  <a:prstGeom prst="rect">
                    <a:avLst/>
                  </a:prstGeom>
                  <a:blipFill>
                    <a:blip r:embed="rId26"/>
                    <a:stretch>
                      <a:fillRect/>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50" name="Text Box 69 3 1">
                    <a:extLst>
                      <a:ext uri="{FF2B5EF4-FFF2-40B4-BE49-F238E27FC236}">
                        <a16:creationId xmlns:a16="http://schemas.microsoft.com/office/drawing/2014/main" id="{85FE9DCF-C751-46DE-9C43-4F7EC7534075}"/>
                      </a:ext>
                    </a:extLst>
                  </p:cNvPr>
                  <p:cNvSpPr txBox="1">
                    <a:spLocks noChangeArrowheads="1"/>
                  </p:cNvSpPr>
                  <p:nvPr/>
                </p:nvSpPr>
                <p:spPr bwMode="auto">
                  <a:xfrm>
                    <a:off x="2632" y="506"/>
                    <a:ext cx="1352" cy="257"/>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buNone/>
                    </a:pPr>
                    <a14:m>
                      <m:oMathPara xmlns:m="http://schemas.openxmlformats.org/officeDocument/2006/math">
                        <m:oMathParaPr>
                          <m:jc m:val="centerGroup"/>
                        </m:oMathParaPr>
                        <m:oMath xmlns:m="http://schemas.openxmlformats.org/officeDocument/2006/math">
                          <m:sSub>
                            <m:sSubPr>
                              <m:ctrlPr>
                                <a:rPr lang="it-IT" altLang="it-IT" sz="1800" b="0" i="1" dirty="0" smtClean="0">
                                  <a:solidFill>
                                    <a:srgbClr val="E71224"/>
                                  </a:solidFill>
                                  <a:latin typeface="Cambria Math" panose="02040503050406030204" pitchFamily="18" charset="0"/>
                                </a:rPr>
                              </m:ctrlPr>
                            </m:sSubPr>
                            <m:e>
                              <m:r>
                                <a:rPr lang="it-IT" altLang="it-IT" sz="1800" b="0" i="1" dirty="0" smtClean="0">
                                  <a:solidFill>
                                    <a:srgbClr val="E71224"/>
                                  </a:solidFill>
                                  <a:latin typeface="Cambria Math" panose="02040503050406030204" pitchFamily="18" charset="0"/>
                                </a:rPr>
                                <m:t>𝑟</m:t>
                              </m:r>
                            </m:e>
                            <m:sub>
                              <m:r>
                                <a:rPr lang="it-IT" altLang="it-IT" sz="1800" b="0" i="1" dirty="0" smtClean="0">
                                  <a:solidFill>
                                    <a:srgbClr val="E71224"/>
                                  </a:solidFill>
                                  <a:latin typeface="Cambria Math" panose="02040503050406030204" pitchFamily="18" charset="0"/>
                                </a:rPr>
                                <m:t>22</m:t>
                              </m:r>
                            </m:sub>
                          </m:sSub>
                          <m:r>
                            <a:rPr lang="it-IT" altLang="it-IT" sz="1800" b="0" i="1" dirty="0" smtClean="0">
                              <a:solidFill>
                                <a:srgbClr val="E71224"/>
                              </a:solidFill>
                              <a:latin typeface="Cambria Math" panose="02040503050406030204" pitchFamily="18" charset="0"/>
                            </a:rPr>
                            <m:t>=1−</m:t>
                          </m:r>
                          <m:r>
                            <a:rPr lang="it-IT" altLang="it-IT" sz="1800" b="0" i="1" dirty="0" smtClean="0">
                              <a:solidFill>
                                <a:srgbClr val="E71224"/>
                              </a:solidFill>
                              <a:latin typeface="Cambria Math" panose="02040503050406030204" pitchFamily="18" charset="0"/>
                            </a:rPr>
                            <m:t>𝑝</m:t>
                          </m:r>
                        </m:oMath>
                      </m:oMathPara>
                    </a14:m>
                    <a:endParaRPr lang="en-GB" sz="1800" dirty="0"/>
                  </a:p>
                </p:txBody>
              </p:sp>
            </mc:Choice>
            <mc:Fallback xmlns="">
              <p:sp>
                <p:nvSpPr>
                  <p:cNvPr id="50" name="Text Box 69 3 1">
                    <a:extLst>
                      <a:ext uri="{FF2B5EF4-FFF2-40B4-BE49-F238E27FC236}">
                        <a16:creationId xmlns:a16="http://schemas.microsoft.com/office/drawing/2014/main" id="{85FE9DCF-C751-46DE-9C43-4F7EC7534075}"/>
                      </a:ext>
                    </a:extLst>
                  </p:cNvPr>
                  <p:cNvSpPr txBox="1">
                    <a:spLocks noRot="1" noChangeAspect="1" noMove="1" noResize="1" noEditPoints="1" noAdjustHandles="1" noChangeArrowheads="1" noChangeShapeType="1" noTextEdit="1"/>
                  </p:cNvSpPr>
                  <p:nvPr/>
                </p:nvSpPr>
                <p:spPr bwMode="auto">
                  <a:xfrm>
                    <a:off x="2632" y="506"/>
                    <a:ext cx="1352" cy="257"/>
                  </a:xfrm>
                  <a:prstGeom prst="rect">
                    <a:avLst/>
                  </a:prstGeom>
                  <a:blipFill>
                    <a:blip r:embed="rId27"/>
                    <a:stretch>
                      <a:fillRect/>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it-IT">
                        <a:noFill/>
                      </a:rPr>
                      <a:t> </a:t>
                    </a:r>
                  </a:p>
                </p:txBody>
              </p:sp>
            </mc:Fallback>
          </mc:AlternateContent>
        </p:grpSp>
        <mc:AlternateContent xmlns:mc="http://schemas.openxmlformats.org/markup-compatibility/2006" xmlns:a14="http://schemas.microsoft.com/office/drawing/2010/main">
          <mc:Choice Requires="a14">
            <p:sp>
              <p:nvSpPr>
                <p:cNvPr id="48" name="Rettangolo 47">
                  <a:extLst>
                    <a:ext uri="{FF2B5EF4-FFF2-40B4-BE49-F238E27FC236}">
                      <a16:creationId xmlns:a16="http://schemas.microsoft.com/office/drawing/2014/main" id="{F38BF960-CDD5-42C1-AADF-A390E5172727}"/>
                    </a:ext>
                  </a:extLst>
                </p:cNvPr>
                <p:cNvSpPr/>
                <p:nvPr/>
              </p:nvSpPr>
              <p:spPr>
                <a:xfrm>
                  <a:off x="2858122" y="3121641"/>
                  <a:ext cx="862290" cy="40810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altLang="it-IT" i="1" dirty="0">
                            <a:solidFill>
                              <a:srgbClr val="E71224"/>
                            </a:solidFill>
                            <a:latin typeface="Cambria Math" panose="02040503050406030204" pitchFamily="18" charset="0"/>
                          </a:rPr>
                          <m:t>𝑛</m:t>
                        </m:r>
                        <m:r>
                          <a:rPr lang="it-IT" altLang="it-IT" i="1" dirty="0">
                            <a:solidFill>
                              <a:srgbClr val="E71224"/>
                            </a:solidFill>
                            <a:latin typeface="Cambria Math" panose="02040503050406030204" pitchFamily="18" charset="0"/>
                          </a:rPr>
                          <m:t>=3</m:t>
                        </m:r>
                      </m:oMath>
                    </m:oMathPara>
                  </a14:m>
                  <a:endParaRPr lang="it-IT" altLang="it-IT" dirty="0">
                    <a:solidFill>
                      <a:srgbClr val="E71224"/>
                    </a:solidFill>
                  </a:endParaRPr>
                </a:p>
              </p:txBody>
            </p:sp>
          </mc:Choice>
          <mc:Fallback xmlns="">
            <p:sp>
              <p:nvSpPr>
                <p:cNvPr id="48" name="Rettangolo 47">
                  <a:extLst>
                    <a:ext uri="{FF2B5EF4-FFF2-40B4-BE49-F238E27FC236}">
                      <a16:creationId xmlns:a16="http://schemas.microsoft.com/office/drawing/2014/main" id="{F38BF960-CDD5-42C1-AADF-A390E5172727}"/>
                    </a:ext>
                  </a:extLst>
                </p:cNvPr>
                <p:cNvSpPr>
                  <a:spLocks noRot="1" noChangeAspect="1" noMove="1" noResize="1" noEditPoints="1" noAdjustHandles="1" noChangeArrowheads="1" noChangeShapeType="1" noTextEdit="1"/>
                </p:cNvSpPr>
                <p:nvPr/>
              </p:nvSpPr>
              <p:spPr>
                <a:xfrm>
                  <a:off x="2858122" y="3121641"/>
                  <a:ext cx="862290" cy="408106"/>
                </a:xfrm>
                <a:prstGeom prst="rect">
                  <a:avLst/>
                </a:prstGeom>
                <a:blipFill>
                  <a:blip r:embed="rId28"/>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51" name="Text Box 69 3 2">
                  <a:extLst>
                    <a:ext uri="{FF2B5EF4-FFF2-40B4-BE49-F238E27FC236}">
                      <a16:creationId xmlns:a16="http://schemas.microsoft.com/office/drawing/2014/main" id="{B51191D8-7C40-4E56-80C8-8C84B827B767}"/>
                    </a:ext>
                  </a:extLst>
                </p:cNvPr>
                <p:cNvSpPr txBox="1">
                  <a:spLocks noChangeArrowheads="1"/>
                </p:cNvSpPr>
                <p:nvPr/>
              </p:nvSpPr>
              <p:spPr bwMode="auto">
                <a:xfrm>
                  <a:off x="2034006" y="2630985"/>
                  <a:ext cx="2146299" cy="408106"/>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buNone/>
                  </a:pPr>
                  <a14:m>
                    <m:oMathPara xmlns:m="http://schemas.openxmlformats.org/officeDocument/2006/math">
                      <m:oMathParaPr>
                        <m:jc m:val="centerGroup"/>
                      </m:oMathParaPr>
                      <m:oMath xmlns:m="http://schemas.openxmlformats.org/officeDocument/2006/math">
                        <m:sSub>
                          <m:sSubPr>
                            <m:ctrlPr>
                              <a:rPr lang="it-IT" altLang="it-IT" sz="1800" b="0" i="1" dirty="0" smtClean="0">
                                <a:solidFill>
                                  <a:srgbClr val="E71224"/>
                                </a:solidFill>
                                <a:latin typeface="Cambria Math" panose="02040503050406030204" pitchFamily="18" charset="0"/>
                              </a:rPr>
                            </m:ctrlPr>
                          </m:sSubPr>
                          <m:e>
                            <m:r>
                              <a:rPr lang="it-IT" altLang="it-IT" sz="1800" b="0" i="1" dirty="0" smtClean="0">
                                <a:solidFill>
                                  <a:srgbClr val="E71224"/>
                                </a:solidFill>
                                <a:latin typeface="Cambria Math" panose="02040503050406030204" pitchFamily="18" charset="0"/>
                              </a:rPr>
                              <m:t>𝑟</m:t>
                            </m:r>
                          </m:e>
                          <m:sub>
                            <m:r>
                              <a:rPr lang="it-IT" altLang="it-IT" sz="1800" b="0" i="1" dirty="0" smtClean="0">
                                <a:solidFill>
                                  <a:srgbClr val="E71224"/>
                                </a:solidFill>
                                <a:latin typeface="Cambria Math" panose="02040503050406030204" pitchFamily="18" charset="0"/>
                              </a:rPr>
                              <m:t>12</m:t>
                            </m:r>
                          </m:sub>
                        </m:sSub>
                        <m:r>
                          <a:rPr lang="it-IT" altLang="it-IT" sz="1800" b="0" i="1" dirty="0" smtClean="0">
                            <a:solidFill>
                              <a:srgbClr val="E71224"/>
                            </a:solidFill>
                            <a:latin typeface="Cambria Math" panose="02040503050406030204" pitchFamily="18" charset="0"/>
                          </a:rPr>
                          <m:t>=1</m:t>
                        </m:r>
                      </m:oMath>
                    </m:oMathPara>
                  </a14:m>
                  <a:endParaRPr lang="en-GB" sz="1800" dirty="0"/>
                </a:p>
              </p:txBody>
            </p:sp>
          </mc:Choice>
          <mc:Fallback xmlns="">
            <p:sp>
              <p:nvSpPr>
                <p:cNvPr id="51" name="Text Box 69 3 2">
                  <a:extLst>
                    <a:ext uri="{FF2B5EF4-FFF2-40B4-BE49-F238E27FC236}">
                      <a16:creationId xmlns:a16="http://schemas.microsoft.com/office/drawing/2014/main" id="{B51191D8-7C40-4E56-80C8-8C84B827B767}"/>
                    </a:ext>
                  </a:extLst>
                </p:cNvPr>
                <p:cNvSpPr txBox="1">
                  <a:spLocks noRot="1" noChangeAspect="1" noMove="1" noResize="1" noEditPoints="1" noAdjustHandles="1" noChangeArrowheads="1" noChangeShapeType="1" noTextEdit="1"/>
                </p:cNvSpPr>
                <p:nvPr/>
              </p:nvSpPr>
              <p:spPr bwMode="auto">
                <a:xfrm>
                  <a:off x="2034006" y="2630985"/>
                  <a:ext cx="2146299" cy="408106"/>
                </a:xfrm>
                <a:prstGeom prst="rect">
                  <a:avLst/>
                </a:prstGeom>
                <a:blipFill>
                  <a:blip r:embed="rId29"/>
                  <a:stretch>
                    <a:fillRect/>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it-IT">
                      <a:noFill/>
                    </a:rPr>
                    <a:t> </a:t>
                  </a:r>
                </a:p>
              </p:txBody>
            </p:sp>
          </mc:Fallback>
        </mc:AlternateContent>
      </p:grpSp>
      <p:pic>
        <p:nvPicPr>
          <p:cNvPr id="63" name="Immagine 62">
            <a:extLst>
              <a:ext uri="{FF2B5EF4-FFF2-40B4-BE49-F238E27FC236}">
                <a16:creationId xmlns:a16="http://schemas.microsoft.com/office/drawing/2014/main" id="{8A099407-F65A-468A-91A0-F72ECCCE5F11}"/>
              </a:ext>
            </a:extLst>
          </p:cNvPr>
          <p:cNvPicPr>
            <a:picLocks noChangeAspect="1"/>
          </p:cNvPicPr>
          <p:nvPr>
            <p:custDataLst>
              <p:tags r:id="rId9"/>
            </p:custDataLst>
          </p:nvPr>
        </p:nvPicPr>
        <p:blipFill>
          <a:blip r:embed="rId30">
            <a:extLst>
              <a:ext uri="{28A0092B-C50C-407E-A947-70E740481C1C}">
                <a14:useLocalDpi xmlns:a14="http://schemas.microsoft.com/office/drawing/2010/main" val="0"/>
              </a:ext>
            </a:extLst>
          </a:blip>
          <a:stretch>
            <a:fillRect/>
          </a:stretch>
        </p:blipFill>
        <p:spPr>
          <a:xfrm>
            <a:off x="1381834" y="6413498"/>
            <a:ext cx="2457577" cy="694392"/>
          </a:xfrm>
          <a:prstGeom prst="rect">
            <a:avLst/>
          </a:prstGeom>
        </p:spPr>
      </p:pic>
      <p:pic>
        <p:nvPicPr>
          <p:cNvPr id="8" name="Immagine 7">
            <a:extLst>
              <a:ext uri="{FF2B5EF4-FFF2-40B4-BE49-F238E27FC236}">
                <a16:creationId xmlns:a16="http://schemas.microsoft.com/office/drawing/2014/main" id="{8AF32C8C-0F21-2F80-0CFA-67ADD73A0A0B}"/>
              </a:ext>
            </a:extLst>
          </p:cNvPr>
          <p:cNvPicPr>
            <a:picLocks noChangeAspect="1"/>
          </p:cNvPicPr>
          <p:nvPr>
            <p:custDataLst>
              <p:tags r:id="rId10"/>
            </p:custDataLst>
          </p:nvPr>
        </p:nvPicPr>
        <p:blipFill>
          <a:blip r:embed="rId17">
            <a:extLst>
              <a:ext uri="{28A0092B-C50C-407E-A947-70E740481C1C}">
                <a14:useLocalDpi xmlns:a14="http://schemas.microsoft.com/office/drawing/2010/main" val="0"/>
              </a:ext>
            </a:extLst>
          </a:blip>
          <a:stretch>
            <a:fillRect/>
          </a:stretch>
        </p:blipFill>
        <p:spPr>
          <a:xfrm>
            <a:off x="1911295" y="1977032"/>
            <a:ext cx="607517" cy="182122"/>
          </a:xfrm>
          <a:prstGeom prst="rect">
            <a:avLst/>
          </a:prstGeom>
        </p:spPr>
      </p:pic>
      <p:pic>
        <p:nvPicPr>
          <p:cNvPr id="44" name="Immagine 43">
            <a:extLst>
              <a:ext uri="{FF2B5EF4-FFF2-40B4-BE49-F238E27FC236}">
                <a16:creationId xmlns:a16="http://schemas.microsoft.com/office/drawing/2014/main" id="{06622F02-7EA3-FF96-FAB4-4B5C13B00101}"/>
              </a:ext>
            </a:extLst>
          </p:cNvPr>
          <p:cNvPicPr>
            <a:picLocks noChangeAspect="1"/>
          </p:cNvPicPr>
          <p:nvPr>
            <p:custDataLst>
              <p:tags r:id="rId11"/>
            </p:custDataLst>
          </p:nvPr>
        </p:nvPicPr>
        <p:blipFill>
          <a:blip r:embed="rId18">
            <a:extLst>
              <a:ext uri="{28A0092B-C50C-407E-A947-70E740481C1C}">
                <a14:useLocalDpi xmlns:a14="http://schemas.microsoft.com/office/drawing/2010/main" val="0"/>
              </a:ext>
            </a:extLst>
          </a:blip>
          <a:stretch>
            <a:fillRect/>
          </a:stretch>
        </p:blipFill>
        <p:spPr>
          <a:xfrm>
            <a:off x="4564128" y="2011251"/>
            <a:ext cx="585149" cy="170565"/>
          </a:xfrm>
          <a:prstGeom prst="rect">
            <a:avLst/>
          </a:prstGeom>
        </p:spPr>
      </p:pic>
    </p:spTree>
    <p:extLst>
      <p:ext uri="{BB962C8B-B14F-4D97-AF65-F5344CB8AC3E}">
        <p14:creationId xmlns:p14="http://schemas.microsoft.com/office/powerpoint/2010/main" val="13690844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CBA731D-ECD1-47D4-A121-D16CAC5A081A}"/>
              </a:ext>
            </a:extLst>
          </p:cNvPr>
          <p:cNvSpPr>
            <a:spLocks noGrp="1"/>
          </p:cNvSpPr>
          <p:nvPr>
            <p:ph type="title"/>
          </p:nvPr>
        </p:nvSpPr>
        <p:spPr>
          <a:xfrm>
            <a:off x="307073" y="262650"/>
            <a:ext cx="9055073" cy="493439"/>
          </a:xfrm>
        </p:spPr>
        <p:txBody>
          <a:bodyPr/>
          <a:lstStyle/>
          <a:p>
            <a:r>
              <a:rPr lang="it-IT" dirty="0" err="1"/>
              <a:t>Ergodic</a:t>
            </a:r>
            <a:r>
              <a:rPr lang="it-IT" dirty="0"/>
              <a:t> </a:t>
            </a:r>
            <a:r>
              <a:rPr lang="en-GB" dirty="0"/>
              <a:t>Gordon–Newell Networks</a:t>
            </a:r>
          </a:p>
        </p:txBody>
      </p:sp>
      <mc:AlternateContent xmlns:mc="http://schemas.openxmlformats.org/markup-compatibility/2006" xmlns:a14="http://schemas.microsoft.com/office/drawing/2010/main">
        <mc:Choice Requires="a14">
          <p:sp>
            <p:nvSpPr>
              <p:cNvPr id="3" name="Segnaposto contenuto 2">
                <a:extLst>
                  <a:ext uri="{FF2B5EF4-FFF2-40B4-BE49-F238E27FC236}">
                    <a16:creationId xmlns:a16="http://schemas.microsoft.com/office/drawing/2014/main" id="{F6E627B3-6DDC-4377-BDEA-3DED76E03556}"/>
                  </a:ext>
                </a:extLst>
              </p:cNvPr>
              <p:cNvSpPr>
                <a:spLocks noGrp="1"/>
              </p:cNvSpPr>
              <p:nvPr>
                <p:ph idx="1"/>
              </p:nvPr>
            </p:nvSpPr>
            <p:spPr>
              <a:xfrm>
                <a:off x="319315" y="824009"/>
                <a:ext cx="9585213" cy="6120503"/>
              </a:xfrm>
            </p:spPr>
            <p:txBody>
              <a:bodyPr>
                <a:normAutofit/>
              </a:bodyPr>
              <a:lstStyle/>
              <a:p>
                <a:r>
                  <a:rPr lang="it-IT" sz="1900" dirty="0"/>
                  <a:t>If </a:t>
                </a:r>
                <a14:m>
                  <m:oMath xmlns:m="http://schemas.openxmlformats.org/officeDocument/2006/math">
                    <m:r>
                      <a:rPr lang="it-IT" sz="1900" i="1" dirty="0">
                        <a:solidFill>
                          <a:srgbClr val="E71224"/>
                        </a:solidFill>
                        <a:latin typeface="Cambria Math" panose="02040503050406030204" pitchFamily="18" charset="0"/>
                      </a:rPr>
                      <m:t>𝑛</m:t>
                    </m:r>
                  </m:oMath>
                </a14:m>
                <a:r>
                  <a:rPr lang="it-IT" sz="1900" dirty="0"/>
                  <a:t> is large, </a:t>
                </a:r>
                <a:r>
                  <a:rPr lang="it-IT" sz="1900" dirty="0" err="1"/>
                  <a:t>verify</a:t>
                </a:r>
                <a:r>
                  <a:rPr lang="it-IT" sz="1900" dirty="0"/>
                  <a:t> </a:t>
                </a:r>
                <a:r>
                  <a:rPr lang="it-IT" sz="1900" dirty="0" err="1"/>
                  <a:t>if</a:t>
                </a:r>
                <a:r>
                  <a:rPr lang="it-IT" sz="1900" dirty="0"/>
                  <a:t> </a:t>
                </a:r>
                <a:r>
                  <a:rPr lang="en-US" sz="1900" dirty="0"/>
                  <a:t>a closed QN is ergodic passing through its CT-MC </a:t>
                </a:r>
                <a:r>
                  <a:rPr lang="it-IT" sz="1900" dirty="0" err="1"/>
                  <a:t>may</a:t>
                </a:r>
                <a:r>
                  <a:rPr lang="it-IT" sz="1900" dirty="0"/>
                  <a:t> </a:t>
                </a:r>
                <a:r>
                  <a:rPr lang="en-GB" sz="1900" dirty="0"/>
                  <a:t>become a computationally inefficient (the </a:t>
                </a:r>
                <a14:m>
                  <m:oMath xmlns:m="http://schemas.openxmlformats.org/officeDocument/2006/math">
                    <m:r>
                      <a:rPr lang="it-IT" sz="1900" b="1" i="1" dirty="0" smtClean="0">
                        <a:solidFill>
                          <a:srgbClr val="E71224"/>
                        </a:solidFill>
                        <a:latin typeface="Cambria Math" panose="02040503050406030204" pitchFamily="18" charset="0"/>
                      </a:rPr>
                      <m:t>𝑸</m:t>
                    </m:r>
                  </m:oMath>
                </a14:m>
                <a:r>
                  <a:rPr lang="en-GB" sz="1900" dirty="0"/>
                  <a:t> size may be large)</a:t>
                </a:r>
                <a:endParaRPr lang="en-US" sz="1900" dirty="0"/>
              </a:p>
              <a:p>
                <a:r>
                  <a:rPr lang="en-GB" sz="1900" dirty="0"/>
                  <a:t>An easier way to determine if the closed QN is ergodic is by means on consideration on the traffic equations, and/or on its graphical representation.</a:t>
                </a:r>
              </a:p>
              <a:p>
                <a:endParaRPr lang="en-GB" dirty="0">
                  <a:solidFill>
                    <a:srgbClr val="E71224"/>
                  </a:solidFill>
                </a:endParaRPr>
              </a:p>
              <a:p>
                <a:pPr marL="0" indent="0">
                  <a:buNone/>
                </a:pPr>
                <a:endParaRPr lang="en-GB" sz="3500" dirty="0">
                  <a:solidFill>
                    <a:srgbClr val="E71224"/>
                  </a:solidFill>
                </a:endParaRPr>
              </a:p>
              <a:p>
                <a:r>
                  <a:rPr lang="en-US" sz="1900" dirty="0">
                    <a:solidFill>
                      <a:srgbClr val="E71224"/>
                    </a:solidFill>
                  </a:rPr>
                  <a:t>Theorem: </a:t>
                </a:r>
                <a:r>
                  <a:rPr lang="en-US" sz="1900" dirty="0"/>
                  <a:t>A </a:t>
                </a:r>
                <a:r>
                  <a:rPr lang="en-US" sz="1900" b="1" dirty="0"/>
                  <a:t>closed QN</a:t>
                </a:r>
                <a:r>
                  <a:rPr lang="en-US" sz="1900" dirty="0"/>
                  <a:t> is </a:t>
                </a:r>
                <a:r>
                  <a:rPr lang="en-US" sz="1900" dirty="0">
                    <a:solidFill>
                      <a:srgbClr val="E71224"/>
                    </a:solidFill>
                  </a:rPr>
                  <a:t>ergodic </a:t>
                </a:r>
                <a:r>
                  <a:rPr lang="en-US" sz="1900" dirty="0"/>
                  <a:t>if and only if  the</a:t>
                </a:r>
                <a:r>
                  <a:rPr lang="en-US" sz="1900" dirty="0">
                    <a:solidFill>
                      <a:srgbClr val="E71224"/>
                    </a:solidFill>
                  </a:rPr>
                  <a:t> routing probability matrix </a:t>
                </a:r>
                <a14:m>
                  <m:oMath xmlns:m="http://schemas.openxmlformats.org/officeDocument/2006/math">
                    <m:r>
                      <a:rPr lang="it-IT" sz="1900" b="1" i="1" dirty="0">
                        <a:solidFill>
                          <a:srgbClr val="E71224"/>
                        </a:solidFill>
                        <a:latin typeface="Cambria Math" panose="02040503050406030204" pitchFamily="18" charset="0"/>
                      </a:rPr>
                      <m:t>𝑹</m:t>
                    </m:r>
                  </m:oMath>
                </a14:m>
                <a:r>
                  <a:rPr lang="en-US" sz="1900" dirty="0">
                    <a:solidFill>
                      <a:srgbClr val="E71224"/>
                    </a:solidFill>
                  </a:rPr>
                  <a:t> </a:t>
                </a:r>
                <a:r>
                  <a:rPr lang="en-US" sz="1900" dirty="0"/>
                  <a:t>has a single eigenvalue in </a:t>
                </a:r>
                <a14:m>
                  <m:oMath xmlns:m="http://schemas.openxmlformats.org/officeDocument/2006/math">
                    <m:sSub>
                      <m:sSubPr>
                        <m:ctrlPr>
                          <a:rPr lang="it-IT" sz="1900" i="1" dirty="0">
                            <a:solidFill>
                              <a:srgbClr val="E71224"/>
                            </a:solidFill>
                            <a:latin typeface="Cambria Math" panose="02040503050406030204" pitchFamily="18" charset="0"/>
                          </a:rPr>
                        </m:ctrlPr>
                      </m:sSubPr>
                      <m:e>
                        <m:r>
                          <a:rPr lang="it-IT" sz="1900" i="1" dirty="0">
                            <a:solidFill>
                              <a:srgbClr val="E71224"/>
                            </a:solidFill>
                            <a:latin typeface="Cambria Math" panose="02040503050406030204" pitchFamily="18" charset="0"/>
                          </a:rPr>
                          <m:t>𝜆</m:t>
                        </m:r>
                      </m:e>
                      <m:sub>
                        <m:r>
                          <a:rPr lang="it-IT" sz="1900" i="1" dirty="0">
                            <a:solidFill>
                              <a:srgbClr val="E71224"/>
                            </a:solidFill>
                            <a:latin typeface="Cambria Math" panose="02040503050406030204" pitchFamily="18" charset="0"/>
                          </a:rPr>
                          <m:t>1</m:t>
                        </m:r>
                      </m:sub>
                    </m:sSub>
                    <m:r>
                      <a:rPr lang="it-IT" sz="1900" i="1" dirty="0">
                        <a:solidFill>
                          <a:srgbClr val="E71224"/>
                        </a:solidFill>
                        <a:latin typeface="Cambria Math" panose="02040503050406030204" pitchFamily="18" charset="0"/>
                      </a:rPr>
                      <m:t>=1</m:t>
                    </m:r>
                  </m:oMath>
                </a14:m>
                <a:r>
                  <a:rPr lang="en-US" sz="1900" dirty="0"/>
                  <a:t>.</a:t>
                </a:r>
                <a:endParaRPr lang="en-GB" sz="1900" dirty="0">
                  <a:solidFill>
                    <a:srgbClr val="E71224"/>
                  </a:solidFill>
                </a:endParaRPr>
              </a:p>
              <a:p>
                <a:endParaRPr lang="en-US" sz="500" dirty="0"/>
              </a:p>
              <a:p>
                <a:r>
                  <a:rPr lang="en-US" sz="1900" dirty="0">
                    <a:solidFill>
                      <a:srgbClr val="E71224"/>
                    </a:solidFill>
                  </a:rPr>
                  <a:t>Remark 1: </a:t>
                </a:r>
                <a:r>
                  <a:rPr lang="en-US" sz="1900" dirty="0"/>
                  <a:t>For a closed QN </a:t>
                </a:r>
                <a14:m>
                  <m:oMath xmlns:m="http://schemas.openxmlformats.org/officeDocument/2006/math">
                    <m:r>
                      <a:rPr lang="it-IT" sz="1900" b="1" i="1" dirty="0">
                        <a:solidFill>
                          <a:srgbClr val="E71224"/>
                        </a:solidFill>
                        <a:latin typeface="Cambria Math" panose="02040503050406030204" pitchFamily="18" charset="0"/>
                      </a:rPr>
                      <m:t>𝑹</m:t>
                    </m:r>
                  </m:oMath>
                </a14:m>
                <a:r>
                  <a:rPr lang="en-US" sz="1900" dirty="0"/>
                  <a:t> is </a:t>
                </a:r>
                <a:r>
                  <a:rPr lang="en-US" sz="1900" dirty="0">
                    <a:solidFill>
                      <a:srgbClr val="E71224"/>
                    </a:solidFill>
                  </a:rPr>
                  <a:t>row-stochastic</a:t>
                </a:r>
              </a:p>
              <a:p>
                <a:endParaRPr lang="en-US" sz="100" dirty="0">
                  <a:solidFill>
                    <a:srgbClr val="E71224"/>
                  </a:solidFill>
                </a:endParaRPr>
              </a:p>
              <a:p>
                <a:r>
                  <a:rPr lang="en-US" sz="1900" dirty="0"/>
                  <a:t>If the </a:t>
                </a:r>
                <a:r>
                  <a:rPr lang="en-US" sz="1900" dirty="0">
                    <a:solidFill>
                      <a:srgbClr val="E71224"/>
                    </a:solidFill>
                  </a:rPr>
                  <a:t>multiplicity of </a:t>
                </a:r>
                <a14:m>
                  <m:oMath xmlns:m="http://schemas.openxmlformats.org/officeDocument/2006/math">
                    <m:sSub>
                      <m:sSubPr>
                        <m:ctrlPr>
                          <a:rPr lang="it-IT" sz="1900" i="1" dirty="0">
                            <a:solidFill>
                              <a:srgbClr val="E71224"/>
                            </a:solidFill>
                            <a:latin typeface="Cambria Math" panose="02040503050406030204" pitchFamily="18" charset="0"/>
                          </a:rPr>
                        </m:ctrlPr>
                      </m:sSubPr>
                      <m:e>
                        <m:r>
                          <a:rPr lang="it-IT" sz="1900" i="1" dirty="0">
                            <a:solidFill>
                              <a:srgbClr val="E71224"/>
                            </a:solidFill>
                            <a:latin typeface="Cambria Math" panose="02040503050406030204" pitchFamily="18" charset="0"/>
                          </a:rPr>
                          <m:t>𝜆</m:t>
                        </m:r>
                      </m:e>
                      <m:sub>
                        <m:r>
                          <a:rPr lang="it-IT" sz="1900" i="1" dirty="0">
                            <a:solidFill>
                              <a:srgbClr val="E71224"/>
                            </a:solidFill>
                            <a:latin typeface="Cambria Math" panose="02040503050406030204" pitchFamily="18" charset="0"/>
                          </a:rPr>
                          <m:t>1</m:t>
                        </m:r>
                      </m:sub>
                    </m:sSub>
                    <m:r>
                      <a:rPr lang="it-IT" sz="1900" b="0" i="1" dirty="0" smtClean="0">
                        <a:solidFill>
                          <a:srgbClr val="E71224"/>
                        </a:solidFill>
                        <a:latin typeface="Cambria Math" panose="02040503050406030204" pitchFamily="18" charset="0"/>
                      </a:rPr>
                      <m:t>=1</m:t>
                    </m:r>
                    <m:r>
                      <m:rPr>
                        <m:nor/>
                      </m:rPr>
                      <a:rPr lang="it-IT" sz="1900" b="0" i="0" dirty="0" smtClean="0">
                        <a:solidFill>
                          <a:srgbClr val="E71224"/>
                        </a:solidFill>
                        <a:latin typeface="Cambria Math" panose="02040503050406030204" pitchFamily="18" charset="0"/>
                      </a:rPr>
                      <m:t> </m:t>
                    </m:r>
                  </m:oMath>
                </a14:m>
                <a:r>
                  <a:rPr lang="it-IT" sz="1900" b="0" i="0" dirty="0"/>
                  <a:t> is </a:t>
                </a:r>
                <a14:m>
                  <m:oMath xmlns:m="http://schemas.openxmlformats.org/officeDocument/2006/math">
                    <m:r>
                      <a:rPr lang="it-IT" sz="1900" b="0" i="1" dirty="0" smtClean="0">
                        <a:solidFill>
                          <a:srgbClr val="E71224"/>
                        </a:solidFill>
                        <a:latin typeface="Cambria Math" panose="02040503050406030204" pitchFamily="18" charset="0"/>
                      </a:rPr>
                      <m:t>≥</m:t>
                    </m:r>
                    <m:r>
                      <a:rPr lang="it-IT" sz="1900" b="0" i="0" dirty="0" smtClean="0">
                        <a:solidFill>
                          <a:srgbClr val="E71224"/>
                        </a:solidFill>
                        <a:latin typeface="Cambria Math" panose="02040503050406030204" pitchFamily="18" charset="0"/>
                      </a:rPr>
                      <m:t>2</m:t>
                    </m:r>
                  </m:oMath>
                </a14:m>
                <a:r>
                  <a:rPr lang="en-US" sz="1900" dirty="0"/>
                  <a:t>, this means there 2 or more absorbing node, e.g.:</a:t>
                </a:r>
              </a:p>
              <a:p>
                <a:endParaRPr lang="en-US" dirty="0"/>
              </a:p>
              <a:p>
                <a:pPr marL="0" indent="0">
                  <a:buNone/>
                </a:pPr>
                <a:endParaRPr lang="it-IT" dirty="0">
                  <a:solidFill>
                    <a:srgbClr val="E71224"/>
                  </a:solidFill>
                </a:endParaRPr>
              </a:p>
              <a:p>
                <a:endParaRPr lang="en-GB" dirty="0"/>
              </a:p>
              <a:p>
                <a:endParaRPr lang="en-GB" dirty="0"/>
              </a:p>
              <a:p>
                <a:endParaRPr lang="en-GB" dirty="0"/>
              </a:p>
              <a:p>
                <a:endParaRPr lang="en-GB" dirty="0"/>
              </a:p>
            </p:txBody>
          </p:sp>
        </mc:Choice>
        <mc:Fallback xmlns="">
          <p:sp>
            <p:nvSpPr>
              <p:cNvPr id="3" name="Segnaposto contenuto 2">
                <a:extLst>
                  <a:ext uri="{FF2B5EF4-FFF2-40B4-BE49-F238E27FC236}">
                    <a16:creationId xmlns:a16="http://schemas.microsoft.com/office/drawing/2014/main" id="{F6E627B3-6DDC-4377-BDEA-3DED76E03556}"/>
                  </a:ext>
                </a:extLst>
              </p:cNvPr>
              <p:cNvSpPr>
                <a:spLocks noGrp="1" noRot="1" noChangeAspect="1" noMove="1" noResize="1" noEditPoints="1" noAdjustHandles="1" noChangeArrowheads="1" noChangeShapeType="1" noTextEdit="1"/>
              </p:cNvSpPr>
              <p:nvPr>
                <p:ph idx="1"/>
              </p:nvPr>
            </p:nvSpPr>
            <p:spPr>
              <a:xfrm>
                <a:off x="319315" y="824009"/>
                <a:ext cx="9585213" cy="6120503"/>
              </a:xfrm>
              <a:blipFill>
                <a:blip r:embed="rId8"/>
                <a:stretch>
                  <a:fillRect l="-445" t="-996"/>
                </a:stretch>
              </a:blipFill>
            </p:spPr>
            <p:txBody>
              <a:bodyPr/>
              <a:lstStyle/>
              <a:p>
                <a:r>
                  <a:rPr lang="it-IT">
                    <a:noFill/>
                  </a:rPr>
                  <a:t> </a:t>
                </a:r>
              </a:p>
            </p:txBody>
          </p:sp>
        </mc:Fallback>
      </mc:AlternateContent>
      <p:sp>
        <p:nvSpPr>
          <p:cNvPr id="4" name="Segnaposto piè di pagina 3">
            <a:extLst>
              <a:ext uri="{FF2B5EF4-FFF2-40B4-BE49-F238E27FC236}">
                <a16:creationId xmlns:a16="http://schemas.microsoft.com/office/drawing/2014/main" id="{BB4E54A0-69E2-48E7-BA18-748DAF188BD9}"/>
              </a:ext>
            </a:extLst>
          </p:cNvPr>
          <p:cNvSpPr>
            <a:spLocks noGrp="1"/>
          </p:cNvSpPr>
          <p:nvPr>
            <p:ph type="ftr" sz="quarter" idx="11"/>
          </p:nvPr>
        </p:nvSpPr>
        <p:spPr/>
        <p:txBody>
          <a:bodyPr/>
          <a:lstStyle/>
          <a:p>
            <a:r>
              <a:rPr lang="it-IT"/>
              <a:t>alessandro.pilloni@unica.it</a:t>
            </a:r>
            <a:endParaRPr lang="it-IT" dirty="0"/>
          </a:p>
        </p:txBody>
      </p:sp>
      <p:sp>
        <p:nvSpPr>
          <p:cNvPr id="5" name="Segnaposto numero diapositiva 4">
            <a:extLst>
              <a:ext uri="{FF2B5EF4-FFF2-40B4-BE49-F238E27FC236}">
                <a16:creationId xmlns:a16="http://schemas.microsoft.com/office/drawing/2014/main" id="{326F6DF7-9AB4-4FC2-BAB7-3889FEA75CD4}"/>
              </a:ext>
            </a:extLst>
          </p:cNvPr>
          <p:cNvSpPr>
            <a:spLocks noGrp="1"/>
          </p:cNvSpPr>
          <p:nvPr>
            <p:ph type="sldNum" sz="quarter" idx="12"/>
          </p:nvPr>
        </p:nvSpPr>
        <p:spPr/>
        <p:txBody>
          <a:bodyPr/>
          <a:lstStyle/>
          <a:p>
            <a:fld id="{77D38DAF-82E5-4F16-9708-7032B2640FE9}" type="slidenum">
              <a:rPr lang="it-IT" smtClean="0"/>
              <a:t>26</a:t>
            </a:fld>
            <a:endParaRPr lang="it-IT"/>
          </a:p>
        </p:txBody>
      </p:sp>
      <p:pic>
        <p:nvPicPr>
          <p:cNvPr id="97" name="Immagine 96">
            <a:extLst>
              <a:ext uri="{FF2B5EF4-FFF2-40B4-BE49-F238E27FC236}">
                <a16:creationId xmlns:a16="http://schemas.microsoft.com/office/drawing/2014/main" id="{E1ABD0EB-E91D-49DC-811D-EF11F5ABAE09}"/>
              </a:ext>
            </a:extLst>
          </p:cNvPr>
          <p:cNvPicPr>
            <a:picLocks noChangeAspect="1"/>
          </p:cNvPicPr>
          <p:nvPr>
            <p:custDataLst>
              <p:tags r:id="rId1"/>
            </p:custDataLst>
          </p:nvPr>
        </p:nvPicPr>
        <p:blipFill>
          <a:blip r:embed="rId9">
            <a:extLst>
              <a:ext uri="{28A0092B-C50C-407E-A947-70E740481C1C}">
                <a14:useLocalDpi xmlns:a14="http://schemas.microsoft.com/office/drawing/2010/main" val="0"/>
              </a:ext>
            </a:extLst>
          </a:blip>
          <a:stretch>
            <a:fillRect/>
          </a:stretch>
        </p:blipFill>
        <p:spPr>
          <a:xfrm>
            <a:off x="1183425" y="2260085"/>
            <a:ext cx="1539200" cy="684800"/>
          </a:xfrm>
          <a:prstGeom prst="rect">
            <a:avLst/>
          </a:prstGeom>
        </p:spPr>
      </p:pic>
      <p:pic>
        <p:nvPicPr>
          <p:cNvPr id="101" name="Immagine 100">
            <a:extLst>
              <a:ext uri="{FF2B5EF4-FFF2-40B4-BE49-F238E27FC236}">
                <a16:creationId xmlns:a16="http://schemas.microsoft.com/office/drawing/2014/main" id="{699BEB1D-230A-4788-82CC-23DB2C5C95B9}"/>
              </a:ext>
            </a:extLst>
          </p:cNvPr>
          <p:cNvPicPr>
            <a:picLocks noChangeAspect="1"/>
          </p:cNvPicPr>
          <p:nvPr>
            <p:custDataLst>
              <p:tags r:id="rId2"/>
            </p:custDataLst>
          </p:nvPr>
        </p:nvPicPr>
        <p:blipFill>
          <a:blip r:embed="rId10">
            <a:extLst>
              <a:ext uri="{28A0092B-C50C-407E-A947-70E740481C1C}">
                <a14:useLocalDpi xmlns:a14="http://schemas.microsoft.com/office/drawing/2010/main" val="0"/>
              </a:ext>
            </a:extLst>
          </a:blip>
          <a:stretch>
            <a:fillRect/>
          </a:stretch>
        </p:blipFill>
        <p:spPr>
          <a:xfrm>
            <a:off x="8513234" y="2471615"/>
            <a:ext cx="1052800" cy="188800"/>
          </a:xfrm>
          <a:prstGeom prst="rect">
            <a:avLst/>
          </a:prstGeom>
        </p:spPr>
      </p:pic>
      <p:pic>
        <p:nvPicPr>
          <p:cNvPr id="99" name="Immagine 98">
            <a:extLst>
              <a:ext uri="{FF2B5EF4-FFF2-40B4-BE49-F238E27FC236}">
                <a16:creationId xmlns:a16="http://schemas.microsoft.com/office/drawing/2014/main" id="{CE723131-8508-408B-9DFC-E57ADADEDD26}"/>
              </a:ext>
            </a:extLst>
          </p:cNvPr>
          <p:cNvPicPr>
            <a:picLocks noChangeAspect="1"/>
          </p:cNvPicPr>
          <p:nvPr>
            <p:custDataLst>
              <p:tags r:id="rId3"/>
            </p:custDataLst>
          </p:nvPr>
        </p:nvPicPr>
        <p:blipFill>
          <a:blip r:embed="rId11">
            <a:extLst>
              <a:ext uri="{28A0092B-C50C-407E-A947-70E740481C1C}">
                <a14:useLocalDpi xmlns:a14="http://schemas.microsoft.com/office/drawing/2010/main" val="0"/>
              </a:ext>
            </a:extLst>
          </a:blip>
          <a:stretch>
            <a:fillRect/>
          </a:stretch>
        </p:blipFill>
        <p:spPr>
          <a:xfrm>
            <a:off x="4389567" y="2442485"/>
            <a:ext cx="2561600" cy="320000"/>
          </a:xfrm>
          <a:prstGeom prst="rect">
            <a:avLst/>
          </a:prstGeom>
        </p:spPr>
      </p:pic>
      <p:sp>
        <p:nvSpPr>
          <p:cNvPr id="25" name="Freccia a destra 24">
            <a:extLst>
              <a:ext uri="{FF2B5EF4-FFF2-40B4-BE49-F238E27FC236}">
                <a16:creationId xmlns:a16="http://schemas.microsoft.com/office/drawing/2014/main" id="{585C713C-9E23-4A2A-85B8-17CC359E4533}"/>
              </a:ext>
            </a:extLst>
          </p:cNvPr>
          <p:cNvSpPr/>
          <p:nvPr/>
        </p:nvSpPr>
        <p:spPr>
          <a:xfrm>
            <a:off x="3102085" y="2405313"/>
            <a:ext cx="866646" cy="398442"/>
          </a:xfrm>
          <a:prstGeom prst="rightArrow">
            <a:avLst/>
          </a:prstGeom>
          <a:solidFill>
            <a:srgbClr val="E71224"/>
          </a:solidFill>
          <a:ln>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ttangolo con angoli arrotondati 25">
            <a:extLst>
              <a:ext uri="{FF2B5EF4-FFF2-40B4-BE49-F238E27FC236}">
                <a16:creationId xmlns:a16="http://schemas.microsoft.com/office/drawing/2014/main" id="{A5E9DB78-3940-405A-BC05-E885065CF5C8}"/>
              </a:ext>
            </a:extLst>
          </p:cNvPr>
          <p:cNvSpPr/>
          <p:nvPr/>
        </p:nvSpPr>
        <p:spPr>
          <a:xfrm>
            <a:off x="259251" y="3153569"/>
            <a:ext cx="9645277" cy="726101"/>
          </a:xfrm>
          <a:prstGeom prst="roundRect">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pic>
        <p:nvPicPr>
          <p:cNvPr id="109" name="Immagine 108">
            <a:extLst>
              <a:ext uri="{FF2B5EF4-FFF2-40B4-BE49-F238E27FC236}">
                <a16:creationId xmlns:a16="http://schemas.microsoft.com/office/drawing/2014/main" id="{F80A0482-30F9-4F79-986D-1B79DFE625B8}"/>
              </a:ext>
            </a:extLst>
          </p:cNvPr>
          <p:cNvPicPr>
            <a:picLocks noChangeAspect="1"/>
          </p:cNvPicPr>
          <p:nvPr>
            <p:custDataLst>
              <p:tags r:id="rId4"/>
            </p:custDataLst>
          </p:nvPr>
        </p:nvPicPr>
        <p:blipFill>
          <a:blip r:embed="rId12">
            <a:extLst>
              <a:ext uri="{28A0092B-C50C-407E-A947-70E740481C1C}">
                <a14:useLocalDpi xmlns:a14="http://schemas.microsoft.com/office/drawing/2010/main" val="0"/>
              </a:ext>
            </a:extLst>
          </a:blip>
          <a:stretch>
            <a:fillRect/>
          </a:stretch>
        </p:blipFill>
        <p:spPr>
          <a:xfrm>
            <a:off x="5402025" y="4138972"/>
            <a:ext cx="3668620" cy="266638"/>
          </a:xfrm>
          <a:prstGeom prst="rect">
            <a:avLst/>
          </a:prstGeom>
        </p:spPr>
      </p:pic>
      <p:sp>
        <p:nvSpPr>
          <p:cNvPr id="105" name="Freccia a destra 104">
            <a:extLst>
              <a:ext uri="{FF2B5EF4-FFF2-40B4-BE49-F238E27FC236}">
                <a16:creationId xmlns:a16="http://schemas.microsoft.com/office/drawing/2014/main" id="{8B64D4B4-8639-43A8-8FF7-F96BE6566BFF}"/>
              </a:ext>
            </a:extLst>
          </p:cNvPr>
          <p:cNvSpPr/>
          <p:nvPr/>
        </p:nvSpPr>
        <p:spPr>
          <a:xfrm>
            <a:off x="7254338" y="2398650"/>
            <a:ext cx="866646" cy="398442"/>
          </a:xfrm>
          <a:prstGeom prst="rightArrow">
            <a:avLst/>
          </a:prstGeom>
          <a:solidFill>
            <a:srgbClr val="E71224"/>
          </a:solidFill>
          <a:ln>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107" name="Rettangolo 106">
                <a:extLst>
                  <a:ext uri="{FF2B5EF4-FFF2-40B4-BE49-F238E27FC236}">
                    <a16:creationId xmlns:a16="http://schemas.microsoft.com/office/drawing/2014/main" id="{BB33D873-3705-4F32-80FD-33C82A3A9963}"/>
                  </a:ext>
                </a:extLst>
              </p:cNvPr>
              <p:cNvSpPr/>
              <p:nvPr/>
            </p:nvSpPr>
            <p:spPr>
              <a:xfrm>
                <a:off x="61354" y="5415812"/>
                <a:ext cx="6254567" cy="2320187"/>
              </a:xfrm>
              <a:prstGeom prst="rect">
                <a:avLst/>
              </a:prstGeom>
            </p:spPr>
            <p:txBody>
              <a:bodyPr wrap="square">
                <a:spAutoFit/>
              </a:bodyPr>
              <a:lstStyle/>
              <a:p>
                <a:r>
                  <a:rPr lang="it-IT" dirty="0">
                    <a:solidFill>
                      <a:srgbClr val="E71224"/>
                    </a:solidFill>
                  </a:rPr>
                  <a:t>2</a:t>
                </a:r>
                <a:r>
                  <a:rPr lang="it-IT" dirty="0">
                    <a:solidFill>
                      <a:schemeClr val="tx1"/>
                    </a:solidFill>
                  </a:rPr>
                  <a:t> </a:t>
                </a:r>
                <a:r>
                  <a:rPr lang="it-IT" dirty="0" err="1">
                    <a:solidFill>
                      <a:schemeClr val="tx1"/>
                    </a:solidFill>
                  </a:rPr>
                  <a:t>abs</a:t>
                </a:r>
                <a:r>
                  <a:rPr lang="it-IT" dirty="0">
                    <a:solidFill>
                      <a:schemeClr val="tx1"/>
                    </a:solidFill>
                  </a:rPr>
                  <a:t>. </a:t>
                </a:r>
                <a:r>
                  <a:rPr lang="it-IT" dirty="0" err="1">
                    <a:solidFill>
                      <a:schemeClr val="tx1"/>
                    </a:solidFill>
                  </a:rPr>
                  <a:t>nodes</a:t>
                </a:r>
                <a:endParaRPr lang="it-IT" dirty="0"/>
              </a:p>
              <a:p>
                <a:endParaRPr lang="it-IT" sz="1900" b="0" i="1" dirty="0">
                  <a:solidFill>
                    <a:srgbClr val="FF0000"/>
                  </a:solidFill>
                  <a:latin typeface="Cambria Math" panose="02040503050406030204" pitchFamily="18" charset="0"/>
                </a:endParaRPr>
              </a:p>
              <a:p>
                <a:endParaRPr lang="it-IT" sz="1900" i="1" dirty="0">
                  <a:solidFill>
                    <a:srgbClr val="FF0000"/>
                  </a:solidFill>
                  <a:latin typeface="Cambria Math" panose="02040503050406030204" pitchFamily="18" charset="0"/>
                </a:endParaRPr>
              </a:p>
              <a:p>
                <a:endParaRPr lang="it-IT" b="0" i="1" dirty="0">
                  <a:solidFill>
                    <a:srgbClr val="FF0000"/>
                  </a:solidFill>
                  <a:latin typeface="Cambria Math" panose="02040503050406030204" pitchFamily="18" charset="0"/>
                </a:endParaRPr>
              </a:p>
              <a:p>
                <a14:m>
                  <m:oMath xmlns:m="http://schemas.openxmlformats.org/officeDocument/2006/math">
                    <m:r>
                      <a:rPr lang="it-IT" b="0" i="1" dirty="0" smtClean="0">
                        <a:solidFill>
                          <a:srgbClr val="FF0000"/>
                        </a:solidFill>
                        <a:latin typeface="Cambria Math" panose="02040503050406030204" pitchFamily="18" charset="0"/>
                      </a:rPr>
                      <m:t>2</m:t>
                    </m:r>
                    <m:r>
                      <a:rPr lang="it-IT" b="0" i="1" dirty="0" smtClean="0">
                        <a:solidFill>
                          <a:srgbClr val="FF0000"/>
                        </a:solidFill>
                        <a:latin typeface="Cambria Math" panose="02040503050406030204" pitchFamily="18" charset="0"/>
                      </a:rPr>
                      <m:t>𝑛</m:t>
                    </m:r>
                  </m:oMath>
                </a14:m>
                <a:r>
                  <a:rPr lang="it-IT" dirty="0">
                    <a:latin typeface="Calibri (Corpo)"/>
                  </a:rPr>
                  <a:t> many absorbing </a:t>
                </a:r>
                <a:r>
                  <a:rPr lang="it-IT" dirty="0" err="1">
                    <a:latin typeface="Calibri (Corpo)"/>
                  </a:rPr>
                  <a:t>states</a:t>
                </a:r>
                <a:r>
                  <a:rPr lang="it-IT" dirty="0">
                    <a:latin typeface="Calibri (Corpo)"/>
                  </a:rPr>
                  <a:t> in the </a:t>
                </a:r>
                <a:r>
                  <a:rPr lang="it-IT" dirty="0" err="1">
                    <a:latin typeface="Calibri (Corpo)"/>
                  </a:rPr>
                  <a:t>resulting</a:t>
                </a:r>
                <a:r>
                  <a:rPr lang="it-IT" dirty="0">
                    <a:latin typeface="Calibri (Corpo)"/>
                  </a:rPr>
                  <a:t> </a:t>
                </a:r>
              </a:p>
              <a:p>
                <a:r>
                  <a:rPr lang="it-IT" dirty="0">
                    <a:latin typeface="Calibri (Corpo)"/>
                  </a:rPr>
                  <a:t>CT-MC model </a:t>
                </a:r>
                <a14:m>
                  <m:oMath xmlns:m="http://schemas.openxmlformats.org/officeDocument/2006/math">
                    <m:r>
                      <a:rPr lang="it-IT" dirty="0" smtClean="0">
                        <a:solidFill>
                          <a:schemeClr val="tx1"/>
                        </a:solidFill>
                        <a:latin typeface="Cambria Math" panose="02040503050406030204" pitchFamily="18" charset="0"/>
                      </a:rPr>
                      <m:t> </m:t>
                    </m:r>
                    <m:d>
                      <m:dPr>
                        <m:begChr m:val="{"/>
                        <m:endChr m:val="}"/>
                        <m:ctrlPr>
                          <a:rPr lang="it-IT" i="1" dirty="0" smtClean="0">
                            <a:solidFill>
                              <a:schemeClr val="tx1"/>
                            </a:solidFill>
                            <a:latin typeface="Cambria Math" panose="02040503050406030204" pitchFamily="18" charset="0"/>
                          </a:rPr>
                        </m:ctrlPr>
                      </m:dPr>
                      <m:e>
                        <m:eqArr>
                          <m:eqArrPr>
                            <m:ctrlPr>
                              <a:rPr lang="it-IT" i="1" dirty="0">
                                <a:solidFill>
                                  <a:schemeClr val="tx1"/>
                                </a:solidFill>
                                <a:latin typeface="Cambria Math" panose="02040503050406030204" pitchFamily="18" charset="0"/>
                              </a:rPr>
                            </m:ctrlPr>
                          </m:eqArrPr>
                          <m:e>
                            <m:r>
                              <a:rPr lang="it-IT" dirty="0">
                                <a:solidFill>
                                  <a:srgbClr val="E71224"/>
                                </a:solidFill>
                                <a:latin typeface="Cambria Math" panose="02040503050406030204" pitchFamily="18" charset="0"/>
                              </a:rPr>
                              <m:t>(0,0,0,</m:t>
                            </m:r>
                            <m:r>
                              <a:rPr lang="it-IT" i="1" dirty="0" smtClean="0">
                                <a:solidFill>
                                  <a:srgbClr val="FF0000"/>
                                </a:solidFill>
                                <a:latin typeface="Cambria Math" panose="02040503050406030204" pitchFamily="18" charset="0"/>
                              </a:rPr>
                              <m:t> </m:t>
                            </m:r>
                            <m:r>
                              <a:rPr lang="it-IT" i="1" dirty="0">
                                <a:solidFill>
                                  <a:srgbClr val="FF0000"/>
                                </a:solidFill>
                                <a:latin typeface="Cambria Math" panose="02040503050406030204" pitchFamily="18" charset="0"/>
                              </a:rPr>
                              <m:t>𝑎</m:t>
                            </m:r>
                            <m:r>
                              <a:rPr lang="it-IT" dirty="0">
                                <a:solidFill>
                                  <a:srgbClr val="E71224"/>
                                </a:solidFill>
                                <a:latin typeface="Cambria Math" panose="02040503050406030204" pitchFamily="18" charset="0"/>
                              </a:rPr>
                              <m:t>)</m:t>
                            </m:r>
                          </m:e>
                          <m:e>
                            <m:r>
                              <a:rPr lang="it-IT" b="0" i="1" dirty="0" smtClean="0">
                                <a:solidFill>
                                  <a:srgbClr val="E71224"/>
                                </a:solidFill>
                                <a:latin typeface="Cambria Math" panose="02040503050406030204" pitchFamily="18" charset="0"/>
                              </a:rPr>
                              <m:t>(</m:t>
                            </m:r>
                            <m:r>
                              <a:rPr lang="it-IT" dirty="0">
                                <a:solidFill>
                                  <a:srgbClr val="E71224"/>
                                </a:solidFill>
                                <a:latin typeface="Cambria Math" panose="02040503050406030204" pitchFamily="18" charset="0"/>
                              </a:rPr>
                              <m:t>0,0,</m:t>
                            </m:r>
                            <m:r>
                              <a:rPr lang="it-IT" b="0" i="1" dirty="0" smtClean="0">
                                <a:solidFill>
                                  <a:srgbClr val="E71224"/>
                                </a:solidFill>
                                <a:latin typeface="Cambria Math" panose="02040503050406030204" pitchFamily="18" charset="0"/>
                              </a:rPr>
                              <m:t>𝑛</m:t>
                            </m:r>
                            <m:r>
                              <a:rPr lang="it-IT" b="0" i="1" dirty="0" smtClean="0">
                                <a:solidFill>
                                  <a:srgbClr val="E71224"/>
                                </a:solidFill>
                                <a:latin typeface="Cambria Math" panose="02040503050406030204" pitchFamily="18" charset="0"/>
                              </a:rPr>
                              <m:t>−</m:t>
                            </m:r>
                            <m:r>
                              <a:rPr lang="it-IT" b="0" i="1" dirty="0" smtClean="0">
                                <a:solidFill>
                                  <a:srgbClr val="FF0000"/>
                                </a:solidFill>
                                <a:latin typeface="Cambria Math" panose="02040503050406030204" pitchFamily="18" charset="0"/>
                              </a:rPr>
                              <m:t>𝑎</m:t>
                            </m:r>
                            <m:r>
                              <a:rPr lang="it-IT" dirty="0">
                                <a:solidFill>
                                  <a:srgbClr val="E71224"/>
                                </a:solidFill>
                                <a:latin typeface="Cambria Math" panose="02040503050406030204" pitchFamily="18" charset="0"/>
                              </a:rPr>
                              <m:t>,0</m:t>
                            </m:r>
                            <m:r>
                              <a:rPr lang="it-IT" b="0" i="1" dirty="0" smtClean="0">
                                <a:solidFill>
                                  <a:srgbClr val="E71224"/>
                                </a:solidFill>
                                <a:latin typeface="Cambria Math" panose="02040503050406030204" pitchFamily="18" charset="0"/>
                              </a:rPr>
                              <m:t>)</m:t>
                            </m:r>
                          </m:e>
                        </m:eqArr>
                      </m:e>
                    </m:d>
                    <m:r>
                      <a:rPr lang="it-IT" b="0" i="1" dirty="0" smtClean="0">
                        <a:solidFill>
                          <a:schemeClr val="tx1"/>
                        </a:solidFill>
                        <a:latin typeface="Cambria Math" panose="02040503050406030204" pitchFamily="18" charset="0"/>
                      </a:rPr>
                      <m:t> </m:t>
                    </m:r>
                    <m:r>
                      <a:rPr lang="it-IT" b="0" i="1" dirty="0" smtClean="0">
                        <a:solidFill>
                          <a:srgbClr val="E71224"/>
                        </a:solidFill>
                        <a:latin typeface="Cambria Math" panose="02040503050406030204" pitchFamily="18" charset="0"/>
                      </a:rPr>
                      <m:t>∀ </m:t>
                    </m:r>
                    <m:r>
                      <a:rPr lang="it-IT" b="0" i="1" dirty="0" smtClean="0">
                        <a:solidFill>
                          <a:srgbClr val="E71224"/>
                        </a:solidFill>
                        <a:latin typeface="Cambria Math" panose="02040503050406030204" pitchFamily="18" charset="0"/>
                      </a:rPr>
                      <m:t>𝑎</m:t>
                    </m:r>
                    <m:r>
                      <a:rPr lang="it-IT" b="0" i="1" dirty="0" smtClean="0">
                        <a:solidFill>
                          <a:srgbClr val="E71224"/>
                        </a:solidFill>
                        <a:latin typeface="Cambria Math" panose="02040503050406030204" pitchFamily="18" charset="0"/>
                      </a:rPr>
                      <m:t>=0,1,2…</m:t>
                    </m:r>
                    <m:r>
                      <a:rPr lang="it-IT" b="0" i="1" dirty="0" smtClean="0">
                        <a:solidFill>
                          <a:srgbClr val="E71224"/>
                        </a:solidFill>
                        <a:latin typeface="Cambria Math" panose="02040503050406030204" pitchFamily="18" charset="0"/>
                      </a:rPr>
                      <m:t>𝑛</m:t>
                    </m:r>
                  </m:oMath>
                </a14:m>
                <a:endParaRPr lang="en-GB" dirty="0">
                  <a:solidFill>
                    <a:srgbClr val="E71224"/>
                  </a:solidFill>
                </a:endParaRPr>
              </a:p>
              <a:p>
                <a:endParaRPr lang="en-US" dirty="0"/>
              </a:p>
            </p:txBody>
          </p:sp>
        </mc:Choice>
        <mc:Fallback xmlns="">
          <p:sp>
            <p:nvSpPr>
              <p:cNvPr id="107" name="Rettangolo 106">
                <a:extLst>
                  <a:ext uri="{FF2B5EF4-FFF2-40B4-BE49-F238E27FC236}">
                    <a16:creationId xmlns:a16="http://schemas.microsoft.com/office/drawing/2014/main" id="{BB33D873-3705-4F32-80FD-33C82A3A9963}"/>
                  </a:ext>
                </a:extLst>
              </p:cNvPr>
              <p:cNvSpPr>
                <a:spLocks noRot="1" noChangeAspect="1" noMove="1" noResize="1" noEditPoints="1" noAdjustHandles="1" noChangeArrowheads="1" noChangeShapeType="1" noTextEdit="1"/>
              </p:cNvSpPr>
              <p:nvPr/>
            </p:nvSpPr>
            <p:spPr>
              <a:xfrm>
                <a:off x="61354" y="5415812"/>
                <a:ext cx="6254567" cy="2320187"/>
              </a:xfrm>
              <a:prstGeom prst="rect">
                <a:avLst/>
              </a:prstGeom>
              <a:blipFill>
                <a:blip r:embed="rId13"/>
                <a:stretch>
                  <a:fillRect l="-780" t="-1312"/>
                </a:stretch>
              </a:blipFill>
            </p:spPr>
            <p:txBody>
              <a:bodyPr/>
              <a:lstStyle/>
              <a:p>
                <a:r>
                  <a:rPr lang="it-IT">
                    <a:noFill/>
                  </a:rPr>
                  <a:t> </a:t>
                </a:r>
              </a:p>
            </p:txBody>
          </p:sp>
        </mc:Fallback>
      </mc:AlternateContent>
      <p:grpSp>
        <p:nvGrpSpPr>
          <p:cNvPr id="96" name="Gruppo 95">
            <a:extLst>
              <a:ext uri="{FF2B5EF4-FFF2-40B4-BE49-F238E27FC236}">
                <a16:creationId xmlns:a16="http://schemas.microsoft.com/office/drawing/2014/main" id="{0920E66F-1268-449F-A15B-3A853E4840A8}"/>
              </a:ext>
            </a:extLst>
          </p:cNvPr>
          <p:cNvGrpSpPr/>
          <p:nvPr/>
        </p:nvGrpSpPr>
        <p:grpSpPr>
          <a:xfrm rot="5400000">
            <a:off x="1765833" y="5350594"/>
            <a:ext cx="406966" cy="576503"/>
            <a:chOff x="756596" y="5903762"/>
            <a:chExt cx="484107" cy="775504"/>
          </a:xfrm>
        </p:grpSpPr>
        <p:sp>
          <p:nvSpPr>
            <p:cNvPr id="98" name="Freccia a destra 97">
              <a:extLst>
                <a:ext uri="{FF2B5EF4-FFF2-40B4-BE49-F238E27FC236}">
                  <a16:creationId xmlns:a16="http://schemas.microsoft.com/office/drawing/2014/main" id="{85D3EB79-FAC8-4D16-8B49-74AC41BB9110}"/>
                </a:ext>
              </a:extLst>
            </p:cNvPr>
            <p:cNvSpPr/>
            <p:nvPr/>
          </p:nvSpPr>
          <p:spPr>
            <a:xfrm rot="5400000">
              <a:off x="734149" y="6174648"/>
              <a:ext cx="527065" cy="482172"/>
            </a:xfrm>
            <a:prstGeom prst="rightArrow">
              <a:avLst/>
            </a:prstGeom>
            <a:solidFill>
              <a:srgbClr val="E71224"/>
            </a:solidFill>
            <a:ln>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0" name="Freccia a destra 99">
              <a:extLst>
                <a:ext uri="{FF2B5EF4-FFF2-40B4-BE49-F238E27FC236}">
                  <a16:creationId xmlns:a16="http://schemas.microsoft.com/office/drawing/2014/main" id="{963B86A6-7346-4355-A557-C8E6B5687ED5}"/>
                </a:ext>
              </a:extLst>
            </p:cNvPr>
            <p:cNvSpPr/>
            <p:nvPr/>
          </p:nvSpPr>
          <p:spPr>
            <a:xfrm rot="16200000">
              <a:off x="736084" y="5926209"/>
              <a:ext cx="527065" cy="482172"/>
            </a:xfrm>
            <a:prstGeom prst="rightArrow">
              <a:avLst/>
            </a:prstGeom>
            <a:solidFill>
              <a:srgbClr val="E71224"/>
            </a:solidFill>
            <a:ln>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9" name="Immagine 8">
            <a:extLst>
              <a:ext uri="{FF2B5EF4-FFF2-40B4-BE49-F238E27FC236}">
                <a16:creationId xmlns:a16="http://schemas.microsoft.com/office/drawing/2014/main" id="{9B1DA00D-3401-4C6B-A6AC-E562A1870159}"/>
              </a:ext>
            </a:extLst>
          </p:cNvPr>
          <p:cNvPicPr>
            <a:picLocks noChangeAspect="1"/>
          </p:cNvPicPr>
          <p:nvPr>
            <p:custDataLst>
              <p:tags r:id="rId5"/>
            </p:custDataLst>
          </p:nvPr>
        </p:nvPicPr>
        <p:blipFill>
          <a:blip r:embed="rId14">
            <a:extLst>
              <a:ext uri="{28A0092B-C50C-407E-A947-70E740481C1C}">
                <a14:useLocalDpi xmlns:a14="http://schemas.microsoft.com/office/drawing/2010/main" val="0"/>
              </a:ext>
            </a:extLst>
          </a:blip>
          <a:stretch>
            <a:fillRect/>
          </a:stretch>
        </p:blipFill>
        <p:spPr>
          <a:xfrm>
            <a:off x="2464545" y="5522578"/>
            <a:ext cx="2265772" cy="243590"/>
          </a:xfrm>
          <a:prstGeom prst="rect">
            <a:avLst/>
          </a:prstGeom>
        </p:spPr>
      </p:pic>
      <p:grpSp>
        <p:nvGrpSpPr>
          <p:cNvPr id="8" name="Gruppo 7">
            <a:extLst>
              <a:ext uri="{FF2B5EF4-FFF2-40B4-BE49-F238E27FC236}">
                <a16:creationId xmlns:a16="http://schemas.microsoft.com/office/drawing/2014/main" id="{F7797495-3BD3-847E-C5D3-FBC9634185C3}"/>
              </a:ext>
            </a:extLst>
          </p:cNvPr>
          <p:cNvGrpSpPr/>
          <p:nvPr/>
        </p:nvGrpSpPr>
        <p:grpSpPr>
          <a:xfrm>
            <a:off x="4305995" y="5545789"/>
            <a:ext cx="5285320" cy="1561271"/>
            <a:chOff x="3926744" y="5684605"/>
            <a:chExt cx="5866256" cy="1671129"/>
          </a:xfrm>
        </p:grpSpPr>
        <p:grpSp>
          <p:nvGrpSpPr>
            <p:cNvPr id="16" name="Gruppo 15">
              <a:extLst>
                <a:ext uri="{FF2B5EF4-FFF2-40B4-BE49-F238E27FC236}">
                  <a16:creationId xmlns:a16="http://schemas.microsoft.com/office/drawing/2014/main" id="{8ADB8546-B5E1-44BD-9671-1BAF33133C3A}"/>
                </a:ext>
              </a:extLst>
            </p:cNvPr>
            <p:cNvGrpSpPr/>
            <p:nvPr/>
          </p:nvGrpSpPr>
          <p:grpSpPr>
            <a:xfrm>
              <a:off x="3926744" y="5684605"/>
              <a:ext cx="5866256" cy="1469888"/>
              <a:chOff x="-9251343" y="3395301"/>
              <a:chExt cx="7877970" cy="1700573"/>
            </a:xfrm>
          </p:grpSpPr>
          <p:sp>
            <p:nvSpPr>
              <p:cNvPr id="21" name="Line 49 1">
                <a:extLst>
                  <a:ext uri="{FF2B5EF4-FFF2-40B4-BE49-F238E27FC236}">
                    <a16:creationId xmlns:a16="http://schemas.microsoft.com/office/drawing/2014/main" id="{F26431A2-F56F-4CB2-8E27-1BC006215A2A}"/>
                  </a:ext>
                </a:extLst>
              </p:cNvPr>
              <p:cNvSpPr>
                <a:spLocks noChangeShapeType="1"/>
              </p:cNvSpPr>
              <p:nvPr/>
            </p:nvSpPr>
            <p:spPr bwMode="auto">
              <a:xfrm>
                <a:off x="-8717943" y="4191144"/>
                <a:ext cx="838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 name="Line 50 1">
                <a:extLst>
                  <a:ext uri="{FF2B5EF4-FFF2-40B4-BE49-F238E27FC236}">
                    <a16:creationId xmlns:a16="http://schemas.microsoft.com/office/drawing/2014/main" id="{3D2FAE2E-EFE6-44F0-9BBA-37043F881C36}"/>
                  </a:ext>
                </a:extLst>
              </p:cNvPr>
              <p:cNvSpPr>
                <a:spLocks noChangeShapeType="1"/>
              </p:cNvSpPr>
              <p:nvPr/>
            </p:nvSpPr>
            <p:spPr bwMode="auto">
              <a:xfrm>
                <a:off x="-7879743" y="4191144"/>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3" name="Line 51 1">
                <a:extLst>
                  <a:ext uri="{FF2B5EF4-FFF2-40B4-BE49-F238E27FC236}">
                    <a16:creationId xmlns:a16="http://schemas.microsoft.com/office/drawing/2014/main" id="{285C43E8-AF80-485B-84B0-1EBB5919FEEF}"/>
                  </a:ext>
                </a:extLst>
              </p:cNvPr>
              <p:cNvSpPr>
                <a:spLocks noChangeShapeType="1"/>
              </p:cNvSpPr>
              <p:nvPr/>
            </p:nvSpPr>
            <p:spPr bwMode="auto">
              <a:xfrm flipH="1">
                <a:off x="-8717943" y="4648344"/>
                <a:ext cx="838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7" name="Line 52 1">
                <a:extLst>
                  <a:ext uri="{FF2B5EF4-FFF2-40B4-BE49-F238E27FC236}">
                    <a16:creationId xmlns:a16="http://schemas.microsoft.com/office/drawing/2014/main" id="{DE70A9BF-A962-4523-92EB-6EA9686A887A}"/>
                  </a:ext>
                </a:extLst>
              </p:cNvPr>
              <p:cNvSpPr>
                <a:spLocks noChangeShapeType="1"/>
              </p:cNvSpPr>
              <p:nvPr/>
            </p:nvSpPr>
            <p:spPr bwMode="auto">
              <a:xfrm>
                <a:off x="-8032143" y="4191144"/>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8" name="Line 53 1">
                <a:extLst>
                  <a:ext uri="{FF2B5EF4-FFF2-40B4-BE49-F238E27FC236}">
                    <a16:creationId xmlns:a16="http://schemas.microsoft.com/office/drawing/2014/main" id="{09646924-8DA7-490E-82BD-C990D65603B1}"/>
                  </a:ext>
                </a:extLst>
              </p:cNvPr>
              <p:cNvSpPr>
                <a:spLocks noChangeShapeType="1"/>
              </p:cNvSpPr>
              <p:nvPr/>
            </p:nvSpPr>
            <p:spPr bwMode="auto">
              <a:xfrm>
                <a:off x="-8184543" y="4191144"/>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9" name="Line 54 1">
                <a:extLst>
                  <a:ext uri="{FF2B5EF4-FFF2-40B4-BE49-F238E27FC236}">
                    <a16:creationId xmlns:a16="http://schemas.microsoft.com/office/drawing/2014/main" id="{1E7659C5-062E-43AB-BB96-A64329475C0C}"/>
                  </a:ext>
                </a:extLst>
              </p:cNvPr>
              <p:cNvSpPr>
                <a:spLocks noChangeShapeType="1"/>
              </p:cNvSpPr>
              <p:nvPr/>
            </p:nvSpPr>
            <p:spPr bwMode="auto">
              <a:xfrm>
                <a:off x="-8336943" y="4191144"/>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0" name="Line 55 1">
                <a:extLst>
                  <a:ext uri="{FF2B5EF4-FFF2-40B4-BE49-F238E27FC236}">
                    <a16:creationId xmlns:a16="http://schemas.microsoft.com/office/drawing/2014/main" id="{0F3AA2FD-A2EB-48ED-8662-B62BD6D4B46C}"/>
                  </a:ext>
                </a:extLst>
              </p:cNvPr>
              <p:cNvSpPr>
                <a:spLocks noChangeShapeType="1"/>
              </p:cNvSpPr>
              <p:nvPr/>
            </p:nvSpPr>
            <p:spPr bwMode="auto">
              <a:xfrm>
                <a:off x="-8489343" y="4191144"/>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1" name="Line 56">
                <a:extLst>
                  <a:ext uri="{FF2B5EF4-FFF2-40B4-BE49-F238E27FC236}">
                    <a16:creationId xmlns:a16="http://schemas.microsoft.com/office/drawing/2014/main" id="{37938E4A-971E-4A9B-851C-393549CF9F8A}"/>
                  </a:ext>
                </a:extLst>
              </p:cNvPr>
              <p:cNvSpPr>
                <a:spLocks noChangeShapeType="1"/>
              </p:cNvSpPr>
              <p:nvPr/>
            </p:nvSpPr>
            <p:spPr bwMode="auto">
              <a:xfrm>
                <a:off x="-9251343" y="4419744"/>
                <a:ext cx="533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sp>
            <p:nvSpPr>
              <p:cNvPr id="32" name="Oval 57 1">
                <a:extLst>
                  <a:ext uri="{FF2B5EF4-FFF2-40B4-BE49-F238E27FC236}">
                    <a16:creationId xmlns:a16="http://schemas.microsoft.com/office/drawing/2014/main" id="{4E0D806F-2B41-4DFB-98B4-7E255EFBC54C}"/>
                  </a:ext>
                </a:extLst>
              </p:cNvPr>
              <p:cNvSpPr>
                <a:spLocks noChangeArrowheads="1"/>
              </p:cNvSpPr>
              <p:nvPr/>
            </p:nvSpPr>
            <p:spPr bwMode="auto">
              <a:xfrm>
                <a:off x="-7574943" y="4114944"/>
                <a:ext cx="609600" cy="60960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en-US" altLang="en-US" sz="2400">
                  <a:latin typeface="Comic Sans MS" panose="030F0702030302020204" pitchFamily="66" charset="0"/>
                </a:endParaRPr>
              </a:p>
            </p:txBody>
          </p:sp>
          <mc:AlternateContent xmlns:mc="http://schemas.openxmlformats.org/markup-compatibility/2006" xmlns:a14="http://schemas.microsoft.com/office/drawing/2010/main">
            <mc:Choice Requires="a14">
              <p:sp>
                <p:nvSpPr>
                  <p:cNvPr id="33" name="Text Box 58 1">
                    <a:extLst>
                      <a:ext uri="{FF2B5EF4-FFF2-40B4-BE49-F238E27FC236}">
                        <a16:creationId xmlns:a16="http://schemas.microsoft.com/office/drawing/2014/main" id="{B579F9FD-1C8A-488B-9AF2-8338950AC90F}"/>
                      </a:ext>
                    </a:extLst>
                  </p:cNvPr>
                  <p:cNvSpPr txBox="1">
                    <a:spLocks noChangeArrowheads="1"/>
                  </p:cNvSpPr>
                  <p:nvPr/>
                </p:nvSpPr>
                <p:spPr bwMode="auto">
                  <a:xfrm>
                    <a:off x="-7519380" y="4160982"/>
                    <a:ext cx="609600" cy="430213"/>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buNone/>
                    </a:pPr>
                    <a14:m>
                      <m:oMathPara xmlns:m="http://schemas.openxmlformats.org/officeDocument/2006/math">
                        <m:oMathParaPr>
                          <m:jc m:val="centerGroup"/>
                        </m:oMathParaPr>
                        <m:oMath xmlns:m="http://schemas.openxmlformats.org/officeDocument/2006/math">
                          <m:sSub>
                            <m:sSubPr>
                              <m:ctrlPr>
                                <a:rPr lang="it-IT" altLang="it-IT" sz="2200" i="1" dirty="0">
                                  <a:solidFill>
                                    <a:srgbClr val="E71224"/>
                                  </a:solidFill>
                                  <a:latin typeface="Cambria Math" panose="02040503050406030204" pitchFamily="18" charset="0"/>
                                </a:rPr>
                              </m:ctrlPr>
                            </m:sSubPr>
                            <m:e>
                              <m:r>
                                <a:rPr lang="it-IT" altLang="it-IT" sz="2200" i="1" dirty="0">
                                  <a:solidFill>
                                    <a:srgbClr val="E71224"/>
                                  </a:solidFill>
                                  <a:latin typeface="Cambria Math" panose="02040503050406030204" pitchFamily="18" charset="0"/>
                                </a:rPr>
                                <m:t>𝜇</m:t>
                              </m:r>
                            </m:e>
                            <m:sub>
                              <m:r>
                                <a:rPr lang="it-IT" altLang="it-IT" sz="2200" i="1" dirty="0">
                                  <a:solidFill>
                                    <a:srgbClr val="E71224"/>
                                  </a:solidFill>
                                  <a:latin typeface="Cambria Math" panose="02040503050406030204" pitchFamily="18" charset="0"/>
                                </a:rPr>
                                <m:t>1</m:t>
                              </m:r>
                            </m:sub>
                          </m:sSub>
                        </m:oMath>
                      </m:oMathPara>
                    </a14:m>
                    <a:endParaRPr lang="en-GB" sz="2200" dirty="0"/>
                  </a:p>
                </p:txBody>
              </p:sp>
            </mc:Choice>
            <mc:Fallback xmlns="">
              <p:sp>
                <p:nvSpPr>
                  <p:cNvPr id="33" name="Text Box 58 1">
                    <a:extLst>
                      <a:ext uri="{FF2B5EF4-FFF2-40B4-BE49-F238E27FC236}">
                        <a16:creationId xmlns:a16="http://schemas.microsoft.com/office/drawing/2014/main" id="{B579F9FD-1C8A-488B-9AF2-8338950AC90F}"/>
                      </a:ext>
                    </a:extLst>
                  </p:cNvPr>
                  <p:cNvSpPr txBox="1">
                    <a:spLocks noRot="1" noChangeAspect="1" noMove="1" noResize="1" noEditPoints="1" noAdjustHandles="1" noChangeArrowheads="1" noChangeShapeType="1" noTextEdit="1"/>
                  </p:cNvSpPr>
                  <p:nvPr/>
                </p:nvSpPr>
                <p:spPr bwMode="auto">
                  <a:xfrm>
                    <a:off x="-7519380" y="4160982"/>
                    <a:ext cx="609600" cy="430213"/>
                  </a:xfrm>
                  <a:prstGeom prst="rect">
                    <a:avLst/>
                  </a:prstGeom>
                  <a:blipFill>
                    <a:blip r:embed="rId15"/>
                    <a:stretch>
                      <a:fillRect b="-26230"/>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p:sp>
            <p:nvSpPr>
              <p:cNvPr id="34" name="Line 59 1">
                <a:extLst>
                  <a:ext uri="{FF2B5EF4-FFF2-40B4-BE49-F238E27FC236}">
                    <a16:creationId xmlns:a16="http://schemas.microsoft.com/office/drawing/2014/main" id="{56C48AFC-7867-4750-B97B-A87394C9C0FC}"/>
                  </a:ext>
                </a:extLst>
              </p:cNvPr>
              <p:cNvSpPr>
                <a:spLocks noChangeShapeType="1"/>
              </p:cNvSpPr>
              <p:nvPr/>
            </p:nvSpPr>
            <p:spPr bwMode="auto">
              <a:xfrm>
                <a:off x="-7879743" y="4419744"/>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5" name="Line 60">
                <a:extLst>
                  <a:ext uri="{FF2B5EF4-FFF2-40B4-BE49-F238E27FC236}">
                    <a16:creationId xmlns:a16="http://schemas.microsoft.com/office/drawing/2014/main" id="{0C41E596-9EB2-4E04-AF94-614EEDF1E4A4}"/>
                  </a:ext>
                </a:extLst>
              </p:cNvPr>
              <p:cNvSpPr>
                <a:spLocks noChangeShapeType="1"/>
              </p:cNvSpPr>
              <p:nvPr/>
            </p:nvSpPr>
            <p:spPr bwMode="auto">
              <a:xfrm>
                <a:off x="-6431943" y="4067319"/>
                <a:ext cx="838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6" name="Line 61">
                <a:extLst>
                  <a:ext uri="{FF2B5EF4-FFF2-40B4-BE49-F238E27FC236}">
                    <a16:creationId xmlns:a16="http://schemas.microsoft.com/office/drawing/2014/main" id="{74819BD8-06D9-40C7-84FB-75DDE1B5CA78}"/>
                  </a:ext>
                </a:extLst>
              </p:cNvPr>
              <p:cNvSpPr>
                <a:spLocks noChangeShapeType="1"/>
              </p:cNvSpPr>
              <p:nvPr/>
            </p:nvSpPr>
            <p:spPr bwMode="auto">
              <a:xfrm>
                <a:off x="-5593742" y="4067319"/>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7" name="Line 62">
                <a:extLst>
                  <a:ext uri="{FF2B5EF4-FFF2-40B4-BE49-F238E27FC236}">
                    <a16:creationId xmlns:a16="http://schemas.microsoft.com/office/drawing/2014/main" id="{9AD41274-8646-4097-9ED3-E44556AE2132}"/>
                  </a:ext>
                </a:extLst>
              </p:cNvPr>
              <p:cNvSpPr>
                <a:spLocks noChangeShapeType="1"/>
              </p:cNvSpPr>
              <p:nvPr/>
            </p:nvSpPr>
            <p:spPr bwMode="auto">
              <a:xfrm flipH="1">
                <a:off x="-6431943" y="4524519"/>
                <a:ext cx="838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8" name="Line 63">
                <a:extLst>
                  <a:ext uri="{FF2B5EF4-FFF2-40B4-BE49-F238E27FC236}">
                    <a16:creationId xmlns:a16="http://schemas.microsoft.com/office/drawing/2014/main" id="{C35DB518-5364-45B8-B1FE-160E69FB9394}"/>
                  </a:ext>
                </a:extLst>
              </p:cNvPr>
              <p:cNvSpPr>
                <a:spLocks noChangeShapeType="1"/>
              </p:cNvSpPr>
              <p:nvPr/>
            </p:nvSpPr>
            <p:spPr bwMode="auto">
              <a:xfrm>
                <a:off x="-5746142" y="4067319"/>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9" name="Line 64">
                <a:extLst>
                  <a:ext uri="{FF2B5EF4-FFF2-40B4-BE49-F238E27FC236}">
                    <a16:creationId xmlns:a16="http://schemas.microsoft.com/office/drawing/2014/main" id="{096D30CD-A7B9-4C0F-8B8A-975CB1925D5B}"/>
                  </a:ext>
                </a:extLst>
              </p:cNvPr>
              <p:cNvSpPr>
                <a:spLocks noChangeShapeType="1"/>
              </p:cNvSpPr>
              <p:nvPr/>
            </p:nvSpPr>
            <p:spPr bwMode="auto">
              <a:xfrm>
                <a:off x="-5898542" y="4067319"/>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0" name="Line 65">
                <a:extLst>
                  <a:ext uri="{FF2B5EF4-FFF2-40B4-BE49-F238E27FC236}">
                    <a16:creationId xmlns:a16="http://schemas.microsoft.com/office/drawing/2014/main" id="{2CF4CD39-A24C-4970-8BE5-BFDECB68FC8C}"/>
                  </a:ext>
                </a:extLst>
              </p:cNvPr>
              <p:cNvSpPr>
                <a:spLocks noChangeShapeType="1"/>
              </p:cNvSpPr>
              <p:nvPr/>
            </p:nvSpPr>
            <p:spPr bwMode="auto">
              <a:xfrm>
                <a:off x="-6050942" y="4067319"/>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1" name="Line 66">
                <a:extLst>
                  <a:ext uri="{FF2B5EF4-FFF2-40B4-BE49-F238E27FC236}">
                    <a16:creationId xmlns:a16="http://schemas.microsoft.com/office/drawing/2014/main" id="{7584C596-DEDA-42FD-9CB3-13E78EB54DE8}"/>
                  </a:ext>
                </a:extLst>
              </p:cNvPr>
              <p:cNvSpPr>
                <a:spLocks noChangeShapeType="1"/>
              </p:cNvSpPr>
              <p:nvPr/>
            </p:nvSpPr>
            <p:spPr bwMode="auto">
              <a:xfrm>
                <a:off x="-6203342" y="4067319"/>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2" name="Line 67">
                <a:extLst>
                  <a:ext uri="{FF2B5EF4-FFF2-40B4-BE49-F238E27FC236}">
                    <a16:creationId xmlns:a16="http://schemas.microsoft.com/office/drawing/2014/main" id="{822E55F4-156D-4F8C-82A9-3B050EFBB9A8}"/>
                  </a:ext>
                </a:extLst>
              </p:cNvPr>
              <p:cNvSpPr>
                <a:spLocks noChangeShapeType="1"/>
              </p:cNvSpPr>
              <p:nvPr/>
            </p:nvSpPr>
            <p:spPr bwMode="auto">
              <a:xfrm>
                <a:off x="-6965343" y="4419744"/>
                <a:ext cx="533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3" name="Oval 68">
                <a:extLst>
                  <a:ext uri="{FF2B5EF4-FFF2-40B4-BE49-F238E27FC236}">
                    <a16:creationId xmlns:a16="http://schemas.microsoft.com/office/drawing/2014/main" id="{0977A0EF-D45A-458D-9269-8FD8BCC1BCD1}"/>
                  </a:ext>
                </a:extLst>
              </p:cNvPr>
              <p:cNvSpPr>
                <a:spLocks noChangeArrowheads="1"/>
              </p:cNvSpPr>
              <p:nvPr/>
            </p:nvSpPr>
            <p:spPr bwMode="auto">
              <a:xfrm>
                <a:off x="-5288942" y="3991119"/>
                <a:ext cx="609600" cy="60960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en-US" altLang="en-US" sz="2400">
                  <a:latin typeface="Comic Sans MS" panose="030F0702030302020204" pitchFamily="66" charset="0"/>
                </a:endParaRPr>
              </a:p>
            </p:txBody>
          </p:sp>
          <mc:AlternateContent xmlns:mc="http://schemas.openxmlformats.org/markup-compatibility/2006" xmlns:a14="http://schemas.microsoft.com/office/drawing/2010/main">
            <mc:Choice Requires="a14">
              <p:sp>
                <p:nvSpPr>
                  <p:cNvPr id="44" name="Text Box 69 1">
                    <a:extLst>
                      <a:ext uri="{FF2B5EF4-FFF2-40B4-BE49-F238E27FC236}">
                        <a16:creationId xmlns:a16="http://schemas.microsoft.com/office/drawing/2014/main" id="{4871FA19-00D4-4B85-98AF-6E0650870BB0}"/>
                      </a:ext>
                    </a:extLst>
                  </p:cNvPr>
                  <p:cNvSpPr txBox="1">
                    <a:spLocks noChangeArrowheads="1"/>
                  </p:cNvSpPr>
                  <p:nvPr/>
                </p:nvSpPr>
                <p:spPr bwMode="auto">
                  <a:xfrm>
                    <a:off x="-5263542" y="4056207"/>
                    <a:ext cx="609600" cy="430213"/>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buNone/>
                    </a:pPr>
                    <a14:m>
                      <m:oMathPara xmlns:m="http://schemas.openxmlformats.org/officeDocument/2006/math">
                        <m:oMathParaPr>
                          <m:jc m:val="centerGroup"/>
                        </m:oMathParaPr>
                        <m:oMath xmlns:m="http://schemas.openxmlformats.org/officeDocument/2006/math">
                          <m:sSub>
                            <m:sSubPr>
                              <m:ctrlPr>
                                <a:rPr lang="it-IT" altLang="it-IT" sz="2200" i="1" dirty="0" smtClean="0">
                                  <a:solidFill>
                                    <a:srgbClr val="E71224"/>
                                  </a:solidFill>
                                  <a:latin typeface="Cambria Math" panose="02040503050406030204" pitchFamily="18" charset="0"/>
                                </a:rPr>
                              </m:ctrlPr>
                            </m:sSubPr>
                            <m:e>
                              <m:r>
                                <a:rPr lang="it-IT" altLang="it-IT" sz="2200" i="1" dirty="0">
                                  <a:solidFill>
                                    <a:srgbClr val="E71224"/>
                                  </a:solidFill>
                                  <a:latin typeface="Cambria Math" panose="02040503050406030204" pitchFamily="18" charset="0"/>
                                </a:rPr>
                                <m:t>𝜇</m:t>
                              </m:r>
                            </m:e>
                            <m:sub>
                              <m:r>
                                <a:rPr lang="it-IT" altLang="it-IT" sz="2200" b="0" i="1" dirty="0" smtClean="0">
                                  <a:solidFill>
                                    <a:srgbClr val="E71224"/>
                                  </a:solidFill>
                                  <a:latin typeface="Cambria Math" panose="02040503050406030204" pitchFamily="18" charset="0"/>
                                </a:rPr>
                                <m:t>2</m:t>
                              </m:r>
                            </m:sub>
                          </m:sSub>
                        </m:oMath>
                      </m:oMathPara>
                    </a14:m>
                    <a:endParaRPr lang="en-GB" sz="2200" dirty="0"/>
                  </a:p>
                </p:txBody>
              </p:sp>
            </mc:Choice>
            <mc:Fallback xmlns="">
              <p:sp>
                <p:nvSpPr>
                  <p:cNvPr id="44" name="Text Box 69 1">
                    <a:extLst>
                      <a:ext uri="{FF2B5EF4-FFF2-40B4-BE49-F238E27FC236}">
                        <a16:creationId xmlns:a16="http://schemas.microsoft.com/office/drawing/2014/main" id="{4871FA19-00D4-4B85-98AF-6E0650870BB0}"/>
                      </a:ext>
                    </a:extLst>
                  </p:cNvPr>
                  <p:cNvSpPr txBox="1">
                    <a:spLocks noRot="1" noChangeAspect="1" noMove="1" noResize="1" noEditPoints="1" noAdjustHandles="1" noChangeArrowheads="1" noChangeShapeType="1" noTextEdit="1"/>
                  </p:cNvSpPr>
                  <p:nvPr/>
                </p:nvSpPr>
                <p:spPr bwMode="auto">
                  <a:xfrm>
                    <a:off x="-5263542" y="4056207"/>
                    <a:ext cx="609600" cy="430213"/>
                  </a:xfrm>
                  <a:prstGeom prst="rect">
                    <a:avLst/>
                  </a:prstGeom>
                  <a:blipFill>
                    <a:blip r:embed="rId16"/>
                    <a:stretch>
                      <a:fillRect b="-26230"/>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p:sp>
            <p:nvSpPr>
              <p:cNvPr id="45" name="Line 70">
                <a:extLst>
                  <a:ext uri="{FF2B5EF4-FFF2-40B4-BE49-F238E27FC236}">
                    <a16:creationId xmlns:a16="http://schemas.microsoft.com/office/drawing/2014/main" id="{982B2AAE-EEB7-4342-80B2-942931D6D8BA}"/>
                  </a:ext>
                </a:extLst>
              </p:cNvPr>
              <p:cNvSpPr>
                <a:spLocks noChangeShapeType="1"/>
              </p:cNvSpPr>
              <p:nvPr/>
            </p:nvSpPr>
            <p:spPr bwMode="auto">
              <a:xfrm>
                <a:off x="-5593742" y="4295919"/>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6" name="Line 71">
                <a:extLst>
                  <a:ext uri="{FF2B5EF4-FFF2-40B4-BE49-F238E27FC236}">
                    <a16:creationId xmlns:a16="http://schemas.microsoft.com/office/drawing/2014/main" id="{E1CF540A-2A37-4079-8ED3-2E48BB871FA7}"/>
                  </a:ext>
                </a:extLst>
              </p:cNvPr>
              <p:cNvSpPr>
                <a:spLocks noChangeShapeType="1"/>
              </p:cNvSpPr>
              <p:nvPr/>
            </p:nvSpPr>
            <p:spPr bwMode="auto">
              <a:xfrm>
                <a:off x="-4679342" y="4295919"/>
                <a:ext cx="533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8" name="Line 73">
                <a:extLst>
                  <a:ext uri="{FF2B5EF4-FFF2-40B4-BE49-F238E27FC236}">
                    <a16:creationId xmlns:a16="http://schemas.microsoft.com/office/drawing/2014/main" id="{DFCD35DC-687A-4C7C-95D4-54CF6E4832AC}"/>
                  </a:ext>
                </a:extLst>
              </p:cNvPr>
              <p:cNvSpPr>
                <a:spLocks noChangeShapeType="1"/>
              </p:cNvSpPr>
              <p:nvPr/>
            </p:nvSpPr>
            <p:spPr bwMode="auto">
              <a:xfrm flipH="1">
                <a:off x="-9251343" y="4981719"/>
                <a:ext cx="5105401"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9" name="Line 74 1">
                <a:extLst>
                  <a:ext uri="{FF2B5EF4-FFF2-40B4-BE49-F238E27FC236}">
                    <a16:creationId xmlns:a16="http://schemas.microsoft.com/office/drawing/2014/main" id="{5025E8C6-279A-413D-9EFD-939FC8C766C1}"/>
                  </a:ext>
                </a:extLst>
              </p:cNvPr>
              <p:cNvSpPr>
                <a:spLocks noChangeShapeType="1"/>
              </p:cNvSpPr>
              <p:nvPr/>
            </p:nvSpPr>
            <p:spPr bwMode="auto">
              <a:xfrm>
                <a:off x="-9251343" y="4419744"/>
                <a:ext cx="0" cy="5619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0" name="Line 75">
                <a:extLst>
                  <a:ext uri="{FF2B5EF4-FFF2-40B4-BE49-F238E27FC236}">
                    <a16:creationId xmlns:a16="http://schemas.microsoft.com/office/drawing/2014/main" id="{010A26C2-75B0-4FF9-A5AF-D621E88E7063}"/>
                  </a:ext>
                </a:extLst>
              </p:cNvPr>
              <p:cNvSpPr>
                <a:spLocks noChangeShapeType="1"/>
              </p:cNvSpPr>
              <p:nvPr/>
            </p:nvSpPr>
            <p:spPr bwMode="auto">
              <a:xfrm flipV="1">
                <a:off x="-4145942" y="3762519"/>
                <a:ext cx="0" cy="1219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5" name="Gruppo 14">
                <a:extLst>
                  <a:ext uri="{FF2B5EF4-FFF2-40B4-BE49-F238E27FC236}">
                    <a16:creationId xmlns:a16="http://schemas.microsoft.com/office/drawing/2014/main" id="{81310167-063B-4D55-9742-D4083B6B0DDE}"/>
                  </a:ext>
                </a:extLst>
              </p:cNvPr>
              <p:cNvGrpSpPr/>
              <p:nvPr/>
            </p:nvGrpSpPr>
            <p:grpSpPr>
              <a:xfrm>
                <a:off x="-6812943" y="3762519"/>
                <a:ext cx="2667000" cy="381000"/>
                <a:chOff x="-6812943" y="3762519"/>
                <a:chExt cx="2667000" cy="381000"/>
              </a:xfrm>
            </p:grpSpPr>
            <p:sp>
              <p:nvSpPr>
                <p:cNvPr id="47" name="Line 72 1">
                  <a:extLst>
                    <a:ext uri="{FF2B5EF4-FFF2-40B4-BE49-F238E27FC236}">
                      <a16:creationId xmlns:a16="http://schemas.microsoft.com/office/drawing/2014/main" id="{5DC8144C-904B-4B7E-933B-1AB55C2EDE95}"/>
                    </a:ext>
                  </a:extLst>
                </p:cNvPr>
                <p:cNvSpPr>
                  <a:spLocks noChangeShapeType="1"/>
                </p:cNvSpPr>
                <p:nvPr/>
              </p:nvSpPr>
              <p:spPr bwMode="auto">
                <a:xfrm>
                  <a:off x="-6812943" y="4143519"/>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1" name="Line 76 1">
                  <a:extLst>
                    <a:ext uri="{FF2B5EF4-FFF2-40B4-BE49-F238E27FC236}">
                      <a16:creationId xmlns:a16="http://schemas.microsoft.com/office/drawing/2014/main" id="{DA0877B8-F20F-44F4-92A0-543642DB0A5C}"/>
                    </a:ext>
                  </a:extLst>
                </p:cNvPr>
                <p:cNvSpPr>
                  <a:spLocks noChangeShapeType="1"/>
                </p:cNvSpPr>
                <p:nvPr/>
              </p:nvSpPr>
              <p:spPr bwMode="auto">
                <a:xfrm flipH="1">
                  <a:off x="-6812943" y="3762519"/>
                  <a:ext cx="2667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2" name="Line 77 1">
                  <a:extLst>
                    <a:ext uri="{FF2B5EF4-FFF2-40B4-BE49-F238E27FC236}">
                      <a16:creationId xmlns:a16="http://schemas.microsoft.com/office/drawing/2014/main" id="{0C5FF7CB-142F-4D9E-A12C-BA10C1815453}"/>
                    </a:ext>
                  </a:extLst>
                </p:cNvPr>
                <p:cNvSpPr>
                  <a:spLocks noChangeShapeType="1"/>
                </p:cNvSpPr>
                <p:nvPr/>
              </p:nvSpPr>
              <p:spPr bwMode="auto">
                <a:xfrm>
                  <a:off x="-6812943" y="3762519"/>
                  <a:ext cx="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mc:AlternateContent xmlns:mc="http://schemas.openxmlformats.org/markup-compatibility/2006" xmlns:a14="http://schemas.microsoft.com/office/drawing/2010/main">
            <mc:Choice Requires="a14">
              <p:sp>
                <p:nvSpPr>
                  <p:cNvPr id="53" name="Text Box 69 2 1">
                    <a:extLst>
                      <a:ext uri="{FF2B5EF4-FFF2-40B4-BE49-F238E27FC236}">
                        <a16:creationId xmlns:a16="http://schemas.microsoft.com/office/drawing/2014/main" id="{4FCD9F73-1207-4BD0-B7F3-61C3DE91BBA4}"/>
                      </a:ext>
                    </a:extLst>
                  </p:cNvPr>
                  <p:cNvSpPr txBox="1">
                    <a:spLocks noChangeArrowheads="1"/>
                  </p:cNvSpPr>
                  <p:nvPr/>
                </p:nvSpPr>
                <p:spPr bwMode="auto">
                  <a:xfrm>
                    <a:off x="-5831737" y="4564999"/>
                    <a:ext cx="2146300" cy="427295"/>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buNone/>
                    </a:pPr>
                    <a14:m>
                      <m:oMathPara xmlns:m="http://schemas.openxmlformats.org/officeDocument/2006/math">
                        <m:oMathParaPr>
                          <m:jc m:val="centerGroup"/>
                        </m:oMathParaPr>
                        <m:oMath xmlns:m="http://schemas.openxmlformats.org/officeDocument/2006/math">
                          <m:r>
                            <a:rPr lang="it-IT" altLang="it-IT" sz="1800" b="0" i="1" dirty="0" smtClean="0">
                              <a:solidFill>
                                <a:srgbClr val="E71224"/>
                              </a:solidFill>
                              <a:latin typeface="Cambria Math" panose="02040503050406030204" pitchFamily="18" charset="0"/>
                            </a:rPr>
                            <m:t>0.2</m:t>
                          </m:r>
                        </m:oMath>
                      </m:oMathPara>
                    </a14:m>
                    <a:endParaRPr lang="en-GB" sz="1800" dirty="0"/>
                  </a:p>
                </p:txBody>
              </p:sp>
            </mc:Choice>
            <mc:Fallback xmlns="">
              <p:sp>
                <p:nvSpPr>
                  <p:cNvPr id="53" name="Text Box 69 2 1">
                    <a:extLst>
                      <a:ext uri="{FF2B5EF4-FFF2-40B4-BE49-F238E27FC236}">
                        <a16:creationId xmlns:a16="http://schemas.microsoft.com/office/drawing/2014/main" id="{4FCD9F73-1207-4BD0-B7F3-61C3DE91BBA4}"/>
                      </a:ext>
                    </a:extLst>
                  </p:cNvPr>
                  <p:cNvSpPr txBox="1">
                    <a:spLocks noRot="1" noChangeAspect="1" noMove="1" noResize="1" noEditPoints="1" noAdjustHandles="1" noChangeArrowheads="1" noChangeShapeType="1" noTextEdit="1"/>
                  </p:cNvSpPr>
                  <p:nvPr/>
                </p:nvSpPr>
                <p:spPr bwMode="auto">
                  <a:xfrm>
                    <a:off x="-5831737" y="4564999"/>
                    <a:ext cx="2146300" cy="427295"/>
                  </a:xfrm>
                  <a:prstGeom prst="rect">
                    <a:avLst/>
                  </a:prstGeom>
                  <a:blipFill>
                    <a:blip r:embed="rId17"/>
                    <a:stretch>
                      <a:fillRect b="-1786"/>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it-IT">
                        <a:noFill/>
                      </a:rPr>
                      <a:t> </a:t>
                    </a:r>
                  </a:p>
                </p:txBody>
              </p:sp>
            </mc:Fallback>
          </mc:AlternateContent>
          <p:grpSp>
            <p:nvGrpSpPr>
              <p:cNvPr id="14" name="Gruppo 13">
                <a:extLst>
                  <a:ext uri="{FF2B5EF4-FFF2-40B4-BE49-F238E27FC236}">
                    <a16:creationId xmlns:a16="http://schemas.microsoft.com/office/drawing/2014/main" id="{FF8DC928-3C2F-4C36-BCFC-5C7B0D5F893D}"/>
                  </a:ext>
                </a:extLst>
              </p:cNvPr>
              <p:cNvGrpSpPr/>
              <p:nvPr/>
            </p:nvGrpSpPr>
            <p:grpSpPr>
              <a:xfrm>
                <a:off x="-3426976" y="3629312"/>
                <a:ext cx="1808163" cy="609600"/>
                <a:chOff x="-8011506" y="6168621"/>
                <a:chExt cx="1808163" cy="609600"/>
              </a:xfrm>
            </p:grpSpPr>
            <p:sp>
              <p:nvSpPr>
                <p:cNvPr id="57" name="Line 49 2">
                  <a:extLst>
                    <a:ext uri="{FF2B5EF4-FFF2-40B4-BE49-F238E27FC236}">
                      <a16:creationId xmlns:a16="http://schemas.microsoft.com/office/drawing/2014/main" id="{AA584C9B-05C1-473D-8243-D4AD2226556B}"/>
                    </a:ext>
                  </a:extLst>
                </p:cNvPr>
                <p:cNvSpPr>
                  <a:spLocks noChangeShapeType="1"/>
                </p:cNvSpPr>
                <p:nvPr/>
              </p:nvSpPr>
              <p:spPr bwMode="auto">
                <a:xfrm>
                  <a:off x="-8011506" y="6244821"/>
                  <a:ext cx="838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 name="Line 50 2">
                  <a:extLst>
                    <a:ext uri="{FF2B5EF4-FFF2-40B4-BE49-F238E27FC236}">
                      <a16:creationId xmlns:a16="http://schemas.microsoft.com/office/drawing/2014/main" id="{6EE6E25B-A637-4AB0-9A4D-5BD6EED2F38C}"/>
                    </a:ext>
                  </a:extLst>
                </p:cNvPr>
                <p:cNvSpPr>
                  <a:spLocks noChangeShapeType="1"/>
                </p:cNvSpPr>
                <p:nvPr/>
              </p:nvSpPr>
              <p:spPr bwMode="auto">
                <a:xfrm>
                  <a:off x="-7173306" y="6244821"/>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9" name="Line 51 2">
                  <a:extLst>
                    <a:ext uri="{FF2B5EF4-FFF2-40B4-BE49-F238E27FC236}">
                      <a16:creationId xmlns:a16="http://schemas.microsoft.com/office/drawing/2014/main" id="{1D42F021-F68D-4622-A505-132D29BF26A4}"/>
                    </a:ext>
                  </a:extLst>
                </p:cNvPr>
                <p:cNvSpPr>
                  <a:spLocks noChangeShapeType="1"/>
                </p:cNvSpPr>
                <p:nvPr/>
              </p:nvSpPr>
              <p:spPr bwMode="auto">
                <a:xfrm flipH="1">
                  <a:off x="-8011506" y="6702021"/>
                  <a:ext cx="838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0" name="Line 52 2">
                  <a:extLst>
                    <a:ext uri="{FF2B5EF4-FFF2-40B4-BE49-F238E27FC236}">
                      <a16:creationId xmlns:a16="http://schemas.microsoft.com/office/drawing/2014/main" id="{FAD86C87-58C4-4AB1-9AFA-C509246B5D85}"/>
                    </a:ext>
                  </a:extLst>
                </p:cNvPr>
                <p:cNvSpPr>
                  <a:spLocks noChangeShapeType="1"/>
                </p:cNvSpPr>
                <p:nvPr/>
              </p:nvSpPr>
              <p:spPr bwMode="auto">
                <a:xfrm>
                  <a:off x="-7325706" y="6244821"/>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1" name="Line 53 2">
                  <a:extLst>
                    <a:ext uri="{FF2B5EF4-FFF2-40B4-BE49-F238E27FC236}">
                      <a16:creationId xmlns:a16="http://schemas.microsoft.com/office/drawing/2014/main" id="{226C3266-E8B0-43FC-AF01-AF21C55D0344}"/>
                    </a:ext>
                  </a:extLst>
                </p:cNvPr>
                <p:cNvSpPr>
                  <a:spLocks noChangeShapeType="1"/>
                </p:cNvSpPr>
                <p:nvPr/>
              </p:nvSpPr>
              <p:spPr bwMode="auto">
                <a:xfrm>
                  <a:off x="-7478106" y="6244821"/>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 name="Line 54 2">
                  <a:extLst>
                    <a:ext uri="{FF2B5EF4-FFF2-40B4-BE49-F238E27FC236}">
                      <a16:creationId xmlns:a16="http://schemas.microsoft.com/office/drawing/2014/main" id="{5F3F7D0E-6D4E-4B53-963B-2494A4BE42FC}"/>
                    </a:ext>
                  </a:extLst>
                </p:cNvPr>
                <p:cNvSpPr>
                  <a:spLocks noChangeShapeType="1"/>
                </p:cNvSpPr>
                <p:nvPr/>
              </p:nvSpPr>
              <p:spPr bwMode="auto">
                <a:xfrm>
                  <a:off x="-7630506" y="6244821"/>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3" name="Line 55 2">
                  <a:extLst>
                    <a:ext uri="{FF2B5EF4-FFF2-40B4-BE49-F238E27FC236}">
                      <a16:creationId xmlns:a16="http://schemas.microsoft.com/office/drawing/2014/main" id="{8F26236E-97CE-419F-AF71-0665DA88A147}"/>
                    </a:ext>
                  </a:extLst>
                </p:cNvPr>
                <p:cNvSpPr>
                  <a:spLocks noChangeShapeType="1"/>
                </p:cNvSpPr>
                <p:nvPr/>
              </p:nvSpPr>
              <p:spPr bwMode="auto">
                <a:xfrm>
                  <a:off x="-7782906" y="6244821"/>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4" name="Oval 57 2">
                  <a:extLst>
                    <a:ext uri="{FF2B5EF4-FFF2-40B4-BE49-F238E27FC236}">
                      <a16:creationId xmlns:a16="http://schemas.microsoft.com/office/drawing/2014/main" id="{FA4E87E5-157F-42C0-802C-609E1E67AAF8}"/>
                    </a:ext>
                  </a:extLst>
                </p:cNvPr>
                <p:cNvSpPr>
                  <a:spLocks noChangeArrowheads="1"/>
                </p:cNvSpPr>
                <p:nvPr/>
              </p:nvSpPr>
              <p:spPr bwMode="auto">
                <a:xfrm>
                  <a:off x="-6868506" y="6168621"/>
                  <a:ext cx="609600" cy="60960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en-US" altLang="en-US" sz="2400">
                    <a:latin typeface="Comic Sans MS" panose="030F0702030302020204" pitchFamily="66" charset="0"/>
                  </a:endParaRPr>
                </a:p>
              </p:txBody>
            </p:sp>
            <mc:AlternateContent xmlns:mc="http://schemas.openxmlformats.org/markup-compatibility/2006" xmlns:a14="http://schemas.microsoft.com/office/drawing/2010/main">
              <mc:Choice Requires="a14">
                <p:sp>
                  <p:nvSpPr>
                    <p:cNvPr id="65" name="Text Box 58 2">
                      <a:extLst>
                        <a:ext uri="{FF2B5EF4-FFF2-40B4-BE49-F238E27FC236}">
                          <a16:creationId xmlns:a16="http://schemas.microsoft.com/office/drawing/2014/main" id="{47E3F089-7646-43A2-8415-739FE8BEB403}"/>
                        </a:ext>
                      </a:extLst>
                    </p:cNvPr>
                    <p:cNvSpPr txBox="1">
                      <a:spLocks noChangeArrowheads="1"/>
                    </p:cNvSpPr>
                    <p:nvPr/>
                  </p:nvSpPr>
                  <p:spPr bwMode="auto">
                    <a:xfrm>
                      <a:off x="-6812943" y="6214659"/>
                      <a:ext cx="609600" cy="430213"/>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buNone/>
                      </a:pPr>
                      <a14:m>
                        <m:oMathPara xmlns:m="http://schemas.openxmlformats.org/officeDocument/2006/math">
                          <m:oMathParaPr>
                            <m:jc m:val="centerGroup"/>
                          </m:oMathParaPr>
                          <m:oMath xmlns:m="http://schemas.openxmlformats.org/officeDocument/2006/math">
                            <m:sSub>
                              <m:sSubPr>
                                <m:ctrlPr>
                                  <a:rPr lang="it-IT" altLang="it-IT" sz="1800" i="1" dirty="0" smtClean="0">
                                    <a:solidFill>
                                      <a:srgbClr val="E71224"/>
                                    </a:solidFill>
                                    <a:latin typeface="Cambria Math" panose="02040503050406030204" pitchFamily="18" charset="0"/>
                                  </a:rPr>
                                </m:ctrlPr>
                              </m:sSubPr>
                              <m:e>
                                <m:r>
                                  <a:rPr lang="it-IT" altLang="it-IT" sz="1800" i="1" dirty="0">
                                    <a:solidFill>
                                      <a:srgbClr val="E71224"/>
                                    </a:solidFill>
                                    <a:latin typeface="Cambria Math" panose="02040503050406030204" pitchFamily="18" charset="0"/>
                                  </a:rPr>
                                  <m:t>𝜇</m:t>
                                </m:r>
                              </m:e>
                              <m:sub>
                                <m:r>
                                  <a:rPr lang="it-IT" altLang="it-IT" sz="1800" b="0" i="1" dirty="0" smtClean="0">
                                    <a:solidFill>
                                      <a:srgbClr val="E71224"/>
                                    </a:solidFill>
                                    <a:latin typeface="Cambria Math" panose="02040503050406030204" pitchFamily="18" charset="0"/>
                                  </a:rPr>
                                  <m:t>3</m:t>
                                </m:r>
                              </m:sub>
                            </m:sSub>
                          </m:oMath>
                        </m:oMathPara>
                      </a14:m>
                      <a:endParaRPr lang="en-GB" sz="1800" dirty="0"/>
                    </a:p>
                  </p:txBody>
                </p:sp>
              </mc:Choice>
              <mc:Fallback xmlns="">
                <p:sp>
                  <p:nvSpPr>
                    <p:cNvPr id="65" name="Text Box 58 2">
                      <a:extLst>
                        <a:ext uri="{FF2B5EF4-FFF2-40B4-BE49-F238E27FC236}">
                          <a16:creationId xmlns:a16="http://schemas.microsoft.com/office/drawing/2014/main" id="{47E3F089-7646-43A2-8415-739FE8BEB403}"/>
                        </a:ext>
                      </a:extLst>
                    </p:cNvPr>
                    <p:cNvSpPr txBox="1">
                      <a:spLocks noRot="1" noChangeAspect="1" noMove="1" noResize="1" noEditPoints="1" noAdjustHandles="1" noChangeArrowheads="1" noChangeShapeType="1" noTextEdit="1"/>
                    </p:cNvSpPr>
                    <p:nvPr/>
                  </p:nvSpPr>
                  <p:spPr bwMode="auto">
                    <a:xfrm>
                      <a:off x="-6812943" y="6214659"/>
                      <a:ext cx="609600" cy="430213"/>
                    </a:xfrm>
                    <a:prstGeom prst="rect">
                      <a:avLst/>
                    </a:prstGeom>
                    <a:blipFill>
                      <a:blip r:embed="rId18"/>
                      <a:stretch>
                        <a:fillRect b="-12281"/>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it-IT">
                          <a:noFill/>
                        </a:rPr>
                        <a:t> </a:t>
                      </a:r>
                    </a:p>
                  </p:txBody>
                </p:sp>
              </mc:Fallback>
            </mc:AlternateContent>
            <p:sp>
              <p:nvSpPr>
                <p:cNvPr id="66" name="Line 59 2">
                  <a:extLst>
                    <a:ext uri="{FF2B5EF4-FFF2-40B4-BE49-F238E27FC236}">
                      <a16:creationId xmlns:a16="http://schemas.microsoft.com/office/drawing/2014/main" id="{40A115E3-15BF-42A1-8E19-D0933CBF3385}"/>
                    </a:ext>
                  </a:extLst>
                </p:cNvPr>
                <p:cNvSpPr>
                  <a:spLocks noChangeShapeType="1"/>
                </p:cNvSpPr>
                <p:nvPr/>
              </p:nvSpPr>
              <p:spPr bwMode="auto">
                <a:xfrm>
                  <a:off x="-7173306" y="6473421"/>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7" name="Gruppo 66">
                <a:extLst>
                  <a:ext uri="{FF2B5EF4-FFF2-40B4-BE49-F238E27FC236}">
                    <a16:creationId xmlns:a16="http://schemas.microsoft.com/office/drawing/2014/main" id="{9CB93E13-719A-440F-883E-452AE7B2204A}"/>
                  </a:ext>
                </a:extLst>
              </p:cNvPr>
              <p:cNvGrpSpPr/>
              <p:nvPr/>
            </p:nvGrpSpPr>
            <p:grpSpPr>
              <a:xfrm>
                <a:off x="-3430773" y="4343543"/>
                <a:ext cx="1808163" cy="609600"/>
                <a:chOff x="-8011506" y="6168621"/>
                <a:chExt cx="1808163" cy="609600"/>
              </a:xfrm>
            </p:grpSpPr>
            <p:sp>
              <p:nvSpPr>
                <p:cNvPr id="68" name="Line 49 3">
                  <a:extLst>
                    <a:ext uri="{FF2B5EF4-FFF2-40B4-BE49-F238E27FC236}">
                      <a16:creationId xmlns:a16="http://schemas.microsoft.com/office/drawing/2014/main" id="{267C41DB-6CA4-4AC5-B532-C131C94EED10}"/>
                    </a:ext>
                  </a:extLst>
                </p:cNvPr>
                <p:cNvSpPr>
                  <a:spLocks noChangeShapeType="1"/>
                </p:cNvSpPr>
                <p:nvPr/>
              </p:nvSpPr>
              <p:spPr bwMode="auto">
                <a:xfrm>
                  <a:off x="-8011506" y="6244821"/>
                  <a:ext cx="838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9" name="Line 50 3">
                  <a:extLst>
                    <a:ext uri="{FF2B5EF4-FFF2-40B4-BE49-F238E27FC236}">
                      <a16:creationId xmlns:a16="http://schemas.microsoft.com/office/drawing/2014/main" id="{057E90F2-E0CB-4B40-9C4B-81D267CE50FA}"/>
                    </a:ext>
                  </a:extLst>
                </p:cNvPr>
                <p:cNvSpPr>
                  <a:spLocks noChangeShapeType="1"/>
                </p:cNvSpPr>
                <p:nvPr/>
              </p:nvSpPr>
              <p:spPr bwMode="auto">
                <a:xfrm>
                  <a:off x="-7173306" y="6244821"/>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0" name="Line 51 3">
                  <a:extLst>
                    <a:ext uri="{FF2B5EF4-FFF2-40B4-BE49-F238E27FC236}">
                      <a16:creationId xmlns:a16="http://schemas.microsoft.com/office/drawing/2014/main" id="{A33FCE76-877D-4081-B481-723B2C0CD6D8}"/>
                    </a:ext>
                  </a:extLst>
                </p:cNvPr>
                <p:cNvSpPr>
                  <a:spLocks noChangeShapeType="1"/>
                </p:cNvSpPr>
                <p:nvPr/>
              </p:nvSpPr>
              <p:spPr bwMode="auto">
                <a:xfrm flipH="1">
                  <a:off x="-8011506" y="6702021"/>
                  <a:ext cx="838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1" name="Line 52 3">
                  <a:extLst>
                    <a:ext uri="{FF2B5EF4-FFF2-40B4-BE49-F238E27FC236}">
                      <a16:creationId xmlns:a16="http://schemas.microsoft.com/office/drawing/2014/main" id="{64E6C685-C2C5-4C33-95F1-DA0B0625A266}"/>
                    </a:ext>
                  </a:extLst>
                </p:cNvPr>
                <p:cNvSpPr>
                  <a:spLocks noChangeShapeType="1"/>
                </p:cNvSpPr>
                <p:nvPr/>
              </p:nvSpPr>
              <p:spPr bwMode="auto">
                <a:xfrm>
                  <a:off x="-7325706" y="6244821"/>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2" name="Line 53 3">
                  <a:extLst>
                    <a:ext uri="{FF2B5EF4-FFF2-40B4-BE49-F238E27FC236}">
                      <a16:creationId xmlns:a16="http://schemas.microsoft.com/office/drawing/2014/main" id="{32D1511D-1B60-4A4E-A8C8-6041EB130FA4}"/>
                    </a:ext>
                  </a:extLst>
                </p:cNvPr>
                <p:cNvSpPr>
                  <a:spLocks noChangeShapeType="1"/>
                </p:cNvSpPr>
                <p:nvPr/>
              </p:nvSpPr>
              <p:spPr bwMode="auto">
                <a:xfrm>
                  <a:off x="-7478106" y="6244821"/>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3" name="Line 54 3">
                  <a:extLst>
                    <a:ext uri="{FF2B5EF4-FFF2-40B4-BE49-F238E27FC236}">
                      <a16:creationId xmlns:a16="http://schemas.microsoft.com/office/drawing/2014/main" id="{FC16D6A0-7F47-4E9A-AB1C-B17BD2FA7037}"/>
                    </a:ext>
                  </a:extLst>
                </p:cNvPr>
                <p:cNvSpPr>
                  <a:spLocks noChangeShapeType="1"/>
                </p:cNvSpPr>
                <p:nvPr/>
              </p:nvSpPr>
              <p:spPr bwMode="auto">
                <a:xfrm>
                  <a:off x="-7630506" y="6244821"/>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4" name="Line 55 3">
                  <a:extLst>
                    <a:ext uri="{FF2B5EF4-FFF2-40B4-BE49-F238E27FC236}">
                      <a16:creationId xmlns:a16="http://schemas.microsoft.com/office/drawing/2014/main" id="{4CD70332-E8C0-4F91-A2BD-9D31FBDA06D1}"/>
                    </a:ext>
                  </a:extLst>
                </p:cNvPr>
                <p:cNvSpPr>
                  <a:spLocks noChangeShapeType="1"/>
                </p:cNvSpPr>
                <p:nvPr/>
              </p:nvSpPr>
              <p:spPr bwMode="auto">
                <a:xfrm>
                  <a:off x="-7782906" y="6244821"/>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5" name="Oval 57 3">
                  <a:extLst>
                    <a:ext uri="{FF2B5EF4-FFF2-40B4-BE49-F238E27FC236}">
                      <a16:creationId xmlns:a16="http://schemas.microsoft.com/office/drawing/2014/main" id="{5BC01F87-FA55-4F86-9562-AAC0BE94CF34}"/>
                    </a:ext>
                  </a:extLst>
                </p:cNvPr>
                <p:cNvSpPr>
                  <a:spLocks noChangeArrowheads="1"/>
                </p:cNvSpPr>
                <p:nvPr/>
              </p:nvSpPr>
              <p:spPr bwMode="auto">
                <a:xfrm>
                  <a:off x="-6868506" y="6168621"/>
                  <a:ext cx="609600" cy="60960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en-US" altLang="en-US" sz="2400">
                    <a:latin typeface="Comic Sans MS" panose="030F0702030302020204" pitchFamily="66" charset="0"/>
                  </a:endParaRPr>
                </a:p>
              </p:txBody>
            </p:sp>
            <mc:AlternateContent xmlns:mc="http://schemas.openxmlformats.org/markup-compatibility/2006" xmlns:a14="http://schemas.microsoft.com/office/drawing/2010/main">
              <mc:Choice Requires="a14">
                <p:sp>
                  <p:nvSpPr>
                    <p:cNvPr id="76" name="Text Box 58 3">
                      <a:extLst>
                        <a:ext uri="{FF2B5EF4-FFF2-40B4-BE49-F238E27FC236}">
                          <a16:creationId xmlns:a16="http://schemas.microsoft.com/office/drawing/2014/main" id="{46887D6C-6646-49AF-88A6-9F1E081F8954}"/>
                        </a:ext>
                      </a:extLst>
                    </p:cNvPr>
                    <p:cNvSpPr txBox="1">
                      <a:spLocks noChangeArrowheads="1"/>
                    </p:cNvSpPr>
                    <p:nvPr/>
                  </p:nvSpPr>
                  <p:spPr bwMode="auto">
                    <a:xfrm>
                      <a:off x="-6812943" y="6214659"/>
                      <a:ext cx="609600" cy="430213"/>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buNone/>
                      </a:pPr>
                      <a14:m>
                        <m:oMathPara xmlns:m="http://schemas.openxmlformats.org/officeDocument/2006/math">
                          <m:oMathParaPr>
                            <m:jc m:val="centerGroup"/>
                          </m:oMathParaPr>
                          <m:oMath xmlns:m="http://schemas.openxmlformats.org/officeDocument/2006/math">
                            <m:sSub>
                              <m:sSubPr>
                                <m:ctrlPr>
                                  <a:rPr lang="it-IT" altLang="it-IT" sz="1800" i="1" dirty="0" smtClean="0">
                                    <a:solidFill>
                                      <a:srgbClr val="E71224"/>
                                    </a:solidFill>
                                    <a:latin typeface="Cambria Math" panose="02040503050406030204" pitchFamily="18" charset="0"/>
                                  </a:rPr>
                                </m:ctrlPr>
                              </m:sSubPr>
                              <m:e>
                                <m:r>
                                  <a:rPr lang="it-IT" altLang="it-IT" sz="1800" i="1" dirty="0">
                                    <a:solidFill>
                                      <a:srgbClr val="E71224"/>
                                    </a:solidFill>
                                    <a:latin typeface="Cambria Math" panose="02040503050406030204" pitchFamily="18" charset="0"/>
                                  </a:rPr>
                                  <m:t>𝜇</m:t>
                                </m:r>
                              </m:e>
                              <m:sub>
                                <m:r>
                                  <a:rPr lang="it-IT" altLang="it-IT" sz="1800" b="0" i="1" dirty="0" smtClean="0">
                                    <a:solidFill>
                                      <a:srgbClr val="E71224"/>
                                    </a:solidFill>
                                    <a:latin typeface="Cambria Math" panose="02040503050406030204" pitchFamily="18" charset="0"/>
                                  </a:rPr>
                                  <m:t>4</m:t>
                                </m:r>
                              </m:sub>
                            </m:sSub>
                          </m:oMath>
                        </m:oMathPara>
                      </a14:m>
                      <a:endParaRPr lang="en-GB" sz="1800" dirty="0"/>
                    </a:p>
                  </p:txBody>
                </p:sp>
              </mc:Choice>
              <mc:Fallback xmlns="">
                <p:sp>
                  <p:nvSpPr>
                    <p:cNvPr id="76" name="Text Box 58 3">
                      <a:extLst>
                        <a:ext uri="{FF2B5EF4-FFF2-40B4-BE49-F238E27FC236}">
                          <a16:creationId xmlns:a16="http://schemas.microsoft.com/office/drawing/2014/main" id="{46887D6C-6646-49AF-88A6-9F1E081F8954}"/>
                        </a:ext>
                      </a:extLst>
                    </p:cNvPr>
                    <p:cNvSpPr txBox="1">
                      <a:spLocks noRot="1" noChangeAspect="1" noMove="1" noResize="1" noEditPoints="1" noAdjustHandles="1" noChangeArrowheads="1" noChangeShapeType="1" noTextEdit="1"/>
                    </p:cNvSpPr>
                    <p:nvPr/>
                  </p:nvSpPr>
                  <p:spPr bwMode="auto">
                    <a:xfrm>
                      <a:off x="-6812943" y="6214659"/>
                      <a:ext cx="609600" cy="430213"/>
                    </a:xfrm>
                    <a:prstGeom prst="rect">
                      <a:avLst/>
                    </a:prstGeom>
                    <a:blipFill>
                      <a:blip r:embed="rId19"/>
                      <a:stretch>
                        <a:fillRect b="-12281"/>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it-IT">
                          <a:noFill/>
                        </a:rPr>
                        <a:t> </a:t>
                      </a:r>
                    </a:p>
                  </p:txBody>
                </p:sp>
              </mc:Fallback>
            </mc:AlternateContent>
            <p:sp>
              <p:nvSpPr>
                <p:cNvPr id="77" name="Line 59 3">
                  <a:extLst>
                    <a:ext uri="{FF2B5EF4-FFF2-40B4-BE49-F238E27FC236}">
                      <a16:creationId xmlns:a16="http://schemas.microsoft.com/office/drawing/2014/main" id="{6A6A82DA-29FF-4BA1-9406-2EBD6B366585}"/>
                    </a:ext>
                  </a:extLst>
                </p:cNvPr>
                <p:cNvSpPr>
                  <a:spLocks noChangeShapeType="1"/>
                </p:cNvSpPr>
                <p:nvPr/>
              </p:nvSpPr>
              <p:spPr bwMode="auto">
                <a:xfrm>
                  <a:off x="-7173306" y="6473421"/>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79" name="Line 76 2">
                <a:extLst>
                  <a:ext uri="{FF2B5EF4-FFF2-40B4-BE49-F238E27FC236}">
                    <a16:creationId xmlns:a16="http://schemas.microsoft.com/office/drawing/2014/main" id="{02E06092-FBF2-4A5B-95BA-9858E755AD6E}"/>
                  </a:ext>
                </a:extLst>
              </p:cNvPr>
              <p:cNvSpPr>
                <a:spLocks noChangeShapeType="1"/>
              </p:cNvSpPr>
              <p:nvPr/>
            </p:nvSpPr>
            <p:spPr bwMode="auto">
              <a:xfrm flipH="1">
                <a:off x="-3773725" y="5095874"/>
                <a:ext cx="2400351"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80" name="Gruppo 79">
                <a:extLst>
                  <a:ext uri="{FF2B5EF4-FFF2-40B4-BE49-F238E27FC236}">
                    <a16:creationId xmlns:a16="http://schemas.microsoft.com/office/drawing/2014/main" id="{A8937BA6-2B33-4A38-879C-5A5C31A6258F}"/>
                  </a:ext>
                </a:extLst>
              </p:cNvPr>
              <p:cNvGrpSpPr/>
              <p:nvPr/>
            </p:nvGrpSpPr>
            <p:grpSpPr>
              <a:xfrm>
                <a:off x="-3766849" y="3486581"/>
                <a:ext cx="2355123" cy="381000"/>
                <a:chOff x="-6685229" y="3762519"/>
                <a:chExt cx="2355123" cy="381000"/>
              </a:xfrm>
            </p:grpSpPr>
            <p:sp>
              <p:nvSpPr>
                <p:cNvPr id="81" name="Line 72 2">
                  <a:extLst>
                    <a:ext uri="{FF2B5EF4-FFF2-40B4-BE49-F238E27FC236}">
                      <a16:creationId xmlns:a16="http://schemas.microsoft.com/office/drawing/2014/main" id="{DEAC4284-4376-4B78-B763-B046771183E0}"/>
                    </a:ext>
                  </a:extLst>
                </p:cNvPr>
                <p:cNvSpPr>
                  <a:spLocks noChangeShapeType="1"/>
                </p:cNvSpPr>
                <p:nvPr/>
              </p:nvSpPr>
              <p:spPr bwMode="auto">
                <a:xfrm>
                  <a:off x="-6685229" y="4143519"/>
                  <a:ext cx="37534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2" name="Line 76 3">
                  <a:extLst>
                    <a:ext uri="{FF2B5EF4-FFF2-40B4-BE49-F238E27FC236}">
                      <a16:creationId xmlns:a16="http://schemas.microsoft.com/office/drawing/2014/main" id="{8BB3F901-83CC-414C-85E0-6EA2E368E810}"/>
                    </a:ext>
                  </a:extLst>
                </p:cNvPr>
                <p:cNvSpPr>
                  <a:spLocks noChangeShapeType="1"/>
                </p:cNvSpPr>
                <p:nvPr/>
              </p:nvSpPr>
              <p:spPr bwMode="auto">
                <a:xfrm flipH="1">
                  <a:off x="-6685229" y="3762519"/>
                  <a:ext cx="235512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3" name="Line 77 2">
                  <a:extLst>
                    <a:ext uri="{FF2B5EF4-FFF2-40B4-BE49-F238E27FC236}">
                      <a16:creationId xmlns:a16="http://schemas.microsoft.com/office/drawing/2014/main" id="{9B3E7777-C50F-4B61-A692-E633678738B7}"/>
                    </a:ext>
                  </a:extLst>
                </p:cNvPr>
                <p:cNvSpPr>
                  <a:spLocks noChangeShapeType="1"/>
                </p:cNvSpPr>
                <p:nvPr/>
              </p:nvSpPr>
              <p:spPr bwMode="auto">
                <a:xfrm>
                  <a:off x="-6685228" y="3762519"/>
                  <a:ext cx="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grpSp>
          <p:sp>
            <p:nvSpPr>
              <p:cNvPr id="85" name="Line 59 4">
                <a:extLst>
                  <a:ext uri="{FF2B5EF4-FFF2-40B4-BE49-F238E27FC236}">
                    <a16:creationId xmlns:a16="http://schemas.microsoft.com/office/drawing/2014/main" id="{D8F697CA-776A-4D50-8554-633F8CF94AF9}"/>
                  </a:ext>
                </a:extLst>
              </p:cNvPr>
              <p:cNvSpPr>
                <a:spLocks noChangeShapeType="1"/>
              </p:cNvSpPr>
              <p:nvPr/>
            </p:nvSpPr>
            <p:spPr bwMode="auto">
              <a:xfrm flipV="1">
                <a:off x="-1674376" y="3933968"/>
                <a:ext cx="262651"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6" name="Line 59 5">
                <a:extLst>
                  <a:ext uri="{FF2B5EF4-FFF2-40B4-BE49-F238E27FC236}">
                    <a16:creationId xmlns:a16="http://schemas.microsoft.com/office/drawing/2014/main" id="{BD379F61-3835-498E-9463-3B5E86D2EBE4}"/>
                  </a:ext>
                </a:extLst>
              </p:cNvPr>
              <p:cNvSpPr>
                <a:spLocks noChangeShapeType="1"/>
              </p:cNvSpPr>
              <p:nvPr/>
            </p:nvSpPr>
            <p:spPr bwMode="auto">
              <a:xfrm>
                <a:off x="-1678173" y="4648487"/>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7" name="Line 74 2">
                <a:extLst>
                  <a:ext uri="{FF2B5EF4-FFF2-40B4-BE49-F238E27FC236}">
                    <a16:creationId xmlns:a16="http://schemas.microsoft.com/office/drawing/2014/main" id="{B56E1052-827A-4DCC-BD02-E91988ADD025}"/>
                  </a:ext>
                </a:extLst>
              </p:cNvPr>
              <p:cNvSpPr>
                <a:spLocks noChangeShapeType="1"/>
              </p:cNvSpPr>
              <p:nvPr/>
            </p:nvSpPr>
            <p:spPr bwMode="auto">
              <a:xfrm>
                <a:off x="-1411719" y="3486581"/>
                <a:ext cx="0" cy="44753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8" name="Line 74 3">
                <a:extLst>
                  <a:ext uri="{FF2B5EF4-FFF2-40B4-BE49-F238E27FC236}">
                    <a16:creationId xmlns:a16="http://schemas.microsoft.com/office/drawing/2014/main" id="{15AEF873-619F-4002-A5FC-96ADB92CF771}"/>
                  </a:ext>
                </a:extLst>
              </p:cNvPr>
              <p:cNvSpPr>
                <a:spLocks noChangeShapeType="1"/>
              </p:cNvSpPr>
              <p:nvPr/>
            </p:nvSpPr>
            <p:spPr bwMode="auto">
              <a:xfrm>
                <a:off x="-1373373" y="4648343"/>
                <a:ext cx="0" cy="44753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9" name="Line 72 3">
                <a:extLst>
                  <a:ext uri="{FF2B5EF4-FFF2-40B4-BE49-F238E27FC236}">
                    <a16:creationId xmlns:a16="http://schemas.microsoft.com/office/drawing/2014/main" id="{9F753E3B-7BF4-4134-9C12-8B43953B6F19}"/>
                  </a:ext>
                </a:extLst>
              </p:cNvPr>
              <p:cNvSpPr>
                <a:spLocks noChangeShapeType="1"/>
              </p:cNvSpPr>
              <p:nvPr/>
            </p:nvSpPr>
            <p:spPr bwMode="auto">
              <a:xfrm>
                <a:off x="-3773724" y="4759956"/>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0" name="Line 77 3">
                <a:extLst>
                  <a:ext uri="{FF2B5EF4-FFF2-40B4-BE49-F238E27FC236}">
                    <a16:creationId xmlns:a16="http://schemas.microsoft.com/office/drawing/2014/main" id="{C0178978-299F-4625-A021-CDB7571DCF7F}"/>
                  </a:ext>
                </a:extLst>
              </p:cNvPr>
              <p:cNvSpPr>
                <a:spLocks noChangeShapeType="1"/>
              </p:cNvSpPr>
              <p:nvPr/>
            </p:nvSpPr>
            <p:spPr bwMode="auto">
              <a:xfrm>
                <a:off x="-3773724" y="4762643"/>
                <a:ext cx="0" cy="33323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sp>
            <p:nvSpPr>
              <p:cNvPr id="91" name="Line 72 4">
                <a:extLst>
                  <a:ext uri="{FF2B5EF4-FFF2-40B4-BE49-F238E27FC236}">
                    <a16:creationId xmlns:a16="http://schemas.microsoft.com/office/drawing/2014/main" id="{B233CC29-504F-42F8-9EDD-03BD08B5F03E}"/>
                  </a:ext>
                </a:extLst>
              </p:cNvPr>
              <p:cNvSpPr>
                <a:spLocks noChangeShapeType="1"/>
              </p:cNvSpPr>
              <p:nvPr/>
            </p:nvSpPr>
            <p:spPr bwMode="auto">
              <a:xfrm>
                <a:off x="-4144375" y="4076988"/>
                <a:ext cx="7413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2" name="Line 72 5">
                <a:extLst>
                  <a:ext uri="{FF2B5EF4-FFF2-40B4-BE49-F238E27FC236}">
                    <a16:creationId xmlns:a16="http://schemas.microsoft.com/office/drawing/2014/main" id="{C0441BDA-175A-4A29-B6A9-123D58A62418}"/>
                  </a:ext>
                </a:extLst>
              </p:cNvPr>
              <p:cNvSpPr>
                <a:spLocks noChangeShapeType="1"/>
              </p:cNvSpPr>
              <p:nvPr/>
            </p:nvSpPr>
            <p:spPr bwMode="auto">
              <a:xfrm>
                <a:off x="-4145944" y="4515138"/>
                <a:ext cx="741299" cy="9361"/>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mc:AlternateContent xmlns:mc="http://schemas.openxmlformats.org/markup-compatibility/2006" xmlns:a14="http://schemas.microsoft.com/office/drawing/2010/main">
            <mc:Choice Requires="a14">
              <p:sp>
                <p:nvSpPr>
                  <p:cNvPr id="93" name="Text Box 69 2 2">
                    <a:extLst>
                      <a:ext uri="{FF2B5EF4-FFF2-40B4-BE49-F238E27FC236}">
                        <a16:creationId xmlns:a16="http://schemas.microsoft.com/office/drawing/2014/main" id="{6FECECA7-9A82-43C8-BE44-F1A9A74463F2}"/>
                      </a:ext>
                    </a:extLst>
                  </p:cNvPr>
                  <p:cNvSpPr txBox="1">
                    <a:spLocks noChangeArrowheads="1"/>
                  </p:cNvSpPr>
                  <p:nvPr/>
                </p:nvSpPr>
                <p:spPr bwMode="auto">
                  <a:xfrm>
                    <a:off x="-5634754" y="3395301"/>
                    <a:ext cx="2146300" cy="427295"/>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buNone/>
                    </a:pPr>
                    <a14:m>
                      <m:oMathPara xmlns:m="http://schemas.openxmlformats.org/officeDocument/2006/math">
                        <m:oMathParaPr>
                          <m:jc m:val="centerGroup"/>
                        </m:oMathParaPr>
                        <m:oMath xmlns:m="http://schemas.openxmlformats.org/officeDocument/2006/math">
                          <m:r>
                            <a:rPr lang="it-IT" altLang="it-IT" sz="1800" b="0" i="1" dirty="0" smtClean="0">
                              <a:solidFill>
                                <a:srgbClr val="E71224"/>
                              </a:solidFill>
                              <a:latin typeface="Cambria Math" panose="02040503050406030204" pitchFamily="18" charset="0"/>
                            </a:rPr>
                            <m:t>0.2</m:t>
                          </m:r>
                        </m:oMath>
                      </m:oMathPara>
                    </a14:m>
                    <a:endParaRPr lang="en-GB" sz="1800" dirty="0"/>
                  </a:p>
                </p:txBody>
              </p:sp>
            </mc:Choice>
            <mc:Fallback xmlns="">
              <p:sp>
                <p:nvSpPr>
                  <p:cNvPr id="93" name="Text Box 69 2 2">
                    <a:extLst>
                      <a:ext uri="{FF2B5EF4-FFF2-40B4-BE49-F238E27FC236}">
                        <a16:creationId xmlns:a16="http://schemas.microsoft.com/office/drawing/2014/main" id="{6FECECA7-9A82-43C8-BE44-F1A9A74463F2}"/>
                      </a:ext>
                    </a:extLst>
                  </p:cNvPr>
                  <p:cNvSpPr txBox="1">
                    <a:spLocks noRot="1" noChangeAspect="1" noMove="1" noResize="1" noEditPoints="1" noAdjustHandles="1" noChangeArrowheads="1" noChangeShapeType="1" noTextEdit="1"/>
                  </p:cNvSpPr>
                  <p:nvPr/>
                </p:nvSpPr>
                <p:spPr bwMode="auto">
                  <a:xfrm>
                    <a:off x="-5634754" y="3395301"/>
                    <a:ext cx="2146300" cy="427295"/>
                  </a:xfrm>
                  <a:prstGeom prst="rect">
                    <a:avLst/>
                  </a:prstGeom>
                  <a:blipFill>
                    <a:blip r:embed="rId20"/>
                    <a:stretch>
                      <a:fillRect b="-1786"/>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94" name="Text Box 69 2 3">
                    <a:extLst>
                      <a:ext uri="{FF2B5EF4-FFF2-40B4-BE49-F238E27FC236}">
                        <a16:creationId xmlns:a16="http://schemas.microsoft.com/office/drawing/2014/main" id="{F1A0DB04-6E56-42C9-A13B-B8B15A39CC4F}"/>
                      </a:ext>
                    </a:extLst>
                  </p:cNvPr>
                  <p:cNvSpPr txBox="1">
                    <a:spLocks noChangeArrowheads="1"/>
                  </p:cNvSpPr>
                  <p:nvPr/>
                </p:nvSpPr>
                <p:spPr bwMode="auto">
                  <a:xfrm>
                    <a:off x="-4987057" y="4440331"/>
                    <a:ext cx="2146300" cy="427295"/>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buNone/>
                    </a:pPr>
                    <a14:m>
                      <m:oMathPara xmlns:m="http://schemas.openxmlformats.org/officeDocument/2006/math">
                        <m:oMathParaPr>
                          <m:jc m:val="centerGroup"/>
                        </m:oMathParaPr>
                        <m:oMath xmlns:m="http://schemas.openxmlformats.org/officeDocument/2006/math">
                          <m:r>
                            <a:rPr lang="it-IT" altLang="it-IT" sz="1800" b="0" i="1" dirty="0" smtClean="0">
                              <a:solidFill>
                                <a:srgbClr val="E71224"/>
                              </a:solidFill>
                              <a:latin typeface="Cambria Math" panose="02040503050406030204" pitchFamily="18" charset="0"/>
                            </a:rPr>
                            <m:t>0.3</m:t>
                          </m:r>
                        </m:oMath>
                      </m:oMathPara>
                    </a14:m>
                    <a:endParaRPr lang="en-GB" sz="1800" dirty="0"/>
                  </a:p>
                </p:txBody>
              </p:sp>
            </mc:Choice>
            <mc:Fallback xmlns="">
              <p:sp>
                <p:nvSpPr>
                  <p:cNvPr id="94" name="Text Box 69 2 3">
                    <a:extLst>
                      <a:ext uri="{FF2B5EF4-FFF2-40B4-BE49-F238E27FC236}">
                        <a16:creationId xmlns:a16="http://schemas.microsoft.com/office/drawing/2014/main" id="{F1A0DB04-6E56-42C9-A13B-B8B15A39CC4F}"/>
                      </a:ext>
                    </a:extLst>
                  </p:cNvPr>
                  <p:cNvSpPr txBox="1">
                    <a:spLocks noRot="1" noChangeAspect="1" noMove="1" noResize="1" noEditPoints="1" noAdjustHandles="1" noChangeArrowheads="1" noChangeShapeType="1" noTextEdit="1"/>
                  </p:cNvSpPr>
                  <p:nvPr/>
                </p:nvSpPr>
                <p:spPr bwMode="auto">
                  <a:xfrm>
                    <a:off x="-4987057" y="4440331"/>
                    <a:ext cx="2146300" cy="427295"/>
                  </a:xfrm>
                  <a:prstGeom prst="rect">
                    <a:avLst/>
                  </a:prstGeom>
                  <a:blipFill>
                    <a:blip r:embed="rId21"/>
                    <a:stretch>
                      <a:fillRect/>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95" name="Text Box 69 2 4">
                    <a:extLst>
                      <a:ext uri="{FF2B5EF4-FFF2-40B4-BE49-F238E27FC236}">
                        <a16:creationId xmlns:a16="http://schemas.microsoft.com/office/drawing/2014/main" id="{10A90561-6178-491C-87ED-58D9DDB90C12}"/>
                      </a:ext>
                    </a:extLst>
                  </p:cNvPr>
                  <p:cNvSpPr txBox="1">
                    <a:spLocks noChangeArrowheads="1"/>
                  </p:cNvSpPr>
                  <p:nvPr/>
                </p:nvSpPr>
                <p:spPr bwMode="auto">
                  <a:xfrm>
                    <a:off x="-4997914" y="4033473"/>
                    <a:ext cx="2146300" cy="427295"/>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buNone/>
                    </a:pPr>
                    <a14:m>
                      <m:oMathPara xmlns:m="http://schemas.openxmlformats.org/officeDocument/2006/math">
                        <m:oMathParaPr>
                          <m:jc m:val="centerGroup"/>
                        </m:oMathParaPr>
                        <m:oMath xmlns:m="http://schemas.openxmlformats.org/officeDocument/2006/math">
                          <m:r>
                            <a:rPr lang="it-IT" altLang="it-IT" sz="1800" b="0" i="1" dirty="0" smtClean="0">
                              <a:solidFill>
                                <a:srgbClr val="E71224"/>
                              </a:solidFill>
                              <a:latin typeface="Cambria Math" panose="02040503050406030204" pitchFamily="18" charset="0"/>
                            </a:rPr>
                            <m:t>0.3</m:t>
                          </m:r>
                        </m:oMath>
                      </m:oMathPara>
                    </a14:m>
                    <a:endParaRPr lang="en-GB" sz="1800" dirty="0"/>
                  </a:p>
                </p:txBody>
              </p:sp>
            </mc:Choice>
            <mc:Fallback xmlns="">
              <p:sp>
                <p:nvSpPr>
                  <p:cNvPr id="95" name="Text Box 69 2 4">
                    <a:extLst>
                      <a:ext uri="{FF2B5EF4-FFF2-40B4-BE49-F238E27FC236}">
                        <a16:creationId xmlns:a16="http://schemas.microsoft.com/office/drawing/2014/main" id="{10A90561-6178-491C-87ED-58D9DDB90C12}"/>
                      </a:ext>
                    </a:extLst>
                  </p:cNvPr>
                  <p:cNvSpPr txBox="1">
                    <a:spLocks noRot="1" noChangeAspect="1" noMove="1" noResize="1" noEditPoints="1" noAdjustHandles="1" noChangeArrowheads="1" noChangeShapeType="1" noTextEdit="1"/>
                  </p:cNvSpPr>
                  <p:nvPr/>
                </p:nvSpPr>
                <p:spPr bwMode="auto">
                  <a:xfrm>
                    <a:off x="-4997914" y="4033473"/>
                    <a:ext cx="2146300" cy="427295"/>
                  </a:xfrm>
                  <a:prstGeom prst="rect">
                    <a:avLst/>
                  </a:prstGeom>
                  <a:blipFill>
                    <a:blip r:embed="rId22"/>
                    <a:stretch>
                      <a:fillRect/>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6" name="Text Box 69 2 1">
                    <a:extLst>
                      <a:ext uri="{FF2B5EF4-FFF2-40B4-BE49-F238E27FC236}">
                        <a16:creationId xmlns:a16="http://schemas.microsoft.com/office/drawing/2014/main" id="{D373B00A-CDF2-D4DB-399B-EF1514A58811}"/>
                      </a:ext>
                    </a:extLst>
                  </p:cNvPr>
                  <p:cNvSpPr txBox="1">
                    <a:spLocks noChangeArrowheads="1"/>
                  </p:cNvSpPr>
                  <p:nvPr/>
                </p:nvSpPr>
                <p:spPr bwMode="auto">
                  <a:xfrm>
                    <a:off x="-7777167" y="4367317"/>
                    <a:ext cx="2146300" cy="427295"/>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buNone/>
                    </a:pPr>
                    <a14:m>
                      <m:oMathPara xmlns:m="http://schemas.openxmlformats.org/officeDocument/2006/math">
                        <m:oMathParaPr>
                          <m:jc m:val="centerGroup"/>
                        </m:oMathParaPr>
                        <m:oMath xmlns:m="http://schemas.openxmlformats.org/officeDocument/2006/math">
                          <m:r>
                            <a:rPr lang="it-IT" altLang="it-IT" sz="1800" b="0" i="1" dirty="0" smtClean="0">
                              <a:solidFill>
                                <a:srgbClr val="E71224"/>
                              </a:solidFill>
                              <a:latin typeface="Cambria Math" panose="02040503050406030204" pitchFamily="18" charset="0"/>
                            </a:rPr>
                            <m:t>1</m:t>
                          </m:r>
                        </m:oMath>
                      </m:oMathPara>
                    </a14:m>
                    <a:endParaRPr lang="en-GB" sz="1800" dirty="0"/>
                  </a:p>
                </p:txBody>
              </p:sp>
            </mc:Choice>
            <mc:Fallback xmlns="">
              <p:sp>
                <p:nvSpPr>
                  <p:cNvPr id="6" name="Text Box 69 2 1">
                    <a:extLst>
                      <a:ext uri="{FF2B5EF4-FFF2-40B4-BE49-F238E27FC236}">
                        <a16:creationId xmlns:a16="http://schemas.microsoft.com/office/drawing/2014/main" id="{D373B00A-CDF2-D4DB-399B-EF1514A58811}"/>
                      </a:ext>
                    </a:extLst>
                  </p:cNvPr>
                  <p:cNvSpPr txBox="1">
                    <a:spLocks noRot="1" noChangeAspect="1" noMove="1" noResize="1" noEditPoints="1" noAdjustHandles="1" noChangeArrowheads="1" noChangeShapeType="1" noTextEdit="1"/>
                  </p:cNvSpPr>
                  <p:nvPr/>
                </p:nvSpPr>
                <p:spPr bwMode="auto">
                  <a:xfrm>
                    <a:off x="-7777167" y="4367317"/>
                    <a:ext cx="2146300" cy="427295"/>
                  </a:xfrm>
                  <a:prstGeom prst="rect">
                    <a:avLst/>
                  </a:prstGeom>
                  <a:blipFill>
                    <a:blip r:embed="rId23"/>
                    <a:stretch>
                      <a:fillRect b="-1786"/>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it-IT">
                        <a:noFill/>
                      </a:rPr>
                      <a:t> </a:t>
                    </a:r>
                  </a:p>
                </p:txBody>
              </p:sp>
            </mc:Fallback>
          </mc:AlternateContent>
        </p:grpSp>
        <mc:AlternateContent xmlns:mc="http://schemas.openxmlformats.org/markup-compatibility/2006" xmlns:a14="http://schemas.microsoft.com/office/drawing/2010/main">
          <mc:Choice Requires="a14">
            <p:sp>
              <p:nvSpPr>
                <p:cNvPr id="10" name="Rettangolo 9">
                  <a:extLst>
                    <a:ext uri="{FF2B5EF4-FFF2-40B4-BE49-F238E27FC236}">
                      <a16:creationId xmlns:a16="http://schemas.microsoft.com/office/drawing/2014/main" id="{CD63C541-3618-4BB8-BAE6-BA39287B8779}"/>
                    </a:ext>
                  </a:extLst>
                </p:cNvPr>
                <p:cNvSpPr/>
                <p:nvPr/>
              </p:nvSpPr>
              <p:spPr>
                <a:xfrm>
                  <a:off x="5416605" y="6986402"/>
                  <a:ext cx="1116011"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it-IT" dirty="0" smtClean="0">
                            <a:solidFill>
                              <a:srgbClr val="E71224"/>
                            </a:solidFill>
                            <a:latin typeface="Cambria Math" panose="02040503050406030204" pitchFamily="18" charset="0"/>
                          </a:rPr>
                          <m:t>n</m:t>
                        </m:r>
                        <m:r>
                          <a:rPr lang="it-IT" b="0" i="0" dirty="0" smtClean="0">
                            <a:solidFill>
                              <a:srgbClr val="E71224"/>
                            </a:solidFill>
                            <a:latin typeface="Cambria Math" panose="02040503050406030204" pitchFamily="18" charset="0"/>
                          </a:rPr>
                          <m:t>=</m:t>
                        </m:r>
                        <m:r>
                          <m:rPr>
                            <m:sty m:val="p"/>
                          </m:rPr>
                          <a:rPr lang="it-IT" b="0" i="0" dirty="0" smtClean="0">
                            <a:solidFill>
                              <a:srgbClr val="E71224"/>
                            </a:solidFill>
                            <a:latin typeface="Cambria Math" panose="02040503050406030204" pitchFamily="18" charset="0"/>
                          </a:rPr>
                          <m:t>cost</m:t>
                        </m:r>
                        <m:r>
                          <a:rPr lang="it-IT" b="0" i="0" dirty="0" smtClean="0">
                            <a:solidFill>
                              <a:srgbClr val="E71224"/>
                            </a:solidFill>
                            <a:latin typeface="Cambria Math" panose="02040503050406030204" pitchFamily="18" charset="0"/>
                          </a:rPr>
                          <m:t>.</m:t>
                        </m:r>
                      </m:oMath>
                    </m:oMathPara>
                  </a14:m>
                  <a:endParaRPr lang="en-GB" dirty="0"/>
                </a:p>
              </p:txBody>
            </p:sp>
          </mc:Choice>
          <mc:Fallback xmlns="">
            <p:sp>
              <p:nvSpPr>
                <p:cNvPr id="10" name="Rettangolo 9">
                  <a:extLst>
                    <a:ext uri="{FF2B5EF4-FFF2-40B4-BE49-F238E27FC236}">
                      <a16:creationId xmlns:a16="http://schemas.microsoft.com/office/drawing/2014/main" id="{CD63C541-3618-4BB8-BAE6-BA39287B8779}"/>
                    </a:ext>
                  </a:extLst>
                </p:cNvPr>
                <p:cNvSpPr>
                  <a:spLocks noRot="1" noChangeAspect="1" noMove="1" noResize="1" noEditPoints="1" noAdjustHandles="1" noChangeArrowheads="1" noChangeShapeType="1" noTextEdit="1"/>
                </p:cNvSpPr>
                <p:nvPr/>
              </p:nvSpPr>
              <p:spPr>
                <a:xfrm>
                  <a:off x="5416605" y="6986402"/>
                  <a:ext cx="1116011" cy="369332"/>
                </a:xfrm>
                <a:prstGeom prst="rect">
                  <a:avLst/>
                </a:prstGeom>
                <a:blipFill>
                  <a:blip r:embed="rId24"/>
                  <a:stretch>
                    <a:fillRect/>
                  </a:stretch>
                </a:blipFill>
              </p:spPr>
              <p:txBody>
                <a:bodyPr/>
                <a:lstStyle/>
                <a:p>
                  <a:r>
                    <a:rPr lang="en-US">
                      <a:noFill/>
                    </a:rPr>
                    <a:t> </a:t>
                  </a:r>
                </a:p>
              </p:txBody>
            </p:sp>
          </mc:Fallback>
        </mc:AlternateContent>
      </p:grpSp>
      <p:grpSp>
        <p:nvGrpSpPr>
          <p:cNvPr id="108" name="Gruppo 107">
            <a:extLst>
              <a:ext uri="{FF2B5EF4-FFF2-40B4-BE49-F238E27FC236}">
                <a16:creationId xmlns:a16="http://schemas.microsoft.com/office/drawing/2014/main" id="{2F87A183-C35D-4CCF-A9B3-E2705A768752}"/>
              </a:ext>
            </a:extLst>
          </p:cNvPr>
          <p:cNvGrpSpPr/>
          <p:nvPr/>
        </p:nvGrpSpPr>
        <p:grpSpPr>
          <a:xfrm rot="10800000">
            <a:off x="2552429" y="5890841"/>
            <a:ext cx="406966" cy="576503"/>
            <a:chOff x="756596" y="5903762"/>
            <a:chExt cx="484107" cy="775504"/>
          </a:xfrm>
        </p:grpSpPr>
        <p:sp>
          <p:nvSpPr>
            <p:cNvPr id="112" name="Freccia a destra 111">
              <a:extLst>
                <a:ext uri="{FF2B5EF4-FFF2-40B4-BE49-F238E27FC236}">
                  <a16:creationId xmlns:a16="http://schemas.microsoft.com/office/drawing/2014/main" id="{71276F2E-07BC-4D6B-8A26-5842D204AC76}"/>
                </a:ext>
              </a:extLst>
            </p:cNvPr>
            <p:cNvSpPr/>
            <p:nvPr/>
          </p:nvSpPr>
          <p:spPr>
            <a:xfrm rot="5400000">
              <a:off x="734149" y="6174648"/>
              <a:ext cx="527065" cy="482172"/>
            </a:xfrm>
            <a:prstGeom prst="rightArrow">
              <a:avLst/>
            </a:prstGeom>
            <a:solidFill>
              <a:srgbClr val="E71224"/>
            </a:solidFill>
            <a:ln>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4" name="Freccia a destra 113">
              <a:extLst>
                <a:ext uri="{FF2B5EF4-FFF2-40B4-BE49-F238E27FC236}">
                  <a16:creationId xmlns:a16="http://schemas.microsoft.com/office/drawing/2014/main" id="{A4963428-D384-45EC-A243-EE9AED5B3103}"/>
                </a:ext>
              </a:extLst>
            </p:cNvPr>
            <p:cNvSpPr/>
            <p:nvPr/>
          </p:nvSpPr>
          <p:spPr>
            <a:xfrm rot="16200000">
              <a:off x="736084" y="5926209"/>
              <a:ext cx="527065" cy="482172"/>
            </a:xfrm>
            <a:prstGeom prst="rightArrow">
              <a:avLst/>
            </a:prstGeom>
            <a:solidFill>
              <a:srgbClr val="E71224"/>
            </a:solidFill>
            <a:ln>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1" name="CasellaDiTesto 10">
            <a:extLst>
              <a:ext uri="{FF2B5EF4-FFF2-40B4-BE49-F238E27FC236}">
                <a16:creationId xmlns:a16="http://schemas.microsoft.com/office/drawing/2014/main" id="{C9ECE428-B640-9BB8-0252-F0A3691D45FF}"/>
              </a:ext>
            </a:extLst>
          </p:cNvPr>
          <p:cNvSpPr txBox="1"/>
          <p:nvPr/>
        </p:nvSpPr>
        <p:spPr>
          <a:xfrm>
            <a:off x="43165" y="5019849"/>
            <a:ext cx="5038724" cy="384721"/>
          </a:xfrm>
          <a:prstGeom prst="rect">
            <a:avLst/>
          </a:prstGeom>
          <a:noFill/>
        </p:spPr>
        <p:txBody>
          <a:bodyPr wrap="square">
            <a:spAutoFit/>
          </a:bodyPr>
          <a:lstStyle/>
          <a:p>
            <a:r>
              <a:rPr lang="en-US" sz="1900" b="1" dirty="0"/>
              <a:t>Example:</a:t>
            </a:r>
            <a:endParaRPr lang="it-IT" sz="1900" b="1" dirty="0"/>
          </a:p>
        </p:txBody>
      </p:sp>
    </p:spTree>
    <p:extLst>
      <p:ext uri="{BB962C8B-B14F-4D97-AF65-F5344CB8AC3E}">
        <p14:creationId xmlns:p14="http://schemas.microsoft.com/office/powerpoint/2010/main" val="3363536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9"/>
                                        </p:tgtEl>
                                        <p:attrNameLst>
                                          <p:attrName>style.visibility</p:attrName>
                                        </p:attrNameLst>
                                      </p:cBhvr>
                                      <p:to>
                                        <p:strVal val="visible"/>
                                      </p:to>
                                    </p:set>
                                    <p:animEffect transition="in" filter="fade">
                                      <p:cBhvr>
                                        <p:cTn id="7" dur="500"/>
                                        <p:tgtEl>
                                          <p:spTgt spid="10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6"/>
                                        </p:tgtEl>
                                        <p:attrNameLst>
                                          <p:attrName>style.visibility</p:attrName>
                                        </p:attrNameLst>
                                      </p:cBhvr>
                                      <p:to>
                                        <p:strVal val="visible"/>
                                      </p:to>
                                    </p:set>
                                    <p:animEffect transition="in" filter="fade">
                                      <p:cBhvr>
                                        <p:cTn id="17" dur="500"/>
                                        <p:tgtEl>
                                          <p:spTgt spid="96"/>
                                        </p:tgtEl>
                                      </p:cBhvr>
                                    </p:animEffect>
                                  </p:childTnLst>
                                </p:cTn>
                              </p:par>
                              <p:par>
                                <p:cTn id="18" presetID="10" presetClass="entr" presetSubtype="0" fill="hold"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par>
                                <p:cTn id="21" presetID="10" presetClass="entr" presetSubtype="0" fill="hold" nodeType="withEffect">
                                  <p:stCondLst>
                                    <p:cond delay="0"/>
                                  </p:stCondLst>
                                  <p:childTnLst>
                                    <p:set>
                                      <p:cBhvr>
                                        <p:cTn id="22" dur="1" fill="hold">
                                          <p:stCondLst>
                                            <p:cond delay="0"/>
                                          </p:stCondLst>
                                        </p:cTn>
                                        <p:tgtEl>
                                          <p:spTgt spid="108"/>
                                        </p:tgtEl>
                                        <p:attrNameLst>
                                          <p:attrName>style.visibility</p:attrName>
                                        </p:attrNameLst>
                                      </p:cBhvr>
                                      <p:to>
                                        <p:strVal val="visible"/>
                                      </p:to>
                                    </p:set>
                                    <p:animEffect transition="in" filter="fade">
                                      <p:cBhvr>
                                        <p:cTn id="23" dur="500"/>
                                        <p:tgtEl>
                                          <p:spTgt spid="108"/>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07"/>
                                        </p:tgtEl>
                                        <p:attrNameLst>
                                          <p:attrName>style.visibility</p:attrName>
                                        </p:attrNameLst>
                                      </p:cBhvr>
                                      <p:to>
                                        <p:strVal val="visible"/>
                                      </p:to>
                                    </p:set>
                                    <p:animEffect transition="in" filter="fade">
                                      <p:cBhvr>
                                        <p:cTn id="26" dur="5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227DE1A-AEAC-4E87-A291-B0735ADB3C9A}"/>
              </a:ext>
            </a:extLst>
          </p:cNvPr>
          <p:cNvSpPr>
            <a:spLocks noGrp="1"/>
          </p:cNvSpPr>
          <p:nvPr>
            <p:ph type="title"/>
          </p:nvPr>
        </p:nvSpPr>
        <p:spPr/>
        <p:txBody>
          <a:bodyPr/>
          <a:lstStyle/>
          <a:p>
            <a:r>
              <a:rPr lang="en-GB" dirty="0"/>
              <a:t>Examples (cont’d)</a:t>
            </a:r>
          </a:p>
        </p:txBody>
      </p:sp>
      <mc:AlternateContent xmlns:mc="http://schemas.openxmlformats.org/markup-compatibility/2006" xmlns:a14="http://schemas.microsoft.com/office/drawing/2010/main">
        <mc:Choice Requires="a14">
          <p:sp>
            <p:nvSpPr>
              <p:cNvPr id="3" name="Segnaposto contenuto 2">
                <a:extLst>
                  <a:ext uri="{FF2B5EF4-FFF2-40B4-BE49-F238E27FC236}">
                    <a16:creationId xmlns:a16="http://schemas.microsoft.com/office/drawing/2014/main" id="{442C7454-97BF-4BDF-88A2-F99CCC3B0B13}"/>
                  </a:ext>
                </a:extLst>
              </p:cNvPr>
              <p:cNvSpPr>
                <a:spLocks noGrp="1"/>
              </p:cNvSpPr>
              <p:nvPr>
                <p:ph idx="1"/>
              </p:nvPr>
            </p:nvSpPr>
            <p:spPr/>
            <p:txBody>
              <a:bodyPr/>
              <a:lstStyle/>
              <a:p>
                <a:r>
                  <a:rPr lang="en-GB" dirty="0">
                    <a:solidFill>
                      <a:srgbClr val="E71224"/>
                    </a:solidFill>
                  </a:rPr>
                  <a:t> Example 9: </a:t>
                </a:r>
                <a:r>
                  <a:rPr lang="en-GB" dirty="0"/>
                  <a:t>Consider a </a:t>
                </a:r>
                <a:r>
                  <a:rPr lang="en-GB" dirty="0">
                    <a:solidFill>
                      <a:srgbClr val="E71224"/>
                    </a:solidFill>
                  </a:rPr>
                  <a:t>closed QN</a:t>
                </a:r>
                <a:r>
                  <a:rPr lang="en-GB" dirty="0"/>
                  <a:t> with an </a:t>
                </a:r>
                <a:r>
                  <a:rPr lang="en-GB" dirty="0">
                    <a:solidFill>
                      <a:srgbClr val="E71224"/>
                    </a:solidFill>
                  </a:rPr>
                  <a:t>M/M/</a:t>
                </a:r>
                <a14:m>
                  <m:oMath xmlns:m="http://schemas.openxmlformats.org/officeDocument/2006/math">
                    <m:sSub>
                      <m:sSubPr>
                        <m:ctrlPr>
                          <a:rPr lang="en-GB" i="1" dirty="0">
                            <a:solidFill>
                              <a:srgbClr val="E71224"/>
                            </a:solidFill>
                            <a:latin typeface="Cambria Math" panose="02040503050406030204" pitchFamily="18" charset="0"/>
                          </a:rPr>
                        </m:ctrlPr>
                      </m:sSubPr>
                      <m:e>
                        <m:r>
                          <a:rPr lang="en-GB" i="1" dirty="0">
                            <a:solidFill>
                              <a:srgbClr val="E71224"/>
                            </a:solidFill>
                            <a:latin typeface="Cambria Math" panose="02040503050406030204" pitchFamily="18" charset="0"/>
                          </a:rPr>
                          <m:t>𝑚</m:t>
                        </m:r>
                      </m:e>
                      <m:sub>
                        <m:r>
                          <a:rPr lang="en-GB" i="1" dirty="0">
                            <a:solidFill>
                              <a:srgbClr val="E71224"/>
                            </a:solidFill>
                            <a:latin typeface="Cambria Math" panose="02040503050406030204" pitchFamily="18" charset="0"/>
                          </a:rPr>
                          <m:t>1</m:t>
                        </m:r>
                      </m:sub>
                    </m:sSub>
                  </m:oMath>
                </a14:m>
                <a:r>
                  <a:rPr lang="en-GB" dirty="0"/>
                  <a:t> and an </a:t>
                </a:r>
                <a:r>
                  <a:rPr lang="en-GB" dirty="0">
                    <a:solidFill>
                      <a:srgbClr val="E71224"/>
                    </a:solidFill>
                  </a:rPr>
                  <a:t>M/M/ </a:t>
                </a:r>
                <a14:m>
                  <m:oMath xmlns:m="http://schemas.openxmlformats.org/officeDocument/2006/math">
                    <m:sSub>
                      <m:sSubPr>
                        <m:ctrlPr>
                          <a:rPr lang="en-GB" i="1" dirty="0">
                            <a:solidFill>
                              <a:srgbClr val="E71224"/>
                            </a:solidFill>
                            <a:latin typeface="Cambria Math" panose="02040503050406030204" pitchFamily="18" charset="0"/>
                          </a:rPr>
                        </m:ctrlPr>
                      </m:sSubPr>
                      <m:e>
                        <m:r>
                          <a:rPr lang="en-GB" i="1" dirty="0">
                            <a:solidFill>
                              <a:srgbClr val="E71224"/>
                            </a:solidFill>
                            <a:latin typeface="Cambria Math" panose="02040503050406030204" pitchFamily="18" charset="0"/>
                          </a:rPr>
                          <m:t>𝑚</m:t>
                        </m:r>
                      </m:e>
                      <m:sub>
                        <m:r>
                          <a:rPr lang="it-IT" i="1" dirty="0">
                            <a:solidFill>
                              <a:srgbClr val="E71224"/>
                            </a:solidFill>
                            <a:latin typeface="Cambria Math" panose="02040503050406030204" pitchFamily="18" charset="0"/>
                          </a:rPr>
                          <m:t>2</m:t>
                        </m:r>
                      </m:sub>
                    </m:sSub>
                  </m:oMath>
                </a14:m>
                <a:r>
                  <a:rPr lang="en-GB" dirty="0"/>
                  <a:t> node</a:t>
                </a:r>
              </a:p>
              <a:p>
                <a:endParaRPr lang="en-GB" dirty="0">
                  <a:solidFill>
                    <a:srgbClr val="E71224"/>
                  </a:solidFill>
                </a:endParaRPr>
              </a:p>
              <a:p>
                <a:endParaRPr lang="en-GB" dirty="0">
                  <a:solidFill>
                    <a:srgbClr val="E71224"/>
                  </a:solidFill>
                </a:endParaRPr>
              </a:p>
              <a:p>
                <a:endParaRPr lang="en-GB" dirty="0">
                  <a:solidFill>
                    <a:srgbClr val="E71224"/>
                  </a:solidFill>
                </a:endParaRPr>
              </a:p>
              <a:p>
                <a:endParaRPr lang="en-GB" dirty="0">
                  <a:solidFill>
                    <a:srgbClr val="E71224"/>
                  </a:solidFill>
                </a:endParaRPr>
              </a:p>
              <a:p>
                <a:endParaRPr lang="en-GB" dirty="0"/>
              </a:p>
              <a:p>
                <a:endParaRPr lang="en-GB" dirty="0"/>
              </a:p>
              <a:p>
                <a:pPr marL="0" indent="0">
                  <a:buNone/>
                </a:pPr>
                <a:endParaRPr lang="en-GB" dirty="0"/>
              </a:p>
              <a:p>
                <a:r>
                  <a:rPr lang="en-GB" dirty="0"/>
                  <a:t>The same result can be derived by the criteria for </a:t>
                </a:r>
                <a:r>
                  <a:rPr lang="en-GB" dirty="0">
                    <a:solidFill>
                      <a:srgbClr val="E71224"/>
                    </a:solidFill>
                  </a:rPr>
                  <a:t>finite CT-MCs</a:t>
                </a:r>
              </a:p>
              <a:p>
                <a:endParaRPr lang="en-GB" dirty="0">
                  <a:solidFill>
                    <a:srgbClr val="E71224"/>
                  </a:solidFill>
                </a:endParaRPr>
              </a:p>
              <a:p>
                <a:endParaRPr lang="en-GB" dirty="0">
                  <a:solidFill>
                    <a:srgbClr val="E71224"/>
                  </a:solidFill>
                </a:endParaRPr>
              </a:p>
              <a:p>
                <a:endParaRPr lang="en-GB" dirty="0">
                  <a:solidFill>
                    <a:srgbClr val="E71224"/>
                  </a:solidFill>
                </a:endParaRPr>
              </a:p>
              <a:p>
                <a:endParaRPr lang="en-GB" dirty="0">
                  <a:solidFill>
                    <a:srgbClr val="E71224"/>
                  </a:solidFill>
                </a:endParaRPr>
              </a:p>
              <a:p>
                <a:endParaRPr lang="en-GB" dirty="0">
                  <a:solidFill>
                    <a:srgbClr val="E71224"/>
                  </a:solidFill>
                </a:endParaRPr>
              </a:p>
              <a:p>
                <a:endParaRPr lang="en-GB" dirty="0">
                  <a:solidFill>
                    <a:srgbClr val="E71224"/>
                  </a:solidFill>
                </a:endParaRPr>
              </a:p>
              <a:p>
                <a:endParaRPr lang="en-GB" dirty="0">
                  <a:solidFill>
                    <a:srgbClr val="E71224"/>
                  </a:solidFill>
                </a:endParaRPr>
              </a:p>
              <a:p>
                <a:endParaRPr lang="en-GB" dirty="0">
                  <a:solidFill>
                    <a:srgbClr val="E71224"/>
                  </a:solidFill>
                </a:endParaRPr>
              </a:p>
              <a:p>
                <a:endParaRPr lang="en-GB" dirty="0">
                  <a:solidFill>
                    <a:srgbClr val="E71224"/>
                  </a:solidFill>
                </a:endParaRPr>
              </a:p>
              <a:p>
                <a:endParaRPr lang="en-GB" dirty="0"/>
              </a:p>
              <a:p>
                <a:endParaRPr lang="en-GB" dirty="0"/>
              </a:p>
              <a:p>
                <a:endParaRPr lang="en-GB" sz="1000" dirty="0">
                  <a:solidFill>
                    <a:srgbClr val="E71224"/>
                  </a:solidFill>
                </a:endParaRPr>
              </a:p>
              <a:p>
                <a:endParaRPr lang="en-GB" dirty="0"/>
              </a:p>
              <a:p>
                <a:endParaRPr lang="en-GB" dirty="0"/>
              </a:p>
            </p:txBody>
          </p:sp>
        </mc:Choice>
        <mc:Fallback xmlns="">
          <p:sp>
            <p:nvSpPr>
              <p:cNvPr id="3" name="Segnaposto contenuto 2">
                <a:extLst>
                  <a:ext uri="{FF2B5EF4-FFF2-40B4-BE49-F238E27FC236}">
                    <a16:creationId xmlns:a16="http://schemas.microsoft.com/office/drawing/2014/main" id="{442C7454-97BF-4BDF-88A2-F99CCC3B0B13}"/>
                  </a:ext>
                </a:extLst>
              </p:cNvPr>
              <p:cNvSpPr>
                <a:spLocks noGrp="1" noRot="1" noChangeAspect="1" noMove="1" noResize="1" noEditPoints="1" noAdjustHandles="1" noChangeArrowheads="1" noChangeShapeType="1" noTextEdit="1"/>
              </p:cNvSpPr>
              <p:nvPr>
                <p:ph idx="1"/>
              </p:nvPr>
            </p:nvSpPr>
            <p:spPr>
              <a:blipFill>
                <a:blip r:embed="rId10"/>
                <a:stretch>
                  <a:fillRect l="-775" t="-1207"/>
                </a:stretch>
              </a:blipFill>
            </p:spPr>
            <p:txBody>
              <a:bodyPr/>
              <a:lstStyle/>
              <a:p>
                <a:r>
                  <a:rPr lang="it-IT">
                    <a:noFill/>
                  </a:rPr>
                  <a:t> </a:t>
                </a:r>
              </a:p>
            </p:txBody>
          </p:sp>
        </mc:Fallback>
      </mc:AlternateContent>
      <p:sp>
        <p:nvSpPr>
          <p:cNvPr id="4" name="Segnaposto piè di pagina 3">
            <a:extLst>
              <a:ext uri="{FF2B5EF4-FFF2-40B4-BE49-F238E27FC236}">
                <a16:creationId xmlns:a16="http://schemas.microsoft.com/office/drawing/2014/main" id="{0492587B-9AFA-42DA-A58D-929AA51FF86D}"/>
              </a:ext>
            </a:extLst>
          </p:cNvPr>
          <p:cNvSpPr>
            <a:spLocks noGrp="1"/>
          </p:cNvSpPr>
          <p:nvPr>
            <p:ph type="ftr" sz="quarter" idx="11"/>
          </p:nvPr>
        </p:nvSpPr>
        <p:spPr/>
        <p:txBody>
          <a:bodyPr/>
          <a:lstStyle/>
          <a:p>
            <a:r>
              <a:rPr lang="it-IT"/>
              <a:t>alessandro.pilloni@unica.it</a:t>
            </a:r>
            <a:endParaRPr lang="it-IT" dirty="0"/>
          </a:p>
        </p:txBody>
      </p:sp>
      <p:sp>
        <p:nvSpPr>
          <p:cNvPr id="5" name="Segnaposto numero diapositiva 4">
            <a:extLst>
              <a:ext uri="{FF2B5EF4-FFF2-40B4-BE49-F238E27FC236}">
                <a16:creationId xmlns:a16="http://schemas.microsoft.com/office/drawing/2014/main" id="{54459B11-781F-4248-89FC-18205680BCE0}"/>
              </a:ext>
            </a:extLst>
          </p:cNvPr>
          <p:cNvSpPr>
            <a:spLocks noGrp="1"/>
          </p:cNvSpPr>
          <p:nvPr>
            <p:ph type="sldNum" sz="quarter" idx="12"/>
          </p:nvPr>
        </p:nvSpPr>
        <p:spPr/>
        <p:txBody>
          <a:bodyPr/>
          <a:lstStyle/>
          <a:p>
            <a:fld id="{77D38DAF-82E5-4F16-9708-7032B2640FE9}" type="slidenum">
              <a:rPr lang="it-IT" smtClean="0"/>
              <a:t>27</a:t>
            </a:fld>
            <a:endParaRPr lang="it-IT"/>
          </a:p>
        </p:txBody>
      </p:sp>
      <p:pic>
        <p:nvPicPr>
          <p:cNvPr id="9" name="Immagine 8">
            <a:extLst>
              <a:ext uri="{FF2B5EF4-FFF2-40B4-BE49-F238E27FC236}">
                <a16:creationId xmlns:a16="http://schemas.microsoft.com/office/drawing/2014/main" id="{6BCEB648-4D42-42E6-AFFD-1F2C5009C091}"/>
              </a:ext>
            </a:extLst>
          </p:cNvPr>
          <p:cNvPicPr>
            <a:picLocks noChangeAspect="1"/>
          </p:cNvPicPr>
          <p:nvPr>
            <p:custDataLst>
              <p:tags r:id="rId1"/>
            </p:custDataLst>
          </p:nvPr>
        </p:nvPicPr>
        <p:blipFill>
          <a:blip r:embed="rId11">
            <a:extLst>
              <a:ext uri="{28A0092B-C50C-407E-A947-70E740481C1C}">
                <a14:useLocalDpi xmlns:a14="http://schemas.microsoft.com/office/drawing/2010/main" val="0"/>
              </a:ext>
            </a:extLst>
          </a:blip>
          <a:stretch>
            <a:fillRect/>
          </a:stretch>
        </p:blipFill>
        <p:spPr>
          <a:xfrm>
            <a:off x="5785746" y="1966716"/>
            <a:ext cx="3925068" cy="671182"/>
          </a:xfrm>
          <a:prstGeom prst="rect">
            <a:avLst/>
          </a:prstGeom>
        </p:spPr>
      </p:pic>
      <p:grpSp>
        <p:nvGrpSpPr>
          <p:cNvPr id="47" name="Gruppo 46">
            <a:extLst>
              <a:ext uri="{FF2B5EF4-FFF2-40B4-BE49-F238E27FC236}">
                <a16:creationId xmlns:a16="http://schemas.microsoft.com/office/drawing/2014/main" id="{6031F6C9-7596-4F43-9AE7-89551BBA786F}"/>
              </a:ext>
            </a:extLst>
          </p:cNvPr>
          <p:cNvGrpSpPr/>
          <p:nvPr/>
        </p:nvGrpSpPr>
        <p:grpSpPr>
          <a:xfrm>
            <a:off x="466572" y="1434812"/>
            <a:ext cx="5252143" cy="1507331"/>
            <a:chOff x="332731" y="1350169"/>
            <a:chExt cx="5670551" cy="1722438"/>
          </a:xfrm>
        </p:grpSpPr>
        <p:grpSp>
          <p:nvGrpSpPr>
            <p:cNvPr id="11" name="Group 86">
              <a:extLst>
                <a:ext uri="{FF2B5EF4-FFF2-40B4-BE49-F238E27FC236}">
                  <a16:creationId xmlns:a16="http://schemas.microsoft.com/office/drawing/2014/main" id="{A732B92B-2687-4C46-845F-137CFFA0D65F}"/>
                </a:ext>
              </a:extLst>
            </p:cNvPr>
            <p:cNvGrpSpPr>
              <a:grpSpLocks/>
            </p:cNvGrpSpPr>
            <p:nvPr/>
          </p:nvGrpSpPr>
          <p:grpSpPr bwMode="auto">
            <a:xfrm>
              <a:off x="332731" y="1350169"/>
              <a:ext cx="5670551" cy="1722438"/>
              <a:chOff x="1104" y="460"/>
              <a:chExt cx="3572" cy="1085"/>
            </a:xfrm>
          </p:grpSpPr>
          <p:sp>
            <p:nvSpPr>
              <p:cNvPr id="12" name="Line 49">
                <a:extLst>
                  <a:ext uri="{FF2B5EF4-FFF2-40B4-BE49-F238E27FC236}">
                    <a16:creationId xmlns:a16="http://schemas.microsoft.com/office/drawing/2014/main" id="{2C736E69-3DCB-4158-88CC-1B156675698F}"/>
                  </a:ext>
                </a:extLst>
              </p:cNvPr>
              <p:cNvSpPr>
                <a:spLocks noChangeShapeType="1"/>
              </p:cNvSpPr>
              <p:nvPr/>
            </p:nvSpPr>
            <p:spPr bwMode="auto">
              <a:xfrm>
                <a:off x="1440" y="1038"/>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 name="Line 50">
                <a:extLst>
                  <a:ext uri="{FF2B5EF4-FFF2-40B4-BE49-F238E27FC236}">
                    <a16:creationId xmlns:a16="http://schemas.microsoft.com/office/drawing/2014/main" id="{8C68CF18-9966-4521-966C-64EEA12D12E6}"/>
                  </a:ext>
                </a:extLst>
              </p:cNvPr>
              <p:cNvSpPr>
                <a:spLocks noChangeShapeType="1"/>
              </p:cNvSpPr>
              <p:nvPr/>
            </p:nvSpPr>
            <p:spPr bwMode="auto">
              <a:xfrm>
                <a:off x="1968" y="1038"/>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 name="Line 51">
                <a:extLst>
                  <a:ext uri="{FF2B5EF4-FFF2-40B4-BE49-F238E27FC236}">
                    <a16:creationId xmlns:a16="http://schemas.microsoft.com/office/drawing/2014/main" id="{409CC130-B649-449C-AD3F-DF1D5644847B}"/>
                  </a:ext>
                </a:extLst>
              </p:cNvPr>
              <p:cNvSpPr>
                <a:spLocks noChangeShapeType="1"/>
              </p:cNvSpPr>
              <p:nvPr/>
            </p:nvSpPr>
            <p:spPr bwMode="auto">
              <a:xfrm flipH="1">
                <a:off x="1440" y="1326"/>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5" name="Line 52">
                <a:extLst>
                  <a:ext uri="{FF2B5EF4-FFF2-40B4-BE49-F238E27FC236}">
                    <a16:creationId xmlns:a16="http://schemas.microsoft.com/office/drawing/2014/main" id="{C062DC26-7CC9-40C5-953E-02698A2AC5D5}"/>
                  </a:ext>
                </a:extLst>
              </p:cNvPr>
              <p:cNvSpPr>
                <a:spLocks noChangeShapeType="1"/>
              </p:cNvSpPr>
              <p:nvPr/>
            </p:nvSpPr>
            <p:spPr bwMode="auto">
              <a:xfrm>
                <a:off x="1872" y="1038"/>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6" name="Line 53">
                <a:extLst>
                  <a:ext uri="{FF2B5EF4-FFF2-40B4-BE49-F238E27FC236}">
                    <a16:creationId xmlns:a16="http://schemas.microsoft.com/office/drawing/2014/main" id="{91388C65-4E43-4059-BAEE-D3F9A111C36E}"/>
                  </a:ext>
                </a:extLst>
              </p:cNvPr>
              <p:cNvSpPr>
                <a:spLocks noChangeShapeType="1"/>
              </p:cNvSpPr>
              <p:nvPr/>
            </p:nvSpPr>
            <p:spPr bwMode="auto">
              <a:xfrm>
                <a:off x="1776" y="1038"/>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7" name="Line 54">
                <a:extLst>
                  <a:ext uri="{FF2B5EF4-FFF2-40B4-BE49-F238E27FC236}">
                    <a16:creationId xmlns:a16="http://schemas.microsoft.com/office/drawing/2014/main" id="{53551A71-411A-4AAA-9A84-C6C6DD22F080}"/>
                  </a:ext>
                </a:extLst>
              </p:cNvPr>
              <p:cNvSpPr>
                <a:spLocks noChangeShapeType="1"/>
              </p:cNvSpPr>
              <p:nvPr/>
            </p:nvSpPr>
            <p:spPr bwMode="auto">
              <a:xfrm>
                <a:off x="1680" y="1038"/>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 name="Line 55">
                <a:extLst>
                  <a:ext uri="{FF2B5EF4-FFF2-40B4-BE49-F238E27FC236}">
                    <a16:creationId xmlns:a16="http://schemas.microsoft.com/office/drawing/2014/main" id="{BEE1E747-9293-451D-BFD8-4AD477F4C856}"/>
                  </a:ext>
                </a:extLst>
              </p:cNvPr>
              <p:cNvSpPr>
                <a:spLocks noChangeShapeType="1"/>
              </p:cNvSpPr>
              <p:nvPr/>
            </p:nvSpPr>
            <p:spPr bwMode="auto">
              <a:xfrm>
                <a:off x="1584" y="1038"/>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 name="Line 56">
                <a:extLst>
                  <a:ext uri="{FF2B5EF4-FFF2-40B4-BE49-F238E27FC236}">
                    <a16:creationId xmlns:a16="http://schemas.microsoft.com/office/drawing/2014/main" id="{81FA3266-BB64-4B62-A651-E6CADB98208A}"/>
                  </a:ext>
                </a:extLst>
              </p:cNvPr>
              <p:cNvSpPr>
                <a:spLocks noChangeShapeType="1"/>
              </p:cNvSpPr>
              <p:nvPr/>
            </p:nvSpPr>
            <p:spPr bwMode="auto">
              <a:xfrm>
                <a:off x="1104" y="1182"/>
                <a:ext cx="336"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sp>
            <p:nvSpPr>
              <p:cNvPr id="20" name="Oval 57">
                <a:extLst>
                  <a:ext uri="{FF2B5EF4-FFF2-40B4-BE49-F238E27FC236}">
                    <a16:creationId xmlns:a16="http://schemas.microsoft.com/office/drawing/2014/main" id="{E694F1B9-A0B5-4907-8876-BE406D0298F2}"/>
                  </a:ext>
                </a:extLst>
              </p:cNvPr>
              <p:cNvSpPr>
                <a:spLocks noChangeArrowheads="1"/>
              </p:cNvSpPr>
              <p:nvPr/>
            </p:nvSpPr>
            <p:spPr bwMode="auto">
              <a:xfrm>
                <a:off x="2160" y="990"/>
                <a:ext cx="384" cy="384"/>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en-US" altLang="en-US" sz="2400">
                  <a:latin typeface="Comic Sans MS" panose="030F0702030302020204" pitchFamily="66" charset="0"/>
                </a:endParaRPr>
              </a:p>
            </p:txBody>
          </p:sp>
          <mc:AlternateContent xmlns:mc="http://schemas.openxmlformats.org/markup-compatibility/2006" xmlns:a14="http://schemas.microsoft.com/office/drawing/2010/main">
            <mc:Choice Requires="a14">
              <p:sp>
                <p:nvSpPr>
                  <p:cNvPr id="21" name="Text Box 58">
                    <a:extLst>
                      <a:ext uri="{FF2B5EF4-FFF2-40B4-BE49-F238E27FC236}">
                        <a16:creationId xmlns:a16="http://schemas.microsoft.com/office/drawing/2014/main" id="{37806F35-B100-4C39-8398-DD638A4F1343}"/>
                      </a:ext>
                    </a:extLst>
                  </p:cNvPr>
                  <p:cNvSpPr txBox="1">
                    <a:spLocks noChangeArrowheads="1"/>
                  </p:cNvSpPr>
                  <p:nvPr/>
                </p:nvSpPr>
                <p:spPr bwMode="auto">
                  <a:xfrm>
                    <a:off x="2195" y="1019"/>
                    <a:ext cx="384" cy="271"/>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buNone/>
                    </a:pPr>
                    <a14:m>
                      <m:oMathPara xmlns:m="http://schemas.openxmlformats.org/officeDocument/2006/math">
                        <m:oMathParaPr>
                          <m:jc m:val="centerGroup"/>
                        </m:oMathParaPr>
                        <m:oMath xmlns:m="http://schemas.openxmlformats.org/officeDocument/2006/math">
                          <m:sSub>
                            <m:sSubPr>
                              <m:ctrlPr>
                                <a:rPr lang="it-IT" altLang="it-IT" sz="2200" i="1" dirty="0">
                                  <a:solidFill>
                                    <a:srgbClr val="E71224"/>
                                  </a:solidFill>
                                  <a:latin typeface="Cambria Math" panose="02040503050406030204" pitchFamily="18" charset="0"/>
                                </a:rPr>
                              </m:ctrlPr>
                            </m:sSubPr>
                            <m:e>
                              <m:r>
                                <a:rPr lang="it-IT" altLang="it-IT" sz="2200" i="1" dirty="0">
                                  <a:solidFill>
                                    <a:srgbClr val="E71224"/>
                                  </a:solidFill>
                                  <a:latin typeface="Cambria Math" panose="02040503050406030204" pitchFamily="18" charset="0"/>
                                </a:rPr>
                                <m:t>𝜇</m:t>
                              </m:r>
                            </m:e>
                            <m:sub>
                              <m:r>
                                <a:rPr lang="it-IT" altLang="it-IT" sz="2200" i="1" dirty="0">
                                  <a:solidFill>
                                    <a:srgbClr val="E71224"/>
                                  </a:solidFill>
                                  <a:latin typeface="Cambria Math" panose="02040503050406030204" pitchFamily="18" charset="0"/>
                                </a:rPr>
                                <m:t>1</m:t>
                              </m:r>
                            </m:sub>
                          </m:sSub>
                        </m:oMath>
                      </m:oMathPara>
                    </a14:m>
                    <a:endParaRPr lang="en-GB" sz="2200" dirty="0"/>
                  </a:p>
                </p:txBody>
              </p:sp>
            </mc:Choice>
            <mc:Fallback xmlns="">
              <p:sp>
                <p:nvSpPr>
                  <p:cNvPr id="21" name="Text Box 58">
                    <a:extLst>
                      <a:ext uri="{FF2B5EF4-FFF2-40B4-BE49-F238E27FC236}">
                        <a16:creationId xmlns:a16="http://schemas.microsoft.com/office/drawing/2014/main" id="{37806F35-B100-4C39-8398-DD638A4F1343}"/>
                      </a:ext>
                    </a:extLst>
                  </p:cNvPr>
                  <p:cNvSpPr txBox="1">
                    <a:spLocks noRot="1" noChangeAspect="1" noMove="1" noResize="1" noEditPoints="1" noAdjustHandles="1" noChangeArrowheads="1" noChangeShapeType="1" noTextEdit="1"/>
                  </p:cNvSpPr>
                  <p:nvPr/>
                </p:nvSpPr>
                <p:spPr bwMode="auto">
                  <a:xfrm>
                    <a:off x="2195" y="1019"/>
                    <a:ext cx="384" cy="271"/>
                  </a:xfrm>
                  <a:prstGeom prst="rect">
                    <a:avLst/>
                  </a:prstGeom>
                  <a:blipFill>
                    <a:blip r:embed="rId12"/>
                    <a:stretch>
                      <a:fillRect b="-8451"/>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p:sp>
            <p:nvSpPr>
              <p:cNvPr id="22" name="Line 59">
                <a:extLst>
                  <a:ext uri="{FF2B5EF4-FFF2-40B4-BE49-F238E27FC236}">
                    <a16:creationId xmlns:a16="http://schemas.microsoft.com/office/drawing/2014/main" id="{CD9A1832-00ED-4F22-B598-EE532FB969A9}"/>
                  </a:ext>
                </a:extLst>
              </p:cNvPr>
              <p:cNvSpPr>
                <a:spLocks noChangeShapeType="1"/>
              </p:cNvSpPr>
              <p:nvPr/>
            </p:nvSpPr>
            <p:spPr bwMode="auto">
              <a:xfrm>
                <a:off x="1968" y="1182"/>
                <a:ext cx="1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3" name="Line 60">
                <a:extLst>
                  <a:ext uri="{FF2B5EF4-FFF2-40B4-BE49-F238E27FC236}">
                    <a16:creationId xmlns:a16="http://schemas.microsoft.com/office/drawing/2014/main" id="{C4D71921-DD91-4990-B56E-33C75EE78BD8}"/>
                  </a:ext>
                </a:extLst>
              </p:cNvPr>
              <p:cNvSpPr>
                <a:spLocks noChangeShapeType="1"/>
              </p:cNvSpPr>
              <p:nvPr/>
            </p:nvSpPr>
            <p:spPr bwMode="auto">
              <a:xfrm>
                <a:off x="2880" y="960"/>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4" name="Line 61">
                <a:extLst>
                  <a:ext uri="{FF2B5EF4-FFF2-40B4-BE49-F238E27FC236}">
                    <a16:creationId xmlns:a16="http://schemas.microsoft.com/office/drawing/2014/main" id="{B0B63474-5EBA-4070-959B-E55C5E56336B}"/>
                  </a:ext>
                </a:extLst>
              </p:cNvPr>
              <p:cNvSpPr>
                <a:spLocks noChangeShapeType="1"/>
              </p:cNvSpPr>
              <p:nvPr/>
            </p:nvSpPr>
            <p:spPr bwMode="auto">
              <a:xfrm>
                <a:off x="3408" y="9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 name="Line 62">
                <a:extLst>
                  <a:ext uri="{FF2B5EF4-FFF2-40B4-BE49-F238E27FC236}">
                    <a16:creationId xmlns:a16="http://schemas.microsoft.com/office/drawing/2014/main" id="{3DB6441D-317F-4640-BEE7-FA935F2CD5E8}"/>
                  </a:ext>
                </a:extLst>
              </p:cNvPr>
              <p:cNvSpPr>
                <a:spLocks noChangeShapeType="1"/>
              </p:cNvSpPr>
              <p:nvPr/>
            </p:nvSpPr>
            <p:spPr bwMode="auto">
              <a:xfrm flipH="1">
                <a:off x="2880" y="1248"/>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6" name="Line 63">
                <a:extLst>
                  <a:ext uri="{FF2B5EF4-FFF2-40B4-BE49-F238E27FC236}">
                    <a16:creationId xmlns:a16="http://schemas.microsoft.com/office/drawing/2014/main" id="{B128F31F-B674-46AC-8894-7035B786251F}"/>
                  </a:ext>
                </a:extLst>
              </p:cNvPr>
              <p:cNvSpPr>
                <a:spLocks noChangeShapeType="1"/>
              </p:cNvSpPr>
              <p:nvPr/>
            </p:nvSpPr>
            <p:spPr bwMode="auto">
              <a:xfrm>
                <a:off x="3312" y="9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7" name="Line 64">
                <a:extLst>
                  <a:ext uri="{FF2B5EF4-FFF2-40B4-BE49-F238E27FC236}">
                    <a16:creationId xmlns:a16="http://schemas.microsoft.com/office/drawing/2014/main" id="{44D831A8-AEDA-4FF2-808B-554AC0E77DF3}"/>
                  </a:ext>
                </a:extLst>
              </p:cNvPr>
              <p:cNvSpPr>
                <a:spLocks noChangeShapeType="1"/>
              </p:cNvSpPr>
              <p:nvPr/>
            </p:nvSpPr>
            <p:spPr bwMode="auto">
              <a:xfrm>
                <a:off x="3216" y="9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8" name="Line 65">
                <a:extLst>
                  <a:ext uri="{FF2B5EF4-FFF2-40B4-BE49-F238E27FC236}">
                    <a16:creationId xmlns:a16="http://schemas.microsoft.com/office/drawing/2014/main" id="{59636128-E731-4491-AF86-06BD047139CE}"/>
                  </a:ext>
                </a:extLst>
              </p:cNvPr>
              <p:cNvSpPr>
                <a:spLocks noChangeShapeType="1"/>
              </p:cNvSpPr>
              <p:nvPr/>
            </p:nvSpPr>
            <p:spPr bwMode="auto">
              <a:xfrm>
                <a:off x="3120" y="9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9" name="Line 66">
                <a:extLst>
                  <a:ext uri="{FF2B5EF4-FFF2-40B4-BE49-F238E27FC236}">
                    <a16:creationId xmlns:a16="http://schemas.microsoft.com/office/drawing/2014/main" id="{C8706D0D-F098-41A0-B340-63DEBED2BFAA}"/>
                  </a:ext>
                </a:extLst>
              </p:cNvPr>
              <p:cNvSpPr>
                <a:spLocks noChangeShapeType="1"/>
              </p:cNvSpPr>
              <p:nvPr/>
            </p:nvSpPr>
            <p:spPr bwMode="auto">
              <a:xfrm>
                <a:off x="3024" y="9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0" name="Line 67">
                <a:extLst>
                  <a:ext uri="{FF2B5EF4-FFF2-40B4-BE49-F238E27FC236}">
                    <a16:creationId xmlns:a16="http://schemas.microsoft.com/office/drawing/2014/main" id="{1D60652D-1AC8-41A0-84B3-1C3130E099EC}"/>
                  </a:ext>
                </a:extLst>
              </p:cNvPr>
              <p:cNvSpPr>
                <a:spLocks noChangeShapeType="1"/>
              </p:cNvSpPr>
              <p:nvPr/>
            </p:nvSpPr>
            <p:spPr bwMode="auto">
              <a:xfrm>
                <a:off x="2544" y="1182"/>
                <a:ext cx="336"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1" name="Oval 68">
                <a:extLst>
                  <a:ext uri="{FF2B5EF4-FFF2-40B4-BE49-F238E27FC236}">
                    <a16:creationId xmlns:a16="http://schemas.microsoft.com/office/drawing/2014/main" id="{F915ECA6-5928-4B19-9D1B-F19EFC049CA1}"/>
                  </a:ext>
                </a:extLst>
              </p:cNvPr>
              <p:cNvSpPr>
                <a:spLocks noChangeArrowheads="1"/>
              </p:cNvSpPr>
              <p:nvPr/>
            </p:nvSpPr>
            <p:spPr bwMode="auto">
              <a:xfrm>
                <a:off x="3600" y="912"/>
                <a:ext cx="384" cy="384"/>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en-US" altLang="en-US" sz="2400">
                  <a:latin typeface="Comic Sans MS" panose="030F0702030302020204" pitchFamily="66" charset="0"/>
                </a:endParaRPr>
              </a:p>
            </p:txBody>
          </p:sp>
          <mc:AlternateContent xmlns:mc="http://schemas.openxmlformats.org/markup-compatibility/2006" xmlns:a14="http://schemas.microsoft.com/office/drawing/2010/main">
            <mc:Choice Requires="a14">
              <p:sp>
                <p:nvSpPr>
                  <p:cNvPr id="32" name="Text Box 69 1">
                    <a:extLst>
                      <a:ext uri="{FF2B5EF4-FFF2-40B4-BE49-F238E27FC236}">
                        <a16:creationId xmlns:a16="http://schemas.microsoft.com/office/drawing/2014/main" id="{A592B3BA-613B-4231-96D2-0B26812AF194}"/>
                      </a:ext>
                    </a:extLst>
                  </p:cNvPr>
                  <p:cNvSpPr txBox="1">
                    <a:spLocks noChangeArrowheads="1"/>
                  </p:cNvSpPr>
                  <p:nvPr/>
                </p:nvSpPr>
                <p:spPr bwMode="auto">
                  <a:xfrm>
                    <a:off x="3616" y="953"/>
                    <a:ext cx="384" cy="271"/>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buNone/>
                    </a:pPr>
                    <a14:m>
                      <m:oMathPara xmlns:m="http://schemas.openxmlformats.org/officeDocument/2006/math">
                        <m:oMathParaPr>
                          <m:jc m:val="centerGroup"/>
                        </m:oMathParaPr>
                        <m:oMath xmlns:m="http://schemas.openxmlformats.org/officeDocument/2006/math">
                          <m:sSub>
                            <m:sSubPr>
                              <m:ctrlPr>
                                <a:rPr lang="it-IT" altLang="it-IT" sz="2200" i="1" dirty="0" smtClean="0">
                                  <a:solidFill>
                                    <a:srgbClr val="E71224"/>
                                  </a:solidFill>
                                  <a:latin typeface="Cambria Math" panose="02040503050406030204" pitchFamily="18" charset="0"/>
                                </a:rPr>
                              </m:ctrlPr>
                            </m:sSubPr>
                            <m:e>
                              <m:r>
                                <a:rPr lang="it-IT" altLang="it-IT" sz="2200" i="1" dirty="0">
                                  <a:solidFill>
                                    <a:srgbClr val="E71224"/>
                                  </a:solidFill>
                                  <a:latin typeface="Cambria Math" panose="02040503050406030204" pitchFamily="18" charset="0"/>
                                </a:rPr>
                                <m:t>𝜇</m:t>
                              </m:r>
                            </m:e>
                            <m:sub>
                              <m:r>
                                <a:rPr lang="it-IT" altLang="it-IT" sz="2200" b="0" i="1" dirty="0" smtClean="0">
                                  <a:solidFill>
                                    <a:srgbClr val="E71224"/>
                                  </a:solidFill>
                                  <a:latin typeface="Cambria Math" panose="02040503050406030204" pitchFamily="18" charset="0"/>
                                </a:rPr>
                                <m:t>2</m:t>
                              </m:r>
                            </m:sub>
                          </m:sSub>
                        </m:oMath>
                      </m:oMathPara>
                    </a14:m>
                    <a:endParaRPr lang="en-GB" sz="2200" dirty="0"/>
                  </a:p>
                </p:txBody>
              </p:sp>
            </mc:Choice>
            <mc:Fallback xmlns="">
              <p:sp>
                <p:nvSpPr>
                  <p:cNvPr id="32" name="Text Box 69 1">
                    <a:extLst>
                      <a:ext uri="{FF2B5EF4-FFF2-40B4-BE49-F238E27FC236}">
                        <a16:creationId xmlns:a16="http://schemas.microsoft.com/office/drawing/2014/main" id="{A592B3BA-613B-4231-96D2-0B26812AF194}"/>
                      </a:ext>
                    </a:extLst>
                  </p:cNvPr>
                  <p:cNvSpPr txBox="1">
                    <a:spLocks noRot="1" noChangeAspect="1" noMove="1" noResize="1" noEditPoints="1" noAdjustHandles="1" noChangeArrowheads="1" noChangeShapeType="1" noTextEdit="1"/>
                  </p:cNvSpPr>
                  <p:nvPr/>
                </p:nvSpPr>
                <p:spPr bwMode="auto">
                  <a:xfrm>
                    <a:off x="3616" y="953"/>
                    <a:ext cx="384" cy="271"/>
                  </a:xfrm>
                  <a:prstGeom prst="rect">
                    <a:avLst/>
                  </a:prstGeom>
                  <a:blipFill>
                    <a:blip r:embed="rId13"/>
                    <a:stretch>
                      <a:fillRect b="-8451"/>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p:sp>
            <p:nvSpPr>
              <p:cNvPr id="33" name="Line 70">
                <a:extLst>
                  <a:ext uri="{FF2B5EF4-FFF2-40B4-BE49-F238E27FC236}">
                    <a16:creationId xmlns:a16="http://schemas.microsoft.com/office/drawing/2014/main" id="{F10433E2-4C44-4A6D-ABFC-E890A8556FD3}"/>
                  </a:ext>
                </a:extLst>
              </p:cNvPr>
              <p:cNvSpPr>
                <a:spLocks noChangeShapeType="1"/>
              </p:cNvSpPr>
              <p:nvPr/>
            </p:nvSpPr>
            <p:spPr bwMode="auto">
              <a:xfrm>
                <a:off x="3408" y="1104"/>
                <a:ext cx="1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4" name="Line 71">
                <a:extLst>
                  <a:ext uri="{FF2B5EF4-FFF2-40B4-BE49-F238E27FC236}">
                    <a16:creationId xmlns:a16="http://schemas.microsoft.com/office/drawing/2014/main" id="{51C58136-EC09-425E-A07E-F2DCDE619250}"/>
                  </a:ext>
                </a:extLst>
              </p:cNvPr>
              <p:cNvSpPr>
                <a:spLocks noChangeShapeType="1"/>
              </p:cNvSpPr>
              <p:nvPr/>
            </p:nvSpPr>
            <p:spPr bwMode="auto">
              <a:xfrm>
                <a:off x="3984" y="1104"/>
                <a:ext cx="3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5" name="Line 72">
                <a:extLst>
                  <a:ext uri="{FF2B5EF4-FFF2-40B4-BE49-F238E27FC236}">
                    <a16:creationId xmlns:a16="http://schemas.microsoft.com/office/drawing/2014/main" id="{9D24914B-8F5A-4658-9908-D968AFDFA6A1}"/>
                  </a:ext>
                </a:extLst>
              </p:cNvPr>
              <p:cNvSpPr>
                <a:spLocks noChangeShapeType="1"/>
              </p:cNvSpPr>
              <p:nvPr/>
            </p:nvSpPr>
            <p:spPr bwMode="auto">
              <a:xfrm>
                <a:off x="2640" y="1008"/>
                <a:ext cx="24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6" name="Line 73">
                <a:extLst>
                  <a:ext uri="{FF2B5EF4-FFF2-40B4-BE49-F238E27FC236}">
                    <a16:creationId xmlns:a16="http://schemas.microsoft.com/office/drawing/2014/main" id="{65DF3D0F-BEF0-418B-A578-72FA5C9B4C0F}"/>
                  </a:ext>
                </a:extLst>
              </p:cNvPr>
              <p:cNvSpPr>
                <a:spLocks noChangeShapeType="1"/>
              </p:cNvSpPr>
              <p:nvPr/>
            </p:nvSpPr>
            <p:spPr bwMode="auto">
              <a:xfrm flipH="1">
                <a:off x="1104" y="1536"/>
                <a:ext cx="321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7" name="Line 74">
                <a:extLst>
                  <a:ext uri="{FF2B5EF4-FFF2-40B4-BE49-F238E27FC236}">
                    <a16:creationId xmlns:a16="http://schemas.microsoft.com/office/drawing/2014/main" id="{453F5C31-5EB4-447E-A3E5-655B909A968F}"/>
                  </a:ext>
                </a:extLst>
              </p:cNvPr>
              <p:cNvSpPr>
                <a:spLocks noChangeShapeType="1"/>
              </p:cNvSpPr>
              <p:nvPr/>
            </p:nvSpPr>
            <p:spPr bwMode="auto">
              <a:xfrm>
                <a:off x="1104" y="1182"/>
                <a:ext cx="0" cy="35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8" name="Line 75">
                <a:extLst>
                  <a:ext uri="{FF2B5EF4-FFF2-40B4-BE49-F238E27FC236}">
                    <a16:creationId xmlns:a16="http://schemas.microsoft.com/office/drawing/2014/main" id="{998E4B74-65D3-4C1F-9656-01271725645C}"/>
                  </a:ext>
                </a:extLst>
              </p:cNvPr>
              <p:cNvSpPr>
                <a:spLocks noChangeShapeType="1"/>
              </p:cNvSpPr>
              <p:nvPr/>
            </p:nvSpPr>
            <p:spPr bwMode="auto">
              <a:xfrm flipV="1">
                <a:off x="4320" y="768"/>
                <a:ext cx="0" cy="76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9" name="Line 76">
                <a:extLst>
                  <a:ext uri="{FF2B5EF4-FFF2-40B4-BE49-F238E27FC236}">
                    <a16:creationId xmlns:a16="http://schemas.microsoft.com/office/drawing/2014/main" id="{31669C8C-E678-42BE-B8DB-337F1F8A97E7}"/>
                  </a:ext>
                </a:extLst>
              </p:cNvPr>
              <p:cNvSpPr>
                <a:spLocks noChangeShapeType="1"/>
              </p:cNvSpPr>
              <p:nvPr/>
            </p:nvSpPr>
            <p:spPr bwMode="auto">
              <a:xfrm flipH="1">
                <a:off x="2640" y="768"/>
                <a:ext cx="168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0" name="Line 77">
                <a:extLst>
                  <a:ext uri="{FF2B5EF4-FFF2-40B4-BE49-F238E27FC236}">
                    <a16:creationId xmlns:a16="http://schemas.microsoft.com/office/drawing/2014/main" id="{C0BAAA8E-7B9B-42A9-8D23-8B2CEFC2574F}"/>
                  </a:ext>
                </a:extLst>
              </p:cNvPr>
              <p:cNvSpPr>
                <a:spLocks noChangeShapeType="1"/>
              </p:cNvSpPr>
              <p:nvPr/>
            </p:nvSpPr>
            <p:spPr bwMode="auto">
              <a:xfrm>
                <a:off x="2640" y="768"/>
                <a:ext cx="0" cy="2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mc:AlternateContent xmlns:mc="http://schemas.openxmlformats.org/markup-compatibility/2006" xmlns:a14="http://schemas.microsoft.com/office/drawing/2010/main">
            <mc:Choice Requires="a14">
              <p:sp>
                <p:nvSpPr>
                  <p:cNvPr id="49" name="Text Box 69 2">
                    <a:extLst>
                      <a:ext uri="{FF2B5EF4-FFF2-40B4-BE49-F238E27FC236}">
                        <a16:creationId xmlns:a16="http://schemas.microsoft.com/office/drawing/2014/main" id="{44198873-BE31-4A44-AD55-3411A9296311}"/>
                      </a:ext>
                    </a:extLst>
                  </p:cNvPr>
                  <p:cNvSpPr txBox="1">
                    <a:spLocks noChangeArrowheads="1"/>
                  </p:cNvSpPr>
                  <p:nvPr/>
                </p:nvSpPr>
                <p:spPr bwMode="auto">
                  <a:xfrm>
                    <a:off x="3324" y="1274"/>
                    <a:ext cx="1352" cy="271"/>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buNone/>
                    </a:pPr>
                    <a14:m>
                      <m:oMathPara xmlns:m="http://schemas.openxmlformats.org/officeDocument/2006/math">
                        <m:oMathParaPr>
                          <m:jc m:val="centerGroup"/>
                        </m:oMathParaPr>
                        <m:oMath xmlns:m="http://schemas.openxmlformats.org/officeDocument/2006/math">
                          <m:sSub>
                            <m:sSubPr>
                              <m:ctrlPr>
                                <a:rPr lang="it-IT" altLang="it-IT" sz="2200" b="0" i="1" dirty="0" smtClean="0">
                                  <a:solidFill>
                                    <a:srgbClr val="E71224"/>
                                  </a:solidFill>
                                  <a:latin typeface="Cambria Math" panose="02040503050406030204" pitchFamily="18" charset="0"/>
                                </a:rPr>
                              </m:ctrlPr>
                            </m:sSubPr>
                            <m:e>
                              <m:r>
                                <a:rPr lang="it-IT" altLang="it-IT" sz="2200" b="0" i="1" dirty="0" smtClean="0">
                                  <a:solidFill>
                                    <a:srgbClr val="E71224"/>
                                  </a:solidFill>
                                  <a:latin typeface="Cambria Math" panose="02040503050406030204" pitchFamily="18" charset="0"/>
                                </a:rPr>
                                <m:t>𝑟</m:t>
                              </m:r>
                            </m:e>
                            <m:sub>
                              <m:r>
                                <a:rPr lang="it-IT" altLang="it-IT" sz="2200" b="0" i="1" dirty="0" smtClean="0">
                                  <a:solidFill>
                                    <a:srgbClr val="E71224"/>
                                  </a:solidFill>
                                  <a:latin typeface="Cambria Math" panose="02040503050406030204" pitchFamily="18" charset="0"/>
                                </a:rPr>
                                <m:t>21</m:t>
                              </m:r>
                            </m:sub>
                          </m:sSub>
                          <m:r>
                            <a:rPr lang="it-IT" altLang="it-IT" sz="2200" b="0" i="1" dirty="0" smtClean="0">
                              <a:solidFill>
                                <a:srgbClr val="E71224"/>
                              </a:solidFill>
                              <a:latin typeface="Cambria Math" panose="02040503050406030204" pitchFamily="18" charset="0"/>
                            </a:rPr>
                            <m:t>=</m:t>
                          </m:r>
                          <m:r>
                            <a:rPr lang="it-IT" altLang="it-IT" sz="2200" b="0" i="1" dirty="0" smtClean="0">
                              <a:solidFill>
                                <a:srgbClr val="E71224"/>
                              </a:solidFill>
                              <a:latin typeface="Cambria Math" panose="02040503050406030204" pitchFamily="18" charset="0"/>
                            </a:rPr>
                            <m:t>𝑝</m:t>
                          </m:r>
                        </m:oMath>
                      </m:oMathPara>
                    </a14:m>
                    <a:endParaRPr lang="en-GB" sz="2200" dirty="0"/>
                  </a:p>
                </p:txBody>
              </p:sp>
            </mc:Choice>
            <mc:Fallback xmlns="">
              <p:sp>
                <p:nvSpPr>
                  <p:cNvPr id="49" name="Text Box 69 2">
                    <a:extLst>
                      <a:ext uri="{FF2B5EF4-FFF2-40B4-BE49-F238E27FC236}">
                        <a16:creationId xmlns:a16="http://schemas.microsoft.com/office/drawing/2014/main" id="{44198873-BE31-4A44-AD55-3411A9296311}"/>
                      </a:ext>
                    </a:extLst>
                  </p:cNvPr>
                  <p:cNvSpPr txBox="1">
                    <a:spLocks noRot="1" noChangeAspect="1" noMove="1" noResize="1" noEditPoints="1" noAdjustHandles="1" noChangeArrowheads="1" noChangeShapeType="1" noTextEdit="1"/>
                  </p:cNvSpPr>
                  <p:nvPr/>
                </p:nvSpPr>
                <p:spPr bwMode="auto">
                  <a:xfrm>
                    <a:off x="3324" y="1274"/>
                    <a:ext cx="1352" cy="271"/>
                  </a:xfrm>
                  <a:prstGeom prst="rect">
                    <a:avLst/>
                  </a:prstGeom>
                  <a:blipFill>
                    <a:blip r:embed="rId14"/>
                    <a:stretch>
                      <a:fillRect b="-11429"/>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0" name="Text Box 69 3">
                    <a:extLst>
                      <a:ext uri="{FF2B5EF4-FFF2-40B4-BE49-F238E27FC236}">
                        <a16:creationId xmlns:a16="http://schemas.microsoft.com/office/drawing/2014/main" id="{85FE9DCF-C751-46DE-9C43-4F7EC7534075}"/>
                      </a:ext>
                    </a:extLst>
                  </p:cNvPr>
                  <p:cNvSpPr txBox="1">
                    <a:spLocks noChangeArrowheads="1"/>
                  </p:cNvSpPr>
                  <p:nvPr/>
                </p:nvSpPr>
                <p:spPr bwMode="auto">
                  <a:xfrm>
                    <a:off x="3116" y="460"/>
                    <a:ext cx="1352" cy="271"/>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buNone/>
                    </a:pPr>
                    <a14:m>
                      <m:oMathPara xmlns:m="http://schemas.openxmlformats.org/officeDocument/2006/math">
                        <m:oMathParaPr>
                          <m:jc m:val="centerGroup"/>
                        </m:oMathParaPr>
                        <m:oMath xmlns:m="http://schemas.openxmlformats.org/officeDocument/2006/math">
                          <m:sSub>
                            <m:sSubPr>
                              <m:ctrlPr>
                                <a:rPr lang="it-IT" altLang="it-IT" sz="2200" b="0" i="1" dirty="0" smtClean="0">
                                  <a:solidFill>
                                    <a:srgbClr val="E71224"/>
                                  </a:solidFill>
                                  <a:latin typeface="Cambria Math" panose="02040503050406030204" pitchFamily="18" charset="0"/>
                                </a:rPr>
                              </m:ctrlPr>
                            </m:sSubPr>
                            <m:e>
                              <m:r>
                                <a:rPr lang="it-IT" altLang="it-IT" sz="2200" b="0" i="1" dirty="0" smtClean="0">
                                  <a:solidFill>
                                    <a:srgbClr val="E71224"/>
                                  </a:solidFill>
                                  <a:latin typeface="Cambria Math" panose="02040503050406030204" pitchFamily="18" charset="0"/>
                                </a:rPr>
                                <m:t>𝑟</m:t>
                              </m:r>
                            </m:e>
                            <m:sub>
                              <m:r>
                                <a:rPr lang="it-IT" altLang="it-IT" sz="2200" b="0" i="1" dirty="0" smtClean="0">
                                  <a:solidFill>
                                    <a:srgbClr val="E71224"/>
                                  </a:solidFill>
                                  <a:latin typeface="Cambria Math" panose="02040503050406030204" pitchFamily="18" charset="0"/>
                                </a:rPr>
                                <m:t>22</m:t>
                              </m:r>
                            </m:sub>
                          </m:sSub>
                          <m:r>
                            <a:rPr lang="it-IT" altLang="it-IT" sz="2200" b="0" i="1" dirty="0" smtClean="0">
                              <a:solidFill>
                                <a:srgbClr val="E71224"/>
                              </a:solidFill>
                              <a:latin typeface="Cambria Math" panose="02040503050406030204" pitchFamily="18" charset="0"/>
                            </a:rPr>
                            <m:t>=1−</m:t>
                          </m:r>
                          <m:r>
                            <a:rPr lang="it-IT" altLang="it-IT" sz="2200" b="0" i="1" dirty="0" smtClean="0">
                              <a:solidFill>
                                <a:srgbClr val="E71224"/>
                              </a:solidFill>
                              <a:latin typeface="Cambria Math" panose="02040503050406030204" pitchFamily="18" charset="0"/>
                            </a:rPr>
                            <m:t>𝑝</m:t>
                          </m:r>
                        </m:oMath>
                      </m:oMathPara>
                    </a14:m>
                    <a:endParaRPr lang="en-GB" sz="2200" dirty="0"/>
                  </a:p>
                </p:txBody>
              </p:sp>
            </mc:Choice>
            <mc:Fallback xmlns="">
              <p:sp>
                <p:nvSpPr>
                  <p:cNvPr id="50" name="Text Box 69 3">
                    <a:extLst>
                      <a:ext uri="{FF2B5EF4-FFF2-40B4-BE49-F238E27FC236}">
                        <a16:creationId xmlns:a16="http://schemas.microsoft.com/office/drawing/2014/main" id="{85FE9DCF-C751-46DE-9C43-4F7EC7534075}"/>
                      </a:ext>
                    </a:extLst>
                  </p:cNvPr>
                  <p:cNvSpPr txBox="1">
                    <a:spLocks noRot="1" noChangeAspect="1" noMove="1" noResize="1" noEditPoints="1" noAdjustHandles="1" noChangeArrowheads="1" noChangeShapeType="1" noTextEdit="1"/>
                  </p:cNvSpPr>
                  <p:nvPr/>
                </p:nvSpPr>
                <p:spPr bwMode="auto">
                  <a:xfrm>
                    <a:off x="3116" y="460"/>
                    <a:ext cx="1352" cy="271"/>
                  </a:xfrm>
                  <a:prstGeom prst="rect">
                    <a:avLst/>
                  </a:prstGeom>
                  <a:blipFill>
                    <a:blip r:embed="rId15"/>
                    <a:stretch>
                      <a:fillRect b="-11429"/>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p:grpSp>
        <mc:AlternateContent xmlns:mc="http://schemas.openxmlformats.org/markup-compatibility/2006" xmlns:a14="http://schemas.microsoft.com/office/drawing/2010/main">
          <mc:Choice Requires="a14">
            <p:sp>
              <p:nvSpPr>
                <p:cNvPr id="48" name="Rettangolo 47">
                  <a:extLst>
                    <a:ext uri="{FF2B5EF4-FFF2-40B4-BE49-F238E27FC236}">
                      <a16:creationId xmlns:a16="http://schemas.microsoft.com/office/drawing/2014/main" id="{F38BF960-CDD5-42C1-AADF-A390E5172727}"/>
                    </a:ext>
                  </a:extLst>
                </p:cNvPr>
                <p:cNvSpPr/>
                <p:nvPr/>
              </p:nvSpPr>
              <p:spPr>
                <a:xfrm>
                  <a:off x="2634225" y="2687435"/>
                  <a:ext cx="804195"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altLang="it-IT" i="1" dirty="0">
                            <a:solidFill>
                              <a:srgbClr val="E71224"/>
                            </a:solidFill>
                            <a:latin typeface="Cambria Math" panose="02040503050406030204" pitchFamily="18" charset="0"/>
                          </a:rPr>
                          <m:t>𝑛</m:t>
                        </m:r>
                        <m:r>
                          <a:rPr lang="it-IT" altLang="it-IT" i="1" dirty="0">
                            <a:solidFill>
                              <a:srgbClr val="E71224"/>
                            </a:solidFill>
                            <a:latin typeface="Cambria Math" panose="02040503050406030204" pitchFamily="18" charset="0"/>
                          </a:rPr>
                          <m:t>=3</m:t>
                        </m:r>
                      </m:oMath>
                    </m:oMathPara>
                  </a14:m>
                  <a:endParaRPr lang="it-IT" altLang="it-IT" dirty="0">
                    <a:solidFill>
                      <a:srgbClr val="E71224"/>
                    </a:solidFill>
                  </a:endParaRPr>
                </a:p>
              </p:txBody>
            </p:sp>
          </mc:Choice>
          <mc:Fallback xmlns="">
            <p:sp>
              <p:nvSpPr>
                <p:cNvPr id="48" name="Rettangolo 47">
                  <a:extLst>
                    <a:ext uri="{FF2B5EF4-FFF2-40B4-BE49-F238E27FC236}">
                      <a16:creationId xmlns:a16="http://schemas.microsoft.com/office/drawing/2014/main" id="{F38BF960-CDD5-42C1-AADF-A390E5172727}"/>
                    </a:ext>
                  </a:extLst>
                </p:cNvPr>
                <p:cNvSpPr>
                  <a:spLocks noRot="1" noChangeAspect="1" noMove="1" noResize="1" noEditPoints="1" noAdjustHandles="1" noChangeArrowheads="1" noChangeShapeType="1" noTextEdit="1"/>
                </p:cNvSpPr>
                <p:nvPr/>
              </p:nvSpPr>
              <p:spPr>
                <a:xfrm>
                  <a:off x="2634225" y="2687435"/>
                  <a:ext cx="804195" cy="369332"/>
                </a:xfrm>
                <a:prstGeom prst="rect">
                  <a:avLst/>
                </a:prstGeom>
                <a:blipFill>
                  <a:blip r:embed="rId16"/>
                  <a:stretch>
                    <a:fillRect b="-5660"/>
                  </a:stretch>
                </a:blipFill>
              </p:spPr>
              <p:txBody>
                <a:bodyPr/>
                <a:lstStyle/>
                <a:p>
                  <a:r>
                    <a:rPr lang="en-GB">
                      <a:noFill/>
                    </a:rPr>
                    <a:t> </a:t>
                  </a:r>
                </a:p>
              </p:txBody>
            </p:sp>
          </mc:Fallback>
        </mc:AlternateContent>
      </p:grpSp>
      <p:pic>
        <p:nvPicPr>
          <p:cNvPr id="57" name="Immagine 56">
            <a:extLst>
              <a:ext uri="{FF2B5EF4-FFF2-40B4-BE49-F238E27FC236}">
                <a16:creationId xmlns:a16="http://schemas.microsoft.com/office/drawing/2014/main" id="{428014D5-8CAB-496E-8050-F288CEBD77E7}"/>
              </a:ext>
            </a:extLst>
          </p:cNvPr>
          <p:cNvPicPr>
            <a:picLocks noChangeAspect="1"/>
          </p:cNvPicPr>
          <p:nvPr>
            <p:custDataLst>
              <p:tags r:id="rId2"/>
            </p:custDataLst>
          </p:nvPr>
        </p:nvPicPr>
        <p:blipFill>
          <a:blip r:embed="rId17">
            <a:extLst>
              <a:ext uri="{28A0092B-C50C-407E-A947-70E740481C1C}">
                <a14:useLocalDpi xmlns:a14="http://schemas.microsoft.com/office/drawing/2010/main" val="0"/>
              </a:ext>
            </a:extLst>
          </a:blip>
          <a:stretch>
            <a:fillRect/>
          </a:stretch>
        </p:blipFill>
        <p:spPr>
          <a:xfrm>
            <a:off x="5962643" y="5131725"/>
            <a:ext cx="3483200" cy="1275200"/>
          </a:xfrm>
          <a:prstGeom prst="rect">
            <a:avLst/>
          </a:prstGeom>
        </p:spPr>
      </p:pic>
      <p:pic>
        <p:nvPicPr>
          <p:cNvPr id="53" name="Immagine 52">
            <a:extLst>
              <a:ext uri="{FF2B5EF4-FFF2-40B4-BE49-F238E27FC236}">
                <a16:creationId xmlns:a16="http://schemas.microsoft.com/office/drawing/2014/main" id="{9B3E14DA-EEAF-465B-B387-D84B907930A9}"/>
              </a:ext>
            </a:extLst>
          </p:cNvPr>
          <p:cNvPicPr>
            <a:picLocks noChangeAspect="1"/>
          </p:cNvPicPr>
          <p:nvPr>
            <p:custDataLst>
              <p:tags r:id="rId3"/>
            </p:custDataLst>
          </p:nvPr>
        </p:nvPicPr>
        <p:blipFill>
          <a:blip r:embed="rId18">
            <a:extLst>
              <a:ext uri="{28A0092B-C50C-407E-A947-70E740481C1C}">
                <a14:useLocalDpi xmlns:a14="http://schemas.microsoft.com/office/drawing/2010/main" val="0"/>
              </a:ext>
            </a:extLst>
          </a:blip>
          <a:stretch>
            <a:fillRect/>
          </a:stretch>
        </p:blipFill>
        <p:spPr>
          <a:xfrm>
            <a:off x="5352632" y="3410260"/>
            <a:ext cx="4014400" cy="310400"/>
          </a:xfrm>
          <a:prstGeom prst="rect">
            <a:avLst/>
          </a:prstGeom>
        </p:spPr>
      </p:pic>
      <p:pic>
        <p:nvPicPr>
          <p:cNvPr id="60" name="Immagine 59">
            <a:extLst>
              <a:ext uri="{FF2B5EF4-FFF2-40B4-BE49-F238E27FC236}">
                <a16:creationId xmlns:a16="http://schemas.microsoft.com/office/drawing/2014/main" id="{15BE50E0-D298-4126-894C-B6EDEABC9C7B}"/>
              </a:ext>
            </a:extLst>
          </p:cNvPr>
          <p:cNvPicPr>
            <a:picLocks noChangeAspect="1"/>
          </p:cNvPicPr>
          <p:nvPr>
            <p:custDataLst>
              <p:tags r:id="rId4"/>
            </p:custDataLst>
          </p:nvPr>
        </p:nvPicPr>
        <p:blipFill>
          <a:blip r:embed="rId19">
            <a:extLst>
              <a:ext uri="{28A0092B-C50C-407E-A947-70E740481C1C}">
                <a14:useLocalDpi xmlns:a14="http://schemas.microsoft.com/office/drawing/2010/main" val="0"/>
              </a:ext>
            </a:extLst>
          </a:blip>
          <a:stretch>
            <a:fillRect/>
          </a:stretch>
        </p:blipFill>
        <p:spPr>
          <a:xfrm>
            <a:off x="1020580" y="6684296"/>
            <a:ext cx="4158400" cy="265600"/>
          </a:xfrm>
          <a:prstGeom prst="rect">
            <a:avLst/>
          </a:prstGeom>
        </p:spPr>
      </p:pic>
      <p:pic>
        <p:nvPicPr>
          <p:cNvPr id="55" name="Immagine 54">
            <a:extLst>
              <a:ext uri="{FF2B5EF4-FFF2-40B4-BE49-F238E27FC236}">
                <a16:creationId xmlns:a16="http://schemas.microsoft.com/office/drawing/2014/main" id="{FFC7E114-671E-4552-A020-86B93DEC51E2}"/>
              </a:ext>
            </a:extLst>
          </p:cNvPr>
          <p:cNvPicPr>
            <a:picLocks noChangeAspect="1"/>
          </p:cNvPicPr>
          <p:nvPr>
            <p:custDataLst>
              <p:tags r:id="rId5"/>
            </p:custDataLst>
          </p:nvPr>
        </p:nvPicPr>
        <p:blipFill>
          <a:blip r:embed="rId20">
            <a:extLst>
              <a:ext uri="{28A0092B-C50C-407E-A947-70E740481C1C}">
                <a14:useLocalDpi xmlns:a14="http://schemas.microsoft.com/office/drawing/2010/main" val="0"/>
              </a:ext>
            </a:extLst>
          </a:blip>
          <a:stretch>
            <a:fillRect/>
          </a:stretch>
        </p:blipFill>
        <p:spPr>
          <a:xfrm>
            <a:off x="5352632" y="3959783"/>
            <a:ext cx="2198400" cy="265600"/>
          </a:xfrm>
          <a:prstGeom prst="rect">
            <a:avLst/>
          </a:prstGeom>
        </p:spPr>
      </p:pic>
      <p:grpSp>
        <p:nvGrpSpPr>
          <p:cNvPr id="68" name="Gruppo 67">
            <a:extLst>
              <a:ext uri="{FF2B5EF4-FFF2-40B4-BE49-F238E27FC236}">
                <a16:creationId xmlns:a16="http://schemas.microsoft.com/office/drawing/2014/main" id="{DCEFF729-33C0-49A6-AF5A-7D56EF64254C}"/>
              </a:ext>
            </a:extLst>
          </p:cNvPr>
          <p:cNvGrpSpPr/>
          <p:nvPr/>
        </p:nvGrpSpPr>
        <p:grpSpPr>
          <a:xfrm>
            <a:off x="5852777" y="6552910"/>
            <a:ext cx="4180740" cy="512854"/>
            <a:chOff x="7688394" y="3135136"/>
            <a:chExt cx="2390886" cy="1176898"/>
          </a:xfrm>
        </p:grpSpPr>
        <mc:AlternateContent xmlns:mc="http://schemas.openxmlformats.org/markup-compatibility/2006" xmlns:a14="http://schemas.microsoft.com/office/drawing/2010/main">
          <mc:Choice Requires="a14">
            <p:sp>
              <p:nvSpPr>
                <p:cNvPr id="69" name="Text Box 34 2 1">
                  <a:extLst>
                    <a:ext uri="{FF2B5EF4-FFF2-40B4-BE49-F238E27FC236}">
                      <a16:creationId xmlns:a16="http://schemas.microsoft.com/office/drawing/2014/main" id="{66A9DC9D-DE15-4341-822E-399D900642C5}"/>
                    </a:ext>
                  </a:extLst>
                </p:cNvPr>
                <p:cNvSpPr txBox="1">
                  <a:spLocks noChangeArrowheads="1"/>
                </p:cNvSpPr>
                <p:nvPr/>
              </p:nvSpPr>
              <p:spPr bwMode="auto">
                <a:xfrm>
                  <a:off x="7722826" y="3211096"/>
                  <a:ext cx="2356454" cy="530293"/>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50000"/>
                    </a:spcBef>
                    <a:buNone/>
                  </a:pPr>
                  <a14:m>
                    <m:oMath xmlns:m="http://schemas.openxmlformats.org/officeDocument/2006/math">
                      <m:r>
                        <a:rPr lang="it-IT" sz="2400" b="1" i="1" dirty="0">
                          <a:solidFill>
                            <a:srgbClr val="E71224"/>
                          </a:solidFill>
                          <a:latin typeface="Cambria Math" panose="02040503050406030204" pitchFamily="18" charset="0"/>
                        </a:rPr>
                        <m:t>𝑸</m:t>
                      </m:r>
                      <m:r>
                        <a:rPr lang="it-IT" sz="2400" b="1" i="1" dirty="0">
                          <a:solidFill>
                            <a:srgbClr val="E71224"/>
                          </a:solidFill>
                          <a:latin typeface="Cambria Math" panose="02040503050406030204" pitchFamily="18" charset="0"/>
                        </a:rPr>
                        <m:t> </m:t>
                      </m:r>
                    </m:oMath>
                  </a14:m>
                  <a:r>
                    <a:rPr lang="en-GB" altLang="it-IT" sz="2200" dirty="0">
                      <a:latin typeface="+mn-lt"/>
                    </a:rPr>
                    <a:t>has a single eigenvalue in 0</a:t>
                  </a:r>
                  <a:endParaRPr lang="it-IT" altLang="it-IT" sz="2200" dirty="0">
                    <a:latin typeface="+mn-lt"/>
                  </a:endParaRPr>
                </a:p>
              </p:txBody>
            </p:sp>
          </mc:Choice>
          <mc:Fallback xmlns="">
            <p:sp>
              <p:nvSpPr>
                <p:cNvPr id="69" name="Text Box 34 2 1">
                  <a:extLst>
                    <a:ext uri="{FF2B5EF4-FFF2-40B4-BE49-F238E27FC236}">
                      <a16:creationId xmlns:a16="http://schemas.microsoft.com/office/drawing/2014/main" id="{66A9DC9D-DE15-4341-822E-399D900642C5}"/>
                    </a:ext>
                  </a:extLst>
                </p:cNvPr>
                <p:cNvSpPr txBox="1">
                  <a:spLocks noRot="1" noChangeAspect="1" noMove="1" noResize="1" noEditPoints="1" noAdjustHandles="1" noChangeArrowheads="1" noChangeShapeType="1" noTextEdit="1"/>
                </p:cNvSpPr>
                <p:nvPr/>
              </p:nvSpPr>
              <p:spPr bwMode="auto">
                <a:xfrm>
                  <a:off x="7722826" y="3211096"/>
                  <a:ext cx="2356454" cy="530293"/>
                </a:xfrm>
                <a:prstGeom prst="rect">
                  <a:avLst/>
                </a:prstGeom>
                <a:blipFill>
                  <a:blip r:embed="rId21"/>
                  <a:stretch>
                    <a:fillRect t="-5263" b="-150000"/>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p:sp>
          <p:nvSpPr>
            <p:cNvPr id="70" name="Rettangolo con angoli arrotondati 69">
              <a:extLst>
                <a:ext uri="{FF2B5EF4-FFF2-40B4-BE49-F238E27FC236}">
                  <a16:creationId xmlns:a16="http://schemas.microsoft.com/office/drawing/2014/main" id="{7B0B7827-09D7-4A4F-88FA-16A9DC6C6CEC}"/>
                </a:ext>
              </a:extLst>
            </p:cNvPr>
            <p:cNvSpPr/>
            <p:nvPr/>
          </p:nvSpPr>
          <p:spPr>
            <a:xfrm>
              <a:off x="7688394" y="3135136"/>
              <a:ext cx="2390885" cy="1176898"/>
            </a:xfrm>
            <a:prstGeom prst="roundRect">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grpSp>
      <p:grpSp>
        <p:nvGrpSpPr>
          <p:cNvPr id="71" name="Gruppo 70">
            <a:extLst>
              <a:ext uri="{FF2B5EF4-FFF2-40B4-BE49-F238E27FC236}">
                <a16:creationId xmlns:a16="http://schemas.microsoft.com/office/drawing/2014/main" id="{EDD5EAB9-3423-47E4-BA01-1E9F56E72AF3}"/>
              </a:ext>
            </a:extLst>
          </p:cNvPr>
          <p:cNvGrpSpPr/>
          <p:nvPr/>
        </p:nvGrpSpPr>
        <p:grpSpPr>
          <a:xfrm>
            <a:off x="466572" y="3248999"/>
            <a:ext cx="9281541" cy="1160901"/>
            <a:chOff x="4089805" y="3135136"/>
            <a:chExt cx="5989473" cy="1358568"/>
          </a:xfrm>
        </p:grpSpPr>
        <mc:AlternateContent xmlns:mc="http://schemas.openxmlformats.org/markup-compatibility/2006" xmlns:a14="http://schemas.microsoft.com/office/drawing/2010/main">
          <mc:Choice Requires="a14">
            <p:sp>
              <p:nvSpPr>
                <p:cNvPr id="72" name="Text Box 34 2 2">
                  <a:extLst>
                    <a:ext uri="{FF2B5EF4-FFF2-40B4-BE49-F238E27FC236}">
                      <a16:creationId xmlns:a16="http://schemas.microsoft.com/office/drawing/2014/main" id="{0DB6C070-365B-4878-B72A-7F6789065972}"/>
                    </a:ext>
                  </a:extLst>
                </p:cNvPr>
                <p:cNvSpPr txBox="1">
                  <a:spLocks noChangeArrowheads="1"/>
                </p:cNvSpPr>
                <p:nvPr/>
              </p:nvSpPr>
              <p:spPr bwMode="auto">
                <a:xfrm>
                  <a:off x="4249210" y="3359376"/>
                  <a:ext cx="2356454" cy="926494"/>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50000"/>
                    </a:spcBef>
                    <a:buNone/>
                  </a:pPr>
                  <a:r>
                    <a:rPr lang="en-GB" altLang="it-IT" sz="2200" dirty="0">
                      <a:latin typeface="+mn-lt"/>
                    </a:rPr>
                    <a:t>This QN is ergodic because </a:t>
                  </a:r>
                  <a14:m>
                    <m:oMath xmlns:m="http://schemas.openxmlformats.org/officeDocument/2006/math">
                      <m:r>
                        <a:rPr lang="it-IT" sz="2400" b="1" i="1" dirty="0" smtClean="0">
                          <a:solidFill>
                            <a:srgbClr val="E71224"/>
                          </a:solidFill>
                          <a:latin typeface="Cambria Math" panose="02040503050406030204" pitchFamily="18" charset="0"/>
                        </a:rPr>
                        <m:t>𝑹</m:t>
                      </m:r>
                    </m:oMath>
                  </a14:m>
                  <a:r>
                    <a:rPr lang="en-GB" altLang="it-IT" sz="2200" dirty="0">
                      <a:latin typeface="+mn-lt"/>
                    </a:rPr>
                    <a:t> has a single eigenvalue in 1</a:t>
                  </a:r>
                  <a:endParaRPr lang="it-IT" altLang="it-IT" sz="2200" dirty="0">
                    <a:latin typeface="+mn-lt"/>
                  </a:endParaRPr>
                </a:p>
              </p:txBody>
            </p:sp>
          </mc:Choice>
          <mc:Fallback xmlns="">
            <p:sp>
              <p:nvSpPr>
                <p:cNvPr id="72" name="Text Box 34 2 2">
                  <a:extLst>
                    <a:ext uri="{FF2B5EF4-FFF2-40B4-BE49-F238E27FC236}">
                      <a16:creationId xmlns:a16="http://schemas.microsoft.com/office/drawing/2014/main" id="{0DB6C070-365B-4878-B72A-7F6789065972}"/>
                    </a:ext>
                  </a:extLst>
                </p:cNvPr>
                <p:cNvSpPr txBox="1">
                  <a:spLocks noRot="1" noChangeAspect="1" noMove="1" noResize="1" noEditPoints="1" noAdjustHandles="1" noChangeArrowheads="1" noChangeShapeType="1" noTextEdit="1"/>
                </p:cNvSpPr>
                <p:nvPr/>
              </p:nvSpPr>
              <p:spPr bwMode="auto">
                <a:xfrm>
                  <a:off x="4249210" y="3359376"/>
                  <a:ext cx="2356454" cy="926494"/>
                </a:xfrm>
                <a:prstGeom prst="rect">
                  <a:avLst/>
                </a:prstGeom>
                <a:blipFill>
                  <a:blip r:embed="rId22"/>
                  <a:stretch>
                    <a:fillRect t="-1538" b="-15385"/>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p:sp>
          <p:nvSpPr>
            <p:cNvPr id="73" name="Rettangolo con angoli arrotondati 72">
              <a:extLst>
                <a:ext uri="{FF2B5EF4-FFF2-40B4-BE49-F238E27FC236}">
                  <a16:creationId xmlns:a16="http://schemas.microsoft.com/office/drawing/2014/main" id="{172F78E7-7957-4C1C-BD52-8797C5F8F8F0}"/>
                </a:ext>
              </a:extLst>
            </p:cNvPr>
            <p:cNvSpPr/>
            <p:nvPr/>
          </p:nvSpPr>
          <p:spPr>
            <a:xfrm>
              <a:off x="4089805" y="3135136"/>
              <a:ext cx="5989473" cy="1358568"/>
            </a:xfrm>
            <a:prstGeom prst="roundRect">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grpSp>
      <p:pic>
        <p:nvPicPr>
          <p:cNvPr id="51" name="Immagine 50">
            <a:extLst>
              <a:ext uri="{FF2B5EF4-FFF2-40B4-BE49-F238E27FC236}">
                <a16:creationId xmlns:a16="http://schemas.microsoft.com/office/drawing/2014/main" id="{A0E4A9FE-9E12-468B-AC6B-23427A2953CA}"/>
              </a:ext>
            </a:extLst>
          </p:cNvPr>
          <p:cNvPicPr>
            <a:picLocks noChangeAspect="1"/>
          </p:cNvPicPr>
          <p:nvPr/>
        </p:nvPicPr>
        <p:blipFill>
          <a:blip r:embed="rId23"/>
          <a:stretch>
            <a:fillRect/>
          </a:stretch>
        </p:blipFill>
        <p:spPr>
          <a:xfrm>
            <a:off x="332510" y="5346133"/>
            <a:ext cx="5105401" cy="901868"/>
          </a:xfrm>
          <a:prstGeom prst="rect">
            <a:avLst/>
          </a:prstGeom>
        </p:spPr>
      </p:pic>
      <p:pic>
        <p:nvPicPr>
          <p:cNvPr id="6" name="Immagine 5">
            <a:extLst>
              <a:ext uri="{FF2B5EF4-FFF2-40B4-BE49-F238E27FC236}">
                <a16:creationId xmlns:a16="http://schemas.microsoft.com/office/drawing/2014/main" id="{04CBE5D9-5F10-0A25-48D4-D80C63F1887A}"/>
              </a:ext>
            </a:extLst>
          </p:cNvPr>
          <p:cNvPicPr>
            <a:picLocks noChangeAspect="1"/>
          </p:cNvPicPr>
          <p:nvPr>
            <p:custDataLst>
              <p:tags r:id="rId6"/>
            </p:custDataLst>
          </p:nvPr>
        </p:nvPicPr>
        <p:blipFill>
          <a:blip r:embed="rId24">
            <a:extLst>
              <a:ext uri="{28A0092B-C50C-407E-A947-70E740481C1C}">
                <a14:useLocalDpi xmlns:a14="http://schemas.microsoft.com/office/drawing/2010/main" val="0"/>
              </a:ext>
            </a:extLst>
          </a:blip>
          <a:stretch>
            <a:fillRect/>
          </a:stretch>
        </p:blipFill>
        <p:spPr>
          <a:xfrm>
            <a:off x="1911295" y="1977032"/>
            <a:ext cx="607517" cy="182122"/>
          </a:xfrm>
          <a:prstGeom prst="rect">
            <a:avLst/>
          </a:prstGeom>
        </p:spPr>
      </p:pic>
      <p:pic>
        <p:nvPicPr>
          <p:cNvPr id="7" name="Immagine 6">
            <a:extLst>
              <a:ext uri="{FF2B5EF4-FFF2-40B4-BE49-F238E27FC236}">
                <a16:creationId xmlns:a16="http://schemas.microsoft.com/office/drawing/2014/main" id="{F76BE1D5-09D1-4BDF-1D23-6511B68BFEEC}"/>
              </a:ext>
            </a:extLst>
          </p:cNvPr>
          <p:cNvPicPr>
            <a:picLocks noChangeAspect="1"/>
          </p:cNvPicPr>
          <p:nvPr>
            <p:custDataLst>
              <p:tags r:id="rId7"/>
            </p:custDataLst>
          </p:nvPr>
        </p:nvPicPr>
        <p:blipFill>
          <a:blip r:embed="rId25">
            <a:extLst>
              <a:ext uri="{28A0092B-C50C-407E-A947-70E740481C1C}">
                <a14:useLocalDpi xmlns:a14="http://schemas.microsoft.com/office/drawing/2010/main" val="0"/>
              </a:ext>
            </a:extLst>
          </a:blip>
          <a:stretch>
            <a:fillRect/>
          </a:stretch>
        </p:blipFill>
        <p:spPr>
          <a:xfrm>
            <a:off x="4567474" y="1926122"/>
            <a:ext cx="585149" cy="170565"/>
          </a:xfrm>
          <a:prstGeom prst="rect">
            <a:avLst/>
          </a:prstGeom>
        </p:spPr>
      </p:pic>
    </p:spTree>
    <p:extLst>
      <p:ext uri="{BB962C8B-B14F-4D97-AF65-F5344CB8AC3E}">
        <p14:creationId xmlns:p14="http://schemas.microsoft.com/office/powerpoint/2010/main" val="3305120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500"/>
                                        <p:tgtEl>
                                          <p:spTgt spid="57"/>
                                        </p:tgtEl>
                                      </p:cBhvr>
                                    </p:animEffect>
                                  </p:childTnLst>
                                </p:cTn>
                              </p:par>
                              <p:par>
                                <p:cTn id="8" presetID="10" presetClass="entr" presetSubtype="0" fill="hold" nodeType="withEffect">
                                  <p:stCondLst>
                                    <p:cond delay="0"/>
                                  </p:stCondLst>
                                  <p:childTnLst>
                                    <p:set>
                                      <p:cBhvr>
                                        <p:cTn id="9" dur="1" fill="hold">
                                          <p:stCondLst>
                                            <p:cond delay="0"/>
                                          </p:stCondLst>
                                        </p:cTn>
                                        <p:tgtEl>
                                          <p:spTgt spid="60"/>
                                        </p:tgtEl>
                                        <p:attrNameLst>
                                          <p:attrName>style.visibility</p:attrName>
                                        </p:attrNameLst>
                                      </p:cBhvr>
                                      <p:to>
                                        <p:strVal val="visible"/>
                                      </p:to>
                                    </p:set>
                                    <p:animEffect transition="in" filter="fade">
                                      <p:cBhvr>
                                        <p:cTn id="10" dur="500"/>
                                        <p:tgtEl>
                                          <p:spTgt spid="60"/>
                                        </p:tgtEl>
                                      </p:cBhvr>
                                    </p:animEffect>
                                  </p:childTnLst>
                                </p:cTn>
                              </p:par>
                              <p:par>
                                <p:cTn id="11" presetID="10" presetClass="entr" presetSubtype="0" fill="hold" nodeType="withEffect">
                                  <p:stCondLst>
                                    <p:cond delay="0"/>
                                  </p:stCondLst>
                                  <p:childTnLst>
                                    <p:set>
                                      <p:cBhvr>
                                        <p:cTn id="12" dur="1" fill="hold">
                                          <p:stCondLst>
                                            <p:cond delay="0"/>
                                          </p:stCondLst>
                                        </p:cTn>
                                        <p:tgtEl>
                                          <p:spTgt spid="68"/>
                                        </p:tgtEl>
                                        <p:attrNameLst>
                                          <p:attrName>style.visibility</p:attrName>
                                        </p:attrNameLst>
                                      </p:cBhvr>
                                      <p:to>
                                        <p:strVal val="visible"/>
                                      </p:to>
                                    </p:set>
                                    <p:animEffect transition="in" filter="fade">
                                      <p:cBhvr>
                                        <p:cTn id="13" dur="500"/>
                                        <p:tgtEl>
                                          <p:spTgt spid="68"/>
                                        </p:tgtEl>
                                      </p:cBhvr>
                                    </p:animEffect>
                                  </p:childTnLst>
                                </p:cTn>
                              </p:par>
                              <p:par>
                                <p:cTn id="14" presetID="10" presetClass="entr" presetSubtype="0" fill="hold" nodeType="withEffect">
                                  <p:stCondLst>
                                    <p:cond delay="0"/>
                                  </p:stCondLst>
                                  <p:childTnLst>
                                    <p:set>
                                      <p:cBhvr>
                                        <p:cTn id="15" dur="1" fill="hold">
                                          <p:stCondLst>
                                            <p:cond delay="0"/>
                                          </p:stCondLst>
                                        </p:cTn>
                                        <p:tgtEl>
                                          <p:spTgt spid="51"/>
                                        </p:tgtEl>
                                        <p:attrNameLst>
                                          <p:attrName>style.visibility</p:attrName>
                                        </p:attrNameLst>
                                      </p:cBhvr>
                                      <p:to>
                                        <p:strVal val="visible"/>
                                      </p:to>
                                    </p:set>
                                    <p:animEffect transition="in" filter="fade">
                                      <p:cBhvr>
                                        <p:cTn id="16" dur="500"/>
                                        <p:tgtEl>
                                          <p:spTgt spid="51"/>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animEffect transition="in" filter="fade">
                                      <p:cBhvr>
                                        <p:cTn id="19"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46657D3-377F-4C5F-9BE5-38F42A5A82DF}"/>
              </a:ext>
            </a:extLst>
          </p:cNvPr>
          <p:cNvSpPr>
            <a:spLocks noGrp="1"/>
          </p:cNvSpPr>
          <p:nvPr>
            <p:ph type="title"/>
          </p:nvPr>
        </p:nvSpPr>
        <p:spPr>
          <a:xfrm>
            <a:off x="338624" y="313494"/>
            <a:ext cx="9055073" cy="493439"/>
          </a:xfrm>
        </p:spPr>
        <p:txBody>
          <a:bodyPr/>
          <a:lstStyle/>
          <a:p>
            <a:r>
              <a:rPr lang="it-IT" dirty="0" err="1"/>
              <a:t>Stationary</a:t>
            </a:r>
            <a:r>
              <a:rPr lang="it-IT" dirty="0"/>
              <a:t> </a:t>
            </a:r>
            <a:r>
              <a:rPr lang="it-IT" dirty="0" err="1"/>
              <a:t>distribution</a:t>
            </a:r>
            <a:r>
              <a:rPr lang="it-IT" dirty="0"/>
              <a:t> of </a:t>
            </a:r>
            <a:r>
              <a:rPr lang="it-IT" dirty="0" err="1"/>
              <a:t>Closed</a:t>
            </a:r>
            <a:r>
              <a:rPr lang="it-IT" dirty="0"/>
              <a:t> Networks</a:t>
            </a:r>
            <a:endParaRPr lang="en-GB" dirty="0"/>
          </a:p>
        </p:txBody>
      </p:sp>
      <p:sp>
        <p:nvSpPr>
          <p:cNvPr id="3" name="Segnaposto contenuto 2">
            <a:extLst>
              <a:ext uri="{FF2B5EF4-FFF2-40B4-BE49-F238E27FC236}">
                <a16:creationId xmlns:a16="http://schemas.microsoft.com/office/drawing/2014/main" id="{C5C011E7-9D81-4320-8B6A-F5CCC26243AA}"/>
              </a:ext>
            </a:extLst>
          </p:cNvPr>
          <p:cNvSpPr>
            <a:spLocks noGrp="1"/>
          </p:cNvSpPr>
          <p:nvPr>
            <p:ph idx="1"/>
          </p:nvPr>
        </p:nvSpPr>
        <p:spPr>
          <a:xfrm>
            <a:off x="121897" y="1026764"/>
            <a:ext cx="9866568" cy="6059058"/>
          </a:xfrm>
        </p:spPr>
        <p:txBody>
          <a:bodyPr/>
          <a:lstStyle/>
          <a:p>
            <a:r>
              <a:rPr lang="en-GB" sz="2000" dirty="0"/>
              <a:t>The </a:t>
            </a:r>
            <a:r>
              <a:rPr lang="en-GB" sz="2000" dirty="0">
                <a:solidFill>
                  <a:srgbClr val="E71224"/>
                </a:solidFill>
              </a:rPr>
              <a:t>steady-state joint probabilities </a:t>
            </a:r>
            <a:r>
              <a:rPr lang="en-GB" sz="2000" dirty="0"/>
              <a:t>of a </a:t>
            </a:r>
            <a:r>
              <a:rPr lang="en-GB" sz="2000" dirty="0">
                <a:solidFill>
                  <a:srgbClr val="E71224"/>
                </a:solidFill>
              </a:rPr>
              <a:t>closed QN </a:t>
            </a:r>
            <a:r>
              <a:rPr lang="en-GB" sz="2000" dirty="0"/>
              <a:t>can be derived by passing through the analysis of its associated </a:t>
            </a:r>
            <a:r>
              <a:rPr lang="en-GB" sz="2000" b="1" dirty="0"/>
              <a:t>finite-state CT-MC</a:t>
            </a:r>
          </a:p>
          <a:p>
            <a:endParaRPr lang="en-GB" dirty="0"/>
          </a:p>
          <a:p>
            <a:endParaRPr lang="en-GB" dirty="0"/>
          </a:p>
          <a:p>
            <a:endParaRPr lang="en-GB" dirty="0"/>
          </a:p>
          <a:p>
            <a:endParaRPr lang="en-GB" sz="1000" dirty="0"/>
          </a:p>
          <a:p>
            <a:endParaRPr lang="en-GB" sz="100" b="1" dirty="0"/>
          </a:p>
          <a:p>
            <a:endParaRPr lang="en-GB" sz="100" b="1" dirty="0"/>
          </a:p>
          <a:p>
            <a:r>
              <a:rPr lang="en-GB" sz="2000" dirty="0"/>
              <a:t>Here, differently to open QNs the </a:t>
            </a:r>
            <a:r>
              <a:rPr lang="en-GB" sz="2000" dirty="0">
                <a:solidFill>
                  <a:srgbClr val="E71224"/>
                </a:solidFill>
              </a:rPr>
              <a:t>steady-state probabilities </a:t>
            </a:r>
            <a:r>
              <a:rPr lang="en-GB" sz="2000" dirty="0"/>
              <a:t>do </a:t>
            </a:r>
            <a:r>
              <a:rPr lang="en-GB" sz="2000" b="1" dirty="0">
                <a:solidFill>
                  <a:srgbClr val="E71224"/>
                </a:solidFill>
              </a:rPr>
              <a:t>not</a:t>
            </a:r>
            <a:r>
              <a:rPr lang="en-GB" sz="2000" dirty="0"/>
              <a:t> take a </a:t>
            </a:r>
            <a:r>
              <a:rPr lang="en-GB" sz="2000" b="1" dirty="0">
                <a:solidFill>
                  <a:srgbClr val="E71224"/>
                </a:solidFill>
              </a:rPr>
              <a:t>product form</a:t>
            </a:r>
          </a:p>
          <a:p>
            <a:endParaRPr lang="en-GB" sz="4500" dirty="0">
              <a:solidFill>
                <a:srgbClr val="E71224"/>
              </a:solidFill>
            </a:endParaRPr>
          </a:p>
          <a:p>
            <a:pPr marL="0" indent="0">
              <a:buNone/>
            </a:pPr>
            <a:endParaRPr lang="en-GB" sz="100" dirty="0"/>
          </a:p>
          <a:p>
            <a:pPr marL="0" indent="0">
              <a:buNone/>
            </a:pPr>
            <a:endParaRPr lang="en-GB" sz="100" dirty="0"/>
          </a:p>
          <a:p>
            <a:pPr>
              <a:lnSpc>
                <a:spcPct val="100000"/>
              </a:lnSpc>
            </a:pPr>
            <a:r>
              <a:rPr lang="en-GB" sz="2000" b="1" dirty="0"/>
              <a:t>However, despite the node’s dependence</a:t>
            </a:r>
            <a:r>
              <a:rPr lang="en-GB" sz="2000" dirty="0"/>
              <a:t>, if the </a:t>
            </a:r>
            <a:r>
              <a:rPr lang="en-GB" sz="2000" b="1" dirty="0">
                <a:solidFill>
                  <a:srgbClr val="E71224"/>
                </a:solidFill>
              </a:rPr>
              <a:t>closed QN is ergodic</a:t>
            </a:r>
            <a:r>
              <a:rPr lang="en-GB" sz="2000" dirty="0"/>
              <a:t>, the </a:t>
            </a:r>
            <a:r>
              <a:rPr lang="en-GB" sz="2000" dirty="0">
                <a:solidFill>
                  <a:srgbClr val="E71224"/>
                </a:solidFill>
              </a:rPr>
              <a:t>joint steady-state probabilities </a:t>
            </a:r>
            <a:r>
              <a:rPr lang="en-GB" sz="2000" dirty="0"/>
              <a:t>takes as well </a:t>
            </a:r>
            <a:r>
              <a:rPr lang="en-GB" sz="2000" b="1" dirty="0">
                <a:solidFill>
                  <a:srgbClr val="E71224"/>
                </a:solidFill>
              </a:rPr>
              <a:t>product-like form</a:t>
            </a:r>
            <a:endParaRPr lang="en-GB" sz="2000" b="1" dirty="0"/>
          </a:p>
          <a:p>
            <a:endParaRPr lang="en-GB" dirty="0">
              <a:solidFill>
                <a:srgbClr val="E71224"/>
              </a:solidFill>
            </a:endParaRPr>
          </a:p>
          <a:p>
            <a:endParaRPr lang="en-GB" dirty="0">
              <a:solidFill>
                <a:srgbClr val="E71224"/>
              </a:solidFill>
            </a:endParaRPr>
          </a:p>
          <a:p>
            <a:endParaRPr lang="en-GB" dirty="0">
              <a:solidFill>
                <a:srgbClr val="E71224"/>
              </a:solidFill>
            </a:endParaRPr>
          </a:p>
        </p:txBody>
      </p:sp>
      <p:sp>
        <p:nvSpPr>
          <p:cNvPr id="4" name="Segnaposto piè di pagina 3">
            <a:extLst>
              <a:ext uri="{FF2B5EF4-FFF2-40B4-BE49-F238E27FC236}">
                <a16:creationId xmlns:a16="http://schemas.microsoft.com/office/drawing/2014/main" id="{90F5CB57-CC89-4079-9863-603EF01F7725}"/>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96A741EA-C881-4A26-BE6F-70B2FF8F2E17}"/>
              </a:ext>
            </a:extLst>
          </p:cNvPr>
          <p:cNvSpPr>
            <a:spLocks noGrp="1"/>
          </p:cNvSpPr>
          <p:nvPr>
            <p:ph type="sldNum" sz="quarter" idx="12"/>
          </p:nvPr>
        </p:nvSpPr>
        <p:spPr/>
        <p:txBody>
          <a:bodyPr/>
          <a:lstStyle/>
          <a:p>
            <a:fld id="{77D38DAF-82E5-4F16-9708-7032B2640FE9}" type="slidenum">
              <a:rPr lang="it-IT" smtClean="0"/>
              <a:t>28</a:t>
            </a:fld>
            <a:endParaRPr lang="it-IT"/>
          </a:p>
        </p:txBody>
      </p:sp>
      <p:pic>
        <p:nvPicPr>
          <p:cNvPr id="39" name="Immagine 38">
            <a:extLst>
              <a:ext uri="{FF2B5EF4-FFF2-40B4-BE49-F238E27FC236}">
                <a16:creationId xmlns:a16="http://schemas.microsoft.com/office/drawing/2014/main" id="{3D6F2828-0D88-40FC-8963-DC372921FA7B}"/>
              </a:ext>
            </a:extLst>
          </p:cNvPr>
          <p:cNvPicPr>
            <a:picLocks noChangeAspect="1"/>
          </p:cNvPicPr>
          <p:nvPr/>
        </p:nvPicPr>
        <p:blipFill>
          <a:blip r:embed="rId6"/>
          <a:stretch>
            <a:fillRect/>
          </a:stretch>
        </p:blipFill>
        <p:spPr>
          <a:xfrm>
            <a:off x="4868949" y="2047308"/>
            <a:ext cx="5155926" cy="995561"/>
          </a:xfrm>
          <a:prstGeom prst="rect">
            <a:avLst/>
          </a:prstGeom>
        </p:spPr>
      </p:pic>
      <p:grpSp>
        <p:nvGrpSpPr>
          <p:cNvPr id="49" name="Gruppo 48">
            <a:extLst>
              <a:ext uri="{FF2B5EF4-FFF2-40B4-BE49-F238E27FC236}">
                <a16:creationId xmlns:a16="http://schemas.microsoft.com/office/drawing/2014/main" id="{F30E3E8B-6FE8-48A6-A752-7F86B8A93B4F}"/>
              </a:ext>
            </a:extLst>
          </p:cNvPr>
          <p:cNvGrpSpPr/>
          <p:nvPr/>
        </p:nvGrpSpPr>
        <p:grpSpPr>
          <a:xfrm>
            <a:off x="338624" y="2116251"/>
            <a:ext cx="4386567" cy="1219200"/>
            <a:chOff x="332510" y="2017947"/>
            <a:chExt cx="4386567" cy="1219200"/>
          </a:xfrm>
        </p:grpSpPr>
        <mc:AlternateContent xmlns:mc="http://schemas.openxmlformats.org/markup-compatibility/2006" xmlns:a14="http://schemas.microsoft.com/office/drawing/2010/main">
          <mc:Choice Requires="a14">
            <p:sp>
              <p:nvSpPr>
                <p:cNvPr id="44" name="Rettangolo 43">
                  <a:extLst>
                    <a:ext uri="{FF2B5EF4-FFF2-40B4-BE49-F238E27FC236}">
                      <a16:creationId xmlns:a16="http://schemas.microsoft.com/office/drawing/2014/main" id="{D7249868-9C6D-4B76-9BF0-65F6E89FF923}"/>
                    </a:ext>
                  </a:extLst>
                </p:cNvPr>
                <p:cNvSpPr/>
                <p:nvPr/>
              </p:nvSpPr>
              <p:spPr>
                <a:xfrm>
                  <a:off x="2170132" y="2825132"/>
                  <a:ext cx="871713"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altLang="it-IT" sz="2000" i="1" dirty="0">
                            <a:solidFill>
                              <a:srgbClr val="E71224"/>
                            </a:solidFill>
                            <a:latin typeface="Cambria Math" panose="02040503050406030204" pitchFamily="18" charset="0"/>
                          </a:rPr>
                          <m:t>𝑛</m:t>
                        </m:r>
                        <m:r>
                          <a:rPr lang="it-IT" altLang="it-IT" sz="2000" i="1" dirty="0">
                            <a:solidFill>
                              <a:srgbClr val="E71224"/>
                            </a:solidFill>
                            <a:latin typeface="Cambria Math" panose="02040503050406030204" pitchFamily="18" charset="0"/>
                          </a:rPr>
                          <m:t>=3</m:t>
                        </m:r>
                      </m:oMath>
                    </m:oMathPara>
                  </a14:m>
                  <a:endParaRPr lang="it-IT" altLang="it-IT" sz="2000" dirty="0">
                    <a:solidFill>
                      <a:srgbClr val="E71224"/>
                    </a:solidFill>
                  </a:endParaRPr>
                </a:p>
              </p:txBody>
            </p:sp>
          </mc:Choice>
          <mc:Fallback xmlns="">
            <p:sp>
              <p:nvSpPr>
                <p:cNvPr id="44" name="Rettangolo 43">
                  <a:extLst>
                    <a:ext uri="{FF2B5EF4-FFF2-40B4-BE49-F238E27FC236}">
                      <a16:creationId xmlns:a16="http://schemas.microsoft.com/office/drawing/2014/main" id="{D7249868-9C6D-4B76-9BF0-65F6E89FF923}"/>
                    </a:ext>
                  </a:extLst>
                </p:cNvPr>
                <p:cNvSpPr>
                  <a:spLocks noRot="1" noChangeAspect="1" noMove="1" noResize="1" noEditPoints="1" noAdjustHandles="1" noChangeArrowheads="1" noChangeShapeType="1" noTextEdit="1"/>
                </p:cNvSpPr>
                <p:nvPr/>
              </p:nvSpPr>
              <p:spPr>
                <a:xfrm>
                  <a:off x="2170132" y="2825132"/>
                  <a:ext cx="871713" cy="400110"/>
                </a:xfrm>
                <a:prstGeom prst="rect">
                  <a:avLst/>
                </a:prstGeom>
                <a:blipFill>
                  <a:blip r:embed="rId8"/>
                  <a:stretch>
                    <a:fillRect/>
                  </a:stretch>
                </a:blipFill>
              </p:spPr>
              <p:txBody>
                <a:bodyPr/>
                <a:lstStyle/>
                <a:p>
                  <a:r>
                    <a:rPr lang="en-GB">
                      <a:noFill/>
                    </a:rPr>
                    <a:t> </a:t>
                  </a:r>
                </a:p>
              </p:txBody>
            </p:sp>
          </mc:Fallback>
        </mc:AlternateContent>
        <p:grpSp>
          <p:nvGrpSpPr>
            <p:cNvPr id="48" name="Gruppo 47">
              <a:extLst>
                <a:ext uri="{FF2B5EF4-FFF2-40B4-BE49-F238E27FC236}">
                  <a16:creationId xmlns:a16="http://schemas.microsoft.com/office/drawing/2014/main" id="{7C0D54D4-F275-4472-BFB7-759A72769D05}"/>
                </a:ext>
              </a:extLst>
            </p:cNvPr>
            <p:cNvGrpSpPr/>
            <p:nvPr/>
          </p:nvGrpSpPr>
          <p:grpSpPr>
            <a:xfrm>
              <a:off x="332510" y="2017947"/>
              <a:ext cx="4386567" cy="1219200"/>
              <a:chOff x="336128" y="2171903"/>
              <a:chExt cx="4386567" cy="1219200"/>
            </a:xfrm>
          </p:grpSpPr>
          <p:grpSp>
            <p:nvGrpSpPr>
              <p:cNvPr id="6" name="Group 86">
                <a:extLst>
                  <a:ext uri="{FF2B5EF4-FFF2-40B4-BE49-F238E27FC236}">
                    <a16:creationId xmlns:a16="http://schemas.microsoft.com/office/drawing/2014/main" id="{265CD358-54D0-4391-BA7F-E02B171AC89C}"/>
                  </a:ext>
                </a:extLst>
              </p:cNvPr>
              <p:cNvGrpSpPr>
                <a:grpSpLocks/>
              </p:cNvGrpSpPr>
              <p:nvPr/>
            </p:nvGrpSpPr>
            <p:grpSpPr bwMode="auto">
              <a:xfrm>
                <a:off x="336128" y="2171903"/>
                <a:ext cx="4386567" cy="1219200"/>
                <a:chOff x="1104" y="768"/>
                <a:chExt cx="3364" cy="768"/>
              </a:xfrm>
            </p:grpSpPr>
            <p:sp>
              <p:nvSpPr>
                <p:cNvPr id="7" name="Line 49">
                  <a:extLst>
                    <a:ext uri="{FF2B5EF4-FFF2-40B4-BE49-F238E27FC236}">
                      <a16:creationId xmlns:a16="http://schemas.microsoft.com/office/drawing/2014/main" id="{27765CE2-8FE8-4027-A131-F84473D1A545}"/>
                    </a:ext>
                  </a:extLst>
                </p:cNvPr>
                <p:cNvSpPr>
                  <a:spLocks noChangeShapeType="1"/>
                </p:cNvSpPr>
                <p:nvPr/>
              </p:nvSpPr>
              <p:spPr bwMode="auto">
                <a:xfrm>
                  <a:off x="1440" y="1038"/>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 name="Line 50">
                  <a:extLst>
                    <a:ext uri="{FF2B5EF4-FFF2-40B4-BE49-F238E27FC236}">
                      <a16:creationId xmlns:a16="http://schemas.microsoft.com/office/drawing/2014/main" id="{37895CF7-BA21-42E1-BB98-E7A79DB9F94F}"/>
                    </a:ext>
                  </a:extLst>
                </p:cNvPr>
                <p:cNvSpPr>
                  <a:spLocks noChangeShapeType="1"/>
                </p:cNvSpPr>
                <p:nvPr/>
              </p:nvSpPr>
              <p:spPr bwMode="auto">
                <a:xfrm>
                  <a:off x="1968" y="1038"/>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 name="Line 51">
                  <a:extLst>
                    <a:ext uri="{FF2B5EF4-FFF2-40B4-BE49-F238E27FC236}">
                      <a16:creationId xmlns:a16="http://schemas.microsoft.com/office/drawing/2014/main" id="{1EA67EE9-E957-4C39-AF2F-FAE2F23B3B39}"/>
                    </a:ext>
                  </a:extLst>
                </p:cNvPr>
                <p:cNvSpPr>
                  <a:spLocks noChangeShapeType="1"/>
                </p:cNvSpPr>
                <p:nvPr/>
              </p:nvSpPr>
              <p:spPr bwMode="auto">
                <a:xfrm flipH="1">
                  <a:off x="1440" y="1326"/>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 name="Line 52">
                  <a:extLst>
                    <a:ext uri="{FF2B5EF4-FFF2-40B4-BE49-F238E27FC236}">
                      <a16:creationId xmlns:a16="http://schemas.microsoft.com/office/drawing/2014/main" id="{27763744-C81C-49CC-9687-3E2CD088A2F2}"/>
                    </a:ext>
                  </a:extLst>
                </p:cNvPr>
                <p:cNvSpPr>
                  <a:spLocks noChangeShapeType="1"/>
                </p:cNvSpPr>
                <p:nvPr/>
              </p:nvSpPr>
              <p:spPr bwMode="auto">
                <a:xfrm>
                  <a:off x="1872" y="1038"/>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 name="Line 53">
                  <a:extLst>
                    <a:ext uri="{FF2B5EF4-FFF2-40B4-BE49-F238E27FC236}">
                      <a16:creationId xmlns:a16="http://schemas.microsoft.com/office/drawing/2014/main" id="{B0350DD7-0349-4C10-8719-C7452190D819}"/>
                    </a:ext>
                  </a:extLst>
                </p:cNvPr>
                <p:cNvSpPr>
                  <a:spLocks noChangeShapeType="1"/>
                </p:cNvSpPr>
                <p:nvPr/>
              </p:nvSpPr>
              <p:spPr bwMode="auto">
                <a:xfrm>
                  <a:off x="1776" y="1038"/>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 name="Line 54">
                  <a:extLst>
                    <a:ext uri="{FF2B5EF4-FFF2-40B4-BE49-F238E27FC236}">
                      <a16:creationId xmlns:a16="http://schemas.microsoft.com/office/drawing/2014/main" id="{026A8A7F-413D-41E1-B901-82B614F19D9B}"/>
                    </a:ext>
                  </a:extLst>
                </p:cNvPr>
                <p:cNvSpPr>
                  <a:spLocks noChangeShapeType="1"/>
                </p:cNvSpPr>
                <p:nvPr/>
              </p:nvSpPr>
              <p:spPr bwMode="auto">
                <a:xfrm>
                  <a:off x="1680" y="1038"/>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 name="Line 55">
                  <a:extLst>
                    <a:ext uri="{FF2B5EF4-FFF2-40B4-BE49-F238E27FC236}">
                      <a16:creationId xmlns:a16="http://schemas.microsoft.com/office/drawing/2014/main" id="{14C33994-C2D2-4BFA-B85B-5254C142D082}"/>
                    </a:ext>
                  </a:extLst>
                </p:cNvPr>
                <p:cNvSpPr>
                  <a:spLocks noChangeShapeType="1"/>
                </p:cNvSpPr>
                <p:nvPr/>
              </p:nvSpPr>
              <p:spPr bwMode="auto">
                <a:xfrm>
                  <a:off x="1584" y="1038"/>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 name="Line 56">
                  <a:extLst>
                    <a:ext uri="{FF2B5EF4-FFF2-40B4-BE49-F238E27FC236}">
                      <a16:creationId xmlns:a16="http://schemas.microsoft.com/office/drawing/2014/main" id="{55F59820-4B13-4389-BACF-829C5C2F3885}"/>
                    </a:ext>
                  </a:extLst>
                </p:cNvPr>
                <p:cNvSpPr>
                  <a:spLocks noChangeShapeType="1"/>
                </p:cNvSpPr>
                <p:nvPr/>
              </p:nvSpPr>
              <p:spPr bwMode="auto">
                <a:xfrm>
                  <a:off x="1104" y="1182"/>
                  <a:ext cx="336"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sp>
              <p:nvSpPr>
                <p:cNvPr id="15" name="Oval 57">
                  <a:extLst>
                    <a:ext uri="{FF2B5EF4-FFF2-40B4-BE49-F238E27FC236}">
                      <a16:creationId xmlns:a16="http://schemas.microsoft.com/office/drawing/2014/main" id="{EC1E4786-9980-4BB6-B2B1-EDF5D68E9FE8}"/>
                    </a:ext>
                  </a:extLst>
                </p:cNvPr>
                <p:cNvSpPr>
                  <a:spLocks noChangeArrowheads="1"/>
                </p:cNvSpPr>
                <p:nvPr/>
              </p:nvSpPr>
              <p:spPr bwMode="auto">
                <a:xfrm>
                  <a:off x="2160" y="990"/>
                  <a:ext cx="384" cy="384"/>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en-US" altLang="en-US" sz="2400">
                    <a:latin typeface="Comic Sans MS" panose="030F0702030302020204" pitchFamily="66" charset="0"/>
                  </a:endParaRPr>
                </a:p>
              </p:txBody>
            </p:sp>
            <mc:AlternateContent xmlns:mc="http://schemas.openxmlformats.org/markup-compatibility/2006" xmlns:a14="http://schemas.microsoft.com/office/drawing/2010/main">
              <mc:Choice Requires="a14">
                <p:sp>
                  <p:nvSpPr>
                    <p:cNvPr id="16" name="Text Box 58">
                      <a:extLst>
                        <a:ext uri="{FF2B5EF4-FFF2-40B4-BE49-F238E27FC236}">
                          <a16:creationId xmlns:a16="http://schemas.microsoft.com/office/drawing/2014/main" id="{B803EEB4-8DDC-4B4D-A482-C92829521EA5}"/>
                        </a:ext>
                      </a:extLst>
                    </p:cNvPr>
                    <p:cNvSpPr txBox="1">
                      <a:spLocks noChangeArrowheads="1"/>
                    </p:cNvSpPr>
                    <p:nvPr/>
                  </p:nvSpPr>
                  <p:spPr bwMode="auto">
                    <a:xfrm>
                      <a:off x="2195" y="1019"/>
                      <a:ext cx="384" cy="271"/>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buNone/>
                      </a:pPr>
                      <a14:m>
                        <m:oMathPara xmlns:m="http://schemas.openxmlformats.org/officeDocument/2006/math">
                          <m:oMathParaPr>
                            <m:jc m:val="centerGroup"/>
                          </m:oMathParaPr>
                          <m:oMath xmlns:m="http://schemas.openxmlformats.org/officeDocument/2006/math">
                            <m:sSub>
                              <m:sSubPr>
                                <m:ctrlPr>
                                  <a:rPr lang="it-IT" altLang="it-IT" sz="2200" i="1" dirty="0">
                                    <a:solidFill>
                                      <a:srgbClr val="E71224"/>
                                    </a:solidFill>
                                    <a:latin typeface="Cambria Math" panose="02040503050406030204" pitchFamily="18" charset="0"/>
                                  </a:rPr>
                                </m:ctrlPr>
                              </m:sSubPr>
                              <m:e>
                                <m:r>
                                  <a:rPr lang="it-IT" altLang="it-IT" sz="2200" i="1" dirty="0">
                                    <a:solidFill>
                                      <a:srgbClr val="E71224"/>
                                    </a:solidFill>
                                    <a:latin typeface="Cambria Math" panose="02040503050406030204" pitchFamily="18" charset="0"/>
                                  </a:rPr>
                                  <m:t>𝜇</m:t>
                                </m:r>
                              </m:e>
                              <m:sub>
                                <m:r>
                                  <a:rPr lang="it-IT" altLang="it-IT" sz="2200" i="1" dirty="0">
                                    <a:solidFill>
                                      <a:srgbClr val="E71224"/>
                                    </a:solidFill>
                                    <a:latin typeface="Cambria Math" panose="02040503050406030204" pitchFamily="18" charset="0"/>
                                  </a:rPr>
                                  <m:t>1</m:t>
                                </m:r>
                              </m:sub>
                            </m:sSub>
                          </m:oMath>
                        </m:oMathPara>
                      </a14:m>
                      <a:endParaRPr lang="en-GB" sz="2200" dirty="0"/>
                    </a:p>
                  </p:txBody>
                </p:sp>
              </mc:Choice>
              <mc:Fallback xmlns="">
                <p:sp>
                  <p:nvSpPr>
                    <p:cNvPr id="21" name="Text Box 58">
                      <a:extLst>
                        <a:ext uri="{FF2B5EF4-FFF2-40B4-BE49-F238E27FC236}">
                          <a16:creationId xmlns:a16="http://schemas.microsoft.com/office/drawing/2014/main" id="{37806F35-B100-4C39-8398-DD638A4F1343}"/>
                        </a:ext>
                      </a:extLst>
                    </p:cNvPr>
                    <p:cNvSpPr txBox="1">
                      <a:spLocks noRot="1" noChangeAspect="1" noMove="1" noResize="1" noEditPoints="1" noAdjustHandles="1" noChangeArrowheads="1" noChangeShapeType="1" noTextEdit="1"/>
                    </p:cNvSpPr>
                    <p:nvPr/>
                  </p:nvSpPr>
                  <p:spPr bwMode="auto">
                    <a:xfrm>
                      <a:off x="2195" y="1019"/>
                      <a:ext cx="384" cy="271"/>
                    </a:xfrm>
                    <a:prstGeom prst="rect">
                      <a:avLst/>
                    </a:prstGeom>
                    <a:blipFill>
                      <a:blip r:embed="rId14"/>
                      <a:stretch>
                        <a:fillRect b="-8451"/>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p:sp>
              <p:nvSpPr>
                <p:cNvPr id="17" name="Line 59">
                  <a:extLst>
                    <a:ext uri="{FF2B5EF4-FFF2-40B4-BE49-F238E27FC236}">
                      <a16:creationId xmlns:a16="http://schemas.microsoft.com/office/drawing/2014/main" id="{DA167CD1-776B-47A9-A84E-3D6FD716C19A}"/>
                    </a:ext>
                  </a:extLst>
                </p:cNvPr>
                <p:cNvSpPr>
                  <a:spLocks noChangeShapeType="1"/>
                </p:cNvSpPr>
                <p:nvPr/>
              </p:nvSpPr>
              <p:spPr bwMode="auto">
                <a:xfrm>
                  <a:off x="1968" y="1182"/>
                  <a:ext cx="1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 name="Line 60">
                  <a:extLst>
                    <a:ext uri="{FF2B5EF4-FFF2-40B4-BE49-F238E27FC236}">
                      <a16:creationId xmlns:a16="http://schemas.microsoft.com/office/drawing/2014/main" id="{01339A29-1B0F-4E63-BE17-29B25889FE7A}"/>
                    </a:ext>
                  </a:extLst>
                </p:cNvPr>
                <p:cNvSpPr>
                  <a:spLocks noChangeShapeType="1"/>
                </p:cNvSpPr>
                <p:nvPr/>
              </p:nvSpPr>
              <p:spPr bwMode="auto">
                <a:xfrm>
                  <a:off x="2880" y="960"/>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 name="Line 61">
                  <a:extLst>
                    <a:ext uri="{FF2B5EF4-FFF2-40B4-BE49-F238E27FC236}">
                      <a16:creationId xmlns:a16="http://schemas.microsoft.com/office/drawing/2014/main" id="{4C724197-E282-4EF1-981C-F0210C31E682}"/>
                    </a:ext>
                  </a:extLst>
                </p:cNvPr>
                <p:cNvSpPr>
                  <a:spLocks noChangeShapeType="1"/>
                </p:cNvSpPr>
                <p:nvPr/>
              </p:nvSpPr>
              <p:spPr bwMode="auto">
                <a:xfrm>
                  <a:off x="3408" y="9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 name="Line 62">
                  <a:extLst>
                    <a:ext uri="{FF2B5EF4-FFF2-40B4-BE49-F238E27FC236}">
                      <a16:creationId xmlns:a16="http://schemas.microsoft.com/office/drawing/2014/main" id="{1C8D8449-6071-4308-820B-354DA0AC418C}"/>
                    </a:ext>
                  </a:extLst>
                </p:cNvPr>
                <p:cNvSpPr>
                  <a:spLocks noChangeShapeType="1"/>
                </p:cNvSpPr>
                <p:nvPr/>
              </p:nvSpPr>
              <p:spPr bwMode="auto">
                <a:xfrm flipH="1">
                  <a:off x="2880" y="1248"/>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1" name="Line 63">
                  <a:extLst>
                    <a:ext uri="{FF2B5EF4-FFF2-40B4-BE49-F238E27FC236}">
                      <a16:creationId xmlns:a16="http://schemas.microsoft.com/office/drawing/2014/main" id="{521BCE13-27BE-4FCD-A5E3-3E9700A36586}"/>
                    </a:ext>
                  </a:extLst>
                </p:cNvPr>
                <p:cNvSpPr>
                  <a:spLocks noChangeShapeType="1"/>
                </p:cNvSpPr>
                <p:nvPr/>
              </p:nvSpPr>
              <p:spPr bwMode="auto">
                <a:xfrm>
                  <a:off x="3312" y="9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 name="Line 64">
                  <a:extLst>
                    <a:ext uri="{FF2B5EF4-FFF2-40B4-BE49-F238E27FC236}">
                      <a16:creationId xmlns:a16="http://schemas.microsoft.com/office/drawing/2014/main" id="{3088C9AD-D823-47D4-86BE-1EA4D98AC415}"/>
                    </a:ext>
                  </a:extLst>
                </p:cNvPr>
                <p:cNvSpPr>
                  <a:spLocks noChangeShapeType="1"/>
                </p:cNvSpPr>
                <p:nvPr/>
              </p:nvSpPr>
              <p:spPr bwMode="auto">
                <a:xfrm>
                  <a:off x="3216" y="9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3" name="Line 65">
                  <a:extLst>
                    <a:ext uri="{FF2B5EF4-FFF2-40B4-BE49-F238E27FC236}">
                      <a16:creationId xmlns:a16="http://schemas.microsoft.com/office/drawing/2014/main" id="{3495D2A0-EB68-4CDE-B1B5-97BA2451AD7C}"/>
                    </a:ext>
                  </a:extLst>
                </p:cNvPr>
                <p:cNvSpPr>
                  <a:spLocks noChangeShapeType="1"/>
                </p:cNvSpPr>
                <p:nvPr/>
              </p:nvSpPr>
              <p:spPr bwMode="auto">
                <a:xfrm>
                  <a:off x="3120" y="9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4" name="Line 66">
                  <a:extLst>
                    <a:ext uri="{FF2B5EF4-FFF2-40B4-BE49-F238E27FC236}">
                      <a16:creationId xmlns:a16="http://schemas.microsoft.com/office/drawing/2014/main" id="{A9F9AE15-BE89-4272-8497-6362881F2781}"/>
                    </a:ext>
                  </a:extLst>
                </p:cNvPr>
                <p:cNvSpPr>
                  <a:spLocks noChangeShapeType="1"/>
                </p:cNvSpPr>
                <p:nvPr/>
              </p:nvSpPr>
              <p:spPr bwMode="auto">
                <a:xfrm>
                  <a:off x="3024" y="9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 name="Line 67">
                  <a:extLst>
                    <a:ext uri="{FF2B5EF4-FFF2-40B4-BE49-F238E27FC236}">
                      <a16:creationId xmlns:a16="http://schemas.microsoft.com/office/drawing/2014/main" id="{B8281FCC-0910-4DDB-8237-0DD80C296555}"/>
                    </a:ext>
                  </a:extLst>
                </p:cNvPr>
                <p:cNvSpPr>
                  <a:spLocks noChangeShapeType="1"/>
                </p:cNvSpPr>
                <p:nvPr/>
              </p:nvSpPr>
              <p:spPr bwMode="auto">
                <a:xfrm>
                  <a:off x="2544" y="1182"/>
                  <a:ext cx="336"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6" name="Oval 68">
                  <a:extLst>
                    <a:ext uri="{FF2B5EF4-FFF2-40B4-BE49-F238E27FC236}">
                      <a16:creationId xmlns:a16="http://schemas.microsoft.com/office/drawing/2014/main" id="{422EB2A9-D704-4C6C-9D94-EE216E14EED6}"/>
                    </a:ext>
                  </a:extLst>
                </p:cNvPr>
                <p:cNvSpPr>
                  <a:spLocks noChangeArrowheads="1"/>
                </p:cNvSpPr>
                <p:nvPr/>
              </p:nvSpPr>
              <p:spPr bwMode="auto">
                <a:xfrm>
                  <a:off x="3600" y="912"/>
                  <a:ext cx="384" cy="384"/>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en-US" altLang="en-US" sz="2400">
                    <a:latin typeface="Comic Sans MS" panose="030F0702030302020204" pitchFamily="66" charset="0"/>
                  </a:endParaRPr>
                </a:p>
              </p:txBody>
            </p:sp>
            <mc:AlternateContent xmlns:mc="http://schemas.openxmlformats.org/markup-compatibility/2006" xmlns:a14="http://schemas.microsoft.com/office/drawing/2010/main">
              <mc:Choice Requires="a14">
                <p:sp>
                  <p:nvSpPr>
                    <p:cNvPr id="27" name="Text Box 69 1">
                      <a:extLst>
                        <a:ext uri="{FF2B5EF4-FFF2-40B4-BE49-F238E27FC236}">
                          <a16:creationId xmlns:a16="http://schemas.microsoft.com/office/drawing/2014/main" id="{3172817B-5357-472B-B55E-335CA0D64539}"/>
                        </a:ext>
                      </a:extLst>
                    </p:cNvPr>
                    <p:cNvSpPr txBox="1">
                      <a:spLocks noChangeArrowheads="1"/>
                    </p:cNvSpPr>
                    <p:nvPr/>
                  </p:nvSpPr>
                  <p:spPr bwMode="auto">
                    <a:xfrm>
                      <a:off x="3616" y="953"/>
                      <a:ext cx="384" cy="271"/>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buNone/>
                      </a:pPr>
                      <a14:m>
                        <m:oMathPara xmlns:m="http://schemas.openxmlformats.org/officeDocument/2006/math">
                          <m:oMathParaPr>
                            <m:jc m:val="centerGroup"/>
                          </m:oMathParaPr>
                          <m:oMath xmlns:m="http://schemas.openxmlformats.org/officeDocument/2006/math">
                            <m:sSub>
                              <m:sSubPr>
                                <m:ctrlPr>
                                  <a:rPr lang="it-IT" altLang="it-IT" sz="2200" i="1" dirty="0" smtClean="0">
                                    <a:solidFill>
                                      <a:srgbClr val="E71224"/>
                                    </a:solidFill>
                                    <a:latin typeface="Cambria Math" panose="02040503050406030204" pitchFamily="18" charset="0"/>
                                  </a:rPr>
                                </m:ctrlPr>
                              </m:sSubPr>
                              <m:e>
                                <m:r>
                                  <a:rPr lang="it-IT" altLang="it-IT" sz="2200" i="1" dirty="0">
                                    <a:solidFill>
                                      <a:srgbClr val="E71224"/>
                                    </a:solidFill>
                                    <a:latin typeface="Cambria Math" panose="02040503050406030204" pitchFamily="18" charset="0"/>
                                  </a:rPr>
                                  <m:t>𝜇</m:t>
                                </m:r>
                              </m:e>
                              <m:sub>
                                <m:r>
                                  <a:rPr lang="it-IT" altLang="it-IT" sz="2200" b="0" i="1" dirty="0" smtClean="0">
                                    <a:solidFill>
                                      <a:srgbClr val="E71224"/>
                                    </a:solidFill>
                                    <a:latin typeface="Cambria Math" panose="02040503050406030204" pitchFamily="18" charset="0"/>
                                  </a:rPr>
                                  <m:t>2</m:t>
                                </m:r>
                              </m:sub>
                            </m:sSub>
                          </m:oMath>
                        </m:oMathPara>
                      </a14:m>
                      <a:endParaRPr lang="en-GB" sz="2200" dirty="0"/>
                    </a:p>
                  </p:txBody>
                </p:sp>
              </mc:Choice>
              <mc:Fallback xmlns="">
                <p:sp>
                  <p:nvSpPr>
                    <p:cNvPr id="32" name="Text Box 69 1">
                      <a:extLst>
                        <a:ext uri="{FF2B5EF4-FFF2-40B4-BE49-F238E27FC236}">
                          <a16:creationId xmlns:a16="http://schemas.microsoft.com/office/drawing/2014/main" id="{A592B3BA-613B-4231-96D2-0B26812AF194}"/>
                        </a:ext>
                      </a:extLst>
                    </p:cNvPr>
                    <p:cNvSpPr txBox="1">
                      <a:spLocks noRot="1" noChangeAspect="1" noMove="1" noResize="1" noEditPoints="1" noAdjustHandles="1" noChangeArrowheads="1" noChangeShapeType="1" noTextEdit="1"/>
                    </p:cNvSpPr>
                    <p:nvPr/>
                  </p:nvSpPr>
                  <p:spPr bwMode="auto">
                    <a:xfrm>
                      <a:off x="3616" y="953"/>
                      <a:ext cx="384" cy="271"/>
                    </a:xfrm>
                    <a:prstGeom prst="rect">
                      <a:avLst/>
                    </a:prstGeom>
                    <a:blipFill>
                      <a:blip r:embed="rId15"/>
                      <a:stretch>
                        <a:fillRect b="-8451"/>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p:sp>
              <p:nvSpPr>
                <p:cNvPr id="28" name="Line 70">
                  <a:extLst>
                    <a:ext uri="{FF2B5EF4-FFF2-40B4-BE49-F238E27FC236}">
                      <a16:creationId xmlns:a16="http://schemas.microsoft.com/office/drawing/2014/main" id="{87298050-8ABA-405E-815C-13ED0DE6CF88}"/>
                    </a:ext>
                  </a:extLst>
                </p:cNvPr>
                <p:cNvSpPr>
                  <a:spLocks noChangeShapeType="1"/>
                </p:cNvSpPr>
                <p:nvPr/>
              </p:nvSpPr>
              <p:spPr bwMode="auto">
                <a:xfrm>
                  <a:off x="3408" y="1104"/>
                  <a:ext cx="1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9" name="Line 71">
                  <a:extLst>
                    <a:ext uri="{FF2B5EF4-FFF2-40B4-BE49-F238E27FC236}">
                      <a16:creationId xmlns:a16="http://schemas.microsoft.com/office/drawing/2014/main" id="{7B8239C7-4AE7-418F-B75C-8B664DBCD200}"/>
                    </a:ext>
                  </a:extLst>
                </p:cNvPr>
                <p:cNvSpPr>
                  <a:spLocks noChangeShapeType="1"/>
                </p:cNvSpPr>
                <p:nvPr/>
              </p:nvSpPr>
              <p:spPr bwMode="auto">
                <a:xfrm>
                  <a:off x="3984" y="1104"/>
                  <a:ext cx="3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0" name="Line 72">
                  <a:extLst>
                    <a:ext uri="{FF2B5EF4-FFF2-40B4-BE49-F238E27FC236}">
                      <a16:creationId xmlns:a16="http://schemas.microsoft.com/office/drawing/2014/main" id="{26C6A149-F3F7-493A-AE69-CC56B18B55A3}"/>
                    </a:ext>
                  </a:extLst>
                </p:cNvPr>
                <p:cNvSpPr>
                  <a:spLocks noChangeShapeType="1"/>
                </p:cNvSpPr>
                <p:nvPr/>
              </p:nvSpPr>
              <p:spPr bwMode="auto">
                <a:xfrm>
                  <a:off x="2640" y="1008"/>
                  <a:ext cx="24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1" name="Line 73">
                  <a:extLst>
                    <a:ext uri="{FF2B5EF4-FFF2-40B4-BE49-F238E27FC236}">
                      <a16:creationId xmlns:a16="http://schemas.microsoft.com/office/drawing/2014/main" id="{A1C23B02-E5D7-4071-AD27-71E5F89B7A59}"/>
                    </a:ext>
                  </a:extLst>
                </p:cNvPr>
                <p:cNvSpPr>
                  <a:spLocks noChangeShapeType="1"/>
                </p:cNvSpPr>
                <p:nvPr/>
              </p:nvSpPr>
              <p:spPr bwMode="auto">
                <a:xfrm flipH="1">
                  <a:off x="1104" y="1536"/>
                  <a:ext cx="321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 name="Line 74">
                  <a:extLst>
                    <a:ext uri="{FF2B5EF4-FFF2-40B4-BE49-F238E27FC236}">
                      <a16:creationId xmlns:a16="http://schemas.microsoft.com/office/drawing/2014/main" id="{2EF2882E-64A6-4EA5-967B-B9E3678F9E68}"/>
                    </a:ext>
                  </a:extLst>
                </p:cNvPr>
                <p:cNvSpPr>
                  <a:spLocks noChangeShapeType="1"/>
                </p:cNvSpPr>
                <p:nvPr/>
              </p:nvSpPr>
              <p:spPr bwMode="auto">
                <a:xfrm>
                  <a:off x="1104" y="1182"/>
                  <a:ext cx="0" cy="35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3" name="Line 75">
                  <a:extLst>
                    <a:ext uri="{FF2B5EF4-FFF2-40B4-BE49-F238E27FC236}">
                      <a16:creationId xmlns:a16="http://schemas.microsoft.com/office/drawing/2014/main" id="{750C7A4C-67DA-427F-8FA7-4F9E2B8BC71D}"/>
                    </a:ext>
                  </a:extLst>
                </p:cNvPr>
                <p:cNvSpPr>
                  <a:spLocks noChangeShapeType="1"/>
                </p:cNvSpPr>
                <p:nvPr/>
              </p:nvSpPr>
              <p:spPr bwMode="auto">
                <a:xfrm flipV="1">
                  <a:off x="4320" y="768"/>
                  <a:ext cx="0" cy="76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4" name="Line 76">
                  <a:extLst>
                    <a:ext uri="{FF2B5EF4-FFF2-40B4-BE49-F238E27FC236}">
                      <a16:creationId xmlns:a16="http://schemas.microsoft.com/office/drawing/2014/main" id="{F7F0CC93-070C-4915-9881-CCFED1D3A12B}"/>
                    </a:ext>
                  </a:extLst>
                </p:cNvPr>
                <p:cNvSpPr>
                  <a:spLocks noChangeShapeType="1"/>
                </p:cNvSpPr>
                <p:nvPr/>
              </p:nvSpPr>
              <p:spPr bwMode="auto">
                <a:xfrm flipH="1">
                  <a:off x="2640" y="768"/>
                  <a:ext cx="168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5" name="Line 77">
                  <a:extLst>
                    <a:ext uri="{FF2B5EF4-FFF2-40B4-BE49-F238E27FC236}">
                      <a16:creationId xmlns:a16="http://schemas.microsoft.com/office/drawing/2014/main" id="{F5AB1A95-B062-4E8D-B05F-4FE4E2EE26D2}"/>
                    </a:ext>
                  </a:extLst>
                </p:cNvPr>
                <p:cNvSpPr>
                  <a:spLocks noChangeShapeType="1"/>
                </p:cNvSpPr>
                <p:nvPr/>
              </p:nvSpPr>
              <p:spPr bwMode="auto">
                <a:xfrm>
                  <a:off x="2640" y="768"/>
                  <a:ext cx="0" cy="2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mc:AlternateContent xmlns:mc="http://schemas.openxmlformats.org/markup-compatibility/2006" xmlns:a14="http://schemas.microsoft.com/office/drawing/2010/main">
              <mc:Choice Requires="a14">
                <p:sp>
                  <p:nvSpPr>
                    <p:cNvPr id="36" name="Text Box 69 2">
                      <a:extLst>
                        <a:ext uri="{FF2B5EF4-FFF2-40B4-BE49-F238E27FC236}">
                          <a16:creationId xmlns:a16="http://schemas.microsoft.com/office/drawing/2014/main" id="{78447ED2-1229-41E1-924D-070EEA7DE74F}"/>
                        </a:ext>
                      </a:extLst>
                    </p:cNvPr>
                    <p:cNvSpPr txBox="1">
                      <a:spLocks noChangeArrowheads="1"/>
                    </p:cNvSpPr>
                    <p:nvPr/>
                  </p:nvSpPr>
                  <p:spPr bwMode="auto">
                    <a:xfrm>
                      <a:off x="3116" y="1265"/>
                      <a:ext cx="1352" cy="271"/>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buNone/>
                      </a:pPr>
                      <a14:m>
                        <m:oMathPara xmlns:m="http://schemas.openxmlformats.org/officeDocument/2006/math">
                          <m:oMathParaPr>
                            <m:jc m:val="centerGroup"/>
                          </m:oMathParaPr>
                          <m:oMath xmlns:m="http://schemas.openxmlformats.org/officeDocument/2006/math">
                            <m:sSub>
                              <m:sSubPr>
                                <m:ctrlPr>
                                  <a:rPr lang="it-IT" altLang="it-IT" sz="2200" b="0" i="1" dirty="0" smtClean="0">
                                    <a:solidFill>
                                      <a:srgbClr val="E71224"/>
                                    </a:solidFill>
                                    <a:latin typeface="Cambria Math" panose="02040503050406030204" pitchFamily="18" charset="0"/>
                                  </a:rPr>
                                </m:ctrlPr>
                              </m:sSubPr>
                              <m:e>
                                <m:r>
                                  <a:rPr lang="it-IT" altLang="it-IT" sz="2200" b="0" i="1" dirty="0" smtClean="0">
                                    <a:solidFill>
                                      <a:srgbClr val="E71224"/>
                                    </a:solidFill>
                                    <a:latin typeface="Cambria Math" panose="02040503050406030204" pitchFamily="18" charset="0"/>
                                  </a:rPr>
                                  <m:t>𝑟</m:t>
                                </m:r>
                              </m:e>
                              <m:sub>
                                <m:r>
                                  <a:rPr lang="it-IT" altLang="it-IT" sz="2200" b="0" i="1" dirty="0" smtClean="0">
                                    <a:solidFill>
                                      <a:srgbClr val="E71224"/>
                                    </a:solidFill>
                                    <a:latin typeface="Cambria Math" panose="02040503050406030204" pitchFamily="18" charset="0"/>
                                  </a:rPr>
                                  <m:t>21</m:t>
                                </m:r>
                              </m:sub>
                            </m:sSub>
                            <m:r>
                              <a:rPr lang="it-IT" altLang="it-IT" sz="2200" b="0" i="1" dirty="0" smtClean="0">
                                <a:solidFill>
                                  <a:srgbClr val="E71224"/>
                                </a:solidFill>
                                <a:latin typeface="Cambria Math" panose="02040503050406030204" pitchFamily="18" charset="0"/>
                              </a:rPr>
                              <m:t>=</m:t>
                            </m:r>
                            <m:r>
                              <a:rPr lang="it-IT" altLang="it-IT" sz="2200" b="0" i="1" dirty="0" smtClean="0">
                                <a:solidFill>
                                  <a:srgbClr val="E71224"/>
                                </a:solidFill>
                                <a:latin typeface="Cambria Math" panose="02040503050406030204" pitchFamily="18" charset="0"/>
                              </a:rPr>
                              <m:t>𝑝</m:t>
                            </m:r>
                          </m:oMath>
                        </m:oMathPara>
                      </a14:m>
                      <a:endParaRPr lang="en-GB" sz="2200" dirty="0"/>
                    </a:p>
                  </p:txBody>
                </p:sp>
              </mc:Choice>
              <mc:Fallback xmlns="">
                <p:sp>
                  <p:nvSpPr>
                    <p:cNvPr id="36" name="Text Box 69 2">
                      <a:extLst>
                        <a:ext uri="{FF2B5EF4-FFF2-40B4-BE49-F238E27FC236}">
                          <a16:creationId xmlns:a16="http://schemas.microsoft.com/office/drawing/2014/main" id="{78447ED2-1229-41E1-924D-070EEA7DE74F}"/>
                        </a:ext>
                      </a:extLst>
                    </p:cNvPr>
                    <p:cNvSpPr txBox="1">
                      <a:spLocks noRot="1" noChangeAspect="1" noMove="1" noResize="1" noEditPoints="1" noAdjustHandles="1" noChangeArrowheads="1" noChangeShapeType="1" noTextEdit="1"/>
                    </p:cNvSpPr>
                    <p:nvPr/>
                  </p:nvSpPr>
                  <p:spPr bwMode="auto">
                    <a:xfrm>
                      <a:off x="3116" y="1265"/>
                      <a:ext cx="1352" cy="271"/>
                    </a:xfrm>
                    <a:prstGeom prst="rect">
                      <a:avLst/>
                    </a:prstGeom>
                    <a:blipFill>
                      <a:blip r:embed="rId16"/>
                      <a:stretch>
                        <a:fillRect b="-9859"/>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p:grpSp>
          <p:pic>
            <p:nvPicPr>
              <p:cNvPr id="43" name="Immagine 42">
                <a:extLst>
                  <a:ext uri="{FF2B5EF4-FFF2-40B4-BE49-F238E27FC236}">
                    <a16:creationId xmlns:a16="http://schemas.microsoft.com/office/drawing/2014/main" id="{5866C26B-23F5-4AA3-A085-2BA75E81EB36}"/>
                  </a:ext>
                </a:extLst>
              </p:cNvPr>
              <p:cNvPicPr>
                <a:picLocks noChangeAspect="1"/>
              </p:cNvPicPr>
              <p:nvPr>
                <p:custDataLst>
                  <p:tags r:id="rId3"/>
                </p:custDataLst>
              </p:nvPr>
            </p:nvPicPr>
            <p:blipFill>
              <a:blip r:embed="rId17">
                <a:extLst>
                  <a:ext uri="{28A0092B-C50C-407E-A947-70E740481C1C}">
                    <a14:useLocalDpi xmlns:a14="http://schemas.microsoft.com/office/drawing/2010/main" val="0"/>
                  </a:ext>
                </a:extLst>
              </a:blip>
              <a:stretch>
                <a:fillRect/>
              </a:stretch>
            </p:blipFill>
            <p:spPr>
              <a:xfrm>
                <a:off x="3412392" y="2187653"/>
                <a:ext cx="752000" cy="219200"/>
              </a:xfrm>
              <a:prstGeom prst="rect">
                <a:avLst/>
              </a:prstGeom>
            </p:spPr>
          </p:pic>
          <p:pic>
            <p:nvPicPr>
              <p:cNvPr id="46" name="Immagine 45">
                <a:extLst>
                  <a:ext uri="{FF2B5EF4-FFF2-40B4-BE49-F238E27FC236}">
                    <a16:creationId xmlns:a16="http://schemas.microsoft.com/office/drawing/2014/main" id="{02237897-110C-4FE0-BD30-664E3C7AB72A}"/>
                  </a:ext>
                </a:extLst>
              </p:cNvPr>
              <p:cNvPicPr>
                <a:picLocks noChangeAspect="1"/>
              </p:cNvPicPr>
              <p:nvPr>
                <p:custDataLst>
                  <p:tags r:id="rId4"/>
                </p:custDataLst>
              </p:nvPr>
            </p:nvPicPr>
            <p:blipFill>
              <a:blip r:embed="rId18">
                <a:extLst>
                  <a:ext uri="{28A0092B-C50C-407E-A947-70E740481C1C}">
                    <a14:useLocalDpi xmlns:a14="http://schemas.microsoft.com/office/drawing/2010/main" val="0"/>
                  </a:ext>
                </a:extLst>
              </a:blip>
              <a:stretch>
                <a:fillRect/>
              </a:stretch>
            </p:blipFill>
            <p:spPr>
              <a:xfrm>
                <a:off x="1188439" y="2181303"/>
                <a:ext cx="731200" cy="219200"/>
              </a:xfrm>
              <a:prstGeom prst="rect">
                <a:avLst/>
              </a:prstGeom>
            </p:spPr>
          </p:pic>
        </p:grpSp>
      </p:grpSp>
      <p:pic>
        <p:nvPicPr>
          <p:cNvPr id="88" name="Immagine 87">
            <a:extLst>
              <a:ext uri="{FF2B5EF4-FFF2-40B4-BE49-F238E27FC236}">
                <a16:creationId xmlns:a16="http://schemas.microsoft.com/office/drawing/2014/main" id="{F19F3C70-6BA1-43AA-9D85-BBB5A1F2123A}"/>
              </a:ext>
            </a:extLst>
          </p:cNvPr>
          <p:cNvPicPr>
            <a:picLocks noChangeAspect="1"/>
          </p:cNvPicPr>
          <p:nvPr>
            <p:custDataLst>
              <p:tags r:id="rId1"/>
            </p:custDataLst>
          </p:nvPr>
        </p:nvPicPr>
        <p:blipFill>
          <a:blip r:embed="rId19">
            <a:extLst>
              <a:ext uri="{28A0092B-C50C-407E-A947-70E740481C1C}">
                <a14:useLocalDpi xmlns:a14="http://schemas.microsoft.com/office/drawing/2010/main" val="0"/>
              </a:ext>
            </a:extLst>
          </a:blip>
          <a:stretch>
            <a:fillRect/>
          </a:stretch>
        </p:blipFill>
        <p:spPr>
          <a:xfrm>
            <a:off x="529789" y="6219257"/>
            <a:ext cx="7128557" cy="669785"/>
          </a:xfrm>
          <a:prstGeom prst="rect">
            <a:avLst/>
          </a:prstGeom>
        </p:spPr>
      </p:pic>
      <p:grpSp>
        <p:nvGrpSpPr>
          <p:cNvPr id="86" name="Gruppo 85">
            <a:extLst>
              <a:ext uri="{FF2B5EF4-FFF2-40B4-BE49-F238E27FC236}">
                <a16:creationId xmlns:a16="http://schemas.microsoft.com/office/drawing/2014/main" id="{BC398A79-86C6-4622-911B-2D3B4C5C4C51}"/>
              </a:ext>
            </a:extLst>
          </p:cNvPr>
          <p:cNvGrpSpPr/>
          <p:nvPr/>
        </p:nvGrpSpPr>
        <p:grpSpPr>
          <a:xfrm>
            <a:off x="708841" y="4149538"/>
            <a:ext cx="9069004" cy="683414"/>
            <a:chOff x="776759" y="4845295"/>
            <a:chExt cx="9069004" cy="683414"/>
          </a:xfrm>
        </p:grpSpPr>
        <p:pic>
          <p:nvPicPr>
            <p:cNvPr id="85" name="Immagine 84">
              <a:extLst>
                <a:ext uri="{FF2B5EF4-FFF2-40B4-BE49-F238E27FC236}">
                  <a16:creationId xmlns:a16="http://schemas.microsoft.com/office/drawing/2014/main" id="{4AFCDE1C-1514-40EB-9477-1500D2CEABEE}"/>
                </a:ext>
              </a:extLst>
            </p:cNvPr>
            <p:cNvPicPr>
              <a:picLocks noChangeAspect="1"/>
            </p:cNvPicPr>
            <p:nvPr>
              <p:custDataLst>
                <p:tags r:id="rId2"/>
              </p:custDataLst>
            </p:nvPr>
          </p:nvPicPr>
          <p:blipFill>
            <a:blip r:embed="rId20">
              <a:extLst>
                <a:ext uri="{28A0092B-C50C-407E-A947-70E740481C1C}">
                  <a14:useLocalDpi xmlns:a14="http://schemas.microsoft.com/office/drawing/2010/main" val="0"/>
                </a:ext>
              </a:extLst>
            </a:blip>
            <a:stretch>
              <a:fillRect/>
            </a:stretch>
          </p:blipFill>
          <p:spPr>
            <a:xfrm>
              <a:off x="776759" y="4845295"/>
              <a:ext cx="5276070" cy="683414"/>
            </a:xfrm>
            <a:prstGeom prst="rect">
              <a:avLst/>
            </a:prstGeom>
          </p:spPr>
        </p:pic>
        <p:sp>
          <p:nvSpPr>
            <p:cNvPr id="66" name="Rettangolo 65">
              <a:extLst>
                <a:ext uri="{FF2B5EF4-FFF2-40B4-BE49-F238E27FC236}">
                  <a16:creationId xmlns:a16="http://schemas.microsoft.com/office/drawing/2014/main" id="{2CEADA32-6604-4E8B-B0FD-6FE079588362}"/>
                </a:ext>
              </a:extLst>
            </p:cNvPr>
            <p:cNvSpPr/>
            <p:nvPr/>
          </p:nvSpPr>
          <p:spPr>
            <a:xfrm>
              <a:off x="6522033" y="4971318"/>
              <a:ext cx="3323730" cy="415498"/>
            </a:xfrm>
            <a:prstGeom prst="rect">
              <a:avLst/>
            </a:prstGeom>
          </p:spPr>
          <p:txBody>
            <a:bodyPr wrap="none">
              <a:spAutoFit/>
            </a:bodyPr>
            <a:lstStyle/>
            <a:p>
              <a:r>
                <a:rPr lang="en-GB" sz="2100" dirty="0"/>
                <a:t>(nodes are not independent)</a:t>
              </a:r>
              <a:endParaRPr lang="en-GB" sz="2100" dirty="0">
                <a:solidFill>
                  <a:srgbClr val="E71224"/>
                </a:solidFill>
              </a:endParaRPr>
            </a:p>
          </p:txBody>
        </p:sp>
      </p:grpSp>
      <p:sp>
        <p:nvSpPr>
          <p:cNvPr id="68" name="Rettangolo 67">
            <a:extLst>
              <a:ext uri="{FF2B5EF4-FFF2-40B4-BE49-F238E27FC236}">
                <a16:creationId xmlns:a16="http://schemas.microsoft.com/office/drawing/2014/main" id="{89F9388C-DC84-4DE0-A870-96276E1489BD}"/>
              </a:ext>
            </a:extLst>
          </p:cNvPr>
          <p:cNvSpPr/>
          <p:nvPr/>
        </p:nvSpPr>
        <p:spPr>
          <a:xfrm>
            <a:off x="8002152" y="6308820"/>
            <a:ext cx="1872820" cy="415498"/>
          </a:xfrm>
          <a:prstGeom prst="rect">
            <a:avLst/>
          </a:prstGeom>
        </p:spPr>
        <p:txBody>
          <a:bodyPr wrap="none">
            <a:spAutoFit/>
          </a:bodyPr>
          <a:lstStyle/>
          <a:p>
            <a:r>
              <a:rPr lang="en-GB" sz="2100" dirty="0"/>
              <a:t>(see GN </a:t>
            </a:r>
            <a:r>
              <a:rPr lang="en-GB" sz="2100" dirty="0" err="1"/>
              <a:t>Theor</a:t>
            </a:r>
            <a:r>
              <a:rPr lang="en-GB" sz="2100" dirty="0"/>
              <a:t>.)</a:t>
            </a:r>
            <a:endParaRPr lang="en-GB" sz="2100" dirty="0">
              <a:solidFill>
                <a:srgbClr val="E71224"/>
              </a:solidFill>
            </a:endParaRPr>
          </a:p>
        </p:txBody>
      </p:sp>
    </p:spTree>
    <p:extLst>
      <p:ext uri="{BB962C8B-B14F-4D97-AF65-F5344CB8AC3E}">
        <p14:creationId xmlns:p14="http://schemas.microsoft.com/office/powerpoint/2010/main" val="378944214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BF68C74-A3C1-409B-A2D6-2D02B8FC5414}"/>
              </a:ext>
            </a:extLst>
          </p:cNvPr>
          <p:cNvSpPr>
            <a:spLocks noGrp="1"/>
          </p:cNvSpPr>
          <p:nvPr>
            <p:ph type="title"/>
          </p:nvPr>
        </p:nvSpPr>
        <p:spPr>
          <a:xfrm>
            <a:off x="351232" y="272169"/>
            <a:ext cx="9055073" cy="493439"/>
          </a:xfrm>
        </p:spPr>
        <p:txBody>
          <a:bodyPr/>
          <a:lstStyle/>
          <a:p>
            <a:r>
              <a:rPr lang="it-IT" dirty="0" err="1"/>
              <a:t>Stationary</a:t>
            </a:r>
            <a:r>
              <a:rPr lang="it-IT" dirty="0"/>
              <a:t> </a:t>
            </a:r>
            <a:r>
              <a:rPr lang="it-IT" dirty="0" err="1"/>
              <a:t>distribution</a:t>
            </a:r>
            <a:r>
              <a:rPr lang="it-IT" dirty="0"/>
              <a:t> of </a:t>
            </a:r>
            <a:r>
              <a:rPr lang="it-IT" dirty="0" err="1"/>
              <a:t>Closed</a:t>
            </a:r>
            <a:r>
              <a:rPr lang="it-IT" dirty="0"/>
              <a:t> Networks</a:t>
            </a:r>
            <a:endParaRPr lang="en-GB" dirty="0"/>
          </a:p>
        </p:txBody>
      </p:sp>
      <mc:AlternateContent xmlns:mc="http://schemas.openxmlformats.org/markup-compatibility/2006">
        <mc:Choice xmlns:a14="http://schemas.microsoft.com/office/drawing/2010/main" Requires="a14">
          <p:sp>
            <p:nvSpPr>
              <p:cNvPr id="3" name="Segnaposto contenuto 2">
                <a:extLst>
                  <a:ext uri="{FF2B5EF4-FFF2-40B4-BE49-F238E27FC236}">
                    <a16:creationId xmlns:a16="http://schemas.microsoft.com/office/drawing/2014/main" id="{E4DEADE4-A69F-4E70-A409-ABDEB8E188A2}"/>
                  </a:ext>
                </a:extLst>
              </p:cNvPr>
              <p:cNvSpPr>
                <a:spLocks noGrp="1"/>
              </p:cNvSpPr>
              <p:nvPr>
                <p:ph idx="1"/>
              </p:nvPr>
            </p:nvSpPr>
            <p:spPr>
              <a:xfrm>
                <a:off x="417714" y="995684"/>
                <a:ext cx="9445336" cy="6059058"/>
              </a:xfrm>
            </p:spPr>
            <p:txBody>
              <a:bodyPr>
                <a:normAutofit/>
              </a:bodyPr>
              <a:lstStyle/>
              <a:p>
                <a:pPr marL="0" indent="0">
                  <a:buNone/>
                </a:pPr>
                <a:r>
                  <a:rPr lang="it-IT" sz="2000" dirty="0">
                    <a:solidFill>
                      <a:srgbClr val="E71224"/>
                    </a:solidFill>
                  </a:rPr>
                  <a:t>Gordon-</a:t>
                </a:r>
                <a:r>
                  <a:rPr lang="it-IT" sz="2000" dirty="0" err="1">
                    <a:solidFill>
                      <a:srgbClr val="E71224"/>
                    </a:solidFill>
                  </a:rPr>
                  <a:t>Newell</a:t>
                </a:r>
                <a:r>
                  <a:rPr lang="it-IT" sz="2000" dirty="0">
                    <a:solidFill>
                      <a:srgbClr val="E71224"/>
                    </a:solidFill>
                  </a:rPr>
                  <a:t> </a:t>
                </a:r>
                <a:r>
                  <a:rPr lang="en-GB" sz="2000" dirty="0">
                    <a:solidFill>
                      <a:srgbClr val="E71224"/>
                    </a:solidFill>
                  </a:rPr>
                  <a:t>Theorem: </a:t>
                </a:r>
                <a:r>
                  <a:rPr lang="en-GB" sz="2000" dirty="0"/>
                  <a:t>Consider an </a:t>
                </a:r>
                <a:r>
                  <a:rPr lang="en-GB" sz="2000" dirty="0">
                    <a:solidFill>
                      <a:srgbClr val="E71224"/>
                    </a:solidFill>
                  </a:rPr>
                  <a:t>ergodic</a:t>
                </a:r>
                <a:r>
                  <a:rPr lang="en-GB" sz="2000" dirty="0"/>
                  <a:t> </a:t>
                </a:r>
                <a:r>
                  <a:rPr lang="it-IT" sz="2000" dirty="0" err="1">
                    <a:solidFill>
                      <a:srgbClr val="E71224"/>
                    </a:solidFill>
                  </a:rPr>
                  <a:t>closed</a:t>
                </a:r>
                <a:r>
                  <a:rPr lang="it-IT" sz="2000" dirty="0">
                    <a:solidFill>
                      <a:srgbClr val="E71224"/>
                    </a:solidFill>
                  </a:rPr>
                  <a:t> QN </a:t>
                </a:r>
                <a:r>
                  <a:rPr lang="en-US" sz="2000" dirty="0"/>
                  <a:t>of </a:t>
                </a:r>
                <a14:m>
                  <m:oMath xmlns:m="http://schemas.openxmlformats.org/officeDocument/2006/math">
                    <m:r>
                      <a:rPr lang="it-IT" sz="2000" i="1" dirty="0">
                        <a:solidFill>
                          <a:srgbClr val="E71224"/>
                        </a:solidFill>
                        <a:latin typeface="Cambria Math" panose="02040503050406030204" pitchFamily="18" charset="0"/>
                      </a:rPr>
                      <m:t>𝑣</m:t>
                    </m:r>
                  </m:oMath>
                </a14:m>
                <a:r>
                  <a:rPr lang="en-US" sz="2000" dirty="0"/>
                  <a:t>  </a:t>
                </a:r>
                <a14:m>
                  <m:oMath xmlns:m="http://schemas.openxmlformats.org/officeDocument/2006/math">
                    <m:r>
                      <a:rPr lang="it-IT" sz="2000" b="0" i="1" dirty="0" smtClean="0">
                        <a:solidFill>
                          <a:srgbClr val="E71224"/>
                        </a:solidFill>
                        <a:latin typeface="Cambria Math" panose="02040503050406030204" pitchFamily="18" charset="0"/>
                        <a:ea typeface="Cambria Math" panose="02040503050406030204" pitchFamily="18" charset="0"/>
                      </a:rPr>
                      <m:t>⋅</m:t>
                    </m:r>
                  </m:oMath>
                </a14:m>
                <a:r>
                  <a:rPr lang="en-US" sz="2000" dirty="0">
                    <a:solidFill>
                      <a:srgbClr val="E71224"/>
                    </a:solidFill>
                  </a:rPr>
                  <a:t>/M/</a:t>
                </a:r>
                <a14:m>
                  <m:oMath xmlns:m="http://schemas.openxmlformats.org/officeDocument/2006/math">
                    <m:sSub>
                      <m:sSubPr>
                        <m:ctrlPr>
                          <a:rPr lang="it-IT" sz="2000" i="1" dirty="0" smtClean="0">
                            <a:solidFill>
                              <a:srgbClr val="E71224"/>
                            </a:solidFill>
                            <a:latin typeface="Cambria Math" panose="02040503050406030204" pitchFamily="18" charset="0"/>
                            <a:ea typeface="Cambria Math" panose="02040503050406030204" pitchFamily="18" charset="0"/>
                          </a:rPr>
                        </m:ctrlPr>
                      </m:sSubPr>
                      <m:e>
                        <m:r>
                          <a:rPr lang="it-IT" sz="2000" i="1" dirty="0">
                            <a:solidFill>
                              <a:srgbClr val="E71224"/>
                            </a:solidFill>
                            <a:latin typeface="Cambria Math" panose="02040503050406030204" pitchFamily="18" charset="0"/>
                            <a:ea typeface="Cambria Math" panose="02040503050406030204" pitchFamily="18" charset="0"/>
                          </a:rPr>
                          <m:t>𝑚</m:t>
                        </m:r>
                      </m:e>
                      <m:sub>
                        <m:r>
                          <a:rPr lang="it-IT" sz="2000" i="1" dirty="0">
                            <a:solidFill>
                              <a:srgbClr val="E71224"/>
                            </a:solidFill>
                            <a:latin typeface="Cambria Math" panose="02040503050406030204" pitchFamily="18" charset="0"/>
                            <a:ea typeface="Cambria Math" panose="02040503050406030204" pitchFamily="18" charset="0"/>
                          </a:rPr>
                          <m:t>𝑖</m:t>
                        </m:r>
                      </m:sub>
                    </m:sSub>
                  </m:oMath>
                </a14:m>
                <a:r>
                  <a:rPr lang="en-US" sz="2000" dirty="0">
                    <a:solidFill>
                      <a:srgbClr val="E71224"/>
                    </a:solidFill>
                  </a:rPr>
                  <a:t> </a:t>
                </a:r>
                <a:r>
                  <a:rPr lang="en-US" sz="2000" dirty="0"/>
                  <a:t>node</a:t>
                </a:r>
                <a:r>
                  <a:rPr lang="en-US" altLang="it-IT" sz="2000" dirty="0"/>
                  <a:t>. </a:t>
                </a:r>
              </a:p>
              <a:p>
                <a:pPr marL="0" indent="0">
                  <a:buNone/>
                </a:pPr>
                <a:r>
                  <a:rPr lang="en-US" altLang="it-IT" sz="2000" dirty="0"/>
                  <a:t>Its </a:t>
                </a:r>
                <a:r>
                  <a:rPr lang="en-US" altLang="it-IT" sz="2000" dirty="0">
                    <a:solidFill>
                      <a:srgbClr val="E71224"/>
                    </a:solidFill>
                  </a:rPr>
                  <a:t>joint steady-state probability distribution </a:t>
                </a:r>
                <a:r>
                  <a:rPr lang="en-US" altLang="it-IT" sz="2000" dirty="0"/>
                  <a:t>takes the following </a:t>
                </a:r>
                <a:r>
                  <a:rPr lang="en-US" altLang="it-IT" sz="2000" b="1" dirty="0"/>
                  <a:t>product-like form</a:t>
                </a:r>
              </a:p>
              <a:p>
                <a:endParaRPr lang="en-US" altLang="it-IT" sz="4000" dirty="0"/>
              </a:p>
              <a:p>
                <a:endParaRPr lang="en-US" altLang="it-IT" sz="1000" dirty="0"/>
              </a:p>
              <a:p>
                <a:r>
                  <a:rPr lang="en-US" altLang="it-IT" sz="2000" dirty="0"/>
                  <a:t>where </a:t>
                </a:r>
                <a14:m>
                  <m:oMath xmlns:m="http://schemas.openxmlformats.org/officeDocument/2006/math">
                    <m:r>
                      <a:rPr lang="en-US" altLang="it-IT" sz="2000" i="1" dirty="0" smtClean="0">
                        <a:solidFill>
                          <a:srgbClr val="E71224"/>
                        </a:solidFill>
                        <a:latin typeface="Cambria Math" panose="02040503050406030204" pitchFamily="18" charset="0"/>
                      </a:rPr>
                      <m:t>𝜅</m:t>
                    </m:r>
                  </m:oMath>
                </a14:m>
                <a:r>
                  <a:rPr lang="en-US" altLang="it-IT" sz="2000" dirty="0"/>
                  <a:t> is a </a:t>
                </a:r>
                <a:r>
                  <a:rPr lang="en-US" altLang="it-IT" sz="2000" b="1" dirty="0"/>
                  <a:t>normalization constant </a:t>
                </a:r>
                <a:r>
                  <a:rPr lang="en-US" altLang="it-IT" sz="2000" dirty="0"/>
                  <a:t>that is derived by the next constraint</a:t>
                </a:r>
              </a:p>
              <a:p>
                <a:endParaRPr lang="en-US" altLang="it-IT" sz="1000" dirty="0"/>
              </a:p>
              <a:p>
                <a:endParaRPr lang="en-US" altLang="it-IT" sz="1000" dirty="0"/>
              </a:p>
              <a:p>
                <a:r>
                  <a:rPr lang="en-US" altLang="it-IT" sz="2000" dirty="0"/>
                  <a:t>while let</a:t>
                </a:r>
                <a:endParaRPr lang="en-US" altLang="it-IT" dirty="0"/>
              </a:p>
              <a:p>
                <a:endParaRPr lang="en-US" altLang="it-IT" sz="1000" dirty="0"/>
              </a:p>
              <a:p>
                <a:endParaRPr lang="en-US" altLang="it-IT" sz="1000" dirty="0"/>
              </a:p>
              <a:p>
                <a:endParaRPr lang="en-US" altLang="it-IT" sz="1000" dirty="0"/>
              </a:p>
              <a:p>
                <a:endParaRPr lang="en-US" altLang="it-IT" sz="2000" dirty="0"/>
              </a:p>
              <a:p>
                <a:endParaRPr lang="en-US" altLang="it-IT" sz="2000" dirty="0"/>
              </a:p>
              <a:p>
                <a:r>
                  <a:rPr lang="en-US" altLang="it-IT" sz="2000" dirty="0"/>
                  <a:t>then </a:t>
                </a:r>
                <a14:m>
                  <m:oMath xmlns:m="http://schemas.openxmlformats.org/officeDocument/2006/math">
                    <m:sSub>
                      <m:sSubPr>
                        <m:ctrlPr>
                          <a:rPr lang="it-IT" altLang="it-IT" sz="2000" b="0" i="1" dirty="0" smtClean="0">
                            <a:solidFill>
                              <a:srgbClr val="E71224"/>
                            </a:solidFill>
                            <a:latin typeface="Cambria Math" panose="02040503050406030204" pitchFamily="18" charset="0"/>
                          </a:rPr>
                        </m:ctrlPr>
                      </m:sSubPr>
                      <m:e>
                        <m:r>
                          <a:rPr lang="it-IT" altLang="it-IT" sz="2000" b="0" i="1" dirty="0" smtClean="0">
                            <a:solidFill>
                              <a:srgbClr val="E71224"/>
                            </a:solidFill>
                            <a:latin typeface="Cambria Math" panose="02040503050406030204" pitchFamily="18" charset="0"/>
                          </a:rPr>
                          <m:t>𝛽</m:t>
                        </m:r>
                      </m:e>
                      <m:sub>
                        <m:r>
                          <a:rPr lang="it-IT" altLang="it-IT" sz="2000" b="0" i="1" dirty="0" smtClean="0">
                            <a:solidFill>
                              <a:srgbClr val="E71224"/>
                            </a:solidFill>
                            <a:latin typeface="Cambria Math" panose="02040503050406030204" pitchFamily="18" charset="0"/>
                          </a:rPr>
                          <m:t>𝑖</m:t>
                        </m:r>
                      </m:sub>
                    </m:sSub>
                    <m:r>
                      <a:rPr lang="it-IT" altLang="it-IT" sz="2000" b="0" i="1" dirty="0" smtClean="0">
                        <a:solidFill>
                          <a:srgbClr val="E71224"/>
                        </a:solidFill>
                        <a:latin typeface="Cambria Math" panose="02040503050406030204" pitchFamily="18" charset="0"/>
                      </a:rPr>
                      <m:t>(</m:t>
                    </m:r>
                    <m:sSub>
                      <m:sSubPr>
                        <m:ctrlPr>
                          <a:rPr lang="it-IT" altLang="it-IT" sz="2000" b="0" i="1" dirty="0" smtClean="0">
                            <a:solidFill>
                              <a:srgbClr val="E71224"/>
                            </a:solidFill>
                            <a:latin typeface="Cambria Math" panose="02040503050406030204" pitchFamily="18" charset="0"/>
                          </a:rPr>
                        </m:ctrlPr>
                      </m:sSubPr>
                      <m:e>
                        <m:r>
                          <a:rPr lang="it-IT" altLang="it-IT" sz="2000" b="0" i="1" dirty="0" smtClean="0">
                            <a:solidFill>
                              <a:srgbClr val="E71224"/>
                            </a:solidFill>
                            <a:latin typeface="Cambria Math" panose="02040503050406030204" pitchFamily="18" charset="0"/>
                          </a:rPr>
                          <m:t>𝑥</m:t>
                        </m:r>
                      </m:e>
                      <m:sub>
                        <m:r>
                          <a:rPr lang="it-IT" altLang="it-IT" sz="2000" b="0" i="1" dirty="0" smtClean="0">
                            <a:solidFill>
                              <a:srgbClr val="E71224"/>
                            </a:solidFill>
                            <a:latin typeface="Cambria Math" panose="02040503050406030204" pitchFamily="18" charset="0"/>
                          </a:rPr>
                          <m:t>𝑖</m:t>
                        </m:r>
                      </m:sub>
                    </m:sSub>
                    <m:r>
                      <a:rPr lang="it-IT" altLang="it-IT" sz="2000" b="0" i="1" dirty="0" smtClean="0">
                        <a:solidFill>
                          <a:srgbClr val="E71224"/>
                        </a:solidFill>
                        <a:latin typeface="Cambria Math" panose="02040503050406030204" pitchFamily="18" charset="0"/>
                      </a:rPr>
                      <m:t>)</m:t>
                    </m:r>
                  </m:oMath>
                </a14:m>
                <a:r>
                  <a:rPr lang="en-US" altLang="it-IT" sz="2000" dirty="0"/>
                  <a:t> are</a:t>
                </a:r>
              </a:p>
              <a:p>
                <a:endParaRPr lang="en-US" altLang="it-IT" dirty="0"/>
              </a:p>
              <a:p>
                <a:endParaRPr lang="en-US" altLang="it-IT" dirty="0"/>
              </a:p>
              <a:p>
                <a:endParaRPr lang="it-IT" sz="5000" dirty="0"/>
              </a:p>
              <a:p>
                <a:endParaRPr lang="it-IT" dirty="0">
                  <a:ea typeface="Cambria Math" panose="02040503050406030204" pitchFamily="18" charset="0"/>
                </a:endParaRPr>
              </a:p>
              <a:p>
                <a:endParaRPr lang="en-US" dirty="0">
                  <a:solidFill>
                    <a:srgbClr val="E71224"/>
                  </a:solidFill>
                </a:endParaRPr>
              </a:p>
              <a:p>
                <a:endParaRPr lang="en-US" dirty="0">
                  <a:solidFill>
                    <a:srgbClr val="E71224"/>
                  </a:solidFill>
                </a:endParaRPr>
              </a:p>
              <a:p>
                <a:endParaRPr lang="en-US" dirty="0">
                  <a:solidFill>
                    <a:srgbClr val="E71224"/>
                  </a:solidFill>
                </a:endParaRPr>
              </a:p>
              <a:p>
                <a:endParaRPr lang="en-US" dirty="0">
                  <a:solidFill>
                    <a:srgbClr val="E71224"/>
                  </a:solidFill>
                </a:endParaRPr>
              </a:p>
              <a:p>
                <a:endParaRPr lang="en-GB" dirty="0"/>
              </a:p>
            </p:txBody>
          </p:sp>
        </mc:Choice>
        <mc:Fallback>
          <p:sp>
            <p:nvSpPr>
              <p:cNvPr id="3" name="Segnaposto contenuto 2">
                <a:extLst>
                  <a:ext uri="{FF2B5EF4-FFF2-40B4-BE49-F238E27FC236}">
                    <a16:creationId xmlns:a16="http://schemas.microsoft.com/office/drawing/2014/main" id="{E4DEADE4-A69F-4E70-A409-ABDEB8E188A2}"/>
                  </a:ext>
                </a:extLst>
              </p:cNvPr>
              <p:cNvSpPr>
                <a:spLocks noGrp="1" noRot="1" noChangeAspect="1" noMove="1" noResize="1" noEditPoints="1" noAdjustHandles="1" noChangeArrowheads="1" noChangeShapeType="1" noTextEdit="1"/>
              </p:cNvSpPr>
              <p:nvPr>
                <p:ph idx="1"/>
              </p:nvPr>
            </p:nvSpPr>
            <p:spPr>
              <a:xfrm>
                <a:off x="417714" y="995684"/>
                <a:ext cx="9445336" cy="6059058"/>
              </a:xfrm>
              <a:blipFill>
                <a:blip r:embed="rId11"/>
                <a:stretch>
                  <a:fillRect l="-710" t="-1006"/>
                </a:stretch>
              </a:blipFill>
            </p:spPr>
            <p:txBody>
              <a:bodyPr/>
              <a:lstStyle/>
              <a:p>
                <a:r>
                  <a:rPr lang="it-IT">
                    <a:noFill/>
                  </a:rPr>
                  <a:t> </a:t>
                </a:r>
              </a:p>
            </p:txBody>
          </p:sp>
        </mc:Fallback>
      </mc:AlternateContent>
      <p:sp>
        <p:nvSpPr>
          <p:cNvPr id="4" name="Segnaposto piè di pagina 3">
            <a:extLst>
              <a:ext uri="{FF2B5EF4-FFF2-40B4-BE49-F238E27FC236}">
                <a16:creationId xmlns:a16="http://schemas.microsoft.com/office/drawing/2014/main" id="{68E8AB4B-6710-4D97-BDCA-AE7F87A7C4BF}"/>
              </a:ext>
            </a:extLst>
          </p:cNvPr>
          <p:cNvSpPr>
            <a:spLocks noGrp="1"/>
          </p:cNvSpPr>
          <p:nvPr>
            <p:ph type="ftr" sz="quarter" idx="11"/>
          </p:nvPr>
        </p:nvSpPr>
        <p:spPr/>
        <p:txBody>
          <a:bodyPr/>
          <a:lstStyle/>
          <a:p>
            <a:r>
              <a:rPr lang="it-IT"/>
              <a:t>alessandro.pilloni@unica.it</a:t>
            </a:r>
            <a:endParaRPr lang="it-IT" dirty="0"/>
          </a:p>
        </p:txBody>
      </p:sp>
      <p:sp>
        <p:nvSpPr>
          <p:cNvPr id="5" name="Segnaposto numero diapositiva 4">
            <a:extLst>
              <a:ext uri="{FF2B5EF4-FFF2-40B4-BE49-F238E27FC236}">
                <a16:creationId xmlns:a16="http://schemas.microsoft.com/office/drawing/2014/main" id="{AE38DDB4-CA4E-452F-8FB0-8D284904B49C}"/>
              </a:ext>
            </a:extLst>
          </p:cNvPr>
          <p:cNvSpPr>
            <a:spLocks noGrp="1"/>
          </p:cNvSpPr>
          <p:nvPr>
            <p:ph type="sldNum" sz="quarter" idx="12"/>
          </p:nvPr>
        </p:nvSpPr>
        <p:spPr/>
        <p:txBody>
          <a:bodyPr/>
          <a:lstStyle/>
          <a:p>
            <a:fld id="{77D38DAF-82E5-4F16-9708-7032B2640FE9}" type="slidenum">
              <a:rPr lang="it-IT" smtClean="0"/>
              <a:t>29</a:t>
            </a:fld>
            <a:endParaRPr lang="it-IT"/>
          </a:p>
        </p:txBody>
      </p:sp>
      <p:pic>
        <p:nvPicPr>
          <p:cNvPr id="27" name="Immagine 26">
            <a:extLst>
              <a:ext uri="{FF2B5EF4-FFF2-40B4-BE49-F238E27FC236}">
                <a16:creationId xmlns:a16="http://schemas.microsoft.com/office/drawing/2014/main" id="{EC2FED49-BA98-4AC1-901B-FF297EE0F4B0}"/>
              </a:ext>
            </a:extLst>
          </p:cNvPr>
          <p:cNvPicPr>
            <a:picLocks noChangeAspect="1"/>
          </p:cNvPicPr>
          <p:nvPr>
            <p:custDataLst>
              <p:tags r:id="rId1"/>
            </p:custDataLst>
          </p:nvPr>
        </p:nvPicPr>
        <p:blipFill>
          <a:blip r:embed="rId12">
            <a:extLst>
              <a:ext uri="{28A0092B-C50C-407E-A947-70E740481C1C}">
                <a14:useLocalDpi xmlns:a14="http://schemas.microsoft.com/office/drawing/2010/main" val="0"/>
              </a:ext>
            </a:extLst>
          </a:blip>
          <a:stretch>
            <a:fillRect/>
          </a:stretch>
        </p:blipFill>
        <p:spPr>
          <a:xfrm>
            <a:off x="2268175" y="1941035"/>
            <a:ext cx="5221185" cy="645253"/>
          </a:xfrm>
          <a:prstGeom prst="rect">
            <a:avLst/>
          </a:prstGeom>
        </p:spPr>
      </p:pic>
      <p:grpSp>
        <p:nvGrpSpPr>
          <p:cNvPr id="49" name="Gruppo 48">
            <a:extLst>
              <a:ext uri="{FF2B5EF4-FFF2-40B4-BE49-F238E27FC236}">
                <a16:creationId xmlns:a16="http://schemas.microsoft.com/office/drawing/2014/main" id="{9981A6BD-8DEB-4234-AD9C-A997D0CBE6F7}"/>
              </a:ext>
            </a:extLst>
          </p:cNvPr>
          <p:cNvGrpSpPr/>
          <p:nvPr/>
        </p:nvGrpSpPr>
        <p:grpSpPr>
          <a:xfrm>
            <a:off x="3354076" y="3324152"/>
            <a:ext cx="6221918" cy="1728114"/>
            <a:chOff x="3354076" y="3324152"/>
            <a:chExt cx="6221918" cy="1728114"/>
          </a:xfrm>
        </p:grpSpPr>
        <p:grpSp>
          <p:nvGrpSpPr>
            <p:cNvPr id="48" name="Gruppo 47">
              <a:extLst>
                <a:ext uri="{FF2B5EF4-FFF2-40B4-BE49-F238E27FC236}">
                  <a16:creationId xmlns:a16="http://schemas.microsoft.com/office/drawing/2014/main" id="{A8555E04-717A-45F6-B9BC-6EB675D198FC}"/>
                </a:ext>
              </a:extLst>
            </p:cNvPr>
            <p:cNvGrpSpPr/>
            <p:nvPr>
              <p:custDataLst>
                <p:tags r:id="rId7"/>
              </p:custDataLst>
            </p:nvPr>
          </p:nvGrpSpPr>
          <p:grpSpPr>
            <a:xfrm>
              <a:off x="3354076" y="3324152"/>
              <a:ext cx="6221918" cy="1544894"/>
              <a:chOff x="3354076" y="3324152"/>
              <a:chExt cx="6221918" cy="1544894"/>
            </a:xfrm>
          </p:grpSpPr>
          <p:pic>
            <p:nvPicPr>
              <p:cNvPr id="47" name="Immagine 46">
                <a:extLst>
                  <a:ext uri="{FF2B5EF4-FFF2-40B4-BE49-F238E27FC236}">
                    <a16:creationId xmlns:a16="http://schemas.microsoft.com/office/drawing/2014/main" id="{AEC02FFC-7921-41AC-831E-3F5A8FD9ED17}"/>
                  </a:ext>
                </a:extLst>
              </p:cNvPr>
              <p:cNvPicPr>
                <a:picLocks noChangeAspect="1"/>
              </p:cNvPicPr>
              <p:nvPr>
                <p:custDataLst>
                  <p:tags r:id="rId8"/>
                </p:custDataLst>
              </p:nvPr>
            </p:nvPicPr>
            <p:blipFill>
              <a:blip r:embed="rId13">
                <a:extLst>
                  <a:ext uri="{28A0092B-C50C-407E-A947-70E740481C1C}">
                    <a14:useLocalDpi xmlns:a14="http://schemas.microsoft.com/office/drawing/2010/main" val="0"/>
                  </a:ext>
                </a:extLst>
              </a:blip>
              <a:stretch>
                <a:fillRect/>
              </a:stretch>
            </p:blipFill>
            <p:spPr>
              <a:xfrm>
                <a:off x="4395336" y="3324152"/>
                <a:ext cx="5180658" cy="700716"/>
              </a:xfrm>
              <a:prstGeom prst="rect">
                <a:avLst/>
              </a:prstGeom>
            </p:spPr>
          </p:pic>
          <p:sp>
            <p:nvSpPr>
              <p:cNvPr id="7" name="Freccia circolare a destra 6">
                <a:extLst>
                  <a:ext uri="{FF2B5EF4-FFF2-40B4-BE49-F238E27FC236}">
                    <a16:creationId xmlns:a16="http://schemas.microsoft.com/office/drawing/2014/main" id="{7C713BB1-279C-41D8-AF64-96045AE57366}"/>
                  </a:ext>
                </a:extLst>
              </p:cNvPr>
              <p:cNvSpPr/>
              <p:nvPr/>
            </p:nvSpPr>
            <p:spPr>
              <a:xfrm>
                <a:off x="3354076" y="3531639"/>
                <a:ext cx="866211" cy="1337407"/>
              </a:xfrm>
              <a:prstGeom prst="curvedRightArrow">
                <a:avLst/>
              </a:prstGeom>
              <a:solidFill>
                <a:srgbClr val="E71224"/>
              </a:solidFill>
              <a:ln>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sp>
          <p:nvSpPr>
            <p:cNvPr id="28" name="Rettangolo con angoli arrotondati 27">
              <a:extLst>
                <a:ext uri="{FF2B5EF4-FFF2-40B4-BE49-F238E27FC236}">
                  <a16:creationId xmlns:a16="http://schemas.microsoft.com/office/drawing/2014/main" id="{AAD49ABD-E3A5-471E-AC3E-BFD08ACAB270}"/>
                </a:ext>
              </a:extLst>
            </p:cNvPr>
            <p:cNvSpPr/>
            <p:nvPr/>
          </p:nvSpPr>
          <p:spPr>
            <a:xfrm>
              <a:off x="4395336" y="4175765"/>
              <a:ext cx="3643894" cy="876501"/>
            </a:xfrm>
            <a:prstGeom prst="roundRect">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it-IT" sz="1800" dirty="0"/>
                <a:t>let</a:t>
              </a:r>
              <a:endParaRPr lang="it-IT" dirty="0"/>
            </a:p>
          </p:txBody>
        </p:sp>
      </p:grpSp>
      <p:grpSp>
        <p:nvGrpSpPr>
          <p:cNvPr id="41" name="Gruppo 40">
            <a:extLst>
              <a:ext uri="{FF2B5EF4-FFF2-40B4-BE49-F238E27FC236}">
                <a16:creationId xmlns:a16="http://schemas.microsoft.com/office/drawing/2014/main" id="{08A1A102-BBA6-49B9-B13F-47873498A171}"/>
              </a:ext>
            </a:extLst>
          </p:cNvPr>
          <p:cNvGrpSpPr/>
          <p:nvPr/>
        </p:nvGrpSpPr>
        <p:grpSpPr>
          <a:xfrm>
            <a:off x="2952095" y="5363965"/>
            <a:ext cx="6623899" cy="1787212"/>
            <a:chOff x="2676770" y="5411749"/>
            <a:chExt cx="6623899" cy="1787212"/>
          </a:xfrm>
        </p:grpSpPr>
        <p:grpSp>
          <p:nvGrpSpPr>
            <p:cNvPr id="39" name="Gruppo 38">
              <a:extLst>
                <a:ext uri="{FF2B5EF4-FFF2-40B4-BE49-F238E27FC236}">
                  <a16:creationId xmlns:a16="http://schemas.microsoft.com/office/drawing/2014/main" id="{284488F4-5163-44FE-8967-A1514C3A7DAB}"/>
                </a:ext>
              </a:extLst>
            </p:cNvPr>
            <p:cNvGrpSpPr/>
            <p:nvPr/>
          </p:nvGrpSpPr>
          <p:grpSpPr>
            <a:xfrm>
              <a:off x="2676770" y="5411749"/>
              <a:ext cx="6623899" cy="1787212"/>
              <a:chOff x="2660667" y="5432934"/>
              <a:chExt cx="6623899" cy="1787212"/>
            </a:xfrm>
          </p:grpSpPr>
          <p:pic>
            <p:nvPicPr>
              <p:cNvPr id="38" name="Immagine 37">
                <a:extLst>
                  <a:ext uri="{FF2B5EF4-FFF2-40B4-BE49-F238E27FC236}">
                    <a16:creationId xmlns:a16="http://schemas.microsoft.com/office/drawing/2014/main" id="{DA9729A3-98E6-447E-AB82-46DAFAA4611D}"/>
                  </a:ext>
                </a:extLst>
              </p:cNvPr>
              <p:cNvPicPr>
                <a:picLocks noChangeAspect="1"/>
              </p:cNvPicPr>
              <p:nvPr>
                <p:custDataLst>
                  <p:tags r:id="rId5"/>
                </p:custDataLst>
              </p:nvPr>
            </p:nvPicPr>
            <p:blipFill>
              <a:blip r:embed="rId14">
                <a:extLst>
                  <a:ext uri="{28A0092B-C50C-407E-A947-70E740481C1C}">
                    <a14:useLocalDpi xmlns:a14="http://schemas.microsoft.com/office/drawing/2010/main" val="0"/>
                  </a:ext>
                </a:extLst>
              </a:blip>
              <a:stretch>
                <a:fillRect/>
              </a:stretch>
            </p:blipFill>
            <p:spPr>
              <a:xfrm>
                <a:off x="5808757" y="5929479"/>
                <a:ext cx="3475809" cy="1290667"/>
              </a:xfrm>
              <a:prstGeom prst="rect">
                <a:avLst/>
              </a:prstGeom>
            </p:spPr>
          </p:pic>
          <p:pic>
            <p:nvPicPr>
              <p:cNvPr id="15" name="Immagine 14">
                <a:extLst>
                  <a:ext uri="{FF2B5EF4-FFF2-40B4-BE49-F238E27FC236}">
                    <a16:creationId xmlns:a16="http://schemas.microsoft.com/office/drawing/2014/main" id="{5BFD0D95-0FE2-415A-8949-FF2D2AD3F0BC}"/>
                  </a:ext>
                </a:extLst>
              </p:cNvPr>
              <p:cNvPicPr>
                <a:picLocks noChangeAspect="1"/>
              </p:cNvPicPr>
              <p:nvPr>
                <p:custDataLst>
                  <p:tags r:id="rId6"/>
                </p:custDataLst>
              </p:nvPr>
            </p:nvPicPr>
            <p:blipFill>
              <a:blip r:embed="rId15">
                <a:extLst>
                  <a:ext uri="{28A0092B-C50C-407E-A947-70E740481C1C}">
                    <a14:useLocalDpi xmlns:a14="http://schemas.microsoft.com/office/drawing/2010/main" val="0"/>
                  </a:ext>
                </a:extLst>
              </a:blip>
              <a:stretch>
                <a:fillRect/>
              </a:stretch>
            </p:blipFill>
            <p:spPr>
              <a:xfrm>
                <a:off x="5925904" y="5463948"/>
                <a:ext cx="2899844" cy="314633"/>
              </a:xfrm>
              <a:prstGeom prst="rect">
                <a:avLst/>
              </a:prstGeom>
            </p:spPr>
          </p:pic>
          <mc:AlternateContent xmlns:mc="http://schemas.openxmlformats.org/markup-compatibility/2006" xmlns:a14="http://schemas.microsoft.com/office/drawing/2010/main">
            <mc:Choice Requires="a14">
              <p:sp>
                <p:nvSpPr>
                  <p:cNvPr id="34" name="Rettangolo 33">
                    <a:extLst>
                      <a:ext uri="{FF2B5EF4-FFF2-40B4-BE49-F238E27FC236}">
                        <a16:creationId xmlns:a16="http://schemas.microsoft.com/office/drawing/2014/main" id="{3F08AF3A-64AA-42AF-876A-9DFCF9875458}"/>
                      </a:ext>
                    </a:extLst>
                  </p:cNvPr>
                  <p:cNvSpPr/>
                  <p:nvPr/>
                </p:nvSpPr>
                <p:spPr>
                  <a:xfrm>
                    <a:off x="2660667" y="5432934"/>
                    <a:ext cx="5038725" cy="400110"/>
                  </a:xfrm>
                  <a:prstGeom prst="rect">
                    <a:avLst/>
                  </a:prstGeom>
                </p:spPr>
                <p:txBody>
                  <a:bodyPr>
                    <a:spAutoFit/>
                  </a:bodyPr>
                  <a:lstStyle/>
                  <a:p>
                    <a:r>
                      <a:rPr lang="it-IT" sz="2000" dirty="0"/>
                      <a:t>If the </a:t>
                    </a:r>
                    <a14:m>
                      <m:oMath xmlns:m="http://schemas.openxmlformats.org/officeDocument/2006/math">
                        <m:r>
                          <a:rPr lang="it-IT" sz="2000" i="1" dirty="0">
                            <a:solidFill>
                              <a:srgbClr val="E71224"/>
                            </a:solidFill>
                            <a:latin typeface="Cambria Math" panose="02040503050406030204" pitchFamily="18" charset="0"/>
                          </a:rPr>
                          <m:t>𝑖</m:t>
                        </m:r>
                      </m:oMath>
                    </a14:m>
                    <a:r>
                      <a:rPr lang="it-IT" sz="2000" dirty="0"/>
                      <a:t>-</a:t>
                    </a:r>
                    <a:r>
                      <a:rPr lang="it-IT" sz="2000" dirty="0" err="1"/>
                      <a:t>th</a:t>
                    </a:r>
                    <a:r>
                      <a:rPr lang="it-IT" sz="2000" dirty="0"/>
                      <a:t> </a:t>
                    </a:r>
                    <a:r>
                      <a:rPr lang="it-IT" sz="2000" dirty="0" err="1"/>
                      <a:t>node</a:t>
                    </a:r>
                    <a:r>
                      <a:rPr lang="it-IT" sz="2000" dirty="0"/>
                      <a:t> </a:t>
                    </a:r>
                    <a:r>
                      <a:rPr lang="it-IT" sz="2000" dirty="0" err="1"/>
                      <a:t>is</a:t>
                    </a:r>
                    <a:r>
                      <a:rPr lang="it-IT" sz="2000" dirty="0"/>
                      <a:t> a </a:t>
                    </a:r>
                    <a14:m>
                      <m:oMath xmlns:m="http://schemas.openxmlformats.org/officeDocument/2006/math">
                        <m:r>
                          <a:rPr lang="it-IT" sz="2000" i="1" dirty="0">
                            <a:latin typeface="Cambria Math" panose="02040503050406030204" pitchFamily="18" charset="0"/>
                          </a:rPr>
                          <m:t>⋅</m:t>
                        </m:r>
                      </m:oMath>
                    </a14:m>
                    <a:r>
                      <a:rPr lang="it-IT" sz="2000" dirty="0"/>
                      <a:t>/M/1</a:t>
                    </a:r>
                  </a:p>
                </p:txBody>
              </p:sp>
            </mc:Choice>
            <mc:Fallback xmlns="">
              <p:sp>
                <p:nvSpPr>
                  <p:cNvPr id="34" name="Rettangolo 33">
                    <a:extLst>
                      <a:ext uri="{FF2B5EF4-FFF2-40B4-BE49-F238E27FC236}">
                        <a16:creationId xmlns:a16="http://schemas.microsoft.com/office/drawing/2014/main" id="{3F08AF3A-64AA-42AF-876A-9DFCF9875458}"/>
                      </a:ext>
                    </a:extLst>
                  </p:cNvPr>
                  <p:cNvSpPr>
                    <a:spLocks noRot="1" noChangeAspect="1" noMove="1" noResize="1" noEditPoints="1" noAdjustHandles="1" noChangeArrowheads="1" noChangeShapeType="1" noTextEdit="1"/>
                  </p:cNvSpPr>
                  <p:nvPr/>
                </p:nvSpPr>
                <p:spPr>
                  <a:xfrm>
                    <a:off x="2660667" y="5432934"/>
                    <a:ext cx="5038725" cy="400110"/>
                  </a:xfrm>
                  <a:prstGeom prst="rect">
                    <a:avLst/>
                  </a:prstGeom>
                  <a:blipFill>
                    <a:blip r:embed="rId19"/>
                    <a:stretch>
                      <a:fillRect l="-1209" t="-9091" b="-25758"/>
                    </a:stretch>
                  </a:blipFill>
                </p:spPr>
                <p:txBody>
                  <a:bodyPr/>
                  <a:lstStyle/>
                  <a:p>
                    <a:r>
                      <a:rPr lang="it-IT">
                        <a:noFill/>
                      </a:rPr>
                      <a:t> </a:t>
                    </a:r>
                  </a:p>
                </p:txBody>
              </p:sp>
            </mc:Fallback>
          </mc:AlternateContent>
        </p:grpSp>
        <mc:AlternateContent xmlns:mc="http://schemas.openxmlformats.org/markup-compatibility/2006" xmlns:a14="http://schemas.microsoft.com/office/drawing/2010/main">
          <mc:Choice Requires="a14">
            <p:sp>
              <p:nvSpPr>
                <p:cNvPr id="40" name="Rettangolo 39">
                  <a:extLst>
                    <a:ext uri="{FF2B5EF4-FFF2-40B4-BE49-F238E27FC236}">
                      <a16:creationId xmlns:a16="http://schemas.microsoft.com/office/drawing/2014/main" id="{0FEA18FB-B8C3-429F-B309-7949DE3DB795}"/>
                    </a:ext>
                  </a:extLst>
                </p:cNvPr>
                <p:cNvSpPr/>
                <p:nvPr/>
              </p:nvSpPr>
              <p:spPr>
                <a:xfrm>
                  <a:off x="2676770" y="6316607"/>
                  <a:ext cx="3016723" cy="400110"/>
                </a:xfrm>
                <a:prstGeom prst="rect">
                  <a:avLst/>
                </a:prstGeom>
              </p:spPr>
              <p:txBody>
                <a:bodyPr wrap="none">
                  <a:spAutoFit/>
                </a:bodyPr>
                <a:lstStyle/>
                <a:p>
                  <a:r>
                    <a:rPr lang="it-IT" sz="2000" dirty="0"/>
                    <a:t>If the </a:t>
                  </a:r>
                  <a14:m>
                    <m:oMath xmlns:m="http://schemas.openxmlformats.org/officeDocument/2006/math">
                      <m:r>
                        <a:rPr lang="it-IT" sz="2000" i="1" dirty="0">
                          <a:solidFill>
                            <a:srgbClr val="E71224"/>
                          </a:solidFill>
                          <a:latin typeface="Cambria Math" panose="02040503050406030204" pitchFamily="18" charset="0"/>
                        </a:rPr>
                        <m:t>𝑖</m:t>
                      </m:r>
                    </m:oMath>
                  </a14:m>
                  <a:r>
                    <a:rPr lang="it-IT" sz="2000" dirty="0"/>
                    <a:t>-</a:t>
                  </a:r>
                  <a:r>
                    <a:rPr lang="it-IT" sz="2000" dirty="0" err="1"/>
                    <a:t>th</a:t>
                  </a:r>
                  <a:r>
                    <a:rPr lang="it-IT" sz="2000" dirty="0"/>
                    <a:t> </a:t>
                  </a:r>
                  <a:r>
                    <a:rPr lang="it-IT" sz="2000" dirty="0" err="1"/>
                    <a:t>node</a:t>
                  </a:r>
                  <a:r>
                    <a:rPr lang="it-IT" sz="2000" dirty="0"/>
                    <a:t> </a:t>
                  </a:r>
                  <a:r>
                    <a:rPr lang="it-IT" sz="2000" dirty="0" err="1"/>
                    <a:t>is</a:t>
                  </a:r>
                  <a:r>
                    <a:rPr lang="it-IT" sz="2000" dirty="0"/>
                    <a:t> a </a:t>
                  </a:r>
                  <a14:m>
                    <m:oMath xmlns:m="http://schemas.openxmlformats.org/officeDocument/2006/math">
                      <m:r>
                        <a:rPr lang="it-IT" sz="2000" i="1" dirty="0">
                          <a:latin typeface="Cambria Math" panose="02040503050406030204" pitchFamily="18" charset="0"/>
                        </a:rPr>
                        <m:t>⋅</m:t>
                      </m:r>
                    </m:oMath>
                  </a14:m>
                  <a:r>
                    <a:rPr lang="it-IT" sz="2000" dirty="0"/>
                    <a:t>/M/</a:t>
                  </a:r>
                  <a14:m>
                    <m:oMath xmlns:m="http://schemas.openxmlformats.org/officeDocument/2006/math">
                      <m:sSub>
                        <m:sSubPr>
                          <m:ctrlPr>
                            <a:rPr lang="it-IT" sz="2000" i="1" dirty="0">
                              <a:latin typeface="Cambria Math" panose="02040503050406030204" pitchFamily="18" charset="0"/>
                              <a:ea typeface="Cambria Math" panose="02040503050406030204" pitchFamily="18" charset="0"/>
                            </a:rPr>
                          </m:ctrlPr>
                        </m:sSubPr>
                        <m:e>
                          <m:r>
                            <a:rPr lang="it-IT" sz="2000" i="1" dirty="0">
                              <a:latin typeface="Cambria Math" panose="02040503050406030204" pitchFamily="18" charset="0"/>
                              <a:ea typeface="Cambria Math" panose="02040503050406030204" pitchFamily="18" charset="0"/>
                            </a:rPr>
                            <m:t>𝑚</m:t>
                          </m:r>
                        </m:e>
                        <m:sub>
                          <m:r>
                            <a:rPr lang="it-IT" sz="2000" i="1" dirty="0">
                              <a:latin typeface="Cambria Math" panose="02040503050406030204" pitchFamily="18" charset="0"/>
                              <a:ea typeface="Cambria Math" panose="02040503050406030204" pitchFamily="18" charset="0"/>
                            </a:rPr>
                            <m:t>𝑖</m:t>
                          </m:r>
                        </m:sub>
                      </m:sSub>
                    </m:oMath>
                  </a14:m>
                  <a:endParaRPr lang="en-GB" sz="2000" dirty="0"/>
                </a:p>
              </p:txBody>
            </p:sp>
          </mc:Choice>
          <mc:Fallback xmlns="">
            <p:sp>
              <p:nvSpPr>
                <p:cNvPr id="40" name="Rettangolo 39">
                  <a:extLst>
                    <a:ext uri="{FF2B5EF4-FFF2-40B4-BE49-F238E27FC236}">
                      <a16:creationId xmlns:a16="http://schemas.microsoft.com/office/drawing/2014/main" id="{0FEA18FB-B8C3-429F-B309-7949DE3DB795}"/>
                    </a:ext>
                  </a:extLst>
                </p:cNvPr>
                <p:cNvSpPr>
                  <a:spLocks noRot="1" noChangeAspect="1" noMove="1" noResize="1" noEditPoints="1" noAdjustHandles="1" noChangeArrowheads="1" noChangeShapeType="1" noTextEdit="1"/>
                </p:cNvSpPr>
                <p:nvPr/>
              </p:nvSpPr>
              <p:spPr>
                <a:xfrm>
                  <a:off x="2676770" y="6316607"/>
                  <a:ext cx="3016723" cy="400110"/>
                </a:xfrm>
                <a:prstGeom prst="rect">
                  <a:avLst/>
                </a:prstGeom>
                <a:blipFill>
                  <a:blip r:embed="rId20"/>
                  <a:stretch>
                    <a:fillRect l="-2020" t="-7576" b="-25758"/>
                  </a:stretch>
                </a:blipFill>
              </p:spPr>
              <p:txBody>
                <a:bodyPr/>
                <a:lstStyle/>
                <a:p>
                  <a:r>
                    <a:rPr lang="it-IT">
                      <a:noFill/>
                    </a:rPr>
                    <a:t> </a:t>
                  </a:r>
                </a:p>
              </p:txBody>
            </p:sp>
          </mc:Fallback>
        </mc:AlternateContent>
      </p:grpSp>
      <p:pic>
        <p:nvPicPr>
          <p:cNvPr id="6" name="Immagine 5">
            <a:extLst>
              <a:ext uri="{FF2B5EF4-FFF2-40B4-BE49-F238E27FC236}">
                <a16:creationId xmlns:a16="http://schemas.microsoft.com/office/drawing/2014/main" id="{6119FEC6-B9F0-4E1F-BAD2-68A5475E0148}"/>
              </a:ext>
            </a:extLst>
          </p:cNvPr>
          <p:cNvPicPr>
            <a:picLocks noChangeAspect="1"/>
          </p:cNvPicPr>
          <p:nvPr>
            <p:custDataLst>
              <p:tags r:id="rId2"/>
            </p:custDataLst>
          </p:nvPr>
        </p:nvPicPr>
        <p:blipFill>
          <a:blip r:embed="rId21">
            <a:extLst>
              <a:ext uri="{28A0092B-C50C-407E-A947-70E740481C1C}">
                <a14:useLocalDpi xmlns:a14="http://schemas.microsoft.com/office/drawing/2010/main" val="0"/>
              </a:ext>
            </a:extLst>
          </a:blip>
          <a:stretch>
            <a:fillRect/>
          </a:stretch>
        </p:blipFill>
        <p:spPr>
          <a:xfrm>
            <a:off x="1128275" y="4934228"/>
            <a:ext cx="833753" cy="645253"/>
          </a:xfrm>
          <a:prstGeom prst="rect">
            <a:avLst/>
          </a:prstGeom>
        </p:spPr>
      </p:pic>
      <p:pic>
        <p:nvPicPr>
          <p:cNvPr id="8" name="Immagine 7">
            <a:extLst>
              <a:ext uri="{FF2B5EF4-FFF2-40B4-BE49-F238E27FC236}">
                <a16:creationId xmlns:a16="http://schemas.microsoft.com/office/drawing/2014/main" id="{1D6D4534-6200-4442-84E2-76EE38D6914B}"/>
              </a:ext>
            </a:extLst>
          </p:cNvPr>
          <p:cNvPicPr>
            <a:picLocks noChangeAspect="1"/>
          </p:cNvPicPr>
          <p:nvPr>
            <p:custDataLst>
              <p:tags r:id="rId3"/>
            </p:custDataLst>
          </p:nvPr>
        </p:nvPicPr>
        <p:blipFill>
          <a:blip r:embed="rId22">
            <a:extLst>
              <a:ext uri="{28A0092B-C50C-407E-A947-70E740481C1C}">
                <a14:useLocalDpi xmlns:a14="http://schemas.microsoft.com/office/drawing/2010/main" val="0"/>
              </a:ext>
            </a:extLst>
          </a:blip>
          <a:stretch>
            <a:fillRect/>
          </a:stretch>
        </p:blipFill>
        <p:spPr>
          <a:xfrm>
            <a:off x="800785" y="4437173"/>
            <a:ext cx="1821057" cy="255561"/>
          </a:xfrm>
          <a:prstGeom prst="rect">
            <a:avLst/>
          </a:prstGeom>
        </p:spPr>
      </p:pic>
      <p:sp>
        <p:nvSpPr>
          <p:cNvPr id="10" name="Rettangolo con angoli arrotondati 9">
            <a:extLst>
              <a:ext uri="{FF2B5EF4-FFF2-40B4-BE49-F238E27FC236}">
                <a16:creationId xmlns:a16="http://schemas.microsoft.com/office/drawing/2014/main" id="{228181A8-CC68-BABB-3BEC-F9DC33918D38}"/>
              </a:ext>
            </a:extLst>
          </p:cNvPr>
          <p:cNvSpPr/>
          <p:nvPr/>
        </p:nvSpPr>
        <p:spPr>
          <a:xfrm>
            <a:off x="2716334" y="5203164"/>
            <a:ext cx="7146715" cy="2002476"/>
          </a:xfrm>
          <a:prstGeom prst="roundRect">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it-IT" sz="1800" dirty="0"/>
              <a:t>let</a:t>
            </a:r>
            <a:endParaRPr lang="it-IT" dirty="0"/>
          </a:p>
        </p:txBody>
      </p:sp>
      <p:pic>
        <p:nvPicPr>
          <p:cNvPr id="13" name="Immagine 12">
            <a:extLst>
              <a:ext uri="{FF2B5EF4-FFF2-40B4-BE49-F238E27FC236}">
                <a16:creationId xmlns:a16="http://schemas.microsoft.com/office/drawing/2014/main" id="{66D7D8CC-67F3-4B60-A35D-651A8F242CDE}"/>
              </a:ext>
            </a:extLst>
          </p:cNvPr>
          <p:cNvPicPr>
            <a:picLocks noChangeAspect="1"/>
          </p:cNvPicPr>
          <p:nvPr>
            <p:custDataLst>
              <p:tags r:id="rId4"/>
            </p:custDataLst>
          </p:nvPr>
        </p:nvPicPr>
        <p:blipFill>
          <a:blip r:embed="rId23">
            <a:extLst>
              <a:ext uri="{28A0092B-C50C-407E-A947-70E740481C1C}">
                <a14:useLocalDpi xmlns:a14="http://schemas.microsoft.com/office/drawing/2010/main" val="0"/>
              </a:ext>
            </a:extLst>
          </a:blip>
          <a:stretch>
            <a:fillRect/>
          </a:stretch>
        </p:blipFill>
        <p:spPr>
          <a:xfrm>
            <a:off x="4869474" y="4268720"/>
            <a:ext cx="2619886" cy="690590"/>
          </a:xfrm>
          <a:prstGeom prst="rect">
            <a:avLst/>
          </a:prstGeom>
        </p:spPr>
      </p:pic>
    </p:spTree>
    <p:extLst>
      <p:ext uri="{BB962C8B-B14F-4D97-AF65-F5344CB8AC3E}">
        <p14:creationId xmlns:p14="http://schemas.microsoft.com/office/powerpoint/2010/main" val="37405441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E39B55B-72D8-4C72-812F-45D9E10923CC}"/>
              </a:ext>
            </a:extLst>
          </p:cNvPr>
          <p:cNvSpPr>
            <a:spLocks noGrp="1"/>
          </p:cNvSpPr>
          <p:nvPr>
            <p:ph type="title"/>
          </p:nvPr>
        </p:nvSpPr>
        <p:spPr>
          <a:xfrm>
            <a:off x="318080" y="183638"/>
            <a:ext cx="9055073" cy="493439"/>
          </a:xfrm>
        </p:spPr>
        <p:txBody>
          <a:bodyPr/>
          <a:lstStyle/>
          <a:p>
            <a:r>
              <a:rPr lang="en-US" dirty="0"/>
              <a:t>Open &amp; Closed Queueing Networks</a:t>
            </a:r>
          </a:p>
        </p:txBody>
      </p:sp>
      <mc:AlternateContent xmlns:mc="http://schemas.openxmlformats.org/markup-compatibility/2006">
        <mc:Choice xmlns:a14="http://schemas.microsoft.com/office/drawing/2010/main" Requires="a14">
          <p:sp>
            <p:nvSpPr>
              <p:cNvPr id="3" name="Segnaposto contenuto 2">
                <a:extLst>
                  <a:ext uri="{FF2B5EF4-FFF2-40B4-BE49-F238E27FC236}">
                    <a16:creationId xmlns:a16="http://schemas.microsoft.com/office/drawing/2014/main" id="{C62FAE78-2A06-46C2-94C3-C3A6ED737474}"/>
                  </a:ext>
                </a:extLst>
              </p:cNvPr>
              <p:cNvSpPr>
                <a:spLocks noGrp="1"/>
              </p:cNvSpPr>
              <p:nvPr>
                <p:ph idx="1"/>
              </p:nvPr>
            </p:nvSpPr>
            <p:spPr>
              <a:xfrm>
                <a:off x="302781" y="838200"/>
                <a:ext cx="9777844" cy="6453851"/>
              </a:xfrm>
            </p:spPr>
            <p:txBody>
              <a:bodyPr>
                <a:normAutofit lnSpcReduction="10000"/>
              </a:bodyPr>
              <a:lstStyle/>
              <a:p>
                <a:r>
                  <a:rPr lang="en-US" sz="2000" dirty="0"/>
                  <a:t>Let </a:t>
                </a:r>
                <a14:m>
                  <m:oMath xmlns:m="http://schemas.openxmlformats.org/officeDocument/2006/math">
                    <m:sSub>
                      <m:sSubPr>
                        <m:ctrlPr>
                          <a:rPr lang="it-IT" altLang="it-IT" sz="2000" b="0" i="1" smtClean="0">
                            <a:solidFill>
                              <a:srgbClr val="E71224"/>
                            </a:solidFill>
                            <a:latin typeface="Cambria Math" panose="02040503050406030204" pitchFamily="18" charset="0"/>
                          </a:rPr>
                        </m:ctrlPr>
                      </m:sSubPr>
                      <m:e>
                        <m:r>
                          <a:rPr lang="it-IT" altLang="it-IT" sz="2000" b="0" i="1" smtClean="0">
                            <a:solidFill>
                              <a:srgbClr val="E71224"/>
                            </a:solidFill>
                            <a:latin typeface="Cambria Math" panose="02040503050406030204" pitchFamily="18" charset="0"/>
                          </a:rPr>
                          <m:t>𝑟</m:t>
                        </m:r>
                      </m:e>
                      <m:sub>
                        <m:r>
                          <a:rPr lang="it-IT" altLang="it-IT" sz="2000" b="0" i="1" smtClean="0">
                            <a:solidFill>
                              <a:srgbClr val="E71224"/>
                            </a:solidFill>
                            <a:latin typeface="Cambria Math" panose="02040503050406030204" pitchFamily="18" charset="0"/>
                          </a:rPr>
                          <m:t>𝑖𝑗</m:t>
                        </m:r>
                      </m:sub>
                    </m:sSub>
                  </m:oMath>
                </a14:m>
                <a:r>
                  <a:rPr lang="en-US" sz="2000" dirty="0"/>
                  <a:t> be the </a:t>
                </a:r>
                <a:r>
                  <a:rPr lang="en-US" sz="2000" b="1" dirty="0"/>
                  <a:t>routing probability </a:t>
                </a:r>
                <a:r>
                  <a:rPr lang="en-US" sz="2000" dirty="0"/>
                  <a:t>of jobs from node </a:t>
                </a:r>
                <a14:m>
                  <m:oMath xmlns:m="http://schemas.openxmlformats.org/officeDocument/2006/math">
                    <m:r>
                      <a:rPr lang="it-IT" altLang="it-IT" sz="2000" b="0" i="1" smtClean="0">
                        <a:solidFill>
                          <a:srgbClr val="E71224"/>
                        </a:solidFill>
                        <a:latin typeface="Cambria Math" panose="02040503050406030204" pitchFamily="18" charset="0"/>
                      </a:rPr>
                      <m:t>𝑖</m:t>
                    </m:r>
                  </m:oMath>
                </a14:m>
                <a:r>
                  <a:rPr lang="it-IT" altLang="it-IT" sz="2000" dirty="0">
                    <a:solidFill>
                      <a:srgbClr val="E71224"/>
                    </a:solidFill>
                    <a:latin typeface="Calibri (Corpo)"/>
                  </a:rPr>
                  <a:t> </a:t>
                </a:r>
                <a:r>
                  <a:rPr lang="en-US" sz="2000" dirty="0"/>
                  <a:t>to </a:t>
                </a:r>
                <a14:m>
                  <m:oMath xmlns:m="http://schemas.openxmlformats.org/officeDocument/2006/math">
                    <m:r>
                      <a:rPr lang="it-IT" altLang="it-IT" sz="2000" b="0" i="1" smtClean="0">
                        <a:solidFill>
                          <a:srgbClr val="E71224"/>
                        </a:solidFill>
                        <a:latin typeface="Cambria Math" panose="02040503050406030204" pitchFamily="18" charset="0"/>
                      </a:rPr>
                      <m:t>𝑗</m:t>
                    </m:r>
                  </m:oMath>
                </a14:m>
                <a:r>
                  <a:rPr lang="en-US" sz="2000" dirty="0"/>
                  <a:t>, while </a:t>
                </a:r>
                <a14:m>
                  <m:oMath xmlns:m="http://schemas.openxmlformats.org/officeDocument/2006/math">
                    <m:r>
                      <a:rPr lang="it-IT" altLang="it-IT" sz="2000" b="0" i="1" smtClean="0">
                        <a:solidFill>
                          <a:srgbClr val="E71224"/>
                        </a:solidFill>
                        <a:latin typeface="Cambria Math" panose="02040503050406030204" pitchFamily="18" charset="0"/>
                      </a:rPr>
                      <m:t>𝑗</m:t>
                    </m:r>
                    <m:r>
                      <a:rPr lang="it-IT" altLang="it-IT" sz="2000" b="0" i="1" smtClean="0">
                        <a:solidFill>
                          <a:srgbClr val="E71224"/>
                        </a:solidFill>
                        <a:latin typeface="Cambria Math" panose="02040503050406030204" pitchFamily="18" charset="0"/>
                      </a:rPr>
                      <m:t>=0</m:t>
                    </m:r>
                  </m:oMath>
                </a14:m>
                <a:r>
                  <a:rPr lang="en-US" sz="2000" dirty="0"/>
                  <a:t> denotes “outside”</a:t>
                </a:r>
              </a:p>
              <a:p>
                <a:r>
                  <a:rPr lang="en-US" sz="2000" dirty="0"/>
                  <a:t>Queueing network models can be classiﬁed into three groups</a:t>
                </a:r>
              </a:p>
              <a:p>
                <a:pPr>
                  <a:lnSpc>
                    <a:spcPct val="110000"/>
                  </a:lnSpc>
                </a:pPr>
                <a:r>
                  <a:rPr lang="en-US" sz="2000" dirty="0">
                    <a:solidFill>
                      <a:srgbClr val="E71224"/>
                    </a:solidFill>
                  </a:rPr>
                  <a:t>Open QN: </a:t>
                </a:r>
                <a:r>
                  <a:rPr lang="en-US" sz="2000" dirty="0"/>
                  <a:t>jobs arrive from outside, then circulate for a while, and eventually depart</a:t>
                </a:r>
              </a:p>
              <a:p>
                <a:endParaRPr lang="en-US" dirty="0"/>
              </a:p>
              <a:p>
                <a:endParaRPr lang="en-US" dirty="0"/>
              </a:p>
              <a:p>
                <a:endParaRPr lang="en-US" dirty="0"/>
              </a:p>
              <a:p>
                <a:pPr marL="0" indent="0">
                  <a:buNone/>
                </a:pPr>
                <a:endParaRPr lang="en-US" sz="6500" dirty="0">
                  <a:solidFill>
                    <a:srgbClr val="E71224"/>
                  </a:solidFill>
                </a:endParaRPr>
              </a:p>
              <a:p>
                <a:r>
                  <a:rPr lang="en-US" sz="2000" dirty="0">
                    <a:solidFill>
                      <a:srgbClr val="E71224"/>
                    </a:solidFill>
                  </a:rPr>
                  <a:t>Closed QN: </a:t>
                </a:r>
                <a:r>
                  <a:rPr lang="en-US" sz="2000" dirty="0"/>
                  <a:t>fixed population of N jobs circulate continuously and never leaves the system. </a:t>
                </a:r>
              </a:p>
              <a:p>
                <a:endParaRPr lang="en-US" dirty="0"/>
              </a:p>
              <a:p>
                <a:pPr marL="0" indent="0">
                  <a:buNone/>
                </a:pPr>
                <a:endParaRPr lang="en-US" sz="4000" dirty="0"/>
              </a:p>
              <a:p>
                <a:endParaRPr lang="en-US" sz="7100" dirty="0"/>
              </a:p>
              <a:p>
                <a:r>
                  <a:rPr lang="en-US" sz="2000" dirty="0">
                    <a:solidFill>
                      <a:srgbClr val="E71224"/>
                    </a:solidFill>
                  </a:rPr>
                  <a:t>Mixed QN:</a:t>
                </a:r>
                <a:r>
                  <a:rPr lang="en-US" sz="2000" dirty="0"/>
                  <a:t> if it behaves as </a:t>
                </a:r>
                <a:r>
                  <a:rPr lang="en-US" sz="2000" b="1" dirty="0"/>
                  <a:t>open</a:t>
                </a:r>
                <a:r>
                  <a:rPr lang="en-US" sz="2000" dirty="0"/>
                  <a:t> for some customers and closed for others.</a:t>
                </a:r>
              </a:p>
            </p:txBody>
          </p:sp>
        </mc:Choice>
        <mc:Fallback>
          <p:sp>
            <p:nvSpPr>
              <p:cNvPr id="3" name="Segnaposto contenuto 2">
                <a:extLst>
                  <a:ext uri="{FF2B5EF4-FFF2-40B4-BE49-F238E27FC236}">
                    <a16:creationId xmlns:a16="http://schemas.microsoft.com/office/drawing/2014/main" id="{C62FAE78-2A06-46C2-94C3-C3A6ED737474}"/>
                  </a:ext>
                </a:extLst>
              </p:cNvPr>
              <p:cNvSpPr>
                <a:spLocks noGrp="1" noRot="1" noChangeAspect="1" noMove="1" noResize="1" noEditPoints="1" noAdjustHandles="1" noChangeArrowheads="1" noChangeShapeType="1" noTextEdit="1"/>
              </p:cNvSpPr>
              <p:nvPr>
                <p:ph idx="1"/>
              </p:nvPr>
            </p:nvSpPr>
            <p:spPr>
              <a:xfrm>
                <a:off x="302781" y="838200"/>
                <a:ext cx="9777844" cy="6453851"/>
              </a:xfrm>
              <a:blipFill>
                <a:blip r:embed="rId3"/>
                <a:stretch>
                  <a:fillRect l="-561" t="-1323"/>
                </a:stretch>
              </a:blipFill>
            </p:spPr>
            <p:txBody>
              <a:bodyPr/>
              <a:lstStyle/>
              <a:p>
                <a:r>
                  <a:rPr lang="it-IT">
                    <a:noFill/>
                  </a:rPr>
                  <a:t> </a:t>
                </a:r>
              </a:p>
            </p:txBody>
          </p:sp>
        </mc:Fallback>
      </mc:AlternateContent>
      <p:sp>
        <p:nvSpPr>
          <p:cNvPr id="4" name="Segnaposto piè di pagina 3">
            <a:extLst>
              <a:ext uri="{FF2B5EF4-FFF2-40B4-BE49-F238E27FC236}">
                <a16:creationId xmlns:a16="http://schemas.microsoft.com/office/drawing/2014/main" id="{ABACBFC5-E4F4-43BB-A697-046BB209E707}"/>
              </a:ext>
            </a:extLst>
          </p:cNvPr>
          <p:cNvSpPr>
            <a:spLocks noGrp="1"/>
          </p:cNvSpPr>
          <p:nvPr>
            <p:ph type="ftr" sz="quarter" idx="11"/>
          </p:nvPr>
        </p:nvSpPr>
        <p:spPr/>
        <p:txBody>
          <a:bodyPr/>
          <a:lstStyle/>
          <a:p>
            <a:r>
              <a:rPr lang="it-IT"/>
              <a:t>alessandro.pilloni@unica.it</a:t>
            </a:r>
            <a:endParaRPr lang="it-IT" dirty="0"/>
          </a:p>
        </p:txBody>
      </p:sp>
      <p:sp>
        <p:nvSpPr>
          <p:cNvPr id="5" name="Segnaposto numero diapositiva 4">
            <a:extLst>
              <a:ext uri="{FF2B5EF4-FFF2-40B4-BE49-F238E27FC236}">
                <a16:creationId xmlns:a16="http://schemas.microsoft.com/office/drawing/2014/main" id="{502B155B-3715-4A26-98B9-7EFB2EBF09FE}"/>
              </a:ext>
            </a:extLst>
          </p:cNvPr>
          <p:cNvSpPr>
            <a:spLocks noGrp="1"/>
          </p:cNvSpPr>
          <p:nvPr>
            <p:ph type="sldNum" sz="quarter" idx="12"/>
          </p:nvPr>
        </p:nvSpPr>
        <p:spPr/>
        <p:txBody>
          <a:bodyPr/>
          <a:lstStyle/>
          <a:p>
            <a:fld id="{77D38DAF-82E5-4F16-9708-7032B2640FE9}" type="slidenum">
              <a:rPr lang="it-IT" smtClean="0"/>
              <a:t>3</a:t>
            </a:fld>
            <a:endParaRPr lang="it-IT"/>
          </a:p>
        </p:txBody>
      </p:sp>
      <p:grpSp>
        <p:nvGrpSpPr>
          <p:cNvPr id="100" name="Gruppo 99">
            <a:extLst>
              <a:ext uri="{FF2B5EF4-FFF2-40B4-BE49-F238E27FC236}">
                <a16:creationId xmlns:a16="http://schemas.microsoft.com/office/drawing/2014/main" id="{13DC909B-AA91-4659-A719-5B87B9F79DD5}"/>
              </a:ext>
            </a:extLst>
          </p:cNvPr>
          <p:cNvGrpSpPr/>
          <p:nvPr/>
        </p:nvGrpSpPr>
        <p:grpSpPr>
          <a:xfrm>
            <a:off x="6072853" y="5273703"/>
            <a:ext cx="3031369" cy="840460"/>
            <a:chOff x="6613701" y="5080688"/>
            <a:chExt cx="3031369" cy="840460"/>
          </a:xfrm>
        </p:grpSpPr>
        <p:sp>
          <p:nvSpPr>
            <p:cNvPr id="17" name="Rettangolo 16">
              <a:extLst>
                <a:ext uri="{FF2B5EF4-FFF2-40B4-BE49-F238E27FC236}">
                  <a16:creationId xmlns:a16="http://schemas.microsoft.com/office/drawing/2014/main" id="{F67A8998-E8CD-489E-8083-15E4C8EF31A0}"/>
                </a:ext>
              </a:extLst>
            </p:cNvPr>
            <p:cNvSpPr/>
            <p:nvPr/>
          </p:nvSpPr>
          <p:spPr>
            <a:xfrm>
              <a:off x="6671884" y="5091640"/>
              <a:ext cx="2973186" cy="818557"/>
            </a:xfrm>
            <a:prstGeom prst="rect">
              <a:avLst/>
            </a:prstGeom>
          </p:spPr>
          <p:txBody>
            <a:bodyPr wrap="none">
              <a:spAutoFit/>
            </a:bodyPr>
            <a:lstStyle/>
            <a:p>
              <a:pPr algn="ctr">
                <a:lnSpc>
                  <a:spcPct val="110000"/>
                </a:lnSpc>
              </a:pPr>
              <a:r>
                <a:rPr lang="en-US" sz="2200" dirty="0"/>
                <a:t>The system is isolated</a:t>
              </a:r>
            </a:p>
            <a:p>
              <a:pPr algn="ctr">
                <a:lnSpc>
                  <a:spcPct val="110000"/>
                </a:lnSpc>
              </a:pPr>
              <a:r>
                <a:rPr lang="en-US" sz="2200" dirty="0"/>
                <a:t>with N costumers within</a:t>
              </a:r>
            </a:p>
          </p:txBody>
        </p:sp>
        <p:sp>
          <p:nvSpPr>
            <p:cNvPr id="18" name="Rettangolo con angoli arrotondati 17">
              <a:extLst>
                <a:ext uri="{FF2B5EF4-FFF2-40B4-BE49-F238E27FC236}">
                  <a16:creationId xmlns:a16="http://schemas.microsoft.com/office/drawing/2014/main" id="{3A478E63-8155-4BB8-A86D-A0B553A3ACE3}"/>
                </a:ext>
              </a:extLst>
            </p:cNvPr>
            <p:cNvSpPr/>
            <p:nvPr/>
          </p:nvSpPr>
          <p:spPr>
            <a:xfrm>
              <a:off x="6613701" y="5080688"/>
              <a:ext cx="3005518" cy="840460"/>
            </a:xfrm>
            <a:prstGeom prst="roundRect">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AA24_25</a:t>
              </a:r>
            </a:p>
          </p:txBody>
        </p:sp>
      </p:grpSp>
      <p:grpSp>
        <p:nvGrpSpPr>
          <p:cNvPr id="21" name="Group 86">
            <a:extLst>
              <a:ext uri="{FF2B5EF4-FFF2-40B4-BE49-F238E27FC236}">
                <a16:creationId xmlns:a16="http://schemas.microsoft.com/office/drawing/2014/main" id="{D39E4AA5-1560-4588-B38F-5EB0FCAF4514}"/>
              </a:ext>
            </a:extLst>
          </p:cNvPr>
          <p:cNvGrpSpPr>
            <a:grpSpLocks/>
          </p:cNvGrpSpPr>
          <p:nvPr/>
        </p:nvGrpSpPr>
        <p:grpSpPr bwMode="auto">
          <a:xfrm>
            <a:off x="1093776" y="4700671"/>
            <a:ext cx="4913659" cy="1672029"/>
            <a:chOff x="1104" y="518"/>
            <a:chExt cx="3924" cy="1018"/>
          </a:xfrm>
        </p:grpSpPr>
        <p:sp>
          <p:nvSpPr>
            <p:cNvPr id="22" name="Line 49">
              <a:extLst>
                <a:ext uri="{FF2B5EF4-FFF2-40B4-BE49-F238E27FC236}">
                  <a16:creationId xmlns:a16="http://schemas.microsoft.com/office/drawing/2014/main" id="{4A25FB45-D088-4A2F-B913-31B204ED1CF7}"/>
                </a:ext>
              </a:extLst>
            </p:cNvPr>
            <p:cNvSpPr>
              <a:spLocks noChangeShapeType="1"/>
            </p:cNvSpPr>
            <p:nvPr/>
          </p:nvSpPr>
          <p:spPr bwMode="auto">
            <a:xfrm>
              <a:off x="1440" y="960"/>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3" name="Line 50">
              <a:extLst>
                <a:ext uri="{FF2B5EF4-FFF2-40B4-BE49-F238E27FC236}">
                  <a16:creationId xmlns:a16="http://schemas.microsoft.com/office/drawing/2014/main" id="{B4CED72E-2D01-4A4B-B4CB-3DAB546C244D}"/>
                </a:ext>
              </a:extLst>
            </p:cNvPr>
            <p:cNvSpPr>
              <a:spLocks noChangeShapeType="1"/>
            </p:cNvSpPr>
            <p:nvPr/>
          </p:nvSpPr>
          <p:spPr bwMode="auto">
            <a:xfrm>
              <a:off x="1968" y="9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4" name="Line 51">
              <a:extLst>
                <a:ext uri="{FF2B5EF4-FFF2-40B4-BE49-F238E27FC236}">
                  <a16:creationId xmlns:a16="http://schemas.microsoft.com/office/drawing/2014/main" id="{CC2CBCD6-A887-4978-BCF5-1C4874A6B7A7}"/>
                </a:ext>
              </a:extLst>
            </p:cNvPr>
            <p:cNvSpPr>
              <a:spLocks noChangeShapeType="1"/>
            </p:cNvSpPr>
            <p:nvPr/>
          </p:nvSpPr>
          <p:spPr bwMode="auto">
            <a:xfrm flipH="1">
              <a:off x="1440" y="1248"/>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 name="Line 52">
              <a:extLst>
                <a:ext uri="{FF2B5EF4-FFF2-40B4-BE49-F238E27FC236}">
                  <a16:creationId xmlns:a16="http://schemas.microsoft.com/office/drawing/2014/main" id="{88BC8BC7-DA58-4312-A7EE-865D45CF4BBE}"/>
                </a:ext>
              </a:extLst>
            </p:cNvPr>
            <p:cNvSpPr>
              <a:spLocks noChangeShapeType="1"/>
            </p:cNvSpPr>
            <p:nvPr/>
          </p:nvSpPr>
          <p:spPr bwMode="auto">
            <a:xfrm>
              <a:off x="1872" y="9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6" name="Line 53">
              <a:extLst>
                <a:ext uri="{FF2B5EF4-FFF2-40B4-BE49-F238E27FC236}">
                  <a16:creationId xmlns:a16="http://schemas.microsoft.com/office/drawing/2014/main" id="{5D029D8F-CE4E-49F0-8AC4-A186CE13AB94}"/>
                </a:ext>
              </a:extLst>
            </p:cNvPr>
            <p:cNvSpPr>
              <a:spLocks noChangeShapeType="1"/>
            </p:cNvSpPr>
            <p:nvPr/>
          </p:nvSpPr>
          <p:spPr bwMode="auto">
            <a:xfrm>
              <a:off x="1776" y="9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7" name="Line 54">
              <a:extLst>
                <a:ext uri="{FF2B5EF4-FFF2-40B4-BE49-F238E27FC236}">
                  <a16:creationId xmlns:a16="http://schemas.microsoft.com/office/drawing/2014/main" id="{5BF50665-FACF-4051-A549-C46992F78CFF}"/>
                </a:ext>
              </a:extLst>
            </p:cNvPr>
            <p:cNvSpPr>
              <a:spLocks noChangeShapeType="1"/>
            </p:cNvSpPr>
            <p:nvPr/>
          </p:nvSpPr>
          <p:spPr bwMode="auto">
            <a:xfrm>
              <a:off x="1680" y="9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8" name="Line 55">
              <a:extLst>
                <a:ext uri="{FF2B5EF4-FFF2-40B4-BE49-F238E27FC236}">
                  <a16:creationId xmlns:a16="http://schemas.microsoft.com/office/drawing/2014/main" id="{21773C22-273D-4BA4-8DA2-F4D35A154325}"/>
                </a:ext>
              </a:extLst>
            </p:cNvPr>
            <p:cNvSpPr>
              <a:spLocks noChangeShapeType="1"/>
            </p:cNvSpPr>
            <p:nvPr/>
          </p:nvSpPr>
          <p:spPr bwMode="auto">
            <a:xfrm>
              <a:off x="1584" y="9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9" name="Line 56">
              <a:extLst>
                <a:ext uri="{FF2B5EF4-FFF2-40B4-BE49-F238E27FC236}">
                  <a16:creationId xmlns:a16="http://schemas.microsoft.com/office/drawing/2014/main" id="{4D16C138-BBE2-49AD-BACE-35F190A01EB2}"/>
                </a:ext>
              </a:extLst>
            </p:cNvPr>
            <p:cNvSpPr>
              <a:spLocks noChangeShapeType="1"/>
            </p:cNvSpPr>
            <p:nvPr/>
          </p:nvSpPr>
          <p:spPr bwMode="auto">
            <a:xfrm>
              <a:off x="1104" y="1056"/>
              <a:ext cx="336"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0" name="Oval 57">
              <a:extLst>
                <a:ext uri="{FF2B5EF4-FFF2-40B4-BE49-F238E27FC236}">
                  <a16:creationId xmlns:a16="http://schemas.microsoft.com/office/drawing/2014/main" id="{C6781996-1879-4C50-994D-3911EDB70685}"/>
                </a:ext>
              </a:extLst>
            </p:cNvPr>
            <p:cNvSpPr>
              <a:spLocks noChangeArrowheads="1"/>
            </p:cNvSpPr>
            <p:nvPr/>
          </p:nvSpPr>
          <p:spPr bwMode="auto">
            <a:xfrm>
              <a:off x="2160" y="912"/>
              <a:ext cx="465" cy="384"/>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en-US" altLang="en-US" sz="2400">
                <a:latin typeface="Comic Sans MS" panose="030F0702030302020204" pitchFamily="66" charset="0"/>
              </a:endParaRPr>
            </a:p>
          </p:txBody>
        </p:sp>
        <p:sp>
          <p:nvSpPr>
            <p:cNvPr id="31" name="Text Box 58">
              <a:extLst>
                <a:ext uri="{FF2B5EF4-FFF2-40B4-BE49-F238E27FC236}">
                  <a16:creationId xmlns:a16="http://schemas.microsoft.com/office/drawing/2014/main" id="{10E615BA-59EA-4DC0-BE9E-514349F5A806}"/>
                </a:ext>
              </a:extLst>
            </p:cNvPr>
            <p:cNvSpPr txBox="1">
              <a:spLocks noChangeArrowheads="1"/>
            </p:cNvSpPr>
            <p:nvPr/>
          </p:nvSpPr>
          <p:spPr bwMode="auto">
            <a:xfrm>
              <a:off x="2231" y="947"/>
              <a:ext cx="447" cy="2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it-IT" altLang="it-IT" sz="2400" dirty="0">
                  <a:solidFill>
                    <a:srgbClr val="E71224"/>
                  </a:solidFill>
                  <a:latin typeface="Comic Sans MS" panose="030F0702030302020204" pitchFamily="66" charset="0"/>
                  <a:sym typeface="Symbol" panose="05050102010706020507" pitchFamily="18" charset="2"/>
                </a:rPr>
                <a:t></a:t>
              </a:r>
              <a:r>
                <a:rPr lang="it-IT" altLang="it-IT" sz="2400" baseline="-25000" dirty="0">
                  <a:solidFill>
                    <a:srgbClr val="E71224"/>
                  </a:solidFill>
                  <a:latin typeface="Comic Sans MS" panose="030F0702030302020204" pitchFamily="66" charset="0"/>
                  <a:sym typeface="Symbol" panose="05050102010706020507" pitchFamily="18" charset="2"/>
                </a:rPr>
                <a:t>1</a:t>
              </a:r>
              <a:endParaRPr lang="it-IT" altLang="it-IT" sz="2400" dirty="0">
                <a:solidFill>
                  <a:srgbClr val="E71224"/>
                </a:solidFill>
                <a:latin typeface="Comic Sans MS" panose="030F0702030302020204" pitchFamily="66" charset="0"/>
              </a:endParaRPr>
            </a:p>
          </p:txBody>
        </p:sp>
        <p:sp>
          <p:nvSpPr>
            <p:cNvPr id="32" name="Line 59">
              <a:extLst>
                <a:ext uri="{FF2B5EF4-FFF2-40B4-BE49-F238E27FC236}">
                  <a16:creationId xmlns:a16="http://schemas.microsoft.com/office/drawing/2014/main" id="{0398FBDB-15DD-4D47-8A1D-DAEC6F3870DB}"/>
                </a:ext>
              </a:extLst>
            </p:cNvPr>
            <p:cNvSpPr>
              <a:spLocks noChangeShapeType="1"/>
            </p:cNvSpPr>
            <p:nvPr/>
          </p:nvSpPr>
          <p:spPr bwMode="auto">
            <a:xfrm>
              <a:off x="1968" y="1104"/>
              <a:ext cx="1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3" name="Line 60">
              <a:extLst>
                <a:ext uri="{FF2B5EF4-FFF2-40B4-BE49-F238E27FC236}">
                  <a16:creationId xmlns:a16="http://schemas.microsoft.com/office/drawing/2014/main" id="{0CB455F9-CCBE-4054-B2DA-133DF8F41096}"/>
                </a:ext>
              </a:extLst>
            </p:cNvPr>
            <p:cNvSpPr>
              <a:spLocks noChangeShapeType="1"/>
            </p:cNvSpPr>
            <p:nvPr/>
          </p:nvSpPr>
          <p:spPr bwMode="auto">
            <a:xfrm>
              <a:off x="2880" y="960"/>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4" name="Line 61">
              <a:extLst>
                <a:ext uri="{FF2B5EF4-FFF2-40B4-BE49-F238E27FC236}">
                  <a16:creationId xmlns:a16="http://schemas.microsoft.com/office/drawing/2014/main" id="{FD2FDB6E-4B98-454D-B986-F8EF5BDC1EF9}"/>
                </a:ext>
              </a:extLst>
            </p:cNvPr>
            <p:cNvSpPr>
              <a:spLocks noChangeShapeType="1"/>
            </p:cNvSpPr>
            <p:nvPr/>
          </p:nvSpPr>
          <p:spPr bwMode="auto">
            <a:xfrm>
              <a:off x="3408" y="9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5" name="Line 62">
              <a:extLst>
                <a:ext uri="{FF2B5EF4-FFF2-40B4-BE49-F238E27FC236}">
                  <a16:creationId xmlns:a16="http://schemas.microsoft.com/office/drawing/2014/main" id="{2DB96CA5-3446-491E-90A1-09D264E3540C}"/>
                </a:ext>
              </a:extLst>
            </p:cNvPr>
            <p:cNvSpPr>
              <a:spLocks noChangeShapeType="1"/>
            </p:cNvSpPr>
            <p:nvPr/>
          </p:nvSpPr>
          <p:spPr bwMode="auto">
            <a:xfrm flipH="1">
              <a:off x="2880" y="1248"/>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6" name="Line 63">
              <a:extLst>
                <a:ext uri="{FF2B5EF4-FFF2-40B4-BE49-F238E27FC236}">
                  <a16:creationId xmlns:a16="http://schemas.microsoft.com/office/drawing/2014/main" id="{8B7B1309-9C5E-4C20-AC0A-626B35E082F7}"/>
                </a:ext>
              </a:extLst>
            </p:cNvPr>
            <p:cNvSpPr>
              <a:spLocks noChangeShapeType="1"/>
            </p:cNvSpPr>
            <p:nvPr/>
          </p:nvSpPr>
          <p:spPr bwMode="auto">
            <a:xfrm>
              <a:off x="3312" y="9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7" name="Line 64">
              <a:extLst>
                <a:ext uri="{FF2B5EF4-FFF2-40B4-BE49-F238E27FC236}">
                  <a16:creationId xmlns:a16="http://schemas.microsoft.com/office/drawing/2014/main" id="{E2F38BD3-7C25-465F-8E8C-5158B1BC467C}"/>
                </a:ext>
              </a:extLst>
            </p:cNvPr>
            <p:cNvSpPr>
              <a:spLocks noChangeShapeType="1"/>
            </p:cNvSpPr>
            <p:nvPr/>
          </p:nvSpPr>
          <p:spPr bwMode="auto">
            <a:xfrm>
              <a:off x="3216" y="9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8" name="Line 65">
              <a:extLst>
                <a:ext uri="{FF2B5EF4-FFF2-40B4-BE49-F238E27FC236}">
                  <a16:creationId xmlns:a16="http://schemas.microsoft.com/office/drawing/2014/main" id="{462C7489-EEB3-4EE5-B1D4-BA2431426365}"/>
                </a:ext>
              </a:extLst>
            </p:cNvPr>
            <p:cNvSpPr>
              <a:spLocks noChangeShapeType="1"/>
            </p:cNvSpPr>
            <p:nvPr/>
          </p:nvSpPr>
          <p:spPr bwMode="auto">
            <a:xfrm>
              <a:off x="3120" y="9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9" name="Line 66">
              <a:extLst>
                <a:ext uri="{FF2B5EF4-FFF2-40B4-BE49-F238E27FC236}">
                  <a16:creationId xmlns:a16="http://schemas.microsoft.com/office/drawing/2014/main" id="{C687DB48-227F-4473-A7F3-13BDEA6E24F3}"/>
                </a:ext>
              </a:extLst>
            </p:cNvPr>
            <p:cNvSpPr>
              <a:spLocks noChangeShapeType="1"/>
            </p:cNvSpPr>
            <p:nvPr/>
          </p:nvSpPr>
          <p:spPr bwMode="auto">
            <a:xfrm>
              <a:off x="3024" y="9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0" name="Line 67">
              <a:extLst>
                <a:ext uri="{FF2B5EF4-FFF2-40B4-BE49-F238E27FC236}">
                  <a16:creationId xmlns:a16="http://schemas.microsoft.com/office/drawing/2014/main" id="{7ADD0C43-C18F-456C-B10F-37A6C439D4AC}"/>
                </a:ext>
              </a:extLst>
            </p:cNvPr>
            <p:cNvSpPr>
              <a:spLocks noChangeShapeType="1"/>
            </p:cNvSpPr>
            <p:nvPr/>
          </p:nvSpPr>
          <p:spPr bwMode="auto">
            <a:xfrm>
              <a:off x="2655" y="1104"/>
              <a:ext cx="22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1" name="Oval 68">
              <a:extLst>
                <a:ext uri="{FF2B5EF4-FFF2-40B4-BE49-F238E27FC236}">
                  <a16:creationId xmlns:a16="http://schemas.microsoft.com/office/drawing/2014/main" id="{119152CB-2808-4CC8-8116-001BA2CC185F}"/>
                </a:ext>
              </a:extLst>
            </p:cNvPr>
            <p:cNvSpPr>
              <a:spLocks noChangeArrowheads="1"/>
            </p:cNvSpPr>
            <p:nvPr/>
          </p:nvSpPr>
          <p:spPr bwMode="auto">
            <a:xfrm>
              <a:off x="3600" y="912"/>
              <a:ext cx="432" cy="384"/>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en-US" altLang="en-US" sz="2400">
                <a:latin typeface="Comic Sans MS" panose="030F0702030302020204" pitchFamily="66" charset="0"/>
              </a:endParaRPr>
            </a:p>
          </p:txBody>
        </p:sp>
        <p:sp>
          <p:nvSpPr>
            <p:cNvPr id="42" name="Text Box 69">
              <a:extLst>
                <a:ext uri="{FF2B5EF4-FFF2-40B4-BE49-F238E27FC236}">
                  <a16:creationId xmlns:a16="http://schemas.microsoft.com/office/drawing/2014/main" id="{E95D0E0B-8EFC-45D8-A445-CFDDF42D5592}"/>
                </a:ext>
              </a:extLst>
            </p:cNvPr>
            <p:cNvSpPr txBox="1">
              <a:spLocks noChangeArrowheads="1"/>
            </p:cNvSpPr>
            <p:nvPr/>
          </p:nvSpPr>
          <p:spPr bwMode="auto">
            <a:xfrm>
              <a:off x="3636" y="939"/>
              <a:ext cx="504" cy="2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it-IT" altLang="it-IT" sz="2400" dirty="0">
                  <a:solidFill>
                    <a:srgbClr val="E71224"/>
                  </a:solidFill>
                  <a:latin typeface="Comic Sans MS" panose="030F0702030302020204" pitchFamily="66" charset="0"/>
                  <a:sym typeface="Symbol" panose="05050102010706020507" pitchFamily="18" charset="2"/>
                </a:rPr>
                <a:t></a:t>
              </a:r>
              <a:r>
                <a:rPr lang="it-IT" altLang="it-IT" sz="2400" baseline="-25000" dirty="0">
                  <a:solidFill>
                    <a:srgbClr val="E71224"/>
                  </a:solidFill>
                  <a:latin typeface="Comic Sans MS" panose="030F0702030302020204" pitchFamily="66" charset="0"/>
                  <a:sym typeface="Symbol" panose="05050102010706020507" pitchFamily="18" charset="2"/>
                </a:rPr>
                <a:t>2</a:t>
              </a:r>
              <a:endParaRPr lang="it-IT" altLang="it-IT" sz="2400" dirty="0">
                <a:solidFill>
                  <a:srgbClr val="E71224"/>
                </a:solidFill>
                <a:latin typeface="Comic Sans MS" panose="030F0702030302020204" pitchFamily="66" charset="0"/>
              </a:endParaRPr>
            </a:p>
          </p:txBody>
        </p:sp>
        <p:sp>
          <p:nvSpPr>
            <p:cNvPr id="43" name="Line 70">
              <a:extLst>
                <a:ext uri="{FF2B5EF4-FFF2-40B4-BE49-F238E27FC236}">
                  <a16:creationId xmlns:a16="http://schemas.microsoft.com/office/drawing/2014/main" id="{1B989A41-7A24-4C87-9B5B-E85006C43916}"/>
                </a:ext>
              </a:extLst>
            </p:cNvPr>
            <p:cNvSpPr>
              <a:spLocks noChangeShapeType="1"/>
            </p:cNvSpPr>
            <p:nvPr/>
          </p:nvSpPr>
          <p:spPr bwMode="auto">
            <a:xfrm>
              <a:off x="3408" y="1104"/>
              <a:ext cx="1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4" name="Line 71">
              <a:extLst>
                <a:ext uri="{FF2B5EF4-FFF2-40B4-BE49-F238E27FC236}">
                  <a16:creationId xmlns:a16="http://schemas.microsoft.com/office/drawing/2014/main" id="{B6062741-E349-4EC4-AD89-43C4E5B7F260}"/>
                </a:ext>
              </a:extLst>
            </p:cNvPr>
            <p:cNvSpPr>
              <a:spLocks noChangeShapeType="1"/>
            </p:cNvSpPr>
            <p:nvPr/>
          </p:nvSpPr>
          <p:spPr bwMode="auto">
            <a:xfrm>
              <a:off x="3984" y="1104"/>
              <a:ext cx="3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5" name="Line 72">
              <a:extLst>
                <a:ext uri="{FF2B5EF4-FFF2-40B4-BE49-F238E27FC236}">
                  <a16:creationId xmlns:a16="http://schemas.microsoft.com/office/drawing/2014/main" id="{0435AFA5-C6DF-4E8F-AC50-49F50E932F86}"/>
                </a:ext>
              </a:extLst>
            </p:cNvPr>
            <p:cNvSpPr>
              <a:spLocks noChangeShapeType="1"/>
            </p:cNvSpPr>
            <p:nvPr/>
          </p:nvSpPr>
          <p:spPr bwMode="auto">
            <a:xfrm>
              <a:off x="2640" y="1008"/>
              <a:ext cx="24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6" name="Line 73">
              <a:extLst>
                <a:ext uri="{FF2B5EF4-FFF2-40B4-BE49-F238E27FC236}">
                  <a16:creationId xmlns:a16="http://schemas.microsoft.com/office/drawing/2014/main" id="{FBC0249F-AC7A-4018-9278-FFB0E04FDF5E}"/>
                </a:ext>
              </a:extLst>
            </p:cNvPr>
            <p:cNvSpPr>
              <a:spLocks noChangeShapeType="1"/>
            </p:cNvSpPr>
            <p:nvPr/>
          </p:nvSpPr>
          <p:spPr bwMode="auto">
            <a:xfrm flipH="1">
              <a:off x="1104" y="1536"/>
              <a:ext cx="321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7" name="Line 74">
              <a:extLst>
                <a:ext uri="{FF2B5EF4-FFF2-40B4-BE49-F238E27FC236}">
                  <a16:creationId xmlns:a16="http://schemas.microsoft.com/office/drawing/2014/main" id="{3C260746-6AED-4F26-8BD6-9CB8938F7BE1}"/>
                </a:ext>
              </a:extLst>
            </p:cNvPr>
            <p:cNvSpPr>
              <a:spLocks noChangeShapeType="1"/>
            </p:cNvSpPr>
            <p:nvPr/>
          </p:nvSpPr>
          <p:spPr bwMode="auto">
            <a:xfrm>
              <a:off x="1104" y="1056"/>
              <a:ext cx="0" cy="48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8" name="Line 75">
              <a:extLst>
                <a:ext uri="{FF2B5EF4-FFF2-40B4-BE49-F238E27FC236}">
                  <a16:creationId xmlns:a16="http://schemas.microsoft.com/office/drawing/2014/main" id="{83ADBA78-5F0D-411F-91C2-19B79B7B79DA}"/>
                </a:ext>
              </a:extLst>
            </p:cNvPr>
            <p:cNvSpPr>
              <a:spLocks noChangeShapeType="1"/>
            </p:cNvSpPr>
            <p:nvPr/>
          </p:nvSpPr>
          <p:spPr bwMode="auto">
            <a:xfrm flipV="1">
              <a:off x="4320" y="768"/>
              <a:ext cx="0" cy="76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9" name="Line 76">
              <a:extLst>
                <a:ext uri="{FF2B5EF4-FFF2-40B4-BE49-F238E27FC236}">
                  <a16:creationId xmlns:a16="http://schemas.microsoft.com/office/drawing/2014/main" id="{6ADDE76F-8DD5-4609-8BCD-15941D9A85D2}"/>
                </a:ext>
              </a:extLst>
            </p:cNvPr>
            <p:cNvSpPr>
              <a:spLocks noChangeShapeType="1"/>
            </p:cNvSpPr>
            <p:nvPr/>
          </p:nvSpPr>
          <p:spPr bwMode="auto">
            <a:xfrm flipH="1">
              <a:off x="2640" y="768"/>
              <a:ext cx="168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sp>
          <p:nvSpPr>
            <p:cNvPr id="50" name="Line 77">
              <a:extLst>
                <a:ext uri="{FF2B5EF4-FFF2-40B4-BE49-F238E27FC236}">
                  <a16:creationId xmlns:a16="http://schemas.microsoft.com/office/drawing/2014/main" id="{6FABCC72-0102-496F-9699-6E71D439E3AA}"/>
                </a:ext>
              </a:extLst>
            </p:cNvPr>
            <p:cNvSpPr>
              <a:spLocks noChangeShapeType="1"/>
            </p:cNvSpPr>
            <p:nvPr/>
          </p:nvSpPr>
          <p:spPr bwMode="auto">
            <a:xfrm>
              <a:off x="2640" y="768"/>
              <a:ext cx="0" cy="2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mc:AlternateContent xmlns:mc="http://schemas.openxmlformats.org/markup-compatibility/2006" xmlns:a14="http://schemas.microsoft.com/office/drawing/2010/main">
          <mc:Choice Requires="a14">
            <p:sp>
              <p:nvSpPr>
                <p:cNvPr id="51" name="Text Box 79">
                  <a:extLst>
                    <a:ext uri="{FF2B5EF4-FFF2-40B4-BE49-F238E27FC236}">
                      <a16:creationId xmlns:a16="http://schemas.microsoft.com/office/drawing/2014/main" id="{06584FE5-CBEE-4AAE-8379-B7272213CC73}"/>
                    </a:ext>
                  </a:extLst>
                </p:cNvPr>
                <p:cNvSpPr txBox="1">
                  <a:spLocks noChangeArrowheads="1"/>
                </p:cNvSpPr>
                <p:nvPr/>
              </p:nvSpPr>
              <p:spPr bwMode="auto">
                <a:xfrm>
                  <a:off x="3434" y="518"/>
                  <a:ext cx="1594" cy="197"/>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14:m>
                    <m:oMathPara xmlns:m="http://schemas.openxmlformats.org/officeDocument/2006/math">
                      <m:oMathParaPr>
                        <m:jc m:val="centerGroup"/>
                      </m:oMathParaPr>
                      <m:oMath xmlns:m="http://schemas.openxmlformats.org/officeDocument/2006/math">
                        <m:sSub>
                          <m:sSubPr>
                            <m:ctrlPr>
                              <a:rPr lang="it-IT" altLang="it-IT" sz="1500" i="1">
                                <a:solidFill>
                                  <a:srgbClr val="E71224"/>
                                </a:solidFill>
                                <a:latin typeface="Cambria Math" panose="02040503050406030204" pitchFamily="18" charset="0"/>
                              </a:rPr>
                            </m:ctrlPr>
                          </m:sSubPr>
                          <m:e>
                            <m:r>
                              <a:rPr lang="it-IT" altLang="it-IT" sz="1500" i="1">
                                <a:solidFill>
                                  <a:srgbClr val="E71224"/>
                                </a:solidFill>
                                <a:latin typeface="Cambria Math" panose="02040503050406030204" pitchFamily="18" charset="0"/>
                              </a:rPr>
                              <m:t>𝑟</m:t>
                            </m:r>
                          </m:e>
                          <m:sub>
                            <m:r>
                              <a:rPr lang="it-IT" altLang="it-IT" sz="1500" i="1">
                                <a:solidFill>
                                  <a:srgbClr val="E71224"/>
                                </a:solidFill>
                                <a:latin typeface="Cambria Math" panose="02040503050406030204" pitchFamily="18" charset="0"/>
                              </a:rPr>
                              <m:t>22</m:t>
                            </m:r>
                          </m:sub>
                        </m:sSub>
                        <m:r>
                          <a:rPr lang="it-IT" altLang="it-IT" sz="1500" i="1">
                            <a:solidFill>
                              <a:srgbClr val="E71224"/>
                            </a:solidFill>
                            <a:latin typeface="Cambria Math" panose="02040503050406030204" pitchFamily="18" charset="0"/>
                          </a:rPr>
                          <m:t>=(1−</m:t>
                        </m:r>
                        <m:r>
                          <a:rPr lang="it-IT" altLang="it-IT" sz="1500" i="1">
                            <a:solidFill>
                              <a:srgbClr val="E71224"/>
                            </a:solidFill>
                            <a:latin typeface="Cambria Math" panose="02040503050406030204" pitchFamily="18" charset="0"/>
                          </a:rPr>
                          <m:t>𝑝</m:t>
                        </m:r>
                        <m:r>
                          <a:rPr lang="it-IT" altLang="it-IT" sz="1500" i="1">
                            <a:solidFill>
                              <a:srgbClr val="E71224"/>
                            </a:solidFill>
                            <a:latin typeface="Cambria Math" panose="02040503050406030204" pitchFamily="18" charset="0"/>
                          </a:rPr>
                          <m:t>)</m:t>
                        </m:r>
                      </m:oMath>
                    </m:oMathPara>
                  </a14:m>
                  <a:endParaRPr lang="it-IT" altLang="it-IT" sz="1500" dirty="0">
                    <a:solidFill>
                      <a:srgbClr val="E71224"/>
                    </a:solidFill>
                    <a:latin typeface="Calibri (Corpo)"/>
                  </a:endParaRPr>
                </a:p>
              </p:txBody>
            </p:sp>
          </mc:Choice>
          <mc:Fallback xmlns="">
            <p:sp>
              <p:nvSpPr>
                <p:cNvPr id="51" name="Text Box 79">
                  <a:extLst>
                    <a:ext uri="{FF2B5EF4-FFF2-40B4-BE49-F238E27FC236}">
                      <a16:creationId xmlns:a16="http://schemas.microsoft.com/office/drawing/2014/main" id="{06584FE5-CBEE-4AAE-8379-B7272213CC73}"/>
                    </a:ext>
                  </a:extLst>
                </p:cNvPr>
                <p:cNvSpPr txBox="1">
                  <a:spLocks noRot="1" noChangeAspect="1" noMove="1" noResize="1" noEditPoints="1" noAdjustHandles="1" noChangeArrowheads="1" noChangeShapeType="1" noTextEdit="1"/>
                </p:cNvSpPr>
                <p:nvPr/>
              </p:nvSpPr>
              <p:spPr bwMode="auto">
                <a:xfrm>
                  <a:off x="3434" y="518"/>
                  <a:ext cx="1594" cy="197"/>
                </a:xfrm>
                <a:prstGeom prst="rect">
                  <a:avLst/>
                </a:prstGeom>
                <a:blipFill>
                  <a:blip r:embed="rId4"/>
                  <a:stretch>
                    <a:fillRect b="-11321"/>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2" name="Text Box 80">
                  <a:extLst>
                    <a:ext uri="{FF2B5EF4-FFF2-40B4-BE49-F238E27FC236}">
                      <a16:creationId xmlns:a16="http://schemas.microsoft.com/office/drawing/2014/main" id="{40CB3C3C-E33C-4E7D-9AA3-B06ABDDEAEE0}"/>
                    </a:ext>
                  </a:extLst>
                </p:cNvPr>
                <p:cNvSpPr txBox="1">
                  <a:spLocks noChangeArrowheads="1"/>
                </p:cNvSpPr>
                <p:nvPr/>
              </p:nvSpPr>
              <p:spPr bwMode="auto">
                <a:xfrm>
                  <a:off x="3417" y="1333"/>
                  <a:ext cx="1210" cy="197"/>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None/>
                  </a:pPr>
                  <a14:m>
                    <m:oMathPara xmlns:m="http://schemas.openxmlformats.org/officeDocument/2006/math">
                      <m:oMathParaPr>
                        <m:jc m:val="centerGroup"/>
                      </m:oMathParaPr>
                      <m:oMath xmlns:m="http://schemas.openxmlformats.org/officeDocument/2006/math">
                        <m:sSub>
                          <m:sSubPr>
                            <m:ctrlPr>
                              <a:rPr lang="it-IT" altLang="it-IT" sz="1500" b="0" i="1" smtClean="0">
                                <a:solidFill>
                                  <a:srgbClr val="E71224"/>
                                </a:solidFill>
                                <a:latin typeface="Cambria Math" panose="02040503050406030204" pitchFamily="18" charset="0"/>
                              </a:rPr>
                            </m:ctrlPr>
                          </m:sSubPr>
                          <m:e>
                            <m:r>
                              <a:rPr lang="it-IT" altLang="it-IT" sz="1500" b="0" i="1" smtClean="0">
                                <a:solidFill>
                                  <a:srgbClr val="E71224"/>
                                </a:solidFill>
                                <a:latin typeface="Cambria Math" panose="02040503050406030204" pitchFamily="18" charset="0"/>
                              </a:rPr>
                              <m:t>𝑟</m:t>
                            </m:r>
                          </m:e>
                          <m:sub>
                            <m:r>
                              <a:rPr lang="it-IT" altLang="it-IT" sz="1500" b="0" i="1" smtClean="0">
                                <a:solidFill>
                                  <a:srgbClr val="E71224"/>
                                </a:solidFill>
                                <a:latin typeface="Cambria Math" panose="02040503050406030204" pitchFamily="18" charset="0"/>
                              </a:rPr>
                              <m:t>21</m:t>
                            </m:r>
                          </m:sub>
                        </m:sSub>
                        <m:r>
                          <a:rPr lang="it-IT" altLang="it-IT" sz="1500" b="0" i="1" smtClean="0">
                            <a:solidFill>
                              <a:srgbClr val="E71224"/>
                            </a:solidFill>
                            <a:latin typeface="Cambria Math" panose="02040503050406030204" pitchFamily="18" charset="0"/>
                          </a:rPr>
                          <m:t>=</m:t>
                        </m:r>
                        <m:r>
                          <a:rPr lang="it-IT" altLang="it-IT" sz="1500" b="0" i="1" smtClean="0">
                            <a:solidFill>
                              <a:srgbClr val="E71224"/>
                            </a:solidFill>
                            <a:latin typeface="Cambria Math" panose="02040503050406030204" pitchFamily="18" charset="0"/>
                          </a:rPr>
                          <m:t>𝑝</m:t>
                        </m:r>
                      </m:oMath>
                    </m:oMathPara>
                  </a14:m>
                  <a:endParaRPr lang="it-IT" altLang="it-IT" sz="2400" dirty="0">
                    <a:solidFill>
                      <a:srgbClr val="E71224"/>
                    </a:solidFill>
                    <a:latin typeface="Calibri (Corpo)"/>
                  </a:endParaRPr>
                </a:p>
              </p:txBody>
            </p:sp>
          </mc:Choice>
          <mc:Fallback xmlns="">
            <p:sp>
              <p:nvSpPr>
                <p:cNvPr id="52" name="Text Box 80">
                  <a:extLst>
                    <a:ext uri="{FF2B5EF4-FFF2-40B4-BE49-F238E27FC236}">
                      <a16:creationId xmlns:a16="http://schemas.microsoft.com/office/drawing/2014/main" id="{40CB3C3C-E33C-4E7D-9AA3-B06ABDDEAEE0}"/>
                    </a:ext>
                  </a:extLst>
                </p:cNvPr>
                <p:cNvSpPr txBox="1">
                  <a:spLocks noRot="1" noChangeAspect="1" noMove="1" noResize="1" noEditPoints="1" noAdjustHandles="1" noChangeArrowheads="1" noChangeShapeType="1" noTextEdit="1"/>
                </p:cNvSpPr>
                <p:nvPr/>
              </p:nvSpPr>
              <p:spPr bwMode="auto">
                <a:xfrm>
                  <a:off x="3417" y="1333"/>
                  <a:ext cx="1210" cy="197"/>
                </a:xfrm>
                <a:prstGeom prst="rect">
                  <a:avLst/>
                </a:prstGeom>
                <a:blipFill>
                  <a:blip r:embed="rId5"/>
                  <a:stretch>
                    <a:fillRect b="-3774"/>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 Box 80">
                  <a:extLst>
                    <a:ext uri="{FF2B5EF4-FFF2-40B4-BE49-F238E27FC236}">
                      <a16:creationId xmlns:a16="http://schemas.microsoft.com/office/drawing/2014/main" id="{4B5D5EC7-16D9-9577-66CB-11C4012F1591}"/>
                    </a:ext>
                  </a:extLst>
                </p:cNvPr>
                <p:cNvSpPr txBox="1">
                  <a:spLocks noChangeArrowheads="1"/>
                </p:cNvSpPr>
                <p:nvPr/>
              </p:nvSpPr>
              <p:spPr bwMode="auto">
                <a:xfrm>
                  <a:off x="1776" y="654"/>
                  <a:ext cx="1210" cy="197"/>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None/>
                  </a:pPr>
                  <a14:m>
                    <m:oMathPara xmlns:m="http://schemas.openxmlformats.org/officeDocument/2006/math">
                      <m:oMathParaPr>
                        <m:jc m:val="centerGroup"/>
                      </m:oMathParaPr>
                      <m:oMath xmlns:m="http://schemas.openxmlformats.org/officeDocument/2006/math">
                        <m:sSub>
                          <m:sSubPr>
                            <m:ctrlPr>
                              <a:rPr lang="it-IT" altLang="it-IT" sz="1500" b="0" i="1" smtClean="0">
                                <a:solidFill>
                                  <a:srgbClr val="E71224"/>
                                </a:solidFill>
                                <a:latin typeface="Cambria Math" panose="02040503050406030204" pitchFamily="18" charset="0"/>
                              </a:rPr>
                            </m:ctrlPr>
                          </m:sSubPr>
                          <m:e>
                            <m:r>
                              <a:rPr lang="it-IT" altLang="it-IT" sz="1500" b="0" i="1" smtClean="0">
                                <a:solidFill>
                                  <a:srgbClr val="E71224"/>
                                </a:solidFill>
                                <a:latin typeface="Cambria Math" panose="02040503050406030204" pitchFamily="18" charset="0"/>
                              </a:rPr>
                              <m:t>𝑟</m:t>
                            </m:r>
                          </m:e>
                          <m:sub>
                            <m:r>
                              <a:rPr lang="it-IT" altLang="it-IT" sz="1500" b="0" i="1" smtClean="0">
                                <a:solidFill>
                                  <a:srgbClr val="E71224"/>
                                </a:solidFill>
                                <a:latin typeface="Cambria Math" panose="02040503050406030204" pitchFamily="18" charset="0"/>
                              </a:rPr>
                              <m:t>12</m:t>
                            </m:r>
                          </m:sub>
                        </m:sSub>
                        <m:r>
                          <a:rPr lang="it-IT" altLang="it-IT" sz="1500" b="0" i="1" smtClean="0">
                            <a:solidFill>
                              <a:srgbClr val="E71224"/>
                            </a:solidFill>
                            <a:latin typeface="Cambria Math" panose="02040503050406030204" pitchFamily="18" charset="0"/>
                          </a:rPr>
                          <m:t>=1</m:t>
                        </m:r>
                      </m:oMath>
                    </m:oMathPara>
                  </a14:m>
                  <a:endParaRPr lang="it-IT" altLang="it-IT" sz="2400" dirty="0">
                    <a:solidFill>
                      <a:srgbClr val="E71224"/>
                    </a:solidFill>
                    <a:latin typeface="Calibri (Corpo)"/>
                  </a:endParaRPr>
                </a:p>
              </p:txBody>
            </p:sp>
          </mc:Choice>
          <mc:Fallback xmlns="">
            <p:sp>
              <p:nvSpPr>
                <p:cNvPr id="12" name="Text Box 80">
                  <a:extLst>
                    <a:ext uri="{FF2B5EF4-FFF2-40B4-BE49-F238E27FC236}">
                      <a16:creationId xmlns:a16="http://schemas.microsoft.com/office/drawing/2014/main" id="{4B5D5EC7-16D9-9577-66CB-11C4012F1591}"/>
                    </a:ext>
                  </a:extLst>
                </p:cNvPr>
                <p:cNvSpPr txBox="1">
                  <a:spLocks noRot="1" noChangeAspect="1" noMove="1" noResize="1" noEditPoints="1" noAdjustHandles="1" noChangeArrowheads="1" noChangeShapeType="1" noTextEdit="1"/>
                </p:cNvSpPr>
                <p:nvPr/>
              </p:nvSpPr>
              <p:spPr bwMode="auto">
                <a:xfrm>
                  <a:off x="1776" y="654"/>
                  <a:ext cx="1210" cy="197"/>
                </a:xfrm>
                <a:prstGeom prst="rect">
                  <a:avLst/>
                </a:prstGeom>
                <a:blipFill>
                  <a:blip r:embed="rId6"/>
                  <a:stretch>
                    <a:fillRect/>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grpSp>
      <p:grpSp>
        <p:nvGrpSpPr>
          <p:cNvPr id="104" name="Gruppo 103">
            <a:extLst>
              <a:ext uri="{FF2B5EF4-FFF2-40B4-BE49-F238E27FC236}">
                <a16:creationId xmlns:a16="http://schemas.microsoft.com/office/drawing/2014/main" id="{2C9EADD3-39B9-473E-9414-E938BEAD0065}"/>
              </a:ext>
            </a:extLst>
          </p:cNvPr>
          <p:cNvGrpSpPr/>
          <p:nvPr/>
        </p:nvGrpSpPr>
        <p:grpSpPr>
          <a:xfrm>
            <a:off x="1251210" y="2156198"/>
            <a:ext cx="7985302" cy="1925091"/>
            <a:chOff x="1251210" y="1871718"/>
            <a:chExt cx="7985302" cy="1925091"/>
          </a:xfrm>
        </p:grpSpPr>
        <p:grpSp>
          <p:nvGrpSpPr>
            <p:cNvPr id="53" name="Group 26">
              <a:extLst>
                <a:ext uri="{FF2B5EF4-FFF2-40B4-BE49-F238E27FC236}">
                  <a16:creationId xmlns:a16="http://schemas.microsoft.com/office/drawing/2014/main" id="{912D43C5-4CC5-48E8-BC77-16F951589BFC}"/>
                </a:ext>
              </a:extLst>
            </p:cNvPr>
            <p:cNvGrpSpPr>
              <a:grpSpLocks/>
            </p:cNvGrpSpPr>
            <p:nvPr/>
          </p:nvGrpSpPr>
          <p:grpSpPr bwMode="auto">
            <a:xfrm>
              <a:off x="1251210" y="1871718"/>
              <a:ext cx="7985302" cy="1925091"/>
              <a:chOff x="0" y="1578"/>
              <a:chExt cx="5865" cy="1398"/>
            </a:xfrm>
          </p:grpSpPr>
          <p:sp>
            <p:nvSpPr>
              <p:cNvPr id="54" name="Line 27">
                <a:extLst>
                  <a:ext uri="{FF2B5EF4-FFF2-40B4-BE49-F238E27FC236}">
                    <a16:creationId xmlns:a16="http://schemas.microsoft.com/office/drawing/2014/main" id="{5D25357C-4B29-4BAE-A8EC-90B3BDD56229}"/>
                  </a:ext>
                </a:extLst>
              </p:cNvPr>
              <p:cNvSpPr>
                <a:spLocks noChangeShapeType="1"/>
              </p:cNvSpPr>
              <p:nvPr/>
            </p:nvSpPr>
            <p:spPr bwMode="auto">
              <a:xfrm>
                <a:off x="864" y="2160"/>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5" name="Line 28">
                <a:extLst>
                  <a:ext uri="{FF2B5EF4-FFF2-40B4-BE49-F238E27FC236}">
                    <a16:creationId xmlns:a16="http://schemas.microsoft.com/office/drawing/2014/main" id="{6B7BE074-9B03-4E4A-AF35-09DCFABB91DE}"/>
                  </a:ext>
                </a:extLst>
              </p:cNvPr>
              <p:cNvSpPr>
                <a:spLocks noChangeShapeType="1"/>
              </p:cNvSpPr>
              <p:nvPr/>
            </p:nvSpPr>
            <p:spPr bwMode="auto">
              <a:xfrm>
                <a:off x="1392" y="21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6" name="Line 29">
                <a:extLst>
                  <a:ext uri="{FF2B5EF4-FFF2-40B4-BE49-F238E27FC236}">
                    <a16:creationId xmlns:a16="http://schemas.microsoft.com/office/drawing/2014/main" id="{306DC37B-B9D9-43DE-B5A6-96CA878BA76A}"/>
                  </a:ext>
                </a:extLst>
              </p:cNvPr>
              <p:cNvSpPr>
                <a:spLocks noChangeShapeType="1"/>
              </p:cNvSpPr>
              <p:nvPr/>
            </p:nvSpPr>
            <p:spPr bwMode="auto">
              <a:xfrm flipH="1">
                <a:off x="864" y="2448"/>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7" name="Line 30">
                <a:extLst>
                  <a:ext uri="{FF2B5EF4-FFF2-40B4-BE49-F238E27FC236}">
                    <a16:creationId xmlns:a16="http://schemas.microsoft.com/office/drawing/2014/main" id="{A7B0251D-6DCC-48F9-BC06-791557FCC9ED}"/>
                  </a:ext>
                </a:extLst>
              </p:cNvPr>
              <p:cNvSpPr>
                <a:spLocks noChangeShapeType="1"/>
              </p:cNvSpPr>
              <p:nvPr/>
            </p:nvSpPr>
            <p:spPr bwMode="auto">
              <a:xfrm>
                <a:off x="336" y="2328"/>
                <a:ext cx="52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sp>
            <p:nvSpPr>
              <p:cNvPr id="58" name="Oval 31">
                <a:extLst>
                  <a:ext uri="{FF2B5EF4-FFF2-40B4-BE49-F238E27FC236}">
                    <a16:creationId xmlns:a16="http://schemas.microsoft.com/office/drawing/2014/main" id="{750EB309-EBAE-43BD-B54B-632F07143522}"/>
                  </a:ext>
                </a:extLst>
              </p:cNvPr>
              <p:cNvSpPr>
                <a:spLocks noChangeArrowheads="1"/>
              </p:cNvSpPr>
              <p:nvPr/>
            </p:nvSpPr>
            <p:spPr bwMode="auto">
              <a:xfrm>
                <a:off x="1584" y="2112"/>
                <a:ext cx="384" cy="384"/>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en-US" altLang="en-US" sz="2400">
                  <a:latin typeface="Comic Sans MS" panose="030F0702030302020204" pitchFamily="66" charset="0"/>
                </a:endParaRPr>
              </a:p>
            </p:txBody>
          </p:sp>
          <p:sp>
            <p:nvSpPr>
              <p:cNvPr id="59" name="Text Box 32">
                <a:extLst>
                  <a:ext uri="{FF2B5EF4-FFF2-40B4-BE49-F238E27FC236}">
                    <a16:creationId xmlns:a16="http://schemas.microsoft.com/office/drawing/2014/main" id="{16C6AAF3-B4F9-40D0-8DA8-D4B852F3EDE7}"/>
                  </a:ext>
                </a:extLst>
              </p:cNvPr>
              <p:cNvSpPr txBox="1">
                <a:spLocks noChangeArrowheads="1"/>
              </p:cNvSpPr>
              <p:nvPr/>
            </p:nvSpPr>
            <p:spPr bwMode="auto">
              <a:xfrm>
                <a:off x="1632" y="2112"/>
                <a:ext cx="384" cy="3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it-IT" altLang="it-IT" sz="2400" dirty="0">
                    <a:solidFill>
                      <a:srgbClr val="E71224"/>
                    </a:solidFill>
                    <a:latin typeface="Comic Sans MS" panose="030F0702030302020204" pitchFamily="66" charset="0"/>
                    <a:sym typeface="Symbol" panose="05050102010706020507" pitchFamily="18" charset="2"/>
                  </a:rPr>
                  <a:t></a:t>
                </a:r>
                <a:r>
                  <a:rPr lang="it-IT" altLang="it-IT" sz="2400" baseline="-25000" dirty="0">
                    <a:solidFill>
                      <a:srgbClr val="E71224"/>
                    </a:solidFill>
                    <a:latin typeface="Comic Sans MS" panose="030F0702030302020204" pitchFamily="66" charset="0"/>
                    <a:sym typeface="Symbol" panose="05050102010706020507" pitchFamily="18" charset="2"/>
                  </a:rPr>
                  <a:t>1</a:t>
                </a:r>
                <a:endParaRPr lang="it-IT" altLang="it-IT" sz="2400" dirty="0">
                  <a:solidFill>
                    <a:srgbClr val="E71224"/>
                  </a:solidFill>
                  <a:latin typeface="Comic Sans MS" panose="030F0702030302020204" pitchFamily="66" charset="0"/>
                </a:endParaRPr>
              </a:p>
            </p:txBody>
          </p:sp>
          <p:sp>
            <p:nvSpPr>
              <p:cNvPr id="60" name="Line 33">
                <a:extLst>
                  <a:ext uri="{FF2B5EF4-FFF2-40B4-BE49-F238E27FC236}">
                    <a16:creationId xmlns:a16="http://schemas.microsoft.com/office/drawing/2014/main" id="{AC585934-540E-4649-96A4-D31DF810A4EA}"/>
                  </a:ext>
                </a:extLst>
              </p:cNvPr>
              <p:cNvSpPr>
                <a:spLocks noChangeShapeType="1"/>
              </p:cNvSpPr>
              <p:nvPr/>
            </p:nvSpPr>
            <p:spPr bwMode="auto">
              <a:xfrm>
                <a:off x="1392" y="2304"/>
                <a:ext cx="1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1" name="Line 34">
                <a:extLst>
                  <a:ext uri="{FF2B5EF4-FFF2-40B4-BE49-F238E27FC236}">
                    <a16:creationId xmlns:a16="http://schemas.microsoft.com/office/drawing/2014/main" id="{B395B615-937D-4333-9C36-FEBC88AD682B}"/>
                  </a:ext>
                </a:extLst>
              </p:cNvPr>
              <p:cNvSpPr>
                <a:spLocks noChangeShapeType="1"/>
              </p:cNvSpPr>
              <p:nvPr/>
            </p:nvSpPr>
            <p:spPr bwMode="auto">
              <a:xfrm>
                <a:off x="2304" y="2160"/>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 name="Line 35">
                <a:extLst>
                  <a:ext uri="{FF2B5EF4-FFF2-40B4-BE49-F238E27FC236}">
                    <a16:creationId xmlns:a16="http://schemas.microsoft.com/office/drawing/2014/main" id="{E31DEAEE-1F0B-433E-997E-6A3AD021EE44}"/>
                  </a:ext>
                </a:extLst>
              </p:cNvPr>
              <p:cNvSpPr>
                <a:spLocks noChangeShapeType="1"/>
              </p:cNvSpPr>
              <p:nvPr/>
            </p:nvSpPr>
            <p:spPr bwMode="auto">
              <a:xfrm>
                <a:off x="2832" y="21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3" name="Line 36">
                <a:extLst>
                  <a:ext uri="{FF2B5EF4-FFF2-40B4-BE49-F238E27FC236}">
                    <a16:creationId xmlns:a16="http://schemas.microsoft.com/office/drawing/2014/main" id="{1A36E228-C811-447E-B078-BC11273FBE02}"/>
                  </a:ext>
                </a:extLst>
              </p:cNvPr>
              <p:cNvSpPr>
                <a:spLocks noChangeShapeType="1"/>
              </p:cNvSpPr>
              <p:nvPr/>
            </p:nvSpPr>
            <p:spPr bwMode="auto">
              <a:xfrm flipH="1">
                <a:off x="2304" y="2448"/>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4" name="Line 37">
                <a:extLst>
                  <a:ext uri="{FF2B5EF4-FFF2-40B4-BE49-F238E27FC236}">
                    <a16:creationId xmlns:a16="http://schemas.microsoft.com/office/drawing/2014/main" id="{A2FD6A5C-3490-4315-955B-F8CEE76A64F8}"/>
                  </a:ext>
                </a:extLst>
              </p:cNvPr>
              <p:cNvSpPr>
                <a:spLocks noChangeShapeType="1"/>
              </p:cNvSpPr>
              <p:nvPr/>
            </p:nvSpPr>
            <p:spPr bwMode="auto">
              <a:xfrm>
                <a:off x="1968" y="2304"/>
                <a:ext cx="336"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5" name="Oval 38">
                <a:extLst>
                  <a:ext uri="{FF2B5EF4-FFF2-40B4-BE49-F238E27FC236}">
                    <a16:creationId xmlns:a16="http://schemas.microsoft.com/office/drawing/2014/main" id="{9CE3394E-75FB-4605-900E-96349D30AF44}"/>
                  </a:ext>
                </a:extLst>
              </p:cNvPr>
              <p:cNvSpPr>
                <a:spLocks noChangeArrowheads="1"/>
              </p:cNvSpPr>
              <p:nvPr/>
            </p:nvSpPr>
            <p:spPr bwMode="auto">
              <a:xfrm>
                <a:off x="3024" y="2112"/>
                <a:ext cx="384" cy="384"/>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en-US" altLang="en-US" sz="2400">
                  <a:latin typeface="Comic Sans MS" panose="030F0702030302020204" pitchFamily="66" charset="0"/>
                </a:endParaRPr>
              </a:p>
            </p:txBody>
          </p:sp>
          <p:sp>
            <p:nvSpPr>
              <p:cNvPr id="66" name="Text Box 39">
                <a:extLst>
                  <a:ext uri="{FF2B5EF4-FFF2-40B4-BE49-F238E27FC236}">
                    <a16:creationId xmlns:a16="http://schemas.microsoft.com/office/drawing/2014/main" id="{6ABD3E8A-E594-4016-88D8-EF2C6E7DA0E0}"/>
                  </a:ext>
                </a:extLst>
              </p:cNvPr>
              <p:cNvSpPr txBox="1">
                <a:spLocks noChangeArrowheads="1"/>
              </p:cNvSpPr>
              <p:nvPr/>
            </p:nvSpPr>
            <p:spPr bwMode="auto">
              <a:xfrm>
                <a:off x="3072" y="2112"/>
                <a:ext cx="384" cy="3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it-IT" altLang="it-IT" sz="2400" dirty="0">
                    <a:solidFill>
                      <a:srgbClr val="E71224"/>
                    </a:solidFill>
                    <a:latin typeface="Comic Sans MS" panose="030F0702030302020204" pitchFamily="66" charset="0"/>
                    <a:sym typeface="Symbol" panose="05050102010706020507" pitchFamily="18" charset="2"/>
                  </a:rPr>
                  <a:t></a:t>
                </a:r>
                <a:r>
                  <a:rPr lang="it-IT" altLang="it-IT" sz="2400" baseline="-25000" dirty="0">
                    <a:solidFill>
                      <a:srgbClr val="E71224"/>
                    </a:solidFill>
                    <a:latin typeface="Comic Sans MS" panose="030F0702030302020204" pitchFamily="66" charset="0"/>
                    <a:sym typeface="Symbol" panose="05050102010706020507" pitchFamily="18" charset="2"/>
                  </a:rPr>
                  <a:t>2</a:t>
                </a:r>
                <a:endParaRPr lang="it-IT" altLang="it-IT" sz="2400" dirty="0">
                  <a:solidFill>
                    <a:srgbClr val="E71224"/>
                  </a:solidFill>
                  <a:latin typeface="Comic Sans MS" panose="030F0702030302020204" pitchFamily="66" charset="0"/>
                </a:endParaRPr>
              </a:p>
            </p:txBody>
          </p:sp>
          <p:sp>
            <p:nvSpPr>
              <p:cNvPr id="67" name="Line 40">
                <a:extLst>
                  <a:ext uri="{FF2B5EF4-FFF2-40B4-BE49-F238E27FC236}">
                    <a16:creationId xmlns:a16="http://schemas.microsoft.com/office/drawing/2014/main" id="{62A8C9F9-18F4-44B1-98C8-606C6FC93904}"/>
                  </a:ext>
                </a:extLst>
              </p:cNvPr>
              <p:cNvSpPr>
                <a:spLocks noChangeShapeType="1"/>
              </p:cNvSpPr>
              <p:nvPr/>
            </p:nvSpPr>
            <p:spPr bwMode="auto">
              <a:xfrm>
                <a:off x="2832" y="2304"/>
                <a:ext cx="1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9" name="Line 42">
                <a:extLst>
                  <a:ext uri="{FF2B5EF4-FFF2-40B4-BE49-F238E27FC236}">
                    <a16:creationId xmlns:a16="http://schemas.microsoft.com/office/drawing/2014/main" id="{57718DE1-4983-430C-93D8-5517C9FE017F}"/>
                  </a:ext>
                </a:extLst>
              </p:cNvPr>
              <p:cNvSpPr>
                <a:spLocks noChangeShapeType="1"/>
              </p:cNvSpPr>
              <p:nvPr/>
            </p:nvSpPr>
            <p:spPr bwMode="auto">
              <a:xfrm>
                <a:off x="10" y="2240"/>
                <a:ext cx="851" cy="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sp>
            <p:nvSpPr>
              <p:cNvPr id="70" name="Line 43">
                <a:extLst>
                  <a:ext uri="{FF2B5EF4-FFF2-40B4-BE49-F238E27FC236}">
                    <a16:creationId xmlns:a16="http://schemas.microsoft.com/office/drawing/2014/main" id="{CA7B5B00-92D5-473E-8319-8026707804DA}"/>
                  </a:ext>
                </a:extLst>
              </p:cNvPr>
              <p:cNvSpPr>
                <a:spLocks noChangeShapeType="1"/>
              </p:cNvSpPr>
              <p:nvPr/>
            </p:nvSpPr>
            <p:spPr bwMode="auto">
              <a:xfrm>
                <a:off x="3744" y="2160"/>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1" name="Line 44">
                <a:extLst>
                  <a:ext uri="{FF2B5EF4-FFF2-40B4-BE49-F238E27FC236}">
                    <a16:creationId xmlns:a16="http://schemas.microsoft.com/office/drawing/2014/main" id="{28A7A417-C346-4A9F-9315-E3DC1A627277}"/>
                  </a:ext>
                </a:extLst>
              </p:cNvPr>
              <p:cNvSpPr>
                <a:spLocks noChangeShapeType="1"/>
              </p:cNvSpPr>
              <p:nvPr/>
            </p:nvSpPr>
            <p:spPr bwMode="auto">
              <a:xfrm>
                <a:off x="4272" y="21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2" name="Line 45">
                <a:extLst>
                  <a:ext uri="{FF2B5EF4-FFF2-40B4-BE49-F238E27FC236}">
                    <a16:creationId xmlns:a16="http://schemas.microsoft.com/office/drawing/2014/main" id="{6B420FF2-0B16-42D7-A883-B69DBA691E23}"/>
                  </a:ext>
                </a:extLst>
              </p:cNvPr>
              <p:cNvSpPr>
                <a:spLocks noChangeShapeType="1"/>
              </p:cNvSpPr>
              <p:nvPr/>
            </p:nvSpPr>
            <p:spPr bwMode="auto">
              <a:xfrm flipH="1">
                <a:off x="3744" y="2448"/>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3" name="Line 46">
                <a:extLst>
                  <a:ext uri="{FF2B5EF4-FFF2-40B4-BE49-F238E27FC236}">
                    <a16:creationId xmlns:a16="http://schemas.microsoft.com/office/drawing/2014/main" id="{A0466164-3381-4CF0-A1AB-B39E3B6AE0A1}"/>
                  </a:ext>
                </a:extLst>
              </p:cNvPr>
              <p:cNvSpPr>
                <a:spLocks noChangeShapeType="1"/>
              </p:cNvSpPr>
              <p:nvPr/>
            </p:nvSpPr>
            <p:spPr bwMode="auto">
              <a:xfrm>
                <a:off x="3408" y="2304"/>
                <a:ext cx="336"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4" name="Oval 47">
                <a:extLst>
                  <a:ext uri="{FF2B5EF4-FFF2-40B4-BE49-F238E27FC236}">
                    <a16:creationId xmlns:a16="http://schemas.microsoft.com/office/drawing/2014/main" id="{41DB99FB-5F85-4944-ADC9-1D349223B428}"/>
                  </a:ext>
                </a:extLst>
              </p:cNvPr>
              <p:cNvSpPr>
                <a:spLocks noChangeArrowheads="1"/>
              </p:cNvSpPr>
              <p:nvPr/>
            </p:nvSpPr>
            <p:spPr bwMode="auto">
              <a:xfrm>
                <a:off x="4464" y="2112"/>
                <a:ext cx="384" cy="384"/>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en-US" altLang="en-US" sz="2400">
                  <a:latin typeface="Comic Sans MS" panose="030F0702030302020204" pitchFamily="66" charset="0"/>
                </a:endParaRPr>
              </a:p>
            </p:txBody>
          </p:sp>
          <p:sp>
            <p:nvSpPr>
              <p:cNvPr id="75" name="Text Box 48">
                <a:extLst>
                  <a:ext uri="{FF2B5EF4-FFF2-40B4-BE49-F238E27FC236}">
                    <a16:creationId xmlns:a16="http://schemas.microsoft.com/office/drawing/2014/main" id="{FD1B5DA6-8334-4AE8-9041-7ABB545F96A2}"/>
                  </a:ext>
                </a:extLst>
              </p:cNvPr>
              <p:cNvSpPr txBox="1">
                <a:spLocks noChangeArrowheads="1"/>
              </p:cNvSpPr>
              <p:nvPr/>
            </p:nvSpPr>
            <p:spPr bwMode="auto">
              <a:xfrm>
                <a:off x="4512" y="2112"/>
                <a:ext cx="384" cy="3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it-IT" altLang="it-IT" sz="2400" dirty="0">
                    <a:solidFill>
                      <a:srgbClr val="E71224"/>
                    </a:solidFill>
                    <a:latin typeface="Comic Sans MS" panose="030F0702030302020204" pitchFamily="66" charset="0"/>
                    <a:sym typeface="Symbol" panose="05050102010706020507" pitchFamily="18" charset="2"/>
                  </a:rPr>
                  <a:t></a:t>
                </a:r>
                <a:r>
                  <a:rPr lang="it-IT" altLang="it-IT" sz="2400" baseline="-25000" dirty="0">
                    <a:solidFill>
                      <a:srgbClr val="E71224"/>
                    </a:solidFill>
                    <a:latin typeface="Comic Sans MS" panose="030F0702030302020204" pitchFamily="66" charset="0"/>
                    <a:sym typeface="Symbol" panose="05050102010706020507" pitchFamily="18" charset="2"/>
                  </a:rPr>
                  <a:t>3</a:t>
                </a:r>
                <a:endParaRPr lang="it-IT" altLang="it-IT" sz="2400" dirty="0">
                  <a:solidFill>
                    <a:srgbClr val="E71224"/>
                  </a:solidFill>
                  <a:latin typeface="Comic Sans MS" panose="030F0702030302020204" pitchFamily="66" charset="0"/>
                </a:endParaRPr>
              </a:p>
            </p:txBody>
          </p:sp>
          <p:sp>
            <p:nvSpPr>
              <p:cNvPr id="76" name="Line 49">
                <a:extLst>
                  <a:ext uri="{FF2B5EF4-FFF2-40B4-BE49-F238E27FC236}">
                    <a16:creationId xmlns:a16="http://schemas.microsoft.com/office/drawing/2014/main" id="{8D544D20-1466-43F4-86D2-BC36A5157CB4}"/>
                  </a:ext>
                </a:extLst>
              </p:cNvPr>
              <p:cNvSpPr>
                <a:spLocks noChangeShapeType="1"/>
              </p:cNvSpPr>
              <p:nvPr/>
            </p:nvSpPr>
            <p:spPr bwMode="auto">
              <a:xfrm>
                <a:off x="4272" y="2304"/>
                <a:ext cx="1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7" name="Line 50">
                <a:extLst>
                  <a:ext uri="{FF2B5EF4-FFF2-40B4-BE49-F238E27FC236}">
                    <a16:creationId xmlns:a16="http://schemas.microsoft.com/office/drawing/2014/main" id="{41F30C5F-270F-4545-A438-DB8C93E3EF37}"/>
                  </a:ext>
                </a:extLst>
              </p:cNvPr>
              <p:cNvSpPr>
                <a:spLocks noChangeShapeType="1"/>
              </p:cNvSpPr>
              <p:nvPr/>
            </p:nvSpPr>
            <p:spPr bwMode="auto">
              <a:xfrm flipH="1" flipV="1">
                <a:off x="2014" y="1696"/>
                <a:ext cx="2" cy="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8" name="Line 51">
                <a:extLst>
                  <a:ext uri="{FF2B5EF4-FFF2-40B4-BE49-F238E27FC236}">
                    <a16:creationId xmlns:a16="http://schemas.microsoft.com/office/drawing/2014/main" id="{D4B2DE00-7EF9-457E-B3B5-1C972196E297}"/>
                  </a:ext>
                </a:extLst>
              </p:cNvPr>
              <p:cNvSpPr>
                <a:spLocks noChangeShapeType="1"/>
              </p:cNvSpPr>
              <p:nvPr/>
            </p:nvSpPr>
            <p:spPr bwMode="auto">
              <a:xfrm flipV="1">
                <a:off x="2016" y="2400"/>
                <a:ext cx="0" cy="33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9" name="Line 52">
                <a:extLst>
                  <a:ext uri="{FF2B5EF4-FFF2-40B4-BE49-F238E27FC236}">
                    <a16:creationId xmlns:a16="http://schemas.microsoft.com/office/drawing/2014/main" id="{FA7F30D3-A10D-4257-9409-5A31153F6FB6}"/>
                  </a:ext>
                </a:extLst>
              </p:cNvPr>
              <p:cNvSpPr>
                <a:spLocks noChangeShapeType="1"/>
              </p:cNvSpPr>
              <p:nvPr/>
            </p:nvSpPr>
            <p:spPr bwMode="auto">
              <a:xfrm>
                <a:off x="2016" y="2400"/>
                <a:ext cx="2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0" name="Line 53">
                <a:extLst>
                  <a:ext uri="{FF2B5EF4-FFF2-40B4-BE49-F238E27FC236}">
                    <a16:creationId xmlns:a16="http://schemas.microsoft.com/office/drawing/2014/main" id="{FE6BF6A7-DCA6-4583-853A-FE0884C6DE58}"/>
                  </a:ext>
                </a:extLst>
              </p:cNvPr>
              <p:cNvSpPr>
                <a:spLocks noChangeShapeType="1"/>
              </p:cNvSpPr>
              <p:nvPr/>
            </p:nvSpPr>
            <p:spPr bwMode="auto">
              <a:xfrm flipV="1">
                <a:off x="3456" y="2400"/>
                <a:ext cx="0" cy="33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1" name="Line 54">
                <a:extLst>
                  <a:ext uri="{FF2B5EF4-FFF2-40B4-BE49-F238E27FC236}">
                    <a16:creationId xmlns:a16="http://schemas.microsoft.com/office/drawing/2014/main" id="{22824806-51B3-415F-B258-2DF8DCC0CAE4}"/>
                  </a:ext>
                </a:extLst>
              </p:cNvPr>
              <p:cNvSpPr>
                <a:spLocks noChangeShapeType="1"/>
              </p:cNvSpPr>
              <p:nvPr/>
            </p:nvSpPr>
            <p:spPr bwMode="auto">
              <a:xfrm>
                <a:off x="3456" y="2400"/>
                <a:ext cx="2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2" name="Line 55">
                <a:extLst>
                  <a:ext uri="{FF2B5EF4-FFF2-40B4-BE49-F238E27FC236}">
                    <a16:creationId xmlns:a16="http://schemas.microsoft.com/office/drawing/2014/main" id="{57EE8AF4-9D55-4B9B-BD68-62B75346B99B}"/>
                  </a:ext>
                </a:extLst>
              </p:cNvPr>
              <p:cNvSpPr>
                <a:spLocks noChangeShapeType="1"/>
              </p:cNvSpPr>
              <p:nvPr/>
            </p:nvSpPr>
            <p:spPr bwMode="auto">
              <a:xfrm flipV="1">
                <a:off x="3552" y="1968"/>
                <a:ext cx="0" cy="33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3" name="Line 56">
                <a:extLst>
                  <a:ext uri="{FF2B5EF4-FFF2-40B4-BE49-F238E27FC236}">
                    <a16:creationId xmlns:a16="http://schemas.microsoft.com/office/drawing/2014/main" id="{E23B2967-21A5-4639-8024-BC5D984FFF63}"/>
                  </a:ext>
                </a:extLst>
              </p:cNvPr>
              <p:cNvSpPr>
                <a:spLocks noChangeShapeType="1"/>
              </p:cNvSpPr>
              <p:nvPr/>
            </p:nvSpPr>
            <p:spPr bwMode="auto">
              <a:xfrm>
                <a:off x="4848" y="2304"/>
                <a:ext cx="3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4" name="Line 57">
                <a:extLst>
                  <a:ext uri="{FF2B5EF4-FFF2-40B4-BE49-F238E27FC236}">
                    <a16:creationId xmlns:a16="http://schemas.microsoft.com/office/drawing/2014/main" id="{B5AE8203-2463-4FFE-8F8C-49644CB9787A}"/>
                  </a:ext>
                </a:extLst>
              </p:cNvPr>
              <p:cNvSpPr>
                <a:spLocks noChangeShapeType="1"/>
              </p:cNvSpPr>
              <p:nvPr/>
            </p:nvSpPr>
            <p:spPr bwMode="auto">
              <a:xfrm>
                <a:off x="5184" y="2304"/>
                <a:ext cx="0" cy="6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5" name="Line 58">
                <a:extLst>
                  <a:ext uri="{FF2B5EF4-FFF2-40B4-BE49-F238E27FC236}">
                    <a16:creationId xmlns:a16="http://schemas.microsoft.com/office/drawing/2014/main" id="{8E22B2D9-C707-46D2-9A8B-FB6C18EE72EA}"/>
                  </a:ext>
                </a:extLst>
              </p:cNvPr>
              <p:cNvSpPr>
                <a:spLocks noChangeShapeType="1"/>
              </p:cNvSpPr>
              <p:nvPr/>
            </p:nvSpPr>
            <p:spPr bwMode="auto">
              <a:xfrm flipH="1">
                <a:off x="336" y="2976"/>
                <a:ext cx="484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6" name="Line 59">
                <a:extLst>
                  <a:ext uri="{FF2B5EF4-FFF2-40B4-BE49-F238E27FC236}">
                    <a16:creationId xmlns:a16="http://schemas.microsoft.com/office/drawing/2014/main" id="{EF9EE240-9728-49A2-8697-0BB5ADE43BEA}"/>
                  </a:ext>
                </a:extLst>
              </p:cNvPr>
              <p:cNvSpPr>
                <a:spLocks noChangeShapeType="1"/>
              </p:cNvSpPr>
              <p:nvPr/>
            </p:nvSpPr>
            <p:spPr bwMode="auto">
              <a:xfrm>
                <a:off x="336" y="2326"/>
                <a:ext cx="0" cy="6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8" name="Text Box 61">
                <a:extLst>
                  <a:ext uri="{FF2B5EF4-FFF2-40B4-BE49-F238E27FC236}">
                    <a16:creationId xmlns:a16="http://schemas.microsoft.com/office/drawing/2014/main" id="{8F4F1987-0C1C-4A67-AAD3-DB0F79606375}"/>
                  </a:ext>
                </a:extLst>
              </p:cNvPr>
              <p:cNvSpPr txBox="1">
                <a:spLocks noChangeArrowheads="1"/>
              </p:cNvSpPr>
              <p:nvPr/>
            </p:nvSpPr>
            <p:spPr bwMode="auto">
              <a:xfrm>
                <a:off x="960" y="2160"/>
                <a:ext cx="384" cy="3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it-IT" altLang="it-IT" sz="2400" dirty="0">
                    <a:solidFill>
                      <a:srgbClr val="E71224"/>
                    </a:solidFill>
                    <a:latin typeface="Comic Sans MS" panose="030F0702030302020204" pitchFamily="66" charset="0"/>
                    <a:sym typeface="Symbol" panose="05050102010706020507" pitchFamily="18" charset="2"/>
                  </a:rPr>
                  <a:t></a:t>
                </a:r>
                <a:r>
                  <a:rPr lang="it-IT" altLang="it-IT" sz="2400" baseline="-25000" dirty="0">
                    <a:solidFill>
                      <a:srgbClr val="E71224"/>
                    </a:solidFill>
                    <a:latin typeface="Comic Sans MS" panose="030F0702030302020204" pitchFamily="66" charset="0"/>
                    <a:sym typeface="Symbol" panose="05050102010706020507" pitchFamily="18" charset="2"/>
                  </a:rPr>
                  <a:t>1</a:t>
                </a:r>
                <a:endParaRPr lang="it-IT" altLang="it-IT" sz="2400" dirty="0">
                  <a:solidFill>
                    <a:srgbClr val="E71224"/>
                  </a:solidFill>
                  <a:latin typeface="Comic Sans MS" panose="030F0702030302020204" pitchFamily="66" charset="0"/>
                </a:endParaRPr>
              </a:p>
            </p:txBody>
          </p:sp>
          <p:sp>
            <p:nvSpPr>
              <p:cNvPr id="89" name="Text Box 62">
                <a:extLst>
                  <a:ext uri="{FF2B5EF4-FFF2-40B4-BE49-F238E27FC236}">
                    <a16:creationId xmlns:a16="http://schemas.microsoft.com/office/drawing/2014/main" id="{45A451ED-DBC9-4378-BBB6-F32C3905FDD2}"/>
                  </a:ext>
                </a:extLst>
              </p:cNvPr>
              <p:cNvSpPr txBox="1">
                <a:spLocks noChangeArrowheads="1"/>
              </p:cNvSpPr>
              <p:nvPr/>
            </p:nvSpPr>
            <p:spPr bwMode="auto">
              <a:xfrm>
                <a:off x="2448" y="2160"/>
                <a:ext cx="384" cy="3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it-IT" altLang="it-IT" sz="2400" dirty="0">
                    <a:solidFill>
                      <a:srgbClr val="E71224"/>
                    </a:solidFill>
                    <a:latin typeface="Comic Sans MS" panose="030F0702030302020204" pitchFamily="66" charset="0"/>
                    <a:sym typeface="Symbol" panose="05050102010706020507" pitchFamily="18" charset="2"/>
                  </a:rPr>
                  <a:t></a:t>
                </a:r>
                <a:r>
                  <a:rPr lang="it-IT" altLang="it-IT" sz="2400" baseline="-25000" dirty="0">
                    <a:solidFill>
                      <a:srgbClr val="E71224"/>
                    </a:solidFill>
                    <a:latin typeface="Comic Sans MS" panose="030F0702030302020204" pitchFamily="66" charset="0"/>
                    <a:sym typeface="Symbol" panose="05050102010706020507" pitchFamily="18" charset="2"/>
                  </a:rPr>
                  <a:t>2</a:t>
                </a:r>
                <a:endParaRPr lang="it-IT" altLang="it-IT" sz="2400" dirty="0">
                  <a:solidFill>
                    <a:srgbClr val="E71224"/>
                  </a:solidFill>
                  <a:latin typeface="Comic Sans MS" panose="030F0702030302020204" pitchFamily="66" charset="0"/>
                </a:endParaRPr>
              </a:p>
            </p:txBody>
          </p:sp>
          <p:sp>
            <p:nvSpPr>
              <p:cNvPr id="90" name="Text Box 63">
                <a:extLst>
                  <a:ext uri="{FF2B5EF4-FFF2-40B4-BE49-F238E27FC236}">
                    <a16:creationId xmlns:a16="http://schemas.microsoft.com/office/drawing/2014/main" id="{198A739C-32D9-41F9-915E-1C0A18301E94}"/>
                  </a:ext>
                </a:extLst>
              </p:cNvPr>
              <p:cNvSpPr txBox="1">
                <a:spLocks noChangeArrowheads="1"/>
              </p:cNvSpPr>
              <p:nvPr/>
            </p:nvSpPr>
            <p:spPr bwMode="auto">
              <a:xfrm>
                <a:off x="3840" y="2128"/>
                <a:ext cx="384" cy="3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it-IT" altLang="it-IT" sz="2400" dirty="0">
                    <a:solidFill>
                      <a:srgbClr val="E71224"/>
                    </a:solidFill>
                    <a:latin typeface="Comic Sans MS" panose="030F0702030302020204" pitchFamily="66" charset="0"/>
                    <a:sym typeface="Symbol" panose="05050102010706020507" pitchFamily="18" charset="2"/>
                  </a:rPr>
                  <a:t></a:t>
                </a:r>
                <a:r>
                  <a:rPr lang="it-IT" altLang="it-IT" sz="2400" baseline="-25000" dirty="0">
                    <a:solidFill>
                      <a:srgbClr val="E71224"/>
                    </a:solidFill>
                    <a:latin typeface="Comic Sans MS" panose="030F0702030302020204" pitchFamily="66" charset="0"/>
                    <a:sym typeface="Symbol" panose="05050102010706020507" pitchFamily="18" charset="2"/>
                  </a:rPr>
                  <a:t>3</a:t>
                </a:r>
                <a:endParaRPr lang="it-IT" altLang="it-IT" sz="2400" dirty="0">
                  <a:solidFill>
                    <a:srgbClr val="E71224"/>
                  </a:solidFill>
                  <a:latin typeface="Comic Sans MS" panose="030F0702030302020204" pitchFamily="66" charset="0"/>
                </a:endParaRPr>
              </a:p>
            </p:txBody>
          </p:sp>
          <p:sp>
            <p:nvSpPr>
              <p:cNvPr id="91" name="Text Box 64">
                <a:extLst>
                  <a:ext uri="{FF2B5EF4-FFF2-40B4-BE49-F238E27FC236}">
                    <a16:creationId xmlns:a16="http://schemas.microsoft.com/office/drawing/2014/main" id="{90B01637-BE3B-4824-85FD-7123F04B6253}"/>
                  </a:ext>
                </a:extLst>
              </p:cNvPr>
              <p:cNvSpPr txBox="1">
                <a:spLocks noChangeArrowheads="1"/>
              </p:cNvSpPr>
              <p:nvPr/>
            </p:nvSpPr>
            <p:spPr bwMode="auto">
              <a:xfrm>
                <a:off x="0" y="1879"/>
                <a:ext cx="576" cy="3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it-IT" altLang="it-IT" sz="2400" dirty="0">
                    <a:solidFill>
                      <a:srgbClr val="E71224"/>
                    </a:solidFill>
                    <a:latin typeface="Calibri (Corpo)"/>
                    <a:sym typeface="Symbol" panose="05050102010706020507" pitchFamily="18" charset="2"/>
                  </a:rPr>
                  <a:t></a:t>
                </a:r>
                <a:r>
                  <a:rPr lang="it-IT" altLang="it-IT" sz="2400" baseline="-25000" dirty="0">
                    <a:solidFill>
                      <a:srgbClr val="E71224"/>
                    </a:solidFill>
                    <a:latin typeface="Calibri (Corpo)"/>
                    <a:sym typeface="Symbol" panose="05050102010706020507" pitchFamily="18" charset="2"/>
                  </a:rPr>
                  <a:t>1</a:t>
                </a:r>
                <a:r>
                  <a:rPr lang="it-IT" altLang="it-IT" sz="2400" baseline="30000" dirty="0">
                    <a:solidFill>
                      <a:srgbClr val="E71224"/>
                    </a:solidFill>
                    <a:latin typeface="Calibri (Corpo)"/>
                    <a:sym typeface="Symbol" panose="05050102010706020507" pitchFamily="18" charset="2"/>
                  </a:rPr>
                  <a:t>in</a:t>
                </a:r>
                <a:endParaRPr lang="it-IT" altLang="it-IT" sz="2400" dirty="0">
                  <a:solidFill>
                    <a:srgbClr val="E71224"/>
                  </a:solidFill>
                  <a:latin typeface="Calibri (Corpo)"/>
                </a:endParaRPr>
              </a:p>
            </p:txBody>
          </p:sp>
          <p:sp>
            <p:nvSpPr>
              <p:cNvPr id="92" name="Text Box 65">
                <a:extLst>
                  <a:ext uri="{FF2B5EF4-FFF2-40B4-BE49-F238E27FC236}">
                    <a16:creationId xmlns:a16="http://schemas.microsoft.com/office/drawing/2014/main" id="{66300418-E752-4A88-9FAC-61A2AE5D7F58}"/>
                  </a:ext>
                </a:extLst>
              </p:cNvPr>
              <p:cNvSpPr txBox="1">
                <a:spLocks noChangeArrowheads="1"/>
              </p:cNvSpPr>
              <p:nvPr/>
            </p:nvSpPr>
            <p:spPr bwMode="auto">
              <a:xfrm>
                <a:off x="2064" y="2544"/>
                <a:ext cx="480" cy="3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it-IT" altLang="it-IT" sz="2400" dirty="0">
                    <a:solidFill>
                      <a:srgbClr val="E71224"/>
                    </a:solidFill>
                    <a:latin typeface="Calibri (Corpo)"/>
                    <a:sym typeface="Symbol" panose="05050102010706020507" pitchFamily="18" charset="2"/>
                  </a:rPr>
                  <a:t></a:t>
                </a:r>
                <a:r>
                  <a:rPr lang="it-IT" altLang="it-IT" sz="2400" baseline="-25000" dirty="0">
                    <a:solidFill>
                      <a:srgbClr val="E71224"/>
                    </a:solidFill>
                    <a:latin typeface="Calibri (Corpo)"/>
                    <a:sym typeface="Symbol" panose="05050102010706020507" pitchFamily="18" charset="2"/>
                  </a:rPr>
                  <a:t>2</a:t>
                </a:r>
                <a:r>
                  <a:rPr lang="it-IT" altLang="it-IT" sz="2400" baseline="30000" dirty="0">
                    <a:solidFill>
                      <a:srgbClr val="E71224"/>
                    </a:solidFill>
                    <a:latin typeface="Calibri (Corpo)"/>
                    <a:sym typeface="Symbol" panose="05050102010706020507" pitchFamily="18" charset="2"/>
                  </a:rPr>
                  <a:t>in</a:t>
                </a:r>
                <a:endParaRPr lang="it-IT" altLang="it-IT" sz="2400" dirty="0">
                  <a:solidFill>
                    <a:srgbClr val="E71224"/>
                  </a:solidFill>
                  <a:latin typeface="Calibri (Corpo)"/>
                </a:endParaRPr>
              </a:p>
            </p:txBody>
          </p:sp>
          <mc:AlternateContent xmlns:mc="http://schemas.openxmlformats.org/markup-compatibility/2006" xmlns:a14="http://schemas.microsoft.com/office/drawing/2010/main">
            <mc:Choice Requires="a14">
              <p:sp>
                <p:nvSpPr>
                  <p:cNvPr id="94" name="Text Box 67">
                    <a:extLst>
                      <a:ext uri="{FF2B5EF4-FFF2-40B4-BE49-F238E27FC236}">
                        <a16:creationId xmlns:a16="http://schemas.microsoft.com/office/drawing/2014/main" id="{D09ACAFF-9C2D-43E1-9A5D-B2562F679315}"/>
                      </a:ext>
                    </a:extLst>
                  </p:cNvPr>
                  <p:cNvSpPr txBox="1">
                    <a:spLocks noChangeArrowheads="1"/>
                  </p:cNvSpPr>
                  <p:nvPr/>
                </p:nvSpPr>
                <p:spPr bwMode="auto">
                  <a:xfrm>
                    <a:off x="981" y="1578"/>
                    <a:ext cx="1401" cy="235"/>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14:m>
                      <m:oMathPara xmlns:m="http://schemas.openxmlformats.org/officeDocument/2006/math">
                        <m:oMathParaPr>
                          <m:jc m:val="centerGroup"/>
                        </m:oMathParaPr>
                        <m:oMath xmlns:m="http://schemas.openxmlformats.org/officeDocument/2006/math">
                          <m:sSub>
                            <m:sSubPr>
                              <m:ctrlPr>
                                <a:rPr lang="it-IT" altLang="it-IT" sz="1500" b="0" i="1" smtClean="0">
                                  <a:solidFill>
                                    <a:srgbClr val="E71224"/>
                                  </a:solidFill>
                                  <a:latin typeface="Cambria Math" panose="02040503050406030204" pitchFamily="18" charset="0"/>
                                </a:rPr>
                              </m:ctrlPr>
                            </m:sSubPr>
                            <m:e>
                              <m:r>
                                <a:rPr lang="it-IT" altLang="it-IT" sz="1500" b="0" i="1" smtClean="0">
                                  <a:solidFill>
                                    <a:srgbClr val="E71224"/>
                                  </a:solidFill>
                                  <a:latin typeface="Cambria Math" panose="02040503050406030204" pitchFamily="18" charset="0"/>
                                </a:rPr>
                                <m:t>𝑟</m:t>
                              </m:r>
                            </m:e>
                            <m:sub>
                              <m:r>
                                <a:rPr lang="it-IT" altLang="it-IT" sz="1500" b="0" i="1" smtClean="0">
                                  <a:solidFill>
                                    <a:srgbClr val="E71224"/>
                                  </a:solidFill>
                                  <a:latin typeface="Cambria Math" panose="02040503050406030204" pitchFamily="18" charset="0"/>
                                </a:rPr>
                                <m:t>10</m:t>
                              </m:r>
                            </m:sub>
                          </m:sSub>
                          <m:r>
                            <a:rPr lang="it-IT" altLang="it-IT" sz="1500" b="0" i="1" smtClean="0">
                              <a:solidFill>
                                <a:srgbClr val="E71224"/>
                              </a:solidFill>
                              <a:latin typeface="Cambria Math" panose="02040503050406030204" pitchFamily="18" charset="0"/>
                            </a:rPr>
                            <m:t>=0.5 </m:t>
                          </m:r>
                        </m:oMath>
                      </m:oMathPara>
                    </a14:m>
                    <a:endParaRPr lang="it-IT" altLang="it-IT" sz="1500" dirty="0">
                      <a:solidFill>
                        <a:srgbClr val="E71224"/>
                      </a:solidFill>
                      <a:latin typeface="Calibri (Corpo)"/>
                    </a:endParaRPr>
                  </a:p>
                </p:txBody>
              </p:sp>
            </mc:Choice>
            <mc:Fallback xmlns="">
              <p:sp>
                <p:nvSpPr>
                  <p:cNvPr id="94" name="Text Box 67">
                    <a:extLst>
                      <a:ext uri="{FF2B5EF4-FFF2-40B4-BE49-F238E27FC236}">
                        <a16:creationId xmlns:a16="http://schemas.microsoft.com/office/drawing/2014/main" id="{D09ACAFF-9C2D-43E1-9A5D-B2562F679315}"/>
                      </a:ext>
                    </a:extLst>
                  </p:cNvPr>
                  <p:cNvSpPr txBox="1">
                    <a:spLocks noRot="1" noChangeAspect="1" noMove="1" noResize="1" noEditPoints="1" noAdjustHandles="1" noChangeArrowheads="1" noChangeShapeType="1" noTextEdit="1"/>
                  </p:cNvSpPr>
                  <p:nvPr/>
                </p:nvSpPr>
                <p:spPr bwMode="auto">
                  <a:xfrm>
                    <a:off x="981" y="1578"/>
                    <a:ext cx="1401" cy="235"/>
                  </a:xfrm>
                  <a:prstGeom prst="rect">
                    <a:avLst/>
                  </a:prstGeom>
                  <a:blipFill>
                    <a:blip r:embed="rId7"/>
                    <a:stretch>
                      <a:fillRect/>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 Box 67">
                    <a:extLst>
                      <a:ext uri="{FF2B5EF4-FFF2-40B4-BE49-F238E27FC236}">
                        <a16:creationId xmlns:a16="http://schemas.microsoft.com/office/drawing/2014/main" id="{80CEBEAF-B877-6A69-257C-60AC46DBA78A}"/>
                      </a:ext>
                    </a:extLst>
                  </p:cNvPr>
                  <p:cNvSpPr txBox="1">
                    <a:spLocks noChangeArrowheads="1"/>
                  </p:cNvSpPr>
                  <p:nvPr/>
                </p:nvSpPr>
                <p:spPr bwMode="auto">
                  <a:xfrm>
                    <a:off x="1740" y="1865"/>
                    <a:ext cx="1401" cy="235"/>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14:m>
                      <m:oMathPara xmlns:m="http://schemas.openxmlformats.org/officeDocument/2006/math">
                        <m:oMathParaPr>
                          <m:jc m:val="centerGroup"/>
                        </m:oMathParaPr>
                        <m:oMath xmlns:m="http://schemas.openxmlformats.org/officeDocument/2006/math">
                          <m:sSub>
                            <m:sSubPr>
                              <m:ctrlPr>
                                <a:rPr lang="it-IT" altLang="it-IT" sz="1500" b="0" i="1" smtClean="0">
                                  <a:solidFill>
                                    <a:srgbClr val="E71224"/>
                                  </a:solidFill>
                                  <a:latin typeface="Cambria Math" panose="02040503050406030204" pitchFamily="18" charset="0"/>
                                </a:rPr>
                              </m:ctrlPr>
                            </m:sSubPr>
                            <m:e>
                              <m:r>
                                <a:rPr lang="it-IT" altLang="it-IT" sz="1500" b="0" i="1" smtClean="0">
                                  <a:solidFill>
                                    <a:srgbClr val="E71224"/>
                                  </a:solidFill>
                                  <a:latin typeface="Cambria Math" panose="02040503050406030204" pitchFamily="18" charset="0"/>
                                </a:rPr>
                                <m:t>𝑟</m:t>
                              </m:r>
                            </m:e>
                            <m:sub>
                              <m:r>
                                <a:rPr lang="it-IT" altLang="it-IT" sz="1500" b="0" i="1" smtClean="0">
                                  <a:solidFill>
                                    <a:srgbClr val="E71224"/>
                                  </a:solidFill>
                                  <a:latin typeface="Cambria Math" panose="02040503050406030204" pitchFamily="18" charset="0"/>
                                </a:rPr>
                                <m:t>12</m:t>
                              </m:r>
                            </m:sub>
                          </m:sSub>
                          <m:r>
                            <a:rPr lang="it-IT" altLang="it-IT" sz="1500" b="0" i="1" smtClean="0">
                              <a:solidFill>
                                <a:srgbClr val="E71224"/>
                              </a:solidFill>
                              <a:latin typeface="Cambria Math" panose="02040503050406030204" pitchFamily="18" charset="0"/>
                            </a:rPr>
                            <m:t>=0.5 </m:t>
                          </m:r>
                        </m:oMath>
                      </m:oMathPara>
                    </a14:m>
                    <a:endParaRPr lang="it-IT" altLang="it-IT" sz="1500" dirty="0">
                      <a:solidFill>
                        <a:srgbClr val="E71224"/>
                      </a:solidFill>
                      <a:latin typeface="Calibri (Corpo)"/>
                    </a:endParaRPr>
                  </a:p>
                </p:txBody>
              </p:sp>
            </mc:Choice>
            <mc:Fallback xmlns="">
              <p:sp>
                <p:nvSpPr>
                  <p:cNvPr id="7" name="Text Box 67">
                    <a:extLst>
                      <a:ext uri="{FF2B5EF4-FFF2-40B4-BE49-F238E27FC236}">
                        <a16:creationId xmlns:a16="http://schemas.microsoft.com/office/drawing/2014/main" id="{80CEBEAF-B877-6A69-257C-60AC46DBA78A}"/>
                      </a:ext>
                    </a:extLst>
                  </p:cNvPr>
                  <p:cNvSpPr txBox="1">
                    <a:spLocks noRot="1" noChangeAspect="1" noMove="1" noResize="1" noEditPoints="1" noAdjustHandles="1" noChangeArrowheads="1" noChangeShapeType="1" noTextEdit="1"/>
                  </p:cNvSpPr>
                  <p:nvPr/>
                </p:nvSpPr>
                <p:spPr bwMode="auto">
                  <a:xfrm>
                    <a:off x="1740" y="1865"/>
                    <a:ext cx="1401" cy="235"/>
                  </a:xfrm>
                  <a:prstGeom prst="rect">
                    <a:avLst/>
                  </a:prstGeom>
                  <a:blipFill>
                    <a:blip r:embed="rId8"/>
                    <a:stretch>
                      <a:fillRect/>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 Box 67">
                    <a:extLst>
                      <a:ext uri="{FF2B5EF4-FFF2-40B4-BE49-F238E27FC236}">
                        <a16:creationId xmlns:a16="http://schemas.microsoft.com/office/drawing/2014/main" id="{D7CD10F5-DD22-E3A1-9467-B9CD584E342D}"/>
                      </a:ext>
                    </a:extLst>
                  </p:cNvPr>
                  <p:cNvSpPr txBox="1">
                    <a:spLocks noChangeArrowheads="1"/>
                  </p:cNvSpPr>
                  <p:nvPr/>
                </p:nvSpPr>
                <p:spPr bwMode="auto">
                  <a:xfrm>
                    <a:off x="3024" y="1637"/>
                    <a:ext cx="1401" cy="235"/>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14:m>
                      <m:oMathPara xmlns:m="http://schemas.openxmlformats.org/officeDocument/2006/math">
                        <m:oMathParaPr>
                          <m:jc m:val="centerGroup"/>
                        </m:oMathParaPr>
                        <m:oMath xmlns:m="http://schemas.openxmlformats.org/officeDocument/2006/math">
                          <m:sSub>
                            <m:sSubPr>
                              <m:ctrlPr>
                                <a:rPr lang="it-IT" altLang="it-IT" sz="1500" b="0" i="1" smtClean="0">
                                  <a:solidFill>
                                    <a:srgbClr val="E71224"/>
                                  </a:solidFill>
                                  <a:latin typeface="Cambria Math" panose="02040503050406030204" pitchFamily="18" charset="0"/>
                                </a:rPr>
                              </m:ctrlPr>
                            </m:sSubPr>
                            <m:e>
                              <m:r>
                                <a:rPr lang="it-IT" altLang="it-IT" sz="1500" b="0" i="1" smtClean="0">
                                  <a:solidFill>
                                    <a:srgbClr val="E71224"/>
                                  </a:solidFill>
                                  <a:latin typeface="Cambria Math" panose="02040503050406030204" pitchFamily="18" charset="0"/>
                                </a:rPr>
                                <m:t>𝑟</m:t>
                              </m:r>
                            </m:e>
                            <m:sub>
                              <m:r>
                                <a:rPr lang="it-IT" altLang="it-IT" sz="1500" b="0" i="1" smtClean="0">
                                  <a:solidFill>
                                    <a:srgbClr val="E71224"/>
                                  </a:solidFill>
                                  <a:latin typeface="Cambria Math" panose="02040503050406030204" pitchFamily="18" charset="0"/>
                                </a:rPr>
                                <m:t>20</m:t>
                              </m:r>
                            </m:sub>
                          </m:sSub>
                          <m:r>
                            <a:rPr lang="it-IT" altLang="it-IT" sz="1500" b="0" i="1" smtClean="0">
                              <a:solidFill>
                                <a:srgbClr val="E71224"/>
                              </a:solidFill>
                              <a:latin typeface="Cambria Math" panose="02040503050406030204" pitchFamily="18" charset="0"/>
                            </a:rPr>
                            <m:t>=0.5 </m:t>
                          </m:r>
                        </m:oMath>
                      </m:oMathPara>
                    </a14:m>
                    <a:endParaRPr lang="it-IT" altLang="it-IT" sz="1500" dirty="0">
                      <a:solidFill>
                        <a:srgbClr val="E71224"/>
                      </a:solidFill>
                      <a:latin typeface="Calibri (Corpo)"/>
                    </a:endParaRPr>
                  </a:p>
                </p:txBody>
              </p:sp>
            </mc:Choice>
            <mc:Fallback xmlns="">
              <p:sp>
                <p:nvSpPr>
                  <p:cNvPr id="8" name="Text Box 67">
                    <a:extLst>
                      <a:ext uri="{FF2B5EF4-FFF2-40B4-BE49-F238E27FC236}">
                        <a16:creationId xmlns:a16="http://schemas.microsoft.com/office/drawing/2014/main" id="{D7CD10F5-DD22-E3A1-9467-B9CD584E342D}"/>
                      </a:ext>
                    </a:extLst>
                  </p:cNvPr>
                  <p:cNvSpPr txBox="1">
                    <a:spLocks noRot="1" noChangeAspect="1" noMove="1" noResize="1" noEditPoints="1" noAdjustHandles="1" noChangeArrowheads="1" noChangeShapeType="1" noTextEdit="1"/>
                  </p:cNvSpPr>
                  <p:nvPr/>
                </p:nvSpPr>
                <p:spPr bwMode="auto">
                  <a:xfrm>
                    <a:off x="3024" y="1637"/>
                    <a:ext cx="1401" cy="235"/>
                  </a:xfrm>
                  <a:prstGeom prst="rect">
                    <a:avLst/>
                  </a:prstGeom>
                  <a:blipFill>
                    <a:blip r:embed="rId9"/>
                    <a:stretch>
                      <a:fillRect/>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 Box 67">
                    <a:extLst>
                      <a:ext uri="{FF2B5EF4-FFF2-40B4-BE49-F238E27FC236}">
                        <a16:creationId xmlns:a16="http://schemas.microsoft.com/office/drawing/2014/main" id="{B0AF1155-F4FE-7F43-2F57-20F75EB2CE85}"/>
                      </a:ext>
                    </a:extLst>
                  </p:cNvPr>
                  <p:cNvSpPr txBox="1">
                    <a:spLocks noChangeArrowheads="1"/>
                  </p:cNvSpPr>
                  <p:nvPr/>
                </p:nvSpPr>
                <p:spPr bwMode="auto">
                  <a:xfrm>
                    <a:off x="2967" y="2074"/>
                    <a:ext cx="1401" cy="235"/>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14:m>
                      <m:oMathPara xmlns:m="http://schemas.openxmlformats.org/officeDocument/2006/math">
                        <m:oMathParaPr>
                          <m:jc m:val="centerGroup"/>
                        </m:oMathParaPr>
                        <m:oMath xmlns:m="http://schemas.openxmlformats.org/officeDocument/2006/math">
                          <m:sSub>
                            <m:sSubPr>
                              <m:ctrlPr>
                                <a:rPr lang="it-IT" altLang="it-IT" sz="1500" b="0" i="1" smtClean="0">
                                  <a:solidFill>
                                    <a:srgbClr val="E71224"/>
                                  </a:solidFill>
                                  <a:latin typeface="Cambria Math" panose="02040503050406030204" pitchFamily="18" charset="0"/>
                                </a:rPr>
                              </m:ctrlPr>
                            </m:sSubPr>
                            <m:e>
                              <m:r>
                                <a:rPr lang="it-IT" altLang="it-IT" sz="1500" b="0" i="1" smtClean="0">
                                  <a:solidFill>
                                    <a:srgbClr val="E71224"/>
                                  </a:solidFill>
                                  <a:latin typeface="Cambria Math" panose="02040503050406030204" pitchFamily="18" charset="0"/>
                                </a:rPr>
                                <m:t>𝑟</m:t>
                              </m:r>
                            </m:e>
                            <m:sub>
                              <m:r>
                                <a:rPr lang="it-IT" altLang="it-IT" sz="1500" b="0" i="1" smtClean="0">
                                  <a:solidFill>
                                    <a:srgbClr val="E71224"/>
                                  </a:solidFill>
                                  <a:latin typeface="Cambria Math" panose="02040503050406030204" pitchFamily="18" charset="0"/>
                                </a:rPr>
                                <m:t>23</m:t>
                              </m:r>
                            </m:sub>
                          </m:sSub>
                        </m:oMath>
                      </m:oMathPara>
                    </a14:m>
                    <a:endParaRPr lang="it-IT" altLang="it-IT" sz="1500" dirty="0">
                      <a:solidFill>
                        <a:srgbClr val="E71224"/>
                      </a:solidFill>
                      <a:latin typeface="Calibri (Corpo)"/>
                    </a:endParaRPr>
                  </a:p>
                </p:txBody>
              </p:sp>
            </mc:Choice>
            <mc:Fallback xmlns="">
              <p:sp>
                <p:nvSpPr>
                  <p:cNvPr id="9" name="Text Box 67">
                    <a:extLst>
                      <a:ext uri="{FF2B5EF4-FFF2-40B4-BE49-F238E27FC236}">
                        <a16:creationId xmlns:a16="http://schemas.microsoft.com/office/drawing/2014/main" id="{B0AF1155-F4FE-7F43-2F57-20F75EB2CE85}"/>
                      </a:ext>
                    </a:extLst>
                  </p:cNvPr>
                  <p:cNvSpPr txBox="1">
                    <a:spLocks noRot="1" noChangeAspect="1" noMove="1" noResize="1" noEditPoints="1" noAdjustHandles="1" noChangeArrowheads="1" noChangeShapeType="1" noTextEdit="1"/>
                  </p:cNvSpPr>
                  <p:nvPr/>
                </p:nvSpPr>
                <p:spPr bwMode="auto">
                  <a:xfrm>
                    <a:off x="2967" y="2074"/>
                    <a:ext cx="1401" cy="235"/>
                  </a:xfrm>
                  <a:prstGeom prst="rect">
                    <a:avLst/>
                  </a:prstGeom>
                  <a:blipFill>
                    <a:blip r:embed="rId10"/>
                    <a:stretch>
                      <a:fillRect/>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 Box 67">
                    <a:extLst>
                      <a:ext uri="{FF2B5EF4-FFF2-40B4-BE49-F238E27FC236}">
                        <a16:creationId xmlns:a16="http://schemas.microsoft.com/office/drawing/2014/main" id="{7B1D2C59-37FE-78F7-9DAE-C60BEAE443B2}"/>
                      </a:ext>
                    </a:extLst>
                  </p:cNvPr>
                  <p:cNvSpPr txBox="1">
                    <a:spLocks noChangeArrowheads="1"/>
                  </p:cNvSpPr>
                  <p:nvPr/>
                </p:nvSpPr>
                <p:spPr bwMode="auto">
                  <a:xfrm>
                    <a:off x="4464" y="2037"/>
                    <a:ext cx="1401" cy="235"/>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14:m>
                      <m:oMathPara xmlns:m="http://schemas.openxmlformats.org/officeDocument/2006/math">
                        <m:oMathParaPr>
                          <m:jc m:val="centerGroup"/>
                        </m:oMathParaPr>
                        <m:oMath xmlns:m="http://schemas.openxmlformats.org/officeDocument/2006/math">
                          <m:sSub>
                            <m:sSubPr>
                              <m:ctrlPr>
                                <a:rPr lang="it-IT" altLang="it-IT" sz="1500" b="0" i="1" smtClean="0">
                                  <a:solidFill>
                                    <a:srgbClr val="E71224"/>
                                  </a:solidFill>
                                  <a:latin typeface="Cambria Math" panose="02040503050406030204" pitchFamily="18" charset="0"/>
                                </a:rPr>
                              </m:ctrlPr>
                            </m:sSubPr>
                            <m:e>
                              <m:r>
                                <a:rPr lang="it-IT" altLang="it-IT" sz="1500" b="0" i="1" smtClean="0">
                                  <a:solidFill>
                                    <a:srgbClr val="E71224"/>
                                  </a:solidFill>
                                  <a:latin typeface="Cambria Math" panose="02040503050406030204" pitchFamily="18" charset="0"/>
                                </a:rPr>
                                <m:t>𝑟</m:t>
                              </m:r>
                            </m:e>
                            <m:sub>
                              <m:r>
                                <a:rPr lang="it-IT" altLang="it-IT" sz="1500" b="0" i="1" smtClean="0">
                                  <a:solidFill>
                                    <a:srgbClr val="E71224"/>
                                  </a:solidFill>
                                  <a:latin typeface="Cambria Math" panose="02040503050406030204" pitchFamily="18" charset="0"/>
                                </a:rPr>
                                <m:t>31</m:t>
                              </m:r>
                            </m:sub>
                          </m:sSub>
                          <m:r>
                            <a:rPr lang="it-IT" altLang="it-IT" sz="1500" b="0" i="1" smtClean="0">
                              <a:solidFill>
                                <a:srgbClr val="E71224"/>
                              </a:solidFill>
                              <a:latin typeface="Cambria Math" panose="02040503050406030204" pitchFamily="18" charset="0"/>
                            </a:rPr>
                            <m:t>=0.5</m:t>
                          </m:r>
                        </m:oMath>
                      </m:oMathPara>
                    </a14:m>
                    <a:endParaRPr lang="it-IT" altLang="it-IT" sz="1500" dirty="0">
                      <a:solidFill>
                        <a:srgbClr val="E71224"/>
                      </a:solidFill>
                      <a:latin typeface="Calibri (Corpo)"/>
                    </a:endParaRPr>
                  </a:p>
                </p:txBody>
              </p:sp>
            </mc:Choice>
            <mc:Fallback xmlns="">
              <p:sp>
                <p:nvSpPr>
                  <p:cNvPr id="10" name="Text Box 67">
                    <a:extLst>
                      <a:ext uri="{FF2B5EF4-FFF2-40B4-BE49-F238E27FC236}">
                        <a16:creationId xmlns:a16="http://schemas.microsoft.com/office/drawing/2014/main" id="{7B1D2C59-37FE-78F7-9DAE-C60BEAE443B2}"/>
                      </a:ext>
                    </a:extLst>
                  </p:cNvPr>
                  <p:cNvSpPr txBox="1">
                    <a:spLocks noRot="1" noChangeAspect="1" noMove="1" noResize="1" noEditPoints="1" noAdjustHandles="1" noChangeArrowheads="1" noChangeShapeType="1" noTextEdit="1"/>
                  </p:cNvSpPr>
                  <p:nvPr/>
                </p:nvSpPr>
                <p:spPr bwMode="auto">
                  <a:xfrm>
                    <a:off x="4464" y="2037"/>
                    <a:ext cx="1401" cy="235"/>
                  </a:xfrm>
                  <a:prstGeom prst="rect">
                    <a:avLst/>
                  </a:prstGeom>
                  <a:blipFill>
                    <a:blip r:embed="rId11"/>
                    <a:stretch>
                      <a:fillRect/>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 Box 67">
                    <a:extLst>
                      <a:ext uri="{FF2B5EF4-FFF2-40B4-BE49-F238E27FC236}">
                        <a16:creationId xmlns:a16="http://schemas.microsoft.com/office/drawing/2014/main" id="{45500E3E-4B83-62F4-B16F-319ED6E67654}"/>
                      </a:ext>
                    </a:extLst>
                  </p:cNvPr>
                  <p:cNvSpPr txBox="1">
                    <a:spLocks noChangeArrowheads="1"/>
                  </p:cNvSpPr>
                  <p:nvPr/>
                </p:nvSpPr>
                <p:spPr bwMode="auto">
                  <a:xfrm>
                    <a:off x="3885" y="2524"/>
                    <a:ext cx="1401" cy="235"/>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14:m>
                      <m:oMathPara xmlns:m="http://schemas.openxmlformats.org/officeDocument/2006/math">
                        <m:oMathParaPr>
                          <m:jc m:val="centerGroup"/>
                        </m:oMathParaPr>
                        <m:oMath xmlns:m="http://schemas.openxmlformats.org/officeDocument/2006/math">
                          <m:sSub>
                            <m:sSubPr>
                              <m:ctrlPr>
                                <a:rPr lang="it-IT" altLang="it-IT" sz="1500" b="0" i="1" smtClean="0">
                                  <a:solidFill>
                                    <a:srgbClr val="E71224"/>
                                  </a:solidFill>
                                  <a:latin typeface="Cambria Math" panose="02040503050406030204" pitchFamily="18" charset="0"/>
                                </a:rPr>
                              </m:ctrlPr>
                            </m:sSubPr>
                            <m:e>
                              <m:r>
                                <a:rPr lang="it-IT" altLang="it-IT" sz="1500" b="0" i="1" smtClean="0">
                                  <a:solidFill>
                                    <a:srgbClr val="E71224"/>
                                  </a:solidFill>
                                  <a:latin typeface="Cambria Math" panose="02040503050406030204" pitchFamily="18" charset="0"/>
                                </a:rPr>
                                <m:t>𝑟</m:t>
                              </m:r>
                            </m:e>
                            <m:sub>
                              <m:r>
                                <a:rPr lang="it-IT" altLang="it-IT" sz="1500" b="0" i="1" smtClean="0">
                                  <a:solidFill>
                                    <a:srgbClr val="E71224"/>
                                  </a:solidFill>
                                  <a:latin typeface="Cambria Math" panose="02040503050406030204" pitchFamily="18" charset="0"/>
                                </a:rPr>
                                <m:t>33</m:t>
                              </m:r>
                            </m:sub>
                          </m:sSub>
                          <m:r>
                            <a:rPr lang="it-IT" altLang="it-IT" sz="1500" b="0" i="1" smtClean="0">
                              <a:solidFill>
                                <a:srgbClr val="E71224"/>
                              </a:solidFill>
                              <a:latin typeface="Cambria Math" panose="02040503050406030204" pitchFamily="18" charset="0"/>
                            </a:rPr>
                            <m:t>=0.5</m:t>
                          </m:r>
                        </m:oMath>
                      </m:oMathPara>
                    </a14:m>
                    <a:endParaRPr lang="it-IT" altLang="it-IT" sz="1500" dirty="0">
                      <a:solidFill>
                        <a:srgbClr val="E71224"/>
                      </a:solidFill>
                      <a:latin typeface="Calibri (Corpo)"/>
                    </a:endParaRPr>
                  </a:p>
                </p:txBody>
              </p:sp>
            </mc:Choice>
            <mc:Fallback xmlns="">
              <p:sp>
                <p:nvSpPr>
                  <p:cNvPr id="11" name="Text Box 67">
                    <a:extLst>
                      <a:ext uri="{FF2B5EF4-FFF2-40B4-BE49-F238E27FC236}">
                        <a16:creationId xmlns:a16="http://schemas.microsoft.com/office/drawing/2014/main" id="{45500E3E-4B83-62F4-B16F-319ED6E67654}"/>
                      </a:ext>
                    </a:extLst>
                  </p:cNvPr>
                  <p:cNvSpPr txBox="1">
                    <a:spLocks noRot="1" noChangeAspect="1" noMove="1" noResize="1" noEditPoints="1" noAdjustHandles="1" noChangeArrowheads="1" noChangeShapeType="1" noTextEdit="1"/>
                  </p:cNvSpPr>
                  <p:nvPr/>
                </p:nvSpPr>
                <p:spPr bwMode="auto">
                  <a:xfrm>
                    <a:off x="3885" y="2524"/>
                    <a:ext cx="1401" cy="235"/>
                  </a:xfrm>
                  <a:prstGeom prst="rect">
                    <a:avLst/>
                  </a:prstGeom>
                  <a:blipFill>
                    <a:blip r:embed="rId12"/>
                    <a:stretch>
                      <a:fillRect/>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grpSp>
        <p:sp>
          <p:nvSpPr>
            <p:cNvPr id="101" name="Line 58">
              <a:extLst>
                <a:ext uri="{FF2B5EF4-FFF2-40B4-BE49-F238E27FC236}">
                  <a16:creationId xmlns:a16="http://schemas.microsoft.com/office/drawing/2014/main" id="{2BAAB800-AD80-4557-B8A1-961FD6A52687}"/>
                </a:ext>
              </a:extLst>
            </p:cNvPr>
            <p:cNvSpPr>
              <a:spLocks noChangeShapeType="1"/>
            </p:cNvSpPr>
            <p:nvPr/>
          </p:nvSpPr>
          <p:spPr bwMode="auto">
            <a:xfrm flipH="1">
              <a:off x="5956615" y="3481417"/>
              <a:ext cx="20912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2" name="Line 58">
              <a:extLst>
                <a:ext uri="{FF2B5EF4-FFF2-40B4-BE49-F238E27FC236}">
                  <a16:creationId xmlns:a16="http://schemas.microsoft.com/office/drawing/2014/main" id="{207628CC-0E28-47DB-90B3-D96B230BD199}"/>
                </a:ext>
              </a:extLst>
            </p:cNvPr>
            <p:cNvSpPr>
              <a:spLocks noChangeShapeType="1"/>
            </p:cNvSpPr>
            <p:nvPr/>
          </p:nvSpPr>
          <p:spPr bwMode="auto">
            <a:xfrm flipH="1" flipV="1">
              <a:off x="8047905" y="2886538"/>
              <a:ext cx="0" cy="59487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6" name="Rettangolo 5">
            <a:extLst>
              <a:ext uri="{FF2B5EF4-FFF2-40B4-BE49-F238E27FC236}">
                <a16:creationId xmlns:a16="http://schemas.microsoft.com/office/drawing/2014/main" id="{AE9B730A-3F7D-4FA1-B09E-DA118720DAA7}"/>
              </a:ext>
            </a:extLst>
          </p:cNvPr>
          <p:cNvSpPr/>
          <p:nvPr/>
        </p:nvSpPr>
        <p:spPr>
          <a:xfrm>
            <a:off x="2386007" y="5997387"/>
            <a:ext cx="1545872" cy="400110"/>
          </a:xfrm>
          <a:prstGeom prst="rect">
            <a:avLst/>
          </a:prstGeom>
        </p:spPr>
        <p:txBody>
          <a:bodyPr wrap="none">
            <a:spAutoFit/>
          </a:bodyPr>
          <a:lstStyle/>
          <a:p>
            <a:r>
              <a:rPr lang="en-US" sz="2000" dirty="0">
                <a:solidFill>
                  <a:srgbClr val="E71224"/>
                </a:solidFill>
              </a:rPr>
              <a:t>N costumers </a:t>
            </a:r>
            <a:endParaRPr lang="en-GB" sz="2000" dirty="0">
              <a:solidFill>
                <a:srgbClr val="E71224"/>
              </a:solidFill>
            </a:endParaRPr>
          </a:p>
        </p:txBody>
      </p:sp>
      <p:sp>
        <p:nvSpPr>
          <p:cNvPr id="13" name="Rettangolo con angoli arrotondati 12">
            <a:extLst>
              <a:ext uri="{FF2B5EF4-FFF2-40B4-BE49-F238E27FC236}">
                <a16:creationId xmlns:a16="http://schemas.microsoft.com/office/drawing/2014/main" id="{3583C17C-FA43-DA27-822A-0620CC723484}"/>
              </a:ext>
            </a:extLst>
          </p:cNvPr>
          <p:cNvSpPr/>
          <p:nvPr/>
        </p:nvSpPr>
        <p:spPr>
          <a:xfrm>
            <a:off x="192076" y="787823"/>
            <a:ext cx="9777844" cy="393406"/>
          </a:xfrm>
          <a:prstGeom prst="roundRect">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AA24_25</a:t>
            </a:r>
          </a:p>
        </p:txBody>
      </p:sp>
    </p:spTree>
    <p:extLst>
      <p:ext uri="{BB962C8B-B14F-4D97-AF65-F5344CB8AC3E}">
        <p14:creationId xmlns:p14="http://schemas.microsoft.com/office/powerpoint/2010/main" val="161484569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5410B66-39EB-42CA-8192-6A97206E89FD}"/>
              </a:ext>
            </a:extLst>
          </p:cNvPr>
          <p:cNvSpPr>
            <a:spLocks noGrp="1"/>
          </p:cNvSpPr>
          <p:nvPr>
            <p:ph type="title"/>
          </p:nvPr>
        </p:nvSpPr>
        <p:spPr>
          <a:xfrm>
            <a:off x="332509" y="273142"/>
            <a:ext cx="9055073" cy="493439"/>
          </a:xfrm>
        </p:spPr>
        <p:txBody>
          <a:bodyPr/>
          <a:lstStyle/>
          <a:p>
            <a:r>
              <a:rPr lang="it-IT" dirty="0" err="1"/>
              <a:t>Stationary</a:t>
            </a:r>
            <a:r>
              <a:rPr lang="it-IT" dirty="0"/>
              <a:t> </a:t>
            </a:r>
            <a:r>
              <a:rPr lang="it-IT" dirty="0" err="1"/>
              <a:t>distribution</a:t>
            </a:r>
            <a:r>
              <a:rPr lang="it-IT" dirty="0"/>
              <a:t> of </a:t>
            </a:r>
            <a:r>
              <a:rPr lang="it-IT" dirty="0" err="1"/>
              <a:t>closed</a:t>
            </a:r>
            <a:r>
              <a:rPr lang="it-IT" dirty="0"/>
              <a:t> QN</a:t>
            </a:r>
            <a:endParaRPr lang="en-GB" dirty="0"/>
          </a:p>
        </p:txBody>
      </p:sp>
      <mc:AlternateContent xmlns:mc="http://schemas.openxmlformats.org/markup-compatibility/2006" xmlns:a14="http://schemas.microsoft.com/office/drawing/2010/main">
        <mc:Choice Requires="a14">
          <p:sp>
            <p:nvSpPr>
              <p:cNvPr id="3" name="Segnaposto contenuto 2">
                <a:extLst>
                  <a:ext uri="{FF2B5EF4-FFF2-40B4-BE49-F238E27FC236}">
                    <a16:creationId xmlns:a16="http://schemas.microsoft.com/office/drawing/2014/main" id="{1C51EDBB-679E-4872-B4F6-CEC934E99CD9}"/>
                  </a:ext>
                </a:extLst>
              </p:cNvPr>
              <p:cNvSpPr>
                <a:spLocks noGrp="1"/>
              </p:cNvSpPr>
              <p:nvPr>
                <p:ph idx="1"/>
              </p:nvPr>
            </p:nvSpPr>
            <p:spPr>
              <a:xfrm>
                <a:off x="332509" y="1006765"/>
                <a:ext cx="9748115" cy="6059058"/>
              </a:xfrm>
            </p:spPr>
            <p:txBody>
              <a:bodyPr>
                <a:normAutofit lnSpcReduction="10000"/>
              </a:bodyPr>
              <a:lstStyle/>
              <a:p>
                <a:pPr marL="0" indent="0">
                  <a:lnSpc>
                    <a:spcPct val="110000"/>
                  </a:lnSpc>
                  <a:buNone/>
                </a:pPr>
                <a:r>
                  <a:rPr lang="it-IT" sz="2000" dirty="0"/>
                  <a:t>To </a:t>
                </a:r>
                <a:r>
                  <a:rPr lang="it-IT" sz="2000" dirty="0" err="1"/>
                  <a:t>evaluate</a:t>
                </a:r>
                <a:r>
                  <a:rPr lang="it-IT" sz="2000" dirty="0"/>
                  <a:t> the </a:t>
                </a:r>
                <a:r>
                  <a:rPr lang="it-IT" sz="2000" b="1" dirty="0" err="1"/>
                  <a:t>limiting</a:t>
                </a:r>
                <a:r>
                  <a:rPr lang="it-IT" sz="2000" b="1" dirty="0"/>
                  <a:t> </a:t>
                </a:r>
                <a:r>
                  <a:rPr lang="it-IT" sz="2000" b="1" dirty="0" err="1"/>
                  <a:t>distribution</a:t>
                </a:r>
                <a:r>
                  <a:rPr lang="it-IT" sz="2000" b="1" dirty="0"/>
                  <a:t> </a:t>
                </a:r>
                <a:r>
                  <a:rPr lang="it-IT" sz="2000" dirty="0"/>
                  <a:t>of a </a:t>
                </a:r>
                <a:r>
                  <a:rPr lang="it-IT" sz="2000" b="1" dirty="0" err="1"/>
                  <a:t>closed</a:t>
                </a:r>
                <a:r>
                  <a:rPr lang="it-IT" sz="2000" b="1" dirty="0"/>
                  <a:t> QN </a:t>
                </a:r>
                <a:r>
                  <a:rPr lang="it-IT" sz="2000" dirty="0"/>
                  <a:t>by </a:t>
                </a:r>
                <a:r>
                  <a:rPr lang="it-IT" sz="2000" dirty="0" err="1"/>
                  <a:t>means</a:t>
                </a:r>
                <a:r>
                  <a:rPr lang="it-IT" sz="2000" dirty="0"/>
                  <a:t> of the </a:t>
                </a:r>
                <a:r>
                  <a:rPr lang="it-IT" sz="2000" dirty="0">
                    <a:solidFill>
                      <a:srgbClr val="E71224"/>
                    </a:solidFill>
                  </a:rPr>
                  <a:t>GN </a:t>
                </a:r>
                <a:r>
                  <a:rPr lang="it-IT" sz="2000" dirty="0" err="1">
                    <a:solidFill>
                      <a:srgbClr val="E71224"/>
                    </a:solidFill>
                  </a:rPr>
                  <a:t>Theorem</a:t>
                </a:r>
                <a:r>
                  <a:rPr lang="it-IT" sz="2000" dirty="0">
                    <a:solidFill>
                      <a:srgbClr val="E71224"/>
                    </a:solidFill>
                  </a:rPr>
                  <a:t> </a:t>
                </a:r>
                <a:r>
                  <a:rPr lang="it-IT" sz="2000" dirty="0" err="1"/>
                  <a:t>we</a:t>
                </a:r>
                <a:r>
                  <a:rPr lang="it-IT" sz="2000" dirty="0"/>
                  <a:t> </a:t>
                </a:r>
                <a:r>
                  <a:rPr lang="it-IT" sz="2000" dirty="0" err="1"/>
                  <a:t>need</a:t>
                </a:r>
                <a:r>
                  <a:rPr lang="it-IT" sz="2000" dirty="0"/>
                  <a:t>:</a:t>
                </a:r>
              </a:p>
              <a:p>
                <a:pPr marL="0" indent="0">
                  <a:lnSpc>
                    <a:spcPct val="110000"/>
                  </a:lnSpc>
                  <a:buNone/>
                </a:pPr>
                <a:endParaRPr lang="it-IT" sz="500" dirty="0"/>
              </a:p>
              <a:p>
                <a:pPr marL="457200" indent="-457200">
                  <a:buFont typeface="+mj-lt"/>
                  <a:buAutoNum type="alphaLcParenR"/>
                </a:pPr>
                <a:r>
                  <a:rPr lang="it-IT" sz="2000" dirty="0"/>
                  <a:t>The steady-state </a:t>
                </a:r>
                <a:r>
                  <a:rPr lang="it-IT" sz="2000" dirty="0" err="1"/>
                  <a:t>departure</a:t>
                </a:r>
                <a:r>
                  <a:rPr lang="it-IT" sz="2000" dirty="0"/>
                  <a:t> rates by solving the QN </a:t>
                </a:r>
                <a:r>
                  <a:rPr lang="it-IT" sz="2000" dirty="0" err="1"/>
                  <a:t>traffic</a:t>
                </a:r>
                <a:r>
                  <a:rPr lang="it-IT" sz="2000" dirty="0"/>
                  <a:t> </a:t>
                </a:r>
                <a:r>
                  <a:rPr lang="it-IT" sz="2000" dirty="0" err="1"/>
                  <a:t>equations</a:t>
                </a:r>
                <a:r>
                  <a:rPr lang="it-IT" sz="2000" dirty="0"/>
                  <a:t>, </a:t>
                </a:r>
                <a:r>
                  <a:rPr lang="it-IT" sz="2000" dirty="0" err="1"/>
                  <a:t>i.e</a:t>
                </a:r>
                <a:r>
                  <a:rPr lang="it-IT" sz="2000" dirty="0"/>
                  <a:t>,</a:t>
                </a:r>
              </a:p>
              <a:p>
                <a:pPr marL="457200" indent="-457200">
                  <a:buFont typeface="+mj-lt"/>
                  <a:buAutoNum type="alphaLcParenR"/>
                </a:pPr>
                <a:endParaRPr lang="it-IT" sz="1000" dirty="0"/>
              </a:p>
              <a:p>
                <a:pPr marL="457200" indent="-457200">
                  <a:buFont typeface="+mj-lt"/>
                  <a:buAutoNum type="alphaLcParenR"/>
                </a:pPr>
                <a:endParaRPr lang="it-IT" sz="1000" dirty="0"/>
              </a:p>
              <a:p>
                <a:pPr marL="457200" indent="-457200">
                  <a:buFont typeface="+mj-lt"/>
                  <a:buAutoNum type="alphaLcParenR"/>
                </a:pPr>
                <a:endParaRPr lang="it-IT" sz="1000" dirty="0"/>
              </a:p>
              <a:p>
                <a:pPr marL="457200" indent="-457200">
                  <a:buFont typeface="+mj-lt"/>
                  <a:buAutoNum type="alphaLcParenR"/>
                </a:pPr>
                <a:r>
                  <a:rPr lang="it-IT" sz="2000" dirty="0" err="1"/>
                  <a:t>Then</a:t>
                </a:r>
                <a:r>
                  <a:rPr lang="it-IT" sz="2000" dirty="0"/>
                  <a:t>, for </a:t>
                </a:r>
                <a:r>
                  <a:rPr lang="it-IT" sz="2000" dirty="0" err="1"/>
                  <a:t>each</a:t>
                </a:r>
                <a:r>
                  <a:rPr lang="it-IT" sz="2000" dirty="0"/>
                  <a:t> </a:t>
                </a:r>
                <a:r>
                  <a:rPr lang="it-IT" sz="2000" dirty="0" err="1"/>
                  <a:t>node</a:t>
                </a:r>
                <a:r>
                  <a:rPr lang="it-IT" sz="2000" dirty="0"/>
                  <a:t> </a:t>
                </a:r>
                <a14:m>
                  <m:oMath xmlns:m="http://schemas.openxmlformats.org/officeDocument/2006/math">
                    <m:r>
                      <a:rPr lang="it-IT" sz="2000" i="1" dirty="0">
                        <a:solidFill>
                          <a:srgbClr val="E71224"/>
                        </a:solidFill>
                        <a:latin typeface="Cambria Math" panose="02040503050406030204" pitchFamily="18" charset="0"/>
                      </a:rPr>
                      <m:t>𝑖</m:t>
                    </m:r>
                  </m:oMath>
                </a14:m>
                <a:r>
                  <a:rPr lang="it-IT" sz="2000" dirty="0"/>
                  <a:t> </a:t>
                </a:r>
                <a:r>
                  <a:rPr lang="it-IT" sz="2000" dirty="0" err="1"/>
                  <a:t>we</a:t>
                </a:r>
                <a:r>
                  <a:rPr lang="it-IT" sz="2000" dirty="0"/>
                  <a:t> must determine </a:t>
                </a:r>
                <a:r>
                  <a:rPr lang="it-IT" sz="2000" dirty="0" err="1"/>
                  <a:t>its</a:t>
                </a:r>
                <a:r>
                  <a:rPr lang="it-IT" sz="2000" dirty="0"/>
                  <a:t> </a:t>
                </a:r>
                <a:r>
                  <a:rPr lang="it-IT" sz="2000" dirty="0" err="1"/>
                  <a:t>own</a:t>
                </a:r>
                <a:r>
                  <a:rPr lang="it-IT" sz="2000" dirty="0"/>
                  <a:t> </a:t>
                </a:r>
                <a:r>
                  <a:rPr lang="it-IT" sz="2000" dirty="0">
                    <a:solidFill>
                      <a:srgbClr val="E71224"/>
                    </a:solidFill>
                  </a:rPr>
                  <a:t>steady-state </a:t>
                </a:r>
                <a:r>
                  <a:rPr lang="it-IT" sz="2000" dirty="0" err="1">
                    <a:solidFill>
                      <a:srgbClr val="E71224"/>
                    </a:solidFill>
                  </a:rPr>
                  <a:t>traffic</a:t>
                </a:r>
                <a:r>
                  <a:rPr lang="it-IT" sz="2000" dirty="0">
                    <a:solidFill>
                      <a:srgbClr val="E71224"/>
                    </a:solidFill>
                  </a:rPr>
                  <a:t> </a:t>
                </a:r>
                <a:r>
                  <a:rPr lang="it-IT" sz="2000" dirty="0" err="1">
                    <a:solidFill>
                      <a:srgbClr val="E71224"/>
                    </a:solidFill>
                  </a:rPr>
                  <a:t>intensity</a:t>
                </a:r>
                <a:endParaRPr lang="it-IT" sz="2000" dirty="0">
                  <a:solidFill>
                    <a:srgbClr val="E71224"/>
                  </a:solidFill>
                </a:endParaRPr>
              </a:p>
              <a:p>
                <a:pPr marL="457200" indent="-457200">
                  <a:buFont typeface="+mj-lt"/>
                  <a:buAutoNum type="alphaLcParenR"/>
                </a:pPr>
                <a:endParaRPr lang="it-IT" dirty="0">
                  <a:solidFill>
                    <a:srgbClr val="E71224"/>
                  </a:solidFill>
                </a:endParaRPr>
              </a:p>
              <a:p>
                <a:pPr marL="457200" indent="-457200">
                  <a:buFont typeface="+mj-lt"/>
                  <a:buAutoNum type="alphaLcParenR"/>
                </a:pPr>
                <a:endParaRPr lang="it-IT" sz="4000" dirty="0">
                  <a:solidFill>
                    <a:srgbClr val="E71224"/>
                  </a:solidFill>
                </a:endParaRPr>
              </a:p>
              <a:p>
                <a:pPr marL="457200" indent="-457200">
                  <a:buFont typeface="+mj-lt"/>
                  <a:buAutoNum type="alphaLcParenR"/>
                </a:pPr>
                <a:r>
                  <a:rPr lang="it-IT" sz="2000" dirty="0" err="1"/>
                  <a:t>Finally</a:t>
                </a:r>
                <a:r>
                  <a:rPr lang="it-IT" sz="2000" dirty="0"/>
                  <a:t>, </a:t>
                </a:r>
                <a:r>
                  <a:rPr lang="it-IT" sz="2000" dirty="0" err="1"/>
                  <a:t>we</a:t>
                </a:r>
                <a:r>
                  <a:rPr lang="it-IT" sz="2000" dirty="0"/>
                  <a:t> must </a:t>
                </a:r>
                <a:r>
                  <a:rPr lang="it-IT" sz="2000" dirty="0" err="1"/>
                  <a:t>determine</a:t>
                </a:r>
                <a:r>
                  <a:rPr lang="it-IT" sz="2000" dirty="0"/>
                  <a:t> the </a:t>
                </a:r>
                <a:r>
                  <a:rPr lang="it-IT" sz="2000" dirty="0" err="1"/>
                  <a:t>functions</a:t>
                </a:r>
                <a:r>
                  <a:rPr lang="it-IT" sz="2000" dirty="0"/>
                  <a:t> </a:t>
                </a:r>
                <a14:m>
                  <m:oMath xmlns:m="http://schemas.openxmlformats.org/officeDocument/2006/math">
                    <m:sSub>
                      <m:sSubPr>
                        <m:ctrlPr>
                          <a:rPr lang="it-IT" sz="2000" b="0" i="1" smtClean="0">
                            <a:solidFill>
                              <a:srgbClr val="E71224"/>
                            </a:solidFill>
                            <a:latin typeface="Cambria Math" panose="02040503050406030204" pitchFamily="18" charset="0"/>
                          </a:rPr>
                        </m:ctrlPr>
                      </m:sSubPr>
                      <m:e>
                        <m:r>
                          <a:rPr lang="it-IT" sz="2000" b="0" i="1" smtClean="0">
                            <a:solidFill>
                              <a:srgbClr val="E71224"/>
                            </a:solidFill>
                            <a:latin typeface="Cambria Math" panose="02040503050406030204" pitchFamily="18" charset="0"/>
                          </a:rPr>
                          <m:t>𝛽</m:t>
                        </m:r>
                      </m:e>
                      <m:sub>
                        <m:r>
                          <a:rPr lang="it-IT" sz="2000" b="0" i="1" smtClean="0">
                            <a:solidFill>
                              <a:srgbClr val="E71224"/>
                            </a:solidFill>
                            <a:latin typeface="Cambria Math" panose="02040503050406030204" pitchFamily="18" charset="0"/>
                          </a:rPr>
                          <m:t>𝑖</m:t>
                        </m:r>
                      </m:sub>
                    </m:sSub>
                    <m:r>
                      <a:rPr lang="it-IT" sz="2000" b="0" i="1" smtClean="0">
                        <a:solidFill>
                          <a:srgbClr val="E71224"/>
                        </a:solidFill>
                        <a:latin typeface="Cambria Math" panose="02040503050406030204" pitchFamily="18" charset="0"/>
                      </a:rPr>
                      <m:t>(</m:t>
                    </m:r>
                    <m:sSub>
                      <m:sSubPr>
                        <m:ctrlPr>
                          <a:rPr lang="it-IT" sz="2000" b="0" i="1" smtClean="0">
                            <a:solidFill>
                              <a:srgbClr val="E71224"/>
                            </a:solidFill>
                            <a:latin typeface="Cambria Math" panose="02040503050406030204" pitchFamily="18" charset="0"/>
                          </a:rPr>
                        </m:ctrlPr>
                      </m:sSubPr>
                      <m:e>
                        <m:r>
                          <a:rPr lang="it-IT" sz="2000" b="0" i="1" smtClean="0">
                            <a:solidFill>
                              <a:srgbClr val="E71224"/>
                            </a:solidFill>
                            <a:latin typeface="Cambria Math" panose="02040503050406030204" pitchFamily="18" charset="0"/>
                          </a:rPr>
                          <m:t>𝑥</m:t>
                        </m:r>
                      </m:e>
                      <m:sub>
                        <m:r>
                          <a:rPr lang="it-IT" sz="2000" b="0" i="1" smtClean="0">
                            <a:solidFill>
                              <a:srgbClr val="E71224"/>
                            </a:solidFill>
                            <a:latin typeface="Cambria Math" panose="02040503050406030204" pitchFamily="18" charset="0"/>
                          </a:rPr>
                          <m:t>𝑖</m:t>
                        </m:r>
                      </m:sub>
                    </m:sSub>
                    <m:r>
                      <a:rPr lang="it-IT" sz="2000" b="0" i="1" smtClean="0">
                        <a:solidFill>
                          <a:srgbClr val="E71224"/>
                        </a:solidFill>
                        <a:latin typeface="Cambria Math" panose="02040503050406030204" pitchFamily="18" charset="0"/>
                      </a:rPr>
                      <m:t>)</m:t>
                    </m:r>
                  </m:oMath>
                </a14:m>
                <a:r>
                  <a:rPr lang="it-IT" sz="2000" dirty="0"/>
                  <a:t>, </a:t>
                </a:r>
                <a14:m>
                  <m:oMath xmlns:m="http://schemas.openxmlformats.org/officeDocument/2006/math">
                    <m:r>
                      <a:rPr lang="it-IT" sz="2000" i="1">
                        <a:solidFill>
                          <a:srgbClr val="E71224"/>
                        </a:solidFill>
                        <a:latin typeface="Cambria Math" panose="02040503050406030204" pitchFamily="18" charset="0"/>
                      </a:rPr>
                      <m:t>∀ </m:t>
                    </m:r>
                    <m:sSub>
                      <m:sSubPr>
                        <m:ctrlPr>
                          <a:rPr lang="it-IT" sz="2000" i="1">
                            <a:solidFill>
                              <a:srgbClr val="E71224"/>
                            </a:solidFill>
                            <a:latin typeface="Cambria Math" panose="02040503050406030204" pitchFamily="18" charset="0"/>
                          </a:rPr>
                        </m:ctrlPr>
                      </m:sSubPr>
                      <m:e>
                        <m:r>
                          <a:rPr lang="it-IT" sz="2000" i="1">
                            <a:solidFill>
                              <a:srgbClr val="E71224"/>
                            </a:solidFill>
                            <a:latin typeface="Cambria Math" panose="02040503050406030204" pitchFamily="18" charset="0"/>
                          </a:rPr>
                          <m:t>𝑥</m:t>
                        </m:r>
                      </m:e>
                      <m:sub>
                        <m:r>
                          <a:rPr lang="it-IT" sz="2000" i="1">
                            <a:solidFill>
                              <a:srgbClr val="E71224"/>
                            </a:solidFill>
                            <a:latin typeface="Cambria Math" panose="02040503050406030204" pitchFamily="18" charset="0"/>
                          </a:rPr>
                          <m:t>𝑖</m:t>
                        </m:r>
                      </m:sub>
                    </m:sSub>
                    <m:r>
                      <a:rPr lang="it-IT" sz="2000" i="1">
                        <a:solidFill>
                          <a:srgbClr val="E71224"/>
                        </a:solidFill>
                        <a:latin typeface="Cambria Math" panose="02040503050406030204" pitchFamily="18" charset="0"/>
                      </a:rPr>
                      <m:t>≤</m:t>
                    </m:r>
                    <m:r>
                      <a:rPr lang="it-IT" sz="2000" i="1">
                        <a:solidFill>
                          <a:srgbClr val="E71224"/>
                        </a:solidFill>
                        <a:latin typeface="Cambria Math" panose="02040503050406030204" pitchFamily="18" charset="0"/>
                      </a:rPr>
                      <m:t>𝑛</m:t>
                    </m:r>
                  </m:oMath>
                </a14:m>
                <a:r>
                  <a:rPr lang="it-IT" sz="2000" dirty="0"/>
                  <a:t>, </a:t>
                </a:r>
                <a:r>
                  <a:rPr lang="it-IT" sz="2000" dirty="0" err="1"/>
                  <a:t>as</a:t>
                </a:r>
                <a:r>
                  <a:rPr lang="it-IT" sz="2000" dirty="0"/>
                  <a:t> follows:</a:t>
                </a:r>
              </a:p>
              <a:p>
                <a:pPr marL="457200" indent="-457200">
                  <a:buFont typeface="+mj-lt"/>
                  <a:buAutoNum type="alphaLcParenR"/>
                </a:pPr>
                <a:endParaRPr lang="it-IT" sz="3000" dirty="0"/>
              </a:p>
              <a:p>
                <a:pPr>
                  <a:buFont typeface="Wingdings" panose="05000000000000000000" pitchFamily="2" charset="2"/>
                  <a:buChar char="ü"/>
                </a:pPr>
                <a:r>
                  <a:rPr lang="it-IT" sz="2000" dirty="0"/>
                  <a:t> If the </a:t>
                </a:r>
                <a14:m>
                  <m:oMath xmlns:m="http://schemas.openxmlformats.org/officeDocument/2006/math">
                    <m:r>
                      <a:rPr lang="it-IT" sz="2000" i="1" dirty="0">
                        <a:solidFill>
                          <a:srgbClr val="E71224"/>
                        </a:solidFill>
                        <a:latin typeface="Cambria Math" panose="02040503050406030204" pitchFamily="18" charset="0"/>
                      </a:rPr>
                      <m:t>𝑖</m:t>
                    </m:r>
                  </m:oMath>
                </a14:m>
                <a:r>
                  <a:rPr lang="it-IT" sz="2000" dirty="0"/>
                  <a:t>-</a:t>
                </a:r>
                <a:r>
                  <a:rPr lang="it-IT" sz="2000" dirty="0" err="1"/>
                  <a:t>th</a:t>
                </a:r>
                <a:r>
                  <a:rPr lang="it-IT" sz="2000" dirty="0"/>
                  <a:t> </a:t>
                </a:r>
                <a:r>
                  <a:rPr lang="it-IT" sz="2000" dirty="0" err="1"/>
                  <a:t>resource</a:t>
                </a:r>
                <a:r>
                  <a:rPr lang="it-IT" sz="2000" dirty="0"/>
                  <a:t> </a:t>
                </a:r>
                <a:r>
                  <a:rPr lang="it-IT" sz="2000" dirty="0" err="1"/>
                  <a:t>is</a:t>
                </a:r>
                <a:r>
                  <a:rPr lang="it-IT" sz="2000" dirty="0"/>
                  <a:t> a </a:t>
                </a:r>
                <a14:m>
                  <m:oMath xmlns:m="http://schemas.openxmlformats.org/officeDocument/2006/math">
                    <m:r>
                      <a:rPr lang="it-IT" sz="2000" i="1" dirty="0" smtClean="0">
                        <a:solidFill>
                          <a:srgbClr val="E71224"/>
                        </a:solidFill>
                        <a:latin typeface="Cambria Math" panose="02040503050406030204" pitchFamily="18" charset="0"/>
                      </a:rPr>
                      <m:t>⋅</m:t>
                    </m:r>
                  </m:oMath>
                </a14:m>
                <a:r>
                  <a:rPr lang="it-IT" sz="2000" dirty="0">
                    <a:solidFill>
                      <a:srgbClr val="E71224"/>
                    </a:solidFill>
                  </a:rPr>
                  <a:t>/M/1</a:t>
                </a:r>
                <a:endParaRPr lang="it-IT" sz="2000" dirty="0"/>
              </a:p>
              <a:p>
                <a:pPr>
                  <a:buFont typeface="Wingdings" panose="05000000000000000000" pitchFamily="2" charset="2"/>
                  <a:buChar char="ü"/>
                </a:pPr>
                <a:endParaRPr lang="it-IT" dirty="0"/>
              </a:p>
              <a:p>
                <a:pPr>
                  <a:buFont typeface="Wingdings" panose="05000000000000000000" pitchFamily="2" charset="2"/>
                  <a:buChar char="ü"/>
                </a:pPr>
                <a:endParaRPr lang="it-IT" dirty="0"/>
              </a:p>
              <a:p>
                <a:pPr>
                  <a:buFont typeface="Wingdings" panose="05000000000000000000" pitchFamily="2" charset="2"/>
                  <a:buChar char="ü"/>
                </a:pPr>
                <a:r>
                  <a:rPr lang="it-IT" sz="2000" dirty="0" err="1"/>
                  <a:t>If</a:t>
                </a:r>
                <a:r>
                  <a:rPr lang="it-IT" sz="2000" dirty="0"/>
                  <a:t> the </a:t>
                </a:r>
                <a14:m>
                  <m:oMath xmlns:m="http://schemas.openxmlformats.org/officeDocument/2006/math">
                    <m:r>
                      <a:rPr lang="it-IT" sz="2000" i="1" dirty="0">
                        <a:solidFill>
                          <a:srgbClr val="E71224"/>
                        </a:solidFill>
                        <a:latin typeface="Cambria Math" panose="02040503050406030204" pitchFamily="18" charset="0"/>
                      </a:rPr>
                      <m:t>𝑖</m:t>
                    </m:r>
                  </m:oMath>
                </a14:m>
                <a:r>
                  <a:rPr lang="it-IT" sz="2000" dirty="0"/>
                  <a:t>-</a:t>
                </a:r>
                <a:r>
                  <a:rPr lang="it-IT" sz="2000" dirty="0" err="1"/>
                  <a:t>th</a:t>
                </a:r>
                <a:r>
                  <a:rPr lang="it-IT" sz="2000" dirty="0"/>
                  <a:t> </a:t>
                </a:r>
                <a:r>
                  <a:rPr lang="it-IT" sz="2000" dirty="0" err="1"/>
                  <a:t>resource</a:t>
                </a:r>
                <a:r>
                  <a:rPr lang="it-IT" sz="2000" dirty="0"/>
                  <a:t> </a:t>
                </a:r>
                <a:r>
                  <a:rPr lang="it-IT" sz="2000" dirty="0" err="1"/>
                  <a:t>is</a:t>
                </a:r>
                <a:r>
                  <a:rPr lang="it-IT" sz="2000" dirty="0"/>
                  <a:t> a </a:t>
                </a:r>
                <a14:m>
                  <m:oMath xmlns:m="http://schemas.openxmlformats.org/officeDocument/2006/math">
                    <m:r>
                      <a:rPr lang="it-IT" sz="2000" i="1" dirty="0" smtClean="0">
                        <a:solidFill>
                          <a:srgbClr val="E71224"/>
                        </a:solidFill>
                        <a:latin typeface="Cambria Math" panose="02040503050406030204" pitchFamily="18" charset="0"/>
                      </a:rPr>
                      <m:t>⋅</m:t>
                    </m:r>
                  </m:oMath>
                </a14:m>
                <a:r>
                  <a:rPr lang="it-IT" sz="2000" dirty="0">
                    <a:solidFill>
                      <a:srgbClr val="E71224"/>
                    </a:solidFill>
                  </a:rPr>
                  <a:t>/M/</a:t>
                </a:r>
                <a14:m>
                  <m:oMath xmlns:m="http://schemas.openxmlformats.org/officeDocument/2006/math">
                    <m:sSub>
                      <m:sSubPr>
                        <m:ctrlPr>
                          <a:rPr lang="it-IT" sz="2000" b="0" i="1" dirty="0" smtClean="0">
                            <a:solidFill>
                              <a:srgbClr val="E71224"/>
                            </a:solidFill>
                            <a:latin typeface="Cambria Math" panose="02040503050406030204" pitchFamily="18" charset="0"/>
                            <a:ea typeface="Cambria Math" panose="02040503050406030204" pitchFamily="18" charset="0"/>
                          </a:rPr>
                        </m:ctrlPr>
                      </m:sSubPr>
                      <m:e>
                        <m:r>
                          <a:rPr lang="it-IT" sz="2000" b="0" i="1" dirty="0" smtClean="0">
                            <a:solidFill>
                              <a:srgbClr val="E71224"/>
                            </a:solidFill>
                            <a:latin typeface="Cambria Math" panose="02040503050406030204" pitchFamily="18" charset="0"/>
                            <a:ea typeface="Cambria Math" panose="02040503050406030204" pitchFamily="18" charset="0"/>
                          </a:rPr>
                          <m:t>𝑚</m:t>
                        </m:r>
                      </m:e>
                      <m:sub>
                        <m:r>
                          <a:rPr lang="it-IT" sz="2000" b="0" i="1" dirty="0" smtClean="0">
                            <a:solidFill>
                              <a:srgbClr val="E71224"/>
                            </a:solidFill>
                            <a:latin typeface="Cambria Math" panose="02040503050406030204" pitchFamily="18" charset="0"/>
                            <a:ea typeface="Cambria Math" panose="02040503050406030204" pitchFamily="18" charset="0"/>
                          </a:rPr>
                          <m:t>𝑖</m:t>
                        </m:r>
                      </m:sub>
                    </m:sSub>
                  </m:oMath>
                </a14:m>
                <a:endParaRPr lang="it-IT" sz="2000" dirty="0">
                  <a:ea typeface="Cambria Math" panose="02040503050406030204" pitchFamily="18" charset="0"/>
                </a:endParaRPr>
              </a:p>
              <a:p>
                <a:pPr>
                  <a:buFont typeface="Wingdings" panose="05000000000000000000" pitchFamily="2" charset="2"/>
                  <a:buChar char="ü"/>
                </a:pPr>
                <a:endParaRPr lang="it-IT" dirty="0"/>
              </a:p>
              <a:p>
                <a:endParaRPr lang="it-IT" dirty="0"/>
              </a:p>
              <a:p>
                <a:endParaRPr lang="it-IT" dirty="0"/>
              </a:p>
              <a:p>
                <a:endParaRPr lang="it-IT" dirty="0"/>
              </a:p>
              <a:p>
                <a:endParaRPr lang="en-GB" dirty="0"/>
              </a:p>
            </p:txBody>
          </p:sp>
        </mc:Choice>
        <mc:Fallback xmlns="">
          <p:sp>
            <p:nvSpPr>
              <p:cNvPr id="3" name="Segnaposto contenuto 2">
                <a:extLst>
                  <a:ext uri="{FF2B5EF4-FFF2-40B4-BE49-F238E27FC236}">
                    <a16:creationId xmlns:a16="http://schemas.microsoft.com/office/drawing/2014/main" id="{1C51EDBB-679E-4872-B4F6-CEC934E99CD9}"/>
                  </a:ext>
                </a:extLst>
              </p:cNvPr>
              <p:cNvSpPr>
                <a:spLocks noGrp="1" noRot="1" noChangeAspect="1" noMove="1" noResize="1" noEditPoints="1" noAdjustHandles="1" noChangeArrowheads="1" noChangeShapeType="1" noTextEdit="1"/>
              </p:cNvSpPr>
              <p:nvPr>
                <p:ph idx="1"/>
              </p:nvPr>
            </p:nvSpPr>
            <p:spPr>
              <a:xfrm>
                <a:off x="332509" y="1006765"/>
                <a:ext cx="9748115" cy="6059058"/>
              </a:xfrm>
              <a:blipFill>
                <a:blip r:embed="rId7"/>
                <a:stretch>
                  <a:fillRect l="-688" t="-503"/>
                </a:stretch>
              </a:blipFill>
            </p:spPr>
            <p:txBody>
              <a:bodyPr/>
              <a:lstStyle/>
              <a:p>
                <a:r>
                  <a:rPr lang="it-IT">
                    <a:noFill/>
                  </a:rPr>
                  <a:t> </a:t>
                </a:r>
              </a:p>
            </p:txBody>
          </p:sp>
        </mc:Fallback>
      </mc:AlternateContent>
      <p:sp>
        <p:nvSpPr>
          <p:cNvPr id="4" name="Segnaposto piè di pagina 3">
            <a:extLst>
              <a:ext uri="{FF2B5EF4-FFF2-40B4-BE49-F238E27FC236}">
                <a16:creationId xmlns:a16="http://schemas.microsoft.com/office/drawing/2014/main" id="{17977482-7A12-428D-897F-33F9AE0C1F10}"/>
              </a:ext>
            </a:extLst>
          </p:cNvPr>
          <p:cNvSpPr>
            <a:spLocks noGrp="1"/>
          </p:cNvSpPr>
          <p:nvPr>
            <p:ph type="ftr" sz="quarter" idx="11"/>
          </p:nvPr>
        </p:nvSpPr>
        <p:spPr/>
        <p:txBody>
          <a:bodyPr/>
          <a:lstStyle/>
          <a:p>
            <a:r>
              <a:rPr lang="it-IT"/>
              <a:t>alessandro.pilloni@unica.it</a:t>
            </a:r>
            <a:endParaRPr lang="it-IT" dirty="0"/>
          </a:p>
        </p:txBody>
      </p:sp>
      <p:sp>
        <p:nvSpPr>
          <p:cNvPr id="5" name="Segnaposto numero diapositiva 4">
            <a:extLst>
              <a:ext uri="{FF2B5EF4-FFF2-40B4-BE49-F238E27FC236}">
                <a16:creationId xmlns:a16="http://schemas.microsoft.com/office/drawing/2014/main" id="{B36A1CE4-EC5C-4602-BAD9-B0DE56696785}"/>
              </a:ext>
            </a:extLst>
          </p:cNvPr>
          <p:cNvSpPr>
            <a:spLocks noGrp="1"/>
          </p:cNvSpPr>
          <p:nvPr>
            <p:ph type="sldNum" sz="quarter" idx="12"/>
          </p:nvPr>
        </p:nvSpPr>
        <p:spPr/>
        <p:txBody>
          <a:bodyPr/>
          <a:lstStyle/>
          <a:p>
            <a:fld id="{77D38DAF-82E5-4F16-9708-7032B2640FE9}" type="slidenum">
              <a:rPr lang="it-IT" smtClean="0"/>
              <a:t>30</a:t>
            </a:fld>
            <a:endParaRPr lang="it-IT"/>
          </a:p>
        </p:txBody>
      </p:sp>
      <p:pic>
        <p:nvPicPr>
          <p:cNvPr id="8" name="Immagine 7">
            <a:extLst>
              <a:ext uri="{FF2B5EF4-FFF2-40B4-BE49-F238E27FC236}">
                <a16:creationId xmlns:a16="http://schemas.microsoft.com/office/drawing/2014/main" id="{E33E25DC-D8B6-4BF8-9BC3-A3AC60D40127}"/>
              </a:ext>
            </a:extLst>
          </p:cNvPr>
          <p:cNvPicPr>
            <a:picLocks noChangeAspect="1"/>
          </p:cNvPicPr>
          <p:nvPr>
            <p:custDataLst>
              <p:tags r:id="rId1"/>
            </p:custDataLst>
          </p:nvPr>
        </p:nvPicPr>
        <p:blipFill>
          <a:blip r:embed="rId8">
            <a:extLst>
              <a:ext uri="{28A0092B-C50C-407E-A947-70E740481C1C}">
                <a14:useLocalDpi xmlns:a14="http://schemas.microsoft.com/office/drawing/2010/main" val="0"/>
              </a:ext>
            </a:extLst>
          </a:blip>
          <a:stretch>
            <a:fillRect/>
          </a:stretch>
        </p:blipFill>
        <p:spPr>
          <a:xfrm>
            <a:off x="2711193" y="2282584"/>
            <a:ext cx="4976000" cy="320000"/>
          </a:xfrm>
          <a:prstGeom prst="rect">
            <a:avLst/>
          </a:prstGeom>
        </p:spPr>
      </p:pic>
      <p:pic>
        <p:nvPicPr>
          <p:cNvPr id="9" name="Immagine 8">
            <a:extLst>
              <a:ext uri="{FF2B5EF4-FFF2-40B4-BE49-F238E27FC236}">
                <a16:creationId xmlns:a16="http://schemas.microsoft.com/office/drawing/2014/main" id="{F07BDFB0-B59F-46F8-B312-282BAD2F7820}"/>
              </a:ext>
            </a:extLst>
          </p:cNvPr>
          <p:cNvPicPr>
            <a:picLocks noChangeAspect="1"/>
          </p:cNvPicPr>
          <p:nvPr>
            <p:custDataLst>
              <p:tags r:id="rId2"/>
            </p:custDataLst>
          </p:nvPr>
        </p:nvPicPr>
        <p:blipFill>
          <a:blip r:embed="rId9">
            <a:extLst>
              <a:ext uri="{28A0092B-C50C-407E-A947-70E740481C1C}">
                <a14:useLocalDpi xmlns:a14="http://schemas.microsoft.com/office/drawing/2010/main" val="0"/>
              </a:ext>
            </a:extLst>
          </a:blip>
          <a:stretch>
            <a:fillRect/>
          </a:stretch>
        </p:blipFill>
        <p:spPr>
          <a:xfrm>
            <a:off x="4608267" y="3262030"/>
            <a:ext cx="839934" cy="663423"/>
          </a:xfrm>
          <a:prstGeom prst="rect">
            <a:avLst/>
          </a:prstGeom>
        </p:spPr>
      </p:pic>
      <p:pic>
        <p:nvPicPr>
          <p:cNvPr id="26" name="Immagine 25">
            <a:extLst>
              <a:ext uri="{FF2B5EF4-FFF2-40B4-BE49-F238E27FC236}">
                <a16:creationId xmlns:a16="http://schemas.microsoft.com/office/drawing/2014/main" id="{F6D64B7D-BA71-4BE9-A6A1-1B0DAD7C0B54}"/>
              </a:ext>
            </a:extLst>
          </p:cNvPr>
          <p:cNvPicPr>
            <a:picLocks noChangeAspect="1"/>
          </p:cNvPicPr>
          <p:nvPr>
            <p:custDataLst>
              <p:tags r:id="rId3"/>
            </p:custDataLst>
          </p:nvPr>
        </p:nvPicPr>
        <p:blipFill>
          <a:blip r:embed="rId10">
            <a:extLst>
              <a:ext uri="{28A0092B-C50C-407E-A947-70E740481C1C}">
                <a14:useLocalDpi xmlns:a14="http://schemas.microsoft.com/office/drawing/2010/main" val="0"/>
              </a:ext>
            </a:extLst>
          </a:blip>
          <a:stretch>
            <a:fillRect/>
          </a:stretch>
        </p:blipFill>
        <p:spPr>
          <a:xfrm>
            <a:off x="5306365" y="5141152"/>
            <a:ext cx="2899844" cy="314633"/>
          </a:xfrm>
          <a:prstGeom prst="rect">
            <a:avLst/>
          </a:prstGeom>
        </p:spPr>
      </p:pic>
      <p:pic>
        <p:nvPicPr>
          <p:cNvPr id="22" name="Immagine 21">
            <a:extLst>
              <a:ext uri="{FF2B5EF4-FFF2-40B4-BE49-F238E27FC236}">
                <a16:creationId xmlns:a16="http://schemas.microsoft.com/office/drawing/2014/main" id="{CFD313AE-7734-4070-A1A8-12069293BDC7}"/>
              </a:ext>
            </a:extLst>
          </p:cNvPr>
          <p:cNvPicPr>
            <a:picLocks noChangeAspect="1"/>
          </p:cNvPicPr>
          <p:nvPr>
            <p:custDataLst>
              <p:tags r:id="rId4"/>
            </p:custDataLst>
          </p:nvPr>
        </p:nvPicPr>
        <p:blipFill>
          <a:blip r:embed="rId11">
            <a:extLst>
              <a:ext uri="{28A0092B-C50C-407E-A947-70E740481C1C}">
                <a14:useLocalDpi xmlns:a14="http://schemas.microsoft.com/office/drawing/2010/main" val="0"/>
              </a:ext>
            </a:extLst>
          </a:blip>
          <a:stretch>
            <a:fillRect/>
          </a:stretch>
        </p:blipFill>
        <p:spPr>
          <a:xfrm>
            <a:off x="5206566" y="5787746"/>
            <a:ext cx="4216585" cy="1422864"/>
          </a:xfrm>
          <a:prstGeom prst="rect">
            <a:avLst/>
          </a:prstGeom>
        </p:spPr>
      </p:pic>
      <p:sp>
        <p:nvSpPr>
          <p:cNvPr id="17" name="Freccia a destra 16">
            <a:extLst>
              <a:ext uri="{FF2B5EF4-FFF2-40B4-BE49-F238E27FC236}">
                <a16:creationId xmlns:a16="http://schemas.microsoft.com/office/drawing/2014/main" id="{B9717BB4-49E8-4D2D-A1B2-CE51BCC3A9D5}"/>
              </a:ext>
            </a:extLst>
          </p:cNvPr>
          <p:cNvSpPr/>
          <p:nvPr/>
        </p:nvSpPr>
        <p:spPr>
          <a:xfrm>
            <a:off x="4122744" y="5051459"/>
            <a:ext cx="838914" cy="494021"/>
          </a:xfrm>
          <a:prstGeom prst="rightArrow">
            <a:avLst/>
          </a:prstGeom>
          <a:solidFill>
            <a:srgbClr val="E71224"/>
          </a:solidFill>
          <a:ln>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Freccia a destra 17">
            <a:extLst>
              <a:ext uri="{FF2B5EF4-FFF2-40B4-BE49-F238E27FC236}">
                <a16:creationId xmlns:a16="http://schemas.microsoft.com/office/drawing/2014/main" id="{716CAFC1-F941-44BD-9AAD-DCE91C5041D2}"/>
              </a:ext>
            </a:extLst>
          </p:cNvPr>
          <p:cNvSpPr/>
          <p:nvPr/>
        </p:nvSpPr>
        <p:spPr>
          <a:xfrm>
            <a:off x="4122744" y="6252168"/>
            <a:ext cx="838914" cy="494021"/>
          </a:xfrm>
          <a:prstGeom prst="rightArrow">
            <a:avLst/>
          </a:prstGeom>
          <a:solidFill>
            <a:srgbClr val="E71224"/>
          </a:solidFill>
          <a:ln>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77452249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3AAFAFC-274F-4656-80C8-4845323C57B4}"/>
              </a:ext>
            </a:extLst>
          </p:cNvPr>
          <p:cNvSpPr>
            <a:spLocks noGrp="1"/>
          </p:cNvSpPr>
          <p:nvPr>
            <p:ph type="title"/>
          </p:nvPr>
        </p:nvSpPr>
        <p:spPr/>
        <p:txBody>
          <a:bodyPr/>
          <a:lstStyle/>
          <a:p>
            <a:r>
              <a:rPr lang="en-GB" dirty="0"/>
              <a:t>Examples (cont’d)</a:t>
            </a:r>
          </a:p>
        </p:txBody>
      </p:sp>
      <mc:AlternateContent xmlns:mc="http://schemas.openxmlformats.org/markup-compatibility/2006" xmlns:a14="http://schemas.microsoft.com/office/drawing/2010/main">
        <mc:Choice Requires="a14">
          <p:sp>
            <p:nvSpPr>
              <p:cNvPr id="3" name="Segnaposto contenuto 2">
                <a:extLst>
                  <a:ext uri="{FF2B5EF4-FFF2-40B4-BE49-F238E27FC236}">
                    <a16:creationId xmlns:a16="http://schemas.microsoft.com/office/drawing/2014/main" id="{F9CF591F-19C9-462D-B3AB-BFC240F01CE8}"/>
                  </a:ext>
                </a:extLst>
              </p:cNvPr>
              <p:cNvSpPr>
                <a:spLocks noGrp="1"/>
              </p:cNvSpPr>
              <p:nvPr>
                <p:ph idx="1"/>
              </p:nvPr>
            </p:nvSpPr>
            <p:spPr/>
            <p:txBody>
              <a:bodyPr/>
              <a:lstStyle/>
              <a:p>
                <a:r>
                  <a:rPr lang="en-GB" sz="2000" dirty="0">
                    <a:solidFill>
                      <a:srgbClr val="E71224"/>
                    </a:solidFill>
                  </a:rPr>
                  <a:t> Example 9: </a:t>
                </a:r>
                <a:r>
                  <a:rPr lang="en-GB" sz="2000" dirty="0"/>
                  <a:t>Consider a </a:t>
                </a:r>
                <a:r>
                  <a:rPr lang="en-GB" sz="2000" dirty="0">
                    <a:solidFill>
                      <a:srgbClr val="E71224"/>
                    </a:solidFill>
                  </a:rPr>
                  <a:t>closed network</a:t>
                </a:r>
                <a:r>
                  <a:rPr lang="en-GB" sz="2000" dirty="0"/>
                  <a:t> with a </a:t>
                </a:r>
                <a:r>
                  <a:rPr lang="en-GB" sz="2000" dirty="0">
                    <a:solidFill>
                      <a:srgbClr val="E71224"/>
                    </a:solidFill>
                  </a:rPr>
                  <a:t>M/M/1</a:t>
                </a:r>
                <a:r>
                  <a:rPr lang="en-GB" sz="2000" dirty="0"/>
                  <a:t> and a </a:t>
                </a:r>
                <a:r>
                  <a:rPr lang="en-GB" sz="2000" dirty="0">
                    <a:solidFill>
                      <a:srgbClr val="E71224"/>
                    </a:solidFill>
                  </a:rPr>
                  <a:t>M/M/2</a:t>
                </a:r>
                <a:r>
                  <a:rPr lang="en-GB" sz="2000" dirty="0"/>
                  <a:t> station</a:t>
                </a:r>
                <a:endParaRPr lang="en-GB" sz="2000" dirty="0">
                  <a:solidFill>
                    <a:srgbClr val="E71224"/>
                  </a:solidFill>
                </a:endParaRPr>
              </a:p>
              <a:p>
                <a:endParaRPr lang="en-GB" dirty="0">
                  <a:solidFill>
                    <a:srgbClr val="E71224"/>
                  </a:solidFill>
                </a:endParaRPr>
              </a:p>
              <a:p>
                <a:endParaRPr lang="en-GB" dirty="0">
                  <a:solidFill>
                    <a:srgbClr val="E71224"/>
                  </a:solidFill>
                </a:endParaRPr>
              </a:p>
              <a:p>
                <a:endParaRPr lang="en-GB" dirty="0">
                  <a:solidFill>
                    <a:srgbClr val="E71224"/>
                  </a:solidFill>
                </a:endParaRPr>
              </a:p>
              <a:p>
                <a:endParaRPr lang="en-GB" dirty="0">
                  <a:solidFill>
                    <a:srgbClr val="E71224"/>
                  </a:solidFill>
                </a:endParaRPr>
              </a:p>
              <a:p>
                <a:endParaRPr lang="en-GB" sz="3500" dirty="0">
                  <a:solidFill>
                    <a:srgbClr val="E71224"/>
                  </a:solidFill>
                </a:endParaRPr>
              </a:p>
              <a:p>
                <a:endParaRPr lang="en-GB" dirty="0"/>
              </a:p>
              <a:p>
                <a:endParaRPr lang="en-GB" dirty="0"/>
              </a:p>
              <a:p>
                <a:endParaRPr lang="en-GB" dirty="0"/>
              </a:p>
              <a:p>
                <a:endParaRPr lang="en-GB" dirty="0"/>
              </a:p>
              <a:p>
                <a:endParaRPr lang="en-GB" dirty="0"/>
              </a:p>
              <a:p>
                <a:r>
                  <a:rPr lang="en-GB" sz="2000" dirty="0"/>
                  <a:t>By selecting for simplicity </a:t>
                </a:r>
                <a14:m>
                  <m:oMath xmlns:m="http://schemas.openxmlformats.org/officeDocument/2006/math">
                    <m:r>
                      <a:rPr lang="it-IT" sz="2000" i="1" dirty="0">
                        <a:solidFill>
                          <a:srgbClr val="E71224"/>
                        </a:solidFill>
                        <a:latin typeface="Cambria Math" panose="02040503050406030204" pitchFamily="18" charset="0"/>
                      </a:rPr>
                      <m:t>𝛼</m:t>
                    </m:r>
                    <m:r>
                      <a:rPr lang="it-IT" sz="2000" i="1" dirty="0">
                        <a:solidFill>
                          <a:srgbClr val="E71224"/>
                        </a:solidFill>
                        <a:latin typeface="Cambria Math" panose="02040503050406030204" pitchFamily="18" charset="0"/>
                      </a:rPr>
                      <m:t>=2</m:t>
                    </m:r>
                  </m:oMath>
                </a14:m>
                <a:r>
                  <a:rPr lang="en-GB" sz="2000" dirty="0"/>
                  <a:t> then</a:t>
                </a:r>
              </a:p>
              <a:p>
                <a:endParaRPr lang="en-GB" dirty="0"/>
              </a:p>
              <a:p>
                <a:endParaRPr lang="en-GB" dirty="0"/>
              </a:p>
              <a:p>
                <a:endParaRPr lang="en-GB" dirty="0"/>
              </a:p>
            </p:txBody>
          </p:sp>
        </mc:Choice>
        <mc:Fallback xmlns="">
          <p:sp>
            <p:nvSpPr>
              <p:cNvPr id="3" name="Segnaposto contenuto 2">
                <a:extLst>
                  <a:ext uri="{FF2B5EF4-FFF2-40B4-BE49-F238E27FC236}">
                    <a16:creationId xmlns:a16="http://schemas.microsoft.com/office/drawing/2014/main" id="{F9CF591F-19C9-462D-B3AB-BFC240F01CE8}"/>
                  </a:ext>
                </a:extLst>
              </p:cNvPr>
              <p:cNvSpPr>
                <a:spLocks noGrp="1" noRot="1" noChangeAspect="1" noMove="1" noResize="1" noEditPoints="1" noAdjustHandles="1" noChangeArrowheads="1" noChangeShapeType="1" noTextEdit="1"/>
              </p:cNvSpPr>
              <p:nvPr>
                <p:ph idx="1"/>
              </p:nvPr>
            </p:nvSpPr>
            <p:spPr>
              <a:blipFill>
                <a:blip r:embed="rId14"/>
                <a:stretch>
                  <a:fillRect l="-581" t="-1006"/>
                </a:stretch>
              </a:blipFill>
            </p:spPr>
            <p:txBody>
              <a:bodyPr/>
              <a:lstStyle/>
              <a:p>
                <a:r>
                  <a:rPr lang="it-IT">
                    <a:noFill/>
                  </a:rPr>
                  <a:t> </a:t>
                </a:r>
              </a:p>
            </p:txBody>
          </p:sp>
        </mc:Fallback>
      </mc:AlternateContent>
      <p:sp>
        <p:nvSpPr>
          <p:cNvPr id="4" name="Segnaposto piè di pagina 3">
            <a:extLst>
              <a:ext uri="{FF2B5EF4-FFF2-40B4-BE49-F238E27FC236}">
                <a16:creationId xmlns:a16="http://schemas.microsoft.com/office/drawing/2014/main" id="{8EDB62C4-F828-45DF-A773-63385DF23CA0}"/>
              </a:ext>
            </a:extLst>
          </p:cNvPr>
          <p:cNvSpPr>
            <a:spLocks noGrp="1"/>
          </p:cNvSpPr>
          <p:nvPr>
            <p:ph type="ftr" sz="quarter" idx="11"/>
          </p:nvPr>
        </p:nvSpPr>
        <p:spPr/>
        <p:txBody>
          <a:bodyPr/>
          <a:lstStyle/>
          <a:p>
            <a:r>
              <a:rPr lang="it-IT"/>
              <a:t>alessandro.pilloni@unica.it</a:t>
            </a:r>
            <a:endParaRPr lang="it-IT" dirty="0"/>
          </a:p>
        </p:txBody>
      </p:sp>
      <p:sp>
        <p:nvSpPr>
          <p:cNvPr id="5" name="Segnaposto numero diapositiva 4">
            <a:extLst>
              <a:ext uri="{FF2B5EF4-FFF2-40B4-BE49-F238E27FC236}">
                <a16:creationId xmlns:a16="http://schemas.microsoft.com/office/drawing/2014/main" id="{A1B578C8-1D25-4347-99F2-572375E71EDD}"/>
              </a:ext>
            </a:extLst>
          </p:cNvPr>
          <p:cNvSpPr>
            <a:spLocks noGrp="1"/>
          </p:cNvSpPr>
          <p:nvPr>
            <p:ph type="sldNum" sz="quarter" idx="12"/>
          </p:nvPr>
        </p:nvSpPr>
        <p:spPr/>
        <p:txBody>
          <a:bodyPr/>
          <a:lstStyle/>
          <a:p>
            <a:fld id="{77D38DAF-82E5-4F16-9708-7032B2640FE9}" type="slidenum">
              <a:rPr lang="it-IT" smtClean="0"/>
              <a:t>31</a:t>
            </a:fld>
            <a:endParaRPr lang="it-IT"/>
          </a:p>
        </p:txBody>
      </p:sp>
      <p:grpSp>
        <p:nvGrpSpPr>
          <p:cNvPr id="27" name="Gruppo 26">
            <a:extLst>
              <a:ext uri="{FF2B5EF4-FFF2-40B4-BE49-F238E27FC236}">
                <a16:creationId xmlns:a16="http://schemas.microsoft.com/office/drawing/2014/main" id="{FE3A3688-2144-4F35-8B7E-5B15A87EADF4}"/>
              </a:ext>
            </a:extLst>
          </p:cNvPr>
          <p:cNvGrpSpPr/>
          <p:nvPr/>
        </p:nvGrpSpPr>
        <p:grpSpPr>
          <a:xfrm>
            <a:off x="514273" y="3265191"/>
            <a:ext cx="8408914" cy="1011200"/>
            <a:chOff x="514273" y="3265191"/>
            <a:chExt cx="8408914" cy="1011200"/>
          </a:xfrm>
        </p:grpSpPr>
        <p:pic>
          <p:nvPicPr>
            <p:cNvPr id="26" name="Immagine 25">
              <a:extLst>
                <a:ext uri="{FF2B5EF4-FFF2-40B4-BE49-F238E27FC236}">
                  <a16:creationId xmlns:a16="http://schemas.microsoft.com/office/drawing/2014/main" id="{B8BDCDDE-9DC1-4AD1-ABAE-5F5554CE4811}"/>
                </a:ext>
              </a:extLst>
            </p:cNvPr>
            <p:cNvPicPr>
              <a:picLocks noChangeAspect="1"/>
            </p:cNvPicPr>
            <p:nvPr>
              <p:custDataLst>
                <p:tags r:id="rId10"/>
              </p:custDataLst>
            </p:nvPr>
          </p:nvPicPr>
          <p:blipFill>
            <a:blip r:embed="rId15">
              <a:extLst>
                <a:ext uri="{28A0092B-C50C-407E-A947-70E740481C1C}">
                  <a14:useLocalDpi xmlns:a14="http://schemas.microsoft.com/office/drawing/2010/main" val="0"/>
                </a:ext>
              </a:extLst>
            </a:blip>
            <a:stretch>
              <a:fillRect/>
            </a:stretch>
          </p:blipFill>
          <p:spPr>
            <a:xfrm>
              <a:off x="514273" y="3265191"/>
              <a:ext cx="3854400" cy="1011200"/>
            </a:xfrm>
            <a:prstGeom prst="rect">
              <a:avLst/>
            </a:prstGeom>
          </p:spPr>
        </p:pic>
        <p:pic>
          <p:nvPicPr>
            <p:cNvPr id="25" name="Immagine 24">
              <a:extLst>
                <a:ext uri="{FF2B5EF4-FFF2-40B4-BE49-F238E27FC236}">
                  <a16:creationId xmlns:a16="http://schemas.microsoft.com/office/drawing/2014/main" id="{AB6331A0-0AE9-46D2-8E99-8C399909F9E4}"/>
                </a:ext>
              </a:extLst>
            </p:cNvPr>
            <p:cNvPicPr>
              <a:picLocks noChangeAspect="1"/>
            </p:cNvPicPr>
            <p:nvPr>
              <p:custDataLst>
                <p:tags r:id="rId11"/>
              </p:custDataLst>
            </p:nvPr>
          </p:nvPicPr>
          <p:blipFill>
            <a:blip r:embed="rId16">
              <a:extLst>
                <a:ext uri="{28A0092B-C50C-407E-A947-70E740481C1C}">
                  <a14:useLocalDpi xmlns:a14="http://schemas.microsoft.com/office/drawing/2010/main" val="0"/>
                </a:ext>
              </a:extLst>
            </a:blip>
            <a:stretch>
              <a:fillRect/>
            </a:stretch>
          </p:blipFill>
          <p:spPr>
            <a:xfrm>
              <a:off x="6511634" y="3552273"/>
              <a:ext cx="2411553" cy="639763"/>
            </a:xfrm>
            <a:prstGeom prst="rect">
              <a:avLst/>
            </a:prstGeom>
          </p:spPr>
        </p:pic>
        <p:sp>
          <p:nvSpPr>
            <p:cNvPr id="139" name="Freccia a destra 138">
              <a:extLst>
                <a:ext uri="{FF2B5EF4-FFF2-40B4-BE49-F238E27FC236}">
                  <a16:creationId xmlns:a16="http://schemas.microsoft.com/office/drawing/2014/main" id="{F9C541CF-283D-4FE1-BEFC-62CC5CD2CD73}"/>
                </a:ext>
              </a:extLst>
            </p:cNvPr>
            <p:cNvSpPr/>
            <p:nvPr/>
          </p:nvSpPr>
          <p:spPr>
            <a:xfrm>
              <a:off x="5260633" y="3658445"/>
              <a:ext cx="838914" cy="494021"/>
            </a:xfrm>
            <a:prstGeom prst="rightArrow">
              <a:avLst/>
            </a:prstGeom>
            <a:solidFill>
              <a:srgbClr val="E71224"/>
            </a:solidFill>
            <a:ln>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59" name="Gruppo 58">
            <a:extLst>
              <a:ext uri="{FF2B5EF4-FFF2-40B4-BE49-F238E27FC236}">
                <a16:creationId xmlns:a16="http://schemas.microsoft.com/office/drawing/2014/main" id="{D1D9D106-01B2-4771-9CE1-5ED0BDED2E25}"/>
              </a:ext>
            </a:extLst>
          </p:cNvPr>
          <p:cNvGrpSpPr/>
          <p:nvPr/>
        </p:nvGrpSpPr>
        <p:grpSpPr>
          <a:xfrm>
            <a:off x="302778" y="4555994"/>
            <a:ext cx="9777847" cy="1179256"/>
            <a:chOff x="302778" y="4555994"/>
            <a:chExt cx="9777847" cy="1179256"/>
          </a:xfrm>
        </p:grpSpPr>
        <p:pic>
          <p:nvPicPr>
            <p:cNvPr id="58" name="Immagine 57">
              <a:extLst>
                <a:ext uri="{FF2B5EF4-FFF2-40B4-BE49-F238E27FC236}">
                  <a16:creationId xmlns:a16="http://schemas.microsoft.com/office/drawing/2014/main" id="{394BF970-C93E-4540-8C71-D233F43E0341}"/>
                </a:ext>
              </a:extLst>
            </p:cNvPr>
            <p:cNvPicPr>
              <a:picLocks noChangeAspect="1"/>
            </p:cNvPicPr>
            <p:nvPr>
              <p:custDataLst>
                <p:tags r:id="rId8"/>
              </p:custDataLst>
            </p:nvPr>
          </p:nvPicPr>
          <p:blipFill>
            <a:blip r:embed="rId17">
              <a:extLst>
                <a:ext uri="{28A0092B-C50C-407E-A947-70E740481C1C}">
                  <a14:useLocalDpi xmlns:a14="http://schemas.microsoft.com/office/drawing/2010/main" val="0"/>
                </a:ext>
              </a:extLst>
            </a:blip>
            <a:stretch>
              <a:fillRect/>
            </a:stretch>
          </p:blipFill>
          <p:spPr>
            <a:xfrm>
              <a:off x="302778" y="4917154"/>
              <a:ext cx="4949521" cy="641129"/>
            </a:xfrm>
            <a:prstGeom prst="rect">
              <a:avLst/>
            </a:prstGeom>
          </p:spPr>
        </p:pic>
        <p:pic>
          <p:nvPicPr>
            <p:cNvPr id="40" name="Immagine 39">
              <a:extLst>
                <a:ext uri="{FF2B5EF4-FFF2-40B4-BE49-F238E27FC236}">
                  <a16:creationId xmlns:a16="http://schemas.microsoft.com/office/drawing/2014/main" id="{938AF037-9FDD-49F3-9561-CFE39E4C6CCA}"/>
                </a:ext>
              </a:extLst>
            </p:cNvPr>
            <p:cNvPicPr>
              <a:picLocks noChangeAspect="1"/>
            </p:cNvPicPr>
            <p:nvPr>
              <p:custDataLst>
                <p:tags r:id="rId9"/>
              </p:custDataLst>
            </p:nvPr>
          </p:nvPicPr>
          <p:blipFill>
            <a:blip r:embed="rId18">
              <a:extLst>
                <a:ext uri="{28A0092B-C50C-407E-A947-70E740481C1C}">
                  <a14:useLocalDpi xmlns:a14="http://schemas.microsoft.com/office/drawing/2010/main" val="0"/>
                </a:ext>
              </a:extLst>
            </a:blip>
            <a:stretch>
              <a:fillRect/>
            </a:stretch>
          </p:blipFill>
          <p:spPr>
            <a:xfrm>
              <a:off x="5724577" y="5415250"/>
              <a:ext cx="3900800" cy="320000"/>
            </a:xfrm>
            <a:prstGeom prst="rect">
              <a:avLst/>
            </a:prstGeom>
          </p:spPr>
        </p:pic>
        <mc:AlternateContent xmlns:mc="http://schemas.openxmlformats.org/markup-compatibility/2006" xmlns:a14="http://schemas.microsoft.com/office/drawing/2010/main">
          <mc:Choice Requires="a14">
            <p:sp>
              <p:nvSpPr>
                <p:cNvPr id="145" name="Rettangolo 144">
                  <a:extLst>
                    <a:ext uri="{FF2B5EF4-FFF2-40B4-BE49-F238E27FC236}">
                      <a16:creationId xmlns:a16="http://schemas.microsoft.com/office/drawing/2014/main" id="{1C73AF60-FC5A-452E-8E50-582166828E08}"/>
                    </a:ext>
                  </a:extLst>
                </p:cNvPr>
                <p:cNvSpPr/>
                <p:nvPr/>
              </p:nvSpPr>
              <p:spPr>
                <a:xfrm>
                  <a:off x="5747040" y="4555994"/>
                  <a:ext cx="4333585" cy="707886"/>
                </a:xfrm>
                <a:prstGeom prst="rect">
                  <a:avLst/>
                </a:prstGeom>
              </p:spPr>
              <p:txBody>
                <a:bodyPr wrap="square">
                  <a:spAutoFit/>
                </a:bodyPr>
                <a:lstStyle/>
                <a:p>
                  <a:r>
                    <a:rPr lang="en-GB" sz="2000" dirty="0"/>
                    <a:t>Since </a:t>
                  </a:r>
                  <a14:m>
                    <m:oMath xmlns:m="http://schemas.openxmlformats.org/officeDocument/2006/math">
                      <m:r>
                        <a:rPr lang="it-IT" sz="2000" b="1" i="1" dirty="0">
                          <a:solidFill>
                            <a:srgbClr val="E71224"/>
                          </a:solidFill>
                          <a:latin typeface="Cambria Math" panose="02040503050406030204" pitchFamily="18" charset="0"/>
                        </a:rPr>
                        <m:t>𝑹</m:t>
                      </m:r>
                    </m:oMath>
                  </a14:m>
                  <a:r>
                    <a:rPr lang="en-GB" sz="2000" dirty="0"/>
                    <a:t> is row stochastic, there are infinite many solutions in the form</a:t>
                  </a:r>
                </a:p>
              </p:txBody>
            </p:sp>
          </mc:Choice>
          <mc:Fallback xmlns="">
            <p:sp>
              <p:nvSpPr>
                <p:cNvPr id="145" name="Rettangolo 144">
                  <a:extLst>
                    <a:ext uri="{FF2B5EF4-FFF2-40B4-BE49-F238E27FC236}">
                      <a16:creationId xmlns:a16="http://schemas.microsoft.com/office/drawing/2014/main" id="{1C73AF60-FC5A-452E-8E50-582166828E08}"/>
                    </a:ext>
                  </a:extLst>
                </p:cNvPr>
                <p:cNvSpPr>
                  <a:spLocks noRot="1" noChangeAspect="1" noMove="1" noResize="1" noEditPoints="1" noAdjustHandles="1" noChangeArrowheads="1" noChangeShapeType="1" noTextEdit="1"/>
                </p:cNvSpPr>
                <p:nvPr/>
              </p:nvSpPr>
              <p:spPr>
                <a:xfrm>
                  <a:off x="5747040" y="4555994"/>
                  <a:ext cx="4333585" cy="707886"/>
                </a:xfrm>
                <a:prstGeom prst="rect">
                  <a:avLst/>
                </a:prstGeom>
                <a:blipFill>
                  <a:blip r:embed="rId19"/>
                  <a:stretch>
                    <a:fillRect l="-1547" t="-4310" b="-14655"/>
                  </a:stretch>
                </a:blipFill>
              </p:spPr>
              <p:txBody>
                <a:bodyPr/>
                <a:lstStyle/>
                <a:p>
                  <a:r>
                    <a:rPr lang="en-GB">
                      <a:noFill/>
                    </a:rPr>
                    <a:t> </a:t>
                  </a:r>
                </a:p>
              </p:txBody>
            </p:sp>
          </mc:Fallback>
        </mc:AlternateContent>
      </p:grpSp>
      <p:grpSp>
        <p:nvGrpSpPr>
          <p:cNvPr id="49" name="Gruppo 48">
            <a:extLst>
              <a:ext uri="{FF2B5EF4-FFF2-40B4-BE49-F238E27FC236}">
                <a16:creationId xmlns:a16="http://schemas.microsoft.com/office/drawing/2014/main" id="{5524497D-49F3-4BC8-9592-07FBF5B8352D}"/>
              </a:ext>
            </a:extLst>
          </p:cNvPr>
          <p:cNvGrpSpPr/>
          <p:nvPr/>
        </p:nvGrpSpPr>
        <p:grpSpPr>
          <a:xfrm>
            <a:off x="1670082" y="6495570"/>
            <a:ext cx="7901303" cy="526779"/>
            <a:chOff x="1670082" y="6495570"/>
            <a:chExt cx="7901303" cy="526779"/>
          </a:xfrm>
        </p:grpSpPr>
        <p:pic>
          <p:nvPicPr>
            <p:cNvPr id="44" name="Immagine 43">
              <a:extLst>
                <a:ext uri="{FF2B5EF4-FFF2-40B4-BE49-F238E27FC236}">
                  <a16:creationId xmlns:a16="http://schemas.microsoft.com/office/drawing/2014/main" id="{90CB3034-089C-4803-876B-4F316BFAEB4A}"/>
                </a:ext>
              </a:extLst>
            </p:cNvPr>
            <p:cNvPicPr>
              <a:picLocks noChangeAspect="1"/>
            </p:cNvPicPr>
            <p:nvPr>
              <p:custDataLst>
                <p:tags r:id="rId6"/>
              </p:custDataLst>
            </p:nvPr>
          </p:nvPicPr>
          <p:blipFill>
            <a:blip r:embed="rId20">
              <a:extLst>
                <a:ext uri="{28A0092B-C50C-407E-A947-70E740481C1C}">
                  <a14:useLocalDpi xmlns:a14="http://schemas.microsoft.com/office/drawing/2010/main" val="0"/>
                </a:ext>
              </a:extLst>
            </a:blip>
            <a:stretch>
              <a:fillRect/>
            </a:stretch>
          </p:blipFill>
          <p:spPr>
            <a:xfrm>
              <a:off x="1670082" y="6611577"/>
              <a:ext cx="2043200" cy="320000"/>
            </a:xfrm>
            <a:prstGeom prst="rect">
              <a:avLst/>
            </a:prstGeom>
          </p:spPr>
        </p:pic>
        <p:sp>
          <p:nvSpPr>
            <p:cNvPr id="148" name="Freccia a destra 147">
              <a:extLst>
                <a:ext uri="{FF2B5EF4-FFF2-40B4-BE49-F238E27FC236}">
                  <a16:creationId xmlns:a16="http://schemas.microsoft.com/office/drawing/2014/main" id="{FE00EF43-2CED-4780-BE07-B0814BBBB393}"/>
                </a:ext>
              </a:extLst>
            </p:cNvPr>
            <p:cNvSpPr/>
            <p:nvPr/>
          </p:nvSpPr>
          <p:spPr>
            <a:xfrm>
              <a:off x="4568012" y="6528328"/>
              <a:ext cx="838914" cy="494021"/>
            </a:xfrm>
            <a:prstGeom prst="rightArrow">
              <a:avLst/>
            </a:prstGeom>
            <a:solidFill>
              <a:srgbClr val="E71224"/>
            </a:solidFill>
            <a:ln>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8" name="Immagine 47">
              <a:extLst>
                <a:ext uri="{FF2B5EF4-FFF2-40B4-BE49-F238E27FC236}">
                  <a16:creationId xmlns:a16="http://schemas.microsoft.com/office/drawing/2014/main" id="{B3D44576-B71B-441A-A010-69A9FD94ED98}"/>
                </a:ext>
              </a:extLst>
            </p:cNvPr>
            <p:cNvPicPr>
              <a:picLocks noChangeAspect="1"/>
            </p:cNvPicPr>
            <p:nvPr>
              <p:custDataLst>
                <p:tags r:id="rId7"/>
              </p:custDataLst>
            </p:nvPr>
          </p:nvPicPr>
          <p:blipFill>
            <a:blip r:embed="rId21">
              <a:extLst>
                <a:ext uri="{28A0092B-C50C-407E-A947-70E740481C1C}">
                  <a14:useLocalDpi xmlns:a14="http://schemas.microsoft.com/office/drawing/2010/main" val="0"/>
                </a:ext>
              </a:extLst>
            </a:blip>
            <a:stretch>
              <a:fillRect/>
            </a:stretch>
          </p:blipFill>
          <p:spPr>
            <a:xfrm>
              <a:off x="5915385" y="6495570"/>
              <a:ext cx="3656000" cy="478400"/>
            </a:xfrm>
            <a:prstGeom prst="rect">
              <a:avLst/>
            </a:prstGeom>
          </p:spPr>
        </p:pic>
      </p:grpSp>
      <p:sp>
        <p:nvSpPr>
          <p:cNvPr id="150" name="Rettangolo con angoli arrotondati 149">
            <a:extLst>
              <a:ext uri="{FF2B5EF4-FFF2-40B4-BE49-F238E27FC236}">
                <a16:creationId xmlns:a16="http://schemas.microsoft.com/office/drawing/2014/main" id="{5672A66D-5505-4B94-930B-A751AAFBAA25}"/>
              </a:ext>
            </a:extLst>
          </p:cNvPr>
          <p:cNvSpPr/>
          <p:nvPr/>
        </p:nvSpPr>
        <p:spPr>
          <a:xfrm>
            <a:off x="5482055" y="4476844"/>
            <a:ext cx="4325523" cy="1601705"/>
          </a:xfrm>
          <a:prstGeom prst="roundRect">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grpSp>
        <p:nvGrpSpPr>
          <p:cNvPr id="152" name="Group 86">
            <a:extLst>
              <a:ext uri="{FF2B5EF4-FFF2-40B4-BE49-F238E27FC236}">
                <a16:creationId xmlns:a16="http://schemas.microsoft.com/office/drawing/2014/main" id="{4A50AC03-29FD-45F3-B53F-15B7801404FD}"/>
              </a:ext>
            </a:extLst>
          </p:cNvPr>
          <p:cNvGrpSpPr>
            <a:grpSpLocks/>
          </p:cNvGrpSpPr>
          <p:nvPr/>
        </p:nvGrpSpPr>
        <p:grpSpPr bwMode="auto">
          <a:xfrm>
            <a:off x="376655" y="1290342"/>
            <a:ext cx="5670551" cy="1722438"/>
            <a:chOff x="1104" y="460"/>
            <a:chExt cx="3572" cy="1085"/>
          </a:xfrm>
        </p:grpSpPr>
        <p:sp>
          <p:nvSpPr>
            <p:cNvPr id="159" name="Line 49">
              <a:extLst>
                <a:ext uri="{FF2B5EF4-FFF2-40B4-BE49-F238E27FC236}">
                  <a16:creationId xmlns:a16="http://schemas.microsoft.com/office/drawing/2014/main" id="{0B616068-1790-41DA-8524-7DAF4F3AD26A}"/>
                </a:ext>
              </a:extLst>
            </p:cNvPr>
            <p:cNvSpPr>
              <a:spLocks noChangeShapeType="1"/>
            </p:cNvSpPr>
            <p:nvPr/>
          </p:nvSpPr>
          <p:spPr bwMode="auto">
            <a:xfrm>
              <a:off x="1440" y="1038"/>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60" name="Line 50">
              <a:extLst>
                <a:ext uri="{FF2B5EF4-FFF2-40B4-BE49-F238E27FC236}">
                  <a16:creationId xmlns:a16="http://schemas.microsoft.com/office/drawing/2014/main" id="{DB1B8C86-A6CA-42D4-B727-63C88E393D03}"/>
                </a:ext>
              </a:extLst>
            </p:cNvPr>
            <p:cNvSpPr>
              <a:spLocks noChangeShapeType="1"/>
            </p:cNvSpPr>
            <p:nvPr/>
          </p:nvSpPr>
          <p:spPr bwMode="auto">
            <a:xfrm>
              <a:off x="1968" y="1038"/>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61" name="Line 51">
              <a:extLst>
                <a:ext uri="{FF2B5EF4-FFF2-40B4-BE49-F238E27FC236}">
                  <a16:creationId xmlns:a16="http://schemas.microsoft.com/office/drawing/2014/main" id="{1A9A642C-C636-4646-B49E-90B4464EDECE}"/>
                </a:ext>
              </a:extLst>
            </p:cNvPr>
            <p:cNvSpPr>
              <a:spLocks noChangeShapeType="1"/>
            </p:cNvSpPr>
            <p:nvPr/>
          </p:nvSpPr>
          <p:spPr bwMode="auto">
            <a:xfrm flipH="1">
              <a:off x="1440" y="1326"/>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62" name="Line 52">
              <a:extLst>
                <a:ext uri="{FF2B5EF4-FFF2-40B4-BE49-F238E27FC236}">
                  <a16:creationId xmlns:a16="http://schemas.microsoft.com/office/drawing/2014/main" id="{21D00B43-58A3-42BA-BD72-BB6DBA213C9E}"/>
                </a:ext>
              </a:extLst>
            </p:cNvPr>
            <p:cNvSpPr>
              <a:spLocks noChangeShapeType="1"/>
            </p:cNvSpPr>
            <p:nvPr/>
          </p:nvSpPr>
          <p:spPr bwMode="auto">
            <a:xfrm>
              <a:off x="1872" y="1038"/>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63" name="Line 53">
              <a:extLst>
                <a:ext uri="{FF2B5EF4-FFF2-40B4-BE49-F238E27FC236}">
                  <a16:creationId xmlns:a16="http://schemas.microsoft.com/office/drawing/2014/main" id="{42F3254F-D0EE-4857-AC0C-25564D13163D}"/>
                </a:ext>
              </a:extLst>
            </p:cNvPr>
            <p:cNvSpPr>
              <a:spLocks noChangeShapeType="1"/>
            </p:cNvSpPr>
            <p:nvPr/>
          </p:nvSpPr>
          <p:spPr bwMode="auto">
            <a:xfrm>
              <a:off x="1776" y="1038"/>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64" name="Line 54">
              <a:extLst>
                <a:ext uri="{FF2B5EF4-FFF2-40B4-BE49-F238E27FC236}">
                  <a16:creationId xmlns:a16="http://schemas.microsoft.com/office/drawing/2014/main" id="{E7E56399-16B9-4B90-BEEE-9CEE6DA3D5D9}"/>
                </a:ext>
              </a:extLst>
            </p:cNvPr>
            <p:cNvSpPr>
              <a:spLocks noChangeShapeType="1"/>
            </p:cNvSpPr>
            <p:nvPr/>
          </p:nvSpPr>
          <p:spPr bwMode="auto">
            <a:xfrm>
              <a:off x="1680" y="1038"/>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65" name="Line 55">
              <a:extLst>
                <a:ext uri="{FF2B5EF4-FFF2-40B4-BE49-F238E27FC236}">
                  <a16:creationId xmlns:a16="http://schemas.microsoft.com/office/drawing/2014/main" id="{D717BA26-A535-4AAB-8C45-668E8E4A5328}"/>
                </a:ext>
              </a:extLst>
            </p:cNvPr>
            <p:cNvSpPr>
              <a:spLocks noChangeShapeType="1"/>
            </p:cNvSpPr>
            <p:nvPr/>
          </p:nvSpPr>
          <p:spPr bwMode="auto">
            <a:xfrm>
              <a:off x="1584" y="1038"/>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66" name="Line 56">
              <a:extLst>
                <a:ext uri="{FF2B5EF4-FFF2-40B4-BE49-F238E27FC236}">
                  <a16:creationId xmlns:a16="http://schemas.microsoft.com/office/drawing/2014/main" id="{45313249-4177-4E9D-8129-D35EB6783B8C}"/>
                </a:ext>
              </a:extLst>
            </p:cNvPr>
            <p:cNvSpPr>
              <a:spLocks noChangeShapeType="1"/>
            </p:cNvSpPr>
            <p:nvPr/>
          </p:nvSpPr>
          <p:spPr bwMode="auto">
            <a:xfrm>
              <a:off x="1104" y="1182"/>
              <a:ext cx="336"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sp>
          <p:nvSpPr>
            <p:cNvPr id="167" name="Oval 57">
              <a:extLst>
                <a:ext uri="{FF2B5EF4-FFF2-40B4-BE49-F238E27FC236}">
                  <a16:creationId xmlns:a16="http://schemas.microsoft.com/office/drawing/2014/main" id="{62B1B59D-7A08-4F11-8BF6-D2C42B55ADF1}"/>
                </a:ext>
              </a:extLst>
            </p:cNvPr>
            <p:cNvSpPr>
              <a:spLocks noChangeArrowheads="1"/>
            </p:cNvSpPr>
            <p:nvPr/>
          </p:nvSpPr>
          <p:spPr bwMode="auto">
            <a:xfrm>
              <a:off x="2160" y="990"/>
              <a:ext cx="384" cy="384"/>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en-US" altLang="en-US" sz="2400">
                <a:latin typeface="Comic Sans MS" panose="030F0702030302020204" pitchFamily="66" charset="0"/>
              </a:endParaRPr>
            </a:p>
          </p:txBody>
        </p:sp>
        <mc:AlternateContent xmlns:mc="http://schemas.openxmlformats.org/markup-compatibility/2006" xmlns:a14="http://schemas.microsoft.com/office/drawing/2010/main">
          <mc:Choice Requires="a14">
            <p:sp>
              <p:nvSpPr>
                <p:cNvPr id="168" name="Text Box 58">
                  <a:extLst>
                    <a:ext uri="{FF2B5EF4-FFF2-40B4-BE49-F238E27FC236}">
                      <a16:creationId xmlns:a16="http://schemas.microsoft.com/office/drawing/2014/main" id="{A2C458A6-E1BD-41B1-BE01-3CB747010BA9}"/>
                    </a:ext>
                  </a:extLst>
                </p:cNvPr>
                <p:cNvSpPr txBox="1">
                  <a:spLocks noChangeArrowheads="1"/>
                </p:cNvSpPr>
                <p:nvPr/>
              </p:nvSpPr>
              <p:spPr bwMode="auto">
                <a:xfrm>
                  <a:off x="2195" y="1019"/>
                  <a:ext cx="384" cy="271"/>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buNone/>
                  </a:pPr>
                  <a14:m>
                    <m:oMathPara xmlns:m="http://schemas.openxmlformats.org/officeDocument/2006/math">
                      <m:oMathParaPr>
                        <m:jc m:val="centerGroup"/>
                      </m:oMathParaPr>
                      <m:oMath xmlns:m="http://schemas.openxmlformats.org/officeDocument/2006/math">
                        <m:sSub>
                          <m:sSubPr>
                            <m:ctrlPr>
                              <a:rPr lang="it-IT" altLang="it-IT" sz="2200" i="1" dirty="0">
                                <a:solidFill>
                                  <a:srgbClr val="E71224"/>
                                </a:solidFill>
                                <a:latin typeface="Cambria Math" panose="02040503050406030204" pitchFamily="18" charset="0"/>
                              </a:rPr>
                            </m:ctrlPr>
                          </m:sSubPr>
                          <m:e>
                            <m:r>
                              <a:rPr lang="it-IT" altLang="it-IT" sz="2200" i="1" dirty="0">
                                <a:solidFill>
                                  <a:srgbClr val="E71224"/>
                                </a:solidFill>
                                <a:latin typeface="Cambria Math" panose="02040503050406030204" pitchFamily="18" charset="0"/>
                              </a:rPr>
                              <m:t>𝜇</m:t>
                            </m:r>
                          </m:e>
                          <m:sub>
                            <m:r>
                              <a:rPr lang="it-IT" altLang="it-IT" sz="2200" i="1" dirty="0">
                                <a:solidFill>
                                  <a:srgbClr val="E71224"/>
                                </a:solidFill>
                                <a:latin typeface="Cambria Math" panose="02040503050406030204" pitchFamily="18" charset="0"/>
                              </a:rPr>
                              <m:t>1</m:t>
                            </m:r>
                          </m:sub>
                        </m:sSub>
                      </m:oMath>
                    </m:oMathPara>
                  </a14:m>
                  <a:endParaRPr lang="en-GB" sz="2200" dirty="0"/>
                </a:p>
              </p:txBody>
            </p:sp>
          </mc:Choice>
          <mc:Fallback xmlns="">
            <p:sp>
              <p:nvSpPr>
                <p:cNvPr id="21" name="Text Box 58">
                  <a:extLst>
                    <a:ext uri="{FF2B5EF4-FFF2-40B4-BE49-F238E27FC236}">
                      <a16:creationId xmlns:a16="http://schemas.microsoft.com/office/drawing/2014/main" id="{37806F35-B100-4C39-8398-DD638A4F1343}"/>
                    </a:ext>
                  </a:extLst>
                </p:cNvPr>
                <p:cNvSpPr txBox="1">
                  <a:spLocks noRot="1" noChangeAspect="1" noMove="1" noResize="1" noEditPoints="1" noAdjustHandles="1" noChangeArrowheads="1" noChangeShapeType="1" noTextEdit="1"/>
                </p:cNvSpPr>
                <p:nvPr/>
              </p:nvSpPr>
              <p:spPr bwMode="auto">
                <a:xfrm>
                  <a:off x="2195" y="1019"/>
                  <a:ext cx="384" cy="271"/>
                </a:xfrm>
                <a:prstGeom prst="rect">
                  <a:avLst/>
                </a:prstGeom>
                <a:blipFill>
                  <a:blip r:embed="rId22"/>
                  <a:stretch>
                    <a:fillRect b="-8451"/>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p:sp>
          <p:nvSpPr>
            <p:cNvPr id="169" name="Line 59">
              <a:extLst>
                <a:ext uri="{FF2B5EF4-FFF2-40B4-BE49-F238E27FC236}">
                  <a16:creationId xmlns:a16="http://schemas.microsoft.com/office/drawing/2014/main" id="{A1E94EF4-311C-4668-B0AA-DC0AA6B3763A}"/>
                </a:ext>
              </a:extLst>
            </p:cNvPr>
            <p:cNvSpPr>
              <a:spLocks noChangeShapeType="1"/>
            </p:cNvSpPr>
            <p:nvPr/>
          </p:nvSpPr>
          <p:spPr bwMode="auto">
            <a:xfrm>
              <a:off x="1968" y="1182"/>
              <a:ext cx="1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70" name="Line 60">
              <a:extLst>
                <a:ext uri="{FF2B5EF4-FFF2-40B4-BE49-F238E27FC236}">
                  <a16:creationId xmlns:a16="http://schemas.microsoft.com/office/drawing/2014/main" id="{7A19ED1E-0541-4CD4-8BB2-FAF8EE2A61B7}"/>
                </a:ext>
              </a:extLst>
            </p:cNvPr>
            <p:cNvSpPr>
              <a:spLocks noChangeShapeType="1"/>
            </p:cNvSpPr>
            <p:nvPr/>
          </p:nvSpPr>
          <p:spPr bwMode="auto">
            <a:xfrm>
              <a:off x="2880" y="960"/>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71" name="Line 61">
              <a:extLst>
                <a:ext uri="{FF2B5EF4-FFF2-40B4-BE49-F238E27FC236}">
                  <a16:creationId xmlns:a16="http://schemas.microsoft.com/office/drawing/2014/main" id="{E4CA023F-6C43-4079-9DD7-7C7D36754636}"/>
                </a:ext>
              </a:extLst>
            </p:cNvPr>
            <p:cNvSpPr>
              <a:spLocks noChangeShapeType="1"/>
            </p:cNvSpPr>
            <p:nvPr/>
          </p:nvSpPr>
          <p:spPr bwMode="auto">
            <a:xfrm>
              <a:off x="3408" y="9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72" name="Line 62">
              <a:extLst>
                <a:ext uri="{FF2B5EF4-FFF2-40B4-BE49-F238E27FC236}">
                  <a16:creationId xmlns:a16="http://schemas.microsoft.com/office/drawing/2014/main" id="{2B8634F7-1B92-4936-A218-4B532D8CEE57}"/>
                </a:ext>
              </a:extLst>
            </p:cNvPr>
            <p:cNvSpPr>
              <a:spLocks noChangeShapeType="1"/>
            </p:cNvSpPr>
            <p:nvPr/>
          </p:nvSpPr>
          <p:spPr bwMode="auto">
            <a:xfrm flipH="1">
              <a:off x="2880" y="1248"/>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73" name="Line 63">
              <a:extLst>
                <a:ext uri="{FF2B5EF4-FFF2-40B4-BE49-F238E27FC236}">
                  <a16:creationId xmlns:a16="http://schemas.microsoft.com/office/drawing/2014/main" id="{0C152F68-A353-462C-AB92-F8340EF8491A}"/>
                </a:ext>
              </a:extLst>
            </p:cNvPr>
            <p:cNvSpPr>
              <a:spLocks noChangeShapeType="1"/>
            </p:cNvSpPr>
            <p:nvPr/>
          </p:nvSpPr>
          <p:spPr bwMode="auto">
            <a:xfrm>
              <a:off x="3312" y="9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74" name="Line 64">
              <a:extLst>
                <a:ext uri="{FF2B5EF4-FFF2-40B4-BE49-F238E27FC236}">
                  <a16:creationId xmlns:a16="http://schemas.microsoft.com/office/drawing/2014/main" id="{E4CF3A37-365B-4701-9E6B-6A4D983452C0}"/>
                </a:ext>
              </a:extLst>
            </p:cNvPr>
            <p:cNvSpPr>
              <a:spLocks noChangeShapeType="1"/>
            </p:cNvSpPr>
            <p:nvPr/>
          </p:nvSpPr>
          <p:spPr bwMode="auto">
            <a:xfrm>
              <a:off x="3216" y="9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75" name="Line 65">
              <a:extLst>
                <a:ext uri="{FF2B5EF4-FFF2-40B4-BE49-F238E27FC236}">
                  <a16:creationId xmlns:a16="http://schemas.microsoft.com/office/drawing/2014/main" id="{FEB248AF-E160-404C-9FE4-0859A0BFCB5F}"/>
                </a:ext>
              </a:extLst>
            </p:cNvPr>
            <p:cNvSpPr>
              <a:spLocks noChangeShapeType="1"/>
            </p:cNvSpPr>
            <p:nvPr/>
          </p:nvSpPr>
          <p:spPr bwMode="auto">
            <a:xfrm>
              <a:off x="3120" y="9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76" name="Line 66">
              <a:extLst>
                <a:ext uri="{FF2B5EF4-FFF2-40B4-BE49-F238E27FC236}">
                  <a16:creationId xmlns:a16="http://schemas.microsoft.com/office/drawing/2014/main" id="{BEE5DCB1-9549-40BC-AD68-708EF3162118}"/>
                </a:ext>
              </a:extLst>
            </p:cNvPr>
            <p:cNvSpPr>
              <a:spLocks noChangeShapeType="1"/>
            </p:cNvSpPr>
            <p:nvPr/>
          </p:nvSpPr>
          <p:spPr bwMode="auto">
            <a:xfrm>
              <a:off x="3024" y="9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77" name="Line 67">
              <a:extLst>
                <a:ext uri="{FF2B5EF4-FFF2-40B4-BE49-F238E27FC236}">
                  <a16:creationId xmlns:a16="http://schemas.microsoft.com/office/drawing/2014/main" id="{154181D3-6AFE-4673-9182-B132168F3F92}"/>
                </a:ext>
              </a:extLst>
            </p:cNvPr>
            <p:cNvSpPr>
              <a:spLocks noChangeShapeType="1"/>
            </p:cNvSpPr>
            <p:nvPr/>
          </p:nvSpPr>
          <p:spPr bwMode="auto">
            <a:xfrm>
              <a:off x="2544" y="1182"/>
              <a:ext cx="336"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78" name="Oval 68">
              <a:extLst>
                <a:ext uri="{FF2B5EF4-FFF2-40B4-BE49-F238E27FC236}">
                  <a16:creationId xmlns:a16="http://schemas.microsoft.com/office/drawing/2014/main" id="{1249C33A-EFCA-45A6-9F1D-E02DA2878ABD}"/>
                </a:ext>
              </a:extLst>
            </p:cNvPr>
            <p:cNvSpPr>
              <a:spLocks noChangeArrowheads="1"/>
            </p:cNvSpPr>
            <p:nvPr/>
          </p:nvSpPr>
          <p:spPr bwMode="auto">
            <a:xfrm>
              <a:off x="3600" y="912"/>
              <a:ext cx="384" cy="384"/>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en-US" altLang="en-US" sz="2400">
                <a:latin typeface="Comic Sans MS" panose="030F0702030302020204" pitchFamily="66" charset="0"/>
              </a:endParaRPr>
            </a:p>
          </p:txBody>
        </p:sp>
        <mc:AlternateContent xmlns:mc="http://schemas.openxmlformats.org/markup-compatibility/2006" xmlns:a14="http://schemas.microsoft.com/office/drawing/2010/main">
          <mc:Choice Requires="a14">
            <p:sp>
              <p:nvSpPr>
                <p:cNvPr id="179" name="Text Box 69 1">
                  <a:extLst>
                    <a:ext uri="{FF2B5EF4-FFF2-40B4-BE49-F238E27FC236}">
                      <a16:creationId xmlns:a16="http://schemas.microsoft.com/office/drawing/2014/main" id="{73836D2E-93BB-4E04-AD15-A750700446D4}"/>
                    </a:ext>
                  </a:extLst>
                </p:cNvPr>
                <p:cNvSpPr txBox="1">
                  <a:spLocks noChangeArrowheads="1"/>
                </p:cNvSpPr>
                <p:nvPr/>
              </p:nvSpPr>
              <p:spPr bwMode="auto">
                <a:xfrm>
                  <a:off x="3616" y="953"/>
                  <a:ext cx="384" cy="271"/>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buNone/>
                  </a:pPr>
                  <a14:m>
                    <m:oMathPara xmlns:m="http://schemas.openxmlformats.org/officeDocument/2006/math">
                      <m:oMathParaPr>
                        <m:jc m:val="centerGroup"/>
                      </m:oMathParaPr>
                      <m:oMath xmlns:m="http://schemas.openxmlformats.org/officeDocument/2006/math">
                        <m:sSub>
                          <m:sSubPr>
                            <m:ctrlPr>
                              <a:rPr lang="it-IT" altLang="it-IT" sz="2200" i="1" dirty="0" smtClean="0">
                                <a:solidFill>
                                  <a:srgbClr val="E71224"/>
                                </a:solidFill>
                                <a:latin typeface="Cambria Math" panose="02040503050406030204" pitchFamily="18" charset="0"/>
                              </a:rPr>
                            </m:ctrlPr>
                          </m:sSubPr>
                          <m:e>
                            <m:r>
                              <a:rPr lang="it-IT" altLang="it-IT" sz="2200" i="1" dirty="0">
                                <a:solidFill>
                                  <a:srgbClr val="E71224"/>
                                </a:solidFill>
                                <a:latin typeface="Cambria Math" panose="02040503050406030204" pitchFamily="18" charset="0"/>
                              </a:rPr>
                              <m:t>𝜇</m:t>
                            </m:r>
                          </m:e>
                          <m:sub>
                            <m:r>
                              <a:rPr lang="it-IT" altLang="it-IT" sz="2200" b="0" i="1" dirty="0" smtClean="0">
                                <a:solidFill>
                                  <a:srgbClr val="E71224"/>
                                </a:solidFill>
                                <a:latin typeface="Cambria Math" panose="02040503050406030204" pitchFamily="18" charset="0"/>
                              </a:rPr>
                              <m:t>2</m:t>
                            </m:r>
                          </m:sub>
                        </m:sSub>
                      </m:oMath>
                    </m:oMathPara>
                  </a14:m>
                  <a:endParaRPr lang="en-GB" sz="2200" dirty="0"/>
                </a:p>
              </p:txBody>
            </p:sp>
          </mc:Choice>
          <mc:Fallback xmlns="">
            <p:sp>
              <p:nvSpPr>
                <p:cNvPr id="32" name="Text Box 69 1">
                  <a:extLst>
                    <a:ext uri="{FF2B5EF4-FFF2-40B4-BE49-F238E27FC236}">
                      <a16:creationId xmlns:a16="http://schemas.microsoft.com/office/drawing/2014/main" id="{A592B3BA-613B-4231-96D2-0B26812AF194}"/>
                    </a:ext>
                  </a:extLst>
                </p:cNvPr>
                <p:cNvSpPr txBox="1">
                  <a:spLocks noRot="1" noChangeAspect="1" noMove="1" noResize="1" noEditPoints="1" noAdjustHandles="1" noChangeArrowheads="1" noChangeShapeType="1" noTextEdit="1"/>
                </p:cNvSpPr>
                <p:nvPr/>
              </p:nvSpPr>
              <p:spPr bwMode="auto">
                <a:xfrm>
                  <a:off x="3616" y="953"/>
                  <a:ext cx="384" cy="271"/>
                </a:xfrm>
                <a:prstGeom prst="rect">
                  <a:avLst/>
                </a:prstGeom>
                <a:blipFill>
                  <a:blip r:embed="rId23"/>
                  <a:stretch>
                    <a:fillRect b="-8451"/>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p:sp>
          <p:nvSpPr>
            <p:cNvPr id="180" name="Line 70">
              <a:extLst>
                <a:ext uri="{FF2B5EF4-FFF2-40B4-BE49-F238E27FC236}">
                  <a16:creationId xmlns:a16="http://schemas.microsoft.com/office/drawing/2014/main" id="{ABDE8B74-781B-4360-94DF-C4A2BEFA245E}"/>
                </a:ext>
              </a:extLst>
            </p:cNvPr>
            <p:cNvSpPr>
              <a:spLocks noChangeShapeType="1"/>
            </p:cNvSpPr>
            <p:nvPr/>
          </p:nvSpPr>
          <p:spPr bwMode="auto">
            <a:xfrm>
              <a:off x="3408" y="1104"/>
              <a:ext cx="1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1" name="Line 71">
              <a:extLst>
                <a:ext uri="{FF2B5EF4-FFF2-40B4-BE49-F238E27FC236}">
                  <a16:creationId xmlns:a16="http://schemas.microsoft.com/office/drawing/2014/main" id="{CCF385CE-493B-4A06-9E45-16F4F46053F9}"/>
                </a:ext>
              </a:extLst>
            </p:cNvPr>
            <p:cNvSpPr>
              <a:spLocks noChangeShapeType="1"/>
            </p:cNvSpPr>
            <p:nvPr/>
          </p:nvSpPr>
          <p:spPr bwMode="auto">
            <a:xfrm>
              <a:off x="3984" y="1104"/>
              <a:ext cx="3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2" name="Line 72">
              <a:extLst>
                <a:ext uri="{FF2B5EF4-FFF2-40B4-BE49-F238E27FC236}">
                  <a16:creationId xmlns:a16="http://schemas.microsoft.com/office/drawing/2014/main" id="{36339D05-0A88-43C7-A927-13EBA84A9ADF}"/>
                </a:ext>
              </a:extLst>
            </p:cNvPr>
            <p:cNvSpPr>
              <a:spLocks noChangeShapeType="1"/>
            </p:cNvSpPr>
            <p:nvPr/>
          </p:nvSpPr>
          <p:spPr bwMode="auto">
            <a:xfrm>
              <a:off x="2640" y="1008"/>
              <a:ext cx="24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3" name="Line 73">
              <a:extLst>
                <a:ext uri="{FF2B5EF4-FFF2-40B4-BE49-F238E27FC236}">
                  <a16:creationId xmlns:a16="http://schemas.microsoft.com/office/drawing/2014/main" id="{6AD7EE12-BB2A-4934-B25B-DF01E1958239}"/>
                </a:ext>
              </a:extLst>
            </p:cNvPr>
            <p:cNvSpPr>
              <a:spLocks noChangeShapeType="1"/>
            </p:cNvSpPr>
            <p:nvPr/>
          </p:nvSpPr>
          <p:spPr bwMode="auto">
            <a:xfrm flipH="1">
              <a:off x="1104" y="1536"/>
              <a:ext cx="321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4" name="Line 74">
              <a:extLst>
                <a:ext uri="{FF2B5EF4-FFF2-40B4-BE49-F238E27FC236}">
                  <a16:creationId xmlns:a16="http://schemas.microsoft.com/office/drawing/2014/main" id="{9263729E-A935-42F4-A5F7-7D62D1F1C10D}"/>
                </a:ext>
              </a:extLst>
            </p:cNvPr>
            <p:cNvSpPr>
              <a:spLocks noChangeShapeType="1"/>
            </p:cNvSpPr>
            <p:nvPr/>
          </p:nvSpPr>
          <p:spPr bwMode="auto">
            <a:xfrm>
              <a:off x="1104" y="1182"/>
              <a:ext cx="0" cy="35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5" name="Line 75">
              <a:extLst>
                <a:ext uri="{FF2B5EF4-FFF2-40B4-BE49-F238E27FC236}">
                  <a16:creationId xmlns:a16="http://schemas.microsoft.com/office/drawing/2014/main" id="{D232E07C-8499-4194-B8AC-1CF8C6CC3D59}"/>
                </a:ext>
              </a:extLst>
            </p:cNvPr>
            <p:cNvSpPr>
              <a:spLocks noChangeShapeType="1"/>
            </p:cNvSpPr>
            <p:nvPr/>
          </p:nvSpPr>
          <p:spPr bwMode="auto">
            <a:xfrm flipV="1">
              <a:off x="4320" y="768"/>
              <a:ext cx="0" cy="76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6" name="Line 76">
              <a:extLst>
                <a:ext uri="{FF2B5EF4-FFF2-40B4-BE49-F238E27FC236}">
                  <a16:creationId xmlns:a16="http://schemas.microsoft.com/office/drawing/2014/main" id="{5C7FFF72-9369-4CF4-B62C-E4EF531A0078}"/>
                </a:ext>
              </a:extLst>
            </p:cNvPr>
            <p:cNvSpPr>
              <a:spLocks noChangeShapeType="1"/>
            </p:cNvSpPr>
            <p:nvPr/>
          </p:nvSpPr>
          <p:spPr bwMode="auto">
            <a:xfrm flipH="1">
              <a:off x="2640" y="768"/>
              <a:ext cx="168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7" name="Line 77">
              <a:extLst>
                <a:ext uri="{FF2B5EF4-FFF2-40B4-BE49-F238E27FC236}">
                  <a16:creationId xmlns:a16="http://schemas.microsoft.com/office/drawing/2014/main" id="{1BB99908-60F5-45A1-8F3E-71E3285E1367}"/>
                </a:ext>
              </a:extLst>
            </p:cNvPr>
            <p:cNvSpPr>
              <a:spLocks noChangeShapeType="1"/>
            </p:cNvSpPr>
            <p:nvPr/>
          </p:nvSpPr>
          <p:spPr bwMode="auto">
            <a:xfrm>
              <a:off x="2640" y="768"/>
              <a:ext cx="0" cy="2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mc:AlternateContent xmlns:mc="http://schemas.openxmlformats.org/markup-compatibility/2006" xmlns:a14="http://schemas.microsoft.com/office/drawing/2010/main">
          <mc:Choice Requires="a14">
            <p:sp>
              <p:nvSpPr>
                <p:cNvPr id="188" name="Text Box 69 2">
                  <a:extLst>
                    <a:ext uri="{FF2B5EF4-FFF2-40B4-BE49-F238E27FC236}">
                      <a16:creationId xmlns:a16="http://schemas.microsoft.com/office/drawing/2014/main" id="{14869F02-B8D7-45F7-A4BF-B768A9BB2051}"/>
                    </a:ext>
                  </a:extLst>
                </p:cNvPr>
                <p:cNvSpPr txBox="1">
                  <a:spLocks noChangeArrowheads="1"/>
                </p:cNvSpPr>
                <p:nvPr/>
              </p:nvSpPr>
              <p:spPr bwMode="auto">
                <a:xfrm>
                  <a:off x="3324" y="1274"/>
                  <a:ext cx="1352" cy="271"/>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buNone/>
                  </a:pPr>
                  <a14:m>
                    <m:oMathPara xmlns:m="http://schemas.openxmlformats.org/officeDocument/2006/math">
                      <m:oMathParaPr>
                        <m:jc m:val="centerGroup"/>
                      </m:oMathParaPr>
                      <m:oMath xmlns:m="http://schemas.openxmlformats.org/officeDocument/2006/math">
                        <m:sSub>
                          <m:sSubPr>
                            <m:ctrlPr>
                              <a:rPr lang="it-IT" altLang="it-IT" sz="2200" b="0" i="1" dirty="0" smtClean="0">
                                <a:solidFill>
                                  <a:srgbClr val="E71224"/>
                                </a:solidFill>
                                <a:latin typeface="Cambria Math" panose="02040503050406030204" pitchFamily="18" charset="0"/>
                              </a:rPr>
                            </m:ctrlPr>
                          </m:sSubPr>
                          <m:e>
                            <m:r>
                              <a:rPr lang="it-IT" altLang="it-IT" sz="2200" b="0" i="1" dirty="0" smtClean="0">
                                <a:solidFill>
                                  <a:srgbClr val="E71224"/>
                                </a:solidFill>
                                <a:latin typeface="Cambria Math" panose="02040503050406030204" pitchFamily="18" charset="0"/>
                              </a:rPr>
                              <m:t>𝑟</m:t>
                            </m:r>
                          </m:e>
                          <m:sub>
                            <m:r>
                              <a:rPr lang="it-IT" altLang="it-IT" sz="2200" b="0" i="1" dirty="0" smtClean="0">
                                <a:solidFill>
                                  <a:srgbClr val="E71224"/>
                                </a:solidFill>
                                <a:latin typeface="Cambria Math" panose="02040503050406030204" pitchFamily="18" charset="0"/>
                              </a:rPr>
                              <m:t>21</m:t>
                            </m:r>
                          </m:sub>
                        </m:sSub>
                        <m:r>
                          <a:rPr lang="it-IT" altLang="it-IT" sz="2200" b="0" i="1" dirty="0" smtClean="0">
                            <a:solidFill>
                              <a:srgbClr val="E71224"/>
                            </a:solidFill>
                            <a:latin typeface="Cambria Math" panose="02040503050406030204" pitchFamily="18" charset="0"/>
                          </a:rPr>
                          <m:t>=</m:t>
                        </m:r>
                        <m:r>
                          <a:rPr lang="it-IT" altLang="it-IT" sz="2200" b="0" i="1" dirty="0" smtClean="0">
                            <a:solidFill>
                              <a:srgbClr val="E71224"/>
                            </a:solidFill>
                            <a:latin typeface="Cambria Math" panose="02040503050406030204" pitchFamily="18" charset="0"/>
                          </a:rPr>
                          <m:t>𝑝</m:t>
                        </m:r>
                      </m:oMath>
                    </m:oMathPara>
                  </a14:m>
                  <a:endParaRPr lang="en-GB" sz="2200" dirty="0"/>
                </a:p>
              </p:txBody>
            </p:sp>
          </mc:Choice>
          <mc:Fallback xmlns="">
            <p:sp>
              <p:nvSpPr>
                <p:cNvPr id="49" name="Text Box 69 2">
                  <a:extLst>
                    <a:ext uri="{FF2B5EF4-FFF2-40B4-BE49-F238E27FC236}">
                      <a16:creationId xmlns:a16="http://schemas.microsoft.com/office/drawing/2014/main" id="{44198873-BE31-4A44-AD55-3411A9296311}"/>
                    </a:ext>
                  </a:extLst>
                </p:cNvPr>
                <p:cNvSpPr txBox="1">
                  <a:spLocks noRot="1" noChangeAspect="1" noMove="1" noResize="1" noEditPoints="1" noAdjustHandles="1" noChangeArrowheads="1" noChangeShapeType="1" noTextEdit="1"/>
                </p:cNvSpPr>
                <p:nvPr/>
              </p:nvSpPr>
              <p:spPr bwMode="auto">
                <a:xfrm>
                  <a:off x="3324" y="1274"/>
                  <a:ext cx="1352" cy="271"/>
                </a:xfrm>
                <a:prstGeom prst="rect">
                  <a:avLst/>
                </a:prstGeom>
                <a:blipFill>
                  <a:blip r:embed="rId24"/>
                  <a:stretch>
                    <a:fillRect b="-11429"/>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9" name="Text Box 69 3">
                  <a:extLst>
                    <a:ext uri="{FF2B5EF4-FFF2-40B4-BE49-F238E27FC236}">
                      <a16:creationId xmlns:a16="http://schemas.microsoft.com/office/drawing/2014/main" id="{1FE8B519-BDC0-49A8-A7C0-130A3F18DFFF}"/>
                    </a:ext>
                  </a:extLst>
                </p:cNvPr>
                <p:cNvSpPr txBox="1">
                  <a:spLocks noChangeArrowheads="1"/>
                </p:cNvSpPr>
                <p:nvPr/>
              </p:nvSpPr>
              <p:spPr bwMode="auto">
                <a:xfrm>
                  <a:off x="3116" y="460"/>
                  <a:ext cx="1352" cy="271"/>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buNone/>
                  </a:pPr>
                  <a14:m>
                    <m:oMathPara xmlns:m="http://schemas.openxmlformats.org/officeDocument/2006/math">
                      <m:oMathParaPr>
                        <m:jc m:val="centerGroup"/>
                      </m:oMathParaPr>
                      <m:oMath xmlns:m="http://schemas.openxmlformats.org/officeDocument/2006/math">
                        <m:sSub>
                          <m:sSubPr>
                            <m:ctrlPr>
                              <a:rPr lang="it-IT" altLang="it-IT" sz="2200" b="0" i="1" dirty="0" smtClean="0">
                                <a:solidFill>
                                  <a:srgbClr val="E71224"/>
                                </a:solidFill>
                                <a:latin typeface="Cambria Math" panose="02040503050406030204" pitchFamily="18" charset="0"/>
                              </a:rPr>
                            </m:ctrlPr>
                          </m:sSubPr>
                          <m:e>
                            <m:r>
                              <a:rPr lang="it-IT" altLang="it-IT" sz="2200" b="0" i="1" dirty="0" smtClean="0">
                                <a:solidFill>
                                  <a:srgbClr val="E71224"/>
                                </a:solidFill>
                                <a:latin typeface="Cambria Math" panose="02040503050406030204" pitchFamily="18" charset="0"/>
                              </a:rPr>
                              <m:t>𝑟</m:t>
                            </m:r>
                          </m:e>
                          <m:sub>
                            <m:r>
                              <a:rPr lang="it-IT" altLang="it-IT" sz="2200" b="0" i="1" dirty="0" smtClean="0">
                                <a:solidFill>
                                  <a:srgbClr val="E71224"/>
                                </a:solidFill>
                                <a:latin typeface="Cambria Math" panose="02040503050406030204" pitchFamily="18" charset="0"/>
                              </a:rPr>
                              <m:t>22</m:t>
                            </m:r>
                          </m:sub>
                        </m:sSub>
                        <m:r>
                          <a:rPr lang="it-IT" altLang="it-IT" sz="2200" b="0" i="1" dirty="0" smtClean="0">
                            <a:solidFill>
                              <a:srgbClr val="E71224"/>
                            </a:solidFill>
                            <a:latin typeface="Cambria Math" panose="02040503050406030204" pitchFamily="18" charset="0"/>
                          </a:rPr>
                          <m:t>=1−</m:t>
                        </m:r>
                        <m:r>
                          <a:rPr lang="it-IT" altLang="it-IT" sz="2200" b="0" i="1" dirty="0" smtClean="0">
                            <a:solidFill>
                              <a:srgbClr val="E71224"/>
                            </a:solidFill>
                            <a:latin typeface="Cambria Math" panose="02040503050406030204" pitchFamily="18" charset="0"/>
                          </a:rPr>
                          <m:t>𝑝</m:t>
                        </m:r>
                      </m:oMath>
                    </m:oMathPara>
                  </a14:m>
                  <a:endParaRPr lang="en-GB" sz="2200" dirty="0"/>
                </a:p>
              </p:txBody>
            </p:sp>
          </mc:Choice>
          <mc:Fallback xmlns="">
            <p:sp>
              <p:nvSpPr>
                <p:cNvPr id="50" name="Text Box 69 3">
                  <a:extLst>
                    <a:ext uri="{FF2B5EF4-FFF2-40B4-BE49-F238E27FC236}">
                      <a16:creationId xmlns:a16="http://schemas.microsoft.com/office/drawing/2014/main" id="{85FE9DCF-C751-46DE-9C43-4F7EC7534075}"/>
                    </a:ext>
                  </a:extLst>
                </p:cNvPr>
                <p:cNvSpPr txBox="1">
                  <a:spLocks noRot="1" noChangeAspect="1" noMove="1" noResize="1" noEditPoints="1" noAdjustHandles="1" noChangeArrowheads="1" noChangeShapeType="1" noTextEdit="1"/>
                </p:cNvSpPr>
                <p:nvPr/>
              </p:nvSpPr>
              <p:spPr bwMode="auto">
                <a:xfrm>
                  <a:off x="3116" y="460"/>
                  <a:ext cx="1352" cy="271"/>
                </a:xfrm>
                <a:prstGeom prst="rect">
                  <a:avLst/>
                </a:prstGeom>
                <a:blipFill>
                  <a:blip r:embed="rId25"/>
                  <a:stretch>
                    <a:fillRect b="-11429"/>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p:grpSp>
      <p:pic>
        <p:nvPicPr>
          <p:cNvPr id="22" name="Immagine 21">
            <a:extLst>
              <a:ext uri="{FF2B5EF4-FFF2-40B4-BE49-F238E27FC236}">
                <a16:creationId xmlns:a16="http://schemas.microsoft.com/office/drawing/2014/main" id="{C1105A77-49BD-46ED-B2D9-193920A09534}"/>
              </a:ext>
            </a:extLst>
          </p:cNvPr>
          <p:cNvPicPr>
            <a:picLocks noChangeAspect="1"/>
          </p:cNvPicPr>
          <p:nvPr>
            <p:custDataLst>
              <p:tags r:id="rId1"/>
            </p:custDataLst>
          </p:nvPr>
        </p:nvPicPr>
        <p:blipFill>
          <a:blip r:embed="rId26">
            <a:extLst>
              <a:ext uri="{28A0092B-C50C-407E-A947-70E740481C1C}">
                <a14:useLocalDpi xmlns:a14="http://schemas.microsoft.com/office/drawing/2010/main" val="0"/>
              </a:ext>
            </a:extLst>
          </a:blip>
          <a:stretch>
            <a:fillRect/>
          </a:stretch>
        </p:blipFill>
        <p:spPr>
          <a:xfrm>
            <a:off x="6032898" y="2367630"/>
            <a:ext cx="3592479" cy="614665"/>
          </a:xfrm>
          <a:prstGeom prst="rect">
            <a:avLst/>
          </a:prstGeom>
        </p:spPr>
      </p:pic>
      <p:pic>
        <p:nvPicPr>
          <p:cNvPr id="8" name="Immagine 7">
            <a:extLst>
              <a:ext uri="{FF2B5EF4-FFF2-40B4-BE49-F238E27FC236}">
                <a16:creationId xmlns:a16="http://schemas.microsoft.com/office/drawing/2014/main" id="{5ADE1C54-636B-4956-AE57-56EC61FD9926}"/>
              </a:ext>
            </a:extLst>
          </p:cNvPr>
          <p:cNvPicPr>
            <a:picLocks noChangeAspect="1"/>
          </p:cNvPicPr>
          <p:nvPr>
            <p:custDataLst>
              <p:tags r:id="rId2"/>
            </p:custDataLst>
          </p:nvPr>
        </p:nvPicPr>
        <p:blipFill>
          <a:blip r:embed="rId27">
            <a:extLst>
              <a:ext uri="{28A0092B-C50C-407E-A947-70E740481C1C}">
                <a14:useLocalDpi xmlns:a14="http://schemas.microsoft.com/office/drawing/2010/main" val="0"/>
              </a:ext>
            </a:extLst>
          </a:blip>
          <a:stretch>
            <a:fillRect/>
          </a:stretch>
        </p:blipFill>
        <p:spPr>
          <a:xfrm>
            <a:off x="6590549" y="1555677"/>
            <a:ext cx="848000" cy="236800"/>
          </a:xfrm>
          <a:prstGeom prst="rect">
            <a:avLst/>
          </a:prstGeom>
        </p:spPr>
      </p:pic>
      <p:pic>
        <p:nvPicPr>
          <p:cNvPr id="13" name="Immagine 12">
            <a:extLst>
              <a:ext uri="{FF2B5EF4-FFF2-40B4-BE49-F238E27FC236}">
                <a16:creationId xmlns:a16="http://schemas.microsoft.com/office/drawing/2014/main" id="{4C4BC97D-974C-490C-8A2D-D8571C143B93}"/>
              </a:ext>
            </a:extLst>
          </p:cNvPr>
          <p:cNvPicPr>
            <a:picLocks noChangeAspect="1"/>
          </p:cNvPicPr>
          <p:nvPr>
            <p:custDataLst>
              <p:tags r:id="rId3"/>
            </p:custDataLst>
          </p:nvPr>
        </p:nvPicPr>
        <p:blipFill>
          <a:blip r:embed="rId28">
            <a:extLst>
              <a:ext uri="{28A0092B-C50C-407E-A947-70E740481C1C}">
                <a14:useLocalDpi xmlns:a14="http://schemas.microsoft.com/office/drawing/2010/main" val="0"/>
              </a:ext>
            </a:extLst>
          </a:blip>
          <a:stretch>
            <a:fillRect/>
          </a:stretch>
        </p:blipFill>
        <p:spPr>
          <a:xfrm>
            <a:off x="6569494" y="1884330"/>
            <a:ext cx="731200" cy="219200"/>
          </a:xfrm>
          <a:prstGeom prst="rect">
            <a:avLst/>
          </a:prstGeom>
        </p:spPr>
      </p:pic>
      <p:pic>
        <p:nvPicPr>
          <p:cNvPr id="18" name="Immagine 17">
            <a:extLst>
              <a:ext uri="{FF2B5EF4-FFF2-40B4-BE49-F238E27FC236}">
                <a16:creationId xmlns:a16="http://schemas.microsoft.com/office/drawing/2014/main" id="{AE043279-B9F2-44D9-9821-416A19874624}"/>
              </a:ext>
            </a:extLst>
          </p:cNvPr>
          <p:cNvPicPr>
            <a:picLocks noChangeAspect="1"/>
          </p:cNvPicPr>
          <p:nvPr>
            <p:custDataLst>
              <p:tags r:id="rId4"/>
            </p:custDataLst>
          </p:nvPr>
        </p:nvPicPr>
        <p:blipFill>
          <a:blip r:embed="rId29">
            <a:extLst>
              <a:ext uri="{28A0092B-C50C-407E-A947-70E740481C1C}">
                <a14:useLocalDpi xmlns:a14="http://schemas.microsoft.com/office/drawing/2010/main" val="0"/>
              </a:ext>
            </a:extLst>
          </a:blip>
          <a:stretch>
            <a:fillRect/>
          </a:stretch>
        </p:blipFill>
        <p:spPr>
          <a:xfrm>
            <a:off x="8204850" y="1885289"/>
            <a:ext cx="752000" cy="219200"/>
          </a:xfrm>
          <a:prstGeom prst="rect">
            <a:avLst/>
          </a:prstGeom>
        </p:spPr>
      </p:pic>
      <mc:AlternateContent xmlns:mc="http://schemas.openxmlformats.org/markup-compatibility/2006" xmlns:a14="http://schemas.microsoft.com/office/drawing/2010/main">
        <mc:Choice Requires="a14">
          <p:sp>
            <p:nvSpPr>
              <p:cNvPr id="157" name="Rettangolo 156">
                <a:extLst>
                  <a:ext uri="{FF2B5EF4-FFF2-40B4-BE49-F238E27FC236}">
                    <a16:creationId xmlns:a16="http://schemas.microsoft.com/office/drawing/2014/main" id="{880F7302-3F82-44B2-879C-81D3AE8EBFF7}"/>
                  </a:ext>
                </a:extLst>
              </p:cNvPr>
              <p:cNvSpPr/>
              <p:nvPr/>
            </p:nvSpPr>
            <p:spPr>
              <a:xfrm>
                <a:off x="3281405" y="2643448"/>
                <a:ext cx="804195"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altLang="it-IT" i="1" dirty="0">
                          <a:solidFill>
                            <a:srgbClr val="E71224"/>
                          </a:solidFill>
                          <a:latin typeface="Cambria Math" panose="02040503050406030204" pitchFamily="18" charset="0"/>
                        </a:rPr>
                        <m:t>𝑛</m:t>
                      </m:r>
                      <m:r>
                        <a:rPr lang="it-IT" altLang="it-IT" i="1" dirty="0">
                          <a:solidFill>
                            <a:srgbClr val="E71224"/>
                          </a:solidFill>
                          <a:latin typeface="Cambria Math" panose="02040503050406030204" pitchFamily="18" charset="0"/>
                        </a:rPr>
                        <m:t>=3</m:t>
                      </m:r>
                    </m:oMath>
                  </m:oMathPara>
                </a14:m>
                <a:endParaRPr lang="it-IT" altLang="it-IT" dirty="0">
                  <a:solidFill>
                    <a:srgbClr val="E71224"/>
                  </a:solidFill>
                </a:endParaRPr>
              </a:p>
            </p:txBody>
          </p:sp>
        </mc:Choice>
        <mc:Fallback xmlns="">
          <p:sp>
            <p:nvSpPr>
              <p:cNvPr id="157" name="Rettangolo 156">
                <a:extLst>
                  <a:ext uri="{FF2B5EF4-FFF2-40B4-BE49-F238E27FC236}">
                    <a16:creationId xmlns:a16="http://schemas.microsoft.com/office/drawing/2014/main" id="{880F7302-3F82-44B2-879C-81D3AE8EBFF7}"/>
                  </a:ext>
                </a:extLst>
              </p:cNvPr>
              <p:cNvSpPr>
                <a:spLocks noRot="1" noChangeAspect="1" noMove="1" noResize="1" noEditPoints="1" noAdjustHandles="1" noChangeArrowheads="1" noChangeShapeType="1" noTextEdit="1"/>
              </p:cNvSpPr>
              <p:nvPr/>
            </p:nvSpPr>
            <p:spPr>
              <a:xfrm>
                <a:off x="3281405" y="2643448"/>
                <a:ext cx="804195" cy="369332"/>
              </a:xfrm>
              <a:prstGeom prst="rect">
                <a:avLst/>
              </a:prstGeom>
              <a:blipFill>
                <a:blip r:embed="rId30"/>
                <a:stretch>
                  <a:fillRect/>
                </a:stretch>
              </a:blipFill>
            </p:spPr>
            <p:txBody>
              <a:bodyPr/>
              <a:lstStyle/>
              <a:p>
                <a:r>
                  <a:rPr lang="en-GB">
                    <a:noFill/>
                  </a:rPr>
                  <a:t> </a:t>
                </a:r>
              </a:p>
            </p:txBody>
          </p:sp>
        </mc:Fallback>
      </mc:AlternateContent>
      <p:pic>
        <p:nvPicPr>
          <p:cNvPr id="15" name="Immagine 14">
            <a:extLst>
              <a:ext uri="{FF2B5EF4-FFF2-40B4-BE49-F238E27FC236}">
                <a16:creationId xmlns:a16="http://schemas.microsoft.com/office/drawing/2014/main" id="{C260B454-41A1-4C04-A51C-BBBFF821AF97}"/>
              </a:ext>
            </a:extLst>
          </p:cNvPr>
          <p:cNvPicPr>
            <a:picLocks noChangeAspect="1"/>
          </p:cNvPicPr>
          <p:nvPr>
            <p:custDataLst>
              <p:tags r:id="rId5"/>
            </p:custDataLst>
          </p:nvPr>
        </p:nvPicPr>
        <p:blipFill>
          <a:blip r:embed="rId31">
            <a:extLst>
              <a:ext uri="{28A0092B-C50C-407E-A947-70E740481C1C}">
                <a14:useLocalDpi xmlns:a14="http://schemas.microsoft.com/office/drawing/2010/main" val="0"/>
              </a:ext>
            </a:extLst>
          </a:blip>
          <a:stretch>
            <a:fillRect/>
          </a:stretch>
        </p:blipFill>
        <p:spPr>
          <a:xfrm>
            <a:off x="8204850" y="1541990"/>
            <a:ext cx="713600" cy="240000"/>
          </a:xfrm>
          <a:prstGeom prst="rect">
            <a:avLst/>
          </a:prstGeom>
        </p:spPr>
      </p:pic>
    </p:spTree>
    <p:extLst>
      <p:ext uri="{BB962C8B-B14F-4D97-AF65-F5344CB8AC3E}">
        <p14:creationId xmlns:p14="http://schemas.microsoft.com/office/powerpoint/2010/main" val="146152043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3AAFAFC-274F-4656-80C8-4845323C57B4}"/>
              </a:ext>
            </a:extLst>
          </p:cNvPr>
          <p:cNvSpPr>
            <a:spLocks noGrp="1"/>
          </p:cNvSpPr>
          <p:nvPr>
            <p:ph type="title"/>
          </p:nvPr>
        </p:nvSpPr>
        <p:spPr/>
        <p:txBody>
          <a:bodyPr/>
          <a:lstStyle/>
          <a:p>
            <a:r>
              <a:rPr lang="en-GB" dirty="0"/>
              <a:t>Examples (cont’d)</a:t>
            </a:r>
          </a:p>
        </p:txBody>
      </p:sp>
      <p:sp>
        <p:nvSpPr>
          <p:cNvPr id="3" name="Segnaposto contenuto 2">
            <a:extLst>
              <a:ext uri="{FF2B5EF4-FFF2-40B4-BE49-F238E27FC236}">
                <a16:creationId xmlns:a16="http://schemas.microsoft.com/office/drawing/2014/main" id="{F9CF591F-19C9-462D-B3AB-BFC240F01CE8}"/>
              </a:ext>
            </a:extLst>
          </p:cNvPr>
          <p:cNvSpPr>
            <a:spLocks noGrp="1"/>
          </p:cNvSpPr>
          <p:nvPr>
            <p:ph idx="1"/>
          </p:nvPr>
        </p:nvSpPr>
        <p:spPr/>
        <p:txBody>
          <a:bodyPr/>
          <a:lstStyle/>
          <a:p>
            <a:r>
              <a:rPr lang="en-GB" sz="2000" dirty="0">
                <a:solidFill>
                  <a:srgbClr val="E71224"/>
                </a:solidFill>
              </a:rPr>
              <a:t> Example 9: </a:t>
            </a:r>
            <a:r>
              <a:rPr lang="en-GB" sz="2000" dirty="0"/>
              <a:t>Consider a </a:t>
            </a:r>
            <a:r>
              <a:rPr lang="en-GB" sz="2000" dirty="0">
                <a:solidFill>
                  <a:srgbClr val="E71224"/>
                </a:solidFill>
              </a:rPr>
              <a:t>closed network</a:t>
            </a:r>
            <a:r>
              <a:rPr lang="en-GB" sz="2000" dirty="0"/>
              <a:t> with a </a:t>
            </a:r>
            <a:r>
              <a:rPr lang="en-GB" sz="2000" dirty="0">
                <a:solidFill>
                  <a:srgbClr val="E71224"/>
                </a:solidFill>
              </a:rPr>
              <a:t>M/M/1</a:t>
            </a:r>
            <a:r>
              <a:rPr lang="en-GB" sz="2000" dirty="0"/>
              <a:t> and a </a:t>
            </a:r>
            <a:r>
              <a:rPr lang="en-GB" sz="2000" dirty="0">
                <a:solidFill>
                  <a:srgbClr val="E71224"/>
                </a:solidFill>
              </a:rPr>
              <a:t>M/M/2</a:t>
            </a:r>
            <a:r>
              <a:rPr lang="en-GB" sz="2000" dirty="0"/>
              <a:t> station</a:t>
            </a:r>
            <a:endParaRPr lang="en-GB" sz="2000" dirty="0">
              <a:solidFill>
                <a:srgbClr val="E71224"/>
              </a:solidFill>
            </a:endParaRPr>
          </a:p>
          <a:p>
            <a:endParaRPr lang="en-GB" dirty="0">
              <a:solidFill>
                <a:srgbClr val="E71224"/>
              </a:solidFill>
            </a:endParaRPr>
          </a:p>
          <a:p>
            <a:endParaRPr lang="en-GB" dirty="0">
              <a:solidFill>
                <a:srgbClr val="E71224"/>
              </a:solidFill>
            </a:endParaRPr>
          </a:p>
          <a:p>
            <a:endParaRPr lang="en-GB" dirty="0">
              <a:solidFill>
                <a:srgbClr val="E71224"/>
              </a:solidFill>
            </a:endParaRPr>
          </a:p>
          <a:p>
            <a:endParaRPr lang="en-GB" dirty="0">
              <a:solidFill>
                <a:srgbClr val="E71224"/>
              </a:solidFill>
            </a:endParaRPr>
          </a:p>
          <a:p>
            <a:endParaRPr lang="en-GB" sz="3500" dirty="0">
              <a:solidFill>
                <a:srgbClr val="E71224"/>
              </a:solidFill>
            </a:endParaRPr>
          </a:p>
          <a:p>
            <a:r>
              <a:rPr lang="en-GB" sz="2000" dirty="0"/>
              <a:t>The first queue is an M/M/1 thus</a:t>
            </a:r>
          </a:p>
          <a:p>
            <a:pPr marL="0" indent="0">
              <a:buNone/>
            </a:pPr>
            <a:endParaRPr lang="en-GB" sz="3000" dirty="0"/>
          </a:p>
          <a:p>
            <a:r>
              <a:rPr lang="en-GB" sz="2000" dirty="0"/>
              <a:t>The second queue is an M/M/2 thus</a:t>
            </a:r>
          </a:p>
          <a:p>
            <a:endParaRPr lang="en-GB" dirty="0"/>
          </a:p>
          <a:p>
            <a:endParaRPr lang="en-GB" dirty="0"/>
          </a:p>
          <a:p>
            <a:endParaRPr lang="en-GB" dirty="0"/>
          </a:p>
        </p:txBody>
      </p:sp>
      <p:sp>
        <p:nvSpPr>
          <p:cNvPr id="4" name="Segnaposto piè di pagina 3">
            <a:extLst>
              <a:ext uri="{FF2B5EF4-FFF2-40B4-BE49-F238E27FC236}">
                <a16:creationId xmlns:a16="http://schemas.microsoft.com/office/drawing/2014/main" id="{8EDB62C4-F828-45DF-A773-63385DF23CA0}"/>
              </a:ext>
            </a:extLst>
          </p:cNvPr>
          <p:cNvSpPr>
            <a:spLocks noGrp="1"/>
          </p:cNvSpPr>
          <p:nvPr>
            <p:ph type="ftr" sz="quarter" idx="11"/>
          </p:nvPr>
        </p:nvSpPr>
        <p:spPr/>
        <p:txBody>
          <a:bodyPr/>
          <a:lstStyle/>
          <a:p>
            <a:r>
              <a:rPr lang="it-IT"/>
              <a:t>alessandro.pilloni@unica.it</a:t>
            </a:r>
            <a:endParaRPr lang="it-IT" dirty="0"/>
          </a:p>
        </p:txBody>
      </p:sp>
      <p:sp>
        <p:nvSpPr>
          <p:cNvPr id="5" name="Segnaposto numero diapositiva 4">
            <a:extLst>
              <a:ext uri="{FF2B5EF4-FFF2-40B4-BE49-F238E27FC236}">
                <a16:creationId xmlns:a16="http://schemas.microsoft.com/office/drawing/2014/main" id="{A1B578C8-1D25-4347-99F2-572375E71EDD}"/>
              </a:ext>
            </a:extLst>
          </p:cNvPr>
          <p:cNvSpPr>
            <a:spLocks noGrp="1"/>
          </p:cNvSpPr>
          <p:nvPr>
            <p:ph type="sldNum" sz="quarter" idx="12"/>
          </p:nvPr>
        </p:nvSpPr>
        <p:spPr/>
        <p:txBody>
          <a:bodyPr/>
          <a:lstStyle/>
          <a:p>
            <a:fld id="{77D38DAF-82E5-4F16-9708-7032B2640FE9}" type="slidenum">
              <a:rPr lang="it-IT" smtClean="0"/>
              <a:t>32</a:t>
            </a:fld>
            <a:endParaRPr lang="it-IT"/>
          </a:p>
        </p:txBody>
      </p:sp>
      <p:pic>
        <p:nvPicPr>
          <p:cNvPr id="49" name="Immagine 48"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beta_2(x_2)=\lb&#10;\begin{array}{clc}&#10;\frac{\rho_2^{x_2}}{x_2!} &amp; \mathrm{if}\quad x_2&lt;m_2=2 \quad\equiv  \quad&#10;\left\lbrace&#10;\begin{array}{cc}&#10;1 &amp; \text{if } x_2=0\\&#10;\frac{1}{3} &amp; \text{if } x_2=1\\&#10;\end{array}&#10;\right.&#10;\\\\&#10;\frac{\rho_2^{x_2}}{m_2!{m}_2^{x_2-m_2}} &amp; \mathrm{if}\quad x_2&gt; m_2=2\quad\equiv  \quad&#10;\left\lbrace&#10;\begin{array}{cc}&#10;\frac{1}{2\cdot 3^2}=\frac{1}{18} &amp; \text{if } x_2=2\\\\&#10;\frac{1}{3\cdot 2\cdot 2\cdot 3^3}=\frac{1}{108} &amp; \text{if } x_2=3\\&#10;\end{array}&#10;\right.&#10;\end{array}&#10;\right.&#10;\end{eqnarray*}&#10;&#10;\end{document}" title="IguanaTex Bitmap Display">
            <a:extLst>
              <a:ext uri="{FF2B5EF4-FFF2-40B4-BE49-F238E27FC236}">
                <a16:creationId xmlns:a16="http://schemas.microsoft.com/office/drawing/2014/main" id="{86D172A4-388A-C89F-8558-2C58469CB8AF}"/>
              </a:ext>
            </a:extLst>
          </p:cNvPr>
          <p:cNvPicPr>
            <a:picLocks noChangeAspect="1"/>
          </p:cNvPicPr>
          <p:nvPr>
            <p:custDataLst>
              <p:tags r:id="rId1"/>
            </p:custDataLst>
          </p:nvPr>
        </p:nvPicPr>
        <p:blipFill>
          <a:blip r:embed="rId8">
            <a:extLst>
              <a:ext uri="{28A0092B-C50C-407E-A947-70E740481C1C}">
                <a14:useLocalDpi xmlns:a14="http://schemas.microsoft.com/office/drawing/2010/main" val="0"/>
              </a:ext>
            </a:extLst>
          </a:blip>
          <a:stretch>
            <a:fillRect/>
          </a:stretch>
        </p:blipFill>
        <p:spPr>
          <a:xfrm>
            <a:off x="1252447" y="5213315"/>
            <a:ext cx="8634821" cy="2122382"/>
          </a:xfrm>
          <a:prstGeom prst="rect">
            <a:avLst/>
          </a:prstGeom>
        </p:spPr>
      </p:pic>
      <p:pic>
        <p:nvPicPr>
          <p:cNvPr id="11" name="Immagine 10">
            <a:extLst>
              <a:ext uri="{FF2B5EF4-FFF2-40B4-BE49-F238E27FC236}">
                <a16:creationId xmlns:a16="http://schemas.microsoft.com/office/drawing/2014/main" id="{FA1205AA-FC5B-433E-8AA7-E9AC8DCD4F4E}"/>
              </a:ext>
            </a:extLst>
          </p:cNvPr>
          <p:cNvPicPr>
            <a:picLocks noChangeAspect="1"/>
          </p:cNvPicPr>
          <p:nvPr>
            <p:custDataLst>
              <p:tags r:id="rId2"/>
            </p:custDataLst>
          </p:nvPr>
        </p:nvPicPr>
        <p:blipFill>
          <a:blip r:embed="rId9">
            <a:extLst>
              <a:ext uri="{28A0092B-C50C-407E-A947-70E740481C1C}">
                <a14:useLocalDpi xmlns:a14="http://schemas.microsoft.com/office/drawing/2010/main" val="0"/>
              </a:ext>
            </a:extLst>
          </a:blip>
          <a:stretch>
            <a:fillRect/>
          </a:stretch>
        </p:blipFill>
        <p:spPr>
          <a:xfrm>
            <a:off x="6569183" y="1805873"/>
            <a:ext cx="731200" cy="219200"/>
          </a:xfrm>
          <a:prstGeom prst="rect">
            <a:avLst/>
          </a:prstGeom>
        </p:spPr>
      </p:pic>
      <p:pic>
        <p:nvPicPr>
          <p:cNvPr id="13" name="Immagine 12">
            <a:extLst>
              <a:ext uri="{FF2B5EF4-FFF2-40B4-BE49-F238E27FC236}">
                <a16:creationId xmlns:a16="http://schemas.microsoft.com/office/drawing/2014/main" id="{32A219B6-8E5E-4889-9E1C-E9E1BC072603}"/>
              </a:ext>
            </a:extLst>
          </p:cNvPr>
          <p:cNvPicPr>
            <a:picLocks noChangeAspect="1"/>
          </p:cNvPicPr>
          <p:nvPr>
            <p:custDataLst>
              <p:tags r:id="rId3"/>
            </p:custDataLst>
          </p:nvPr>
        </p:nvPicPr>
        <p:blipFill>
          <a:blip r:embed="rId10">
            <a:extLst>
              <a:ext uri="{28A0092B-C50C-407E-A947-70E740481C1C}">
                <a14:useLocalDpi xmlns:a14="http://schemas.microsoft.com/office/drawing/2010/main" val="0"/>
              </a:ext>
            </a:extLst>
          </a:blip>
          <a:stretch>
            <a:fillRect/>
          </a:stretch>
        </p:blipFill>
        <p:spPr>
          <a:xfrm>
            <a:off x="8204399" y="1810909"/>
            <a:ext cx="752000" cy="219200"/>
          </a:xfrm>
          <a:prstGeom prst="rect">
            <a:avLst/>
          </a:prstGeom>
        </p:spPr>
      </p:pic>
      <mc:AlternateContent xmlns:mc="http://schemas.openxmlformats.org/markup-compatibility/2006" xmlns:a14="http://schemas.microsoft.com/office/drawing/2010/main">
        <mc:Choice Requires="a14">
          <p:sp>
            <p:nvSpPr>
              <p:cNvPr id="53" name="Rettangolo 52">
                <a:extLst>
                  <a:ext uri="{FF2B5EF4-FFF2-40B4-BE49-F238E27FC236}">
                    <a16:creationId xmlns:a16="http://schemas.microsoft.com/office/drawing/2014/main" id="{CCD55B3F-1A43-4BAA-8F4A-86A740DD7EB7}"/>
                  </a:ext>
                </a:extLst>
              </p:cNvPr>
              <p:cNvSpPr/>
              <p:nvPr/>
            </p:nvSpPr>
            <p:spPr>
              <a:xfrm>
                <a:off x="3281405" y="2643448"/>
                <a:ext cx="804195"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altLang="it-IT" i="1" dirty="0">
                          <a:solidFill>
                            <a:srgbClr val="E71224"/>
                          </a:solidFill>
                          <a:latin typeface="Cambria Math" panose="02040503050406030204" pitchFamily="18" charset="0"/>
                        </a:rPr>
                        <m:t>𝑛</m:t>
                      </m:r>
                      <m:r>
                        <a:rPr lang="it-IT" altLang="it-IT" i="1" dirty="0">
                          <a:solidFill>
                            <a:srgbClr val="E71224"/>
                          </a:solidFill>
                          <a:latin typeface="Cambria Math" panose="02040503050406030204" pitchFamily="18" charset="0"/>
                        </a:rPr>
                        <m:t>=3</m:t>
                      </m:r>
                    </m:oMath>
                  </m:oMathPara>
                </a14:m>
                <a:endParaRPr lang="it-IT" altLang="it-IT" dirty="0">
                  <a:solidFill>
                    <a:srgbClr val="E71224"/>
                  </a:solidFill>
                </a:endParaRPr>
              </a:p>
            </p:txBody>
          </p:sp>
        </mc:Choice>
        <mc:Fallback xmlns="">
          <p:sp>
            <p:nvSpPr>
              <p:cNvPr id="53" name="Rettangolo 52">
                <a:extLst>
                  <a:ext uri="{FF2B5EF4-FFF2-40B4-BE49-F238E27FC236}">
                    <a16:creationId xmlns:a16="http://schemas.microsoft.com/office/drawing/2014/main" id="{CCD55B3F-1A43-4BAA-8F4A-86A740DD7EB7}"/>
                  </a:ext>
                </a:extLst>
              </p:cNvPr>
              <p:cNvSpPr>
                <a:spLocks noRot="1" noChangeAspect="1" noMove="1" noResize="1" noEditPoints="1" noAdjustHandles="1" noChangeArrowheads="1" noChangeShapeType="1" noTextEdit="1"/>
              </p:cNvSpPr>
              <p:nvPr/>
            </p:nvSpPr>
            <p:spPr>
              <a:xfrm>
                <a:off x="3281405" y="2643448"/>
                <a:ext cx="804195" cy="369332"/>
              </a:xfrm>
              <a:prstGeom prst="rect">
                <a:avLst/>
              </a:prstGeom>
              <a:blipFill>
                <a:blip r:embed="rId18"/>
                <a:stretch>
                  <a:fillRect/>
                </a:stretch>
              </a:blipFill>
            </p:spPr>
            <p:txBody>
              <a:bodyPr/>
              <a:lstStyle/>
              <a:p>
                <a:r>
                  <a:rPr lang="en-GB">
                    <a:noFill/>
                  </a:rPr>
                  <a:t> </a:t>
                </a:r>
              </a:p>
            </p:txBody>
          </p:sp>
        </mc:Fallback>
      </mc:AlternateContent>
      <p:pic>
        <p:nvPicPr>
          <p:cNvPr id="15" name="Immagine 14">
            <a:extLst>
              <a:ext uri="{FF2B5EF4-FFF2-40B4-BE49-F238E27FC236}">
                <a16:creationId xmlns:a16="http://schemas.microsoft.com/office/drawing/2014/main" id="{3CFC9DDD-F144-4C7B-921A-CCFD01575BE8}"/>
              </a:ext>
            </a:extLst>
          </p:cNvPr>
          <p:cNvPicPr>
            <a:picLocks noChangeAspect="1"/>
          </p:cNvPicPr>
          <p:nvPr>
            <p:custDataLst>
              <p:tags r:id="rId4"/>
            </p:custDataLst>
          </p:nvPr>
        </p:nvPicPr>
        <p:blipFill>
          <a:blip r:embed="rId19">
            <a:extLst>
              <a:ext uri="{28A0092B-C50C-407E-A947-70E740481C1C}">
                <a14:useLocalDpi xmlns:a14="http://schemas.microsoft.com/office/drawing/2010/main" val="0"/>
              </a:ext>
            </a:extLst>
          </a:blip>
          <a:stretch>
            <a:fillRect/>
          </a:stretch>
        </p:blipFill>
        <p:spPr>
          <a:xfrm>
            <a:off x="5959894" y="2256785"/>
            <a:ext cx="3656000" cy="478400"/>
          </a:xfrm>
          <a:prstGeom prst="rect">
            <a:avLst/>
          </a:prstGeom>
        </p:spPr>
      </p:pic>
      <p:pic>
        <p:nvPicPr>
          <p:cNvPr id="123" name="Immagine 122">
            <a:extLst>
              <a:ext uri="{FF2B5EF4-FFF2-40B4-BE49-F238E27FC236}">
                <a16:creationId xmlns:a16="http://schemas.microsoft.com/office/drawing/2014/main" id="{CA4DD8DB-64E5-442C-A484-9B1F063951FC}"/>
              </a:ext>
            </a:extLst>
          </p:cNvPr>
          <p:cNvPicPr>
            <a:picLocks noChangeAspect="1"/>
          </p:cNvPicPr>
          <p:nvPr>
            <p:custDataLst>
              <p:tags r:id="rId5"/>
            </p:custDataLst>
          </p:nvPr>
        </p:nvPicPr>
        <p:blipFill>
          <a:blip r:embed="rId20">
            <a:extLst>
              <a:ext uri="{28A0092B-C50C-407E-A947-70E740481C1C}">
                <a14:useLocalDpi xmlns:a14="http://schemas.microsoft.com/office/drawing/2010/main" val="0"/>
              </a:ext>
            </a:extLst>
          </a:blip>
          <a:stretch>
            <a:fillRect/>
          </a:stretch>
        </p:blipFill>
        <p:spPr>
          <a:xfrm>
            <a:off x="5551165" y="3326604"/>
            <a:ext cx="3946786" cy="1360760"/>
          </a:xfrm>
          <a:prstGeom prst="rect">
            <a:avLst/>
          </a:prstGeom>
        </p:spPr>
      </p:pic>
      <p:sp>
        <p:nvSpPr>
          <p:cNvPr id="130" name="Freccia a destra 129">
            <a:extLst>
              <a:ext uri="{FF2B5EF4-FFF2-40B4-BE49-F238E27FC236}">
                <a16:creationId xmlns:a16="http://schemas.microsoft.com/office/drawing/2014/main" id="{B462EE21-6548-4C28-AEB6-E0207706D0D0}"/>
              </a:ext>
            </a:extLst>
          </p:cNvPr>
          <p:cNvSpPr/>
          <p:nvPr/>
        </p:nvSpPr>
        <p:spPr>
          <a:xfrm>
            <a:off x="4432356" y="3734288"/>
            <a:ext cx="838914" cy="494021"/>
          </a:xfrm>
          <a:prstGeom prst="rightArrow">
            <a:avLst/>
          </a:prstGeom>
          <a:solidFill>
            <a:srgbClr val="E71224"/>
          </a:solidFill>
          <a:ln>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1" name="Freccia a destra 130">
            <a:extLst>
              <a:ext uri="{FF2B5EF4-FFF2-40B4-BE49-F238E27FC236}">
                <a16:creationId xmlns:a16="http://schemas.microsoft.com/office/drawing/2014/main" id="{DC79467F-61CC-408F-AC35-D38A9E245715}"/>
              </a:ext>
            </a:extLst>
          </p:cNvPr>
          <p:cNvSpPr/>
          <p:nvPr/>
        </p:nvSpPr>
        <p:spPr>
          <a:xfrm>
            <a:off x="237793" y="6058889"/>
            <a:ext cx="838914" cy="494021"/>
          </a:xfrm>
          <a:prstGeom prst="rightArrow">
            <a:avLst/>
          </a:prstGeom>
          <a:solidFill>
            <a:srgbClr val="E71224"/>
          </a:solidFill>
          <a:ln>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6" name="Group 86">
            <a:extLst>
              <a:ext uri="{FF2B5EF4-FFF2-40B4-BE49-F238E27FC236}">
                <a16:creationId xmlns:a16="http://schemas.microsoft.com/office/drawing/2014/main" id="{F0D3F95E-450B-2BAE-2341-575822B81791}"/>
              </a:ext>
            </a:extLst>
          </p:cNvPr>
          <p:cNvGrpSpPr>
            <a:grpSpLocks/>
          </p:cNvGrpSpPr>
          <p:nvPr/>
        </p:nvGrpSpPr>
        <p:grpSpPr bwMode="auto">
          <a:xfrm>
            <a:off x="376655" y="1290342"/>
            <a:ext cx="5670551" cy="1722438"/>
            <a:chOff x="1104" y="460"/>
            <a:chExt cx="3572" cy="1085"/>
          </a:xfrm>
        </p:grpSpPr>
        <p:sp>
          <p:nvSpPr>
            <p:cNvPr id="7" name="Line 49">
              <a:extLst>
                <a:ext uri="{FF2B5EF4-FFF2-40B4-BE49-F238E27FC236}">
                  <a16:creationId xmlns:a16="http://schemas.microsoft.com/office/drawing/2014/main" id="{79E71128-87F2-1F33-20F0-F2148D29B5C6}"/>
                </a:ext>
              </a:extLst>
            </p:cNvPr>
            <p:cNvSpPr>
              <a:spLocks noChangeShapeType="1"/>
            </p:cNvSpPr>
            <p:nvPr/>
          </p:nvSpPr>
          <p:spPr bwMode="auto">
            <a:xfrm>
              <a:off x="1440" y="1038"/>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 name="Line 50">
              <a:extLst>
                <a:ext uri="{FF2B5EF4-FFF2-40B4-BE49-F238E27FC236}">
                  <a16:creationId xmlns:a16="http://schemas.microsoft.com/office/drawing/2014/main" id="{B64D5D82-7B90-27E1-6EA6-51FD28357375}"/>
                </a:ext>
              </a:extLst>
            </p:cNvPr>
            <p:cNvSpPr>
              <a:spLocks noChangeShapeType="1"/>
            </p:cNvSpPr>
            <p:nvPr/>
          </p:nvSpPr>
          <p:spPr bwMode="auto">
            <a:xfrm>
              <a:off x="1968" y="1038"/>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 name="Line 51">
              <a:extLst>
                <a:ext uri="{FF2B5EF4-FFF2-40B4-BE49-F238E27FC236}">
                  <a16:creationId xmlns:a16="http://schemas.microsoft.com/office/drawing/2014/main" id="{D8259D0E-03DD-B236-ED2C-E0FB0F1AC51A}"/>
                </a:ext>
              </a:extLst>
            </p:cNvPr>
            <p:cNvSpPr>
              <a:spLocks noChangeShapeType="1"/>
            </p:cNvSpPr>
            <p:nvPr/>
          </p:nvSpPr>
          <p:spPr bwMode="auto">
            <a:xfrm flipH="1">
              <a:off x="1440" y="1326"/>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 name="Line 52">
              <a:extLst>
                <a:ext uri="{FF2B5EF4-FFF2-40B4-BE49-F238E27FC236}">
                  <a16:creationId xmlns:a16="http://schemas.microsoft.com/office/drawing/2014/main" id="{A4EFB333-10A1-A11A-20AD-845A3544BA1A}"/>
                </a:ext>
              </a:extLst>
            </p:cNvPr>
            <p:cNvSpPr>
              <a:spLocks noChangeShapeType="1"/>
            </p:cNvSpPr>
            <p:nvPr/>
          </p:nvSpPr>
          <p:spPr bwMode="auto">
            <a:xfrm>
              <a:off x="1872" y="1038"/>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 name="Line 53">
              <a:extLst>
                <a:ext uri="{FF2B5EF4-FFF2-40B4-BE49-F238E27FC236}">
                  <a16:creationId xmlns:a16="http://schemas.microsoft.com/office/drawing/2014/main" id="{EE8323E8-141D-5A84-3835-E93057E6B84F}"/>
                </a:ext>
              </a:extLst>
            </p:cNvPr>
            <p:cNvSpPr>
              <a:spLocks noChangeShapeType="1"/>
            </p:cNvSpPr>
            <p:nvPr/>
          </p:nvSpPr>
          <p:spPr bwMode="auto">
            <a:xfrm>
              <a:off x="1776" y="1038"/>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 name="Line 54">
              <a:extLst>
                <a:ext uri="{FF2B5EF4-FFF2-40B4-BE49-F238E27FC236}">
                  <a16:creationId xmlns:a16="http://schemas.microsoft.com/office/drawing/2014/main" id="{AF4E90EE-ECA5-D84D-8023-FF8CF55576C5}"/>
                </a:ext>
              </a:extLst>
            </p:cNvPr>
            <p:cNvSpPr>
              <a:spLocks noChangeShapeType="1"/>
            </p:cNvSpPr>
            <p:nvPr/>
          </p:nvSpPr>
          <p:spPr bwMode="auto">
            <a:xfrm>
              <a:off x="1680" y="1038"/>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6" name="Line 55">
              <a:extLst>
                <a:ext uri="{FF2B5EF4-FFF2-40B4-BE49-F238E27FC236}">
                  <a16:creationId xmlns:a16="http://schemas.microsoft.com/office/drawing/2014/main" id="{3EBC0C8E-DEF2-E515-4F3D-1A6B23CD33D4}"/>
                </a:ext>
              </a:extLst>
            </p:cNvPr>
            <p:cNvSpPr>
              <a:spLocks noChangeShapeType="1"/>
            </p:cNvSpPr>
            <p:nvPr/>
          </p:nvSpPr>
          <p:spPr bwMode="auto">
            <a:xfrm>
              <a:off x="1584" y="1038"/>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7" name="Line 56">
              <a:extLst>
                <a:ext uri="{FF2B5EF4-FFF2-40B4-BE49-F238E27FC236}">
                  <a16:creationId xmlns:a16="http://schemas.microsoft.com/office/drawing/2014/main" id="{6EEE01B6-C7E0-8612-270A-68748F618EDB}"/>
                </a:ext>
              </a:extLst>
            </p:cNvPr>
            <p:cNvSpPr>
              <a:spLocks noChangeShapeType="1"/>
            </p:cNvSpPr>
            <p:nvPr/>
          </p:nvSpPr>
          <p:spPr bwMode="auto">
            <a:xfrm>
              <a:off x="1104" y="1182"/>
              <a:ext cx="336"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sp>
          <p:nvSpPr>
            <p:cNvPr id="18" name="Oval 57">
              <a:extLst>
                <a:ext uri="{FF2B5EF4-FFF2-40B4-BE49-F238E27FC236}">
                  <a16:creationId xmlns:a16="http://schemas.microsoft.com/office/drawing/2014/main" id="{8F7E067E-2783-AE12-173E-77BFE3732938}"/>
                </a:ext>
              </a:extLst>
            </p:cNvPr>
            <p:cNvSpPr>
              <a:spLocks noChangeArrowheads="1"/>
            </p:cNvSpPr>
            <p:nvPr/>
          </p:nvSpPr>
          <p:spPr bwMode="auto">
            <a:xfrm>
              <a:off x="2160" y="990"/>
              <a:ext cx="384" cy="384"/>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en-US" altLang="en-US" sz="2400">
                <a:latin typeface="Comic Sans MS" panose="030F0702030302020204" pitchFamily="66" charset="0"/>
              </a:endParaRPr>
            </a:p>
          </p:txBody>
        </p:sp>
        <mc:AlternateContent xmlns:mc="http://schemas.openxmlformats.org/markup-compatibility/2006" xmlns:a14="http://schemas.microsoft.com/office/drawing/2010/main">
          <mc:Choice Requires="a14">
            <p:sp>
              <p:nvSpPr>
                <p:cNvPr id="19" name="Text Box 58">
                  <a:extLst>
                    <a:ext uri="{FF2B5EF4-FFF2-40B4-BE49-F238E27FC236}">
                      <a16:creationId xmlns:a16="http://schemas.microsoft.com/office/drawing/2014/main" id="{21887E80-9277-C21E-6DC5-525C455821F3}"/>
                    </a:ext>
                  </a:extLst>
                </p:cNvPr>
                <p:cNvSpPr txBox="1">
                  <a:spLocks noChangeArrowheads="1"/>
                </p:cNvSpPr>
                <p:nvPr/>
              </p:nvSpPr>
              <p:spPr bwMode="auto">
                <a:xfrm>
                  <a:off x="2195" y="1019"/>
                  <a:ext cx="384" cy="271"/>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buNone/>
                  </a:pPr>
                  <a14:m>
                    <m:oMathPara xmlns:m="http://schemas.openxmlformats.org/officeDocument/2006/math">
                      <m:oMathParaPr>
                        <m:jc m:val="centerGroup"/>
                      </m:oMathParaPr>
                      <m:oMath xmlns:m="http://schemas.openxmlformats.org/officeDocument/2006/math">
                        <m:sSub>
                          <m:sSubPr>
                            <m:ctrlPr>
                              <a:rPr lang="it-IT" altLang="it-IT" sz="2200" i="1" dirty="0">
                                <a:solidFill>
                                  <a:srgbClr val="E71224"/>
                                </a:solidFill>
                                <a:latin typeface="Cambria Math" panose="02040503050406030204" pitchFamily="18" charset="0"/>
                              </a:rPr>
                            </m:ctrlPr>
                          </m:sSubPr>
                          <m:e>
                            <m:r>
                              <a:rPr lang="it-IT" altLang="it-IT" sz="2200" i="1" dirty="0">
                                <a:solidFill>
                                  <a:srgbClr val="E71224"/>
                                </a:solidFill>
                                <a:latin typeface="Cambria Math" panose="02040503050406030204" pitchFamily="18" charset="0"/>
                              </a:rPr>
                              <m:t>𝜇</m:t>
                            </m:r>
                          </m:e>
                          <m:sub>
                            <m:r>
                              <a:rPr lang="it-IT" altLang="it-IT" sz="2200" i="1" dirty="0">
                                <a:solidFill>
                                  <a:srgbClr val="E71224"/>
                                </a:solidFill>
                                <a:latin typeface="Cambria Math" panose="02040503050406030204" pitchFamily="18" charset="0"/>
                              </a:rPr>
                              <m:t>1</m:t>
                            </m:r>
                          </m:sub>
                        </m:sSub>
                      </m:oMath>
                    </m:oMathPara>
                  </a14:m>
                  <a:endParaRPr lang="en-GB" sz="2200" dirty="0"/>
                </a:p>
              </p:txBody>
            </p:sp>
          </mc:Choice>
          <mc:Fallback xmlns="">
            <p:sp>
              <p:nvSpPr>
                <p:cNvPr id="21" name="Text Box 58">
                  <a:extLst>
                    <a:ext uri="{FF2B5EF4-FFF2-40B4-BE49-F238E27FC236}">
                      <a16:creationId xmlns:a16="http://schemas.microsoft.com/office/drawing/2014/main" id="{37806F35-B100-4C39-8398-DD638A4F1343}"/>
                    </a:ext>
                  </a:extLst>
                </p:cNvPr>
                <p:cNvSpPr txBox="1">
                  <a:spLocks noRot="1" noChangeAspect="1" noMove="1" noResize="1" noEditPoints="1" noAdjustHandles="1" noChangeArrowheads="1" noChangeShapeType="1" noTextEdit="1"/>
                </p:cNvSpPr>
                <p:nvPr/>
              </p:nvSpPr>
              <p:spPr bwMode="auto">
                <a:xfrm>
                  <a:off x="2195" y="1019"/>
                  <a:ext cx="384" cy="271"/>
                </a:xfrm>
                <a:prstGeom prst="rect">
                  <a:avLst/>
                </a:prstGeom>
                <a:blipFill>
                  <a:blip r:embed="rId22"/>
                  <a:stretch>
                    <a:fillRect b="-8451"/>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p:sp>
          <p:nvSpPr>
            <p:cNvPr id="20" name="Line 59">
              <a:extLst>
                <a:ext uri="{FF2B5EF4-FFF2-40B4-BE49-F238E27FC236}">
                  <a16:creationId xmlns:a16="http://schemas.microsoft.com/office/drawing/2014/main" id="{818529F2-8380-3639-2A90-C9A680FBADF7}"/>
                </a:ext>
              </a:extLst>
            </p:cNvPr>
            <p:cNvSpPr>
              <a:spLocks noChangeShapeType="1"/>
            </p:cNvSpPr>
            <p:nvPr/>
          </p:nvSpPr>
          <p:spPr bwMode="auto">
            <a:xfrm>
              <a:off x="1968" y="1182"/>
              <a:ext cx="1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1" name="Line 60">
              <a:extLst>
                <a:ext uri="{FF2B5EF4-FFF2-40B4-BE49-F238E27FC236}">
                  <a16:creationId xmlns:a16="http://schemas.microsoft.com/office/drawing/2014/main" id="{1127741E-AE01-2650-6D1E-305E8E32C26E}"/>
                </a:ext>
              </a:extLst>
            </p:cNvPr>
            <p:cNvSpPr>
              <a:spLocks noChangeShapeType="1"/>
            </p:cNvSpPr>
            <p:nvPr/>
          </p:nvSpPr>
          <p:spPr bwMode="auto">
            <a:xfrm>
              <a:off x="2880" y="960"/>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 name="Line 61">
              <a:extLst>
                <a:ext uri="{FF2B5EF4-FFF2-40B4-BE49-F238E27FC236}">
                  <a16:creationId xmlns:a16="http://schemas.microsoft.com/office/drawing/2014/main" id="{11C2E540-1D4A-C97D-12C4-3ED6F503493F}"/>
                </a:ext>
              </a:extLst>
            </p:cNvPr>
            <p:cNvSpPr>
              <a:spLocks noChangeShapeType="1"/>
            </p:cNvSpPr>
            <p:nvPr/>
          </p:nvSpPr>
          <p:spPr bwMode="auto">
            <a:xfrm>
              <a:off x="3408" y="9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3" name="Line 62">
              <a:extLst>
                <a:ext uri="{FF2B5EF4-FFF2-40B4-BE49-F238E27FC236}">
                  <a16:creationId xmlns:a16="http://schemas.microsoft.com/office/drawing/2014/main" id="{BC9EB543-53E5-FD72-C6D8-D4E802CED5FA}"/>
                </a:ext>
              </a:extLst>
            </p:cNvPr>
            <p:cNvSpPr>
              <a:spLocks noChangeShapeType="1"/>
            </p:cNvSpPr>
            <p:nvPr/>
          </p:nvSpPr>
          <p:spPr bwMode="auto">
            <a:xfrm flipH="1">
              <a:off x="2880" y="1248"/>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4" name="Line 63">
              <a:extLst>
                <a:ext uri="{FF2B5EF4-FFF2-40B4-BE49-F238E27FC236}">
                  <a16:creationId xmlns:a16="http://schemas.microsoft.com/office/drawing/2014/main" id="{5323B7C6-1828-3E95-6DB9-F0664504D273}"/>
                </a:ext>
              </a:extLst>
            </p:cNvPr>
            <p:cNvSpPr>
              <a:spLocks noChangeShapeType="1"/>
            </p:cNvSpPr>
            <p:nvPr/>
          </p:nvSpPr>
          <p:spPr bwMode="auto">
            <a:xfrm>
              <a:off x="3312" y="9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 name="Line 64">
              <a:extLst>
                <a:ext uri="{FF2B5EF4-FFF2-40B4-BE49-F238E27FC236}">
                  <a16:creationId xmlns:a16="http://schemas.microsoft.com/office/drawing/2014/main" id="{83253533-55F0-84CC-E167-F2DB3ED6AAF8}"/>
                </a:ext>
              </a:extLst>
            </p:cNvPr>
            <p:cNvSpPr>
              <a:spLocks noChangeShapeType="1"/>
            </p:cNvSpPr>
            <p:nvPr/>
          </p:nvSpPr>
          <p:spPr bwMode="auto">
            <a:xfrm>
              <a:off x="3216" y="9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6" name="Line 65">
              <a:extLst>
                <a:ext uri="{FF2B5EF4-FFF2-40B4-BE49-F238E27FC236}">
                  <a16:creationId xmlns:a16="http://schemas.microsoft.com/office/drawing/2014/main" id="{358EA8BD-7A73-2844-B3A9-AF316638F63E}"/>
                </a:ext>
              </a:extLst>
            </p:cNvPr>
            <p:cNvSpPr>
              <a:spLocks noChangeShapeType="1"/>
            </p:cNvSpPr>
            <p:nvPr/>
          </p:nvSpPr>
          <p:spPr bwMode="auto">
            <a:xfrm>
              <a:off x="3120" y="9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7" name="Line 66">
              <a:extLst>
                <a:ext uri="{FF2B5EF4-FFF2-40B4-BE49-F238E27FC236}">
                  <a16:creationId xmlns:a16="http://schemas.microsoft.com/office/drawing/2014/main" id="{8AB476AD-E81E-B3B5-A358-E16E1EF1F1AB}"/>
                </a:ext>
              </a:extLst>
            </p:cNvPr>
            <p:cNvSpPr>
              <a:spLocks noChangeShapeType="1"/>
            </p:cNvSpPr>
            <p:nvPr/>
          </p:nvSpPr>
          <p:spPr bwMode="auto">
            <a:xfrm>
              <a:off x="3024" y="9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8" name="Line 67">
              <a:extLst>
                <a:ext uri="{FF2B5EF4-FFF2-40B4-BE49-F238E27FC236}">
                  <a16:creationId xmlns:a16="http://schemas.microsoft.com/office/drawing/2014/main" id="{CEB56186-B888-1502-7B70-2F556668A2F9}"/>
                </a:ext>
              </a:extLst>
            </p:cNvPr>
            <p:cNvSpPr>
              <a:spLocks noChangeShapeType="1"/>
            </p:cNvSpPr>
            <p:nvPr/>
          </p:nvSpPr>
          <p:spPr bwMode="auto">
            <a:xfrm>
              <a:off x="2544" y="1182"/>
              <a:ext cx="336"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9" name="Oval 68">
              <a:extLst>
                <a:ext uri="{FF2B5EF4-FFF2-40B4-BE49-F238E27FC236}">
                  <a16:creationId xmlns:a16="http://schemas.microsoft.com/office/drawing/2014/main" id="{2C4AE71C-B7B9-ED2B-50AF-D1EE1A24F36A}"/>
                </a:ext>
              </a:extLst>
            </p:cNvPr>
            <p:cNvSpPr>
              <a:spLocks noChangeArrowheads="1"/>
            </p:cNvSpPr>
            <p:nvPr/>
          </p:nvSpPr>
          <p:spPr bwMode="auto">
            <a:xfrm>
              <a:off x="3600" y="912"/>
              <a:ext cx="384" cy="384"/>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en-US" altLang="en-US" sz="2400">
                <a:latin typeface="Comic Sans MS" panose="030F0702030302020204" pitchFamily="66" charset="0"/>
              </a:endParaRPr>
            </a:p>
          </p:txBody>
        </p:sp>
        <mc:AlternateContent xmlns:mc="http://schemas.openxmlformats.org/markup-compatibility/2006" xmlns:a14="http://schemas.microsoft.com/office/drawing/2010/main">
          <mc:Choice Requires="a14">
            <p:sp>
              <p:nvSpPr>
                <p:cNvPr id="30" name="Text Box 69 1">
                  <a:extLst>
                    <a:ext uri="{FF2B5EF4-FFF2-40B4-BE49-F238E27FC236}">
                      <a16:creationId xmlns:a16="http://schemas.microsoft.com/office/drawing/2014/main" id="{EB12D7CA-DFEC-516C-98A7-1E184E7FA507}"/>
                    </a:ext>
                  </a:extLst>
                </p:cNvPr>
                <p:cNvSpPr txBox="1">
                  <a:spLocks noChangeArrowheads="1"/>
                </p:cNvSpPr>
                <p:nvPr/>
              </p:nvSpPr>
              <p:spPr bwMode="auto">
                <a:xfrm>
                  <a:off x="3616" y="953"/>
                  <a:ext cx="384" cy="271"/>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buNone/>
                  </a:pPr>
                  <a14:m>
                    <m:oMathPara xmlns:m="http://schemas.openxmlformats.org/officeDocument/2006/math">
                      <m:oMathParaPr>
                        <m:jc m:val="centerGroup"/>
                      </m:oMathParaPr>
                      <m:oMath xmlns:m="http://schemas.openxmlformats.org/officeDocument/2006/math">
                        <m:sSub>
                          <m:sSubPr>
                            <m:ctrlPr>
                              <a:rPr lang="it-IT" altLang="it-IT" sz="2200" i="1" dirty="0" smtClean="0">
                                <a:solidFill>
                                  <a:srgbClr val="E71224"/>
                                </a:solidFill>
                                <a:latin typeface="Cambria Math" panose="02040503050406030204" pitchFamily="18" charset="0"/>
                              </a:rPr>
                            </m:ctrlPr>
                          </m:sSubPr>
                          <m:e>
                            <m:r>
                              <a:rPr lang="it-IT" altLang="it-IT" sz="2200" i="1" dirty="0">
                                <a:solidFill>
                                  <a:srgbClr val="E71224"/>
                                </a:solidFill>
                                <a:latin typeface="Cambria Math" panose="02040503050406030204" pitchFamily="18" charset="0"/>
                              </a:rPr>
                              <m:t>𝜇</m:t>
                            </m:r>
                          </m:e>
                          <m:sub>
                            <m:r>
                              <a:rPr lang="it-IT" altLang="it-IT" sz="2200" b="0" i="1" dirty="0" smtClean="0">
                                <a:solidFill>
                                  <a:srgbClr val="E71224"/>
                                </a:solidFill>
                                <a:latin typeface="Cambria Math" panose="02040503050406030204" pitchFamily="18" charset="0"/>
                              </a:rPr>
                              <m:t>2</m:t>
                            </m:r>
                          </m:sub>
                        </m:sSub>
                      </m:oMath>
                    </m:oMathPara>
                  </a14:m>
                  <a:endParaRPr lang="en-GB" sz="2200" dirty="0"/>
                </a:p>
              </p:txBody>
            </p:sp>
          </mc:Choice>
          <mc:Fallback xmlns="">
            <p:sp>
              <p:nvSpPr>
                <p:cNvPr id="32" name="Text Box 69 1">
                  <a:extLst>
                    <a:ext uri="{FF2B5EF4-FFF2-40B4-BE49-F238E27FC236}">
                      <a16:creationId xmlns:a16="http://schemas.microsoft.com/office/drawing/2014/main" id="{A592B3BA-613B-4231-96D2-0B26812AF194}"/>
                    </a:ext>
                  </a:extLst>
                </p:cNvPr>
                <p:cNvSpPr txBox="1">
                  <a:spLocks noRot="1" noChangeAspect="1" noMove="1" noResize="1" noEditPoints="1" noAdjustHandles="1" noChangeArrowheads="1" noChangeShapeType="1" noTextEdit="1"/>
                </p:cNvSpPr>
                <p:nvPr/>
              </p:nvSpPr>
              <p:spPr bwMode="auto">
                <a:xfrm>
                  <a:off x="3616" y="953"/>
                  <a:ext cx="384" cy="271"/>
                </a:xfrm>
                <a:prstGeom prst="rect">
                  <a:avLst/>
                </a:prstGeom>
                <a:blipFill>
                  <a:blip r:embed="rId23"/>
                  <a:stretch>
                    <a:fillRect b="-8451"/>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p:sp>
          <p:nvSpPr>
            <p:cNvPr id="31" name="Line 70">
              <a:extLst>
                <a:ext uri="{FF2B5EF4-FFF2-40B4-BE49-F238E27FC236}">
                  <a16:creationId xmlns:a16="http://schemas.microsoft.com/office/drawing/2014/main" id="{85A9D349-89C9-DF9F-2E0B-724B3738C41B}"/>
                </a:ext>
              </a:extLst>
            </p:cNvPr>
            <p:cNvSpPr>
              <a:spLocks noChangeShapeType="1"/>
            </p:cNvSpPr>
            <p:nvPr/>
          </p:nvSpPr>
          <p:spPr bwMode="auto">
            <a:xfrm>
              <a:off x="3408" y="1104"/>
              <a:ext cx="1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 name="Line 71">
              <a:extLst>
                <a:ext uri="{FF2B5EF4-FFF2-40B4-BE49-F238E27FC236}">
                  <a16:creationId xmlns:a16="http://schemas.microsoft.com/office/drawing/2014/main" id="{FD793AB4-0582-E060-3109-E7A5DE67FB7B}"/>
                </a:ext>
              </a:extLst>
            </p:cNvPr>
            <p:cNvSpPr>
              <a:spLocks noChangeShapeType="1"/>
            </p:cNvSpPr>
            <p:nvPr/>
          </p:nvSpPr>
          <p:spPr bwMode="auto">
            <a:xfrm>
              <a:off x="3984" y="1104"/>
              <a:ext cx="3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3" name="Line 72">
              <a:extLst>
                <a:ext uri="{FF2B5EF4-FFF2-40B4-BE49-F238E27FC236}">
                  <a16:creationId xmlns:a16="http://schemas.microsoft.com/office/drawing/2014/main" id="{1F5F3D01-2C7F-366F-861A-60B0F0AA9A3C}"/>
                </a:ext>
              </a:extLst>
            </p:cNvPr>
            <p:cNvSpPr>
              <a:spLocks noChangeShapeType="1"/>
            </p:cNvSpPr>
            <p:nvPr/>
          </p:nvSpPr>
          <p:spPr bwMode="auto">
            <a:xfrm>
              <a:off x="2640" y="1008"/>
              <a:ext cx="24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4" name="Line 73">
              <a:extLst>
                <a:ext uri="{FF2B5EF4-FFF2-40B4-BE49-F238E27FC236}">
                  <a16:creationId xmlns:a16="http://schemas.microsoft.com/office/drawing/2014/main" id="{AE5A44DD-3720-D00D-1FEA-0B891259D72E}"/>
                </a:ext>
              </a:extLst>
            </p:cNvPr>
            <p:cNvSpPr>
              <a:spLocks noChangeShapeType="1"/>
            </p:cNvSpPr>
            <p:nvPr/>
          </p:nvSpPr>
          <p:spPr bwMode="auto">
            <a:xfrm flipH="1">
              <a:off x="1104" y="1536"/>
              <a:ext cx="321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5" name="Line 74">
              <a:extLst>
                <a:ext uri="{FF2B5EF4-FFF2-40B4-BE49-F238E27FC236}">
                  <a16:creationId xmlns:a16="http://schemas.microsoft.com/office/drawing/2014/main" id="{E8F48607-5445-A22F-9DBC-AAAF9B1C8634}"/>
                </a:ext>
              </a:extLst>
            </p:cNvPr>
            <p:cNvSpPr>
              <a:spLocks noChangeShapeType="1"/>
            </p:cNvSpPr>
            <p:nvPr/>
          </p:nvSpPr>
          <p:spPr bwMode="auto">
            <a:xfrm>
              <a:off x="1104" y="1182"/>
              <a:ext cx="0" cy="35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6" name="Line 75">
              <a:extLst>
                <a:ext uri="{FF2B5EF4-FFF2-40B4-BE49-F238E27FC236}">
                  <a16:creationId xmlns:a16="http://schemas.microsoft.com/office/drawing/2014/main" id="{4C68311E-CEC7-CF24-EDCD-806963BB5B45}"/>
                </a:ext>
              </a:extLst>
            </p:cNvPr>
            <p:cNvSpPr>
              <a:spLocks noChangeShapeType="1"/>
            </p:cNvSpPr>
            <p:nvPr/>
          </p:nvSpPr>
          <p:spPr bwMode="auto">
            <a:xfrm flipV="1">
              <a:off x="4320" y="768"/>
              <a:ext cx="0" cy="76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7" name="Line 76">
              <a:extLst>
                <a:ext uri="{FF2B5EF4-FFF2-40B4-BE49-F238E27FC236}">
                  <a16:creationId xmlns:a16="http://schemas.microsoft.com/office/drawing/2014/main" id="{1AEF3A0B-AE69-B6AF-6D71-D063BC2A516C}"/>
                </a:ext>
              </a:extLst>
            </p:cNvPr>
            <p:cNvSpPr>
              <a:spLocks noChangeShapeType="1"/>
            </p:cNvSpPr>
            <p:nvPr/>
          </p:nvSpPr>
          <p:spPr bwMode="auto">
            <a:xfrm flipH="1">
              <a:off x="2640" y="768"/>
              <a:ext cx="168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8" name="Line 77">
              <a:extLst>
                <a:ext uri="{FF2B5EF4-FFF2-40B4-BE49-F238E27FC236}">
                  <a16:creationId xmlns:a16="http://schemas.microsoft.com/office/drawing/2014/main" id="{5FE3C0DC-DBB9-9118-9DFB-B887A7D09F5A}"/>
                </a:ext>
              </a:extLst>
            </p:cNvPr>
            <p:cNvSpPr>
              <a:spLocks noChangeShapeType="1"/>
            </p:cNvSpPr>
            <p:nvPr/>
          </p:nvSpPr>
          <p:spPr bwMode="auto">
            <a:xfrm>
              <a:off x="2640" y="768"/>
              <a:ext cx="0" cy="2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mc:AlternateContent xmlns:mc="http://schemas.openxmlformats.org/markup-compatibility/2006" xmlns:a14="http://schemas.microsoft.com/office/drawing/2010/main">
          <mc:Choice Requires="a14">
            <p:sp>
              <p:nvSpPr>
                <p:cNvPr id="39" name="Text Box 69 2">
                  <a:extLst>
                    <a:ext uri="{FF2B5EF4-FFF2-40B4-BE49-F238E27FC236}">
                      <a16:creationId xmlns:a16="http://schemas.microsoft.com/office/drawing/2014/main" id="{00355930-B387-D941-9602-6DA604B8BFBA}"/>
                    </a:ext>
                  </a:extLst>
                </p:cNvPr>
                <p:cNvSpPr txBox="1">
                  <a:spLocks noChangeArrowheads="1"/>
                </p:cNvSpPr>
                <p:nvPr/>
              </p:nvSpPr>
              <p:spPr bwMode="auto">
                <a:xfrm>
                  <a:off x="3324" y="1274"/>
                  <a:ext cx="1352" cy="271"/>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buNone/>
                  </a:pPr>
                  <a14:m>
                    <m:oMathPara xmlns:m="http://schemas.openxmlformats.org/officeDocument/2006/math">
                      <m:oMathParaPr>
                        <m:jc m:val="centerGroup"/>
                      </m:oMathParaPr>
                      <m:oMath xmlns:m="http://schemas.openxmlformats.org/officeDocument/2006/math">
                        <m:sSub>
                          <m:sSubPr>
                            <m:ctrlPr>
                              <a:rPr lang="it-IT" altLang="it-IT" sz="2200" b="0" i="1" dirty="0" smtClean="0">
                                <a:solidFill>
                                  <a:srgbClr val="E71224"/>
                                </a:solidFill>
                                <a:latin typeface="Cambria Math" panose="02040503050406030204" pitchFamily="18" charset="0"/>
                              </a:rPr>
                            </m:ctrlPr>
                          </m:sSubPr>
                          <m:e>
                            <m:r>
                              <a:rPr lang="it-IT" altLang="it-IT" sz="2200" b="0" i="1" dirty="0" smtClean="0">
                                <a:solidFill>
                                  <a:srgbClr val="E71224"/>
                                </a:solidFill>
                                <a:latin typeface="Cambria Math" panose="02040503050406030204" pitchFamily="18" charset="0"/>
                              </a:rPr>
                              <m:t>𝑟</m:t>
                            </m:r>
                          </m:e>
                          <m:sub>
                            <m:r>
                              <a:rPr lang="it-IT" altLang="it-IT" sz="2200" b="0" i="1" dirty="0" smtClean="0">
                                <a:solidFill>
                                  <a:srgbClr val="E71224"/>
                                </a:solidFill>
                                <a:latin typeface="Cambria Math" panose="02040503050406030204" pitchFamily="18" charset="0"/>
                              </a:rPr>
                              <m:t>21</m:t>
                            </m:r>
                          </m:sub>
                        </m:sSub>
                        <m:r>
                          <a:rPr lang="it-IT" altLang="it-IT" sz="2200" b="0" i="1" dirty="0" smtClean="0">
                            <a:solidFill>
                              <a:srgbClr val="E71224"/>
                            </a:solidFill>
                            <a:latin typeface="Cambria Math" panose="02040503050406030204" pitchFamily="18" charset="0"/>
                          </a:rPr>
                          <m:t>=</m:t>
                        </m:r>
                        <m:r>
                          <a:rPr lang="it-IT" altLang="it-IT" sz="2200" b="0" i="1" dirty="0" smtClean="0">
                            <a:solidFill>
                              <a:srgbClr val="E71224"/>
                            </a:solidFill>
                            <a:latin typeface="Cambria Math" panose="02040503050406030204" pitchFamily="18" charset="0"/>
                          </a:rPr>
                          <m:t>𝑝</m:t>
                        </m:r>
                      </m:oMath>
                    </m:oMathPara>
                  </a14:m>
                  <a:endParaRPr lang="en-GB" sz="2200" dirty="0"/>
                </a:p>
              </p:txBody>
            </p:sp>
          </mc:Choice>
          <mc:Fallback xmlns="">
            <p:sp>
              <p:nvSpPr>
                <p:cNvPr id="49" name="Text Box 69 2">
                  <a:extLst>
                    <a:ext uri="{FF2B5EF4-FFF2-40B4-BE49-F238E27FC236}">
                      <a16:creationId xmlns:a16="http://schemas.microsoft.com/office/drawing/2014/main" id="{44198873-BE31-4A44-AD55-3411A9296311}"/>
                    </a:ext>
                  </a:extLst>
                </p:cNvPr>
                <p:cNvSpPr txBox="1">
                  <a:spLocks noRot="1" noChangeAspect="1" noMove="1" noResize="1" noEditPoints="1" noAdjustHandles="1" noChangeArrowheads="1" noChangeShapeType="1" noTextEdit="1"/>
                </p:cNvSpPr>
                <p:nvPr/>
              </p:nvSpPr>
              <p:spPr bwMode="auto">
                <a:xfrm>
                  <a:off x="3324" y="1274"/>
                  <a:ext cx="1352" cy="271"/>
                </a:xfrm>
                <a:prstGeom prst="rect">
                  <a:avLst/>
                </a:prstGeom>
                <a:blipFill>
                  <a:blip r:embed="rId24"/>
                  <a:stretch>
                    <a:fillRect b="-11429"/>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0" name="Text Box 69 3">
                  <a:extLst>
                    <a:ext uri="{FF2B5EF4-FFF2-40B4-BE49-F238E27FC236}">
                      <a16:creationId xmlns:a16="http://schemas.microsoft.com/office/drawing/2014/main" id="{EA0C211F-BD51-DFEA-3FE4-4B52D39341EE}"/>
                    </a:ext>
                  </a:extLst>
                </p:cNvPr>
                <p:cNvSpPr txBox="1">
                  <a:spLocks noChangeArrowheads="1"/>
                </p:cNvSpPr>
                <p:nvPr/>
              </p:nvSpPr>
              <p:spPr bwMode="auto">
                <a:xfrm>
                  <a:off x="3116" y="460"/>
                  <a:ext cx="1352" cy="271"/>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buNone/>
                  </a:pPr>
                  <a14:m>
                    <m:oMathPara xmlns:m="http://schemas.openxmlformats.org/officeDocument/2006/math">
                      <m:oMathParaPr>
                        <m:jc m:val="centerGroup"/>
                      </m:oMathParaPr>
                      <m:oMath xmlns:m="http://schemas.openxmlformats.org/officeDocument/2006/math">
                        <m:sSub>
                          <m:sSubPr>
                            <m:ctrlPr>
                              <a:rPr lang="it-IT" altLang="it-IT" sz="2200" b="0" i="1" dirty="0" smtClean="0">
                                <a:solidFill>
                                  <a:srgbClr val="E71224"/>
                                </a:solidFill>
                                <a:latin typeface="Cambria Math" panose="02040503050406030204" pitchFamily="18" charset="0"/>
                              </a:rPr>
                            </m:ctrlPr>
                          </m:sSubPr>
                          <m:e>
                            <m:r>
                              <a:rPr lang="it-IT" altLang="it-IT" sz="2200" b="0" i="1" dirty="0" smtClean="0">
                                <a:solidFill>
                                  <a:srgbClr val="E71224"/>
                                </a:solidFill>
                                <a:latin typeface="Cambria Math" panose="02040503050406030204" pitchFamily="18" charset="0"/>
                              </a:rPr>
                              <m:t>𝑟</m:t>
                            </m:r>
                          </m:e>
                          <m:sub>
                            <m:r>
                              <a:rPr lang="it-IT" altLang="it-IT" sz="2200" b="0" i="1" dirty="0" smtClean="0">
                                <a:solidFill>
                                  <a:srgbClr val="E71224"/>
                                </a:solidFill>
                                <a:latin typeface="Cambria Math" panose="02040503050406030204" pitchFamily="18" charset="0"/>
                              </a:rPr>
                              <m:t>22</m:t>
                            </m:r>
                          </m:sub>
                        </m:sSub>
                        <m:r>
                          <a:rPr lang="it-IT" altLang="it-IT" sz="2200" b="0" i="1" dirty="0" smtClean="0">
                            <a:solidFill>
                              <a:srgbClr val="E71224"/>
                            </a:solidFill>
                            <a:latin typeface="Cambria Math" panose="02040503050406030204" pitchFamily="18" charset="0"/>
                          </a:rPr>
                          <m:t>=1−</m:t>
                        </m:r>
                        <m:r>
                          <a:rPr lang="it-IT" altLang="it-IT" sz="2200" b="0" i="1" dirty="0" smtClean="0">
                            <a:solidFill>
                              <a:srgbClr val="E71224"/>
                            </a:solidFill>
                            <a:latin typeface="Cambria Math" panose="02040503050406030204" pitchFamily="18" charset="0"/>
                          </a:rPr>
                          <m:t>𝑝</m:t>
                        </m:r>
                      </m:oMath>
                    </m:oMathPara>
                  </a14:m>
                  <a:endParaRPr lang="en-GB" sz="2200" dirty="0"/>
                </a:p>
              </p:txBody>
            </p:sp>
          </mc:Choice>
          <mc:Fallback xmlns="">
            <p:sp>
              <p:nvSpPr>
                <p:cNvPr id="50" name="Text Box 69 3">
                  <a:extLst>
                    <a:ext uri="{FF2B5EF4-FFF2-40B4-BE49-F238E27FC236}">
                      <a16:creationId xmlns:a16="http://schemas.microsoft.com/office/drawing/2014/main" id="{85FE9DCF-C751-46DE-9C43-4F7EC7534075}"/>
                    </a:ext>
                  </a:extLst>
                </p:cNvPr>
                <p:cNvSpPr txBox="1">
                  <a:spLocks noRot="1" noChangeAspect="1" noMove="1" noResize="1" noEditPoints="1" noAdjustHandles="1" noChangeArrowheads="1" noChangeShapeType="1" noTextEdit="1"/>
                </p:cNvSpPr>
                <p:nvPr/>
              </p:nvSpPr>
              <p:spPr bwMode="auto">
                <a:xfrm>
                  <a:off x="3116" y="460"/>
                  <a:ext cx="1352" cy="271"/>
                </a:xfrm>
                <a:prstGeom prst="rect">
                  <a:avLst/>
                </a:prstGeom>
                <a:blipFill>
                  <a:blip r:embed="rId25"/>
                  <a:stretch>
                    <a:fillRect b="-11429"/>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p:grpSp>
    </p:spTree>
    <p:extLst>
      <p:ext uri="{BB962C8B-B14F-4D97-AF65-F5344CB8AC3E}">
        <p14:creationId xmlns:p14="http://schemas.microsoft.com/office/powerpoint/2010/main" val="11377551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3AAFAFC-274F-4656-80C8-4845323C57B4}"/>
              </a:ext>
            </a:extLst>
          </p:cNvPr>
          <p:cNvSpPr>
            <a:spLocks noGrp="1"/>
          </p:cNvSpPr>
          <p:nvPr>
            <p:ph type="title"/>
          </p:nvPr>
        </p:nvSpPr>
        <p:spPr/>
        <p:txBody>
          <a:bodyPr/>
          <a:lstStyle/>
          <a:p>
            <a:r>
              <a:rPr lang="en-GB" dirty="0"/>
              <a:t>Examples (cont’d)</a:t>
            </a:r>
          </a:p>
        </p:txBody>
      </p:sp>
      <p:sp>
        <p:nvSpPr>
          <p:cNvPr id="3" name="Segnaposto contenuto 2">
            <a:extLst>
              <a:ext uri="{FF2B5EF4-FFF2-40B4-BE49-F238E27FC236}">
                <a16:creationId xmlns:a16="http://schemas.microsoft.com/office/drawing/2014/main" id="{F9CF591F-19C9-462D-B3AB-BFC240F01CE8}"/>
              </a:ext>
            </a:extLst>
          </p:cNvPr>
          <p:cNvSpPr>
            <a:spLocks noGrp="1"/>
          </p:cNvSpPr>
          <p:nvPr>
            <p:ph idx="1"/>
          </p:nvPr>
        </p:nvSpPr>
        <p:spPr/>
        <p:txBody>
          <a:bodyPr/>
          <a:lstStyle/>
          <a:p>
            <a:r>
              <a:rPr lang="en-GB" sz="2000" dirty="0">
                <a:solidFill>
                  <a:srgbClr val="E71224"/>
                </a:solidFill>
              </a:rPr>
              <a:t> Example 9: </a:t>
            </a:r>
            <a:r>
              <a:rPr lang="en-GB" sz="2000" dirty="0"/>
              <a:t>Consider a </a:t>
            </a:r>
            <a:r>
              <a:rPr lang="en-GB" sz="2000" dirty="0">
                <a:solidFill>
                  <a:srgbClr val="E71224"/>
                </a:solidFill>
              </a:rPr>
              <a:t>closed network</a:t>
            </a:r>
            <a:r>
              <a:rPr lang="en-GB" sz="2000" dirty="0"/>
              <a:t> with a </a:t>
            </a:r>
            <a:r>
              <a:rPr lang="en-GB" sz="2000" dirty="0">
                <a:solidFill>
                  <a:srgbClr val="E71224"/>
                </a:solidFill>
              </a:rPr>
              <a:t>M/M/1</a:t>
            </a:r>
            <a:r>
              <a:rPr lang="en-GB" sz="2000" dirty="0"/>
              <a:t> and a </a:t>
            </a:r>
            <a:r>
              <a:rPr lang="en-GB" sz="2000" dirty="0">
                <a:solidFill>
                  <a:srgbClr val="E71224"/>
                </a:solidFill>
              </a:rPr>
              <a:t>M/M/2</a:t>
            </a:r>
            <a:r>
              <a:rPr lang="en-GB" sz="2000" dirty="0"/>
              <a:t> station</a:t>
            </a:r>
            <a:endParaRPr lang="en-GB" sz="2000" dirty="0">
              <a:solidFill>
                <a:srgbClr val="E71224"/>
              </a:solidFill>
            </a:endParaRPr>
          </a:p>
          <a:p>
            <a:endParaRPr lang="en-GB" dirty="0">
              <a:solidFill>
                <a:srgbClr val="E71224"/>
              </a:solidFill>
            </a:endParaRPr>
          </a:p>
          <a:p>
            <a:endParaRPr lang="en-GB" dirty="0">
              <a:solidFill>
                <a:srgbClr val="E71224"/>
              </a:solidFill>
            </a:endParaRPr>
          </a:p>
          <a:p>
            <a:endParaRPr lang="en-GB" dirty="0">
              <a:solidFill>
                <a:srgbClr val="E71224"/>
              </a:solidFill>
            </a:endParaRPr>
          </a:p>
          <a:p>
            <a:endParaRPr lang="en-GB" dirty="0">
              <a:solidFill>
                <a:srgbClr val="E71224"/>
              </a:solidFill>
            </a:endParaRPr>
          </a:p>
          <a:p>
            <a:endParaRPr lang="en-GB" dirty="0">
              <a:solidFill>
                <a:srgbClr val="E71224"/>
              </a:solidFill>
            </a:endParaRPr>
          </a:p>
          <a:p>
            <a:endParaRPr lang="en-GB" sz="5000" dirty="0">
              <a:solidFill>
                <a:srgbClr val="E71224"/>
              </a:solidFill>
            </a:endParaRPr>
          </a:p>
          <a:p>
            <a:r>
              <a:rPr lang="en-GB" sz="2000" dirty="0"/>
              <a:t>From the product form of stationary probabilities for Gordon-Newell QNs on has that</a:t>
            </a:r>
            <a:endParaRPr lang="en-GB" sz="2000" dirty="0">
              <a:solidFill>
                <a:srgbClr val="E71224"/>
              </a:solidFill>
            </a:endParaRPr>
          </a:p>
          <a:p>
            <a:endParaRPr lang="en-GB" dirty="0">
              <a:solidFill>
                <a:srgbClr val="E71224"/>
              </a:solidFill>
            </a:endParaRPr>
          </a:p>
          <a:p>
            <a:endParaRPr lang="en-GB" dirty="0">
              <a:solidFill>
                <a:srgbClr val="E71224"/>
              </a:solidFill>
            </a:endParaRPr>
          </a:p>
          <a:p>
            <a:endParaRPr lang="en-GB" dirty="0">
              <a:solidFill>
                <a:srgbClr val="E71224"/>
              </a:solidFill>
            </a:endParaRPr>
          </a:p>
          <a:p>
            <a:endParaRPr lang="en-GB" sz="3500" dirty="0">
              <a:solidFill>
                <a:srgbClr val="E71224"/>
              </a:solidFill>
            </a:endParaRPr>
          </a:p>
          <a:p>
            <a:pPr marL="0" indent="0">
              <a:buNone/>
            </a:pPr>
            <a:endParaRPr lang="en-GB" sz="3000" dirty="0"/>
          </a:p>
          <a:p>
            <a:endParaRPr lang="en-GB" dirty="0"/>
          </a:p>
          <a:p>
            <a:endParaRPr lang="en-GB" dirty="0"/>
          </a:p>
          <a:p>
            <a:endParaRPr lang="en-GB" dirty="0"/>
          </a:p>
        </p:txBody>
      </p:sp>
      <p:sp>
        <p:nvSpPr>
          <p:cNvPr id="4" name="Segnaposto piè di pagina 3">
            <a:extLst>
              <a:ext uri="{FF2B5EF4-FFF2-40B4-BE49-F238E27FC236}">
                <a16:creationId xmlns:a16="http://schemas.microsoft.com/office/drawing/2014/main" id="{8EDB62C4-F828-45DF-A773-63385DF23CA0}"/>
              </a:ext>
            </a:extLst>
          </p:cNvPr>
          <p:cNvSpPr>
            <a:spLocks noGrp="1"/>
          </p:cNvSpPr>
          <p:nvPr>
            <p:ph type="ftr" sz="quarter" idx="11"/>
          </p:nvPr>
        </p:nvSpPr>
        <p:spPr/>
        <p:txBody>
          <a:bodyPr/>
          <a:lstStyle/>
          <a:p>
            <a:r>
              <a:rPr lang="it-IT"/>
              <a:t>alessandro.pilloni@unica.it</a:t>
            </a:r>
            <a:endParaRPr lang="it-IT" dirty="0"/>
          </a:p>
        </p:txBody>
      </p:sp>
      <p:sp>
        <p:nvSpPr>
          <p:cNvPr id="5" name="Segnaposto numero diapositiva 4">
            <a:extLst>
              <a:ext uri="{FF2B5EF4-FFF2-40B4-BE49-F238E27FC236}">
                <a16:creationId xmlns:a16="http://schemas.microsoft.com/office/drawing/2014/main" id="{A1B578C8-1D25-4347-99F2-572375E71EDD}"/>
              </a:ext>
            </a:extLst>
          </p:cNvPr>
          <p:cNvSpPr>
            <a:spLocks noGrp="1"/>
          </p:cNvSpPr>
          <p:nvPr>
            <p:ph type="sldNum" sz="quarter" idx="12"/>
          </p:nvPr>
        </p:nvSpPr>
        <p:spPr/>
        <p:txBody>
          <a:bodyPr/>
          <a:lstStyle/>
          <a:p>
            <a:fld id="{77D38DAF-82E5-4F16-9708-7032B2640FE9}" type="slidenum">
              <a:rPr lang="it-IT" smtClean="0"/>
              <a:t>33</a:t>
            </a:fld>
            <a:endParaRPr lang="it-IT"/>
          </a:p>
        </p:txBody>
      </p:sp>
      <p:grpSp>
        <p:nvGrpSpPr>
          <p:cNvPr id="47" name="Gruppo 46">
            <a:extLst>
              <a:ext uri="{FF2B5EF4-FFF2-40B4-BE49-F238E27FC236}">
                <a16:creationId xmlns:a16="http://schemas.microsoft.com/office/drawing/2014/main" id="{EA3EA445-396D-48B3-AD6D-CD18667B292A}"/>
              </a:ext>
            </a:extLst>
          </p:cNvPr>
          <p:cNvGrpSpPr/>
          <p:nvPr/>
        </p:nvGrpSpPr>
        <p:grpSpPr>
          <a:xfrm>
            <a:off x="376655" y="1290342"/>
            <a:ext cx="5670551" cy="1722438"/>
            <a:chOff x="376655" y="1442742"/>
            <a:chExt cx="5670551" cy="1722438"/>
          </a:xfrm>
        </p:grpSpPr>
        <p:grpSp>
          <p:nvGrpSpPr>
            <p:cNvPr id="48" name="Group 86">
              <a:extLst>
                <a:ext uri="{FF2B5EF4-FFF2-40B4-BE49-F238E27FC236}">
                  <a16:creationId xmlns:a16="http://schemas.microsoft.com/office/drawing/2014/main" id="{2411E394-2441-4D0B-B9CE-6299B0387C79}"/>
                </a:ext>
              </a:extLst>
            </p:cNvPr>
            <p:cNvGrpSpPr>
              <a:grpSpLocks/>
            </p:cNvGrpSpPr>
            <p:nvPr/>
          </p:nvGrpSpPr>
          <p:grpSpPr bwMode="auto">
            <a:xfrm>
              <a:off x="376655" y="1442742"/>
              <a:ext cx="5670551" cy="1722438"/>
              <a:chOff x="1104" y="460"/>
              <a:chExt cx="3572" cy="1085"/>
            </a:xfrm>
          </p:grpSpPr>
          <p:sp>
            <p:nvSpPr>
              <p:cNvPr id="55" name="Line 49">
                <a:extLst>
                  <a:ext uri="{FF2B5EF4-FFF2-40B4-BE49-F238E27FC236}">
                    <a16:creationId xmlns:a16="http://schemas.microsoft.com/office/drawing/2014/main" id="{B15F6E03-B857-463D-9206-6F1EC0700C99}"/>
                  </a:ext>
                </a:extLst>
              </p:cNvPr>
              <p:cNvSpPr>
                <a:spLocks noChangeShapeType="1"/>
              </p:cNvSpPr>
              <p:nvPr/>
            </p:nvSpPr>
            <p:spPr bwMode="auto">
              <a:xfrm>
                <a:off x="1440" y="1038"/>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6" name="Line 50">
                <a:extLst>
                  <a:ext uri="{FF2B5EF4-FFF2-40B4-BE49-F238E27FC236}">
                    <a16:creationId xmlns:a16="http://schemas.microsoft.com/office/drawing/2014/main" id="{6A485D0C-385A-4D23-A2C7-64B0FC78F7D0}"/>
                  </a:ext>
                </a:extLst>
              </p:cNvPr>
              <p:cNvSpPr>
                <a:spLocks noChangeShapeType="1"/>
              </p:cNvSpPr>
              <p:nvPr/>
            </p:nvSpPr>
            <p:spPr bwMode="auto">
              <a:xfrm>
                <a:off x="1968" y="1038"/>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7" name="Line 51">
                <a:extLst>
                  <a:ext uri="{FF2B5EF4-FFF2-40B4-BE49-F238E27FC236}">
                    <a16:creationId xmlns:a16="http://schemas.microsoft.com/office/drawing/2014/main" id="{B5930671-C184-46E9-B8F3-8F3BAE8575DB}"/>
                  </a:ext>
                </a:extLst>
              </p:cNvPr>
              <p:cNvSpPr>
                <a:spLocks noChangeShapeType="1"/>
              </p:cNvSpPr>
              <p:nvPr/>
            </p:nvSpPr>
            <p:spPr bwMode="auto">
              <a:xfrm flipH="1">
                <a:off x="1440" y="1326"/>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 name="Line 52">
                <a:extLst>
                  <a:ext uri="{FF2B5EF4-FFF2-40B4-BE49-F238E27FC236}">
                    <a16:creationId xmlns:a16="http://schemas.microsoft.com/office/drawing/2014/main" id="{5CD6D062-9A0A-48BE-A239-8E47B78BFD08}"/>
                  </a:ext>
                </a:extLst>
              </p:cNvPr>
              <p:cNvSpPr>
                <a:spLocks noChangeShapeType="1"/>
              </p:cNvSpPr>
              <p:nvPr/>
            </p:nvSpPr>
            <p:spPr bwMode="auto">
              <a:xfrm>
                <a:off x="1872" y="1038"/>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9" name="Line 53">
                <a:extLst>
                  <a:ext uri="{FF2B5EF4-FFF2-40B4-BE49-F238E27FC236}">
                    <a16:creationId xmlns:a16="http://schemas.microsoft.com/office/drawing/2014/main" id="{5C15975E-2DDF-429D-B40A-7C32D49679E4}"/>
                  </a:ext>
                </a:extLst>
              </p:cNvPr>
              <p:cNvSpPr>
                <a:spLocks noChangeShapeType="1"/>
              </p:cNvSpPr>
              <p:nvPr/>
            </p:nvSpPr>
            <p:spPr bwMode="auto">
              <a:xfrm>
                <a:off x="1776" y="1038"/>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0" name="Line 54">
                <a:extLst>
                  <a:ext uri="{FF2B5EF4-FFF2-40B4-BE49-F238E27FC236}">
                    <a16:creationId xmlns:a16="http://schemas.microsoft.com/office/drawing/2014/main" id="{5C53BC5F-3D00-4214-BD63-5B34C2A977A3}"/>
                  </a:ext>
                </a:extLst>
              </p:cNvPr>
              <p:cNvSpPr>
                <a:spLocks noChangeShapeType="1"/>
              </p:cNvSpPr>
              <p:nvPr/>
            </p:nvSpPr>
            <p:spPr bwMode="auto">
              <a:xfrm>
                <a:off x="1680" y="1038"/>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1" name="Line 55">
                <a:extLst>
                  <a:ext uri="{FF2B5EF4-FFF2-40B4-BE49-F238E27FC236}">
                    <a16:creationId xmlns:a16="http://schemas.microsoft.com/office/drawing/2014/main" id="{E5BBF8F8-4064-41DB-A468-464CD9454741}"/>
                  </a:ext>
                </a:extLst>
              </p:cNvPr>
              <p:cNvSpPr>
                <a:spLocks noChangeShapeType="1"/>
              </p:cNvSpPr>
              <p:nvPr/>
            </p:nvSpPr>
            <p:spPr bwMode="auto">
              <a:xfrm>
                <a:off x="1584" y="1038"/>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 name="Line 56">
                <a:extLst>
                  <a:ext uri="{FF2B5EF4-FFF2-40B4-BE49-F238E27FC236}">
                    <a16:creationId xmlns:a16="http://schemas.microsoft.com/office/drawing/2014/main" id="{97A20120-6C52-4645-927D-EBF0E07F6A10}"/>
                  </a:ext>
                </a:extLst>
              </p:cNvPr>
              <p:cNvSpPr>
                <a:spLocks noChangeShapeType="1"/>
              </p:cNvSpPr>
              <p:nvPr/>
            </p:nvSpPr>
            <p:spPr bwMode="auto">
              <a:xfrm>
                <a:off x="1104" y="1182"/>
                <a:ext cx="336"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sp>
            <p:nvSpPr>
              <p:cNvPr id="63" name="Oval 57">
                <a:extLst>
                  <a:ext uri="{FF2B5EF4-FFF2-40B4-BE49-F238E27FC236}">
                    <a16:creationId xmlns:a16="http://schemas.microsoft.com/office/drawing/2014/main" id="{A04AF230-20A9-49B8-8201-C65CCFC98FF8}"/>
                  </a:ext>
                </a:extLst>
              </p:cNvPr>
              <p:cNvSpPr>
                <a:spLocks noChangeArrowheads="1"/>
              </p:cNvSpPr>
              <p:nvPr/>
            </p:nvSpPr>
            <p:spPr bwMode="auto">
              <a:xfrm>
                <a:off x="2160" y="990"/>
                <a:ext cx="384" cy="384"/>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en-US" altLang="en-US" sz="2400">
                  <a:latin typeface="Comic Sans MS" panose="030F0702030302020204" pitchFamily="66" charset="0"/>
                </a:endParaRPr>
              </a:p>
            </p:txBody>
          </p:sp>
          <mc:AlternateContent xmlns:mc="http://schemas.openxmlformats.org/markup-compatibility/2006" xmlns:a14="http://schemas.microsoft.com/office/drawing/2010/main">
            <mc:Choice Requires="a14">
              <p:sp>
                <p:nvSpPr>
                  <p:cNvPr id="64" name="Text Box 58">
                    <a:extLst>
                      <a:ext uri="{FF2B5EF4-FFF2-40B4-BE49-F238E27FC236}">
                        <a16:creationId xmlns:a16="http://schemas.microsoft.com/office/drawing/2014/main" id="{08E64AAB-6429-4588-AE39-25514514900B}"/>
                      </a:ext>
                    </a:extLst>
                  </p:cNvPr>
                  <p:cNvSpPr txBox="1">
                    <a:spLocks noChangeArrowheads="1"/>
                  </p:cNvSpPr>
                  <p:nvPr/>
                </p:nvSpPr>
                <p:spPr bwMode="auto">
                  <a:xfrm>
                    <a:off x="2195" y="1019"/>
                    <a:ext cx="384" cy="271"/>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buNone/>
                    </a:pPr>
                    <a14:m>
                      <m:oMathPara xmlns:m="http://schemas.openxmlformats.org/officeDocument/2006/math">
                        <m:oMathParaPr>
                          <m:jc m:val="centerGroup"/>
                        </m:oMathParaPr>
                        <m:oMath xmlns:m="http://schemas.openxmlformats.org/officeDocument/2006/math">
                          <m:sSub>
                            <m:sSubPr>
                              <m:ctrlPr>
                                <a:rPr lang="it-IT" altLang="it-IT" sz="2200" i="1" dirty="0">
                                  <a:solidFill>
                                    <a:srgbClr val="E71224"/>
                                  </a:solidFill>
                                  <a:latin typeface="Cambria Math" panose="02040503050406030204" pitchFamily="18" charset="0"/>
                                </a:rPr>
                              </m:ctrlPr>
                            </m:sSubPr>
                            <m:e>
                              <m:r>
                                <a:rPr lang="it-IT" altLang="it-IT" sz="2200" i="1" dirty="0">
                                  <a:solidFill>
                                    <a:srgbClr val="E71224"/>
                                  </a:solidFill>
                                  <a:latin typeface="Cambria Math" panose="02040503050406030204" pitchFamily="18" charset="0"/>
                                </a:rPr>
                                <m:t>𝜇</m:t>
                              </m:r>
                            </m:e>
                            <m:sub>
                              <m:r>
                                <a:rPr lang="it-IT" altLang="it-IT" sz="2200" i="1" dirty="0">
                                  <a:solidFill>
                                    <a:srgbClr val="E71224"/>
                                  </a:solidFill>
                                  <a:latin typeface="Cambria Math" panose="02040503050406030204" pitchFamily="18" charset="0"/>
                                </a:rPr>
                                <m:t>1</m:t>
                              </m:r>
                            </m:sub>
                          </m:sSub>
                        </m:oMath>
                      </m:oMathPara>
                    </a14:m>
                    <a:endParaRPr lang="en-GB" sz="2200" dirty="0"/>
                  </a:p>
                </p:txBody>
              </p:sp>
            </mc:Choice>
            <mc:Fallback xmlns="">
              <p:sp>
                <p:nvSpPr>
                  <p:cNvPr id="21" name="Text Box 58">
                    <a:extLst>
                      <a:ext uri="{FF2B5EF4-FFF2-40B4-BE49-F238E27FC236}">
                        <a16:creationId xmlns:a16="http://schemas.microsoft.com/office/drawing/2014/main" id="{37806F35-B100-4C39-8398-DD638A4F1343}"/>
                      </a:ext>
                    </a:extLst>
                  </p:cNvPr>
                  <p:cNvSpPr txBox="1">
                    <a:spLocks noRot="1" noChangeAspect="1" noMove="1" noResize="1" noEditPoints="1" noAdjustHandles="1" noChangeArrowheads="1" noChangeShapeType="1" noTextEdit="1"/>
                  </p:cNvSpPr>
                  <p:nvPr/>
                </p:nvSpPr>
                <p:spPr bwMode="auto">
                  <a:xfrm>
                    <a:off x="2195" y="1019"/>
                    <a:ext cx="384" cy="271"/>
                  </a:xfrm>
                  <a:prstGeom prst="rect">
                    <a:avLst/>
                  </a:prstGeom>
                  <a:blipFill>
                    <a:blip r:embed="rId12"/>
                    <a:stretch>
                      <a:fillRect b="-8451"/>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p:sp>
            <p:nvSpPr>
              <p:cNvPr id="65" name="Line 59">
                <a:extLst>
                  <a:ext uri="{FF2B5EF4-FFF2-40B4-BE49-F238E27FC236}">
                    <a16:creationId xmlns:a16="http://schemas.microsoft.com/office/drawing/2014/main" id="{3C1F17A2-BA5C-4232-9C18-C0DE8030059D}"/>
                  </a:ext>
                </a:extLst>
              </p:cNvPr>
              <p:cNvSpPr>
                <a:spLocks noChangeShapeType="1"/>
              </p:cNvSpPr>
              <p:nvPr/>
            </p:nvSpPr>
            <p:spPr bwMode="auto">
              <a:xfrm>
                <a:off x="1968" y="1182"/>
                <a:ext cx="1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 name="Line 60">
                <a:extLst>
                  <a:ext uri="{FF2B5EF4-FFF2-40B4-BE49-F238E27FC236}">
                    <a16:creationId xmlns:a16="http://schemas.microsoft.com/office/drawing/2014/main" id="{91B2E30A-2983-4AC7-94B7-5E8A532CDCCA}"/>
                  </a:ext>
                </a:extLst>
              </p:cNvPr>
              <p:cNvSpPr>
                <a:spLocks noChangeShapeType="1"/>
              </p:cNvSpPr>
              <p:nvPr/>
            </p:nvSpPr>
            <p:spPr bwMode="auto">
              <a:xfrm>
                <a:off x="2880" y="960"/>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7" name="Line 61">
                <a:extLst>
                  <a:ext uri="{FF2B5EF4-FFF2-40B4-BE49-F238E27FC236}">
                    <a16:creationId xmlns:a16="http://schemas.microsoft.com/office/drawing/2014/main" id="{6FBD1286-1247-4A8D-BC43-110CD05BF745}"/>
                  </a:ext>
                </a:extLst>
              </p:cNvPr>
              <p:cNvSpPr>
                <a:spLocks noChangeShapeType="1"/>
              </p:cNvSpPr>
              <p:nvPr/>
            </p:nvSpPr>
            <p:spPr bwMode="auto">
              <a:xfrm>
                <a:off x="3408" y="9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 name="Line 62">
                <a:extLst>
                  <a:ext uri="{FF2B5EF4-FFF2-40B4-BE49-F238E27FC236}">
                    <a16:creationId xmlns:a16="http://schemas.microsoft.com/office/drawing/2014/main" id="{0462D757-71F7-43E2-BBBE-14601B4B238E}"/>
                  </a:ext>
                </a:extLst>
              </p:cNvPr>
              <p:cNvSpPr>
                <a:spLocks noChangeShapeType="1"/>
              </p:cNvSpPr>
              <p:nvPr/>
            </p:nvSpPr>
            <p:spPr bwMode="auto">
              <a:xfrm flipH="1">
                <a:off x="2880" y="1248"/>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9" name="Line 63">
                <a:extLst>
                  <a:ext uri="{FF2B5EF4-FFF2-40B4-BE49-F238E27FC236}">
                    <a16:creationId xmlns:a16="http://schemas.microsoft.com/office/drawing/2014/main" id="{F18E1968-E8C4-411D-837B-49DDCE77802B}"/>
                  </a:ext>
                </a:extLst>
              </p:cNvPr>
              <p:cNvSpPr>
                <a:spLocks noChangeShapeType="1"/>
              </p:cNvSpPr>
              <p:nvPr/>
            </p:nvSpPr>
            <p:spPr bwMode="auto">
              <a:xfrm>
                <a:off x="3312" y="9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0" name="Line 64">
                <a:extLst>
                  <a:ext uri="{FF2B5EF4-FFF2-40B4-BE49-F238E27FC236}">
                    <a16:creationId xmlns:a16="http://schemas.microsoft.com/office/drawing/2014/main" id="{70672A17-FEF7-4A8E-81D7-91AC31B07B7B}"/>
                  </a:ext>
                </a:extLst>
              </p:cNvPr>
              <p:cNvSpPr>
                <a:spLocks noChangeShapeType="1"/>
              </p:cNvSpPr>
              <p:nvPr/>
            </p:nvSpPr>
            <p:spPr bwMode="auto">
              <a:xfrm>
                <a:off x="3216" y="9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1" name="Line 65">
                <a:extLst>
                  <a:ext uri="{FF2B5EF4-FFF2-40B4-BE49-F238E27FC236}">
                    <a16:creationId xmlns:a16="http://schemas.microsoft.com/office/drawing/2014/main" id="{FE0A1E1B-7921-4192-9D4C-B4AE409CC73C}"/>
                  </a:ext>
                </a:extLst>
              </p:cNvPr>
              <p:cNvSpPr>
                <a:spLocks noChangeShapeType="1"/>
              </p:cNvSpPr>
              <p:nvPr/>
            </p:nvSpPr>
            <p:spPr bwMode="auto">
              <a:xfrm>
                <a:off x="3120" y="9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2" name="Line 66">
                <a:extLst>
                  <a:ext uri="{FF2B5EF4-FFF2-40B4-BE49-F238E27FC236}">
                    <a16:creationId xmlns:a16="http://schemas.microsoft.com/office/drawing/2014/main" id="{AC080CB4-CB96-41FE-9649-7876180B6CB6}"/>
                  </a:ext>
                </a:extLst>
              </p:cNvPr>
              <p:cNvSpPr>
                <a:spLocks noChangeShapeType="1"/>
              </p:cNvSpPr>
              <p:nvPr/>
            </p:nvSpPr>
            <p:spPr bwMode="auto">
              <a:xfrm>
                <a:off x="3024" y="9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3" name="Line 67">
                <a:extLst>
                  <a:ext uri="{FF2B5EF4-FFF2-40B4-BE49-F238E27FC236}">
                    <a16:creationId xmlns:a16="http://schemas.microsoft.com/office/drawing/2014/main" id="{8E8DBA43-86E5-4A9B-8903-B9082140E916}"/>
                  </a:ext>
                </a:extLst>
              </p:cNvPr>
              <p:cNvSpPr>
                <a:spLocks noChangeShapeType="1"/>
              </p:cNvSpPr>
              <p:nvPr/>
            </p:nvSpPr>
            <p:spPr bwMode="auto">
              <a:xfrm>
                <a:off x="2544" y="1182"/>
                <a:ext cx="336"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4" name="Oval 68">
                <a:extLst>
                  <a:ext uri="{FF2B5EF4-FFF2-40B4-BE49-F238E27FC236}">
                    <a16:creationId xmlns:a16="http://schemas.microsoft.com/office/drawing/2014/main" id="{BE434974-F778-4885-9610-285D311B214F}"/>
                  </a:ext>
                </a:extLst>
              </p:cNvPr>
              <p:cNvSpPr>
                <a:spLocks noChangeArrowheads="1"/>
              </p:cNvSpPr>
              <p:nvPr/>
            </p:nvSpPr>
            <p:spPr bwMode="auto">
              <a:xfrm>
                <a:off x="3600" y="912"/>
                <a:ext cx="384" cy="384"/>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en-US" altLang="en-US" sz="2400">
                  <a:latin typeface="Comic Sans MS" panose="030F0702030302020204" pitchFamily="66" charset="0"/>
                </a:endParaRPr>
              </a:p>
            </p:txBody>
          </p:sp>
          <mc:AlternateContent xmlns:mc="http://schemas.openxmlformats.org/markup-compatibility/2006" xmlns:a14="http://schemas.microsoft.com/office/drawing/2010/main">
            <mc:Choice Requires="a14">
              <p:sp>
                <p:nvSpPr>
                  <p:cNvPr id="75" name="Text Box 69 1">
                    <a:extLst>
                      <a:ext uri="{FF2B5EF4-FFF2-40B4-BE49-F238E27FC236}">
                        <a16:creationId xmlns:a16="http://schemas.microsoft.com/office/drawing/2014/main" id="{32D295D6-852D-439C-83CD-1D2D76B34BA1}"/>
                      </a:ext>
                    </a:extLst>
                  </p:cNvPr>
                  <p:cNvSpPr txBox="1">
                    <a:spLocks noChangeArrowheads="1"/>
                  </p:cNvSpPr>
                  <p:nvPr/>
                </p:nvSpPr>
                <p:spPr bwMode="auto">
                  <a:xfrm>
                    <a:off x="3616" y="953"/>
                    <a:ext cx="384" cy="271"/>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buNone/>
                    </a:pPr>
                    <a14:m>
                      <m:oMathPara xmlns:m="http://schemas.openxmlformats.org/officeDocument/2006/math">
                        <m:oMathParaPr>
                          <m:jc m:val="centerGroup"/>
                        </m:oMathParaPr>
                        <m:oMath xmlns:m="http://schemas.openxmlformats.org/officeDocument/2006/math">
                          <m:sSub>
                            <m:sSubPr>
                              <m:ctrlPr>
                                <a:rPr lang="it-IT" altLang="it-IT" sz="2200" i="1" dirty="0" smtClean="0">
                                  <a:solidFill>
                                    <a:srgbClr val="E71224"/>
                                  </a:solidFill>
                                  <a:latin typeface="Cambria Math" panose="02040503050406030204" pitchFamily="18" charset="0"/>
                                </a:rPr>
                              </m:ctrlPr>
                            </m:sSubPr>
                            <m:e>
                              <m:r>
                                <a:rPr lang="it-IT" altLang="it-IT" sz="2200" i="1" dirty="0">
                                  <a:solidFill>
                                    <a:srgbClr val="E71224"/>
                                  </a:solidFill>
                                  <a:latin typeface="Cambria Math" panose="02040503050406030204" pitchFamily="18" charset="0"/>
                                </a:rPr>
                                <m:t>𝜇</m:t>
                              </m:r>
                            </m:e>
                            <m:sub>
                              <m:r>
                                <a:rPr lang="it-IT" altLang="it-IT" sz="2200" b="0" i="1" dirty="0" smtClean="0">
                                  <a:solidFill>
                                    <a:srgbClr val="E71224"/>
                                  </a:solidFill>
                                  <a:latin typeface="Cambria Math" panose="02040503050406030204" pitchFamily="18" charset="0"/>
                                </a:rPr>
                                <m:t>2</m:t>
                              </m:r>
                            </m:sub>
                          </m:sSub>
                        </m:oMath>
                      </m:oMathPara>
                    </a14:m>
                    <a:endParaRPr lang="en-GB" sz="2200" dirty="0"/>
                  </a:p>
                </p:txBody>
              </p:sp>
            </mc:Choice>
            <mc:Fallback xmlns="">
              <p:sp>
                <p:nvSpPr>
                  <p:cNvPr id="32" name="Text Box 69 1">
                    <a:extLst>
                      <a:ext uri="{FF2B5EF4-FFF2-40B4-BE49-F238E27FC236}">
                        <a16:creationId xmlns:a16="http://schemas.microsoft.com/office/drawing/2014/main" id="{A592B3BA-613B-4231-96D2-0B26812AF194}"/>
                      </a:ext>
                    </a:extLst>
                  </p:cNvPr>
                  <p:cNvSpPr txBox="1">
                    <a:spLocks noRot="1" noChangeAspect="1" noMove="1" noResize="1" noEditPoints="1" noAdjustHandles="1" noChangeArrowheads="1" noChangeShapeType="1" noTextEdit="1"/>
                  </p:cNvSpPr>
                  <p:nvPr/>
                </p:nvSpPr>
                <p:spPr bwMode="auto">
                  <a:xfrm>
                    <a:off x="3616" y="953"/>
                    <a:ext cx="384" cy="271"/>
                  </a:xfrm>
                  <a:prstGeom prst="rect">
                    <a:avLst/>
                  </a:prstGeom>
                  <a:blipFill>
                    <a:blip r:embed="rId13"/>
                    <a:stretch>
                      <a:fillRect b="-8451"/>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p:sp>
            <p:nvSpPr>
              <p:cNvPr id="76" name="Line 70">
                <a:extLst>
                  <a:ext uri="{FF2B5EF4-FFF2-40B4-BE49-F238E27FC236}">
                    <a16:creationId xmlns:a16="http://schemas.microsoft.com/office/drawing/2014/main" id="{19EFB81C-5BDD-4AA8-A987-2D3F361E6371}"/>
                  </a:ext>
                </a:extLst>
              </p:cNvPr>
              <p:cNvSpPr>
                <a:spLocks noChangeShapeType="1"/>
              </p:cNvSpPr>
              <p:nvPr/>
            </p:nvSpPr>
            <p:spPr bwMode="auto">
              <a:xfrm>
                <a:off x="3408" y="1104"/>
                <a:ext cx="1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7" name="Line 71">
                <a:extLst>
                  <a:ext uri="{FF2B5EF4-FFF2-40B4-BE49-F238E27FC236}">
                    <a16:creationId xmlns:a16="http://schemas.microsoft.com/office/drawing/2014/main" id="{6F6B0C9E-C41E-4478-9BF3-8EC3145B5EDA}"/>
                  </a:ext>
                </a:extLst>
              </p:cNvPr>
              <p:cNvSpPr>
                <a:spLocks noChangeShapeType="1"/>
              </p:cNvSpPr>
              <p:nvPr/>
            </p:nvSpPr>
            <p:spPr bwMode="auto">
              <a:xfrm>
                <a:off x="3984" y="1104"/>
                <a:ext cx="3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8" name="Line 72">
                <a:extLst>
                  <a:ext uri="{FF2B5EF4-FFF2-40B4-BE49-F238E27FC236}">
                    <a16:creationId xmlns:a16="http://schemas.microsoft.com/office/drawing/2014/main" id="{B606DF97-827C-414A-B409-557247923D40}"/>
                  </a:ext>
                </a:extLst>
              </p:cNvPr>
              <p:cNvSpPr>
                <a:spLocks noChangeShapeType="1"/>
              </p:cNvSpPr>
              <p:nvPr/>
            </p:nvSpPr>
            <p:spPr bwMode="auto">
              <a:xfrm>
                <a:off x="2640" y="1008"/>
                <a:ext cx="24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9" name="Line 73">
                <a:extLst>
                  <a:ext uri="{FF2B5EF4-FFF2-40B4-BE49-F238E27FC236}">
                    <a16:creationId xmlns:a16="http://schemas.microsoft.com/office/drawing/2014/main" id="{40C88013-3DE7-4D8D-B775-508DB9F5684E}"/>
                  </a:ext>
                </a:extLst>
              </p:cNvPr>
              <p:cNvSpPr>
                <a:spLocks noChangeShapeType="1"/>
              </p:cNvSpPr>
              <p:nvPr/>
            </p:nvSpPr>
            <p:spPr bwMode="auto">
              <a:xfrm flipH="1">
                <a:off x="1104" y="1536"/>
                <a:ext cx="321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0" name="Line 74">
                <a:extLst>
                  <a:ext uri="{FF2B5EF4-FFF2-40B4-BE49-F238E27FC236}">
                    <a16:creationId xmlns:a16="http://schemas.microsoft.com/office/drawing/2014/main" id="{B6F78B52-F5E9-4240-9092-B67A06631663}"/>
                  </a:ext>
                </a:extLst>
              </p:cNvPr>
              <p:cNvSpPr>
                <a:spLocks noChangeShapeType="1"/>
              </p:cNvSpPr>
              <p:nvPr/>
            </p:nvSpPr>
            <p:spPr bwMode="auto">
              <a:xfrm>
                <a:off x="1104" y="1182"/>
                <a:ext cx="0" cy="35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1" name="Line 75">
                <a:extLst>
                  <a:ext uri="{FF2B5EF4-FFF2-40B4-BE49-F238E27FC236}">
                    <a16:creationId xmlns:a16="http://schemas.microsoft.com/office/drawing/2014/main" id="{553B664D-3E1F-412C-9158-62BC18F9BCD1}"/>
                  </a:ext>
                </a:extLst>
              </p:cNvPr>
              <p:cNvSpPr>
                <a:spLocks noChangeShapeType="1"/>
              </p:cNvSpPr>
              <p:nvPr/>
            </p:nvSpPr>
            <p:spPr bwMode="auto">
              <a:xfrm flipV="1">
                <a:off x="4320" y="768"/>
                <a:ext cx="0" cy="76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2" name="Line 76">
                <a:extLst>
                  <a:ext uri="{FF2B5EF4-FFF2-40B4-BE49-F238E27FC236}">
                    <a16:creationId xmlns:a16="http://schemas.microsoft.com/office/drawing/2014/main" id="{5B98959E-B48E-47EE-A35F-9C7C010FE39A}"/>
                  </a:ext>
                </a:extLst>
              </p:cNvPr>
              <p:cNvSpPr>
                <a:spLocks noChangeShapeType="1"/>
              </p:cNvSpPr>
              <p:nvPr/>
            </p:nvSpPr>
            <p:spPr bwMode="auto">
              <a:xfrm flipH="1">
                <a:off x="2640" y="768"/>
                <a:ext cx="168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3" name="Line 77">
                <a:extLst>
                  <a:ext uri="{FF2B5EF4-FFF2-40B4-BE49-F238E27FC236}">
                    <a16:creationId xmlns:a16="http://schemas.microsoft.com/office/drawing/2014/main" id="{6F74A2B6-6A98-4A20-B4BD-D7E229723CF1}"/>
                  </a:ext>
                </a:extLst>
              </p:cNvPr>
              <p:cNvSpPr>
                <a:spLocks noChangeShapeType="1"/>
              </p:cNvSpPr>
              <p:nvPr/>
            </p:nvSpPr>
            <p:spPr bwMode="auto">
              <a:xfrm>
                <a:off x="2640" y="768"/>
                <a:ext cx="0" cy="2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mc:AlternateContent xmlns:mc="http://schemas.openxmlformats.org/markup-compatibility/2006" xmlns:a14="http://schemas.microsoft.com/office/drawing/2010/main">
            <mc:Choice Requires="a14">
              <p:sp>
                <p:nvSpPr>
                  <p:cNvPr id="84" name="Text Box 69 2">
                    <a:extLst>
                      <a:ext uri="{FF2B5EF4-FFF2-40B4-BE49-F238E27FC236}">
                        <a16:creationId xmlns:a16="http://schemas.microsoft.com/office/drawing/2014/main" id="{44481E8D-F7CC-44EB-AC60-DE6B67803450}"/>
                      </a:ext>
                    </a:extLst>
                  </p:cNvPr>
                  <p:cNvSpPr txBox="1">
                    <a:spLocks noChangeArrowheads="1"/>
                  </p:cNvSpPr>
                  <p:nvPr/>
                </p:nvSpPr>
                <p:spPr bwMode="auto">
                  <a:xfrm>
                    <a:off x="3324" y="1274"/>
                    <a:ext cx="1352" cy="271"/>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buNone/>
                    </a:pPr>
                    <a14:m>
                      <m:oMathPara xmlns:m="http://schemas.openxmlformats.org/officeDocument/2006/math">
                        <m:oMathParaPr>
                          <m:jc m:val="centerGroup"/>
                        </m:oMathParaPr>
                        <m:oMath xmlns:m="http://schemas.openxmlformats.org/officeDocument/2006/math">
                          <m:sSub>
                            <m:sSubPr>
                              <m:ctrlPr>
                                <a:rPr lang="it-IT" altLang="it-IT" sz="2200" b="0" i="1" dirty="0" smtClean="0">
                                  <a:solidFill>
                                    <a:srgbClr val="E71224"/>
                                  </a:solidFill>
                                  <a:latin typeface="Cambria Math" panose="02040503050406030204" pitchFamily="18" charset="0"/>
                                </a:rPr>
                              </m:ctrlPr>
                            </m:sSubPr>
                            <m:e>
                              <m:r>
                                <a:rPr lang="it-IT" altLang="it-IT" sz="2200" b="0" i="1" dirty="0" smtClean="0">
                                  <a:solidFill>
                                    <a:srgbClr val="E71224"/>
                                  </a:solidFill>
                                  <a:latin typeface="Cambria Math" panose="02040503050406030204" pitchFamily="18" charset="0"/>
                                </a:rPr>
                                <m:t>𝑟</m:t>
                              </m:r>
                            </m:e>
                            <m:sub>
                              <m:r>
                                <a:rPr lang="it-IT" altLang="it-IT" sz="2200" b="0" i="1" dirty="0" smtClean="0">
                                  <a:solidFill>
                                    <a:srgbClr val="E71224"/>
                                  </a:solidFill>
                                  <a:latin typeface="Cambria Math" panose="02040503050406030204" pitchFamily="18" charset="0"/>
                                </a:rPr>
                                <m:t>21</m:t>
                              </m:r>
                            </m:sub>
                          </m:sSub>
                          <m:r>
                            <a:rPr lang="it-IT" altLang="it-IT" sz="2200" b="0" i="1" dirty="0" smtClean="0">
                              <a:solidFill>
                                <a:srgbClr val="E71224"/>
                              </a:solidFill>
                              <a:latin typeface="Cambria Math" panose="02040503050406030204" pitchFamily="18" charset="0"/>
                            </a:rPr>
                            <m:t>=</m:t>
                          </m:r>
                          <m:r>
                            <a:rPr lang="it-IT" altLang="it-IT" sz="2200" b="0" i="1" dirty="0" smtClean="0">
                              <a:solidFill>
                                <a:srgbClr val="E71224"/>
                              </a:solidFill>
                              <a:latin typeface="Cambria Math" panose="02040503050406030204" pitchFamily="18" charset="0"/>
                            </a:rPr>
                            <m:t>𝑝</m:t>
                          </m:r>
                        </m:oMath>
                      </m:oMathPara>
                    </a14:m>
                    <a:endParaRPr lang="en-GB" sz="2200" dirty="0"/>
                  </a:p>
                </p:txBody>
              </p:sp>
            </mc:Choice>
            <mc:Fallback xmlns="">
              <p:sp>
                <p:nvSpPr>
                  <p:cNvPr id="49" name="Text Box 69 2">
                    <a:extLst>
                      <a:ext uri="{FF2B5EF4-FFF2-40B4-BE49-F238E27FC236}">
                        <a16:creationId xmlns:a16="http://schemas.microsoft.com/office/drawing/2014/main" id="{44198873-BE31-4A44-AD55-3411A9296311}"/>
                      </a:ext>
                    </a:extLst>
                  </p:cNvPr>
                  <p:cNvSpPr txBox="1">
                    <a:spLocks noRot="1" noChangeAspect="1" noMove="1" noResize="1" noEditPoints="1" noAdjustHandles="1" noChangeArrowheads="1" noChangeShapeType="1" noTextEdit="1"/>
                  </p:cNvSpPr>
                  <p:nvPr/>
                </p:nvSpPr>
                <p:spPr bwMode="auto">
                  <a:xfrm>
                    <a:off x="3324" y="1274"/>
                    <a:ext cx="1352" cy="271"/>
                  </a:xfrm>
                  <a:prstGeom prst="rect">
                    <a:avLst/>
                  </a:prstGeom>
                  <a:blipFill>
                    <a:blip r:embed="rId14"/>
                    <a:stretch>
                      <a:fillRect b="-11429"/>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5" name="Text Box 69 3">
                    <a:extLst>
                      <a:ext uri="{FF2B5EF4-FFF2-40B4-BE49-F238E27FC236}">
                        <a16:creationId xmlns:a16="http://schemas.microsoft.com/office/drawing/2014/main" id="{88597055-2AA0-4AF5-85C1-F9EB26E352B9}"/>
                      </a:ext>
                    </a:extLst>
                  </p:cNvPr>
                  <p:cNvSpPr txBox="1">
                    <a:spLocks noChangeArrowheads="1"/>
                  </p:cNvSpPr>
                  <p:nvPr/>
                </p:nvSpPr>
                <p:spPr bwMode="auto">
                  <a:xfrm>
                    <a:off x="3116" y="460"/>
                    <a:ext cx="1352" cy="271"/>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buNone/>
                    </a:pPr>
                    <a14:m>
                      <m:oMathPara xmlns:m="http://schemas.openxmlformats.org/officeDocument/2006/math">
                        <m:oMathParaPr>
                          <m:jc m:val="centerGroup"/>
                        </m:oMathParaPr>
                        <m:oMath xmlns:m="http://schemas.openxmlformats.org/officeDocument/2006/math">
                          <m:sSub>
                            <m:sSubPr>
                              <m:ctrlPr>
                                <a:rPr lang="it-IT" altLang="it-IT" sz="2200" b="0" i="1" dirty="0" smtClean="0">
                                  <a:solidFill>
                                    <a:srgbClr val="E71224"/>
                                  </a:solidFill>
                                  <a:latin typeface="Cambria Math" panose="02040503050406030204" pitchFamily="18" charset="0"/>
                                </a:rPr>
                              </m:ctrlPr>
                            </m:sSubPr>
                            <m:e>
                              <m:r>
                                <a:rPr lang="it-IT" altLang="it-IT" sz="2200" b="0" i="1" dirty="0" smtClean="0">
                                  <a:solidFill>
                                    <a:srgbClr val="E71224"/>
                                  </a:solidFill>
                                  <a:latin typeface="Cambria Math" panose="02040503050406030204" pitchFamily="18" charset="0"/>
                                </a:rPr>
                                <m:t>𝑟</m:t>
                              </m:r>
                            </m:e>
                            <m:sub>
                              <m:r>
                                <a:rPr lang="it-IT" altLang="it-IT" sz="2200" b="0" i="1" dirty="0" smtClean="0">
                                  <a:solidFill>
                                    <a:srgbClr val="E71224"/>
                                  </a:solidFill>
                                  <a:latin typeface="Cambria Math" panose="02040503050406030204" pitchFamily="18" charset="0"/>
                                </a:rPr>
                                <m:t>22</m:t>
                              </m:r>
                            </m:sub>
                          </m:sSub>
                          <m:r>
                            <a:rPr lang="it-IT" altLang="it-IT" sz="2200" b="0" i="1" dirty="0" smtClean="0">
                              <a:solidFill>
                                <a:srgbClr val="E71224"/>
                              </a:solidFill>
                              <a:latin typeface="Cambria Math" panose="02040503050406030204" pitchFamily="18" charset="0"/>
                            </a:rPr>
                            <m:t>=1−</m:t>
                          </m:r>
                          <m:r>
                            <a:rPr lang="it-IT" altLang="it-IT" sz="2200" b="0" i="1" dirty="0" smtClean="0">
                              <a:solidFill>
                                <a:srgbClr val="E71224"/>
                              </a:solidFill>
                              <a:latin typeface="Cambria Math" panose="02040503050406030204" pitchFamily="18" charset="0"/>
                            </a:rPr>
                            <m:t>𝑝</m:t>
                          </m:r>
                        </m:oMath>
                      </m:oMathPara>
                    </a14:m>
                    <a:endParaRPr lang="en-GB" sz="2200" dirty="0"/>
                  </a:p>
                </p:txBody>
              </p:sp>
            </mc:Choice>
            <mc:Fallback xmlns="">
              <p:sp>
                <p:nvSpPr>
                  <p:cNvPr id="50" name="Text Box 69 3">
                    <a:extLst>
                      <a:ext uri="{FF2B5EF4-FFF2-40B4-BE49-F238E27FC236}">
                        <a16:creationId xmlns:a16="http://schemas.microsoft.com/office/drawing/2014/main" id="{85FE9DCF-C751-46DE-9C43-4F7EC7534075}"/>
                      </a:ext>
                    </a:extLst>
                  </p:cNvPr>
                  <p:cNvSpPr txBox="1">
                    <a:spLocks noRot="1" noChangeAspect="1" noMove="1" noResize="1" noEditPoints="1" noAdjustHandles="1" noChangeArrowheads="1" noChangeShapeType="1" noTextEdit="1"/>
                  </p:cNvSpPr>
                  <p:nvPr/>
                </p:nvSpPr>
                <p:spPr bwMode="auto">
                  <a:xfrm>
                    <a:off x="3116" y="460"/>
                    <a:ext cx="1352" cy="271"/>
                  </a:xfrm>
                  <a:prstGeom prst="rect">
                    <a:avLst/>
                  </a:prstGeom>
                  <a:blipFill>
                    <a:blip r:embed="rId15"/>
                    <a:stretch>
                      <a:fillRect b="-11429"/>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p:grpSp>
        <mc:AlternateContent xmlns:mc="http://schemas.openxmlformats.org/markup-compatibility/2006" xmlns:a14="http://schemas.microsoft.com/office/drawing/2010/main">
          <mc:Choice Requires="a14">
            <p:sp>
              <p:nvSpPr>
                <p:cNvPr id="53" name="Rettangolo 52">
                  <a:extLst>
                    <a:ext uri="{FF2B5EF4-FFF2-40B4-BE49-F238E27FC236}">
                      <a16:creationId xmlns:a16="http://schemas.microsoft.com/office/drawing/2014/main" id="{CCD55B3F-1A43-4BAA-8F4A-86A740DD7EB7}"/>
                    </a:ext>
                  </a:extLst>
                </p:cNvPr>
                <p:cNvSpPr/>
                <p:nvPr/>
              </p:nvSpPr>
              <p:spPr>
                <a:xfrm>
                  <a:off x="3281405" y="2795848"/>
                  <a:ext cx="804195"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altLang="it-IT" i="1" dirty="0">
                            <a:solidFill>
                              <a:srgbClr val="E71224"/>
                            </a:solidFill>
                            <a:latin typeface="Cambria Math" panose="02040503050406030204" pitchFamily="18" charset="0"/>
                          </a:rPr>
                          <m:t>𝑛</m:t>
                        </m:r>
                        <m:r>
                          <a:rPr lang="it-IT" altLang="it-IT" i="1" dirty="0">
                            <a:solidFill>
                              <a:srgbClr val="E71224"/>
                            </a:solidFill>
                            <a:latin typeface="Cambria Math" panose="02040503050406030204" pitchFamily="18" charset="0"/>
                          </a:rPr>
                          <m:t>=3</m:t>
                        </m:r>
                      </m:oMath>
                    </m:oMathPara>
                  </a14:m>
                  <a:endParaRPr lang="it-IT" altLang="it-IT" dirty="0">
                    <a:solidFill>
                      <a:srgbClr val="E71224"/>
                    </a:solidFill>
                  </a:endParaRPr>
                </a:p>
              </p:txBody>
            </p:sp>
          </mc:Choice>
          <mc:Fallback xmlns="">
            <p:sp>
              <p:nvSpPr>
                <p:cNvPr id="53" name="Rettangolo 52">
                  <a:extLst>
                    <a:ext uri="{FF2B5EF4-FFF2-40B4-BE49-F238E27FC236}">
                      <a16:creationId xmlns:a16="http://schemas.microsoft.com/office/drawing/2014/main" id="{CCD55B3F-1A43-4BAA-8F4A-86A740DD7EB7}"/>
                    </a:ext>
                  </a:extLst>
                </p:cNvPr>
                <p:cNvSpPr>
                  <a:spLocks noRot="1" noChangeAspect="1" noMove="1" noResize="1" noEditPoints="1" noAdjustHandles="1" noChangeArrowheads="1" noChangeShapeType="1" noTextEdit="1"/>
                </p:cNvSpPr>
                <p:nvPr/>
              </p:nvSpPr>
              <p:spPr>
                <a:xfrm>
                  <a:off x="3281405" y="2795848"/>
                  <a:ext cx="804195" cy="369332"/>
                </a:xfrm>
                <a:prstGeom prst="rect">
                  <a:avLst/>
                </a:prstGeom>
                <a:blipFill>
                  <a:blip r:embed="rId16"/>
                  <a:stretch>
                    <a:fillRect/>
                  </a:stretch>
                </a:blipFill>
              </p:spPr>
              <p:txBody>
                <a:bodyPr/>
                <a:lstStyle/>
                <a:p>
                  <a:r>
                    <a:rPr lang="en-GB">
                      <a:noFill/>
                    </a:rPr>
                    <a:t> </a:t>
                  </a:r>
                </a:p>
              </p:txBody>
            </p:sp>
          </mc:Fallback>
        </mc:AlternateContent>
      </p:grpSp>
      <p:pic>
        <p:nvPicPr>
          <p:cNvPr id="25" name="Immagine 24">
            <a:extLst>
              <a:ext uri="{FF2B5EF4-FFF2-40B4-BE49-F238E27FC236}">
                <a16:creationId xmlns:a16="http://schemas.microsoft.com/office/drawing/2014/main" id="{D0843DED-245E-4370-BB57-8FAB6E0A225F}"/>
              </a:ext>
            </a:extLst>
          </p:cNvPr>
          <p:cNvPicPr>
            <a:picLocks noChangeAspect="1"/>
          </p:cNvPicPr>
          <p:nvPr>
            <p:custDataLst>
              <p:tags r:id="rId1"/>
            </p:custDataLst>
          </p:nvPr>
        </p:nvPicPr>
        <p:blipFill>
          <a:blip r:embed="rId17">
            <a:extLst>
              <a:ext uri="{28A0092B-C50C-407E-A947-70E740481C1C}">
                <a14:useLocalDpi xmlns:a14="http://schemas.microsoft.com/office/drawing/2010/main" val="0"/>
              </a:ext>
            </a:extLst>
          </a:blip>
          <a:stretch>
            <a:fillRect/>
          </a:stretch>
        </p:blipFill>
        <p:spPr>
          <a:xfrm>
            <a:off x="5909264" y="1527391"/>
            <a:ext cx="3190857" cy="1216000"/>
          </a:xfrm>
          <a:prstGeom prst="rect">
            <a:avLst/>
          </a:prstGeom>
        </p:spPr>
      </p:pic>
      <p:pic>
        <p:nvPicPr>
          <p:cNvPr id="27" name="Immagine 26">
            <a:extLst>
              <a:ext uri="{FF2B5EF4-FFF2-40B4-BE49-F238E27FC236}">
                <a16:creationId xmlns:a16="http://schemas.microsoft.com/office/drawing/2014/main" id="{F886E561-E89A-4D45-ADA3-B4659AB15D19}"/>
              </a:ext>
            </a:extLst>
          </p:cNvPr>
          <p:cNvPicPr>
            <a:picLocks noChangeAspect="1"/>
          </p:cNvPicPr>
          <p:nvPr>
            <p:custDataLst>
              <p:tags r:id="rId2"/>
            </p:custDataLst>
          </p:nvPr>
        </p:nvPicPr>
        <p:blipFill>
          <a:blip r:embed="rId18">
            <a:extLst>
              <a:ext uri="{28A0092B-C50C-407E-A947-70E740481C1C}">
                <a14:useLocalDpi xmlns:a14="http://schemas.microsoft.com/office/drawing/2010/main" val="0"/>
              </a:ext>
            </a:extLst>
          </a:blip>
          <a:stretch>
            <a:fillRect/>
          </a:stretch>
        </p:blipFill>
        <p:spPr>
          <a:xfrm>
            <a:off x="5867074" y="2979455"/>
            <a:ext cx="3064381" cy="1216000"/>
          </a:xfrm>
          <a:prstGeom prst="rect">
            <a:avLst/>
          </a:prstGeom>
        </p:spPr>
      </p:pic>
      <p:pic>
        <p:nvPicPr>
          <p:cNvPr id="19" name="Immagine 18">
            <a:extLst>
              <a:ext uri="{FF2B5EF4-FFF2-40B4-BE49-F238E27FC236}">
                <a16:creationId xmlns:a16="http://schemas.microsoft.com/office/drawing/2014/main" id="{DEA20ACF-8C86-4148-9748-CB1768FD1696}"/>
              </a:ext>
            </a:extLst>
          </p:cNvPr>
          <p:cNvPicPr>
            <a:picLocks noChangeAspect="1"/>
          </p:cNvPicPr>
          <p:nvPr>
            <p:custDataLst>
              <p:tags r:id="rId3"/>
            </p:custDataLst>
          </p:nvPr>
        </p:nvPicPr>
        <p:blipFill>
          <a:blip r:embed="rId19">
            <a:extLst>
              <a:ext uri="{28A0092B-C50C-407E-A947-70E740481C1C}">
                <a14:useLocalDpi xmlns:a14="http://schemas.microsoft.com/office/drawing/2010/main" val="0"/>
              </a:ext>
            </a:extLst>
          </a:blip>
          <a:stretch>
            <a:fillRect/>
          </a:stretch>
        </p:blipFill>
        <p:spPr>
          <a:xfrm>
            <a:off x="489913" y="5859615"/>
            <a:ext cx="3596322" cy="502342"/>
          </a:xfrm>
          <a:prstGeom prst="rect">
            <a:avLst/>
          </a:prstGeom>
        </p:spPr>
      </p:pic>
      <p:pic>
        <p:nvPicPr>
          <p:cNvPr id="21" name="Immagine 20">
            <a:extLst>
              <a:ext uri="{FF2B5EF4-FFF2-40B4-BE49-F238E27FC236}">
                <a16:creationId xmlns:a16="http://schemas.microsoft.com/office/drawing/2014/main" id="{1EDBC71F-E8F5-4332-8368-97E919F2FEBE}"/>
              </a:ext>
            </a:extLst>
          </p:cNvPr>
          <p:cNvPicPr>
            <a:picLocks noChangeAspect="1"/>
          </p:cNvPicPr>
          <p:nvPr>
            <p:custDataLst>
              <p:tags r:id="rId4"/>
            </p:custDataLst>
          </p:nvPr>
        </p:nvPicPr>
        <p:blipFill>
          <a:blip r:embed="rId20">
            <a:extLst>
              <a:ext uri="{28A0092B-C50C-407E-A947-70E740481C1C}">
                <a14:useLocalDpi xmlns:a14="http://schemas.microsoft.com/office/drawing/2010/main" val="0"/>
              </a:ext>
            </a:extLst>
          </a:blip>
          <a:stretch>
            <a:fillRect/>
          </a:stretch>
        </p:blipFill>
        <p:spPr>
          <a:xfrm>
            <a:off x="5645899" y="5817257"/>
            <a:ext cx="3463014" cy="502342"/>
          </a:xfrm>
          <a:prstGeom prst="rect">
            <a:avLst/>
          </a:prstGeom>
        </p:spPr>
      </p:pic>
      <p:pic>
        <p:nvPicPr>
          <p:cNvPr id="23" name="Immagine 22">
            <a:extLst>
              <a:ext uri="{FF2B5EF4-FFF2-40B4-BE49-F238E27FC236}">
                <a16:creationId xmlns:a16="http://schemas.microsoft.com/office/drawing/2014/main" id="{95F2E40B-8CA9-4769-A70F-3CABC553AEC9}"/>
              </a:ext>
            </a:extLst>
          </p:cNvPr>
          <p:cNvPicPr>
            <a:picLocks noChangeAspect="1"/>
          </p:cNvPicPr>
          <p:nvPr>
            <p:custDataLst>
              <p:tags r:id="rId5"/>
            </p:custDataLst>
          </p:nvPr>
        </p:nvPicPr>
        <p:blipFill>
          <a:blip r:embed="rId21">
            <a:extLst>
              <a:ext uri="{28A0092B-C50C-407E-A947-70E740481C1C}">
                <a14:useLocalDpi xmlns:a14="http://schemas.microsoft.com/office/drawing/2010/main" val="0"/>
              </a:ext>
            </a:extLst>
          </a:blip>
          <a:stretch>
            <a:fillRect/>
          </a:stretch>
        </p:blipFill>
        <p:spPr>
          <a:xfrm>
            <a:off x="564066" y="6567987"/>
            <a:ext cx="3463014" cy="502342"/>
          </a:xfrm>
          <a:prstGeom prst="rect">
            <a:avLst/>
          </a:prstGeom>
        </p:spPr>
      </p:pic>
      <p:pic>
        <p:nvPicPr>
          <p:cNvPr id="26" name="Immagine 25">
            <a:extLst>
              <a:ext uri="{FF2B5EF4-FFF2-40B4-BE49-F238E27FC236}">
                <a16:creationId xmlns:a16="http://schemas.microsoft.com/office/drawing/2014/main" id="{DE832C6E-552C-407D-8620-F4139235E2DA}"/>
              </a:ext>
            </a:extLst>
          </p:cNvPr>
          <p:cNvPicPr>
            <a:picLocks noChangeAspect="1"/>
          </p:cNvPicPr>
          <p:nvPr>
            <p:custDataLst>
              <p:tags r:id="rId6"/>
            </p:custDataLst>
          </p:nvPr>
        </p:nvPicPr>
        <p:blipFill>
          <a:blip r:embed="rId22">
            <a:extLst>
              <a:ext uri="{28A0092B-C50C-407E-A947-70E740481C1C}">
                <a14:useLocalDpi xmlns:a14="http://schemas.microsoft.com/office/drawing/2010/main" val="0"/>
              </a:ext>
            </a:extLst>
          </a:blip>
          <a:stretch>
            <a:fillRect/>
          </a:stretch>
        </p:blipFill>
        <p:spPr>
          <a:xfrm>
            <a:off x="5671839" y="6617928"/>
            <a:ext cx="3463014" cy="502342"/>
          </a:xfrm>
          <a:prstGeom prst="rect">
            <a:avLst/>
          </a:prstGeom>
        </p:spPr>
      </p:pic>
      <p:pic>
        <p:nvPicPr>
          <p:cNvPr id="16" name="Immagine 15">
            <a:extLst>
              <a:ext uri="{FF2B5EF4-FFF2-40B4-BE49-F238E27FC236}">
                <a16:creationId xmlns:a16="http://schemas.microsoft.com/office/drawing/2014/main" id="{C2484484-E361-4645-B593-74C33924E911}"/>
              </a:ext>
            </a:extLst>
          </p:cNvPr>
          <p:cNvPicPr>
            <a:picLocks noChangeAspect="1"/>
          </p:cNvPicPr>
          <p:nvPr>
            <p:custDataLst>
              <p:tags r:id="rId7"/>
            </p:custDataLst>
          </p:nvPr>
        </p:nvPicPr>
        <p:blipFill>
          <a:blip r:embed="rId23">
            <a:extLst>
              <a:ext uri="{28A0092B-C50C-407E-A947-70E740481C1C}">
                <a14:useLocalDpi xmlns:a14="http://schemas.microsoft.com/office/drawing/2010/main" val="0"/>
              </a:ext>
            </a:extLst>
          </a:blip>
          <a:stretch>
            <a:fillRect/>
          </a:stretch>
        </p:blipFill>
        <p:spPr>
          <a:xfrm>
            <a:off x="3354076" y="4899653"/>
            <a:ext cx="3443795" cy="677406"/>
          </a:xfrm>
          <a:prstGeom prst="rect">
            <a:avLst/>
          </a:prstGeom>
        </p:spPr>
      </p:pic>
      <p:pic>
        <p:nvPicPr>
          <p:cNvPr id="29" name="Immagine 28">
            <a:extLst>
              <a:ext uri="{FF2B5EF4-FFF2-40B4-BE49-F238E27FC236}">
                <a16:creationId xmlns:a16="http://schemas.microsoft.com/office/drawing/2014/main" id="{B0E8D9BD-F9E0-430F-9D62-E50F136874C0}"/>
              </a:ext>
            </a:extLst>
          </p:cNvPr>
          <p:cNvPicPr>
            <a:picLocks noChangeAspect="1"/>
          </p:cNvPicPr>
          <p:nvPr>
            <p:custDataLst>
              <p:tags r:id="rId8"/>
            </p:custDataLst>
          </p:nvPr>
        </p:nvPicPr>
        <p:blipFill>
          <a:blip r:embed="rId24">
            <a:extLst>
              <a:ext uri="{28A0092B-C50C-407E-A947-70E740481C1C}">
                <a14:useLocalDpi xmlns:a14="http://schemas.microsoft.com/office/drawing/2010/main" val="0"/>
              </a:ext>
            </a:extLst>
          </a:blip>
          <a:stretch>
            <a:fillRect/>
          </a:stretch>
        </p:blipFill>
        <p:spPr>
          <a:xfrm>
            <a:off x="918445" y="3473150"/>
            <a:ext cx="3793219" cy="293333"/>
          </a:xfrm>
          <a:prstGeom prst="rect">
            <a:avLst/>
          </a:prstGeom>
        </p:spPr>
      </p:pic>
    </p:spTree>
    <p:extLst>
      <p:ext uri="{BB962C8B-B14F-4D97-AF65-F5344CB8AC3E}">
        <p14:creationId xmlns:p14="http://schemas.microsoft.com/office/powerpoint/2010/main" val="111391029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3AAFAFC-274F-4656-80C8-4845323C57B4}"/>
              </a:ext>
            </a:extLst>
          </p:cNvPr>
          <p:cNvSpPr>
            <a:spLocks noGrp="1"/>
          </p:cNvSpPr>
          <p:nvPr>
            <p:ph type="title"/>
          </p:nvPr>
        </p:nvSpPr>
        <p:spPr/>
        <p:txBody>
          <a:bodyPr/>
          <a:lstStyle/>
          <a:p>
            <a:r>
              <a:rPr lang="en-GB" dirty="0"/>
              <a:t>Examples (cont’d)</a:t>
            </a:r>
          </a:p>
        </p:txBody>
      </p:sp>
      <mc:AlternateContent xmlns:mc="http://schemas.openxmlformats.org/markup-compatibility/2006" xmlns:a14="http://schemas.microsoft.com/office/drawing/2010/main">
        <mc:Choice Requires="a14">
          <p:sp>
            <p:nvSpPr>
              <p:cNvPr id="3" name="Segnaposto contenuto 2">
                <a:extLst>
                  <a:ext uri="{FF2B5EF4-FFF2-40B4-BE49-F238E27FC236}">
                    <a16:creationId xmlns:a16="http://schemas.microsoft.com/office/drawing/2014/main" id="{F9CF591F-19C9-462D-B3AB-BFC240F01CE8}"/>
                  </a:ext>
                </a:extLst>
              </p:cNvPr>
              <p:cNvSpPr>
                <a:spLocks noGrp="1"/>
              </p:cNvSpPr>
              <p:nvPr>
                <p:ph idx="1"/>
              </p:nvPr>
            </p:nvSpPr>
            <p:spPr>
              <a:xfrm>
                <a:off x="332510" y="1006763"/>
                <a:ext cx="9445336" cy="6552911"/>
              </a:xfrm>
            </p:spPr>
            <p:txBody>
              <a:bodyPr>
                <a:normAutofit lnSpcReduction="10000"/>
              </a:bodyPr>
              <a:lstStyle/>
              <a:p>
                <a:r>
                  <a:rPr lang="en-GB" sz="1900" dirty="0">
                    <a:solidFill>
                      <a:srgbClr val="E71224"/>
                    </a:solidFill>
                  </a:rPr>
                  <a:t> Example 9: </a:t>
                </a:r>
                <a:r>
                  <a:rPr lang="en-GB" sz="1900" dirty="0"/>
                  <a:t>Consider a </a:t>
                </a:r>
                <a:r>
                  <a:rPr lang="en-GB" sz="1900" dirty="0">
                    <a:solidFill>
                      <a:srgbClr val="E71224"/>
                    </a:solidFill>
                  </a:rPr>
                  <a:t>closed network</a:t>
                </a:r>
                <a:r>
                  <a:rPr lang="en-GB" sz="1900" dirty="0"/>
                  <a:t> with a </a:t>
                </a:r>
                <a:r>
                  <a:rPr lang="en-GB" sz="1900" dirty="0">
                    <a:solidFill>
                      <a:srgbClr val="E71224"/>
                    </a:solidFill>
                  </a:rPr>
                  <a:t>M/M/1</a:t>
                </a:r>
                <a:r>
                  <a:rPr lang="en-GB" sz="1900" dirty="0"/>
                  <a:t> and a </a:t>
                </a:r>
                <a:r>
                  <a:rPr lang="en-GB" sz="1900" dirty="0">
                    <a:solidFill>
                      <a:srgbClr val="E71224"/>
                    </a:solidFill>
                  </a:rPr>
                  <a:t>M/M/2</a:t>
                </a:r>
                <a:r>
                  <a:rPr lang="en-GB" sz="1900" dirty="0"/>
                  <a:t> station</a:t>
                </a:r>
                <a:endParaRPr lang="en-GB" sz="1900" dirty="0">
                  <a:solidFill>
                    <a:srgbClr val="E71224"/>
                  </a:solidFill>
                </a:endParaRPr>
              </a:p>
              <a:p>
                <a:endParaRPr lang="en-GB" sz="3000" dirty="0">
                  <a:solidFill>
                    <a:srgbClr val="E71224"/>
                  </a:solidFill>
                </a:endParaRPr>
              </a:p>
              <a:p>
                <a:endParaRPr lang="en-GB" dirty="0">
                  <a:solidFill>
                    <a:srgbClr val="E71224"/>
                  </a:solidFill>
                </a:endParaRPr>
              </a:p>
              <a:p>
                <a:endParaRPr lang="en-GB" dirty="0">
                  <a:solidFill>
                    <a:srgbClr val="E71224"/>
                  </a:solidFill>
                </a:endParaRPr>
              </a:p>
              <a:p>
                <a:endParaRPr lang="en-GB" sz="3000" dirty="0">
                  <a:solidFill>
                    <a:srgbClr val="E71224"/>
                  </a:solidFill>
                </a:endParaRPr>
              </a:p>
              <a:p>
                <a:r>
                  <a:rPr lang="en-GB" sz="1900" dirty="0"/>
                  <a:t>From the</a:t>
                </a:r>
                <a:r>
                  <a:rPr lang="en-US" altLang="it-IT" sz="1900" dirty="0"/>
                  <a:t> </a:t>
                </a:r>
                <a14:m>
                  <m:oMath xmlns:m="http://schemas.openxmlformats.org/officeDocument/2006/math">
                    <m:r>
                      <a:rPr lang="en-US" altLang="it-IT" sz="1900" i="1" dirty="0">
                        <a:solidFill>
                          <a:srgbClr val="E71224"/>
                        </a:solidFill>
                        <a:latin typeface="Cambria Math" panose="02040503050406030204" pitchFamily="18" charset="0"/>
                      </a:rPr>
                      <m:t>𝜅</m:t>
                    </m:r>
                  </m:oMath>
                </a14:m>
                <a:r>
                  <a:rPr lang="en-US" altLang="it-IT" sz="1900" dirty="0"/>
                  <a:t> definition, one has that </a:t>
                </a:r>
              </a:p>
              <a:p>
                <a:endParaRPr lang="en-US" altLang="it-IT" sz="4000" dirty="0"/>
              </a:p>
              <a:p>
                <a:pPr marL="0" indent="0">
                  <a:buNone/>
                </a:pPr>
                <a:endParaRPr lang="en-US" altLang="it-IT" sz="1000" dirty="0"/>
              </a:p>
              <a:p>
                <a:r>
                  <a:rPr lang="en-US" altLang="it-IT" sz="1900" dirty="0"/>
                  <a:t>Then by substituting on </a:t>
                </a:r>
                <a14:m>
                  <m:oMath xmlns:m="http://schemas.openxmlformats.org/officeDocument/2006/math">
                    <m:r>
                      <a:rPr lang="en-US" altLang="it-IT" sz="1900" i="1" dirty="0">
                        <a:solidFill>
                          <a:srgbClr val="E71224"/>
                        </a:solidFill>
                        <a:latin typeface="Cambria Math" panose="02040503050406030204" pitchFamily="18" charset="0"/>
                      </a:rPr>
                      <m:t>𝜅</m:t>
                    </m:r>
                  </m:oMath>
                </a14:m>
                <a:r>
                  <a:rPr lang="en-US" altLang="it-IT" sz="1900" dirty="0"/>
                  <a:t> one derives</a:t>
                </a:r>
              </a:p>
              <a:p>
                <a:endParaRPr lang="en-US" altLang="it-IT" sz="4500" dirty="0"/>
              </a:p>
              <a:p>
                <a:pPr marL="0" indent="0" algn="ctr">
                  <a:buNone/>
                </a:pPr>
                <a:endParaRPr lang="en-US" altLang="it-IT" sz="500" dirty="0"/>
              </a:p>
              <a:p>
                <a:pPr marL="0" indent="0" algn="ctr">
                  <a:buNone/>
                </a:pPr>
                <a:endParaRPr lang="en-US" altLang="it-IT" sz="500" dirty="0"/>
              </a:p>
              <a:p>
                <a:pPr marL="0" indent="0" algn="ctr">
                  <a:buNone/>
                </a:pPr>
                <a:endParaRPr lang="en-US" altLang="it-IT" sz="500" dirty="0"/>
              </a:p>
              <a:p>
                <a:pPr marL="0" indent="0" algn="ctr">
                  <a:buNone/>
                </a:pPr>
                <a:endParaRPr lang="en-US" altLang="it-IT" sz="500" dirty="0"/>
              </a:p>
              <a:p>
                <a:pPr>
                  <a:lnSpc>
                    <a:spcPct val="110000"/>
                  </a:lnSpc>
                </a:pPr>
                <a:r>
                  <a:rPr lang="en-US" altLang="it-IT" sz="1900" dirty="0">
                    <a:solidFill>
                      <a:srgbClr val="E71224"/>
                    </a:solidFill>
                  </a:rPr>
                  <a:t>Remark: </a:t>
                </a:r>
                <a:r>
                  <a:rPr lang="en-US" altLang="it-IT" sz="1900" dirty="0"/>
                  <a:t>The GN-Theorem’s advantage is that it allows to determine the QN’s steady-state probability by means of an e</a:t>
                </a:r>
                <a:r>
                  <a:rPr lang="en-US" sz="1900" dirty="0"/>
                  <a:t>fficient recursive algorithm and </a:t>
                </a:r>
                <a:r>
                  <a:rPr lang="en-US" altLang="it-IT" sz="1900" dirty="0"/>
                  <a:t>without passing through its CT-MC </a:t>
                </a:r>
                <a:r>
                  <a:rPr lang="en-US" altLang="it-IT" sz="1900" dirty="0" err="1"/>
                  <a:t>modellization</a:t>
                </a:r>
                <a:r>
                  <a:rPr lang="en-US" altLang="it-IT" sz="1900" dirty="0"/>
                  <a:t>, which can be very hard, for large QNs</a:t>
                </a:r>
                <a:endParaRPr lang="en-GB" sz="1900" dirty="0">
                  <a:solidFill>
                    <a:srgbClr val="E71224"/>
                  </a:solidFill>
                </a:endParaRPr>
              </a:p>
              <a:p>
                <a:endParaRPr lang="en-GB" sz="4200" dirty="0">
                  <a:solidFill>
                    <a:srgbClr val="E71224"/>
                  </a:solidFill>
                </a:endParaRPr>
              </a:p>
              <a:p>
                <a:endParaRPr lang="en-GB" dirty="0">
                  <a:solidFill>
                    <a:srgbClr val="E71224"/>
                  </a:solidFill>
                </a:endParaRPr>
              </a:p>
              <a:p>
                <a:endParaRPr lang="en-GB" dirty="0">
                  <a:solidFill>
                    <a:srgbClr val="E71224"/>
                  </a:solidFill>
                </a:endParaRPr>
              </a:p>
              <a:p>
                <a:endParaRPr lang="en-GB" dirty="0">
                  <a:solidFill>
                    <a:srgbClr val="E71224"/>
                  </a:solidFill>
                </a:endParaRPr>
              </a:p>
              <a:p>
                <a:endParaRPr lang="en-GB" sz="3500" dirty="0">
                  <a:solidFill>
                    <a:srgbClr val="E71224"/>
                  </a:solidFill>
                </a:endParaRPr>
              </a:p>
              <a:p>
                <a:pPr marL="0" indent="0">
                  <a:buNone/>
                </a:pPr>
                <a:endParaRPr lang="en-GB" sz="3000" dirty="0"/>
              </a:p>
              <a:p>
                <a:endParaRPr lang="en-GB" dirty="0"/>
              </a:p>
              <a:p>
                <a:endParaRPr lang="en-GB" dirty="0"/>
              </a:p>
              <a:p>
                <a:endParaRPr lang="en-GB" dirty="0"/>
              </a:p>
            </p:txBody>
          </p:sp>
        </mc:Choice>
        <mc:Fallback xmlns="">
          <p:sp>
            <p:nvSpPr>
              <p:cNvPr id="3" name="Segnaposto contenuto 2">
                <a:extLst>
                  <a:ext uri="{FF2B5EF4-FFF2-40B4-BE49-F238E27FC236}">
                    <a16:creationId xmlns:a16="http://schemas.microsoft.com/office/drawing/2014/main" id="{F9CF591F-19C9-462D-B3AB-BFC240F01CE8}"/>
                  </a:ext>
                </a:extLst>
              </p:cNvPr>
              <p:cNvSpPr>
                <a:spLocks noGrp="1" noRot="1" noChangeAspect="1" noMove="1" noResize="1" noEditPoints="1" noAdjustHandles="1" noChangeArrowheads="1" noChangeShapeType="1" noTextEdit="1"/>
              </p:cNvSpPr>
              <p:nvPr>
                <p:ph idx="1"/>
              </p:nvPr>
            </p:nvSpPr>
            <p:spPr>
              <a:xfrm>
                <a:off x="332510" y="1006763"/>
                <a:ext cx="9445336" cy="6552911"/>
              </a:xfrm>
              <a:blipFill>
                <a:blip r:embed="rId10"/>
                <a:stretch>
                  <a:fillRect l="-516" t="-1209"/>
                </a:stretch>
              </a:blipFill>
            </p:spPr>
            <p:txBody>
              <a:bodyPr/>
              <a:lstStyle/>
              <a:p>
                <a:r>
                  <a:rPr lang="it-IT">
                    <a:noFill/>
                  </a:rPr>
                  <a:t> </a:t>
                </a:r>
              </a:p>
            </p:txBody>
          </p:sp>
        </mc:Fallback>
      </mc:AlternateContent>
      <p:sp>
        <p:nvSpPr>
          <p:cNvPr id="4" name="Segnaposto piè di pagina 3">
            <a:extLst>
              <a:ext uri="{FF2B5EF4-FFF2-40B4-BE49-F238E27FC236}">
                <a16:creationId xmlns:a16="http://schemas.microsoft.com/office/drawing/2014/main" id="{8EDB62C4-F828-45DF-A773-63385DF23CA0}"/>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A1B578C8-1D25-4347-99F2-572375E71EDD}"/>
              </a:ext>
            </a:extLst>
          </p:cNvPr>
          <p:cNvSpPr>
            <a:spLocks noGrp="1"/>
          </p:cNvSpPr>
          <p:nvPr>
            <p:ph type="sldNum" sz="quarter" idx="12"/>
          </p:nvPr>
        </p:nvSpPr>
        <p:spPr/>
        <p:txBody>
          <a:bodyPr/>
          <a:lstStyle/>
          <a:p>
            <a:fld id="{77D38DAF-82E5-4F16-9708-7032B2640FE9}" type="slidenum">
              <a:rPr lang="it-IT" smtClean="0"/>
              <a:t>34</a:t>
            </a:fld>
            <a:endParaRPr lang="it-IT"/>
          </a:p>
        </p:txBody>
      </p:sp>
      <p:grpSp>
        <p:nvGrpSpPr>
          <p:cNvPr id="47" name="Gruppo 46">
            <a:extLst>
              <a:ext uri="{FF2B5EF4-FFF2-40B4-BE49-F238E27FC236}">
                <a16:creationId xmlns:a16="http://schemas.microsoft.com/office/drawing/2014/main" id="{EA3EA445-396D-48B3-AD6D-CD18667B292A}"/>
              </a:ext>
            </a:extLst>
          </p:cNvPr>
          <p:cNvGrpSpPr/>
          <p:nvPr/>
        </p:nvGrpSpPr>
        <p:grpSpPr>
          <a:xfrm>
            <a:off x="376655" y="1290342"/>
            <a:ext cx="5670551" cy="1722438"/>
            <a:chOff x="376655" y="1442742"/>
            <a:chExt cx="5670551" cy="1722438"/>
          </a:xfrm>
        </p:grpSpPr>
        <p:grpSp>
          <p:nvGrpSpPr>
            <p:cNvPr id="48" name="Group 86">
              <a:extLst>
                <a:ext uri="{FF2B5EF4-FFF2-40B4-BE49-F238E27FC236}">
                  <a16:creationId xmlns:a16="http://schemas.microsoft.com/office/drawing/2014/main" id="{2411E394-2441-4D0B-B9CE-6299B0387C79}"/>
                </a:ext>
              </a:extLst>
            </p:cNvPr>
            <p:cNvGrpSpPr>
              <a:grpSpLocks/>
            </p:cNvGrpSpPr>
            <p:nvPr/>
          </p:nvGrpSpPr>
          <p:grpSpPr bwMode="auto">
            <a:xfrm>
              <a:off x="376655" y="1442742"/>
              <a:ext cx="5670551" cy="1722438"/>
              <a:chOff x="1104" y="460"/>
              <a:chExt cx="3572" cy="1085"/>
            </a:xfrm>
          </p:grpSpPr>
          <p:sp>
            <p:nvSpPr>
              <p:cNvPr id="55" name="Line 49">
                <a:extLst>
                  <a:ext uri="{FF2B5EF4-FFF2-40B4-BE49-F238E27FC236}">
                    <a16:creationId xmlns:a16="http://schemas.microsoft.com/office/drawing/2014/main" id="{B15F6E03-B857-463D-9206-6F1EC0700C99}"/>
                  </a:ext>
                </a:extLst>
              </p:cNvPr>
              <p:cNvSpPr>
                <a:spLocks noChangeShapeType="1"/>
              </p:cNvSpPr>
              <p:nvPr/>
            </p:nvSpPr>
            <p:spPr bwMode="auto">
              <a:xfrm>
                <a:off x="1440" y="1038"/>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6" name="Line 50">
                <a:extLst>
                  <a:ext uri="{FF2B5EF4-FFF2-40B4-BE49-F238E27FC236}">
                    <a16:creationId xmlns:a16="http://schemas.microsoft.com/office/drawing/2014/main" id="{6A485D0C-385A-4D23-A2C7-64B0FC78F7D0}"/>
                  </a:ext>
                </a:extLst>
              </p:cNvPr>
              <p:cNvSpPr>
                <a:spLocks noChangeShapeType="1"/>
              </p:cNvSpPr>
              <p:nvPr/>
            </p:nvSpPr>
            <p:spPr bwMode="auto">
              <a:xfrm>
                <a:off x="1968" y="1038"/>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7" name="Line 51">
                <a:extLst>
                  <a:ext uri="{FF2B5EF4-FFF2-40B4-BE49-F238E27FC236}">
                    <a16:creationId xmlns:a16="http://schemas.microsoft.com/office/drawing/2014/main" id="{B5930671-C184-46E9-B8F3-8F3BAE8575DB}"/>
                  </a:ext>
                </a:extLst>
              </p:cNvPr>
              <p:cNvSpPr>
                <a:spLocks noChangeShapeType="1"/>
              </p:cNvSpPr>
              <p:nvPr/>
            </p:nvSpPr>
            <p:spPr bwMode="auto">
              <a:xfrm flipH="1">
                <a:off x="1440" y="1326"/>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 name="Line 52">
                <a:extLst>
                  <a:ext uri="{FF2B5EF4-FFF2-40B4-BE49-F238E27FC236}">
                    <a16:creationId xmlns:a16="http://schemas.microsoft.com/office/drawing/2014/main" id="{5CD6D062-9A0A-48BE-A239-8E47B78BFD08}"/>
                  </a:ext>
                </a:extLst>
              </p:cNvPr>
              <p:cNvSpPr>
                <a:spLocks noChangeShapeType="1"/>
              </p:cNvSpPr>
              <p:nvPr/>
            </p:nvSpPr>
            <p:spPr bwMode="auto">
              <a:xfrm>
                <a:off x="1872" y="1038"/>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9" name="Line 53">
                <a:extLst>
                  <a:ext uri="{FF2B5EF4-FFF2-40B4-BE49-F238E27FC236}">
                    <a16:creationId xmlns:a16="http://schemas.microsoft.com/office/drawing/2014/main" id="{5C15975E-2DDF-429D-B40A-7C32D49679E4}"/>
                  </a:ext>
                </a:extLst>
              </p:cNvPr>
              <p:cNvSpPr>
                <a:spLocks noChangeShapeType="1"/>
              </p:cNvSpPr>
              <p:nvPr/>
            </p:nvSpPr>
            <p:spPr bwMode="auto">
              <a:xfrm>
                <a:off x="1776" y="1038"/>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0" name="Line 54">
                <a:extLst>
                  <a:ext uri="{FF2B5EF4-FFF2-40B4-BE49-F238E27FC236}">
                    <a16:creationId xmlns:a16="http://schemas.microsoft.com/office/drawing/2014/main" id="{5C53BC5F-3D00-4214-BD63-5B34C2A977A3}"/>
                  </a:ext>
                </a:extLst>
              </p:cNvPr>
              <p:cNvSpPr>
                <a:spLocks noChangeShapeType="1"/>
              </p:cNvSpPr>
              <p:nvPr/>
            </p:nvSpPr>
            <p:spPr bwMode="auto">
              <a:xfrm>
                <a:off x="1680" y="1038"/>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1" name="Line 55">
                <a:extLst>
                  <a:ext uri="{FF2B5EF4-FFF2-40B4-BE49-F238E27FC236}">
                    <a16:creationId xmlns:a16="http://schemas.microsoft.com/office/drawing/2014/main" id="{E5BBF8F8-4064-41DB-A468-464CD9454741}"/>
                  </a:ext>
                </a:extLst>
              </p:cNvPr>
              <p:cNvSpPr>
                <a:spLocks noChangeShapeType="1"/>
              </p:cNvSpPr>
              <p:nvPr/>
            </p:nvSpPr>
            <p:spPr bwMode="auto">
              <a:xfrm>
                <a:off x="1584" y="1038"/>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 name="Line 56">
                <a:extLst>
                  <a:ext uri="{FF2B5EF4-FFF2-40B4-BE49-F238E27FC236}">
                    <a16:creationId xmlns:a16="http://schemas.microsoft.com/office/drawing/2014/main" id="{97A20120-6C52-4645-927D-EBF0E07F6A10}"/>
                  </a:ext>
                </a:extLst>
              </p:cNvPr>
              <p:cNvSpPr>
                <a:spLocks noChangeShapeType="1"/>
              </p:cNvSpPr>
              <p:nvPr/>
            </p:nvSpPr>
            <p:spPr bwMode="auto">
              <a:xfrm>
                <a:off x="1104" y="1182"/>
                <a:ext cx="336"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sp>
            <p:nvSpPr>
              <p:cNvPr id="63" name="Oval 57">
                <a:extLst>
                  <a:ext uri="{FF2B5EF4-FFF2-40B4-BE49-F238E27FC236}">
                    <a16:creationId xmlns:a16="http://schemas.microsoft.com/office/drawing/2014/main" id="{A04AF230-20A9-49B8-8201-C65CCFC98FF8}"/>
                  </a:ext>
                </a:extLst>
              </p:cNvPr>
              <p:cNvSpPr>
                <a:spLocks noChangeArrowheads="1"/>
              </p:cNvSpPr>
              <p:nvPr/>
            </p:nvSpPr>
            <p:spPr bwMode="auto">
              <a:xfrm>
                <a:off x="2160" y="990"/>
                <a:ext cx="384" cy="384"/>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en-US" altLang="en-US" sz="2400">
                  <a:latin typeface="Comic Sans MS" panose="030F0702030302020204" pitchFamily="66" charset="0"/>
                </a:endParaRPr>
              </a:p>
            </p:txBody>
          </p:sp>
          <mc:AlternateContent xmlns:mc="http://schemas.openxmlformats.org/markup-compatibility/2006" xmlns:a14="http://schemas.microsoft.com/office/drawing/2010/main">
            <mc:Choice Requires="a14">
              <p:sp>
                <p:nvSpPr>
                  <p:cNvPr id="64" name="Text Box 58">
                    <a:extLst>
                      <a:ext uri="{FF2B5EF4-FFF2-40B4-BE49-F238E27FC236}">
                        <a16:creationId xmlns:a16="http://schemas.microsoft.com/office/drawing/2014/main" id="{08E64AAB-6429-4588-AE39-25514514900B}"/>
                      </a:ext>
                    </a:extLst>
                  </p:cNvPr>
                  <p:cNvSpPr txBox="1">
                    <a:spLocks noChangeArrowheads="1"/>
                  </p:cNvSpPr>
                  <p:nvPr/>
                </p:nvSpPr>
                <p:spPr bwMode="auto">
                  <a:xfrm>
                    <a:off x="2195" y="1019"/>
                    <a:ext cx="384" cy="271"/>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buNone/>
                    </a:pPr>
                    <a14:m>
                      <m:oMathPara xmlns:m="http://schemas.openxmlformats.org/officeDocument/2006/math">
                        <m:oMathParaPr>
                          <m:jc m:val="centerGroup"/>
                        </m:oMathParaPr>
                        <m:oMath xmlns:m="http://schemas.openxmlformats.org/officeDocument/2006/math">
                          <m:sSub>
                            <m:sSubPr>
                              <m:ctrlPr>
                                <a:rPr lang="it-IT" altLang="it-IT" sz="2200" i="1" dirty="0">
                                  <a:solidFill>
                                    <a:srgbClr val="E71224"/>
                                  </a:solidFill>
                                  <a:latin typeface="Cambria Math" panose="02040503050406030204" pitchFamily="18" charset="0"/>
                                </a:rPr>
                              </m:ctrlPr>
                            </m:sSubPr>
                            <m:e>
                              <m:r>
                                <a:rPr lang="it-IT" altLang="it-IT" sz="2200" i="1" dirty="0">
                                  <a:solidFill>
                                    <a:srgbClr val="E71224"/>
                                  </a:solidFill>
                                  <a:latin typeface="Cambria Math" panose="02040503050406030204" pitchFamily="18" charset="0"/>
                                </a:rPr>
                                <m:t>𝜇</m:t>
                              </m:r>
                            </m:e>
                            <m:sub>
                              <m:r>
                                <a:rPr lang="it-IT" altLang="it-IT" sz="2200" i="1" dirty="0">
                                  <a:solidFill>
                                    <a:srgbClr val="E71224"/>
                                  </a:solidFill>
                                  <a:latin typeface="Cambria Math" panose="02040503050406030204" pitchFamily="18" charset="0"/>
                                </a:rPr>
                                <m:t>1</m:t>
                              </m:r>
                            </m:sub>
                          </m:sSub>
                        </m:oMath>
                      </m:oMathPara>
                    </a14:m>
                    <a:endParaRPr lang="en-GB" sz="2200" dirty="0"/>
                  </a:p>
                </p:txBody>
              </p:sp>
            </mc:Choice>
            <mc:Fallback xmlns="">
              <p:sp>
                <p:nvSpPr>
                  <p:cNvPr id="21" name="Text Box 58">
                    <a:extLst>
                      <a:ext uri="{FF2B5EF4-FFF2-40B4-BE49-F238E27FC236}">
                        <a16:creationId xmlns:a16="http://schemas.microsoft.com/office/drawing/2014/main" id="{37806F35-B100-4C39-8398-DD638A4F1343}"/>
                      </a:ext>
                    </a:extLst>
                  </p:cNvPr>
                  <p:cNvSpPr txBox="1">
                    <a:spLocks noRot="1" noChangeAspect="1" noMove="1" noResize="1" noEditPoints="1" noAdjustHandles="1" noChangeArrowheads="1" noChangeShapeType="1" noTextEdit="1"/>
                  </p:cNvSpPr>
                  <p:nvPr/>
                </p:nvSpPr>
                <p:spPr bwMode="auto">
                  <a:xfrm>
                    <a:off x="2195" y="1019"/>
                    <a:ext cx="384" cy="271"/>
                  </a:xfrm>
                  <a:prstGeom prst="rect">
                    <a:avLst/>
                  </a:prstGeom>
                  <a:blipFill>
                    <a:blip r:embed="rId12"/>
                    <a:stretch>
                      <a:fillRect b="-8451"/>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p:sp>
            <p:nvSpPr>
              <p:cNvPr id="65" name="Line 59">
                <a:extLst>
                  <a:ext uri="{FF2B5EF4-FFF2-40B4-BE49-F238E27FC236}">
                    <a16:creationId xmlns:a16="http://schemas.microsoft.com/office/drawing/2014/main" id="{3C1F17A2-BA5C-4232-9C18-C0DE8030059D}"/>
                  </a:ext>
                </a:extLst>
              </p:cNvPr>
              <p:cNvSpPr>
                <a:spLocks noChangeShapeType="1"/>
              </p:cNvSpPr>
              <p:nvPr/>
            </p:nvSpPr>
            <p:spPr bwMode="auto">
              <a:xfrm>
                <a:off x="1968" y="1182"/>
                <a:ext cx="1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 name="Line 60">
                <a:extLst>
                  <a:ext uri="{FF2B5EF4-FFF2-40B4-BE49-F238E27FC236}">
                    <a16:creationId xmlns:a16="http://schemas.microsoft.com/office/drawing/2014/main" id="{91B2E30A-2983-4AC7-94B7-5E8A532CDCCA}"/>
                  </a:ext>
                </a:extLst>
              </p:cNvPr>
              <p:cNvSpPr>
                <a:spLocks noChangeShapeType="1"/>
              </p:cNvSpPr>
              <p:nvPr/>
            </p:nvSpPr>
            <p:spPr bwMode="auto">
              <a:xfrm>
                <a:off x="2880" y="960"/>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7" name="Line 61">
                <a:extLst>
                  <a:ext uri="{FF2B5EF4-FFF2-40B4-BE49-F238E27FC236}">
                    <a16:creationId xmlns:a16="http://schemas.microsoft.com/office/drawing/2014/main" id="{6FBD1286-1247-4A8D-BC43-110CD05BF745}"/>
                  </a:ext>
                </a:extLst>
              </p:cNvPr>
              <p:cNvSpPr>
                <a:spLocks noChangeShapeType="1"/>
              </p:cNvSpPr>
              <p:nvPr/>
            </p:nvSpPr>
            <p:spPr bwMode="auto">
              <a:xfrm>
                <a:off x="3408" y="9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 name="Line 62">
                <a:extLst>
                  <a:ext uri="{FF2B5EF4-FFF2-40B4-BE49-F238E27FC236}">
                    <a16:creationId xmlns:a16="http://schemas.microsoft.com/office/drawing/2014/main" id="{0462D757-71F7-43E2-BBBE-14601B4B238E}"/>
                  </a:ext>
                </a:extLst>
              </p:cNvPr>
              <p:cNvSpPr>
                <a:spLocks noChangeShapeType="1"/>
              </p:cNvSpPr>
              <p:nvPr/>
            </p:nvSpPr>
            <p:spPr bwMode="auto">
              <a:xfrm flipH="1">
                <a:off x="2880" y="1248"/>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9" name="Line 63">
                <a:extLst>
                  <a:ext uri="{FF2B5EF4-FFF2-40B4-BE49-F238E27FC236}">
                    <a16:creationId xmlns:a16="http://schemas.microsoft.com/office/drawing/2014/main" id="{F18E1968-E8C4-411D-837B-49DDCE77802B}"/>
                  </a:ext>
                </a:extLst>
              </p:cNvPr>
              <p:cNvSpPr>
                <a:spLocks noChangeShapeType="1"/>
              </p:cNvSpPr>
              <p:nvPr/>
            </p:nvSpPr>
            <p:spPr bwMode="auto">
              <a:xfrm>
                <a:off x="3312" y="9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0" name="Line 64">
                <a:extLst>
                  <a:ext uri="{FF2B5EF4-FFF2-40B4-BE49-F238E27FC236}">
                    <a16:creationId xmlns:a16="http://schemas.microsoft.com/office/drawing/2014/main" id="{70672A17-FEF7-4A8E-81D7-91AC31B07B7B}"/>
                  </a:ext>
                </a:extLst>
              </p:cNvPr>
              <p:cNvSpPr>
                <a:spLocks noChangeShapeType="1"/>
              </p:cNvSpPr>
              <p:nvPr/>
            </p:nvSpPr>
            <p:spPr bwMode="auto">
              <a:xfrm>
                <a:off x="3216" y="9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1" name="Line 65">
                <a:extLst>
                  <a:ext uri="{FF2B5EF4-FFF2-40B4-BE49-F238E27FC236}">
                    <a16:creationId xmlns:a16="http://schemas.microsoft.com/office/drawing/2014/main" id="{FE0A1E1B-7921-4192-9D4C-B4AE409CC73C}"/>
                  </a:ext>
                </a:extLst>
              </p:cNvPr>
              <p:cNvSpPr>
                <a:spLocks noChangeShapeType="1"/>
              </p:cNvSpPr>
              <p:nvPr/>
            </p:nvSpPr>
            <p:spPr bwMode="auto">
              <a:xfrm>
                <a:off x="3120" y="9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2" name="Line 66">
                <a:extLst>
                  <a:ext uri="{FF2B5EF4-FFF2-40B4-BE49-F238E27FC236}">
                    <a16:creationId xmlns:a16="http://schemas.microsoft.com/office/drawing/2014/main" id="{AC080CB4-CB96-41FE-9649-7876180B6CB6}"/>
                  </a:ext>
                </a:extLst>
              </p:cNvPr>
              <p:cNvSpPr>
                <a:spLocks noChangeShapeType="1"/>
              </p:cNvSpPr>
              <p:nvPr/>
            </p:nvSpPr>
            <p:spPr bwMode="auto">
              <a:xfrm>
                <a:off x="3024" y="9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3" name="Line 67">
                <a:extLst>
                  <a:ext uri="{FF2B5EF4-FFF2-40B4-BE49-F238E27FC236}">
                    <a16:creationId xmlns:a16="http://schemas.microsoft.com/office/drawing/2014/main" id="{8E8DBA43-86E5-4A9B-8903-B9082140E916}"/>
                  </a:ext>
                </a:extLst>
              </p:cNvPr>
              <p:cNvSpPr>
                <a:spLocks noChangeShapeType="1"/>
              </p:cNvSpPr>
              <p:nvPr/>
            </p:nvSpPr>
            <p:spPr bwMode="auto">
              <a:xfrm>
                <a:off x="2544" y="1182"/>
                <a:ext cx="336"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4" name="Oval 68">
                <a:extLst>
                  <a:ext uri="{FF2B5EF4-FFF2-40B4-BE49-F238E27FC236}">
                    <a16:creationId xmlns:a16="http://schemas.microsoft.com/office/drawing/2014/main" id="{BE434974-F778-4885-9610-285D311B214F}"/>
                  </a:ext>
                </a:extLst>
              </p:cNvPr>
              <p:cNvSpPr>
                <a:spLocks noChangeArrowheads="1"/>
              </p:cNvSpPr>
              <p:nvPr/>
            </p:nvSpPr>
            <p:spPr bwMode="auto">
              <a:xfrm>
                <a:off x="3600" y="912"/>
                <a:ext cx="384" cy="384"/>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en-US" altLang="en-US" sz="2400">
                  <a:latin typeface="Comic Sans MS" panose="030F0702030302020204" pitchFamily="66" charset="0"/>
                </a:endParaRPr>
              </a:p>
            </p:txBody>
          </p:sp>
          <mc:AlternateContent xmlns:mc="http://schemas.openxmlformats.org/markup-compatibility/2006" xmlns:a14="http://schemas.microsoft.com/office/drawing/2010/main">
            <mc:Choice Requires="a14">
              <p:sp>
                <p:nvSpPr>
                  <p:cNvPr id="75" name="Text Box 69 1">
                    <a:extLst>
                      <a:ext uri="{FF2B5EF4-FFF2-40B4-BE49-F238E27FC236}">
                        <a16:creationId xmlns:a16="http://schemas.microsoft.com/office/drawing/2014/main" id="{32D295D6-852D-439C-83CD-1D2D76B34BA1}"/>
                      </a:ext>
                    </a:extLst>
                  </p:cNvPr>
                  <p:cNvSpPr txBox="1">
                    <a:spLocks noChangeArrowheads="1"/>
                  </p:cNvSpPr>
                  <p:nvPr/>
                </p:nvSpPr>
                <p:spPr bwMode="auto">
                  <a:xfrm>
                    <a:off x="3616" y="953"/>
                    <a:ext cx="384" cy="271"/>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buNone/>
                    </a:pPr>
                    <a14:m>
                      <m:oMathPara xmlns:m="http://schemas.openxmlformats.org/officeDocument/2006/math">
                        <m:oMathParaPr>
                          <m:jc m:val="centerGroup"/>
                        </m:oMathParaPr>
                        <m:oMath xmlns:m="http://schemas.openxmlformats.org/officeDocument/2006/math">
                          <m:sSub>
                            <m:sSubPr>
                              <m:ctrlPr>
                                <a:rPr lang="it-IT" altLang="it-IT" sz="2200" i="1" dirty="0" smtClean="0">
                                  <a:solidFill>
                                    <a:srgbClr val="E71224"/>
                                  </a:solidFill>
                                  <a:latin typeface="Cambria Math" panose="02040503050406030204" pitchFamily="18" charset="0"/>
                                </a:rPr>
                              </m:ctrlPr>
                            </m:sSubPr>
                            <m:e>
                              <m:r>
                                <a:rPr lang="it-IT" altLang="it-IT" sz="2200" i="1" dirty="0">
                                  <a:solidFill>
                                    <a:srgbClr val="E71224"/>
                                  </a:solidFill>
                                  <a:latin typeface="Cambria Math" panose="02040503050406030204" pitchFamily="18" charset="0"/>
                                </a:rPr>
                                <m:t>𝜇</m:t>
                              </m:r>
                            </m:e>
                            <m:sub>
                              <m:r>
                                <a:rPr lang="it-IT" altLang="it-IT" sz="2200" b="0" i="1" dirty="0" smtClean="0">
                                  <a:solidFill>
                                    <a:srgbClr val="E71224"/>
                                  </a:solidFill>
                                  <a:latin typeface="Cambria Math" panose="02040503050406030204" pitchFamily="18" charset="0"/>
                                </a:rPr>
                                <m:t>2</m:t>
                              </m:r>
                            </m:sub>
                          </m:sSub>
                        </m:oMath>
                      </m:oMathPara>
                    </a14:m>
                    <a:endParaRPr lang="en-GB" sz="2200" dirty="0"/>
                  </a:p>
                </p:txBody>
              </p:sp>
            </mc:Choice>
            <mc:Fallback xmlns="">
              <p:sp>
                <p:nvSpPr>
                  <p:cNvPr id="32" name="Text Box 69 1">
                    <a:extLst>
                      <a:ext uri="{FF2B5EF4-FFF2-40B4-BE49-F238E27FC236}">
                        <a16:creationId xmlns:a16="http://schemas.microsoft.com/office/drawing/2014/main" id="{A592B3BA-613B-4231-96D2-0B26812AF194}"/>
                      </a:ext>
                    </a:extLst>
                  </p:cNvPr>
                  <p:cNvSpPr txBox="1">
                    <a:spLocks noRot="1" noChangeAspect="1" noMove="1" noResize="1" noEditPoints="1" noAdjustHandles="1" noChangeArrowheads="1" noChangeShapeType="1" noTextEdit="1"/>
                  </p:cNvSpPr>
                  <p:nvPr/>
                </p:nvSpPr>
                <p:spPr bwMode="auto">
                  <a:xfrm>
                    <a:off x="3616" y="953"/>
                    <a:ext cx="384" cy="271"/>
                  </a:xfrm>
                  <a:prstGeom prst="rect">
                    <a:avLst/>
                  </a:prstGeom>
                  <a:blipFill>
                    <a:blip r:embed="rId13"/>
                    <a:stretch>
                      <a:fillRect b="-8451"/>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p:sp>
            <p:nvSpPr>
              <p:cNvPr id="76" name="Line 70">
                <a:extLst>
                  <a:ext uri="{FF2B5EF4-FFF2-40B4-BE49-F238E27FC236}">
                    <a16:creationId xmlns:a16="http://schemas.microsoft.com/office/drawing/2014/main" id="{19EFB81C-5BDD-4AA8-A987-2D3F361E6371}"/>
                  </a:ext>
                </a:extLst>
              </p:cNvPr>
              <p:cNvSpPr>
                <a:spLocks noChangeShapeType="1"/>
              </p:cNvSpPr>
              <p:nvPr/>
            </p:nvSpPr>
            <p:spPr bwMode="auto">
              <a:xfrm>
                <a:off x="3408" y="1104"/>
                <a:ext cx="1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7" name="Line 71">
                <a:extLst>
                  <a:ext uri="{FF2B5EF4-FFF2-40B4-BE49-F238E27FC236}">
                    <a16:creationId xmlns:a16="http://schemas.microsoft.com/office/drawing/2014/main" id="{6F6B0C9E-C41E-4478-9BF3-8EC3145B5EDA}"/>
                  </a:ext>
                </a:extLst>
              </p:cNvPr>
              <p:cNvSpPr>
                <a:spLocks noChangeShapeType="1"/>
              </p:cNvSpPr>
              <p:nvPr/>
            </p:nvSpPr>
            <p:spPr bwMode="auto">
              <a:xfrm>
                <a:off x="3984" y="1104"/>
                <a:ext cx="3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8" name="Line 72">
                <a:extLst>
                  <a:ext uri="{FF2B5EF4-FFF2-40B4-BE49-F238E27FC236}">
                    <a16:creationId xmlns:a16="http://schemas.microsoft.com/office/drawing/2014/main" id="{B606DF97-827C-414A-B409-557247923D40}"/>
                  </a:ext>
                </a:extLst>
              </p:cNvPr>
              <p:cNvSpPr>
                <a:spLocks noChangeShapeType="1"/>
              </p:cNvSpPr>
              <p:nvPr/>
            </p:nvSpPr>
            <p:spPr bwMode="auto">
              <a:xfrm>
                <a:off x="2640" y="1008"/>
                <a:ext cx="24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9" name="Line 73">
                <a:extLst>
                  <a:ext uri="{FF2B5EF4-FFF2-40B4-BE49-F238E27FC236}">
                    <a16:creationId xmlns:a16="http://schemas.microsoft.com/office/drawing/2014/main" id="{40C88013-3DE7-4D8D-B775-508DB9F5684E}"/>
                  </a:ext>
                </a:extLst>
              </p:cNvPr>
              <p:cNvSpPr>
                <a:spLocks noChangeShapeType="1"/>
              </p:cNvSpPr>
              <p:nvPr/>
            </p:nvSpPr>
            <p:spPr bwMode="auto">
              <a:xfrm flipH="1">
                <a:off x="1104" y="1536"/>
                <a:ext cx="321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0" name="Line 74">
                <a:extLst>
                  <a:ext uri="{FF2B5EF4-FFF2-40B4-BE49-F238E27FC236}">
                    <a16:creationId xmlns:a16="http://schemas.microsoft.com/office/drawing/2014/main" id="{B6F78B52-F5E9-4240-9092-B67A06631663}"/>
                  </a:ext>
                </a:extLst>
              </p:cNvPr>
              <p:cNvSpPr>
                <a:spLocks noChangeShapeType="1"/>
              </p:cNvSpPr>
              <p:nvPr/>
            </p:nvSpPr>
            <p:spPr bwMode="auto">
              <a:xfrm>
                <a:off x="1104" y="1182"/>
                <a:ext cx="0" cy="35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1" name="Line 75">
                <a:extLst>
                  <a:ext uri="{FF2B5EF4-FFF2-40B4-BE49-F238E27FC236}">
                    <a16:creationId xmlns:a16="http://schemas.microsoft.com/office/drawing/2014/main" id="{553B664D-3E1F-412C-9158-62BC18F9BCD1}"/>
                  </a:ext>
                </a:extLst>
              </p:cNvPr>
              <p:cNvSpPr>
                <a:spLocks noChangeShapeType="1"/>
              </p:cNvSpPr>
              <p:nvPr/>
            </p:nvSpPr>
            <p:spPr bwMode="auto">
              <a:xfrm flipV="1">
                <a:off x="4320" y="768"/>
                <a:ext cx="0" cy="76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2" name="Line 76">
                <a:extLst>
                  <a:ext uri="{FF2B5EF4-FFF2-40B4-BE49-F238E27FC236}">
                    <a16:creationId xmlns:a16="http://schemas.microsoft.com/office/drawing/2014/main" id="{5B98959E-B48E-47EE-A35F-9C7C010FE39A}"/>
                  </a:ext>
                </a:extLst>
              </p:cNvPr>
              <p:cNvSpPr>
                <a:spLocks noChangeShapeType="1"/>
              </p:cNvSpPr>
              <p:nvPr/>
            </p:nvSpPr>
            <p:spPr bwMode="auto">
              <a:xfrm flipH="1">
                <a:off x="2640" y="768"/>
                <a:ext cx="168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3" name="Line 77">
                <a:extLst>
                  <a:ext uri="{FF2B5EF4-FFF2-40B4-BE49-F238E27FC236}">
                    <a16:creationId xmlns:a16="http://schemas.microsoft.com/office/drawing/2014/main" id="{6F74A2B6-6A98-4A20-B4BD-D7E229723CF1}"/>
                  </a:ext>
                </a:extLst>
              </p:cNvPr>
              <p:cNvSpPr>
                <a:spLocks noChangeShapeType="1"/>
              </p:cNvSpPr>
              <p:nvPr/>
            </p:nvSpPr>
            <p:spPr bwMode="auto">
              <a:xfrm>
                <a:off x="2640" y="768"/>
                <a:ext cx="0" cy="2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mc:AlternateContent xmlns:mc="http://schemas.openxmlformats.org/markup-compatibility/2006" xmlns:a14="http://schemas.microsoft.com/office/drawing/2010/main">
            <mc:Choice Requires="a14">
              <p:sp>
                <p:nvSpPr>
                  <p:cNvPr id="84" name="Text Box 69 2">
                    <a:extLst>
                      <a:ext uri="{FF2B5EF4-FFF2-40B4-BE49-F238E27FC236}">
                        <a16:creationId xmlns:a16="http://schemas.microsoft.com/office/drawing/2014/main" id="{44481E8D-F7CC-44EB-AC60-DE6B67803450}"/>
                      </a:ext>
                    </a:extLst>
                  </p:cNvPr>
                  <p:cNvSpPr txBox="1">
                    <a:spLocks noChangeArrowheads="1"/>
                  </p:cNvSpPr>
                  <p:nvPr/>
                </p:nvSpPr>
                <p:spPr bwMode="auto">
                  <a:xfrm>
                    <a:off x="3324" y="1274"/>
                    <a:ext cx="1352" cy="271"/>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buNone/>
                    </a:pPr>
                    <a14:m>
                      <m:oMathPara xmlns:m="http://schemas.openxmlformats.org/officeDocument/2006/math">
                        <m:oMathParaPr>
                          <m:jc m:val="centerGroup"/>
                        </m:oMathParaPr>
                        <m:oMath xmlns:m="http://schemas.openxmlformats.org/officeDocument/2006/math">
                          <m:sSub>
                            <m:sSubPr>
                              <m:ctrlPr>
                                <a:rPr lang="it-IT" altLang="it-IT" sz="2200" b="0" i="1" dirty="0" smtClean="0">
                                  <a:solidFill>
                                    <a:srgbClr val="E71224"/>
                                  </a:solidFill>
                                  <a:latin typeface="Cambria Math" panose="02040503050406030204" pitchFamily="18" charset="0"/>
                                </a:rPr>
                              </m:ctrlPr>
                            </m:sSubPr>
                            <m:e>
                              <m:r>
                                <a:rPr lang="it-IT" altLang="it-IT" sz="2200" b="0" i="1" dirty="0" smtClean="0">
                                  <a:solidFill>
                                    <a:srgbClr val="E71224"/>
                                  </a:solidFill>
                                  <a:latin typeface="Cambria Math" panose="02040503050406030204" pitchFamily="18" charset="0"/>
                                </a:rPr>
                                <m:t>𝑟</m:t>
                              </m:r>
                            </m:e>
                            <m:sub>
                              <m:r>
                                <a:rPr lang="it-IT" altLang="it-IT" sz="2200" b="0" i="1" dirty="0" smtClean="0">
                                  <a:solidFill>
                                    <a:srgbClr val="E71224"/>
                                  </a:solidFill>
                                  <a:latin typeface="Cambria Math" panose="02040503050406030204" pitchFamily="18" charset="0"/>
                                </a:rPr>
                                <m:t>21</m:t>
                              </m:r>
                            </m:sub>
                          </m:sSub>
                          <m:r>
                            <a:rPr lang="it-IT" altLang="it-IT" sz="2200" b="0" i="1" dirty="0" smtClean="0">
                              <a:solidFill>
                                <a:srgbClr val="E71224"/>
                              </a:solidFill>
                              <a:latin typeface="Cambria Math" panose="02040503050406030204" pitchFamily="18" charset="0"/>
                            </a:rPr>
                            <m:t>=</m:t>
                          </m:r>
                          <m:r>
                            <a:rPr lang="it-IT" altLang="it-IT" sz="2200" b="0" i="1" dirty="0" smtClean="0">
                              <a:solidFill>
                                <a:srgbClr val="E71224"/>
                              </a:solidFill>
                              <a:latin typeface="Cambria Math" panose="02040503050406030204" pitchFamily="18" charset="0"/>
                            </a:rPr>
                            <m:t>𝑝</m:t>
                          </m:r>
                        </m:oMath>
                      </m:oMathPara>
                    </a14:m>
                    <a:endParaRPr lang="en-GB" sz="2200" dirty="0"/>
                  </a:p>
                </p:txBody>
              </p:sp>
            </mc:Choice>
            <mc:Fallback xmlns="">
              <p:sp>
                <p:nvSpPr>
                  <p:cNvPr id="49" name="Text Box 69 2">
                    <a:extLst>
                      <a:ext uri="{FF2B5EF4-FFF2-40B4-BE49-F238E27FC236}">
                        <a16:creationId xmlns:a16="http://schemas.microsoft.com/office/drawing/2014/main" id="{44198873-BE31-4A44-AD55-3411A9296311}"/>
                      </a:ext>
                    </a:extLst>
                  </p:cNvPr>
                  <p:cNvSpPr txBox="1">
                    <a:spLocks noRot="1" noChangeAspect="1" noMove="1" noResize="1" noEditPoints="1" noAdjustHandles="1" noChangeArrowheads="1" noChangeShapeType="1" noTextEdit="1"/>
                  </p:cNvSpPr>
                  <p:nvPr/>
                </p:nvSpPr>
                <p:spPr bwMode="auto">
                  <a:xfrm>
                    <a:off x="3324" y="1274"/>
                    <a:ext cx="1352" cy="271"/>
                  </a:xfrm>
                  <a:prstGeom prst="rect">
                    <a:avLst/>
                  </a:prstGeom>
                  <a:blipFill>
                    <a:blip r:embed="rId14"/>
                    <a:stretch>
                      <a:fillRect b="-11429"/>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5" name="Text Box 69 3">
                    <a:extLst>
                      <a:ext uri="{FF2B5EF4-FFF2-40B4-BE49-F238E27FC236}">
                        <a16:creationId xmlns:a16="http://schemas.microsoft.com/office/drawing/2014/main" id="{88597055-2AA0-4AF5-85C1-F9EB26E352B9}"/>
                      </a:ext>
                    </a:extLst>
                  </p:cNvPr>
                  <p:cNvSpPr txBox="1">
                    <a:spLocks noChangeArrowheads="1"/>
                  </p:cNvSpPr>
                  <p:nvPr/>
                </p:nvSpPr>
                <p:spPr bwMode="auto">
                  <a:xfrm>
                    <a:off x="3116" y="460"/>
                    <a:ext cx="1352" cy="271"/>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buNone/>
                    </a:pPr>
                    <a14:m>
                      <m:oMathPara xmlns:m="http://schemas.openxmlformats.org/officeDocument/2006/math">
                        <m:oMathParaPr>
                          <m:jc m:val="centerGroup"/>
                        </m:oMathParaPr>
                        <m:oMath xmlns:m="http://schemas.openxmlformats.org/officeDocument/2006/math">
                          <m:sSub>
                            <m:sSubPr>
                              <m:ctrlPr>
                                <a:rPr lang="it-IT" altLang="it-IT" sz="2200" b="0" i="1" dirty="0" smtClean="0">
                                  <a:solidFill>
                                    <a:srgbClr val="E71224"/>
                                  </a:solidFill>
                                  <a:latin typeface="Cambria Math" panose="02040503050406030204" pitchFamily="18" charset="0"/>
                                </a:rPr>
                              </m:ctrlPr>
                            </m:sSubPr>
                            <m:e>
                              <m:r>
                                <a:rPr lang="it-IT" altLang="it-IT" sz="2200" b="0" i="1" dirty="0" smtClean="0">
                                  <a:solidFill>
                                    <a:srgbClr val="E71224"/>
                                  </a:solidFill>
                                  <a:latin typeface="Cambria Math" panose="02040503050406030204" pitchFamily="18" charset="0"/>
                                </a:rPr>
                                <m:t>𝑟</m:t>
                              </m:r>
                            </m:e>
                            <m:sub>
                              <m:r>
                                <a:rPr lang="it-IT" altLang="it-IT" sz="2200" b="0" i="1" dirty="0" smtClean="0">
                                  <a:solidFill>
                                    <a:srgbClr val="E71224"/>
                                  </a:solidFill>
                                  <a:latin typeface="Cambria Math" panose="02040503050406030204" pitchFamily="18" charset="0"/>
                                </a:rPr>
                                <m:t>22</m:t>
                              </m:r>
                            </m:sub>
                          </m:sSub>
                          <m:r>
                            <a:rPr lang="it-IT" altLang="it-IT" sz="2200" b="0" i="1" dirty="0" smtClean="0">
                              <a:solidFill>
                                <a:srgbClr val="E71224"/>
                              </a:solidFill>
                              <a:latin typeface="Cambria Math" panose="02040503050406030204" pitchFamily="18" charset="0"/>
                            </a:rPr>
                            <m:t>=1−</m:t>
                          </m:r>
                          <m:r>
                            <a:rPr lang="it-IT" altLang="it-IT" sz="2200" b="0" i="1" dirty="0" smtClean="0">
                              <a:solidFill>
                                <a:srgbClr val="E71224"/>
                              </a:solidFill>
                              <a:latin typeface="Cambria Math" panose="02040503050406030204" pitchFamily="18" charset="0"/>
                            </a:rPr>
                            <m:t>𝑝</m:t>
                          </m:r>
                        </m:oMath>
                      </m:oMathPara>
                    </a14:m>
                    <a:endParaRPr lang="en-GB" sz="2200" dirty="0"/>
                  </a:p>
                </p:txBody>
              </p:sp>
            </mc:Choice>
            <mc:Fallback xmlns="">
              <p:sp>
                <p:nvSpPr>
                  <p:cNvPr id="50" name="Text Box 69 3">
                    <a:extLst>
                      <a:ext uri="{FF2B5EF4-FFF2-40B4-BE49-F238E27FC236}">
                        <a16:creationId xmlns:a16="http://schemas.microsoft.com/office/drawing/2014/main" id="{85FE9DCF-C751-46DE-9C43-4F7EC7534075}"/>
                      </a:ext>
                    </a:extLst>
                  </p:cNvPr>
                  <p:cNvSpPr txBox="1">
                    <a:spLocks noRot="1" noChangeAspect="1" noMove="1" noResize="1" noEditPoints="1" noAdjustHandles="1" noChangeArrowheads="1" noChangeShapeType="1" noTextEdit="1"/>
                  </p:cNvSpPr>
                  <p:nvPr/>
                </p:nvSpPr>
                <p:spPr bwMode="auto">
                  <a:xfrm>
                    <a:off x="3116" y="460"/>
                    <a:ext cx="1352" cy="271"/>
                  </a:xfrm>
                  <a:prstGeom prst="rect">
                    <a:avLst/>
                  </a:prstGeom>
                  <a:blipFill>
                    <a:blip r:embed="rId15"/>
                    <a:stretch>
                      <a:fillRect b="-11429"/>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p:grpSp>
        <mc:AlternateContent xmlns:mc="http://schemas.openxmlformats.org/markup-compatibility/2006" xmlns:a14="http://schemas.microsoft.com/office/drawing/2010/main">
          <mc:Choice Requires="a14">
            <p:sp>
              <p:nvSpPr>
                <p:cNvPr id="53" name="Rettangolo 52">
                  <a:extLst>
                    <a:ext uri="{FF2B5EF4-FFF2-40B4-BE49-F238E27FC236}">
                      <a16:creationId xmlns:a16="http://schemas.microsoft.com/office/drawing/2014/main" id="{CCD55B3F-1A43-4BAA-8F4A-86A740DD7EB7}"/>
                    </a:ext>
                  </a:extLst>
                </p:cNvPr>
                <p:cNvSpPr/>
                <p:nvPr/>
              </p:nvSpPr>
              <p:spPr>
                <a:xfrm>
                  <a:off x="3281405" y="2795848"/>
                  <a:ext cx="804195"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altLang="it-IT" i="1" dirty="0">
                            <a:solidFill>
                              <a:srgbClr val="E71224"/>
                            </a:solidFill>
                            <a:latin typeface="Cambria Math" panose="02040503050406030204" pitchFamily="18" charset="0"/>
                          </a:rPr>
                          <m:t>𝑛</m:t>
                        </m:r>
                        <m:r>
                          <a:rPr lang="it-IT" altLang="it-IT" i="1" dirty="0">
                            <a:solidFill>
                              <a:srgbClr val="E71224"/>
                            </a:solidFill>
                            <a:latin typeface="Cambria Math" panose="02040503050406030204" pitchFamily="18" charset="0"/>
                          </a:rPr>
                          <m:t>=3</m:t>
                        </m:r>
                      </m:oMath>
                    </m:oMathPara>
                  </a14:m>
                  <a:endParaRPr lang="it-IT" altLang="it-IT" dirty="0">
                    <a:solidFill>
                      <a:srgbClr val="E71224"/>
                    </a:solidFill>
                  </a:endParaRPr>
                </a:p>
              </p:txBody>
            </p:sp>
          </mc:Choice>
          <mc:Fallback xmlns="">
            <p:sp>
              <p:nvSpPr>
                <p:cNvPr id="53" name="Rettangolo 52">
                  <a:extLst>
                    <a:ext uri="{FF2B5EF4-FFF2-40B4-BE49-F238E27FC236}">
                      <a16:creationId xmlns:a16="http://schemas.microsoft.com/office/drawing/2014/main" id="{CCD55B3F-1A43-4BAA-8F4A-86A740DD7EB7}"/>
                    </a:ext>
                  </a:extLst>
                </p:cNvPr>
                <p:cNvSpPr>
                  <a:spLocks noRot="1" noChangeAspect="1" noMove="1" noResize="1" noEditPoints="1" noAdjustHandles="1" noChangeArrowheads="1" noChangeShapeType="1" noTextEdit="1"/>
                </p:cNvSpPr>
                <p:nvPr/>
              </p:nvSpPr>
              <p:spPr>
                <a:xfrm>
                  <a:off x="3281405" y="2795848"/>
                  <a:ext cx="804195" cy="369332"/>
                </a:xfrm>
                <a:prstGeom prst="rect">
                  <a:avLst/>
                </a:prstGeom>
                <a:blipFill>
                  <a:blip r:embed="rId16"/>
                  <a:stretch>
                    <a:fillRect/>
                  </a:stretch>
                </a:blipFill>
              </p:spPr>
              <p:txBody>
                <a:bodyPr/>
                <a:lstStyle/>
                <a:p>
                  <a:r>
                    <a:rPr lang="en-GB">
                      <a:noFill/>
                    </a:rPr>
                    <a:t> </a:t>
                  </a:r>
                </a:p>
              </p:txBody>
            </p:sp>
          </mc:Fallback>
        </mc:AlternateContent>
      </p:grpSp>
      <p:pic>
        <p:nvPicPr>
          <p:cNvPr id="26" name="Immagine 25">
            <a:extLst>
              <a:ext uri="{FF2B5EF4-FFF2-40B4-BE49-F238E27FC236}">
                <a16:creationId xmlns:a16="http://schemas.microsoft.com/office/drawing/2014/main" id="{F3B4C23D-0DDD-47E2-9267-6334B287277B}"/>
              </a:ext>
            </a:extLst>
          </p:cNvPr>
          <p:cNvPicPr>
            <a:picLocks noChangeAspect="1"/>
          </p:cNvPicPr>
          <p:nvPr>
            <p:custDataLst>
              <p:tags r:id="rId1"/>
            </p:custDataLst>
          </p:nvPr>
        </p:nvPicPr>
        <p:blipFill>
          <a:blip r:embed="rId17">
            <a:extLst>
              <a:ext uri="{28A0092B-C50C-407E-A947-70E740481C1C}">
                <a14:useLocalDpi xmlns:a14="http://schemas.microsoft.com/office/drawing/2010/main" val="0"/>
              </a:ext>
            </a:extLst>
          </a:blip>
          <a:stretch>
            <a:fillRect/>
          </a:stretch>
        </p:blipFill>
        <p:spPr>
          <a:xfrm>
            <a:off x="6001043" y="1779292"/>
            <a:ext cx="1337259" cy="416367"/>
          </a:xfrm>
          <a:prstGeom prst="rect">
            <a:avLst/>
          </a:prstGeom>
        </p:spPr>
      </p:pic>
      <p:pic>
        <p:nvPicPr>
          <p:cNvPr id="28" name="Immagine 27">
            <a:extLst>
              <a:ext uri="{FF2B5EF4-FFF2-40B4-BE49-F238E27FC236}">
                <a16:creationId xmlns:a16="http://schemas.microsoft.com/office/drawing/2014/main" id="{8EE770C4-A21A-4D99-8C49-DCD1BCF9106A}"/>
              </a:ext>
            </a:extLst>
          </p:cNvPr>
          <p:cNvPicPr>
            <a:picLocks noChangeAspect="1"/>
          </p:cNvPicPr>
          <p:nvPr>
            <p:custDataLst>
              <p:tags r:id="rId2"/>
            </p:custDataLst>
          </p:nvPr>
        </p:nvPicPr>
        <p:blipFill>
          <a:blip r:embed="rId18">
            <a:extLst>
              <a:ext uri="{28A0092B-C50C-407E-A947-70E740481C1C}">
                <a14:useLocalDpi xmlns:a14="http://schemas.microsoft.com/office/drawing/2010/main" val="0"/>
              </a:ext>
            </a:extLst>
          </a:blip>
          <a:stretch>
            <a:fillRect/>
          </a:stretch>
        </p:blipFill>
        <p:spPr>
          <a:xfrm>
            <a:off x="8160908" y="1737813"/>
            <a:ext cx="1266342" cy="430213"/>
          </a:xfrm>
          <a:prstGeom prst="rect">
            <a:avLst/>
          </a:prstGeom>
        </p:spPr>
      </p:pic>
      <p:pic>
        <p:nvPicPr>
          <p:cNvPr id="32" name="Immagine 31">
            <a:extLst>
              <a:ext uri="{FF2B5EF4-FFF2-40B4-BE49-F238E27FC236}">
                <a16:creationId xmlns:a16="http://schemas.microsoft.com/office/drawing/2014/main" id="{ABB4CFDD-7D9F-49CF-AD97-3C6503CE334A}"/>
              </a:ext>
            </a:extLst>
          </p:cNvPr>
          <p:cNvPicPr>
            <a:picLocks noChangeAspect="1"/>
          </p:cNvPicPr>
          <p:nvPr>
            <p:custDataLst>
              <p:tags r:id="rId3"/>
            </p:custDataLst>
          </p:nvPr>
        </p:nvPicPr>
        <p:blipFill>
          <a:blip r:embed="rId19">
            <a:extLst>
              <a:ext uri="{28A0092B-C50C-407E-A947-70E740481C1C}">
                <a14:useLocalDpi xmlns:a14="http://schemas.microsoft.com/office/drawing/2010/main" val="0"/>
              </a:ext>
            </a:extLst>
          </a:blip>
          <a:stretch>
            <a:fillRect/>
          </a:stretch>
        </p:blipFill>
        <p:spPr>
          <a:xfrm>
            <a:off x="6059870" y="2475151"/>
            <a:ext cx="1225587" cy="416367"/>
          </a:xfrm>
          <a:prstGeom prst="rect">
            <a:avLst/>
          </a:prstGeom>
        </p:spPr>
      </p:pic>
      <p:pic>
        <p:nvPicPr>
          <p:cNvPr id="30" name="Immagine 29">
            <a:extLst>
              <a:ext uri="{FF2B5EF4-FFF2-40B4-BE49-F238E27FC236}">
                <a16:creationId xmlns:a16="http://schemas.microsoft.com/office/drawing/2014/main" id="{24D8C1D4-2420-494C-B659-2F3D13E0986C}"/>
              </a:ext>
            </a:extLst>
          </p:cNvPr>
          <p:cNvPicPr>
            <a:picLocks noChangeAspect="1"/>
          </p:cNvPicPr>
          <p:nvPr>
            <p:custDataLst>
              <p:tags r:id="rId4"/>
            </p:custDataLst>
          </p:nvPr>
        </p:nvPicPr>
        <p:blipFill>
          <a:blip r:embed="rId20">
            <a:extLst>
              <a:ext uri="{28A0092B-C50C-407E-A947-70E740481C1C}">
                <a14:useLocalDpi xmlns:a14="http://schemas.microsoft.com/office/drawing/2010/main" val="0"/>
              </a:ext>
            </a:extLst>
          </a:blip>
          <a:stretch>
            <a:fillRect/>
          </a:stretch>
        </p:blipFill>
        <p:spPr>
          <a:xfrm>
            <a:off x="8185152" y="2447955"/>
            <a:ext cx="1327885" cy="451121"/>
          </a:xfrm>
          <a:prstGeom prst="rect">
            <a:avLst/>
          </a:prstGeom>
        </p:spPr>
      </p:pic>
      <p:pic>
        <p:nvPicPr>
          <p:cNvPr id="7" name="Immagine 6"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flalign*}&#10;\Pi_\ell=&amp;\begin{pmatrix}&#10;\pi(0,3)~~\pi(1,2)~~\pi(2,1)~~\pi(3,0)&#10;\end{pmatrix}\\\\&#10;=&amp;\begin{pmatrix}&#10;\frac{250}{517}~~\frac{150}{517}~~\frac{90}{517}~~\frac{27}{517}&#10;\end{pmatrix}&#10;\end{flalign*}&#10;&#10;\end{document}" title="IguanaTex Bitmap Display">
            <a:extLst>
              <a:ext uri="{FF2B5EF4-FFF2-40B4-BE49-F238E27FC236}">
                <a16:creationId xmlns:a16="http://schemas.microsoft.com/office/drawing/2014/main" id="{30B8FE77-0248-3EDA-A2F4-522CAE5F7493}"/>
              </a:ext>
            </a:extLst>
          </p:cNvPr>
          <p:cNvPicPr>
            <a:picLocks noChangeAspect="1"/>
          </p:cNvPicPr>
          <p:nvPr>
            <p:custDataLst>
              <p:tags r:id="rId5"/>
            </p:custDataLst>
          </p:nvPr>
        </p:nvPicPr>
        <p:blipFill>
          <a:blip r:embed="rId21">
            <a:extLst>
              <a:ext uri="{28A0092B-C50C-407E-A947-70E740481C1C}">
                <a14:useLocalDpi xmlns:a14="http://schemas.microsoft.com/office/drawing/2010/main" val="0"/>
              </a:ext>
            </a:extLst>
          </a:blip>
          <a:stretch>
            <a:fillRect/>
          </a:stretch>
        </p:blipFill>
        <p:spPr>
          <a:xfrm>
            <a:off x="1117453" y="5007731"/>
            <a:ext cx="3907994" cy="1099268"/>
          </a:xfrm>
          <a:prstGeom prst="rect">
            <a:avLst/>
          </a:prstGeom>
        </p:spPr>
      </p:pic>
      <p:grpSp>
        <p:nvGrpSpPr>
          <p:cNvPr id="19" name="Gruppo 18">
            <a:extLst>
              <a:ext uri="{FF2B5EF4-FFF2-40B4-BE49-F238E27FC236}">
                <a16:creationId xmlns:a16="http://schemas.microsoft.com/office/drawing/2014/main" id="{71862E28-29B8-4479-972C-955F905F8CC6}"/>
              </a:ext>
            </a:extLst>
          </p:cNvPr>
          <p:cNvGrpSpPr/>
          <p:nvPr/>
        </p:nvGrpSpPr>
        <p:grpSpPr>
          <a:xfrm>
            <a:off x="800700" y="3759501"/>
            <a:ext cx="8947415" cy="593321"/>
            <a:chOff x="510717" y="3735651"/>
            <a:chExt cx="9190113" cy="699213"/>
          </a:xfrm>
        </p:grpSpPr>
        <p:grpSp>
          <p:nvGrpSpPr>
            <p:cNvPr id="16" name="Gruppo 15">
              <a:extLst>
                <a:ext uri="{FF2B5EF4-FFF2-40B4-BE49-F238E27FC236}">
                  <a16:creationId xmlns:a16="http://schemas.microsoft.com/office/drawing/2014/main" id="{DEEE7145-7233-4FD9-9F1E-570F2BD77038}"/>
                </a:ext>
              </a:extLst>
            </p:cNvPr>
            <p:cNvGrpSpPr/>
            <p:nvPr/>
          </p:nvGrpSpPr>
          <p:grpSpPr>
            <a:xfrm>
              <a:off x="510717" y="3735651"/>
              <a:ext cx="9190113" cy="699213"/>
              <a:chOff x="5054393" y="3197946"/>
              <a:chExt cx="9190113" cy="699213"/>
            </a:xfrm>
          </p:grpSpPr>
          <p:pic>
            <p:nvPicPr>
              <p:cNvPr id="14" name="Immagine 13">
                <a:extLst>
                  <a:ext uri="{FF2B5EF4-FFF2-40B4-BE49-F238E27FC236}">
                    <a16:creationId xmlns:a16="http://schemas.microsoft.com/office/drawing/2014/main" id="{2E960DD2-FAF6-491A-B100-929B8F68B5DD}"/>
                  </a:ext>
                </a:extLst>
              </p:cNvPr>
              <p:cNvPicPr>
                <a:picLocks noChangeAspect="1"/>
              </p:cNvPicPr>
              <p:nvPr>
                <p:custDataLst>
                  <p:tags r:id="rId6"/>
                </p:custDataLst>
              </p:nvPr>
            </p:nvPicPr>
            <p:blipFill>
              <a:blip r:embed="rId22">
                <a:extLst>
                  <a:ext uri="{28A0092B-C50C-407E-A947-70E740481C1C}">
                    <a14:useLocalDpi xmlns:a14="http://schemas.microsoft.com/office/drawing/2010/main" val="0"/>
                  </a:ext>
                </a:extLst>
              </a:blip>
              <a:stretch>
                <a:fillRect/>
              </a:stretch>
            </p:blipFill>
            <p:spPr>
              <a:xfrm>
                <a:off x="5054393" y="3416495"/>
                <a:ext cx="4224000" cy="264000"/>
              </a:xfrm>
              <a:prstGeom prst="rect">
                <a:avLst/>
              </a:prstGeom>
            </p:spPr>
          </p:pic>
          <p:pic>
            <p:nvPicPr>
              <p:cNvPr id="90" name="Immagine 89">
                <a:extLst>
                  <a:ext uri="{FF2B5EF4-FFF2-40B4-BE49-F238E27FC236}">
                    <a16:creationId xmlns:a16="http://schemas.microsoft.com/office/drawing/2014/main" id="{C79573F8-6654-4EE7-850A-41F72F6F0548}"/>
                  </a:ext>
                </a:extLst>
              </p:cNvPr>
              <p:cNvPicPr>
                <a:picLocks noChangeAspect="1"/>
              </p:cNvPicPr>
              <p:nvPr>
                <p:custDataLst>
                  <p:tags r:id="rId7"/>
                </p:custDataLst>
              </p:nvPr>
            </p:nvPicPr>
            <p:blipFill>
              <a:blip r:embed="rId23">
                <a:extLst>
                  <a:ext uri="{28A0092B-C50C-407E-A947-70E740481C1C}">
                    <a14:useLocalDpi xmlns:a14="http://schemas.microsoft.com/office/drawing/2010/main" val="0"/>
                  </a:ext>
                </a:extLst>
              </a:blip>
              <a:stretch>
                <a:fillRect/>
              </a:stretch>
            </p:blipFill>
            <p:spPr>
              <a:xfrm>
                <a:off x="10268764" y="3197946"/>
                <a:ext cx="3975742" cy="699213"/>
              </a:xfrm>
              <a:prstGeom prst="rect">
                <a:avLst/>
              </a:prstGeom>
            </p:spPr>
          </p:pic>
        </p:grpSp>
        <p:sp>
          <p:nvSpPr>
            <p:cNvPr id="88" name="Freccia a destra 87">
              <a:extLst>
                <a:ext uri="{FF2B5EF4-FFF2-40B4-BE49-F238E27FC236}">
                  <a16:creationId xmlns:a16="http://schemas.microsoft.com/office/drawing/2014/main" id="{95E5E5AC-06F0-48C9-9F60-F7856C08A51E}"/>
                </a:ext>
              </a:extLst>
            </p:cNvPr>
            <p:cNvSpPr/>
            <p:nvPr/>
          </p:nvSpPr>
          <p:spPr>
            <a:xfrm>
              <a:off x="5095659" y="3822635"/>
              <a:ext cx="386396" cy="494021"/>
            </a:xfrm>
            <a:prstGeom prst="rightArrow">
              <a:avLst/>
            </a:prstGeom>
            <a:solidFill>
              <a:srgbClr val="E71224"/>
            </a:solidFill>
            <a:ln>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20" name="Rettangolo 19">
            <a:extLst>
              <a:ext uri="{FF2B5EF4-FFF2-40B4-BE49-F238E27FC236}">
                <a16:creationId xmlns:a16="http://schemas.microsoft.com/office/drawing/2014/main" id="{661411CF-7AE8-4E5C-A926-20C6AE93C8F6}"/>
              </a:ext>
            </a:extLst>
          </p:cNvPr>
          <p:cNvSpPr/>
          <p:nvPr/>
        </p:nvSpPr>
        <p:spPr>
          <a:xfrm>
            <a:off x="5215356" y="5279140"/>
            <a:ext cx="4551720" cy="677108"/>
          </a:xfrm>
          <a:prstGeom prst="rect">
            <a:avLst/>
          </a:prstGeom>
        </p:spPr>
        <p:txBody>
          <a:bodyPr wrap="square">
            <a:spAutoFit/>
          </a:bodyPr>
          <a:lstStyle/>
          <a:p>
            <a:pPr algn="ctr"/>
            <a:r>
              <a:rPr lang="en-US" altLang="it-IT" sz="1900" dirty="0"/>
              <a:t>(which corresponds to what obtained </a:t>
            </a:r>
          </a:p>
          <a:p>
            <a:pPr algn="ctr"/>
            <a:r>
              <a:rPr lang="en-US" altLang="it-IT" sz="1900" dirty="0"/>
              <a:t>by solving its balancing equations)</a:t>
            </a:r>
          </a:p>
        </p:txBody>
      </p:sp>
    </p:spTree>
    <p:extLst>
      <p:ext uri="{BB962C8B-B14F-4D97-AF65-F5344CB8AC3E}">
        <p14:creationId xmlns:p14="http://schemas.microsoft.com/office/powerpoint/2010/main" val="29807328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6E6868F-D4C1-447E-8384-2CA9349F67DA}"/>
              </a:ext>
            </a:extLst>
          </p:cNvPr>
          <p:cNvSpPr>
            <a:spLocks noGrp="1"/>
          </p:cNvSpPr>
          <p:nvPr>
            <p:ph type="title"/>
          </p:nvPr>
        </p:nvSpPr>
        <p:spPr/>
        <p:txBody>
          <a:bodyPr/>
          <a:lstStyle/>
          <a:p>
            <a:r>
              <a:rPr lang="en-GB" dirty="0"/>
              <a:t>Extension to not </a:t>
            </a:r>
            <a:r>
              <a:rPr lang="en-GB" dirty="0" err="1"/>
              <a:t>markovian</a:t>
            </a:r>
            <a:r>
              <a:rPr lang="en-GB" dirty="0"/>
              <a:t> networks</a:t>
            </a:r>
          </a:p>
        </p:txBody>
      </p:sp>
      <p:sp>
        <p:nvSpPr>
          <p:cNvPr id="3" name="Segnaposto contenuto 2">
            <a:extLst>
              <a:ext uri="{FF2B5EF4-FFF2-40B4-BE49-F238E27FC236}">
                <a16:creationId xmlns:a16="http://schemas.microsoft.com/office/drawing/2014/main" id="{DF5C2E44-A4E7-4698-A850-9A96B3997253}"/>
              </a:ext>
            </a:extLst>
          </p:cNvPr>
          <p:cNvSpPr>
            <a:spLocks noGrp="1"/>
          </p:cNvSpPr>
          <p:nvPr>
            <p:ph idx="1"/>
          </p:nvPr>
        </p:nvSpPr>
        <p:spPr>
          <a:xfrm>
            <a:off x="250993" y="1057026"/>
            <a:ext cx="9748115" cy="6059058"/>
          </a:xfrm>
        </p:spPr>
        <p:txBody>
          <a:bodyPr>
            <a:normAutofit/>
          </a:bodyPr>
          <a:lstStyle/>
          <a:p>
            <a:r>
              <a:rPr lang="en-GB" sz="1900" dirty="0"/>
              <a:t>Attempts to extend these results to more general QNs, are currently under study. </a:t>
            </a:r>
          </a:p>
          <a:p>
            <a:endParaRPr lang="en-GB" sz="500" dirty="0"/>
          </a:p>
          <a:p>
            <a:r>
              <a:rPr lang="en-GB" sz="1900" dirty="0"/>
              <a:t>However, </a:t>
            </a:r>
            <a:r>
              <a:rPr lang="en-GB" sz="1900" dirty="0">
                <a:solidFill>
                  <a:srgbClr val="E71224"/>
                </a:solidFill>
              </a:rPr>
              <a:t>due to the problem complexity</a:t>
            </a:r>
            <a:r>
              <a:rPr lang="en-GB" sz="1900" dirty="0"/>
              <a:t>, at the moment, the most general and worth to mention result comes from the </a:t>
            </a:r>
            <a:r>
              <a:rPr lang="en-GB" sz="1900" dirty="0">
                <a:solidFill>
                  <a:srgbClr val="E71224"/>
                </a:solidFill>
              </a:rPr>
              <a:t>1975</a:t>
            </a:r>
          </a:p>
          <a:p>
            <a:endParaRPr lang="en-GB" sz="2100" dirty="0">
              <a:solidFill>
                <a:srgbClr val="E71224"/>
              </a:solidFill>
            </a:endParaRPr>
          </a:p>
          <a:p>
            <a:endParaRPr lang="en-GB" sz="2100" dirty="0">
              <a:solidFill>
                <a:srgbClr val="E71224"/>
              </a:solidFill>
            </a:endParaRPr>
          </a:p>
          <a:p>
            <a:endParaRPr lang="en-GB" sz="500" dirty="0">
              <a:solidFill>
                <a:srgbClr val="E71224"/>
              </a:solidFill>
            </a:endParaRPr>
          </a:p>
          <a:p>
            <a:r>
              <a:rPr lang="en-GB" sz="1900" dirty="0"/>
              <a:t>The </a:t>
            </a:r>
            <a:r>
              <a:rPr lang="en-GB" sz="1900" dirty="0">
                <a:solidFill>
                  <a:srgbClr val="E71224"/>
                </a:solidFill>
              </a:rPr>
              <a:t>BCMP theorem </a:t>
            </a:r>
            <a:r>
              <a:rPr lang="en-GB" sz="1900" b="1" dirty="0"/>
              <a:t>extends</a:t>
            </a:r>
            <a:r>
              <a:rPr lang="en-GB" sz="1900" dirty="0"/>
              <a:t> the </a:t>
            </a:r>
            <a:r>
              <a:rPr lang="en-GB" sz="1900" b="1" dirty="0"/>
              <a:t>class of QN </a:t>
            </a:r>
            <a:r>
              <a:rPr lang="en-GB" sz="1900" dirty="0"/>
              <a:t>solvable by a </a:t>
            </a:r>
            <a:r>
              <a:rPr lang="en-GB" sz="1900" b="1" dirty="0"/>
              <a:t>product-like form </a:t>
            </a:r>
            <a:r>
              <a:rPr lang="en-GB" sz="1900" dirty="0"/>
              <a:t>to:</a:t>
            </a:r>
          </a:p>
          <a:p>
            <a:endParaRPr lang="en-GB" sz="2100" dirty="0"/>
          </a:p>
          <a:p>
            <a:endParaRPr lang="en-GB" sz="2100" dirty="0"/>
          </a:p>
          <a:p>
            <a:pPr marL="0" indent="0">
              <a:buNone/>
            </a:pPr>
            <a:endParaRPr lang="en-GB" sz="2100" dirty="0"/>
          </a:p>
          <a:p>
            <a:pPr marL="0" indent="0">
              <a:buNone/>
            </a:pPr>
            <a:endParaRPr lang="en-GB" sz="2100" dirty="0"/>
          </a:p>
          <a:p>
            <a:r>
              <a:rPr lang="en-GB" sz="1900" dirty="0">
                <a:solidFill>
                  <a:srgbClr val="E71224"/>
                </a:solidFill>
              </a:rPr>
              <a:t>Resource allocation problems </a:t>
            </a:r>
            <a:r>
              <a:rPr lang="en-GB" sz="1900" dirty="0"/>
              <a:t>or </a:t>
            </a:r>
            <a:r>
              <a:rPr lang="en-GB" sz="1900" dirty="0">
                <a:solidFill>
                  <a:srgbClr val="E71224"/>
                </a:solidFill>
              </a:rPr>
              <a:t>QoS comparisons </a:t>
            </a:r>
            <a:r>
              <a:rPr lang="en-GB" sz="1900" dirty="0"/>
              <a:t>involving other types of Queues or Network of Queues are instead solved by means of simulations</a:t>
            </a:r>
          </a:p>
          <a:p>
            <a:endParaRPr lang="en-GB" sz="900" dirty="0"/>
          </a:p>
        </p:txBody>
      </p:sp>
      <p:sp>
        <p:nvSpPr>
          <p:cNvPr id="4" name="Segnaposto piè di pagina 3">
            <a:extLst>
              <a:ext uri="{FF2B5EF4-FFF2-40B4-BE49-F238E27FC236}">
                <a16:creationId xmlns:a16="http://schemas.microsoft.com/office/drawing/2014/main" id="{6241A888-299F-4EDF-8EE8-27DC465432F3}"/>
              </a:ext>
            </a:extLst>
          </p:cNvPr>
          <p:cNvSpPr>
            <a:spLocks noGrp="1"/>
          </p:cNvSpPr>
          <p:nvPr>
            <p:ph type="ftr" sz="quarter" idx="11"/>
          </p:nvPr>
        </p:nvSpPr>
        <p:spPr/>
        <p:txBody>
          <a:bodyPr/>
          <a:lstStyle/>
          <a:p>
            <a:r>
              <a:rPr lang="it-IT"/>
              <a:t>alessandro.pilloni@unica.it</a:t>
            </a:r>
            <a:endParaRPr lang="it-IT" dirty="0"/>
          </a:p>
        </p:txBody>
      </p:sp>
      <p:sp>
        <p:nvSpPr>
          <p:cNvPr id="5" name="Segnaposto numero diapositiva 4">
            <a:extLst>
              <a:ext uri="{FF2B5EF4-FFF2-40B4-BE49-F238E27FC236}">
                <a16:creationId xmlns:a16="http://schemas.microsoft.com/office/drawing/2014/main" id="{6273BA47-C128-496C-96B5-CB4B52F7E954}"/>
              </a:ext>
            </a:extLst>
          </p:cNvPr>
          <p:cNvSpPr>
            <a:spLocks noGrp="1"/>
          </p:cNvSpPr>
          <p:nvPr>
            <p:ph type="sldNum" sz="quarter" idx="12"/>
          </p:nvPr>
        </p:nvSpPr>
        <p:spPr/>
        <p:txBody>
          <a:bodyPr/>
          <a:lstStyle/>
          <a:p>
            <a:fld id="{77D38DAF-82E5-4F16-9708-7032B2640FE9}" type="slidenum">
              <a:rPr lang="it-IT" smtClean="0"/>
              <a:t>35</a:t>
            </a:fld>
            <a:endParaRPr lang="it-IT"/>
          </a:p>
        </p:txBody>
      </p:sp>
      <p:sp>
        <p:nvSpPr>
          <p:cNvPr id="8" name="Rettangolo 7">
            <a:extLst>
              <a:ext uri="{FF2B5EF4-FFF2-40B4-BE49-F238E27FC236}">
                <a16:creationId xmlns:a16="http://schemas.microsoft.com/office/drawing/2014/main" id="{36F81635-733E-4D20-9DFC-EF162EB4D1B9}"/>
              </a:ext>
            </a:extLst>
          </p:cNvPr>
          <p:cNvSpPr/>
          <p:nvPr/>
        </p:nvSpPr>
        <p:spPr>
          <a:xfrm>
            <a:off x="929709" y="3799917"/>
            <a:ext cx="8719021" cy="1362809"/>
          </a:xfrm>
          <a:prstGeom prst="rect">
            <a:avLst/>
          </a:prstGeom>
        </p:spPr>
        <p:txBody>
          <a:bodyPr wrap="square">
            <a:spAutoFit/>
          </a:bodyPr>
          <a:lstStyle/>
          <a:p>
            <a:pPr>
              <a:lnSpc>
                <a:spcPct val="150000"/>
              </a:lnSpc>
              <a:buFont typeface="Wingdings" panose="05000000000000000000" pitchFamily="2" charset="2"/>
              <a:buChar char="ü"/>
            </a:pPr>
            <a:r>
              <a:rPr lang="en-GB" sz="1900" dirty="0"/>
              <a:t>  Nodes with </a:t>
            </a:r>
            <a:r>
              <a:rPr lang="en-GB" sz="1900" dirty="0">
                <a:solidFill>
                  <a:srgbClr val="E71224"/>
                </a:solidFill>
              </a:rPr>
              <a:t>arbitrarily distributed service times</a:t>
            </a:r>
            <a:r>
              <a:rPr lang="en-GB" sz="1900" dirty="0"/>
              <a:t> (</a:t>
            </a:r>
            <a:r>
              <a:rPr lang="en-GB" sz="1900" dirty="0">
                <a:solidFill>
                  <a:srgbClr val="E71224"/>
                </a:solidFill>
              </a:rPr>
              <a:t>not only Exponentials</a:t>
            </a:r>
            <a:r>
              <a:rPr lang="en-GB" sz="1900" dirty="0"/>
              <a:t>)</a:t>
            </a:r>
          </a:p>
          <a:p>
            <a:pPr>
              <a:lnSpc>
                <a:spcPct val="150000"/>
              </a:lnSpc>
              <a:buFont typeface="Wingdings" panose="05000000000000000000" pitchFamily="2" charset="2"/>
              <a:buChar char="ü"/>
            </a:pPr>
            <a:r>
              <a:rPr lang="en-GB" sz="1900" dirty="0"/>
              <a:t>  </a:t>
            </a:r>
            <a:r>
              <a:rPr lang="en-GB" sz="1900" dirty="0">
                <a:solidFill>
                  <a:srgbClr val="E71224"/>
                </a:solidFill>
              </a:rPr>
              <a:t>Costumers </a:t>
            </a:r>
            <a:r>
              <a:rPr lang="en-GB" sz="1900" dirty="0"/>
              <a:t>belonging to </a:t>
            </a:r>
            <a:r>
              <a:rPr lang="en-GB" sz="1900" dirty="0">
                <a:solidFill>
                  <a:srgbClr val="E71224"/>
                </a:solidFill>
              </a:rPr>
              <a:t>different classes</a:t>
            </a:r>
            <a:r>
              <a:rPr lang="en-GB" sz="1900" dirty="0"/>
              <a:t> (i.e. </a:t>
            </a:r>
            <a:r>
              <a:rPr lang="en-GB" sz="1900" dirty="0">
                <a:solidFill>
                  <a:srgbClr val="E71224"/>
                </a:solidFill>
              </a:rPr>
              <a:t>needs</a:t>
            </a:r>
            <a:r>
              <a:rPr lang="en-GB" sz="1900" dirty="0"/>
              <a:t>, </a:t>
            </a:r>
            <a:r>
              <a:rPr lang="en-GB" sz="1900" dirty="0">
                <a:solidFill>
                  <a:srgbClr val="E71224"/>
                </a:solidFill>
              </a:rPr>
              <a:t>behaviours</a:t>
            </a:r>
            <a:r>
              <a:rPr lang="en-GB" sz="1900" dirty="0"/>
              <a:t>, or </a:t>
            </a:r>
            <a:r>
              <a:rPr lang="en-GB" sz="1900" dirty="0">
                <a:solidFill>
                  <a:srgbClr val="E71224"/>
                </a:solidFill>
              </a:rPr>
              <a:t>priorities</a:t>
            </a:r>
            <a:r>
              <a:rPr lang="en-GB" sz="1900" dirty="0"/>
              <a:t>)</a:t>
            </a:r>
          </a:p>
          <a:p>
            <a:pPr>
              <a:lnSpc>
                <a:spcPct val="150000"/>
              </a:lnSpc>
              <a:buFont typeface="Wingdings" panose="05000000000000000000" pitchFamily="2" charset="2"/>
              <a:buChar char="ü"/>
            </a:pPr>
            <a:r>
              <a:rPr lang="en-GB" sz="1900" dirty="0"/>
              <a:t>  </a:t>
            </a:r>
            <a:r>
              <a:rPr lang="en-GB" sz="1900" dirty="0">
                <a:solidFill>
                  <a:srgbClr val="E71224"/>
                </a:solidFill>
              </a:rPr>
              <a:t>Different service policies </a:t>
            </a:r>
            <a:r>
              <a:rPr lang="en-GB" sz="1900" dirty="0"/>
              <a:t>then the conventional </a:t>
            </a:r>
            <a:r>
              <a:rPr lang="en-GB" sz="1900" dirty="0">
                <a:solidFill>
                  <a:srgbClr val="E71224"/>
                </a:solidFill>
              </a:rPr>
              <a:t>FIFO discipline</a:t>
            </a:r>
            <a:endParaRPr lang="en-GB" sz="1900" dirty="0"/>
          </a:p>
        </p:txBody>
      </p:sp>
      <p:sp>
        <p:nvSpPr>
          <p:cNvPr id="10" name="Rettangolo 9">
            <a:extLst>
              <a:ext uri="{FF2B5EF4-FFF2-40B4-BE49-F238E27FC236}">
                <a16:creationId xmlns:a16="http://schemas.microsoft.com/office/drawing/2014/main" id="{F7FFAE4F-CEC6-4170-8650-593BD9B9A9BB}"/>
              </a:ext>
            </a:extLst>
          </p:cNvPr>
          <p:cNvSpPr/>
          <p:nvPr/>
        </p:nvSpPr>
        <p:spPr>
          <a:xfrm>
            <a:off x="221262" y="6425844"/>
            <a:ext cx="9573491" cy="707886"/>
          </a:xfrm>
          <a:prstGeom prst="rect">
            <a:avLst/>
          </a:prstGeom>
        </p:spPr>
        <p:txBody>
          <a:bodyPr wrap="square">
            <a:spAutoFit/>
          </a:bodyPr>
          <a:lstStyle/>
          <a:p>
            <a:pPr algn="ctr"/>
            <a:r>
              <a:rPr lang="en-GB" sz="2000" dirty="0"/>
              <a:t>To this end see, e.g., the </a:t>
            </a:r>
            <a:r>
              <a:rPr lang="en-GB" sz="2000" dirty="0" err="1">
                <a:solidFill>
                  <a:srgbClr val="E71224"/>
                </a:solidFill>
              </a:rPr>
              <a:t>SimEvents</a:t>
            </a:r>
            <a:r>
              <a:rPr lang="en-GB" sz="2000" dirty="0">
                <a:solidFill>
                  <a:srgbClr val="E71224"/>
                </a:solidFill>
              </a:rPr>
              <a:t>® </a:t>
            </a:r>
            <a:r>
              <a:rPr lang="en-GB" sz="2000" dirty="0" err="1">
                <a:solidFill>
                  <a:srgbClr val="E71224"/>
                </a:solidFill>
              </a:rPr>
              <a:t>Matlab</a:t>
            </a:r>
            <a:r>
              <a:rPr lang="en-GB" sz="2000" dirty="0">
                <a:solidFill>
                  <a:srgbClr val="E71224"/>
                </a:solidFill>
              </a:rPr>
              <a:t>/SIMULINK</a:t>
            </a:r>
            <a:r>
              <a:rPr lang="en-GB" sz="2000" dirty="0"/>
              <a:t> </a:t>
            </a:r>
            <a:r>
              <a:rPr lang="en-GB" sz="2000" dirty="0">
                <a:solidFill>
                  <a:srgbClr val="E71224"/>
                </a:solidFill>
              </a:rPr>
              <a:t>Toolbox</a:t>
            </a:r>
            <a:endParaRPr lang="en-GB" sz="2000" dirty="0"/>
          </a:p>
          <a:p>
            <a:pPr algn="ctr"/>
            <a:r>
              <a:rPr lang="en-GB" sz="2000" dirty="0"/>
              <a:t>Url: </a:t>
            </a:r>
            <a:r>
              <a:rPr lang="it-IT" sz="2000" dirty="0">
                <a:hlinkClick r:id="rId3"/>
              </a:rPr>
              <a:t>https://it.mathworks.com/discovery/queuing-theory.html</a:t>
            </a:r>
            <a:endParaRPr lang="en-GB" sz="2000" dirty="0"/>
          </a:p>
        </p:txBody>
      </p:sp>
      <p:sp>
        <p:nvSpPr>
          <p:cNvPr id="7" name="Rettangolo 6">
            <a:extLst>
              <a:ext uri="{FF2B5EF4-FFF2-40B4-BE49-F238E27FC236}">
                <a16:creationId xmlns:a16="http://schemas.microsoft.com/office/drawing/2014/main" id="{5F11E200-4ED4-4F7A-866F-E1725F87AAD0}"/>
              </a:ext>
            </a:extLst>
          </p:cNvPr>
          <p:cNvSpPr/>
          <p:nvPr/>
        </p:nvSpPr>
        <p:spPr>
          <a:xfrm>
            <a:off x="929710" y="2430620"/>
            <a:ext cx="8719021" cy="677108"/>
          </a:xfrm>
          <a:prstGeom prst="rect">
            <a:avLst/>
          </a:prstGeom>
        </p:spPr>
        <p:txBody>
          <a:bodyPr wrap="square">
            <a:spAutoFit/>
          </a:bodyPr>
          <a:lstStyle/>
          <a:p>
            <a:r>
              <a:rPr lang="en-US" sz="1900" i="1" dirty="0" err="1"/>
              <a:t>Baskett</a:t>
            </a:r>
            <a:r>
              <a:rPr lang="en-US" sz="1900" i="1" dirty="0"/>
              <a:t>,  F., </a:t>
            </a:r>
            <a:r>
              <a:rPr lang="en-US" sz="1900" i="1" dirty="0" err="1"/>
              <a:t>Chandy</a:t>
            </a:r>
            <a:r>
              <a:rPr lang="en-US" sz="1900" i="1" dirty="0"/>
              <a:t> M., </a:t>
            </a:r>
            <a:r>
              <a:rPr lang="en-US" sz="1900" i="1" dirty="0" err="1"/>
              <a:t>Muntz</a:t>
            </a:r>
            <a:r>
              <a:rPr lang="en-US" sz="1900" i="1" dirty="0"/>
              <a:t> R., Palacios J.,  “Open, closed,  and mixed networks with different classes of customers”, Journal of ACM, Vol. 22, pp. 248-260, 1975.</a:t>
            </a:r>
            <a:endParaRPr lang="en-GB" sz="1900" i="1" dirty="0"/>
          </a:p>
        </p:txBody>
      </p:sp>
      <p:sp>
        <p:nvSpPr>
          <p:cNvPr id="15" name="Rettangolo con angoli arrotondati 14">
            <a:extLst>
              <a:ext uri="{FF2B5EF4-FFF2-40B4-BE49-F238E27FC236}">
                <a16:creationId xmlns:a16="http://schemas.microsoft.com/office/drawing/2014/main" id="{545A92D5-893E-4EF8-8CBC-6BB3A40D49FE}"/>
              </a:ext>
            </a:extLst>
          </p:cNvPr>
          <p:cNvSpPr/>
          <p:nvPr/>
        </p:nvSpPr>
        <p:spPr>
          <a:xfrm>
            <a:off x="250993" y="6425844"/>
            <a:ext cx="9543760" cy="741036"/>
          </a:xfrm>
          <a:prstGeom prst="roundRect">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Tree>
    <p:extLst>
      <p:ext uri="{BB962C8B-B14F-4D97-AF65-F5344CB8AC3E}">
        <p14:creationId xmlns:p14="http://schemas.microsoft.com/office/powerpoint/2010/main" val="168556101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Segnaposto piè di pagina 3">
            <a:extLst>
              <a:ext uri="{FF2B5EF4-FFF2-40B4-BE49-F238E27FC236}">
                <a16:creationId xmlns:a16="http://schemas.microsoft.com/office/drawing/2014/main" id="{7170CAC3-589C-FBD2-D010-6656284B7FC0}"/>
              </a:ext>
            </a:extLst>
          </p:cNvPr>
          <p:cNvSpPr>
            <a:spLocks noGrp="1"/>
          </p:cNvSpPr>
          <p:nvPr>
            <p:ph type="ftr" sz="quarter" idx="11"/>
          </p:nvPr>
        </p:nvSpPr>
        <p:spPr/>
        <p:txBody>
          <a:bodyPr/>
          <a:lstStyle/>
          <a:p>
            <a:r>
              <a:rPr lang="it-IT"/>
              <a:t>alessandro.pilloni@unica.it</a:t>
            </a:r>
            <a:endParaRPr lang="it-IT" dirty="0"/>
          </a:p>
        </p:txBody>
      </p:sp>
      <p:sp>
        <p:nvSpPr>
          <p:cNvPr id="5" name="Segnaposto numero diapositiva 4">
            <a:extLst>
              <a:ext uri="{FF2B5EF4-FFF2-40B4-BE49-F238E27FC236}">
                <a16:creationId xmlns:a16="http://schemas.microsoft.com/office/drawing/2014/main" id="{31937DE7-F6DB-673E-FC64-FDDA61B60F45}"/>
              </a:ext>
            </a:extLst>
          </p:cNvPr>
          <p:cNvSpPr>
            <a:spLocks noGrp="1"/>
          </p:cNvSpPr>
          <p:nvPr>
            <p:ph type="sldNum" sz="quarter" idx="12"/>
          </p:nvPr>
        </p:nvSpPr>
        <p:spPr/>
        <p:txBody>
          <a:bodyPr/>
          <a:lstStyle/>
          <a:p>
            <a:fld id="{77D38DAF-82E5-4F16-9708-7032B2640FE9}" type="slidenum">
              <a:rPr lang="it-IT" smtClean="0"/>
              <a:t>36</a:t>
            </a:fld>
            <a:endParaRPr lang="it-IT"/>
          </a:p>
        </p:txBody>
      </p:sp>
      <p:pic>
        <p:nvPicPr>
          <p:cNvPr id="14" name="Immagine 13">
            <a:extLst>
              <a:ext uri="{FF2B5EF4-FFF2-40B4-BE49-F238E27FC236}">
                <a16:creationId xmlns:a16="http://schemas.microsoft.com/office/drawing/2014/main" id="{D67BF281-3326-1FC2-842B-DC0A5B730461}"/>
              </a:ext>
            </a:extLst>
          </p:cNvPr>
          <p:cNvPicPr>
            <a:picLocks noChangeAspect="1"/>
          </p:cNvPicPr>
          <p:nvPr/>
        </p:nvPicPr>
        <p:blipFill>
          <a:blip r:embed="rId2"/>
          <a:stretch>
            <a:fillRect/>
          </a:stretch>
        </p:blipFill>
        <p:spPr>
          <a:xfrm>
            <a:off x="872407" y="4608715"/>
            <a:ext cx="8365548" cy="2545778"/>
          </a:xfrm>
          <a:prstGeom prst="rect">
            <a:avLst/>
          </a:prstGeom>
        </p:spPr>
      </p:pic>
      <p:pic>
        <p:nvPicPr>
          <p:cNvPr id="18" name="Immagine 17">
            <a:extLst>
              <a:ext uri="{FF2B5EF4-FFF2-40B4-BE49-F238E27FC236}">
                <a16:creationId xmlns:a16="http://schemas.microsoft.com/office/drawing/2014/main" id="{72A07F23-D8A2-6F36-90D8-158AEFC61758}"/>
              </a:ext>
            </a:extLst>
          </p:cNvPr>
          <p:cNvPicPr>
            <a:picLocks noChangeAspect="1"/>
          </p:cNvPicPr>
          <p:nvPr/>
        </p:nvPicPr>
        <p:blipFill>
          <a:blip r:embed="rId3"/>
          <a:stretch>
            <a:fillRect/>
          </a:stretch>
        </p:blipFill>
        <p:spPr>
          <a:xfrm>
            <a:off x="212725" y="201739"/>
            <a:ext cx="9867900" cy="4170483"/>
          </a:xfrm>
          <a:prstGeom prst="rect">
            <a:avLst/>
          </a:prstGeom>
        </p:spPr>
      </p:pic>
    </p:spTree>
    <p:extLst>
      <p:ext uri="{BB962C8B-B14F-4D97-AF65-F5344CB8AC3E}">
        <p14:creationId xmlns:p14="http://schemas.microsoft.com/office/powerpoint/2010/main" val="13142568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3653C6C-CA89-44F4-BD35-58D2B2023E42}"/>
              </a:ext>
            </a:extLst>
          </p:cNvPr>
          <p:cNvSpPr>
            <a:spLocks noGrp="1"/>
          </p:cNvSpPr>
          <p:nvPr>
            <p:ph type="title"/>
          </p:nvPr>
        </p:nvSpPr>
        <p:spPr>
          <a:xfrm>
            <a:off x="181123" y="166892"/>
            <a:ext cx="9055073" cy="493439"/>
          </a:xfrm>
        </p:spPr>
        <p:txBody>
          <a:bodyPr/>
          <a:lstStyle/>
          <a:p>
            <a:r>
              <a:rPr lang="en-US" dirty="0"/>
              <a:t>Open network &amp; Closed network (cont’d)</a:t>
            </a:r>
            <a:endParaRPr lang="en-GB" dirty="0"/>
          </a:p>
        </p:txBody>
      </p:sp>
      <mc:AlternateContent xmlns:mc="http://schemas.openxmlformats.org/markup-compatibility/2006">
        <mc:Choice xmlns:a14="http://schemas.microsoft.com/office/drawing/2010/main" Requires="a14">
          <p:sp>
            <p:nvSpPr>
              <p:cNvPr id="3" name="Segnaposto contenuto 2">
                <a:extLst>
                  <a:ext uri="{FF2B5EF4-FFF2-40B4-BE49-F238E27FC236}">
                    <a16:creationId xmlns:a16="http://schemas.microsoft.com/office/drawing/2014/main" id="{58B204ED-A6C1-4376-B2E1-E497AD5D1ACD}"/>
                  </a:ext>
                </a:extLst>
              </p:cNvPr>
              <p:cNvSpPr>
                <a:spLocks noGrp="1"/>
              </p:cNvSpPr>
              <p:nvPr>
                <p:ph idx="1"/>
              </p:nvPr>
            </p:nvSpPr>
            <p:spPr>
              <a:xfrm>
                <a:off x="181123" y="762584"/>
                <a:ext cx="9748115" cy="6969617"/>
              </a:xfrm>
            </p:spPr>
            <p:txBody>
              <a:bodyPr>
                <a:noAutofit/>
              </a:bodyPr>
              <a:lstStyle/>
              <a:p>
                <a:pPr>
                  <a:lnSpc>
                    <a:spcPct val="160000"/>
                  </a:lnSpc>
                </a:pPr>
                <a:r>
                  <a:rPr lang="en-GB" sz="2000" dirty="0"/>
                  <a:t>Consider a </a:t>
                </a:r>
                <a:r>
                  <a:rPr lang="en-GB" sz="2000" dirty="0">
                    <a:solidFill>
                      <a:srgbClr val="E71224"/>
                    </a:solidFill>
                  </a:rPr>
                  <a:t>QN </a:t>
                </a:r>
                <a:r>
                  <a:rPr lang="en-GB" sz="2000" dirty="0"/>
                  <a:t>with </a:t>
                </a:r>
                <a14:m>
                  <m:oMath xmlns:m="http://schemas.openxmlformats.org/officeDocument/2006/math">
                    <m:r>
                      <a:rPr lang="it-IT" sz="2000" b="0" i="1" dirty="0" smtClean="0">
                        <a:solidFill>
                          <a:srgbClr val="E71224"/>
                        </a:solidFill>
                        <a:latin typeface="Cambria Math" panose="02040503050406030204" pitchFamily="18" charset="0"/>
                      </a:rPr>
                      <m:t>𝑣</m:t>
                    </m:r>
                  </m:oMath>
                </a14:m>
                <a:r>
                  <a:rPr lang="it-IT" sz="2000" dirty="0">
                    <a:solidFill>
                      <a:srgbClr val="E71224"/>
                    </a:solidFill>
                  </a:rPr>
                  <a:t> </a:t>
                </a:r>
                <a:r>
                  <a:rPr lang="it-IT" sz="2000" dirty="0" err="1">
                    <a:solidFill>
                      <a:srgbClr val="E71224"/>
                    </a:solidFill>
                  </a:rPr>
                  <a:t>queues</a:t>
                </a:r>
                <a:r>
                  <a:rPr lang="it-IT" sz="2000" dirty="0"/>
                  <a:t>, </a:t>
                </a:r>
                <a:r>
                  <a:rPr lang="it-IT" sz="2000" dirty="0" err="1"/>
                  <a:t>refferred</a:t>
                </a:r>
                <a:r>
                  <a:rPr lang="it-IT" sz="2000" dirty="0"/>
                  <a:t> </a:t>
                </a:r>
                <a:r>
                  <a:rPr lang="it-IT" sz="2000" dirty="0" err="1"/>
                  <a:t>as</a:t>
                </a:r>
                <a:r>
                  <a:rPr lang="it-IT" sz="2000" dirty="0"/>
                  <a:t> </a:t>
                </a:r>
                <a:r>
                  <a:rPr lang="it-IT" sz="2000" dirty="0" err="1">
                    <a:solidFill>
                      <a:srgbClr val="E71224"/>
                    </a:solidFill>
                  </a:rPr>
                  <a:t>nodes</a:t>
                </a:r>
                <a:endParaRPr lang="it-IT" sz="2000" dirty="0">
                  <a:solidFill>
                    <a:srgbClr val="E71224"/>
                  </a:solidFill>
                </a:endParaRPr>
              </a:p>
              <a:p>
                <a:pPr>
                  <a:lnSpc>
                    <a:spcPct val="160000"/>
                  </a:lnSpc>
                </a:pPr>
                <a:r>
                  <a:rPr lang="en-GB" sz="2000" dirty="0"/>
                  <a:t>Let</a:t>
                </a:r>
                <a:r>
                  <a:rPr lang="en-GB" sz="2000" dirty="0">
                    <a:solidFill>
                      <a:srgbClr val="E71224"/>
                    </a:solidFill>
                  </a:rPr>
                  <a:t> </a:t>
                </a:r>
                <a14:m>
                  <m:oMath xmlns:m="http://schemas.openxmlformats.org/officeDocument/2006/math">
                    <m:sSub>
                      <m:sSubPr>
                        <m:ctrlPr>
                          <a:rPr lang="en-GB" sz="2000" i="1" dirty="0" smtClean="0">
                            <a:solidFill>
                              <a:srgbClr val="E71224"/>
                            </a:solidFill>
                            <a:latin typeface="Cambria Math" panose="02040503050406030204" pitchFamily="18" charset="0"/>
                          </a:rPr>
                        </m:ctrlPr>
                      </m:sSubPr>
                      <m:e>
                        <m:r>
                          <a:rPr lang="it-IT" sz="2000" b="0" i="1" dirty="0" smtClean="0">
                            <a:solidFill>
                              <a:srgbClr val="E71224"/>
                            </a:solidFill>
                            <a:latin typeface="Cambria Math" panose="02040503050406030204" pitchFamily="18" charset="0"/>
                          </a:rPr>
                          <m:t>𝑥</m:t>
                        </m:r>
                      </m:e>
                      <m:sub>
                        <m:r>
                          <a:rPr lang="en-GB" sz="2000" i="1" dirty="0" smtClean="0">
                            <a:solidFill>
                              <a:srgbClr val="E71224"/>
                            </a:solidFill>
                            <a:latin typeface="Cambria Math" panose="02040503050406030204" pitchFamily="18" charset="0"/>
                          </a:rPr>
                          <m:t>𝑖</m:t>
                        </m:r>
                      </m:sub>
                    </m:sSub>
                    <m:r>
                      <a:rPr lang="it-IT" sz="2000" b="0" i="1" dirty="0" smtClean="0">
                        <a:solidFill>
                          <a:srgbClr val="E71224"/>
                        </a:solidFill>
                        <a:latin typeface="Cambria Math" panose="02040503050406030204" pitchFamily="18" charset="0"/>
                      </a:rPr>
                      <m:t>(</m:t>
                    </m:r>
                    <m:r>
                      <a:rPr lang="it-IT" sz="2000" b="0" i="1" dirty="0" smtClean="0">
                        <a:solidFill>
                          <a:srgbClr val="E71224"/>
                        </a:solidFill>
                        <a:latin typeface="Cambria Math" panose="02040503050406030204" pitchFamily="18" charset="0"/>
                      </a:rPr>
                      <m:t>𝑡</m:t>
                    </m:r>
                    <m:r>
                      <a:rPr lang="it-IT" sz="2000" b="0" i="1" dirty="0" smtClean="0">
                        <a:solidFill>
                          <a:srgbClr val="E71224"/>
                        </a:solidFill>
                        <a:latin typeface="Cambria Math" panose="02040503050406030204" pitchFamily="18" charset="0"/>
                      </a:rPr>
                      <m:t>)</m:t>
                    </m:r>
                  </m:oMath>
                </a14:m>
                <a:r>
                  <a:rPr lang="en-GB" sz="2000" dirty="0"/>
                  <a:t> be </a:t>
                </a:r>
                <a:r>
                  <a:rPr lang="en-US" sz="2000" dirty="0"/>
                  <a:t>the number of customers at time </a:t>
                </a:r>
                <a14:m>
                  <m:oMath xmlns:m="http://schemas.openxmlformats.org/officeDocument/2006/math">
                    <m:r>
                      <a:rPr lang="it-IT" sz="2000" i="1" dirty="0">
                        <a:solidFill>
                          <a:srgbClr val="E71224"/>
                        </a:solidFill>
                        <a:latin typeface="Cambria Math" panose="02040503050406030204" pitchFamily="18" charset="0"/>
                      </a:rPr>
                      <m:t>𝑡</m:t>
                    </m:r>
                    <m:r>
                      <a:rPr lang="it-IT" sz="2000" i="1" dirty="0">
                        <a:solidFill>
                          <a:srgbClr val="E71224"/>
                        </a:solidFill>
                        <a:latin typeface="Cambria Math" panose="02040503050406030204" pitchFamily="18" charset="0"/>
                      </a:rPr>
                      <m:t> </m:t>
                    </m:r>
                  </m:oMath>
                </a14:m>
                <a:r>
                  <a:rPr lang="en-US" sz="2000" dirty="0"/>
                  <a:t>in node </a:t>
                </a:r>
                <a14:m>
                  <m:oMath xmlns:m="http://schemas.openxmlformats.org/officeDocument/2006/math">
                    <m:r>
                      <a:rPr lang="it-IT" sz="2000" b="0" i="1" dirty="0" smtClean="0">
                        <a:solidFill>
                          <a:srgbClr val="E71224"/>
                        </a:solidFill>
                        <a:latin typeface="Cambria Math" panose="02040503050406030204" pitchFamily="18" charset="0"/>
                      </a:rPr>
                      <m:t>𝑖</m:t>
                    </m:r>
                    <m:r>
                      <a:rPr lang="it-IT" sz="2000" b="0" i="1" dirty="0" smtClean="0">
                        <a:solidFill>
                          <a:srgbClr val="E71224"/>
                        </a:solidFill>
                        <a:latin typeface="Cambria Math" panose="02040503050406030204" pitchFamily="18" charset="0"/>
                      </a:rPr>
                      <m:t>=1,2,…,</m:t>
                    </m:r>
                    <m:r>
                      <a:rPr lang="it-IT" sz="2000" b="0" i="1" dirty="0" smtClean="0">
                        <a:solidFill>
                          <a:srgbClr val="E71224"/>
                        </a:solidFill>
                        <a:latin typeface="Cambria Math" panose="02040503050406030204" pitchFamily="18" charset="0"/>
                      </a:rPr>
                      <m:t>𝑣</m:t>
                    </m:r>
                  </m:oMath>
                </a14:m>
                <a:endParaRPr lang="en-GB" sz="2000" dirty="0"/>
              </a:p>
              <a:p>
                <a:pPr>
                  <a:lnSpc>
                    <a:spcPct val="160000"/>
                  </a:lnSpc>
                </a:pPr>
                <a:endParaRPr lang="en-GB" sz="500" dirty="0"/>
              </a:p>
              <a:p>
                <a:pPr>
                  <a:lnSpc>
                    <a:spcPct val="160000"/>
                  </a:lnSpc>
                </a:pPr>
                <a:r>
                  <a:rPr lang="en-US" sz="2000" dirty="0"/>
                  <a:t>The </a:t>
                </a:r>
                <a:r>
                  <a:rPr lang="en-US" sz="2000" dirty="0">
                    <a:solidFill>
                      <a:srgbClr val="E71224"/>
                    </a:solidFill>
                  </a:rPr>
                  <a:t>total number of customers in the network </a:t>
                </a:r>
                <a:r>
                  <a:rPr lang="en-US" sz="2000" dirty="0"/>
                  <a:t>is</a:t>
                </a:r>
                <a:endParaRPr lang="en-GB" sz="2000" dirty="0"/>
              </a:p>
              <a:p>
                <a:pPr>
                  <a:lnSpc>
                    <a:spcPct val="160000"/>
                  </a:lnSpc>
                </a:pPr>
                <a:endParaRPr lang="en-US" sz="500" dirty="0">
                  <a:solidFill>
                    <a:srgbClr val="E71224"/>
                  </a:solidFill>
                </a:endParaRPr>
              </a:p>
              <a:p>
                <a:pPr>
                  <a:lnSpc>
                    <a:spcPct val="100000"/>
                  </a:lnSpc>
                </a:pPr>
                <a:r>
                  <a:rPr lang="en-US" sz="2000" dirty="0"/>
                  <a:t>In </a:t>
                </a:r>
                <a:r>
                  <a:rPr lang="en-US" sz="2000" dirty="0">
                    <a:solidFill>
                      <a:srgbClr val="E71224"/>
                    </a:solidFill>
                  </a:rPr>
                  <a:t>Open </a:t>
                </a:r>
                <a:r>
                  <a:rPr lang="it-IT" sz="2000" dirty="0" err="1">
                    <a:solidFill>
                      <a:srgbClr val="E71224"/>
                    </a:solidFill>
                  </a:rPr>
                  <a:t>QNs</a:t>
                </a:r>
                <a:r>
                  <a:rPr lang="it-IT" sz="2000" dirty="0">
                    <a:solidFill>
                      <a:srgbClr val="E71224"/>
                    </a:solidFill>
                  </a:rPr>
                  <a:t>: </a:t>
                </a:r>
                <a:r>
                  <a:rPr lang="en-US" sz="2000" dirty="0"/>
                  <a:t>External customers are allowed to join the system (</a:t>
                </a:r>
                <a14:m>
                  <m:oMath xmlns:m="http://schemas.openxmlformats.org/officeDocument/2006/math">
                    <m:r>
                      <a:rPr lang="en-GB" sz="2000" i="1" dirty="0">
                        <a:solidFill>
                          <a:srgbClr val="E71224"/>
                        </a:solidFill>
                        <a:latin typeface="Cambria Math" panose="02040503050406030204" pitchFamily="18" charset="0"/>
                      </a:rPr>
                      <m:t>𝑥</m:t>
                    </m:r>
                    <m:r>
                      <a:rPr lang="it-IT" sz="2000" i="1" dirty="0">
                        <a:solidFill>
                          <a:srgbClr val="E71224"/>
                        </a:solidFill>
                        <a:latin typeface="Cambria Math" panose="02040503050406030204" pitchFamily="18" charset="0"/>
                      </a:rPr>
                      <m:t>(</m:t>
                    </m:r>
                    <m:r>
                      <a:rPr lang="it-IT" sz="2000" i="1" dirty="0">
                        <a:solidFill>
                          <a:srgbClr val="E71224"/>
                        </a:solidFill>
                        <a:latin typeface="Cambria Math" panose="02040503050406030204" pitchFamily="18" charset="0"/>
                      </a:rPr>
                      <m:t>𝑡</m:t>
                    </m:r>
                    <m:r>
                      <a:rPr lang="it-IT" sz="2000" i="1" dirty="0">
                        <a:solidFill>
                          <a:srgbClr val="E71224"/>
                        </a:solidFill>
                        <a:latin typeface="Cambria Math" panose="02040503050406030204" pitchFamily="18" charset="0"/>
                      </a:rPr>
                      <m:t>)</m:t>
                    </m:r>
                  </m:oMath>
                </a14:m>
                <a:r>
                  <a:rPr lang="en-US" sz="2000" dirty="0"/>
                  <a:t> is time-varying)</a:t>
                </a:r>
              </a:p>
              <a:p>
                <a:pPr>
                  <a:lnSpc>
                    <a:spcPct val="100000"/>
                  </a:lnSpc>
                </a:pPr>
                <a:endParaRPr lang="en-US" sz="500" dirty="0"/>
              </a:p>
              <a:p>
                <a:pPr>
                  <a:lnSpc>
                    <a:spcPct val="100000"/>
                  </a:lnSpc>
                </a:pPr>
                <a:r>
                  <a:rPr lang="en-US" sz="2000" dirty="0"/>
                  <a:t>In</a:t>
                </a:r>
                <a:r>
                  <a:rPr lang="en-US" sz="2000" dirty="0">
                    <a:solidFill>
                      <a:srgbClr val="E71224"/>
                    </a:solidFill>
                  </a:rPr>
                  <a:t> Closed QN: </a:t>
                </a:r>
                <a:r>
                  <a:rPr lang="en-US" sz="2000" dirty="0"/>
                  <a:t>the number of customers in the system is constant (</a:t>
                </a:r>
                <a14:m>
                  <m:oMath xmlns:m="http://schemas.openxmlformats.org/officeDocument/2006/math">
                    <m:r>
                      <a:rPr lang="en-GB" sz="2000" i="1" dirty="0">
                        <a:solidFill>
                          <a:srgbClr val="E71224"/>
                        </a:solidFill>
                        <a:latin typeface="Cambria Math" panose="02040503050406030204" pitchFamily="18" charset="0"/>
                      </a:rPr>
                      <m:t>𝑥</m:t>
                    </m:r>
                    <m:r>
                      <a:rPr lang="it-IT" sz="2000" i="1" dirty="0">
                        <a:solidFill>
                          <a:srgbClr val="E71224"/>
                        </a:solidFill>
                        <a:latin typeface="Cambria Math" panose="02040503050406030204" pitchFamily="18" charset="0"/>
                      </a:rPr>
                      <m:t>(</m:t>
                    </m:r>
                    <m:r>
                      <a:rPr lang="it-IT" sz="2000" i="1" dirty="0">
                        <a:solidFill>
                          <a:srgbClr val="E71224"/>
                        </a:solidFill>
                        <a:latin typeface="Cambria Math" panose="02040503050406030204" pitchFamily="18" charset="0"/>
                      </a:rPr>
                      <m:t>𝑡</m:t>
                    </m:r>
                    <m:r>
                      <a:rPr lang="it-IT" sz="2000" i="1" dirty="0">
                        <a:solidFill>
                          <a:srgbClr val="E71224"/>
                        </a:solidFill>
                        <a:latin typeface="Cambria Math" panose="02040503050406030204" pitchFamily="18" charset="0"/>
                      </a:rPr>
                      <m:t>)</m:t>
                    </m:r>
                  </m:oMath>
                </a14:m>
                <a:r>
                  <a:rPr lang="en-US" sz="2000" dirty="0"/>
                  <a:t> </a:t>
                </a:r>
                <a:r>
                  <a:rPr lang="en-GB" sz="2000" dirty="0"/>
                  <a:t>is time-invariant)</a:t>
                </a:r>
                <a:endParaRPr lang="en-US" sz="2000" dirty="0">
                  <a:solidFill>
                    <a:srgbClr val="E71224"/>
                  </a:solidFill>
                </a:endParaRPr>
              </a:p>
              <a:p>
                <a:pPr>
                  <a:lnSpc>
                    <a:spcPct val="100000"/>
                  </a:lnSpc>
                </a:pPr>
                <a:endParaRPr lang="en-US" sz="2000" dirty="0">
                  <a:solidFill>
                    <a:srgbClr val="E71224"/>
                  </a:solidFill>
                </a:endParaRPr>
              </a:p>
              <a:p>
                <a:pPr marL="0" indent="0">
                  <a:lnSpc>
                    <a:spcPct val="100000"/>
                  </a:lnSpc>
                  <a:buNone/>
                </a:pPr>
                <a:r>
                  <a:rPr lang="en-US" sz="2000" dirty="0">
                    <a:solidFill>
                      <a:srgbClr val="E71224"/>
                    </a:solidFill>
                  </a:rPr>
                  <a:t>  Remark 1: </a:t>
                </a:r>
                <a:r>
                  <a:rPr lang="en-US" sz="2000" dirty="0"/>
                  <a:t>If the </a:t>
                </a:r>
                <a:r>
                  <a:rPr lang="en-US" sz="2000" dirty="0">
                    <a:solidFill>
                      <a:srgbClr val="E71224"/>
                    </a:solidFill>
                  </a:rPr>
                  <a:t>arrival rate from outside </a:t>
                </a:r>
                <a:r>
                  <a:rPr lang="en-US" sz="2000" dirty="0"/>
                  <a:t>and the </a:t>
                </a:r>
                <a:r>
                  <a:rPr lang="en-US" sz="2000" dirty="0">
                    <a:solidFill>
                      <a:srgbClr val="E71224"/>
                    </a:solidFill>
                  </a:rPr>
                  <a:t>departure rate are approximately the </a:t>
                </a:r>
              </a:p>
              <a:p>
                <a:pPr marL="0" indent="0">
                  <a:lnSpc>
                    <a:spcPct val="100000"/>
                  </a:lnSpc>
                  <a:buNone/>
                </a:pPr>
                <a:r>
                  <a:rPr lang="en-US" sz="2000" dirty="0">
                    <a:solidFill>
                      <a:srgbClr val="E71224"/>
                    </a:solidFill>
                  </a:rPr>
                  <a:t>  same</a:t>
                </a:r>
                <a:r>
                  <a:rPr lang="en-US" sz="2000" dirty="0"/>
                  <a:t>, the QN can be modeled as a </a:t>
                </a:r>
                <a:r>
                  <a:rPr lang="en-US" sz="2000" dirty="0">
                    <a:solidFill>
                      <a:srgbClr val="E71224"/>
                    </a:solidFill>
                  </a:rPr>
                  <a:t>closed network </a:t>
                </a:r>
                <a:r>
                  <a:rPr lang="en-US" sz="2000" dirty="0"/>
                  <a:t>without sacriﬁcing too much.</a:t>
                </a:r>
                <a:endParaRPr lang="en-US" sz="2000" dirty="0">
                  <a:solidFill>
                    <a:srgbClr val="E71224"/>
                  </a:solidFill>
                </a:endParaRPr>
              </a:p>
              <a:p>
                <a:pPr>
                  <a:lnSpc>
                    <a:spcPct val="100000"/>
                  </a:lnSpc>
                </a:pPr>
                <a:endParaRPr lang="en-US" sz="2000" dirty="0">
                  <a:solidFill>
                    <a:srgbClr val="E71224"/>
                  </a:solidFill>
                </a:endParaRPr>
              </a:p>
              <a:p>
                <a:pPr>
                  <a:lnSpc>
                    <a:spcPct val="100000"/>
                  </a:lnSpc>
                </a:pPr>
                <a:r>
                  <a:rPr lang="en-US" sz="2000" dirty="0">
                    <a:solidFill>
                      <a:srgbClr val="E71224"/>
                    </a:solidFill>
                  </a:rPr>
                  <a:t>Example 1:</a:t>
                </a:r>
                <a:r>
                  <a:rPr lang="en-US" sz="2000" dirty="0"/>
                  <a:t> Every social service during the CoVid-19 </a:t>
                </a:r>
                <a:r>
                  <a:rPr lang="en-US" sz="2000" dirty="0" err="1"/>
                  <a:t>pandemy</a:t>
                </a:r>
                <a:r>
                  <a:rPr lang="en-US" sz="2000" dirty="0"/>
                  <a:t> worked as a closed QN. Indeed, only a limited number of people may access the service at the same time, and, as soon as one leave the system, only one external costumer may access the system.</a:t>
                </a:r>
              </a:p>
            </p:txBody>
          </p:sp>
        </mc:Choice>
        <mc:Fallback>
          <p:sp>
            <p:nvSpPr>
              <p:cNvPr id="3" name="Segnaposto contenuto 2">
                <a:extLst>
                  <a:ext uri="{FF2B5EF4-FFF2-40B4-BE49-F238E27FC236}">
                    <a16:creationId xmlns:a16="http://schemas.microsoft.com/office/drawing/2014/main" id="{58B204ED-A6C1-4376-B2E1-E497AD5D1ACD}"/>
                  </a:ext>
                </a:extLst>
              </p:cNvPr>
              <p:cNvSpPr>
                <a:spLocks noGrp="1" noRot="1" noChangeAspect="1" noMove="1" noResize="1" noEditPoints="1" noAdjustHandles="1" noChangeArrowheads="1" noChangeShapeType="1" noTextEdit="1"/>
              </p:cNvSpPr>
              <p:nvPr>
                <p:ph idx="1"/>
              </p:nvPr>
            </p:nvSpPr>
            <p:spPr>
              <a:xfrm>
                <a:off x="181123" y="762584"/>
                <a:ext cx="9748115" cy="6969617"/>
              </a:xfrm>
              <a:blipFill>
                <a:blip r:embed="rId4"/>
                <a:stretch>
                  <a:fillRect l="-563" r="-188"/>
                </a:stretch>
              </a:blipFill>
            </p:spPr>
            <p:txBody>
              <a:bodyPr/>
              <a:lstStyle/>
              <a:p>
                <a:r>
                  <a:rPr lang="it-IT">
                    <a:noFill/>
                  </a:rPr>
                  <a:t> </a:t>
                </a:r>
              </a:p>
            </p:txBody>
          </p:sp>
        </mc:Fallback>
      </mc:AlternateContent>
      <p:sp>
        <p:nvSpPr>
          <p:cNvPr id="4" name="Segnaposto piè di pagina 3">
            <a:extLst>
              <a:ext uri="{FF2B5EF4-FFF2-40B4-BE49-F238E27FC236}">
                <a16:creationId xmlns:a16="http://schemas.microsoft.com/office/drawing/2014/main" id="{59AF4D09-E902-40DD-BC20-E78B8DD37FB6}"/>
              </a:ext>
            </a:extLst>
          </p:cNvPr>
          <p:cNvSpPr>
            <a:spLocks noGrp="1"/>
          </p:cNvSpPr>
          <p:nvPr>
            <p:ph type="ftr" sz="quarter" idx="11"/>
          </p:nvPr>
        </p:nvSpPr>
        <p:spPr/>
        <p:txBody>
          <a:bodyPr/>
          <a:lstStyle/>
          <a:p>
            <a:r>
              <a:rPr lang="it-IT"/>
              <a:t>alessandro.pilloni@unica.it</a:t>
            </a:r>
            <a:endParaRPr lang="it-IT" dirty="0"/>
          </a:p>
        </p:txBody>
      </p:sp>
      <p:sp>
        <p:nvSpPr>
          <p:cNvPr id="5" name="Segnaposto numero diapositiva 4">
            <a:extLst>
              <a:ext uri="{FF2B5EF4-FFF2-40B4-BE49-F238E27FC236}">
                <a16:creationId xmlns:a16="http://schemas.microsoft.com/office/drawing/2014/main" id="{4A27A32F-556E-4BA8-9F51-BB5E744D3B43}"/>
              </a:ext>
            </a:extLst>
          </p:cNvPr>
          <p:cNvSpPr>
            <a:spLocks noGrp="1"/>
          </p:cNvSpPr>
          <p:nvPr>
            <p:ph type="sldNum" sz="quarter" idx="12"/>
          </p:nvPr>
        </p:nvSpPr>
        <p:spPr/>
        <p:txBody>
          <a:bodyPr/>
          <a:lstStyle/>
          <a:p>
            <a:fld id="{77D38DAF-82E5-4F16-9708-7032B2640FE9}" type="slidenum">
              <a:rPr lang="it-IT" smtClean="0"/>
              <a:t>4</a:t>
            </a:fld>
            <a:endParaRPr lang="it-IT" dirty="0"/>
          </a:p>
        </p:txBody>
      </p:sp>
      <p:pic>
        <p:nvPicPr>
          <p:cNvPr id="15" name="Immagine 14">
            <a:extLst>
              <a:ext uri="{FF2B5EF4-FFF2-40B4-BE49-F238E27FC236}">
                <a16:creationId xmlns:a16="http://schemas.microsoft.com/office/drawing/2014/main" id="{9F0412DA-B255-497D-B72D-3D2D67C00E69}"/>
              </a:ext>
            </a:extLst>
          </p:cNvPr>
          <p:cNvPicPr>
            <a:picLocks noChangeAspect="1"/>
          </p:cNvPicPr>
          <p:nvPr>
            <p:custDataLst>
              <p:tags r:id="rId1"/>
            </p:custDataLst>
          </p:nvPr>
        </p:nvPicPr>
        <p:blipFill>
          <a:blip r:embed="rId5">
            <a:extLst>
              <a:ext uri="{28A0092B-C50C-407E-A947-70E740481C1C}">
                <a14:useLocalDpi xmlns:a14="http://schemas.microsoft.com/office/drawing/2010/main" val="0"/>
              </a:ext>
            </a:extLst>
          </a:blip>
          <a:stretch>
            <a:fillRect/>
          </a:stretch>
        </p:blipFill>
        <p:spPr>
          <a:xfrm>
            <a:off x="5811721" y="2295590"/>
            <a:ext cx="1603382" cy="681648"/>
          </a:xfrm>
          <a:prstGeom prst="rect">
            <a:avLst/>
          </a:prstGeom>
        </p:spPr>
      </p:pic>
      <p:sp>
        <p:nvSpPr>
          <p:cNvPr id="6" name="Rettangolo con angoli arrotondati 5">
            <a:extLst>
              <a:ext uri="{FF2B5EF4-FFF2-40B4-BE49-F238E27FC236}">
                <a16:creationId xmlns:a16="http://schemas.microsoft.com/office/drawing/2014/main" id="{0A9A72CD-5D09-B479-2070-769024A7F05B}"/>
              </a:ext>
            </a:extLst>
          </p:cNvPr>
          <p:cNvSpPr/>
          <p:nvPr/>
        </p:nvSpPr>
        <p:spPr>
          <a:xfrm>
            <a:off x="203235" y="4653146"/>
            <a:ext cx="9574610" cy="966604"/>
          </a:xfrm>
          <a:prstGeom prst="roundRect">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7" name="Rettangolo con angoli arrotondati 6">
            <a:extLst>
              <a:ext uri="{FF2B5EF4-FFF2-40B4-BE49-F238E27FC236}">
                <a16:creationId xmlns:a16="http://schemas.microsoft.com/office/drawing/2014/main" id="{53ACC1F6-3B78-8FFA-CCF2-D0EBFFA7EEDB}"/>
              </a:ext>
            </a:extLst>
          </p:cNvPr>
          <p:cNvSpPr/>
          <p:nvPr/>
        </p:nvSpPr>
        <p:spPr>
          <a:xfrm>
            <a:off x="234871" y="1409075"/>
            <a:ext cx="7870903" cy="1632316"/>
          </a:xfrm>
          <a:prstGeom prst="roundRect">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AA24_25</a:t>
            </a:r>
          </a:p>
        </p:txBody>
      </p:sp>
    </p:spTree>
    <p:extLst>
      <p:ext uri="{BB962C8B-B14F-4D97-AF65-F5344CB8AC3E}">
        <p14:creationId xmlns:p14="http://schemas.microsoft.com/office/powerpoint/2010/main" val="22078783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9F8414C-BEF7-4464-B011-563D32324771}"/>
              </a:ext>
            </a:extLst>
          </p:cNvPr>
          <p:cNvSpPr>
            <a:spLocks noGrp="1"/>
          </p:cNvSpPr>
          <p:nvPr>
            <p:ph type="title"/>
          </p:nvPr>
        </p:nvSpPr>
        <p:spPr/>
        <p:txBody>
          <a:bodyPr/>
          <a:lstStyle/>
          <a:p>
            <a:r>
              <a:rPr lang="en-GB" dirty="0"/>
              <a:t>Queueing network’s characterization</a:t>
            </a:r>
          </a:p>
        </p:txBody>
      </p:sp>
      <mc:AlternateContent xmlns:mc="http://schemas.openxmlformats.org/markup-compatibility/2006">
        <mc:Choice xmlns:a14="http://schemas.microsoft.com/office/drawing/2010/main" Requires="a14">
          <p:sp>
            <p:nvSpPr>
              <p:cNvPr id="3" name="Segnaposto contenuto 2">
                <a:extLst>
                  <a:ext uri="{FF2B5EF4-FFF2-40B4-BE49-F238E27FC236}">
                    <a16:creationId xmlns:a16="http://schemas.microsoft.com/office/drawing/2014/main" id="{0259F4F0-0AE5-42C2-8CDD-D1F28D460FA0}"/>
                  </a:ext>
                </a:extLst>
              </p:cNvPr>
              <p:cNvSpPr>
                <a:spLocks noGrp="1"/>
              </p:cNvSpPr>
              <p:nvPr>
                <p:ph idx="1"/>
              </p:nvPr>
            </p:nvSpPr>
            <p:spPr/>
            <p:txBody>
              <a:bodyPr>
                <a:noAutofit/>
              </a:bodyPr>
              <a:lstStyle/>
              <a:p>
                <a:pPr marL="0" indent="0" algn="ctr">
                  <a:lnSpc>
                    <a:spcPct val="100000"/>
                  </a:lnSpc>
                  <a:buNone/>
                </a:pPr>
                <a:r>
                  <a:rPr lang="en-US" b="1" u="sng" dirty="0">
                    <a:solidFill>
                      <a:srgbClr val="E71224"/>
                    </a:solidFill>
                  </a:rPr>
                  <a:t>Graph theory is helpful also in modeling a QN</a:t>
                </a:r>
              </a:p>
              <a:p>
                <a:pPr marL="0" indent="0" algn="ctr">
                  <a:lnSpc>
                    <a:spcPct val="100000"/>
                  </a:lnSpc>
                  <a:buNone/>
                </a:pPr>
                <a:endParaRPr lang="en-US" sz="500" b="1" u="sng" dirty="0">
                  <a:solidFill>
                    <a:srgbClr val="E71224"/>
                  </a:solidFill>
                </a:endParaRPr>
              </a:p>
              <a:p>
                <a:pPr>
                  <a:lnSpc>
                    <a:spcPct val="100000"/>
                  </a:lnSpc>
                </a:pPr>
                <a:r>
                  <a:rPr lang="en-US" dirty="0"/>
                  <a:t>A </a:t>
                </a:r>
                <a:r>
                  <a:rPr lang="en-US" dirty="0">
                    <a:solidFill>
                      <a:srgbClr val="E71224"/>
                    </a:solidFill>
                  </a:rPr>
                  <a:t>Queueing Network </a:t>
                </a:r>
                <a:r>
                  <a:rPr lang="en-US" dirty="0"/>
                  <a:t>(</a:t>
                </a:r>
                <a:r>
                  <a:rPr lang="en-US" dirty="0">
                    <a:solidFill>
                      <a:srgbClr val="E71224"/>
                    </a:solidFill>
                  </a:rPr>
                  <a:t>QN</a:t>
                </a:r>
                <a:r>
                  <a:rPr lang="en-US" dirty="0"/>
                  <a:t>) can be represented by a </a:t>
                </a:r>
                <a:r>
                  <a:rPr lang="en-US" b="1" dirty="0"/>
                  <a:t>graph</a:t>
                </a:r>
                <a:r>
                  <a:rPr lang="en-US" dirty="0"/>
                  <a:t> describing the so-called </a:t>
                </a:r>
                <a:r>
                  <a:rPr lang="en-US" dirty="0">
                    <a:solidFill>
                      <a:srgbClr val="E71224"/>
                    </a:solidFill>
                  </a:rPr>
                  <a:t>routing discipline</a:t>
                </a:r>
                <a:r>
                  <a:rPr lang="en-US" dirty="0"/>
                  <a:t>. </a:t>
                </a:r>
              </a:p>
              <a:p>
                <a:pPr>
                  <a:lnSpc>
                    <a:spcPct val="100000"/>
                  </a:lnSpc>
                </a:pPr>
                <a:r>
                  <a:rPr lang="en-US" dirty="0"/>
                  <a:t>A QN can be modelled as:</a:t>
                </a:r>
                <a:endParaRPr lang="en-US" sz="1000" dirty="0"/>
              </a:p>
              <a:p>
                <a:pPr lvl="1">
                  <a:lnSpc>
                    <a:spcPct val="100000"/>
                  </a:lnSpc>
                  <a:buFont typeface="Wingdings" panose="05000000000000000000" pitchFamily="2" charset="2"/>
                  <a:buChar char="ü"/>
                </a:pPr>
                <a:r>
                  <a:rPr lang="en-US" sz="2200" dirty="0"/>
                  <a:t>A </a:t>
                </a:r>
                <a:r>
                  <a:rPr lang="en-US" sz="2200" dirty="0">
                    <a:solidFill>
                      <a:srgbClr val="E71224"/>
                    </a:solidFill>
                  </a:rPr>
                  <a:t>set of nodes </a:t>
                </a:r>
                <a:r>
                  <a:rPr lang="en-US" sz="2200" dirty="0"/>
                  <a:t>(one for each</a:t>
                </a:r>
                <a:r>
                  <a:rPr lang="en-US" sz="2200" dirty="0">
                    <a:solidFill>
                      <a:srgbClr val="E71224"/>
                    </a:solidFill>
                  </a:rPr>
                  <a:t> queue/service station </a:t>
                </a:r>
                <a:r>
                  <a:rPr lang="en-US" sz="2200" dirty="0"/>
                  <a:t>)  </a:t>
                </a:r>
                <a14:m>
                  <m:oMath xmlns:m="http://schemas.openxmlformats.org/officeDocument/2006/math">
                    <m:r>
                      <a:rPr lang="it-IT" sz="2200" b="0" i="1" dirty="0" smtClean="0">
                        <a:solidFill>
                          <a:srgbClr val="E71224"/>
                        </a:solidFill>
                        <a:latin typeface="Cambria Math" panose="02040503050406030204" pitchFamily="18" charset="0"/>
                      </a:rPr>
                      <m:t>𝑉</m:t>
                    </m:r>
                    <m:r>
                      <a:rPr lang="en-US" sz="2200" i="1" dirty="0">
                        <a:solidFill>
                          <a:srgbClr val="E71224"/>
                        </a:solidFill>
                        <a:latin typeface="Cambria Math" panose="02040503050406030204" pitchFamily="18" charset="0"/>
                      </a:rPr>
                      <m:t>= {</m:t>
                    </m:r>
                    <m:r>
                      <a:rPr lang="it-IT" sz="2200" b="0" i="1" dirty="0" smtClean="0">
                        <a:solidFill>
                          <a:srgbClr val="E71224"/>
                        </a:solidFill>
                        <a:latin typeface="Cambria Math" panose="02040503050406030204" pitchFamily="18" charset="0"/>
                      </a:rPr>
                      <m:t>1</m:t>
                    </m:r>
                    <m:r>
                      <a:rPr lang="en-US" sz="2200" i="1" dirty="0">
                        <a:solidFill>
                          <a:srgbClr val="E71224"/>
                        </a:solidFill>
                        <a:latin typeface="Cambria Math" panose="02040503050406030204" pitchFamily="18" charset="0"/>
                      </a:rPr>
                      <m:t>, </m:t>
                    </m:r>
                    <m:r>
                      <a:rPr lang="it-IT" sz="2200" b="0" i="1" dirty="0" smtClean="0">
                        <a:solidFill>
                          <a:srgbClr val="E71224"/>
                        </a:solidFill>
                        <a:latin typeface="Cambria Math" panose="02040503050406030204" pitchFamily="18" charset="0"/>
                      </a:rPr>
                      <m:t>2,</m:t>
                    </m:r>
                    <m:r>
                      <a:rPr lang="en-US" sz="2200" i="1" dirty="0">
                        <a:solidFill>
                          <a:srgbClr val="E71224"/>
                        </a:solidFill>
                        <a:latin typeface="Cambria Math" panose="02040503050406030204" pitchFamily="18" charset="0"/>
                      </a:rPr>
                      <m:t>. . . </m:t>
                    </m:r>
                    <m:r>
                      <a:rPr lang="it-IT" sz="2200" b="0" i="1" dirty="0" smtClean="0">
                        <a:solidFill>
                          <a:srgbClr val="E71224"/>
                        </a:solidFill>
                        <a:latin typeface="Cambria Math" panose="02040503050406030204" pitchFamily="18" charset="0"/>
                      </a:rPr>
                      <m:t>,</m:t>
                    </m:r>
                    <m:r>
                      <a:rPr lang="it-IT" sz="2200" b="0" i="1" dirty="0" smtClean="0">
                        <a:solidFill>
                          <a:srgbClr val="E71224"/>
                        </a:solidFill>
                        <a:latin typeface="Cambria Math" panose="02040503050406030204" pitchFamily="18" charset="0"/>
                      </a:rPr>
                      <m:t>𝑣</m:t>
                    </m:r>
                    <m:r>
                      <a:rPr lang="en-US" sz="2200" i="1" dirty="0">
                        <a:solidFill>
                          <a:srgbClr val="E71224"/>
                        </a:solidFill>
                        <a:latin typeface="Cambria Math" panose="02040503050406030204" pitchFamily="18" charset="0"/>
                      </a:rPr>
                      <m:t> }</m:t>
                    </m:r>
                  </m:oMath>
                </a14:m>
                <a:endParaRPr lang="en-US" sz="2200" i="1" dirty="0">
                  <a:solidFill>
                    <a:srgbClr val="E71224"/>
                  </a:solidFill>
                </a:endParaRPr>
              </a:p>
              <a:p>
                <a:pPr lvl="1">
                  <a:lnSpc>
                    <a:spcPct val="100000"/>
                  </a:lnSpc>
                  <a:buFont typeface="Wingdings" panose="05000000000000000000" pitchFamily="2" charset="2"/>
                  <a:buChar char="ü"/>
                </a:pPr>
                <a:r>
                  <a:rPr lang="en-US" sz="2200" dirty="0"/>
                  <a:t>A </a:t>
                </a:r>
                <a:r>
                  <a:rPr lang="en-US" sz="2200" dirty="0">
                    <a:solidFill>
                      <a:srgbClr val="E71224"/>
                    </a:solidFill>
                  </a:rPr>
                  <a:t>set of arcs </a:t>
                </a:r>
                <a14:m>
                  <m:oMath xmlns:m="http://schemas.openxmlformats.org/officeDocument/2006/math">
                    <m:d>
                      <m:dPr>
                        <m:ctrlPr>
                          <a:rPr lang="it-IT" sz="2200" b="0" i="1" dirty="0" smtClean="0">
                            <a:solidFill>
                              <a:srgbClr val="E71224"/>
                            </a:solidFill>
                            <a:latin typeface="Cambria Math" panose="02040503050406030204" pitchFamily="18" charset="0"/>
                          </a:rPr>
                        </m:ctrlPr>
                      </m:dPr>
                      <m:e>
                        <m:r>
                          <a:rPr lang="it-IT" sz="2200" b="0" i="1" dirty="0" smtClean="0">
                            <a:solidFill>
                              <a:srgbClr val="E71224"/>
                            </a:solidFill>
                            <a:latin typeface="Cambria Math" panose="02040503050406030204" pitchFamily="18" charset="0"/>
                          </a:rPr>
                          <m:t>𝑖</m:t>
                        </m:r>
                        <m:r>
                          <a:rPr lang="it-IT" sz="2200" b="0" i="1" dirty="0" smtClean="0">
                            <a:solidFill>
                              <a:srgbClr val="E71224"/>
                            </a:solidFill>
                            <a:latin typeface="Cambria Math" panose="02040503050406030204" pitchFamily="18" charset="0"/>
                          </a:rPr>
                          <m:t>,</m:t>
                        </m:r>
                        <m:r>
                          <a:rPr lang="it-IT" sz="2200" b="0" i="1" dirty="0" smtClean="0">
                            <a:solidFill>
                              <a:srgbClr val="E71224"/>
                            </a:solidFill>
                            <a:latin typeface="Cambria Math" panose="02040503050406030204" pitchFamily="18" charset="0"/>
                          </a:rPr>
                          <m:t>𝑗</m:t>
                        </m:r>
                      </m:e>
                    </m:d>
                    <m:r>
                      <a:rPr lang="it-IT" sz="2200" b="0" i="1" dirty="0" smtClean="0">
                        <a:solidFill>
                          <a:srgbClr val="E71224"/>
                        </a:solidFill>
                        <a:latin typeface="Cambria Math" panose="02040503050406030204" pitchFamily="18" charset="0"/>
                      </a:rPr>
                      <m:t>∈</m:t>
                    </m:r>
                    <m:r>
                      <a:rPr lang="it-IT" sz="2200" b="0" i="1" dirty="0" smtClean="0">
                        <a:solidFill>
                          <a:srgbClr val="E71224"/>
                        </a:solidFill>
                        <a:latin typeface="Cambria Math" panose="02040503050406030204" pitchFamily="18" charset="0"/>
                      </a:rPr>
                      <m:t>𝐸</m:t>
                    </m:r>
                    <m:r>
                      <a:rPr lang="it-IT" sz="2200" b="0" i="1" dirty="0" smtClean="0">
                        <a:solidFill>
                          <a:srgbClr val="E71224"/>
                        </a:solidFill>
                        <a:latin typeface="Cambria Math" panose="02040503050406030204" pitchFamily="18" charset="0"/>
                      </a:rPr>
                      <m:t>⊆</m:t>
                    </m:r>
                    <m:r>
                      <a:rPr lang="it-IT" sz="2200" b="0" i="1" dirty="0" smtClean="0">
                        <a:solidFill>
                          <a:srgbClr val="E71224"/>
                        </a:solidFill>
                        <a:latin typeface="Cambria Math" panose="02040503050406030204" pitchFamily="18" charset="0"/>
                      </a:rPr>
                      <m:t>𝑉</m:t>
                    </m:r>
                    <m:r>
                      <a:rPr lang="it-IT" sz="2200" b="0" i="1" dirty="0" smtClean="0">
                        <a:solidFill>
                          <a:srgbClr val="E71224"/>
                        </a:solidFill>
                        <a:latin typeface="Cambria Math" panose="02040503050406030204" pitchFamily="18" charset="0"/>
                      </a:rPr>
                      <m:t>×</m:t>
                    </m:r>
                    <m:r>
                      <a:rPr lang="it-IT" sz="2200" b="0" i="1" dirty="0" smtClean="0">
                        <a:solidFill>
                          <a:srgbClr val="E71224"/>
                        </a:solidFill>
                        <a:latin typeface="Cambria Math" panose="02040503050406030204" pitchFamily="18" charset="0"/>
                      </a:rPr>
                      <m:t>𝑉</m:t>
                    </m:r>
                    <m:r>
                      <a:rPr lang="it-IT" sz="2200" b="0" i="1" dirty="0" smtClean="0">
                        <a:solidFill>
                          <a:srgbClr val="E71224"/>
                        </a:solidFill>
                        <a:latin typeface="Cambria Math" panose="02040503050406030204" pitchFamily="18" charset="0"/>
                      </a:rPr>
                      <m:t> </m:t>
                    </m:r>
                  </m:oMath>
                </a14:m>
                <a:r>
                  <a:rPr lang="en-US" sz="2200" dirty="0"/>
                  <a:t>encoding the </a:t>
                </a:r>
                <a:r>
                  <a:rPr lang="en-GB" sz="2200" dirty="0"/>
                  <a:t>possibility a costumer after being served at </a:t>
                </a:r>
                <a:r>
                  <a:rPr lang="en-GB" sz="2200" dirty="0">
                    <a:solidFill>
                      <a:srgbClr val="E71224"/>
                    </a:solidFill>
                  </a:rPr>
                  <a:t>node</a:t>
                </a:r>
                <a:r>
                  <a:rPr lang="en-GB" sz="2200" dirty="0"/>
                  <a:t> </a:t>
                </a:r>
                <a14:m>
                  <m:oMath xmlns:m="http://schemas.openxmlformats.org/officeDocument/2006/math">
                    <m:r>
                      <a:rPr lang="it-IT" sz="2200" b="0" i="1" dirty="0" smtClean="0">
                        <a:solidFill>
                          <a:srgbClr val="E71224"/>
                        </a:solidFill>
                        <a:latin typeface="Cambria Math" panose="02040503050406030204" pitchFamily="18" charset="0"/>
                      </a:rPr>
                      <m:t>𝑖</m:t>
                    </m:r>
                  </m:oMath>
                </a14:m>
                <a:r>
                  <a:rPr lang="en-GB" sz="2200" dirty="0"/>
                  <a:t> join </a:t>
                </a:r>
                <a:r>
                  <a:rPr lang="en-GB" sz="2200" dirty="0">
                    <a:solidFill>
                      <a:srgbClr val="E71224"/>
                    </a:solidFill>
                  </a:rPr>
                  <a:t>node</a:t>
                </a:r>
                <a:r>
                  <a:rPr lang="en-GB" sz="2200" dirty="0"/>
                  <a:t> </a:t>
                </a:r>
                <a14:m>
                  <m:oMath xmlns:m="http://schemas.openxmlformats.org/officeDocument/2006/math">
                    <m:r>
                      <a:rPr lang="it-IT" sz="2200" i="1" dirty="0">
                        <a:solidFill>
                          <a:srgbClr val="E71224"/>
                        </a:solidFill>
                        <a:latin typeface="Cambria Math" panose="02040503050406030204" pitchFamily="18" charset="0"/>
                      </a:rPr>
                      <m:t>𝑗</m:t>
                    </m:r>
                  </m:oMath>
                </a14:m>
                <a:endParaRPr lang="en-US" sz="2200" dirty="0">
                  <a:solidFill>
                    <a:srgbClr val="E71224"/>
                  </a:solidFill>
                </a:endParaRPr>
              </a:p>
              <a:p>
                <a:pPr>
                  <a:lnSpc>
                    <a:spcPct val="150000"/>
                  </a:lnSpc>
                </a:pPr>
                <a:r>
                  <a:rPr lang="en-US" dirty="0"/>
                  <a:t>Each </a:t>
                </a:r>
                <a:r>
                  <a:rPr lang="en-US" dirty="0">
                    <a:solidFill>
                      <a:srgbClr val="E71224"/>
                    </a:solidFill>
                  </a:rPr>
                  <a:t>node </a:t>
                </a:r>
                <a:r>
                  <a:rPr lang="en-US" dirty="0"/>
                  <a:t>denotes a </a:t>
                </a:r>
                <a:r>
                  <a:rPr lang="en-GB" sz="2200" dirty="0">
                    <a:solidFill>
                      <a:srgbClr val="E71224"/>
                    </a:solidFill>
                  </a:rPr>
                  <a:t>queue</a:t>
                </a:r>
                <a:r>
                  <a:rPr lang="en-US" dirty="0"/>
                  <a:t> described by</a:t>
                </a:r>
              </a:p>
              <a:p>
                <a:pPr lvl="1">
                  <a:lnSpc>
                    <a:spcPct val="100000"/>
                  </a:lnSpc>
                  <a:buFont typeface="Wingdings" panose="05000000000000000000" pitchFamily="2" charset="2"/>
                  <a:buChar char="ü"/>
                </a:pPr>
                <a:r>
                  <a:rPr lang="en-US" sz="2200" dirty="0"/>
                  <a:t>a </a:t>
                </a:r>
                <a:r>
                  <a:rPr lang="en-US" sz="2200" dirty="0">
                    <a:solidFill>
                      <a:srgbClr val="E71224"/>
                    </a:solidFill>
                  </a:rPr>
                  <a:t>number of servers </a:t>
                </a:r>
                <a14:m>
                  <m:oMath xmlns:m="http://schemas.openxmlformats.org/officeDocument/2006/math">
                    <m:sSub>
                      <m:sSubPr>
                        <m:ctrlPr>
                          <a:rPr lang="it-IT" sz="2200" b="0" i="1" dirty="0" smtClean="0">
                            <a:solidFill>
                              <a:srgbClr val="E71224"/>
                            </a:solidFill>
                            <a:latin typeface="Cambria Math" panose="02040503050406030204" pitchFamily="18" charset="0"/>
                          </a:rPr>
                        </m:ctrlPr>
                      </m:sSubPr>
                      <m:e>
                        <m:r>
                          <a:rPr lang="it-IT" sz="2200" b="0" i="1" dirty="0" smtClean="0">
                            <a:solidFill>
                              <a:srgbClr val="E71224"/>
                            </a:solidFill>
                            <a:latin typeface="Cambria Math" panose="02040503050406030204" pitchFamily="18" charset="0"/>
                          </a:rPr>
                          <m:t>𝑚</m:t>
                        </m:r>
                      </m:e>
                      <m:sub>
                        <m:r>
                          <a:rPr lang="it-IT" sz="2200" b="0" i="1" dirty="0" smtClean="0">
                            <a:solidFill>
                              <a:srgbClr val="E71224"/>
                            </a:solidFill>
                            <a:latin typeface="Cambria Math" panose="02040503050406030204" pitchFamily="18" charset="0"/>
                          </a:rPr>
                          <m:t>𝑖</m:t>
                        </m:r>
                      </m:sub>
                    </m:sSub>
                  </m:oMath>
                </a14:m>
                <a:endParaRPr lang="en-US" sz="2200" dirty="0"/>
              </a:p>
              <a:p>
                <a:pPr lvl="1">
                  <a:lnSpc>
                    <a:spcPct val="100000"/>
                  </a:lnSpc>
                  <a:buFont typeface="Wingdings" panose="05000000000000000000" pitchFamily="2" charset="2"/>
                  <a:buChar char="ü"/>
                </a:pPr>
                <a:r>
                  <a:rPr lang="en-US" sz="2200" dirty="0"/>
                  <a:t>a </a:t>
                </a:r>
                <a:r>
                  <a:rPr lang="en-US" sz="2200" dirty="0">
                    <a:solidFill>
                      <a:srgbClr val="E71224"/>
                    </a:solidFill>
                  </a:rPr>
                  <a:t>service rate</a:t>
                </a:r>
                <a:r>
                  <a:rPr lang="en-US" sz="2200" dirty="0"/>
                  <a:t> </a:t>
                </a:r>
                <a14:m>
                  <m:oMath xmlns:m="http://schemas.openxmlformats.org/officeDocument/2006/math">
                    <m:sSub>
                      <m:sSubPr>
                        <m:ctrlPr>
                          <a:rPr lang="it-IT" sz="2200" b="0" i="1" dirty="0" smtClean="0">
                            <a:solidFill>
                              <a:srgbClr val="E71224"/>
                            </a:solidFill>
                            <a:latin typeface="Cambria Math" panose="02040503050406030204" pitchFamily="18" charset="0"/>
                          </a:rPr>
                        </m:ctrlPr>
                      </m:sSubPr>
                      <m:e>
                        <m:r>
                          <a:rPr lang="it-IT" sz="2200" b="0" i="1" dirty="0" smtClean="0">
                            <a:solidFill>
                              <a:srgbClr val="E71224"/>
                            </a:solidFill>
                            <a:latin typeface="Cambria Math" panose="02040503050406030204" pitchFamily="18" charset="0"/>
                          </a:rPr>
                          <m:t>𝜇</m:t>
                        </m:r>
                      </m:e>
                      <m:sub>
                        <m:r>
                          <a:rPr lang="it-IT" sz="2200" b="0" i="1" dirty="0" smtClean="0">
                            <a:solidFill>
                              <a:srgbClr val="E71224"/>
                            </a:solidFill>
                            <a:latin typeface="Cambria Math" panose="02040503050406030204" pitchFamily="18" charset="0"/>
                          </a:rPr>
                          <m:t>𝑖</m:t>
                        </m:r>
                      </m:sub>
                    </m:sSub>
                  </m:oMath>
                </a14:m>
                <a:endParaRPr lang="en-US" sz="2200" dirty="0">
                  <a:solidFill>
                    <a:srgbClr val="E71224"/>
                  </a:solidFill>
                </a:endParaRPr>
              </a:p>
              <a:p>
                <a:pPr>
                  <a:lnSpc>
                    <a:spcPct val="150000"/>
                  </a:lnSpc>
                </a:pPr>
                <a:r>
                  <a:rPr lang="en-US" dirty="0"/>
                  <a:t>QNs need a </a:t>
                </a:r>
                <a:r>
                  <a:rPr lang="en-US" dirty="0">
                    <a:solidFill>
                      <a:srgbClr val="E71224"/>
                    </a:solidFill>
                  </a:rPr>
                  <a:t>characterization of the customers population </a:t>
                </a:r>
              </a:p>
              <a:p>
                <a:pPr lvl="1">
                  <a:lnSpc>
                    <a:spcPct val="100000"/>
                  </a:lnSpc>
                  <a:buFont typeface="Wingdings" panose="05000000000000000000" pitchFamily="2" charset="2"/>
                  <a:buChar char="ü"/>
                </a:pPr>
                <a:r>
                  <a:rPr lang="en-US" sz="2200" dirty="0">
                    <a:solidFill>
                      <a:srgbClr val="E71224"/>
                    </a:solidFill>
                  </a:rPr>
                  <a:t>Open QN: </a:t>
                </a:r>
                <a:r>
                  <a:rPr lang="en-US" sz="2200" dirty="0"/>
                  <a:t>we need </a:t>
                </a:r>
                <a14:m>
                  <m:oMath xmlns:m="http://schemas.openxmlformats.org/officeDocument/2006/math">
                    <m:sSubSup>
                      <m:sSubSupPr>
                        <m:ctrlPr>
                          <a:rPr lang="it-IT" sz="2200" i="1" dirty="0">
                            <a:solidFill>
                              <a:srgbClr val="E71224"/>
                            </a:solidFill>
                            <a:latin typeface="Cambria Math" panose="02040503050406030204" pitchFamily="18" charset="0"/>
                          </a:rPr>
                        </m:ctrlPr>
                      </m:sSubSupPr>
                      <m:e>
                        <m:r>
                          <a:rPr lang="it-IT" sz="2200" i="1" dirty="0">
                            <a:solidFill>
                              <a:srgbClr val="E71224"/>
                            </a:solidFill>
                            <a:latin typeface="Cambria Math" panose="02040503050406030204" pitchFamily="18" charset="0"/>
                          </a:rPr>
                          <m:t>𝜆</m:t>
                        </m:r>
                      </m:e>
                      <m:sub>
                        <m:r>
                          <a:rPr lang="it-IT" sz="2200" i="1" dirty="0">
                            <a:solidFill>
                              <a:srgbClr val="E71224"/>
                            </a:solidFill>
                            <a:latin typeface="Cambria Math" panose="02040503050406030204" pitchFamily="18" charset="0"/>
                          </a:rPr>
                          <m:t>𝑖</m:t>
                        </m:r>
                      </m:sub>
                      <m:sup>
                        <m:r>
                          <a:rPr lang="it-IT" sz="2200" i="1" dirty="0">
                            <a:solidFill>
                              <a:srgbClr val="E71224"/>
                            </a:solidFill>
                            <a:latin typeface="Cambria Math" panose="02040503050406030204" pitchFamily="18" charset="0"/>
                          </a:rPr>
                          <m:t>𝑖𝑛</m:t>
                        </m:r>
                      </m:sup>
                    </m:sSubSup>
                  </m:oMath>
                </a14:m>
                <a:r>
                  <a:rPr lang="it-IT" sz="2200" dirty="0"/>
                  <a:t>, the </a:t>
                </a:r>
                <a:r>
                  <a:rPr lang="en-US" sz="2200" dirty="0">
                    <a:solidFill>
                      <a:srgbClr val="E71224"/>
                    </a:solidFill>
                  </a:rPr>
                  <a:t>arrival process from outside </a:t>
                </a:r>
                <a:r>
                  <a:rPr lang="en-US" sz="2200" dirty="0"/>
                  <a:t>within each node </a:t>
                </a:r>
                <a:endParaRPr lang="it-IT" sz="2200" dirty="0">
                  <a:solidFill>
                    <a:srgbClr val="E71224"/>
                  </a:solidFill>
                </a:endParaRPr>
              </a:p>
              <a:p>
                <a:pPr lvl="1">
                  <a:lnSpc>
                    <a:spcPct val="100000"/>
                  </a:lnSpc>
                  <a:buFont typeface="Wingdings" panose="05000000000000000000" pitchFamily="2" charset="2"/>
                  <a:buChar char="ü"/>
                </a:pPr>
                <a:r>
                  <a:rPr lang="en-US" sz="2200" dirty="0">
                    <a:solidFill>
                      <a:srgbClr val="E71224"/>
                    </a:solidFill>
                  </a:rPr>
                  <a:t>Closed QN: </a:t>
                </a:r>
                <a:r>
                  <a:rPr lang="en-US" sz="2200" dirty="0"/>
                  <a:t>we need to know </a:t>
                </a:r>
                <a:r>
                  <a:rPr lang="it-IT" sz="2200" dirty="0" err="1">
                    <a:solidFill>
                      <a:srgbClr val="E71224"/>
                    </a:solidFill>
                  </a:rPr>
                  <a:t>population</a:t>
                </a:r>
                <a:r>
                  <a:rPr lang="it-IT" sz="2200" dirty="0">
                    <a:solidFill>
                      <a:srgbClr val="E71224"/>
                    </a:solidFill>
                  </a:rPr>
                  <a:t> size</a:t>
                </a:r>
                <a:endParaRPr lang="en-US" sz="2200" dirty="0">
                  <a:solidFill>
                    <a:srgbClr val="E71224"/>
                  </a:solidFill>
                </a:endParaRPr>
              </a:p>
            </p:txBody>
          </p:sp>
        </mc:Choice>
        <mc:Fallback>
          <p:sp>
            <p:nvSpPr>
              <p:cNvPr id="3" name="Segnaposto contenuto 2">
                <a:extLst>
                  <a:ext uri="{FF2B5EF4-FFF2-40B4-BE49-F238E27FC236}">
                    <a16:creationId xmlns:a16="http://schemas.microsoft.com/office/drawing/2014/main" id="{0259F4F0-0AE5-42C2-8CDD-D1F28D460FA0}"/>
                  </a:ext>
                </a:extLst>
              </p:cNvPr>
              <p:cNvSpPr>
                <a:spLocks noGrp="1" noRot="1" noChangeAspect="1" noMove="1" noResize="1" noEditPoints="1" noAdjustHandles="1" noChangeArrowheads="1" noChangeShapeType="1" noTextEdit="1"/>
              </p:cNvSpPr>
              <p:nvPr>
                <p:ph idx="1"/>
              </p:nvPr>
            </p:nvSpPr>
            <p:spPr>
              <a:blipFill>
                <a:blip r:embed="rId3"/>
                <a:stretch>
                  <a:fillRect l="-775" t="-704" b="-1911"/>
                </a:stretch>
              </a:blipFill>
            </p:spPr>
            <p:txBody>
              <a:bodyPr/>
              <a:lstStyle/>
              <a:p>
                <a:r>
                  <a:rPr lang="it-IT">
                    <a:noFill/>
                  </a:rPr>
                  <a:t> </a:t>
                </a:r>
              </a:p>
            </p:txBody>
          </p:sp>
        </mc:Fallback>
      </mc:AlternateContent>
      <p:sp>
        <p:nvSpPr>
          <p:cNvPr id="4" name="Segnaposto piè di pagina 3">
            <a:extLst>
              <a:ext uri="{FF2B5EF4-FFF2-40B4-BE49-F238E27FC236}">
                <a16:creationId xmlns:a16="http://schemas.microsoft.com/office/drawing/2014/main" id="{F5DD01DD-7E98-41C2-B71A-4EA54C6E0C6F}"/>
              </a:ext>
            </a:extLst>
          </p:cNvPr>
          <p:cNvSpPr>
            <a:spLocks noGrp="1"/>
          </p:cNvSpPr>
          <p:nvPr>
            <p:ph type="ftr" sz="quarter" idx="11"/>
          </p:nvPr>
        </p:nvSpPr>
        <p:spPr/>
        <p:txBody>
          <a:bodyPr/>
          <a:lstStyle/>
          <a:p>
            <a:r>
              <a:rPr lang="it-IT"/>
              <a:t>alessandro.pilloni@unica.it</a:t>
            </a:r>
            <a:endParaRPr lang="it-IT" dirty="0"/>
          </a:p>
        </p:txBody>
      </p:sp>
      <p:sp>
        <p:nvSpPr>
          <p:cNvPr id="5" name="Segnaposto numero diapositiva 4">
            <a:extLst>
              <a:ext uri="{FF2B5EF4-FFF2-40B4-BE49-F238E27FC236}">
                <a16:creationId xmlns:a16="http://schemas.microsoft.com/office/drawing/2014/main" id="{D9649070-ACCC-4519-8EF4-2D92CC014DAA}"/>
              </a:ext>
            </a:extLst>
          </p:cNvPr>
          <p:cNvSpPr>
            <a:spLocks noGrp="1"/>
          </p:cNvSpPr>
          <p:nvPr>
            <p:ph type="sldNum" sz="quarter" idx="12"/>
          </p:nvPr>
        </p:nvSpPr>
        <p:spPr/>
        <p:txBody>
          <a:bodyPr/>
          <a:lstStyle/>
          <a:p>
            <a:fld id="{77D38DAF-82E5-4F16-9708-7032B2640FE9}" type="slidenum">
              <a:rPr lang="it-IT" smtClean="0"/>
              <a:t>5</a:t>
            </a:fld>
            <a:endParaRPr lang="it-IT"/>
          </a:p>
        </p:txBody>
      </p:sp>
    </p:spTree>
    <p:extLst>
      <p:ext uri="{BB962C8B-B14F-4D97-AF65-F5344CB8AC3E}">
        <p14:creationId xmlns:p14="http://schemas.microsoft.com/office/powerpoint/2010/main" val="42866842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12FDDB9-508E-4851-BA2B-E51FEBD13FF4}"/>
              </a:ext>
            </a:extLst>
          </p:cNvPr>
          <p:cNvSpPr>
            <a:spLocks noGrp="1"/>
          </p:cNvSpPr>
          <p:nvPr>
            <p:ph type="title"/>
          </p:nvPr>
        </p:nvSpPr>
        <p:spPr/>
        <p:txBody>
          <a:bodyPr/>
          <a:lstStyle/>
          <a:p>
            <a:r>
              <a:rPr lang="en-GB" dirty="0"/>
              <a:t>Particular types of QNs</a:t>
            </a:r>
          </a:p>
        </p:txBody>
      </p:sp>
      <p:sp>
        <p:nvSpPr>
          <p:cNvPr id="3" name="Segnaposto contenuto 2">
            <a:extLst>
              <a:ext uri="{FF2B5EF4-FFF2-40B4-BE49-F238E27FC236}">
                <a16:creationId xmlns:a16="http://schemas.microsoft.com/office/drawing/2014/main" id="{9707A9E5-2B2E-4755-B65C-72A003E52965}"/>
              </a:ext>
            </a:extLst>
          </p:cNvPr>
          <p:cNvSpPr>
            <a:spLocks noGrp="1"/>
          </p:cNvSpPr>
          <p:nvPr>
            <p:ph idx="1"/>
          </p:nvPr>
        </p:nvSpPr>
        <p:spPr>
          <a:xfrm>
            <a:off x="332510" y="1181942"/>
            <a:ext cx="9445335" cy="6059058"/>
          </a:xfrm>
        </p:spPr>
        <p:txBody>
          <a:bodyPr>
            <a:normAutofit fontScale="92500" lnSpcReduction="10000"/>
          </a:bodyPr>
          <a:lstStyle/>
          <a:p>
            <a:r>
              <a:rPr lang="en-GB" sz="2400" dirty="0">
                <a:solidFill>
                  <a:srgbClr val="E71224"/>
                </a:solidFill>
              </a:rPr>
              <a:t>Tandem QN: </a:t>
            </a:r>
            <a:r>
              <a:rPr lang="en-US" sz="2400" dirty="0"/>
              <a:t>It is the </a:t>
            </a:r>
            <a:r>
              <a:rPr lang="en-US" sz="2400" dirty="0">
                <a:solidFill>
                  <a:srgbClr val="E71224"/>
                </a:solidFill>
              </a:rPr>
              <a:t>simplest Open QN</a:t>
            </a:r>
            <a:r>
              <a:rPr lang="en-US" sz="2400" dirty="0"/>
              <a:t>. It consists of many queues in series. </a:t>
            </a:r>
          </a:p>
          <a:p>
            <a:endParaRPr lang="en-US" sz="2400" dirty="0"/>
          </a:p>
          <a:p>
            <a:endParaRPr lang="en-US" sz="2400" dirty="0"/>
          </a:p>
          <a:p>
            <a:endParaRPr lang="en-US" sz="2400" dirty="0"/>
          </a:p>
          <a:p>
            <a:pPr>
              <a:lnSpc>
                <a:spcPct val="110000"/>
              </a:lnSpc>
            </a:pPr>
            <a:r>
              <a:rPr lang="en-US" sz="2400" dirty="0">
                <a:solidFill>
                  <a:srgbClr val="E71224"/>
                </a:solidFill>
              </a:rPr>
              <a:t>Applications: </a:t>
            </a:r>
            <a:r>
              <a:rPr lang="en-US" sz="2400" dirty="0"/>
              <a:t>Assembly lines, sequential computations, are some  obvious instances of Tandem QNs</a:t>
            </a:r>
            <a:endParaRPr lang="en-GB" sz="2400" dirty="0"/>
          </a:p>
          <a:p>
            <a:endParaRPr lang="en-US" sz="500" dirty="0"/>
          </a:p>
          <a:p>
            <a:r>
              <a:rPr lang="en-GB" sz="2400" dirty="0">
                <a:solidFill>
                  <a:srgbClr val="E71224"/>
                </a:solidFill>
              </a:rPr>
              <a:t>Open QNs with feedback</a:t>
            </a:r>
          </a:p>
          <a:p>
            <a:endParaRPr lang="en-GB" sz="2400" dirty="0">
              <a:solidFill>
                <a:srgbClr val="E71224"/>
              </a:solidFill>
            </a:endParaRPr>
          </a:p>
          <a:p>
            <a:endParaRPr lang="en-GB" sz="2400" dirty="0">
              <a:solidFill>
                <a:srgbClr val="E71224"/>
              </a:solidFill>
            </a:endParaRPr>
          </a:p>
          <a:p>
            <a:endParaRPr lang="en-GB" sz="2400" dirty="0">
              <a:solidFill>
                <a:srgbClr val="E71224"/>
              </a:solidFill>
            </a:endParaRPr>
          </a:p>
          <a:p>
            <a:endParaRPr lang="en-GB" sz="2400" dirty="0">
              <a:solidFill>
                <a:srgbClr val="E71224"/>
              </a:solidFill>
            </a:endParaRPr>
          </a:p>
          <a:p>
            <a:endParaRPr lang="en-GB" sz="2400" dirty="0">
              <a:solidFill>
                <a:srgbClr val="E71224"/>
              </a:solidFill>
            </a:endParaRPr>
          </a:p>
          <a:p>
            <a:r>
              <a:rPr lang="en-US" altLang="it-IT" sz="2400" dirty="0">
                <a:solidFill>
                  <a:srgbClr val="E71224"/>
                </a:solidFill>
              </a:rPr>
              <a:t>Interpretation: </a:t>
            </a:r>
            <a:r>
              <a:rPr lang="en-US" altLang="it-IT" sz="2400" dirty="0"/>
              <a:t>The 1</a:t>
            </a:r>
            <a:r>
              <a:rPr lang="en-US" altLang="it-IT" sz="2400" baseline="30000" dirty="0"/>
              <a:t>st</a:t>
            </a:r>
            <a:r>
              <a:rPr lang="en-US" altLang="it-IT" sz="2400" dirty="0"/>
              <a:t> station provides a service. The 2</a:t>
            </a:r>
            <a:r>
              <a:rPr lang="en-US" altLang="it-IT" sz="2400" baseline="30000" dirty="0"/>
              <a:t>nd</a:t>
            </a:r>
            <a:r>
              <a:rPr lang="en-US" altLang="it-IT" sz="2400" dirty="0"/>
              <a:t> verify the service quality. If it is acceptable, the piece leaves the system with a given probability</a:t>
            </a:r>
            <a:endParaRPr lang="en-GB" dirty="0">
              <a:solidFill>
                <a:srgbClr val="E71224"/>
              </a:solidFill>
            </a:endParaRPr>
          </a:p>
          <a:p>
            <a:endParaRPr lang="en-GB" dirty="0">
              <a:solidFill>
                <a:srgbClr val="E71224"/>
              </a:solidFill>
            </a:endParaRPr>
          </a:p>
          <a:p>
            <a:endParaRPr lang="en-GB" dirty="0">
              <a:solidFill>
                <a:srgbClr val="E71224"/>
              </a:solidFill>
            </a:endParaRPr>
          </a:p>
          <a:p>
            <a:endParaRPr lang="en-US" dirty="0"/>
          </a:p>
          <a:p>
            <a:endParaRPr lang="en-GB" dirty="0"/>
          </a:p>
        </p:txBody>
      </p:sp>
      <p:sp>
        <p:nvSpPr>
          <p:cNvPr id="4" name="Segnaposto piè di pagina 3">
            <a:extLst>
              <a:ext uri="{FF2B5EF4-FFF2-40B4-BE49-F238E27FC236}">
                <a16:creationId xmlns:a16="http://schemas.microsoft.com/office/drawing/2014/main" id="{66E71D3C-1785-443E-86BD-88057CEDE82F}"/>
              </a:ext>
            </a:extLst>
          </p:cNvPr>
          <p:cNvSpPr>
            <a:spLocks noGrp="1"/>
          </p:cNvSpPr>
          <p:nvPr>
            <p:ph type="ftr" sz="quarter" idx="11"/>
          </p:nvPr>
        </p:nvSpPr>
        <p:spPr/>
        <p:txBody>
          <a:bodyPr/>
          <a:lstStyle/>
          <a:p>
            <a:r>
              <a:rPr lang="it-IT"/>
              <a:t>alessandro.pilloni@unica.it</a:t>
            </a:r>
            <a:endParaRPr lang="it-IT" dirty="0"/>
          </a:p>
        </p:txBody>
      </p:sp>
      <p:sp>
        <p:nvSpPr>
          <p:cNvPr id="5" name="Segnaposto numero diapositiva 4">
            <a:extLst>
              <a:ext uri="{FF2B5EF4-FFF2-40B4-BE49-F238E27FC236}">
                <a16:creationId xmlns:a16="http://schemas.microsoft.com/office/drawing/2014/main" id="{97A96293-B888-47CE-93C5-B6C410BCEA2D}"/>
              </a:ext>
            </a:extLst>
          </p:cNvPr>
          <p:cNvSpPr>
            <a:spLocks noGrp="1"/>
          </p:cNvSpPr>
          <p:nvPr>
            <p:ph type="sldNum" sz="quarter" idx="12"/>
          </p:nvPr>
        </p:nvSpPr>
        <p:spPr/>
        <p:txBody>
          <a:bodyPr/>
          <a:lstStyle/>
          <a:p>
            <a:fld id="{77D38DAF-82E5-4F16-9708-7032B2640FE9}" type="slidenum">
              <a:rPr lang="it-IT" smtClean="0"/>
              <a:t>6</a:t>
            </a:fld>
            <a:endParaRPr lang="it-IT"/>
          </a:p>
        </p:txBody>
      </p:sp>
      <p:grpSp>
        <p:nvGrpSpPr>
          <p:cNvPr id="6" name="Group 42">
            <a:extLst>
              <a:ext uri="{FF2B5EF4-FFF2-40B4-BE49-F238E27FC236}">
                <a16:creationId xmlns:a16="http://schemas.microsoft.com/office/drawing/2014/main" id="{A66C945E-0721-4C3B-9E49-81F55B4ED4EC}"/>
              </a:ext>
            </a:extLst>
          </p:cNvPr>
          <p:cNvGrpSpPr>
            <a:grpSpLocks/>
          </p:cNvGrpSpPr>
          <p:nvPr/>
        </p:nvGrpSpPr>
        <p:grpSpPr bwMode="auto">
          <a:xfrm>
            <a:off x="1486761" y="1817231"/>
            <a:ext cx="7718204" cy="725088"/>
            <a:chOff x="240" y="1968"/>
            <a:chExt cx="5424" cy="528"/>
          </a:xfrm>
        </p:grpSpPr>
        <p:sp>
          <p:nvSpPr>
            <p:cNvPr id="7" name="Line 10">
              <a:extLst>
                <a:ext uri="{FF2B5EF4-FFF2-40B4-BE49-F238E27FC236}">
                  <a16:creationId xmlns:a16="http://schemas.microsoft.com/office/drawing/2014/main" id="{A7862F5C-9E1F-49A1-B5B7-D82714820BA3}"/>
                </a:ext>
              </a:extLst>
            </p:cNvPr>
            <p:cNvSpPr>
              <a:spLocks noChangeShapeType="1"/>
            </p:cNvSpPr>
            <p:nvPr/>
          </p:nvSpPr>
          <p:spPr bwMode="auto">
            <a:xfrm>
              <a:off x="912" y="2160"/>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 name="Line 11">
              <a:extLst>
                <a:ext uri="{FF2B5EF4-FFF2-40B4-BE49-F238E27FC236}">
                  <a16:creationId xmlns:a16="http://schemas.microsoft.com/office/drawing/2014/main" id="{90B8753B-1E2F-42B6-95CA-442BEBDCD5F7}"/>
                </a:ext>
              </a:extLst>
            </p:cNvPr>
            <p:cNvSpPr>
              <a:spLocks noChangeShapeType="1"/>
            </p:cNvSpPr>
            <p:nvPr/>
          </p:nvSpPr>
          <p:spPr bwMode="auto">
            <a:xfrm>
              <a:off x="1440" y="21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 name="Line 12">
              <a:extLst>
                <a:ext uri="{FF2B5EF4-FFF2-40B4-BE49-F238E27FC236}">
                  <a16:creationId xmlns:a16="http://schemas.microsoft.com/office/drawing/2014/main" id="{DB1C8348-1BAD-4DC4-8D82-79B8972D19D6}"/>
                </a:ext>
              </a:extLst>
            </p:cNvPr>
            <p:cNvSpPr>
              <a:spLocks noChangeShapeType="1"/>
            </p:cNvSpPr>
            <p:nvPr/>
          </p:nvSpPr>
          <p:spPr bwMode="auto">
            <a:xfrm flipH="1">
              <a:off x="912" y="2448"/>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 name="Line 13">
              <a:extLst>
                <a:ext uri="{FF2B5EF4-FFF2-40B4-BE49-F238E27FC236}">
                  <a16:creationId xmlns:a16="http://schemas.microsoft.com/office/drawing/2014/main" id="{227EB382-4E99-4E0E-A977-380BB2169493}"/>
                </a:ext>
              </a:extLst>
            </p:cNvPr>
            <p:cNvSpPr>
              <a:spLocks noChangeShapeType="1"/>
            </p:cNvSpPr>
            <p:nvPr/>
          </p:nvSpPr>
          <p:spPr bwMode="auto">
            <a:xfrm>
              <a:off x="1344" y="21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 name="Line 14">
              <a:extLst>
                <a:ext uri="{FF2B5EF4-FFF2-40B4-BE49-F238E27FC236}">
                  <a16:creationId xmlns:a16="http://schemas.microsoft.com/office/drawing/2014/main" id="{4ADE248B-55A5-47D5-964A-4FB3BFBBB221}"/>
                </a:ext>
              </a:extLst>
            </p:cNvPr>
            <p:cNvSpPr>
              <a:spLocks noChangeShapeType="1"/>
            </p:cNvSpPr>
            <p:nvPr/>
          </p:nvSpPr>
          <p:spPr bwMode="auto">
            <a:xfrm>
              <a:off x="1248" y="21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 name="Line 15">
              <a:extLst>
                <a:ext uri="{FF2B5EF4-FFF2-40B4-BE49-F238E27FC236}">
                  <a16:creationId xmlns:a16="http://schemas.microsoft.com/office/drawing/2014/main" id="{DEA6B585-58FE-4882-AC5C-AA1B7ECC8401}"/>
                </a:ext>
              </a:extLst>
            </p:cNvPr>
            <p:cNvSpPr>
              <a:spLocks noChangeShapeType="1"/>
            </p:cNvSpPr>
            <p:nvPr/>
          </p:nvSpPr>
          <p:spPr bwMode="auto">
            <a:xfrm>
              <a:off x="1152" y="21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 name="Line 16">
              <a:extLst>
                <a:ext uri="{FF2B5EF4-FFF2-40B4-BE49-F238E27FC236}">
                  <a16:creationId xmlns:a16="http://schemas.microsoft.com/office/drawing/2014/main" id="{54685580-F76A-4CC1-A526-F39A770E1AC7}"/>
                </a:ext>
              </a:extLst>
            </p:cNvPr>
            <p:cNvSpPr>
              <a:spLocks noChangeShapeType="1"/>
            </p:cNvSpPr>
            <p:nvPr/>
          </p:nvSpPr>
          <p:spPr bwMode="auto">
            <a:xfrm>
              <a:off x="1056" y="21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 name="Line 17">
              <a:extLst>
                <a:ext uri="{FF2B5EF4-FFF2-40B4-BE49-F238E27FC236}">
                  <a16:creationId xmlns:a16="http://schemas.microsoft.com/office/drawing/2014/main" id="{184FA891-0B4C-4A4A-B9C4-07F02BC79EB1}"/>
                </a:ext>
              </a:extLst>
            </p:cNvPr>
            <p:cNvSpPr>
              <a:spLocks noChangeShapeType="1"/>
            </p:cNvSpPr>
            <p:nvPr/>
          </p:nvSpPr>
          <p:spPr bwMode="auto">
            <a:xfrm>
              <a:off x="528" y="2304"/>
              <a:ext cx="384"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5" name="Text Box 19">
              <a:extLst>
                <a:ext uri="{FF2B5EF4-FFF2-40B4-BE49-F238E27FC236}">
                  <a16:creationId xmlns:a16="http://schemas.microsoft.com/office/drawing/2014/main" id="{B720EDE1-59E0-4A9F-A91B-EE89EB4D518F}"/>
                </a:ext>
              </a:extLst>
            </p:cNvPr>
            <p:cNvSpPr txBox="1">
              <a:spLocks noChangeArrowheads="1"/>
            </p:cNvSpPr>
            <p:nvPr/>
          </p:nvSpPr>
          <p:spPr bwMode="auto">
            <a:xfrm>
              <a:off x="240" y="1968"/>
              <a:ext cx="864" cy="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it-IT" altLang="it-IT" sz="2000" dirty="0" err="1">
                  <a:latin typeface="+mn-lt"/>
                  <a:sym typeface="Symbol" panose="05050102010706020507" pitchFamily="18" charset="2"/>
                </a:rPr>
                <a:t>arrivals</a:t>
              </a:r>
              <a:endParaRPr lang="it-IT" altLang="it-IT" sz="2000" dirty="0">
                <a:latin typeface="+mn-lt"/>
              </a:endParaRPr>
            </a:p>
          </p:txBody>
        </p:sp>
        <p:sp>
          <p:nvSpPr>
            <p:cNvPr id="16" name="Oval 20">
              <a:extLst>
                <a:ext uri="{FF2B5EF4-FFF2-40B4-BE49-F238E27FC236}">
                  <a16:creationId xmlns:a16="http://schemas.microsoft.com/office/drawing/2014/main" id="{B5E004BF-7F5F-400B-91FF-402BDC60AFB8}"/>
                </a:ext>
              </a:extLst>
            </p:cNvPr>
            <p:cNvSpPr>
              <a:spLocks noChangeArrowheads="1"/>
            </p:cNvSpPr>
            <p:nvPr/>
          </p:nvSpPr>
          <p:spPr bwMode="auto">
            <a:xfrm>
              <a:off x="1632" y="2112"/>
              <a:ext cx="384" cy="384"/>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en-US" altLang="en-US" sz="2400">
                <a:latin typeface="Comic Sans MS" panose="030F0702030302020204" pitchFamily="66" charset="0"/>
              </a:endParaRPr>
            </a:p>
          </p:txBody>
        </p:sp>
        <p:sp>
          <p:nvSpPr>
            <p:cNvPr id="18" name="Line 23">
              <a:extLst>
                <a:ext uri="{FF2B5EF4-FFF2-40B4-BE49-F238E27FC236}">
                  <a16:creationId xmlns:a16="http://schemas.microsoft.com/office/drawing/2014/main" id="{07862B3C-F78A-43F9-8DDB-77CED21DDA41}"/>
                </a:ext>
              </a:extLst>
            </p:cNvPr>
            <p:cNvSpPr>
              <a:spLocks noChangeShapeType="1"/>
            </p:cNvSpPr>
            <p:nvPr/>
          </p:nvSpPr>
          <p:spPr bwMode="auto">
            <a:xfrm>
              <a:off x="2016" y="2304"/>
              <a:ext cx="2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 name="Line 25">
              <a:extLst>
                <a:ext uri="{FF2B5EF4-FFF2-40B4-BE49-F238E27FC236}">
                  <a16:creationId xmlns:a16="http://schemas.microsoft.com/office/drawing/2014/main" id="{D3CBB593-E046-4520-BB1F-963DB55EB158}"/>
                </a:ext>
              </a:extLst>
            </p:cNvPr>
            <p:cNvSpPr>
              <a:spLocks noChangeShapeType="1"/>
            </p:cNvSpPr>
            <p:nvPr/>
          </p:nvSpPr>
          <p:spPr bwMode="auto">
            <a:xfrm>
              <a:off x="1440" y="2304"/>
              <a:ext cx="1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 name="Line 26">
              <a:extLst>
                <a:ext uri="{FF2B5EF4-FFF2-40B4-BE49-F238E27FC236}">
                  <a16:creationId xmlns:a16="http://schemas.microsoft.com/office/drawing/2014/main" id="{336781A9-75B8-4221-82CF-0EDF598D7592}"/>
                </a:ext>
              </a:extLst>
            </p:cNvPr>
            <p:cNvSpPr>
              <a:spLocks noChangeShapeType="1"/>
            </p:cNvSpPr>
            <p:nvPr/>
          </p:nvSpPr>
          <p:spPr bwMode="auto">
            <a:xfrm>
              <a:off x="3408" y="2160"/>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1" name="Line 27">
              <a:extLst>
                <a:ext uri="{FF2B5EF4-FFF2-40B4-BE49-F238E27FC236}">
                  <a16:creationId xmlns:a16="http://schemas.microsoft.com/office/drawing/2014/main" id="{61D1C2CA-F25D-4687-860E-A03BC01327E3}"/>
                </a:ext>
              </a:extLst>
            </p:cNvPr>
            <p:cNvSpPr>
              <a:spLocks noChangeShapeType="1"/>
            </p:cNvSpPr>
            <p:nvPr/>
          </p:nvSpPr>
          <p:spPr bwMode="auto">
            <a:xfrm>
              <a:off x="3936" y="21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 name="Line 28">
              <a:extLst>
                <a:ext uri="{FF2B5EF4-FFF2-40B4-BE49-F238E27FC236}">
                  <a16:creationId xmlns:a16="http://schemas.microsoft.com/office/drawing/2014/main" id="{5A65E9EB-C868-4B19-8BF4-D54E32FCC22A}"/>
                </a:ext>
              </a:extLst>
            </p:cNvPr>
            <p:cNvSpPr>
              <a:spLocks noChangeShapeType="1"/>
            </p:cNvSpPr>
            <p:nvPr/>
          </p:nvSpPr>
          <p:spPr bwMode="auto">
            <a:xfrm flipH="1">
              <a:off x="3408" y="2448"/>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3" name="Line 29">
              <a:extLst>
                <a:ext uri="{FF2B5EF4-FFF2-40B4-BE49-F238E27FC236}">
                  <a16:creationId xmlns:a16="http://schemas.microsoft.com/office/drawing/2014/main" id="{1C4F0CA4-EA20-4028-A5A6-A5F77DD51FD6}"/>
                </a:ext>
              </a:extLst>
            </p:cNvPr>
            <p:cNvSpPr>
              <a:spLocks noChangeShapeType="1"/>
            </p:cNvSpPr>
            <p:nvPr/>
          </p:nvSpPr>
          <p:spPr bwMode="auto">
            <a:xfrm>
              <a:off x="3840" y="21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4" name="Line 30">
              <a:extLst>
                <a:ext uri="{FF2B5EF4-FFF2-40B4-BE49-F238E27FC236}">
                  <a16:creationId xmlns:a16="http://schemas.microsoft.com/office/drawing/2014/main" id="{2F59474B-0A30-4E78-AF8A-9ADB46CB21BB}"/>
                </a:ext>
              </a:extLst>
            </p:cNvPr>
            <p:cNvSpPr>
              <a:spLocks noChangeShapeType="1"/>
            </p:cNvSpPr>
            <p:nvPr/>
          </p:nvSpPr>
          <p:spPr bwMode="auto">
            <a:xfrm>
              <a:off x="3744" y="21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 name="Line 31">
              <a:extLst>
                <a:ext uri="{FF2B5EF4-FFF2-40B4-BE49-F238E27FC236}">
                  <a16:creationId xmlns:a16="http://schemas.microsoft.com/office/drawing/2014/main" id="{53F0F9C8-7480-40BE-9FF4-BBC89E57485B}"/>
                </a:ext>
              </a:extLst>
            </p:cNvPr>
            <p:cNvSpPr>
              <a:spLocks noChangeShapeType="1"/>
            </p:cNvSpPr>
            <p:nvPr/>
          </p:nvSpPr>
          <p:spPr bwMode="auto">
            <a:xfrm>
              <a:off x="3648" y="21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6" name="Line 32">
              <a:extLst>
                <a:ext uri="{FF2B5EF4-FFF2-40B4-BE49-F238E27FC236}">
                  <a16:creationId xmlns:a16="http://schemas.microsoft.com/office/drawing/2014/main" id="{3C6A1F2D-2462-4F73-92B1-B2ADCAE64B7E}"/>
                </a:ext>
              </a:extLst>
            </p:cNvPr>
            <p:cNvSpPr>
              <a:spLocks noChangeShapeType="1"/>
            </p:cNvSpPr>
            <p:nvPr/>
          </p:nvSpPr>
          <p:spPr bwMode="auto">
            <a:xfrm>
              <a:off x="3552" y="21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7" name="Line 33">
              <a:extLst>
                <a:ext uri="{FF2B5EF4-FFF2-40B4-BE49-F238E27FC236}">
                  <a16:creationId xmlns:a16="http://schemas.microsoft.com/office/drawing/2014/main" id="{9B8004BC-1A93-4A70-865A-7534959CA637}"/>
                </a:ext>
              </a:extLst>
            </p:cNvPr>
            <p:cNvSpPr>
              <a:spLocks noChangeShapeType="1"/>
            </p:cNvSpPr>
            <p:nvPr/>
          </p:nvSpPr>
          <p:spPr bwMode="auto">
            <a:xfrm>
              <a:off x="3072" y="2304"/>
              <a:ext cx="336"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8" name="Oval 35">
              <a:extLst>
                <a:ext uri="{FF2B5EF4-FFF2-40B4-BE49-F238E27FC236}">
                  <a16:creationId xmlns:a16="http://schemas.microsoft.com/office/drawing/2014/main" id="{39B1C105-A39C-4382-A7CF-4D6181503FC0}"/>
                </a:ext>
              </a:extLst>
            </p:cNvPr>
            <p:cNvSpPr>
              <a:spLocks noChangeArrowheads="1"/>
            </p:cNvSpPr>
            <p:nvPr/>
          </p:nvSpPr>
          <p:spPr bwMode="auto">
            <a:xfrm>
              <a:off x="4128" y="2112"/>
              <a:ext cx="384" cy="384"/>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en-US" altLang="en-US" sz="2400">
                <a:latin typeface="Comic Sans MS" panose="030F0702030302020204" pitchFamily="66" charset="0"/>
              </a:endParaRPr>
            </a:p>
          </p:txBody>
        </p:sp>
        <p:sp>
          <p:nvSpPr>
            <p:cNvPr id="30" name="Line 37">
              <a:extLst>
                <a:ext uri="{FF2B5EF4-FFF2-40B4-BE49-F238E27FC236}">
                  <a16:creationId xmlns:a16="http://schemas.microsoft.com/office/drawing/2014/main" id="{A6FC1777-4231-4015-8059-33AD37D2ADE9}"/>
                </a:ext>
              </a:extLst>
            </p:cNvPr>
            <p:cNvSpPr>
              <a:spLocks noChangeShapeType="1"/>
            </p:cNvSpPr>
            <p:nvPr/>
          </p:nvSpPr>
          <p:spPr bwMode="auto">
            <a:xfrm>
              <a:off x="4512" y="2304"/>
              <a:ext cx="336"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1" name="Line 38">
              <a:extLst>
                <a:ext uri="{FF2B5EF4-FFF2-40B4-BE49-F238E27FC236}">
                  <a16:creationId xmlns:a16="http://schemas.microsoft.com/office/drawing/2014/main" id="{693207A2-4807-49FA-9920-56749103D0DB}"/>
                </a:ext>
              </a:extLst>
            </p:cNvPr>
            <p:cNvSpPr>
              <a:spLocks noChangeShapeType="1"/>
            </p:cNvSpPr>
            <p:nvPr/>
          </p:nvSpPr>
          <p:spPr bwMode="auto">
            <a:xfrm>
              <a:off x="3936" y="2304"/>
              <a:ext cx="1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 name="Text Box 39">
              <a:extLst>
                <a:ext uri="{FF2B5EF4-FFF2-40B4-BE49-F238E27FC236}">
                  <a16:creationId xmlns:a16="http://schemas.microsoft.com/office/drawing/2014/main" id="{7398A239-03C7-4D46-8485-54A8E486CA3F}"/>
                </a:ext>
              </a:extLst>
            </p:cNvPr>
            <p:cNvSpPr txBox="1">
              <a:spLocks noChangeArrowheads="1"/>
            </p:cNvSpPr>
            <p:nvPr/>
          </p:nvSpPr>
          <p:spPr bwMode="auto">
            <a:xfrm>
              <a:off x="4608" y="1968"/>
              <a:ext cx="1056" cy="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it-IT" altLang="it-IT" sz="2000" dirty="0" err="1">
                  <a:latin typeface="+mn-lt"/>
                  <a:sym typeface="Symbol" panose="05050102010706020507" pitchFamily="18" charset="2"/>
                </a:rPr>
                <a:t>departures</a:t>
              </a:r>
              <a:endParaRPr lang="it-IT" altLang="it-IT" sz="2000" dirty="0">
                <a:latin typeface="+mn-lt"/>
              </a:endParaRPr>
            </a:p>
          </p:txBody>
        </p:sp>
        <p:sp>
          <p:nvSpPr>
            <p:cNvPr id="33" name="Line 40">
              <a:extLst>
                <a:ext uri="{FF2B5EF4-FFF2-40B4-BE49-F238E27FC236}">
                  <a16:creationId xmlns:a16="http://schemas.microsoft.com/office/drawing/2014/main" id="{F4D59616-2971-4FA8-8AE5-981BBE34CAE8}"/>
                </a:ext>
              </a:extLst>
            </p:cNvPr>
            <p:cNvSpPr>
              <a:spLocks noChangeShapeType="1"/>
            </p:cNvSpPr>
            <p:nvPr/>
          </p:nvSpPr>
          <p:spPr bwMode="auto">
            <a:xfrm>
              <a:off x="2496" y="2304"/>
              <a:ext cx="60" cy="0"/>
            </a:xfrm>
            <a:prstGeom prst="line">
              <a:avLst/>
            </a:prstGeom>
            <a:noFill/>
            <a:ln w="9525">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34" name="Group 41">
            <a:extLst>
              <a:ext uri="{FF2B5EF4-FFF2-40B4-BE49-F238E27FC236}">
                <a16:creationId xmlns:a16="http://schemas.microsoft.com/office/drawing/2014/main" id="{41854DE2-F2BC-4246-88CC-DEB8108E2464}"/>
              </a:ext>
            </a:extLst>
          </p:cNvPr>
          <p:cNvGrpSpPr>
            <a:grpSpLocks/>
          </p:cNvGrpSpPr>
          <p:nvPr/>
        </p:nvGrpSpPr>
        <p:grpSpPr bwMode="auto">
          <a:xfrm>
            <a:off x="2387576" y="4473368"/>
            <a:ext cx="5789531" cy="1337114"/>
            <a:chOff x="320" y="1406"/>
            <a:chExt cx="5104" cy="946"/>
          </a:xfrm>
        </p:grpSpPr>
        <p:sp>
          <p:nvSpPr>
            <p:cNvPr id="35" name="Line 9">
              <a:extLst>
                <a:ext uri="{FF2B5EF4-FFF2-40B4-BE49-F238E27FC236}">
                  <a16:creationId xmlns:a16="http://schemas.microsoft.com/office/drawing/2014/main" id="{50BE884F-0268-4344-B4A5-8CAE2020B431}"/>
                </a:ext>
              </a:extLst>
            </p:cNvPr>
            <p:cNvSpPr>
              <a:spLocks noChangeShapeType="1"/>
            </p:cNvSpPr>
            <p:nvPr/>
          </p:nvSpPr>
          <p:spPr bwMode="auto">
            <a:xfrm>
              <a:off x="1152" y="1632"/>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6" name="Line 10">
              <a:extLst>
                <a:ext uri="{FF2B5EF4-FFF2-40B4-BE49-F238E27FC236}">
                  <a16:creationId xmlns:a16="http://schemas.microsoft.com/office/drawing/2014/main" id="{CF61C705-F862-4B5C-A951-58BEB4380D01}"/>
                </a:ext>
              </a:extLst>
            </p:cNvPr>
            <p:cNvSpPr>
              <a:spLocks noChangeShapeType="1"/>
            </p:cNvSpPr>
            <p:nvPr/>
          </p:nvSpPr>
          <p:spPr bwMode="auto">
            <a:xfrm>
              <a:off x="1680" y="1632"/>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7" name="Line 11">
              <a:extLst>
                <a:ext uri="{FF2B5EF4-FFF2-40B4-BE49-F238E27FC236}">
                  <a16:creationId xmlns:a16="http://schemas.microsoft.com/office/drawing/2014/main" id="{792C3159-CD7A-4157-A69C-418F6ED36DFA}"/>
                </a:ext>
              </a:extLst>
            </p:cNvPr>
            <p:cNvSpPr>
              <a:spLocks noChangeShapeType="1"/>
            </p:cNvSpPr>
            <p:nvPr/>
          </p:nvSpPr>
          <p:spPr bwMode="auto">
            <a:xfrm flipH="1">
              <a:off x="1152" y="1920"/>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8" name="Line 12">
              <a:extLst>
                <a:ext uri="{FF2B5EF4-FFF2-40B4-BE49-F238E27FC236}">
                  <a16:creationId xmlns:a16="http://schemas.microsoft.com/office/drawing/2014/main" id="{598E204F-839B-43FF-AB87-E2FBE7D080A7}"/>
                </a:ext>
              </a:extLst>
            </p:cNvPr>
            <p:cNvSpPr>
              <a:spLocks noChangeShapeType="1"/>
            </p:cNvSpPr>
            <p:nvPr/>
          </p:nvSpPr>
          <p:spPr bwMode="auto">
            <a:xfrm>
              <a:off x="1584" y="1632"/>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9" name="Line 13">
              <a:extLst>
                <a:ext uri="{FF2B5EF4-FFF2-40B4-BE49-F238E27FC236}">
                  <a16:creationId xmlns:a16="http://schemas.microsoft.com/office/drawing/2014/main" id="{C03EA062-83D6-442F-AF70-AFDB37CB6A50}"/>
                </a:ext>
              </a:extLst>
            </p:cNvPr>
            <p:cNvSpPr>
              <a:spLocks noChangeShapeType="1"/>
            </p:cNvSpPr>
            <p:nvPr/>
          </p:nvSpPr>
          <p:spPr bwMode="auto">
            <a:xfrm>
              <a:off x="1488" y="1632"/>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0" name="Line 14">
              <a:extLst>
                <a:ext uri="{FF2B5EF4-FFF2-40B4-BE49-F238E27FC236}">
                  <a16:creationId xmlns:a16="http://schemas.microsoft.com/office/drawing/2014/main" id="{60269CFD-60A6-4B14-B36A-29D9C1BC183F}"/>
                </a:ext>
              </a:extLst>
            </p:cNvPr>
            <p:cNvSpPr>
              <a:spLocks noChangeShapeType="1"/>
            </p:cNvSpPr>
            <p:nvPr/>
          </p:nvSpPr>
          <p:spPr bwMode="auto">
            <a:xfrm>
              <a:off x="1392" y="1632"/>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1" name="Line 15">
              <a:extLst>
                <a:ext uri="{FF2B5EF4-FFF2-40B4-BE49-F238E27FC236}">
                  <a16:creationId xmlns:a16="http://schemas.microsoft.com/office/drawing/2014/main" id="{60B65335-0684-4A5A-B8C4-AC39AD1BA987}"/>
                </a:ext>
              </a:extLst>
            </p:cNvPr>
            <p:cNvSpPr>
              <a:spLocks noChangeShapeType="1"/>
            </p:cNvSpPr>
            <p:nvPr/>
          </p:nvSpPr>
          <p:spPr bwMode="auto">
            <a:xfrm>
              <a:off x="1296" y="1632"/>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2" name="Line 16">
              <a:extLst>
                <a:ext uri="{FF2B5EF4-FFF2-40B4-BE49-F238E27FC236}">
                  <a16:creationId xmlns:a16="http://schemas.microsoft.com/office/drawing/2014/main" id="{84461132-C52A-4F79-9C68-BFEF33FE4C4F}"/>
                </a:ext>
              </a:extLst>
            </p:cNvPr>
            <p:cNvSpPr>
              <a:spLocks noChangeShapeType="1"/>
            </p:cNvSpPr>
            <p:nvPr/>
          </p:nvSpPr>
          <p:spPr bwMode="auto">
            <a:xfrm>
              <a:off x="624" y="1728"/>
              <a:ext cx="52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3" name="Text Box 17">
              <a:extLst>
                <a:ext uri="{FF2B5EF4-FFF2-40B4-BE49-F238E27FC236}">
                  <a16:creationId xmlns:a16="http://schemas.microsoft.com/office/drawing/2014/main" id="{673A561B-CA62-4756-B047-DA1C52F95F01}"/>
                </a:ext>
              </a:extLst>
            </p:cNvPr>
            <p:cNvSpPr txBox="1">
              <a:spLocks noChangeArrowheads="1"/>
            </p:cNvSpPr>
            <p:nvPr/>
          </p:nvSpPr>
          <p:spPr bwMode="auto">
            <a:xfrm>
              <a:off x="320" y="1406"/>
              <a:ext cx="1440" cy="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it-IT" altLang="it-IT" sz="2000" dirty="0" err="1">
                  <a:latin typeface="+mn-lt"/>
                  <a:cs typeface="Times New Roman" panose="02020603050405020304" pitchFamily="18" charset="0"/>
                  <a:sym typeface="Symbol" panose="05050102010706020507" pitchFamily="18" charset="2"/>
                </a:rPr>
                <a:t>arrivals</a:t>
              </a:r>
              <a:endParaRPr lang="it-IT" altLang="it-IT" sz="2000" dirty="0">
                <a:latin typeface="+mn-lt"/>
                <a:cs typeface="Times New Roman" panose="02020603050405020304" pitchFamily="18" charset="0"/>
              </a:endParaRPr>
            </a:p>
          </p:txBody>
        </p:sp>
        <p:sp>
          <p:nvSpPr>
            <p:cNvPr id="44" name="Oval 18">
              <a:extLst>
                <a:ext uri="{FF2B5EF4-FFF2-40B4-BE49-F238E27FC236}">
                  <a16:creationId xmlns:a16="http://schemas.microsoft.com/office/drawing/2014/main" id="{8637524B-F16D-4268-B95D-FB0C129C6B72}"/>
                </a:ext>
              </a:extLst>
            </p:cNvPr>
            <p:cNvSpPr>
              <a:spLocks noChangeArrowheads="1"/>
            </p:cNvSpPr>
            <p:nvPr/>
          </p:nvSpPr>
          <p:spPr bwMode="auto">
            <a:xfrm>
              <a:off x="1872" y="1584"/>
              <a:ext cx="384" cy="384"/>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en-US" altLang="en-US" sz="2400">
                <a:latin typeface="Comic Sans MS" panose="030F0702030302020204" pitchFamily="66" charset="0"/>
              </a:endParaRPr>
            </a:p>
          </p:txBody>
        </p:sp>
        <p:sp>
          <p:nvSpPr>
            <p:cNvPr id="46" name="Line 21">
              <a:extLst>
                <a:ext uri="{FF2B5EF4-FFF2-40B4-BE49-F238E27FC236}">
                  <a16:creationId xmlns:a16="http://schemas.microsoft.com/office/drawing/2014/main" id="{BBCA30F9-FBD2-4286-AA24-7BB592EA7655}"/>
                </a:ext>
              </a:extLst>
            </p:cNvPr>
            <p:cNvSpPr>
              <a:spLocks noChangeShapeType="1"/>
            </p:cNvSpPr>
            <p:nvPr/>
          </p:nvSpPr>
          <p:spPr bwMode="auto">
            <a:xfrm>
              <a:off x="1680" y="1776"/>
              <a:ext cx="1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7" name="Line 22">
              <a:extLst>
                <a:ext uri="{FF2B5EF4-FFF2-40B4-BE49-F238E27FC236}">
                  <a16:creationId xmlns:a16="http://schemas.microsoft.com/office/drawing/2014/main" id="{4F161DE6-5731-4728-BC78-59613F2B1743}"/>
                </a:ext>
              </a:extLst>
            </p:cNvPr>
            <p:cNvSpPr>
              <a:spLocks noChangeShapeType="1"/>
            </p:cNvSpPr>
            <p:nvPr/>
          </p:nvSpPr>
          <p:spPr bwMode="auto">
            <a:xfrm>
              <a:off x="2592" y="1632"/>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8" name="Line 23">
              <a:extLst>
                <a:ext uri="{FF2B5EF4-FFF2-40B4-BE49-F238E27FC236}">
                  <a16:creationId xmlns:a16="http://schemas.microsoft.com/office/drawing/2014/main" id="{E7937286-1C60-4173-B88B-D7C12CD8AC81}"/>
                </a:ext>
              </a:extLst>
            </p:cNvPr>
            <p:cNvSpPr>
              <a:spLocks noChangeShapeType="1"/>
            </p:cNvSpPr>
            <p:nvPr/>
          </p:nvSpPr>
          <p:spPr bwMode="auto">
            <a:xfrm>
              <a:off x="3120" y="1632"/>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9" name="Line 24">
              <a:extLst>
                <a:ext uri="{FF2B5EF4-FFF2-40B4-BE49-F238E27FC236}">
                  <a16:creationId xmlns:a16="http://schemas.microsoft.com/office/drawing/2014/main" id="{D8F1145A-CBD0-48A9-BB95-C78069EFF04C}"/>
                </a:ext>
              </a:extLst>
            </p:cNvPr>
            <p:cNvSpPr>
              <a:spLocks noChangeShapeType="1"/>
            </p:cNvSpPr>
            <p:nvPr/>
          </p:nvSpPr>
          <p:spPr bwMode="auto">
            <a:xfrm flipH="1">
              <a:off x="2592" y="1920"/>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0" name="Line 25">
              <a:extLst>
                <a:ext uri="{FF2B5EF4-FFF2-40B4-BE49-F238E27FC236}">
                  <a16:creationId xmlns:a16="http://schemas.microsoft.com/office/drawing/2014/main" id="{ABB8CB2B-56A0-4A24-B75E-4A3B22EB54A7}"/>
                </a:ext>
              </a:extLst>
            </p:cNvPr>
            <p:cNvSpPr>
              <a:spLocks noChangeShapeType="1"/>
            </p:cNvSpPr>
            <p:nvPr/>
          </p:nvSpPr>
          <p:spPr bwMode="auto">
            <a:xfrm>
              <a:off x="3024" y="1632"/>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1" name="Line 26">
              <a:extLst>
                <a:ext uri="{FF2B5EF4-FFF2-40B4-BE49-F238E27FC236}">
                  <a16:creationId xmlns:a16="http://schemas.microsoft.com/office/drawing/2014/main" id="{D8C5DF34-49C2-425D-9514-0FFD55D6B14D}"/>
                </a:ext>
              </a:extLst>
            </p:cNvPr>
            <p:cNvSpPr>
              <a:spLocks noChangeShapeType="1"/>
            </p:cNvSpPr>
            <p:nvPr/>
          </p:nvSpPr>
          <p:spPr bwMode="auto">
            <a:xfrm>
              <a:off x="2928" y="1632"/>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2" name="Line 27">
              <a:extLst>
                <a:ext uri="{FF2B5EF4-FFF2-40B4-BE49-F238E27FC236}">
                  <a16:creationId xmlns:a16="http://schemas.microsoft.com/office/drawing/2014/main" id="{189F629E-1576-4FBB-904B-173C0E7658FC}"/>
                </a:ext>
              </a:extLst>
            </p:cNvPr>
            <p:cNvSpPr>
              <a:spLocks noChangeShapeType="1"/>
            </p:cNvSpPr>
            <p:nvPr/>
          </p:nvSpPr>
          <p:spPr bwMode="auto">
            <a:xfrm>
              <a:off x="2832" y="1632"/>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3" name="Line 28">
              <a:extLst>
                <a:ext uri="{FF2B5EF4-FFF2-40B4-BE49-F238E27FC236}">
                  <a16:creationId xmlns:a16="http://schemas.microsoft.com/office/drawing/2014/main" id="{F40AF5B5-CF29-4D26-949A-21AE84895C11}"/>
                </a:ext>
              </a:extLst>
            </p:cNvPr>
            <p:cNvSpPr>
              <a:spLocks noChangeShapeType="1"/>
            </p:cNvSpPr>
            <p:nvPr/>
          </p:nvSpPr>
          <p:spPr bwMode="auto">
            <a:xfrm>
              <a:off x="2736" y="1632"/>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4" name="Line 29">
              <a:extLst>
                <a:ext uri="{FF2B5EF4-FFF2-40B4-BE49-F238E27FC236}">
                  <a16:creationId xmlns:a16="http://schemas.microsoft.com/office/drawing/2014/main" id="{0D834421-EF00-404B-BFBC-CE94E941F1CC}"/>
                </a:ext>
              </a:extLst>
            </p:cNvPr>
            <p:cNvSpPr>
              <a:spLocks noChangeShapeType="1"/>
            </p:cNvSpPr>
            <p:nvPr/>
          </p:nvSpPr>
          <p:spPr bwMode="auto">
            <a:xfrm>
              <a:off x="2256" y="1776"/>
              <a:ext cx="336"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5" name="Oval 30">
              <a:extLst>
                <a:ext uri="{FF2B5EF4-FFF2-40B4-BE49-F238E27FC236}">
                  <a16:creationId xmlns:a16="http://schemas.microsoft.com/office/drawing/2014/main" id="{436660A0-0D40-4B79-8033-AD60898BFE3F}"/>
                </a:ext>
              </a:extLst>
            </p:cNvPr>
            <p:cNvSpPr>
              <a:spLocks noChangeArrowheads="1"/>
            </p:cNvSpPr>
            <p:nvPr/>
          </p:nvSpPr>
          <p:spPr bwMode="auto">
            <a:xfrm>
              <a:off x="3312" y="1584"/>
              <a:ext cx="384" cy="384"/>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en-US" altLang="en-US" sz="2400">
                <a:latin typeface="Comic Sans MS" panose="030F0702030302020204" pitchFamily="66" charset="0"/>
              </a:endParaRPr>
            </a:p>
          </p:txBody>
        </p:sp>
        <p:sp>
          <p:nvSpPr>
            <p:cNvPr id="57" name="Line 32">
              <a:extLst>
                <a:ext uri="{FF2B5EF4-FFF2-40B4-BE49-F238E27FC236}">
                  <a16:creationId xmlns:a16="http://schemas.microsoft.com/office/drawing/2014/main" id="{1B9108DC-82DD-4C1E-B518-00F4A5C39EA1}"/>
                </a:ext>
              </a:extLst>
            </p:cNvPr>
            <p:cNvSpPr>
              <a:spLocks noChangeShapeType="1"/>
            </p:cNvSpPr>
            <p:nvPr/>
          </p:nvSpPr>
          <p:spPr bwMode="auto">
            <a:xfrm>
              <a:off x="3696" y="1776"/>
              <a:ext cx="1056"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 name="Line 33">
              <a:extLst>
                <a:ext uri="{FF2B5EF4-FFF2-40B4-BE49-F238E27FC236}">
                  <a16:creationId xmlns:a16="http://schemas.microsoft.com/office/drawing/2014/main" id="{ED05DE89-804C-4B9D-877D-22F9778EF9AB}"/>
                </a:ext>
              </a:extLst>
            </p:cNvPr>
            <p:cNvSpPr>
              <a:spLocks noChangeShapeType="1"/>
            </p:cNvSpPr>
            <p:nvPr/>
          </p:nvSpPr>
          <p:spPr bwMode="auto">
            <a:xfrm>
              <a:off x="3120" y="1776"/>
              <a:ext cx="1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9" name="Text Box 34">
              <a:extLst>
                <a:ext uri="{FF2B5EF4-FFF2-40B4-BE49-F238E27FC236}">
                  <a16:creationId xmlns:a16="http://schemas.microsoft.com/office/drawing/2014/main" id="{5F547BB6-0124-4B04-99D9-2CC91229CBD4}"/>
                </a:ext>
              </a:extLst>
            </p:cNvPr>
            <p:cNvSpPr txBox="1">
              <a:spLocks noChangeArrowheads="1"/>
            </p:cNvSpPr>
            <p:nvPr/>
          </p:nvSpPr>
          <p:spPr bwMode="auto">
            <a:xfrm>
              <a:off x="3984" y="1440"/>
              <a:ext cx="1440" cy="2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it-IT" altLang="it-IT" sz="2000" dirty="0" err="1">
                  <a:latin typeface="+mn-lt"/>
                  <a:cs typeface="Times New Roman" panose="02020603050405020304" pitchFamily="18" charset="0"/>
                  <a:sym typeface="Symbol" panose="05050102010706020507" pitchFamily="18" charset="2"/>
                </a:rPr>
                <a:t>departures</a:t>
              </a:r>
              <a:endParaRPr lang="it-IT" altLang="it-IT" sz="2000" dirty="0">
                <a:latin typeface="+mn-lt"/>
                <a:cs typeface="Times New Roman" panose="02020603050405020304" pitchFamily="18" charset="0"/>
              </a:endParaRPr>
            </a:p>
          </p:txBody>
        </p:sp>
        <p:sp>
          <p:nvSpPr>
            <p:cNvPr id="60" name="Line 36">
              <a:extLst>
                <a:ext uri="{FF2B5EF4-FFF2-40B4-BE49-F238E27FC236}">
                  <a16:creationId xmlns:a16="http://schemas.microsoft.com/office/drawing/2014/main" id="{0C3D5C20-E908-45C3-8D53-BE4299C527B4}"/>
                </a:ext>
              </a:extLst>
            </p:cNvPr>
            <p:cNvSpPr>
              <a:spLocks noChangeShapeType="1"/>
            </p:cNvSpPr>
            <p:nvPr/>
          </p:nvSpPr>
          <p:spPr bwMode="auto">
            <a:xfrm>
              <a:off x="4080" y="1776"/>
              <a:ext cx="0" cy="57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1" name="Line 37">
              <a:extLst>
                <a:ext uri="{FF2B5EF4-FFF2-40B4-BE49-F238E27FC236}">
                  <a16:creationId xmlns:a16="http://schemas.microsoft.com/office/drawing/2014/main" id="{29A287DC-E995-4240-8968-8AB199A262B2}"/>
                </a:ext>
              </a:extLst>
            </p:cNvPr>
            <p:cNvSpPr>
              <a:spLocks noChangeShapeType="1"/>
            </p:cNvSpPr>
            <p:nvPr/>
          </p:nvSpPr>
          <p:spPr bwMode="auto">
            <a:xfrm flipH="1">
              <a:off x="864" y="2352"/>
              <a:ext cx="321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 name="Line 38">
              <a:extLst>
                <a:ext uri="{FF2B5EF4-FFF2-40B4-BE49-F238E27FC236}">
                  <a16:creationId xmlns:a16="http://schemas.microsoft.com/office/drawing/2014/main" id="{5DD12F53-F869-44F5-AA25-80B68A4C6689}"/>
                </a:ext>
              </a:extLst>
            </p:cNvPr>
            <p:cNvSpPr>
              <a:spLocks noChangeShapeType="1"/>
            </p:cNvSpPr>
            <p:nvPr/>
          </p:nvSpPr>
          <p:spPr bwMode="auto">
            <a:xfrm flipV="1">
              <a:off x="864" y="1872"/>
              <a:ext cx="0" cy="48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3" name="Line 39">
              <a:extLst>
                <a:ext uri="{FF2B5EF4-FFF2-40B4-BE49-F238E27FC236}">
                  <a16:creationId xmlns:a16="http://schemas.microsoft.com/office/drawing/2014/main" id="{42B8773B-344A-4A64-8B23-76B141294DC8}"/>
                </a:ext>
              </a:extLst>
            </p:cNvPr>
            <p:cNvSpPr>
              <a:spLocks noChangeShapeType="1"/>
            </p:cNvSpPr>
            <p:nvPr/>
          </p:nvSpPr>
          <p:spPr bwMode="auto">
            <a:xfrm>
              <a:off x="864" y="1872"/>
              <a:ext cx="2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4" name="Text Box 40">
              <a:extLst>
                <a:ext uri="{FF2B5EF4-FFF2-40B4-BE49-F238E27FC236}">
                  <a16:creationId xmlns:a16="http://schemas.microsoft.com/office/drawing/2014/main" id="{3A5BCF4C-F01E-42B2-90CD-821CA1EE90DE}"/>
                </a:ext>
              </a:extLst>
            </p:cNvPr>
            <p:cNvSpPr txBox="1">
              <a:spLocks noChangeArrowheads="1"/>
            </p:cNvSpPr>
            <p:nvPr/>
          </p:nvSpPr>
          <p:spPr bwMode="auto">
            <a:xfrm>
              <a:off x="1890" y="2064"/>
              <a:ext cx="1470" cy="2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it-IT" altLang="it-IT" sz="2000" dirty="0">
                  <a:latin typeface="+mn-lt"/>
                  <a:sym typeface="Symbol" panose="05050102010706020507" pitchFamily="18" charset="2"/>
                </a:rPr>
                <a:t>feedback</a:t>
              </a:r>
              <a:endParaRPr lang="it-IT" altLang="it-IT" sz="2000" dirty="0">
                <a:latin typeface="+mn-lt"/>
              </a:endParaRPr>
            </a:p>
          </p:txBody>
        </p:sp>
      </p:grpSp>
      <mc:AlternateContent xmlns:mc="http://schemas.openxmlformats.org/markup-compatibility/2006" xmlns:a14="http://schemas.microsoft.com/office/drawing/2010/main">
        <mc:Choice Requires="a14">
          <p:sp>
            <p:nvSpPr>
              <p:cNvPr id="65" name="Rettangolo 64">
                <a:extLst>
                  <a:ext uri="{FF2B5EF4-FFF2-40B4-BE49-F238E27FC236}">
                    <a16:creationId xmlns:a16="http://schemas.microsoft.com/office/drawing/2014/main" id="{913D8743-C14B-40BC-BC33-857625B2B918}"/>
                  </a:ext>
                </a:extLst>
              </p:cNvPr>
              <p:cNvSpPr/>
              <p:nvPr/>
            </p:nvSpPr>
            <p:spPr>
              <a:xfrm>
                <a:off x="7084947" y="2090577"/>
                <a:ext cx="472630"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altLang="it-IT" b="0" i="1" dirty="0" smtClean="0">
                              <a:solidFill>
                                <a:srgbClr val="E71224"/>
                              </a:solidFill>
                              <a:latin typeface="Cambria Math" panose="02040503050406030204" pitchFamily="18" charset="0"/>
                            </a:rPr>
                          </m:ctrlPr>
                        </m:sSubPr>
                        <m:e>
                          <m:r>
                            <a:rPr lang="it-IT" altLang="it-IT" i="1" dirty="0" smtClean="0">
                              <a:solidFill>
                                <a:srgbClr val="E71224"/>
                              </a:solidFill>
                              <a:latin typeface="Cambria Math" panose="02040503050406030204" pitchFamily="18" charset="0"/>
                            </a:rPr>
                            <m:t>𝜇</m:t>
                          </m:r>
                        </m:e>
                        <m:sub>
                          <m:r>
                            <a:rPr lang="it-IT" altLang="it-IT" b="0" i="1" dirty="0" smtClean="0">
                              <a:solidFill>
                                <a:srgbClr val="E71224"/>
                              </a:solidFill>
                              <a:latin typeface="Cambria Math" panose="02040503050406030204" pitchFamily="18" charset="0"/>
                            </a:rPr>
                            <m:t>𝑣</m:t>
                          </m:r>
                        </m:sub>
                      </m:sSub>
                    </m:oMath>
                  </m:oMathPara>
                </a14:m>
                <a:endParaRPr lang="en-GB" dirty="0"/>
              </a:p>
            </p:txBody>
          </p:sp>
        </mc:Choice>
        <mc:Fallback xmlns="">
          <p:sp>
            <p:nvSpPr>
              <p:cNvPr id="65" name="Rettangolo 64">
                <a:extLst>
                  <a:ext uri="{FF2B5EF4-FFF2-40B4-BE49-F238E27FC236}">
                    <a16:creationId xmlns:a16="http://schemas.microsoft.com/office/drawing/2014/main" id="{913D8743-C14B-40BC-BC33-857625B2B918}"/>
                  </a:ext>
                </a:extLst>
              </p:cNvPr>
              <p:cNvSpPr>
                <a:spLocks noRot="1" noChangeAspect="1" noMove="1" noResize="1" noEditPoints="1" noAdjustHandles="1" noChangeArrowheads="1" noChangeShapeType="1" noTextEdit="1"/>
              </p:cNvSpPr>
              <p:nvPr/>
            </p:nvSpPr>
            <p:spPr>
              <a:xfrm>
                <a:off x="7084947" y="2090577"/>
                <a:ext cx="472630" cy="369332"/>
              </a:xfrm>
              <a:prstGeom prst="rect">
                <a:avLst/>
              </a:prstGeom>
              <a:blipFill>
                <a:blip r:embed="rId3"/>
                <a:stretch>
                  <a:fillRect b="-327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6" name="Rettangolo 65">
                <a:extLst>
                  <a:ext uri="{FF2B5EF4-FFF2-40B4-BE49-F238E27FC236}">
                    <a16:creationId xmlns:a16="http://schemas.microsoft.com/office/drawing/2014/main" id="{29C0EC3D-0961-4726-8402-B2273A11256A}"/>
                  </a:ext>
                </a:extLst>
              </p:cNvPr>
              <p:cNvSpPr/>
              <p:nvPr/>
            </p:nvSpPr>
            <p:spPr>
              <a:xfrm>
                <a:off x="4169529" y="4810150"/>
                <a:ext cx="446748" cy="37238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altLang="it-IT" b="0" i="1" dirty="0" smtClean="0">
                              <a:solidFill>
                                <a:srgbClr val="E71224"/>
                              </a:solidFill>
                              <a:latin typeface="Cambria Math" panose="02040503050406030204" pitchFamily="18" charset="0"/>
                            </a:rPr>
                          </m:ctrlPr>
                        </m:sSubPr>
                        <m:e>
                          <m:r>
                            <a:rPr lang="it-IT" altLang="it-IT" i="1" dirty="0" smtClean="0">
                              <a:solidFill>
                                <a:srgbClr val="E71224"/>
                              </a:solidFill>
                              <a:latin typeface="Cambria Math" panose="02040503050406030204" pitchFamily="18" charset="0"/>
                            </a:rPr>
                            <m:t>𝜇</m:t>
                          </m:r>
                        </m:e>
                        <m:sub>
                          <m:r>
                            <a:rPr lang="it-IT" altLang="it-IT" b="0" i="1" dirty="0" smtClean="0">
                              <a:solidFill>
                                <a:srgbClr val="E71224"/>
                              </a:solidFill>
                              <a:latin typeface="Cambria Math" panose="02040503050406030204" pitchFamily="18" charset="0"/>
                            </a:rPr>
                            <m:t>1</m:t>
                          </m:r>
                        </m:sub>
                      </m:sSub>
                    </m:oMath>
                  </m:oMathPara>
                </a14:m>
                <a:endParaRPr lang="en-GB" dirty="0"/>
              </a:p>
            </p:txBody>
          </p:sp>
        </mc:Choice>
        <mc:Fallback xmlns="">
          <p:sp>
            <p:nvSpPr>
              <p:cNvPr id="66" name="Rettangolo 65">
                <a:extLst>
                  <a:ext uri="{FF2B5EF4-FFF2-40B4-BE49-F238E27FC236}">
                    <a16:creationId xmlns:a16="http://schemas.microsoft.com/office/drawing/2014/main" id="{29C0EC3D-0961-4726-8402-B2273A11256A}"/>
                  </a:ext>
                </a:extLst>
              </p:cNvPr>
              <p:cNvSpPr>
                <a:spLocks noRot="1" noChangeAspect="1" noMove="1" noResize="1" noEditPoints="1" noAdjustHandles="1" noChangeArrowheads="1" noChangeShapeType="1" noTextEdit="1"/>
              </p:cNvSpPr>
              <p:nvPr/>
            </p:nvSpPr>
            <p:spPr>
              <a:xfrm>
                <a:off x="4169529" y="4810150"/>
                <a:ext cx="446748" cy="372380"/>
              </a:xfrm>
              <a:prstGeom prst="rect">
                <a:avLst/>
              </a:prstGeom>
              <a:blipFill>
                <a:blip r:embed="rId4"/>
                <a:stretch>
                  <a:fillRect b="-3279"/>
                </a:stretch>
              </a:blipFill>
            </p:spPr>
            <p:txBody>
              <a:bodyPr/>
              <a:lstStyle/>
              <a:p>
                <a:r>
                  <a:rPr lang="en-GB">
                    <a:noFill/>
                  </a:rPr>
                  <a:t> </a:t>
                </a:r>
              </a:p>
            </p:txBody>
          </p:sp>
        </mc:Fallback>
      </mc:AlternateContent>
      <p:sp>
        <p:nvSpPr>
          <p:cNvPr id="67" name="Line 40">
            <a:extLst>
              <a:ext uri="{FF2B5EF4-FFF2-40B4-BE49-F238E27FC236}">
                <a16:creationId xmlns:a16="http://schemas.microsoft.com/office/drawing/2014/main" id="{CFB55A4F-C4D5-4EB6-B729-2B6388FEFF73}"/>
              </a:ext>
            </a:extLst>
          </p:cNvPr>
          <p:cNvSpPr>
            <a:spLocks noChangeShapeType="1"/>
          </p:cNvSpPr>
          <p:nvPr/>
        </p:nvSpPr>
        <p:spPr bwMode="auto">
          <a:xfrm>
            <a:off x="4849387" y="2274295"/>
            <a:ext cx="85378" cy="0"/>
          </a:xfrm>
          <a:prstGeom prst="line">
            <a:avLst/>
          </a:prstGeom>
          <a:noFill/>
          <a:ln w="9525">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 name="Line 40">
            <a:extLst>
              <a:ext uri="{FF2B5EF4-FFF2-40B4-BE49-F238E27FC236}">
                <a16:creationId xmlns:a16="http://schemas.microsoft.com/office/drawing/2014/main" id="{51A8EEFD-1C4E-4923-8918-81AE10A4B1D3}"/>
              </a:ext>
            </a:extLst>
          </p:cNvPr>
          <p:cNvSpPr>
            <a:spLocks noChangeShapeType="1"/>
          </p:cNvSpPr>
          <p:nvPr/>
        </p:nvSpPr>
        <p:spPr bwMode="auto">
          <a:xfrm>
            <a:off x="5058395" y="2274295"/>
            <a:ext cx="85378" cy="0"/>
          </a:xfrm>
          <a:prstGeom prst="line">
            <a:avLst/>
          </a:prstGeom>
          <a:noFill/>
          <a:ln w="9525">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mc:AlternateContent xmlns:mc="http://schemas.openxmlformats.org/markup-compatibility/2006" xmlns:a14="http://schemas.microsoft.com/office/drawing/2010/main">
        <mc:Choice Requires="a14">
          <p:sp>
            <p:nvSpPr>
              <p:cNvPr id="70" name="Rettangolo 69">
                <a:extLst>
                  <a:ext uri="{FF2B5EF4-FFF2-40B4-BE49-F238E27FC236}">
                    <a16:creationId xmlns:a16="http://schemas.microsoft.com/office/drawing/2014/main" id="{1FF35A3E-D21D-40EA-859F-68A741AC43D0}"/>
                  </a:ext>
                </a:extLst>
              </p:cNvPr>
              <p:cNvSpPr/>
              <p:nvPr/>
            </p:nvSpPr>
            <p:spPr>
              <a:xfrm>
                <a:off x="3530244" y="2080899"/>
                <a:ext cx="446748" cy="37238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altLang="it-IT" b="0" i="1" dirty="0" smtClean="0">
                              <a:solidFill>
                                <a:srgbClr val="E71224"/>
                              </a:solidFill>
                              <a:latin typeface="Cambria Math" panose="02040503050406030204" pitchFamily="18" charset="0"/>
                            </a:rPr>
                          </m:ctrlPr>
                        </m:sSubPr>
                        <m:e>
                          <m:r>
                            <a:rPr lang="it-IT" altLang="it-IT" i="1" dirty="0" smtClean="0">
                              <a:solidFill>
                                <a:srgbClr val="E71224"/>
                              </a:solidFill>
                              <a:latin typeface="Cambria Math" panose="02040503050406030204" pitchFamily="18" charset="0"/>
                            </a:rPr>
                            <m:t>𝜇</m:t>
                          </m:r>
                        </m:e>
                        <m:sub>
                          <m:r>
                            <a:rPr lang="it-IT" altLang="it-IT" b="0" i="1" dirty="0" smtClean="0">
                              <a:solidFill>
                                <a:srgbClr val="E71224"/>
                              </a:solidFill>
                              <a:latin typeface="Cambria Math" panose="02040503050406030204" pitchFamily="18" charset="0"/>
                            </a:rPr>
                            <m:t>1</m:t>
                          </m:r>
                        </m:sub>
                      </m:sSub>
                    </m:oMath>
                  </m:oMathPara>
                </a14:m>
                <a:endParaRPr lang="en-GB" dirty="0"/>
              </a:p>
            </p:txBody>
          </p:sp>
        </mc:Choice>
        <mc:Fallback xmlns="">
          <p:sp>
            <p:nvSpPr>
              <p:cNvPr id="70" name="Rettangolo 69">
                <a:extLst>
                  <a:ext uri="{FF2B5EF4-FFF2-40B4-BE49-F238E27FC236}">
                    <a16:creationId xmlns:a16="http://schemas.microsoft.com/office/drawing/2014/main" id="{1FF35A3E-D21D-40EA-859F-68A741AC43D0}"/>
                  </a:ext>
                </a:extLst>
              </p:cNvPr>
              <p:cNvSpPr>
                <a:spLocks noRot="1" noChangeAspect="1" noMove="1" noResize="1" noEditPoints="1" noAdjustHandles="1" noChangeArrowheads="1" noChangeShapeType="1" noTextEdit="1"/>
              </p:cNvSpPr>
              <p:nvPr/>
            </p:nvSpPr>
            <p:spPr>
              <a:xfrm>
                <a:off x="3530244" y="2080899"/>
                <a:ext cx="446748" cy="372380"/>
              </a:xfrm>
              <a:prstGeom prst="rect">
                <a:avLst/>
              </a:prstGeom>
              <a:blipFill>
                <a:blip r:embed="rId5"/>
                <a:stretch>
                  <a:fillRect b="-327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1" name="Rettangolo 70">
                <a:extLst>
                  <a:ext uri="{FF2B5EF4-FFF2-40B4-BE49-F238E27FC236}">
                    <a16:creationId xmlns:a16="http://schemas.microsoft.com/office/drawing/2014/main" id="{A5F01940-ACBE-4F02-AEB1-9EB1E295A086}"/>
                  </a:ext>
                </a:extLst>
              </p:cNvPr>
              <p:cNvSpPr/>
              <p:nvPr/>
            </p:nvSpPr>
            <p:spPr>
              <a:xfrm>
                <a:off x="5813965" y="4782313"/>
                <a:ext cx="471539"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altLang="it-IT" b="0" i="1" dirty="0" smtClean="0">
                              <a:solidFill>
                                <a:srgbClr val="E71224"/>
                              </a:solidFill>
                              <a:latin typeface="Cambria Math" panose="02040503050406030204" pitchFamily="18" charset="0"/>
                            </a:rPr>
                          </m:ctrlPr>
                        </m:sSubPr>
                        <m:e>
                          <m:r>
                            <a:rPr lang="it-IT" altLang="it-IT" i="1" dirty="0" smtClean="0">
                              <a:solidFill>
                                <a:srgbClr val="E71224"/>
                              </a:solidFill>
                              <a:latin typeface="Cambria Math" panose="02040503050406030204" pitchFamily="18" charset="0"/>
                            </a:rPr>
                            <m:t>𝜇</m:t>
                          </m:r>
                        </m:e>
                        <m:sub>
                          <m:r>
                            <a:rPr lang="it-IT" altLang="it-IT" b="0" i="1" dirty="0" smtClean="0">
                              <a:solidFill>
                                <a:srgbClr val="E71224"/>
                              </a:solidFill>
                              <a:latin typeface="Cambria Math" panose="02040503050406030204" pitchFamily="18" charset="0"/>
                            </a:rPr>
                            <m:t>2</m:t>
                          </m:r>
                        </m:sub>
                      </m:sSub>
                    </m:oMath>
                  </m:oMathPara>
                </a14:m>
                <a:endParaRPr lang="en-GB" dirty="0"/>
              </a:p>
            </p:txBody>
          </p:sp>
        </mc:Choice>
        <mc:Fallback xmlns="">
          <p:sp>
            <p:nvSpPr>
              <p:cNvPr id="71" name="Rettangolo 70">
                <a:extLst>
                  <a:ext uri="{FF2B5EF4-FFF2-40B4-BE49-F238E27FC236}">
                    <a16:creationId xmlns:a16="http://schemas.microsoft.com/office/drawing/2014/main" id="{A5F01940-ACBE-4F02-AEB1-9EB1E295A086}"/>
                  </a:ext>
                </a:extLst>
              </p:cNvPr>
              <p:cNvSpPr>
                <a:spLocks noRot="1" noChangeAspect="1" noMove="1" noResize="1" noEditPoints="1" noAdjustHandles="1" noChangeArrowheads="1" noChangeShapeType="1" noTextEdit="1"/>
              </p:cNvSpPr>
              <p:nvPr/>
            </p:nvSpPr>
            <p:spPr>
              <a:xfrm>
                <a:off x="5813965" y="4782313"/>
                <a:ext cx="471539" cy="369332"/>
              </a:xfrm>
              <a:prstGeom prst="rect">
                <a:avLst/>
              </a:prstGeom>
              <a:blipFill>
                <a:blip r:embed="rId6"/>
                <a:stretch>
                  <a:fillRect b="-3333"/>
                </a:stretch>
              </a:blipFill>
            </p:spPr>
            <p:txBody>
              <a:bodyPr/>
              <a:lstStyle/>
              <a:p>
                <a:r>
                  <a:rPr lang="en-GB">
                    <a:noFill/>
                  </a:rPr>
                  <a:t> </a:t>
                </a:r>
              </a:p>
            </p:txBody>
          </p:sp>
        </mc:Fallback>
      </mc:AlternateContent>
    </p:spTree>
    <p:extLst>
      <p:ext uri="{BB962C8B-B14F-4D97-AF65-F5344CB8AC3E}">
        <p14:creationId xmlns:p14="http://schemas.microsoft.com/office/powerpoint/2010/main" val="38639265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7EFB416-73BF-4FA2-BBB5-4FF7B1254675}"/>
              </a:ext>
            </a:extLst>
          </p:cNvPr>
          <p:cNvSpPr>
            <a:spLocks noGrp="1"/>
          </p:cNvSpPr>
          <p:nvPr>
            <p:ph type="title"/>
          </p:nvPr>
        </p:nvSpPr>
        <p:spPr/>
        <p:txBody>
          <a:bodyPr/>
          <a:lstStyle/>
          <a:p>
            <a:r>
              <a:rPr lang="en-GB" dirty="0"/>
              <a:t>Particular types of QNs</a:t>
            </a:r>
          </a:p>
        </p:txBody>
      </p:sp>
      <p:sp>
        <p:nvSpPr>
          <p:cNvPr id="3" name="Segnaposto contenuto 2">
            <a:extLst>
              <a:ext uri="{FF2B5EF4-FFF2-40B4-BE49-F238E27FC236}">
                <a16:creationId xmlns:a16="http://schemas.microsoft.com/office/drawing/2014/main" id="{BEF8675A-C2AB-402D-8FF0-34A222358659}"/>
              </a:ext>
            </a:extLst>
          </p:cNvPr>
          <p:cNvSpPr>
            <a:spLocks noGrp="1"/>
          </p:cNvSpPr>
          <p:nvPr>
            <p:ph idx="1"/>
          </p:nvPr>
        </p:nvSpPr>
        <p:spPr>
          <a:xfrm>
            <a:off x="332509" y="1006765"/>
            <a:ext cx="9652345" cy="6059058"/>
          </a:xfrm>
        </p:spPr>
        <p:txBody>
          <a:bodyPr/>
          <a:lstStyle/>
          <a:p>
            <a:endParaRPr lang="en-GB" sz="500" dirty="0">
              <a:solidFill>
                <a:srgbClr val="E71224"/>
              </a:solidFill>
            </a:endParaRPr>
          </a:p>
          <a:p>
            <a:r>
              <a:rPr lang="en-GB" dirty="0">
                <a:solidFill>
                  <a:srgbClr val="E71224"/>
                </a:solidFill>
              </a:rPr>
              <a:t>Cyclic QN: </a:t>
            </a:r>
            <a:r>
              <a:rPr lang="en-US" dirty="0"/>
              <a:t>The </a:t>
            </a:r>
            <a:r>
              <a:rPr lang="en-US" dirty="0">
                <a:solidFill>
                  <a:srgbClr val="E71224"/>
                </a:solidFill>
              </a:rPr>
              <a:t>simplest closed QN</a:t>
            </a:r>
            <a:r>
              <a:rPr lang="en-US" dirty="0"/>
              <a:t>. It consists of a loop of many queues in series.</a:t>
            </a:r>
          </a:p>
          <a:p>
            <a:endParaRPr lang="en-US" sz="2000" dirty="0"/>
          </a:p>
          <a:p>
            <a:endParaRPr lang="en-US" sz="2000" dirty="0"/>
          </a:p>
          <a:p>
            <a:endParaRPr lang="en-US" sz="2000" dirty="0"/>
          </a:p>
          <a:p>
            <a:endParaRPr lang="en-US" sz="1000" dirty="0"/>
          </a:p>
          <a:p>
            <a:endParaRPr lang="en-US" sz="1000" dirty="0"/>
          </a:p>
          <a:p>
            <a:r>
              <a:rPr lang="en-US" dirty="0"/>
              <a:t>Otherwise, we refer to generic QNs.</a:t>
            </a:r>
          </a:p>
          <a:p>
            <a:endParaRPr lang="en-US" sz="1000" dirty="0">
              <a:solidFill>
                <a:srgbClr val="E71224"/>
              </a:solidFill>
            </a:endParaRPr>
          </a:p>
          <a:p>
            <a:pPr marL="0" indent="0" algn="ctr">
              <a:buNone/>
            </a:pPr>
            <a:r>
              <a:rPr lang="en-US" i="1" u="sng" dirty="0"/>
              <a:t>Under the assumption of Markovian nodes, in the following</a:t>
            </a:r>
          </a:p>
          <a:p>
            <a:pPr marL="0" indent="0" algn="ctr">
              <a:buNone/>
            </a:pPr>
            <a:r>
              <a:rPr lang="en-US" i="1" u="sng" dirty="0"/>
              <a:t>we will learn how perform a steady state analysis of a QN</a:t>
            </a:r>
          </a:p>
          <a:p>
            <a:endParaRPr lang="en-US" dirty="0"/>
          </a:p>
          <a:p>
            <a:endParaRPr lang="en-US" dirty="0"/>
          </a:p>
          <a:p>
            <a:endParaRPr lang="en-US" dirty="0"/>
          </a:p>
          <a:p>
            <a:endParaRPr lang="en-US" dirty="0"/>
          </a:p>
          <a:p>
            <a:endParaRPr lang="en-US" dirty="0"/>
          </a:p>
          <a:p>
            <a:pPr marL="0" indent="0">
              <a:buNone/>
            </a:pPr>
            <a:endParaRPr lang="en-US" dirty="0"/>
          </a:p>
          <a:p>
            <a:endParaRPr lang="en-US" sz="2000" dirty="0"/>
          </a:p>
          <a:p>
            <a:endParaRPr lang="en-US" sz="2000" dirty="0"/>
          </a:p>
          <a:p>
            <a:endParaRPr lang="en-GB" dirty="0"/>
          </a:p>
        </p:txBody>
      </p:sp>
      <p:sp>
        <p:nvSpPr>
          <p:cNvPr id="4" name="Segnaposto piè di pagina 3">
            <a:extLst>
              <a:ext uri="{FF2B5EF4-FFF2-40B4-BE49-F238E27FC236}">
                <a16:creationId xmlns:a16="http://schemas.microsoft.com/office/drawing/2014/main" id="{7D63EBC0-3E69-408F-B329-2ABA8C272C2D}"/>
              </a:ext>
            </a:extLst>
          </p:cNvPr>
          <p:cNvSpPr>
            <a:spLocks noGrp="1"/>
          </p:cNvSpPr>
          <p:nvPr>
            <p:ph type="ftr" sz="quarter" idx="11"/>
          </p:nvPr>
        </p:nvSpPr>
        <p:spPr/>
        <p:txBody>
          <a:bodyPr/>
          <a:lstStyle/>
          <a:p>
            <a:r>
              <a:rPr lang="it-IT"/>
              <a:t>alessandro.pilloni@unica.it</a:t>
            </a:r>
            <a:endParaRPr lang="it-IT" dirty="0"/>
          </a:p>
        </p:txBody>
      </p:sp>
      <p:sp>
        <p:nvSpPr>
          <p:cNvPr id="5" name="Segnaposto numero diapositiva 4">
            <a:extLst>
              <a:ext uri="{FF2B5EF4-FFF2-40B4-BE49-F238E27FC236}">
                <a16:creationId xmlns:a16="http://schemas.microsoft.com/office/drawing/2014/main" id="{DFE694F7-EE50-4023-A86C-FF02F1B8810A}"/>
              </a:ext>
            </a:extLst>
          </p:cNvPr>
          <p:cNvSpPr>
            <a:spLocks noGrp="1"/>
          </p:cNvSpPr>
          <p:nvPr>
            <p:ph type="sldNum" sz="quarter" idx="12"/>
          </p:nvPr>
        </p:nvSpPr>
        <p:spPr/>
        <p:txBody>
          <a:bodyPr/>
          <a:lstStyle/>
          <a:p>
            <a:fld id="{77D38DAF-82E5-4F16-9708-7032B2640FE9}" type="slidenum">
              <a:rPr lang="it-IT" smtClean="0"/>
              <a:t>7</a:t>
            </a:fld>
            <a:endParaRPr lang="it-IT"/>
          </a:p>
        </p:txBody>
      </p:sp>
      <p:sp>
        <p:nvSpPr>
          <p:cNvPr id="39" name="Rettangolo 38">
            <a:extLst>
              <a:ext uri="{FF2B5EF4-FFF2-40B4-BE49-F238E27FC236}">
                <a16:creationId xmlns:a16="http://schemas.microsoft.com/office/drawing/2014/main" id="{089625CF-3C7B-4C15-8583-A315BDB3ED42}"/>
              </a:ext>
            </a:extLst>
          </p:cNvPr>
          <p:cNvSpPr/>
          <p:nvPr/>
        </p:nvSpPr>
        <p:spPr>
          <a:xfrm>
            <a:off x="5993379" y="2060222"/>
            <a:ext cx="3647950" cy="769441"/>
          </a:xfrm>
          <a:prstGeom prst="rect">
            <a:avLst/>
          </a:prstGeom>
        </p:spPr>
        <p:txBody>
          <a:bodyPr wrap="square">
            <a:spAutoFit/>
          </a:bodyPr>
          <a:lstStyle/>
          <a:p>
            <a:r>
              <a:rPr lang="en-US" sz="2200" dirty="0"/>
              <a:t>It’s the closed counterpart of the tandem QN for open QN</a:t>
            </a:r>
            <a:endParaRPr lang="en-GB" sz="2200" dirty="0"/>
          </a:p>
        </p:txBody>
      </p:sp>
      <p:sp>
        <p:nvSpPr>
          <p:cNvPr id="152" name="Rettangolo 151">
            <a:extLst>
              <a:ext uri="{FF2B5EF4-FFF2-40B4-BE49-F238E27FC236}">
                <a16:creationId xmlns:a16="http://schemas.microsoft.com/office/drawing/2014/main" id="{85531589-D8D1-4F5F-BB2E-C21F1D2CAFA7}"/>
              </a:ext>
            </a:extLst>
          </p:cNvPr>
          <p:cNvSpPr/>
          <p:nvPr/>
        </p:nvSpPr>
        <p:spPr>
          <a:xfrm>
            <a:off x="1205725" y="6689631"/>
            <a:ext cx="3434466" cy="430887"/>
          </a:xfrm>
          <a:prstGeom prst="rect">
            <a:avLst/>
          </a:prstGeom>
        </p:spPr>
        <p:txBody>
          <a:bodyPr wrap="none">
            <a:spAutoFit/>
          </a:bodyPr>
          <a:lstStyle/>
          <a:p>
            <a:r>
              <a:rPr lang="en-US" sz="2200" dirty="0"/>
              <a:t>Generic Markovian open QN</a:t>
            </a:r>
            <a:endParaRPr lang="en-GB" sz="2200" dirty="0"/>
          </a:p>
        </p:txBody>
      </p:sp>
      <p:sp>
        <p:nvSpPr>
          <p:cNvPr id="153" name="Rettangolo 152">
            <a:extLst>
              <a:ext uri="{FF2B5EF4-FFF2-40B4-BE49-F238E27FC236}">
                <a16:creationId xmlns:a16="http://schemas.microsoft.com/office/drawing/2014/main" id="{8816B77D-1984-453B-95E1-B2D8F80538DE}"/>
              </a:ext>
            </a:extLst>
          </p:cNvPr>
          <p:cNvSpPr/>
          <p:nvPr/>
        </p:nvSpPr>
        <p:spPr>
          <a:xfrm>
            <a:off x="6180705" y="6622178"/>
            <a:ext cx="3580339" cy="430887"/>
          </a:xfrm>
          <a:prstGeom prst="rect">
            <a:avLst/>
          </a:prstGeom>
        </p:spPr>
        <p:txBody>
          <a:bodyPr wrap="none">
            <a:spAutoFit/>
          </a:bodyPr>
          <a:lstStyle/>
          <a:p>
            <a:r>
              <a:rPr lang="en-US" sz="2200" dirty="0"/>
              <a:t>Generic Markovian closed QN</a:t>
            </a:r>
            <a:endParaRPr lang="en-GB" sz="2200" dirty="0"/>
          </a:p>
        </p:txBody>
      </p:sp>
      <p:grpSp>
        <p:nvGrpSpPr>
          <p:cNvPr id="103" name="Gruppo 102">
            <a:extLst>
              <a:ext uri="{FF2B5EF4-FFF2-40B4-BE49-F238E27FC236}">
                <a16:creationId xmlns:a16="http://schemas.microsoft.com/office/drawing/2014/main" id="{EE2F307C-543B-44C7-AF58-038CB6D45957}"/>
              </a:ext>
            </a:extLst>
          </p:cNvPr>
          <p:cNvGrpSpPr/>
          <p:nvPr/>
        </p:nvGrpSpPr>
        <p:grpSpPr>
          <a:xfrm>
            <a:off x="1352380" y="1919131"/>
            <a:ext cx="3647949" cy="1085522"/>
            <a:chOff x="3172499" y="1842788"/>
            <a:chExt cx="3647949" cy="1085522"/>
          </a:xfrm>
        </p:grpSpPr>
        <p:grpSp>
          <p:nvGrpSpPr>
            <p:cNvPr id="104" name="Gruppo 103">
              <a:extLst>
                <a:ext uri="{FF2B5EF4-FFF2-40B4-BE49-F238E27FC236}">
                  <a16:creationId xmlns:a16="http://schemas.microsoft.com/office/drawing/2014/main" id="{EC5868B0-5B30-4E53-869D-1759D4A59381}"/>
                </a:ext>
              </a:extLst>
            </p:cNvPr>
            <p:cNvGrpSpPr/>
            <p:nvPr/>
          </p:nvGrpSpPr>
          <p:grpSpPr>
            <a:xfrm>
              <a:off x="3172499" y="1842788"/>
              <a:ext cx="3647949" cy="1085522"/>
              <a:chOff x="1777714" y="1664081"/>
              <a:chExt cx="3647949" cy="1085522"/>
            </a:xfrm>
          </p:grpSpPr>
          <p:grpSp>
            <p:nvGrpSpPr>
              <p:cNvPr id="129" name="Group 41">
                <a:extLst>
                  <a:ext uri="{FF2B5EF4-FFF2-40B4-BE49-F238E27FC236}">
                    <a16:creationId xmlns:a16="http://schemas.microsoft.com/office/drawing/2014/main" id="{24E23834-8CF3-4AEF-A950-3EFD4C9C216A}"/>
                  </a:ext>
                </a:extLst>
              </p:cNvPr>
              <p:cNvGrpSpPr>
                <a:grpSpLocks/>
              </p:cNvGrpSpPr>
              <p:nvPr/>
            </p:nvGrpSpPr>
            <p:grpSpPr bwMode="auto">
              <a:xfrm>
                <a:off x="1777714" y="1664081"/>
                <a:ext cx="3647949" cy="1085522"/>
                <a:chOff x="864" y="1584"/>
                <a:chExt cx="3216" cy="768"/>
              </a:xfrm>
            </p:grpSpPr>
            <p:sp>
              <p:nvSpPr>
                <p:cNvPr id="142" name="Line 9">
                  <a:extLst>
                    <a:ext uri="{FF2B5EF4-FFF2-40B4-BE49-F238E27FC236}">
                      <a16:creationId xmlns:a16="http://schemas.microsoft.com/office/drawing/2014/main" id="{69EB9E8A-8186-4D5F-A195-B790231E2D90}"/>
                    </a:ext>
                  </a:extLst>
                </p:cNvPr>
                <p:cNvSpPr>
                  <a:spLocks noChangeShapeType="1"/>
                </p:cNvSpPr>
                <p:nvPr/>
              </p:nvSpPr>
              <p:spPr bwMode="auto">
                <a:xfrm>
                  <a:off x="1152" y="1632"/>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3" name="Line 10">
                  <a:extLst>
                    <a:ext uri="{FF2B5EF4-FFF2-40B4-BE49-F238E27FC236}">
                      <a16:creationId xmlns:a16="http://schemas.microsoft.com/office/drawing/2014/main" id="{2857AEC0-881D-40A1-8F19-3AECC288F376}"/>
                    </a:ext>
                  </a:extLst>
                </p:cNvPr>
                <p:cNvSpPr>
                  <a:spLocks noChangeShapeType="1"/>
                </p:cNvSpPr>
                <p:nvPr/>
              </p:nvSpPr>
              <p:spPr bwMode="auto">
                <a:xfrm>
                  <a:off x="1680" y="1632"/>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4" name="Line 11">
                  <a:extLst>
                    <a:ext uri="{FF2B5EF4-FFF2-40B4-BE49-F238E27FC236}">
                      <a16:creationId xmlns:a16="http://schemas.microsoft.com/office/drawing/2014/main" id="{2279A0F9-1D17-4624-ACF6-CFD91E207803}"/>
                    </a:ext>
                  </a:extLst>
                </p:cNvPr>
                <p:cNvSpPr>
                  <a:spLocks noChangeShapeType="1"/>
                </p:cNvSpPr>
                <p:nvPr/>
              </p:nvSpPr>
              <p:spPr bwMode="auto">
                <a:xfrm flipH="1">
                  <a:off x="1152" y="1920"/>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5" name="Line 12">
                  <a:extLst>
                    <a:ext uri="{FF2B5EF4-FFF2-40B4-BE49-F238E27FC236}">
                      <a16:creationId xmlns:a16="http://schemas.microsoft.com/office/drawing/2014/main" id="{21D295BC-325E-4E45-B0C2-B35A17CF465B}"/>
                    </a:ext>
                  </a:extLst>
                </p:cNvPr>
                <p:cNvSpPr>
                  <a:spLocks noChangeShapeType="1"/>
                </p:cNvSpPr>
                <p:nvPr/>
              </p:nvSpPr>
              <p:spPr bwMode="auto">
                <a:xfrm>
                  <a:off x="1584" y="1632"/>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6" name="Line 13">
                  <a:extLst>
                    <a:ext uri="{FF2B5EF4-FFF2-40B4-BE49-F238E27FC236}">
                      <a16:creationId xmlns:a16="http://schemas.microsoft.com/office/drawing/2014/main" id="{A9B54B17-246F-451E-9948-CF3DFD3CA591}"/>
                    </a:ext>
                  </a:extLst>
                </p:cNvPr>
                <p:cNvSpPr>
                  <a:spLocks noChangeShapeType="1"/>
                </p:cNvSpPr>
                <p:nvPr/>
              </p:nvSpPr>
              <p:spPr bwMode="auto">
                <a:xfrm>
                  <a:off x="1488" y="1632"/>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7" name="Line 14">
                  <a:extLst>
                    <a:ext uri="{FF2B5EF4-FFF2-40B4-BE49-F238E27FC236}">
                      <a16:creationId xmlns:a16="http://schemas.microsoft.com/office/drawing/2014/main" id="{FCBD2F6F-69FA-474C-82A7-D7529BA43ECC}"/>
                    </a:ext>
                  </a:extLst>
                </p:cNvPr>
                <p:cNvSpPr>
                  <a:spLocks noChangeShapeType="1"/>
                </p:cNvSpPr>
                <p:nvPr/>
              </p:nvSpPr>
              <p:spPr bwMode="auto">
                <a:xfrm>
                  <a:off x="1392" y="1632"/>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8" name="Line 15">
                  <a:extLst>
                    <a:ext uri="{FF2B5EF4-FFF2-40B4-BE49-F238E27FC236}">
                      <a16:creationId xmlns:a16="http://schemas.microsoft.com/office/drawing/2014/main" id="{6EF6DD1A-CC46-4950-A0D5-5E87AE2AF9DC}"/>
                    </a:ext>
                  </a:extLst>
                </p:cNvPr>
                <p:cNvSpPr>
                  <a:spLocks noChangeShapeType="1"/>
                </p:cNvSpPr>
                <p:nvPr/>
              </p:nvSpPr>
              <p:spPr bwMode="auto">
                <a:xfrm>
                  <a:off x="1296" y="1632"/>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9" name="Oval 18">
                  <a:extLst>
                    <a:ext uri="{FF2B5EF4-FFF2-40B4-BE49-F238E27FC236}">
                      <a16:creationId xmlns:a16="http://schemas.microsoft.com/office/drawing/2014/main" id="{38700E31-9FD9-49FC-ABA0-B0496806DF80}"/>
                    </a:ext>
                  </a:extLst>
                </p:cNvPr>
                <p:cNvSpPr>
                  <a:spLocks noChangeArrowheads="1"/>
                </p:cNvSpPr>
                <p:nvPr/>
              </p:nvSpPr>
              <p:spPr bwMode="auto">
                <a:xfrm>
                  <a:off x="1872" y="1584"/>
                  <a:ext cx="384" cy="384"/>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en-US" altLang="en-US" sz="2400">
                    <a:latin typeface="Comic Sans MS" panose="030F0702030302020204" pitchFamily="66" charset="0"/>
                  </a:endParaRPr>
                </a:p>
              </p:txBody>
            </p:sp>
            <p:sp>
              <p:nvSpPr>
                <p:cNvPr id="150" name="Line 21">
                  <a:extLst>
                    <a:ext uri="{FF2B5EF4-FFF2-40B4-BE49-F238E27FC236}">
                      <a16:creationId xmlns:a16="http://schemas.microsoft.com/office/drawing/2014/main" id="{2343D572-BF52-42A2-B76E-1B9DBC513B74}"/>
                    </a:ext>
                  </a:extLst>
                </p:cNvPr>
                <p:cNvSpPr>
                  <a:spLocks noChangeShapeType="1"/>
                </p:cNvSpPr>
                <p:nvPr/>
              </p:nvSpPr>
              <p:spPr bwMode="auto">
                <a:xfrm>
                  <a:off x="1680" y="1776"/>
                  <a:ext cx="1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51" name="Line 22">
                  <a:extLst>
                    <a:ext uri="{FF2B5EF4-FFF2-40B4-BE49-F238E27FC236}">
                      <a16:creationId xmlns:a16="http://schemas.microsoft.com/office/drawing/2014/main" id="{051A3C9D-9CA3-4C7C-926B-9E724B86B517}"/>
                    </a:ext>
                  </a:extLst>
                </p:cNvPr>
                <p:cNvSpPr>
                  <a:spLocks noChangeShapeType="1"/>
                </p:cNvSpPr>
                <p:nvPr/>
              </p:nvSpPr>
              <p:spPr bwMode="auto">
                <a:xfrm>
                  <a:off x="2592" y="1632"/>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54" name="Line 23">
                  <a:extLst>
                    <a:ext uri="{FF2B5EF4-FFF2-40B4-BE49-F238E27FC236}">
                      <a16:creationId xmlns:a16="http://schemas.microsoft.com/office/drawing/2014/main" id="{20F420FD-9424-42EB-BD0E-1BBC866EAE71}"/>
                    </a:ext>
                  </a:extLst>
                </p:cNvPr>
                <p:cNvSpPr>
                  <a:spLocks noChangeShapeType="1"/>
                </p:cNvSpPr>
                <p:nvPr/>
              </p:nvSpPr>
              <p:spPr bwMode="auto">
                <a:xfrm>
                  <a:off x="3120" y="1632"/>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55" name="Line 24">
                  <a:extLst>
                    <a:ext uri="{FF2B5EF4-FFF2-40B4-BE49-F238E27FC236}">
                      <a16:creationId xmlns:a16="http://schemas.microsoft.com/office/drawing/2014/main" id="{A122927A-FF3A-4124-A45B-15A6CF4D5AFB}"/>
                    </a:ext>
                  </a:extLst>
                </p:cNvPr>
                <p:cNvSpPr>
                  <a:spLocks noChangeShapeType="1"/>
                </p:cNvSpPr>
                <p:nvPr/>
              </p:nvSpPr>
              <p:spPr bwMode="auto">
                <a:xfrm flipH="1">
                  <a:off x="2592" y="1920"/>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56" name="Line 25">
                  <a:extLst>
                    <a:ext uri="{FF2B5EF4-FFF2-40B4-BE49-F238E27FC236}">
                      <a16:creationId xmlns:a16="http://schemas.microsoft.com/office/drawing/2014/main" id="{A73C82E7-BC68-4E1F-854A-B9F10B464F4A}"/>
                    </a:ext>
                  </a:extLst>
                </p:cNvPr>
                <p:cNvSpPr>
                  <a:spLocks noChangeShapeType="1"/>
                </p:cNvSpPr>
                <p:nvPr/>
              </p:nvSpPr>
              <p:spPr bwMode="auto">
                <a:xfrm>
                  <a:off x="3024" y="1632"/>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57" name="Line 26">
                  <a:extLst>
                    <a:ext uri="{FF2B5EF4-FFF2-40B4-BE49-F238E27FC236}">
                      <a16:creationId xmlns:a16="http://schemas.microsoft.com/office/drawing/2014/main" id="{BE6CCE4D-DC08-480F-8FC4-684EB4E9F5EA}"/>
                    </a:ext>
                  </a:extLst>
                </p:cNvPr>
                <p:cNvSpPr>
                  <a:spLocks noChangeShapeType="1"/>
                </p:cNvSpPr>
                <p:nvPr/>
              </p:nvSpPr>
              <p:spPr bwMode="auto">
                <a:xfrm>
                  <a:off x="2928" y="1632"/>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58" name="Line 27">
                  <a:extLst>
                    <a:ext uri="{FF2B5EF4-FFF2-40B4-BE49-F238E27FC236}">
                      <a16:creationId xmlns:a16="http://schemas.microsoft.com/office/drawing/2014/main" id="{268C5957-E933-4523-9281-A3FBE2755CB0}"/>
                    </a:ext>
                  </a:extLst>
                </p:cNvPr>
                <p:cNvSpPr>
                  <a:spLocks noChangeShapeType="1"/>
                </p:cNvSpPr>
                <p:nvPr/>
              </p:nvSpPr>
              <p:spPr bwMode="auto">
                <a:xfrm>
                  <a:off x="2832" y="1632"/>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59" name="Line 28">
                  <a:extLst>
                    <a:ext uri="{FF2B5EF4-FFF2-40B4-BE49-F238E27FC236}">
                      <a16:creationId xmlns:a16="http://schemas.microsoft.com/office/drawing/2014/main" id="{47DAF9B3-21B9-4180-8EAC-2A8E2D89910E}"/>
                    </a:ext>
                  </a:extLst>
                </p:cNvPr>
                <p:cNvSpPr>
                  <a:spLocks noChangeShapeType="1"/>
                </p:cNvSpPr>
                <p:nvPr/>
              </p:nvSpPr>
              <p:spPr bwMode="auto">
                <a:xfrm>
                  <a:off x="2736" y="1632"/>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60" name="Line 29">
                  <a:extLst>
                    <a:ext uri="{FF2B5EF4-FFF2-40B4-BE49-F238E27FC236}">
                      <a16:creationId xmlns:a16="http://schemas.microsoft.com/office/drawing/2014/main" id="{B92B1C79-22ED-44C4-93BA-E17B6E0D91F0}"/>
                    </a:ext>
                  </a:extLst>
                </p:cNvPr>
                <p:cNvSpPr>
                  <a:spLocks noChangeShapeType="1"/>
                </p:cNvSpPr>
                <p:nvPr/>
              </p:nvSpPr>
              <p:spPr bwMode="auto">
                <a:xfrm>
                  <a:off x="2256" y="1776"/>
                  <a:ext cx="336"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61" name="Oval 30">
                  <a:extLst>
                    <a:ext uri="{FF2B5EF4-FFF2-40B4-BE49-F238E27FC236}">
                      <a16:creationId xmlns:a16="http://schemas.microsoft.com/office/drawing/2014/main" id="{94133CA1-A812-494D-A15D-51577E8C0546}"/>
                    </a:ext>
                  </a:extLst>
                </p:cNvPr>
                <p:cNvSpPr>
                  <a:spLocks noChangeArrowheads="1"/>
                </p:cNvSpPr>
                <p:nvPr/>
              </p:nvSpPr>
              <p:spPr bwMode="auto">
                <a:xfrm>
                  <a:off x="3312" y="1584"/>
                  <a:ext cx="384" cy="384"/>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en-US" altLang="en-US" sz="2400">
                    <a:latin typeface="Comic Sans MS" panose="030F0702030302020204" pitchFamily="66" charset="0"/>
                  </a:endParaRPr>
                </a:p>
              </p:txBody>
            </p:sp>
            <p:sp>
              <p:nvSpPr>
                <p:cNvPr id="162" name="Line 33">
                  <a:extLst>
                    <a:ext uri="{FF2B5EF4-FFF2-40B4-BE49-F238E27FC236}">
                      <a16:creationId xmlns:a16="http://schemas.microsoft.com/office/drawing/2014/main" id="{67B5C9D5-43E3-440F-8062-6E61E213FABB}"/>
                    </a:ext>
                  </a:extLst>
                </p:cNvPr>
                <p:cNvSpPr>
                  <a:spLocks noChangeShapeType="1"/>
                </p:cNvSpPr>
                <p:nvPr/>
              </p:nvSpPr>
              <p:spPr bwMode="auto">
                <a:xfrm>
                  <a:off x="3120" y="1776"/>
                  <a:ext cx="1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63" name="Line 36">
                  <a:extLst>
                    <a:ext uri="{FF2B5EF4-FFF2-40B4-BE49-F238E27FC236}">
                      <a16:creationId xmlns:a16="http://schemas.microsoft.com/office/drawing/2014/main" id="{2A98DCE1-A5B1-49EF-961B-FD81D104C0CF}"/>
                    </a:ext>
                  </a:extLst>
                </p:cNvPr>
                <p:cNvSpPr>
                  <a:spLocks noChangeShapeType="1"/>
                </p:cNvSpPr>
                <p:nvPr/>
              </p:nvSpPr>
              <p:spPr bwMode="auto">
                <a:xfrm>
                  <a:off x="4080" y="1776"/>
                  <a:ext cx="0" cy="57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64" name="Line 37">
                  <a:extLst>
                    <a:ext uri="{FF2B5EF4-FFF2-40B4-BE49-F238E27FC236}">
                      <a16:creationId xmlns:a16="http://schemas.microsoft.com/office/drawing/2014/main" id="{9677A668-F973-44A7-85A3-089C94254738}"/>
                    </a:ext>
                  </a:extLst>
                </p:cNvPr>
                <p:cNvSpPr>
                  <a:spLocks noChangeShapeType="1"/>
                </p:cNvSpPr>
                <p:nvPr/>
              </p:nvSpPr>
              <p:spPr bwMode="auto">
                <a:xfrm flipH="1">
                  <a:off x="864" y="2352"/>
                  <a:ext cx="321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65" name="Line 38">
                  <a:extLst>
                    <a:ext uri="{FF2B5EF4-FFF2-40B4-BE49-F238E27FC236}">
                      <a16:creationId xmlns:a16="http://schemas.microsoft.com/office/drawing/2014/main" id="{922C7B1F-46C1-4B50-B192-9D856577E772}"/>
                    </a:ext>
                  </a:extLst>
                </p:cNvPr>
                <p:cNvSpPr>
                  <a:spLocks noChangeShapeType="1"/>
                </p:cNvSpPr>
                <p:nvPr/>
              </p:nvSpPr>
              <p:spPr bwMode="auto">
                <a:xfrm flipV="1">
                  <a:off x="864" y="1776"/>
                  <a:ext cx="0" cy="57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66" name="Line 39">
                  <a:extLst>
                    <a:ext uri="{FF2B5EF4-FFF2-40B4-BE49-F238E27FC236}">
                      <a16:creationId xmlns:a16="http://schemas.microsoft.com/office/drawing/2014/main" id="{E2EA5885-77FC-438E-A1CC-186745A18A39}"/>
                    </a:ext>
                  </a:extLst>
                </p:cNvPr>
                <p:cNvSpPr>
                  <a:spLocks noChangeShapeType="1"/>
                </p:cNvSpPr>
                <p:nvPr/>
              </p:nvSpPr>
              <p:spPr bwMode="auto">
                <a:xfrm>
                  <a:off x="864" y="1776"/>
                  <a:ext cx="2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41" name="Line 37">
                <a:extLst>
                  <a:ext uri="{FF2B5EF4-FFF2-40B4-BE49-F238E27FC236}">
                    <a16:creationId xmlns:a16="http://schemas.microsoft.com/office/drawing/2014/main" id="{4CC81A18-92A9-4EF2-89F8-59E1AFB62E4C}"/>
                  </a:ext>
                </a:extLst>
              </p:cNvPr>
              <p:cNvSpPr>
                <a:spLocks noChangeShapeType="1"/>
              </p:cNvSpPr>
              <p:nvPr/>
            </p:nvSpPr>
            <p:spPr bwMode="auto">
              <a:xfrm flipH="1">
                <a:off x="4990087" y="1935461"/>
                <a:ext cx="43556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grpSp>
        <mc:AlternateContent xmlns:mc="http://schemas.openxmlformats.org/markup-compatibility/2006" xmlns:a14="http://schemas.microsoft.com/office/drawing/2010/main">
          <mc:Choice Requires="a14">
            <p:sp>
              <p:nvSpPr>
                <p:cNvPr id="114" name="Rettangolo 113">
                  <a:extLst>
                    <a:ext uri="{FF2B5EF4-FFF2-40B4-BE49-F238E27FC236}">
                      <a16:creationId xmlns:a16="http://schemas.microsoft.com/office/drawing/2014/main" id="{4C300394-3B7C-4C18-9529-2B5C3AA6B295}"/>
                    </a:ext>
                  </a:extLst>
                </p:cNvPr>
                <p:cNvSpPr/>
                <p:nvPr/>
              </p:nvSpPr>
              <p:spPr>
                <a:xfrm>
                  <a:off x="4319187" y="1910633"/>
                  <a:ext cx="446748" cy="37238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altLang="it-IT" b="0" i="1" dirty="0" smtClean="0">
                                <a:solidFill>
                                  <a:srgbClr val="E71224"/>
                                </a:solidFill>
                                <a:latin typeface="Cambria Math" panose="02040503050406030204" pitchFamily="18" charset="0"/>
                              </a:rPr>
                            </m:ctrlPr>
                          </m:sSubPr>
                          <m:e>
                            <m:r>
                              <a:rPr lang="it-IT" altLang="it-IT" i="1" dirty="0" smtClean="0">
                                <a:solidFill>
                                  <a:srgbClr val="E71224"/>
                                </a:solidFill>
                                <a:latin typeface="Cambria Math" panose="02040503050406030204" pitchFamily="18" charset="0"/>
                              </a:rPr>
                              <m:t>𝜇</m:t>
                            </m:r>
                          </m:e>
                          <m:sub>
                            <m:r>
                              <a:rPr lang="it-IT" altLang="it-IT" b="0" i="1" dirty="0" smtClean="0">
                                <a:solidFill>
                                  <a:srgbClr val="E71224"/>
                                </a:solidFill>
                                <a:latin typeface="Cambria Math" panose="02040503050406030204" pitchFamily="18" charset="0"/>
                              </a:rPr>
                              <m:t>1</m:t>
                            </m:r>
                          </m:sub>
                        </m:sSub>
                      </m:oMath>
                    </m:oMathPara>
                  </a14:m>
                  <a:endParaRPr lang="en-GB" dirty="0"/>
                </a:p>
              </p:txBody>
            </p:sp>
          </mc:Choice>
          <mc:Fallback xmlns="">
            <p:sp>
              <p:nvSpPr>
                <p:cNvPr id="114" name="Rettangolo 113">
                  <a:extLst>
                    <a:ext uri="{FF2B5EF4-FFF2-40B4-BE49-F238E27FC236}">
                      <a16:creationId xmlns:a16="http://schemas.microsoft.com/office/drawing/2014/main" id="{4C300394-3B7C-4C18-9529-2B5C3AA6B295}"/>
                    </a:ext>
                  </a:extLst>
                </p:cNvPr>
                <p:cNvSpPr>
                  <a:spLocks noRot="1" noChangeAspect="1" noMove="1" noResize="1" noEditPoints="1" noAdjustHandles="1" noChangeArrowheads="1" noChangeShapeType="1" noTextEdit="1"/>
                </p:cNvSpPr>
                <p:nvPr/>
              </p:nvSpPr>
              <p:spPr>
                <a:xfrm>
                  <a:off x="4319187" y="1910633"/>
                  <a:ext cx="446748" cy="372380"/>
                </a:xfrm>
                <a:prstGeom prst="rect">
                  <a:avLst/>
                </a:prstGeom>
                <a:blipFill>
                  <a:blip r:embed="rId3"/>
                  <a:stretch>
                    <a:fillRect b="-327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1" name="Rettangolo 120">
                  <a:extLst>
                    <a:ext uri="{FF2B5EF4-FFF2-40B4-BE49-F238E27FC236}">
                      <a16:creationId xmlns:a16="http://schemas.microsoft.com/office/drawing/2014/main" id="{F129E069-E8D8-41D2-994F-ECF1FC0AB56D}"/>
                    </a:ext>
                  </a:extLst>
                </p:cNvPr>
                <p:cNvSpPr/>
                <p:nvPr/>
              </p:nvSpPr>
              <p:spPr>
                <a:xfrm>
                  <a:off x="5964974" y="1910633"/>
                  <a:ext cx="471539"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altLang="it-IT" b="0" i="1" dirty="0" smtClean="0">
                                <a:solidFill>
                                  <a:srgbClr val="E71224"/>
                                </a:solidFill>
                                <a:latin typeface="Cambria Math" panose="02040503050406030204" pitchFamily="18" charset="0"/>
                              </a:rPr>
                            </m:ctrlPr>
                          </m:sSubPr>
                          <m:e>
                            <m:r>
                              <a:rPr lang="it-IT" altLang="it-IT" i="1" dirty="0" smtClean="0">
                                <a:solidFill>
                                  <a:srgbClr val="E71224"/>
                                </a:solidFill>
                                <a:latin typeface="Cambria Math" panose="02040503050406030204" pitchFamily="18" charset="0"/>
                              </a:rPr>
                              <m:t>𝜇</m:t>
                            </m:r>
                          </m:e>
                          <m:sub>
                            <m:r>
                              <a:rPr lang="it-IT" altLang="it-IT" b="0" i="1" dirty="0" smtClean="0">
                                <a:solidFill>
                                  <a:srgbClr val="E71224"/>
                                </a:solidFill>
                                <a:latin typeface="Cambria Math" panose="02040503050406030204" pitchFamily="18" charset="0"/>
                              </a:rPr>
                              <m:t>2</m:t>
                            </m:r>
                          </m:sub>
                        </m:sSub>
                      </m:oMath>
                    </m:oMathPara>
                  </a14:m>
                  <a:endParaRPr lang="en-GB" dirty="0"/>
                </a:p>
              </p:txBody>
            </p:sp>
          </mc:Choice>
          <mc:Fallback xmlns="">
            <p:sp>
              <p:nvSpPr>
                <p:cNvPr id="121" name="Rettangolo 120">
                  <a:extLst>
                    <a:ext uri="{FF2B5EF4-FFF2-40B4-BE49-F238E27FC236}">
                      <a16:creationId xmlns:a16="http://schemas.microsoft.com/office/drawing/2014/main" id="{F129E069-E8D8-41D2-994F-ECF1FC0AB56D}"/>
                    </a:ext>
                  </a:extLst>
                </p:cNvPr>
                <p:cNvSpPr>
                  <a:spLocks noRot="1" noChangeAspect="1" noMove="1" noResize="1" noEditPoints="1" noAdjustHandles="1" noChangeArrowheads="1" noChangeShapeType="1" noTextEdit="1"/>
                </p:cNvSpPr>
                <p:nvPr/>
              </p:nvSpPr>
              <p:spPr>
                <a:xfrm>
                  <a:off x="5964974" y="1910633"/>
                  <a:ext cx="471539" cy="369332"/>
                </a:xfrm>
                <a:prstGeom prst="rect">
                  <a:avLst/>
                </a:prstGeom>
                <a:blipFill>
                  <a:blip r:embed="rId4"/>
                  <a:stretch>
                    <a:fillRect b="-5000"/>
                  </a:stretch>
                </a:blipFill>
              </p:spPr>
              <p:txBody>
                <a:bodyPr/>
                <a:lstStyle/>
                <a:p>
                  <a:r>
                    <a:rPr lang="en-GB">
                      <a:noFill/>
                    </a:rPr>
                    <a:t> </a:t>
                  </a:r>
                </a:p>
              </p:txBody>
            </p:sp>
          </mc:Fallback>
        </mc:AlternateContent>
      </p:grpSp>
      <p:grpSp>
        <p:nvGrpSpPr>
          <p:cNvPr id="7" name="Gruppo 6">
            <a:extLst>
              <a:ext uri="{FF2B5EF4-FFF2-40B4-BE49-F238E27FC236}">
                <a16:creationId xmlns:a16="http://schemas.microsoft.com/office/drawing/2014/main" id="{0FF6E201-3B40-4B4B-8E66-2AEED6284E6C}"/>
              </a:ext>
            </a:extLst>
          </p:cNvPr>
          <p:cNvGrpSpPr/>
          <p:nvPr/>
        </p:nvGrpSpPr>
        <p:grpSpPr>
          <a:xfrm>
            <a:off x="355637" y="5115959"/>
            <a:ext cx="5243953" cy="1534797"/>
            <a:chOff x="411772" y="5148685"/>
            <a:chExt cx="5243953" cy="1534797"/>
          </a:xfrm>
        </p:grpSpPr>
        <p:grpSp>
          <p:nvGrpSpPr>
            <p:cNvPr id="105" name="Gruppo 104">
              <a:extLst>
                <a:ext uri="{FF2B5EF4-FFF2-40B4-BE49-F238E27FC236}">
                  <a16:creationId xmlns:a16="http://schemas.microsoft.com/office/drawing/2014/main" id="{91AD2F87-EE84-4433-9E6C-279B1CB8D5FE}"/>
                </a:ext>
              </a:extLst>
            </p:cNvPr>
            <p:cNvGrpSpPr/>
            <p:nvPr/>
          </p:nvGrpSpPr>
          <p:grpSpPr>
            <a:xfrm>
              <a:off x="411772" y="5148685"/>
              <a:ext cx="5243953" cy="1534797"/>
              <a:chOff x="1354685" y="2408760"/>
              <a:chExt cx="6954633" cy="1388048"/>
            </a:xfrm>
          </p:grpSpPr>
          <p:grpSp>
            <p:nvGrpSpPr>
              <p:cNvPr id="106" name="Group 26">
                <a:extLst>
                  <a:ext uri="{FF2B5EF4-FFF2-40B4-BE49-F238E27FC236}">
                    <a16:creationId xmlns:a16="http://schemas.microsoft.com/office/drawing/2014/main" id="{163E1463-1ADF-4E2A-89EA-4F9A029A3A50}"/>
                  </a:ext>
                </a:extLst>
              </p:cNvPr>
              <p:cNvGrpSpPr>
                <a:grpSpLocks/>
              </p:cNvGrpSpPr>
              <p:nvPr/>
            </p:nvGrpSpPr>
            <p:grpSpPr bwMode="auto">
              <a:xfrm>
                <a:off x="1354685" y="2408760"/>
                <a:ext cx="6954633" cy="1388048"/>
                <a:chOff x="76" y="1968"/>
                <a:chExt cx="5108" cy="1008"/>
              </a:xfrm>
            </p:grpSpPr>
            <p:sp>
              <p:nvSpPr>
                <p:cNvPr id="109" name="Line 27">
                  <a:extLst>
                    <a:ext uri="{FF2B5EF4-FFF2-40B4-BE49-F238E27FC236}">
                      <a16:creationId xmlns:a16="http://schemas.microsoft.com/office/drawing/2014/main" id="{B6056E53-1292-4511-9981-75780EB11CEB}"/>
                    </a:ext>
                  </a:extLst>
                </p:cNvPr>
                <p:cNvSpPr>
                  <a:spLocks noChangeShapeType="1"/>
                </p:cNvSpPr>
                <p:nvPr/>
              </p:nvSpPr>
              <p:spPr bwMode="auto">
                <a:xfrm>
                  <a:off x="864" y="2160"/>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0" name="Line 28">
                  <a:extLst>
                    <a:ext uri="{FF2B5EF4-FFF2-40B4-BE49-F238E27FC236}">
                      <a16:creationId xmlns:a16="http://schemas.microsoft.com/office/drawing/2014/main" id="{E7029614-9E39-4662-9F14-BD22F2B839AD}"/>
                    </a:ext>
                  </a:extLst>
                </p:cNvPr>
                <p:cNvSpPr>
                  <a:spLocks noChangeShapeType="1"/>
                </p:cNvSpPr>
                <p:nvPr/>
              </p:nvSpPr>
              <p:spPr bwMode="auto">
                <a:xfrm>
                  <a:off x="1392" y="21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1" name="Line 29">
                  <a:extLst>
                    <a:ext uri="{FF2B5EF4-FFF2-40B4-BE49-F238E27FC236}">
                      <a16:creationId xmlns:a16="http://schemas.microsoft.com/office/drawing/2014/main" id="{1DAE585E-FE28-497F-BE4E-1DAE91D45CB7}"/>
                    </a:ext>
                  </a:extLst>
                </p:cNvPr>
                <p:cNvSpPr>
                  <a:spLocks noChangeShapeType="1"/>
                </p:cNvSpPr>
                <p:nvPr/>
              </p:nvSpPr>
              <p:spPr bwMode="auto">
                <a:xfrm flipH="1">
                  <a:off x="864" y="2448"/>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2" name="Line 30">
                  <a:extLst>
                    <a:ext uri="{FF2B5EF4-FFF2-40B4-BE49-F238E27FC236}">
                      <a16:creationId xmlns:a16="http://schemas.microsoft.com/office/drawing/2014/main" id="{567F7707-BC34-4A48-93FE-2A8693283969}"/>
                    </a:ext>
                  </a:extLst>
                </p:cNvPr>
                <p:cNvSpPr>
                  <a:spLocks noChangeShapeType="1"/>
                </p:cNvSpPr>
                <p:nvPr/>
              </p:nvSpPr>
              <p:spPr bwMode="auto">
                <a:xfrm>
                  <a:off x="333" y="2360"/>
                  <a:ext cx="52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sp>
              <p:nvSpPr>
                <p:cNvPr id="113" name="Oval 31">
                  <a:extLst>
                    <a:ext uri="{FF2B5EF4-FFF2-40B4-BE49-F238E27FC236}">
                      <a16:creationId xmlns:a16="http://schemas.microsoft.com/office/drawing/2014/main" id="{E788C484-50AC-4BF6-BD62-D226DC661014}"/>
                    </a:ext>
                  </a:extLst>
                </p:cNvPr>
                <p:cNvSpPr>
                  <a:spLocks noChangeArrowheads="1"/>
                </p:cNvSpPr>
                <p:nvPr/>
              </p:nvSpPr>
              <p:spPr bwMode="auto">
                <a:xfrm>
                  <a:off x="1584" y="2112"/>
                  <a:ext cx="384" cy="384"/>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en-US" altLang="en-US" sz="2400">
                    <a:latin typeface="Comic Sans MS" panose="030F0702030302020204" pitchFamily="66" charset="0"/>
                  </a:endParaRPr>
                </a:p>
              </p:txBody>
            </p:sp>
            <p:sp>
              <p:nvSpPr>
                <p:cNvPr id="115" name="Line 33">
                  <a:extLst>
                    <a:ext uri="{FF2B5EF4-FFF2-40B4-BE49-F238E27FC236}">
                      <a16:creationId xmlns:a16="http://schemas.microsoft.com/office/drawing/2014/main" id="{C2856F42-76E6-409C-9F5A-10A981733777}"/>
                    </a:ext>
                  </a:extLst>
                </p:cNvPr>
                <p:cNvSpPr>
                  <a:spLocks noChangeShapeType="1"/>
                </p:cNvSpPr>
                <p:nvPr/>
              </p:nvSpPr>
              <p:spPr bwMode="auto">
                <a:xfrm>
                  <a:off x="1392" y="2304"/>
                  <a:ext cx="1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6" name="Line 34">
                  <a:extLst>
                    <a:ext uri="{FF2B5EF4-FFF2-40B4-BE49-F238E27FC236}">
                      <a16:creationId xmlns:a16="http://schemas.microsoft.com/office/drawing/2014/main" id="{DF94D594-83D1-4213-97BB-C972DE08A77C}"/>
                    </a:ext>
                  </a:extLst>
                </p:cNvPr>
                <p:cNvSpPr>
                  <a:spLocks noChangeShapeType="1"/>
                </p:cNvSpPr>
                <p:nvPr/>
              </p:nvSpPr>
              <p:spPr bwMode="auto">
                <a:xfrm>
                  <a:off x="2304" y="2205"/>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7" name="Line 35">
                  <a:extLst>
                    <a:ext uri="{FF2B5EF4-FFF2-40B4-BE49-F238E27FC236}">
                      <a16:creationId xmlns:a16="http://schemas.microsoft.com/office/drawing/2014/main" id="{986F43EC-D3B8-4252-AFD4-58750521EFE1}"/>
                    </a:ext>
                  </a:extLst>
                </p:cNvPr>
                <p:cNvSpPr>
                  <a:spLocks noChangeShapeType="1"/>
                </p:cNvSpPr>
                <p:nvPr/>
              </p:nvSpPr>
              <p:spPr bwMode="auto">
                <a:xfrm>
                  <a:off x="2832" y="2205"/>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8" name="Line 36">
                  <a:extLst>
                    <a:ext uri="{FF2B5EF4-FFF2-40B4-BE49-F238E27FC236}">
                      <a16:creationId xmlns:a16="http://schemas.microsoft.com/office/drawing/2014/main" id="{F2DAD896-D9C5-46BD-BF0E-B30A1A720DC5}"/>
                    </a:ext>
                  </a:extLst>
                </p:cNvPr>
                <p:cNvSpPr>
                  <a:spLocks noChangeShapeType="1"/>
                </p:cNvSpPr>
                <p:nvPr/>
              </p:nvSpPr>
              <p:spPr bwMode="auto">
                <a:xfrm flipH="1">
                  <a:off x="2304" y="2493"/>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9" name="Line 37">
                  <a:extLst>
                    <a:ext uri="{FF2B5EF4-FFF2-40B4-BE49-F238E27FC236}">
                      <a16:creationId xmlns:a16="http://schemas.microsoft.com/office/drawing/2014/main" id="{B9CCB8C6-5E3C-4363-8389-246D689DB232}"/>
                    </a:ext>
                  </a:extLst>
                </p:cNvPr>
                <p:cNvSpPr>
                  <a:spLocks noChangeShapeType="1"/>
                </p:cNvSpPr>
                <p:nvPr/>
              </p:nvSpPr>
              <p:spPr bwMode="auto">
                <a:xfrm>
                  <a:off x="1968" y="2304"/>
                  <a:ext cx="336"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0" name="Oval 38">
                  <a:extLst>
                    <a:ext uri="{FF2B5EF4-FFF2-40B4-BE49-F238E27FC236}">
                      <a16:creationId xmlns:a16="http://schemas.microsoft.com/office/drawing/2014/main" id="{0D2DB852-5F69-4EE3-AA12-A77084E582BE}"/>
                    </a:ext>
                  </a:extLst>
                </p:cNvPr>
                <p:cNvSpPr>
                  <a:spLocks noChangeArrowheads="1"/>
                </p:cNvSpPr>
                <p:nvPr/>
              </p:nvSpPr>
              <p:spPr bwMode="auto">
                <a:xfrm>
                  <a:off x="3024" y="2112"/>
                  <a:ext cx="384" cy="384"/>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en-US" altLang="en-US" sz="2400">
                    <a:latin typeface="Comic Sans MS" panose="030F0702030302020204" pitchFamily="66" charset="0"/>
                  </a:endParaRPr>
                </a:p>
              </p:txBody>
            </p:sp>
            <p:sp>
              <p:nvSpPr>
                <p:cNvPr id="122" name="Line 40">
                  <a:extLst>
                    <a:ext uri="{FF2B5EF4-FFF2-40B4-BE49-F238E27FC236}">
                      <a16:creationId xmlns:a16="http://schemas.microsoft.com/office/drawing/2014/main" id="{5105F657-4676-43A8-ADA9-2BECB8BDB520}"/>
                    </a:ext>
                  </a:extLst>
                </p:cNvPr>
                <p:cNvSpPr>
                  <a:spLocks noChangeShapeType="1"/>
                </p:cNvSpPr>
                <p:nvPr/>
              </p:nvSpPr>
              <p:spPr bwMode="auto">
                <a:xfrm>
                  <a:off x="2832" y="2304"/>
                  <a:ext cx="1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3" name="Line 42">
                  <a:extLst>
                    <a:ext uri="{FF2B5EF4-FFF2-40B4-BE49-F238E27FC236}">
                      <a16:creationId xmlns:a16="http://schemas.microsoft.com/office/drawing/2014/main" id="{7B88AF4B-32B1-4D31-812B-70B01C0BD771}"/>
                    </a:ext>
                  </a:extLst>
                </p:cNvPr>
                <p:cNvSpPr>
                  <a:spLocks noChangeShapeType="1"/>
                </p:cNvSpPr>
                <p:nvPr/>
              </p:nvSpPr>
              <p:spPr bwMode="auto">
                <a:xfrm flipV="1">
                  <a:off x="76" y="2248"/>
                  <a:ext cx="785" cy="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sp>
              <p:nvSpPr>
                <p:cNvPr id="124" name="Line 43">
                  <a:extLst>
                    <a:ext uri="{FF2B5EF4-FFF2-40B4-BE49-F238E27FC236}">
                      <a16:creationId xmlns:a16="http://schemas.microsoft.com/office/drawing/2014/main" id="{CE74D0CC-5A71-4274-939A-47FC57B316CB}"/>
                    </a:ext>
                  </a:extLst>
                </p:cNvPr>
                <p:cNvSpPr>
                  <a:spLocks noChangeShapeType="1"/>
                </p:cNvSpPr>
                <p:nvPr/>
              </p:nvSpPr>
              <p:spPr bwMode="auto">
                <a:xfrm>
                  <a:off x="3744" y="2205"/>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5" name="Line 44">
                  <a:extLst>
                    <a:ext uri="{FF2B5EF4-FFF2-40B4-BE49-F238E27FC236}">
                      <a16:creationId xmlns:a16="http://schemas.microsoft.com/office/drawing/2014/main" id="{4B57ED63-71CF-4613-8BC0-B9DAC3EB0B3C}"/>
                    </a:ext>
                  </a:extLst>
                </p:cNvPr>
                <p:cNvSpPr>
                  <a:spLocks noChangeShapeType="1"/>
                </p:cNvSpPr>
                <p:nvPr/>
              </p:nvSpPr>
              <p:spPr bwMode="auto">
                <a:xfrm>
                  <a:off x="4272" y="2205"/>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6" name="Line 45">
                  <a:extLst>
                    <a:ext uri="{FF2B5EF4-FFF2-40B4-BE49-F238E27FC236}">
                      <a16:creationId xmlns:a16="http://schemas.microsoft.com/office/drawing/2014/main" id="{D366202F-5FCA-4E34-A522-53531CC578A6}"/>
                    </a:ext>
                  </a:extLst>
                </p:cNvPr>
                <p:cNvSpPr>
                  <a:spLocks noChangeShapeType="1"/>
                </p:cNvSpPr>
                <p:nvPr/>
              </p:nvSpPr>
              <p:spPr bwMode="auto">
                <a:xfrm flipH="1">
                  <a:off x="3744" y="2493"/>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7" name="Line 46">
                  <a:extLst>
                    <a:ext uri="{FF2B5EF4-FFF2-40B4-BE49-F238E27FC236}">
                      <a16:creationId xmlns:a16="http://schemas.microsoft.com/office/drawing/2014/main" id="{C43FDC87-F532-492B-BDD1-C60AC6921D00}"/>
                    </a:ext>
                  </a:extLst>
                </p:cNvPr>
                <p:cNvSpPr>
                  <a:spLocks noChangeShapeType="1"/>
                </p:cNvSpPr>
                <p:nvPr/>
              </p:nvSpPr>
              <p:spPr bwMode="auto">
                <a:xfrm>
                  <a:off x="3408" y="2304"/>
                  <a:ext cx="336"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8" name="Oval 47">
                  <a:extLst>
                    <a:ext uri="{FF2B5EF4-FFF2-40B4-BE49-F238E27FC236}">
                      <a16:creationId xmlns:a16="http://schemas.microsoft.com/office/drawing/2014/main" id="{DE6E82D8-1387-4F16-9C22-7BA9B5AE4003}"/>
                    </a:ext>
                  </a:extLst>
                </p:cNvPr>
                <p:cNvSpPr>
                  <a:spLocks noChangeArrowheads="1"/>
                </p:cNvSpPr>
                <p:nvPr/>
              </p:nvSpPr>
              <p:spPr bwMode="auto">
                <a:xfrm>
                  <a:off x="4464" y="2112"/>
                  <a:ext cx="384" cy="384"/>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en-US" altLang="en-US" sz="2400">
                    <a:latin typeface="Comic Sans MS" panose="030F0702030302020204" pitchFamily="66" charset="0"/>
                  </a:endParaRPr>
                </a:p>
              </p:txBody>
            </p:sp>
            <p:sp>
              <p:nvSpPr>
                <p:cNvPr id="130" name="Line 49">
                  <a:extLst>
                    <a:ext uri="{FF2B5EF4-FFF2-40B4-BE49-F238E27FC236}">
                      <a16:creationId xmlns:a16="http://schemas.microsoft.com/office/drawing/2014/main" id="{F295203F-8B84-45DA-835D-05BCDEBD7952}"/>
                    </a:ext>
                  </a:extLst>
                </p:cNvPr>
                <p:cNvSpPr>
                  <a:spLocks noChangeShapeType="1"/>
                </p:cNvSpPr>
                <p:nvPr/>
              </p:nvSpPr>
              <p:spPr bwMode="auto">
                <a:xfrm>
                  <a:off x="4272" y="2304"/>
                  <a:ext cx="1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1" name="Line 50">
                  <a:extLst>
                    <a:ext uri="{FF2B5EF4-FFF2-40B4-BE49-F238E27FC236}">
                      <a16:creationId xmlns:a16="http://schemas.microsoft.com/office/drawing/2014/main" id="{25B75182-EF6A-411D-B37E-B9BBB15CBAC5}"/>
                    </a:ext>
                  </a:extLst>
                </p:cNvPr>
                <p:cNvSpPr>
                  <a:spLocks noChangeShapeType="1"/>
                </p:cNvSpPr>
                <p:nvPr/>
              </p:nvSpPr>
              <p:spPr bwMode="auto">
                <a:xfrm flipV="1">
                  <a:off x="2112" y="1968"/>
                  <a:ext cx="0" cy="33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2" name="Line 51">
                  <a:extLst>
                    <a:ext uri="{FF2B5EF4-FFF2-40B4-BE49-F238E27FC236}">
                      <a16:creationId xmlns:a16="http://schemas.microsoft.com/office/drawing/2014/main" id="{13D96C51-D96F-46DB-9009-A991D2AC310A}"/>
                    </a:ext>
                  </a:extLst>
                </p:cNvPr>
                <p:cNvSpPr>
                  <a:spLocks noChangeShapeType="1"/>
                </p:cNvSpPr>
                <p:nvPr/>
              </p:nvSpPr>
              <p:spPr bwMode="auto">
                <a:xfrm flipV="1">
                  <a:off x="2016" y="2400"/>
                  <a:ext cx="0" cy="33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3" name="Line 52">
                  <a:extLst>
                    <a:ext uri="{FF2B5EF4-FFF2-40B4-BE49-F238E27FC236}">
                      <a16:creationId xmlns:a16="http://schemas.microsoft.com/office/drawing/2014/main" id="{8A57AF7B-039B-4C5A-A331-A74370B29786}"/>
                    </a:ext>
                  </a:extLst>
                </p:cNvPr>
                <p:cNvSpPr>
                  <a:spLocks noChangeShapeType="1"/>
                </p:cNvSpPr>
                <p:nvPr/>
              </p:nvSpPr>
              <p:spPr bwMode="auto">
                <a:xfrm>
                  <a:off x="2016" y="2400"/>
                  <a:ext cx="2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4" name="Line 53">
                  <a:extLst>
                    <a:ext uri="{FF2B5EF4-FFF2-40B4-BE49-F238E27FC236}">
                      <a16:creationId xmlns:a16="http://schemas.microsoft.com/office/drawing/2014/main" id="{43E3B10B-BFD8-4D64-BE62-F369DF1525FF}"/>
                    </a:ext>
                  </a:extLst>
                </p:cNvPr>
                <p:cNvSpPr>
                  <a:spLocks noChangeShapeType="1"/>
                </p:cNvSpPr>
                <p:nvPr/>
              </p:nvSpPr>
              <p:spPr bwMode="auto">
                <a:xfrm flipV="1">
                  <a:off x="3456" y="2400"/>
                  <a:ext cx="0" cy="33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5" name="Line 54">
                  <a:extLst>
                    <a:ext uri="{FF2B5EF4-FFF2-40B4-BE49-F238E27FC236}">
                      <a16:creationId xmlns:a16="http://schemas.microsoft.com/office/drawing/2014/main" id="{3BF70280-FD67-442A-A04B-EAFC6E8A06C4}"/>
                    </a:ext>
                  </a:extLst>
                </p:cNvPr>
                <p:cNvSpPr>
                  <a:spLocks noChangeShapeType="1"/>
                </p:cNvSpPr>
                <p:nvPr/>
              </p:nvSpPr>
              <p:spPr bwMode="auto">
                <a:xfrm>
                  <a:off x="3456" y="2400"/>
                  <a:ext cx="2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6" name="Line 55">
                  <a:extLst>
                    <a:ext uri="{FF2B5EF4-FFF2-40B4-BE49-F238E27FC236}">
                      <a16:creationId xmlns:a16="http://schemas.microsoft.com/office/drawing/2014/main" id="{B080BE1C-6E13-497F-94FE-74DE8DBBFA56}"/>
                    </a:ext>
                  </a:extLst>
                </p:cNvPr>
                <p:cNvSpPr>
                  <a:spLocks noChangeShapeType="1"/>
                </p:cNvSpPr>
                <p:nvPr/>
              </p:nvSpPr>
              <p:spPr bwMode="auto">
                <a:xfrm flipV="1">
                  <a:off x="3552" y="1968"/>
                  <a:ext cx="0" cy="33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7" name="Line 56">
                  <a:extLst>
                    <a:ext uri="{FF2B5EF4-FFF2-40B4-BE49-F238E27FC236}">
                      <a16:creationId xmlns:a16="http://schemas.microsoft.com/office/drawing/2014/main" id="{1206FC4B-E72D-4CF9-B236-8201FD2C255B}"/>
                    </a:ext>
                  </a:extLst>
                </p:cNvPr>
                <p:cNvSpPr>
                  <a:spLocks noChangeShapeType="1"/>
                </p:cNvSpPr>
                <p:nvPr/>
              </p:nvSpPr>
              <p:spPr bwMode="auto">
                <a:xfrm>
                  <a:off x="4848" y="2304"/>
                  <a:ext cx="3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8" name="Line 57">
                  <a:extLst>
                    <a:ext uri="{FF2B5EF4-FFF2-40B4-BE49-F238E27FC236}">
                      <a16:creationId xmlns:a16="http://schemas.microsoft.com/office/drawing/2014/main" id="{4015935B-E4D5-484F-B57D-9DF29DB84023}"/>
                    </a:ext>
                  </a:extLst>
                </p:cNvPr>
                <p:cNvSpPr>
                  <a:spLocks noChangeShapeType="1"/>
                </p:cNvSpPr>
                <p:nvPr/>
              </p:nvSpPr>
              <p:spPr bwMode="auto">
                <a:xfrm>
                  <a:off x="5184" y="2304"/>
                  <a:ext cx="0" cy="6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9" name="Line 58">
                  <a:extLst>
                    <a:ext uri="{FF2B5EF4-FFF2-40B4-BE49-F238E27FC236}">
                      <a16:creationId xmlns:a16="http://schemas.microsoft.com/office/drawing/2014/main" id="{1BD6C596-7E52-4103-83E1-2D37ED65B0BC}"/>
                    </a:ext>
                  </a:extLst>
                </p:cNvPr>
                <p:cNvSpPr>
                  <a:spLocks noChangeShapeType="1"/>
                </p:cNvSpPr>
                <p:nvPr/>
              </p:nvSpPr>
              <p:spPr bwMode="auto">
                <a:xfrm flipH="1">
                  <a:off x="336" y="2976"/>
                  <a:ext cx="484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0" name="Line 59">
                  <a:extLst>
                    <a:ext uri="{FF2B5EF4-FFF2-40B4-BE49-F238E27FC236}">
                      <a16:creationId xmlns:a16="http://schemas.microsoft.com/office/drawing/2014/main" id="{314F4D89-15C8-477C-83B7-D361D90FB065}"/>
                    </a:ext>
                  </a:extLst>
                </p:cNvPr>
                <p:cNvSpPr>
                  <a:spLocks noChangeShapeType="1"/>
                </p:cNvSpPr>
                <p:nvPr/>
              </p:nvSpPr>
              <p:spPr bwMode="auto">
                <a:xfrm>
                  <a:off x="331" y="2360"/>
                  <a:ext cx="5" cy="6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07" name="Line 58">
                <a:extLst>
                  <a:ext uri="{FF2B5EF4-FFF2-40B4-BE49-F238E27FC236}">
                    <a16:creationId xmlns:a16="http://schemas.microsoft.com/office/drawing/2014/main" id="{6973BA0C-DEDD-4C28-82C9-892FD834FDCE}"/>
                  </a:ext>
                </a:extLst>
              </p:cNvPr>
              <p:cNvSpPr>
                <a:spLocks noChangeShapeType="1"/>
              </p:cNvSpPr>
              <p:nvPr/>
            </p:nvSpPr>
            <p:spPr bwMode="auto">
              <a:xfrm flipH="1">
                <a:off x="5956615" y="3481417"/>
                <a:ext cx="20912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8" name="Line 58">
                <a:extLst>
                  <a:ext uri="{FF2B5EF4-FFF2-40B4-BE49-F238E27FC236}">
                    <a16:creationId xmlns:a16="http://schemas.microsoft.com/office/drawing/2014/main" id="{7A12CD14-F97D-423A-B9B3-9CE850E27A77}"/>
                  </a:ext>
                </a:extLst>
              </p:cNvPr>
              <p:cNvSpPr>
                <a:spLocks noChangeShapeType="1"/>
              </p:cNvSpPr>
              <p:nvPr/>
            </p:nvSpPr>
            <p:spPr bwMode="auto">
              <a:xfrm flipH="1" flipV="1">
                <a:off x="8047905" y="2886538"/>
                <a:ext cx="0" cy="59487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mc:AlternateContent xmlns:mc="http://schemas.openxmlformats.org/markup-compatibility/2006" xmlns:a14="http://schemas.microsoft.com/office/drawing/2010/main">
          <mc:Choice Requires="a14">
            <p:sp>
              <p:nvSpPr>
                <p:cNvPr id="168" name="Rettangolo 167">
                  <a:extLst>
                    <a:ext uri="{FF2B5EF4-FFF2-40B4-BE49-F238E27FC236}">
                      <a16:creationId xmlns:a16="http://schemas.microsoft.com/office/drawing/2014/main" id="{1B50D973-7EA3-473F-8BE3-002FF3DE76DB}"/>
                    </a:ext>
                  </a:extLst>
                </p:cNvPr>
                <p:cNvSpPr/>
                <p:nvPr/>
              </p:nvSpPr>
              <p:spPr>
                <a:xfrm>
                  <a:off x="1982610" y="5451081"/>
                  <a:ext cx="446748" cy="37238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altLang="it-IT" b="0" i="1" dirty="0" smtClean="0">
                                <a:solidFill>
                                  <a:srgbClr val="E71224"/>
                                </a:solidFill>
                                <a:latin typeface="Cambria Math" panose="02040503050406030204" pitchFamily="18" charset="0"/>
                              </a:rPr>
                            </m:ctrlPr>
                          </m:sSubPr>
                          <m:e>
                            <m:r>
                              <a:rPr lang="it-IT" altLang="it-IT" i="1" dirty="0" smtClean="0">
                                <a:solidFill>
                                  <a:srgbClr val="E71224"/>
                                </a:solidFill>
                                <a:latin typeface="Cambria Math" panose="02040503050406030204" pitchFamily="18" charset="0"/>
                              </a:rPr>
                              <m:t>𝜇</m:t>
                            </m:r>
                          </m:e>
                          <m:sub>
                            <m:r>
                              <a:rPr lang="it-IT" altLang="it-IT" b="0" i="1" dirty="0" smtClean="0">
                                <a:solidFill>
                                  <a:srgbClr val="E71224"/>
                                </a:solidFill>
                                <a:latin typeface="Cambria Math" panose="02040503050406030204" pitchFamily="18" charset="0"/>
                              </a:rPr>
                              <m:t>1</m:t>
                            </m:r>
                          </m:sub>
                        </m:sSub>
                      </m:oMath>
                    </m:oMathPara>
                  </a14:m>
                  <a:endParaRPr lang="en-GB" dirty="0"/>
                </a:p>
              </p:txBody>
            </p:sp>
          </mc:Choice>
          <mc:Fallback xmlns="">
            <p:sp>
              <p:nvSpPr>
                <p:cNvPr id="168" name="Rettangolo 167">
                  <a:extLst>
                    <a:ext uri="{FF2B5EF4-FFF2-40B4-BE49-F238E27FC236}">
                      <a16:creationId xmlns:a16="http://schemas.microsoft.com/office/drawing/2014/main" id="{1B50D973-7EA3-473F-8BE3-002FF3DE76DB}"/>
                    </a:ext>
                  </a:extLst>
                </p:cNvPr>
                <p:cNvSpPr>
                  <a:spLocks noRot="1" noChangeAspect="1" noMove="1" noResize="1" noEditPoints="1" noAdjustHandles="1" noChangeArrowheads="1" noChangeShapeType="1" noTextEdit="1"/>
                </p:cNvSpPr>
                <p:nvPr/>
              </p:nvSpPr>
              <p:spPr>
                <a:xfrm>
                  <a:off x="1982610" y="5451081"/>
                  <a:ext cx="446748" cy="372380"/>
                </a:xfrm>
                <a:prstGeom prst="rect">
                  <a:avLst/>
                </a:prstGeom>
                <a:blipFill>
                  <a:blip r:embed="rId5"/>
                  <a:stretch>
                    <a:fillRect b="-327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9" name="Rettangolo 168">
                  <a:extLst>
                    <a:ext uri="{FF2B5EF4-FFF2-40B4-BE49-F238E27FC236}">
                      <a16:creationId xmlns:a16="http://schemas.microsoft.com/office/drawing/2014/main" id="{55F597EC-4637-4FE1-966E-680CEB57C6BE}"/>
                    </a:ext>
                  </a:extLst>
                </p:cNvPr>
                <p:cNvSpPr/>
                <p:nvPr/>
              </p:nvSpPr>
              <p:spPr>
                <a:xfrm>
                  <a:off x="3422673" y="5455997"/>
                  <a:ext cx="471539"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altLang="it-IT" b="0" i="1" dirty="0" smtClean="0">
                                <a:solidFill>
                                  <a:srgbClr val="E71224"/>
                                </a:solidFill>
                                <a:latin typeface="Cambria Math" panose="02040503050406030204" pitchFamily="18" charset="0"/>
                              </a:rPr>
                            </m:ctrlPr>
                          </m:sSubPr>
                          <m:e>
                            <m:r>
                              <a:rPr lang="it-IT" altLang="it-IT" i="1" dirty="0" smtClean="0">
                                <a:solidFill>
                                  <a:srgbClr val="E71224"/>
                                </a:solidFill>
                                <a:latin typeface="Cambria Math" panose="02040503050406030204" pitchFamily="18" charset="0"/>
                              </a:rPr>
                              <m:t>𝜇</m:t>
                            </m:r>
                          </m:e>
                          <m:sub>
                            <m:r>
                              <a:rPr lang="it-IT" altLang="it-IT" b="0" i="1" dirty="0" smtClean="0">
                                <a:solidFill>
                                  <a:srgbClr val="E71224"/>
                                </a:solidFill>
                                <a:latin typeface="Cambria Math" panose="02040503050406030204" pitchFamily="18" charset="0"/>
                              </a:rPr>
                              <m:t>2</m:t>
                            </m:r>
                          </m:sub>
                        </m:sSub>
                      </m:oMath>
                    </m:oMathPara>
                  </a14:m>
                  <a:endParaRPr lang="en-GB" dirty="0"/>
                </a:p>
              </p:txBody>
            </p:sp>
          </mc:Choice>
          <mc:Fallback xmlns="">
            <p:sp>
              <p:nvSpPr>
                <p:cNvPr id="169" name="Rettangolo 168">
                  <a:extLst>
                    <a:ext uri="{FF2B5EF4-FFF2-40B4-BE49-F238E27FC236}">
                      <a16:creationId xmlns:a16="http://schemas.microsoft.com/office/drawing/2014/main" id="{55F597EC-4637-4FE1-966E-680CEB57C6BE}"/>
                    </a:ext>
                  </a:extLst>
                </p:cNvPr>
                <p:cNvSpPr>
                  <a:spLocks noRot="1" noChangeAspect="1" noMove="1" noResize="1" noEditPoints="1" noAdjustHandles="1" noChangeArrowheads="1" noChangeShapeType="1" noTextEdit="1"/>
                </p:cNvSpPr>
                <p:nvPr/>
              </p:nvSpPr>
              <p:spPr>
                <a:xfrm>
                  <a:off x="3422673" y="5455997"/>
                  <a:ext cx="471539" cy="369332"/>
                </a:xfrm>
                <a:prstGeom prst="rect">
                  <a:avLst/>
                </a:prstGeom>
                <a:blipFill>
                  <a:blip r:embed="rId6"/>
                  <a:stretch>
                    <a:fillRect b="-5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70" name="Rettangolo 169">
                  <a:extLst>
                    <a:ext uri="{FF2B5EF4-FFF2-40B4-BE49-F238E27FC236}">
                      <a16:creationId xmlns:a16="http://schemas.microsoft.com/office/drawing/2014/main" id="{8E2F8DD8-E0E8-4483-94E7-26E83D8EAB09}"/>
                    </a:ext>
                  </a:extLst>
                </p:cNvPr>
                <p:cNvSpPr/>
                <p:nvPr/>
              </p:nvSpPr>
              <p:spPr>
                <a:xfrm>
                  <a:off x="4895903" y="5451081"/>
                  <a:ext cx="471539"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altLang="it-IT" b="0" i="1" dirty="0" smtClean="0">
                                <a:solidFill>
                                  <a:srgbClr val="E71224"/>
                                </a:solidFill>
                                <a:latin typeface="Cambria Math" panose="02040503050406030204" pitchFamily="18" charset="0"/>
                              </a:rPr>
                            </m:ctrlPr>
                          </m:sSubPr>
                          <m:e>
                            <m:r>
                              <a:rPr lang="it-IT" altLang="it-IT" i="1" dirty="0" smtClean="0">
                                <a:solidFill>
                                  <a:srgbClr val="E71224"/>
                                </a:solidFill>
                                <a:latin typeface="Cambria Math" panose="02040503050406030204" pitchFamily="18" charset="0"/>
                              </a:rPr>
                              <m:t>𝜇</m:t>
                            </m:r>
                          </m:e>
                          <m:sub>
                            <m:r>
                              <a:rPr lang="it-IT" altLang="it-IT" b="0" i="1" dirty="0" smtClean="0">
                                <a:solidFill>
                                  <a:srgbClr val="E71224"/>
                                </a:solidFill>
                                <a:latin typeface="Cambria Math" panose="02040503050406030204" pitchFamily="18" charset="0"/>
                              </a:rPr>
                              <m:t>3</m:t>
                            </m:r>
                          </m:sub>
                        </m:sSub>
                      </m:oMath>
                    </m:oMathPara>
                  </a14:m>
                  <a:endParaRPr lang="en-GB" dirty="0"/>
                </a:p>
              </p:txBody>
            </p:sp>
          </mc:Choice>
          <mc:Fallback xmlns="">
            <p:sp>
              <p:nvSpPr>
                <p:cNvPr id="170" name="Rettangolo 169">
                  <a:extLst>
                    <a:ext uri="{FF2B5EF4-FFF2-40B4-BE49-F238E27FC236}">
                      <a16:creationId xmlns:a16="http://schemas.microsoft.com/office/drawing/2014/main" id="{8E2F8DD8-E0E8-4483-94E7-26E83D8EAB09}"/>
                    </a:ext>
                  </a:extLst>
                </p:cNvPr>
                <p:cNvSpPr>
                  <a:spLocks noRot="1" noChangeAspect="1" noMove="1" noResize="1" noEditPoints="1" noAdjustHandles="1" noChangeArrowheads="1" noChangeShapeType="1" noTextEdit="1"/>
                </p:cNvSpPr>
                <p:nvPr/>
              </p:nvSpPr>
              <p:spPr>
                <a:xfrm>
                  <a:off x="4895903" y="5451081"/>
                  <a:ext cx="471539" cy="369332"/>
                </a:xfrm>
                <a:prstGeom prst="rect">
                  <a:avLst/>
                </a:prstGeom>
                <a:blipFill>
                  <a:blip r:embed="rId7"/>
                  <a:stretch>
                    <a:fillRect b="-3279"/>
                  </a:stretch>
                </a:blipFill>
              </p:spPr>
              <p:txBody>
                <a:bodyPr/>
                <a:lstStyle/>
                <a:p>
                  <a:r>
                    <a:rPr lang="en-GB">
                      <a:noFill/>
                    </a:rPr>
                    <a:t> </a:t>
                  </a:r>
                </a:p>
              </p:txBody>
            </p:sp>
          </mc:Fallback>
        </mc:AlternateContent>
      </p:grpSp>
      <p:grpSp>
        <p:nvGrpSpPr>
          <p:cNvPr id="6" name="Gruppo 5">
            <a:extLst>
              <a:ext uri="{FF2B5EF4-FFF2-40B4-BE49-F238E27FC236}">
                <a16:creationId xmlns:a16="http://schemas.microsoft.com/office/drawing/2014/main" id="{A8DDB324-1DAA-40F5-81EE-0F3221A98A38}"/>
              </a:ext>
            </a:extLst>
          </p:cNvPr>
          <p:cNvGrpSpPr/>
          <p:nvPr/>
        </p:nvGrpSpPr>
        <p:grpSpPr>
          <a:xfrm>
            <a:off x="6309072" y="5184501"/>
            <a:ext cx="3238687" cy="1132700"/>
            <a:chOff x="6509428" y="4986894"/>
            <a:chExt cx="3238687" cy="1132700"/>
          </a:xfrm>
        </p:grpSpPr>
        <p:grpSp>
          <p:nvGrpSpPr>
            <p:cNvPr id="73" name="Group 86">
              <a:extLst>
                <a:ext uri="{FF2B5EF4-FFF2-40B4-BE49-F238E27FC236}">
                  <a16:creationId xmlns:a16="http://schemas.microsoft.com/office/drawing/2014/main" id="{16C47002-903C-4FB2-9DF7-EAE5B107AA40}"/>
                </a:ext>
              </a:extLst>
            </p:cNvPr>
            <p:cNvGrpSpPr>
              <a:grpSpLocks/>
            </p:cNvGrpSpPr>
            <p:nvPr/>
          </p:nvGrpSpPr>
          <p:grpSpPr bwMode="auto">
            <a:xfrm>
              <a:off x="6509428" y="4986894"/>
              <a:ext cx="3238687" cy="1132700"/>
              <a:chOff x="1104" y="768"/>
              <a:chExt cx="3216" cy="768"/>
            </a:xfrm>
          </p:grpSpPr>
          <p:sp>
            <p:nvSpPr>
              <p:cNvPr id="74" name="Line 49">
                <a:extLst>
                  <a:ext uri="{FF2B5EF4-FFF2-40B4-BE49-F238E27FC236}">
                    <a16:creationId xmlns:a16="http://schemas.microsoft.com/office/drawing/2014/main" id="{9B98ACF4-0DE9-4B59-B6BA-11F1BCB831D6}"/>
                  </a:ext>
                </a:extLst>
              </p:cNvPr>
              <p:cNvSpPr>
                <a:spLocks noChangeShapeType="1"/>
              </p:cNvSpPr>
              <p:nvPr/>
            </p:nvSpPr>
            <p:spPr bwMode="auto">
              <a:xfrm>
                <a:off x="1440" y="960"/>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5" name="Line 50">
                <a:extLst>
                  <a:ext uri="{FF2B5EF4-FFF2-40B4-BE49-F238E27FC236}">
                    <a16:creationId xmlns:a16="http://schemas.microsoft.com/office/drawing/2014/main" id="{32EC7A32-9C04-43F8-A3B9-B7322EA3BC60}"/>
                  </a:ext>
                </a:extLst>
              </p:cNvPr>
              <p:cNvSpPr>
                <a:spLocks noChangeShapeType="1"/>
              </p:cNvSpPr>
              <p:nvPr/>
            </p:nvSpPr>
            <p:spPr bwMode="auto">
              <a:xfrm>
                <a:off x="1968" y="9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6" name="Line 51">
                <a:extLst>
                  <a:ext uri="{FF2B5EF4-FFF2-40B4-BE49-F238E27FC236}">
                    <a16:creationId xmlns:a16="http://schemas.microsoft.com/office/drawing/2014/main" id="{784BE150-BF73-4CC0-98EA-616C1F51F262}"/>
                  </a:ext>
                </a:extLst>
              </p:cNvPr>
              <p:cNvSpPr>
                <a:spLocks noChangeShapeType="1"/>
              </p:cNvSpPr>
              <p:nvPr/>
            </p:nvSpPr>
            <p:spPr bwMode="auto">
              <a:xfrm flipH="1">
                <a:off x="1440" y="1248"/>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7" name="Line 52">
                <a:extLst>
                  <a:ext uri="{FF2B5EF4-FFF2-40B4-BE49-F238E27FC236}">
                    <a16:creationId xmlns:a16="http://schemas.microsoft.com/office/drawing/2014/main" id="{EEC5E3D4-A5A2-49C2-AF26-44E9DE019E02}"/>
                  </a:ext>
                </a:extLst>
              </p:cNvPr>
              <p:cNvSpPr>
                <a:spLocks noChangeShapeType="1"/>
              </p:cNvSpPr>
              <p:nvPr/>
            </p:nvSpPr>
            <p:spPr bwMode="auto">
              <a:xfrm>
                <a:off x="1872" y="9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8" name="Line 53">
                <a:extLst>
                  <a:ext uri="{FF2B5EF4-FFF2-40B4-BE49-F238E27FC236}">
                    <a16:creationId xmlns:a16="http://schemas.microsoft.com/office/drawing/2014/main" id="{A71E8876-272B-47A1-A25C-D9E78718653F}"/>
                  </a:ext>
                </a:extLst>
              </p:cNvPr>
              <p:cNvSpPr>
                <a:spLocks noChangeShapeType="1"/>
              </p:cNvSpPr>
              <p:nvPr/>
            </p:nvSpPr>
            <p:spPr bwMode="auto">
              <a:xfrm>
                <a:off x="1776" y="9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9" name="Line 54">
                <a:extLst>
                  <a:ext uri="{FF2B5EF4-FFF2-40B4-BE49-F238E27FC236}">
                    <a16:creationId xmlns:a16="http://schemas.microsoft.com/office/drawing/2014/main" id="{2D870913-DF66-461B-842D-07FF44B451F7}"/>
                  </a:ext>
                </a:extLst>
              </p:cNvPr>
              <p:cNvSpPr>
                <a:spLocks noChangeShapeType="1"/>
              </p:cNvSpPr>
              <p:nvPr/>
            </p:nvSpPr>
            <p:spPr bwMode="auto">
              <a:xfrm>
                <a:off x="1680" y="9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0" name="Line 55">
                <a:extLst>
                  <a:ext uri="{FF2B5EF4-FFF2-40B4-BE49-F238E27FC236}">
                    <a16:creationId xmlns:a16="http://schemas.microsoft.com/office/drawing/2014/main" id="{DC01A7BA-1363-4544-B11B-0B660898E742}"/>
                  </a:ext>
                </a:extLst>
              </p:cNvPr>
              <p:cNvSpPr>
                <a:spLocks noChangeShapeType="1"/>
              </p:cNvSpPr>
              <p:nvPr/>
            </p:nvSpPr>
            <p:spPr bwMode="auto">
              <a:xfrm>
                <a:off x="1584" y="9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1" name="Line 56">
                <a:extLst>
                  <a:ext uri="{FF2B5EF4-FFF2-40B4-BE49-F238E27FC236}">
                    <a16:creationId xmlns:a16="http://schemas.microsoft.com/office/drawing/2014/main" id="{C189C5C4-62D4-4070-8F79-FF6C6D94007F}"/>
                  </a:ext>
                </a:extLst>
              </p:cNvPr>
              <p:cNvSpPr>
                <a:spLocks noChangeShapeType="1"/>
              </p:cNvSpPr>
              <p:nvPr/>
            </p:nvSpPr>
            <p:spPr bwMode="auto">
              <a:xfrm>
                <a:off x="1104" y="1056"/>
                <a:ext cx="336"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2" name="Oval 57">
                <a:extLst>
                  <a:ext uri="{FF2B5EF4-FFF2-40B4-BE49-F238E27FC236}">
                    <a16:creationId xmlns:a16="http://schemas.microsoft.com/office/drawing/2014/main" id="{209F9D10-7BC3-496A-9129-BAB0A8A92E80}"/>
                  </a:ext>
                </a:extLst>
              </p:cNvPr>
              <p:cNvSpPr>
                <a:spLocks noChangeArrowheads="1"/>
              </p:cNvSpPr>
              <p:nvPr/>
            </p:nvSpPr>
            <p:spPr bwMode="auto">
              <a:xfrm>
                <a:off x="2160" y="912"/>
                <a:ext cx="465" cy="384"/>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en-US" altLang="en-US" sz="2400">
                  <a:latin typeface="Comic Sans MS" panose="030F0702030302020204" pitchFamily="66" charset="0"/>
                </a:endParaRPr>
              </a:p>
            </p:txBody>
          </p:sp>
          <p:sp>
            <p:nvSpPr>
              <p:cNvPr id="84" name="Line 59">
                <a:extLst>
                  <a:ext uri="{FF2B5EF4-FFF2-40B4-BE49-F238E27FC236}">
                    <a16:creationId xmlns:a16="http://schemas.microsoft.com/office/drawing/2014/main" id="{D8FFA76A-D9DC-4F0E-BCCA-5E2A38C89143}"/>
                  </a:ext>
                </a:extLst>
              </p:cNvPr>
              <p:cNvSpPr>
                <a:spLocks noChangeShapeType="1"/>
              </p:cNvSpPr>
              <p:nvPr/>
            </p:nvSpPr>
            <p:spPr bwMode="auto">
              <a:xfrm>
                <a:off x="1968" y="1104"/>
                <a:ext cx="1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5" name="Line 60">
                <a:extLst>
                  <a:ext uri="{FF2B5EF4-FFF2-40B4-BE49-F238E27FC236}">
                    <a16:creationId xmlns:a16="http://schemas.microsoft.com/office/drawing/2014/main" id="{DAFCD779-9983-456A-80F6-0C7CDFCFBF20}"/>
                  </a:ext>
                </a:extLst>
              </p:cNvPr>
              <p:cNvSpPr>
                <a:spLocks noChangeShapeType="1"/>
              </p:cNvSpPr>
              <p:nvPr/>
            </p:nvSpPr>
            <p:spPr bwMode="auto">
              <a:xfrm>
                <a:off x="2880" y="960"/>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6" name="Line 61">
                <a:extLst>
                  <a:ext uri="{FF2B5EF4-FFF2-40B4-BE49-F238E27FC236}">
                    <a16:creationId xmlns:a16="http://schemas.microsoft.com/office/drawing/2014/main" id="{FDC24386-E14C-4A28-864B-144C1D7E27F8}"/>
                  </a:ext>
                </a:extLst>
              </p:cNvPr>
              <p:cNvSpPr>
                <a:spLocks noChangeShapeType="1"/>
              </p:cNvSpPr>
              <p:nvPr/>
            </p:nvSpPr>
            <p:spPr bwMode="auto">
              <a:xfrm>
                <a:off x="3408" y="9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7" name="Line 62">
                <a:extLst>
                  <a:ext uri="{FF2B5EF4-FFF2-40B4-BE49-F238E27FC236}">
                    <a16:creationId xmlns:a16="http://schemas.microsoft.com/office/drawing/2014/main" id="{9CD77A89-3167-4138-990C-CDF505E3B2CC}"/>
                  </a:ext>
                </a:extLst>
              </p:cNvPr>
              <p:cNvSpPr>
                <a:spLocks noChangeShapeType="1"/>
              </p:cNvSpPr>
              <p:nvPr/>
            </p:nvSpPr>
            <p:spPr bwMode="auto">
              <a:xfrm flipH="1">
                <a:off x="2880" y="1248"/>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8" name="Line 63">
                <a:extLst>
                  <a:ext uri="{FF2B5EF4-FFF2-40B4-BE49-F238E27FC236}">
                    <a16:creationId xmlns:a16="http://schemas.microsoft.com/office/drawing/2014/main" id="{3F5A80A4-A1E7-4A42-91BF-5E0614114702}"/>
                  </a:ext>
                </a:extLst>
              </p:cNvPr>
              <p:cNvSpPr>
                <a:spLocks noChangeShapeType="1"/>
              </p:cNvSpPr>
              <p:nvPr/>
            </p:nvSpPr>
            <p:spPr bwMode="auto">
              <a:xfrm>
                <a:off x="3312" y="9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9" name="Line 64">
                <a:extLst>
                  <a:ext uri="{FF2B5EF4-FFF2-40B4-BE49-F238E27FC236}">
                    <a16:creationId xmlns:a16="http://schemas.microsoft.com/office/drawing/2014/main" id="{B641F479-BE0B-4BF0-BFB6-DF0B5D2927FB}"/>
                  </a:ext>
                </a:extLst>
              </p:cNvPr>
              <p:cNvSpPr>
                <a:spLocks noChangeShapeType="1"/>
              </p:cNvSpPr>
              <p:nvPr/>
            </p:nvSpPr>
            <p:spPr bwMode="auto">
              <a:xfrm>
                <a:off x="3216" y="9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0" name="Line 65">
                <a:extLst>
                  <a:ext uri="{FF2B5EF4-FFF2-40B4-BE49-F238E27FC236}">
                    <a16:creationId xmlns:a16="http://schemas.microsoft.com/office/drawing/2014/main" id="{B1A3140E-DED4-48F8-A6DE-7013FC8710E3}"/>
                  </a:ext>
                </a:extLst>
              </p:cNvPr>
              <p:cNvSpPr>
                <a:spLocks noChangeShapeType="1"/>
              </p:cNvSpPr>
              <p:nvPr/>
            </p:nvSpPr>
            <p:spPr bwMode="auto">
              <a:xfrm>
                <a:off x="3120" y="9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1" name="Line 66">
                <a:extLst>
                  <a:ext uri="{FF2B5EF4-FFF2-40B4-BE49-F238E27FC236}">
                    <a16:creationId xmlns:a16="http://schemas.microsoft.com/office/drawing/2014/main" id="{70848125-4C98-497E-9432-E2F4E5526F48}"/>
                  </a:ext>
                </a:extLst>
              </p:cNvPr>
              <p:cNvSpPr>
                <a:spLocks noChangeShapeType="1"/>
              </p:cNvSpPr>
              <p:nvPr/>
            </p:nvSpPr>
            <p:spPr bwMode="auto">
              <a:xfrm>
                <a:off x="3024" y="960"/>
                <a:ext cx="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2" name="Line 67">
                <a:extLst>
                  <a:ext uri="{FF2B5EF4-FFF2-40B4-BE49-F238E27FC236}">
                    <a16:creationId xmlns:a16="http://schemas.microsoft.com/office/drawing/2014/main" id="{300136AB-4FEF-41B5-820E-5EDB28651C02}"/>
                  </a:ext>
                </a:extLst>
              </p:cNvPr>
              <p:cNvSpPr>
                <a:spLocks noChangeShapeType="1"/>
              </p:cNvSpPr>
              <p:nvPr/>
            </p:nvSpPr>
            <p:spPr bwMode="auto">
              <a:xfrm>
                <a:off x="2655" y="1104"/>
                <a:ext cx="22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3" name="Oval 68">
                <a:extLst>
                  <a:ext uri="{FF2B5EF4-FFF2-40B4-BE49-F238E27FC236}">
                    <a16:creationId xmlns:a16="http://schemas.microsoft.com/office/drawing/2014/main" id="{86341AB7-ED35-4284-BB69-E77B42505B47}"/>
                  </a:ext>
                </a:extLst>
              </p:cNvPr>
              <p:cNvSpPr>
                <a:spLocks noChangeArrowheads="1"/>
              </p:cNvSpPr>
              <p:nvPr/>
            </p:nvSpPr>
            <p:spPr bwMode="auto">
              <a:xfrm>
                <a:off x="3600" y="912"/>
                <a:ext cx="432" cy="384"/>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en-US" altLang="en-US" sz="2400">
                  <a:latin typeface="Comic Sans MS" panose="030F0702030302020204" pitchFamily="66" charset="0"/>
                </a:endParaRPr>
              </a:p>
            </p:txBody>
          </p:sp>
          <p:sp>
            <p:nvSpPr>
              <p:cNvPr id="95" name="Line 70">
                <a:extLst>
                  <a:ext uri="{FF2B5EF4-FFF2-40B4-BE49-F238E27FC236}">
                    <a16:creationId xmlns:a16="http://schemas.microsoft.com/office/drawing/2014/main" id="{8B8D26FE-DC63-4284-85F1-8A0C5DA9F0A6}"/>
                  </a:ext>
                </a:extLst>
              </p:cNvPr>
              <p:cNvSpPr>
                <a:spLocks noChangeShapeType="1"/>
              </p:cNvSpPr>
              <p:nvPr/>
            </p:nvSpPr>
            <p:spPr bwMode="auto">
              <a:xfrm>
                <a:off x="3408" y="1104"/>
                <a:ext cx="1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6" name="Line 71">
                <a:extLst>
                  <a:ext uri="{FF2B5EF4-FFF2-40B4-BE49-F238E27FC236}">
                    <a16:creationId xmlns:a16="http://schemas.microsoft.com/office/drawing/2014/main" id="{47C82036-C168-4619-B86F-142486B5B95C}"/>
                  </a:ext>
                </a:extLst>
              </p:cNvPr>
              <p:cNvSpPr>
                <a:spLocks noChangeShapeType="1"/>
              </p:cNvSpPr>
              <p:nvPr/>
            </p:nvSpPr>
            <p:spPr bwMode="auto">
              <a:xfrm>
                <a:off x="3984" y="1104"/>
                <a:ext cx="3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7" name="Line 72">
                <a:extLst>
                  <a:ext uri="{FF2B5EF4-FFF2-40B4-BE49-F238E27FC236}">
                    <a16:creationId xmlns:a16="http://schemas.microsoft.com/office/drawing/2014/main" id="{7C426AFC-EB9C-4C31-8E40-07E8730885B5}"/>
                  </a:ext>
                </a:extLst>
              </p:cNvPr>
              <p:cNvSpPr>
                <a:spLocks noChangeShapeType="1"/>
              </p:cNvSpPr>
              <p:nvPr/>
            </p:nvSpPr>
            <p:spPr bwMode="auto">
              <a:xfrm>
                <a:off x="2640" y="1008"/>
                <a:ext cx="24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8" name="Line 73">
                <a:extLst>
                  <a:ext uri="{FF2B5EF4-FFF2-40B4-BE49-F238E27FC236}">
                    <a16:creationId xmlns:a16="http://schemas.microsoft.com/office/drawing/2014/main" id="{88F43DB3-8DEE-4338-954B-FFA366963D08}"/>
                  </a:ext>
                </a:extLst>
              </p:cNvPr>
              <p:cNvSpPr>
                <a:spLocks noChangeShapeType="1"/>
              </p:cNvSpPr>
              <p:nvPr/>
            </p:nvSpPr>
            <p:spPr bwMode="auto">
              <a:xfrm flipH="1">
                <a:off x="1104" y="1536"/>
                <a:ext cx="321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9" name="Line 74">
                <a:extLst>
                  <a:ext uri="{FF2B5EF4-FFF2-40B4-BE49-F238E27FC236}">
                    <a16:creationId xmlns:a16="http://schemas.microsoft.com/office/drawing/2014/main" id="{CC076F51-31C1-49FB-948D-ABDA381C5C3C}"/>
                  </a:ext>
                </a:extLst>
              </p:cNvPr>
              <p:cNvSpPr>
                <a:spLocks noChangeShapeType="1"/>
              </p:cNvSpPr>
              <p:nvPr/>
            </p:nvSpPr>
            <p:spPr bwMode="auto">
              <a:xfrm>
                <a:off x="1104" y="1056"/>
                <a:ext cx="0" cy="48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0" name="Line 75">
                <a:extLst>
                  <a:ext uri="{FF2B5EF4-FFF2-40B4-BE49-F238E27FC236}">
                    <a16:creationId xmlns:a16="http://schemas.microsoft.com/office/drawing/2014/main" id="{644409DD-89B1-42D6-BA49-A227AD8D2F5C}"/>
                  </a:ext>
                </a:extLst>
              </p:cNvPr>
              <p:cNvSpPr>
                <a:spLocks noChangeShapeType="1"/>
              </p:cNvSpPr>
              <p:nvPr/>
            </p:nvSpPr>
            <p:spPr bwMode="auto">
              <a:xfrm flipV="1">
                <a:off x="4320" y="768"/>
                <a:ext cx="0" cy="76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1" name="Line 76">
                <a:extLst>
                  <a:ext uri="{FF2B5EF4-FFF2-40B4-BE49-F238E27FC236}">
                    <a16:creationId xmlns:a16="http://schemas.microsoft.com/office/drawing/2014/main" id="{1E850754-33E9-4917-A155-8F6A560B4691}"/>
                  </a:ext>
                </a:extLst>
              </p:cNvPr>
              <p:cNvSpPr>
                <a:spLocks noChangeShapeType="1"/>
              </p:cNvSpPr>
              <p:nvPr/>
            </p:nvSpPr>
            <p:spPr bwMode="auto">
              <a:xfrm flipH="1">
                <a:off x="2640" y="768"/>
                <a:ext cx="168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2" name="Line 77">
                <a:extLst>
                  <a:ext uri="{FF2B5EF4-FFF2-40B4-BE49-F238E27FC236}">
                    <a16:creationId xmlns:a16="http://schemas.microsoft.com/office/drawing/2014/main" id="{A474052D-D44F-48B5-A3DE-6701A650247E}"/>
                  </a:ext>
                </a:extLst>
              </p:cNvPr>
              <p:cNvSpPr>
                <a:spLocks noChangeShapeType="1"/>
              </p:cNvSpPr>
              <p:nvPr/>
            </p:nvSpPr>
            <p:spPr bwMode="auto">
              <a:xfrm>
                <a:off x="2640" y="768"/>
                <a:ext cx="0" cy="2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mc:AlternateContent xmlns:mc="http://schemas.openxmlformats.org/markup-compatibility/2006" xmlns:a14="http://schemas.microsoft.com/office/drawing/2010/main">
          <mc:Choice Requires="a14">
            <p:sp>
              <p:nvSpPr>
                <p:cNvPr id="171" name="Rettangolo 170">
                  <a:extLst>
                    <a:ext uri="{FF2B5EF4-FFF2-40B4-BE49-F238E27FC236}">
                      <a16:creationId xmlns:a16="http://schemas.microsoft.com/office/drawing/2014/main" id="{17FB1102-D5FB-4604-AE2F-8F1D14A80BF1}"/>
                    </a:ext>
                  </a:extLst>
                </p:cNvPr>
                <p:cNvSpPr/>
                <p:nvPr/>
              </p:nvSpPr>
              <p:spPr>
                <a:xfrm>
                  <a:off x="7628238" y="5251148"/>
                  <a:ext cx="446748" cy="37238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altLang="it-IT" b="0" i="1" dirty="0" smtClean="0">
                                <a:solidFill>
                                  <a:srgbClr val="E71224"/>
                                </a:solidFill>
                                <a:latin typeface="Cambria Math" panose="02040503050406030204" pitchFamily="18" charset="0"/>
                              </a:rPr>
                            </m:ctrlPr>
                          </m:sSubPr>
                          <m:e>
                            <m:r>
                              <a:rPr lang="it-IT" altLang="it-IT" i="1" dirty="0" smtClean="0">
                                <a:solidFill>
                                  <a:srgbClr val="E71224"/>
                                </a:solidFill>
                                <a:latin typeface="Cambria Math" panose="02040503050406030204" pitchFamily="18" charset="0"/>
                              </a:rPr>
                              <m:t>𝜇</m:t>
                            </m:r>
                          </m:e>
                          <m:sub>
                            <m:r>
                              <a:rPr lang="it-IT" altLang="it-IT" b="0" i="1" dirty="0" smtClean="0">
                                <a:solidFill>
                                  <a:srgbClr val="E71224"/>
                                </a:solidFill>
                                <a:latin typeface="Cambria Math" panose="02040503050406030204" pitchFamily="18" charset="0"/>
                              </a:rPr>
                              <m:t>1</m:t>
                            </m:r>
                          </m:sub>
                        </m:sSub>
                      </m:oMath>
                    </m:oMathPara>
                  </a14:m>
                  <a:endParaRPr lang="en-GB" dirty="0"/>
                </a:p>
              </p:txBody>
            </p:sp>
          </mc:Choice>
          <mc:Fallback xmlns="">
            <p:sp>
              <p:nvSpPr>
                <p:cNvPr id="171" name="Rettangolo 170">
                  <a:extLst>
                    <a:ext uri="{FF2B5EF4-FFF2-40B4-BE49-F238E27FC236}">
                      <a16:creationId xmlns:a16="http://schemas.microsoft.com/office/drawing/2014/main" id="{17FB1102-D5FB-4604-AE2F-8F1D14A80BF1}"/>
                    </a:ext>
                  </a:extLst>
                </p:cNvPr>
                <p:cNvSpPr>
                  <a:spLocks noRot="1" noChangeAspect="1" noMove="1" noResize="1" noEditPoints="1" noAdjustHandles="1" noChangeArrowheads="1" noChangeShapeType="1" noTextEdit="1"/>
                </p:cNvSpPr>
                <p:nvPr/>
              </p:nvSpPr>
              <p:spPr>
                <a:xfrm>
                  <a:off x="7628238" y="5251148"/>
                  <a:ext cx="446748" cy="372380"/>
                </a:xfrm>
                <a:prstGeom prst="rect">
                  <a:avLst/>
                </a:prstGeom>
                <a:blipFill>
                  <a:blip r:embed="rId8"/>
                  <a:stretch>
                    <a:fillRect b="-327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72" name="Rettangolo 171">
                  <a:extLst>
                    <a:ext uri="{FF2B5EF4-FFF2-40B4-BE49-F238E27FC236}">
                      <a16:creationId xmlns:a16="http://schemas.microsoft.com/office/drawing/2014/main" id="{FA96D23E-0D61-41C7-BC07-C1A2D010B9A7}"/>
                    </a:ext>
                  </a:extLst>
                </p:cNvPr>
                <p:cNvSpPr/>
                <p:nvPr/>
              </p:nvSpPr>
              <p:spPr>
                <a:xfrm>
                  <a:off x="9027382" y="5279841"/>
                  <a:ext cx="471539"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altLang="it-IT" b="0" i="1" dirty="0" smtClean="0">
                                <a:solidFill>
                                  <a:srgbClr val="E71224"/>
                                </a:solidFill>
                                <a:latin typeface="Cambria Math" panose="02040503050406030204" pitchFamily="18" charset="0"/>
                              </a:rPr>
                            </m:ctrlPr>
                          </m:sSubPr>
                          <m:e>
                            <m:r>
                              <a:rPr lang="it-IT" altLang="it-IT" i="1" dirty="0" smtClean="0">
                                <a:solidFill>
                                  <a:srgbClr val="E71224"/>
                                </a:solidFill>
                                <a:latin typeface="Cambria Math" panose="02040503050406030204" pitchFamily="18" charset="0"/>
                              </a:rPr>
                              <m:t>𝜇</m:t>
                            </m:r>
                          </m:e>
                          <m:sub>
                            <m:r>
                              <a:rPr lang="it-IT" altLang="it-IT" b="0" i="1" dirty="0" smtClean="0">
                                <a:solidFill>
                                  <a:srgbClr val="E71224"/>
                                </a:solidFill>
                                <a:latin typeface="Cambria Math" panose="02040503050406030204" pitchFamily="18" charset="0"/>
                              </a:rPr>
                              <m:t>2</m:t>
                            </m:r>
                          </m:sub>
                        </m:sSub>
                      </m:oMath>
                    </m:oMathPara>
                  </a14:m>
                  <a:endParaRPr lang="en-GB" dirty="0"/>
                </a:p>
              </p:txBody>
            </p:sp>
          </mc:Choice>
          <mc:Fallback xmlns="">
            <p:sp>
              <p:nvSpPr>
                <p:cNvPr id="172" name="Rettangolo 171">
                  <a:extLst>
                    <a:ext uri="{FF2B5EF4-FFF2-40B4-BE49-F238E27FC236}">
                      <a16:creationId xmlns:a16="http://schemas.microsoft.com/office/drawing/2014/main" id="{FA96D23E-0D61-41C7-BC07-C1A2D010B9A7}"/>
                    </a:ext>
                  </a:extLst>
                </p:cNvPr>
                <p:cNvSpPr>
                  <a:spLocks noRot="1" noChangeAspect="1" noMove="1" noResize="1" noEditPoints="1" noAdjustHandles="1" noChangeArrowheads="1" noChangeShapeType="1" noTextEdit="1"/>
                </p:cNvSpPr>
                <p:nvPr/>
              </p:nvSpPr>
              <p:spPr>
                <a:xfrm>
                  <a:off x="9027382" y="5279841"/>
                  <a:ext cx="471539" cy="369332"/>
                </a:xfrm>
                <a:prstGeom prst="rect">
                  <a:avLst/>
                </a:prstGeom>
                <a:blipFill>
                  <a:blip r:embed="rId9"/>
                  <a:stretch>
                    <a:fillRect b="-5000"/>
                  </a:stretch>
                </a:blipFill>
              </p:spPr>
              <p:txBody>
                <a:bodyPr/>
                <a:lstStyle/>
                <a:p>
                  <a:r>
                    <a:rPr lang="en-GB">
                      <a:noFill/>
                    </a:rPr>
                    <a:t> </a:t>
                  </a:r>
                </a:p>
              </p:txBody>
            </p:sp>
          </mc:Fallback>
        </mc:AlternateContent>
      </p:grpSp>
      <p:sp>
        <p:nvSpPr>
          <p:cNvPr id="167" name="Rettangolo 166">
            <a:extLst>
              <a:ext uri="{FF2B5EF4-FFF2-40B4-BE49-F238E27FC236}">
                <a16:creationId xmlns:a16="http://schemas.microsoft.com/office/drawing/2014/main" id="{2D21600E-B0EB-4FCD-A90E-A72F74E4FBBD}"/>
              </a:ext>
            </a:extLst>
          </p:cNvPr>
          <p:cNvSpPr/>
          <p:nvPr/>
        </p:nvSpPr>
        <p:spPr>
          <a:xfrm>
            <a:off x="2788930" y="2596324"/>
            <a:ext cx="904671" cy="430887"/>
          </a:xfrm>
          <a:prstGeom prst="rect">
            <a:avLst/>
          </a:prstGeom>
        </p:spPr>
        <p:txBody>
          <a:bodyPr wrap="none">
            <a:spAutoFit/>
          </a:bodyPr>
          <a:lstStyle/>
          <a:p>
            <a:r>
              <a:rPr lang="en-US" sz="2200" dirty="0">
                <a:solidFill>
                  <a:srgbClr val="E71224"/>
                </a:solidFill>
              </a:rPr>
              <a:t>N jobs</a:t>
            </a:r>
            <a:endParaRPr lang="en-GB" sz="2200" dirty="0"/>
          </a:p>
        </p:txBody>
      </p:sp>
      <p:sp>
        <p:nvSpPr>
          <p:cNvPr id="174" name="Rettangolo con angoli arrotondati 173">
            <a:extLst>
              <a:ext uri="{FF2B5EF4-FFF2-40B4-BE49-F238E27FC236}">
                <a16:creationId xmlns:a16="http://schemas.microsoft.com/office/drawing/2014/main" id="{FD3BB116-7146-465B-B7F6-E04465D0861D}"/>
              </a:ext>
            </a:extLst>
          </p:cNvPr>
          <p:cNvSpPr/>
          <p:nvPr/>
        </p:nvSpPr>
        <p:spPr>
          <a:xfrm>
            <a:off x="273048" y="4013408"/>
            <a:ext cx="9652345" cy="3254685"/>
          </a:xfrm>
          <a:prstGeom prst="roundRect">
            <a:avLst>
              <a:gd name="adj" fmla="val 12755"/>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Tree>
    <p:extLst>
      <p:ext uri="{BB962C8B-B14F-4D97-AF65-F5344CB8AC3E}">
        <p14:creationId xmlns:p14="http://schemas.microsoft.com/office/powerpoint/2010/main" val="20482099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CECAD03-7FF5-4C22-873C-DD4A7D3C1F98}"/>
              </a:ext>
            </a:extLst>
          </p:cNvPr>
          <p:cNvSpPr>
            <a:spLocks noGrp="1"/>
          </p:cNvSpPr>
          <p:nvPr>
            <p:ph type="title"/>
          </p:nvPr>
        </p:nvSpPr>
        <p:spPr/>
        <p:txBody>
          <a:bodyPr/>
          <a:lstStyle/>
          <a:p>
            <a:r>
              <a:rPr lang="it-IT" dirty="0"/>
              <a:t>Queuing Network </a:t>
            </a:r>
            <a:r>
              <a:rPr lang="it-IT" dirty="0" err="1"/>
              <a:t>Notation</a:t>
            </a:r>
            <a:endParaRPr lang="en-GB" dirty="0"/>
          </a:p>
        </p:txBody>
      </p:sp>
      <mc:AlternateContent xmlns:mc="http://schemas.openxmlformats.org/markup-compatibility/2006" xmlns:a14="http://schemas.microsoft.com/office/drawing/2010/main">
        <mc:Choice Requires="a14">
          <p:sp>
            <p:nvSpPr>
              <p:cNvPr id="3" name="Segnaposto contenuto 2">
                <a:extLst>
                  <a:ext uri="{FF2B5EF4-FFF2-40B4-BE49-F238E27FC236}">
                    <a16:creationId xmlns:a16="http://schemas.microsoft.com/office/drawing/2014/main" id="{B27069C1-6C21-448C-B286-61A45D49BCCC}"/>
                  </a:ext>
                </a:extLst>
              </p:cNvPr>
              <p:cNvSpPr>
                <a:spLocks noGrp="1"/>
              </p:cNvSpPr>
              <p:nvPr>
                <p:ph idx="1"/>
              </p:nvPr>
            </p:nvSpPr>
            <p:spPr/>
            <p:txBody>
              <a:bodyPr/>
              <a:lstStyle/>
              <a:p>
                <a:r>
                  <a:rPr lang="en-US" dirty="0"/>
                  <a:t>Consider a QN of </a:t>
                </a:r>
                <a14:m>
                  <m:oMath xmlns:m="http://schemas.openxmlformats.org/officeDocument/2006/math">
                    <m:r>
                      <a:rPr lang="en-US" i="1" dirty="0" smtClean="0">
                        <a:solidFill>
                          <a:srgbClr val="E71224"/>
                        </a:solidFill>
                        <a:latin typeface="Cambria Math" panose="02040503050406030204" pitchFamily="18" charset="0"/>
                      </a:rPr>
                      <m:t>𝑣</m:t>
                    </m:r>
                  </m:oMath>
                </a14:m>
                <a:r>
                  <a:rPr lang="en-US" dirty="0"/>
                  <a:t> nodes (queues).</a:t>
                </a:r>
              </a:p>
              <a:p>
                <a:endParaRPr lang="en-US" sz="500" dirty="0"/>
              </a:p>
              <a:p>
                <a:r>
                  <a:rPr lang="en-US" altLang="it-IT" dirty="0"/>
                  <a:t>Let </a:t>
                </a:r>
                <a14:m>
                  <m:oMath xmlns:m="http://schemas.openxmlformats.org/officeDocument/2006/math">
                    <m:sSub>
                      <m:sSubPr>
                        <m:ctrlPr>
                          <a:rPr lang="it-IT" altLang="it-IT" i="1" smtClean="0">
                            <a:solidFill>
                              <a:srgbClr val="E71224"/>
                            </a:solidFill>
                            <a:latin typeface="Cambria Math" panose="02040503050406030204" pitchFamily="18" charset="0"/>
                          </a:rPr>
                        </m:ctrlPr>
                      </m:sSubPr>
                      <m:e>
                        <m:r>
                          <a:rPr lang="it-IT" altLang="it-IT" i="1">
                            <a:solidFill>
                              <a:srgbClr val="E71224"/>
                            </a:solidFill>
                            <a:latin typeface="Cambria Math" panose="02040503050406030204" pitchFamily="18" charset="0"/>
                          </a:rPr>
                          <m:t>𝑋</m:t>
                        </m:r>
                      </m:e>
                      <m:sub>
                        <m:r>
                          <a:rPr lang="it-IT" altLang="it-IT" i="1">
                            <a:solidFill>
                              <a:srgbClr val="E71224"/>
                            </a:solidFill>
                            <a:latin typeface="Cambria Math" panose="02040503050406030204" pitchFamily="18" charset="0"/>
                          </a:rPr>
                          <m:t>𝑖</m:t>
                        </m:r>
                      </m:sub>
                    </m:sSub>
                  </m:oMath>
                </a14:m>
                <a:r>
                  <a:rPr lang="en-US" altLang="it-IT" dirty="0"/>
                  <a:t> be the </a:t>
                </a:r>
                <a:r>
                  <a:rPr lang="en-US" altLang="it-IT" b="1" dirty="0" err="1">
                    <a:solidFill>
                      <a:srgbClr val="E71224"/>
                    </a:solidFill>
                  </a:rPr>
                  <a:t>r.v.</a:t>
                </a:r>
                <a:r>
                  <a:rPr lang="en-US" altLang="it-IT" b="1" dirty="0">
                    <a:solidFill>
                      <a:srgbClr val="E71224"/>
                    </a:solidFill>
                  </a:rPr>
                  <a:t> </a:t>
                </a:r>
                <a:r>
                  <a:rPr lang="en-US" altLang="it-IT" dirty="0"/>
                  <a:t>associated with </a:t>
                </a:r>
                <a:r>
                  <a:rPr lang="en-US" altLang="it-IT" b="1" dirty="0"/>
                  <a:t>#costumers in the  </a:t>
                </a:r>
                <a14:m>
                  <m:oMath xmlns:m="http://schemas.openxmlformats.org/officeDocument/2006/math">
                    <m:r>
                      <a:rPr lang="it-IT" b="1" i="1" dirty="0">
                        <a:solidFill>
                          <a:srgbClr val="E71224"/>
                        </a:solidFill>
                        <a:latin typeface="Cambria Math" panose="02040503050406030204" pitchFamily="18" charset="0"/>
                      </a:rPr>
                      <m:t>𝒊</m:t>
                    </m:r>
                  </m:oMath>
                </a14:m>
                <a:r>
                  <a:rPr lang="en-US" altLang="it-IT" b="1" dirty="0"/>
                  <a:t>-</a:t>
                </a:r>
                <a:r>
                  <a:rPr lang="en-US" altLang="it-IT" b="1" dirty="0" err="1"/>
                  <a:t>th</a:t>
                </a:r>
                <a:r>
                  <a:rPr lang="en-US" altLang="it-IT" b="1" dirty="0"/>
                  <a:t> station</a:t>
                </a:r>
              </a:p>
              <a:p>
                <a:endParaRPr lang="en-US" altLang="it-IT" sz="500" dirty="0"/>
              </a:p>
              <a:p>
                <a:r>
                  <a:rPr lang="en-US" altLang="it-IT" dirty="0"/>
                  <a:t>Let </a:t>
                </a:r>
                <a14:m>
                  <m:oMath xmlns:m="http://schemas.openxmlformats.org/officeDocument/2006/math">
                    <m:sSub>
                      <m:sSubPr>
                        <m:ctrlPr>
                          <a:rPr lang="it-IT" altLang="it-IT" i="1">
                            <a:solidFill>
                              <a:srgbClr val="E71224"/>
                            </a:solidFill>
                            <a:latin typeface="Cambria Math" panose="02040503050406030204" pitchFamily="18" charset="0"/>
                          </a:rPr>
                        </m:ctrlPr>
                      </m:sSubPr>
                      <m:e>
                        <m:r>
                          <a:rPr lang="it-IT" altLang="it-IT" i="1">
                            <a:solidFill>
                              <a:srgbClr val="E71224"/>
                            </a:solidFill>
                            <a:latin typeface="Cambria Math" panose="02040503050406030204" pitchFamily="18" charset="0"/>
                          </a:rPr>
                          <m:t>𝑥</m:t>
                        </m:r>
                      </m:e>
                      <m:sub>
                        <m:r>
                          <a:rPr lang="it-IT" altLang="it-IT" i="1">
                            <a:solidFill>
                              <a:srgbClr val="E71224"/>
                            </a:solidFill>
                            <a:latin typeface="Cambria Math" panose="02040503050406030204" pitchFamily="18" charset="0"/>
                          </a:rPr>
                          <m:t>𝑖</m:t>
                        </m:r>
                      </m:sub>
                    </m:sSub>
                  </m:oMath>
                </a14:m>
                <a:r>
                  <a:rPr lang="en-US" altLang="it-IT" dirty="0"/>
                  <a:t> be the </a:t>
                </a:r>
                <a:r>
                  <a:rPr lang="en-US" altLang="it-IT" b="1" dirty="0"/>
                  <a:t>#costumer in the </a:t>
                </a:r>
                <a14:m>
                  <m:oMath xmlns:m="http://schemas.openxmlformats.org/officeDocument/2006/math">
                    <m:r>
                      <a:rPr lang="it-IT" b="1" i="1" dirty="0">
                        <a:solidFill>
                          <a:srgbClr val="E71224"/>
                        </a:solidFill>
                        <a:latin typeface="Cambria Math" panose="02040503050406030204" pitchFamily="18" charset="0"/>
                      </a:rPr>
                      <m:t>𝒊</m:t>
                    </m:r>
                  </m:oMath>
                </a14:m>
                <a:r>
                  <a:rPr lang="en-US" altLang="it-IT" b="1" dirty="0"/>
                  <a:t>-</a:t>
                </a:r>
                <a:r>
                  <a:rPr lang="en-US" altLang="it-IT" b="1" dirty="0" err="1"/>
                  <a:t>th</a:t>
                </a:r>
                <a:r>
                  <a:rPr lang="en-US" altLang="it-IT" b="1" dirty="0"/>
                  <a:t> station</a:t>
                </a:r>
              </a:p>
              <a:p>
                <a:endParaRPr lang="en-US" altLang="it-IT" sz="500" dirty="0"/>
              </a:p>
              <a:p>
                <a:r>
                  <a:rPr lang="en-US" altLang="it-IT" dirty="0"/>
                  <a:t>We define the following </a:t>
                </a:r>
                <a:r>
                  <a:rPr lang="en-US" altLang="it-IT" b="1" dirty="0"/>
                  <a:t>row</a:t>
                </a:r>
                <a:r>
                  <a:rPr lang="en-US" altLang="it-IT" dirty="0"/>
                  <a:t> </a:t>
                </a:r>
                <a:r>
                  <a:rPr lang="en-US" altLang="it-IT" b="1" dirty="0"/>
                  <a:t>vectors</a:t>
                </a:r>
              </a:p>
              <a:p>
                <a:endParaRPr lang="en-US" altLang="it-IT" dirty="0"/>
              </a:p>
              <a:p>
                <a:endParaRPr lang="en-US" altLang="it-IT" dirty="0"/>
              </a:p>
              <a:p>
                <a:pPr marL="0" indent="0">
                  <a:buNone/>
                </a:pPr>
                <a:endParaRPr lang="en-US" altLang="it-IT" dirty="0"/>
              </a:p>
              <a:p>
                <a:pPr>
                  <a:lnSpc>
                    <a:spcPct val="100000"/>
                  </a:lnSpc>
                </a:pPr>
                <a:r>
                  <a:rPr lang="en-US" altLang="it-IT" dirty="0"/>
                  <a:t>Then the </a:t>
                </a:r>
                <a:r>
                  <a:rPr lang="en-US" altLang="it-IT" b="1" dirty="0"/>
                  <a:t>probability</a:t>
                </a:r>
                <a:r>
                  <a:rPr lang="en-US" altLang="it-IT" dirty="0"/>
                  <a:t> of having a given </a:t>
                </a:r>
                <a:r>
                  <a:rPr lang="en-US" altLang="it-IT" b="1" dirty="0"/>
                  <a:t>deployment of costumes </a:t>
                </a:r>
                <a:r>
                  <a:rPr lang="en-US" altLang="it-IT" dirty="0"/>
                  <a:t>within the system is denoted by the next </a:t>
                </a:r>
                <a:r>
                  <a:rPr lang="en-US" altLang="it-IT" b="1" dirty="0">
                    <a:solidFill>
                      <a:srgbClr val="E71224"/>
                    </a:solidFill>
                  </a:rPr>
                  <a:t>joint probability distribution function</a:t>
                </a:r>
              </a:p>
              <a:p>
                <a:endParaRPr lang="en-US" altLang="it-IT" dirty="0"/>
              </a:p>
              <a:p>
                <a:endParaRPr lang="en-US" altLang="it-IT" dirty="0"/>
              </a:p>
              <a:p>
                <a:endParaRPr lang="en-US" altLang="it-IT" dirty="0"/>
              </a:p>
              <a:p>
                <a:endParaRPr lang="en-US" altLang="it-IT" dirty="0"/>
              </a:p>
              <a:p>
                <a:endParaRPr lang="en-US" altLang="it-IT" dirty="0"/>
              </a:p>
              <a:p>
                <a:endParaRPr lang="en-US" dirty="0"/>
              </a:p>
            </p:txBody>
          </p:sp>
        </mc:Choice>
        <mc:Fallback xmlns="">
          <p:sp>
            <p:nvSpPr>
              <p:cNvPr id="3" name="Segnaposto contenuto 2">
                <a:extLst>
                  <a:ext uri="{FF2B5EF4-FFF2-40B4-BE49-F238E27FC236}">
                    <a16:creationId xmlns:a16="http://schemas.microsoft.com/office/drawing/2014/main" id="{B27069C1-6C21-448C-B286-61A45D49BCCC}"/>
                  </a:ext>
                </a:extLst>
              </p:cNvPr>
              <p:cNvSpPr>
                <a:spLocks noGrp="1" noRot="1" noChangeAspect="1" noMove="1" noResize="1" noEditPoints="1" noAdjustHandles="1" noChangeArrowheads="1" noChangeShapeType="1" noTextEdit="1"/>
              </p:cNvSpPr>
              <p:nvPr>
                <p:ph idx="1"/>
              </p:nvPr>
            </p:nvSpPr>
            <p:spPr>
              <a:blipFill>
                <a:blip r:embed="rId6"/>
                <a:stretch>
                  <a:fillRect l="-775" t="-1207"/>
                </a:stretch>
              </a:blipFill>
            </p:spPr>
            <p:txBody>
              <a:bodyPr/>
              <a:lstStyle/>
              <a:p>
                <a:r>
                  <a:rPr lang="it-IT">
                    <a:noFill/>
                  </a:rPr>
                  <a:t> </a:t>
                </a:r>
              </a:p>
            </p:txBody>
          </p:sp>
        </mc:Fallback>
      </mc:AlternateContent>
      <p:sp>
        <p:nvSpPr>
          <p:cNvPr id="4" name="Segnaposto piè di pagina 3">
            <a:extLst>
              <a:ext uri="{FF2B5EF4-FFF2-40B4-BE49-F238E27FC236}">
                <a16:creationId xmlns:a16="http://schemas.microsoft.com/office/drawing/2014/main" id="{FE64A1CD-8BA7-441D-9D4A-F32CC8DE392A}"/>
              </a:ext>
            </a:extLst>
          </p:cNvPr>
          <p:cNvSpPr>
            <a:spLocks noGrp="1"/>
          </p:cNvSpPr>
          <p:nvPr>
            <p:ph type="ftr" sz="quarter" idx="11"/>
          </p:nvPr>
        </p:nvSpPr>
        <p:spPr/>
        <p:txBody>
          <a:bodyPr/>
          <a:lstStyle/>
          <a:p>
            <a:r>
              <a:rPr lang="it-IT"/>
              <a:t>alessandro.pilloni@unica.it</a:t>
            </a:r>
            <a:endParaRPr lang="it-IT" dirty="0"/>
          </a:p>
        </p:txBody>
      </p:sp>
      <p:sp>
        <p:nvSpPr>
          <p:cNvPr id="5" name="Segnaposto numero diapositiva 4">
            <a:extLst>
              <a:ext uri="{FF2B5EF4-FFF2-40B4-BE49-F238E27FC236}">
                <a16:creationId xmlns:a16="http://schemas.microsoft.com/office/drawing/2014/main" id="{C036DC73-D280-49DB-BE6E-0120C996FACB}"/>
              </a:ext>
            </a:extLst>
          </p:cNvPr>
          <p:cNvSpPr>
            <a:spLocks noGrp="1"/>
          </p:cNvSpPr>
          <p:nvPr>
            <p:ph type="sldNum" sz="quarter" idx="12"/>
          </p:nvPr>
        </p:nvSpPr>
        <p:spPr/>
        <p:txBody>
          <a:bodyPr/>
          <a:lstStyle/>
          <a:p>
            <a:fld id="{77D38DAF-82E5-4F16-9708-7032B2640FE9}" type="slidenum">
              <a:rPr lang="it-IT" smtClean="0"/>
              <a:t>8</a:t>
            </a:fld>
            <a:endParaRPr lang="it-IT"/>
          </a:p>
        </p:txBody>
      </p:sp>
      <p:pic>
        <p:nvPicPr>
          <p:cNvPr id="7" name="Immagine 6">
            <a:extLst>
              <a:ext uri="{FF2B5EF4-FFF2-40B4-BE49-F238E27FC236}">
                <a16:creationId xmlns:a16="http://schemas.microsoft.com/office/drawing/2014/main" id="{D88FEAC8-4E12-4E7C-B869-5961F14290C2}"/>
              </a:ext>
            </a:extLst>
          </p:cNvPr>
          <p:cNvPicPr>
            <a:picLocks noChangeAspect="1"/>
          </p:cNvPicPr>
          <p:nvPr>
            <p:custDataLst>
              <p:tags r:id="rId1"/>
            </p:custDataLst>
          </p:nvPr>
        </p:nvPicPr>
        <p:blipFill>
          <a:blip r:embed="rId7">
            <a:extLst>
              <a:ext uri="{28A0092B-C50C-407E-A947-70E740481C1C}">
                <a14:useLocalDpi xmlns:a14="http://schemas.microsoft.com/office/drawing/2010/main" val="0"/>
              </a:ext>
            </a:extLst>
          </a:blip>
          <a:stretch>
            <a:fillRect/>
          </a:stretch>
        </p:blipFill>
        <p:spPr>
          <a:xfrm>
            <a:off x="915388" y="3760969"/>
            <a:ext cx="3880381" cy="335238"/>
          </a:xfrm>
          <a:prstGeom prst="rect">
            <a:avLst/>
          </a:prstGeom>
        </p:spPr>
      </p:pic>
      <p:grpSp>
        <p:nvGrpSpPr>
          <p:cNvPr id="21" name="Gruppo 20">
            <a:extLst>
              <a:ext uri="{FF2B5EF4-FFF2-40B4-BE49-F238E27FC236}">
                <a16:creationId xmlns:a16="http://schemas.microsoft.com/office/drawing/2014/main" id="{679894E8-D374-40A8-806A-A25E29B383C6}"/>
              </a:ext>
            </a:extLst>
          </p:cNvPr>
          <p:cNvGrpSpPr/>
          <p:nvPr/>
        </p:nvGrpSpPr>
        <p:grpSpPr>
          <a:xfrm>
            <a:off x="273049" y="5686425"/>
            <a:ext cx="9475066" cy="1188744"/>
            <a:chOff x="273049" y="5172075"/>
            <a:chExt cx="9475066" cy="1188744"/>
          </a:xfrm>
        </p:grpSpPr>
        <p:pic>
          <p:nvPicPr>
            <p:cNvPr id="20" name="Immagine 19">
              <a:extLst>
                <a:ext uri="{FF2B5EF4-FFF2-40B4-BE49-F238E27FC236}">
                  <a16:creationId xmlns:a16="http://schemas.microsoft.com/office/drawing/2014/main" id="{BAB09419-6732-4B8E-AE26-8F062F97E9C8}"/>
                </a:ext>
              </a:extLst>
            </p:cNvPr>
            <p:cNvPicPr>
              <a:picLocks noChangeAspect="1"/>
            </p:cNvPicPr>
            <p:nvPr>
              <p:custDataLst>
                <p:tags r:id="rId3"/>
              </p:custDataLst>
            </p:nvPr>
          </p:nvPicPr>
          <p:blipFill>
            <a:blip r:embed="rId8">
              <a:extLst>
                <a:ext uri="{28A0092B-C50C-407E-A947-70E740481C1C}">
                  <a14:useLocalDpi xmlns:a14="http://schemas.microsoft.com/office/drawing/2010/main" val="0"/>
                </a:ext>
              </a:extLst>
            </a:blip>
            <a:stretch>
              <a:fillRect/>
            </a:stretch>
          </p:blipFill>
          <p:spPr>
            <a:xfrm>
              <a:off x="1065955" y="5620548"/>
              <a:ext cx="7588188" cy="291798"/>
            </a:xfrm>
            <a:prstGeom prst="rect">
              <a:avLst/>
            </a:prstGeom>
          </p:spPr>
        </p:pic>
        <p:sp>
          <p:nvSpPr>
            <p:cNvPr id="12" name="Rettangolo con angoli arrotondati 11">
              <a:extLst>
                <a:ext uri="{FF2B5EF4-FFF2-40B4-BE49-F238E27FC236}">
                  <a16:creationId xmlns:a16="http://schemas.microsoft.com/office/drawing/2014/main" id="{DD7194A3-E875-4DB7-8A30-21E79E5A5669}"/>
                </a:ext>
              </a:extLst>
            </p:cNvPr>
            <p:cNvSpPr/>
            <p:nvPr/>
          </p:nvSpPr>
          <p:spPr>
            <a:xfrm>
              <a:off x="273049" y="5172075"/>
              <a:ext cx="9475066" cy="1188744"/>
            </a:xfrm>
            <a:prstGeom prst="roundRect">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grpSp>
      <p:sp>
        <p:nvSpPr>
          <p:cNvPr id="14" name="Rettangolo con angoli arrotondati 13">
            <a:extLst>
              <a:ext uri="{FF2B5EF4-FFF2-40B4-BE49-F238E27FC236}">
                <a16:creationId xmlns:a16="http://schemas.microsoft.com/office/drawing/2014/main" id="{5C934D5E-2EA5-4DCA-8F8F-753F3F2FF9C8}"/>
              </a:ext>
            </a:extLst>
          </p:cNvPr>
          <p:cNvSpPr/>
          <p:nvPr/>
        </p:nvSpPr>
        <p:spPr>
          <a:xfrm>
            <a:off x="332510" y="3600101"/>
            <a:ext cx="9475066" cy="681732"/>
          </a:xfrm>
          <a:prstGeom prst="roundRect">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pic>
        <p:nvPicPr>
          <p:cNvPr id="19" name="Immagine 18">
            <a:extLst>
              <a:ext uri="{FF2B5EF4-FFF2-40B4-BE49-F238E27FC236}">
                <a16:creationId xmlns:a16="http://schemas.microsoft.com/office/drawing/2014/main" id="{79D86CBA-9BC2-4BD4-B821-44165E9708DD}"/>
              </a:ext>
            </a:extLst>
          </p:cNvPr>
          <p:cNvPicPr>
            <a:picLocks noChangeAspect="1"/>
          </p:cNvPicPr>
          <p:nvPr>
            <p:custDataLst>
              <p:tags r:id="rId2"/>
            </p:custDataLst>
          </p:nvPr>
        </p:nvPicPr>
        <p:blipFill>
          <a:blip r:embed="rId9">
            <a:extLst>
              <a:ext uri="{28A0092B-C50C-407E-A947-70E740481C1C}">
                <a14:useLocalDpi xmlns:a14="http://schemas.microsoft.com/office/drawing/2010/main" val="0"/>
              </a:ext>
            </a:extLst>
          </a:blip>
          <a:stretch>
            <a:fillRect/>
          </a:stretch>
        </p:blipFill>
        <p:spPr>
          <a:xfrm>
            <a:off x="5709455" y="3773347"/>
            <a:ext cx="3662588" cy="339668"/>
          </a:xfrm>
          <a:prstGeom prst="rect">
            <a:avLst/>
          </a:prstGeom>
        </p:spPr>
      </p:pic>
    </p:spTree>
    <p:extLst>
      <p:ext uri="{BB962C8B-B14F-4D97-AF65-F5344CB8AC3E}">
        <p14:creationId xmlns:p14="http://schemas.microsoft.com/office/powerpoint/2010/main" val="24498654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884138E-5A5D-41E4-A1C9-3ECA7A60E066}"/>
              </a:ext>
            </a:extLst>
          </p:cNvPr>
          <p:cNvSpPr>
            <a:spLocks noGrp="1"/>
          </p:cNvSpPr>
          <p:nvPr>
            <p:ph type="title"/>
          </p:nvPr>
        </p:nvSpPr>
        <p:spPr>
          <a:xfrm>
            <a:off x="332509" y="296878"/>
            <a:ext cx="9055073" cy="493439"/>
          </a:xfrm>
        </p:spPr>
        <p:txBody>
          <a:bodyPr/>
          <a:lstStyle/>
          <a:p>
            <a:r>
              <a:rPr lang="en-GB" dirty="0"/>
              <a:t>Analysis of QNs</a:t>
            </a:r>
          </a:p>
        </p:txBody>
      </p:sp>
      <mc:AlternateContent xmlns:mc="http://schemas.openxmlformats.org/markup-compatibility/2006">
        <mc:Choice xmlns:a14="http://schemas.microsoft.com/office/drawing/2010/main" Requires="a14">
          <p:sp>
            <p:nvSpPr>
              <p:cNvPr id="3" name="Segnaposto contenuto 2">
                <a:extLst>
                  <a:ext uri="{FF2B5EF4-FFF2-40B4-BE49-F238E27FC236}">
                    <a16:creationId xmlns:a16="http://schemas.microsoft.com/office/drawing/2014/main" id="{5621C37E-8DFC-4A3C-A6FF-EA1F92679371}"/>
                  </a:ext>
                </a:extLst>
              </p:cNvPr>
              <p:cNvSpPr>
                <a:spLocks noGrp="1"/>
              </p:cNvSpPr>
              <p:nvPr>
                <p:ph idx="1"/>
              </p:nvPr>
            </p:nvSpPr>
            <p:spPr>
              <a:xfrm>
                <a:off x="326717" y="933817"/>
                <a:ext cx="9525076" cy="3632244"/>
              </a:xfrm>
            </p:spPr>
            <p:txBody>
              <a:bodyPr>
                <a:normAutofit/>
              </a:bodyPr>
              <a:lstStyle/>
              <a:p>
                <a:pPr>
                  <a:lnSpc>
                    <a:spcPct val="110000"/>
                  </a:lnSpc>
                </a:pPr>
                <a:r>
                  <a:rPr lang="en-US" sz="2000" dirty="0"/>
                  <a:t>For a single M/M/. queues, because </a:t>
                </a:r>
                <a:r>
                  <a:rPr lang="en-US" sz="2000" b="1" dirty="0"/>
                  <a:t>arrivals</a:t>
                </a:r>
                <a:r>
                  <a:rPr lang="en-US" sz="2000" dirty="0"/>
                  <a:t> and </a:t>
                </a:r>
                <a:r>
                  <a:rPr lang="en-US" sz="2000" b="1" dirty="0"/>
                  <a:t>departures</a:t>
                </a:r>
                <a:r>
                  <a:rPr lang="en-US" sz="2000" dirty="0"/>
                  <a:t> are </a:t>
                </a:r>
                <a:r>
                  <a:rPr lang="en-US" sz="2000" b="1" dirty="0"/>
                  <a:t>independent</a:t>
                </a:r>
                <a:r>
                  <a:rPr lang="en-US" sz="2000" dirty="0"/>
                  <a:t>, it results:</a:t>
                </a:r>
                <a:endParaRPr lang="en-US" sz="100" dirty="0"/>
              </a:p>
              <a:p>
                <a:endParaRPr lang="en-US" sz="100" dirty="0"/>
              </a:p>
              <a:p>
                <a:endParaRPr lang="en-US" sz="100" dirty="0"/>
              </a:p>
              <a:p>
                <a:pPr marL="0" indent="0">
                  <a:buNone/>
                </a:pPr>
                <a:r>
                  <a:rPr lang="en-US" altLang="it-IT" sz="2000" dirty="0">
                    <a:solidFill>
                      <a:srgbClr val="E71224"/>
                    </a:solidFill>
                  </a:rPr>
                  <a:t>Burkes’ Theorem: </a:t>
                </a:r>
                <a:r>
                  <a:rPr lang="en-US" altLang="it-IT" sz="2000" dirty="0"/>
                  <a:t>Consider a </a:t>
                </a:r>
                <a:r>
                  <a:rPr lang="en-US" altLang="it-IT" sz="2000" dirty="0">
                    <a:solidFill>
                      <a:srgbClr val="E71224"/>
                    </a:solidFill>
                  </a:rPr>
                  <a:t>M/M/1</a:t>
                </a:r>
                <a:r>
                  <a:rPr lang="en-US" altLang="it-IT" sz="2000" dirty="0"/>
                  <a:t>, or a </a:t>
                </a:r>
                <a:r>
                  <a:rPr lang="en-US" altLang="it-IT" sz="2000" dirty="0">
                    <a:solidFill>
                      <a:srgbClr val="E71224"/>
                    </a:solidFill>
                  </a:rPr>
                  <a:t>M/M/m </a:t>
                </a:r>
                <a:r>
                  <a:rPr lang="en-US" altLang="it-IT" sz="2000" dirty="0"/>
                  <a:t>or a </a:t>
                </a:r>
                <a:r>
                  <a:rPr lang="en-US" altLang="it-IT" sz="2000" dirty="0">
                    <a:solidFill>
                      <a:srgbClr val="E71224"/>
                    </a:solidFill>
                  </a:rPr>
                  <a:t>M/M/∞ queue</a:t>
                </a:r>
                <a:r>
                  <a:rPr lang="en-US" altLang="it-IT" sz="2000" dirty="0"/>
                  <a:t>. 	 </a:t>
                </a:r>
              </a:p>
              <a:p>
                <a:pPr marL="0" indent="0">
                  <a:buNone/>
                </a:pPr>
                <a:r>
                  <a:rPr lang="en-US" altLang="it-IT" sz="2000" dirty="0"/>
                  <a:t>Let </a:t>
                </a:r>
                <a14:m>
                  <m:oMath xmlns:m="http://schemas.openxmlformats.org/officeDocument/2006/math">
                    <m:r>
                      <a:rPr lang="it-IT" altLang="it-IT" sz="2000" b="0" i="1" dirty="0" smtClean="0">
                        <a:solidFill>
                          <a:srgbClr val="E71224"/>
                        </a:solidFill>
                        <a:latin typeface="Cambria Math" panose="02040503050406030204" pitchFamily="18" charset="0"/>
                      </a:rPr>
                      <m:t>𝜆</m:t>
                    </m:r>
                  </m:oMath>
                </a14:m>
                <a:r>
                  <a:rPr lang="en-US" altLang="it-IT" sz="2000" dirty="0"/>
                  <a:t>  be the mean arrival rate of costumers to the queue. Then</a:t>
                </a:r>
              </a:p>
              <a:p>
                <a:pPr marL="0" indent="0">
                  <a:buNone/>
                </a:pPr>
                <a:endParaRPr lang="en-US" altLang="it-IT" sz="500" dirty="0"/>
              </a:p>
              <a:p>
                <a:pPr marL="457200" indent="-457200">
                  <a:buAutoNum type="alphaLcParenR"/>
                </a:pPr>
                <a:r>
                  <a:rPr lang="en-US" sz="2000" dirty="0"/>
                  <a:t>The </a:t>
                </a:r>
                <a:r>
                  <a:rPr lang="en-US" sz="2000" b="1" dirty="0"/>
                  <a:t>number of customers </a:t>
                </a:r>
                <a:r>
                  <a:rPr lang="en-US" sz="2000" dirty="0"/>
                  <a:t>in a </a:t>
                </a:r>
                <a:r>
                  <a:rPr lang="en-US" sz="2000" b="1" dirty="0"/>
                  <a:t>queue </a:t>
                </a:r>
                <a:r>
                  <a:rPr lang="en-US" sz="2000" dirty="0"/>
                  <a:t>at any time </a:t>
                </a:r>
                <a14:m>
                  <m:oMath xmlns:m="http://schemas.openxmlformats.org/officeDocument/2006/math">
                    <m:r>
                      <a:rPr lang="it-IT" sz="2000" i="1" dirty="0">
                        <a:solidFill>
                          <a:srgbClr val="E71224"/>
                        </a:solidFill>
                        <a:latin typeface="Cambria Math" panose="02040503050406030204" pitchFamily="18" charset="0"/>
                      </a:rPr>
                      <m:t>𝑡</m:t>
                    </m:r>
                  </m:oMath>
                </a14:m>
                <a:r>
                  <a:rPr lang="en-US" sz="2000" dirty="0"/>
                  <a:t> is </a:t>
                </a:r>
                <a:r>
                  <a:rPr lang="en-US" sz="2000" b="1" dirty="0"/>
                  <a:t>independent </a:t>
                </a:r>
                <a:r>
                  <a:rPr lang="en-US" sz="2000" dirty="0"/>
                  <a:t>from the </a:t>
                </a:r>
                <a:r>
                  <a:rPr lang="en-US" sz="2000" b="1" dirty="0"/>
                  <a:t>departures </a:t>
                </a:r>
                <a:r>
                  <a:rPr lang="en-US" sz="2000" dirty="0"/>
                  <a:t>at prior to time </a:t>
                </a:r>
                <a14:m>
                  <m:oMath xmlns:m="http://schemas.openxmlformats.org/officeDocument/2006/math">
                    <m:sSup>
                      <m:sSupPr>
                        <m:ctrlPr>
                          <a:rPr lang="it-IT" sz="2000" b="0" i="1" dirty="0" smtClean="0">
                            <a:solidFill>
                              <a:srgbClr val="E71224"/>
                            </a:solidFill>
                            <a:latin typeface="Cambria Math" panose="02040503050406030204" pitchFamily="18" charset="0"/>
                          </a:rPr>
                        </m:ctrlPr>
                      </m:sSupPr>
                      <m:e>
                        <m:r>
                          <a:rPr lang="it-IT" sz="2000" i="1" dirty="0">
                            <a:solidFill>
                              <a:srgbClr val="E71224"/>
                            </a:solidFill>
                            <a:latin typeface="Cambria Math" panose="02040503050406030204" pitchFamily="18" charset="0"/>
                          </a:rPr>
                          <m:t>𝑡</m:t>
                        </m:r>
                      </m:e>
                      <m:sup>
                        <m:r>
                          <a:rPr lang="it-IT" sz="2000" b="0" i="1" dirty="0" smtClean="0">
                            <a:solidFill>
                              <a:srgbClr val="E71224"/>
                            </a:solidFill>
                            <a:latin typeface="Cambria Math" panose="02040503050406030204" pitchFamily="18" charset="0"/>
                          </a:rPr>
                          <m:t>′</m:t>
                        </m:r>
                      </m:sup>
                    </m:sSup>
                    <m:r>
                      <a:rPr lang="it-IT" sz="2000" b="0" i="1" dirty="0" smtClean="0">
                        <a:solidFill>
                          <a:srgbClr val="E71224"/>
                        </a:solidFill>
                        <a:latin typeface="Cambria Math" panose="02040503050406030204" pitchFamily="18" charset="0"/>
                      </a:rPr>
                      <m:t>&lt;</m:t>
                    </m:r>
                    <m:r>
                      <a:rPr lang="it-IT" sz="2000" b="0" i="1" dirty="0" smtClean="0">
                        <a:solidFill>
                          <a:srgbClr val="E71224"/>
                        </a:solidFill>
                        <a:latin typeface="Cambria Math" panose="02040503050406030204" pitchFamily="18" charset="0"/>
                      </a:rPr>
                      <m:t>𝑡</m:t>
                    </m:r>
                  </m:oMath>
                </a14:m>
                <a:endParaRPr lang="it-IT" sz="2000" dirty="0">
                  <a:solidFill>
                    <a:srgbClr val="E71224"/>
                  </a:solidFill>
                </a:endParaRPr>
              </a:p>
              <a:p>
                <a:pPr marL="457200" indent="-457200">
                  <a:buAutoNum type="alphaLcParenR"/>
                </a:pPr>
                <a:r>
                  <a:rPr lang="en-US" sz="2000" dirty="0"/>
                  <a:t>At </a:t>
                </a:r>
                <a:r>
                  <a:rPr lang="en-US" sz="2000" b="1" dirty="0"/>
                  <a:t>steady-state </a:t>
                </a:r>
                <a:r>
                  <a:rPr lang="en-US" sz="2000" dirty="0"/>
                  <a:t>the </a:t>
                </a:r>
                <a:r>
                  <a:rPr lang="en-US" sz="2000" b="1" dirty="0"/>
                  <a:t>departure process is Poisson </a:t>
                </a:r>
                <a:r>
                  <a:rPr lang="en-US" sz="2000" dirty="0"/>
                  <a:t>with the rate </a:t>
                </a:r>
                <a14:m>
                  <m:oMath xmlns:m="http://schemas.openxmlformats.org/officeDocument/2006/math">
                    <m:r>
                      <a:rPr lang="it-IT" altLang="it-IT" sz="2000" i="1" dirty="0">
                        <a:solidFill>
                          <a:srgbClr val="E71224"/>
                        </a:solidFill>
                        <a:latin typeface="Cambria Math" panose="02040503050406030204" pitchFamily="18" charset="0"/>
                      </a:rPr>
                      <m:t>𝜂</m:t>
                    </m:r>
                    <m:r>
                      <a:rPr lang="it-IT" altLang="it-IT" sz="2000" i="1" dirty="0">
                        <a:solidFill>
                          <a:srgbClr val="E71224"/>
                        </a:solidFill>
                        <a:latin typeface="Cambria Math" panose="02040503050406030204" pitchFamily="18" charset="0"/>
                      </a:rPr>
                      <m:t>=</m:t>
                    </m:r>
                    <m:r>
                      <a:rPr lang="it-IT" altLang="it-IT" sz="2000" i="1" dirty="0">
                        <a:solidFill>
                          <a:srgbClr val="E71224"/>
                        </a:solidFill>
                        <a:latin typeface="Cambria Math" panose="02040503050406030204" pitchFamily="18" charset="0"/>
                      </a:rPr>
                      <m:t>𝜆</m:t>
                    </m:r>
                  </m:oMath>
                </a14:m>
                <a:r>
                  <a:rPr lang="en-US" sz="2000" dirty="0"/>
                  <a:t>;</a:t>
                </a:r>
                <a:endParaRPr lang="en-US" sz="2000" dirty="0">
                  <a:solidFill>
                    <a:srgbClr val="E71224"/>
                  </a:solidFill>
                </a:endParaRPr>
              </a:p>
              <a:p>
                <a:pPr marL="0" indent="0">
                  <a:buNone/>
                </a:pPr>
                <a:endParaRPr lang="en-US" sz="500" dirty="0"/>
              </a:p>
              <a:p>
                <a:r>
                  <a:rPr lang="en-US" altLang="it-IT" sz="2000" b="1" dirty="0"/>
                  <a:t>Note: </a:t>
                </a:r>
                <a:r>
                  <a:rPr lang="en-US" altLang="it-IT" sz="2000" dirty="0"/>
                  <a:t>This theorem clearly also holds for QNs without loops (i.e. only for </a:t>
                </a:r>
                <a:r>
                  <a:rPr lang="en-US" altLang="it-IT" sz="2000" b="1" dirty="0"/>
                  <a:t>Tandem QNs</a:t>
                </a:r>
                <a:r>
                  <a:rPr lang="en-US" altLang="it-IT" sz="2000" dirty="0"/>
                  <a:t>)</a:t>
                </a:r>
              </a:p>
            </p:txBody>
          </p:sp>
        </mc:Choice>
        <mc:Fallback>
          <p:sp>
            <p:nvSpPr>
              <p:cNvPr id="3" name="Segnaposto contenuto 2">
                <a:extLst>
                  <a:ext uri="{FF2B5EF4-FFF2-40B4-BE49-F238E27FC236}">
                    <a16:creationId xmlns:a16="http://schemas.microsoft.com/office/drawing/2014/main" id="{5621C37E-8DFC-4A3C-A6FF-EA1F92679371}"/>
                  </a:ext>
                </a:extLst>
              </p:cNvPr>
              <p:cNvSpPr>
                <a:spLocks noGrp="1" noRot="1" noChangeAspect="1" noMove="1" noResize="1" noEditPoints="1" noAdjustHandles="1" noChangeArrowheads="1" noChangeShapeType="1" noTextEdit="1"/>
              </p:cNvSpPr>
              <p:nvPr>
                <p:ph idx="1"/>
              </p:nvPr>
            </p:nvSpPr>
            <p:spPr>
              <a:xfrm>
                <a:off x="326717" y="933817"/>
                <a:ext cx="9525076" cy="3632244"/>
              </a:xfrm>
              <a:blipFill>
                <a:blip r:embed="rId3"/>
                <a:stretch>
                  <a:fillRect l="-704" t="-503" r="-512"/>
                </a:stretch>
              </a:blipFill>
            </p:spPr>
            <p:txBody>
              <a:bodyPr/>
              <a:lstStyle/>
              <a:p>
                <a:r>
                  <a:rPr lang="it-IT">
                    <a:noFill/>
                  </a:rPr>
                  <a:t> </a:t>
                </a:r>
              </a:p>
            </p:txBody>
          </p:sp>
        </mc:Fallback>
      </mc:AlternateContent>
      <p:sp>
        <p:nvSpPr>
          <p:cNvPr id="4" name="Segnaposto piè di pagina 3">
            <a:extLst>
              <a:ext uri="{FF2B5EF4-FFF2-40B4-BE49-F238E27FC236}">
                <a16:creationId xmlns:a16="http://schemas.microsoft.com/office/drawing/2014/main" id="{C834BD49-E461-4C82-A419-F0229A6D2429}"/>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9F79BEB3-DC74-4FF2-B7A2-3FB5DA7A24B5}"/>
              </a:ext>
            </a:extLst>
          </p:cNvPr>
          <p:cNvSpPr>
            <a:spLocks noGrp="1"/>
          </p:cNvSpPr>
          <p:nvPr>
            <p:ph type="sldNum" sz="quarter" idx="12"/>
          </p:nvPr>
        </p:nvSpPr>
        <p:spPr/>
        <p:txBody>
          <a:bodyPr/>
          <a:lstStyle/>
          <a:p>
            <a:fld id="{77D38DAF-82E5-4F16-9708-7032B2640FE9}" type="slidenum">
              <a:rPr lang="it-IT" smtClean="0"/>
              <a:t>9</a:t>
            </a:fld>
            <a:endParaRPr lang="it-IT" dirty="0"/>
          </a:p>
        </p:txBody>
      </p:sp>
      <p:sp>
        <p:nvSpPr>
          <p:cNvPr id="8" name="Rettangolo con angoli arrotondati 7">
            <a:extLst>
              <a:ext uri="{FF2B5EF4-FFF2-40B4-BE49-F238E27FC236}">
                <a16:creationId xmlns:a16="http://schemas.microsoft.com/office/drawing/2014/main" id="{71A92817-782E-438B-B108-D60493796C34}"/>
              </a:ext>
            </a:extLst>
          </p:cNvPr>
          <p:cNvSpPr/>
          <p:nvPr/>
        </p:nvSpPr>
        <p:spPr>
          <a:xfrm>
            <a:off x="228832" y="1626238"/>
            <a:ext cx="9625599" cy="2310747"/>
          </a:xfrm>
          <a:prstGeom prst="roundRect">
            <a:avLst>
              <a:gd name="adj" fmla="val 11873"/>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mc:AlternateContent xmlns:mc="http://schemas.openxmlformats.org/markup-compatibility/2006" xmlns:a14="http://schemas.microsoft.com/office/drawing/2010/main">
        <mc:Choice Requires="a14">
          <p:sp>
            <p:nvSpPr>
              <p:cNvPr id="97" name="Rettangolo 96">
                <a:extLst>
                  <a:ext uri="{FF2B5EF4-FFF2-40B4-BE49-F238E27FC236}">
                    <a16:creationId xmlns:a16="http://schemas.microsoft.com/office/drawing/2014/main" id="{8DC094B0-5D3C-48A4-8415-73E7C665FAB9}"/>
                  </a:ext>
                </a:extLst>
              </p:cNvPr>
              <p:cNvSpPr/>
              <p:nvPr/>
            </p:nvSpPr>
            <p:spPr>
              <a:xfrm>
                <a:off x="209670" y="4768608"/>
                <a:ext cx="5264981" cy="2323713"/>
              </a:xfrm>
              <a:prstGeom prst="rect">
                <a:avLst/>
              </a:prstGeom>
            </p:spPr>
            <p:txBody>
              <a:bodyPr wrap="square">
                <a:spAutoFit/>
              </a:bodyPr>
              <a:lstStyle/>
              <a:p>
                <a:r>
                  <a:rPr lang="it-IT" altLang="it-IT" sz="2000" dirty="0">
                    <a:solidFill>
                      <a:srgbClr val="E71224"/>
                    </a:solidFill>
                  </a:rPr>
                  <a:t>Counter-</a:t>
                </a:r>
                <a:r>
                  <a:rPr lang="it-IT" altLang="it-IT" sz="2000" dirty="0" err="1">
                    <a:solidFill>
                      <a:srgbClr val="E71224"/>
                    </a:solidFill>
                  </a:rPr>
                  <a:t>Example</a:t>
                </a:r>
                <a:r>
                  <a:rPr lang="it-IT" altLang="it-IT" sz="2000" dirty="0">
                    <a:solidFill>
                      <a:srgbClr val="E71224"/>
                    </a:solidFill>
                  </a:rPr>
                  <a:t>: </a:t>
                </a:r>
                <a:r>
                  <a:rPr lang="it-IT" altLang="it-IT" sz="2000" dirty="0" err="1"/>
                  <a:t>Consider</a:t>
                </a:r>
                <a:r>
                  <a:rPr lang="it-IT" altLang="it-IT" sz="2000" dirty="0"/>
                  <a:t> the </a:t>
                </a:r>
                <a:r>
                  <a:rPr lang="it-IT" altLang="it-IT" sz="2000" dirty="0" err="1"/>
                  <a:t>next</a:t>
                </a:r>
                <a:r>
                  <a:rPr lang="it-IT" altLang="it-IT" sz="2000" dirty="0"/>
                  <a:t> open QN, </a:t>
                </a:r>
                <a:r>
                  <a:rPr lang="it-IT" altLang="it-IT" sz="2000" dirty="0" err="1"/>
                  <a:t>where</a:t>
                </a:r>
                <a:r>
                  <a:rPr lang="it-IT" altLang="it-IT" sz="2000" dirty="0"/>
                  <a:t>:</a:t>
                </a:r>
              </a:p>
              <a:p>
                <a:pPr marL="285750" indent="-285750">
                  <a:buFont typeface="Arial" panose="020B0604020202020204" pitchFamily="34" charset="0"/>
                  <a:buChar char="•"/>
                </a:pPr>
                <a:endParaRPr lang="it-IT" altLang="it-IT" sz="500" b="0" i="1" dirty="0">
                  <a:solidFill>
                    <a:srgbClr val="E71224"/>
                  </a:solidFill>
                  <a:latin typeface="Cambria Math" panose="02040503050406030204" pitchFamily="18" charset="0"/>
                </a:endParaRPr>
              </a:p>
              <a:p>
                <a:pPr algn="ctr"/>
                <a14:m>
                  <m:oMath xmlns:m="http://schemas.openxmlformats.org/officeDocument/2006/math">
                    <m:r>
                      <a:rPr lang="it-IT" altLang="it-IT" sz="2000" b="0" i="1" dirty="0" smtClean="0">
                        <a:solidFill>
                          <a:srgbClr val="E71224"/>
                        </a:solidFill>
                        <a:latin typeface="Cambria Math" panose="02040503050406030204" pitchFamily="18" charset="0"/>
                      </a:rPr>
                      <m:t>𝑝</m:t>
                    </m:r>
                    <m:r>
                      <a:rPr lang="it-IT" altLang="it-IT" sz="2000" b="0" i="1" dirty="0" smtClean="0">
                        <a:solidFill>
                          <a:srgbClr val="E71224"/>
                        </a:solidFill>
                        <a:latin typeface="Cambria Math" panose="02040503050406030204" pitchFamily="18" charset="0"/>
                      </a:rPr>
                      <m:t>≫(1−</m:t>
                    </m:r>
                    <m:r>
                      <a:rPr lang="it-IT" altLang="it-IT" sz="2000" b="0" i="1" dirty="0" smtClean="0">
                        <a:solidFill>
                          <a:srgbClr val="E71224"/>
                        </a:solidFill>
                        <a:latin typeface="Cambria Math" panose="02040503050406030204" pitchFamily="18" charset="0"/>
                      </a:rPr>
                      <m:t>𝑝</m:t>
                    </m:r>
                    <m:r>
                      <a:rPr lang="it-IT" altLang="it-IT" sz="2000" b="0" i="1" dirty="0" smtClean="0">
                        <a:solidFill>
                          <a:srgbClr val="E71224"/>
                        </a:solidFill>
                        <a:latin typeface="Cambria Math" panose="02040503050406030204" pitchFamily="18" charset="0"/>
                      </a:rPr>
                      <m:t>)</m:t>
                    </m:r>
                  </m:oMath>
                </a14:m>
                <a:r>
                  <a:rPr lang="it-IT" altLang="it-IT" sz="2000" dirty="0"/>
                  <a:t> and </a:t>
                </a:r>
                <a14:m>
                  <m:oMath xmlns:m="http://schemas.openxmlformats.org/officeDocument/2006/math">
                    <m:sSub>
                      <m:sSubPr>
                        <m:ctrlPr>
                          <a:rPr lang="it-IT" altLang="it-IT" sz="2000" b="0" i="1" dirty="0" smtClean="0">
                            <a:solidFill>
                              <a:srgbClr val="E71224"/>
                            </a:solidFill>
                            <a:latin typeface="Cambria Math" panose="02040503050406030204" pitchFamily="18" charset="0"/>
                          </a:rPr>
                        </m:ctrlPr>
                      </m:sSubPr>
                      <m:e>
                        <m:r>
                          <a:rPr lang="it-IT" altLang="it-IT" sz="2000" b="0" i="1" dirty="0" smtClean="0">
                            <a:solidFill>
                              <a:srgbClr val="E71224"/>
                            </a:solidFill>
                            <a:latin typeface="Cambria Math" panose="02040503050406030204" pitchFamily="18" charset="0"/>
                          </a:rPr>
                          <m:t>𝜇</m:t>
                        </m:r>
                      </m:e>
                      <m:sub>
                        <m:r>
                          <a:rPr lang="it-IT" altLang="it-IT" sz="2000" b="0" i="1" dirty="0" smtClean="0">
                            <a:solidFill>
                              <a:srgbClr val="E71224"/>
                            </a:solidFill>
                            <a:latin typeface="Cambria Math" panose="02040503050406030204" pitchFamily="18" charset="0"/>
                          </a:rPr>
                          <m:t>1</m:t>
                        </m:r>
                      </m:sub>
                    </m:sSub>
                    <m:r>
                      <a:rPr lang="it-IT" altLang="it-IT" sz="2000" b="0" i="1" dirty="0" smtClean="0">
                        <a:solidFill>
                          <a:srgbClr val="E71224"/>
                        </a:solidFill>
                        <a:latin typeface="Cambria Math" panose="02040503050406030204" pitchFamily="18" charset="0"/>
                      </a:rPr>
                      <m:t>≫</m:t>
                    </m:r>
                    <m:sSub>
                      <m:sSubPr>
                        <m:ctrlPr>
                          <a:rPr lang="it-IT" altLang="it-IT" sz="2000" b="0" i="1" dirty="0" smtClean="0">
                            <a:solidFill>
                              <a:srgbClr val="E71224"/>
                            </a:solidFill>
                            <a:latin typeface="Cambria Math" panose="02040503050406030204" pitchFamily="18" charset="0"/>
                          </a:rPr>
                        </m:ctrlPr>
                      </m:sSubPr>
                      <m:e>
                        <m:r>
                          <a:rPr lang="it-IT" altLang="it-IT" sz="2000" b="0" i="1" dirty="0" smtClean="0">
                            <a:solidFill>
                              <a:srgbClr val="E71224"/>
                            </a:solidFill>
                            <a:latin typeface="Cambria Math" panose="02040503050406030204" pitchFamily="18" charset="0"/>
                          </a:rPr>
                          <m:t>𝜆</m:t>
                        </m:r>
                      </m:e>
                      <m:sub>
                        <m:r>
                          <a:rPr lang="it-IT" altLang="it-IT" sz="2000" b="0" i="1" dirty="0" smtClean="0">
                            <a:solidFill>
                              <a:srgbClr val="E71224"/>
                            </a:solidFill>
                            <a:latin typeface="Cambria Math" panose="02040503050406030204" pitchFamily="18" charset="0"/>
                          </a:rPr>
                          <m:t>𝑖𝑛</m:t>
                        </m:r>
                      </m:sub>
                    </m:sSub>
                  </m:oMath>
                </a14:m>
                <a:endParaRPr lang="it-IT" altLang="it-IT" sz="2000" i="1" dirty="0"/>
              </a:p>
              <a:p>
                <a:pPr marL="285750" indent="-285750">
                  <a:buFont typeface="Arial" panose="020B0604020202020204" pitchFamily="34" charset="0"/>
                  <a:buChar char="•"/>
                </a:pPr>
                <a:endParaRPr lang="it-IT" altLang="it-IT" sz="500" i="1" dirty="0"/>
              </a:p>
              <a:p>
                <a:endParaRPr lang="en-US" sz="500" dirty="0"/>
              </a:p>
              <a:p>
                <a:r>
                  <a:rPr lang="en-US" sz="2000" dirty="0"/>
                  <a:t>The </a:t>
                </a:r>
                <a:r>
                  <a:rPr lang="en-US" sz="2000" b="1" dirty="0"/>
                  <a:t>loop</a:t>
                </a:r>
                <a:r>
                  <a:rPr lang="en-US" sz="2000" dirty="0"/>
                  <a:t> </a:t>
                </a:r>
                <a:r>
                  <a:rPr lang="en-US" sz="2000" b="1" dirty="0"/>
                  <a:t>makes</a:t>
                </a:r>
                <a:r>
                  <a:rPr lang="en-US" sz="2000" dirty="0"/>
                  <a:t> the </a:t>
                </a:r>
                <a:r>
                  <a:rPr lang="en-US" sz="2000" b="1" dirty="0"/>
                  <a:t>effective arrivals</a:t>
                </a:r>
                <a:r>
                  <a:rPr lang="en-US" sz="2000" dirty="0"/>
                  <a:t> and the </a:t>
                </a:r>
                <a:r>
                  <a:rPr lang="en-US" sz="2000" b="1" dirty="0"/>
                  <a:t>departures </a:t>
                </a:r>
                <a:r>
                  <a:rPr lang="en-US" sz="2000" dirty="0"/>
                  <a:t>dependent </a:t>
                </a:r>
                <a:r>
                  <a:rPr lang="it-IT" sz="2000" dirty="0"/>
                  <a:t>to </a:t>
                </a:r>
                <a:r>
                  <a:rPr lang="it-IT" sz="2000" dirty="0" err="1"/>
                  <a:t>each</a:t>
                </a:r>
                <a:r>
                  <a:rPr lang="it-IT" sz="2000" dirty="0"/>
                  <a:t> </a:t>
                </a:r>
                <a:r>
                  <a:rPr lang="it-IT" sz="2000" dirty="0" err="1"/>
                  <a:t>other</a:t>
                </a:r>
                <a:r>
                  <a:rPr lang="it-IT" sz="2000" dirty="0"/>
                  <a:t>. </a:t>
                </a:r>
              </a:p>
              <a:p>
                <a:endParaRPr lang="it-IT" sz="500" dirty="0"/>
              </a:p>
              <a:p>
                <a:endParaRPr lang="it-IT" sz="500" dirty="0"/>
              </a:p>
              <a:p>
                <a:pPr algn="ctr"/>
                <a14:m>
                  <m:oMath xmlns:m="http://schemas.openxmlformats.org/officeDocument/2006/math">
                    <m:r>
                      <a:rPr lang="it-IT" altLang="it-IT" sz="2000" b="1" i="1" dirty="0" smtClean="0">
                        <a:solidFill>
                          <a:srgbClr val="E71224"/>
                        </a:solidFill>
                        <a:latin typeface="Cambria Math" panose="02040503050406030204" pitchFamily="18" charset="0"/>
                      </a:rPr>
                      <m:t>⇒</m:t>
                    </m:r>
                  </m:oMath>
                </a14:m>
                <a:r>
                  <a:rPr lang="it-IT" sz="2000" b="1" dirty="0"/>
                  <a:t> Burke’s </a:t>
                </a:r>
                <a:r>
                  <a:rPr lang="it-IT" sz="2000" b="1" dirty="0" err="1"/>
                  <a:t>theorem</a:t>
                </a:r>
                <a:r>
                  <a:rPr lang="it-IT" sz="2000" b="1" dirty="0"/>
                  <a:t> </a:t>
                </a:r>
                <a:r>
                  <a:rPr lang="it-IT" sz="2000" b="1" dirty="0" err="1"/>
                  <a:t>doesn’t</a:t>
                </a:r>
                <a:r>
                  <a:rPr lang="it-IT" sz="2000" b="1" dirty="0"/>
                  <a:t> </a:t>
                </a:r>
                <a:r>
                  <a:rPr lang="it-IT" sz="2000" b="1" dirty="0" err="1"/>
                  <a:t>hold</a:t>
                </a:r>
                <a:r>
                  <a:rPr lang="it-IT" sz="2000" b="1" dirty="0"/>
                  <a:t> </a:t>
                </a:r>
                <a:r>
                  <a:rPr lang="it-IT" sz="2000" b="1" dirty="0" err="1"/>
                  <a:t>anymore</a:t>
                </a:r>
                <a:endParaRPr lang="en-US" sz="2000" b="1" dirty="0"/>
              </a:p>
            </p:txBody>
          </p:sp>
        </mc:Choice>
        <mc:Fallback xmlns="">
          <p:sp>
            <p:nvSpPr>
              <p:cNvPr id="97" name="Rettangolo 96">
                <a:extLst>
                  <a:ext uri="{FF2B5EF4-FFF2-40B4-BE49-F238E27FC236}">
                    <a16:creationId xmlns:a16="http://schemas.microsoft.com/office/drawing/2014/main" id="{8DC094B0-5D3C-48A4-8415-73E7C665FAB9}"/>
                  </a:ext>
                </a:extLst>
              </p:cNvPr>
              <p:cNvSpPr>
                <a:spLocks noRot="1" noChangeAspect="1" noMove="1" noResize="1" noEditPoints="1" noAdjustHandles="1" noChangeArrowheads="1" noChangeShapeType="1" noTextEdit="1"/>
              </p:cNvSpPr>
              <p:nvPr/>
            </p:nvSpPr>
            <p:spPr>
              <a:xfrm>
                <a:off x="209670" y="4768608"/>
                <a:ext cx="5264981" cy="2323713"/>
              </a:xfrm>
              <a:prstGeom prst="rect">
                <a:avLst/>
              </a:prstGeom>
              <a:blipFill>
                <a:blip r:embed="rId4"/>
                <a:stretch>
                  <a:fillRect l="-1157" t="-1312" b="-3937"/>
                </a:stretch>
              </a:blipFill>
            </p:spPr>
            <p:txBody>
              <a:bodyPr/>
              <a:lstStyle/>
              <a:p>
                <a:r>
                  <a:rPr lang="it-IT">
                    <a:noFill/>
                  </a:rPr>
                  <a:t> </a:t>
                </a:r>
              </a:p>
            </p:txBody>
          </p:sp>
        </mc:Fallback>
      </mc:AlternateContent>
      <p:grpSp>
        <p:nvGrpSpPr>
          <p:cNvPr id="106" name="Gruppo 105">
            <a:extLst>
              <a:ext uri="{FF2B5EF4-FFF2-40B4-BE49-F238E27FC236}">
                <a16:creationId xmlns:a16="http://schemas.microsoft.com/office/drawing/2014/main" id="{DA531A72-3C82-4960-B2D9-7771B29A2218}"/>
              </a:ext>
            </a:extLst>
          </p:cNvPr>
          <p:cNvGrpSpPr/>
          <p:nvPr/>
        </p:nvGrpSpPr>
        <p:grpSpPr>
          <a:xfrm>
            <a:off x="5574228" y="4834716"/>
            <a:ext cx="4591714" cy="1265270"/>
            <a:chOff x="42333" y="5730451"/>
            <a:chExt cx="4928394" cy="1265270"/>
          </a:xfrm>
        </p:grpSpPr>
        <mc:AlternateContent xmlns:mc="http://schemas.openxmlformats.org/markup-compatibility/2006" xmlns:a14="http://schemas.microsoft.com/office/drawing/2010/main">
          <mc:Choice Requires="a14">
            <p:sp>
              <p:nvSpPr>
                <p:cNvPr id="96" name="Rettangolo 95">
                  <a:extLst>
                    <a:ext uri="{FF2B5EF4-FFF2-40B4-BE49-F238E27FC236}">
                      <a16:creationId xmlns:a16="http://schemas.microsoft.com/office/drawing/2014/main" id="{1C3BB816-8A8E-4523-A822-EA899D1E7AFD}"/>
                    </a:ext>
                  </a:extLst>
                </p:cNvPr>
                <p:cNvSpPr/>
                <p:nvPr/>
              </p:nvSpPr>
              <p:spPr>
                <a:xfrm>
                  <a:off x="3591128" y="5887276"/>
                  <a:ext cx="1379599" cy="36939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d>
                          <m:dPr>
                            <m:ctrlPr>
                              <a:rPr lang="it-IT" altLang="it-IT" b="0" i="1" dirty="0" smtClean="0">
                                <a:solidFill>
                                  <a:srgbClr val="E71224"/>
                                </a:solidFill>
                                <a:latin typeface="Cambria Math" panose="02040503050406030204" pitchFamily="18" charset="0"/>
                              </a:rPr>
                            </m:ctrlPr>
                          </m:dPr>
                          <m:e>
                            <m:r>
                              <a:rPr lang="it-IT" altLang="it-IT" b="0" i="1" dirty="0" smtClean="0">
                                <a:solidFill>
                                  <a:srgbClr val="E71224"/>
                                </a:solidFill>
                                <a:latin typeface="Cambria Math" panose="02040503050406030204" pitchFamily="18" charset="0"/>
                              </a:rPr>
                              <m:t>1−</m:t>
                            </m:r>
                            <m:r>
                              <a:rPr lang="it-IT" altLang="it-IT" b="0" i="1" dirty="0" smtClean="0">
                                <a:solidFill>
                                  <a:srgbClr val="E71224"/>
                                </a:solidFill>
                                <a:latin typeface="Cambria Math" panose="02040503050406030204" pitchFamily="18" charset="0"/>
                              </a:rPr>
                              <m:t>𝑝</m:t>
                            </m:r>
                          </m:e>
                        </m:d>
                      </m:oMath>
                    </m:oMathPara>
                  </a14:m>
                  <a:br>
                    <a:rPr lang="it-IT" altLang="it-IT" b="0" dirty="0">
                      <a:solidFill>
                        <a:srgbClr val="E71224"/>
                      </a:solidFill>
                    </a:rPr>
                  </a:br>
                  <a:endParaRPr lang="en-GB" dirty="0"/>
                </a:p>
              </p:txBody>
            </p:sp>
          </mc:Choice>
          <mc:Fallback xmlns="">
            <p:sp>
              <p:nvSpPr>
                <p:cNvPr id="96" name="Rettangolo 95">
                  <a:extLst>
                    <a:ext uri="{FF2B5EF4-FFF2-40B4-BE49-F238E27FC236}">
                      <a16:creationId xmlns:a16="http://schemas.microsoft.com/office/drawing/2014/main" id="{1C3BB816-8A8E-4523-A822-EA899D1E7AFD}"/>
                    </a:ext>
                  </a:extLst>
                </p:cNvPr>
                <p:cNvSpPr>
                  <a:spLocks noRot="1" noChangeAspect="1" noMove="1" noResize="1" noEditPoints="1" noAdjustHandles="1" noChangeArrowheads="1" noChangeShapeType="1" noTextEdit="1"/>
                </p:cNvSpPr>
                <p:nvPr/>
              </p:nvSpPr>
              <p:spPr>
                <a:xfrm>
                  <a:off x="3591128" y="5887276"/>
                  <a:ext cx="1379599" cy="369397"/>
                </a:xfrm>
                <a:prstGeom prst="rect">
                  <a:avLst/>
                </a:prstGeom>
                <a:blipFill>
                  <a:blip r:embed="rId5"/>
                  <a:stretch>
                    <a:fillRect b="-6667"/>
                  </a:stretch>
                </a:blipFill>
              </p:spPr>
              <p:txBody>
                <a:bodyPr/>
                <a:lstStyle/>
                <a:p>
                  <a:r>
                    <a:rPr lang="en-US">
                      <a:noFill/>
                    </a:rPr>
                    <a:t> </a:t>
                  </a:r>
                </a:p>
              </p:txBody>
            </p:sp>
          </mc:Fallback>
        </mc:AlternateContent>
        <p:grpSp>
          <p:nvGrpSpPr>
            <p:cNvPr id="105" name="Gruppo 104">
              <a:extLst>
                <a:ext uri="{FF2B5EF4-FFF2-40B4-BE49-F238E27FC236}">
                  <a16:creationId xmlns:a16="http://schemas.microsoft.com/office/drawing/2014/main" id="{D871D3AC-879E-4163-830B-49851D0042B2}"/>
                </a:ext>
              </a:extLst>
            </p:cNvPr>
            <p:cNvGrpSpPr/>
            <p:nvPr/>
          </p:nvGrpSpPr>
          <p:grpSpPr>
            <a:xfrm>
              <a:off x="42333" y="5730451"/>
              <a:ext cx="4334297" cy="1265270"/>
              <a:chOff x="42333" y="5730451"/>
              <a:chExt cx="4334297" cy="1265270"/>
            </a:xfrm>
          </p:grpSpPr>
          <p:grpSp>
            <p:nvGrpSpPr>
              <p:cNvPr id="81" name="Gruppo 80">
                <a:extLst>
                  <a:ext uri="{FF2B5EF4-FFF2-40B4-BE49-F238E27FC236}">
                    <a16:creationId xmlns:a16="http://schemas.microsoft.com/office/drawing/2014/main" id="{0CAB9F3D-D0C0-4D88-A8DE-86C0E079DA61}"/>
                  </a:ext>
                </a:extLst>
              </p:cNvPr>
              <p:cNvGrpSpPr/>
              <p:nvPr/>
            </p:nvGrpSpPr>
            <p:grpSpPr>
              <a:xfrm>
                <a:off x="128202" y="5996277"/>
                <a:ext cx="4248428" cy="999444"/>
                <a:chOff x="2958982" y="6254977"/>
                <a:chExt cx="2517766" cy="568829"/>
              </a:xfrm>
            </p:grpSpPr>
            <p:sp>
              <p:nvSpPr>
                <p:cNvPr id="82" name="Line 43">
                  <a:extLst>
                    <a:ext uri="{FF2B5EF4-FFF2-40B4-BE49-F238E27FC236}">
                      <a16:creationId xmlns:a16="http://schemas.microsoft.com/office/drawing/2014/main" id="{BE38721C-7D35-4149-90A9-F4DE2970CCEC}"/>
                    </a:ext>
                  </a:extLst>
                </p:cNvPr>
                <p:cNvSpPr>
                  <a:spLocks noChangeShapeType="1"/>
                </p:cNvSpPr>
                <p:nvPr/>
              </p:nvSpPr>
              <p:spPr bwMode="auto">
                <a:xfrm>
                  <a:off x="3351957" y="6260540"/>
                  <a:ext cx="968109"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sp>
              <p:nvSpPr>
                <p:cNvPr id="83" name="Line 44">
                  <a:extLst>
                    <a:ext uri="{FF2B5EF4-FFF2-40B4-BE49-F238E27FC236}">
                      <a16:creationId xmlns:a16="http://schemas.microsoft.com/office/drawing/2014/main" id="{D39BE95E-6BAB-465A-8642-2C51C2A09AE9}"/>
                    </a:ext>
                  </a:extLst>
                </p:cNvPr>
                <p:cNvSpPr>
                  <a:spLocks noChangeShapeType="1"/>
                </p:cNvSpPr>
                <p:nvPr/>
              </p:nvSpPr>
              <p:spPr bwMode="auto">
                <a:xfrm>
                  <a:off x="4320065" y="6260540"/>
                  <a:ext cx="0" cy="33392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4" name="Line 45">
                  <a:extLst>
                    <a:ext uri="{FF2B5EF4-FFF2-40B4-BE49-F238E27FC236}">
                      <a16:creationId xmlns:a16="http://schemas.microsoft.com/office/drawing/2014/main" id="{5221E923-D7EA-4195-878A-1904B33B2AAF}"/>
                    </a:ext>
                  </a:extLst>
                </p:cNvPr>
                <p:cNvSpPr>
                  <a:spLocks noChangeShapeType="1"/>
                </p:cNvSpPr>
                <p:nvPr/>
              </p:nvSpPr>
              <p:spPr bwMode="auto">
                <a:xfrm flipH="1">
                  <a:off x="3351957" y="6594469"/>
                  <a:ext cx="968108" cy="717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5" name="Line 46">
                  <a:extLst>
                    <a:ext uri="{FF2B5EF4-FFF2-40B4-BE49-F238E27FC236}">
                      <a16:creationId xmlns:a16="http://schemas.microsoft.com/office/drawing/2014/main" id="{9F0B6CD4-28B9-4D7B-AAE5-196FF9341C88}"/>
                    </a:ext>
                  </a:extLst>
                </p:cNvPr>
                <p:cNvSpPr>
                  <a:spLocks noChangeShapeType="1"/>
                </p:cNvSpPr>
                <p:nvPr/>
              </p:nvSpPr>
              <p:spPr bwMode="auto">
                <a:xfrm>
                  <a:off x="2958982" y="6410998"/>
                  <a:ext cx="321689"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6" name="Oval 47">
                  <a:extLst>
                    <a:ext uri="{FF2B5EF4-FFF2-40B4-BE49-F238E27FC236}">
                      <a16:creationId xmlns:a16="http://schemas.microsoft.com/office/drawing/2014/main" id="{77E7EB66-0F20-4867-9DDF-6AF63C4579D7}"/>
                    </a:ext>
                  </a:extLst>
                </p:cNvPr>
                <p:cNvSpPr>
                  <a:spLocks noChangeArrowheads="1"/>
                </p:cNvSpPr>
                <p:nvPr/>
              </p:nvSpPr>
              <p:spPr bwMode="auto">
                <a:xfrm>
                  <a:off x="4474197" y="6254977"/>
                  <a:ext cx="268660" cy="33392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en-US" altLang="en-US" sz="2400">
                    <a:latin typeface="Comic Sans MS" panose="030F0702030302020204" pitchFamily="66" charset="0"/>
                  </a:endParaRPr>
                </a:p>
              </p:txBody>
            </p:sp>
            <p:sp>
              <p:nvSpPr>
                <p:cNvPr id="87" name="Line 49">
                  <a:extLst>
                    <a:ext uri="{FF2B5EF4-FFF2-40B4-BE49-F238E27FC236}">
                      <a16:creationId xmlns:a16="http://schemas.microsoft.com/office/drawing/2014/main" id="{7BAFA9C4-F4FB-4E69-9DFD-43203BB42258}"/>
                    </a:ext>
                  </a:extLst>
                </p:cNvPr>
                <p:cNvSpPr>
                  <a:spLocks noChangeShapeType="1"/>
                </p:cNvSpPr>
                <p:nvPr/>
              </p:nvSpPr>
              <p:spPr bwMode="auto">
                <a:xfrm flipV="1">
                  <a:off x="4320065" y="6426540"/>
                  <a:ext cx="154129" cy="353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sp>
              <p:nvSpPr>
                <p:cNvPr id="88" name="Line 53">
                  <a:extLst>
                    <a:ext uri="{FF2B5EF4-FFF2-40B4-BE49-F238E27FC236}">
                      <a16:creationId xmlns:a16="http://schemas.microsoft.com/office/drawing/2014/main" id="{F29BAA93-0B8B-442E-8464-33BD45DB0C1B}"/>
                    </a:ext>
                  </a:extLst>
                </p:cNvPr>
                <p:cNvSpPr>
                  <a:spLocks noChangeShapeType="1"/>
                </p:cNvSpPr>
                <p:nvPr/>
              </p:nvSpPr>
              <p:spPr bwMode="auto">
                <a:xfrm flipV="1">
                  <a:off x="3068933" y="6502468"/>
                  <a:ext cx="1" cy="31858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9" name="Line 54">
                  <a:extLst>
                    <a:ext uri="{FF2B5EF4-FFF2-40B4-BE49-F238E27FC236}">
                      <a16:creationId xmlns:a16="http://schemas.microsoft.com/office/drawing/2014/main" id="{4FB8BDFD-FC72-4CA6-94C9-52881FB249B1}"/>
                    </a:ext>
                  </a:extLst>
                </p:cNvPr>
                <p:cNvSpPr>
                  <a:spLocks noChangeShapeType="1"/>
                </p:cNvSpPr>
                <p:nvPr/>
              </p:nvSpPr>
              <p:spPr bwMode="auto">
                <a:xfrm>
                  <a:off x="3070377" y="6502468"/>
                  <a:ext cx="204723" cy="5001"/>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sp>
              <p:nvSpPr>
                <p:cNvPr id="90" name="Line 58">
                  <a:extLst>
                    <a:ext uri="{FF2B5EF4-FFF2-40B4-BE49-F238E27FC236}">
                      <a16:creationId xmlns:a16="http://schemas.microsoft.com/office/drawing/2014/main" id="{F7950421-3228-4EF6-B715-768542464DCF}"/>
                    </a:ext>
                  </a:extLst>
                </p:cNvPr>
                <p:cNvSpPr>
                  <a:spLocks noChangeShapeType="1"/>
                </p:cNvSpPr>
                <p:nvPr/>
              </p:nvSpPr>
              <p:spPr bwMode="auto">
                <a:xfrm flipH="1" flipV="1">
                  <a:off x="3069517" y="6814557"/>
                  <a:ext cx="2179077" cy="924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sp>
              <p:nvSpPr>
                <p:cNvPr id="91" name="Line 58">
                  <a:extLst>
                    <a:ext uri="{FF2B5EF4-FFF2-40B4-BE49-F238E27FC236}">
                      <a16:creationId xmlns:a16="http://schemas.microsoft.com/office/drawing/2014/main" id="{BE7F56ED-FC35-4035-8413-D5AE882E08B1}"/>
                    </a:ext>
                  </a:extLst>
                </p:cNvPr>
                <p:cNvSpPr>
                  <a:spLocks noChangeShapeType="1"/>
                </p:cNvSpPr>
                <p:nvPr/>
              </p:nvSpPr>
              <p:spPr bwMode="auto">
                <a:xfrm flipV="1">
                  <a:off x="5248623" y="6424532"/>
                  <a:ext cx="2" cy="38222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sp>
              <p:nvSpPr>
                <p:cNvPr id="92" name="Line 46">
                  <a:extLst>
                    <a:ext uri="{FF2B5EF4-FFF2-40B4-BE49-F238E27FC236}">
                      <a16:creationId xmlns:a16="http://schemas.microsoft.com/office/drawing/2014/main" id="{748DB5EE-021F-4E70-80C0-6C66CDFD2BEA}"/>
                    </a:ext>
                  </a:extLst>
                </p:cNvPr>
                <p:cNvSpPr>
                  <a:spLocks noChangeShapeType="1"/>
                </p:cNvSpPr>
                <p:nvPr/>
              </p:nvSpPr>
              <p:spPr bwMode="auto">
                <a:xfrm>
                  <a:off x="4742857" y="6426541"/>
                  <a:ext cx="733891"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grpSp>
          <mc:AlternateContent xmlns:mc="http://schemas.openxmlformats.org/markup-compatibility/2006" xmlns:a14="http://schemas.microsoft.com/office/drawing/2010/main">
            <mc:Choice Requires="a14">
              <p:sp>
                <p:nvSpPr>
                  <p:cNvPr id="93" name="Rettangolo 92">
                    <a:extLst>
                      <a:ext uri="{FF2B5EF4-FFF2-40B4-BE49-F238E27FC236}">
                        <a16:creationId xmlns:a16="http://schemas.microsoft.com/office/drawing/2014/main" id="{AA4F89A6-AB24-487C-871E-1B341D5BA32E}"/>
                      </a:ext>
                    </a:extLst>
                  </p:cNvPr>
                  <p:cNvSpPr/>
                  <p:nvPr/>
                </p:nvSpPr>
                <p:spPr>
                  <a:xfrm>
                    <a:off x="42333" y="5730451"/>
                    <a:ext cx="535211" cy="37824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p>
                            <m:sSupPr>
                              <m:ctrlPr>
                                <a:rPr lang="it-IT" altLang="it-IT" b="0" i="1" dirty="0" smtClean="0">
                                  <a:solidFill>
                                    <a:srgbClr val="E71224"/>
                                  </a:solidFill>
                                  <a:latin typeface="Cambria Math" panose="02040503050406030204" pitchFamily="18" charset="0"/>
                                </a:rPr>
                              </m:ctrlPr>
                            </m:sSupPr>
                            <m:e>
                              <m:r>
                                <a:rPr lang="it-IT" altLang="it-IT" b="0" i="1" dirty="0" smtClean="0">
                                  <a:solidFill>
                                    <a:srgbClr val="E71224"/>
                                  </a:solidFill>
                                  <a:latin typeface="Cambria Math" panose="02040503050406030204" pitchFamily="18" charset="0"/>
                                </a:rPr>
                                <m:t>𝜆</m:t>
                              </m:r>
                            </m:e>
                            <m:sup>
                              <m:r>
                                <a:rPr lang="it-IT" altLang="it-IT" b="0" i="1" dirty="0" smtClean="0">
                                  <a:solidFill>
                                    <a:srgbClr val="E71224"/>
                                  </a:solidFill>
                                  <a:latin typeface="Cambria Math" panose="02040503050406030204" pitchFamily="18" charset="0"/>
                                </a:rPr>
                                <m:t>𝑖𝑛</m:t>
                              </m:r>
                            </m:sup>
                          </m:sSup>
                        </m:oMath>
                      </m:oMathPara>
                    </a14:m>
                    <a:endParaRPr lang="en-GB" dirty="0"/>
                  </a:p>
                </p:txBody>
              </p:sp>
            </mc:Choice>
            <mc:Fallback xmlns="">
              <p:sp>
                <p:nvSpPr>
                  <p:cNvPr id="93" name="Rettangolo 92">
                    <a:extLst>
                      <a:ext uri="{FF2B5EF4-FFF2-40B4-BE49-F238E27FC236}">
                        <a16:creationId xmlns:a16="http://schemas.microsoft.com/office/drawing/2014/main" id="{AA4F89A6-AB24-487C-871E-1B341D5BA32E}"/>
                      </a:ext>
                    </a:extLst>
                  </p:cNvPr>
                  <p:cNvSpPr>
                    <a:spLocks noRot="1" noChangeAspect="1" noMove="1" noResize="1" noEditPoints="1" noAdjustHandles="1" noChangeArrowheads="1" noChangeShapeType="1" noTextEdit="1"/>
                  </p:cNvSpPr>
                  <p:nvPr/>
                </p:nvSpPr>
                <p:spPr>
                  <a:xfrm>
                    <a:off x="42333" y="5730451"/>
                    <a:ext cx="535211" cy="378245"/>
                  </a:xfrm>
                  <a:prstGeom prst="rect">
                    <a:avLst/>
                  </a:prstGeom>
                  <a:blipFill>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4" name="Rettangolo 93">
                    <a:extLst>
                      <a:ext uri="{FF2B5EF4-FFF2-40B4-BE49-F238E27FC236}">
                        <a16:creationId xmlns:a16="http://schemas.microsoft.com/office/drawing/2014/main" id="{3C99058F-2F50-4808-84FD-B816BA96F4D1}"/>
                      </a:ext>
                    </a:extLst>
                  </p:cNvPr>
                  <p:cNvSpPr/>
                  <p:nvPr/>
                </p:nvSpPr>
                <p:spPr>
                  <a:xfrm>
                    <a:off x="3048404" y="6270083"/>
                    <a:ext cx="1057238"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altLang="it-IT" b="0" i="1" dirty="0" smtClean="0">
                                  <a:solidFill>
                                    <a:srgbClr val="E71224"/>
                                  </a:solidFill>
                                  <a:latin typeface="Cambria Math" panose="02040503050406030204" pitchFamily="18" charset="0"/>
                                </a:rPr>
                              </m:ctrlPr>
                            </m:sSubPr>
                            <m:e>
                              <m:r>
                                <a:rPr lang="it-IT" altLang="it-IT" b="0" i="1" dirty="0" smtClean="0">
                                  <a:solidFill>
                                    <a:srgbClr val="E71224"/>
                                  </a:solidFill>
                                  <a:latin typeface="Cambria Math" panose="02040503050406030204" pitchFamily="18" charset="0"/>
                                </a:rPr>
                                <m:t>𝜂</m:t>
                              </m:r>
                            </m:e>
                            <m:sub>
                              <m:r>
                                <a:rPr lang="it-IT" altLang="it-IT" b="0" i="1" dirty="0" smtClean="0">
                                  <a:solidFill>
                                    <a:srgbClr val="E71224"/>
                                  </a:solidFill>
                                  <a:latin typeface="Cambria Math" panose="02040503050406030204" pitchFamily="18" charset="0"/>
                                </a:rPr>
                                <m:t>1</m:t>
                              </m:r>
                            </m:sub>
                          </m:sSub>
                          <m:r>
                            <a:rPr lang="it-IT" altLang="it-IT" b="0" i="1" dirty="0" smtClean="0">
                              <a:solidFill>
                                <a:srgbClr val="E71224"/>
                              </a:solidFill>
                              <a:latin typeface="Cambria Math" panose="02040503050406030204" pitchFamily="18" charset="0"/>
                            </a:rPr>
                            <m:t>≡</m:t>
                          </m:r>
                          <m:sSub>
                            <m:sSubPr>
                              <m:ctrlPr>
                                <a:rPr lang="it-IT" altLang="it-IT" b="0" i="1" dirty="0" smtClean="0">
                                  <a:solidFill>
                                    <a:srgbClr val="E71224"/>
                                  </a:solidFill>
                                  <a:latin typeface="Cambria Math" panose="02040503050406030204" pitchFamily="18" charset="0"/>
                                </a:rPr>
                              </m:ctrlPr>
                            </m:sSubPr>
                            <m:e>
                              <m:r>
                                <a:rPr lang="it-IT" altLang="it-IT" b="0" i="1" dirty="0" smtClean="0">
                                  <a:solidFill>
                                    <a:srgbClr val="E71224"/>
                                  </a:solidFill>
                                  <a:latin typeface="Cambria Math" panose="02040503050406030204" pitchFamily="18" charset="0"/>
                                </a:rPr>
                                <m:t>𝜆</m:t>
                              </m:r>
                            </m:e>
                            <m:sub>
                              <m:r>
                                <a:rPr lang="it-IT" altLang="it-IT" b="0" i="1" dirty="0" smtClean="0">
                                  <a:solidFill>
                                    <a:srgbClr val="E71224"/>
                                  </a:solidFill>
                                  <a:latin typeface="Cambria Math" panose="02040503050406030204" pitchFamily="18" charset="0"/>
                                </a:rPr>
                                <m:t>1</m:t>
                              </m:r>
                            </m:sub>
                          </m:sSub>
                        </m:oMath>
                      </m:oMathPara>
                    </a14:m>
                    <a:endParaRPr lang="en-GB" dirty="0"/>
                  </a:p>
                </p:txBody>
              </p:sp>
            </mc:Choice>
            <mc:Fallback xmlns="">
              <p:sp>
                <p:nvSpPr>
                  <p:cNvPr id="94" name="Rettangolo 93">
                    <a:extLst>
                      <a:ext uri="{FF2B5EF4-FFF2-40B4-BE49-F238E27FC236}">
                        <a16:creationId xmlns:a16="http://schemas.microsoft.com/office/drawing/2014/main" id="{3C99058F-2F50-4808-84FD-B816BA96F4D1}"/>
                      </a:ext>
                    </a:extLst>
                  </p:cNvPr>
                  <p:cNvSpPr>
                    <a:spLocks noRot="1" noChangeAspect="1" noMove="1" noResize="1" noEditPoints="1" noAdjustHandles="1" noChangeArrowheads="1" noChangeShapeType="1" noTextEdit="1"/>
                  </p:cNvSpPr>
                  <p:nvPr/>
                </p:nvSpPr>
                <p:spPr>
                  <a:xfrm>
                    <a:off x="3048404" y="6270083"/>
                    <a:ext cx="1057238" cy="369332"/>
                  </a:xfrm>
                  <a:prstGeom prst="rect">
                    <a:avLst/>
                  </a:prstGeom>
                  <a:blipFill>
                    <a:blip r:embed="rId7"/>
                    <a:stretch>
                      <a:fillRect b="-666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5" name="Rettangolo 94">
                    <a:extLst>
                      <a:ext uri="{FF2B5EF4-FFF2-40B4-BE49-F238E27FC236}">
                        <a16:creationId xmlns:a16="http://schemas.microsoft.com/office/drawing/2014/main" id="{909DA79B-8F68-44F7-BB2E-E90F71A3F08B}"/>
                      </a:ext>
                    </a:extLst>
                  </p:cNvPr>
                  <p:cNvSpPr/>
                  <p:nvPr/>
                </p:nvSpPr>
                <p:spPr>
                  <a:xfrm>
                    <a:off x="302603" y="6522245"/>
                    <a:ext cx="395655"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altLang="it-IT" b="0" i="1" dirty="0" smtClean="0">
                              <a:solidFill>
                                <a:srgbClr val="E71224"/>
                              </a:solidFill>
                              <a:latin typeface="Cambria Math" panose="02040503050406030204" pitchFamily="18" charset="0"/>
                            </a:rPr>
                            <m:t>𝑝</m:t>
                          </m:r>
                        </m:oMath>
                      </m:oMathPara>
                    </a14:m>
                    <a:endParaRPr lang="en-GB" dirty="0"/>
                  </a:p>
                </p:txBody>
              </p:sp>
            </mc:Choice>
            <mc:Fallback xmlns="">
              <p:sp>
                <p:nvSpPr>
                  <p:cNvPr id="95" name="Rettangolo 94">
                    <a:extLst>
                      <a:ext uri="{FF2B5EF4-FFF2-40B4-BE49-F238E27FC236}">
                        <a16:creationId xmlns:a16="http://schemas.microsoft.com/office/drawing/2014/main" id="{909DA79B-8F68-44F7-BB2E-E90F71A3F08B}"/>
                      </a:ext>
                    </a:extLst>
                  </p:cNvPr>
                  <p:cNvSpPr>
                    <a:spLocks noRot="1" noChangeAspect="1" noMove="1" noResize="1" noEditPoints="1" noAdjustHandles="1" noChangeArrowheads="1" noChangeShapeType="1" noTextEdit="1"/>
                  </p:cNvSpPr>
                  <p:nvPr/>
                </p:nvSpPr>
                <p:spPr>
                  <a:xfrm>
                    <a:off x="302603" y="6522245"/>
                    <a:ext cx="395655" cy="369332"/>
                  </a:xfrm>
                  <a:prstGeom prst="rect">
                    <a:avLst/>
                  </a:prstGeom>
                  <a:blipFill>
                    <a:blip r:embed="rId8"/>
                    <a:stretch>
                      <a:fillRect b="-491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8" name="Rettangolo 97">
                    <a:extLst>
                      <a:ext uri="{FF2B5EF4-FFF2-40B4-BE49-F238E27FC236}">
                        <a16:creationId xmlns:a16="http://schemas.microsoft.com/office/drawing/2014/main" id="{16BC86A8-D848-4BA9-A68F-C779AF294ABE}"/>
                      </a:ext>
                    </a:extLst>
                  </p:cNvPr>
                  <p:cNvSpPr/>
                  <p:nvPr/>
                </p:nvSpPr>
                <p:spPr>
                  <a:xfrm>
                    <a:off x="2696588" y="6077706"/>
                    <a:ext cx="466217"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altLang="it-IT" b="0" i="1" dirty="0" smtClean="0">
                                  <a:solidFill>
                                    <a:srgbClr val="E71224"/>
                                  </a:solidFill>
                                  <a:latin typeface="Cambria Math" panose="02040503050406030204" pitchFamily="18" charset="0"/>
                                </a:rPr>
                              </m:ctrlPr>
                            </m:sSubPr>
                            <m:e>
                              <m:r>
                                <a:rPr lang="it-IT" altLang="it-IT" i="1" dirty="0" smtClean="0">
                                  <a:solidFill>
                                    <a:srgbClr val="E71224"/>
                                  </a:solidFill>
                                  <a:latin typeface="Cambria Math" panose="02040503050406030204" pitchFamily="18" charset="0"/>
                                </a:rPr>
                                <m:t>𝜇</m:t>
                              </m:r>
                            </m:e>
                            <m:sub>
                              <m:r>
                                <a:rPr lang="it-IT" altLang="it-IT" b="0" i="1" dirty="0" smtClean="0">
                                  <a:solidFill>
                                    <a:srgbClr val="E71224"/>
                                  </a:solidFill>
                                  <a:latin typeface="Cambria Math" panose="02040503050406030204" pitchFamily="18" charset="0"/>
                                </a:rPr>
                                <m:t>1</m:t>
                              </m:r>
                            </m:sub>
                          </m:sSub>
                        </m:oMath>
                      </m:oMathPara>
                    </a14:m>
                    <a:endParaRPr lang="en-GB" dirty="0"/>
                  </a:p>
                </p:txBody>
              </p:sp>
            </mc:Choice>
            <mc:Fallback xmlns="">
              <p:sp>
                <p:nvSpPr>
                  <p:cNvPr id="98" name="Rettangolo 97">
                    <a:extLst>
                      <a:ext uri="{FF2B5EF4-FFF2-40B4-BE49-F238E27FC236}">
                        <a16:creationId xmlns:a16="http://schemas.microsoft.com/office/drawing/2014/main" id="{16BC86A8-D848-4BA9-A68F-C779AF294ABE}"/>
                      </a:ext>
                    </a:extLst>
                  </p:cNvPr>
                  <p:cNvSpPr>
                    <a:spLocks noRot="1" noChangeAspect="1" noMove="1" noResize="1" noEditPoints="1" noAdjustHandles="1" noChangeArrowheads="1" noChangeShapeType="1" noTextEdit="1"/>
                  </p:cNvSpPr>
                  <p:nvPr/>
                </p:nvSpPr>
                <p:spPr>
                  <a:xfrm>
                    <a:off x="2696588" y="6077706"/>
                    <a:ext cx="466217" cy="369332"/>
                  </a:xfrm>
                  <a:prstGeom prst="rect">
                    <a:avLst/>
                  </a:prstGeom>
                  <a:blipFill>
                    <a:blip r:embed="rId10"/>
                    <a:stretch>
                      <a:fillRect b="-327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9" name="Rettangolo 98">
                    <a:extLst>
                      <a:ext uri="{FF2B5EF4-FFF2-40B4-BE49-F238E27FC236}">
                        <a16:creationId xmlns:a16="http://schemas.microsoft.com/office/drawing/2014/main" id="{2CEACE64-505B-41DA-986A-4D4733C6AE75}"/>
                      </a:ext>
                    </a:extLst>
                  </p:cNvPr>
                  <p:cNvSpPr/>
                  <p:nvPr/>
                </p:nvSpPr>
                <p:spPr>
                  <a:xfrm>
                    <a:off x="695543" y="6127548"/>
                    <a:ext cx="1687834" cy="378245"/>
                  </a:xfrm>
                  <a:prstGeom prst="rect">
                    <a:avLst/>
                  </a:prstGeom>
                </p:spPr>
                <p:txBody>
                  <a:bodyPr wrap="none">
                    <a:spAutoFit/>
                  </a:bodyPr>
                  <a:lstStyle/>
                  <a:p>
                    <a14:m>
                      <m:oMath xmlns:m="http://schemas.openxmlformats.org/officeDocument/2006/math">
                        <m:sSub>
                          <m:sSubPr>
                            <m:ctrlPr>
                              <a:rPr lang="it-IT" altLang="it-IT" i="1" dirty="0" smtClean="0">
                                <a:solidFill>
                                  <a:srgbClr val="E71224"/>
                                </a:solidFill>
                                <a:latin typeface="Cambria Math" panose="02040503050406030204" pitchFamily="18" charset="0"/>
                              </a:rPr>
                            </m:ctrlPr>
                          </m:sSubPr>
                          <m:e>
                            <m:r>
                              <a:rPr lang="it-IT" altLang="it-IT" i="1" dirty="0">
                                <a:solidFill>
                                  <a:srgbClr val="E71224"/>
                                </a:solidFill>
                                <a:latin typeface="Cambria Math" panose="02040503050406030204" pitchFamily="18" charset="0"/>
                              </a:rPr>
                              <m:t>𝜆</m:t>
                            </m:r>
                          </m:e>
                          <m:sub>
                            <m:r>
                              <a:rPr lang="it-IT" altLang="it-IT" i="1" dirty="0">
                                <a:solidFill>
                                  <a:srgbClr val="E71224"/>
                                </a:solidFill>
                                <a:latin typeface="Cambria Math" panose="02040503050406030204" pitchFamily="18" charset="0"/>
                              </a:rPr>
                              <m:t>1</m:t>
                            </m:r>
                          </m:sub>
                        </m:sSub>
                        <m:r>
                          <a:rPr lang="it-IT" altLang="it-IT" i="1" dirty="0">
                            <a:solidFill>
                              <a:srgbClr val="E71224"/>
                            </a:solidFill>
                            <a:latin typeface="Cambria Math" panose="02040503050406030204" pitchFamily="18" charset="0"/>
                          </a:rPr>
                          <m:t>=</m:t>
                        </m:r>
                        <m:sSup>
                          <m:sSupPr>
                            <m:ctrlPr>
                              <a:rPr lang="it-IT" altLang="it-IT" i="1" dirty="0">
                                <a:solidFill>
                                  <a:srgbClr val="E71224"/>
                                </a:solidFill>
                                <a:latin typeface="Cambria Math" panose="02040503050406030204" pitchFamily="18" charset="0"/>
                              </a:rPr>
                            </m:ctrlPr>
                          </m:sSupPr>
                          <m:e>
                            <m:r>
                              <a:rPr lang="it-IT" altLang="it-IT" i="1" dirty="0">
                                <a:solidFill>
                                  <a:srgbClr val="E71224"/>
                                </a:solidFill>
                                <a:latin typeface="Cambria Math" panose="02040503050406030204" pitchFamily="18" charset="0"/>
                              </a:rPr>
                              <m:t>𝜆</m:t>
                            </m:r>
                          </m:e>
                          <m:sup>
                            <m:r>
                              <a:rPr lang="it-IT" altLang="it-IT" i="1" dirty="0">
                                <a:solidFill>
                                  <a:srgbClr val="E71224"/>
                                </a:solidFill>
                                <a:latin typeface="Cambria Math" panose="02040503050406030204" pitchFamily="18" charset="0"/>
                              </a:rPr>
                              <m:t>𝑖𝑛</m:t>
                            </m:r>
                          </m:sup>
                        </m:sSup>
                        <m:r>
                          <a:rPr lang="it-IT" altLang="it-IT" i="1" dirty="0">
                            <a:solidFill>
                              <a:srgbClr val="E71224"/>
                            </a:solidFill>
                            <a:latin typeface="Cambria Math" panose="02040503050406030204" pitchFamily="18" charset="0"/>
                          </a:rPr>
                          <m:t>+</m:t>
                        </m:r>
                        <m:r>
                          <a:rPr lang="it-IT" altLang="it-IT" i="1" dirty="0">
                            <a:solidFill>
                              <a:srgbClr val="E71224"/>
                            </a:solidFill>
                            <a:latin typeface="Cambria Math" panose="02040503050406030204" pitchFamily="18" charset="0"/>
                          </a:rPr>
                          <m:t>𝑝</m:t>
                        </m:r>
                        <m:sSub>
                          <m:sSubPr>
                            <m:ctrlPr>
                              <a:rPr lang="it-IT" altLang="it-IT" i="1" dirty="0" smtClean="0">
                                <a:solidFill>
                                  <a:srgbClr val="E71224"/>
                                </a:solidFill>
                                <a:latin typeface="Cambria Math" panose="02040503050406030204" pitchFamily="18" charset="0"/>
                              </a:rPr>
                            </m:ctrlPr>
                          </m:sSubPr>
                          <m:e>
                            <m:r>
                              <a:rPr lang="it-IT" altLang="it-IT" i="1" dirty="0">
                                <a:solidFill>
                                  <a:srgbClr val="E71224"/>
                                </a:solidFill>
                                <a:latin typeface="Cambria Math" panose="02040503050406030204" pitchFamily="18" charset="0"/>
                              </a:rPr>
                              <m:t>𝜆</m:t>
                            </m:r>
                          </m:e>
                          <m:sub>
                            <m:r>
                              <a:rPr lang="it-IT" altLang="it-IT" i="1" dirty="0">
                                <a:solidFill>
                                  <a:srgbClr val="E71224"/>
                                </a:solidFill>
                                <a:latin typeface="Cambria Math" panose="02040503050406030204" pitchFamily="18" charset="0"/>
                              </a:rPr>
                              <m:t>1</m:t>
                            </m:r>
                          </m:sub>
                        </m:sSub>
                      </m:oMath>
                    </a14:m>
                    <a:r>
                      <a:rPr lang="en-GB" dirty="0"/>
                      <a:t> </a:t>
                    </a:r>
                  </a:p>
                </p:txBody>
              </p:sp>
            </mc:Choice>
            <mc:Fallback xmlns="">
              <p:sp>
                <p:nvSpPr>
                  <p:cNvPr id="99" name="Rettangolo 98">
                    <a:extLst>
                      <a:ext uri="{FF2B5EF4-FFF2-40B4-BE49-F238E27FC236}">
                        <a16:creationId xmlns:a16="http://schemas.microsoft.com/office/drawing/2014/main" id="{2CEACE64-505B-41DA-986A-4D4733C6AE75}"/>
                      </a:ext>
                    </a:extLst>
                  </p:cNvPr>
                  <p:cNvSpPr>
                    <a:spLocks noRot="1" noChangeAspect="1" noMove="1" noResize="1" noEditPoints="1" noAdjustHandles="1" noChangeArrowheads="1" noChangeShapeType="1" noTextEdit="1"/>
                  </p:cNvSpPr>
                  <p:nvPr/>
                </p:nvSpPr>
                <p:spPr>
                  <a:xfrm>
                    <a:off x="695543" y="6127548"/>
                    <a:ext cx="1687834" cy="378245"/>
                  </a:xfrm>
                  <a:prstGeom prst="rect">
                    <a:avLst/>
                  </a:prstGeom>
                  <a:blipFill>
                    <a:blip r:embed="rId11"/>
                    <a:stretch>
                      <a:fillRect r="-775" b="-8065"/>
                    </a:stretch>
                  </a:blipFill>
                </p:spPr>
                <p:txBody>
                  <a:bodyPr/>
                  <a:lstStyle/>
                  <a:p>
                    <a:r>
                      <a:rPr lang="en-GB">
                        <a:noFill/>
                      </a:rPr>
                      <a:t> </a:t>
                    </a:r>
                  </a:p>
                </p:txBody>
              </p:sp>
            </mc:Fallback>
          </mc:AlternateContent>
        </p:grpSp>
      </p:grpSp>
      <p:grpSp>
        <p:nvGrpSpPr>
          <p:cNvPr id="108" name="Gruppo 107">
            <a:extLst>
              <a:ext uri="{FF2B5EF4-FFF2-40B4-BE49-F238E27FC236}">
                <a16:creationId xmlns:a16="http://schemas.microsoft.com/office/drawing/2014/main" id="{0301654B-74AC-482B-A77C-E877C882011D}"/>
              </a:ext>
            </a:extLst>
          </p:cNvPr>
          <p:cNvGrpSpPr/>
          <p:nvPr/>
        </p:nvGrpSpPr>
        <p:grpSpPr>
          <a:xfrm>
            <a:off x="5624830" y="6124774"/>
            <a:ext cx="4153015" cy="886217"/>
            <a:chOff x="4948992" y="6179190"/>
            <a:chExt cx="4153015" cy="1151589"/>
          </a:xfrm>
        </p:grpSpPr>
        <p:pic>
          <p:nvPicPr>
            <p:cNvPr id="100" name="Immagine 99">
              <a:extLst>
                <a:ext uri="{FF2B5EF4-FFF2-40B4-BE49-F238E27FC236}">
                  <a16:creationId xmlns:a16="http://schemas.microsoft.com/office/drawing/2014/main" id="{8B42BF06-B806-4B52-AD7B-3B0A8E70FB2F}"/>
                </a:ext>
              </a:extLst>
            </p:cNvPr>
            <p:cNvPicPr>
              <a:picLocks noChangeAspect="1"/>
            </p:cNvPicPr>
            <p:nvPr/>
          </p:nvPicPr>
          <p:blipFill>
            <a:blip r:embed="rId12"/>
            <a:stretch>
              <a:fillRect/>
            </a:stretch>
          </p:blipFill>
          <p:spPr>
            <a:xfrm>
              <a:off x="5416733" y="6733203"/>
              <a:ext cx="3661338" cy="597576"/>
            </a:xfrm>
            <a:prstGeom prst="rect">
              <a:avLst/>
            </a:prstGeom>
          </p:spPr>
        </p:pic>
        <mc:AlternateContent xmlns:mc="http://schemas.openxmlformats.org/markup-compatibility/2006" xmlns:a14="http://schemas.microsoft.com/office/drawing/2010/main">
          <mc:Choice Requires="a14">
            <p:sp>
              <p:nvSpPr>
                <p:cNvPr id="101" name="Rettangolo 100">
                  <a:extLst>
                    <a:ext uri="{FF2B5EF4-FFF2-40B4-BE49-F238E27FC236}">
                      <a16:creationId xmlns:a16="http://schemas.microsoft.com/office/drawing/2014/main" id="{A6084044-CF96-4280-9939-DC933A7EA0A7}"/>
                    </a:ext>
                  </a:extLst>
                </p:cNvPr>
                <p:cNvSpPr/>
                <p:nvPr/>
              </p:nvSpPr>
              <p:spPr>
                <a:xfrm>
                  <a:off x="5954563" y="6535591"/>
                  <a:ext cx="2456698" cy="479926"/>
                </a:xfrm>
                <a:prstGeom prst="rect">
                  <a:avLst/>
                </a:prstGeom>
              </p:spPr>
              <p:txBody>
                <a:bodyPr wrap="none">
                  <a:spAutoFit/>
                </a:bodyPr>
                <a:lstStyle/>
                <a:p>
                  <a:r>
                    <a:rPr lang="en-US" dirty="0"/>
                    <a:t>Internal arrival due to </a:t>
                  </a:r>
                  <a14:m>
                    <m:oMath xmlns:m="http://schemas.openxmlformats.org/officeDocument/2006/math">
                      <m:r>
                        <a:rPr lang="it-IT" altLang="it-IT" sz="1800" b="0" i="1" dirty="0" smtClean="0">
                          <a:solidFill>
                            <a:srgbClr val="E71224"/>
                          </a:solidFill>
                          <a:latin typeface="Cambria Math" panose="02040503050406030204" pitchFamily="18" charset="0"/>
                        </a:rPr>
                        <m:t>𝑝</m:t>
                      </m:r>
                    </m:oMath>
                  </a14:m>
                  <a:r>
                    <a:rPr lang="en-US" dirty="0"/>
                    <a:t> </a:t>
                  </a:r>
                  <a:endParaRPr lang="en-GB" dirty="0"/>
                </a:p>
              </p:txBody>
            </p:sp>
          </mc:Choice>
          <mc:Fallback xmlns="">
            <p:sp>
              <p:nvSpPr>
                <p:cNvPr id="101" name="Rettangolo 100">
                  <a:extLst>
                    <a:ext uri="{FF2B5EF4-FFF2-40B4-BE49-F238E27FC236}">
                      <a16:creationId xmlns:a16="http://schemas.microsoft.com/office/drawing/2014/main" id="{A6084044-CF96-4280-9939-DC933A7EA0A7}"/>
                    </a:ext>
                  </a:extLst>
                </p:cNvPr>
                <p:cNvSpPr>
                  <a:spLocks noRot="1" noChangeAspect="1" noMove="1" noResize="1" noEditPoints="1" noAdjustHandles="1" noChangeArrowheads="1" noChangeShapeType="1" noTextEdit="1"/>
                </p:cNvSpPr>
                <p:nvPr/>
              </p:nvSpPr>
              <p:spPr>
                <a:xfrm>
                  <a:off x="5954563" y="6535591"/>
                  <a:ext cx="2456698" cy="479926"/>
                </a:xfrm>
                <a:prstGeom prst="rect">
                  <a:avLst/>
                </a:prstGeom>
                <a:blipFill>
                  <a:blip r:embed="rId13"/>
                  <a:stretch>
                    <a:fillRect l="-2233" t="-10000" b="-26667"/>
                  </a:stretch>
                </a:blipFill>
              </p:spPr>
              <p:txBody>
                <a:bodyPr/>
                <a:lstStyle/>
                <a:p>
                  <a:r>
                    <a:rPr lang="it-IT">
                      <a:noFill/>
                    </a:rPr>
                    <a:t> </a:t>
                  </a:r>
                </a:p>
              </p:txBody>
            </p:sp>
          </mc:Fallback>
        </mc:AlternateContent>
        <p:sp>
          <p:nvSpPr>
            <p:cNvPr id="102" name="Rettangolo 101">
              <a:extLst>
                <a:ext uri="{FF2B5EF4-FFF2-40B4-BE49-F238E27FC236}">
                  <a16:creationId xmlns:a16="http://schemas.microsoft.com/office/drawing/2014/main" id="{2700887D-C585-4E13-A626-D5B7EB0AAF2C}"/>
                </a:ext>
              </a:extLst>
            </p:cNvPr>
            <p:cNvSpPr/>
            <p:nvPr/>
          </p:nvSpPr>
          <p:spPr>
            <a:xfrm>
              <a:off x="8212083" y="6179190"/>
              <a:ext cx="889924" cy="369332"/>
            </a:xfrm>
            <a:prstGeom prst="rect">
              <a:avLst/>
            </a:prstGeom>
          </p:spPr>
          <p:txBody>
            <a:bodyPr wrap="none">
              <a:spAutoFit/>
            </a:bodyPr>
            <a:lstStyle/>
            <a:p>
              <a:r>
                <a:rPr lang="en-US" dirty="0"/>
                <a:t>Ext. arr.</a:t>
              </a:r>
              <a:endParaRPr lang="en-GB" dirty="0"/>
            </a:p>
          </p:txBody>
        </p:sp>
        <mc:AlternateContent xmlns:mc="http://schemas.openxmlformats.org/markup-compatibility/2006" xmlns:a14="http://schemas.microsoft.com/office/drawing/2010/main">
          <mc:Choice Requires="a14">
            <p:sp>
              <p:nvSpPr>
                <p:cNvPr id="103" name="Rettangolo 102">
                  <a:extLst>
                    <a:ext uri="{FF2B5EF4-FFF2-40B4-BE49-F238E27FC236}">
                      <a16:creationId xmlns:a16="http://schemas.microsoft.com/office/drawing/2014/main" id="{8D11A775-D9C7-4FA5-BF06-F211A8E6B92C}"/>
                    </a:ext>
                  </a:extLst>
                </p:cNvPr>
                <p:cNvSpPr/>
                <p:nvPr/>
              </p:nvSpPr>
              <p:spPr>
                <a:xfrm>
                  <a:off x="4948992" y="6196603"/>
                  <a:ext cx="1901867" cy="491508"/>
                </a:xfrm>
                <a:prstGeom prst="rect">
                  <a:avLst/>
                </a:prstGeom>
              </p:spPr>
              <p:txBody>
                <a:bodyPr wrap="none">
                  <a:spAutoFit/>
                </a:bodyPr>
                <a:lstStyle/>
                <a:p>
                  <a:r>
                    <a:rPr lang="en-US" dirty="0"/>
                    <a:t>Ext. arr. due to </a:t>
                  </a:r>
                  <a14:m>
                    <m:oMath xmlns:m="http://schemas.openxmlformats.org/officeDocument/2006/math">
                      <m:sSup>
                        <m:sSupPr>
                          <m:ctrlPr>
                            <a:rPr lang="it-IT" altLang="it-IT" b="0" i="1" dirty="0" smtClean="0">
                              <a:solidFill>
                                <a:srgbClr val="E71224"/>
                              </a:solidFill>
                              <a:latin typeface="Cambria Math" panose="02040503050406030204" pitchFamily="18" charset="0"/>
                            </a:rPr>
                          </m:ctrlPr>
                        </m:sSupPr>
                        <m:e>
                          <m:r>
                            <a:rPr lang="it-IT" altLang="it-IT" b="0" i="1" dirty="0" smtClean="0">
                              <a:solidFill>
                                <a:srgbClr val="E71224"/>
                              </a:solidFill>
                              <a:latin typeface="Cambria Math" panose="02040503050406030204" pitchFamily="18" charset="0"/>
                            </a:rPr>
                            <m:t>𝜆</m:t>
                          </m:r>
                        </m:e>
                        <m:sup>
                          <m:r>
                            <a:rPr lang="it-IT" altLang="it-IT" b="0" i="1" dirty="0" smtClean="0">
                              <a:solidFill>
                                <a:srgbClr val="E71224"/>
                              </a:solidFill>
                              <a:latin typeface="Cambria Math" panose="02040503050406030204" pitchFamily="18" charset="0"/>
                            </a:rPr>
                            <m:t>𝑖𝑛</m:t>
                          </m:r>
                        </m:sup>
                      </m:sSup>
                    </m:oMath>
                  </a14:m>
                  <a:endParaRPr lang="en-GB" dirty="0"/>
                </a:p>
              </p:txBody>
            </p:sp>
          </mc:Choice>
          <mc:Fallback xmlns="">
            <p:sp>
              <p:nvSpPr>
                <p:cNvPr id="103" name="Rettangolo 102">
                  <a:extLst>
                    <a:ext uri="{FF2B5EF4-FFF2-40B4-BE49-F238E27FC236}">
                      <a16:creationId xmlns:a16="http://schemas.microsoft.com/office/drawing/2014/main" id="{8D11A775-D9C7-4FA5-BF06-F211A8E6B92C}"/>
                    </a:ext>
                  </a:extLst>
                </p:cNvPr>
                <p:cNvSpPr>
                  <a:spLocks noRot="1" noChangeAspect="1" noMove="1" noResize="1" noEditPoints="1" noAdjustHandles="1" noChangeArrowheads="1" noChangeShapeType="1" noTextEdit="1"/>
                </p:cNvSpPr>
                <p:nvPr/>
              </p:nvSpPr>
              <p:spPr>
                <a:xfrm>
                  <a:off x="4948992" y="6196603"/>
                  <a:ext cx="1901867" cy="491508"/>
                </a:xfrm>
                <a:prstGeom prst="rect">
                  <a:avLst/>
                </a:prstGeom>
                <a:blipFill>
                  <a:blip r:embed="rId14"/>
                  <a:stretch>
                    <a:fillRect l="-2885" t="-6452" b="-25806"/>
                  </a:stretch>
                </a:blipFill>
              </p:spPr>
              <p:txBody>
                <a:bodyPr/>
                <a:lstStyle/>
                <a:p>
                  <a:r>
                    <a:rPr lang="it-IT">
                      <a:noFill/>
                    </a:rPr>
                    <a:t> </a:t>
                  </a:r>
                </a:p>
              </p:txBody>
            </p:sp>
          </mc:Fallback>
        </mc:AlternateContent>
      </p:grpSp>
      <p:sp>
        <p:nvSpPr>
          <p:cNvPr id="109" name="Rettangolo 108">
            <a:extLst>
              <a:ext uri="{FF2B5EF4-FFF2-40B4-BE49-F238E27FC236}">
                <a16:creationId xmlns:a16="http://schemas.microsoft.com/office/drawing/2014/main" id="{4AA3995B-E4AC-4CBB-B7E4-1397BEA87EFC}"/>
              </a:ext>
            </a:extLst>
          </p:cNvPr>
          <p:cNvSpPr/>
          <p:nvPr/>
        </p:nvSpPr>
        <p:spPr>
          <a:xfrm>
            <a:off x="6092571" y="6965233"/>
            <a:ext cx="3382786" cy="400110"/>
          </a:xfrm>
          <a:prstGeom prst="rect">
            <a:avLst/>
          </a:prstGeom>
        </p:spPr>
        <p:txBody>
          <a:bodyPr wrap="none">
            <a:spAutoFit/>
          </a:bodyPr>
          <a:lstStyle/>
          <a:p>
            <a:r>
              <a:rPr lang="en-US" sz="2000" dirty="0"/>
              <a:t>Mixture of exponential arrivals</a:t>
            </a:r>
            <a:endParaRPr lang="en-GB" sz="2000" dirty="0"/>
          </a:p>
        </p:txBody>
      </p:sp>
      <mc:AlternateContent xmlns:mc="http://schemas.openxmlformats.org/markup-compatibility/2006" xmlns:a14="http://schemas.microsoft.com/office/drawing/2010/main">
        <mc:Choice Requires="a14">
          <p:sp>
            <p:nvSpPr>
              <p:cNvPr id="6" name="Rettangolo 5">
                <a:extLst>
                  <a:ext uri="{FF2B5EF4-FFF2-40B4-BE49-F238E27FC236}">
                    <a16:creationId xmlns:a16="http://schemas.microsoft.com/office/drawing/2014/main" id="{9571EA6B-9705-4E93-BA6C-F3036FF9AF42}"/>
                  </a:ext>
                </a:extLst>
              </p:cNvPr>
              <p:cNvSpPr/>
              <p:nvPr/>
            </p:nvSpPr>
            <p:spPr>
              <a:xfrm>
                <a:off x="6575764" y="4687557"/>
                <a:ext cx="1178977"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altLang="it-IT" b="0" i="1" dirty="0" smtClean="0">
                              <a:solidFill>
                                <a:srgbClr val="E71224"/>
                              </a:solidFill>
                              <a:latin typeface="Cambria Math" panose="02040503050406030204" pitchFamily="18" charset="0"/>
                            </a:rPr>
                          </m:ctrlPr>
                        </m:sSubPr>
                        <m:e>
                          <m:r>
                            <a:rPr lang="it-IT" altLang="it-IT" b="0" i="1" dirty="0" smtClean="0">
                              <a:solidFill>
                                <a:srgbClr val="E71224"/>
                              </a:solidFill>
                              <a:latin typeface="Cambria Math" panose="02040503050406030204" pitchFamily="18" charset="0"/>
                            </a:rPr>
                            <m:t>𝑥</m:t>
                          </m:r>
                        </m:e>
                        <m:sub>
                          <m:r>
                            <a:rPr lang="it-IT" altLang="it-IT" b="0" i="1" dirty="0" smtClean="0">
                              <a:solidFill>
                                <a:srgbClr val="E71224"/>
                              </a:solidFill>
                              <a:latin typeface="Cambria Math" panose="02040503050406030204" pitchFamily="18" charset="0"/>
                            </a:rPr>
                            <m:t>1</m:t>
                          </m:r>
                        </m:sub>
                      </m:sSub>
                      <m:d>
                        <m:dPr>
                          <m:ctrlPr>
                            <a:rPr lang="it-IT" altLang="it-IT" b="0" i="1" dirty="0" smtClean="0">
                              <a:solidFill>
                                <a:srgbClr val="E71224"/>
                              </a:solidFill>
                              <a:latin typeface="Cambria Math" panose="02040503050406030204" pitchFamily="18" charset="0"/>
                            </a:rPr>
                          </m:ctrlPr>
                        </m:dPr>
                        <m:e>
                          <m:r>
                            <a:rPr lang="it-IT" altLang="it-IT" b="0" i="1" dirty="0" smtClean="0">
                              <a:solidFill>
                                <a:srgbClr val="E71224"/>
                              </a:solidFill>
                              <a:latin typeface="Cambria Math" panose="02040503050406030204" pitchFamily="18" charset="0"/>
                            </a:rPr>
                            <m:t>𝑡</m:t>
                          </m:r>
                        </m:e>
                      </m:d>
                      <m:r>
                        <a:rPr lang="it-IT" altLang="it-IT" b="0" i="1" dirty="0" smtClean="0">
                          <a:solidFill>
                            <a:srgbClr val="E71224"/>
                          </a:solidFill>
                          <a:latin typeface="Cambria Math" panose="02040503050406030204" pitchFamily="18" charset="0"/>
                        </a:rPr>
                        <m:t>=7</m:t>
                      </m:r>
                    </m:oMath>
                  </m:oMathPara>
                </a14:m>
                <a:endParaRPr lang="en-GB" dirty="0"/>
              </a:p>
            </p:txBody>
          </p:sp>
        </mc:Choice>
        <mc:Fallback xmlns="">
          <p:sp>
            <p:nvSpPr>
              <p:cNvPr id="6" name="Rettangolo 5">
                <a:extLst>
                  <a:ext uri="{FF2B5EF4-FFF2-40B4-BE49-F238E27FC236}">
                    <a16:creationId xmlns:a16="http://schemas.microsoft.com/office/drawing/2014/main" id="{9571EA6B-9705-4E93-BA6C-F3036FF9AF42}"/>
                  </a:ext>
                </a:extLst>
              </p:cNvPr>
              <p:cNvSpPr>
                <a:spLocks noRot="1" noChangeAspect="1" noMove="1" noResize="1" noEditPoints="1" noAdjustHandles="1" noChangeArrowheads="1" noChangeShapeType="1" noTextEdit="1"/>
              </p:cNvSpPr>
              <p:nvPr/>
            </p:nvSpPr>
            <p:spPr>
              <a:xfrm>
                <a:off x="6575764" y="4687557"/>
                <a:ext cx="1178977" cy="369332"/>
              </a:xfrm>
              <a:prstGeom prst="rect">
                <a:avLst/>
              </a:prstGeom>
              <a:blipFill>
                <a:blip r:embed="rId15"/>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149982035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OUTPUTDPI" val="1200"/>
  <p:tag name="ORIGINALHEIGHT" val="303,712"/>
  <p:tag name="ORIGINALWIDTH" val="716,9104"/>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x(t)=\sum_{i=1}^v x_i(t)&#10;\end{eqnarray*}&#10;}&#10;\end{document}"/>
  <p:tag name="IGUANATEXSIZE" val="22"/>
  <p:tag name="IGUANATEXCURSOR" val="1619"/>
  <p:tag name="TRANSPARENCY" val="Vero"/>
  <p:tag name="FILENAME" val=""/>
  <p:tag name="LATEXENGINEID" val="0"/>
  <p:tag name="TEMPFOLDER" val="c:\temp\"/>
  <p:tag name="LATEXFORMHEIGHT" val="312"/>
  <p:tag name="LATEXFORMWIDTH" val="384"/>
  <p:tag name="LATEXFORMWRAP" val="Vero"/>
  <p:tag name="BITMAPVECTOR" val="0"/>
</p:tagLst>
</file>

<file path=ppt/tags/tag10.xml><?xml version="1.0" encoding="utf-8"?>
<p:tagLst xmlns:a="http://schemas.openxmlformats.org/drawingml/2006/main" xmlns:r="http://schemas.openxmlformats.org/officeDocument/2006/relationships" xmlns:p="http://schemas.openxmlformats.org/presentationml/2006/main">
  <p:tag name="OUTPUTDPI" val="1200"/>
  <p:tag name="ORIGINALHEIGHT" val="135,7331"/>
  <p:tag name="ORIGINALWIDTH" val="2231,721"/>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lambda_2=\eta_1=\lambda\quad,\quad \eta_2=\hat{U}_2\cdot\mu_2=\rho_2\cdot \mu_2=\lambda&#10;\end{eqnarray*}&#10;}&#10;\end{document}"/>
  <p:tag name="IGUANATEXSIZE" val="22"/>
  <p:tag name="IGUANATEXCURSOR" val="1671"/>
  <p:tag name="TRANSPARENCY" val="Vero"/>
  <p:tag name="FILENAME" val=""/>
  <p:tag name="LATEXENGINEID" val="0"/>
  <p:tag name="TEMPFOLDER" val="c:\temp\"/>
  <p:tag name="LATEXFORMHEIGHT" val="312"/>
  <p:tag name="LATEXFORMWIDTH" val="384"/>
  <p:tag name="LATEXFORMWRAP" val="Vero"/>
  <p:tag name="BITMAPVECTOR" val="0"/>
</p:tagLst>
</file>

<file path=ppt/tags/tag100.xml><?xml version="1.0" encoding="utf-8"?>
<p:tagLst xmlns:a="http://schemas.openxmlformats.org/drawingml/2006/main" xmlns:r="http://schemas.openxmlformats.org/officeDocument/2006/relationships" xmlns:p="http://schemas.openxmlformats.org/presentationml/2006/main">
  <p:tag name="OUTPUTDPI" val="1200"/>
  <p:tag name="ORIGINALHEIGHT" val="102,7372"/>
  <p:tag name="ORIGINALWIDTH" val="352,4559"/>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_2=2&#10;\end{eqnarray*}&#10;}&#10;\end{document}"/>
  <p:tag name="IGUANATEXSIZE" val="21"/>
  <p:tag name="IGUANATEXCURSOR" val="1607"/>
  <p:tag name="TRANSPARENCY" val="Vero"/>
  <p:tag name="FILENAME" val=""/>
  <p:tag name="LATEXENGINEID" val="0"/>
  <p:tag name="TEMPFOLDER" val="c:\temp\"/>
  <p:tag name="LATEXFORMHEIGHT" val="312"/>
  <p:tag name="LATEXFORMWIDTH" val="384"/>
  <p:tag name="LATEXFORMWRAP" val="Vero"/>
  <p:tag name="BITMAPVECTOR" val="0"/>
</p:tagLst>
</file>

<file path=ppt/tags/tag101.xml><?xml version="1.0" encoding="utf-8"?>
<p:tagLst xmlns:a="http://schemas.openxmlformats.org/drawingml/2006/main" xmlns:r="http://schemas.openxmlformats.org/officeDocument/2006/relationships" xmlns:p="http://schemas.openxmlformats.org/presentationml/2006/main">
  <p:tag name="OUTPUTDPI" val="1200"/>
  <p:tag name="ORIGINALHEIGHT" val="112,4859"/>
  <p:tag name="ORIGINALWIDTH" val="334,4582"/>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u_2=6&#10;\end{eqnarray*}&#10;}&#10;\end{document}"/>
  <p:tag name="IGUANATEXSIZE" val="21"/>
  <p:tag name="IGUANATEXCURSOR" val="1607"/>
  <p:tag name="TRANSPARENCY" val="Vero"/>
  <p:tag name="FILENAME" val=""/>
  <p:tag name="LATEXENGINEID" val="0"/>
  <p:tag name="TEMPFOLDER" val="c:\temp\"/>
  <p:tag name="LATEXFORMHEIGHT" val="312"/>
  <p:tag name="LATEXFORMWIDTH" val="384"/>
  <p:tag name="LATEXFORMWRAP" val="Vero"/>
  <p:tag name="BITMAPVECTOR" val="0"/>
</p:tagLst>
</file>

<file path=ppt/tags/tag102.xml><?xml version="1.0" encoding="utf-8"?>
<p:tagLst xmlns:a="http://schemas.openxmlformats.org/drawingml/2006/main" xmlns:r="http://schemas.openxmlformats.org/officeDocument/2006/relationships" xmlns:p="http://schemas.openxmlformats.org/presentationml/2006/main">
  <p:tag name="OUTPUTDPI" val="1200"/>
  <p:tag name="ORIGINALHEIGHT" val="149,9813"/>
  <p:tag name="ORIGINALWIDTH" val="957,6303"/>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begin{pmatrix}&#10;{\lambda}_1&amp;{\lambda}_2&#10;\end{pmatrix}=\begin{pmatrix}&#10;1&amp; 2&#10;\end{pmatrix}&#10;\end{eqnarray*}&#10;}&#10;\end{document}"/>
  <p:tag name="IGUANATEXSIZE" val="21"/>
  <p:tag name="IGUANATEXCURSOR" val="1630"/>
  <p:tag name="TRANSPARENCY" val="Vero"/>
  <p:tag name="FILENAME" val=""/>
  <p:tag name="LATEXENGINEID" val="0"/>
  <p:tag name="TEMPFOLDER" val="c:\temp\"/>
  <p:tag name="LATEXFORMHEIGHT" val="312"/>
  <p:tag name="LATEXFORMWIDTH" val="384"/>
  <p:tag name="LATEXFORMWRAP" val="Vero"/>
  <p:tag name="BITMAPVECTOR" val="0"/>
</p:tagLst>
</file>

<file path=ppt/tags/tag103.xml><?xml version="1.0" encoding="utf-8"?>
<p:tagLst xmlns:a="http://schemas.openxmlformats.org/drawingml/2006/main" xmlns:r="http://schemas.openxmlformats.org/officeDocument/2006/relationships" xmlns:p="http://schemas.openxmlformats.org/presentationml/2006/main">
  <p:tag name="OUTPUTDPI" val="1200"/>
  <p:tag name="ORIGINALHEIGHT" val="224,222"/>
  <p:tag name="ORIGINALWIDTH" val="1713,536"/>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begin{pmatrix}&#10;\rho_1&amp;\rho_2&#10;\end{pmatrix}=\begin{pmatrix}&#10;\frac{{\lambda}_1}{\mu_1}&amp;&#10;\frac{{\lambda}_2}{\mu_2}&#10;\end{pmatrix}=\begin{pmatrix}&#10;\frac{1}{10}&amp;&#10;\frac{1}{3}&#10;\end{pmatrix}&#10;\end{eqnarray*}&#10;}&#10;\end{document}"/>
  <p:tag name="IGUANATEXSIZE" val="21"/>
  <p:tag name="IGUANATEXCURSOR" val="1801"/>
  <p:tag name="TRANSPARENCY" val="Vero"/>
  <p:tag name="FILENAME" val=""/>
  <p:tag name="LATEXENGINEID" val="0"/>
  <p:tag name="TEMPFOLDER" val="c:\temp\"/>
  <p:tag name="LATEXFORMHEIGHT" val="312"/>
  <p:tag name="LATEXFORMWIDTH" val="384"/>
  <p:tag name="LATEXFORMWRAP" val="Vero"/>
  <p:tag name="BITMAPVECTOR" val="0"/>
</p:tagLst>
</file>

<file path=ppt/tags/tag104.xml><?xml version="1.0" encoding="utf-8"?>
<p:tagLst xmlns:a="http://schemas.openxmlformats.org/drawingml/2006/main" xmlns:r="http://schemas.openxmlformats.org/officeDocument/2006/relationships" xmlns:p="http://schemas.openxmlformats.org/presentationml/2006/main">
  <p:tag name="OUTPUTDPI" val="1200"/>
  <p:tag name="ORIGINALHEIGHT" val="299,2126"/>
  <p:tag name="ORIGINALWIDTH" val="2317,21"/>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rightarrow\lb&#10;\begin{array}{l}&#10;{\lambda}_1=0.5{\lambda}_2\\&#10;{\lambda}_2=(0.5\lambda_2)+0.5\lambda_2&#10;\end{array}&#10;\right.\rightarrow&#10;\lb&#10;\begin{array}{l}&#10;{\lambda}_1=0.5{\lambda}_2\\&#10;{\lambda}_2=\lambda_2&#10;\end{array}&#10;\right.&#10;\end{eqnarray*}&#10;}&#10;\end{document}"/>
  <p:tag name="IGUANATEXSIZE" val="21"/>
  <p:tag name="IGUANATEXCURSOR" val="1613"/>
  <p:tag name="TRANSPARENCY" val="Vero"/>
  <p:tag name="FILENAME" val=""/>
  <p:tag name="LATEXENGINEID" val="0"/>
  <p:tag name="TEMPFOLDER" val="c:\temp\"/>
  <p:tag name="LATEXFORMHEIGHT" val="312"/>
  <p:tag name="LATEXFORMWIDTH" val="384"/>
  <p:tag name="LATEXFORMWRAP" val="Vero"/>
  <p:tag name="BITMAPVECTOR" val="0"/>
</p:tagLst>
</file>

<file path=ppt/tags/tag105.xml><?xml version="1.0" encoding="utf-8"?>
<p:tagLst xmlns:a="http://schemas.openxmlformats.org/drawingml/2006/main" xmlns:r="http://schemas.openxmlformats.org/officeDocument/2006/relationships" xmlns:p="http://schemas.openxmlformats.org/presentationml/2006/main">
  <p:tag name="OUTPUTDPI" val="1200"/>
  <p:tag name="ORIGINALHEIGHT" val="149,9813"/>
  <p:tag name="ORIGINALWIDTH" val="1828,271"/>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begin{pmatrix}&#10;{\lambda}_1&amp;{\lambda}_2&#10;\end{pmatrix}=\begin{pmatrix}&#10;0.5\cdot \alpha&amp; \alpha&#10;\end{pmatrix}\quad \alpha\in\rea_{\geq 0}&#10;\end{eqnarray*}&#10;}&#10;\end{document}"/>
  <p:tag name="IGUANATEXSIZE" val="21"/>
  <p:tag name="IGUANATEXCURSOR" val="1618"/>
  <p:tag name="TRANSPARENCY" val="Vero"/>
  <p:tag name="FILENAME" val=""/>
  <p:tag name="LATEXENGINEID" val="0"/>
  <p:tag name="TEMPFOLDER" val="c:\temp\"/>
  <p:tag name="LATEXFORMHEIGHT" val="312"/>
  <p:tag name="LATEXFORMWIDTH" val="384"/>
  <p:tag name="LATEXFORMWRAP" val="Vero"/>
  <p:tag name="BITMAPVECTOR" val="0"/>
</p:tagLst>
</file>

<file path=ppt/tags/tag106.xml><?xml version="1.0" encoding="utf-8"?>
<p:tagLst xmlns:a="http://schemas.openxmlformats.org/drawingml/2006/main" xmlns:r="http://schemas.openxmlformats.org/officeDocument/2006/relationships" xmlns:p="http://schemas.openxmlformats.org/presentationml/2006/main">
  <p:tag name="OUTPUTDPI" val="1200"/>
  <p:tag name="ORIGINALHEIGHT" val="473,9408"/>
  <p:tag name="ORIGINALWIDTH" val="1806,524"/>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overbrace{\begin{pmatrix}&#10;\lambda_1&amp;&#10;\lambda_2&#10;\end{pmatrix}}^{{\bm{\lambda}}}&#10;=&#10;\overbrace{\begin{pmatrix}&#10;\lambda_1 &amp;&#10;\lambda_2 &#10;\end{pmatrix}}^{{\bm{\lambda}}}\cdot&#10;\overbrace{&#10;\begin{pmatrix}&#10;0 &amp; 1\\&#10;0.5 &amp; 0.5 \\&#10;\end{pmatrix}}^{\bm{R}}&#10;\end{eqnarray*}&#10;}&#10;\end{document}"/>
  <p:tag name="IGUANATEXSIZE" val="21"/>
  <p:tag name="IGUANATEXCURSOR" val="1816"/>
  <p:tag name="TRANSPARENCY" val="Vero"/>
  <p:tag name="FILENAME" val=""/>
  <p:tag name="LATEXENGINEID" val="0"/>
  <p:tag name="TEMPFOLDER" val="c:\temp\"/>
  <p:tag name="LATEXFORMHEIGHT" val="312"/>
  <p:tag name="LATEXFORMWIDTH" val="384"/>
  <p:tag name="LATEXFORMWRAP" val="Vero"/>
  <p:tag name="BITMAPVECTOR" val="0"/>
</p:tagLst>
</file>

<file path=ppt/tags/tag107.xml><?xml version="1.0" encoding="utf-8"?>
<p:tagLst xmlns:a="http://schemas.openxmlformats.org/drawingml/2006/main" xmlns:r="http://schemas.openxmlformats.org/officeDocument/2006/relationships" xmlns:p="http://schemas.openxmlformats.org/presentationml/2006/main">
  <p:tag name="OUTPUTDPI" val="1200"/>
  <p:tag name="ORIGINALHEIGHT" val="299,2126"/>
  <p:tag name="ORIGINALWIDTH" val="1129,359"/>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lb&#10;\begin{array}{ccl}&#10;{\lambda}_1&amp;=&amp;0.5{\lambda}_2\\&#10;{\lambda}_2&amp;=&amp;{\lambda}_1+0.5{\lambda}_{2}&#10;\end{array}&#10;\right.&#10;\end{eqnarray*}&#10;}&#10;\end{document}"/>
  <p:tag name="IGUANATEXSIZE" val="21"/>
  <p:tag name="IGUANATEXCURSOR" val="1685"/>
  <p:tag name="TRANSPARENCY" val="Vero"/>
  <p:tag name="FILENAME" val=""/>
  <p:tag name="LATEXENGINEID" val="0"/>
  <p:tag name="TEMPFOLDER" val="c:\temp\"/>
  <p:tag name="LATEXFORMHEIGHT" val="312"/>
  <p:tag name="LATEXFORMWIDTH" val="384"/>
  <p:tag name="LATEXFORMWRAP" val="Vero"/>
  <p:tag name="BITMAPVECTOR" val="0"/>
</p:tagLst>
</file>

<file path=ppt/tags/tag108.xml><?xml version="1.0" encoding="utf-8"?>
<p:tagLst xmlns:a="http://schemas.openxmlformats.org/drawingml/2006/main" xmlns:r="http://schemas.openxmlformats.org/officeDocument/2006/relationships" xmlns:p="http://schemas.openxmlformats.org/presentationml/2006/main">
  <p:tag name="OUTPUTDPI" val="1200"/>
  <p:tag name="ORIGINALHEIGHT" val="931,3835"/>
  <p:tag name="ORIGINALWIDTH" val="3842,52"/>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beta_2(x_2)=\lb&#10;\begin{array}{clc}&#10;\frac{\rho_2^{x_2}}{x_2!} &amp; \mathrm{if}\quad x_2&lt;m_2=2 \quad\equiv  \quad&#10;\left\lbrace&#10;\begin{array}{cc}&#10;1 &amp; \text{if } x_2=0\\&#10;\frac{1}{3} &amp; \text{if } x_2=1\\&#10;\end{array}&#10;\right.&#10;\\\\&#10;\frac{\rho_2^{x_2}}{m_2!{m}_2^{x_2-m_2}} &amp; \mathrm{if}\quad x_2&gt; m_2=2\quad\equiv  \quad&#10;\left\lbrace&#10;\begin{array}{cc}&#10;\frac{1}{2\cdot 3^2}=\frac{1}{18} &amp; \text{if } x_2=2\\\\&#10;\frac{1}{3\cdot 2\cdot 2\cdot 3^3}=\frac{1}{108} &amp; \text{if } x_2=3\\&#10;\end{array}&#10;\right.&#10;\end{array}&#10;\right.&#10;\end{eqnarray*}&#10;&#10;\end{document}"/>
  <p:tag name="IGUANATEXSIZE" val="22"/>
  <p:tag name="IGUANATEXCURSOR" val="1999"/>
  <p:tag name="TRANSPARENCY" val="Vero"/>
  <p:tag name="LATEXENGINEID" val="0"/>
  <p:tag name="TEMPFOLDER" val="c:\temp\"/>
  <p:tag name="LATEXFORMHEIGHT" val="312"/>
  <p:tag name="LATEXFORMWIDTH" val="384"/>
  <p:tag name="LATEXFORMWRAP" val="Vero"/>
  <p:tag name="BITMAPVECTOR" val="0"/>
</p:tagLst>
</file>

<file path=ppt/tags/tag109.xml><?xml version="1.0" encoding="utf-8"?>
<p:tagLst xmlns:a="http://schemas.openxmlformats.org/drawingml/2006/main" xmlns:r="http://schemas.openxmlformats.org/officeDocument/2006/relationships" xmlns:p="http://schemas.openxmlformats.org/presentationml/2006/main">
  <p:tag name="OUTPUTDPI" val="1200"/>
  <p:tag name="ORIGINALHEIGHT" val="102,7372"/>
  <p:tag name="ORIGINALWIDTH" val="342,7072"/>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_1=1&#10;\end{eqnarray*}&#10;}&#10;\end{document}"/>
  <p:tag name="IGUANATEXSIZE" val="21"/>
  <p:tag name="IGUANATEXCURSOR" val="1607"/>
  <p:tag name="TRANSPARENCY" val="Vero"/>
  <p:tag name="FILENAME" val=""/>
  <p:tag name="LATEXENGINEID" val="0"/>
  <p:tag name="TEMPFOLDER" val="c:\temp\"/>
  <p:tag name="LATEXFORMHEIGHT" val="312"/>
  <p:tag name="LATEXFORMWIDTH" val="384"/>
  <p:tag name="LATEXFORMWRAP" val="Vero"/>
  <p:tag name="BITMAPVECTOR" val="0"/>
</p:tagLst>
</file>

<file path=ppt/tags/tag11.xml><?xml version="1.0" encoding="utf-8"?>
<p:tagLst xmlns:a="http://schemas.openxmlformats.org/drawingml/2006/main" xmlns:r="http://schemas.openxmlformats.org/officeDocument/2006/relationships" xmlns:p="http://schemas.openxmlformats.org/presentationml/2006/main">
  <p:tag name="OUTPUTDPI" val="1200"/>
  <p:tag name="ORIGINALHEIGHT" val="328,459"/>
  <p:tag name="ORIGINALWIDTH" val="2126,734"/>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bar{\theta}=\bar{\theta}_1+\bar{\theta}_2=&#10;\frac{\bar{x}_1}{\lambda_1}+\frac{\bar{x}_2}{\lambda_2}=&#10;\frac{\frac{\rho_1}{(1-\rho_1)}}{\lambda}+\frac{\frac{\rho_2}{(1-\rho_2)}}{\lambda}&#10;\end{eqnarray*}&#10;}&#10;\end{document}"/>
  <p:tag name="IGUANATEXSIZE" val="22"/>
  <p:tag name="IGUANATEXCURSOR" val="1763"/>
  <p:tag name="TRANSPARENCY" val="Vero"/>
  <p:tag name="FILENAME" val=""/>
  <p:tag name="LATEXENGINEID" val="0"/>
  <p:tag name="TEMPFOLDER" val="c:\temp\"/>
  <p:tag name="LATEXFORMHEIGHT" val="312"/>
  <p:tag name="LATEXFORMWIDTH" val="384"/>
  <p:tag name="LATEXFORMWRAP" val="Vero"/>
  <p:tag name="BITMAPVECTOR" val="0"/>
</p:tagLst>
</file>

<file path=ppt/tags/tag110.xml><?xml version="1.0" encoding="utf-8"?>
<p:tagLst xmlns:a="http://schemas.openxmlformats.org/drawingml/2006/main" xmlns:r="http://schemas.openxmlformats.org/officeDocument/2006/relationships" xmlns:p="http://schemas.openxmlformats.org/presentationml/2006/main">
  <p:tag name="OUTPUTDPI" val="1200"/>
  <p:tag name="ORIGINALHEIGHT" val="102,7372"/>
  <p:tag name="ORIGINALWIDTH" val="352,4559"/>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_2=2&#10;\end{eqnarray*}&#10;}&#10;\end{document}"/>
  <p:tag name="IGUANATEXSIZE" val="21"/>
  <p:tag name="IGUANATEXCURSOR" val="1607"/>
  <p:tag name="TRANSPARENCY" val="Vero"/>
  <p:tag name="FILENAME" val=""/>
  <p:tag name="LATEXENGINEID" val="0"/>
  <p:tag name="TEMPFOLDER" val="c:\temp\"/>
  <p:tag name="LATEXFORMHEIGHT" val="312"/>
  <p:tag name="LATEXFORMWIDTH" val="384"/>
  <p:tag name="LATEXFORMWRAP" val="Vero"/>
  <p:tag name="BITMAPVECTOR" val="0"/>
</p:tagLst>
</file>

<file path=ppt/tags/tag111.xml><?xml version="1.0" encoding="utf-8"?>
<p:tagLst xmlns:a="http://schemas.openxmlformats.org/drawingml/2006/main" xmlns:r="http://schemas.openxmlformats.org/officeDocument/2006/relationships" xmlns:p="http://schemas.openxmlformats.org/presentationml/2006/main">
  <p:tag name="OUTPUTDPI" val="1200"/>
  <p:tag name="ORIGINALHEIGHT" val="224,222"/>
  <p:tag name="ORIGINALWIDTH" val="1713,536"/>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begin{pmatrix}&#10;\rho_1&amp;\rho_2&#10;\end{pmatrix}=\begin{pmatrix}&#10;\frac{{\lambda}_1}{\mu_1}&amp;&#10;\frac{{\lambda}_2}{\mu_2}&#10;\end{pmatrix}=\begin{pmatrix}&#10;\frac{1}{10}&amp;&#10;\frac{1}{3}&#10;\end{pmatrix}&#10;\end{eqnarray*}&#10;}&#10;\end{document}"/>
  <p:tag name="IGUANATEXSIZE" val="21"/>
  <p:tag name="IGUANATEXCURSOR" val="1668"/>
  <p:tag name="TRANSPARENCY" val="Vero"/>
  <p:tag name="FILENAME" val=""/>
  <p:tag name="LATEXENGINEID" val="0"/>
  <p:tag name="TEMPFOLDER" val="c:\temp\"/>
  <p:tag name="LATEXFORMHEIGHT" val="312"/>
  <p:tag name="LATEXFORMWIDTH" val="384"/>
  <p:tag name="LATEXFORMWRAP" val="Vero"/>
  <p:tag name="BITMAPVECTOR" val="0"/>
</p:tagLst>
</file>

<file path=ppt/tags/tag112.xml><?xml version="1.0" encoding="utf-8"?>
<p:tagLst xmlns:a="http://schemas.openxmlformats.org/drawingml/2006/main" xmlns:r="http://schemas.openxmlformats.org/officeDocument/2006/relationships" xmlns:p="http://schemas.openxmlformats.org/presentationml/2006/main">
  <p:tag name="OUTPUTDPI" val="1200"/>
  <p:tag name="ORIGINALHEIGHT" val="605,9243"/>
  <p:tag name="ORIGINALWIDTH" val="1762,28"/>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beta_1(x_1)=\rho_1^{x_i}=\left\lbrace&#10;\begin{array}{cc}&#10;1 &amp; \text{if } x_1=0\\&#10;\frac{1}{10} &amp; \text{if } x_1=1\\&#10;\frac{1}{100}  &amp; \text{if } x_1=2\\&#10;\frac{1}{10000}  &amp; \text{if } x_1=3&#10;\end{array}&#10;\right.&#10;\end{eqnarray*}&#10;&#10;\end{document}"/>
  <p:tag name="IGUANATEXSIZE" val="22"/>
  <p:tag name="IGUANATEXCURSOR" val="1625"/>
  <p:tag name="TRANSPARENCY" val="Vero"/>
  <p:tag name="FILENAME" val=""/>
  <p:tag name="LATEXENGINEID" val="0"/>
  <p:tag name="TEMPFOLDER" val="c:\temp\"/>
  <p:tag name="LATEXFORMHEIGHT" val="312"/>
  <p:tag name="LATEXFORMWIDTH" val="384"/>
  <p:tag name="LATEXFORMWRAP" val="Vero"/>
  <p:tag name="BITMAPVECTOR" val="0"/>
</p:tagLst>
</file>

<file path=ppt/tags/tag113.xml><?xml version="1.0" encoding="utf-8"?>
<p:tagLst xmlns:a="http://schemas.openxmlformats.org/drawingml/2006/main" xmlns:r="http://schemas.openxmlformats.org/officeDocument/2006/relationships" xmlns:p="http://schemas.openxmlformats.org/presentationml/2006/main">
  <p:tag name="OUTPUTDPI" val="1200"/>
  <p:tag name="ORIGINALHEIGHT" val="598,4252"/>
  <p:tag name="ORIGINALWIDTH" val="1570,304"/>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beta_1(x_1)=\left\lbrace&#10;\begin{array}{cc}&#10;1 &amp; \text{if } x_1=0\\&#10;{1}/{10} &amp; \text{if } x_1=1\\&#10;{1}/{100}  &amp; \text{if } x_1=2\\&#10;{1}/{1000}  &amp; \text{if } x_1=3&#10;\end{array}&#10;\right.&#10;\end{eqnarray*}&#10;&#10;\end{document}"/>
  <p:tag name="IGUANATEXSIZE" val="20"/>
  <p:tag name="IGUANATEXCURSOR" val="1698"/>
  <p:tag name="TRANSPARENCY" val="Vero"/>
  <p:tag name="FILENAME" val=""/>
  <p:tag name="LATEXENGINEID" val="0"/>
  <p:tag name="TEMPFOLDER" val="c:\temp\"/>
  <p:tag name="LATEXFORMHEIGHT" val="312"/>
  <p:tag name="LATEXFORMWIDTH" val="384"/>
  <p:tag name="LATEXFORMWRAP" val="Vero"/>
  <p:tag name="BITMAPVECTOR" val="0"/>
</p:tagLst>
</file>

<file path=ppt/tags/tag114.xml><?xml version="1.0" encoding="utf-8"?>
<p:tagLst xmlns:a="http://schemas.openxmlformats.org/drawingml/2006/main" xmlns:r="http://schemas.openxmlformats.org/officeDocument/2006/relationships" xmlns:p="http://schemas.openxmlformats.org/presentationml/2006/main">
  <p:tag name="OUTPUTDPI" val="1200"/>
  <p:tag name="ORIGINALHEIGHT" val="598,4252"/>
  <p:tag name="ORIGINALWIDTH" val="1508,061"/>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beta_2(x_2)=\left\lbrace&#10;\begin{array}{cc}&#10;1 &amp; \text{if } x_2=0\\&#10;{1}/{3} &amp; \text{if } x_2=1\\&#10;{1}/{18}  &amp; \text{if } x_2=2\\&#10;{1}/{108}  &amp; \text{if } x_2=3&#10;\end{array}&#10;\right.&#10;\end{eqnarray*}&#10;&#10;\end{document}"/>
  <p:tag name="IGUANATEXSIZE" val="20"/>
  <p:tag name="IGUANATEXCURSOR" val="1732"/>
  <p:tag name="TRANSPARENCY" val="Vero"/>
  <p:tag name="FILENAME" val=""/>
  <p:tag name="LATEXENGINEID" val="0"/>
  <p:tag name="TEMPFOLDER" val="c:\temp\"/>
  <p:tag name="LATEXFORMHEIGHT" val="312"/>
  <p:tag name="LATEXFORMWIDTH" val="384"/>
  <p:tag name="LATEXFORMWRAP" val="Vero"/>
  <p:tag name="BITMAPVECTOR" val="0"/>
</p:tagLst>
</file>

<file path=ppt/tags/tag115.xml><?xml version="1.0" encoding="utf-8"?>
<p:tagLst xmlns:a="http://schemas.openxmlformats.org/drawingml/2006/main" xmlns:r="http://schemas.openxmlformats.org/officeDocument/2006/relationships" xmlns:p="http://schemas.openxmlformats.org/presentationml/2006/main">
  <p:tag name="OUTPUTDPI" val="1200"/>
  <p:tag name="ORIGINALHEIGHT" val="234,7206"/>
  <p:tag name="ORIGINALWIDTH" val="1685,039"/>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pi(3,0)=\kappa\cdot \beta_1(3)\cdot \beta_2(0)= \frac{\kappa}{1000}&#10;\end{eqnarray*}&#10;}&#10;\end{document}"/>
  <p:tag name="IGUANATEXSIZE" val="21"/>
  <p:tag name="IGUANATEXCURSOR" val="1605"/>
  <p:tag name="TRANSPARENCY" val="Vero"/>
  <p:tag name="FILENAME" val=""/>
  <p:tag name="LATEXENGINEID" val="0"/>
  <p:tag name="TEMPFOLDER" val="c:\temp\"/>
  <p:tag name="LATEXFORMHEIGHT" val="312"/>
  <p:tag name="LATEXFORMWIDTH" val="384"/>
  <p:tag name="LATEXFORMWRAP" val="Vero"/>
  <p:tag name="BITMAPVECTOR" val="0"/>
</p:tagLst>
</file>

<file path=ppt/tags/tag116.xml><?xml version="1.0" encoding="utf-8"?>
<p:tagLst xmlns:a="http://schemas.openxmlformats.org/drawingml/2006/main" xmlns:r="http://schemas.openxmlformats.org/officeDocument/2006/relationships" xmlns:p="http://schemas.openxmlformats.org/presentationml/2006/main">
  <p:tag name="OUTPUTDPI" val="1200"/>
  <p:tag name="ORIGINALHEIGHT" val="234,7206"/>
  <p:tag name="ORIGINALWIDTH" val="1622,797"/>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pi(2,1)=\kappa\cdot \beta_1(2)\cdot \beta_2(1)=\frac{\kappa}{300}&#10;\end{eqnarray*}&#10;}&#10;\end{document}"/>
  <p:tag name="IGUANATEXSIZE" val="21"/>
  <p:tag name="IGUANATEXCURSOR" val="1605"/>
  <p:tag name="TRANSPARENCY" val="Vero"/>
  <p:tag name="FILENAME" val=""/>
  <p:tag name="LATEXENGINEID" val="0"/>
  <p:tag name="TEMPFOLDER" val="c:\temp\"/>
  <p:tag name="LATEXFORMHEIGHT" val="312"/>
  <p:tag name="LATEXFORMWIDTH" val="384"/>
  <p:tag name="LATEXFORMWRAP" val="Vero"/>
  <p:tag name="BITMAPVECTOR" val="0"/>
</p:tagLst>
</file>

<file path=ppt/tags/tag117.xml><?xml version="1.0" encoding="utf-8"?>
<p:tagLst xmlns:a="http://schemas.openxmlformats.org/drawingml/2006/main" xmlns:r="http://schemas.openxmlformats.org/officeDocument/2006/relationships" xmlns:p="http://schemas.openxmlformats.org/presentationml/2006/main">
  <p:tag name="OUTPUTDPI" val="1200"/>
  <p:tag name="ORIGINALHEIGHT" val="234,7206"/>
  <p:tag name="ORIGINALWIDTH" val="1622,797"/>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pi(1,2)=\kappa\cdot \beta_1(3)\cdot \beta_2(0)=\frac{\kappa}{180}&#10;\end{eqnarray*}&#10;}&#10;\end{document}"/>
  <p:tag name="IGUANATEXSIZE" val="21"/>
  <p:tag name="IGUANATEXCURSOR" val="1605"/>
  <p:tag name="TRANSPARENCY" val="Vero"/>
  <p:tag name="FILENAME" val=""/>
  <p:tag name="LATEXENGINEID" val="0"/>
  <p:tag name="TEMPFOLDER" val="c:\temp\"/>
  <p:tag name="LATEXFORMHEIGHT" val="312"/>
  <p:tag name="LATEXFORMWIDTH" val="384"/>
  <p:tag name="LATEXFORMWRAP" val="Vero"/>
  <p:tag name="BITMAPVECTOR" val="0"/>
</p:tagLst>
</file>

<file path=ppt/tags/tag118.xml><?xml version="1.0" encoding="utf-8"?>
<p:tagLst xmlns:a="http://schemas.openxmlformats.org/drawingml/2006/main" xmlns:r="http://schemas.openxmlformats.org/officeDocument/2006/relationships" xmlns:p="http://schemas.openxmlformats.org/presentationml/2006/main">
  <p:tag name="OUTPUTDPI" val="1200"/>
  <p:tag name="ORIGINALHEIGHT" val="234,7206"/>
  <p:tag name="ORIGINALWIDTH" val="1622,797"/>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pi(0,3)=\kappa\cdot \beta_1(0)\cdot \beta_2(3)=\frac{\kappa}{108}&#10;\end{eqnarray*}&#10;}&#10;\end{document}"/>
  <p:tag name="IGUANATEXSIZE" val="21"/>
  <p:tag name="IGUANATEXCURSOR" val="1605"/>
  <p:tag name="TRANSPARENCY" val="Vero"/>
  <p:tag name="FILENAME" val=""/>
  <p:tag name="LATEXENGINEID" val="0"/>
  <p:tag name="TEMPFOLDER" val="c:\temp\"/>
  <p:tag name="LATEXFORMHEIGHT" val="312"/>
  <p:tag name="LATEXFORMWIDTH" val="384"/>
  <p:tag name="LATEXFORMWRAP" val="Vero"/>
  <p:tag name="BITMAPVECTOR" val="0"/>
</p:tagLst>
</file>

<file path=ppt/tags/tag119.xml><?xml version="1.0" encoding="utf-8"?>
<p:tagLst xmlns:a="http://schemas.openxmlformats.org/drawingml/2006/main" xmlns:r="http://schemas.openxmlformats.org/officeDocument/2006/relationships" xmlns:p="http://schemas.openxmlformats.org/presentationml/2006/main">
  <p:tag name="OUTPUTDPI" val="1200"/>
  <p:tag name="ORIGINALHEIGHT" val="302,2122"/>
  <p:tag name="ORIGINALWIDTH" val="1538,808"/>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pi(x_1,x_2,\dots,x_v)=\kappa\cdot \prod_{i=1}^v~\beta_{i}(x_i)&#10;\end{eqnarray*}&#10;}&#10;\end{document}"/>
  <p:tag name="IGUANATEXSIZE" val="22"/>
  <p:tag name="IGUANATEXCURSOR" val="1605"/>
  <p:tag name="TRANSPARENCY" val="Vero"/>
  <p:tag name="FILENAME" val=""/>
  <p:tag name="LATEXENGINEID" val="0"/>
  <p:tag name="TEMPFOLDER" val="c:\temp\"/>
  <p:tag name="LATEXFORMHEIGHT" val="312"/>
  <p:tag name="LATEXFORMWIDTH" val="384"/>
  <p:tag name="LATEXFORMWRAP" val="Vero"/>
  <p:tag name="BITMAPVECTOR" val="0"/>
</p:tagLst>
</file>

<file path=ppt/tags/tag12.xml><?xml version="1.0" encoding="utf-8"?>
<p:tagLst xmlns:a="http://schemas.openxmlformats.org/drawingml/2006/main" xmlns:r="http://schemas.openxmlformats.org/officeDocument/2006/relationships" xmlns:p="http://schemas.openxmlformats.org/presentationml/2006/main">
  <p:tag name="OUTPUTDPI" val="1200"/>
  <p:tag name="ORIGINALHEIGHT" val="304,462"/>
  <p:tag name="ORIGINALWIDTH" val="876,6404"/>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r_{j0}+\sum_{k=1}^v ~r_{jk}~=~1&#10;\end{eqnarray*}&#10;\end{document}"/>
  <p:tag name="IGUANATEXSIZE" val="22"/>
  <p:tag name="IGUANATEXCURSOR" val="1627"/>
  <p:tag name="TRANSPARENCY" val="Vero"/>
  <p:tag name="FILENAME" val=""/>
  <p:tag name="LATEXENGINEID" val="0"/>
  <p:tag name="TEMPFOLDER" val="c:\temp\"/>
  <p:tag name="LATEXFORMHEIGHT" val="312"/>
  <p:tag name="LATEXFORMWIDTH" val="384"/>
  <p:tag name="LATEXFORMWRAP" val="Vero"/>
  <p:tag name="BITMAPVECTOR" val="0"/>
</p:tagLst>
</file>

<file path=ppt/tags/tag120.xml><?xml version="1.0" encoding="utf-8"?>
<p:tagLst xmlns:a="http://schemas.openxmlformats.org/drawingml/2006/main" xmlns:r="http://schemas.openxmlformats.org/officeDocument/2006/relationships" xmlns:p="http://schemas.openxmlformats.org/presentationml/2006/main">
  <p:tag name="OUTPUTDPI" val="1200"/>
  <p:tag name="ORIGINALHEIGHT" val="131,2336"/>
  <p:tag name="ORIGINALWIDTH" val="1697,038"/>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N_{3,2} = \lb (3,0), (2,1), (1,2), (0,3) \rb&#10;\end{eqnarray*}&#10;}&#10;\end{document}"/>
  <p:tag name="IGUANATEXSIZE" val="22"/>
  <p:tag name="IGUANATEXCURSOR" val="1608"/>
  <p:tag name="TRANSPARENCY" val="Vero"/>
  <p:tag name="FILENAME" val=""/>
  <p:tag name="LATEXENGINEID" val="0"/>
  <p:tag name="TEMPFOLDER" val="c:\temp\"/>
  <p:tag name="LATEXFORMHEIGHT" val="312"/>
  <p:tag name="LATEXFORMWIDTH" val="384"/>
  <p:tag name="LATEXFORMWRAP" val="Vero"/>
  <p:tag name="BITMAPVECTOR" val="0"/>
</p:tagLst>
</file>

<file path=ppt/tags/tag121.xml><?xml version="1.0" encoding="utf-8"?>
<p:tagLst xmlns:a="http://schemas.openxmlformats.org/drawingml/2006/main" xmlns:r="http://schemas.openxmlformats.org/officeDocument/2006/relationships" xmlns:p="http://schemas.openxmlformats.org/presentationml/2006/main">
  <p:tag name="OUTPUTDPI" val="1200"/>
  <p:tag name="ORIGINALHEIGHT" val="234,7206"/>
  <p:tag name="ORIGINALWIDTH" val="757,4053"/>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pi(3,0)= \frac{\kappa}{1000}&#10;\end{eqnarray*}&#10;}&#10;\end{document}"/>
  <p:tag name="IGUANATEXSIZE" val="20"/>
  <p:tag name="IGUANATEXCURSOR" val="1605"/>
  <p:tag name="TRANSPARENCY" val="Vero"/>
  <p:tag name="FILENAME" val=""/>
  <p:tag name="LATEXENGINEID" val="0"/>
  <p:tag name="TEMPFOLDER" val="c:\temp\"/>
  <p:tag name="LATEXFORMHEIGHT" val="312"/>
  <p:tag name="LATEXFORMWIDTH" val="384"/>
  <p:tag name="LATEXFORMWRAP" val="Vero"/>
  <p:tag name="BITMAPVECTOR" val="0"/>
</p:tagLst>
</file>

<file path=ppt/tags/tag122.xml><?xml version="1.0" encoding="utf-8"?>
<p:tagLst xmlns:a="http://schemas.openxmlformats.org/drawingml/2006/main" xmlns:r="http://schemas.openxmlformats.org/officeDocument/2006/relationships" xmlns:p="http://schemas.openxmlformats.org/presentationml/2006/main">
  <p:tag name="OUTPUTDPI" val="1200"/>
  <p:tag name="ORIGINALHEIGHT" val="234,7206"/>
  <p:tag name="ORIGINALWIDTH" val="694,4132"/>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pi(2,1)=\frac{\kappa}{300}&#10;\end{eqnarray*}&#10;}&#10;\end{document}"/>
  <p:tag name="IGUANATEXSIZE" val="20"/>
  <p:tag name="IGUANATEXCURSOR" val="1605"/>
  <p:tag name="TRANSPARENCY" val="Vero"/>
  <p:tag name="FILENAME" val=""/>
  <p:tag name="LATEXENGINEID" val="0"/>
  <p:tag name="TEMPFOLDER" val="c:\temp\"/>
  <p:tag name="LATEXFORMHEIGHT" val="312"/>
  <p:tag name="LATEXFORMWIDTH" val="384"/>
  <p:tag name="LATEXFORMWRAP" val="Vero"/>
  <p:tag name="BITMAPVECTOR" val="0"/>
</p:tagLst>
</file>

<file path=ppt/tags/tag123.xml><?xml version="1.0" encoding="utf-8"?>
<p:tagLst xmlns:a="http://schemas.openxmlformats.org/drawingml/2006/main" xmlns:r="http://schemas.openxmlformats.org/officeDocument/2006/relationships" xmlns:p="http://schemas.openxmlformats.org/presentationml/2006/main">
  <p:tag name="OUTPUTDPI" val="1200"/>
  <p:tag name="ORIGINALHEIGHT" val="234,7206"/>
  <p:tag name="ORIGINALWIDTH" val="694,4132"/>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pi(1,2)=\frac{\kappa}{180}&#10;\end{eqnarray*}&#10;}&#10;\end{document}"/>
  <p:tag name="IGUANATEXSIZE" val="20"/>
  <p:tag name="IGUANATEXCURSOR" val="1605"/>
  <p:tag name="TRANSPARENCY" val="Vero"/>
  <p:tag name="FILENAME" val=""/>
  <p:tag name="LATEXENGINEID" val="0"/>
  <p:tag name="TEMPFOLDER" val="c:\temp\"/>
  <p:tag name="LATEXFORMHEIGHT" val="312"/>
  <p:tag name="LATEXFORMWIDTH" val="384"/>
  <p:tag name="LATEXFORMWRAP" val="Vero"/>
  <p:tag name="BITMAPVECTOR" val="0"/>
</p:tagLst>
</file>

<file path=ppt/tags/tag124.xml><?xml version="1.0" encoding="utf-8"?>
<p:tagLst xmlns:a="http://schemas.openxmlformats.org/drawingml/2006/main" xmlns:r="http://schemas.openxmlformats.org/officeDocument/2006/relationships" xmlns:p="http://schemas.openxmlformats.org/presentationml/2006/main">
  <p:tag name="OUTPUTDPI" val="1200"/>
  <p:tag name="ORIGINALHEIGHT" val="234,7206"/>
  <p:tag name="ORIGINALWIDTH" val="694,4132"/>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pi(0,3)=\frac{\kappa}{108}&#10;\end{eqnarray*}&#10;}&#10;\end{document}"/>
  <p:tag name="IGUANATEXSIZE" val="20"/>
  <p:tag name="IGUANATEXCURSOR" val="1605"/>
  <p:tag name="TRANSPARENCY" val="Vero"/>
  <p:tag name="FILENAME" val=""/>
  <p:tag name="LATEXENGINEID" val="0"/>
  <p:tag name="TEMPFOLDER" val="c:\temp\"/>
  <p:tag name="LATEXFORMHEIGHT" val="312"/>
  <p:tag name="LATEXFORMWIDTH" val="384"/>
  <p:tag name="LATEXFORMWRAP" val="Vero"/>
  <p:tag name="BITMAPVECTOR" val="0"/>
</p:tagLst>
</file>

<file path=ppt/tags/tag125.xml><?xml version="1.0" encoding="utf-8"?>
<p:tagLst xmlns:a="http://schemas.openxmlformats.org/drawingml/2006/main" xmlns:r="http://schemas.openxmlformats.org/officeDocument/2006/relationships" xmlns:p="http://schemas.openxmlformats.org/presentationml/2006/main">
  <p:tag name="OUTPUTDPI" val="1200"/>
  <p:tag name="ORIGINALHEIGHT" val="544,4319"/>
  <p:tag name="ORIGINALWIDTH" val="1948,256"/>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flalign*}&#10;\Pi_\ell=&amp;\begin{pmatrix}&#10;\pi(0,3)~~\pi(1,2)~~\pi(2,1)~~\pi(3,0)&#10;\end{pmatrix}\\\\&#10;=&amp;\begin{pmatrix}&#10;\frac{250}{517}~~\frac{150}{517}~~\frac{90}{517}~~\frac{27}{517}&#10;\end{pmatrix}&#10;\end{flalign*}&#10;&#10;\end{document}"/>
  <p:tag name="IGUANATEXSIZE" val="22"/>
  <p:tag name="IGUANATEXCURSOR" val="1682"/>
  <p:tag name="TRANSPARENCY" val="Vero"/>
  <p:tag name="LATEXENGINEID" val="0"/>
  <p:tag name="TEMPFOLDER" val="c:\temp\"/>
  <p:tag name="LATEXFORMHEIGHT" val="312"/>
  <p:tag name="LATEXFORMWIDTH" val="384"/>
  <p:tag name="LATEXFORMWRAP" val="Vero"/>
  <p:tag name="BITMAPVECTOR" val="0"/>
</p:tagLst>
</file>

<file path=ppt/tags/tag126.xml><?xml version="1.0" encoding="utf-8"?>
<p:tagLst xmlns:a="http://schemas.openxmlformats.org/drawingml/2006/main" xmlns:r="http://schemas.openxmlformats.org/officeDocument/2006/relationships" xmlns:p="http://schemas.openxmlformats.org/presentationml/2006/main">
  <p:tag name="OUTPUTDPI" val="1200"/>
  <p:tag name="ORIGINALHEIGHT" val="123,7346"/>
  <p:tag name="ORIGINALWIDTH" val="1979,752"/>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pi(0,3)+&#10;\pi(1,2)+&#10;\pi(2,1)+&#10;\pi(3,0)=1&#10;\end{eqnarray*}&#10;}&#10;\end{document}"/>
  <p:tag name="IGUANATEXSIZE" val="21"/>
  <p:tag name="IGUANATEXCURSOR" val="1661"/>
  <p:tag name="TRANSPARENCY" val="Vero"/>
  <p:tag name="FILENAME" val=""/>
  <p:tag name="LATEXENGINEID" val="0"/>
  <p:tag name="TEMPFOLDER" val="c:\temp\"/>
  <p:tag name="LATEXFORMHEIGHT" val="312"/>
  <p:tag name="LATEXFORMWIDTH" val="384"/>
  <p:tag name="LATEXFORMWRAP" val="Vero"/>
  <p:tag name="BITMAPVECTOR" val="0"/>
</p:tagLst>
</file>

<file path=ppt/tags/tag127.xml><?xml version="1.0" encoding="utf-8"?>
<p:tagLst xmlns:a="http://schemas.openxmlformats.org/drawingml/2006/main" xmlns:r="http://schemas.openxmlformats.org/officeDocument/2006/relationships" xmlns:p="http://schemas.openxmlformats.org/presentationml/2006/main">
  <p:tag name="OUTPUTDPI" val="1200"/>
  <p:tag name="ORIGINALHEIGHT" val="309,7113"/>
  <p:tag name="ORIGINALWIDTH" val="1775,778"/>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kappa=\frac{1}{\frac{1}{108}+\frac{1}{180}+\frac{1}{300}+\frac{1}{1000}}=\frac{8147}{156}&#10;\end{eqnarray*}&#10;}&#10;\end{document}"/>
  <p:tag name="IGUANATEXSIZE" val="22"/>
  <p:tag name="IGUANATEXCURSOR" val="1693"/>
  <p:tag name="TRANSPARENCY" val="Vero"/>
  <p:tag name="FILENAME" val=""/>
  <p:tag name="LATEXENGINEID" val="0"/>
  <p:tag name="TEMPFOLDER" val="c:\temp\"/>
  <p:tag name="LATEXFORMHEIGHT" val="312"/>
  <p:tag name="LATEXFORMWIDTH" val="384"/>
  <p:tag name="LATEXFORMWRAP" val="Vero"/>
  <p:tag name="BITMAPVECTOR" val="0"/>
</p:tagLst>
</file>

<file path=ppt/tags/tag13.xml><?xml version="1.0" encoding="utf-8"?>
<p:tagLst xmlns:a="http://schemas.openxmlformats.org/drawingml/2006/main" xmlns:r="http://schemas.openxmlformats.org/officeDocument/2006/relationships" xmlns:p="http://schemas.openxmlformats.org/presentationml/2006/main">
  <p:tag name="OUTPUTDPI" val="1200"/>
  <p:tag name="ORIGINALHEIGHT" val="320,9598"/>
  <p:tag name="ORIGINALWIDTH" val="1013,873"/>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lambda_i=\lambda_i^{in}+\sum_{j=1}^v r_{ji}\cdot \lambda_j&#10;\end{eqnarray*}&#10;}&#10;\end{document}"/>
  <p:tag name="IGUANATEXSIZE" val="22"/>
  <p:tag name="IGUANATEXCURSOR" val="1548"/>
  <p:tag name="TRANSPARENCY" val="Vero"/>
  <p:tag name="FILENAME" val=""/>
  <p:tag name="LATEXENGINEID" val="0"/>
  <p:tag name="TEMPFOLDER" val="c:\temp\"/>
  <p:tag name="LATEXFORMHEIGHT" val="312"/>
  <p:tag name="LATEXFORMWIDTH" val="384"/>
  <p:tag name="LATEXFORMWRAP" val="Vero"/>
  <p:tag name="BITMAPVECTOR" val="0"/>
</p:tagLst>
</file>

<file path=ppt/tags/tag14.xml><?xml version="1.0" encoding="utf-8"?>
<p:tagLst xmlns:a="http://schemas.openxmlformats.org/drawingml/2006/main" xmlns:r="http://schemas.openxmlformats.org/officeDocument/2006/relationships" xmlns:p="http://schemas.openxmlformats.org/presentationml/2006/main">
  <p:tag name="OUTPUTDPI" val="1200"/>
  <p:tag name="ORIGINALHEIGHT" val="306,7116"/>
  <p:tag name="ORIGINALWIDTH" val="1349,081"/>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implies\;\;\lambda_1=\frac{\lambda^{in}}{(1-r_{11})}&gt;\lambda^{in}&#10;\end{eqnarray*}&#10;}&#10;\end{document}"/>
  <p:tag name="IGUANATEXSIZE" val="22"/>
  <p:tag name="IGUANATEXCURSOR" val="1652"/>
  <p:tag name="TRANSPARENCY" val="Vero"/>
  <p:tag name="LATEXENGINEID" val="0"/>
  <p:tag name="TEMPFOLDER" val="c:\temp\"/>
  <p:tag name="LATEXFORMHEIGHT" val="312"/>
  <p:tag name="LATEXFORMWIDTH" val="384"/>
  <p:tag name="LATEXFORMWRAP" val="Vero"/>
  <p:tag name="BITMAPVECTOR" val="0"/>
</p:tagLst>
</file>

<file path=ppt/tags/tag15.xml><?xml version="1.0" encoding="utf-8"?>
<p:tagLst xmlns:a="http://schemas.openxmlformats.org/drawingml/2006/main" xmlns:r="http://schemas.openxmlformats.org/officeDocument/2006/relationships" xmlns:p="http://schemas.openxmlformats.org/presentationml/2006/main">
  <p:tag name="OUTPUTDPI" val="1200"/>
  <p:tag name="ORIGINALHEIGHT" val="111,7361"/>
  <p:tag name="ORIGINALWIDTH" val="1031,871"/>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quad \forall\quad j=1,2,\dots, v&#10;\end{eqnarray*}&#10;}&#10;\end{document}"/>
  <p:tag name="IGUANATEXSIZE" val="22"/>
  <p:tag name="IGUANATEXCURSOR" val="1623"/>
  <p:tag name="TRANSPARENCY" val="Vero"/>
  <p:tag name="FILENAME" val=""/>
  <p:tag name="LATEXENGINEID" val="0"/>
  <p:tag name="TEMPFOLDER" val="c:\temp\"/>
  <p:tag name="LATEXFORMHEIGHT" val="312"/>
  <p:tag name="LATEXFORMWIDTH" val="384"/>
  <p:tag name="LATEXFORMWRAP" val="Vero"/>
  <p:tag name="BITMAPVECTOR" val="0"/>
</p:tagLst>
</file>

<file path=ppt/tags/tag16.xml><?xml version="1.0" encoding="utf-8"?>
<p:tagLst xmlns:a="http://schemas.openxmlformats.org/drawingml/2006/main" xmlns:r="http://schemas.openxmlformats.org/officeDocument/2006/relationships" xmlns:p="http://schemas.openxmlformats.org/presentationml/2006/main">
  <p:tag name="OUTPUTDPI" val="1200"/>
  <p:tag name="ORIGINALHEIGHT" val="130,4837"/>
  <p:tag name="ORIGINALWIDTH" val="814,3982"/>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lambda_1=\lambda^{in}+r_{11}\lambda_1&#10;\end{eqnarray*}&#10;}&#10;\end{document}"/>
  <p:tag name="IGUANATEXSIZE" val="22"/>
  <p:tag name="IGUANATEXCURSOR" val="1619"/>
  <p:tag name="TRANSPARENCY" val="Vero"/>
  <p:tag name="FILENAME" val=""/>
  <p:tag name="LATEXENGINEID" val="0"/>
  <p:tag name="TEMPFOLDER" val="c:\temp\"/>
  <p:tag name="LATEXFORMHEIGHT" val="312"/>
  <p:tag name="LATEXFORMWIDTH" val="384"/>
  <p:tag name="LATEXFORMWRAP" val="Vero"/>
  <p:tag name="BITMAPVECTOR" val="0"/>
</p:tagLst>
</file>

<file path=ppt/tags/tag17.xml><?xml version="1.0" encoding="utf-8"?>
<p:tagLst xmlns:a="http://schemas.openxmlformats.org/drawingml/2006/main" xmlns:r="http://schemas.openxmlformats.org/officeDocument/2006/relationships" xmlns:p="http://schemas.openxmlformats.org/presentationml/2006/main">
  <p:tag name="OUTPUTDPI" val="1200"/>
  <p:tag name="ORIGINALHEIGHT" val="623,1721"/>
  <p:tag name="ORIGINALWIDTH" val="3313,836"/>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overbrace{\begin{pmatrix}&#10;\lambda_1&amp;&#10;\lambda_2&amp;&#10;\lambda_3&#10;\end{pmatrix}}^{\bm{\lambda}}&#10;=&#10;\overbrace{\begin{pmatrix}&#10;7&amp;&#10;7&amp;&#10;14&#10;\end{pmatrix}}^{\bm{\lambda}^{in}}&#10;+&#10;\overbrace{\begin{pmatrix}&#10;\lambda_1 &amp;&#10;\lambda_2 &amp;&#10;\lambda_3&#10;\end{pmatrix}}^{\bm{\lambda}}\cdot&#10;\overbrace{&#10;\begin{pmatrix}&#10;0 &amp; r_{12} &amp; 0\\&#10;0 &amp; 0 &amp; r_{23}\\&#10;r_{31} &amp; 0  &amp; 0&#10;\end{pmatrix}}^{\bm{R}}&#10;\end{eqnarray*}&#10;}&#10;\end{document}"/>
  <p:tag name="IGUANATEXSIZE" val="21"/>
  <p:tag name="IGUANATEXCURSOR" val="1728"/>
  <p:tag name="TRANSPARENCY" val="Vero"/>
  <p:tag name="FILENAME" val=""/>
  <p:tag name="LATEXENGINEID" val="0"/>
  <p:tag name="TEMPFOLDER" val="c:\temp\"/>
  <p:tag name="LATEXFORMHEIGHT" val="312"/>
  <p:tag name="LATEXFORMWIDTH" val="384"/>
  <p:tag name="LATEXFORMWRAP" val="Vero"/>
  <p:tag name="BITMAPVECTOR" val="0"/>
</p:tagLst>
</file>

<file path=ppt/tags/tag18.xml><?xml version="1.0" encoding="utf-8"?>
<p:tagLst xmlns:a="http://schemas.openxmlformats.org/drawingml/2006/main" xmlns:r="http://schemas.openxmlformats.org/officeDocument/2006/relationships" xmlns:p="http://schemas.openxmlformats.org/presentationml/2006/main">
  <p:tag name="OUTPUTDPI" val="1200"/>
  <p:tag name="ORIGINALHEIGHT" val="145,4818"/>
  <p:tag name="ORIGINALWIDTH" val="978,6276"/>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bm{\lambda}=\bm{\lambda}^{in}\cdot (\bm{I}-\bm{R})^{-1}&#10;\end{eqnarray*}&#10;}&#10;\end{document}"/>
  <p:tag name="IGUANATEXSIZE" val="22"/>
  <p:tag name="IGUANATEXCURSOR" val="1645"/>
  <p:tag name="TRANSPARENCY" val="Vero"/>
  <p:tag name="FILENAME" val=""/>
  <p:tag name="LATEXENGINEID" val="0"/>
  <p:tag name="TEMPFOLDER" val="c:\temp\"/>
  <p:tag name="LATEXFORMHEIGHT" val="312"/>
  <p:tag name="LATEXFORMWIDTH" val="384"/>
  <p:tag name="LATEXFORMWRAP" val="Vero"/>
  <p:tag name="BITMAPVECTOR" val="0"/>
</p:tagLst>
</file>

<file path=ppt/tags/tag19.xml><?xml version="1.0" encoding="utf-8"?>
<p:tagLst xmlns:a="http://schemas.openxmlformats.org/drawingml/2006/main" xmlns:r="http://schemas.openxmlformats.org/officeDocument/2006/relationships" xmlns:p="http://schemas.openxmlformats.org/presentationml/2006/main">
  <p:tag name="OUTPUTDPI" val="1200"/>
  <p:tag name="ORIGINALHEIGHT" val="149,9813"/>
  <p:tag name="ORIGINALWIDTH" val="2003"/>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rightarrow \;\bm{\lambda} =\begin{pmatrix}&#10;\lambda_1&amp;\lambda_2 &amp;\lambda_3&#10;\end{pmatrix}=\begin{pmatrix}&#10;18 &amp; 16 &amp;22&#10;\end{pmatrix}&#10;\end{eqnarray*}&#10;}&#10;\end{document}"/>
  <p:tag name="IGUANATEXSIZE" val="22"/>
  <p:tag name="IGUANATEXCURSOR" val="1616"/>
  <p:tag name="TRANSPARENCY" val="Vero"/>
  <p:tag name="FILENAME" val=""/>
  <p:tag name="LATEXENGINEID" val="0"/>
  <p:tag name="TEMPFOLDER" val="c:\temp\"/>
  <p:tag name="LATEXFORMHEIGHT" val="312"/>
  <p:tag name="LATEXFORMWIDTH" val="384"/>
  <p:tag name="LATEXFORMWRAP" val="Vero"/>
  <p:tag name="BITMAPVECTOR" val="0"/>
</p:tagLst>
</file>

<file path=ppt/tags/tag2.xml><?xml version="1.0" encoding="utf-8"?>
<p:tagLst xmlns:a="http://schemas.openxmlformats.org/drawingml/2006/main" xmlns:r="http://schemas.openxmlformats.org/officeDocument/2006/relationships" xmlns:p="http://schemas.openxmlformats.org/presentationml/2006/main">
  <p:tag name="OUTPUTDPI" val="1200"/>
  <p:tag name="ORIGINALHEIGHT" val="149,9813"/>
  <p:tag name="ORIGINALWIDTH" val="1736,033"/>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bm{X}=\begin{pmatrix}&#10;X_1 &amp;,&amp; X_2&amp;,&amp;\dots&amp;,&amp;X_v&#10;\end{pmatrix}&#10;\end{eqnarray*}&#10;}&#10;\end{document}"/>
  <p:tag name="IGUANATEXSIZE" val="22"/>
  <p:tag name="IGUANATEXCURSOR" val="1650"/>
  <p:tag name="TRANSPARENCY" val="Vero"/>
  <p:tag name="FILENAME" val=""/>
  <p:tag name="LATEXENGINEID" val="0"/>
  <p:tag name="TEMPFOLDER" val="c:\temp\"/>
  <p:tag name="LATEXFORMHEIGHT" val="312"/>
  <p:tag name="LATEXFORMWIDTH" val="384"/>
  <p:tag name="LATEXFORMWRAP" val="Vero"/>
  <p:tag name="BITMAPVECTOR" val="0"/>
</p:tagLst>
</file>

<file path=ppt/tags/tag20.xml><?xml version="1.0" encoding="utf-8"?>
<p:tagLst xmlns:a="http://schemas.openxmlformats.org/drawingml/2006/main" xmlns:r="http://schemas.openxmlformats.org/officeDocument/2006/relationships" xmlns:p="http://schemas.openxmlformats.org/presentationml/2006/main">
  <p:tag name="OUTPUTDPI" val="1200"/>
  <p:tag name="ORIGINALHEIGHT" val="145,4818"/>
  <p:tag name="ORIGINALWIDTH" val="1903,262"/>
  <p:tag name="LATEXADDIN" val="\documentclass{article}&#10;&#10;\usepackage{bm,arydshln,mathptmx,amsfonts,amssymb,amstext,textcomp,amsmath}&#10;\DeclareMathAlphabet\mathbfcal{OMS}{cmsy}{b}{n}&#10;\usepackage{color}&#10;\definecolor{gray}{RGB}{57,58,63}&#10;\newcommand{\gray}{\color{gray}}&#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usepackage[gen]{eurosym}&#10;&#10;&#10;\pagestyle{empty}&#10;\begin{document}&#10;{\begin{flalign*}&#10;\bm{R}\;:\;\exists\;(\bm{I}-\bm{R})^{-1}\;\equiv\; \mathrm{det}\lb\bm{I}-\bm{R} \rb\neq 0&#10;\end{flalign*}&#10;}&#10;\end{document}"/>
  <p:tag name="IGUANATEXSIZE" val="20"/>
  <p:tag name="IGUANATEXCURSOR" val="1686"/>
  <p:tag name="TRANSPARENCY" val="Vero"/>
  <p:tag name="FILENAME" val=""/>
  <p:tag name="LATEXENGINEID" val="0"/>
  <p:tag name="TEMPFOLDER" val="c:\temp\"/>
  <p:tag name="LATEXFORMHEIGHT" val="312"/>
  <p:tag name="LATEXFORMWIDTH" val="384"/>
  <p:tag name="LATEXFORMWRAP" val="Vero"/>
  <p:tag name="BITMAPVECTOR" val="0"/>
</p:tagLst>
</file>

<file path=ppt/tags/tag21.xml><?xml version="1.0" encoding="utf-8"?>
<p:tagLst xmlns:a="http://schemas.openxmlformats.org/drawingml/2006/main" xmlns:r="http://schemas.openxmlformats.org/officeDocument/2006/relationships" xmlns:p="http://schemas.openxmlformats.org/presentationml/2006/main">
  <p:tag name="OUTPUTDPI" val="1200"/>
  <p:tag name="ORIGINALHEIGHT" val="288,7139"/>
  <p:tag name="ORIGINALWIDTH" val="588,6764"/>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rho_i=\frac{\lambda_i}{\mu_i}&lt;1&#10;\end{eqnarray*}&#10;}&#10;\end{document}"/>
  <p:tag name="IGUANATEXSIZE" val="22"/>
  <p:tag name="IGUANATEXCURSOR" val="1634"/>
  <p:tag name="TRANSPARENCY" val="Vero"/>
  <p:tag name="FILENAME" val=""/>
  <p:tag name="LATEXENGINEID" val="0"/>
  <p:tag name="TEMPFOLDER" val="c:\temp\"/>
  <p:tag name="LATEXFORMHEIGHT" val="312"/>
  <p:tag name="LATEXFORMWIDTH" val="384"/>
  <p:tag name="LATEXFORMWRAP" val="Vero"/>
  <p:tag name="BITMAPVECTOR" val="0"/>
</p:tagLst>
</file>

<file path=ppt/tags/tag22.xml><?xml version="1.0" encoding="utf-8"?>
<p:tagLst xmlns:a="http://schemas.openxmlformats.org/drawingml/2006/main" xmlns:r="http://schemas.openxmlformats.org/officeDocument/2006/relationships" xmlns:p="http://schemas.openxmlformats.org/presentationml/2006/main">
  <p:tag name="OUTPUTDPI" val="1200"/>
  <p:tag name="ORIGINALHEIGHT" val="149,9813"/>
  <p:tag name="ORIGINALWIDTH" val="1200,6"/>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bm{\lambda} =\begin{pmatrix}&#10;\lambda_1&amp;\lambda_2 &amp;\dots&amp;\lambda_v&#10;\end{pmatrix}&#10;\end{eqnarray*}&#10;}&#10;\end{document}"/>
  <p:tag name="IGUANATEXSIZE" val="22"/>
  <p:tag name="IGUANATEXCURSOR" val="1658"/>
  <p:tag name="TRANSPARENCY" val="Vero"/>
  <p:tag name="FILENAME" val=""/>
  <p:tag name="LATEXENGINEID" val="0"/>
  <p:tag name="TEMPFOLDER" val="c:\temp\"/>
  <p:tag name="LATEXFORMHEIGHT" val="312"/>
  <p:tag name="LATEXFORMWIDTH" val="384"/>
  <p:tag name="LATEXFORMWRAP" val="Vero"/>
  <p:tag name="BITMAPVECTOR" val="0"/>
</p:tagLst>
</file>

<file path=ppt/tags/tag23.xml><?xml version="1.0" encoding="utf-8"?>
<p:tagLst xmlns:a="http://schemas.openxmlformats.org/drawingml/2006/main" xmlns:r="http://schemas.openxmlformats.org/officeDocument/2006/relationships" xmlns:p="http://schemas.openxmlformats.org/presentationml/2006/main">
  <p:tag name="OUTPUTDPI" val="1200"/>
  <p:tag name="ORIGINALHEIGHT" val="155,2306"/>
  <p:tag name="ORIGINALWIDTH" val="1406,074"/>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bm{\lambda}^{in} =\begin{pmatrix}&#10;\lambda_1^{in}&amp;\lambda_2^{in} &amp;\dots&amp;\lambda_v^{in}\end{pmatrix}&#10;\end{eqnarray*}&#10;}&#10;\end{document}"/>
  <p:tag name="IGUANATEXSIZE" val="22"/>
  <p:tag name="IGUANATEXCURSOR" val="1688"/>
  <p:tag name="TRANSPARENCY" val="Vero"/>
  <p:tag name="FILENAME" val=""/>
  <p:tag name="LATEXENGINEID" val="0"/>
  <p:tag name="TEMPFOLDER" val="c:\temp\"/>
  <p:tag name="LATEXFORMHEIGHT" val="312"/>
  <p:tag name="LATEXFORMWIDTH" val="384"/>
  <p:tag name="LATEXFORMWRAP" val="Vero"/>
  <p:tag name="BITMAPVECTOR" val="0"/>
</p:tagLst>
</file>

<file path=ppt/tags/tag24.xml><?xml version="1.0" encoding="utf-8"?>
<p:tagLst xmlns:a="http://schemas.openxmlformats.org/drawingml/2006/main" xmlns:r="http://schemas.openxmlformats.org/officeDocument/2006/relationships" xmlns:p="http://schemas.openxmlformats.org/presentationml/2006/main">
  <p:tag name="OUTPUTDPI" val="1200"/>
  <p:tag name="ORIGINALHEIGHT" val="110,2362"/>
  <p:tag name="ORIGINALWIDTH" val="1010,124"/>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quad \forall\quad i=1,2,\dots, v&#10;\end{eqnarray*}&#10;}&#10;\end{document}"/>
  <p:tag name="IGUANATEXSIZE" val="22"/>
  <p:tag name="IGUANATEXCURSOR" val="1603"/>
  <p:tag name="TRANSPARENCY" val="Vero"/>
  <p:tag name="FILENAME" val=""/>
  <p:tag name="LATEXENGINEID" val="0"/>
  <p:tag name="TEMPFOLDER" val="c:\temp\"/>
  <p:tag name="LATEXFORMHEIGHT" val="312"/>
  <p:tag name="LATEXFORMWIDTH" val="384"/>
  <p:tag name="LATEXFORMWRAP" val="Vero"/>
  <p:tag name="BITMAPVECTOR" val="0"/>
</p:tagLst>
</file>

<file path=ppt/tags/tag25.xml><?xml version="1.0" encoding="utf-8"?>
<p:tagLst xmlns:a="http://schemas.openxmlformats.org/drawingml/2006/main" xmlns:r="http://schemas.openxmlformats.org/officeDocument/2006/relationships" xmlns:p="http://schemas.openxmlformats.org/presentationml/2006/main">
  <p:tag name="OUTPUTDPI" val="1200"/>
  <p:tag name="ORIGINALHEIGHT" val="145,4818"/>
  <p:tag name="ORIGINALWIDTH" val="978,6276"/>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bm{\lambda}=\bm{\lambda}^{in}\cdot (\bm{I}-\bm{R})^{-1}&#10;\end{eqnarray*}&#10;}&#10;\end{document}"/>
  <p:tag name="IGUANATEXSIZE" val="22"/>
  <p:tag name="IGUANATEXCURSOR" val="1645"/>
  <p:tag name="TRANSPARENCY" val="Vero"/>
  <p:tag name="FILENAME" val=""/>
  <p:tag name="LATEXENGINEID" val="0"/>
  <p:tag name="TEMPFOLDER" val="c:\temp\"/>
  <p:tag name="LATEXFORMHEIGHT" val="312"/>
  <p:tag name="LATEXFORMWIDTH" val="384"/>
  <p:tag name="LATEXFORMWRAP" val="Vero"/>
  <p:tag name="BITMAPVECTOR" val="0"/>
</p:tagLst>
</file>

<file path=ppt/tags/tag26.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1354,331"/>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bm{R}\quad:\quad \mathrm{det}\lb (\bm{I}-\bm{R})\rb\neq 0&#10;\end{eqnarray*}&#10;}&#10;\end{document}"/>
  <p:tag name="IGUANATEXSIZE" val="22"/>
  <p:tag name="IGUANATEXCURSOR" val="1643"/>
  <p:tag name="TRANSPARENCY" val="Vero"/>
  <p:tag name="FILENAME" val=""/>
  <p:tag name="LATEXENGINEID" val="0"/>
  <p:tag name="TEMPFOLDER" val="c:\temp\"/>
  <p:tag name="LATEXFORMHEIGHT" val="312"/>
  <p:tag name="LATEXFORMWIDTH" val="384"/>
  <p:tag name="LATEXFORMWRAP" val="Vero"/>
  <p:tag name="BITMAPVECTOR" val="0"/>
</p:tagLst>
</file>

<file path=ppt/tags/tag27.xml><?xml version="1.0" encoding="utf-8"?>
<p:tagLst xmlns:a="http://schemas.openxmlformats.org/drawingml/2006/main" xmlns:r="http://schemas.openxmlformats.org/officeDocument/2006/relationships" xmlns:p="http://schemas.openxmlformats.org/presentationml/2006/main">
  <p:tag name="OUTPUTDPI" val="1200"/>
  <p:tag name="ORIGINALHEIGHT" val="145,4818"/>
  <p:tag name="ORIGINALWIDTH" val="963,6295"/>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exists\quad (\bm{I}-\bm{R})^{-1}\quad \equiv&#10;\end{eqnarray*}&#10;}&#10;\end{document}"/>
  <p:tag name="IGUANATEXSIZE" val="22"/>
  <p:tag name="IGUANATEXCURSOR" val="1622"/>
  <p:tag name="TRANSPARENCY" val="Vero"/>
  <p:tag name="FILENAME" val=""/>
  <p:tag name="LATEXENGINEID" val="0"/>
  <p:tag name="TEMPFOLDER" val="c:\temp\"/>
  <p:tag name="LATEXFORMHEIGHT" val="312"/>
  <p:tag name="LATEXFORMWIDTH" val="384"/>
  <p:tag name="LATEXFORMWRAP" val="Vero"/>
  <p:tag name="BITMAPVECTOR" val="0"/>
</p:tagLst>
</file>

<file path=ppt/tags/tag28.xml><?xml version="1.0" encoding="utf-8"?>
<p:tagLst xmlns:a="http://schemas.openxmlformats.org/drawingml/2006/main" xmlns:r="http://schemas.openxmlformats.org/officeDocument/2006/relationships" xmlns:p="http://schemas.openxmlformats.org/presentationml/2006/main">
  <p:tag name="OUTPUTDPI" val="1200"/>
  <p:tag name="ORIGINALHEIGHT" val="302,2122"/>
  <p:tag name="ORIGINALWIDTH" val="3540,307"/>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pi(\bm{x})=\Pr(X_1=x_1,X_2=x_2,\dots,X_v=x_v)=\prod_{i=1}^v \pi_i(x_i)=\prod_{i=1}^v (1-\rho_i)\cdot \rho_i^{x_i}&#10;\end{eqnarray*}&#10;}&#10;\end{document}"/>
  <p:tag name="IGUANATEXSIZE" val="22"/>
  <p:tag name="IGUANATEXCURSOR" val="1612"/>
  <p:tag name="TRANSPARENCY" val="Vero"/>
  <p:tag name="FILENAME" val=""/>
  <p:tag name="LATEXENGINEID" val="0"/>
  <p:tag name="TEMPFOLDER" val="c:\temp\"/>
  <p:tag name="LATEXFORMHEIGHT" val="312"/>
  <p:tag name="LATEXFORMWIDTH" val="384"/>
  <p:tag name="LATEXFORMWRAP" val="Vero"/>
  <p:tag name="BITMAPVECTOR" val="0"/>
</p:tagLst>
</file>

<file path=ppt/tags/tag29.xml><?xml version="1.0" encoding="utf-8"?>
<p:tagLst xmlns:a="http://schemas.openxmlformats.org/drawingml/2006/main" xmlns:r="http://schemas.openxmlformats.org/officeDocument/2006/relationships" xmlns:p="http://schemas.openxmlformats.org/presentationml/2006/main">
  <p:tag name="OUTPUTDPI" val="1200"/>
  <p:tag name="ORIGINALHEIGHT" val="145,4818"/>
  <p:tag name="ORIGINALWIDTH" val="2465,692"/>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lambda_i\quad:\quad\bm{\lambda}=(\lambda_1,\lambda_2,\dots,\lambda_v)=\bm{\lambda}^{in}\cdot (\bm{I}_{v\times v}-\bm{R})^{-1}&#10;\end{eqnarray*}&#10;}&#10;\end{document}"/>
  <p:tag name="IGUANATEXSIZE" val="22"/>
  <p:tag name="IGUANATEXCURSOR" val="1671"/>
  <p:tag name="TRANSPARENCY" val="Vero"/>
  <p:tag name="FILENAME" val=""/>
  <p:tag name="LATEXENGINEID" val="0"/>
  <p:tag name="TEMPFOLDER" val="c:\temp\"/>
  <p:tag name="LATEXFORMHEIGHT" val="312"/>
  <p:tag name="LATEXFORMWIDTH" val="384"/>
  <p:tag name="LATEXFORMWRAP" val="Vero"/>
  <p:tag name="BITMAPVECTOR" val="0"/>
</p:tagLst>
</file>

<file path=ppt/tags/tag3.xml><?xml version="1.0" encoding="utf-8"?>
<p:tagLst xmlns:a="http://schemas.openxmlformats.org/drawingml/2006/main" xmlns:r="http://schemas.openxmlformats.org/officeDocument/2006/relationships" xmlns:p="http://schemas.openxmlformats.org/presentationml/2006/main">
  <p:tag name="OUTPUTDPI" val="1200"/>
  <p:tag name="ORIGINALHEIGHT" val="149,9813"/>
  <p:tag name="ORIGINALWIDTH" val="1637,795"/>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bm{x}=\begin{pmatrix}&#10;x_1 &amp;,&amp; x_2&amp;,&amp;\dots&amp;,&amp;x_v&#10;\end{pmatrix}&#10;\end{eqnarray*}&#10;}&#10;\end{document}"/>
  <p:tag name="IGUANATEXSIZE" val="22"/>
  <p:tag name="IGUANATEXCURSOR" val="1607"/>
  <p:tag name="TRANSPARENCY" val="Vero"/>
  <p:tag name="FILENAME" val=""/>
  <p:tag name="LATEXENGINEID" val="0"/>
  <p:tag name="TEMPFOLDER" val="c:\temp\"/>
  <p:tag name="LATEXFORMHEIGHT" val="312"/>
  <p:tag name="LATEXFORMWIDTH" val="384"/>
  <p:tag name="LATEXFORMWRAP" val="Vero"/>
  <p:tag name="BITMAPVECTOR" val="0"/>
</p:tagLst>
</file>

<file path=ppt/tags/tag30.xml><?xml version="1.0" encoding="utf-8"?>
<p:tagLst xmlns:a="http://schemas.openxmlformats.org/drawingml/2006/main" xmlns:r="http://schemas.openxmlformats.org/officeDocument/2006/relationships" xmlns:p="http://schemas.openxmlformats.org/presentationml/2006/main">
  <p:tag name="OUTPUTDPI" val="1200"/>
  <p:tag name="ORIGINALHEIGHT" val="320,9598"/>
  <p:tag name="ORIGINALWIDTH" val="1898,013"/>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lambda_i=\lambda_i^{in}+\sum_{j=1}^v r_{ij}\cdot \lambda_j\quad \forall\; i=1,2,\dots, v&#10;\end{eqnarray*}&#10;}&#10;\end{document}"/>
  <p:tag name="IGUANATEXSIZE" val="22"/>
  <p:tag name="IGUANATEXCURSOR" val="1691"/>
  <p:tag name="TRANSPARENCY" val="Vero"/>
  <p:tag name="FILENAME" val=""/>
  <p:tag name="LATEXENGINEID" val="0"/>
  <p:tag name="TEMPFOLDER" val="c:\temp\"/>
  <p:tag name="LATEXFORMHEIGHT" val="312"/>
  <p:tag name="LATEXFORMWIDTH" val="384"/>
  <p:tag name="LATEXFORMWRAP" val="Vero"/>
  <p:tag name="BITMAPVECTOR" val="0"/>
</p:tagLst>
</file>

<file path=ppt/tags/tag31.xml><?xml version="1.0" encoding="utf-8"?>
<p:tagLst xmlns:a="http://schemas.openxmlformats.org/drawingml/2006/main" xmlns:r="http://schemas.openxmlformats.org/officeDocument/2006/relationships" xmlns:p="http://schemas.openxmlformats.org/presentationml/2006/main">
  <p:tag name="OUTPUTDPI" val="1200"/>
  <p:tag name="ORIGINALHEIGHT" val="288,7139"/>
  <p:tag name="ORIGINALWIDTH" val="588,6764"/>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rho_i=\frac{\lambda_i}{\mu_i}&lt;1&#10;\end{eqnarray*}&#10;}&#10;\end{document}"/>
  <p:tag name="IGUANATEXSIZE" val="22"/>
  <p:tag name="IGUANATEXCURSOR" val="1634"/>
  <p:tag name="TRANSPARENCY" val="Vero"/>
  <p:tag name="FILENAME" val=""/>
  <p:tag name="LATEXENGINEID" val="0"/>
  <p:tag name="TEMPFOLDER" val="c:\temp\"/>
  <p:tag name="LATEXFORMHEIGHT" val="312"/>
  <p:tag name="LATEXFORMWIDTH" val="384"/>
  <p:tag name="LATEXFORMWRAP" val="Vero"/>
  <p:tag name="BITMAPVECTOR" val="0"/>
</p:tagLst>
</file>

<file path=ppt/tags/tag32.xml><?xml version="1.0" encoding="utf-8"?>
<p:tagLst xmlns:a="http://schemas.openxmlformats.org/drawingml/2006/main" xmlns:r="http://schemas.openxmlformats.org/officeDocument/2006/relationships" xmlns:p="http://schemas.openxmlformats.org/presentationml/2006/main">
  <p:tag name="OUTPUTDPI" val="1200"/>
  <p:tag name="ORIGINALHEIGHT" val="149,9813"/>
  <p:tag name="ORIGINALWIDTH" val="1575,553"/>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begin{pmatrix}&#10;\lambda_1&amp;\lambda_2 &amp;\lambda_3&#10;\end{pmatrix}=\begin{pmatrix}&#10;18 &amp; 16 &amp;22&#10;\end{pmatrix}&#10;\end{eqnarray*}&#10;}&#10;\end{document}"/>
  <p:tag name="IGUANATEXSIZE" val="22"/>
  <p:tag name="IGUANATEXCURSOR" val="1679"/>
  <p:tag name="TRANSPARENCY" val="Vero"/>
  <p:tag name="FILENAME" val=""/>
  <p:tag name="LATEXENGINEID" val="0"/>
  <p:tag name="TEMPFOLDER" val="c:\temp\"/>
  <p:tag name="LATEXFORMHEIGHT" val="312"/>
  <p:tag name="LATEXFORMWIDTH" val="384"/>
  <p:tag name="LATEXFORMWRAP" val="Vero"/>
  <p:tag name="BITMAPVECTOR" val="0"/>
</p:tagLst>
</file>

<file path=ppt/tags/tag33.xml><?xml version="1.0" encoding="utf-8"?>
<p:tagLst xmlns:a="http://schemas.openxmlformats.org/drawingml/2006/main" xmlns:r="http://schemas.openxmlformats.org/officeDocument/2006/relationships" xmlns:p="http://schemas.openxmlformats.org/presentationml/2006/main">
  <p:tag name="OUTPUTDPI" val="1200"/>
  <p:tag name="ORIGINALHEIGHT" val="123,7346"/>
  <p:tag name="ORIGINALWIDTH" val="516,6854"/>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rho_1=9/10&#10;\end{eqnarray*}&#10;}&#10;\end{document}"/>
  <p:tag name="IGUANATEXSIZE" val="22"/>
  <p:tag name="IGUANATEXCURSOR" val="1613"/>
  <p:tag name="TRANSPARENCY" val="Vero"/>
  <p:tag name="FILENAME" val=""/>
  <p:tag name="LATEXENGINEID" val="0"/>
  <p:tag name="TEMPFOLDER" val="c:\temp\"/>
  <p:tag name="LATEXFORMHEIGHT" val="312"/>
  <p:tag name="LATEXFORMWIDTH" val="384"/>
  <p:tag name="LATEXFORMWRAP" val="Vero"/>
  <p:tag name="BITMAPVECTOR" val="0"/>
</p:tagLst>
</file>

<file path=ppt/tags/tag34.xml><?xml version="1.0" encoding="utf-8"?>
<p:tagLst xmlns:a="http://schemas.openxmlformats.org/drawingml/2006/main" xmlns:r="http://schemas.openxmlformats.org/officeDocument/2006/relationships" xmlns:p="http://schemas.openxmlformats.org/presentationml/2006/main">
  <p:tag name="OUTPUTDPI" val="1200"/>
  <p:tag name="ORIGINALHEIGHT" val="123,7346"/>
  <p:tag name="ORIGINALWIDTH" val="455,1931"/>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rho_2=1/2&#10;\end{eqnarray*}&#10;}&#10;\end{document}"/>
  <p:tag name="IGUANATEXSIZE" val="22"/>
  <p:tag name="IGUANATEXCURSOR" val="1612"/>
  <p:tag name="TRANSPARENCY" val="Vero"/>
  <p:tag name="FILENAME" val=""/>
  <p:tag name="LATEXENGINEID" val="0"/>
  <p:tag name="TEMPFOLDER" val="c:\temp\"/>
  <p:tag name="LATEXFORMHEIGHT" val="312"/>
  <p:tag name="LATEXFORMWIDTH" val="384"/>
  <p:tag name="LATEXFORMWRAP" val="Vero"/>
  <p:tag name="BITMAPVECTOR" val="0"/>
</p:tagLst>
</file>

<file path=ppt/tags/tag35.xml><?xml version="1.0" encoding="utf-8"?>
<p:tagLst xmlns:a="http://schemas.openxmlformats.org/drawingml/2006/main" xmlns:r="http://schemas.openxmlformats.org/officeDocument/2006/relationships" xmlns:p="http://schemas.openxmlformats.org/presentationml/2006/main">
  <p:tag name="OUTPUTDPI" val="1200"/>
  <p:tag name="ORIGINALHEIGHT" val="123,7346"/>
  <p:tag name="ORIGINALWIDTH" val="449,9438"/>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rho_2=2/3&#10;\end{eqnarray*}&#10;}&#10;\end{document}"/>
  <p:tag name="IGUANATEXSIZE" val="22"/>
  <p:tag name="IGUANATEXCURSOR" val="1612"/>
  <p:tag name="TRANSPARENCY" val="Vero"/>
  <p:tag name="FILENAME" val=""/>
  <p:tag name="LATEXENGINEID" val="0"/>
  <p:tag name="TEMPFOLDER" val="c:\temp\"/>
  <p:tag name="LATEXFORMHEIGHT" val="312"/>
  <p:tag name="LATEXFORMWIDTH" val="384"/>
  <p:tag name="LATEXFORMWRAP" val="Vero"/>
  <p:tag name="BITMAPVECTOR" val="0"/>
</p:tagLst>
</file>

<file path=ppt/tags/tag36.xml><?xml version="1.0" encoding="utf-8"?>
<p:tagLst xmlns:a="http://schemas.openxmlformats.org/drawingml/2006/main" xmlns:r="http://schemas.openxmlformats.org/officeDocument/2006/relationships" xmlns:p="http://schemas.openxmlformats.org/presentationml/2006/main">
  <p:tag name="OUTPUTDPI" val="1200"/>
  <p:tag name="ORIGINALHEIGHT" val="149,9813"/>
  <p:tag name="ORIGINALWIDTH" val="1595,051"/>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begin{pmatrix}&#10;\mu_1&amp;\mu_2 &amp;\mu_3&#10;\end{pmatrix}=\begin{pmatrix}&#10;20&amp;32 &amp;33&#10;\end{pmatrix}&#10;\end{eqnarray*}&#10;}&#10;\end{document}"/>
  <p:tag name="IGUANATEXSIZE" val="22"/>
  <p:tag name="IGUANATEXCURSOR" val="1676"/>
  <p:tag name="TRANSPARENCY" val="Vero"/>
  <p:tag name="FILENAME" val=""/>
  <p:tag name="LATEXENGINEID" val="0"/>
  <p:tag name="TEMPFOLDER" val="c:\temp\"/>
  <p:tag name="LATEXFORMHEIGHT" val="312"/>
  <p:tag name="LATEXFORMWIDTH" val="384"/>
  <p:tag name="LATEXFORMWRAP" val="Vero"/>
  <p:tag name="BITMAPVECTOR" val="0"/>
</p:tagLst>
</file>

<file path=ppt/tags/tag37.xml><?xml version="1.0" encoding="utf-8"?>
<p:tagLst xmlns:a="http://schemas.openxmlformats.org/drawingml/2006/main" xmlns:r="http://schemas.openxmlformats.org/officeDocument/2006/relationships" xmlns:p="http://schemas.openxmlformats.org/presentationml/2006/main">
  <p:tag name="OUTPUTDPI" val="1200"/>
  <p:tag name="ORIGINALHEIGHT" val="143,2321"/>
  <p:tag name="ORIGINALWIDTH" val="2600,675"/>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pi(x_1,x_2,x_3)=(1-\rho_1)\rho_1^{x_1}\cdot&#10;(1-\rho_2)\rho_2^{x_2}\cdot&#10;(1-\rho_3)\rho_3^{x_3}&#10;\end{eqnarray*}&#10;}&#10;\end{document}"/>
  <p:tag name="IGUANATEXSIZE" val="22"/>
  <p:tag name="IGUANATEXCURSOR" val="1618"/>
  <p:tag name="TRANSPARENCY" val="Vero"/>
  <p:tag name="FILENAME" val=""/>
  <p:tag name="LATEXENGINEID" val="0"/>
  <p:tag name="TEMPFOLDER" val="c:\temp\"/>
  <p:tag name="LATEXFORMHEIGHT" val="312"/>
  <p:tag name="LATEXFORMWIDTH" val="384"/>
  <p:tag name="LATEXFORMWRAP" val="Vero"/>
  <p:tag name="BITMAPVECTOR" val="0"/>
</p:tagLst>
</file>

<file path=ppt/tags/tag38.xml><?xml version="1.0" encoding="utf-8"?>
<p:tagLst xmlns:a="http://schemas.openxmlformats.org/drawingml/2006/main" xmlns:r="http://schemas.openxmlformats.org/officeDocument/2006/relationships" xmlns:p="http://schemas.openxmlformats.org/presentationml/2006/main">
  <p:tag name="OUTPUTDPI" val="1200"/>
  <p:tag name="ORIGINALHEIGHT" val="373,4533"/>
  <p:tag name="ORIGINALWIDTH" val="2956,88"/>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hat{U}=\pr\left(\sum_{i=1}^v X_i&gt;0\right)=1-\pi(0,0,0)=1-\frac{1}{10}\cdot\frac{1}{2}\cdot\frac{1}{3}=\frac{59}{60}&#10;\end{eqnarray*}&#10;}&#10;\end{document}"/>
  <p:tag name="IGUANATEXSIZE" val="21"/>
  <p:tag name="IGUANATEXCURSOR" val="1719"/>
  <p:tag name="TRANSPARENCY" val="Vero"/>
  <p:tag name="LATEXENGINEID" val="0"/>
  <p:tag name="TEMPFOLDER" val="c:\temp\"/>
  <p:tag name="LATEXFORMHEIGHT" val="312"/>
  <p:tag name="LATEXFORMWIDTH" val="384"/>
  <p:tag name="LATEXFORMWRAP" val="Vero"/>
  <p:tag name="BITMAPVECTOR" val="0"/>
</p:tagLst>
</file>

<file path=ppt/tags/tag39.xml><?xml version="1.0" encoding="utf-8"?>
<p:tagLst xmlns:a="http://schemas.openxmlformats.org/drawingml/2006/main" xmlns:r="http://schemas.openxmlformats.org/officeDocument/2006/relationships" xmlns:p="http://schemas.openxmlformats.org/presentationml/2006/main">
  <p:tag name="OUTPUTDPI" val="1200"/>
  <p:tag name="ORIGINALHEIGHT" val="303,712"/>
  <p:tag name="ORIGINALWIDTH" val="620,9224"/>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lambda}^{in}=\sum_{i=1}^v \lambda_i^{in}&#10;\end{eqnarray*}&#10;}&#10;\end{document}"/>
  <p:tag name="IGUANATEXSIZE" val="22"/>
  <p:tag name="IGUANATEXCURSOR" val="1616"/>
  <p:tag name="TRANSPARENCY" val="Vero"/>
  <p:tag name="FILENAME" val=""/>
  <p:tag name="LATEXENGINEID" val="0"/>
  <p:tag name="TEMPFOLDER" val="c:\temp\"/>
  <p:tag name="LATEXFORMHEIGHT" val="312"/>
  <p:tag name="LATEXFORMWIDTH" val="384"/>
  <p:tag name="LATEXFORMWRAP" val="Vero"/>
  <p:tag name="BITMAPVECTOR" val="0"/>
</p:tagLst>
</file>

<file path=ppt/tags/tag4.xml><?xml version="1.0" encoding="utf-8"?>
<p:tagLst xmlns:a="http://schemas.openxmlformats.org/drawingml/2006/main" xmlns:r="http://schemas.openxmlformats.org/officeDocument/2006/relationships" xmlns:p="http://schemas.openxmlformats.org/presentationml/2006/main">
  <p:tag name="OUTPUTDPI" val="1200"/>
  <p:tag name="ORIGINALHEIGHT" val="123,7346"/>
  <p:tag name="ORIGINALWIDTH" val="3388,076"/>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pi(\;x_1,x_2,\dots,x_v\;)=\pr(\bm{X}=\bm{x})=&#10;\Pr(\; X_1=x_1,X_2=x_2,\dots, X_v=x_v\;)&#10;\end{eqnarray*}&#10;}&#10;\end{document}"/>
  <p:tag name="IGUANATEXSIZE" val="22"/>
  <p:tag name="IGUANATEXCURSOR" val="1628"/>
  <p:tag name="TRANSPARENCY" val="Vero"/>
  <p:tag name="FILENAME" val=""/>
  <p:tag name="LATEXENGINEID" val="0"/>
  <p:tag name="TEMPFOLDER" val="c:\temp\"/>
  <p:tag name="LATEXFORMHEIGHT" val="312"/>
  <p:tag name="LATEXFORMWIDTH" val="384"/>
  <p:tag name="LATEXFORMWRAP" val="Vero"/>
  <p:tag name="BITMAPVECTOR" val="0"/>
</p:tagLst>
</file>

<file path=ppt/tags/tag40.xml><?xml version="1.0" encoding="utf-8"?>
<p:tagLst xmlns:a="http://schemas.openxmlformats.org/drawingml/2006/main" xmlns:r="http://schemas.openxmlformats.org/officeDocument/2006/relationships" xmlns:p="http://schemas.openxmlformats.org/presentationml/2006/main">
  <p:tag name="OUTPUTDPI" val="1200"/>
  <p:tag name="ORIGINALHEIGHT" val="373,4533"/>
  <p:tag name="ORIGINALWIDTH" val="2758,905"/>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bar{x}=\mathsf{E}\left[\sum_{i=1}^v X_i\right]=\sum_{i=1}^v \mathsf{E}\left[X_i\right]=\sum_{i=1}^v \left(\sum_{k=0}^\infty k\cdot \pi_i(k)\right)=\sum_{i=1}^v~\bar{x}_i&#10;\end{eqnarray*}&#10;}&#10;\end{document}"/>
  <p:tag name="IGUANATEXSIZE" val="21"/>
  <p:tag name="IGUANATEXCURSOR" val="1772"/>
  <p:tag name="TRANSPARENCY" val="Vero"/>
  <p:tag name="FILENAME" val=""/>
  <p:tag name="LATEXENGINEID" val="0"/>
  <p:tag name="TEMPFOLDER" val="c:\temp\"/>
  <p:tag name="LATEXFORMHEIGHT" val="312"/>
  <p:tag name="LATEXFORMWIDTH" val="384"/>
  <p:tag name="LATEXFORMWRAP" val="Vero"/>
  <p:tag name="BITMAPVECTOR" val="0"/>
</p:tagLst>
</file>

<file path=ppt/tags/tag41.xml><?xml version="1.0" encoding="utf-8"?>
<p:tagLst xmlns:a="http://schemas.openxmlformats.org/drawingml/2006/main" xmlns:r="http://schemas.openxmlformats.org/officeDocument/2006/relationships" xmlns:p="http://schemas.openxmlformats.org/presentationml/2006/main">
  <p:tag name="OUTPUTDPI" val="1200"/>
  <p:tag name="ORIGINALHEIGHT" val="303,712"/>
  <p:tag name="ORIGINALWIDTH" val="305,9617"/>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sum_{i=1}^v \lambda_i^{in}&#10;\end{eqnarray*}&#10;}&#10;\end{document}"/>
  <p:tag name="IGUANATEXSIZE" val="22"/>
  <p:tag name="IGUANATEXCURSOR" val="1628"/>
  <p:tag name="TRANSPARENCY" val="Vero"/>
  <p:tag name="FILENAME" val=""/>
  <p:tag name="LATEXENGINEID" val="0"/>
  <p:tag name="TEMPFOLDER" val="c:\temp\"/>
  <p:tag name="LATEXFORMHEIGHT" val="312"/>
  <p:tag name="LATEXFORMWIDTH" val="384"/>
  <p:tag name="LATEXFORMWRAP" val="Vero"/>
  <p:tag name="BITMAPVECTOR" val="0"/>
</p:tagLst>
</file>

<file path=ppt/tags/tag42.xml><?xml version="1.0" encoding="utf-8"?>
<p:tagLst xmlns:a="http://schemas.openxmlformats.org/drawingml/2006/main" xmlns:r="http://schemas.openxmlformats.org/officeDocument/2006/relationships" xmlns:p="http://schemas.openxmlformats.org/presentationml/2006/main">
  <p:tag name="OUTPUTDPI" val="1200"/>
  <p:tag name="ORIGINALHEIGHT" val="245,2194"/>
  <p:tag name="ORIGINALWIDTH" val="1327,334"/>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bar{\theta}=\frac{\bar{x}}{\lambda^{in}}=\frac{\quad\quad\quad\quad\quad\quad}{\quad\quad\quad\quad\quad\quad}&#10;\end{eqnarray*}&#10;}&#10;\end{document}"/>
  <p:tag name="IGUANATEXSIZE" val="22"/>
  <p:tag name="IGUANATEXCURSOR" val="1642"/>
  <p:tag name="TRANSPARENCY" val="Vero"/>
  <p:tag name="FILENAME" val=""/>
  <p:tag name="LATEXENGINEID" val="0"/>
  <p:tag name="TEMPFOLDER" val="c:\temp\"/>
  <p:tag name="LATEXFORMHEIGHT" val="312"/>
  <p:tag name="LATEXFORMWIDTH" val="384"/>
  <p:tag name="LATEXFORMWRAP" val="Vero"/>
  <p:tag name="BITMAPVECTOR" val="0"/>
</p:tagLst>
</file>

<file path=ppt/tags/tag43.xml><?xml version="1.0" encoding="utf-8"?>
<p:tagLst xmlns:a="http://schemas.openxmlformats.org/drawingml/2006/main" xmlns:r="http://schemas.openxmlformats.org/officeDocument/2006/relationships" xmlns:p="http://schemas.openxmlformats.org/presentationml/2006/main">
  <p:tag name="OUTPUTDPI" val="1200"/>
  <p:tag name="ORIGINALHEIGHT" val="303,712"/>
  <p:tag name="ORIGINALWIDTH" val="232,4709"/>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sum_{i=1}^v \bar{x}_i&#10;\end{eqnarray*}&#10;}&#10;\end{document}"/>
  <p:tag name="IGUANATEXSIZE" val="22"/>
  <p:tag name="IGUANATEXCURSOR" val="1602"/>
  <p:tag name="TRANSPARENCY" val="Vero"/>
  <p:tag name="FILENAME" val=""/>
  <p:tag name="LATEXENGINEID" val="0"/>
  <p:tag name="TEMPFOLDER" val="c:\temp\"/>
  <p:tag name="LATEXFORMHEIGHT" val="312"/>
  <p:tag name="LATEXFORMWIDTH" val="384"/>
  <p:tag name="LATEXFORMWRAP" val="Vero"/>
  <p:tag name="BITMAPVECTOR" val="0"/>
</p:tagLst>
</file>

<file path=ppt/tags/tag44.xml><?xml version="1.0" encoding="utf-8"?>
<p:tagLst xmlns:a="http://schemas.openxmlformats.org/drawingml/2006/main" xmlns:r="http://schemas.openxmlformats.org/officeDocument/2006/relationships" xmlns:p="http://schemas.openxmlformats.org/presentationml/2006/main">
  <p:tag name="OUTPUTDPI" val="1200"/>
  <p:tag name="ORIGINALHEIGHT" val="263,967"/>
  <p:tag name="ORIGINALWIDTH" val="2806,899"/>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bar{x}=\bar{x}_1+\bar{x}_2+\bar{x}_3=&#10;\frac{\rho_1}{(1-\rho_1)}+&#10;\frac{\rho_2}{(1-\rho_2)}+&#10;\frac{\rho_3}{(1-\rho_3)}=12&#10;\end{eqnarray*}&#10;}&#10;\end{document}"/>
  <p:tag name="IGUANATEXSIZE" val="22"/>
  <p:tag name="IGUANATEXCURSOR" val="1723"/>
  <p:tag name="TRANSPARENCY" val="Vero"/>
  <p:tag name="FILENAME" val=""/>
  <p:tag name="LATEXENGINEID" val="0"/>
  <p:tag name="TEMPFOLDER" val="c:\temp\"/>
  <p:tag name="LATEXFORMHEIGHT" val="312"/>
  <p:tag name="LATEXFORMWIDTH" val="384"/>
  <p:tag name="LATEXFORMWRAP" val="Vero"/>
  <p:tag name="BITMAPVECTOR" val="0"/>
</p:tagLst>
</file>

<file path=ppt/tags/tag45.xml><?xml version="1.0" encoding="utf-8"?>
<p:tagLst xmlns:a="http://schemas.openxmlformats.org/drawingml/2006/main" xmlns:r="http://schemas.openxmlformats.org/officeDocument/2006/relationships" xmlns:p="http://schemas.openxmlformats.org/presentationml/2006/main">
  <p:tag name="OUTPUTDPI" val="1200"/>
  <p:tag name="ORIGINALHEIGHT" val="144,7319"/>
  <p:tag name="ORIGINALWIDTH" val="1991,001"/>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lambda^{in}=\lambda^{in}_1+\lambda^{in}_2+\lambda^{in}_3=7+7+14=28\end{eqnarray*}&#10;}&#10;\end{document}"/>
  <p:tag name="IGUANATEXSIZE" val="22"/>
  <p:tag name="IGUANATEXCURSOR" val="1669"/>
  <p:tag name="TRANSPARENCY" val="Vero"/>
  <p:tag name="FILENAME" val=""/>
  <p:tag name="LATEXENGINEID" val="0"/>
  <p:tag name="TEMPFOLDER" val="c:\temp\"/>
  <p:tag name="LATEXFORMHEIGHT" val="312"/>
  <p:tag name="LATEXFORMWIDTH" val="384"/>
  <p:tag name="LATEXFORMWRAP" val="Vero"/>
  <p:tag name="BITMAPVECTOR" val="0"/>
</p:tagLst>
</file>

<file path=ppt/tags/tag46.xml><?xml version="1.0" encoding="utf-8"?>
<p:tagLst xmlns:a="http://schemas.openxmlformats.org/drawingml/2006/main" xmlns:r="http://schemas.openxmlformats.org/officeDocument/2006/relationships" xmlns:p="http://schemas.openxmlformats.org/presentationml/2006/main">
  <p:tag name="OUTPUTDPI" val="1200"/>
  <p:tag name="ORIGINALHEIGHT" val="255,718"/>
  <p:tag name="ORIGINALWIDTH" val="1393,326"/>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bar{\theta}=\frac{\bar{x}}{\lambda^{in}}=\frac{12}{28}=\frac{3}{7}\approx 0.428&#10;\end{eqnarray*}&#10;}&#10;\end{document}"/>
  <p:tag name="IGUANATEXSIZE" val="22"/>
  <p:tag name="IGUANATEXCURSOR" val="1677"/>
  <p:tag name="TRANSPARENCY" val="Vero"/>
  <p:tag name="FILENAME" val=""/>
  <p:tag name="LATEXENGINEID" val="0"/>
  <p:tag name="TEMPFOLDER" val="c:\temp\"/>
  <p:tag name="LATEXFORMHEIGHT" val="312"/>
  <p:tag name="LATEXFORMWIDTH" val="384"/>
  <p:tag name="LATEXFORMWRAP" val="Vero"/>
  <p:tag name="BITMAPVECTOR" val="0"/>
</p:tagLst>
</file>

<file path=ppt/tags/tag47.xml><?xml version="1.0" encoding="utf-8"?>
<p:tagLst xmlns:a="http://schemas.openxmlformats.org/drawingml/2006/main" xmlns:r="http://schemas.openxmlformats.org/officeDocument/2006/relationships" xmlns:p="http://schemas.openxmlformats.org/presentationml/2006/main">
  <p:tag name="OUTPUTDPI" val="1200"/>
  <p:tag name="ORIGINALHEIGHT" val="123,7346"/>
  <p:tag name="ORIGINALWIDTH" val="516,6854"/>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rho_1=9/10&#10;\end{eqnarray*}&#10;}&#10;\end{document}"/>
  <p:tag name="IGUANATEXSIZE" val="22"/>
  <p:tag name="IGUANATEXCURSOR" val="1613"/>
  <p:tag name="TRANSPARENCY" val="Vero"/>
  <p:tag name="FILENAME" val=""/>
  <p:tag name="LATEXENGINEID" val="0"/>
  <p:tag name="TEMPFOLDER" val="c:\temp\"/>
  <p:tag name="LATEXFORMHEIGHT" val="312"/>
  <p:tag name="LATEXFORMWIDTH" val="384"/>
  <p:tag name="LATEXFORMWRAP" val="Vero"/>
  <p:tag name="BITMAPVECTOR" val="0"/>
</p:tagLst>
</file>

<file path=ppt/tags/tag48.xml><?xml version="1.0" encoding="utf-8"?>
<p:tagLst xmlns:a="http://schemas.openxmlformats.org/drawingml/2006/main" xmlns:r="http://schemas.openxmlformats.org/officeDocument/2006/relationships" xmlns:p="http://schemas.openxmlformats.org/presentationml/2006/main">
  <p:tag name="OUTPUTDPI" val="1200"/>
  <p:tag name="ORIGINALHEIGHT" val="123,7346"/>
  <p:tag name="ORIGINALWIDTH" val="455,1931"/>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rho_2=1/2&#10;\end{eqnarray*}&#10;}&#10;\end{document}"/>
  <p:tag name="IGUANATEXSIZE" val="22"/>
  <p:tag name="IGUANATEXCURSOR" val="1612"/>
  <p:tag name="TRANSPARENCY" val="Vero"/>
  <p:tag name="FILENAME" val=""/>
  <p:tag name="LATEXENGINEID" val="0"/>
  <p:tag name="TEMPFOLDER" val="c:\temp\"/>
  <p:tag name="LATEXFORMHEIGHT" val="312"/>
  <p:tag name="LATEXFORMWIDTH" val="384"/>
  <p:tag name="LATEXFORMWRAP" val="Vero"/>
  <p:tag name="BITMAPVECTOR" val="0"/>
</p:tagLst>
</file>

<file path=ppt/tags/tag49.xml><?xml version="1.0" encoding="utf-8"?>
<p:tagLst xmlns:a="http://schemas.openxmlformats.org/drawingml/2006/main" xmlns:r="http://schemas.openxmlformats.org/officeDocument/2006/relationships" xmlns:p="http://schemas.openxmlformats.org/presentationml/2006/main">
  <p:tag name="OUTPUTDPI" val="1200"/>
  <p:tag name="ORIGINALHEIGHT" val="123,7346"/>
  <p:tag name="ORIGINALWIDTH" val="449,9438"/>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rho_2=2/3&#10;\end{eqnarray*}&#10;}&#10;\end{document}"/>
  <p:tag name="IGUANATEXSIZE" val="22"/>
  <p:tag name="IGUANATEXCURSOR" val="1612"/>
  <p:tag name="TRANSPARENCY" val="Vero"/>
  <p:tag name="FILENAME" val=""/>
  <p:tag name="LATEXENGINEID" val="0"/>
  <p:tag name="TEMPFOLDER" val="c:\temp\"/>
  <p:tag name="LATEXFORMHEIGHT" val="312"/>
  <p:tag name="LATEXFORMWIDTH" val="384"/>
  <p:tag name="LATEXFORMWRAP" val="Vero"/>
  <p:tag name="BITMAPVECTOR" val="0"/>
</p:tagLst>
</file>

<file path=ppt/tags/tag5.xml><?xml version="1.0" encoding="utf-8"?>
<p:tagLst xmlns:a="http://schemas.openxmlformats.org/drawingml/2006/main" xmlns:r="http://schemas.openxmlformats.org/officeDocument/2006/relationships" xmlns:p="http://schemas.openxmlformats.org/presentationml/2006/main">
  <p:tag name="OUTPUTDPI" val="1200"/>
  <p:tag name="ORIGINALHEIGHT" val="302,2122"/>
  <p:tag name="ORIGINALWIDTH" val="4065,242"/>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pi(x_1,x_2,\dots,x_v)=\Pr(X_1=x_1,X_2=x_2,\dots,X_v=x_v)=\prod_{i=1}^v \pi_i(x_i)=\prod_{i=1}^v (1-\rho_i)\cdot \rho_i^{x_i}&#10;\end{eqnarray*}&#10;}&#10;\end{document}"/>
  <p:tag name="IGUANATEXSIZE" val="22"/>
  <p:tag name="IGUANATEXCURSOR" val="1605"/>
  <p:tag name="TRANSPARENCY" val="Vero"/>
  <p:tag name="FILENAME" val=""/>
  <p:tag name="LATEXENGINEID" val="0"/>
  <p:tag name="TEMPFOLDER" val="c:\temp\"/>
  <p:tag name="LATEXFORMHEIGHT" val="312"/>
  <p:tag name="LATEXFORMWIDTH" val="384"/>
  <p:tag name="LATEXFORMWRAP" val="Vero"/>
  <p:tag name="BITMAPVECTOR" val="0"/>
</p:tagLst>
</file>

<file path=ppt/tags/tag50.xml><?xml version="1.0" encoding="utf-8"?>
<p:tagLst xmlns:a="http://schemas.openxmlformats.org/drawingml/2006/main" xmlns:r="http://schemas.openxmlformats.org/officeDocument/2006/relationships" xmlns:p="http://schemas.openxmlformats.org/presentationml/2006/main">
  <p:tag name="OUTPUTDPI" val="1200"/>
  <p:tag name="ORIGINALHEIGHT" val="299,2126"/>
  <p:tag name="ORIGINALWIDTH" val="1708,286"/>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N_{n,v}|=\mathrm{card}\lb N_{n,v}\rb=\begin{pmatrix}&#10;n+v-1\\&#10;n&#10;\end{pmatrix}&#10;\end{eqnarray*}&#10;}&#10;\end{document}"/>
  <p:tag name="IGUANATEXSIZE" val="22"/>
  <p:tag name="IGUANATEXCURSOR" val="1640"/>
  <p:tag name="TRANSPARENCY" val="Vero"/>
  <p:tag name="FILENAME" val=""/>
  <p:tag name="LATEXENGINEID" val="0"/>
  <p:tag name="TEMPFOLDER" val="c:\temp\"/>
  <p:tag name="LATEXFORMHEIGHT" val="312"/>
  <p:tag name="LATEXFORMWIDTH" val="384"/>
  <p:tag name="LATEXFORMWRAP" val="Vero"/>
  <p:tag name="BITMAPVECTOR" val="0"/>
</p:tagLst>
</file>

<file path=ppt/tags/tag51.xml><?xml version="1.0" encoding="utf-8"?>
<p:tagLst xmlns:a="http://schemas.openxmlformats.org/drawingml/2006/main" xmlns:r="http://schemas.openxmlformats.org/officeDocument/2006/relationships" xmlns:p="http://schemas.openxmlformats.org/presentationml/2006/main">
  <p:tag name="OUTPUTDPI" val="1200"/>
  <p:tag name="ORIGINALHEIGHT" val="131,2336"/>
  <p:tag name="ORIGINALWIDTH" val="1697,038"/>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N_{3,2} = \lb (3,0), (0,3), (2,1), (1,2) \rb&#10;\end{eqnarray*}&#10;}&#10;\end{document}"/>
  <p:tag name="IGUANATEXSIZE" val="24"/>
  <p:tag name="IGUANATEXCURSOR" val="1642"/>
  <p:tag name="TRANSPARENCY" val="Vero"/>
  <p:tag name="FILENAME" val=""/>
  <p:tag name="LATEXENGINEID" val="0"/>
  <p:tag name="TEMPFOLDER" val="c:\temp\"/>
  <p:tag name="LATEXFORMHEIGHT" val="312"/>
  <p:tag name="LATEXFORMWIDTH" val="384"/>
  <p:tag name="LATEXFORMWRAP" val="Vero"/>
  <p:tag name="BITMAPVECTOR" val="0"/>
</p:tagLst>
</file>

<file path=ppt/tags/tag52.xml><?xml version="1.0" encoding="utf-8"?>
<p:tagLst xmlns:a="http://schemas.openxmlformats.org/drawingml/2006/main" xmlns:r="http://schemas.openxmlformats.org/officeDocument/2006/relationships" xmlns:p="http://schemas.openxmlformats.org/presentationml/2006/main">
  <p:tag name="OUTPUTDPI" val="1200"/>
  <p:tag name="ORIGINALHEIGHT" val="299,2126"/>
  <p:tag name="ORIGINALWIDTH" val="1778,778"/>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N_{n,v}|=&#10;\begin{pmatrix}&#10;v+n-1\\&#10;n&#10;\end{pmatrix}=&#10;\frac{(v+n-1)!}{n!(v-1)!}&#10;\end{eqnarray*}&#10;}&#10;\end{document}"/>
  <p:tag name="IGUANATEXSIZE" val="22"/>
  <p:tag name="IGUANATEXCURSOR" val="1612"/>
  <p:tag name="TRANSPARENCY" val="Vero"/>
  <p:tag name="FILENAME" val=""/>
  <p:tag name="LATEXENGINEID" val="0"/>
  <p:tag name="TEMPFOLDER" val="c:\temp\"/>
  <p:tag name="LATEXFORMHEIGHT" val="312"/>
  <p:tag name="LATEXFORMWIDTH" val="384"/>
  <p:tag name="LATEXFORMWRAP" val="Vero"/>
  <p:tag name="BITMAPVECTOR" val="0"/>
</p:tagLst>
</file>

<file path=ppt/tags/tag53.xml><?xml version="1.0" encoding="utf-8"?>
<p:tagLst xmlns:a="http://schemas.openxmlformats.org/drawingml/2006/main" xmlns:r="http://schemas.openxmlformats.org/officeDocument/2006/relationships" xmlns:p="http://schemas.openxmlformats.org/presentationml/2006/main">
  <p:tag name="OUTPUTDPI" val="1200"/>
  <p:tag name="ORIGINALHEIGHT" val="263,967"/>
  <p:tag name="ORIGINALWIDTH" val="1238,845"/>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N_{3,2}|=\frac{(3+2-1)!}{3!1!}=4&#10;\end{eqnarray*}&#10;}&#10;\end{document}"/>
  <p:tag name="IGUANATEXSIZE" val="22"/>
  <p:tag name="IGUANATEXCURSOR" val="1624"/>
  <p:tag name="TRANSPARENCY" val="Vero"/>
  <p:tag name="FILENAME" val=""/>
  <p:tag name="LATEXENGINEID" val="0"/>
  <p:tag name="TEMPFOLDER" val="c:\temp\"/>
  <p:tag name="LATEXFORMHEIGHT" val="312"/>
  <p:tag name="LATEXFORMWIDTH" val="384"/>
  <p:tag name="LATEXFORMWRAP" val="Vero"/>
  <p:tag name="BITMAPVECTOR" val="0"/>
</p:tagLst>
</file>

<file path=ppt/tags/tag54.xml><?xml version="1.0" encoding="utf-8"?>
<p:tagLst xmlns:a="http://schemas.openxmlformats.org/drawingml/2006/main" xmlns:r="http://schemas.openxmlformats.org/officeDocument/2006/relationships" xmlns:p="http://schemas.openxmlformats.org/presentationml/2006/main">
  <p:tag name="OUTPUTDPI" val="1200"/>
  <p:tag name="ORIGINALHEIGHT" val="320,9598"/>
  <p:tag name="ORIGINALWIDTH" val="588,6764"/>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sum_{j=1}^v ~r_{ij}~=~1&#10;\end{eqnarray*}&#10;\end{document}"/>
  <p:tag name="IGUANATEXSIZE" val="22"/>
  <p:tag name="IGUANATEXCURSOR" val="1601"/>
  <p:tag name="TRANSPARENCY" val="Vero"/>
  <p:tag name="FILENAME" val=""/>
  <p:tag name="LATEXENGINEID" val="0"/>
  <p:tag name="TEMPFOLDER" val="c:\temp\"/>
  <p:tag name="LATEXFORMHEIGHT" val="312"/>
  <p:tag name="LATEXFORMWIDTH" val="384"/>
  <p:tag name="LATEXFORMWRAP" val="Vero"/>
  <p:tag name="BITMAPVECTOR" val="0"/>
</p:tagLst>
</file>

<file path=ppt/tags/tag55.xml><?xml version="1.0" encoding="utf-8"?>
<p:tagLst xmlns:a="http://schemas.openxmlformats.org/drawingml/2006/main" xmlns:r="http://schemas.openxmlformats.org/officeDocument/2006/relationships" xmlns:p="http://schemas.openxmlformats.org/presentationml/2006/main">
  <p:tag name="OUTPUTDPI" val="1200"/>
  <p:tag name="ORIGINALHEIGHT" val="110,2362"/>
  <p:tag name="ORIGINALWIDTH" val="1010,124"/>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quad \forall\quad i=1,2,\dots, v&#10;\end{eqnarray*}&#10;}&#10;\end{document}"/>
  <p:tag name="IGUANATEXSIZE" val="22"/>
  <p:tag name="IGUANATEXCURSOR" val="1603"/>
  <p:tag name="TRANSPARENCY" val="Vero"/>
  <p:tag name="FILENAME" val=""/>
  <p:tag name="LATEXENGINEID" val="0"/>
  <p:tag name="TEMPFOLDER" val="c:\temp\"/>
  <p:tag name="LATEXFORMHEIGHT" val="312"/>
  <p:tag name="LATEXFORMWIDTH" val="384"/>
  <p:tag name="LATEXFORMWRAP" val="Vero"/>
  <p:tag name="BITMAPVECTOR" val="0"/>
</p:tagLst>
</file>

<file path=ppt/tags/tag56.xml><?xml version="1.0" encoding="utf-8"?>
<p:tagLst xmlns:a="http://schemas.openxmlformats.org/drawingml/2006/main" xmlns:r="http://schemas.openxmlformats.org/officeDocument/2006/relationships" xmlns:p="http://schemas.openxmlformats.org/presentationml/2006/main">
  <p:tag name="OUTPUTDPI" val="1200"/>
  <p:tag name="ORIGINALHEIGHT" val="149,9813"/>
  <p:tag name="ORIGINALWIDTH" val="2648,669"/>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bm{x}^\prime=\begin{pmatrix}&#10;x_1,\; x_2,\;\cdots,\; x_k,\;\cdots\;\cdots\; x_j,\cdots,\;x_v &#10;\end{pmatrix}\;:\; \bm{x}^\prime\cdot \bm{1}_v=n&#10;\end{eqnarray*}&#10;}&#10;\end{document}"/>
  <p:tag name="IGUANATEXSIZE" val="21"/>
  <p:tag name="IGUANATEXCURSOR" val="1744"/>
  <p:tag name="TRANSPARENCY" val="Vero"/>
  <p:tag name="FILENAME" val=""/>
  <p:tag name="LATEXENGINEID" val="0"/>
  <p:tag name="TEMPFOLDER" val="c:\temp\"/>
  <p:tag name="LATEXFORMHEIGHT" val="312"/>
  <p:tag name="LATEXFORMWIDTH" val="384"/>
  <p:tag name="LATEXFORMWRAP" val="Vero"/>
  <p:tag name="BITMAPVECTOR" val="0"/>
</p:tagLst>
</file>

<file path=ppt/tags/tag57.xml><?xml version="1.0" encoding="utf-8"?>
<p:tagLst xmlns:a="http://schemas.openxmlformats.org/drawingml/2006/main" xmlns:r="http://schemas.openxmlformats.org/officeDocument/2006/relationships" xmlns:p="http://schemas.openxmlformats.org/presentationml/2006/main">
  <p:tag name="OUTPUTDPI" val="1200"/>
  <p:tag name="ORIGINALHEIGHT" val="149,9813"/>
  <p:tag name="ORIGINALWIDTH" val="2941,882"/>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bm{x}^{\prime\prime}=\begin{pmatrix}&#10;x_1,\; x_2,\;\cdots,\; x_k-1,\;\cdots\; x_j+1,\;\cdots,\;x_v &#10;\end{pmatrix}\;:\; \bm{x}^{\prime\prime}\cdot \bm{1}_v=n&#10;\end{eqnarray*}&#10;}&#10;\end{document}"/>
  <p:tag name="IGUANATEXSIZE" val="21"/>
  <p:tag name="IGUANATEXCURSOR" val="1742"/>
  <p:tag name="TRANSPARENCY" val="Vero"/>
  <p:tag name="FILENAME" val=""/>
  <p:tag name="LATEXENGINEID" val="0"/>
  <p:tag name="TEMPFOLDER" val="c:\temp\"/>
  <p:tag name="LATEXFORMHEIGHT" val="312"/>
  <p:tag name="LATEXFORMWIDTH" val="384"/>
  <p:tag name="LATEXFORMWRAP" val="Vero"/>
  <p:tag name="BITMAPVECTOR" val="0"/>
</p:tagLst>
</file>

<file path=ppt/tags/tag58.xml><?xml version="1.0" encoding="utf-8"?>
<p:tagLst xmlns:a="http://schemas.openxmlformats.org/drawingml/2006/main" xmlns:r="http://schemas.openxmlformats.org/officeDocument/2006/relationships" xmlns:p="http://schemas.openxmlformats.org/presentationml/2006/main">
  <p:tag name="OUTPUTDPI" val="1200"/>
  <p:tag name="ORIGINALHEIGHT" val="299,2126"/>
  <p:tag name="ORIGINALWIDTH" val="874,3907"/>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bm{R} =\begin{pmatrix}&#10;0 &amp; 1\\&#10;p &amp; 1-p&#10;\end{pmatrix}&#10;\end{eqnarray*}&#10;}&#10;\end{document}"/>
  <p:tag name="IGUANATEXSIZE" val="22"/>
  <p:tag name="IGUANATEXCURSOR" val="1641"/>
  <p:tag name="TRANSPARENCY" val="Vero"/>
  <p:tag name="FILENAME" val=""/>
  <p:tag name="LATEXENGINEID" val="0"/>
  <p:tag name="TEMPFOLDER" val="c:\temp\"/>
  <p:tag name="LATEXFORMHEIGHT" val="312"/>
  <p:tag name="LATEXFORMWIDTH" val="384"/>
  <p:tag name="LATEXFORMWRAP" val="Vero"/>
  <p:tag name="BITMAPVECTOR" val="0"/>
</p:tagLst>
</file>

<file path=ppt/tags/tag59.xml><?xml version="1.0" encoding="utf-8"?>
<p:tagLst xmlns:a="http://schemas.openxmlformats.org/drawingml/2006/main" xmlns:r="http://schemas.openxmlformats.org/officeDocument/2006/relationships" xmlns:p="http://schemas.openxmlformats.org/presentationml/2006/main">
  <p:tag name="OUTPUTDPI" val="1200"/>
  <p:tag name="ORIGINALHEIGHT" val="110,9861"/>
  <p:tag name="ORIGINALWIDTH" val="397,4503"/>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u_1=10&#10;\end{eqnarray*}&#10;}&#10;\end{document}"/>
  <p:tag name="IGUANATEXSIZE" val="21"/>
  <p:tag name="IGUANATEXCURSOR" val="1610"/>
  <p:tag name="TRANSPARENCY" val="Vero"/>
  <p:tag name="FILENAME" val=""/>
  <p:tag name="LATEXENGINEID" val="0"/>
  <p:tag name="TEMPFOLDER" val="c:\temp\"/>
  <p:tag name="LATEXFORMHEIGHT" val="312"/>
  <p:tag name="LATEXFORMWIDTH" val="384"/>
  <p:tag name="LATEXFORMWRAP" val="Vero"/>
  <p:tag name="BITMAPVECTOR" val="0"/>
</p:tagLst>
</file>

<file path=ppt/tags/tag6.xml><?xml version="1.0" encoding="utf-8"?>
<p:tagLst xmlns:a="http://schemas.openxmlformats.org/drawingml/2006/main" xmlns:r="http://schemas.openxmlformats.org/officeDocument/2006/relationships" xmlns:p="http://schemas.openxmlformats.org/presentationml/2006/main">
  <p:tag name="OUTPUTDPI" val="1200"/>
  <p:tag name="ORIGINALHEIGHT" val="373,4533"/>
  <p:tag name="ORIGINALWIDTH" val="3511,811"/>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bar{x}=\mathsf{E}\left[\sum_{i=1}^v X_i\right]=\sum_{i=1}^v \mathsf{E}\left[X_i\right]=\sum_{i=1}^v \left(\sum_{k=0}^\infty k\cdot \pi_i(k)\right)=\sum_{i=1}^v~\bar{x}_i=\sum_{i=1}^v~\frac{\rho_i}{(1-\rho_i)}&#10;\end{eqnarray*}&#10;}&#10;\end{document}"/>
  <p:tag name="IGUANATEXSIZE" val="21"/>
  <p:tag name="IGUANATEXCURSOR" val="1749"/>
  <p:tag name="TRANSPARENCY" val="Vero"/>
  <p:tag name="FILENAME" val=""/>
  <p:tag name="LATEXENGINEID" val="0"/>
  <p:tag name="TEMPFOLDER" val="c:\temp\"/>
  <p:tag name="LATEXFORMHEIGHT" val="312"/>
  <p:tag name="LATEXFORMWIDTH" val="384"/>
  <p:tag name="LATEXFORMWRAP" val="Vero"/>
  <p:tag name="BITMAPVECTOR" val="0"/>
</p:tagLst>
</file>

<file path=ppt/tags/tag60.xml><?xml version="1.0" encoding="utf-8"?>
<p:tagLst xmlns:a="http://schemas.openxmlformats.org/drawingml/2006/main" xmlns:r="http://schemas.openxmlformats.org/officeDocument/2006/relationships" xmlns:p="http://schemas.openxmlformats.org/presentationml/2006/main">
  <p:tag name="OUTPUTDPI" val="1200"/>
  <p:tag name="ORIGINALHEIGHT" val="102,7372"/>
  <p:tag name="ORIGINALWIDTH" val="342,7072"/>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_1=1&#10;\end{eqnarray*}&#10;}&#10;\end{document}"/>
  <p:tag name="IGUANATEXSIZE" val="21"/>
  <p:tag name="IGUANATEXCURSOR" val="1607"/>
  <p:tag name="TRANSPARENCY" val="Vero"/>
  <p:tag name="FILENAME" val=""/>
  <p:tag name="LATEXENGINEID" val="0"/>
  <p:tag name="TEMPFOLDER" val="c:\temp\"/>
  <p:tag name="LATEXFORMHEIGHT" val="312"/>
  <p:tag name="LATEXFORMWIDTH" val="384"/>
  <p:tag name="LATEXFORMWRAP" val="Vero"/>
  <p:tag name="BITMAPVECTOR" val="0"/>
</p:tagLst>
</file>

<file path=ppt/tags/tag61.xml><?xml version="1.0" encoding="utf-8"?>
<p:tagLst xmlns:a="http://schemas.openxmlformats.org/drawingml/2006/main" xmlns:r="http://schemas.openxmlformats.org/officeDocument/2006/relationships" xmlns:p="http://schemas.openxmlformats.org/presentationml/2006/main">
  <p:tag name="OUTPUTDPI" val="1200"/>
  <p:tag name="ORIGINALHEIGHT" val="102,7372"/>
  <p:tag name="ORIGINALWIDTH" val="352,4559"/>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_2=2&#10;\end{eqnarray*}&#10;}&#10;\end{document}"/>
  <p:tag name="IGUANATEXSIZE" val="21"/>
  <p:tag name="IGUANATEXCURSOR" val="1607"/>
  <p:tag name="TRANSPARENCY" val="Vero"/>
  <p:tag name="FILENAME" val=""/>
  <p:tag name="LATEXENGINEID" val="0"/>
  <p:tag name="TEMPFOLDER" val="c:\temp\"/>
  <p:tag name="LATEXFORMHEIGHT" val="312"/>
  <p:tag name="LATEXFORMWIDTH" val="384"/>
  <p:tag name="LATEXFORMWRAP" val="Vero"/>
  <p:tag name="BITMAPVECTOR" val="0"/>
</p:tagLst>
</file>

<file path=ppt/tags/tag62.xml><?xml version="1.0" encoding="utf-8"?>
<p:tagLst xmlns:a="http://schemas.openxmlformats.org/drawingml/2006/main" xmlns:r="http://schemas.openxmlformats.org/officeDocument/2006/relationships" xmlns:p="http://schemas.openxmlformats.org/presentationml/2006/main">
  <p:tag name="OUTPUTDPI" val="1200"/>
  <p:tag name="ORIGINALHEIGHT" val="112,4859"/>
  <p:tag name="ORIGINALWIDTH" val="334,4582"/>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u_2=6&#10;\end{eqnarray*}&#10;}&#10;\end{document}"/>
  <p:tag name="IGUANATEXSIZE" val="21"/>
  <p:tag name="IGUANATEXCURSOR" val="1607"/>
  <p:tag name="TRANSPARENCY" val="Vero"/>
  <p:tag name="FILENAME" val=""/>
  <p:tag name="LATEXENGINEID" val="0"/>
  <p:tag name="TEMPFOLDER" val="c:\temp\"/>
  <p:tag name="LATEXFORMHEIGHT" val="312"/>
  <p:tag name="LATEXFORMWIDTH" val="384"/>
  <p:tag name="LATEXFORMWRAP" val="Vero"/>
  <p:tag name="BITMAPVECTOR" val="0"/>
</p:tagLst>
</file>

<file path=ppt/tags/tag63.xml><?xml version="1.0" encoding="utf-8"?>
<p:tagLst xmlns:a="http://schemas.openxmlformats.org/drawingml/2006/main" xmlns:r="http://schemas.openxmlformats.org/officeDocument/2006/relationships" xmlns:p="http://schemas.openxmlformats.org/presentationml/2006/main">
  <p:tag name="OUTPUTDPI" val="1200"/>
  <p:tag name="ORIGINALHEIGHT" val="111,7361"/>
  <p:tag name="ORIGINALWIDTH" val="375,7031"/>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p=0.5&#10;\end{eqnarray*}&#10;}&#10;\end{document}"/>
  <p:tag name="IGUANATEXSIZE" val="22"/>
  <p:tag name="IGUANATEXCURSOR" val="1607"/>
  <p:tag name="TRANSPARENCY" val="Vero"/>
  <p:tag name="FILENAME" val=""/>
  <p:tag name="LATEXENGINEID" val="0"/>
  <p:tag name="TEMPFOLDER" val="c:\temp\"/>
  <p:tag name="LATEXFORMHEIGHT" val="312"/>
  <p:tag name="LATEXFORMWIDTH" val="384"/>
  <p:tag name="LATEXFORMWRAP" val="Vero"/>
  <p:tag name="BITMAPVECTOR" val="0"/>
</p:tagLst>
</file>

<file path=ppt/tags/tag64.xml><?xml version="1.0" encoding="utf-8"?>
<p:tagLst xmlns:a="http://schemas.openxmlformats.org/drawingml/2006/main" xmlns:r="http://schemas.openxmlformats.org/officeDocument/2006/relationships" xmlns:p="http://schemas.openxmlformats.org/presentationml/2006/main">
  <p:tag name="OUTPUTDPI" val="1200"/>
  <p:tag name="ORIGINALHEIGHT" val="158,2302"/>
  <p:tag name="ORIGINALWIDTH" val="2207,724"/>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Pi_\ell=\Pi(\infty)\;\equiv\;\Pi_s&#10; =\begin{pmatrix}&#10;\frac{250}{517}&amp;\frac{150}{517}&amp;\frac{90}{517}&amp; \frac{27}{517}\end{pmatrix}&#10;\end{eqnarray*}&#10;}&#10;\end{document}"/>
  <p:tag name="IGUANATEXSIZE" val="22"/>
  <p:tag name="IGUANATEXCURSOR" val="1632"/>
  <p:tag name="TRANSPARENCY" val="Vero"/>
  <p:tag name="FILENAME" val=""/>
  <p:tag name="LATEXENGINEID" val="0"/>
  <p:tag name="TEMPFOLDER" val="c:\temp\"/>
  <p:tag name="LATEXFORMHEIGHT" val="312"/>
  <p:tag name="LATEXFORMWIDTH" val="384"/>
  <p:tag name="LATEXFORMWRAP" val="Vero"/>
  <p:tag name="BITMAPVECTOR" val="0"/>
</p:tagLst>
</file>

<file path=ppt/tags/tag65.xml><?xml version="1.0" encoding="utf-8"?>
<p:tagLst xmlns:a="http://schemas.openxmlformats.org/drawingml/2006/main" xmlns:r="http://schemas.openxmlformats.org/officeDocument/2006/relationships" xmlns:p="http://schemas.openxmlformats.org/presentationml/2006/main">
  <p:tag name="OUTPUTDPI" val="1200"/>
  <p:tag name="ORIGINALHEIGHT" val="597,6753"/>
  <p:tag name="ORIGINALWIDTH" val="1632,546"/>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bm{Q} =\begin{pmatrix}&#10;     -6   &amp; 6  &amp;   0 &amp;    0\\&#10;     10  &amp; -16&amp;  6    &amp;  0\\&#10;     0   &amp; 10  &amp;   -13 &amp;   3\\&#10;     0   &amp;  0  &amp;  10  &amp;   -10&#10;\end{pmatrix}&#10;\end{eqnarray*}&#10;}&#10;\end{document}"/>
  <p:tag name="IGUANATEXSIZE" val="21"/>
  <p:tag name="IGUANATEXCURSOR" val="1663"/>
  <p:tag name="TRANSPARENCY" val="Vero"/>
  <p:tag name="FILENAME" val=""/>
  <p:tag name="LATEXENGINEID" val="0"/>
  <p:tag name="TEMPFOLDER" val="c:\temp\"/>
  <p:tag name="LATEXFORMHEIGHT" val="312"/>
  <p:tag name="LATEXFORMWIDTH" val="384"/>
  <p:tag name="LATEXFORMWRAP" val="Vero"/>
  <p:tag name="BITMAPVECTOR" val="0"/>
</p:tagLst>
</file>

<file path=ppt/tags/tag66.xml><?xml version="1.0" encoding="utf-8"?>
<p:tagLst xmlns:a="http://schemas.openxmlformats.org/drawingml/2006/main" xmlns:r="http://schemas.openxmlformats.org/officeDocument/2006/relationships" xmlns:p="http://schemas.openxmlformats.org/presentationml/2006/main">
  <p:tag name="OUTPUTDPI" val="1200"/>
  <p:tag name="ORIGINALHEIGHT" val="299,2126"/>
  <p:tag name="ORIGINALWIDTH" val="1059,618"/>
  <p:tag name="LATEXADDIN" val="\documentclass{article}&#10;&#10;\usepackage{bm,arydshln,mathptmx,amsfonts,amssymb,amstext,textcomp,amsmath}&#10;\DeclareMathAlphabet\mathbfcal{OMS}{cmsy}{b}{n}&#10;\usepackage{color}&#10;\definecolor{red}{RGB}{231,18,36}&#10;\newcommand{\red}{\color{red}}&#10;\newcommand{\rea}{\mathbb{R}}&#10;\newcommand{\nat}{\mathbb{N}}&#10;&#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newcommand{\diagdots}{_{^{\big\cdot}\cdot _{\big\cdot}}}&#10;&#10;\newcommand{\ls}{\left[}&#10;\newcommand{\rs}{\right]}&#10;&#10;\newcommand{\lr}{\left(}&#10;\newcommand{\rr}{\right)}&#10;\newcommand{\lb}{\left\lbrace}&#10;\newcommand{\rb}{\right\rbrace}&#10;&#10;\newcommand{\Ex}{\mathsf{E}\left[ X \right]}&#10;\newcommand{\Exx}{\mathsf{E}\left[ X^2 \right]}&#10;\newcommand{\Vx}{\mathsf{Var}\left[ X \right]}&#10;\newcommand{\pr}{\mathrm{Pr}}&#10;\newcommand{\imp}{\implies}&#10;\newcommand{\Pk}{\bm{P}^k}&#10;\newcommand{\pp}{\bm{P}}&#10;&#10;&#10;\pagestyle{empty}&#10;\begin{document}&#10;{\begin{eqnarray*}&#10;\left\lbrace\begin{array}{l}&#10;\Pi_{s}\cdot \bm{Q}=\bm{0}\\&#10;\sum_{i}\pi_{s,i}=1&#10;\end{array}\right.\;\; \implies&#10;\end{eqnarray*}&#10;}&#10;\end{document}"/>
  <p:tag name="IGUANATEXSIZE" val="24"/>
  <p:tag name="IGUANATEXCURSOR" val="1782"/>
  <p:tag name="TRANSPARENCY" val="Vero"/>
  <p:tag name="FILENAME" val=""/>
  <p:tag name="LATEXENGINEID" val="0"/>
  <p:tag name="TEMPFOLDER" val="c:\temp\"/>
  <p:tag name="LATEXFORMHEIGHT" val="312"/>
  <p:tag name="LATEXFORMWIDTH" val="384"/>
  <p:tag name="LATEXFORMWRAP" val="Vero"/>
  <p:tag name="BITMAPVECTOR" val="0"/>
</p:tagLst>
</file>

<file path=ppt/tags/tag67.xml><?xml version="1.0" encoding="utf-8"?>
<p:tagLst xmlns:a="http://schemas.openxmlformats.org/drawingml/2006/main" xmlns:r="http://schemas.openxmlformats.org/officeDocument/2006/relationships" xmlns:p="http://schemas.openxmlformats.org/presentationml/2006/main">
  <p:tag name="OUTPUTDPI" val="1200"/>
  <p:tag name="ORIGINALHEIGHT" val="102,7372"/>
  <p:tag name="ORIGINALWIDTH" val="342,7072"/>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_1=1&#10;\end{eqnarray*}&#10;}&#10;\end{document}"/>
  <p:tag name="IGUANATEXSIZE" val="21"/>
  <p:tag name="IGUANATEXCURSOR" val="1607"/>
  <p:tag name="TRANSPARENCY" val="Vero"/>
  <p:tag name="FILENAME" val=""/>
  <p:tag name="LATEXENGINEID" val="0"/>
  <p:tag name="TEMPFOLDER" val="c:\temp\"/>
  <p:tag name="LATEXFORMHEIGHT" val="312"/>
  <p:tag name="LATEXFORMWIDTH" val="384"/>
  <p:tag name="LATEXFORMWRAP" val="Vero"/>
  <p:tag name="BITMAPVECTOR" val="0"/>
</p:tagLst>
</file>

<file path=ppt/tags/tag68.xml><?xml version="1.0" encoding="utf-8"?>
<p:tagLst xmlns:a="http://schemas.openxmlformats.org/drawingml/2006/main" xmlns:r="http://schemas.openxmlformats.org/officeDocument/2006/relationships" xmlns:p="http://schemas.openxmlformats.org/presentationml/2006/main">
  <p:tag name="OUTPUTDPI" val="1200"/>
  <p:tag name="ORIGINALHEIGHT" val="102,7372"/>
  <p:tag name="ORIGINALWIDTH" val="352,4559"/>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_2=2&#10;\end{eqnarray*}&#10;}&#10;\end{document}"/>
  <p:tag name="IGUANATEXSIZE" val="21"/>
  <p:tag name="IGUANATEXCURSOR" val="1607"/>
  <p:tag name="TRANSPARENCY" val="Vero"/>
  <p:tag name="FILENAME" val=""/>
  <p:tag name="LATEXENGINEID" val="0"/>
  <p:tag name="TEMPFOLDER" val="c:\temp\"/>
  <p:tag name="LATEXFORMHEIGHT" val="312"/>
  <p:tag name="LATEXFORMWIDTH" val="384"/>
  <p:tag name="LATEXFORMWRAP" val="Vero"/>
  <p:tag name="BITMAPVECTOR" val="0"/>
</p:tagLst>
</file>

<file path=ppt/tags/tag69.xml><?xml version="1.0" encoding="utf-8"?>
<p:tagLst xmlns:a="http://schemas.openxmlformats.org/drawingml/2006/main" xmlns:r="http://schemas.openxmlformats.org/officeDocument/2006/relationships" xmlns:p="http://schemas.openxmlformats.org/presentationml/2006/main">
  <p:tag name="OUTPUTDPI" val="1200"/>
  <p:tag name="ORIGINALHEIGHT" val="320,9598"/>
  <p:tag name="ORIGINALWIDTH" val="721,4099"/>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lambda_i=\sum_{j=1}^v r_{ij}\cdot \lambda_j&#10;\end{eqnarray*}&#10;}&#10;\end{document}"/>
  <p:tag name="IGUANATEXSIZE" val="21"/>
  <p:tag name="IGUANATEXCURSOR" val="1612"/>
  <p:tag name="TRANSPARENCY" val="Vero"/>
  <p:tag name="FILENAME" val=""/>
  <p:tag name="LATEXENGINEID" val="0"/>
  <p:tag name="TEMPFOLDER" val="c:\temp\"/>
  <p:tag name="LATEXFORMHEIGHT" val="312"/>
  <p:tag name="LATEXFORMWIDTH" val="384"/>
  <p:tag name="LATEXFORMWRAP" val="Vero"/>
  <p:tag name="BITMAPVECTOR" val="0"/>
</p:tagLst>
</file>

<file path=ppt/tags/tag7.xml><?xml version="1.0" encoding="utf-8"?>
<p:tagLst xmlns:a="http://schemas.openxmlformats.org/drawingml/2006/main" xmlns:r="http://schemas.openxmlformats.org/officeDocument/2006/relationships" xmlns:p="http://schemas.openxmlformats.org/presentationml/2006/main">
  <p:tag name="OUTPUTDPI" val="1200"/>
  <p:tag name="ORIGINALHEIGHT" val="1494,563"/>
  <p:tag name="ORIGINALWIDTH" val="3836,52"/>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left\lbrace&#10;\begin{array}{ll}&#10;\mu_2 \pi(0,1)-\lambda\pi(0,0)=0&amp; \\\\&#10;\lambda \pi(x_1-1,0)+\mu_2\pi(x_1,1)-(\lambda+\mu_1)\pi(x_1,0)=0&amp;\forall\;x_1&gt;0,x_2=0\\\\&#10;\mu_1\pi(1,x_2-1)+\mu_2\pi(0,x_2+1)-(\lambda+\mu_2)\pi(0,x2)=0&amp;\forall\;x_1=0,\;x_2&gt;0\\\\&#10;\lambda\pi(x_1-1,x_2)+\mu_1\pi(x_1+1,x_2-1)+\\&#10;\quad\quad+\mu_2\pi(x_1,x_2+1)-(\lambda+\mu_1+\mu_2)\pi(x_1,x_2)=0&amp; \forall\;x_1,\;x_2&gt;0\\\\&#10;\sum_{x_1}\sum_{x_2}\pi(x_1,x_2)=1&#10;\end{array}&#10;\right.&#10;\end{eqnarray*}&#10;}&#10;\end{document}"/>
  <p:tag name="IGUANATEXSIZE" val="20"/>
  <p:tag name="IGUANATEXCURSOR" val="1842"/>
  <p:tag name="TRANSPARENCY" val="Vero"/>
  <p:tag name="LATEXENGINEID" val="0"/>
  <p:tag name="TEMPFOLDER" val="c:\temp\"/>
  <p:tag name="LATEXFORMHEIGHT" val="312"/>
  <p:tag name="LATEXFORMWIDTH" val="384"/>
  <p:tag name="LATEXFORMWRAP" val="Vero"/>
  <p:tag name="BITMAPVECTOR" val="0"/>
</p:tagLst>
</file>

<file path=ppt/tags/tag70.xml><?xml version="1.0" encoding="utf-8"?>
<p:tagLst xmlns:a="http://schemas.openxmlformats.org/drawingml/2006/main" xmlns:r="http://schemas.openxmlformats.org/officeDocument/2006/relationships" xmlns:p="http://schemas.openxmlformats.org/presentationml/2006/main">
  <p:tag name="OUTPUTDPI" val="1200"/>
  <p:tag name="ORIGINALHEIGHT" val="88,48898"/>
  <p:tag name="ORIGINALWIDTH" val="493,4384"/>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bm{\lambda}=\bm{\lambda}\cdot\bm{R}&#10;\end{eqnarray*}&#10;}&#10;\end{document}"/>
  <p:tag name="IGUANATEXSIZE" val="21"/>
  <p:tag name="IGUANATEXCURSOR" val="1637"/>
  <p:tag name="TRANSPARENCY" val="Vero"/>
  <p:tag name="FILENAME" val=""/>
  <p:tag name="LATEXENGINEID" val="0"/>
  <p:tag name="TEMPFOLDER" val="c:\temp\"/>
  <p:tag name="LATEXFORMHEIGHT" val="312"/>
  <p:tag name="LATEXFORMWIDTH" val="384"/>
  <p:tag name="LATEXFORMWRAP" val="Vero"/>
  <p:tag name="BITMAPVECTOR" val="0"/>
</p:tagLst>
</file>

<file path=ppt/tags/tag71.xml><?xml version="1.0" encoding="utf-8"?>
<p:tagLst xmlns:a="http://schemas.openxmlformats.org/drawingml/2006/main" xmlns:r="http://schemas.openxmlformats.org/officeDocument/2006/relationships" xmlns:p="http://schemas.openxmlformats.org/presentationml/2006/main">
  <p:tag name="OUTPUTDPI" val="1200"/>
  <p:tag name="ORIGINALHEIGHT" val="149,9813"/>
  <p:tag name="ORIGINALWIDTH" val="1200,6"/>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bm{\lambda}=\begin{pmatrix}&#10;\lambda_1 &amp;\lambda_2&amp;\cdots &amp; \lambda_v&#10;\end{pmatrix}&#10;\end{eqnarray*}&#10;}&#10;\end{document}"/>
  <p:tag name="IGUANATEXSIZE" val="21"/>
  <p:tag name="IGUANATEXCURSOR" val="1670"/>
  <p:tag name="TRANSPARENCY" val="Vero"/>
  <p:tag name="FILENAME" val=""/>
  <p:tag name="LATEXENGINEID" val="0"/>
  <p:tag name="TEMPFOLDER" val="c:\temp\"/>
  <p:tag name="LATEXFORMHEIGHT" val="312"/>
  <p:tag name="LATEXFORMWIDTH" val="384"/>
  <p:tag name="LATEXFORMWRAP" val="Vero"/>
  <p:tag name="BITMAPVECTOR" val="0"/>
</p:tagLst>
</file>

<file path=ppt/tags/tag72.xml><?xml version="1.0" encoding="utf-8"?>
<p:tagLst xmlns:a="http://schemas.openxmlformats.org/drawingml/2006/main" xmlns:r="http://schemas.openxmlformats.org/officeDocument/2006/relationships" xmlns:p="http://schemas.openxmlformats.org/presentationml/2006/main">
  <p:tag name="OUTPUTDPI" val="1200"/>
  <p:tag name="ORIGINALHEIGHT" val="124,4844"/>
  <p:tag name="ORIGINALWIDTH" val="1718,785"/>
  <p:tag name="LATEXADDIN" val="\documentclass{article}&#10;&#10;\usepackage{bm,arydshln,mathptmx,amsfonts,amssymb,amstext,textcomp,amsmath}&#10;\DeclareMathAlphabet\mathbfcal{OMS}{cmsy}{b}{n}&#10;\usepackage{color}&#10;\definecolor{gray}{RGB}{57,58,63}&#10;\newcommand{\gray}{\color{gray}}&#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usepackage[gen]{eurosym}&#10;&#10;&#10;\pagestyle{empty}&#10;\begin{document}&#10;{\begin{flalign*}&#10;\implies \bm{R}\cdot \bm{1}_v=\bm{1}_v\implies 1\in\mathrm{eig}\lb \bm{R}\rb&#10;\end{flalign*}&#10;}&#10;\end{document}"/>
  <p:tag name="IGUANATEXSIZE" val="21"/>
  <p:tag name="IGUANATEXCURSOR" val="1638"/>
  <p:tag name="TRANSPARENCY" val="Vero"/>
  <p:tag name="FILENAME" val=""/>
  <p:tag name="LATEXENGINEID" val="0"/>
  <p:tag name="TEMPFOLDER" val="c:\temp\"/>
  <p:tag name="LATEXFORMHEIGHT" val="312"/>
  <p:tag name="LATEXFORMWIDTH" val="384"/>
  <p:tag name="LATEXFORMWRAP" val="Vero"/>
  <p:tag name="BITMAPVECTOR" val="0"/>
</p:tagLst>
</file>

<file path=ppt/tags/tag73.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1175,103"/>
  <p:tag name="LATEXADDIN" val="\documentclass{article}&#10;&#10;\usepackage{bm,arydshln,mathptmx,amsfonts,amssymb,amstext,textcomp,amsmath}&#10;\DeclareMathAlphabet\mathbfcal{OMS}{cmsy}{b}{n}&#10;\usepackage{color}&#10;\definecolor{gray}{RGB}{57,58,63}&#10;\newcommand{\gray}{\color{gray}}&#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usepackage[gen]{eurosym}&#10;&#10;&#10;\pagestyle{empty}&#10;\begin{document}&#10;{\begin{flalign*}&#10;\mathrm{eig}\lb \bm{R}\rb=\{1,1,\lambda_3,\lambda_4\}&#10;\end{flalign*}&#10;}&#10;\end{document}"/>
  <p:tag name="IGUANATEXSIZE" val="21"/>
  <p:tag name="IGUANATEXCURSOR" val="1682"/>
  <p:tag name="TRANSPARENCY" val="Vero"/>
  <p:tag name="FILENAME" val=""/>
  <p:tag name="LATEXENGINEID" val="0"/>
  <p:tag name="TEMPFOLDER" val="c:\temp\"/>
  <p:tag name="LATEXFORMHEIGHT" val="312"/>
  <p:tag name="LATEXFORMWIDTH" val="384"/>
  <p:tag name="LATEXFORMWRAP" val="Vero"/>
  <p:tag name="BITMAPVECTOR" val="0"/>
</p:tagLst>
</file>

<file path=ppt/tags/tag74.xml><?xml version="1.0" encoding="utf-8"?>
<p:tagLst xmlns:a="http://schemas.openxmlformats.org/drawingml/2006/main" xmlns:r="http://schemas.openxmlformats.org/officeDocument/2006/relationships" xmlns:p="http://schemas.openxmlformats.org/presentationml/2006/main">
  <p:tag name="OUTPUTDPI" val="1200"/>
  <p:tag name="ORIGINALHEIGHT" val="299,2126"/>
  <p:tag name="ORIGINALWIDTH" val="1748,781"/>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bm{R} =&#10;\begin{pmatrix}&#10;0 &amp; 1\\&#10;p &amp; (1-p)&#10;\end{pmatrix}&#10;=\begin{pmatrix}&#10;0 &amp; 1\\&#10;0.5 &amp; 0.5&#10;\end{pmatrix}&#10;\end{eqnarray*}&#10;}&#10;\end{document}"/>
  <p:tag name="IGUANATEXSIZE" val="22"/>
  <p:tag name="IGUANATEXCURSOR" val="1643"/>
  <p:tag name="TRANSPARENCY" val="Vero"/>
  <p:tag name="FILENAME" val=""/>
  <p:tag name="LATEXENGINEID" val="0"/>
  <p:tag name="TEMPFOLDER" val="c:\temp\"/>
  <p:tag name="LATEXFORMHEIGHT" val="312"/>
  <p:tag name="LATEXFORMWIDTH" val="384"/>
  <p:tag name="LATEXFORMWRAP" val="Vero"/>
  <p:tag name="BITMAPVECTOR" val="0"/>
</p:tagLst>
</file>

<file path=ppt/tags/tag75.xml><?xml version="1.0" encoding="utf-8"?>
<p:tagLst xmlns:a="http://schemas.openxmlformats.org/drawingml/2006/main" xmlns:r="http://schemas.openxmlformats.org/officeDocument/2006/relationships" xmlns:p="http://schemas.openxmlformats.org/presentationml/2006/main">
  <p:tag name="OUTPUTDPI" val="1200"/>
  <p:tag name="ORIGINALHEIGHT" val="597,6753"/>
  <p:tag name="ORIGINALWIDTH" val="1632,546"/>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bm{Q} =\begin{pmatrix}&#10;     -6   &amp; 6  &amp;   0 &amp;    0\\&#10;     10  &amp; -16&amp;  6    &amp;  0\\&#10;     0   &amp; 10  &amp;   -13 &amp;   3\\&#10;     0   &amp;  0  &amp;  10  &amp;   -10&#10;\end{pmatrix}&#10;\end{eqnarray*}&#10;}&#10;\end{document}"/>
  <p:tag name="IGUANATEXSIZE" val="21"/>
  <p:tag name="IGUANATEXCURSOR" val="1663"/>
  <p:tag name="TRANSPARENCY" val="Vero"/>
  <p:tag name="FILENAME" val=""/>
  <p:tag name="LATEXENGINEID" val="0"/>
  <p:tag name="TEMPFOLDER" val="c:\temp\"/>
  <p:tag name="LATEXFORMHEIGHT" val="312"/>
  <p:tag name="LATEXFORMWIDTH" val="384"/>
  <p:tag name="LATEXFORMWRAP" val="Vero"/>
  <p:tag name="BITMAPVECTOR" val="0"/>
</p:tagLst>
</file>

<file path=ppt/tags/tag76.xml><?xml version="1.0" encoding="utf-8"?>
<p:tagLst xmlns:a="http://schemas.openxmlformats.org/drawingml/2006/main" xmlns:r="http://schemas.openxmlformats.org/officeDocument/2006/relationships" xmlns:p="http://schemas.openxmlformats.org/presentationml/2006/main">
  <p:tag name="OUTPUTDPI" val="1200"/>
  <p:tag name="ORIGINALHEIGHT" val="145,4818"/>
  <p:tag name="ORIGINALWIDTH" val="1881,515"/>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athrm{det}\lb (s\bm{I}_2-\bm{R})\rb=s^2+0.5 s+0.5=0&#10;\end{eqnarray*}&#10;}&#10;\end{document}"/>
  <p:tag name="IGUANATEXSIZE" val="21"/>
  <p:tag name="IGUANATEXCURSOR" val="1636"/>
  <p:tag name="TRANSPARENCY" val="Vero"/>
  <p:tag name="FILENAME" val=""/>
  <p:tag name="LATEXENGINEID" val="0"/>
  <p:tag name="TEMPFOLDER" val="c:\temp\"/>
  <p:tag name="LATEXFORMHEIGHT" val="312"/>
  <p:tag name="LATEXFORMWIDTH" val="384"/>
  <p:tag name="LATEXFORMWRAP" val="Vero"/>
  <p:tag name="BITMAPVECTOR" val="0"/>
</p:tagLst>
</file>

<file path=ppt/tags/tag77.xml><?xml version="1.0" encoding="utf-8"?>
<p:tagLst xmlns:a="http://schemas.openxmlformats.org/drawingml/2006/main" xmlns:r="http://schemas.openxmlformats.org/officeDocument/2006/relationships" xmlns:p="http://schemas.openxmlformats.org/presentationml/2006/main">
  <p:tag name="OUTPUTDPI" val="1200"/>
  <p:tag name="ORIGINALHEIGHT" val="124,4844"/>
  <p:tag name="ORIGINALWIDTH" val="1949,006"/>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 \mathrm{eig}\lb \bm{Q}\rb=\lb&#10;0,    -5.87, -14.04, -25.09&#10;\rb\end{eqnarray*}&#10;}&#10;\end{document}"/>
  <p:tag name="IGUANATEXSIZE" val="21"/>
  <p:tag name="IGUANATEXCURSOR" val="1664"/>
  <p:tag name="TRANSPARENCY" val="Vero"/>
  <p:tag name="FILENAME" val=""/>
  <p:tag name="LATEXENGINEID" val="0"/>
  <p:tag name="TEMPFOLDER" val="c:\temp\"/>
  <p:tag name="LATEXFORMHEIGHT" val="312"/>
  <p:tag name="LATEXFORMWIDTH" val="384"/>
  <p:tag name="LATEXFORMWRAP" val="Vero"/>
  <p:tag name="BITMAPVECTOR" val="0"/>
</p:tagLst>
</file>

<file path=ppt/tags/tag78.xml><?xml version="1.0" encoding="utf-8"?>
<p:tagLst xmlns:a="http://schemas.openxmlformats.org/drawingml/2006/main" xmlns:r="http://schemas.openxmlformats.org/officeDocument/2006/relationships" xmlns:p="http://schemas.openxmlformats.org/presentationml/2006/main">
  <p:tag name="OUTPUTDPI" val="1200"/>
  <p:tag name="ORIGINALHEIGHT" val="124,4844"/>
  <p:tag name="ORIGINALWIDTH" val="1030,371"/>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 \mathrm{eig}\lb \bm{R}\rb=\lb&#10;1, -0.5&#10;\rb\end{eqnarray*}&#10;}&#10;\end{document}"/>
  <p:tag name="IGUANATEXSIZE" val="21"/>
  <p:tag name="IGUANATEXCURSOR" val="1640"/>
  <p:tag name="TRANSPARENCY" val="Vero"/>
  <p:tag name="FILENAME" val=""/>
  <p:tag name="LATEXENGINEID" val="0"/>
  <p:tag name="TEMPFOLDER" val="c:\temp\"/>
  <p:tag name="LATEXFORMHEIGHT" val="312"/>
  <p:tag name="LATEXFORMWIDTH" val="384"/>
  <p:tag name="LATEXFORMWRAP" val="Vero"/>
  <p:tag name="BITMAPVECTOR" val="0"/>
</p:tagLst>
</file>

<file path=ppt/tags/tag79.xml><?xml version="1.0" encoding="utf-8"?>
<p:tagLst xmlns:a="http://schemas.openxmlformats.org/drawingml/2006/main" xmlns:r="http://schemas.openxmlformats.org/officeDocument/2006/relationships" xmlns:p="http://schemas.openxmlformats.org/presentationml/2006/main">
  <p:tag name="OUTPUTDPI" val="1200"/>
  <p:tag name="ORIGINALHEIGHT" val="102,7372"/>
  <p:tag name="ORIGINALWIDTH" val="342,7072"/>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_1=1&#10;\end{eqnarray*}&#10;}&#10;\end{document}"/>
  <p:tag name="IGUANATEXSIZE" val="21"/>
  <p:tag name="IGUANATEXCURSOR" val="1607"/>
  <p:tag name="TRANSPARENCY" val="Vero"/>
  <p:tag name="FILENAME" val=""/>
  <p:tag name="LATEXENGINEID" val="0"/>
  <p:tag name="TEMPFOLDER" val="c:\temp\"/>
  <p:tag name="LATEXFORMHEIGHT" val="312"/>
  <p:tag name="LATEXFORMWIDTH" val="384"/>
  <p:tag name="LATEXFORMWRAP" val="Vero"/>
  <p:tag name="BITMAPVECTOR" val="0"/>
</p:tagLst>
</file>

<file path=ppt/tags/tag8.xml><?xml version="1.0" encoding="utf-8"?>
<p:tagLst xmlns:a="http://schemas.openxmlformats.org/drawingml/2006/main" xmlns:r="http://schemas.openxmlformats.org/officeDocument/2006/relationships" xmlns:p="http://schemas.openxmlformats.org/presentationml/2006/main">
  <p:tag name="OUTPUTDPI" val="1200"/>
  <p:tag name="ORIGINALHEIGHT" val="303,712"/>
  <p:tag name="ORIGINALWIDTH" val="2596,176"/>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pi(x_1,x_2)=\lr 1-\frac{\lambda}{\mu_1}\rr&#10;\lr\frac{\lambda}{\mu_1}\rr^{x_1}\cdot&#10;\lr 1-\frac{\lambda}{\mu_2}\rr\lr\frac{\lambda}{\mu_2}\rr^{x_2}&#10;\end{eqnarray*}&#10;}&#10;\end{document}"/>
  <p:tag name="IGUANATEXSIZE" val="20"/>
  <p:tag name="IGUANATEXCURSOR" val="1605"/>
  <p:tag name="TRANSPARENCY" val="Vero"/>
  <p:tag name="FILENAME" val=""/>
  <p:tag name="LATEXENGINEID" val="0"/>
  <p:tag name="TEMPFOLDER" val="c:\temp\"/>
  <p:tag name="LATEXFORMHEIGHT" val="312"/>
  <p:tag name="LATEXFORMWIDTH" val="384"/>
  <p:tag name="LATEXFORMWRAP" val="Vero"/>
  <p:tag name="BITMAPVECTOR" val="0"/>
</p:tagLst>
</file>

<file path=ppt/tags/tag80.xml><?xml version="1.0" encoding="utf-8"?>
<p:tagLst xmlns:a="http://schemas.openxmlformats.org/drawingml/2006/main" xmlns:r="http://schemas.openxmlformats.org/officeDocument/2006/relationships" xmlns:p="http://schemas.openxmlformats.org/presentationml/2006/main">
  <p:tag name="OUTPUTDPI" val="1200"/>
  <p:tag name="ORIGINALHEIGHT" val="102,7372"/>
  <p:tag name="ORIGINALWIDTH" val="352,4559"/>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_2=2&#10;\end{eqnarray*}&#10;}&#10;\end{document}"/>
  <p:tag name="IGUANATEXSIZE" val="21"/>
  <p:tag name="IGUANATEXCURSOR" val="1607"/>
  <p:tag name="TRANSPARENCY" val="Vero"/>
  <p:tag name="FILENAME" val=""/>
  <p:tag name="LATEXENGINEID" val="0"/>
  <p:tag name="TEMPFOLDER" val="c:\temp\"/>
  <p:tag name="LATEXFORMHEIGHT" val="312"/>
  <p:tag name="LATEXFORMWIDTH" val="384"/>
  <p:tag name="LATEXFORMWRAP" val="Vero"/>
  <p:tag name="BITMAPVECTOR" val="0"/>
</p:tagLst>
</file>

<file path=ppt/tags/tag81.xml><?xml version="1.0" encoding="utf-8"?>
<p:tagLst xmlns:a="http://schemas.openxmlformats.org/drawingml/2006/main" xmlns:r="http://schemas.openxmlformats.org/officeDocument/2006/relationships" xmlns:p="http://schemas.openxmlformats.org/presentationml/2006/main">
  <p:tag name="OUTPUTDPI" val="1200"/>
  <p:tag name="ORIGINALHEIGHT" val="313,4608"/>
  <p:tag name="ORIGINALWIDTH" val="3340,833"/>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pr(\bm{X}(\infty)=\bm{x})=\pi(x_1,x_2,\dots,x_v)=\frac{1}{&#10;\sum_{x_i\in N_{v,n}} \prod_{i=1}^v\beta_i(x_i)}&#10;\cdot \prod_{i=1}^v~\beta_{i}(x_i)&#10;\end{eqnarray*}&#10;}&#10;\end{document}"/>
  <p:tag name="IGUANATEXSIZE" val="21"/>
  <p:tag name="IGUANATEXCURSOR" val="1629"/>
  <p:tag name="TRANSPARENCY" val="Vero"/>
  <p:tag name="FILENAME" val=""/>
  <p:tag name="LATEXENGINEID" val="0"/>
  <p:tag name="TEMPFOLDER" val="c:\temp\"/>
  <p:tag name="LATEXFORMHEIGHT" val="312"/>
  <p:tag name="LATEXFORMWIDTH" val="384"/>
  <p:tag name="LATEXFORMWRAP" val="Vero"/>
  <p:tag name="BITMAPVECTOR" val="0"/>
</p:tagLst>
</file>

<file path=ppt/tags/tag82.xml><?xml version="1.0" encoding="utf-8"?>
<p:tagLst xmlns:a="http://schemas.openxmlformats.org/drawingml/2006/main" xmlns:r="http://schemas.openxmlformats.org/officeDocument/2006/relationships" xmlns:p="http://schemas.openxmlformats.org/presentationml/2006/main">
  <p:tag name="OUTPUTDPI" val="1200"/>
  <p:tag name="ORIGINALHEIGHT" val="302,2122"/>
  <p:tag name="ORIGINALWIDTH" val="2355,455"/>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pr(\bm{X}(\infty)=\bm{x})=\pi(x_1,x_2,\dots,x_v)\;\neq \;&#10;\prod_{i=1}^v\;\pi_i(x_i)&#10;\end{eqnarray*}&#10;}&#10;\end{document}"/>
  <p:tag name="IGUANATEXSIZE" val="22"/>
  <p:tag name="IGUANATEXCURSOR" val="1660"/>
  <p:tag name="TRANSPARENCY" val="Vero"/>
  <p:tag name="FILENAME" val=""/>
  <p:tag name="LATEXENGINEID" val="0"/>
  <p:tag name="TEMPFOLDER" val="c:\temp\"/>
  <p:tag name="LATEXFORMHEIGHT" val="312"/>
  <p:tag name="LATEXFORMWIDTH" val="384"/>
  <p:tag name="LATEXFORMWRAP" val="Vero"/>
  <p:tag name="BITMAPVECTOR" val="0"/>
</p:tagLst>
</file>

<file path=ppt/tags/tag83.xml><?xml version="1.0" encoding="utf-8"?>
<p:tagLst xmlns:a="http://schemas.openxmlformats.org/drawingml/2006/main" xmlns:r="http://schemas.openxmlformats.org/officeDocument/2006/relationships" xmlns:p="http://schemas.openxmlformats.org/presentationml/2006/main">
  <p:tag name="OUTPUTDPI" val="1200"/>
  <p:tag name="ORIGINALHEIGHT" val="102,7372"/>
  <p:tag name="ORIGINALWIDTH" val="352,4559"/>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_2=2&#10;\end{eqnarray*}&#10;}&#10;\end{document}"/>
  <p:tag name="IGUANATEXSIZE" val="21"/>
  <p:tag name="IGUANATEXCURSOR" val="1607"/>
  <p:tag name="TRANSPARENCY" val="Vero"/>
  <p:tag name="FILENAME" val=""/>
  <p:tag name="LATEXENGINEID" val="0"/>
  <p:tag name="TEMPFOLDER" val="c:\temp\"/>
  <p:tag name="LATEXFORMHEIGHT" val="312"/>
  <p:tag name="LATEXFORMWIDTH" val="384"/>
  <p:tag name="LATEXFORMWRAP" val="Vero"/>
  <p:tag name="BITMAPVECTOR" val="0"/>
</p:tagLst>
</file>

<file path=ppt/tags/tag84.xml><?xml version="1.0" encoding="utf-8"?>
<p:tagLst xmlns:a="http://schemas.openxmlformats.org/drawingml/2006/main" xmlns:r="http://schemas.openxmlformats.org/officeDocument/2006/relationships" xmlns:p="http://schemas.openxmlformats.org/presentationml/2006/main">
  <p:tag name="OUTPUTDPI" val="1200"/>
  <p:tag name="ORIGINALHEIGHT" val="102,7372"/>
  <p:tag name="ORIGINALWIDTH" val="342,7072"/>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_1=1&#10;\end{eqnarray*}&#10;}&#10;\end{document}"/>
  <p:tag name="IGUANATEXSIZE" val="21"/>
  <p:tag name="IGUANATEXCURSOR" val="1607"/>
  <p:tag name="TRANSPARENCY" val="Vero"/>
  <p:tag name="FILENAME" val=""/>
  <p:tag name="LATEXENGINEID" val="0"/>
  <p:tag name="TEMPFOLDER" val="c:\temp\"/>
  <p:tag name="LATEXFORMHEIGHT" val="312"/>
  <p:tag name="LATEXFORMWIDTH" val="384"/>
  <p:tag name="LATEXFORMWRAP" val="Vero"/>
  <p:tag name="BITMAPVECTOR" val="0"/>
</p:tagLst>
</file>

<file path=ppt/tags/tag85.xml><?xml version="1.0" encoding="utf-8"?>
<p:tagLst xmlns:a="http://schemas.openxmlformats.org/drawingml/2006/main" xmlns:r="http://schemas.openxmlformats.org/officeDocument/2006/relationships" xmlns:p="http://schemas.openxmlformats.org/presentationml/2006/main">
  <p:tag name="OUTPUTDPI" val="1200"/>
  <p:tag name="ORIGINALHEIGHT" val="302,2122"/>
  <p:tag name="ORIGINALWIDTH" val="2446,194"/>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pi(x_1,x_2,\dots,x_v)=\pr(\bm{X}(\infty)=\bm{x})=\kappa\cdot \prod_{i=1}^v~\beta_{i}(x_i)&#10;\end{eqnarray*}&#10;}&#10;\end{document}"/>
  <p:tag name="IGUANATEXSIZE" val="21"/>
  <p:tag name="IGUANATEXCURSOR" val="1650"/>
  <p:tag name="TRANSPARENCY" val="Vero"/>
  <p:tag name="FILENAME" val=""/>
  <p:tag name="LATEXENGINEID" val="0"/>
  <p:tag name="TEMPFOLDER" val="c:\temp\"/>
  <p:tag name="LATEXFORMHEIGHT" val="312"/>
  <p:tag name="LATEXFORMWIDTH" val="384"/>
  <p:tag name="LATEXFORMWRAP" val="Vero"/>
  <p:tag name="BITMAPVECTOR" val="0"/>
</p:tagLst>
</file>

<file path=ppt/tags/tag86.xml><?xml version="1.0" encoding="utf-8"?>
<p:tagLst xmlns:a="http://schemas.openxmlformats.org/drawingml/2006/main" xmlns:r="http://schemas.openxmlformats.org/officeDocument/2006/relationships" xmlns:p="http://schemas.openxmlformats.org/presentationml/2006/main">
  <p:tag name="OUTPUTDPI" val="1200"/>
  <p:tag name="ORIGINALHEIGHT" val="288,7139"/>
  <p:tag name="ORIGINALWIDTH" val="373,4533"/>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rho_i=\frac{{\lambda}_i}{\mu_i}&#10;\end{eqnarray*}&#10;}&#10;\end{document}"/>
  <p:tag name="IGUANATEXSIZE" val="22"/>
  <p:tag name="IGUANATEXCURSOR" val="1615"/>
  <p:tag name="TRANSPARENCY" val="Vero"/>
  <p:tag name="FILENAME" val=""/>
  <p:tag name="LATEXENGINEID" val="0"/>
  <p:tag name="TEMPFOLDER" val="c:\temp\"/>
  <p:tag name="LATEXFORMHEIGHT" val="312"/>
  <p:tag name="LATEXFORMWIDTH" val="384"/>
  <p:tag name="LATEXFORMWRAP" val="Vero"/>
  <p:tag name="BITMAPVECTOR" val="0"/>
</p:tagLst>
</file>

<file path=ppt/tags/tag87.xml><?xml version="1.0" encoding="utf-8"?>
<p:tagLst xmlns:a="http://schemas.openxmlformats.org/drawingml/2006/main" xmlns:r="http://schemas.openxmlformats.org/officeDocument/2006/relationships" xmlns:p="http://schemas.openxmlformats.org/presentationml/2006/main">
  <p:tag name="OUTPUTDPI" val="1200"/>
  <p:tag name="ORIGINALHEIGHT" val="112,4859"/>
  <p:tag name="ORIGINALWIDTH" val="809,8987"/>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lambda}_i~~:~~{\bm{\lambda}}={\bm{\lambda}}\cdot \bm{R}&#10;\end{eqnarray*}&#10;}&#10;\end{document}"/>
  <p:tag name="IGUANATEXSIZE" val="22"/>
  <p:tag name="IGUANATEXCURSOR" val="1618"/>
  <p:tag name="TRANSPARENCY" val="Vero"/>
  <p:tag name="FILENAME" val=""/>
  <p:tag name="LATEXENGINEID" val="0"/>
  <p:tag name="TEMPFOLDER" val="c:\temp\"/>
  <p:tag name="LATEXFORMHEIGHT" val="312"/>
  <p:tag name="LATEXFORMWIDTH" val="384"/>
  <p:tag name="LATEXFORMWRAP" val="Vero"/>
  <p:tag name="BITMAPVECTOR" val="0"/>
</p:tagLst>
</file>

<file path=ppt/tags/tag88.xml><?xml version="1.0" encoding="utf-8"?>
<p:tagLst xmlns:a="http://schemas.openxmlformats.org/drawingml/2006/main" xmlns:r="http://schemas.openxmlformats.org/officeDocument/2006/relationships" xmlns:p="http://schemas.openxmlformats.org/presentationml/2006/main">
  <p:tag name="OUTPUTDPI" val="1200"/>
  <p:tag name="ORIGINALHEIGHT" val="308,9613"/>
  <p:tag name="ORIGINALWIDTH" val="1172,104"/>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kappa=\frac{1}{&#10;\sum_{x_i\in N_{v,n}} \prod_{i=1}^v\beta_i(x_i)}&#10;\end{eqnarray*}&#10;}&#10;\end{document}"/>
  <p:tag name="IGUANATEXSIZE" val="22"/>
  <p:tag name="IGUANATEXCURSOR" val="1666"/>
  <p:tag name="TRANSPARENCY" val="Vero"/>
  <p:tag name="FILENAME" val=""/>
  <p:tag name="LATEXENGINEID" val="0"/>
  <p:tag name="TEMPFOLDER" val="c:\temp\"/>
  <p:tag name="LATEXFORMHEIGHT" val="312"/>
  <p:tag name="LATEXFORMWIDTH" val="384"/>
  <p:tag name="LATEXFORMWRAP" val="Vero"/>
  <p:tag name="BITMAPVECTOR" val="0"/>
</p:tagLst>
</file>

<file path=ppt/tags/tag89.xml><?xml version="1.0" encoding="utf-8"?>
<p:tagLst xmlns:a="http://schemas.openxmlformats.org/drawingml/2006/main" xmlns:r="http://schemas.openxmlformats.org/officeDocument/2006/relationships" xmlns:p="http://schemas.openxmlformats.org/presentationml/2006/main">
  <p:tag name="OUTPUTDPI" val="1200"/>
  <p:tag name="ORIGINALHEIGHT" val="635,1707"/>
  <p:tag name="ORIGINALWIDTH" val="1710,536"/>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beta_i(x_i)=&#10;\lb&#10;\begin{array}{cc}&#10;\frac{\rho_i^{x_i}}{x_i!} &amp; \mathrm{if}\quad x_i&lt;m_i\\\\&#10;\frac{\rho_i^{x_i}}{m_i!m_i^{x_i-m_i}} &amp; \mathrm{if}\quad x_i\geq m_i&#10;\end{array}&#10;\right.&#10;\end{eqnarray*}&#10;}&#10;\end{document}"/>
  <p:tag name="IGUANATEXSIZE" val="20"/>
  <p:tag name="IGUANATEXCURSOR" val="1694"/>
  <p:tag name="TRANSPARENCY" val="Vero"/>
  <p:tag name="FILENAME" val=""/>
  <p:tag name="LATEXENGINEID" val="0"/>
  <p:tag name="TEMPFOLDER" val="c:\temp\"/>
  <p:tag name="LATEXFORMHEIGHT" val="312"/>
  <p:tag name="LATEXFORMWIDTH" val="384"/>
  <p:tag name="LATEXFORMWRAP" val="Vero"/>
  <p:tag name="BITMAPVECTOR" val="0"/>
</p:tagLst>
</file>

<file path=ppt/tags/tag9.xml><?xml version="1.0" encoding="utf-8"?>
<p:tagLst xmlns:a="http://schemas.openxmlformats.org/drawingml/2006/main" xmlns:r="http://schemas.openxmlformats.org/officeDocument/2006/relationships" xmlns:p="http://schemas.openxmlformats.org/presentationml/2006/main">
  <p:tag name="OUTPUTDPI" val="1200"/>
  <p:tag name="ORIGINALHEIGHT" val="135,7331"/>
  <p:tag name="ORIGINALWIDTH" val="1910,761"/>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lambda_1=\lambda\quad,\quad \eta_1=\hat{U}_1\cdot\mu_1=\rho_i\cdot \mu_i=\lambda&#10;\end{eqnarray*}&#10;}&#10;\end{document}"/>
  <p:tag name="IGUANATEXSIZE" val="22"/>
  <p:tag name="IGUANATEXCURSOR" val="1676"/>
  <p:tag name="TRANSPARENCY" val="Vero"/>
  <p:tag name="FILENAME" val=""/>
  <p:tag name="LATEXENGINEID" val="0"/>
  <p:tag name="TEMPFOLDER" val="c:\temp\"/>
  <p:tag name="LATEXFORMHEIGHT" val="312"/>
  <p:tag name="LATEXFORMWIDTH" val="384"/>
  <p:tag name="LATEXFORMWRAP" val="Vero"/>
  <p:tag name="BITMAPVECTOR" val="0"/>
</p:tagLst>
</file>

<file path=ppt/tags/tag90.xml><?xml version="1.0" encoding="utf-8"?>
<p:tagLst xmlns:a="http://schemas.openxmlformats.org/drawingml/2006/main" xmlns:r="http://schemas.openxmlformats.org/officeDocument/2006/relationships" xmlns:p="http://schemas.openxmlformats.org/presentationml/2006/main">
  <p:tag name="OUTPUTDPI" val="1200"/>
  <p:tag name="ORIGINALHEIGHT" val="139,4826"/>
  <p:tag name="ORIGINALWIDTH" val="1294,338"/>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beta_i(x_i)=&#10;\rho_i^{x_i}\quad \forall~~ x_i\in[0,n]&#10;\end{eqnarray*}&#10;}&#10;\end{document}"/>
  <p:tag name="IGUANATEXSIZE" val="22"/>
  <p:tag name="IGUANATEXCURSOR" val="1643"/>
  <p:tag name="TRANSPARENCY" val="Vero"/>
  <p:tag name="FILENAME" val=""/>
  <p:tag name="LATEXENGINEID" val="0"/>
  <p:tag name="TEMPFOLDER" val="c:\temp\"/>
  <p:tag name="LATEXFORMHEIGHT" val="312"/>
  <p:tag name="LATEXFORMWIDTH" val="384"/>
  <p:tag name="LATEXFORMWRAP" val="Vero"/>
  <p:tag name="BITMAPVECTOR" val="0"/>
</p:tagLst>
</file>

<file path=ppt/tags/tag91.xml><?xml version="1.0" encoding="utf-8"?>
<p:tagLst xmlns:a="http://schemas.openxmlformats.org/drawingml/2006/main" xmlns:r="http://schemas.openxmlformats.org/officeDocument/2006/relationships" xmlns:p="http://schemas.openxmlformats.org/presentationml/2006/main">
  <p:tag name="SELECTIONNAME" val="Group 47"/>
  <p:tag name="LAYER" val="2"/>
</p:tagLst>
</file>

<file path=ppt/tags/tag92.xml><?xml version="1.0" encoding="utf-8"?>
<p:tagLst xmlns:a="http://schemas.openxmlformats.org/drawingml/2006/main" xmlns:r="http://schemas.openxmlformats.org/officeDocument/2006/relationships" xmlns:p="http://schemas.openxmlformats.org/presentationml/2006/main">
  <p:tag name="OUTPUTDPI" val="1200"/>
  <p:tag name="ORIGINALHEIGHT" val="327,709"/>
  <p:tag name="ORIGINALWIDTH" val="2427,447"/>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sum_{x_i\in N_{v,n}} ~\pi(x_1,x_2,\dots,x_v)=\kappa\cdot &#10;\sum_{x_i\in N_{v,n}} ~\prod_{i=1}^v~\beta_i(x_i)=1&#10;\end{eqnarray*}&#10;}&#10;\end{document}"/>
  <p:tag name="IGUANATEXSIZE" val="21"/>
  <p:tag name="IGUANATEXCURSOR" val="1628"/>
  <p:tag name="TRANSPARENCY" val="Vero"/>
  <p:tag name="FILENAME" val=""/>
  <p:tag name="LATEXENGINEID" val="0"/>
  <p:tag name="TEMPFOLDER" val="c:\temp\"/>
  <p:tag name="LATEXFORMHEIGHT" val="312"/>
  <p:tag name="LATEXFORMWIDTH" val="384"/>
  <p:tag name="LATEXFORMWRAP" val="Vero"/>
  <p:tag name="BITMAPVECTOR" val="0"/>
</p:tagLst>
</file>

<file path=ppt/tags/tag93.xml><?xml version="1.0" encoding="utf-8"?>
<p:tagLst xmlns:a="http://schemas.openxmlformats.org/drawingml/2006/main" xmlns:r="http://schemas.openxmlformats.org/officeDocument/2006/relationships" xmlns:p="http://schemas.openxmlformats.org/presentationml/2006/main">
  <p:tag name="OUTPUTDPI" val="1200"/>
  <p:tag name="ORIGINALHEIGHT" val="149,9813"/>
  <p:tag name="ORIGINALWIDTH" val="2332,208"/>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bm{\lambda}}=\begin{pmatrix}&#10;{\lambda}_1&amp;{\lambda}_2&amp;\dots&amp;{\lambda}_{v}&#10;\end{pmatrix}\in\rea^v&#10;\quad :\quad {\bm{\lambda}}={\bm{\lambda}}\cdot \bm{R}&#10;\end{eqnarray*}&#10;}&#10;\end{document}"/>
  <p:tag name="IGUANATEXSIZE" val="21"/>
  <p:tag name="IGUANATEXCURSOR" val="1663"/>
  <p:tag name="TRANSPARENCY" val="Vero"/>
  <p:tag name="FILENAME" val=""/>
  <p:tag name="LATEXENGINEID" val="0"/>
  <p:tag name="TEMPFOLDER" val="c:\temp\"/>
  <p:tag name="LATEXFORMHEIGHT" val="312"/>
  <p:tag name="LATEXFORMWIDTH" val="384"/>
  <p:tag name="LATEXFORMWRAP" val="Vero"/>
  <p:tag name="BITMAPVECTOR" val="0"/>
</p:tagLst>
</file>

<file path=ppt/tags/tag94.xml><?xml version="1.0" encoding="utf-8"?>
<p:tagLst xmlns:a="http://schemas.openxmlformats.org/drawingml/2006/main" xmlns:r="http://schemas.openxmlformats.org/officeDocument/2006/relationships" xmlns:p="http://schemas.openxmlformats.org/presentationml/2006/main">
  <p:tag name="OUTPUTDPI" val="1200"/>
  <p:tag name="ORIGINALHEIGHT" val="288,7139"/>
  <p:tag name="ORIGINALWIDTH" val="373,4533"/>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rho_i=\frac{{\lambda}_i}{\mu_i}&#10;\end{eqnarray*}&#10;}&#10;\end{document}"/>
  <p:tag name="IGUANATEXSIZE" val="22"/>
  <p:tag name="IGUANATEXCURSOR" val="1615"/>
  <p:tag name="TRANSPARENCY" val="Vero"/>
  <p:tag name="FILENAME" val=""/>
  <p:tag name="LATEXENGINEID" val="0"/>
  <p:tag name="TEMPFOLDER" val="c:\temp\"/>
  <p:tag name="LATEXFORMHEIGHT" val="312"/>
  <p:tag name="LATEXFORMWIDTH" val="384"/>
  <p:tag name="LATEXFORMWRAP" val="Vero"/>
  <p:tag name="BITMAPVECTOR" val="0"/>
</p:tagLst>
</file>

<file path=ppt/tags/tag95.xml><?xml version="1.0" encoding="utf-8"?>
<p:tagLst xmlns:a="http://schemas.openxmlformats.org/drawingml/2006/main" xmlns:r="http://schemas.openxmlformats.org/officeDocument/2006/relationships" xmlns:p="http://schemas.openxmlformats.org/presentationml/2006/main">
  <p:tag name="OUTPUTDPI" val="1200"/>
  <p:tag name="ORIGINALHEIGHT" val="139,4826"/>
  <p:tag name="ORIGINALWIDTH" val="1294,338"/>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beta_i(x_i)=&#10;\rho_i^{x_i}\quad \forall~~ x_i\in[0,n]&#10;\end{eqnarray*}&#10;}&#10;\end{document}"/>
  <p:tag name="IGUANATEXSIZE" val="22"/>
  <p:tag name="IGUANATEXCURSOR" val="1643"/>
  <p:tag name="TRANSPARENCY" val="Vero"/>
  <p:tag name="FILENAME" val=""/>
  <p:tag name="LATEXENGINEID" val="0"/>
  <p:tag name="TEMPFOLDER" val="c:\temp\"/>
  <p:tag name="LATEXFORMHEIGHT" val="312"/>
  <p:tag name="LATEXFORMWIDTH" val="384"/>
  <p:tag name="LATEXFORMWRAP" val="Vero"/>
  <p:tag name="BITMAPVECTOR" val="0"/>
</p:tagLst>
</file>

<file path=ppt/tags/tag96.xml><?xml version="1.0" encoding="utf-8"?>
<p:tagLst xmlns:a="http://schemas.openxmlformats.org/drawingml/2006/main" xmlns:r="http://schemas.openxmlformats.org/officeDocument/2006/relationships" xmlns:p="http://schemas.openxmlformats.org/presentationml/2006/main">
  <p:tag name="OUTPUTDPI" val="1200"/>
  <p:tag name="ORIGINALHEIGHT" val="635,1707"/>
  <p:tag name="ORIGINALWIDTH" val="1885,264"/>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beta_i(x_i)=&#10;\lb&#10;\begin{array}{cc}&#10;\frac{\rho_i^{x_i}}{x_i!} &amp; \mathrm{if}\quad x_i\in[0,m_i)\\\\&#10;\frac{\rho_i^{x_i}}{m_i!m_i^{x_i-m_i}} &amp; \mathrm{if}\quad x_i\in[m_i,n]&#10;\end{array}&#10;\right.&#10;\end{eqnarray*}&#10;}&#10;\end{document}"/>
  <p:tag name="IGUANATEXSIZE" val="22"/>
  <p:tag name="IGUANATEXCURSOR" val="1772"/>
  <p:tag name="TRANSPARENCY" val="Vero"/>
  <p:tag name="FILENAME" val=""/>
  <p:tag name="LATEXENGINEID" val="0"/>
  <p:tag name="TEMPFOLDER" val="c:\temp\"/>
  <p:tag name="LATEXFORMHEIGHT" val="312"/>
  <p:tag name="LATEXFORMWIDTH" val="384"/>
  <p:tag name="LATEXFORMWRAP" val="Vero"/>
  <p:tag name="BITMAPVECTOR" val="0"/>
</p:tagLst>
</file>

<file path=ppt/tags/tag97.xml><?xml version="1.0" encoding="utf-8"?>
<p:tagLst xmlns:a="http://schemas.openxmlformats.org/drawingml/2006/main" xmlns:r="http://schemas.openxmlformats.org/officeDocument/2006/relationships" xmlns:p="http://schemas.openxmlformats.org/presentationml/2006/main">
  <p:tag name="OUTPUTDPI" val="1200"/>
  <p:tag name="ORIGINALHEIGHT" val="299,2126"/>
  <p:tag name="ORIGINALWIDTH" val="1748,781"/>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bm{R} =&#10;\begin{pmatrix}&#10;0 &amp; 1\\&#10;p &amp; (1-p)&#10;\end{pmatrix}&#10;=\begin{pmatrix}&#10;0 &amp; 1\\&#10;0.5 &amp; 0.5&#10;\end{pmatrix}&#10;\end{eqnarray*}&#10;}&#10;\end{document}"/>
  <p:tag name="IGUANATEXSIZE" val="21"/>
  <p:tag name="IGUANATEXCURSOR" val="1643"/>
  <p:tag name="TRANSPARENCY" val="Vero"/>
  <p:tag name="FILENAME" val=""/>
  <p:tag name="LATEXENGINEID" val="0"/>
  <p:tag name="TEMPFOLDER" val="c:\temp\"/>
  <p:tag name="LATEXFORMHEIGHT" val="312"/>
  <p:tag name="LATEXFORMWIDTH" val="384"/>
  <p:tag name="LATEXFORMWRAP" val="Vero"/>
  <p:tag name="BITMAPVECTOR" val="0"/>
</p:tagLst>
</file>

<file path=ppt/tags/tag98.xml><?xml version="1.0" encoding="utf-8"?>
<p:tagLst xmlns:a="http://schemas.openxmlformats.org/drawingml/2006/main" xmlns:r="http://schemas.openxmlformats.org/officeDocument/2006/relationships" xmlns:p="http://schemas.openxmlformats.org/presentationml/2006/main">
  <p:tag name="OUTPUTDPI" val="1200"/>
  <p:tag name="ORIGINALHEIGHT" val="110,9861"/>
  <p:tag name="ORIGINALWIDTH" val="397,4503"/>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u_1=10&#10;\end{eqnarray*}&#10;}&#10;\end{document}"/>
  <p:tag name="IGUANATEXSIZE" val="21"/>
  <p:tag name="IGUANATEXCURSOR" val="1610"/>
  <p:tag name="TRANSPARENCY" val="Vero"/>
  <p:tag name="FILENAME" val=""/>
  <p:tag name="LATEXENGINEID" val="0"/>
  <p:tag name="TEMPFOLDER" val="c:\temp\"/>
  <p:tag name="LATEXFORMHEIGHT" val="312"/>
  <p:tag name="LATEXFORMWIDTH" val="384"/>
  <p:tag name="LATEXFORMWRAP" val="Vero"/>
  <p:tag name="BITMAPVECTOR" val="0"/>
</p:tagLst>
</file>

<file path=ppt/tags/tag99.xml><?xml version="1.0" encoding="utf-8"?>
<p:tagLst xmlns:a="http://schemas.openxmlformats.org/drawingml/2006/main" xmlns:r="http://schemas.openxmlformats.org/officeDocument/2006/relationships" xmlns:p="http://schemas.openxmlformats.org/presentationml/2006/main">
  <p:tag name="OUTPUTDPI" val="1200"/>
  <p:tag name="ORIGINALHEIGHT" val="102,7372"/>
  <p:tag name="ORIGINALWIDTH" val="342,7072"/>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_1=1&#10;\end{eqnarray*}&#10;}&#10;\end{document}"/>
  <p:tag name="IGUANATEXSIZE" val="21"/>
  <p:tag name="IGUANATEXCURSOR" val="1607"/>
  <p:tag name="TRANSPARENCY" val="Vero"/>
  <p:tag name="FILENAME" val=""/>
  <p:tag name="LATEXENGINEID" val="0"/>
  <p:tag name="TEMPFOLDER" val="c:\temp\"/>
  <p:tag name="LATEXFORMHEIGHT" val="312"/>
  <p:tag name="LATEXFORMWIDTH" val="384"/>
  <p:tag name="LATEXFORMWRAP" val="Vero"/>
  <p:tag name="BITMAPVECTOR" val="0"/>
</p:tagLst>
</file>

<file path=ppt/theme/theme1.xml><?xml version="1.0" encoding="utf-8"?>
<a:theme xmlns:a="http://schemas.openxmlformats.org/drawingml/2006/main" name="Tema di Office">
  <a:themeElements>
    <a:clrScheme name="Tema di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i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o" ma:contentTypeID="0x0101004DF37B6972D378459D3E5F10F0FDAED2" ma:contentTypeVersion="2" ma:contentTypeDescription="Creare un nuovo documento." ma:contentTypeScope="" ma:versionID="42bbe3548d9434dec54722452aee9852">
  <xsd:schema xmlns:xsd="http://www.w3.org/2001/XMLSchema" xmlns:xs="http://www.w3.org/2001/XMLSchema" xmlns:p="http://schemas.microsoft.com/office/2006/metadata/properties" xmlns:ns3="824296f0-feb0-4d77-81bc-4ad39a3da554" targetNamespace="http://schemas.microsoft.com/office/2006/metadata/properties" ma:root="true" ma:fieldsID="ead379e4b5bb27bb600424d50594b0d3" ns3:_="">
    <xsd:import namespace="824296f0-feb0-4d77-81bc-4ad39a3da554"/>
    <xsd:element name="properties">
      <xsd:complexType>
        <xsd:sequence>
          <xsd:element name="documentManagement">
            <xsd:complexType>
              <xsd:all>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24296f0-feb0-4d77-81bc-4ad39a3da55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xsd:element ref="dc:title" minOccurs="0" maxOccurs="1" ma:index="4"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775C528-FBD7-4B3E-9F34-AF1040C1B901}">
  <ds:schemaRefs>
    <ds:schemaRef ds:uri="http://schemas.microsoft.com/sharepoint/v3/contenttype/forms"/>
  </ds:schemaRefs>
</ds:datastoreItem>
</file>

<file path=customXml/itemProps2.xml><?xml version="1.0" encoding="utf-8"?>
<ds:datastoreItem xmlns:ds="http://schemas.openxmlformats.org/officeDocument/2006/customXml" ds:itemID="{7CBA3814-DEF2-4D4C-B7D2-16B1483A8B1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24296f0-feb0-4d77-81bc-4ad39a3da55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F5DC3A8-B221-435C-B8D7-CE8E648BDAA9}">
  <ds:schemaRefs>
    <ds:schemaRef ds:uri="http://www.w3.org/XML/1998/namespace"/>
    <ds:schemaRef ds:uri="824296f0-feb0-4d77-81bc-4ad39a3da554"/>
    <ds:schemaRef ds:uri="http://schemas.microsoft.com/office/2006/documentManagement/types"/>
    <ds:schemaRef ds:uri="http://schemas.microsoft.com/office/infopath/2007/PartnerControls"/>
    <ds:schemaRef ds:uri="http://purl.org/dc/dcmitype/"/>
    <ds:schemaRef ds:uri="http://schemas.microsoft.com/office/2006/metadata/properties"/>
    <ds:schemaRef ds:uri="http://schemas.openxmlformats.org/package/2006/metadata/core-properties"/>
    <ds:schemaRef ds:uri="http://purl.org/dc/terms/"/>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9248</Words>
  <Application>Microsoft Office PowerPoint</Application>
  <PresentationFormat>Personalizzato</PresentationFormat>
  <Paragraphs>1020</Paragraphs>
  <Slides>36</Slides>
  <Notes>34</Notes>
  <HiddenSlides>0</HiddenSlides>
  <MMClips>0</MMClips>
  <ScaleCrop>false</ScaleCrop>
  <HeadingPairs>
    <vt:vector size="6" baseType="variant">
      <vt:variant>
        <vt:lpstr>Caratteri utilizzati</vt:lpstr>
      </vt:variant>
      <vt:variant>
        <vt:i4>7</vt:i4>
      </vt:variant>
      <vt:variant>
        <vt:lpstr>Tema</vt:lpstr>
      </vt:variant>
      <vt:variant>
        <vt:i4>1</vt:i4>
      </vt:variant>
      <vt:variant>
        <vt:lpstr>Titoli diapositive</vt:lpstr>
      </vt:variant>
      <vt:variant>
        <vt:i4>36</vt:i4>
      </vt:variant>
    </vt:vector>
  </HeadingPairs>
  <TitlesOfParts>
    <vt:vector size="44" baseType="lpstr">
      <vt:lpstr>Arial</vt:lpstr>
      <vt:lpstr>Calibri</vt:lpstr>
      <vt:lpstr>Calibri (Corpo)</vt:lpstr>
      <vt:lpstr>Calibri Light</vt:lpstr>
      <vt:lpstr>Cambria Math</vt:lpstr>
      <vt:lpstr>Comic Sans MS</vt:lpstr>
      <vt:lpstr>Wingdings</vt:lpstr>
      <vt:lpstr>Tema di Office</vt:lpstr>
      <vt:lpstr>STOCHASTIC MODELS - Queueing Networks</vt:lpstr>
      <vt:lpstr>Queueing networks </vt:lpstr>
      <vt:lpstr>Open &amp; Closed Queueing Networks</vt:lpstr>
      <vt:lpstr>Open network &amp; Closed network (cont’d)</vt:lpstr>
      <vt:lpstr>Queueing network’s characterization</vt:lpstr>
      <vt:lpstr>Particular types of QNs</vt:lpstr>
      <vt:lpstr>Particular types of QNs</vt:lpstr>
      <vt:lpstr>Queuing Network Notation</vt:lpstr>
      <vt:lpstr>Analysis of QNs</vt:lpstr>
      <vt:lpstr>Tandem QN analysis</vt:lpstr>
      <vt:lpstr>Molling of a Tandem QN as a CT-MC</vt:lpstr>
      <vt:lpstr>Examples (cont’d)</vt:lpstr>
      <vt:lpstr>Examples (cont’d)</vt:lpstr>
      <vt:lpstr>Markovian Open QNs (or Jackson Networks)</vt:lpstr>
      <vt:lpstr>Examples (cont’d)</vt:lpstr>
      <vt:lpstr>Ergodic condition for Open Networks</vt:lpstr>
      <vt:lpstr>Stationary distribution of Open Networks</vt:lpstr>
      <vt:lpstr>Examples (cont’d)</vt:lpstr>
      <vt:lpstr>Little’s Law for Queuing Networks</vt:lpstr>
      <vt:lpstr>Examples (cont’d)</vt:lpstr>
      <vt:lpstr>Markovian Closed QNs (or Gordon–Newell Networks)</vt:lpstr>
      <vt:lpstr>Examples (cont’d)</vt:lpstr>
      <vt:lpstr>Markovian Closed QNs (cont’d)</vt:lpstr>
      <vt:lpstr>CT-MC modelling of Closed QNs</vt:lpstr>
      <vt:lpstr>Examples (cont’d)</vt:lpstr>
      <vt:lpstr>Ergodic Gordon–Newell Networks</vt:lpstr>
      <vt:lpstr>Examples (cont’d)</vt:lpstr>
      <vt:lpstr>Stationary distribution of Closed Networks</vt:lpstr>
      <vt:lpstr>Stationary distribution of Closed Networks</vt:lpstr>
      <vt:lpstr>Stationary distribution of closed QN</vt:lpstr>
      <vt:lpstr>Examples (cont’d)</vt:lpstr>
      <vt:lpstr>Examples (cont’d)</vt:lpstr>
      <vt:lpstr>Examples (cont’d)</vt:lpstr>
      <vt:lpstr>Examples (cont’d)</vt:lpstr>
      <vt:lpstr>Extension to not markovian networks</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Queueing theory</dc:title>
  <dc:creator>Alessandro Pilloni</dc:creator>
  <cp:lastModifiedBy>Alessandro Pilloni</cp:lastModifiedBy>
  <cp:revision>870</cp:revision>
  <dcterms:created xsi:type="dcterms:W3CDTF">2019-12-03T17:28:14Z</dcterms:created>
  <dcterms:modified xsi:type="dcterms:W3CDTF">2025-05-15T10:03:21Z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0x0101004DF37B6972D378459D3E5F10F0FDAED2</vt:lpwstr>
  </property>
</Properties>
</file>