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21" r:id="rId3"/>
    <p:sldId id="322" r:id="rId4"/>
    <p:sldId id="323" r:id="rId5"/>
    <p:sldId id="324" r:id="rId6"/>
    <p:sldId id="328" r:id="rId7"/>
    <p:sldId id="329" r:id="rId8"/>
    <p:sldId id="327" r:id="rId9"/>
    <p:sldId id="330" r:id="rId10"/>
    <p:sldId id="331" r:id="rId11"/>
    <p:sldId id="465" r:id="rId12"/>
    <p:sldId id="332" r:id="rId13"/>
    <p:sldId id="334" r:id="rId14"/>
    <p:sldId id="325" r:id="rId15"/>
    <p:sldId id="326" r:id="rId16"/>
    <p:sldId id="499" r:id="rId17"/>
    <p:sldId id="473" r:id="rId18"/>
    <p:sldId id="468" r:id="rId19"/>
    <p:sldId id="338" r:id="rId20"/>
    <p:sldId id="470" r:id="rId21"/>
    <p:sldId id="469" r:id="rId22"/>
    <p:sldId id="471" r:id="rId23"/>
    <p:sldId id="477" r:id="rId24"/>
    <p:sldId id="478" r:id="rId25"/>
    <p:sldId id="479" r:id="rId26"/>
    <p:sldId id="341" r:id="rId27"/>
    <p:sldId id="481" r:id="rId28"/>
    <p:sldId id="485" r:id="rId29"/>
    <p:sldId id="488" r:id="rId30"/>
    <p:sldId id="489" r:id="rId31"/>
    <p:sldId id="340" r:id="rId32"/>
    <p:sldId id="472" r:id="rId33"/>
    <p:sldId id="467" r:id="rId34"/>
    <p:sldId id="342" r:id="rId35"/>
    <p:sldId id="343" r:id="rId36"/>
    <p:sldId id="344" r:id="rId37"/>
    <p:sldId id="512" r:id="rId38"/>
    <p:sldId id="490" r:id="rId39"/>
    <p:sldId id="345" r:id="rId40"/>
    <p:sldId id="346" r:id="rId41"/>
    <p:sldId id="513" r:id="rId42"/>
    <p:sldId id="347" r:id="rId43"/>
    <p:sldId id="348" r:id="rId44"/>
    <p:sldId id="515" r:id="rId45"/>
    <p:sldId id="533" r:id="rId46"/>
    <p:sldId id="516" r:id="rId47"/>
    <p:sldId id="517" r:id="rId48"/>
    <p:sldId id="518" r:id="rId49"/>
    <p:sldId id="519" r:id="rId50"/>
    <p:sldId id="520" r:id="rId51"/>
    <p:sldId id="521" r:id="rId52"/>
    <p:sldId id="524" r:id="rId53"/>
    <p:sldId id="500" r:id="rId54"/>
    <p:sldId id="492" r:id="rId55"/>
    <p:sldId id="464" r:id="rId56"/>
    <p:sldId id="357" r:id="rId57"/>
    <p:sldId id="526" r:id="rId58"/>
    <p:sldId id="495" r:id="rId59"/>
    <p:sldId id="525" r:id="rId60"/>
    <p:sldId id="355" r:id="rId61"/>
    <p:sldId id="528" r:id="rId62"/>
    <p:sldId id="389" r:id="rId63"/>
    <p:sldId id="534" r:id="rId64"/>
    <p:sldId id="391" r:id="rId65"/>
    <p:sldId id="390" r:id="rId66"/>
    <p:sldId id="393" r:id="rId67"/>
    <p:sldId id="394" r:id="rId68"/>
    <p:sldId id="535" r:id="rId69"/>
    <p:sldId id="392" r:id="rId70"/>
    <p:sldId id="527" r:id="rId71"/>
    <p:sldId id="502" r:id="rId72"/>
    <p:sldId id="432" r:id="rId73"/>
    <p:sldId id="433" r:id="rId74"/>
    <p:sldId id="435" r:id="rId75"/>
    <p:sldId id="436" r:id="rId76"/>
    <p:sldId id="437" r:id="rId77"/>
    <p:sldId id="438" r:id="rId78"/>
    <p:sldId id="439" r:id="rId79"/>
    <p:sldId id="440" r:id="rId80"/>
    <p:sldId id="503" r:id="rId81"/>
    <p:sldId id="441" r:id="rId82"/>
    <p:sldId id="442" r:id="rId83"/>
    <p:sldId id="443" r:id="rId84"/>
    <p:sldId id="444" r:id="rId85"/>
    <p:sldId id="445" r:id="rId86"/>
    <p:sldId id="446" r:id="rId87"/>
    <p:sldId id="447" r:id="rId88"/>
    <p:sldId id="504" r:id="rId89"/>
    <p:sldId id="448" r:id="rId90"/>
    <p:sldId id="536" r:id="rId91"/>
    <p:sldId id="538" r:id="rId92"/>
    <p:sldId id="537" r:id="rId93"/>
    <p:sldId id="455" r:id="rId94"/>
    <p:sldId id="530" r:id="rId95"/>
    <p:sldId id="456" r:id="rId96"/>
    <p:sldId id="459" r:id="rId97"/>
    <p:sldId id="531" r:id="rId98"/>
    <p:sldId id="460" r:id="rId99"/>
    <p:sldId id="532" r:id="rId100"/>
    <p:sldId id="461" r:id="rId101"/>
    <p:sldId id="539" r:id="rId102"/>
    <p:sldId id="458" r:id="rId103"/>
    <p:sldId id="462" r:id="rId10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0187FF-CEE7-4D55-B4FC-98A487151D9B}" v="26" dt="2025-04-16T14:44:09.196"/>
    <p1510:client id="{BE3105E1-33DF-47BF-ADF2-671262DA6320}" v="7" dt="2025-04-16T15:54:35.9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microsoft.com/office/2016/11/relationships/changesInfo" Target="changesInfos/changesInfo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o Maria Cherchi" userId="9caaf7ae-9a10-46a3-97d5-384e1f150d9e" providerId="ADAL" clId="{BE3105E1-33DF-47BF-ADF2-671262DA6320}"/>
    <pc:docChg chg="custSel addSld delSld modSld">
      <pc:chgData name="Roberto Maria Cherchi" userId="9caaf7ae-9a10-46a3-97d5-384e1f150d9e" providerId="ADAL" clId="{BE3105E1-33DF-47BF-ADF2-671262DA6320}" dt="2025-04-16T16:00:24.912" v="1509" actId="47"/>
      <pc:docMkLst>
        <pc:docMk/>
      </pc:docMkLst>
      <pc:sldChg chg="del">
        <pc:chgData name="Roberto Maria Cherchi" userId="9caaf7ae-9a10-46a3-97d5-384e1f150d9e" providerId="ADAL" clId="{BE3105E1-33DF-47BF-ADF2-671262DA6320}" dt="2025-04-16T16:00:24.912" v="1509" actId="47"/>
        <pc:sldMkLst>
          <pc:docMk/>
          <pc:sldMk cId="0" sldId="258"/>
        </pc:sldMkLst>
      </pc:sldChg>
      <pc:sldChg chg="del">
        <pc:chgData name="Roberto Maria Cherchi" userId="9caaf7ae-9a10-46a3-97d5-384e1f150d9e" providerId="ADAL" clId="{BE3105E1-33DF-47BF-ADF2-671262DA6320}" dt="2025-04-16T16:00:24.912" v="1509" actId="47"/>
        <pc:sldMkLst>
          <pc:docMk/>
          <pc:sldMk cId="0" sldId="259"/>
        </pc:sldMkLst>
      </pc:sldChg>
      <pc:sldChg chg="del">
        <pc:chgData name="Roberto Maria Cherchi" userId="9caaf7ae-9a10-46a3-97d5-384e1f150d9e" providerId="ADAL" clId="{BE3105E1-33DF-47BF-ADF2-671262DA6320}" dt="2025-04-16T15:41:26.190" v="382" actId="47"/>
        <pc:sldMkLst>
          <pc:docMk/>
          <pc:sldMk cId="887386950" sldId="260"/>
        </pc:sldMkLst>
      </pc:sldChg>
      <pc:sldChg chg="del">
        <pc:chgData name="Roberto Maria Cherchi" userId="9caaf7ae-9a10-46a3-97d5-384e1f150d9e" providerId="ADAL" clId="{BE3105E1-33DF-47BF-ADF2-671262DA6320}" dt="2025-04-16T16:00:24.912" v="1509" actId="47"/>
        <pc:sldMkLst>
          <pc:docMk/>
          <pc:sldMk cId="0" sldId="261"/>
        </pc:sldMkLst>
      </pc:sldChg>
      <pc:sldChg chg="del">
        <pc:chgData name="Roberto Maria Cherchi" userId="9caaf7ae-9a10-46a3-97d5-384e1f150d9e" providerId="ADAL" clId="{BE3105E1-33DF-47BF-ADF2-671262DA6320}" dt="2025-04-16T16:00:24.912" v="1509" actId="47"/>
        <pc:sldMkLst>
          <pc:docMk/>
          <pc:sldMk cId="0" sldId="262"/>
        </pc:sldMkLst>
      </pc:sldChg>
      <pc:sldChg chg="del">
        <pc:chgData name="Roberto Maria Cherchi" userId="9caaf7ae-9a10-46a3-97d5-384e1f150d9e" providerId="ADAL" clId="{BE3105E1-33DF-47BF-ADF2-671262DA6320}" dt="2025-04-16T16:00:24.912" v="1509" actId="47"/>
        <pc:sldMkLst>
          <pc:docMk/>
          <pc:sldMk cId="0" sldId="263"/>
        </pc:sldMkLst>
      </pc:sldChg>
      <pc:sldChg chg="del">
        <pc:chgData name="Roberto Maria Cherchi" userId="9caaf7ae-9a10-46a3-97d5-384e1f150d9e" providerId="ADAL" clId="{BE3105E1-33DF-47BF-ADF2-671262DA6320}" dt="2025-04-16T16:00:24.912" v="1509" actId="47"/>
        <pc:sldMkLst>
          <pc:docMk/>
          <pc:sldMk cId="0" sldId="267"/>
        </pc:sldMkLst>
      </pc:sldChg>
      <pc:sldChg chg="del">
        <pc:chgData name="Roberto Maria Cherchi" userId="9caaf7ae-9a10-46a3-97d5-384e1f150d9e" providerId="ADAL" clId="{BE3105E1-33DF-47BF-ADF2-671262DA6320}" dt="2025-04-16T16:00:24.912" v="1509" actId="47"/>
        <pc:sldMkLst>
          <pc:docMk/>
          <pc:sldMk cId="0" sldId="268"/>
        </pc:sldMkLst>
      </pc:sldChg>
      <pc:sldChg chg="del">
        <pc:chgData name="Roberto Maria Cherchi" userId="9caaf7ae-9a10-46a3-97d5-384e1f150d9e" providerId="ADAL" clId="{BE3105E1-33DF-47BF-ADF2-671262DA6320}" dt="2025-04-16T16:00:24.912" v="1509" actId="47"/>
        <pc:sldMkLst>
          <pc:docMk/>
          <pc:sldMk cId="0" sldId="269"/>
        </pc:sldMkLst>
      </pc:sldChg>
      <pc:sldChg chg="del">
        <pc:chgData name="Roberto Maria Cherchi" userId="9caaf7ae-9a10-46a3-97d5-384e1f150d9e" providerId="ADAL" clId="{BE3105E1-33DF-47BF-ADF2-671262DA6320}" dt="2025-04-16T16:00:24.912" v="1509" actId="47"/>
        <pc:sldMkLst>
          <pc:docMk/>
          <pc:sldMk cId="0" sldId="270"/>
        </pc:sldMkLst>
      </pc:sldChg>
      <pc:sldChg chg="del">
        <pc:chgData name="Roberto Maria Cherchi" userId="9caaf7ae-9a10-46a3-97d5-384e1f150d9e" providerId="ADAL" clId="{BE3105E1-33DF-47BF-ADF2-671262DA6320}" dt="2025-04-16T16:00:24.912" v="1509" actId="47"/>
        <pc:sldMkLst>
          <pc:docMk/>
          <pc:sldMk cId="0" sldId="271"/>
        </pc:sldMkLst>
      </pc:sldChg>
      <pc:sldChg chg="del">
        <pc:chgData name="Roberto Maria Cherchi" userId="9caaf7ae-9a10-46a3-97d5-384e1f150d9e" providerId="ADAL" clId="{BE3105E1-33DF-47BF-ADF2-671262DA6320}" dt="2025-04-16T16:00:24.912" v="1509" actId="47"/>
        <pc:sldMkLst>
          <pc:docMk/>
          <pc:sldMk cId="0" sldId="272"/>
        </pc:sldMkLst>
      </pc:sldChg>
      <pc:sldChg chg="del">
        <pc:chgData name="Roberto Maria Cherchi" userId="9caaf7ae-9a10-46a3-97d5-384e1f150d9e" providerId="ADAL" clId="{BE3105E1-33DF-47BF-ADF2-671262DA6320}" dt="2025-04-16T16:00:24.912" v="1509" actId="47"/>
        <pc:sldMkLst>
          <pc:docMk/>
          <pc:sldMk cId="0" sldId="273"/>
        </pc:sldMkLst>
      </pc:sldChg>
      <pc:sldChg chg="del">
        <pc:chgData name="Roberto Maria Cherchi" userId="9caaf7ae-9a10-46a3-97d5-384e1f150d9e" providerId="ADAL" clId="{BE3105E1-33DF-47BF-ADF2-671262DA6320}" dt="2025-04-16T16:00:24.912" v="1509" actId="47"/>
        <pc:sldMkLst>
          <pc:docMk/>
          <pc:sldMk cId="0" sldId="274"/>
        </pc:sldMkLst>
      </pc:sldChg>
      <pc:sldChg chg="del">
        <pc:chgData name="Roberto Maria Cherchi" userId="9caaf7ae-9a10-46a3-97d5-384e1f150d9e" providerId="ADAL" clId="{BE3105E1-33DF-47BF-ADF2-671262DA6320}" dt="2025-04-16T16:00:24.912" v="1509" actId="47"/>
        <pc:sldMkLst>
          <pc:docMk/>
          <pc:sldMk cId="0" sldId="275"/>
        </pc:sldMkLst>
      </pc:sldChg>
      <pc:sldChg chg="del">
        <pc:chgData name="Roberto Maria Cherchi" userId="9caaf7ae-9a10-46a3-97d5-384e1f150d9e" providerId="ADAL" clId="{BE3105E1-33DF-47BF-ADF2-671262DA6320}" dt="2025-04-16T16:00:24.912" v="1509" actId="47"/>
        <pc:sldMkLst>
          <pc:docMk/>
          <pc:sldMk cId="0" sldId="276"/>
        </pc:sldMkLst>
      </pc:sldChg>
      <pc:sldChg chg="del">
        <pc:chgData name="Roberto Maria Cherchi" userId="9caaf7ae-9a10-46a3-97d5-384e1f150d9e" providerId="ADAL" clId="{BE3105E1-33DF-47BF-ADF2-671262DA6320}" dt="2025-04-16T16:00:24.912" v="1509" actId="47"/>
        <pc:sldMkLst>
          <pc:docMk/>
          <pc:sldMk cId="0" sldId="277"/>
        </pc:sldMkLst>
      </pc:sldChg>
      <pc:sldChg chg="del">
        <pc:chgData name="Roberto Maria Cherchi" userId="9caaf7ae-9a10-46a3-97d5-384e1f150d9e" providerId="ADAL" clId="{BE3105E1-33DF-47BF-ADF2-671262DA6320}" dt="2025-04-16T16:00:24.912" v="1509" actId="47"/>
        <pc:sldMkLst>
          <pc:docMk/>
          <pc:sldMk cId="0" sldId="278"/>
        </pc:sldMkLst>
      </pc:sldChg>
      <pc:sldChg chg="del">
        <pc:chgData name="Roberto Maria Cherchi" userId="9caaf7ae-9a10-46a3-97d5-384e1f150d9e" providerId="ADAL" clId="{BE3105E1-33DF-47BF-ADF2-671262DA6320}" dt="2025-04-16T16:00:24.912" v="1509" actId="47"/>
        <pc:sldMkLst>
          <pc:docMk/>
          <pc:sldMk cId="0" sldId="279"/>
        </pc:sldMkLst>
      </pc:sldChg>
      <pc:sldChg chg="del">
        <pc:chgData name="Roberto Maria Cherchi" userId="9caaf7ae-9a10-46a3-97d5-384e1f150d9e" providerId="ADAL" clId="{BE3105E1-33DF-47BF-ADF2-671262DA6320}" dt="2025-04-16T16:00:24.912" v="1509" actId="47"/>
        <pc:sldMkLst>
          <pc:docMk/>
          <pc:sldMk cId="0" sldId="280"/>
        </pc:sldMkLst>
      </pc:sldChg>
      <pc:sldChg chg="del">
        <pc:chgData name="Roberto Maria Cherchi" userId="9caaf7ae-9a10-46a3-97d5-384e1f150d9e" providerId="ADAL" clId="{BE3105E1-33DF-47BF-ADF2-671262DA6320}" dt="2025-04-16T16:00:24.912" v="1509" actId="47"/>
        <pc:sldMkLst>
          <pc:docMk/>
          <pc:sldMk cId="0" sldId="281"/>
        </pc:sldMkLst>
      </pc:sldChg>
      <pc:sldChg chg="del">
        <pc:chgData name="Roberto Maria Cherchi" userId="9caaf7ae-9a10-46a3-97d5-384e1f150d9e" providerId="ADAL" clId="{BE3105E1-33DF-47BF-ADF2-671262DA6320}" dt="2025-04-16T16:00:24.912" v="1509" actId="47"/>
        <pc:sldMkLst>
          <pc:docMk/>
          <pc:sldMk cId="0" sldId="282"/>
        </pc:sldMkLst>
      </pc:sldChg>
      <pc:sldChg chg="del">
        <pc:chgData name="Roberto Maria Cherchi" userId="9caaf7ae-9a10-46a3-97d5-384e1f150d9e" providerId="ADAL" clId="{BE3105E1-33DF-47BF-ADF2-671262DA6320}" dt="2025-04-16T16:00:24.912" v="1509" actId="47"/>
        <pc:sldMkLst>
          <pc:docMk/>
          <pc:sldMk cId="0" sldId="283"/>
        </pc:sldMkLst>
      </pc:sldChg>
      <pc:sldChg chg="del">
        <pc:chgData name="Roberto Maria Cherchi" userId="9caaf7ae-9a10-46a3-97d5-384e1f150d9e" providerId="ADAL" clId="{BE3105E1-33DF-47BF-ADF2-671262DA6320}" dt="2025-04-16T16:00:24.912" v="1509" actId="47"/>
        <pc:sldMkLst>
          <pc:docMk/>
          <pc:sldMk cId="0" sldId="284"/>
        </pc:sldMkLst>
      </pc:sldChg>
      <pc:sldChg chg="del">
        <pc:chgData name="Roberto Maria Cherchi" userId="9caaf7ae-9a10-46a3-97d5-384e1f150d9e" providerId="ADAL" clId="{BE3105E1-33DF-47BF-ADF2-671262DA6320}" dt="2025-04-16T16:00:24.912" v="1509" actId="47"/>
        <pc:sldMkLst>
          <pc:docMk/>
          <pc:sldMk cId="0" sldId="286"/>
        </pc:sldMkLst>
      </pc:sldChg>
      <pc:sldChg chg="del">
        <pc:chgData name="Roberto Maria Cherchi" userId="9caaf7ae-9a10-46a3-97d5-384e1f150d9e" providerId="ADAL" clId="{BE3105E1-33DF-47BF-ADF2-671262DA6320}" dt="2025-04-16T16:00:24.912" v="1509" actId="47"/>
        <pc:sldMkLst>
          <pc:docMk/>
          <pc:sldMk cId="0" sldId="287"/>
        </pc:sldMkLst>
      </pc:sldChg>
      <pc:sldChg chg="del">
        <pc:chgData name="Roberto Maria Cherchi" userId="9caaf7ae-9a10-46a3-97d5-384e1f150d9e" providerId="ADAL" clId="{BE3105E1-33DF-47BF-ADF2-671262DA6320}" dt="2025-04-16T16:00:24.912" v="1509" actId="47"/>
        <pc:sldMkLst>
          <pc:docMk/>
          <pc:sldMk cId="0" sldId="288"/>
        </pc:sldMkLst>
      </pc:sldChg>
      <pc:sldChg chg="del">
        <pc:chgData name="Roberto Maria Cherchi" userId="9caaf7ae-9a10-46a3-97d5-384e1f150d9e" providerId="ADAL" clId="{BE3105E1-33DF-47BF-ADF2-671262DA6320}" dt="2025-04-16T16:00:24.912" v="1509" actId="47"/>
        <pc:sldMkLst>
          <pc:docMk/>
          <pc:sldMk cId="0" sldId="289"/>
        </pc:sldMkLst>
      </pc:sldChg>
      <pc:sldChg chg="del">
        <pc:chgData name="Roberto Maria Cherchi" userId="9caaf7ae-9a10-46a3-97d5-384e1f150d9e" providerId="ADAL" clId="{BE3105E1-33DF-47BF-ADF2-671262DA6320}" dt="2025-04-16T16:00:24.912" v="1509" actId="47"/>
        <pc:sldMkLst>
          <pc:docMk/>
          <pc:sldMk cId="0" sldId="290"/>
        </pc:sldMkLst>
      </pc:sldChg>
      <pc:sldChg chg="del">
        <pc:chgData name="Roberto Maria Cherchi" userId="9caaf7ae-9a10-46a3-97d5-384e1f150d9e" providerId="ADAL" clId="{BE3105E1-33DF-47BF-ADF2-671262DA6320}" dt="2025-04-16T16:00:24.912" v="1509" actId="47"/>
        <pc:sldMkLst>
          <pc:docMk/>
          <pc:sldMk cId="0" sldId="291"/>
        </pc:sldMkLst>
      </pc:sldChg>
      <pc:sldChg chg="del">
        <pc:chgData name="Roberto Maria Cherchi" userId="9caaf7ae-9a10-46a3-97d5-384e1f150d9e" providerId="ADAL" clId="{BE3105E1-33DF-47BF-ADF2-671262DA6320}" dt="2025-04-16T16:00:24.912" v="1509" actId="47"/>
        <pc:sldMkLst>
          <pc:docMk/>
          <pc:sldMk cId="0" sldId="292"/>
        </pc:sldMkLst>
      </pc:sldChg>
      <pc:sldChg chg="del">
        <pc:chgData name="Roberto Maria Cherchi" userId="9caaf7ae-9a10-46a3-97d5-384e1f150d9e" providerId="ADAL" clId="{BE3105E1-33DF-47BF-ADF2-671262DA6320}" dt="2025-04-16T16:00:24.912" v="1509" actId="47"/>
        <pc:sldMkLst>
          <pc:docMk/>
          <pc:sldMk cId="0" sldId="293"/>
        </pc:sldMkLst>
      </pc:sldChg>
      <pc:sldChg chg="del">
        <pc:chgData name="Roberto Maria Cherchi" userId="9caaf7ae-9a10-46a3-97d5-384e1f150d9e" providerId="ADAL" clId="{BE3105E1-33DF-47BF-ADF2-671262DA6320}" dt="2025-04-16T16:00:24.912" v="1509" actId="47"/>
        <pc:sldMkLst>
          <pc:docMk/>
          <pc:sldMk cId="0" sldId="295"/>
        </pc:sldMkLst>
      </pc:sldChg>
      <pc:sldChg chg="del">
        <pc:chgData name="Roberto Maria Cherchi" userId="9caaf7ae-9a10-46a3-97d5-384e1f150d9e" providerId="ADAL" clId="{BE3105E1-33DF-47BF-ADF2-671262DA6320}" dt="2025-04-16T16:00:24.912" v="1509" actId="47"/>
        <pc:sldMkLst>
          <pc:docMk/>
          <pc:sldMk cId="0" sldId="296"/>
        </pc:sldMkLst>
      </pc:sldChg>
      <pc:sldChg chg="del">
        <pc:chgData name="Roberto Maria Cherchi" userId="9caaf7ae-9a10-46a3-97d5-384e1f150d9e" providerId="ADAL" clId="{BE3105E1-33DF-47BF-ADF2-671262DA6320}" dt="2025-04-16T16:00:24.912" v="1509" actId="47"/>
        <pc:sldMkLst>
          <pc:docMk/>
          <pc:sldMk cId="0" sldId="297"/>
        </pc:sldMkLst>
      </pc:sldChg>
      <pc:sldChg chg="del">
        <pc:chgData name="Roberto Maria Cherchi" userId="9caaf7ae-9a10-46a3-97d5-384e1f150d9e" providerId="ADAL" clId="{BE3105E1-33DF-47BF-ADF2-671262DA6320}" dt="2025-04-16T16:00:24.912" v="1509" actId="47"/>
        <pc:sldMkLst>
          <pc:docMk/>
          <pc:sldMk cId="0" sldId="298"/>
        </pc:sldMkLst>
      </pc:sldChg>
      <pc:sldChg chg="del">
        <pc:chgData name="Roberto Maria Cherchi" userId="9caaf7ae-9a10-46a3-97d5-384e1f150d9e" providerId="ADAL" clId="{BE3105E1-33DF-47BF-ADF2-671262DA6320}" dt="2025-04-16T16:00:24.912" v="1509" actId="47"/>
        <pc:sldMkLst>
          <pc:docMk/>
          <pc:sldMk cId="0" sldId="300"/>
        </pc:sldMkLst>
      </pc:sldChg>
      <pc:sldChg chg="del">
        <pc:chgData name="Roberto Maria Cherchi" userId="9caaf7ae-9a10-46a3-97d5-384e1f150d9e" providerId="ADAL" clId="{BE3105E1-33DF-47BF-ADF2-671262DA6320}" dt="2025-04-16T16:00:24.912" v="1509" actId="47"/>
        <pc:sldMkLst>
          <pc:docMk/>
          <pc:sldMk cId="0" sldId="301"/>
        </pc:sldMkLst>
      </pc:sldChg>
      <pc:sldChg chg="del">
        <pc:chgData name="Roberto Maria Cherchi" userId="9caaf7ae-9a10-46a3-97d5-384e1f150d9e" providerId="ADAL" clId="{BE3105E1-33DF-47BF-ADF2-671262DA6320}" dt="2025-04-16T16:00:24.912" v="1509" actId="47"/>
        <pc:sldMkLst>
          <pc:docMk/>
          <pc:sldMk cId="0" sldId="302"/>
        </pc:sldMkLst>
      </pc:sldChg>
      <pc:sldChg chg="del">
        <pc:chgData name="Roberto Maria Cherchi" userId="9caaf7ae-9a10-46a3-97d5-384e1f150d9e" providerId="ADAL" clId="{BE3105E1-33DF-47BF-ADF2-671262DA6320}" dt="2025-04-16T16:00:24.912" v="1509" actId="47"/>
        <pc:sldMkLst>
          <pc:docMk/>
          <pc:sldMk cId="0" sldId="303"/>
        </pc:sldMkLst>
      </pc:sldChg>
      <pc:sldChg chg="del">
        <pc:chgData name="Roberto Maria Cherchi" userId="9caaf7ae-9a10-46a3-97d5-384e1f150d9e" providerId="ADAL" clId="{BE3105E1-33DF-47BF-ADF2-671262DA6320}" dt="2025-04-16T16:00:24.912" v="1509" actId="47"/>
        <pc:sldMkLst>
          <pc:docMk/>
          <pc:sldMk cId="0" sldId="304"/>
        </pc:sldMkLst>
      </pc:sldChg>
      <pc:sldChg chg="del">
        <pc:chgData name="Roberto Maria Cherchi" userId="9caaf7ae-9a10-46a3-97d5-384e1f150d9e" providerId="ADAL" clId="{BE3105E1-33DF-47BF-ADF2-671262DA6320}" dt="2025-04-16T16:00:24.912" v="1509" actId="47"/>
        <pc:sldMkLst>
          <pc:docMk/>
          <pc:sldMk cId="0" sldId="309"/>
        </pc:sldMkLst>
      </pc:sldChg>
      <pc:sldChg chg="del">
        <pc:chgData name="Roberto Maria Cherchi" userId="9caaf7ae-9a10-46a3-97d5-384e1f150d9e" providerId="ADAL" clId="{BE3105E1-33DF-47BF-ADF2-671262DA6320}" dt="2025-04-16T16:00:24.912" v="1509" actId="47"/>
        <pc:sldMkLst>
          <pc:docMk/>
          <pc:sldMk cId="0" sldId="310"/>
        </pc:sldMkLst>
      </pc:sldChg>
      <pc:sldChg chg="del">
        <pc:chgData name="Roberto Maria Cherchi" userId="9caaf7ae-9a10-46a3-97d5-384e1f150d9e" providerId="ADAL" clId="{BE3105E1-33DF-47BF-ADF2-671262DA6320}" dt="2025-04-16T16:00:24.912" v="1509" actId="47"/>
        <pc:sldMkLst>
          <pc:docMk/>
          <pc:sldMk cId="0" sldId="311"/>
        </pc:sldMkLst>
      </pc:sldChg>
      <pc:sldChg chg="del">
        <pc:chgData name="Roberto Maria Cherchi" userId="9caaf7ae-9a10-46a3-97d5-384e1f150d9e" providerId="ADAL" clId="{BE3105E1-33DF-47BF-ADF2-671262DA6320}" dt="2025-04-16T16:00:24.912" v="1509" actId="47"/>
        <pc:sldMkLst>
          <pc:docMk/>
          <pc:sldMk cId="0" sldId="312"/>
        </pc:sldMkLst>
      </pc:sldChg>
      <pc:sldChg chg="del">
        <pc:chgData name="Roberto Maria Cherchi" userId="9caaf7ae-9a10-46a3-97d5-384e1f150d9e" providerId="ADAL" clId="{BE3105E1-33DF-47BF-ADF2-671262DA6320}" dt="2025-04-16T16:00:24.912" v="1509" actId="47"/>
        <pc:sldMkLst>
          <pc:docMk/>
          <pc:sldMk cId="0" sldId="314"/>
        </pc:sldMkLst>
      </pc:sldChg>
      <pc:sldChg chg="del">
        <pc:chgData name="Roberto Maria Cherchi" userId="9caaf7ae-9a10-46a3-97d5-384e1f150d9e" providerId="ADAL" clId="{BE3105E1-33DF-47BF-ADF2-671262DA6320}" dt="2025-04-16T16:00:24.912" v="1509" actId="47"/>
        <pc:sldMkLst>
          <pc:docMk/>
          <pc:sldMk cId="0" sldId="319"/>
        </pc:sldMkLst>
      </pc:sldChg>
      <pc:sldChg chg="modSp mod">
        <pc:chgData name="Roberto Maria Cherchi" userId="9caaf7ae-9a10-46a3-97d5-384e1f150d9e" providerId="ADAL" clId="{BE3105E1-33DF-47BF-ADF2-671262DA6320}" dt="2025-04-16T15:29:06.305" v="75" actId="207"/>
        <pc:sldMkLst>
          <pc:docMk/>
          <pc:sldMk cId="2966999572" sldId="327"/>
        </pc:sldMkLst>
        <pc:spChg chg="mod">
          <ac:chgData name="Roberto Maria Cherchi" userId="9caaf7ae-9a10-46a3-97d5-384e1f150d9e" providerId="ADAL" clId="{BE3105E1-33DF-47BF-ADF2-671262DA6320}" dt="2025-04-16T15:28:53.176" v="73" actId="20577"/>
          <ac:spMkLst>
            <pc:docMk/>
            <pc:sldMk cId="2966999572" sldId="327"/>
            <ac:spMk id="2" creationId="{F26F226F-FBE1-359B-B5E0-605E9AF2D660}"/>
          </ac:spMkLst>
        </pc:spChg>
        <pc:spChg chg="mod">
          <ac:chgData name="Roberto Maria Cherchi" userId="9caaf7ae-9a10-46a3-97d5-384e1f150d9e" providerId="ADAL" clId="{BE3105E1-33DF-47BF-ADF2-671262DA6320}" dt="2025-04-16T15:29:06.305" v="75" actId="207"/>
          <ac:spMkLst>
            <pc:docMk/>
            <pc:sldMk cId="2966999572" sldId="327"/>
            <ac:spMk id="3" creationId="{1B924911-AFC6-221D-20A5-0AEF209D6B11}"/>
          </ac:spMkLst>
        </pc:spChg>
      </pc:sldChg>
      <pc:sldChg chg="modSp mod">
        <pc:chgData name="Roberto Maria Cherchi" userId="9caaf7ae-9a10-46a3-97d5-384e1f150d9e" providerId="ADAL" clId="{BE3105E1-33DF-47BF-ADF2-671262DA6320}" dt="2025-04-16T15:28:33.024" v="45" actId="6549"/>
        <pc:sldMkLst>
          <pc:docMk/>
          <pc:sldMk cId="1611521565" sldId="328"/>
        </pc:sldMkLst>
        <pc:spChg chg="mod">
          <ac:chgData name="Roberto Maria Cherchi" userId="9caaf7ae-9a10-46a3-97d5-384e1f150d9e" providerId="ADAL" clId="{BE3105E1-33DF-47BF-ADF2-671262DA6320}" dt="2025-04-16T15:28:33.024" v="45" actId="6549"/>
          <ac:spMkLst>
            <pc:docMk/>
            <pc:sldMk cId="1611521565" sldId="328"/>
            <ac:spMk id="2" creationId="{90B33770-F751-3561-2B9A-688AAE12479D}"/>
          </ac:spMkLst>
        </pc:spChg>
      </pc:sldChg>
      <pc:sldChg chg="modSp mod">
        <pc:chgData name="Roberto Maria Cherchi" userId="9caaf7ae-9a10-46a3-97d5-384e1f150d9e" providerId="ADAL" clId="{BE3105E1-33DF-47BF-ADF2-671262DA6320}" dt="2025-04-16T15:28:44.646" v="46"/>
        <pc:sldMkLst>
          <pc:docMk/>
          <pc:sldMk cId="4173108390" sldId="329"/>
        </pc:sldMkLst>
        <pc:spChg chg="mod">
          <ac:chgData name="Roberto Maria Cherchi" userId="9caaf7ae-9a10-46a3-97d5-384e1f150d9e" providerId="ADAL" clId="{BE3105E1-33DF-47BF-ADF2-671262DA6320}" dt="2025-04-16T15:28:44.646" v="46"/>
          <ac:spMkLst>
            <pc:docMk/>
            <pc:sldMk cId="4173108390" sldId="329"/>
            <ac:spMk id="2" creationId="{76F0F774-4000-30C5-4A13-B6919687B641}"/>
          </ac:spMkLst>
        </pc:spChg>
      </pc:sldChg>
      <pc:sldChg chg="del">
        <pc:chgData name="Roberto Maria Cherchi" userId="9caaf7ae-9a10-46a3-97d5-384e1f150d9e" providerId="ADAL" clId="{BE3105E1-33DF-47BF-ADF2-671262DA6320}" dt="2025-04-16T15:29:35.650" v="76" actId="47"/>
        <pc:sldMkLst>
          <pc:docMk/>
          <pc:sldMk cId="675782154" sldId="335"/>
        </pc:sldMkLst>
      </pc:sldChg>
      <pc:sldChg chg="del">
        <pc:chgData name="Roberto Maria Cherchi" userId="9caaf7ae-9a10-46a3-97d5-384e1f150d9e" providerId="ADAL" clId="{BE3105E1-33DF-47BF-ADF2-671262DA6320}" dt="2025-04-16T15:30:32.358" v="88" actId="47"/>
        <pc:sldMkLst>
          <pc:docMk/>
          <pc:sldMk cId="1688381850" sldId="337"/>
        </pc:sldMkLst>
      </pc:sldChg>
      <pc:sldChg chg="del">
        <pc:chgData name="Roberto Maria Cherchi" userId="9caaf7ae-9a10-46a3-97d5-384e1f150d9e" providerId="ADAL" clId="{BE3105E1-33DF-47BF-ADF2-671262DA6320}" dt="2025-04-16T15:30:07.013" v="81" actId="47"/>
        <pc:sldMkLst>
          <pc:docMk/>
          <pc:sldMk cId="2096873123" sldId="339"/>
        </pc:sldMkLst>
      </pc:sldChg>
      <pc:sldChg chg="del">
        <pc:chgData name="Roberto Maria Cherchi" userId="9caaf7ae-9a10-46a3-97d5-384e1f150d9e" providerId="ADAL" clId="{BE3105E1-33DF-47BF-ADF2-671262DA6320}" dt="2025-04-16T15:41:26.636" v="383" actId="47"/>
        <pc:sldMkLst>
          <pc:docMk/>
          <pc:sldMk cId="1077801868" sldId="353"/>
        </pc:sldMkLst>
      </pc:sldChg>
      <pc:sldChg chg="modSp mod">
        <pc:chgData name="Roberto Maria Cherchi" userId="9caaf7ae-9a10-46a3-97d5-384e1f150d9e" providerId="ADAL" clId="{BE3105E1-33DF-47BF-ADF2-671262DA6320}" dt="2025-04-16T15:33:37.502" v="377" actId="27636"/>
        <pc:sldMkLst>
          <pc:docMk/>
          <pc:sldMk cId="142209696" sldId="355"/>
        </pc:sldMkLst>
        <pc:spChg chg="mod">
          <ac:chgData name="Roberto Maria Cherchi" userId="9caaf7ae-9a10-46a3-97d5-384e1f150d9e" providerId="ADAL" clId="{BE3105E1-33DF-47BF-ADF2-671262DA6320}" dt="2025-04-16T15:33:37.502" v="377" actId="27636"/>
          <ac:spMkLst>
            <pc:docMk/>
            <pc:sldMk cId="142209696" sldId="355"/>
            <ac:spMk id="3" creationId="{00000000-0000-0000-0000-000000000000}"/>
          </ac:spMkLst>
        </pc:spChg>
      </pc:sldChg>
      <pc:sldChg chg="del">
        <pc:chgData name="Roberto Maria Cherchi" userId="9caaf7ae-9a10-46a3-97d5-384e1f150d9e" providerId="ADAL" clId="{BE3105E1-33DF-47BF-ADF2-671262DA6320}" dt="2025-04-16T15:41:24.167" v="380" actId="47"/>
        <pc:sldMkLst>
          <pc:docMk/>
          <pc:sldMk cId="1065542693" sldId="356"/>
        </pc:sldMkLst>
      </pc:sldChg>
      <pc:sldChg chg="del">
        <pc:chgData name="Roberto Maria Cherchi" userId="9caaf7ae-9a10-46a3-97d5-384e1f150d9e" providerId="ADAL" clId="{BE3105E1-33DF-47BF-ADF2-671262DA6320}" dt="2025-04-16T15:41:27.635" v="384" actId="47"/>
        <pc:sldMkLst>
          <pc:docMk/>
          <pc:sldMk cId="3475164900" sldId="359"/>
        </pc:sldMkLst>
      </pc:sldChg>
      <pc:sldChg chg="del">
        <pc:chgData name="Roberto Maria Cherchi" userId="9caaf7ae-9a10-46a3-97d5-384e1f150d9e" providerId="ADAL" clId="{BE3105E1-33DF-47BF-ADF2-671262DA6320}" dt="2025-04-16T15:41:28.645" v="385" actId="47"/>
        <pc:sldMkLst>
          <pc:docMk/>
          <pc:sldMk cId="4070952283" sldId="360"/>
        </pc:sldMkLst>
      </pc:sldChg>
      <pc:sldChg chg="del">
        <pc:chgData name="Roberto Maria Cherchi" userId="9caaf7ae-9a10-46a3-97d5-384e1f150d9e" providerId="ADAL" clId="{BE3105E1-33DF-47BF-ADF2-671262DA6320}" dt="2025-04-16T16:00:24.912" v="1509" actId="47"/>
        <pc:sldMkLst>
          <pc:docMk/>
          <pc:sldMk cId="4120365364" sldId="361"/>
        </pc:sldMkLst>
      </pc:sldChg>
      <pc:sldChg chg="del">
        <pc:chgData name="Roberto Maria Cherchi" userId="9caaf7ae-9a10-46a3-97d5-384e1f150d9e" providerId="ADAL" clId="{BE3105E1-33DF-47BF-ADF2-671262DA6320}" dt="2025-04-16T15:41:29.741" v="386" actId="47"/>
        <pc:sldMkLst>
          <pc:docMk/>
          <pc:sldMk cId="754121333" sldId="366"/>
        </pc:sldMkLst>
      </pc:sldChg>
      <pc:sldChg chg="del">
        <pc:chgData name="Roberto Maria Cherchi" userId="9caaf7ae-9a10-46a3-97d5-384e1f150d9e" providerId="ADAL" clId="{BE3105E1-33DF-47BF-ADF2-671262DA6320}" dt="2025-04-16T15:41:32.595" v="387" actId="47"/>
        <pc:sldMkLst>
          <pc:docMk/>
          <pc:sldMk cId="814239007" sldId="367"/>
        </pc:sldMkLst>
      </pc:sldChg>
      <pc:sldChg chg="del">
        <pc:chgData name="Roberto Maria Cherchi" userId="9caaf7ae-9a10-46a3-97d5-384e1f150d9e" providerId="ADAL" clId="{BE3105E1-33DF-47BF-ADF2-671262DA6320}" dt="2025-04-16T15:41:34.141" v="388" actId="47"/>
        <pc:sldMkLst>
          <pc:docMk/>
          <pc:sldMk cId="3016954404" sldId="369"/>
        </pc:sldMkLst>
      </pc:sldChg>
      <pc:sldChg chg="del">
        <pc:chgData name="Roberto Maria Cherchi" userId="9caaf7ae-9a10-46a3-97d5-384e1f150d9e" providerId="ADAL" clId="{BE3105E1-33DF-47BF-ADF2-671262DA6320}" dt="2025-04-16T15:41:34.901" v="389" actId="47"/>
        <pc:sldMkLst>
          <pc:docMk/>
          <pc:sldMk cId="58527058" sldId="370"/>
        </pc:sldMkLst>
      </pc:sldChg>
      <pc:sldChg chg="del">
        <pc:chgData name="Roberto Maria Cherchi" userId="9caaf7ae-9a10-46a3-97d5-384e1f150d9e" providerId="ADAL" clId="{BE3105E1-33DF-47BF-ADF2-671262DA6320}" dt="2025-04-16T15:41:35.767" v="390" actId="47"/>
        <pc:sldMkLst>
          <pc:docMk/>
          <pc:sldMk cId="1528719587" sldId="371"/>
        </pc:sldMkLst>
      </pc:sldChg>
      <pc:sldChg chg="del">
        <pc:chgData name="Roberto Maria Cherchi" userId="9caaf7ae-9a10-46a3-97d5-384e1f150d9e" providerId="ADAL" clId="{BE3105E1-33DF-47BF-ADF2-671262DA6320}" dt="2025-04-16T15:41:36.567" v="391" actId="47"/>
        <pc:sldMkLst>
          <pc:docMk/>
          <pc:sldMk cId="405502470" sldId="372"/>
        </pc:sldMkLst>
      </pc:sldChg>
      <pc:sldChg chg="del">
        <pc:chgData name="Roberto Maria Cherchi" userId="9caaf7ae-9a10-46a3-97d5-384e1f150d9e" providerId="ADAL" clId="{BE3105E1-33DF-47BF-ADF2-671262DA6320}" dt="2025-04-16T15:41:37.243" v="392" actId="47"/>
        <pc:sldMkLst>
          <pc:docMk/>
          <pc:sldMk cId="3005240198" sldId="373"/>
        </pc:sldMkLst>
      </pc:sldChg>
      <pc:sldChg chg="del">
        <pc:chgData name="Roberto Maria Cherchi" userId="9caaf7ae-9a10-46a3-97d5-384e1f150d9e" providerId="ADAL" clId="{BE3105E1-33DF-47BF-ADF2-671262DA6320}" dt="2025-04-16T15:41:38.023" v="393" actId="47"/>
        <pc:sldMkLst>
          <pc:docMk/>
          <pc:sldMk cId="1110952942" sldId="374"/>
        </pc:sldMkLst>
      </pc:sldChg>
      <pc:sldChg chg="del">
        <pc:chgData name="Roberto Maria Cherchi" userId="9caaf7ae-9a10-46a3-97d5-384e1f150d9e" providerId="ADAL" clId="{BE3105E1-33DF-47BF-ADF2-671262DA6320}" dt="2025-04-16T15:41:38.638" v="394" actId="47"/>
        <pc:sldMkLst>
          <pc:docMk/>
          <pc:sldMk cId="3204249529" sldId="375"/>
        </pc:sldMkLst>
      </pc:sldChg>
      <pc:sldChg chg="del">
        <pc:chgData name="Roberto Maria Cherchi" userId="9caaf7ae-9a10-46a3-97d5-384e1f150d9e" providerId="ADAL" clId="{BE3105E1-33DF-47BF-ADF2-671262DA6320}" dt="2025-04-16T15:41:39.382" v="395" actId="47"/>
        <pc:sldMkLst>
          <pc:docMk/>
          <pc:sldMk cId="3768809951" sldId="376"/>
        </pc:sldMkLst>
      </pc:sldChg>
      <pc:sldChg chg="del">
        <pc:chgData name="Roberto Maria Cherchi" userId="9caaf7ae-9a10-46a3-97d5-384e1f150d9e" providerId="ADAL" clId="{BE3105E1-33DF-47BF-ADF2-671262DA6320}" dt="2025-04-16T15:41:40.647" v="396" actId="47"/>
        <pc:sldMkLst>
          <pc:docMk/>
          <pc:sldMk cId="1165866482" sldId="377"/>
        </pc:sldMkLst>
      </pc:sldChg>
      <pc:sldChg chg="del">
        <pc:chgData name="Roberto Maria Cherchi" userId="9caaf7ae-9a10-46a3-97d5-384e1f150d9e" providerId="ADAL" clId="{BE3105E1-33DF-47BF-ADF2-671262DA6320}" dt="2025-04-16T15:41:43.353" v="397" actId="47"/>
        <pc:sldMkLst>
          <pc:docMk/>
          <pc:sldMk cId="1234264684" sldId="378"/>
        </pc:sldMkLst>
      </pc:sldChg>
      <pc:sldChg chg="del">
        <pc:chgData name="Roberto Maria Cherchi" userId="9caaf7ae-9a10-46a3-97d5-384e1f150d9e" providerId="ADAL" clId="{BE3105E1-33DF-47BF-ADF2-671262DA6320}" dt="2025-04-16T15:41:43.992" v="398" actId="47"/>
        <pc:sldMkLst>
          <pc:docMk/>
          <pc:sldMk cId="1259837105" sldId="379"/>
        </pc:sldMkLst>
      </pc:sldChg>
      <pc:sldChg chg="del">
        <pc:chgData name="Roberto Maria Cherchi" userId="9caaf7ae-9a10-46a3-97d5-384e1f150d9e" providerId="ADAL" clId="{BE3105E1-33DF-47BF-ADF2-671262DA6320}" dt="2025-04-16T15:41:44.719" v="399" actId="47"/>
        <pc:sldMkLst>
          <pc:docMk/>
          <pc:sldMk cId="4111621606" sldId="380"/>
        </pc:sldMkLst>
      </pc:sldChg>
      <pc:sldChg chg="del">
        <pc:chgData name="Roberto Maria Cherchi" userId="9caaf7ae-9a10-46a3-97d5-384e1f150d9e" providerId="ADAL" clId="{BE3105E1-33DF-47BF-ADF2-671262DA6320}" dt="2025-04-16T15:41:45.198" v="400" actId="47"/>
        <pc:sldMkLst>
          <pc:docMk/>
          <pc:sldMk cId="3543227788" sldId="381"/>
        </pc:sldMkLst>
      </pc:sldChg>
      <pc:sldChg chg="del">
        <pc:chgData name="Roberto Maria Cherchi" userId="9caaf7ae-9a10-46a3-97d5-384e1f150d9e" providerId="ADAL" clId="{BE3105E1-33DF-47BF-ADF2-671262DA6320}" dt="2025-04-16T15:41:48.371" v="402" actId="47"/>
        <pc:sldMkLst>
          <pc:docMk/>
          <pc:sldMk cId="3455784791" sldId="387"/>
        </pc:sldMkLst>
      </pc:sldChg>
      <pc:sldChg chg="del">
        <pc:chgData name="Roberto Maria Cherchi" userId="9caaf7ae-9a10-46a3-97d5-384e1f150d9e" providerId="ADAL" clId="{BE3105E1-33DF-47BF-ADF2-671262DA6320}" dt="2025-04-16T15:41:52.448" v="403" actId="47"/>
        <pc:sldMkLst>
          <pc:docMk/>
          <pc:sldMk cId="2291000674" sldId="388"/>
        </pc:sldMkLst>
      </pc:sldChg>
      <pc:sldChg chg="del">
        <pc:chgData name="Roberto Maria Cherchi" userId="9caaf7ae-9a10-46a3-97d5-384e1f150d9e" providerId="ADAL" clId="{BE3105E1-33DF-47BF-ADF2-671262DA6320}" dt="2025-04-16T15:43:35.876" v="453" actId="2696"/>
        <pc:sldMkLst>
          <pc:docMk/>
          <pc:sldMk cId="2129084983" sldId="393"/>
        </pc:sldMkLst>
      </pc:sldChg>
      <pc:sldChg chg="add">
        <pc:chgData name="Roberto Maria Cherchi" userId="9caaf7ae-9a10-46a3-97d5-384e1f150d9e" providerId="ADAL" clId="{BE3105E1-33DF-47BF-ADF2-671262DA6320}" dt="2025-04-16T15:43:40.543" v="454"/>
        <pc:sldMkLst>
          <pc:docMk/>
          <pc:sldMk cId="2411710433" sldId="393"/>
        </pc:sldMkLst>
      </pc:sldChg>
      <pc:sldChg chg="modSp add mod">
        <pc:chgData name="Roberto Maria Cherchi" userId="9caaf7ae-9a10-46a3-97d5-384e1f150d9e" providerId="ADAL" clId="{BE3105E1-33DF-47BF-ADF2-671262DA6320}" dt="2025-04-16T15:44:02.793" v="485" actId="207"/>
        <pc:sldMkLst>
          <pc:docMk/>
          <pc:sldMk cId="2315670664" sldId="394"/>
        </pc:sldMkLst>
        <pc:spChg chg="mod">
          <ac:chgData name="Roberto Maria Cherchi" userId="9caaf7ae-9a10-46a3-97d5-384e1f150d9e" providerId="ADAL" clId="{BE3105E1-33DF-47BF-ADF2-671262DA6320}" dt="2025-04-16T15:44:02.793" v="485" actId="207"/>
          <ac:spMkLst>
            <pc:docMk/>
            <pc:sldMk cId="2315670664" sldId="394"/>
            <ac:spMk id="3" creationId="{A2F836F8-EF35-AC95-789D-4368530012ED}"/>
          </ac:spMkLst>
        </pc:spChg>
      </pc:sldChg>
      <pc:sldChg chg="del">
        <pc:chgData name="Roberto Maria Cherchi" userId="9caaf7ae-9a10-46a3-97d5-384e1f150d9e" providerId="ADAL" clId="{BE3105E1-33DF-47BF-ADF2-671262DA6320}" dt="2025-04-16T15:43:35.876" v="453" actId="2696"/>
        <pc:sldMkLst>
          <pc:docMk/>
          <pc:sldMk cId="3423173035" sldId="394"/>
        </pc:sldMkLst>
      </pc:sldChg>
      <pc:sldChg chg="del">
        <pc:chgData name="Roberto Maria Cherchi" userId="9caaf7ae-9a10-46a3-97d5-384e1f150d9e" providerId="ADAL" clId="{BE3105E1-33DF-47BF-ADF2-671262DA6320}" dt="2025-04-16T15:44:45.045" v="532" actId="47"/>
        <pc:sldMkLst>
          <pc:docMk/>
          <pc:sldMk cId="1529868340" sldId="395"/>
        </pc:sldMkLst>
      </pc:sldChg>
      <pc:sldChg chg="del">
        <pc:chgData name="Roberto Maria Cherchi" userId="9caaf7ae-9a10-46a3-97d5-384e1f150d9e" providerId="ADAL" clId="{BE3105E1-33DF-47BF-ADF2-671262DA6320}" dt="2025-04-16T15:45:36.800" v="534" actId="47"/>
        <pc:sldMkLst>
          <pc:docMk/>
          <pc:sldMk cId="358267068" sldId="396"/>
        </pc:sldMkLst>
      </pc:sldChg>
      <pc:sldChg chg="del">
        <pc:chgData name="Roberto Maria Cherchi" userId="9caaf7ae-9a10-46a3-97d5-384e1f150d9e" providerId="ADAL" clId="{BE3105E1-33DF-47BF-ADF2-671262DA6320}" dt="2025-04-16T15:45:36.800" v="534" actId="47"/>
        <pc:sldMkLst>
          <pc:docMk/>
          <pc:sldMk cId="3692038645" sldId="397"/>
        </pc:sldMkLst>
      </pc:sldChg>
      <pc:sldChg chg="del">
        <pc:chgData name="Roberto Maria Cherchi" userId="9caaf7ae-9a10-46a3-97d5-384e1f150d9e" providerId="ADAL" clId="{BE3105E1-33DF-47BF-ADF2-671262DA6320}" dt="2025-04-16T15:45:36.800" v="534" actId="47"/>
        <pc:sldMkLst>
          <pc:docMk/>
          <pc:sldMk cId="414181690" sldId="398"/>
        </pc:sldMkLst>
      </pc:sldChg>
      <pc:sldChg chg="del">
        <pc:chgData name="Roberto Maria Cherchi" userId="9caaf7ae-9a10-46a3-97d5-384e1f150d9e" providerId="ADAL" clId="{BE3105E1-33DF-47BF-ADF2-671262DA6320}" dt="2025-04-16T15:45:36.800" v="534" actId="47"/>
        <pc:sldMkLst>
          <pc:docMk/>
          <pc:sldMk cId="160493824" sldId="399"/>
        </pc:sldMkLst>
      </pc:sldChg>
      <pc:sldChg chg="del">
        <pc:chgData name="Roberto Maria Cherchi" userId="9caaf7ae-9a10-46a3-97d5-384e1f150d9e" providerId="ADAL" clId="{BE3105E1-33DF-47BF-ADF2-671262DA6320}" dt="2025-04-16T15:45:36.800" v="534" actId="47"/>
        <pc:sldMkLst>
          <pc:docMk/>
          <pc:sldMk cId="977555694" sldId="400"/>
        </pc:sldMkLst>
      </pc:sldChg>
      <pc:sldChg chg="del">
        <pc:chgData name="Roberto Maria Cherchi" userId="9caaf7ae-9a10-46a3-97d5-384e1f150d9e" providerId="ADAL" clId="{BE3105E1-33DF-47BF-ADF2-671262DA6320}" dt="2025-04-16T15:45:36.800" v="534" actId="47"/>
        <pc:sldMkLst>
          <pc:docMk/>
          <pc:sldMk cId="2892204307" sldId="401"/>
        </pc:sldMkLst>
      </pc:sldChg>
      <pc:sldChg chg="del">
        <pc:chgData name="Roberto Maria Cherchi" userId="9caaf7ae-9a10-46a3-97d5-384e1f150d9e" providerId="ADAL" clId="{BE3105E1-33DF-47BF-ADF2-671262DA6320}" dt="2025-04-16T15:45:36.800" v="534" actId="47"/>
        <pc:sldMkLst>
          <pc:docMk/>
          <pc:sldMk cId="2010667205" sldId="402"/>
        </pc:sldMkLst>
      </pc:sldChg>
      <pc:sldChg chg="del">
        <pc:chgData name="Roberto Maria Cherchi" userId="9caaf7ae-9a10-46a3-97d5-384e1f150d9e" providerId="ADAL" clId="{BE3105E1-33DF-47BF-ADF2-671262DA6320}" dt="2025-04-16T15:45:36.800" v="534" actId="47"/>
        <pc:sldMkLst>
          <pc:docMk/>
          <pc:sldMk cId="1330783537" sldId="403"/>
        </pc:sldMkLst>
      </pc:sldChg>
      <pc:sldChg chg="del">
        <pc:chgData name="Roberto Maria Cherchi" userId="9caaf7ae-9a10-46a3-97d5-384e1f150d9e" providerId="ADAL" clId="{BE3105E1-33DF-47BF-ADF2-671262DA6320}" dt="2025-04-16T15:45:36.800" v="534" actId="47"/>
        <pc:sldMkLst>
          <pc:docMk/>
          <pc:sldMk cId="831404129" sldId="404"/>
        </pc:sldMkLst>
      </pc:sldChg>
      <pc:sldChg chg="del">
        <pc:chgData name="Roberto Maria Cherchi" userId="9caaf7ae-9a10-46a3-97d5-384e1f150d9e" providerId="ADAL" clId="{BE3105E1-33DF-47BF-ADF2-671262DA6320}" dt="2025-04-16T15:45:36.800" v="534" actId="47"/>
        <pc:sldMkLst>
          <pc:docMk/>
          <pc:sldMk cId="3944863107" sldId="405"/>
        </pc:sldMkLst>
      </pc:sldChg>
      <pc:sldChg chg="del">
        <pc:chgData name="Roberto Maria Cherchi" userId="9caaf7ae-9a10-46a3-97d5-384e1f150d9e" providerId="ADAL" clId="{BE3105E1-33DF-47BF-ADF2-671262DA6320}" dt="2025-04-16T15:45:36.800" v="534" actId="47"/>
        <pc:sldMkLst>
          <pc:docMk/>
          <pc:sldMk cId="2849857771" sldId="406"/>
        </pc:sldMkLst>
      </pc:sldChg>
      <pc:sldChg chg="del">
        <pc:chgData name="Roberto Maria Cherchi" userId="9caaf7ae-9a10-46a3-97d5-384e1f150d9e" providerId="ADAL" clId="{BE3105E1-33DF-47BF-ADF2-671262DA6320}" dt="2025-04-16T15:45:36.800" v="534" actId="47"/>
        <pc:sldMkLst>
          <pc:docMk/>
          <pc:sldMk cId="3854293004" sldId="407"/>
        </pc:sldMkLst>
      </pc:sldChg>
      <pc:sldChg chg="del">
        <pc:chgData name="Roberto Maria Cherchi" userId="9caaf7ae-9a10-46a3-97d5-384e1f150d9e" providerId="ADAL" clId="{BE3105E1-33DF-47BF-ADF2-671262DA6320}" dt="2025-04-16T15:45:36.800" v="534" actId="47"/>
        <pc:sldMkLst>
          <pc:docMk/>
          <pc:sldMk cId="3179970132" sldId="408"/>
        </pc:sldMkLst>
      </pc:sldChg>
      <pc:sldChg chg="del">
        <pc:chgData name="Roberto Maria Cherchi" userId="9caaf7ae-9a10-46a3-97d5-384e1f150d9e" providerId="ADAL" clId="{BE3105E1-33DF-47BF-ADF2-671262DA6320}" dt="2025-04-16T15:45:36.800" v="534" actId="47"/>
        <pc:sldMkLst>
          <pc:docMk/>
          <pc:sldMk cId="707043761" sldId="409"/>
        </pc:sldMkLst>
      </pc:sldChg>
      <pc:sldChg chg="del">
        <pc:chgData name="Roberto Maria Cherchi" userId="9caaf7ae-9a10-46a3-97d5-384e1f150d9e" providerId="ADAL" clId="{BE3105E1-33DF-47BF-ADF2-671262DA6320}" dt="2025-04-16T15:45:36.800" v="534" actId="47"/>
        <pc:sldMkLst>
          <pc:docMk/>
          <pc:sldMk cId="4116536454" sldId="410"/>
        </pc:sldMkLst>
      </pc:sldChg>
      <pc:sldChg chg="del">
        <pc:chgData name="Roberto Maria Cherchi" userId="9caaf7ae-9a10-46a3-97d5-384e1f150d9e" providerId="ADAL" clId="{BE3105E1-33DF-47BF-ADF2-671262DA6320}" dt="2025-04-16T15:45:36.800" v="534" actId="47"/>
        <pc:sldMkLst>
          <pc:docMk/>
          <pc:sldMk cId="2229054832" sldId="411"/>
        </pc:sldMkLst>
      </pc:sldChg>
      <pc:sldChg chg="del">
        <pc:chgData name="Roberto Maria Cherchi" userId="9caaf7ae-9a10-46a3-97d5-384e1f150d9e" providerId="ADAL" clId="{BE3105E1-33DF-47BF-ADF2-671262DA6320}" dt="2025-04-16T15:45:36.800" v="534" actId="47"/>
        <pc:sldMkLst>
          <pc:docMk/>
          <pc:sldMk cId="2534943394" sldId="412"/>
        </pc:sldMkLst>
      </pc:sldChg>
      <pc:sldChg chg="del">
        <pc:chgData name="Roberto Maria Cherchi" userId="9caaf7ae-9a10-46a3-97d5-384e1f150d9e" providerId="ADAL" clId="{BE3105E1-33DF-47BF-ADF2-671262DA6320}" dt="2025-04-16T15:45:36.800" v="534" actId="47"/>
        <pc:sldMkLst>
          <pc:docMk/>
          <pc:sldMk cId="1685123826" sldId="413"/>
        </pc:sldMkLst>
      </pc:sldChg>
      <pc:sldChg chg="del">
        <pc:chgData name="Roberto Maria Cherchi" userId="9caaf7ae-9a10-46a3-97d5-384e1f150d9e" providerId="ADAL" clId="{BE3105E1-33DF-47BF-ADF2-671262DA6320}" dt="2025-04-16T15:45:36.800" v="534" actId="47"/>
        <pc:sldMkLst>
          <pc:docMk/>
          <pc:sldMk cId="1532871821" sldId="414"/>
        </pc:sldMkLst>
      </pc:sldChg>
      <pc:sldChg chg="del">
        <pc:chgData name="Roberto Maria Cherchi" userId="9caaf7ae-9a10-46a3-97d5-384e1f150d9e" providerId="ADAL" clId="{BE3105E1-33DF-47BF-ADF2-671262DA6320}" dt="2025-04-16T15:45:36.800" v="534" actId="47"/>
        <pc:sldMkLst>
          <pc:docMk/>
          <pc:sldMk cId="1245518304" sldId="415"/>
        </pc:sldMkLst>
      </pc:sldChg>
      <pc:sldChg chg="del">
        <pc:chgData name="Roberto Maria Cherchi" userId="9caaf7ae-9a10-46a3-97d5-384e1f150d9e" providerId="ADAL" clId="{BE3105E1-33DF-47BF-ADF2-671262DA6320}" dt="2025-04-16T15:45:36.800" v="534" actId="47"/>
        <pc:sldMkLst>
          <pc:docMk/>
          <pc:sldMk cId="1803619794" sldId="416"/>
        </pc:sldMkLst>
      </pc:sldChg>
      <pc:sldChg chg="del">
        <pc:chgData name="Roberto Maria Cherchi" userId="9caaf7ae-9a10-46a3-97d5-384e1f150d9e" providerId="ADAL" clId="{BE3105E1-33DF-47BF-ADF2-671262DA6320}" dt="2025-04-16T15:45:36.800" v="534" actId="47"/>
        <pc:sldMkLst>
          <pc:docMk/>
          <pc:sldMk cId="786983777" sldId="417"/>
        </pc:sldMkLst>
      </pc:sldChg>
      <pc:sldChg chg="del">
        <pc:chgData name="Roberto Maria Cherchi" userId="9caaf7ae-9a10-46a3-97d5-384e1f150d9e" providerId="ADAL" clId="{BE3105E1-33DF-47BF-ADF2-671262DA6320}" dt="2025-04-16T15:45:36.800" v="534" actId="47"/>
        <pc:sldMkLst>
          <pc:docMk/>
          <pc:sldMk cId="2391361263" sldId="418"/>
        </pc:sldMkLst>
      </pc:sldChg>
      <pc:sldChg chg="del">
        <pc:chgData name="Roberto Maria Cherchi" userId="9caaf7ae-9a10-46a3-97d5-384e1f150d9e" providerId="ADAL" clId="{BE3105E1-33DF-47BF-ADF2-671262DA6320}" dt="2025-04-16T15:45:36.800" v="534" actId="47"/>
        <pc:sldMkLst>
          <pc:docMk/>
          <pc:sldMk cId="2548984974" sldId="419"/>
        </pc:sldMkLst>
      </pc:sldChg>
      <pc:sldChg chg="del">
        <pc:chgData name="Roberto Maria Cherchi" userId="9caaf7ae-9a10-46a3-97d5-384e1f150d9e" providerId="ADAL" clId="{BE3105E1-33DF-47BF-ADF2-671262DA6320}" dt="2025-04-16T15:45:36.800" v="534" actId="47"/>
        <pc:sldMkLst>
          <pc:docMk/>
          <pc:sldMk cId="359051097" sldId="420"/>
        </pc:sldMkLst>
      </pc:sldChg>
      <pc:sldChg chg="del">
        <pc:chgData name="Roberto Maria Cherchi" userId="9caaf7ae-9a10-46a3-97d5-384e1f150d9e" providerId="ADAL" clId="{BE3105E1-33DF-47BF-ADF2-671262DA6320}" dt="2025-04-16T15:45:36.800" v="534" actId="47"/>
        <pc:sldMkLst>
          <pc:docMk/>
          <pc:sldMk cId="121333941" sldId="421"/>
        </pc:sldMkLst>
      </pc:sldChg>
      <pc:sldChg chg="del">
        <pc:chgData name="Roberto Maria Cherchi" userId="9caaf7ae-9a10-46a3-97d5-384e1f150d9e" providerId="ADAL" clId="{BE3105E1-33DF-47BF-ADF2-671262DA6320}" dt="2025-04-16T15:45:36.800" v="534" actId="47"/>
        <pc:sldMkLst>
          <pc:docMk/>
          <pc:sldMk cId="1520984735" sldId="422"/>
        </pc:sldMkLst>
      </pc:sldChg>
      <pc:sldChg chg="del">
        <pc:chgData name="Roberto Maria Cherchi" userId="9caaf7ae-9a10-46a3-97d5-384e1f150d9e" providerId="ADAL" clId="{BE3105E1-33DF-47BF-ADF2-671262DA6320}" dt="2025-04-16T15:45:36.800" v="534" actId="47"/>
        <pc:sldMkLst>
          <pc:docMk/>
          <pc:sldMk cId="3425694434" sldId="423"/>
        </pc:sldMkLst>
      </pc:sldChg>
      <pc:sldChg chg="del">
        <pc:chgData name="Roberto Maria Cherchi" userId="9caaf7ae-9a10-46a3-97d5-384e1f150d9e" providerId="ADAL" clId="{BE3105E1-33DF-47BF-ADF2-671262DA6320}" dt="2025-04-16T15:45:36.800" v="534" actId="47"/>
        <pc:sldMkLst>
          <pc:docMk/>
          <pc:sldMk cId="1473879178" sldId="424"/>
        </pc:sldMkLst>
      </pc:sldChg>
      <pc:sldChg chg="del">
        <pc:chgData name="Roberto Maria Cherchi" userId="9caaf7ae-9a10-46a3-97d5-384e1f150d9e" providerId="ADAL" clId="{BE3105E1-33DF-47BF-ADF2-671262DA6320}" dt="2025-04-16T15:45:36.800" v="534" actId="47"/>
        <pc:sldMkLst>
          <pc:docMk/>
          <pc:sldMk cId="3600983279" sldId="425"/>
        </pc:sldMkLst>
      </pc:sldChg>
      <pc:sldChg chg="del">
        <pc:chgData name="Roberto Maria Cherchi" userId="9caaf7ae-9a10-46a3-97d5-384e1f150d9e" providerId="ADAL" clId="{BE3105E1-33DF-47BF-ADF2-671262DA6320}" dt="2025-04-16T15:45:36.800" v="534" actId="47"/>
        <pc:sldMkLst>
          <pc:docMk/>
          <pc:sldMk cId="721566413" sldId="426"/>
        </pc:sldMkLst>
      </pc:sldChg>
      <pc:sldChg chg="del">
        <pc:chgData name="Roberto Maria Cherchi" userId="9caaf7ae-9a10-46a3-97d5-384e1f150d9e" providerId="ADAL" clId="{BE3105E1-33DF-47BF-ADF2-671262DA6320}" dt="2025-04-16T15:45:36.800" v="534" actId="47"/>
        <pc:sldMkLst>
          <pc:docMk/>
          <pc:sldMk cId="3143866783" sldId="427"/>
        </pc:sldMkLst>
      </pc:sldChg>
      <pc:sldChg chg="del">
        <pc:chgData name="Roberto Maria Cherchi" userId="9caaf7ae-9a10-46a3-97d5-384e1f150d9e" providerId="ADAL" clId="{BE3105E1-33DF-47BF-ADF2-671262DA6320}" dt="2025-04-16T15:45:36.800" v="534" actId="47"/>
        <pc:sldMkLst>
          <pc:docMk/>
          <pc:sldMk cId="3941900669" sldId="428"/>
        </pc:sldMkLst>
      </pc:sldChg>
      <pc:sldChg chg="del">
        <pc:chgData name="Roberto Maria Cherchi" userId="9caaf7ae-9a10-46a3-97d5-384e1f150d9e" providerId="ADAL" clId="{BE3105E1-33DF-47BF-ADF2-671262DA6320}" dt="2025-04-16T15:45:36.800" v="534" actId="47"/>
        <pc:sldMkLst>
          <pc:docMk/>
          <pc:sldMk cId="1929583061" sldId="429"/>
        </pc:sldMkLst>
      </pc:sldChg>
      <pc:sldChg chg="del">
        <pc:chgData name="Roberto Maria Cherchi" userId="9caaf7ae-9a10-46a3-97d5-384e1f150d9e" providerId="ADAL" clId="{BE3105E1-33DF-47BF-ADF2-671262DA6320}" dt="2025-04-16T15:45:36.800" v="534" actId="47"/>
        <pc:sldMkLst>
          <pc:docMk/>
          <pc:sldMk cId="1791329835" sldId="430"/>
        </pc:sldMkLst>
      </pc:sldChg>
      <pc:sldChg chg="del">
        <pc:chgData name="Roberto Maria Cherchi" userId="9caaf7ae-9a10-46a3-97d5-384e1f150d9e" providerId="ADAL" clId="{BE3105E1-33DF-47BF-ADF2-671262DA6320}" dt="2025-04-16T15:45:36.800" v="534" actId="47"/>
        <pc:sldMkLst>
          <pc:docMk/>
          <pc:sldMk cId="3416384985" sldId="431"/>
        </pc:sldMkLst>
      </pc:sldChg>
      <pc:sldChg chg="modSp mod">
        <pc:chgData name="Roberto Maria Cherchi" userId="9caaf7ae-9a10-46a3-97d5-384e1f150d9e" providerId="ADAL" clId="{BE3105E1-33DF-47BF-ADF2-671262DA6320}" dt="2025-04-16T15:47:28.230" v="552" actId="6549"/>
        <pc:sldMkLst>
          <pc:docMk/>
          <pc:sldMk cId="4231785141" sldId="448"/>
        </pc:sldMkLst>
        <pc:spChg chg="mod">
          <ac:chgData name="Roberto Maria Cherchi" userId="9caaf7ae-9a10-46a3-97d5-384e1f150d9e" providerId="ADAL" clId="{BE3105E1-33DF-47BF-ADF2-671262DA6320}" dt="2025-04-16T15:47:28.230" v="552" actId="6549"/>
          <ac:spMkLst>
            <pc:docMk/>
            <pc:sldMk cId="4231785141" sldId="448"/>
            <ac:spMk id="2" creationId="{34623A19-E8BB-2516-9263-7F7913BEAC41}"/>
          </ac:spMkLst>
        </pc:spChg>
      </pc:sldChg>
      <pc:sldChg chg="del">
        <pc:chgData name="Roberto Maria Cherchi" userId="9caaf7ae-9a10-46a3-97d5-384e1f150d9e" providerId="ADAL" clId="{BE3105E1-33DF-47BF-ADF2-671262DA6320}" dt="2025-04-16T15:47:09.102" v="549" actId="47"/>
        <pc:sldMkLst>
          <pc:docMk/>
          <pc:sldMk cId="1823234730" sldId="449"/>
        </pc:sldMkLst>
      </pc:sldChg>
      <pc:sldChg chg="del">
        <pc:chgData name="Roberto Maria Cherchi" userId="9caaf7ae-9a10-46a3-97d5-384e1f150d9e" providerId="ADAL" clId="{BE3105E1-33DF-47BF-ADF2-671262DA6320}" dt="2025-04-16T15:47:02.438" v="547" actId="47"/>
        <pc:sldMkLst>
          <pc:docMk/>
          <pc:sldMk cId="1091285302" sldId="450"/>
        </pc:sldMkLst>
      </pc:sldChg>
      <pc:sldChg chg="del">
        <pc:chgData name="Roberto Maria Cherchi" userId="9caaf7ae-9a10-46a3-97d5-384e1f150d9e" providerId="ADAL" clId="{BE3105E1-33DF-47BF-ADF2-671262DA6320}" dt="2025-04-16T15:47:03.085" v="548" actId="47"/>
        <pc:sldMkLst>
          <pc:docMk/>
          <pc:sldMk cId="2501640699" sldId="451"/>
        </pc:sldMkLst>
      </pc:sldChg>
      <pc:sldChg chg="del">
        <pc:chgData name="Roberto Maria Cherchi" userId="9caaf7ae-9a10-46a3-97d5-384e1f150d9e" providerId="ADAL" clId="{BE3105E1-33DF-47BF-ADF2-671262DA6320}" dt="2025-04-16T15:47:17.188" v="550" actId="47"/>
        <pc:sldMkLst>
          <pc:docMk/>
          <pc:sldMk cId="2885950466" sldId="452"/>
        </pc:sldMkLst>
      </pc:sldChg>
      <pc:sldChg chg="del">
        <pc:chgData name="Roberto Maria Cherchi" userId="9caaf7ae-9a10-46a3-97d5-384e1f150d9e" providerId="ADAL" clId="{BE3105E1-33DF-47BF-ADF2-671262DA6320}" dt="2025-04-16T15:47:19.487" v="551" actId="47"/>
        <pc:sldMkLst>
          <pc:docMk/>
          <pc:sldMk cId="803609377" sldId="453"/>
        </pc:sldMkLst>
      </pc:sldChg>
      <pc:sldChg chg="del">
        <pc:chgData name="Roberto Maria Cherchi" userId="9caaf7ae-9a10-46a3-97d5-384e1f150d9e" providerId="ADAL" clId="{BE3105E1-33DF-47BF-ADF2-671262DA6320}" dt="2025-04-16T15:48:54.244" v="773" actId="47"/>
        <pc:sldMkLst>
          <pc:docMk/>
          <pc:sldMk cId="2679953337" sldId="454"/>
        </pc:sldMkLst>
      </pc:sldChg>
      <pc:sldChg chg="modSp mod">
        <pc:chgData name="Roberto Maria Cherchi" userId="9caaf7ae-9a10-46a3-97d5-384e1f150d9e" providerId="ADAL" clId="{BE3105E1-33DF-47BF-ADF2-671262DA6320}" dt="2025-04-16T15:55:33.821" v="1097" actId="6549"/>
        <pc:sldMkLst>
          <pc:docMk/>
          <pc:sldMk cId="2479637907" sldId="455"/>
        </pc:sldMkLst>
        <pc:spChg chg="mod">
          <ac:chgData name="Roberto Maria Cherchi" userId="9caaf7ae-9a10-46a3-97d5-384e1f150d9e" providerId="ADAL" clId="{BE3105E1-33DF-47BF-ADF2-671262DA6320}" dt="2025-04-16T15:55:33.821" v="1097" actId="6549"/>
          <ac:spMkLst>
            <pc:docMk/>
            <pc:sldMk cId="2479637907" sldId="455"/>
            <ac:spMk id="3" creationId="{00000000-0000-0000-0000-000000000000}"/>
          </ac:spMkLst>
        </pc:spChg>
      </pc:sldChg>
      <pc:sldChg chg="modSp mod">
        <pc:chgData name="Roberto Maria Cherchi" userId="9caaf7ae-9a10-46a3-97d5-384e1f150d9e" providerId="ADAL" clId="{BE3105E1-33DF-47BF-ADF2-671262DA6320}" dt="2025-04-16T15:59:46.200" v="1507" actId="6549"/>
        <pc:sldMkLst>
          <pc:docMk/>
          <pc:sldMk cId="2250515720" sldId="456"/>
        </pc:sldMkLst>
        <pc:spChg chg="mod">
          <ac:chgData name="Roberto Maria Cherchi" userId="9caaf7ae-9a10-46a3-97d5-384e1f150d9e" providerId="ADAL" clId="{BE3105E1-33DF-47BF-ADF2-671262DA6320}" dt="2025-04-16T15:50:48.452" v="823" actId="20577"/>
          <ac:spMkLst>
            <pc:docMk/>
            <pc:sldMk cId="2250515720" sldId="456"/>
            <ac:spMk id="2" creationId="{00000000-0000-0000-0000-000000000000}"/>
          </ac:spMkLst>
        </pc:spChg>
        <pc:spChg chg="mod">
          <ac:chgData name="Roberto Maria Cherchi" userId="9caaf7ae-9a10-46a3-97d5-384e1f150d9e" providerId="ADAL" clId="{BE3105E1-33DF-47BF-ADF2-671262DA6320}" dt="2025-04-16T15:59:46.200" v="1507" actId="6549"/>
          <ac:spMkLst>
            <pc:docMk/>
            <pc:sldMk cId="2250515720" sldId="456"/>
            <ac:spMk id="3" creationId="{00000000-0000-0000-0000-000000000000}"/>
          </ac:spMkLst>
        </pc:spChg>
      </pc:sldChg>
      <pc:sldChg chg="modSp del mod">
        <pc:chgData name="Roberto Maria Cherchi" userId="9caaf7ae-9a10-46a3-97d5-384e1f150d9e" providerId="ADAL" clId="{BE3105E1-33DF-47BF-ADF2-671262DA6320}" dt="2025-04-16T15:59:51.677" v="1508" actId="47"/>
        <pc:sldMkLst>
          <pc:docMk/>
          <pc:sldMk cId="796222706" sldId="457"/>
        </pc:sldMkLst>
        <pc:spChg chg="mod">
          <ac:chgData name="Roberto Maria Cherchi" userId="9caaf7ae-9a10-46a3-97d5-384e1f150d9e" providerId="ADAL" clId="{BE3105E1-33DF-47BF-ADF2-671262DA6320}" dt="2025-04-16T15:58:04.761" v="1193" actId="20577"/>
          <ac:spMkLst>
            <pc:docMk/>
            <pc:sldMk cId="796222706" sldId="457"/>
            <ac:spMk id="3" creationId="{00000000-0000-0000-0000-000000000000}"/>
          </ac:spMkLst>
        </pc:spChg>
      </pc:sldChg>
      <pc:sldChg chg="del">
        <pc:chgData name="Roberto Maria Cherchi" userId="9caaf7ae-9a10-46a3-97d5-384e1f150d9e" providerId="ADAL" clId="{BE3105E1-33DF-47BF-ADF2-671262DA6320}" dt="2025-04-16T15:29:37.189" v="77" actId="47"/>
        <pc:sldMkLst>
          <pc:docMk/>
          <pc:sldMk cId="378948555" sldId="466"/>
        </pc:sldMkLst>
      </pc:sldChg>
      <pc:sldChg chg="del">
        <pc:chgData name="Roberto Maria Cherchi" userId="9caaf7ae-9a10-46a3-97d5-384e1f150d9e" providerId="ADAL" clId="{BE3105E1-33DF-47BF-ADF2-671262DA6320}" dt="2025-04-16T15:29:53.430" v="78" actId="47"/>
        <pc:sldMkLst>
          <pc:docMk/>
          <pc:sldMk cId="1147360313" sldId="474"/>
        </pc:sldMkLst>
      </pc:sldChg>
      <pc:sldChg chg="del">
        <pc:chgData name="Roberto Maria Cherchi" userId="9caaf7ae-9a10-46a3-97d5-384e1f150d9e" providerId="ADAL" clId="{BE3105E1-33DF-47BF-ADF2-671262DA6320}" dt="2025-04-16T15:30:00.396" v="79" actId="47"/>
        <pc:sldMkLst>
          <pc:docMk/>
          <pc:sldMk cId="3160216838" sldId="475"/>
        </pc:sldMkLst>
      </pc:sldChg>
      <pc:sldChg chg="del">
        <pc:chgData name="Roberto Maria Cherchi" userId="9caaf7ae-9a10-46a3-97d5-384e1f150d9e" providerId="ADAL" clId="{BE3105E1-33DF-47BF-ADF2-671262DA6320}" dt="2025-04-16T15:30:01.616" v="80" actId="47"/>
        <pc:sldMkLst>
          <pc:docMk/>
          <pc:sldMk cId="490049562" sldId="476"/>
        </pc:sldMkLst>
      </pc:sldChg>
      <pc:sldChg chg="del">
        <pc:chgData name="Roberto Maria Cherchi" userId="9caaf7ae-9a10-46a3-97d5-384e1f150d9e" providerId="ADAL" clId="{BE3105E1-33DF-47BF-ADF2-671262DA6320}" dt="2025-04-16T15:30:15.515" v="82" actId="47"/>
        <pc:sldMkLst>
          <pc:docMk/>
          <pc:sldMk cId="724882921" sldId="480"/>
        </pc:sldMkLst>
      </pc:sldChg>
      <pc:sldChg chg="del">
        <pc:chgData name="Roberto Maria Cherchi" userId="9caaf7ae-9a10-46a3-97d5-384e1f150d9e" providerId="ADAL" clId="{BE3105E1-33DF-47BF-ADF2-671262DA6320}" dt="2025-04-16T15:30:19.837" v="83" actId="47"/>
        <pc:sldMkLst>
          <pc:docMk/>
          <pc:sldMk cId="4067980853" sldId="482"/>
        </pc:sldMkLst>
      </pc:sldChg>
      <pc:sldChg chg="del">
        <pc:chgData name="Roberto Maria Cherchi" userId="9caaf7ae-9a10-46a3-97d5-384e1f150d9e" providerId="ADAL" clId="{BE3105E1-33DF-47BF-ADF2-671262DA6320}" dt="2025-04-16T15:30:21.159" v="84" actId="47"/>
        <pc:sldMkLst>
          <pc:docMk/>
          <pc:sldMk cId="309403153" sldId="483"/>
        </pc:sldMkLst>
      </pc:sldChg>
      <pc:sldChg chg="del">
        <pc:chgData name="Roberto Maria Cherchi" userId="9caaf7ae-9a10-46a3-97d5-384e1f150d9e" providerId="ADAL" clId="{BE3105E1-33DF-47BF-ADF2-671262DA6320}" dt="2025-04-16T15:30:22.295" v="85" actId="47"/>
        <pc:sldMkLst>
          <pc:docMk/>
          <pc:sldMk cId="2724122103" sldId="484"/>
        </pc:sldMkLst>
      </pc:sldChg>
      <pc:sldChg chg="del">
        <pc:chgData name="Roberto Maria Cherchi" userId="9caaf7ae-9a10-46a3-97d5-384e1f150d9e" providerId="ADAL" clId="{BE3105E1-33DF-47BF-ADF2-671262DA6320}" dt="2025-04-16T15:30:29.092" v="86" actId="47"/>
        <pc:sldMkLst>
          <pc:docMk/>
          <pc:sldMk cId="1697298667" sldId="486"/>
        </pc:sldMkLst>
      </pc:sldChg>
      <pc:sldChg chg="del">
        <pc:chgData name="Roberto Maria Cherchi" userId="9caaf7ae-9a10-46a3-97d5-384e1f150d9e" providerId="ADAL" clId="{BE3105E1-33DF-47BF-ADF2-671262DA6320}" dt="2025-04-16T15:30:30.396" v="87" actId="47"/>
        <pc:sldMkLst>
          <pc:docMk/>
          <pc:sldMk cId="383396352" sldId="487"/>
        </pc:sldMkLst>
      </pc:sldChg>
      <pc:sldChg chg="del">
        <pc:chgData name="Roberto Maria Cherchi" userId="9caaf7ae-9a10-46a3-97d5-384e1f150d9e" providerId="ADAL" clId="{BE3105E1-33DF-47BF-ADF2-671262DA6320}" dt="2025-04-16T15:41:17.954" v="379" actId="47"/>
        <pc:sldMkLst>
          <pc:docMk/>
          <pc:sldMk cId="2395090429" sldId="494"/>
        </pc:sldMkLst>
      </pc:sldChg>
      <pc:sldChg chg="modSp mod">
        <pc:chgData name="Roberto Maria Cherchi" userId="9caaf7ae-9a10-46a3-97d5-384e1f150d9e" providerId="ADAL" clId="{BE3105E1-33DF-47BF-ADF2-671262DA6320}" dt="2025-04-16T15:33:23.577" v="374" actId="255"/>
        <pc:sldMkLst>
          <pc:docMk/>
          <pc:sldMk cId="3187714845" sldId="495"/>
        </pc:sldMkLst>
        <pc:spChg chg="mod">
          <ac:chgData name="Roberto Maria Cherchi" userId="9caaf7ae-9a10-46a3-97d5-384e1f150d9e" providerId="ADAL" clId="{BE3105E1-33DF-47BF-ADF2-671262DA6320}" dt="2025-04-16T15:33:23.577" v="374" actId="255"/>
          <ac:spMkLst>
            <pc:docMk/>
            <pc:sldMk cId="3187714845" sldId="495"/>
            <ac:spMk id="3" creationId="{82C5F9F7-B702-8D8B-D6A3-6F9EAACF7E0F}"/>
          </ac:spMkLst>
        </pc:spChg>
      </pc:sldChg>
      <pc:sldChg chg="del">
        <pc:chgData name="Roberto Maria Cherchi" userId="9caaf7ae-9a10-46a3-97d5-384e1f150d9e" providerId="ADAL" clId="{BE3105E1-33DF-47BF-ADF2-671262DA6320}" dt="2025-04-16T15:41:24.976" v="381" actId="47"/>
        <pc:sldMkLst>
          <pc:docMk/>
          <pc:sldMk cId="351013108" sldId="496"/>
        </pc:sldMkLst>
      </pc:sldChg>
      <pc:sldChg chg="del">
        <pc:chgData name="Roberto Maria Cherchi" userId="9caaf7ae-9a10-46a3-97d5-384e1f150d9e" providerId="ADAL" clId="{BE3105E1-33DF-47BF-ADF2-671262DA6320}" dt="2025-04-16T15:45:36.800" v="534" actId="47"/>
        <pc:sldMkLst>
          <pc:docMk/>
          <pc:sldMk cId="3692071186" sldId="501"/>
        </pc:sldMkLst>
      </pc:sldChg>
      <pc:sldChg chg="del">
        <pc:chgData name="Roberto Maria Cherchi" userId="9caaf7ae-9a10-46a3-97d5-384e1f150d9e" providerId="ADAL" clId="{BE3105E1-33DF-47BF-ADF2-671262DA6320}" dt="2025-04-16T16:00:24.912" v="1509" actId="47"/>
        <pc:sldMkLst>
          <pc:docMk/>
          <pc:sldMk cId="974388740" sldId="505"/>
        </pc:sldMkLst>
      </pc:sldChg>
      <pc:sldChg chg="del">
        <pc:chgData name="Roberto Maria Cherchi" userId="9caaf7ae-9a10-46a3-97d5-384e1f150d9e" providerId="ADAL" clId="{BE3105E1-33DF-47BF-ADF2-671262DA6320}" dt="2025-04-16T16:00:24.912" v="1509" actId="47"/>
        <pc:sldMkLst>
          <pc:docMk/>
          <pc:sldMk cId="1996941534" sldId="506"/>
        </pc:sldMkLst>
      </pc:sldChg>
      <pc:sldChg chg="del">
        <pc:chgData name="Roberto Maria Cherchi" userId="9caaf7ae-9a10-46a3-97d5-384e1f150d9e" providerId="ADAL" clId="{BE3105E1-33DF-47BF-ADF2-671262DA6320}" dt="2025-04-16T16:00:24.912" v="1509" actId="47"/>
        <pc:sldMkLst>
          <pc:docMk/>
          <pc:sldMk cId="2750911523" sldId="507"/>
        </pc:sldMkLst>
      </pc:sldChg>
      <pc:sldChg chg="del">
        <pc:chgData name="Roberto Maria Cherchi" userId="9caaf7ae-9a10-46a3-97d5-384e1f150d9e" providerId="ADAL" clId="{BE3105E1-33DF-47BF-ADF2-671262DA6320}" dt="2025-04-16T15:28:07.415" v="0" actId="47"/>
        <pc:sldMkLst>
          <pc:docMk/>
          <pc:sldMk cId="413424310" sldId="509"/>
        </pc:sldMkLst>
      </pc:sldChg>
      <pc:sldChg chg="del">
        <pc:chgData name="Roberto Maria Cherchi" userId="9caaf7ae-9a10-46a3-97d5-384e1f150d9e" providerId="ADAL" clId="{BE3105E1-33DF-47BF-ADF2-671262DA6320}" dt="2025-04-16T15:41:47.404" v="401" actId="47"/>
        <pc:sldMkLst>
          <pc:docMk/>
          <pc:sldMk cId="4218907890" sldId="510"/>
        </pc:sldMkLst>
      </pc:sldChg>
      <pc:sldChg chg="del">
        <pc:chgData name="Roberto Maria Cherchi" userId="9caaf7ae-9a10-46a3-97d5-384e1f150d9e" providerId="ADAL" clId="{BE3105E1-33DF-47BF-ADF2-671262DA6320}" dt="2025-04-16T15:43:35.876" v="453" actId="2696"/>
        <pc:sldMkLst>
          <pc:docMk/>
          <pc:sldMk cId="1789147440" sldId="511"/>
        </pc:sldMkLst>
      </pc:sldChg>
      <pc:sldChg chg="modSp add del mod">
        <pc:chgData name="Roberto Maria Cherchi" userId="9caaf7ae-9a10-46a3-97d5-384e1f150d9e" providerId="ADAL" clId="{BE3105E1-33DF-47BF-ADF2-671262DA6320}" dt="2025-04-16T15:44:22.560" v="492" actId="47"/>
        <pc:sldMkLst>
          <pc:docMk/>
          <pc:sldMk cId="2933928879" sldId="511"/>
        </pc:sldMkLst>
        <pc:spChg chg="mod">
          <ac:chgData name="Roberto Maria Cherchi" userId="9caaf7ae-9a10-46a3-97d5-384e1f150d9e" providerId="ADAL" clId="{BE3105E1-33DF-47BF-ADF2-671262DA6320}" dt="2025-04-16T15:44:19.994" v="491" actId="20577"/>
          <ac:spMkLst>
            <pc:docMk/>
            <pc:sldMk cId="2933928879" sldId="511"/>
            <ac:spMk id="2" creationId="{6DD6104C-95F8-FDD3-5805-E5888527F430}"/>
          </ac:spMkLst>
        </pc:spChg>
      </pc:sldChg>
      <pc:sldChg chg="modSp mod">
        <pc:chgData name="Roberto Maria Cherchi" userId="9caaf7ae-9a10-46a3-97d5-384e1f150d9e" providerId="ADAL" clId="{BE3105E1-33DF-47BF-ADF2-671262DA6320}" dt="2025-04-16T15:31:01.820" v="89" actId="5793"/>
        <pc:sldMkLst>
          <pc:docMk/>
          <pc:sldMk cId="3760864905" sldId="513"/>
        </pc:sldMkLst>
        <pc:spChg chg="mod">
          <ac:chgData name="Roberto Maria Cherchi" userId="9caaf7ae-9a10-46a3-97d5-384e1f150d9e" providerId="ADAL" clId="{BE3105E1-33DF-47BF-ADF2-671262DA6320}" dt="2025-04-16T15:31:01.820" v="89" actId="5793"/>
          <ac:spMkLst>
            <pc:docMk/>
            <pc:sldMk cId="3760864905" sldId="513"/>
            <ac:spMk id="3" creationId="{00000000-0000-0000-0000-000000000000}"/>
          </ac:spMkLst>
        </pc:spChg>
      </pc:sldChg>
      <pc:sldChg chg="modSp mod">
        <pc:chgData name="Roberto Maria Cherchi" userId="9caaf7ae-9a10-46a3-97d5-384e1f150d9e" providerId="ADAL" clId="{BE3105E1-33DF-47BF-ADF2-671262DA6320}" dt="2025-04-16T15:31:40.541" v="187" actId="27636"/>
        <pc:sldMkLst>
          <pc:docMk/>
          <pc:sldMk cId="1911641874" sldId="515"/>
        </pc:sldMkLst>
        <pc:spChg chg="mod">
          <ac:chgData name="Roberto Maria Cherchi" userId="9caaf7ae-9a10-46a3-97d5-384e1f150d9e" providerId="ADAL" clId="{BE3105E1-33DF-47BF-ADF2-671262DA6320}" dt="2025-04-16T15:31:40.541" v="187" actId="27636"/>
          <ac:spMkLst>
            <pc:docMk/>
            <pc:sldMk cId="1911641874" sldId="515"/>
            <ac:spMk id="3" creationId="{1233F68D-3AAB-0C18-3637-7B885FD93843}"/>
          </ac:spMkLst>
        </pc:spChg>
      </pc:sldChg>
      <pc:sldChg chg="modSp mod">
        <pc:chgData name="Roberto Maria Cherchi" userId="9caaf7ae-9a10-46a3-97d5-384e1f150d9e" providerId="ADAL" clId="{BE3105E1-33DF-47BF-ADF2-671262DA6320}" dt="2025-04-16T15:32:44.891" v="372" actId="113"/>
        <pc:sldMkLst>
          <pc:docMk/>
          <pc:sldMk cId="1287805968" sldId="516"/>
        </pc:sldMkLst>
        <pc:spChg chg="mod">
          <ac:chgData name="Roberto Maria Cherchi" userId="9caaf7ae-9a10-46a3-97d5-384e1f150d9e" providerId="ADAL" clId="{BE3105E1-33DF-47BF-ADF2-671262DA6320}" dt="2025-04-16T15:32:44.891" v="372" actId="113"/>
          <ac:spMkLst>
            <pc:docMk/>
            <pc:sldMk cId="1287805968" sldId="516"/>
            <ac:spMk id="3" creationId="{917E8689-8CCC-5087-523C-276A247B57F2}"/>
          </ac:spMkLst>
        </pc:spChg>
      </pc:sldChg>
      <pc:sldChg chg="del">
        <pc:chgData name="Roberto Maria Cherchi" userId="9caaf7ae-9a10-46a3-97d5-384e1f150d9e" providerId="ADAL" clId="{BE3105E1-33DF-47BF-ADF2-671262DA6320}" dt="2025-04-16T15:41:17.365" v="378" actId="47"/>
        <pc:sldMkLst>
          <pc:docMk/>
          <pc:sldMk cId="1629777398" sldId="522"/>
        </pc:sldMkLst>
      </pc:sldChg>
      <pc:sldChg chg="del">
        <pc:chgData name="Roberto Maria Cherchi" userId="9caaf7ae-9a10-46a3-97d5-384e1f150d9e" providerId="ADAL" clId="{BE3105E1-33DF-47BF-ADF2-671262DA6320}" dt="2025-04-16T15:44:46.513" v="533" actId="47"/>
        <pc:sldMkLst>
          <pc:docMk/>
          <pc:sldMk cId="3733334679" sldId="523"/>
        </pc:sldMkLst>
      </pc:sldChg>
      <pc:sldChg chg="modSp mod">
        <pc:chgData name="Roberto Maria Cherchi" userId="9caaf7ae-9a10-46a3-97d5-384e1f150d9e" providerId="ADAL" clId="{BE3105E1-33DF-47BF-ADF2-671262DA6320}" dt="2025-04-16T15:42:25.370" v="420" actId="6549"/>
        <pc:sldMkLst>
          <pc:docMk/>
          <pc:sldMk cId="1255253774" sldId="528"/>
        </pc:sldMkLst>
        <pc:spChg chg="mod">
          <ac:chgData name="Roberto Maria Cherchi" userId="9caaf7ae-9a10-46a3-97d5-384e1f150d9e" providerId="ADAL" clId="{BE3105E1-33DF-47BF-ADF2-671262DA6320}" dt="2025-04-16T15:42:25.370" v="420" actId="6549"/>
          <ac:spMkLst>
            <pc:docMk/>
            <pc:sldMk cId="1255253774" sldId="528"/>
            <ac:spMk id="3" creationId="{00000000-0000-0000-0000-000000000000}"/>
          </ac:spMkLst>
        </pc:spChg>
      </pc:sldChg>
      <pc:sldChg chg="del">
        <pc:chgData name="Roberto Maria Cherchi" userId="9caaf7ae-9a10-46a3-97d5-384e1f150d9e" providerId="ADAL" clId="{BE3105E1-33DF-47BF-ADF2-671262DA6320}" dt="2025-04-16T15:49:00.027" v="774" actId="47"/>
        <pc:sldMkLst>
          <pc:docMk/>
          <pc:sldMk cId="722662267" sldId="529"/>
        </pc:sldMkLst>
      </pc:sldChg>
      <pc:sldChg chg="modSp mod">
        <pc:chgData name="Roberto Maria Cherchi" userId="9caaf7ae-9a10-46a3-97d5-384e1f150d9e" providerId="ADAL" clId="{BE3105E1-33DF-47BF-ADF2-671262DA6320}" dt="2025-04-16T15:56:31.318" v="1161" actId="207"/>
        <pc:sldMkLst>
          <pc:docMk/>
          <pc:sldMk cId="2769176224" sldId="530"/>
        </pc:sldMkLst>
        <pc:spChg chg="mod">
          <ac:chgData name="Roberto Maria Cherchi" userId="9caaf7ae-9a10-46a3-97d5-384e1f150d9e" providerId="ADAL" clId="{BE3105E1-33DF-47BF-ADF2-671262DA6320}" dt="2025-04-16T15:56:31.318" v="1161" actId="207"/>
          <ac:spMkLst>
            <pc:docMk/>
            <pc:sldMk cId="2769176224" sldId="530"/>
            <ac:spMk id="2" creationId="{D5621D19-5F40-0081-4975-AE288D31A49F}"/>
          </ac:spMkLst>
        </pc:spChg>
        <pc:spChg chg="mod">
          <ac:chgData name="Roberto Maria Cherchi" userId="9caaf7ae-9a10-46a3-97d5-384e1f150d9e" providerId="ADAL" clId="{BE3105E1-33DF-47BF-ADF2-671262DA6320}" dt="2025-04-16T15:56:26.940" v="1160" actId="20577"/>
          <ac:spMkLst>
            <pc:docMk/>
            <pc:sldMk cId="2769176224" sldId="530"/>
            <ac:spMk id="3" creationId="{7E91123F-9D2A-9A68-DA04-99B0E8F1C21F}"/>
          </ac:spMkLst>
        </pc:spChg>
      </pc:sldChg>
      <pc:sldChg chg="modSp new mod">
        <pc:chgData name="Roberto Maria Cherchi" userId="9caaf7ae-9a10-46a3-97d5-384e1f150d9e" providerId="ADAL" clId="{BE3105E1-33DF-47BF-ADF2-671262DA6320}" dt="2025-04-16T15:32:37.388" v="370" actId="207"/>
        <pc:sldMkLst>
          <pc:docMk/>
          <pc:sldMk cId="886993088" sldId="533"/>
        </pc:sldMkLst>
        <pc:spChg chg="mod">
          <ac:chgData name="Roberto Maria Cherchi" userId="9caaf7ae-9a10-46a3-97d5-384e1f150d9e" providerId="ADAL" clId="{BE3105E1-33DF-47BF-ADF2-671262DA6320}" dt="2025-04-16T15:32:37.388" v="370" actId="207"/>
          <ac:spMkLst>
            <pc:docMk/>
            <pc:sldMk cId="886993088" sldId="533"/>
            <ac:spMk id="2" creationId="{7D5D909E-66A9-CBD3-24C3-418723290D6B}"/>
          </ac:spMkLst>
        </pc:spChg>
        <pc:spChg chg="mod">
          <ac:chgData name="Roberto Maria Cherchi" userId="9caaf7ae-9a10-46a3-97d5-384e1f150d9e" providerId="ADAL" clId="{BE3105E1-33DF-47BF-ADF2-671262DA6320}" dt="2025-04-16T15:32:31.970" v="369" actId="20577"/>
          <ac:spMkLst>
            <pc:docMk/>
            <pc:sldMk cId="886993088" sldId="533"/>
            <ac:spMk id="3" creationId="{5AE93E6B-83DB-723E-E642-17FF5EB8FA55}"/>
          </ac:spMkLst>
        </pc:spChg>
      </pc:sldChg>
      <pc:sldChg chg="modSp new mod">
        <pc:chgData name="Roberto Maria Cherchi" userId="9caaf7ae-9a10-46a3-97d5-384e1f150d9e" providerId="ADAL" clId="{BE3105E1-33DF-47BF-ADF2-671262DA6320}" dt="2025-04-16T15:42:48.620" v="451" actId="122"/>
        <pc:sldMkLst>
          <pc:docMk/>
          <pc:sldMk cId="294168411" sldId="534"/>
        </pc:sldMkLst>
        <pc:spChg chg="mod">
          <ac:chgData name="Roberto Maria Cherchi" userId="9caaf7ae-9a10-46a3-97d5-384e1f150d9e" providerId="ADAL" clId="{BE3105E1-33DF-47BF-ADF2-671262DA6320}" dt="2025-04-16T15:42:48.620" v="451" actId="122"/>
          <ac:spMkLst>
            <pc:docMk/>
            <pc:sldMk cId="294168411" sldId="534"/>
            <ac:spMk id="3" creationId="{31DFD385-F5EE-8F39-A0EC-BF56F40CB9CF}"/>
          </ac:spMkLst>
        </pc:spChg>
      </pc:sldChg>
      <pc:sldChg chg="modSp new mod">
        <pc:chgData name="Roberto Maria Cherchi" userId="9caaf7ae-9a10-46a3-97d5-384e1f150d9e" providerId="ADAL" clId="{BE3105E1-33DF-47BF-ADF2-671262DA6320}" dt="2025-04-16T15:44:35.931" v="531" actId="122"/>
        <pc:sldMkLst>
          <pc:docMk/>
          <pc:sldMk cId="1408855583" sldId="535"/>
        </pc:sldMkLst>
        <pc:spChg chg="mod">
          <ac:chgData name="Roberto Maria Cherchi" userId="9caaf7ae-9a10-46a3-97d5-384e1f150d9e" providerId="ADAL" clId="{BE3105E1-33DF-47BF-ADF2-671262DA6320}" dt="2025-04-16T15:44:35.931" v="531" actId="122"/>
          <ac:spMkLst>
            <pc:docMk/>
            <pc:sldMk cId="1408855583" sldId="535"/>
            <ac:spMk id="3" creationId="{2487B89F-511A-2454-A926-997D79B827A5}"/>
          </ac:spMkLst>
        </pc:spChg>
      </pc:sldChg>
      <pc:sldChg chg="new del">
        <pc:chgData name="Roberto Maria Cherchi" userId="9caaf7ae-9a10-46a3-97d5-384e1f150d9e" providerId="ADAL" clId="{BE3105E1-33DF-47BF-ADF2-671262DA6320}" dt="2025-04-16T15:43:42.291" v="455" actId="47"/>
        <pc:sldMkLst>
          <pc:docMk/>
          <pc:sldMk cId="3622108088" sldId="535"/>
        </pc:sldMkLst>
      </pc:sldChg>
      <pc:sldChg chg="modSp new mod">
        <pc:chgData name="Roberto Maria Cherchi" userId="9caaf7ae-9a10-46a3-97d5-384e1f150d9e" providerId="ADAL" clId="{BE3105E1-33DF-47BF-ADF2-671262DA6320}" dt="2025-04-16T15:48:51.438" v="772" actId="20577"/>
        <pc:sldMkLst>
          <pc:docMk/>
          <pc:sldMk cId="3221286180" sldId="536"/>
        </pc:sldMkLst>
        <pc:spChg chg="mod">
          <ac:chgData name="Roberto Maria Cherchi" userId="9caaf7ae-9a10-46a3-97d5-384e1f150d9e" providerId="ADAL" clId="{BE3105E1-33DF-47BF-ADF2-671262DA6320}" dt="2025-04-16T15:48:00.489" v="553"/>
          <ac:spMkLst>
            <pc:docMk/>
            <pc:sldMk cId="3221286180" sldId="536"/>
            <ac:spMk id="2" creationId="{0473CC3A-A9F1-D491-145C-7FB28A99E52A}"/>
          </ac:spMkLst>
        </pc:spChg>
        <pc:spChg chg="mod">
          <ac:chgData name="Roberto Maria Cherchi" userId="9caaf7ae-9a10-46a3-97d5-384e1f150d9e" providerId="ADAL" clId="{BE3105E1-33DF-47BF-ADF2-671262DA6320}" dt="2025-04-16T15:48:51.438" v="772" actId="20577"/>
          <ac:spMkLst>
            <pc:docMk/>
            <pc:sldMk cId="3221286180" sldId="536"/>
            <ac:spMk id="3" creationId="{1C5B85C9-1532-7EE1-2D63-3F21AE2BC958}"/>
          </ac:spMkLst>
        </pc:spChg>
      </pc:sldChg>
      <pc:sldChg chg="modSp new mod">
        <pc:chgData name="Roberto Maria Cherchi" userId="9caaf7ae-9a10-46a3-97d5-384e1f150d9e" providerId="ADAL" clId="{BE3105E1-33DF-47BF-ADF2-671262DA6320}" dt="2025-04-16T15:53:37.731" v="854" actId="207"/>
        <pc:sldMkLst>
          <pc:docMk/>
          <pc:sldMk cId="1723627388" sldId="537"/>
        </pc:sldMkLst>
        <pc:spChg chg="mod">
          <ac:chgData name="Roberto Maria Cherchi" userId="9caaf7ae-9a10-46a3-97d5-384e1f150d9e" providerId="ADAL" clId="{BE3105E1-33DF-47BF-ADF2-671262DA6320}" dt="2025-04-16T15:49:31.646" v="787" actId="20578"/>
          <ac:spMkLst>
            <pc:docMk/>
            <pc:sldMk cId="1723627388" sldId="537"/>
            <ac:spMk id="2" creationId="{9178B1EC-58A6-2FCE-05BB-21841F67B8BD}"/>
          </ac:spMkLst>
        </pc:spChg>
        <pc:spChg chg="mod">
          <ac:chgData name="Roberto Maria Cherchi" userId="9caaf7ae-9a10-46a3-97d5-384e1f150d9e" providerId="ADAL" clId="{BE3105E1-33DF-47BF-ADF2-671262DA6320}" dt="2025-04-16T15:53:37.731" v="854" actId="207"/>
          <ac:spMkLst>
            <pc:docMk/>
            <pc:sldMk cId="1723627388" sldId="537"/>
            <ac:spMk id="3" creationId="{64A06DA7-59EC-541E-6A3F-3F534B594F8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E95D60-98D0-185D-6BE0-410F33246AE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911F895-19F1-013E-AB68-8E29B797F5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92B2154-0E1F-381C-589E-43791EECBA2D}"/>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37BDA5D4-F804-E71C-F332-E0D414FE2D6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96A699-2298-4204-B204-74776F34EA5E}"/>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1914078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E73327-59D6-B887-DD35-BA0543BCF00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6D21E72-1682-F71D-D3C2-C14072FC408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6DA0BEE-B73A-8235-185C-93E3910DB952}"/>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02D935B2-6F10-33E7-C272-9B1415DC8B6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3140BE2-7C62-665D-1641-19DE2348AE78}"/>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358019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45479CB1-11C6-1CE6-F9E7-4048833A1C4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542CD7F-8495-4790-79B1-18A30C722E60}"/>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E94322-35EE-07D0-EF50-8B821FA1914C}"/>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FF61839F-D82C-9998-17A7-F6B307EA48A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A6F7D67-EF4D-1C9C-4854-B386B09E4C24}"/>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2051340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ECEC67-12DC-7739-A2D7-11829F1D6D5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F9D3599-C1A7-8548-3A55-7D3C88853BF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03807B-849A-A851-88ED-C85F4089D780}"/>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0B44DBD9-0757-6C31-FF04-D6EDDB57186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FA8AB3C-CEF7-A2FF-25A1-F96E4AC2ED46}"/>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2419131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F03CA3-C866-3C90-8439-DB8558ADA2D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BD1E2AB-8AA4-1194-9783-02A7B4E9A10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78DD988-D6E3-6249-BB2E-0D67407DDFD7}"/>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C6AFF570-7E1D-5DA2-7E5D-4F532F998A5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45BC6D0-93E6-B191-0BE3-6D2EC387E6AF}"/>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671182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32FC9D-1D92-AE32-FF7F-DC442DF3C14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A705C6E-9BB3-5608-89B5-2870AB1E1C6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8E25AB51-54B9-FEE9-E703-A30EFFEA1F9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2940193-5519-977E-1BC7-6D7A23958B5B}"/>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6" name="Segnaposto piè di pagina 5">
            <a:extLst>
              <a:ext uri="{FF2B5EF4-FFF2-40B4-BE49-F238E27FC236}">
                <a16:creationId xmlns:a16="http://schemas.microsoft.com/office/drawing/2014/main" id="{1A7E188D-A57D-09FA-341C-07ADF010242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8DAEF1E-1B05-32BB-F2FE-C9CF561FF3E3}"/>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102992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368C1B-DFC5-13FC-8D52-3B996DEFE68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DAA4052-D82F-B117-4C49-374EF28026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6F5F6DF-0927-0A5A-B92B-0E97FF52EB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EA4C90-04B3-2F65-9A04-09BD3E3782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D84F36A-44D0-8869-C5B7-750915CCB71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8C41D6A1-7B4B-67D1-4DA3-C2781D15487B}"/>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8" name="Segnaposto piè di pagina 7">
            <a:extLst>
              <a:ext uri="{FF2B5EF4-FFF2-40B4-BE49-F238E27FC236}">
                <a16:creationId xmlns:a16="http://schemas.microsoft.com/office/drawing/2014/main" id="{66F75571-FF85-0304-8447-EF897E49D8B3}"/>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B6B3265-D77A-0141-329A-9BC520DF58EC}"/>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2107127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1F13CF-536A-AB70-9669-BF77BDBA1147}"/>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C0C6A3D-3672-4B2D-B2E7-D48EBD4703A6}"/>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4" name="Segnaposto piè di pagina 3">
            <a:extLst>
              <a:ext uri="{FF2B5EF4-FFF2-40B4-BE49-F238E27FC236}">
                <a16:creationId xmlns:a16="http://schemas.microsoft.com/office/drawing/2014/main" id="{3685CC29-B78B-150F-15F8-4BBA4EB153FF}"/>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CA979DE-91C2-2BCD-ED63-C478C1E39F80}"/>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3972277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4ACAEF0-D428-3C7F-C2B5-95CC7CC79A24}"/>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3" name="Segnaposto piè di pagina 2">
            <a:extLst>
              <a:ext uri="{FF2B5EF4-FFF2-40B4-BE49-F238E27FC236}">
                <a16:creationId xmlns:a16="http://schemas.microsoft.com/office/drawing/2014/main" id="{18DC9F7E-2FC8-D4DB-DF4E-ACA50430E7F1}"/>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CFEBD412-68F3-1CA5-CE75-58AC92FA9609}"/>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759781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F859A4-2D51-44CA-DFA8-EA5B7395645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D7FA0AB-EE8F-16BA-ED43-78D06D132F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485495D-8961-216A-8069-68BB54D721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68272C7-C8C6-C2F3-322C-C25A30BA80FE}"/>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6" name="Segnaposto piè di pagina 5">
            <a:extLst>
              <a:ext uri="{FF2B5EF4-FFF2-40B4-BE49-F238E27FC236}">
                <a16:creationId xmlns:a16="http://schemas.microsoft.com/office/drawing/2014/main" id="{423E5073-A8C1-CC60-B13E-1DDF2D5457F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B1C541F-BD79-885E-0833-FD61D756808F}"/>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84724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895B94-EEE8-CD08-6BC7-B2B37FFA76A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C9C71F8-DF73-7DF6-5AFB-2F021FB893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3471A05-3108-F764-78F4-500D016AD4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3DDC568-B39C-9B23-E7DC-2450642DC27E}"/>
              </a:ext>
            </a:extLst>
          </p:cNvPr>
          <p:cNvSpPr>
            <a:spLocks noGrp="1"/>
          </p:cNvSpPr>
          <p:nvPr>
            <p:ph type="dt" sz="half" idx="10"/>
          </p:nvPr>
        </p:nvSpPr>
        <p:spPr/>
        <p:txBody>
          <a:bodyPr/>
          <a:lstStyle/>
          <a:p>
            <a:fld id="{C6D832CD-51B7-4C08-AE1A-4607709F5E8E}" type="datetimeFigureOut">
              <a:rPr lang="it-IT" smtClean="0"/>
              <a:t>17/04/2025</a:t>
            </a:fld>
            <a:endParaRPr lang="it-IT"/>
          </a:p>
        </p:txBody>
      </p:sp>
      <p:sp>
        <p:nvSpPr>
          <p:cNvPr id="6" name="Segnaposto piè di pagina 5">
            <a:extLst>
              <a:ext uri="{FF2B5EF4-FFF2-40B4-BE49-F238E27FC236}">
                <a16:creationId xmlns:a16="http://schemas.microsoft.com/office/drawing/2014/main" id="{0431F60C-22A4-158D-206F-1A8FDD9AEA5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1EC214F-0DF7-A395-D81C-5646694B6EF2}"/>
              </a:ext>
            </a:extLst>
          </p:cNvPr>
          <p:cNvSpPr>
            <a:spLocks noGrp="1"/>
          </p:cNvSpPr>
          <p:nvPr>
            <p:ph type="sldNum" sz="quarter" idx="12"/>
          </p:nvPr>
        </p:nvSpPr>
        <p:spPr/>
        <p:txBody>
          <a:bodyPr/>
          <a:lstStyle/>
          <a:p>
            <a:fld id="{D34DCC99-B6D3-41FC-A635-5DB3624DB4E3}" type="slidenum">
              <a:rPr lang="it-IT" smtClean="0"/>
              <a:t>‹N›</a:t>
            </a:fld>
            <a:endParaRPr lang="it-IT"/>
          </a:p>
        </p:txBody>
      </p:sp>
    </p:spTree>
    <p:extLst>
      <p:ext uri="{BB962C8B-B14F-4D97-AF65-F5344CB8AC3E}">
        <p14:creationId xmlns:p14="http://schemas.microsoft.com/office/powerpoint/2010/main" val="343595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B5147FC-4BD3-5CA0-0D56-31840DCD98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F08C2CD-8425-97B0-DD49-D47DEC588F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3731F6D-92DE-78FF-93A4-A66207F409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6D832CD-51B7-4C08-AE1A-4607709F5E8E}" type="datetimeFigureOut">
              <a:rPr lang="it-IT" smtClean="0"/>
              <a:t>17/04/2025</a:t>
            </a:fld>
            <a:endParaRPr lang="it-IT"/>
          </a:p>
        </p:txBody>
      </p:sp>
      <p:sp>
        <p:nvSpPr>
          <p:cNvPr id="5" name="Segnaposto piè di pagina 4">
            <a:extLst>
              <a:ext uri="{FF2B5EF4-FFF2-40B4-BE49-F238E27FC236}">
                <a16:creationId xmlns:a16="http://schemas.microsoft.com/office/drawing/2014/main" id="{B8949511-0714-567F-982F-CDE62C426B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A67264E7-DEF5-B2EF-7442-FBD375D0D7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34DCC99-B6D3-41FC-A635-5DB3624DB4E3}" type="slidenum">
              <a:rPr lang="it-IT" smtClean="0"/>
              <a:t>‹N›</a:t>
            </a:fld>
            <a:endParaRPr lang="it-IT"/>
          </a:p>
        </p:txBody>
      </p:sp>
    </p:spTree>
    <p:extLst>
      <p:ext uri="{BB962C8B-B14F-4D97-AF65-F5344CB8AC3E}">
        <p14:creationId xmlns:p14="http://schemas.microsoft.com/office/powerpoint/2010/main" val="628909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senato.it/1025?sezione=120&amp;articolo_numero_articolo=24" TargetMode="External"/><Relationship Id="rId2" Type="http://schemas.openxmlformats.org/officeDocument/2006/relationships/hyperlink" Target="https://www.senato.it/1025?sezione=132&amp;articolo_numero_articolo=100" TargetMode="External"/><Relationship Id="rId1" Type="http://schemas.openxmlformats.org/officeDocument/2006/relationships/slideLayout" Target="../slideLayouts/slideLayout2.xml"/><Relationship Id="rId6" Type="http://schemas.openxmlformats.org/officeDocument/2006/relationships/hyperlink" Target="https://www.senato.it/1025?sezione=136&amp;articolo_numero_articolo=125" TargetMode="External"/><Relationship Id="rId5" Type="http://schemas.openxmlformats.org/officeDocument/2006/relationships/hyperlink" Target="https://www.senato.it/1025?sezione=135&amp;articolo_numero_articolo=113" TargetMode="External"/><Relationship Id="rId4" Type="http://schemas.openxmlformats.org/officeDocument/2006/relationships/hyperlink" Target="https://www.senato.it/1025?sezione=135&amp;articolo_numero_articolo=111"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30FE21-6A8F-5C95-9773-A8EE9F70145D}"/>
              </a:ext>
            </a:extLst>
          </p:cNvPr>
          <p:cNvSpPr>
            <a:spLocks noGrp="1"/>
          </p:cNvSpPr>
          <p:nvPr>
            <p:ph type="title"/>
          </p:nvPr>
        </p:nvSpPr>
        <p:spPr>
          <a:xfrm>
            <a:off x="838200" y="500062"/>
            <a:ext cx="10515600" cy="1325563"/>
          </a:xfrm>
        </p:spPr>
        <p:txBody>
          <a:bodyPr>
            <a:normAutofit fontScale="90000"/>
          </a:bodyPr>
          <a:lstStyle/>
          <a:p>
            <a:r>
              <a:rPr lang="it-IT" dirty="0"/>
              <a:t>Amministrazione </a:t>
            </a:r>
            <a:r>
              <a:rPr lang="it-IT" dirty="0">
                <a:solidFill>
                  <a:srgbClr val="FF0000"/>
                </a:solidFill>
              </a:rPr>
              <a:t>in senso oggettivo </a:t>
            </a:r>
            <a:r>
              <a:rPr lang="it-IT" dirty="0"/>
              <a:t>(cosa è l’amministrazione pubblica). </a:t>
            </a:r>
          </a:p>
        </p:txBody>
      </p:sp>
      <p:sp>
        <p:nvSpPr>
          <p:cNvPr id="3" name="Segnaposto contenuto 2">
            <a:extLst>
              <a:ext uri="{FF2B5EF4-FFF2-40B4-BE49-F238E27FC236}">
                <a16:creationId xmlns:a16="http://schemas.microsoft.com/office/drawing/2014/main" id="{517AAA2B-0C44-397B-A858-047040F91442}"/>
              </a:ext>
            </a:extLst>
          </p:cNvPr>
          <p:cNvSpPr>
            <a:spLocks noGrp="1"/>
          </p:cNvSpPr>
          <p:nvPr>
            <p:ph idx="1"/>
          </p:nvPr>
        </p:nvSpPr>
        <p:spPr/>
        <p:txBody>
          <a:bodyPr>
            <a:normAutofit fontScale="92500"/>
          </a:bodyPr>
          <a:lstStyle/>
          <a:p>
            <a:pPr marL="0" indent="0">
              <a:buNone/>
            </a:pPr>
            <a:endParaRPr lang="it-IT" dirty="0"/>
          </a:p>
          <a:p>
            <a:pPr marL="0" indent="0" algn="just">
              <a:buNone/>
            </a:pPr>
            <a:r>
              <a:rPr lang="it-IT" sz="4000" dirty="0"/>
              <a:t>L’amministrazione pubblica è dalla legge investita della cura dei più vari interessi: es. ordinato sviluppo del territorio, tutela dell’ambiente e dei beni culturali, erogazione dell’istruzione, di prestazioni sanitarie e sociali</a:t>
            </a:r>
          </a:p>
        </p:txBody>
      </p:sp>
    </p:spTree>
    <p:extLst>
      <p:ext uri="{BB962C8B-B14F-4D97-AF65-F5344CB8AC3E}">
        <p14:creationId xmlns:p14="http://schemas.microsoft.com/office/powerpoint/2010/main" val="2164278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7813EC-95AC-1EC2-5F63-FD087F871064}"/>
              </a:ext>
            </a:extLst>
          </p:cNvPr>
          <p:cNvSpPr>
            <a:spLocks noGrp="1"/>
          </p:cNvSpPr>
          <p:nvPr>
            <p:ph type="title"/>
          </p:nvPr>
        </p:nvSpPr>
        <p:spPr/>
        <p:txBody>
          <a:bodyPr>
            <a:normAutofit fontScale="90000"/>
          </a:bodyPr>
          <a:lstStyle/>
          <a:p>
            <a:r>
              <a:rPr lang="it-IT" dirty="0"/>
              <a:t>Principio di legalità e funzione amministrativa: </a:t>
            </a:r>
            <a:r>
              <a:rPr lang="it-IT" dirty="0">
                <a:solidFill>
                  <a:srgbClr val="FF0000"/>
                </a:solidFill>
              </a:rPr>
              <a:t>manifestazioni di volontà</a:t>
            </a:r>
          </a:p>
        </p:txBody>
      </p:sp>
      <p:sp>
        <p:nvSpPr>
          <p:cNvPr id="3" name="Segnaposto contenuto 2">
            <a:extLst>
              <a:ext uri="{FF2B5EF4-FFF2-40B4-BE49-F238E27FC236}">
                <a16:creationId xmlns:a16="http://schemas.microsoft.com/office/drawing/2014/main" id="{B0F21989-1E09-8F84-A329-D7FA4D47EE2F}"/>
              </a:ext>
            </a:extLst>
          </p:cNvPr>
          <p:cNvSpPr>
            <a:spLocks noGrp="1"/>
          </p:cNvSpPr>
          <p:nvPr>
            <p:ph idx="1"/>
          </p:nvPr>
        </p:nvSpPr>
        <p:spPr/>
        <p:txBody>
          <a:bodyPr>
            <a:normAutofit fontScale="92500" lnSpcReduction="20000"/>
          </a:bodyPr>
          <a:lstStyle/>
          <a:p>
            <a:pPr marL="0" indent="0">
              <a:buNone/>
            </a:pPr>
            <a:endParaRPr lang="it-IT" dirty="0"/>
          </a:p>
          <a:p>
            <a:pPr marL="0" indent="0" algn="just">
              <a:buNone/>
            </a:pPr>
            <a:r>
              <a:rPr lang="it-IT" dirty="0"/>
              <a:t>La legge disciplina il modo in cui la PA manifesta la propria volontà, gli conferisce cioè il potere di adottare </a:t>
            </a:r>
            <a:r>
              <a:rPr lang="it-IT" dirty="0">
                <a:solidFill>
                  <a:srgbClr val="FF0000"/>
                </a:solidFill>
              </a:rPr>
              <a:t>provvedimenti, atti amministrativi generali, e regolamenti</a:t>
            </a:r>
            <a:r>
              <a:rPr lang="it-IT" dirty="0"/>
              <a:t> ciò che i soggetti privati possono, non possono e devono fare (facoltà divieti obblighi).</a:t>
            </a:r>
          </a:p>
          <a:p>
            <a:pPr marL="0" indent="0" algn="just">
              <a:buNone/>
            </a:pPr>
            <a:endParaRPr lang="it-IT" dirty="0"/>
          </a:p>
          <a:p>
            <a:pPr marL="0" indent="0" algn="just">
              <a:buNone/>
            </a:pPr>
            <a:r>
              <a:rPr lang="it-IT" dirty="0"/>
              <a:t>In questi casi, la PA esercita poteri che la legge gli conferisce: agisce in modo </a:t>
            </a:r>
            <a:r>
              <a:rPr lang="it-IT" dirty="0">
                <a:solidFill>
                  <a:srgbClr val="FF0000"/>
                </a:solidFill>
              </a:rPr>
              <a:t>autoritativo, unilaterale e imperativo</a:t>
            </a:r>
            <a:r>
              <a:rPr lang="it-IT" dirty="0"/>
              <a:t>, costituendo modificando o estinguendo situazioni giuridiche soggettive nella sfera giuridica del destinatario. </a:t>
            </a:r>
          </a:p>
          <a:p>
            <a:pPr marL="0" indent="0" algn="just">
              <a:buNone/>
            </a:pPr>
            <a:endParaRPr lang="it-IT" dirty="0"/>
          </a:p>
          <a:p>
            <a:pPr marL="0" indent="0">
              <a:buNone/>
            </a:pPr>
            <a:endParaRPr lang="it-IT" dirty="0"/>
          </a:p>
          <a:p>
            <a:pPr marL="0" indent="0">
              <a:buNone/>
            </a:pPr>
            <a:endParaRPr lang="it-IT" dirty="0"/>
          </a:p>
        </p:txBody>
      </p:sp>
    </p:spTree>
    <p:extLst>
      <p:ext uri="{BB962C8B-B14F-4D97-AF65-F5344CB8AC3E}">
        <p14:creationId xmlns:p14="http://schemas.microsoft.com/office/powerpoint/2010/main" val="358742601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0E8420-A985-6264-B941-0F82DED595A8}"/>
              </a:ext>
            </a:extLst>
          </p:cNvPr>
          <p:cNvSpPr>
            <a:spLocks noGrp="1"/>
          </p:cNvSpPr>
          <p:nvPr>
            <p:ph type="title"/>
          </p:nvPr>
        </p:nvSpPr>
        <p:spPr/>
        <p:txBody>
          <a:bodyPr/>
          <a:lstStyle/>
          <a:p>
            <a:r>
              <a:rPr lang="it-IT" dirty="0"/>
              <a:t>Peculiarità del processo alla corte dei conti</a:t>
            </a:r>
          </a:p>
        </p:txBody>
      </p:sp>
      <p:sp>
        <p:nvSpPr>
          <p:cNvPr id="3" name="Segnaposto contenuto 2">
            <a:extLst>
              <a:ext uri="{FF2B5EF4-FFF2-40B4-BE49-F238E27FC236}">
                <a16:creationId xmlns:a16="http://schemas.microsoft.com/office/drawing/2014/main" id="{7867548F-F9DB-F139-2086-0705852B69E0}"/>
              </a:ext>
            </a:extLst>
          </p:cNvPr>
          <p:cNvSpPr>
            <a:spLocks noGrp="1"/>
          </p:cNvSpPr>
          <p:nvPr>
            <p:ph idx="1"/>
          </p:nvPr>
        </p:nvSpPr>
        <p:spPr/>
        <p:txBody>
          <a:bodyPr>
            <a:normAutofit/>
          </a:bodyPr>
          <a:lstStyle/>
          <a:p>
            <a:pPr marL="0" indent="0" algn="just">
              <a:buNone/>
            </a:pPr>
            <a:r>
              <a:rPr lang="it-IT" dirty="0"/>
              <a:t>La peculiarità del processo dipende</a:t>
            </a:r>
          </a:p>
          <a:p>
            <a:pPr marL="514350" indent="-514350" algn="just">
              <a:buAutoNum type="arabicParenR"/>
            </a:pPr>
            <a:r>
              <a:rPr lang="it-IT" dirty="0"/>
              <a:t>Dal fatto che è una sorta di sintesi tra </a:t>
            </a:r>
            <a:r>
              <a:rPr lang="it-IT" dirty="0">
                <a:solidFill>
                  <a:srgbClr val="FF0000"/>
                </a:solidFill>
              </a:rPr>
              <a:t>processo civile </a:t>
            </a:r>
            <a:r>
              <a:rPr lang="it-IT" dirty="0"/>
              <a:t>e </a:t>
            </a:r>
            <a:r>
              <a:rPr lang="it-IT" dirty="0">
                <a:solidFill>
                  <a:srgbClr val="FF0000"/>
                </a:solidFill>
              </a:rPr>
              <a:t>processo penale</a:t>
            </a:r>
            <a:r>
              <a:rPr lang="it-IT" dirty="0"/>
              <a:t>; </a:t>
            </a:r>
          </a:p>
        </p:txBody>
      </p:sp>
    </p:spTree>
    <p:extLst>
      <p:ext uri="{BB962C8B-B14F-4D97-AF65-F5344CB8AC3E}">
        <p14:creationId xmlns:p14="http://schemas.microsoft.com/office/powerpoint/2010/main" val="385117745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Peculiarità del processo alla corte dei conti</a:t>
            </a:r>
          </a:p>
        </p:txBody>
      </p:sp>
      <p:sp>
        <p:nvSpPr>
          <p:cNvPr id="3" name="Segnaposto contenuto 2"/>
          <p:cNvSpPr>
            <a:spLocks noGrp="1"/>
          </p:cNvSpPr>
          <p:nvPr>
            <p:ph idx="1"/>
          </p:nvPr>
        </p:nvSpPr>
        <p:spPr/>
        <p:txBody>
          <a:bodyPr/>
          <a:lstStyle/>
          <a:p>
            <a:r>
              <a:rPr lang="it-IT" dirty="0"/>
              <a:t>Dal fatto che il giudice, una volta accertata la responsabilità dell’incolpato, può anche esercitare un </a:t>
            </a:r>
            <a:r>
              <a:rPr lang="it-IT" dirty="0">
                <a:solidFill>
                  <a:srgbClr val="FF0000"/>
                </a:solidFill>
              </a:rPr>
              <a:t>potere riduttivo</a:t>
            </a:r>
            <a:r>
              <a:rPr lang="it-IT" dirty="0"/>
              <a:t>, diminuendo in modo discrezionale l’entità del risarcimento (cioè, quando la condotta dannosa ha comunque consentito di conseguire </a:t>
            </a:r>
            <a:r>
              <a:rPr lang="it-IT" dirty="0">
                <a:solidFill>
                  <a:srgbClr val="FF0000"/>
                </a:solidFill>
              </a:rPr>
              <a:t>una qualche utilità pubblica</a:t>
            </a:r>
            <a:r>
              <a:rPr lang="it-IT" dirty="0"/>
              <a:t>, oppure quando si tratta di azioni riconducibili </a:t>
            </a:r>
            <a:r>
              <a:rPr lang="it-IT" dirty="0">
                <a:solidFill>
                  <a:srgbClr val="FF0000"/>
                </a:solidFill>
              </a:rPr>
              <a:t>ad attività «sensibili»</a:t>
            </a:r>
            <a:r>
              <a:rPr lang="it-IT" dirty="0"/>
              <a:t>, per le quali l’assunzione del relativo rischio da parte dell’agente possa valere come strutturale scusante. </a:t>
            </a:r>
          </a:p>
          <a:p>
            <a:endParaRPr lang="it-IT" dirty="0"/>
          </a:p>
        </p:txBody>
      </p:sp>
    </p:spTree>
    <p:extLst>
      <p:ext uri="{BB962C8B-B14F-4D97-AF65-F5344CB8AC3E}">
        <p14:creationId xmlns:p14="http://schemas.microsoft.com/office/powerpoint/2010/main" val="28125163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Responsabilità amministrativo-contabile e attività amministrative richieste dal PNRR</a:t>
            </a:r>
          </a:p>
        </p:txBody>
      </p:sp>
      <p:sp>
        <p:nvSpPr>
          <p:cNvPr id="3" name="Segnaposto contenuto 2"/>
          <p:cNvSpPr>
            <a:spLocks noGrp="1"/>
          </p:cNvSpPr>
          <p:nvPr>
            <p:ph idx="1"/>
          </p:nvPr>
        </p:nvSpPr>
        <p:spPr/>
        <p:txBody>
          <a:bodyPr>
            <a:normAutofit fontScale="92500" lnSpcReduction="10000"/>
          </a:bodyPr>
          <a:lstStyle/>
          <a:p>
            <a:pPr marL="0" indent="0">
              <a:buNone/>
            </a:pPr>
            <a:endParaRPr lang="it-IT" dirty="0"/>
          </a:p>
          <a:p>
            <a:pPr marL="0" indent="0" algn="just">
              <a:buNone/>
            </a:pPr>
            <a:r>
              <a:rPr lang="it-IT" sz="3600" dirty="0"/>
              <a:t>Il legislatore ha introdotto lo scudo erariale, introdotto in via temporanea, in periodo covid, dal decreto semplificazioni (art. 21 DL 76/2020) e prorogato, da ultimo, fino al 30 aprile 2025, dal decreto legge milleproroghe (art. 1 co. 9 DL 202/2024), che limita la responsabilità erariale del funzionario alle </a:t>
            </a:r>
            <a:r>
              <a:rPr lang="it-IT" sz="3600" dirty="0">
                <a:solidFill>
                  <a:srgbClr val="FF0000"/>
                </a:solidFill>
              </a:rPr>
              <a:t>sole ipotesi dolose</a:t>
            </a:r>
            <a:r>
              <a:rPr lang="it-IT" sz="3600" dirty="0"/>
              <a:t>. </a:t>
            </a:r>
          </a:p>
        </p:txBody>
      </p:sp>
    </p:spTree>
    <p:extLst>
      <p:ext uri="{BB962C8B-B14F-4D97-AF65-F5344CB8AC3E}">
        <p14:creationId xmlns:p14="http://schemas.microsoft.com/office/powerpoint/2010/main" val="301020537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1B9A8B-8618-701B-3BB7-492C43D69062}"/>
              </a:ext>
            </a:extLst>
          </p:cNvPr>
          <p:cNvSpPr>
            <a:spLocks noGrp="1"/>
          </p:cNvSpPr>
          <p:nvPr>
            <p:ph type="title"/>
          </p:nvPr>
        </p:nvSpPr>
        <p:spPr/>
        <p:txBody>
          <a:bodyPr>
            <a:normAutofit fontScale="90000"/>
          </a:bodyPr>
          <a:lstStyle/>
          <a:p>
            <a:r>
              <a:rPr lang="it-IT" dirty="0"/>
              <a:t>La corte dei conti come giudice sui processi di responsabilità contabile in senso stretto</a:t>
            </a:r>
          </a:p>
        </p:txBody>
      </p:sp>
      <p:sp>
        <p:nvSpPr>
          <p:cNvPr id="3" name="Segnaposto contenuto 2">
            <a:extLst>
              <a:ext uri="{FF2B5EF4-FFF2-40B4-BE49-F238E27FC236}">
                <a16:creationId xmlns:a16="http://schemas.microsoft.com/office/drawing/2014/main" id="{46D0815E-212A-F163-1982-4D5D6D98E49B}"/>
              </a:ext>
            </a:extLst>
          </p:cNvPr>
          <p:cNvSpPr>
            <a:spLocks noGrp="1"/>
          </p:cNvSpPr>
          <p:nvPr>
            <p:ph idx="1"/>
          </p:nvPr>
        </p:nvSpPr>
        <p:spPr/>
        <p:txBody>
          <a:bodyPr>
            <a:normAutofit lnSpcReduction="10000"/>
          </a:bodyPr>
          <a:lstStyle/>
          <a:p>
            <a:pPr marL="0" indent="0" algn="just">
              <a:buNone/>
            </a:pPr>
            <a:r>
              <a:rPr lang="it-IT" sz="4800" dirty="0"/>
              <a:t>La Corte dei conti è il giudice sui processi di responsabilità contabile in senso stretto, ossia relativi a condotte degli </a:t>
            </a:r>
            <a:r>
              <a:rPr lang="it-IT" sz="4800" dirty="0">
                <a:solidFill>
                  <a:srgbClr val="FF0000"/>
                </a:solidFill>
              </a:rPr>
              <a:t>agenti pubblici chiamati a gestire beni e valori</a:t>
            </a:r>
            <a:r>
              <a:rPr lang="it-IT" sz="4800" dirty="0"/>
              <a:t>. </a:t>
            </a:r>
          </a:p>
        </p:txBody>
      </p:sp>
    </p:spTree>
    <p:extLst>
      <p:ext uri="{BB962C8B-B14F-4D97-AF65-F5344CB8AC3E}">
        <p14:creationId xmlns:p14="http://schemas.microsoft.com/office/powerpoint/2010/main" val="1846711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BA80E9-465D-C52C-2D93-A532F60C0241}"/>
              </a:ext>
            </a:extLst>
          </p:cNvPr>
          <p:cNvSpPr>
            <a:spLocks noGrp="1"/>
          </p:cNvSpPr>
          <p:nvPr>
            <p:ph type="title"/>
          </p:nvPr>
        </p:nvSpPr>
        <p:spPr/>
        <p:txBody>
          <a:bodyPr/>
          <a:lstStyle/>
          <a:p>
            <a:r>
              <a:rPr lang="it-IT" dirty="0"/>
              <a:t>Esempi di provvedimenti</a:t>
            </a:r>
            <a:br>
              <a:rPr lang="it-IT" dirty="0"/>
            </a:br>
            <a:endParaRPr lang="it-IT" dirty="0"/>
          </a:p>
        </p:txBody>
      </p:sp>
      <p:sp>
        <p:nvSpPr>
          <p:cNvPr id="3" name="Segnaposto contenuto 2">
            <a:extLst>
              <a:ext uri="{FF2B5EF4-FFF2-40B4-BE49-F238E27FC236}">
                <a16:creationId xmlns:a16="http://schemas.microsoft.com/office/drawing/2014/main" id="{EDE5FDE9-D5A1-75CC-EC04-FDD8FE0B9CDB}"/>
              </a:ext>
            </a:extLst>
          </p:cNvPr>
          <p:cNvSpPr>
            <a:spLocks noGrp="1"/>
          </p:cNvSpPr>
          <p:nvPr>
            <p:ph idx="1"/>
          </p:nvPr>
        </p:nvSpPr>
        <p:spPr/>
        <p:txBody>
          <a:bodyPr/>
          <a:lstStyle/>
          <a:p>
            <a:pPr marL="514350" indent="-514350" algn="just">
              <a:buAutoNum type="alphaLcParenR"/>
            </a:pPr>
            <a:r>
              <a:rPr lang="it-IT" dirty="0"/>
              <a:t>il </a:t>
            </a:r>
            <a:r>
              <a:rPr lang="it-IT" dirty="0">
                <a:solidFill>
                  <a:srgbClr val="FF0000"/>
                </a:solidFill>
              </a:rPr>
              <a:t>permesso di costruire </a:t>
            </a:r>
            <a:r>
              <a:rPr lang="it-IT" dirty="0"/>
              <a:t>consente di esercitare lo ius </a:t>
            </a:r>
            <a:r>
              <a:rPr lang="it-IT" dirty="0" err="1"/>
              <a:t>aedificandi</a:t>
            </a:r>
            <a:r>
              <a:rPr lang="it-IT" dirty="0"/>
              <a:t>; </a:t>
            </a:r>
          </a:p>
          <a:p>
            <a:pPr marL="514350" indent="-514350" algn="just">
              <a:buAutoNum type="alphaLcParenR"/>
            </a:pPr>
            <a:r>
              <a:rPr lang="it-IT" dirty="0"/>
              <a:t>il </a:t>
            </a:r>
            <a:r>
              <a:rPr lang="it-IT" dirty="0">
                <a:solidFill>
                  <a:srgbClr val="FF0000"/>
                </a:solidFill>
              </a:rPr>
              <a:t>diniego di autorizzazione </a:t>
            </a:r>
            <a:r>
              <a:rPr lang="it-IT" dirty="0"/>
              <a:t>a far circolare all’estero un bene di interesse culturale; </a:t>
            </a:r>
          </a:p>
          <a:p>
            <a:pPr marL="514350" indent="-514350" algn="just">
              <a:buAutoNum type="alphaLcParenR"/>
            </a:pPr>
            <a:r>
              <a:rPr lang="it-IT" dirty="0"/>
              <a:t>L’adozione di un </a:t>
            </a:r>
            <a:r>
              <a:rPr lang="it-IT" dirty="0">
                <a:solidFill>
                  <a:srgbClr val="FF0000"/>
                </a:solidFill>
              </a:rPr>
              <a:t>ordine di demolizione </a:t>
            </a:r>
            <a:r>
              <a:rPr lang="it-IT" dirty="0"/>
              <a:t>di un edificio pericolante;</a:t>
            </a:r>
          </a:p>
          <a:p>
            <a:pPr marL="514350" indent="-514350" algn="just">
              <a:buAutoNum type="alphaLcParenR"/>
            </a:pPr>
            <a:r>
              <a:rPr lang="it-IT" dirty="0"/>
              <a:t>L’adozione di un decreto volto a </a:t>
            </a:r>
            <a:r>
              <a:rPr lang="it-IT" dirty="0">
                <a:solidFill>
                  <a:srgbClr val="FF0000"/>
                </a:solidFill>
              </a:rPr>
              <a:t>espropriare una porzione di un immobile</a:t>
            </a:r>
            <a:r>
              <a:rPr lang="it-IT" dirty="0"/>
              <a:t> per realizzare una pista ciclabile, con trasferimento della proprietà in capo alla PA. </a:t>
            </a:r>
          </a:p>
          <a:p>
            <a:endParaRPr lang="it-IT" dirty="0"/>
          </a:p>
        </p:txBody>
      </p:sp>
    </p:spTree>
    <p:extLst>
      <p:ext uri="{BB962C8B-B14F-4D97-AF65-F5344CB8AC3E}">
        <p14:creationId xmlns:p14="http://schemas.microsoft.com/office/powerpoint/2010/main" val="1574467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B98FDB-EEA9-37EF-6F98-0A6AE6641061}"/>
              </a:ext>
            </a:extLst>
          </p:cNvPr>
          <p:cNvSpPr>
            <a:spLocks noGrp="1"/>
          </p:cNvSpPr>
          <p:nvPr>
            <p:ph type="title"/>
          </p:nvPr>
        </p:nvSpPr>
        <p:spPr/>
        <p:txBody>
          <a:bodyPr>
            <a:normAutofit fontScale="90000"/>
          </a:bodyPr>
          <a:lstStyle/>
          <a:p>
            <a:r>
              <a:rPr lang="it-IT" dirty="0"/>
              <a:t/>
            </a:r>
            <a:br>
              <a:rPr lang="it-IT" dirty="0"/>
            </a:br>
            <a:r>
              <a:rPr lang="it-IT" dirty="0"/>
              <a:t>Esempi di atti amministrativi generali e di atti normativi</a:t>
            </a:r>
            <a:br>
              <a:rPr lang="it-IT" dirty="0"/>
            </a:br>
            <a:endParaRPr lang="it-IT" dirty="0"/>
          </a:p>
        </p:txBody>
      </p:sp>
      <p:sp>
        <p:nvSpPr>
          <p:cNvPr id="3" name="Segnaposto contenuto 2">
            <a:extLst>
              <a:ext uri="{FF2B5EF4-FFF2-40B4-BE49-F238E27FC236}">
                <a16:creationId xmlns:a16="http://schemas.microsoft.com/office/drawing/2014/main" id="{4026EDCD-E33B-84A2-D092-62ACC56F9E7B}"/>
              </a:ext>
            </a:extLst>
          </p:cNvPr>
          <p:cNvSpPr>
            <a:spLocks noGrp="1"/>
          </p:cNvSpPr>
          <p:nvPr>
            <p:ph idx="1"/>
          </p:nvPr>
        </p:nvSpPr>
        <p:spPr/>
        <p:txBody>
          <a:bodyPr>
            <a:normAutofit fontScale="92500" lnSpcReduction="10000"/>
          </a:bodyPr>
          <a:lstStyle/>
          <a:p>
            <a:pPr marL="0" indent="0">
              <a:buNone/>
            </a:pPr>
            <a:r>
              <a:rPr lang="it-IT" dirty="0"/>
              <a:t>Esempi di </a:t>
            </a:r>
            <a:r>
              <a:rPr lang="it-IT" dirty="0">
                <a:solidFill>
                  <a:srgbClr val="FF0000"/>
                </a:solidFill>
              </a:rPr>
              <a:t>atti amministrativi generali</a:t>
            </a:r>
          </a:p>
          <a:p>
            <a:pPr marL="514350" indent="-514350">
              <a:buAutoNum type="arabicParenR"/>
            </a:pPr>
            <a:r>
              <a:rPr lang="it-IT" dirty="0"/>
              <a:t>Un atto di pianificazione urbanistica, che disciplina i possibili utilizzi del suolo, coerentemente con determinate linee di sviluppo territoriale.</a:t>
            </a:r>
          </a:p>
          <a:p>
            <a:pPr marL="514350" indent="-514350">
              <a:buAutoNum type="arabicParenR"/>
            </a:pPr>
            <a:endParaRPr lang="it-IT" dirty="0"/>
          </a:p>
          <a:p>
            <a:pPr marL="0" indent="0">
              <a:buNone/>
            </a:pPr>
            <a:r>
              <a:rPr lang="it-IT" dirty="0"/>
              <a:t>Esempi di </a:t>
            </a:r>
            <a:r>
              <a:rPr lang="it-IT" dirty="0">
                <a:solidFill>
                  <a:srgbClr val="FF0000"/>
                </a:solidFill>
              </a:rPr>
              <a:t>atti normativi</a:t>
            </a:r>
            <a:r>
              <a:rPr lang="it-IT" dirty="0"/>
              <a:t>: </a:t>
            </a:r>
          </a:p>
          <a:p>
            <a:pPr marL="0" indent="0">
              <a:buNone/>
            </a:pPr>
            <a:r>
              <a:rPr lang="it-IT" dirty="0"/>
              <a:t>1) Regolamenti governativi, ministeriali, interministeriali, regionali o locali; atti di regolazione delle autorità amministrative indipendenti.  </a:t>
            </a:r>
          </a:p>
          <a:p>
            <a:pPr marL="0" indent="0">
              <a:buNone/>
            </a:pPr>
            <a:endParaRPr lang="it-IT" dirty="0"/>
          </a:p>
          <a:p>
            <a:pPr marL="514350" indent="-514350">
              <a:buAutoNum type="arabicParenR"/>
            </a:pPr>
            <a:endParaRPr lang="it-IT" dirty="0"/>
          </a:p>
        </p:txBody>
      </p:sp>
    </p:spTree>
    <p:extLst>
      <p:ext uri="{BB962C8B-B14F-4D97-AF65-F5344CB8AC3E}">
        <p14:creationId xmlns:p14="http://schemas.microsoft.com/office/powerpoint/2010/main" val="3831751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DB195C-A2EA-78EF-EBAF-124DD43A9FD1}"/>
              </a:ext>
            </a:extLst>
          </p:cNvPr>
          <p:cNvSpPr>
            <a:spLocks noGrp="1"/>
          </p:cNvSpPr>
          <p:nvPr>
            <p:ph type="title"/>
          </p:nvPr>
        </p:nvSpPr>
        <p:spPr/>
        <p:txBody>
          <a:bodyPr/>
          <a:lstStyle/>
          <a:p>
            <a:r>
              <a:rPr lang="it-IT" dirty="0"/>
              <a:t>Principio di legalità e provvedimenti amministrativi</a:t>
            </a:r>
          </a:p>
        </p:txBody>
      </p:sp>
      <p:sp>
        <p:nvSpPr>
          <p:cNvPr id="3" name="Segnaposto contenuto 2">
            <a:extLst>
              <a:ext uri="{FF2B5EF4-FFF2-40B4-BE49-F238E27FC236}">
                <a16:creationId xmlns:a16="http://schemas.microsoft.com/office/drawing/2014/main" id="{350FDA2D-9601-9D00-4C05-A6935D52E3DE}"/>
              </a:ext>
            </a:extLst>
          </p:cNvPr>
          <p:cNvSpPr>
            <a:spLocks noGrp="1"/>
          </p:cNvSpPr>
          <p:nvPr>
            <p:ph idx="1"/>
          </p:nvPr>
        </p:nvSpPr>
        <p:spPr/>
        <p:txBody>
          <a:bodyPr>
            <a:normAutofit fontScale="92500" lnSpcReduction="20000"/>
          </a:bodyPr>
          <a:lstStyle/>
          <a:p>
            <a:pPr marL="0" indent="0" algn="just">
              <a:buNone/>
            </a:pPr>
            <a:r>
              <a:rPr lang="it-IT" dirty="0"/>
              <a:t>Dal </a:t>
            </a:r>
            <a:r>
              <a:rPr lang="it-IT" dirty="0">
                <a:solidFill>
                  <a:srgbClr val="FF0000"/>
                </a:solidFill>
              </a:rPr>
              <a:t>principio di legalità in senso formale </a:t>
            </a:r>
            <a:r>
              <a:rPr lang="it-IT" dirty="0"/>
              <a:t>discende il principio di </a:t>
            </a:r>
            <a:r>
              <a:rPr lang="it-IT" dirty="0">
                <a:solidFill>
                  <a:srgbClr val="FF0000"/>
                </a:solidFill>
              </a:rPr>
              <a:t>nominatività</a:t>
            </a:r>
            <a:r>
              <a:rPr lang="it-IT" dirty="0"/>
              <a:t>: i provvedimenti amministrativi che una PA può adottare sono solo quelli che la legge prevede; </a:t>
            </a:r>
          </a:p>
          <a:p>
            <a:pPr marL="0" indent="0" algn="just">
              <a:buNone/>
            </a:pPr>
            <a:r>
              <a:rPr lang="it-IT" dirty="0"/>
              <a:t>Dal </a:t>
            </a:r>
            <a:r>
              <a:rPr lang="it-IT" dirty="0">
                <a:solidFill>
                  <a:srgbClr val="FF0000"/>
                </a:solidFill>
              </a:rPr>
              <a:t>principio di legalità in senso sostanziale </a:t>
            </a:r>
            <a:r>
              <a:rPr lang="it-IT" dirty="0"/>
              <a:t>discende il principio di </a:t>
            </a:r>
            <a:r>
              <a:rPr lang="it-IT" dirty="0">
                <a:solidFill>
                  <a:srgbClr val="FF0000"/>
                </a:solidFill>
              </a:rPr>
              <a:t>tipicità</a:t>
            </a:r>
            <a:r>
              <a:rPr lang="it-IT" dirty="0"/>
              <a:t>: i provvedimenti amministrativi possono avere solo il  contenuto e gli effetti normativamente definiti. </a:t>
            </a:r>
          </a:p>
          <a:p>
            <a:pPr marL="0" indent="0" algn="just">
              <a:buNone/>
            </a:pPr>
            <a:r>
              <a:rPr lang="it-IT" dirty="0"/>
              <a:t>Quindi, la legge non può limitarsi a prevedere </a:t>
            </a:r>
            <a:r>
              <a:rPr lang="it-IT" dirty="0">
                <a:solidFill>
                  <a:srgbClr val="FF0000"/>
                </a:solidFill>
              </a:rPr>
              <a:t>il potere </a:t>
            </a:r>
            <a:r>
              <a:rPr lang="it-IT" dirty="0"/>
              <a:t>(</a:t>
            </a:r>
            <a:r>
              <a:rPr lang="it-IT" dirty="0">
                <a:solidFill>
                  <a:srgbClr val="FF0000"/>
                </a:solidFill>
              </a:rPr>
              <a:t>legalità formale</a:t>
            </a:r>
            <a:r>
              <a:rPr lang="it-IT" dirty="0"/>
              <a:t>), ma deve predeterminare il </a:t>
            </a:r>
            <a:r>
              <a:rPr lang="it-IT" dirty="0">
                <a:solidFill>
                  <a:srgbClr val="FF0000"/>
                </a:solidFill>
              </a:rPr>
              <a:t>modo di esercizio del potere</a:t>
            </a:r>
            <a:r>
              <a:rPr lang="it-IT" dirty="0"/>
              <a:t>, determinando almeno in parte il contenuto e l’estensione delle proprie decisioni </a:t>
            </a:r>
            <a:r>
              <a:rPr lang="it-IT" dirty="0">
                <a:solidFill>
                  <a:srgbClr val="FF0000"/>
                </a:solidFill>
              </a:rPr>
              <a:t>(legalità sostanziale)</a:t>
            </a:r>
            <a:r>
              <a:rPr lang="it-IT" dirty="0"/>
              <a:t>. </a:t>
            </a:r>
          </a:p>
        </p:txBody>
      </p:sp>
    </p:spTree>
    <p:extLst>
      <p:ext uri="{BB962C8B-B14F-4D97-AF65-F5344CB8AC3E}">
        <p14:creationId xmlns:p14="http://schemas.microsoft.com/office/powerpoint/2010/main" val="177013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89CE55-FED8-55E7-C05A-F3F7BE1DE580}"/>
              </a:ext>
            </a:extLst>
          </p:cNvPr>
          <p:cNvSpPr>
            <a:spLocks noGrp="1"/>
          </p:cNvSpPr>
          <p:nvPr>
            <p:ph type="title"/>
          </p:nvPr>
        </p:nvSpPr>
        <p:spPr/>
        <p:txBody>
          <a:bodyPr/>
          <a:lstStyle/>
          <a:p>
            <a:r>
              <a:rPr lang="it-IT" dirty="0"/>
              <a:t>Significato di legge</a:t>
            </a:r>
          </a:p>
        </p:txBody>
      </p:sp>
      <p:sp>
        <p:nvSpPr>
          <p:cNvPr id="3" name="Segnaposto contenuto 2">
            <a:extLst>
              <a:ext uri="{FF2B5EF4-FFF2-40B4-BE49-F238E27FC236}">
                <a16:creationId xmlns:a16="http://schemas.microsoft.com/office/drawing/2014/main" id="{FFEA5E79-A1DF-28B7-01E8-B01B8F92C667}"/>
              </a:ext>
            </a:extLst>
          </p:cNvPr>
          <p:cNvSpPr>
            <a:spLocks noGrp="1"/>
          </p:cNvSpPr>
          <p:nvPr>
            <p:ph idx="1"/>
          </p:nvPr>
        </p:nvSpPr>
        <p:spPr/>
        <p:txBody>
          <a:bodyPr>
            <a:normAutofit/>
          </a:bodyPr>
          <a:lstStyle/>
          <a:p>
            <a:pPr marL="0" indent="0" algn="just">
              <a:buNone/>
            </a:pPr>
            <a:r>
              <a:rPr lang="it-IT" dirty="0">
                <a:solidFill>
                  <a:srgbClr val="FF0000"/>
                </a:solidFill>
              </a:rPr>
              <a:t>Legge</a:t>
            </a:r>
            <a:r>
              <a:rPr lang="it-IT" dirty="0"/>
              <a:t> e </a:t>
            </a:r>
            <a:r>
              <a:rPr lang="it-IT" dirty="0">
                <a:solidFill>
                  <a:srgbClr val="FF0000"/>
                </a:solidFill>
              </a:rPr>
              <a:t>atto avente forza di legge</a:t>
            </a:r>
            <a:r>
              <a:rPr lang="it-IT" dirty="0"/>
              <a:t>; </a:t>
            </a:r>
          </a:p>
          <a:p>
            <a:pPr marL="0" indent="0" algn="just">
              <a:buNone/>
            </a:pPr>
            <a:r>
              <a:rPr lang="it-IT" dirty="0">
                <a:solidFill>
                  <a:srgbClr val="FF0000"/>
                </a:solidFill>
              </a:rPr>
              <a:t>Costituzione e regolamento amministrativo </a:t>
            </a:r>
            <a:r>
              <a:rPr lang="it-IT" dirty="0"/>
              <a:t>(art. 118 cost. funzioni «proprie»; principio di sussidiarietà orizzontale): la Costituzione riconosce agli enti la titolarità di </a:t>
            </a:r>
            <a:r>
              <a:rPr lang="it-IT" dirty="0">
                <a:solidFill>
                  <a:srgbClr val="FF0000"/>
                </a:solidFill>
              </a:rPr>
              <a:t>funzioni proprie «autoattribuite</a:t>
            </a:r>
            <a:r>
              <a:rPr lang="it-IT" dirty="0"/>
              <a:t>» (es. i processi amministrativi di riuso urbano);  la Costituzione riconosce ai </a:t>
            </a:r>
            <a:r>
              <a:rPr lang="it-IT" dirty="0">
                <a:solidFill>
                  <a:srgbClr val="FF0000"/>
                </a:solidFill>
              </a:rPr>
              <a:t>soggetti privati </a:t>
            </a:r>
            <a:r>
              <a:rPr lang="it-IT" dirty="0"/>
              <a:t>uno </a:t>
            </a:r>
            <a:r>
              <a:rPr lang="it-IT" dirty="0">
                <a:solidFill>
                  <a:srgbClr val="FF0000"/>
                </a:solidFill>
              </a:rPr>
              <a:t>spazio «immediato</a:t>
            </a:r>
            <a:r>
              <a:rPr lang="it-IT" dirty="0"/>
              <a:t>» di amministrazione pubblica</a:t>
            </a:r>
          </a:p>
        </p:txBody>
      </p:sp>
    </p:spTree>
    <p:extLst>
      <p:ext uri="{BB962C8B-B14F-4D97-AF65-F5344CB8AC3E}">
        <p14:creationId xmlns:p14="http://schemas.microsoft.com/office/powerpoint/2010/main" val="277845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BAC319-9067-302D-DDB3-329B142B32A1}"/>
              </a:ext>
            </a:extLst>
          </p:cNvPr>
          <p:cNvSpPr>
            <a:spLocks noGrp="1"/>
          </p:cNvSpPr>
          <p:nvPr>
            <p:ph type="title"/>
          </p:nvPr>
        </p:nvSpPr>
        <p:spPr/>
        <p:txBody>
          <a:bodyPr/>
          <a:lstStyle/>
          <a:p>
            <a:r>
              <a:rPr lang="it-IT" dirty="0"/>
              <a:t>Significato di legge: il diritto dell’Unione europea</a:t>
            </a:r>
          </a:p>
        </p:txBody>
      </p:sp>
      <p:sp>
        <p:nvSpPr>
          <p:cNvPr id="3" name="Segnaposto contenuto 2">
            <a:extLst>
              <a:ext uri="{FF2B5EF4-FFF2-40B4-BE49-F238E27FC236}">
                <a16:creationId xmlns:a16="http://schemas.microsoft.com/office/drawing/2014/main" id="{4C8BC462-C3FF-789F-1DF3-D7D76B9E89A8}"/>
              </a:ext>
            </a:extLst>
          </p:cNvPr>
          <p:cNvSpPr>
            <a:spLocks noGrp="1"/>
          </p:cNvSpPr>
          <p:nvPr>
            <p:ph idx="1"/>
          </p:nvPr>
        </p:nvSpPr>
        <p:spPr/>
        <p:txBody>
          <a:bodyPr/>
          <a:lstStyle/>
          <a:p>
            <a:pPr marL="0" indent="0">
              <a:buNone/>
            </a:pPr>
            <a:endParaRPr lang="it-IT" dirty="0"/>
          </a:p>
          <a:p>
            <a:pPr marL="0" indent="0">
              <a:buNone/>
            </a:pPr>
            <a:r>
              <a:rPr lang="it-IT" dirty="0">
                <a:solidFill>
                  <a:srgbClr val="FF0000"/>
                </a:solidFill>
              </a:rPr>
              <a:t>Regolamenti europei</a:t>
            </a:r>
            <a:r>
              <a:rPr lang="it-IT" dirty="0"/>
              <a:t> e </a:t>
            </a:r>
            <a:r>
              <a:rPr lang="it-IT" dirty="0">
                <a:solidFill>
                  <a:srgbClr val="FF0000"/>
                </a:solidFill>
              </a:rPr>
              <a:t>direttive dettagliate </a:t>
            </a:r>
            <a:r>
              <a:rPr lang="it-IT" dirty="0"/>
              <a:t>informano l’azione della PA nazionale</a:t>
            </a:r>
          </a:p>
          <a:p>
            <a:pPr marL="0" indent="0">
              <a:buNone/>
            </a:pPr>
            <a:r>
              <a:rPr lang="it-IT" dirty="0"/>
              <a:t>Al diritto dell’Unione europea dobbiamo l’estensione della nozione di PA in senso soggettivo, con l’avvento della nozione di organismo di diritto pubblico </a:t>
            </a:r>
          </a:p>
        </p:txBody>
      </p:sp>
    </p:spTree>
    <p:extLst>
      <p:ext uri="{BB962C8B-B14F-4D97-AF65-F5344CB8AC3E}">
        <p14:creationId xmlns:p14="http://schemas.microsoft.com/office/powerpoint/2010/main" val="1206376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C8C0B9-7423-B8AF-4577-6CFA89BC91FA}"/>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16E20F13-0CA4-B265-C5F4-8AA047CE2621}"/>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ATTIVITA’ VINCOLATA E ATTIVITA DISCREZIONALE </a:t>
            </a:r>
          </a:p>
        </p:txBody>
      </p:sp>
    </p:spTree>
    <p:extLst>
      <p:ext uri="{BB962C8B-B14F-4D97-AF65-F5344CB8AC3E}">
        <p14:creationId xmlns:p14="http://schemas.microsoft.com/office/powerpoint/2010/main" val="3341948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950095-0CAE-FD81-5340-D0BA30D9B517}"/>
              </a:ext>
            </a:extLst>
          </p:cNvPr>
          <p:cNvSpPr>
            <a:spLocks noGrp="1"/>
          </p:cNvSpPr>
          <p:nvPr>
            <p:ph type="title"/>
          </p:nvPr>
        </p:nvSpPr>
        <p:spPr/>
        <p:txBody>
          <a:bodyPr>
            <a:normAutofit fontScale="90000"/>
          </a:bodyPr>
          <a:lstStyle/>
          <a:p>
            <a:r>
              <a:rPr lang="it-IT" dirty="0"/>
              <a:t>Distinzione tra attività vincolata e attività discrezionale</a:t>
            </a:r>
          </a:p>
        </p:txBody>
      </p:sp>
      <p:sp>
        <p:nvSpPr>
          <p:cNvPr id="3" name="Segnaposto contenuto 2">
            <a:extLst>
              <a:ext uri="{FF2B5EF4-FFF2-40B4-BE49-F238E27FC236}">
                <a16:creationId xmlns:a16="http://schemas.microsoft.com/office/drawing/2014/main" id="{6BEEECA5-72DB-52C8-AC3F-C8CF7F19E6FB}"/>
              </a:ext>
            </a:extLst>
          </p:cNvPr>
          <p:cNvSpPr>
            <a:spLocks noGrp="1"/>
          </p:cNvSpPr>
          <p:nvPr>
            <p:ph idx="1"/>
          </p:nvPr>
        </p:nvSpPr>
        <p:spPr/>
        <p:txBody>
          <a:bodyPr>
            <a:normAutofit/>
          </a:bodyPr>
          <a:lstStyle/>
          <a:p>
            <a:pPr marL="0" indent="0" algn="just">
              <a:buNone/>
            </a:pPr>
            <a:r>
              <a:rPr lang="it-IT" sz="3200" b="1" i="0" u="none" strike="noStrike" baseline="0" dirty="0">
                <a:latin typeface="Calibri,Bold"/>
              </a:rPr>
              <a:t>L'attività vincolata </a:t>
            </a:r>
            <a:r>
              <a:rPr lang="it-IT" sz="3200" b="0" i="0" u="none" strike="noStrike" baseline="0" dirty="0">
                <a:latin typeface="Calibri" panose="020F0502020204030204" pitchFamily="34" charset="0"/>
              </a:rPr>
              <a:t>è assoggettata ad una specifica disciplina normativa, tale per cui </a:t>
            </a:r>
            <a:r>
              <a:rPr lang="it-IT" sz="3200" b="0" i="0" u="none" strike="noStrike" baseline="0" dirty="0">
                <a:solidFill>
                  <a:srgbClr val="FF0000"/>
                </a:solidFill>
                <a:latin typeface="Calibri" panose="020F0502020204030204" pitchFamily="34" charset="0"/>
              </a:rPr>
              <a:t>l'agire risulta integralmente disciplinato</a:t>
            </a:r>
            <a:r>
              <a:rPr lang="it-IT" sz="3200" b="0" i="0" u="none" strike="noStrike" baseline="0" dirty="0">
                <a:latin typeface="Calibri" panose="020F0502020204030204" pitchFamily="34" charset="0"/>
              </a:rPr>
              <a:t>. </a:t>
            </a:r>
          </a:p>
          <a:p>
            <a:pPr marL="0" indent="0" algn="just">
              <a:buNone/>
            </a:pPr>
            <a:r>
              <a:rPr lang="it-IT" sz="3200" b="1" i="0" u="none" strike="noStrike" baseline="0" dirty="0">
                <a:latin typeface="Calibri,Bold"/>
              </a:rPr>
              <a:t>L'attività discrezionale </a:t>
            </a:r>
            <a:r>
              <a:rPr lang="it-IT" sz="3200" b="0" i="0" u="none" strike="noStrike" baseline="0" dirty="0">
                <a:latin typeface="Calibri" panose="020F0502020204030204" pitchFamily="34" charset="0"/>
              </a:rPr>
              <a:t>è una condizione </a:t>
            </a:r>
            <a:r>
              <a:rPr lang="it-IT" sz="3200" b="0" i="0" u="none" strike="noStrike" baseline="0" dirty="0">
                <a:solidFill>
                  <a:srgbClr val="FF0000"/>
                </a:solidFill>
                <a:latin typeface="Calibri" panose="020F0502020204030204" pitchFamily="34" charset="0"/>
              </a:rPr>
              <a:t>di libertà</a:t>
            </a:r>
            <a:r>
              <a:rPr lang="it-IT" sz="3200" b="0" i="0" u="none" strike="noStrike" baseline="0" dirty="0">
                <a:latin typeface="Calibri" panose="020F0502020204030204" pitchFamily="34" charset="0"/>
              </a:rPr>
              <a:t>, ma non è una libertà illimitata:</a:t>
            </a:r>
          </a:p>
          <a:p>
            <a:pPr marL="0" indent="0" algn="just">
              <a:buNone/>
            </a:pPr>
            <a:r>
              <a:rPr lang="it-IT" sz="3200" b="0" i="0" u="none" strike="noStrike" baseline="0" dirty="0">
                <a:latin typeface="Calibri" panose="020F0502020204030204" pitchFamily="34" charset="0"/>
              </a:rPr>
              <a:t>E' una </a:t>
            </a:r>
            <a:r>
              <a:rPr lang="it-IT" sz="3200" b="0" i="0" u="none" strike="noStrike" baseline="0" dirty="0">
                <a:solidFill>
                  <a:srgbClr val="FF0000"/>
                </a:solidFill>
                <a:latin typeface="Calibri" panose="020F0502020204030204" pitchFamily="34" charset="0"/>
              </a:rPr>
              <a:t>libertà</a:t>
            </a:r>
            <a:r>
              <a:rPr lang="it-IT" sz="3200" b="0" i="0" u="none" strike="noStrike" baseline="0" dirty="0">
                <a:latin typeface="Calibri" panose="020F0502020204030204" pitchFamily="34" charset="0"/>
              </a:rPr>
              <a:t> soggetta ad un </a:t>
            </a:r>
            <a:r>
              <a:rPr lang="it-IT" sz="3200" b="0" i="0" u="none" strike="noStrike" baseline="0" dirty="0">
                <a:solidFill>
                  <a:srgbClr val="FF0000"/>
                </a:solidFill>
                <a:latin typeface="Calibri" panose="020F0502020204030204" pitchFamily="34" charset="0"/>
              </a:rPr>
              <a:t>vincolo</a:t>
            </a:r>
            <a:r>
              <a:rPr lang="it-IT" sz="3200" dirty="0">
                <a:solidFill>
                  <a:srgbClr val="FF0000"/>
                </a:solidFill>
                <a:latin typeface="Calibri" panose="020F0502020204030204" pitchFamily="34" charset="0"/>
              </a:rPr>
              <a:t> </a:t>
            </a:r>
            <a:r>
              <a:rPr lang="it-IT" sz="3200" dirty="0">
                <a:latin typeface="Calibri" panose="020F0502020204030204" pitchFamily="34" charset="0"/>
              </a:rPr>
              <a:t>derivante dalla norma di legge attributiva di potere</a:t>
            </a:r>
            <a:r>
              <a:rPr lang="it-IT" sz="3200" b="0" i="0" u="none" strike="noStrike" baseline="0" dirty="0">
                <a:latin typeface="Calibri" panose="020F0502020204030204" pitchFamily="34" charset="0"/>
              </a:rPr>
              <a:t>.</a:t>
            </a:r>
          </a:p>
          <a:p>
            <a:pPr marL="0" indent="0" algn="just">
              <a:buNone/>
            </a:pPr>
            <a:r>
              <a:rPr lang="it-IT" sz="3200" dirty="0">
                <a:latin typeface="Calibri" panose="020F0502020204030204" pitchFamily="34" charset="0"/>
              </a:rPr>
              <a:t>Quindi è una c</a:t>
            </a:r>
            <a:r>
              <a:rPr lang="it-IT" sz="3200" b="0" i="0" u="none" strike="noStrike" baseline="0" dirty="0">
                <a:latin typeface="Calibri" panose="020F0502020204030204" pitchFamily="34" charset="0"/>
              </a:rPr>
              <a:t>ondizione insieme di libertà e di vincolo.</a:t>
            </a:r>
            <a:endParaRPr lang="it-IT" sz="3200" dirty="0"/>
          </a:p>
        </p:txBody>
      </p:sp>
    </p:spTree>
    <p:extLst>
      <p:ext uri="{BB962C8B-B14F-4D97-AF65-F5344CB8AC3E}">
        <p14:creationId xmlns:p14="http://schemas.microsoft.com/office/powerpoint/2010/main" val="2266397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268944-8856-DFDF-3BA7-1738B1B6D8FC}"/>
              </a:ext>
            </a:extLst>
          </p:cNvPr>
          <p:cNvSpPr>
            <a:spLocks noGrp="1"/>
          </p:cNvSpPr>
          <p:nvPr>
            <p:ph type="title"/>
          </p:nvPr>
        </p:nvSpPr>
        <p:spPr/>
        <p:txBody>
          <a:bodyPr/>
          <a:lstStyle/>
          <a:p>
            <a:r>
              <a:rPr lang="it-IT" dirty="0"/>
              <a:t>Poteri tipici: attività discrezionale</a:t>
            </a:r>
          </a:p>
        </p:txBody>
      </p:sp>
      <p:sp>
        <p:nvSpPr>
          <p:cNvPr id="3" name="Segnaposto contenuto 2">
            <a:extLst>
              <a:ext uri="{FF2B5EF4-FFF2-40B4-BE49-F238E27FC236}">
                <a16:creationId xmlns:a16="http://schemas.microsoft.com/office/drawing/2014/main" id="{F81E5ED6-F31B-EC79-DCCF-0EDF7CCA0D40}"/>
              </a:ext>
            </a:extLst>
          </p:cNvPr>
          <p:cNvSpPr>
            <a:spLocks noGrp="1"/>
          </p:cNvSpPr>
          <p:nvPr>
            <p:ph idx="1"/>
          </p:nvPr>
        </p:nvSpPr>
        <p:spPr/>
        <p:txBody>
          <a:bodyPr>
            <a:normAutofit fontScale="85000" lnSpcReduction="20000"/>
          </a:bodyPr>
          <a:lstStyle/>
          <a:p>
            <a:pPr marL="0" indent="0" algn="just">
              <a:buNone/>
            </a:pPr>
            <a:r>
              <a:rPr lang="it-IT" sz="2800" b="0" i="0" u="none" strike="noStrike" baseline="0" dirty="0">
                <a:latin typeface="Calibri" panose="020F0502020204030204" pitchFamily="34" charset="0"/>
              </a:rPr>
              <a:t>La discrezionalità amministrativa si ha quando la norma attributiva del potere lascia alla PA un </a:t>
            </a:r>
            <a:r>
              <a:rPr lang="it-IT" sz="2800" b="0" i="0" u="none" strike="noStrike" baseline="0" dirty="0">
                <a:solidFill>
                  <a:srgbClr val="FF0000"/>
                </a:solidFill>
                <a:latin typeface="Calibri" panose="020F0502020204030204" pitchFamily="34" charset="0"/>
              </a:rPr>
              <a:t>margine di scelta a</a:t>
            </a:r>
            <a:r>
              <a:rPr lang="it-IT" sz="2800" b="0" i="0" u="none" strike="noStrike" baseline="0" dirty="0">
                <a:latin typeface="Calibri" panose="020F0502020204030204" pitchFamily="34" charset="0"/>
              </a:rPr>
              <a:t>ffinché essa possa individuare, tra quelle consentite, la </a:t>
            </a:r>
            <a:r>
              <a:rPr lang="it-IT" sz="2800" b="0" i="0" u="none" strike="noStrike" baseline="0" dirty="0">
                <a:solidFill>
                  <a:srgbClr val="FF0000"/>
                </a:solidFill>
                <a:latin typeface="Calibri" panose="020F0502020204030204" pitchFamily="34" charset="0"/>
              </a:rPr>
              <a:t>soluzione migliore </a:t>
            </a:r>
            <a:r>
              <a:rPr lang="it-IT" sz="2800" b="0" i="0" u="none" strike="noStrike" baseline="0" dirty="0">
                <a:latin typeface="Calibri" panose="020F0502020204030204" pitchFamily="34" charset="0"/>
              </a:rPr>
              <a:t>per curare nel caso concreto l’interesse pubblico (M. S. GIANNINI, 1939);</a:t>
            </a:r>
          </a:p>
          <a:p>
            <a:pPr marL="0" indent="0" algn="just">
              <a:buNone/>
            </a:pPr>
            <a:r>
              <a:rPr lang="it-IT" sz="2800" b="0" i="0" u="none" strike="noStrike" baseline="0" dirty="0">
                <a:latin typeface="Calibri" panose="020F0502020204030204" pitchFamily="34" charset="0"/>
              </a:rPr>
              <a:t>essa comporta una </a:t>
            </a:r>
            <a:r>
              <a:rPr lang="it-IT" sz="2800" b="0" i="0" u="none" strike="noStrike" baseline="0" dirty="0">
                <a:solidFill>
                  <a:srgbClr val="FF0000"/>
                </a:solidFill>
                <a:latin typeface="Calibri" panose="020F0502020204030204" pitchFamily="34" charset="0"/>
              </a:rPr>
              <a:t>valutazione comparativa </a:t>
            </a:r>
            <a:r>
              <a:rPr lang="it-IT" sz="2800" b="0" i="0" u="none" strike="noStrike" baseline="0" dirty="0">
                <a:latin typeface="Calibri" panose="020F0502020204030204" pitchFamily="34" charset="0"/>
              </a:rPr>
              <a:t>(ponderazione) tra interessi pubblici e privati rilevanti nella fattispecie, acquisiti nel corso dell’istruttoria procedimentale: </a:t>
            </a:r>
            <a:r>
              <a:rPr lang="it-IT" sz="2800" i="0" u="none" strike="noStrike" baseline="0" dirty="0">
                <a:solidFill>
                  <a:srgbClr val="FF0000"/>
                </a:solidFill>
                <a:latin typeface="Calibri,Bold"/>
              </a:rPr>
              <a:t>l’interesse primario</a:t>
            </a:r>
            <a:r>
              <a:rPr lang="it-IT" sz="2800" b="0" i="0" u="none" strike="noStrike" baseline="0" dirty="0">
                <a:latin typeface="Calibri" panose="020F0502020204030204" pitchFamily="34" charset="0"/>
              </a:rPr>
              <a:t>, individuato dalla norma attributiva del potere, alla cui cura l’amministrazione procedente è dalla legge preposta, e che quindi è tenuta a massimizzare; </a:t>
            </a:r>
          </a:p>
          <a:p>
            <a:pPr marL="0" indent="0" algn="just">
              <a:buNone/>
            </a:pPr>
            <a:r>
              <a:rPr lang="it-IT" sz="2800" i="0" u="none" strike="noStrike" baseline="0" dirty="0">
                <a:solidFill>
                  <a:srgbClr val="FF0000"/>
                </a:solidFill>
                <a:latin typeface="Calibri,Bold"/>
              </a:rPr>
              <a:t>gli interessi secondari </a:t>
            </a:r>
            <a:r>
              <a:rPr lang="it-IT" sz="2800" b="0" i="0" u="none" strike="noStrike" baseline="0" dirty="0">
                <a:latin typeface="Calibri" panose="020F0502020204030204" pitchFamily="34" charset="0"/>
              </a:rPr>
              <a:t>(pubblici e privati) incisi dal provvedimento e dei quali l’amministrazione titolare del potere deve garantire il minor sacrificio possibile (es., per realizzare una autostrada, l’interesse alla </a:t>
            </a:r>
            <a:r>
              <a:rPr lang="it-IT" sz="2800" b="0" i="0" u="none" strike="noStrike" baseline="0" dirty="0">
                <a:solidFill>
                  <a:srgbClr val="FF0000"/>
                </a:solidFill>
                <a:latin typeface="Calibri" panose="020F0502020204030204" pitchFamily="34" charset="0"/>
              </a:rPr>
              <a:t>viabilità</a:t>
            </a:r>
            <a:r>
              <a:rPr lang="it-IT" sz="2800" b="0" i="0" u="none" strike="noStrike" baseline="0" dirty="0">
                <a:latin typeface="Calibri" panose="020F0502020204030204" pitchFamily="34" charset="0"/>
              </a:rPr>
              <a:t> è valutato comparativamente con quello alla </a:t>
            </a:r>
            <a:r>
              <a:rPr lang="it-IT" sz="2800" b="0" i="0" u="none" strike="noStrike" baseline="0" dirty="0">
                <a:solidFill>
                  <a:srgbClr val="FF0000"/>
                </a:solidFill>
                <a:latin typeface="Calibri" panose="020F0502020204030204" pitchFamily="34" charset="0"/>
              </a:rPr>
              <a:t>tutela ambientale</a:t>
            </a:r>
            <a:r>
              <a:rPr lang="it-IT" sz="2800" b="0" i="0" u="none" strike="noStrike" baseline="0" dirty="0">
                <a:latin typeface="Calibri" panose="020F0502020204030204" pitchFamily="34" charset="0"/>
              </a:rPr>
              <a:t>; agli oneri per la </a:t>
            </a:r>
            <a:r>
              <a:rPr lang="it-IT" sz="2800" b="0" i="0" u="none" strike="noStrike" baseline="0" dirty="0">
                <a:solidFill>
                  <a:srgbClr val="FF0000"/>
                </a:solidFill>
                <a:latin typeface="Calibri" panose="020F0502020204030204" pitchFamily="34" charset="0"/>
              </a:rPr>
              <a:t>finanza pubblica</a:t>
            </a:r>
            <a:r>
              <a:rPr lang="it-IT" sz="2800" b="0" i="0" u="none" strike="noStrike" baseline="0" dirty="0">
                <a:latin typeface="Calibri" panose="020F0502020204030204" pitchFamily="34" charset="0"/>
              </a:rPr>
              <a:t>; alla tutela delle attività industriali già insediate, delle comunità locali, ecc.)</a:t>
            </a:r>
            <a:endParaRPr lang="it-IT" dirty="0"/>
          </a:p>
        </p:txBody>
      </p:sp>
    </p:spTree>
    <p:extLst>
      <p:ext uri="{BB962C8B-B14F-4D97-AF65-F5344CB8AC3E}">
        <p14:creationId xmlns:p14="http://schemas.microsoft.com/office/powerpoint/2010/main" val="3600079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63075B-1B76-9871-D82D-CA1E2A96F40E}"/>
              </a:ext>
            </a:extLst>
          </p:cNvPr>
          <p:cNvSpPr>
            <a:spLocks noGrp="1"/>
          </p:cNvSpPr>
          <p:nvPr>
            <p:ph type="title"/>
          </p:nvPr>
        </p:nvSpPr>
        <p:spPr/>
        <p:txBody>
          <a:bodyPr/>
          <a:lstStyle/>
          <a:p>
            <a:r>
              <a:rPr lang="it-IT" dirty="0"/>
              <a:t>Potere discrezionale: principio di imparzialità</a:t>
            </a:r>
          </a:p>
        </p:txBody>
      </p:sp>
      <p:sp>
        <p:nvSpPr>
          <p:cNvPr id="3" name="Segnaposto contenuto 2">
            <a:extLst>
              <a:ext uri="{FF2B5EF4-FFF2-40B4-BE49-F238E27FC236}">
                <a16:creationId xmlns:a16="http://schemas.microsoft.com/office/drawing/2014/main" id="{3CF80A2F-2C19-96B3-1731-3F2CE05C909C}"/>
              </a:ext>
            </a:extLst>
          </p:cNvPr>
          <p:cNvSpPr>
            <a:spLocks noGrp="1"/>
          </p:cNvSpPr>
          <p:nvPr>
            <p:ph idx="1"/>
          </p:nvPr>
        </p:nvSpPr>
        <p:spPr/>
        <p:txBody>
          <a:bodyPr>
            <a:normAutofit fontScale="92500" lnSpcReduction="10000"/>
          </a:bodyPr>
          <a:lstStyle/>
          <a:p>
            <a:pPr marL="0" indent="0" algn="just">
              <a:buNone/>
            </a:pPr>
            <a:r>
              <a:rPr lang="it-IT" sz="3600" dirty="0"/>
              <a:t>Il principio di imparzialità obbliga la PA a prendere doverosamente in considerazione </a:t>
            </a:r>
            <a:r>
              <a:rPr lang="it-IT" sz="3600" u="sng" dirty="0"/>
              <a:t>tutti gli interessi </a:t>
            </a:r>
            <a:r>
              <a:rPr lang="it-IT" sz="3600" dirty="0"/>
              <a:t>(pubblici e privati) che siano rilevanti nella fattispecie in questione e che le consentano, dopo adeguata ponderazione, di individuare in modo motivato la </a:t>
            </a:r>
            <a:r>
              <a:rPr lang="it-IT" sz="3600" u="sng" dirty="0"/>
              <a:t>soluzione più adeguata </a:t>
            </a:r>
            <a:r>
              <a:rPr lang="it-IT" sz="3600" dirty="0"/>
              <a:t>(più </a:t>
            </a:r>
            <a:r>
              <a:rPr lang="it-IT" sz="3600" dirty="0">
                <a:solidFill>
                  <a:srgbClr val="FF0000"/>
                </a:solidFill>
              </a:rPr>
              <a:t>ragionevole</a:t>
            </a:r>
            <a:r>
              <a:rPr lang="it-IT" sz="3600" dirty="0"/>
              <a:t> e meno lesiva degli interessi tra loro compararti, e perciò </a:t>
            </a:r>
            <a:r>
              <a:rPr lang="it-IT" sz="3600" dirty="0">
                <a:solidFill>
                  <a:srgbClr val="FF0000"/>
                </a:solidFill>
              </a:rPr>
              <a:t>proporzionata</a:t>
            </a:r>
            <a:r>
              <a:rPr lang="it-IT" sz="3600" dirty="0"/>
              <a:t>). </a:t>
            </a:r>
          </a:p>
          <a:p>
            <a:pPr marL="0" indent="0" algn="just">
              <a:buNone/>
            </a:pPr>
            <a:endParaRPr lang="it-IT" u="sng" dirty="0"/>
          </a:p>
        </p:txBody>
      </p:sp>
    </p:spTree>
    <p:extLst>
      <p:ext uri="{BB962C8B-B14F-4D97-AF65-F5344CB8AC3E}">
        <p14:creationId xmlns:p14="http://schemas.microsoft.com/office/powerpoint/2010/main" val="2704802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993600-3765-B048-F45F-3AEBB9825A51}"/>
              </a:ext>
            </a:extLst>
          </p:cNvPr>
          <p:cNvSpPr>
            <a:spLocks noGrp="1"/>
          </p:cNvSpPr>
          <p:nvPr>
            <p:ph type="title"/>
          </p:nvPr>
        </p:nvSpPr>
        <p:spPr/>
        <p:txBody>
          <a:bodyPr>
            <a:normAutofit fontScale="90000"/>
          </a:bodyPr>
          <a:lstStyle/>
          <a:p>
            <a:r>
              <a:rPr lang="it-IT" dirty="0"/>
              <a:t>Amministrazione </a:t>
            </a:r>
            <a:r>
              <a:rPr lang="it-IT" dirty="0">
                <a:solidFill>
                  <a:srgbClr val="FF0000"/>
                </a:solidFill>
              </a:rPr>
              <a:t>in senso soggettivo </a:t>
            </a:r>
            <a:r>
              <a:rPr lang="it-IT" dirty="0"/>
              <a:t>(chi è l’amministrazione pubblica). </a:t>
            </a:r>
          </a:p>
        </p:txBody>
      </p:sp>
      <p:sp>
        <p:nvSpPr>
          <p:cNvPr id="3" name="Segnaposto contenuto 2">
            <a:extLst>
              <a:ext uri="{FF2B5EF4-FFF2-40B4-BE49-F238E27FC236}">
                <a16:creationId xmlns:a16="http://schemas.microsoft.com/office/drawing/2014/main" id="{0F8632ED-74CB-3554-6E6D-6B149FA796A9}"/>
              </a:ext>
            </a:extLst>
          </p:cNvPr>
          <p:cNvSpPr>
            <a:spLocks noGrp="1"/>
          </p:cNvSpPr>
          <p:nvPr>
            <p:ph idx="1"/>
          </p:nvPr>
        </p:nvSpPr>
        <p:spPr/>
        <p:txBody>
          <a:bodyPr>
            <a:normAutofit fontScale="85000" lnSpcReduction="20000"/>
          </a:bodyPr>
          <a:lstStyle/>
          <a:p>
            <a:pPr marL="0" indent="0" algn="just">
              <a:buNone/>
            </a:pPr>
            <a:endParaRPr lang="it-IT" dirty="0"/>
          </a:p>
          <a:p>
            <a:pPr marL="0" indent="0" algn="just">
              <a:buNone/>
            </a:pPr>
            <a:r>
              <a:rPr lang="it-IT" dirty="0"/>
              <a:t>Gli enti che perseguono la realizzazione dell’attività amministrativa: </a:t>
            </a:r>
          </a:p>
          <a:p>
            <a:pPr marL="0" indent="0" algn="just">
              <a:buNone/>
            </a:pPr>
            <a:r>
              <a:rPr lang="it-IT" dirty="0"/>
              <a:t>Es: </a:t>
            </a:r>
          </a:p>
          <a:p>
            <a:pPr marL="0" indent="0" algn="just">
              <a:buNone/>
            </a:pPr>
            <a:r>
              <a:rPr lang="it-IT" dirty="0"/>
              <a:t>a) gli enti di cui all’art. 114;</a:t>
            </a:r>
          </a:p>
          <a:p>
            <a:pPr marL="0" indent="0" algn="just">
              <a:buNone/>
            </a:pPr>
            <a:r>
              <a:rPr lang="it-IT" dirty="0"/>
              <a:t>b) Altri </a:t>
            </a:r>
            <a:r>
              <a:rPr lang="it-IT" dirty="0">
                <a:solidFill>
                  <a:srgbClr val="FF0000"/>
                </a:solidFill>
              </a:rPr>
              <a:t>enti territoriali </a:t>
            </a:r>
            <a:r>
              <a:rPr lang="it-IT" dirty="0"/>
              <a:t>(es. le unioni di comuni); </a:t>
            </a:r>
          </a:p>
          <a:p>
            <a:pPr marL="0" indent="0" algn="just">
              <a:buNone/>
            </a:pPr>
            <a:r>
              <a:rPr lang="it-IT" dirty="0"/>
              <a:t>c) Altri </a:t>
            </a:r>
            <a:r>
              <a:rPr lang="it-IT" dirty="0">
                <a:solidFill>
                  <a:srgbClr val="FF0000"/>
                </a:solidFill>
              </a:rPr>
              <a:t>enti pubblici </a:t>
            </a:r>
            <a:r>
              <a:rPr lang="it-IT" dirty="0"/>
              <a:t>(università, camere di commercio); </a:t>
            </a:r>
          </a:p>
          <a:p>
            <a:pPr marL="0" indent="0" algn="just">
              <a:buNone/>
            </a:pPr>
            <a:r>
              <a:rPr lang="it-IT" dirty="0"/>
              <a:t>d) Enti </a:t>
            </a:r>
            <a:r>
              <a:rPr lang="it-IT" dirty="0">
                <a:solidFill>
                  <a:srgbClr val="FF0000"/>
                </a:solidFill>
              </a:rPr>
              <a:t>strumentali dello stato o delle regioni </a:t>
            </a:r>
            <a:r>
              <a:rPr lang="it-IT" dirty="0"/>
              <a:t>(es. INPS, istituto nazionale della previdenza sociale o ENIT- agenzia nazionale del turismo o il CONI-comitato olimpico nazionale italiano. </a:t>
            </a:r>
          </a:p>
        </p:txBody>
      </p:sp>
    </p:spTree>
    <p:extLst>
      <p:ext uri="{BB962C8B-B14F-4D97-AF65-F5344CB8AC3E}">
        <p14:creationId xmlns:p14="http://schemas.microsoft.com/office/powerpoint/2010/main" val="2126144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A4E0BA-BAF5-3F15-F21E-374ECF1FA9EC}"/>
              </a:ext>
            </a:extLst>
          </p:cNvPr>
          <p:cNvSpPr>
            <a:spLocks noGrp="1"/>
          </p:cNvSpPr>
          <p:nvPr>
            <p:ph type="title"/>
          </p:nvPr>
        </p:nvSpPr>
        <p:spPr/>
        <p:txBody>
          <a:bodyPr>
            <a:normAutofit fontScale="90000"/>
          </a:bodyPr>
          <a:lstStyle/>
          <a:p>
            <a:r>
              <a:rPr lang="it-IT" dirty="0"/>
              <a:t>Tensione tra attività discrezionale e principio di legalità in senso sostanziale</a:t>
            </a:r>
          </a:p>
        </p:txBody>
      </p:sp>
      <p:sp>
        <p:nvSpPr>
          <p:cNvPr id="3" name="Segnaposto contenuto 2">
            <a:extLst>
              <a:ext uri="{FF2B5EF4-FFF2-40B4-BE49-F238E27FC236}">
                <a16:creationId xmlns:a16="http://schemas.microsoft.com/office/drawing/2014/main" id="{04242867-D3C7-F194-9EC1-89E4EEB5A4ED}"/>
              </a:ext>
            </a:extLst>
          </p:cNvPr>
          <p:cNvSpPr>
            <a:spLocks noGrp="1"/>
          </p:cNvSpPr>
          <p:nvPr>
            <p:ph idx="1"/>
          </p:nvPr>
        </p:nvSpPr>
        <p:spPr/>
        <p:txBody>
          <a:bodyPr>
            <a:normAutofit/>
          </a:bodyPr>
          <a:lstStyle/>
          <a:p>
            <a:pPr marL="0" indent="0" algn="just">
              <a:buNone/>
            </a:pPr>
            <a:r>
              <a:rPr lang="it-IT" sz="3200" b="0" i="0" u="none" strike="noStrike" baseline="0" dirty="0">
                <a:latin typeface="Calibri" panose="020F0502020204030204" pitchFamily="34" charset="0"/>
              </a:rPr>
              <a:t>Attraverso l’esercizio del potere discrezionale il titolare del potere amministrativo ha la possibilità di </a:t>
            </a:r>
            <a:r>
              <a:rPr lang="it-IT" sz="3200" b="0" i="0" u="none" strike="noStrike" baseline="0" dirty="0">
                <a:solidFill>
                  <a:srgbClr val="FF0000"/>
                </a:solidFill>
                <a:latin typeface="Calibri" panose="020F0502020204030204" pitchFamily="34" charset="0"/>
              </a:rPr>
              <a:t>scegliere la soluzione migliore nel caso concreto</a:t>
            </a:r>
            <a:r>
              <a:rPr lang="it-IT" sz="3200" b="0" i="0" u="none" strike="noStrike" baseline="0" dirty="0">
                <a:latin typeface="Calibri" panose="020F0502020204030204" pitchFamily="34" charset="0"/>
              </a:rPr>
              <a:t>. Secondo il principio di legalità in senso sostanziale, </a:t>
            </a:r>
            <a:r>
              <a:rPr lang="it-IT" sz="3200" b="0" i="0" u="none" strike="noStrike" baseline="0" dirty="0">
                <a:solidFill>
                  <a:srgbClr val="FF0000"/>
                </a:solidFill>
                <a:latin typeface="Calibri" panose="020F0502020204030204" pitchFamily="34" charset="0"/>
              </a:rPr>
              <a:t>portato all’estremo</a:t>
            </a:r>
            <a:r>
              <a:rPr lang="it-IT" sz="3200" b="0" i="0" u="none" strike="noStrike" baseline="0" dirty="0">
                <a:latin typeface="Calibri" panose="020F0502020204030204" pitchFamily="34" charset="0"/>
              </a:rPr>
              <a:t>, la norma dovrebbe attribuire alla p.a. </a:t>
            </a:r>
            <a:r>
              <a:rPr lang="it-IT" sz="3200" b="0" i="0" u="none" strike="noStrike" baseline="0" dirty="0">
                <a:solidFill>
                  <a:srgbClr val="FF0000"/>
                </a:solidFill>
                <a:latin typeface="Calibri" panose="020F0502020204030204" pitchFamily="34" charset="0"/>
              </a:rPr>
              <a:t>soltanto poteri vincolati; tuttavia </a:t>
            </a:r>
            <a:r>
              <a:rPr lang="it-IT" sz="3200" b="0" i="0" u="none" strike="noStrike" baseline="0" dirty="0">
                <a:latin typeface="Calibri" panose="020F0502020204030204" pitchFamily="34" charset="0"/>
              </a:rPr>
              <a:t>le situazioni concrete in ordine alle quali la p.a. è chiamata a decidere hanno un </a:t>
            </a:r>
            <a:r>
              <a:rPr lang="it-IT" sz="3200" b="0" i="0" u="none" strike="noStrike" baseline="0" dirty="0">
                <a:solidFill>
                  <a:srgbClr val="FF0000"/>
                </a:solidFill>
                <a:latin typeface="Calibri" panose="020F0502020204030204" pitchFamily="34" charset="0"/>
              </a:rPr>
              <a:t>ineliminabile grado di contingenza </a:t>
            </a:r>
            <a:r>
              <a:rPr lang="it-IT" sz="3200" b="0" i="0" u="none" strike="noStrike" baseline="0" dirty="0">
                <a:latin typeface="Calibri" panose="020F0502020204030204" pitchFamily="34" charset="0"/>
              </a:rPr>
              <a:t>e di </a:t>
            </a:r>
            <a:r>
              <a:rPr lang="it-IT" sz="3200" b="0" i="0" u="none" strike="noStrike" baseline="0" dirty="0">
                <a:solidFill>
                  <a:srgbClr val="FF0000"/>
                </a:solidFill>
                <a:latin typeface="Calibri" panose="020F0502020204030204" pitchFamily="34" charset="0"/>
              </a:rPr>
              <a:t>imprevedibilità</a:t>
            </a:r>
            <a:r>
              <a:rPr lang="it-IT" sz="3200" b="0" i="0" u="none" strike="noStrike" baseline="0" dirty="0">
                <a:latin typeface="Calibri" panose="020F0502020204030204" pitchFamily="34" charset="0"/>
              </a:rPr>
              <a:t>, per cui è necessario rimettersi a un soggetto esperto nella cura e nella gestione dell’interesse pubblico.</a:t>
            </a:r>
            <a:endParaRPr lang="it-IT" sz="3200" dirty="0"/>
          </a:p>
        </p:txBody>
      </p:sp>
    </p:spTree>
    <p:extLst>
      <p:ext uri="{BB962C8B-B14F-4D97-AF65-F5344CB8AC3E}">
        <p14:creationId xmlns:p14="http://schemas.microsoft.com/office/powerpoint/2010/main" val="2219804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547CED-18EF-52E9-1017-0F74323E1273}"/>
              </a:ext>
            </a:extLst>
          </p:cNvPr>
          <p:cNvSpPr>
            <a:spLocks noGrp="1"/>
          </p:cNvSpPr>
          <p:nvPr>
            <p:ph type="title"/>
          </p:nvPr>
        </p:nvSpPr>
        <p:spPr/>
        <p:txBody>
          <a:bodyPr/>
          <a:lstStyle/>
          <a:p>
            <a:r>
              <a:rPr lang="it-IT" dirty="0"/>
              <a:t>Potere discrezionale e legalità sostanziale </a:t>
            </a:r>
          </a:p>
        </p:txBody>
      </p:sp>
      <p:sp>
        <p:nvSpPr>
          <p:cNvPr id="3" name="Segnaposto contenuto 2">
            <a:extLst>
              <a:ext uri="{FF2B5EF4-FFF2-40B4-BE49-F238E27FC236}">
                <a16:creationId xmlns:a16="http://schemas.microsoft.com/office/drawing/2014/main" id="{8C8C1298-E1D0-C16B-2A52-861725A80224}"/>
              </a:ext>
            </a:extLst>
          </p:cNvPr>
          <p:cNvSpPr>
            <a:spLocks noGrp="1"/>
          </p:cNvSpPr>
          <p:nvPr>
            <p:ph idx="1"/>
          </p:nvPr>
        </p:nvSpPr>
        <p:spPr/>
        <p:txBody>
          <a:bodyPr>
            <a:noAutofit/>
          </a:bodyPr>
          <a:lstStyle/>
          <a:p>
            <a:pPr marL="0" indent="0" algn="just">
              <a:buNone/>
            </a:pPr>
            <a:r>
              <a:rPr lang="it-IT" sz="3200" dirty="0">
                <a:latin typeface="Calibri" panose="020F0502020204030204" pitchFamily="34" charset="0"/>
              </a:rPr>
              <a:t>Quindi i</a:t>
            </a:r>
            <a:r>
              <a:rPr lang="it-IT" sz="3200" b="0" i="0" u="none" strike="noStrike" baseline="0" dirty="0">
                <a:latin typeface="Calibri" panose="020F0502020204030204" pitchFamily="34" charset="0"/>
              </a:rPr>
              <a:t>l potere discrezionale rappresenta una declinazione attenuata del </a:t>
            </a:r>
            <a:r>
              <a:rPr lang="it-IT" sz="3200" b="0" i="0" u="none" strike="noStrike" baseline="0" dirty="0">
                <a:solidFill>
                  <a:srgbClr val="FF0000"/>
                </a:solidFill>
                <a:latin typeface="Calibri" panose="020F0502020204030204" pitchFamily="34" charset="0"/>
              </a:rPr>
              <a:t>principio di legalità sostanziale</a:t>
            </a:r>
            <a:r>
              <a:rPr lang="it-IT" sz="3200" b="0" i="0" u="none" strike="noStrike" baseline="0" dirty="0">
                <a:latin typeface="Calibri" panose="020F0502020204030204" pitchFamily="34" charset="0"/>
              </a:rPr>
              <a:t>, però questa discrezionalità  è speso riconosciuta dalla legge in quanto necessaria e opportuna, perché permette all’amministrazione di </a:t>
            </a:r>
            <a:r>
              <a:rPr lang="it-IT" sz="3200" b="0" i="0" u="none" strike="noStrike" baseline="0" dirty="0">
                <a:solidFill>
                  <a:srgbClr val="FF0000"/>
                </a:solidFill>
                <a:latin typeface="Calibri" panose="020F0502020204030204" pitchFamily="34" charset="0"/>
              </a:rPr>
              <a:t>adattare le misure </a:t>
            </a:r>
            <a:r>
              <a:rPr lang="it-IT" sz="3200" b="0" i="0" u="none" strike="noStrike" baseline="0" dirty="0">
                <a:latin typeface="Calibri" panose="020F0502020204030204" pitchFamily="34" charset="0"/>
              </a:rPr>
              <a:t>da disporre alle esigenze scaturenti dalle situazioni concrete. L’amministrazione può esercitare il potere discrezionale nei limiti della </a:t>
            </a:r>
            <a:r>
              <a:rPr lang="it-IT" sz="3200" b="0" i="0" u="none" strike="noStrike" baseline="0" dirty="0">
                <a:solidFill>
                  <a:srgbClr val="FF0000"/>
                </a:solidFill>
                <a:latin typeface="Calibri" panose="020F0502020204030204" pitchFamily="34" charset="0"/>
              </a:rPr>
              <a:t>norma di conferimento</a:t>
            </a:r>
            <a:r>
              <a:rPr lang="it-IT" sz="3200" b="0" i="0" u="none" strike="noStrike" baseline="0" dirty="0">
                <a:latin typeface="Calibri" panose="020F0502020204030204" pitchFamily="34" charset="0"/>
              </a:rPr>
              <a:t> del potere e dei </a:t>
            </a:r>
            <a:r>
              <a:rPr lang="it-IT" sz="3200" b="0" i="0" u="none" strike="noStrike" baseline="0" dirty="0">
                <a:solidFill>
                  <a:srgbClr val="FF0000"/>
                </a:solidFill>
                <a:latin typeface="Calibri" panose="020F0502020204030204" pitchFamily="34" charset="0"/>
              </a:rPr>
              <a:t>principi generali dell’azione amministrativa</a:t>
            </a:r>
            <a:r>
              <a:rPr lang="it-IT" sz="3200" b="0" i="0" u="none" strike="noStrike" baseline="0" dirty="0">
                <a:latin typeface="Calibri" panose="020F0502020204030204" pitchFamily="34" charset="0"/>
              </a:rPr>
              <a:t>; sul rispetto di tali limiti può sindacare il giudice (è superata la teoria ottocentesca che sottraeva integralmente la discrezionalità al sindacato da parte del giudice)</a:t>
            </a:r>
            <a:endParaRPr lang="it-IT" sz="3200" dirty="0"/>
          </a:p>
        </p:txBody>
      </p:sp>
    </p:spTree>
    <p:extLst>
      <p:ext uri="{BB962C8B-B14F-4D97-AF65-F5344CB8AC3E}">
        <p14:creationId xmlns:p14="http://schemas.microsoft.com/office/powerpoint/2010/main" val="1426509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8BA565-32B8-62E1-141C-AEA0EB1C341F}"/>
              </a:ext>
            </a:extLst>
          </p:cNvPr>
          <p:cNvSpPr>
            <a:spLocks noGrp="1"/>
          </p:cNvSpPr>
          <p:nvPr>
            <p:ph type="title"/>
          </p:nvPr>
        </p:nvSpPr>
        <p:spPr/>
        <p:txBody>
          <a:bodyPr/>
          <a:lstStyle/>
          <a:p>
            <a:r>
              <a:rPr lang="it-IT" dirty="0"/>
              <a:t>Discrezionalità amministrativa</a:t>
            </a:r>
          </a:p>
        </p:txBody>
      </p:sp>
      <p:sp>
        <p:nvSpPr>
          <p:cNvPr id="3" name="Segnaposto contenuto 2">
            <a:extLst>
              <a:ext uri="{FF2B5EF4-FFF2-40B4-BE49-F238E27FC236}">
                <a16:creationId xmlns:a16="http://schemas.microsoft.com/office/drawing/2014/main" id="{6563A01B-3579-8A84-28BB-104F32678912}"/>
              </a:ext>
            </a:extLst>
          </p:cNvPr>
          <p:cNvSpPr>
            <a:spLocks noGrp="1"/>
          </p:cNvSpPr>
          <p:nvPr>
            <p:ph idx="1"/>
          </p:nvPr>
        </p:nvSpPr>
        <p:spPr/>
        <p:txBody>
          <a:bodyPr>
            <a:normAutofit/>
          </a:bodyPr>
          <a:lstStyle/>
          <a:p>
            <a:pPr marL="0" indent="0" algn="just">
              <a:buNone/>
            </a:pPr>
            <a:r>
              <a:rPr lang="it-IT" sz="2400" b="0" i="0" u="none" strike="noStrike" baseline="0" dirty="0">
                <a:latin typeface="Calibri" panose="020F0502020204030204" pitchFamily="34" charset="0"/>
              </a:rPr>
              <a:t>La discrezionalità amministrativa incide sui seguenti quattro elementi:</a:t>
            </a:r>
          </a:p>
          <a:p>
            <a:pPr marL="0" indent="0" algn="just">
              <a:buNone/>
            </a:pPr>
            <a:r>
              <a:rPr lang="it-IT" sz="2400" dirty="0" err="1">
                <a:latin typeface="Calibri" panose="020F0502020204030204" pitchFamily="34" charset="0"/>
              </a:rPr>
              <a:t>L’</a:t>
            </a:r>
            <a:r>
              <a:rPr lang="it-IT" sz="2400" b="1" i="0" u="none" strike="noStrike" baseline="0" dirty="0" err="1">
                <a:latin typeface="Calibri,Bold"/>
              </a:rPr>
              <a:t>an</a:t>
            </a:r>
            <a:r>
              <a:rPr lang="it-IT" sz="2400" b="0" i="0" u="none" strike="noStrike" baseline="0" dirty="0">
                <a:latin typeface="Calibri" panose="020F0502020204030204" pitchFamily="34" charset="0"/>
              </a:rPr>
              <a:t>, sul </a:t>
            </a:r>
            <a:r>
              <a:rPr lang="it-IT" sz="2400" b="0" i="0" u="none" strike="noStrike" baseline="0" dirty="0">
                <a:solidFill>
                  <a:srgbClr val="FF0000"/>
                </a:solidFill>
                <a:latin typeface="Calibri" panose="020F0502020204030204" pitchFamily="34" charset="0"/>
              </a:rPr>
              <a:t>se</a:t>
            </a:r>
            <a:r>
              <a:rPr lang="it-IT" sz="2400" b="0" i="0" u="none" strike="noStrike" baseline="0" dirty="0">
                <a:latin typeface="Calibri" panose="020F0502020204030204" pitchFamily="34" charset="0"/>
              </a:rPr>
              <a:t> </a:t>
            </a:r>
            <a:r>
              <a:rPr lang="it-IT" sz="2400" b="0" i="0" u="none" strike="noStrike" baseline="0" dirty="0">
                <a:solidFill>
                  <a:srgbClr val="FF0000"/>
                </a:solidFill>
                <a:latin typeface="Calibri" panose="020F0502020204030204" pitchFamily="34" charset="0"/>
              </a:rPr>
              <a:t>esercitare o meno il potere </a:t>
            </a:r>
            <a:r>
              <a:rPr lang="it-IT" sz="2400" b="0" i="0" u="none" strike="noStrike" baseline="0" dirty="0">
                <a:latin typeface="Calibri" panose="020F0502020204030204" pitchFamily="34" charset="0"/>
              </a:rPr>
              <a:t>in una determinata situazione (es. annullamento d’ufficio);</a:t>
            </a:r>
          </a:p>
          <a:p>
            <a:pPr marL="0" indent="0" algn="just">
              <a:buNone/>
            </a:pPr>
            <a:r>
              <a:rPr lang="it-IT" sz="2400" i="0" u="none" strike="noStrike" baseline="0" dirty="0">
                <a:latin typeface="Calibri,Bold"/>
              </a:rPr>
              <a:t>Il</a:t>
            </a:r>
            <a:r>
              <a:rPr lang="it-IT" sz="2400" b="1" i="0" u="none" strike="noStrike" baseline="0" dirty="0">
                <a:latin typeface="Calibri,Bold"/>
              </a:rPr>
              <a:t> quid</a:t>
            </a:r>
            <a:r>
              <a:rPr lang="it-IT" sz="2400" b="0" i="0" u="none" strike="noStrike" baseline="0" dirty="0">
                <a:latin typeface="Calibri" panose="020F0502020204030204" pitchFamily="34" charset="0"/>
              </a:rPr>
              <a:t>, vale a dire sul </a:t>
            </a:r>
            <a:r>
              <a:rPr lang="it-IT" sz="2400" b="0" i="0" u="none" strike="noStrike" baseline="0" dirty="0">
                <a:solidFill>
                  <a:srgbClr val="FF0000"/>
                </a:solidFill>
                <a:latin typeface="Calibri" panose="020F0502020204030204" pitchFamily="34" charset="0"/>
              </a:rPr>
              <a:t>contenuto del provvedimento amministrativo </a:t>
            </a:r>
            <a:r>
              <a:rPr lang="it-IT" sz="2400" b="0" i="0" u="none" strike="noStrike" baseline="0" dirty="0">
                <a:latin typeface="Calibri" panose="020F0502020204030204" pitchFamily="34" charset="0"/>
              </a:rPr>
              <a:t>(condizioni fissate nell’autorizzazione integrata ambientale, per le emissioni industriali);</a:t>
            </a:r>
          </a:p>
          <a:p>
            <a:pPr marL="0" indent="0" algn="just">
              <a:buNone/>
            </a:pPr>
            <a:r>
              <a:rPr lang="it-IT" sz="2400" b="0" i="0" u="none" strike="noStrike" baseline="0" dirty="0">
                <a:latin typeface="Helvetica" panose="020B0604020202020204" pitchFamily="34" charset="0"/>
              </a:rPr>
              <a:t> il </a:t>
            </a:r>
            <a:r>
              <a:rPr lang="it-IT" sz="2400" b="1" i="0" u="none" strike="noStrike" baseline="0" dirty="0" err="1">
                <a:latin typeface="Calibri,Bold"/>
              </a:rPr>
              <a:t>quomodo</a:t>
            </a:r>
            <a:r>
              <a:rPr lang="it-IT" sz="2400" b="0" i="0" u="none" strike="noStrike" baseline="0" dirty="0">
                <a:latin typeface="Calibri" panose="020F0502020204030204" pitchFamily="34" charset="0"/>
              </a:rPr>
              <a:t>, sulle </a:t>
            </a:r>
            <a:r>
              <a:rPr lang="it-IT" sz="2400" b="0" i="0" u="none" strike="noStrike" baseline="0" dirty="0">
                <a:solidFill>
                  <a:srgbClr val="FF0000"/>
                </a:solidFill>
                <a:latin typeface="Calibri" panose="020F0502020204030204" pitchFamily="34" charset="0"/>
              </a:rPr>
              <a:t>modalità da seguire per l’adozione del provvedimento</a:t>
            </a:r>
            <a:r>
              <a:rPr lang="it-IT" sz="2400" b="0" i="0" u="none" strike="noStrike" baseline="0" dirty="0">
                <a:latin typeface="Calibri" panose="020F0502020204030204" pitchFamily="34" charset="0"/>
              </a:rPr>
              <a:t>, al di là di quelle imposte dalla legge (es. se acquisire o meno un parere facoltativo);</a:t>
            </a:r>
          </a:p>
          <a:p>
            <a:pPr marL="0" indent="0" algn="just">
              <a:buNone/>
            </a:pPr>
            <a:r>
              <a:rPr lang="it-IT" sz="2400" b="0" i="0" u="none" strike="noStrike" baseline="0" dirty="0">
                <a:latin typeface="Helvetica" panose="020B0604020202020204" pitchFamily="34" charset="0"/>
              </a:rPr>
              <a:t>il </a:t>
            </a:r>
            <a:r>
              <a:rPr lang="it-IT" sz="2400" b="1" i="0" u="none" strike="noStrike" baseline="0" dirty="0">
                <a:latin typeface="Calibri,Bold"/>
              </a:rPr>
              <a:t>quando</a:t>
            </a:r>
            <a:r>
              <a:rPr lang="it-IT" sz="2400" b="0" i="0" u="none" strike="noStrike" baseline="0" dirty="0">
                <a:latin typeface="Calibri" panose="020F0502020204030204" pitchFamily="34" charset="0"/>
              </a:rPr>
              <a:t>, ossia </a:t>
            </a:r>
            <a:r>
              <a:rPr lang="it-IT" sz="2400" b="0" i="0" u="none" strike="noStrike" baseline="0" dirty="0">
                <a:solidFill>
                  <a:srgbClr val="FF0000"/>
                </a:solidFill>
                <a:latin typeface="Calibri" panose="020F0502020204030204" pitchFamily="34" charset="0"/>
              </a:rPr>
              <a:t>sul momento più opportuno </a:t>
            </a:r>
            <a:r>
              <a:rPr lang="it-IT" sz="2400" b="0" i="0" u="none" strike="noStrike" baseline="0" dirty="0">
                <a:latin typeface="Calibri" panose="020F0502020204030204" pitchFamily="34" charset="0"/>
              </a:rPr>
              <a:t>per esercitare un </a:t>
            </a:r>
            <a:r>
              <a:rPr lang="it-IT" sz="2400" b="0" i="0" u="none" strike="noStrike" baseline="0" dirty="0">
                <a:solidFill>
                  <a:srgbClr val="FF0000"/>
                </a:solidFill>
                <a:latin typeface="Calibri" panose="020F0502020204030204" pitchFamily="34" charset="0"/>
              </a:rPr>
              <a:t>potere d’ufficio </a:t>
            </a:r>
            <a:r>
              <a:rPr lang="it-IT" sz="2400" b="0" i="0" u="none" strike="noStrike" baseline="0" dirty="0">
                <a:latin typeface="Calibri" panose="020F0502020204030204" pitchFamily="34" charset="0"/>
              </a:rPr>
              <a:t>e per </a:t>
            </a:r>
            <a:r>
              <a:rPr lang="it-IT" sz="2400" b="0" i="0" u="none" strike="noStrike" baseline="0" dirty="0">
                <a:solidFill>
                  <a:srgbClr val="FF0000"/>
                </a:solidFill>
                <a:latin typeface="Calibri" panose="020F0502020204030204" pitchFamily="34" charset="0"/>
              </a:rPr>
              <a:t>emanare un provvedimento</a:t>
            </a:r>
            <a:r>
              <a:rPr lang="it-IT" sz="2400" b="0" i="0" u="none" strike="noStrike" baseline="0" dirty="0">
                <a:latin typeface="Calibri" panose="020F0502020204030204" pitchFamily="34" charset="0"/>
              </a:rPr>
              <a:t>, nel rispetto delle regole generali sui termini.</a:t>
            </a:r>
          </a:p>
          <a:p>
            <a:pPr marL="0" indent="0" algn="just">
              <a:buNone/>
            </a:pPr>
            <a:r>
              <a:rPr lang="it-IT" sz="2400" b="0" i="0" u="none" strike="noStrike" baseline="0" dirty="0">
                <a:latin typeface="Calibri" panose="020F0502020204030204" pitchFamily="34" charset="0"/>
              </a:rPr>
              <a:t>In base alla norma di conferimento, un potere può presentare </a:t>
            </a:r>
            <a:r>
              <a:rPr lang="it-IT" sz="2400" b="0" i="0" u="none" strike="noStrike" baseline="0" dirty="0">
                <a:solidFill>
                  <a:srgbClr val="FF0000"/>
                </a:solidFill>
                <a:latin typeface="Calibri" panose="020F0502020204030204" pitchFamily="34" charset="0"/>
              </a:rPr>
              <a:t>uno o più di questi elementi.</a:t>
            </a:r>
            <a:endParaRPr lang="it-IT" sz="2400" dirty="0">
              <a:solidFill>
                <a:srgbClr val="FF0000"/>
              </a:solidFill>
            </a:endParaRPr>
          </a:p>
        </p:txBody>
      </p:sp>
    </p:spTree>
    <p:extLst>
      <p:ext uri="{BB962C8B-B14F-4D97-AF65-F5344CB8AC3E}">
        <p14:creationId xmlns:p14="http://schemas.microsoft.com/office/powerpoint/2010/main" val="3816311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2A05A4-AC40-3CEC-4B15-F46B5CB8CBD8}"/>
              </a:ext>
            </a:extLst>
          </p:cNvPr>
          <p:cNvSpPr>
            <a:spLocks noGrp="1"/>
          </p:cNvSpPr>
          <p:nvPr>
            <p:ph type="title"/>
          </p:nvPr>
        </p:nvSpPr>
        <p:spPr/>
        <p:txBody>
          <a:bodyPr/>
          <a:lstStyle/>
          <a:p>
            <a:r>
              <a:rPr lang="it-IT" dirty="0"/>
              <a:t>Discrezionalità non è arbitrio</a:t>
            </a:r>
          </a:p>
        </p:txBody>
      </p:sp>
      <p:sp>
        <p:nvSpPr>
          <p:cNvPr id="3" name="Segnaposto contenuto 2">
            <a:extLst>
              <a:ext uri="{FF2B5EF4-FFF2-40B4-BE49-F238E27FC236}">
                <a16:creationId xmlns:a16="http://schemas.microsoft.com/office/drawing/2014/main" id="{1035CCAC-4EA5-9927-2980-2D88C37A027D}"/>
              </a:ext>
            </a:extLst>
          </p:cNvPr>
          <p:cNvSpPr>
            <a:spLocks noGrp="1"/>
          </p:cNvSpPr>
          <p:nvPr>
            <p:ph idx="1"/>
          </p:nvPr>
        </p:nvSpPr>
        <p:spPr/>
        <p:txBody>
          <a:bodyPr>
            <a:normAutofit/>
          </a:bodyPr>
          <a:lstStyle/>
          <a:p>
            <a:pPr marL="0" indent="0" algn="just">
              <a:buNone/>
            </a:pPr>
            <a:r>
              <a:rPr lang="it-IT" sz="2400" b="0" i="0" u="none" strike="noStrike" baseline="0" dirty="0">
                <a:latin typeface="Calibri" panose="020F0502020204030204" pitchFamily="34" charset="0"/>
              </a:rPr>
              <a:t>Perché la discrezionalità NON si traduca in una scelta arbitraria, l'amministrazione è tenuta, non solo ad una rappresentazione completa ed esatta dei </a:t>
            </a:r>
            <a:r>
              <a:rPr lang="it-IT" sz="2400" b="1" i="0" u="none" strike="noStrike" baseline="0" dirty="0">
                <a:solidFill>
                  <a:srgbClr val="FF0000"/>
                </a:solidFill>
                <a:latin typeface="Calibri" panose="020F0502020204030204" pitchFamily="34" charset="0"/>
              </a:rPr>
              <a:t>fatti </a:t>
            </a:r>
            <a:r>
              <a:rPr lang="it-IT" sz="2400" b="0" i="0" u="none" strike="noStrike" baseline="0" dirty="0">
                <a:latin typeface="Calibri" panose="020F0502020204030204" pitchFamily="34" charset="0"/>
              </a:rPr>
              <a:t>in rapporto ai quali la potestà è esercitata, </a:t>
            </a:r>
            <a:r>
              <a:rPr lang="it-IT" sz="2400" b="0" i="0" u="none" strike="noStrike" baseline="0" dirty="0">
                <a:latin typeface="Helvetica" panose="020B0604020202020204" pitchFamily="34" charset="0"/>
              </a:rPr>
              <a:t> </a:t>
            </a:r>
            <a:r>
              <a:rPr lang="it-IT" sz="2400" b="0" i="0" u="none" strike="noStrike" baseline="0" dirty="0">
                <a:latin typeface="Calibri" panose="020F0502020204030204" pitchFamily="34" charset="0"/>
              </a:rPr>
              <a:t>ma anche ad </a:t>
            </a:r>
            <a:r>
              <a:rPr lang="it-IT" sz="2400" b="1" i="0" u="none" strike="noStrike" baseline="0" dirty="0">
                <a:solidFill>
                  <a:srgbClr val="FF0000"/>
                </a:solidFill>
                <a:latin typeface="Calibri" panose="020F0502020204030204" pitchFamily="34" charset="0"/>
              </a:rPr>
              <a:t>individuare</a:t>
            </a:r>
            <a:r>
              <a:rPr lang="it-IT" sz="2400" b="0" i="0" u="none" strike="noStrike" baseline="0" dirty="0">
                <a:latin typeface="Calibri" panose="020F0502020204030204" pitchFamily="34" charset="0"/>
              </a:rPr>
              <a:t> e, successivamente, a </a:t>
            </a:r>
            <a:r>
              <a:rPr lang="it-IT" sz="2400" b="1" i="0" u="none" strike="noStrike" baseline="0" dirty="0">
                <a:solidFill>
                  <a:srgbClr val="FF0000"/>
                </a:solidFill>
                <a:latin typeface="Calibri" panose="020F0502020204030204" pitchFamily="34" charset="0"/>
              </a:rPr>
              <a:t>ponderare gli interessi meritevoli di tutela</a:t>
            </a:r>
            <a:r>
              <a:rPr lang="it-IT" sz="2400" b="0" i="0" u="none" strike="noStrike" baseline="0" dirty="0">
                <a:latin typeface="Calibri" panose="020F0502020204030204" pitchFamily="34" charset="0"/>
              </a:rPr>
              <a:t> in una data circostanza concreta utilizzando in questa operazione tutti i canoni che consentono di ottenere una certa oggettività.</a:t>
            </a:r>
          </a:p>
          <a:p>
            <a:pPr marL="0" indent="0" algn="just">
              <a:buNone/>
            </a:pPr>
            <a:endParaRPr lang="it-IT" sz="2400" dirty="0">
              <a:latin typeface="Calibri" panose="020F0502020204030204" pitchFamily="34" charset="0"/>
            </a:endParaRPr>
          </a:p>
          <a:p>
            <a:pPr marL="0" indent="0" algn="just">
              <a:buNone/>
            </a:pPr>
            <a:r>
              <a:rPr lang="it-IT" sz="2400" dirty="0">
                <a:latin typeface="Calibri" panose="020F0502020204030204" pitchFamily="34" charset="0"/>
              </a:rPr>
              <a:t>Quando la P.A. opera la scelta tra più soluzioni deve rispettare non soltanto la norma attributiva del potere e i principi generali dell’azione amministrativa (art. 1 l. n. 241/1990), ma anche il vincolo interno costituito dal dovere di perseguire il </a:t>
            </a:r>
            <a:r>
              <a:rPr lang="it-IT" sz="2400" b="1" dirty="0">
                <a:solidFill>
                  <a:srgbClr val="FF0000"/>
                </a:solidFill>
                <a:latin typeface="Calibri" panose="020F0502020204030204" pitchFamily="34" charset="0"/>
              </a:rPr>
              <a:t>fine pubblico</a:t>
            </a:r>
            <a:r>
              <a:rPr lang="it-IT" sz="2400" dirty="0">
                <a:latin typeface="Calibri" panose="020F0502020204030204" pitchFamily="34" charset="0"/>
              </a:rPr>
              <a:t>. La scelta dell’Amministrazione deve essere </a:t>
            </a:r>
            <a:r>
              <a:rPr lang="it-IT" sz="2400" b="1" dirty="0">
                <a:solidFill>
                  <a:srgbClr val="FF0000"/>
                </a:solidFill>
                <a:latin typeface="Calibri" panose="020F0502020204030204" pitchFamily="34" charset="0"/>
              </a:rPr>
              <a:t>ragionevole, proporzionata</a:t>
            </a:r>
            <a:r>
              <a:rPr lang="it-IT" sz="2400" dirty="0">
                <a:latin typeface="Calibri" panose="020F0502020204030204" pitchFamily="34" charset="0"/>
              </a:rPr>
              <a:t>, rispettosa del legittimo affidamento del privato.</a:t>
            </a:r>
          </a:p>
        </p:txBody>
      </p:sp>
    </p:spTree>
    <p:extLst>
      <p:ext uri="{BB962C8B-B14F-4D97-AF65-F5344CB8AC3E}">
        <p14:creationId xmlns:p14="http://schemas.microsoft.com/office/powerpoint/2010/main" val="9137402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1B177A-7048-3F98-F2B1-EFFEBCB57AD2}"/>
              </a:ext>
            </a:extLst>
          </p:cNvPr>
          <p:cNvSpPr>
            <a:spLocks noGrp="1"/>
          </p:cNvSpPr>
          <p:nvPr>
            <p:ph type="title"/>
          </p:nvPr>
        </p:nvSpPr>
        <p:spPr/>
        <p:txBody>
          <a:bodyPr/>
          <a:lstStyle/>
          <a:p>
            <a:r>
              <a:rPr lang="it-IT" dirty="0"/>
              <a:t>Il merito amministrativo</a:t>
            </a:r>
          </a:p>
        </p:txBody>
      </p:sp>
      <p:sp>
        <p:nvSpPr>
          <p:cNvPr id="3" name="Segnaposto contenuto 2">
            <a:extLst>
              <a:ext uri="{FF2B5EF4-FFF2-40B4-BE49-F238E27FC236}">
                <a16:creationId xmlns:a16="http://schemas.microsoft.com/office/drawing/2014/main" id="{A1668E21-E6C8-06D7-8C0E-A35C8ADF0279}"/>
              </a:ext>
            </a:extLst>
          </p:cNvPr>
          <p:cNvSpPr>
            <a:spLocks noGrp="1"/>
          </p:cNvSpPr>
          <p:nvPr>
            <p:ph idx="1"/>
          </p:nvPr>
        </p:nvSpPr>
        <p:spPr/>
        <p:txBody>
          <a:bodyPr>
            <a:normAutofit/>
          </a:bodyPr>
          <a:lstStyle/>
          <a:p>
            <a:pPr marL="0" indent="0" algn="just">
              <a:buNone/>
            </a:pPr>
            <a:r>
              <a:rPr lang="it-IT" sz="2400" b="1" dirty="0">
                <a:latin typeface="Calibri,Bold"/>
              </a:rPr>
              <a:t>E’</a:t>
            </a:r>
            <a:r>
              <a:rPr lang="it-IT" sz="2400" b="1" i="0" u="none" strike="noStrike" baseline="0" dirty="0">
                <a:latin typeface="Calibri,Bold"/>
              </a:rPr>
              <a:t> l’area dell’attività amministrativa da considerare </a:t>
            </a:r>
            <a:r>
              <a:rPr lang="it-IT" sz="2400" b="1" i="0" u="none" strike="noStrike" baseline="0" dirty="0">
                <a:solidFill>
                  <a:srgbClr val="FF0000"/>
                </a:solidFill>
                <a:latin typeface="Calibri,Bold"/>
              </a:rPr>
              <a:t>libera</a:t>
            </a:r>
            <a:r>
              <a:rPr lang="it-IT" sz="2400" b="0" i="0" u="none" strike="noStrike" baseline="0" dirty="0">
                <a:latin typeface="Calibri" panose="020F0502020204030204" pitchFamily="34" charset="0"/>
              </a:rPr>
              <a:t>: tra </a:t>
            </a:r>
            <a:r>
              <a:rPr lang="it-IT" sz="2400" b="0" i="0" u="none" strike="noStrike" baseline="0" dirty="0">
                <a:solidFill>
                  <a:srgbClr val="FF0000"/>
                </a:solidFill>
                <a:latin typeface="Calibri" panose="020F0502020204030204" pitchFamily="34" charset="0"/>
              </a:rPr>
              <a:t>più soluzioni tutte legittime </a:t>
            </a:r>
            <a:r>
              <a:rPr lang="it-IT" sz="2400" b="0" i="0" u="none" strike="noStrike" baseline="0" dirty="0">
                <a:latin typeface="Calibri" panose="020F0502020204030204" pitchFamily="34" charset="0"/>
              </a:rPr>
              <a:t>(in quanto ragionevoli, proporzionate, coerenti con il fine pubblico) la scelta dell’amministrazione è dettata </a:t>
            </a:r>
            <a:r>
              <a:rPr lang="it-IT" sz="2400" b="0" i="0" u="none" strike="noStrike" baseline="0" dirty="0">
                <a:solidFill>
                  <a:srgbClr val="FF0000"/>
                </a:solidFill>
                <a:latin typeface="Calibri" panose="020F0502020204030204" pitchFamily="34" charset="0"/>
              </a:rPr>
              <a:t>dall’opportunità o dall’inopportunità </a:t>
            </a:r>
            <a:r>
              <a:rPr lang="it-IT" sz="2400" b="0" i="0" u="none" strike="noStrike" baseline="0" dirty="0">
                <a:latin typeface="Calibri" panose="020F0502020204030204" pitchFamily="34" charset="0"/>
              </a:rPr>
              <a:t>(da parametri, quindi, non giuridici).</a:t>
            </a:r>
          </a:p>
          <a:p>
            <a:pPr marL="0" indent="0" algn="just">
              <a:buNone/>
            </a:pPr>
            <a:r>
              <a:rPr lang="it-IT" sz="2400" b="0" i="0" u="none" strike="noStrike" baseline="0" dirty="0">
                <a:latin typeface="Calibri" panose="020F0502020204030204" pitchFamily="34" charset="0"/>
              </a:rPr>
              <a:t>Per merito si intende quindi l’ambito di scelta della p.a. non direttamente regolata dalle norme (vincoli posti dalle norme vigenti e dai principi generali sull’attività amministrativa): costituisce </a:t>
            </a:r>
            <a:r>
              <a:rPr lang="it-IT" sz="2400" b="1" i="0" u="none" strike="noStrike" baseline="0" dirty="0">
                <a:latin typeface="Calibri,Bold"/>
              </a:rPr>
              <a:t>l’ambito delle scelte di opportunità. </a:t>
            </a:r>
          </a:p>
          <a:p>
            <a:pPr marL="0" indent="0" algn="just">
              <a:buNone/>
            </a:pPr>
            <a:r>
              <a:rPr lang="it-IT" sz="2400" dirty="0">
                <a:latin typeface="Calibri,Bold"/>
              </a:rPr>
              <a:t>Il giudice amministrativo può sindacare in punto di legittimità la scelta discrezionale; la </a:t>
            </a:r>
            <a:r>
              <a:rPr lang="it-IT" sz="2400" i="0" u="none" strike="noStrike" baseline="0" dirty="0">
                <a:latin typeface="Calibri,Bold"/>
              </a:rPr>
              <a:t>scelta di merito è </a:t>
            </a:r>
            <a:r>
              <a:rPr lang="it-IT" sz="2400" i="0" u="none" strike="noStrike" baseline="0" dirty="0">
                <a:solidFill>
                  <a:srgbClr val="FF0000"/>
                </a:solidFill>
                <a:latin typeface="Calibri,Bold"/>
              </a:rPr>
              <a:t>insindacabile da parte del giudice amministrativo</a:t>
            </a:r>
            <a:r>
              <a:rPr lang="it-IT" sz="2400" b="0" i="0" u="none" strike="noStrike" baseline="0" dirty="0">
                <a:latin typeface="Calibri" panose="020F0502020204030204" pitchFamily="34" charset="0"/>
              </a:rPr>
              <a:t>, salvo nei casi di giurisdizione estesa al merito di cui all’art. 134, </a:t>
            </a:r>
            <a:r>
              <a:rPr lang="it-IT" sz="2400" b="0" i="0" u="none" strike="noStrike" baseline="0" dirty="0" err="1">
                <a:latin typeface="Calibri" panose="020F0502020204030204" pitchFamily="34" charset="0"/>
              </a:rPr>
              <a:t>c.p.a</a:t>
            </a:r>
            <a:r>
              <a:rPr lang="it-IT" sz="2400" b="0" i="0" u="none" strike="noStrike" baseline="0" dirty="0">
                <a:latin typeface="Calibri" panose="020F0502020204030204" pitchFamily="34" charset="0"/>
              </a:rPr>
              <a:t>.</a:t>
            </a:r>
            <a:endParaRPr lang="it-IT" sz="2400" dirty="0"/>
          </a:p>
        </p:txBody>
      </p:sp>
    </p:spTree>
    <p:extLst>
      <p:ext uri="{BB962C8B-B14F-4D97-AF65-F5344CB8AC3E}">
        <p14:creationId xmlns:p14="http://schemas.microsoft.com/office/powerpoint/2010/main" val="589194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D1D9BC-8A93-345B-543A-379E1BD1B06A}"/>
              </a:ext>
            </a:extLst>
          </p:cNvPr>
          <p:cNvSpPr>
            <a:spLocks noGrp="1"/>
          </p:cNvSpPr>
          <p:nvPr>
            <p:ph type="title"/>
          </p:nvPr>
        </p:nvSpPr>
        <p:spPr/>
        <p:txBody>
          <a:bodyPr/>
          <a:lstStyle/>
          <a:p>
            <a:r>
              <a:rPr lang="it-IT" dirty="0"/>
              <a:t>Le valutazioni tecniche (o discrezionalità tecnica)</a:t>
            </a:r>
          </a:p>
        </p:txBody>
      </p:sp>
      <p:sp>
        <p:nvSpPr>
          <p:cNvPr id="3" name="Segnaposto contenuto 2">
            <a:extLst>
              <a:ext uri="{FF2B5EF4-FFF2-40B4-BE49-F238E27FC236}">
                <a16:creationId xmlns:a16="http://schemas.microsoft.com/office/drawing/2014/main" id="{818F993E-7C91-A74E-7410-20F8CE9D00E7}"/>
              </a:ext>
            </a:extLst>
          </p:cNvPr>
          <p:cNvSpPr>
            <a:spLocks noGrp="1"/>
          </p:cNvSpPr>
          <p:nvPr>
            <p:ph idx="1"/>
          </p:nvPr>
        </p:nvSpPr>
        <p:spPr/>
        <p:txBody>
          <a:bodyPr>
            <a:normAutofit/>
          </a:bodyPr>
          <a:lstStyle/>
          <a:p>
            <a:pPr marL="0" indent="0" algn="just">
              <a:buNone/>
            </a:pPr>
            <a:r>
              <a:rPr lang="it-IT" sz="2000" b="0" i="0" u="none" strike="noStrike" baseline="0" dirty="0">
                <a:latin typeface="Calibri" panose="020F0502020204030204" pitchFamily="34" charset="0"/>
              </a:rPr>
              <a:t>La discrezionalità amministrativa va distinta dalle valutazioni tecniche. La prima attiene alla fase della decisione; la seconda, invece, alla fase dell’istruttoria. La discrezionalità amministrativa comporta la valutazione e comparazione degli interessi, mentre le seconde riguardano l’accertamento e la qualificazione di fatti alla luce di </a:t>
            </a:r>
            <a:r>
              <a:rPr lang="it-IT" sz="2000" b="0" i="0" u="none" strike="noStrike" baseline="0" dirty="0">
                <a:solidFill>
                  <a:srgbClr val="FF0000"/>
                </a:solidFill>
                <a:latin typeface="Calibri" panose="020F0502020204030204" pitchFamily="34" charset="0"/>
              </a:rPr>
              <a:t>criteri tecnico-scientifico</a:t>
            </a:r>
            <a:r>
              <a:rPr lang="it-IT" sz="2000" b="0" i="0" u="none" strike="noStrike" baseline="0" dirty="0">
                <a:latin typeface="Calibri" panose="020F0502020204030204" pitchFamily="34" charset="0"/>
              </a:rPr>
              <a:t>. </a:t>
            </a:r>
            <a:r>
              <a:rPr lang="it-IT" sz="2000" b="1" i="0" u="none" strike="noStrike" baseline="0" dirty="0">
                <a:solidFill>
                  <a:srgbClr val="FF0000"/>
                </a:solidFill>
                <a:latin typeface="Calibri,Bold"/>
              </a:rPr>
              <a:t>La prima è caratterizzata da un elemento volitivo che nelle seconde manca.</a:t>
            </a:r>
            <a:r>
              <a:rPr lang="it-IT" sz="2000" b="1" i="0" u="none" strike="noStrike" baseline="0" dirty="0">
                <a:latin typeface="Calibri,Bold"/>
              </a:rPr>
              <a:t> Le valutazioni tecniche s</a:t>
            </a:r>
            <a:r>
              <a:rPr lang="it-IT" sz="2000" b="0" i="0" u="none" strike="noStrike" baseline="0" dirty="0">
                <a:latin typeface="Calibri" panose="020F0502020204030204" pitchFamily="34" charset="0"/>
              </a:rPr>
              <a:t>i hanno quando la norma attributiva del potere </a:t>
            </a:r>
            <a:r>
              <a:rPr lang="it-IT" sz="2000" b="0" i="0" u="none" strike="noStrike" baseline="0" dirty="0">
                <a:solidFill>
                  <a:srgbClr val="FF0000"/>
                </a:solidFill>
                <a:latin typeface="Calibri" panose="020F0502020204030204" pitchFamily="34" charset="0"/>
              </a:rPr>
              <a:t>rinvia a nozioni di tipo tecnico-scientifico </a:t>
            </a:r>
            <a:r>
              <a:rPr lang="it-IT" sz="2000" b="0" i="0" u="none" strike="noStrike" baseline="0" dirty="0">
                <a:latin typeface="Calibri" panose="020F0502020204030204" pitchFamily="34" charset="0"/>
              </a:rPr>
              <a:t>che in sede di applicazione alla fattispecie concreta presentano </a:t>
            </a:r>
            <a:r>
              <a:rPr lang="it-IT" sz="2000" b="0" i="0" u="none" strike="noStrike" baseline="0" dirty="0">
                <a:solidFill>
                  <a:srgbClr val="FF0000"/>
                </a:solidFill>
                <a:latin typeface="Calibri" panose="020F0502020204030204" pitchFamily="34" charset="0"/>
              </a:rPr>
              <a:t>margini di opinabilità </a:t>
            </a:r>
            <a:r>
              <a:rPr lang="it-IT" sz="2000" b="0" i="0" u="none" strike="noStrike" baseline="0" dirty="0">
                <a:latin typeface="Calibri" panose="020F0502020204030204" pitchFamily="34" charset="0"/>
              </a:rPr>
              <a:t>o che consentono </a:t>
            </a:r>
            <a:r>
              <a:rPr lang="it-IT" sz="2000" b="0" i="0" u="none" strike="noStrike" baseline="0" dirty="0">
                <a:solidFill>
                  <a:srgbClr val="FF0000"/>
                </a:solidFill>
                <a:latin typeface="Calibri" panose="020F0502020204030204" pitchFamily="34" charset="0"/>
              </a:rPr>
              <a:t>giudizi espressi solo in termini ipotetici o probabilistici</a:t>
            </a:r>
            <a:r>
              <a:rPr lang="it-IT" sz="2000" b="0" i="0" u="none" strike="noStrike" baseline="0" dirty="0">
                <a:latin typeface="Calibri" panose="020F0502020204030204" pitchFamily="34" charset="0"/>
              </a:rPr>
              <a:t> </a:t>
            </a:r>
            <a:r>
              <a:rPr lang="it-IT" sz="2000" b="0" u="none" strike="noStrike" baseline="0" dirty="0">
                <a:latin typeface="Calibri" panose="020F0502020204030204" pitchFamily="34" charset="0"/>
              </a:rPr>
              <a:t>(es. la commissione di concorso pone in essere una valutazione tecnica sui candidati). </a:t>
            </a:r>
          </a:p>
          <a:p>
            <a:pPr marL="0" indent="0" algn="just">
              <a:buNone/>
            </a:pPr>
            <a:r>
              <a:rPr lang="it-IT" sz="2000" b="0" i="0" u="none" strike="noStrike" baseline="0" dirty="0">
                <a:latin typeface="Calibri" panose="020F0502020204030204" pitchFamily="34" charset="0"/>
              </a:rPr>
              <a:t>Le valutazioni tecniche </a:t>
            </a:r>
            <a:r>
              <a:rPr lang="it-IT" sz="2000" b="1" i="0" u="none" strike="noStrike" baseline="0" dirty="0">
                <a:latin typeface="Calibri,Bold"/>
              </a:rPr>
              <a:t>si riferiscono a fatti la cui esistenza non è verificabile in modo univoco</a:t>
            </a:r>
            <a:r>
              <a:rPr lang="it-IT" sz="2000" b="0" i="0" u="none" strike="noStrike" baseline="0" dirty="0">
                <a:latin typeface="Calibri" panose="020F0502020204030204" pitchFamily="34" charset="0"/>
              </a:rPr>
              <a:t>, perciò </a:t>
            </a:r>
            <a:r>
              <a:rPr lang="it-IT" sz="2000" b="1" i="0" u="none" strike="noStrike" baseline="0" dirty="0">
                <a:latin typeface="Calibri,Bold"/>
              </a:rPr>
              <a:t>sono distinte dai meri accertamenti tecnici </a:t>
            </a:r>
            <a:r>
              <a:rPr lang="it-IT" sz="2000" b="0" i="0" u="none" strike="noStrike" baseline="0" dirty="0">
                <a:latin typeface="Calibri" panose="020F0502020204030204" pitchFamily="34" charset="0"/>
              </a:rPr>
              <a:t>che si riferiscono a fatti la cui esistenza o inesistenza è verificabile in modo univoco con l’impego di strumenti tecnici (es. misurazione della temperatura con il termometro; misurazione dell’altezza di un muro).</a:t>
            </a:r>
            <a:endParaRPr lang="it-IT" sz="2000" dirty="0"/>
          </a:p>
        </p:txBody>
      </p:sp>
    </p:spTree>
    <p:extLst>
      <p:ext uri="{BB962C8B-B14F-4D97-AF65-F5344CB8AC3E}">
        <p14:creationId xmlns:p14="http://schemas.microsoft.com/office/powerpoint/2010/main" val="1449946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7BD33-3A03-0CA5-28B4-B599557FA36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D92B401-2BB8-3139-A09C-0E06783C4EC9}"/>
              </a:ext>
            </a:extLst>
          </p:cNvPr>
          <p:cNvSpPr>
            <a:spLocks noGrp="1"/>
          </p:cNvSpPr>
          <p:nvPr>
            <p:ph type="title"/>
          </p:nvPr>
        </p:nvSpPr>
        <p:spPr/>
        <p:txBody>
          <a:bodyPr/>
          <a:lstStyle/>
          <a:p>
            <a:r>
              <a:rPr lang="it-IT" dirty="0"/>
              <a:t>Valutazioni tecniche</a:t>
            </a:r>
          </a:p>
        </p:txBody>
      </p:sp>
      <p:sp>
        <p:nvSpPr>
          <p:cNvPr id="3" name="Segnaposto contenuto 2">
            <a:extLst>
              <a:ext uri="{FF2B5EF4-FFF2-40B4-BE49-F238E27FC236}">
                <a16:creationId xmlns:a16="http://schemas.microsoft.com/office/drawing/2014/main" id="{1D723181-A516-F685-0924-915F9DAEE2DF}"/>
              </a:ext>
            </a:extLst>
          </p:cNvPr>
          <p:cNvSpPr>
            <a:spLocks noGrp="1"/>
          </p:cNvSpPr>
          <p:nvPr>
            <p:ph idx="1"/>
          </p:nvPr>
        </p:nvSpPr>
        <p:spPr/>
        <p:txBody>
          <a:bodyPr>
            <a:normAutofit fontScale="62500" lnSpcReduction="20000"/>
          </a:bodyPr>
          <a:lstStyle/>
          <a:p>
            <a:pPr marL="0" indent="0" algn="just">
              <a:buNone/>
            </a:pPr>
            <a:r>
              <a:rPr lang="it-IT" dirty="0"/>
              <a:t>Alla PA è chiesto di compiere </a:t>
            </a:r>
            <a:r>
              <a:rPr lang="it-IT" dirty="0">
                <a:solidFill>
                  <a:srgbClr val="FF0000"/>
                </a:solidFill>
              </a:rPr>
              <a:t>valutazioni</a:t>
            </a:r>
            <a:r>
              <a:rPr lang="it-IT" dirty="0"/>
              <a:t> che implicano competenze </a:t>
            </a:r>
            <a:r>
              <a:rPr lang="it-IT" dirty="0">
                <a:solidFill>
                  <a:srgbClr val="FF0000"/>
                </a:solidFill>
              </a:rPr>
              <a:t>tecniche</a:t>
            </a:r>
            <a:r>
              <a:rPr lang="it-IT" dirty="0"/>
              <a:t>. </a:t>
            </a:r>
          </a:p>
          <a:p>
            <a:pPr marL="0" indent="0" algn="just">
              <a:buNone/>
            </a:pPr>
            <a:r>
              <a:rPr lang="it-IT" dirty="0"/>
              <a:t>Es. rilascio della </a:t>
            </a:r>
            <a:r>
              <a:rPr lang="it-IT" dirty="0">
                <a:solidFill>
                  <a:srgbClr val="FF0000"/>
                </a:solidFill>
              </a:rPr>
              <a:t>patente di guida</a:t>
            </a:r>
            <a:r>
              <a:rPr lang="it-IT" dirty="0"/>
              <a:t>. Si accerta la conoscenza di nozioni e l’abilità alla guida. </a:t>
            </a:r>
          </a:p>
          <a:p>
            <a:pPr marL="0" indent="0" algn="just">
              <a:buNone/>
            </a:pPr>
            <a:r>
              <a:rPr lang="it-IT" dirty="0">
                <a:solidFill>
                  <a:srgbClr val="FF0000"/>
                </a:solidFill>
              </a:rPr>
              <a:t>Esame universitario: </a:t>
            </a:r>
            <a:r>
              <a:rPr lang="it-IT" dirty="0"/>
              <a:t>il docente accerta il livello di preparazione del candidato. </a:t>
            </a:r>
          </a:p>
          <a:p>
            <a:pPr marL="0" indent="0" algn="just">
              <a:buNone/>
            </a:pPr>
            <a:r>
              <a:rPr lang="it-IT" dirty="0"/>
              <a:t>Accertamenti dell’AGCM per verificare se una impresa abbia compiuto un </a:t>
            </a:r>
            <a:r>
              <a:rPr lang="it-IT" dirty="0">
                <a:solidFill>
                  <a:srgbClr val="FF0000"/>
                </a:solidFill>
              </a:rPr>
              <a:t>abuso di posizione dominante: </a:t>
            </a:r>
            <a:r>
              <a:rPr lang="it-IT" dirty="0"/>
              <a:t>se l’abuso c’è o non c’è dipende dalla ricostruzione del mercato rilevante: a seconda di come, nell’esercizio della discrezionalità tecnica, viene conformato il mercato, potrebbe ritenersi che l’abuso vi sia stato o non vi sia stato. </a:t>
            </a:r>
          </a:p>
          <a:p>
            <a:pPr marL="0" indent="0" algn="just">
              <a:buNone/>
            </a:pPr>
            <a:r>
              <a:rPr lang="it-IT" dirty="0"/>
              <a:t>L’esito non è univoco, perché l’applicazione di regole tecniche potrebbe portare a ricostruire i confini del  mercato nelle tre distinte ipotesi A, B e C. Es. nelle comunicazioni, possiamo considerar e la televisione digitale un mercato, oppure includere anche la carta stampata, o ancora altre forme di manifestazione del pensiero? Si sceglie tra più opzioni, ma l’attività non è discrezionale in senso tecnico, perché </a:t>
            </a:r>
            <a:r>
              <a:rPr lang="it-IT" dirty="0">
                <a:solidFill>
                  <a:srgbClr val="FF0000"/>
                </a:solidFill>
              </a:rPr>
              <a:t>non si comparano interessi</a:t>
            </a:r>
            <a:r>
              <a:rPr lang="it-IT" dirty="0"/>
              <a:t>, ma si applicano regole tecniche. </a:t>
            </a:r>
          </a:p>
        </p:txBody>
      </p:sp>
    </p:spTree>
    <p:extLst>
      <p:ext uri="{BB962C8B-B14F-4D97-AF65-F5344CB8AC3E}">
        <p14:creationId xmlns:p14="http://schemas.microsoft.com/office/powerpoint/2010/main" val="2041211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5694DA-D863-3BB7-8C0E-471C10725352}"/>
              </a:ext>
            </a:extLst>
          </p:cNvPr>
          <p:cNvSpPr>
            <a:spLocks noGrp="1"/>
          </p:cNvSpPr>
          <p:nvPr>
            <p:ph type="title"/>
          </p:nvPr>
        </p:nvSpPr>
        <p:spPr/>
        <p:txBody>
          <a:bodyPr/>
          <a:lstStyle/>
          <a:p>
            <a:r>
              <a:rPr lang="it-IT" dirty="0"/>
              <a:t>Discrezionalità mista </a:t>
            </a:r>
          </a:p>
        </p:txBody>
      </p:sp>
      <p:sp>
        <p:nvSpPr>
          <p:cNvPr id="3" name="Segnaposto contenuto 2">
            <a:extLst>
              <a:ext uri="{FF2B5EF4-FFF2-40B4-BE49-F238E27FC236}">
                <a16:creationId xmlns:a16="http://schemas.microsoft.com/office/drawing/2014/main" id="{8026BF12-039C-01F9-C7EB-8E66FB6BCDD2}"/>
              </a:ext>
            </a:extLst>
          </p:cNvPr>
          <p:cNvSpPr>
            <a:spLocks noGrp="1"/>
          </p:cNvSpPr>
          <p:nvPr>
            <p:ph idx="1"/>
          </p:nvPr>
        </p:nvSpPr>
        <p:spPr/>
        <p:txBody>
          <a:bodyPr>
            <a:normAutofit fontScale="92500" lnSpcReduction="20000"/>
          </a:bodyPr>
          <a:lstStyle/>
          <a:p>
            <a:pPr marL="0" indent="0" algn="just">
              <a:buNone/>
            </a:pPr>
            <a:r>
              <a:rPr lang="it-IT" sz="3600" b="0" i="0" u="none" strike="noStrike" baseline="0" dirty="0">
                <a:latin typeface="Calibri" panose="020F0502020204030204" pitchFamily="34" charset="0"/>
              </a:rPr>
              <a:t>La discrezionalità tecnica si collega assai più all’attività vincolata che all’attività discrezionale. Es. patente di guida, accertate le competenze del candidato, il provvedimento è vincolato. </a:t>
            </a:r>
          </a:p>
          <a:p>
            <a:pPr marL="0" indent="0" algn="just">
              <a:buNone/>
            </a:pPr>
            <a:r>
              <a:rPr lang="it-IT" sz="3600" b="0" i="0" u="none" strike="noStrike" baseline="0" dirty="0">
                <a:latin typeface="Calibri" panose="020F0502020204030204" pitchFamily="34" charset="0"/>
              </a:rPr>
              <a:t>Non è infrequente tuttavia che </a:t>
            </a:r>
            <a:r>
              <a:rPr lang="it-IT" sz="3600" dirty="0">
                <a:latin typeface="Calibri" panose="020F0502020204030204" pitchFamily="34" charset="0"/>
              </a:rPr>
              <a:t>valutazioni tecniche (nell’istruttoria) e </a:t>
            </a:r>
            <a:r>
              <a:rPr lang="it-IT" sz="3600" b="0" i="0" u="none" strike="noStrike" baseline="0" dirty="0">
                <a:latin typeface="Calibri" panose="020F0502020204030204" pitchFamily="34" charset="0"/>
              </a:rPr>
              <a:t>discrezionalità amministrativa (nella decisione) coesistano nella medesima </a:t>
            </a:r>
            <a:r>
              <a:rPr lang="it-IT" sz="3600" b="0" i="0" u="none" strike="noStrike" baseline="0" dirty="0">
                <a:solidFill>
                  <a:srgbClr val="FF0000"/>
                </a:solidFill>
                <a:latin typeface="Calibri" panose="020F0502020204030204" pitchFamily="34" charset="0"/>
              </a:rPr>
              <a:t>procedura amministrativa </a:t>
            </a:r>
            <a:r>
              <a:rPr lang="it-IT" sz="3600" b="0" i="0" u="none" strike="noStrike" baseline="0" dirty="0">
                <a:latin typeface="Calibri" panose="020F0502020204030204" pitchFamily="34" charset="0"/>
              </a:rPr>
              <a:t>o in </a:t>
            </a:r>
            <a:r>
              <a:rPr lang="it-IT" sz="3600" b="0" i="0" u="none" strike="noStrike" baseline="0" dirty="0">
                <a:solidFill>
                  <a:srgbClr val="FF0000"/>
                </a:solidFill>
                <a:latin typeface="Calibri" panose="020F0502020204030204" pitchFamily="34" charset="0"/>
              </a:rPr>
              <a:t>procedure connesse </a:t>
            </a:r>
            <a:r>
              <a:rPr lang="it-IT" sz="3600" b="0" i="0" u="none" strike="noStrike" baseline="0" dirty="0">
                <a:latin typeface="Calibri" panose="020F0502020204030204" pitchFamily="34" charset="0"/>
              </a:rPr>
              <a:t>(cd. discrezionalità mista).</a:t>
            </a:r>
            <a:r>
              <a:rPr lang="it-IT" sz="3600" b="0" i="0" u="none" strike="noStrike" baseline="0" dirty="0">
                <a:latin typeface="Helvetica" panose="020B0604020202020204" pitchFamily="34" charset="0"/>
              </a:rPr>
              <a:t> </a:t>
            </a:r>
            <a:r>
              <a:rPr lang="it-IT" sz="3600" b="0" i="0" u="none" strike="noStrike" baseline="0" dirty="0">
                <a:latin typeface="Calibri" panose="020F0502020204030204" pitchFamily="34" charset="0"/>
              </a:rPr>
              <a:t>Esempio: accertamento del carattere epidemico di una malattia e successiva scelta dei rimedi alternativi per contenere i rischi di propagazione. </a:t>
            </a:r>
            <a:endParaRPr lang="it-IT" sz="3600" dirty="0"/>
          </a:p>
        </p:txBody>
      </p:sp>
    </p:spTree>
    <p:extLst>
      <p:ext uri="{BB962C8B-B14F-4D97-AF65-F5344CB8AC3E}">
        <p14:creationId xmlns:p14="http://schemas.microsoft.com/office/powerpoint/2010/main" val="2435090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6508B1-1302-00A4-331F-AC7723B84811}"/>
              </a:ext>
            </a:extLst>
          </p:cNvPr>
          <p:cNvSpPr>
            <a:spLocks noGrp="1"/>
          </p:cNvSpPr>
          <p:nvPr>
            <p:ph type="title"/>
          </p:nvPr>
        </p:nvSpPr>
        <p:spPr/>
        <p:txBody>
          <a:bodyPr/>
          <a:lstStyle/>
          <a:p>
            <a:r>
              <a:rPr lang="it-IT" sz="1800" b="0" i="0" u="none" strike="noStrike" baseline="0" dirty="0">
                <a:latin typeface="CalibriLight"/>
              </a:rPr>
              <a:t>NECESSITÀ DI STABILIRE QUALE SIA L'INTERESSE PUBBLICO PRIMARIO</a:t>
            </a:r>
            <a:endParaRPr lang="it-IT" dirty="0"/>
          </a:p>
        </p:txBody>
      </p:sp>
      <p:sp>
        <p:nvSpPr>
          <p:cNvPr id="3" name="Segnaposto contenuto 2">
            <a:extLst>
              <a:ext uri="{FF2B5EF4-FFF2-40B4-BE49-F238E27FC236}">
                <a16:creationId xmlns:a16="http://schemas.microsoft.com/office/drawing/2014/main" id="{35CB0704-A073-9C56-CF65-1B12A2BBF0FC}"/>
              </a:ext>
            </a:extLst>
          </p:cNvPr>
          <p:cNvSpPr>
            <a:spLocks noGrp="1"/>
          </p:cNvSpPr>
          <p:nvPr>
            <p:ph idx="1"/>
          </p:nvPr>
        </p:nvSpPr>
        <p:spPr/>
        <p:txBody>
          <a:bodyPr>
            <a:normAutofit/>
          </a:bodyPr>
          <a:lstStyle/>
          <a:p>
            <a:pPr marL="0" indent="0" algn="just">
              <a:buNone/>
            </a:pPr>
            <a:r>
              <a:rPr lang="it-IT" sz="3200" b="0" i="0" u="none" strike="noStrike" baseline="0" dirty="0">
                <a:latin typeface="Calibri" panose="020F0502020204030204" pitchFamily="34" charset="0"/>
              </a:rPr>
              <a:t>In alcune ipotesi il problema è facilmente risolvibile, trattandosi di una questione di interpretazione delle norme attributive del potere. </a:t>
            </a:r>
          </a:p>
          <a:p>
            <a:pPr marL="0" indent="0" algn="just">
              <a:buNone/>
            </a:pPr>
            <a:endParaRPr lang="it-IT" sz="3200" b="0" i="0" u="none" strike="noStrike" baseline="0" dirty="0">
              <a:latin typeface="Calibri" panose="020F0502020204030204" pitchFamily="34" charset="0"/>
            </a:endParaRPr>
          </a:p>
          <a:p>
            <a:pPr marL="0" indent="0" algn="just">
              <a:buNone/>
            </a:pPr>
            <a:r>
              <a:rPr lang="it-IT" sz="3200" b="0" i="0" u="none" strike="noStrike" baseline="0" dirty="0">
                <a:latin typeface="Calibri" panose="020F0502020204030204" pitchFamily="34" charset="0"/>
              </a:rPr>
              <a:t>Altre volte non è semplice individuare l'interesse primario da tutelare, in quanto la legge stessa impone di tenere conto di </a:t>
            </a:r>
            <a:r>
              <a:rPr lang="it-IT" sz="3200" b="0" i="0" u="none" strike="noStrike" baseline="0" dirty="0">
                <a:solidFill>
                  <a:srgbClr val="FF0000"/>
                </a:solidFill>
                <a:latin typeface="Calibri" panose="020F0502020204030204" pitchFamily="34" charset="0"/>
              </a:rPr>
              <a:t>numerosi interessi eterogenei </a:t>
            </a:r>
            <a:r>
              <a:rPr lang="it-IT" sz="3200" b="0" i="0" u="none" strike="noStrike" baseline="0" dirty="0">
                <a:latin typeface="Calibri" panose="020F0502020204030204" pitchFamily="34" charset="0"/>
              </a:rPr>
              <a:t>e di vasta dimensione, senza fissare una gerarchia al loro interno (la competenza «generalista» del comune).</a:t>
            </a:r>
            <a:endParaRPr lang="it-IT" sz="3200" dirty="0"/>
          </a:p>
        </p:txBody>
      </p:sp>
    </p:spTree>
    <p:extLst>
      <p:ext uri="{BB962C8B-B14F-4D97-AF65-F5344CB8AC3E}">
        <p14:creationId xmlns:p14="http://schemas.microsoft.com/office/powerpoint/2010/main" val="4171859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B14EFB-91B5-685E-C379-829ADEC91A49}"/>
              </a:ext>
            </a:extLst>
          </p:cNvPr>
          <p:cNvSpPr>
            <a:spLocks noGrp="1"/>
          </p:cNvSpPr>
          <p:nvPr>
            <p:ph type="title"/>
          </p:nvPr>
        </p:nvSpPr>
        <p:spPr/>
        <p:txBody>
          <a:bodyPr/>
          <a:lstStyle/>
          <a:p>
            <a:r>
              <a:rPr lang="it-IT" dirty="0"/>
              <a:t>I concetti giuridici indeterminati</a:t>
            </a:r>
          </a:p>
        </p:txBody>
      </p:sp>
      <p:sp>
        <p:nvSpPr>
          <p:cNvPr id="3" name="Segnaposto contenuto 2">
            <a:extLst>
              <a:ext uri="{FF2B5EF4-FFF2-40B4-BE49-F238E27FC236}">
                <a16:creationId xmlns:a16="http://schemas.microsoft.com/office/drawing/2014/main" id="{02FAFCCD-6FB3-247D-CAB0-C0A60E6973F5}"/>
              </a:ext>
            </a:extLst>
          </p:cNvPr>
          <p:cNvSpPr>
            <a:spLocks noGrp="1"/>
          </p:cNvSpPr>
          <p:nvPr>
            <p:ph idx="1"/>
          </p:nvPr>
        </p:nvSpPr>
        <p:spPr/>
        <p:txBody>
          <a:bodyPr>
            <a:normAutofit/>
          </a:bodyPr>
          <a:lstStyle/>
          <a:p>
            <a:pPr marL="0" indent="0" algn="just">
              <a:buNone/>
            </a:pPr>
            <a:r>
              <a:rPr lang="it-IT" sz="1800" b="0" i="0" u="none" strike="noStrike" baseline="0" dirty="0">
                <a:latin typeface="Calibri" panose="020F0502020204030204" pitchFamily="34" charset="0"/>
              </a:rPr>
              <a:t>Discrezionalità </a:t>
            </a:r>
            <a:r>
              <a:rPr lang="it-IT" sz="1800" b="0" i="0" u="none" strike="noStrike" baseline="0" dirty="0" err="1">
                <a:latin typeface="Calibri" panose="020F0502020204030204" pitchFamily="34" charset="0"/>
              </a:rPr>
              <a:t>nell’an</a:t>
            </a:r>
            <a:r>
              <a:rPr lang="it-IT" sz="1800" b="0" i="0" u="none" strike="noStrike" baseline="0" dirty="0">
                <a:latin typeface="Calibri" panose="020F0502020204030204" pitchFamily="34" charset="0"/>
              </a:rPr>
              <a:t>: la discrezionalità qui emerge quando la norma </a:t>
            </a:r>
            <a:r>
              <a:rPr lang="it-IT" sz="1800" b="0" i="0" u="none" strike="noStrike" baseline="0" dirty="0">
                <a:solidFill>
                  <a:srgbClr val="FF0000"/>
                </a:solidFill>
                <a:latin typeface="Calibri" panose="020F0502020204030204" pitchFamily="34" charset="0"/>
              </a:rPr>
              <a:t>autorizza</a:t>
            </a:r>
            <a:r>
              <a:rPr lang="it-IT" sz="1800" b="0" i="0" u="none" strike="noStrike" baseline="0" dirty="0">
                <a:latin typeface="Calibri" panose="020F0502020204030204" pitchFamily="34" charset="0"/>
              </a:rPr>
              <a:t>, ma </a:t>
            </a:r>
            <a:r>
              <a:rPr lang="it-IT" sz="1800" b="0" i="0" u="none" strike="noStrike" baseline="0" dirty="0">
                <a:solidFill>
                  <a:srgbClr val="FF0000"/>
                </a:solidFill>
                <a:latin typeface="Calibri" panose="020F0502020204030204" pitchFamily="34" charset="0"/>
              </a:rPr>
              <a:t>non obbliga</a:t>
            </a:r>
            <a:r>
              <a:rPr lang="it-IT" sz="1800" b="0" i="0" u="none" strike="noStrike" baseline="0" dirty="0">
                <a:latin typeface="Calibri" panose="020F0502020204030204" pitchFamily="34" charset="0"/>
              </a:rPr>
              <a:t> la PA, a emanare un certo provvedimento. In certi casi la norma può prevede una attività apparentemente vincolata, laddove però il presupposto è ancorato a un </a:t>
            </a:r>
            <a:r>
              <a:rPr lang="it-IT" sz="1800" i="0" u="none" strike="noStrike" baseline="0" dirty="0">
                <a:solidFill>
                  <a:srgbClr val="FF0000"/>
                </a:solidFill>
                <a:latin typeface="Calibri,Bold"/>
              </a:rPr>
              <a:t>concetto giuridico indeterminato</a:t>
            </a:r>
            <a:r>
              <a:rPr lang="it-IT" sz="1800" b="0" i="0" u="none" strike="noStrike" baseline="0" dirty="0">
                <a:latin typeface="Calibri" panose="020F0502020204030204" pitchFamily="34" charset="0"/>
              </a:rPr>
              <a:t>, vale a dire a espressioni utilizzate dal legislatore che non permettono di accertare in modo univoco il loro verificarsi in concreto.</a:t>
            </a:r>
          </a:p>
          <a:p>
            <a:pPr marL="0" indent="0" algn="just">
              <a:buNone/>
            </a:pPr>
            <a:endParaRPr lang="it-IT" sz="1800" dirty="0">
              <a:latin typeface="Calibri" panose="020F0502020204030204" pitchFamily="34" charset="0"/>
            </a:endParaRPr>
          </a:p>
          <a:p>
            <a:pPr marL="0" indent="0" algn="just">
              <a:buNone/>
            </a:pPr>
            <a:r>
              <a:rPr lang="it-IT" sz="1800" b="1" u="none" strike="noStrike" baseline="0" dirty="0">
                <a:latin typeface="Calibri,Bold"/>
              </a:rPr>
              <a:t>concetti empirici o descrittivi, che </a:t>
            </a:r>
            <a:r>
              <a:rPr lang="it-IT" sz="1800" b="0" u="none" strike="noStrike" baseline="0" dirty="0">
                <a:latin typeface="Calibri" panose="020F0502020204030204" pitchFamily="34" charset="0"/>
              </a:rPr>
              <a:t>implicano </a:t>
            </a:r>
            <a:r>
              <a:rPr lang="it-IT" sz="1800" b="0" u="none" strike="noStrike" baseline="0" dirty="0">
                <a:solidFill>
                  <a:srgbClr val="FF0000"/>
                </a:solidFill>
                <a:latin typeface="Calibri" panose="020F0502020204030204" pitchFamily="34" charset="0"/>
              </a:rPr>
              <a:t>giudizi di carattere tecnico scientifico (quindi una valutazione tecnica) circa la </a:t>
            </a:r>
            <a:r>
              <a:rPr lang="it-IT" sz="1800" b="0" u="none" strike="noStrike" baseline="0" dirty="0" err="1">
                <a:solidFill>
                  <a:srgbClr val="FF0000"/>
                </a:solidFill>
                <a:latin typeface="Calibri" panose="020F0502020204030204" pitchFamily="34" charset="0"/>
              </a:rPr>
              <a:t>susitenza</a:t>
            </a:r>
            <a:r>
              <a:rPr lang="it-IT" sz="1800" b="0" u="none" strike="noStrike" baseline="0" dirty="0">
                <a:solidFill>
                  <a:srgbClr val="FF0000"/>
                </a:solidFill>
                <a:latin typeface="Calibri" panose="020F0502020204030204" pitchFamily="34" charset="0"/>
              </a:rPr>
              <a:t> di  un fatto</a:t>
            </a:r>
            <a:r>
              <a:rPr lang="it-IT" sz="1800" b="0" u="none" strike="noStrike" baseline="0" dirty="0">
                <a:latin typeface="Calibri" panose="020F0502020204030204" pitchFamily="34" charset="0"/>
              </a:rPr>
              <a:t> (es. la «pericolosità» di un edificio lesionato; il carattere epidemico di una malattia)</a:t>
            </a:r>
          </a:p>
          <a:p>
            <a:pPr marL="0" indent="0" algn="just">
              <a:buNone/>
            </a:pPr>
            <a:endParaRPr lang="it-IT" sz="1800" b="1" i="0" u="none" strike="noStrike" baseline="0" dirty="0">
              <a:latin typeface="Calibri,Bold"/>
            </a:endParaRPr>
          </a:p>
          <a:p>
            <a:pPr marL="0" indent="0" algn="just">
              <a:buNone/>
            </a:pPr>
            <a:r>
              <a:rPr lang="it-IT" sz="1800" b="1" i="0" u="none" strike="noStrike" baseline="0" dirty="0">
                <a:latin typeface="Calibri,Bold"/>
              </a:rPr>
              <a:t>concetti normativi o di valore</a:t>
            </a:r>
            <a:r>
              <a:rPr lang="it-IT" sz="1800" b="0" i="0" u="none" strike="noStrike" baseline="0" dirty="0">
                <a:latin typeface="Calibri" panose="020F0502020204030204" pitchFamily="34" charset="0"/>
              </a:rPr>
              <a:t>, contengono un elemento di soggettività e quindi comportano un giudizio di valore (es. il </a:t>
            </a:r>
            <a:r>
              <a:rPr lang="it-IT" sz="1800" b="0" i="0" u="none" strike="noStrike" baseline="0" dirty="0">
                <a:solidFill>
                  <a:srgbClr val="FF0000"/>
                </a:solidFill>
                <a:latin typeface="Calibri" panose="020F0502020204030204" pitchFamily="34" charset="0"/>
              </a:rPr>
              <a:t>valore storico/paesaggistico di un bene</a:t>
            </a:r>
            <a:r>
              <a:rPr lang="it-IT" sz="1800" b="0" i="0" u="none" strike="noStrike" baseline="0" dirty="0">
                <a:latin typeface="Calibri" panose="020F0502020204030204" pitchFamily="34" charset="0"/>
              </a:rPr>
              <a:t>; una </a:t>
            </a:r>
            <a:r>
              <a:rPr lang="it-IT" sz="1800" b="0" i="0" u="none" strike="noStrike" baseline="0" dirty="0">
                <a:solidFill>
                  <a:srgbClr val="FF0000"/>
                </a:solidFill>
                <a:latin typeface="Calibri" panose="020F0502020204030204" pitchFamily="34" charset="0"/>
              </a:rPr>
              <a:t>condotta contraria alla «moralità pubblica</a:t>
            </a:r>
            <a:r>
              <a:rPr lang="it-IT" sz="1800" b="0" i="0" u="none" strike="noStrike" baseline="0" dirty="0">
                <a:latin typeface="Calibri" panose="020F0502020204030204" pitchFamily="34" charset="0"/>
              </a:rPr>
              <a:t>»). </a:t>
            </a:r>
            <a:endParaRPr lang="it-IT" dirty="0"/>
          </a:p>
        </p:txBody>
      </p:sp>
    </p:spTree>
    <p:extLst>
      <p:ext uri="{BB962C8B-B14F-4D97-AF65-F5344CB8AC3E}">
        <p14:creationId xmlns:p14="http://schemas.microsoft.com/office/powerpoint/2010/main" val="2712194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DFFB18-018D-27F3-BE6F-23482E9652EA}"/>
              </a:ext>
            </a:extLst>
          </p:cNvPr>
          <p:cNvSpPr>
            <a:spLocks noGrp="1"/>
          </p:cNvSpPr>
          <p:nvPr>
            <p:ph type="title"/>
          </p:nvPr>
        </p:nvSpPr>
        <p:spPr/>
        <p:txBody>
          <a:bodyPr/>
          <a:lstStyle/>
          <a:p>
            <a:r>
              <a:rPr lang="it-IT" dirty="0"/>
              <a:t>Amministrazione pubblica e forma di stato</a:t>
            </a:r>
          </a:p>
        </p:txBody>
      </p:sp>
      <p:sp>
        <p:nvSpPr>
          <p:cNvPr id="3" name="Segnaposto contenuto 2">
            <a:extLst>
              <a:ext uri="{FF2B5EF4-FFF2-40B4-BE49-F238E27FC236}">
                <a16:creationId xmlns:a16="http://schemas.microsoft.com/office/drawing/2014/main" id="{A336161E-1B92-8C76-030A-83AD227FFB60}"/>
              </a:ext>
            </a:extLst>
          </p:cNvPr>
          <p:cNvSpPr>
            <a:spLocks noGrp="1"/>
          </p:cNvSpPr>
          <p:nvPr>
            <p:ph idx="1"/>
          </p:nvPr>
        </p:nvSpPr>
        <p:spPr/>
        <p:txBody>
          <a:bodyPr>
            <a:normAutofit fontScale="92500" lnSpcReduction="20000"/>
          </a:bodyPr>
          <a:lstStyle/>
          <a:p>
            <a:pPr marL="0" indent="0">
              <a:buNone/>
            </a:pPr>
            <a:endParaRPr lang="it-IT" dirty="0"/>
          </a:p>
          <a:p>
            <a:pPr marL="0" indent="0" algn="just">
              <a:buNone/>
            </a:pPr>
            <a:r>
              <a:rPr lang="it-IT" dirty="0"/>
              <a:t>Diversa è l’amministrazione in senso oggettivo e soggettivo a seconda della forma di stato</a:t>
            </a:r>
          </a:p>
          <a:p>
            <a:pPr marL="0" indent="0" algn="just">
              <a:buNone/>
            </a:pPr>
            <a:r>
              <a:rPr lang="it-IT" dirty="0"/>
              <a:t>Es. </a:t>
            </a:r>
          </a:p>
          <a:p>
            <a:pPr marL="0" indent="0" algn="just">
              <a:buNone/>
            </a:pPr>
            <a:r>
              <a:rPr lang="it-IT" dirty="0"/>
              <a:t>1) nello stato unitario, l’amministrazione è accentrata; nello stato  regionale e federale, è informata al principio autonomistico</a:t>
            </a:r>
          </a:p>
          <a:p>
            <a:pPr marL="0" indent="0" algn="just">
              <a:buNone/>
            </a:pPr>
            <a:r>
              <a:rPr lang="it-IT" dirty="0"/>
              <a:t>2) Nello stato liberale, l’amministrazione pubblica è informata al canone dello «Stato minimo», nello stato sociale l’attività amministrativa si espande e soddisfa l’esigenza di produzione di servizi corrispondenti ai diritti sociali</a:t>
            </a:r>
          </a:p>
          <a:p>
            <a:pPr marL="0" indent="0">
              <a:buNone/>
            </a:pPr>
            <a:endParaRPr lang="it-IT" dirty="0"/>
          </a:p>
        </p:txBody>
      </p:sp>
    </p:spTree>
    <p:extLst>
      <p:ext uri="{BB962C8B-B14F-4D97-AF65-F5344CB8AC3E}">
        <p14:creationId xmlns:p14="http://schemas.microsoft.com/office/powerpoint/2010/main" val="1459687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4737FC-879D-F407-B7FB-464B82FE37E9}"/>
              </a:ext>
            </a:extLst>
          </p:cNvPr>
          <p:cNvSpPr>
            <a:spLocks noGrp="1"/>
          </p:cNvSpPr>
          <p:nvPr>
            <p:ph type="title"/>
          </p:nvPr>
        </p:nvSpPr>
        <p:spPr/>
        <p:txBody>
          <a:bodyPr/>
          <a:lstStyle/>
          <a:p>
            <a:r>
              <a:rPr lang="it-IT" dirty="0"/>
              <a:t>I concetti giuridici indeterminati </a:t>
            </a:r>
          </a:p>
        </p:txBody>
      </p:sp>
      <p:sp>
        <p:nvSpPr>
          <p:cNvPr id="3" name="Segnaposto contenuto 2">
            <a:extLst>
              <a:ext uri="{FF2B5EF4-FFF2-40B4-BE49-F238E27FC236}">
                <a16:creationId xmlns:a16="http://schemas.microsoft.com/office/drawing/2014/main" id="{58EE1034-C07C-A59B-BAD8-F08A1CF41636}"/>
              </a:ext>
            </a:extLst>
          </p:cNvPr>
          <p:cNvSpPr>
            <a:spLocks noGrp="1"/>
          </p:cNvSpPr>
          <p:nvPr>
            <p:ph idx="1"/>
          </p:nvPr>
        </p:nvSpPr>
        <p:spPr/>
        <p:txBody>
          <a:bodyPr>
            <a:normAutofit/>
          </a:bodyPr>
          <a:lstStyle/>
          <a:p>
            <a:pPr marL="0" indent="0" algn="just">
              <a:buNone/>
            </a:pPr>
            <a:r>
              <a:rPr lang="it-IT" sz="2000" b="0" i="0" u="none" strike="noStrike" baseline="0" dirty="0">
                <a:latin typeface="Calibri" panose="020F0502020204030204" pitchFamily="34" charset="0"/>
              </a:rPr>
              <a:t>I concetti giuridici indeterminati presentano un </a:t>
            </a:r>
            <a:r>
              <a:rPr lang="it-IT" sz="2000" b="0" i="0" u="none" strike="noStrike" baseline="0" dirty="0">
                <a:solidFill>
                  <a:srgbClr val="FF0000"/>
                </a:solidFill>
                <a:latin typeface="Calibri" panose="020F0502020204030204" pitchFamily="34" charset="0"/>
              </a:rPr>
              <a:t>«nocciolo» di certezza</a:t>
            </a:r>
            <a:r>
              <a:rPr lang="it-IT" sz="2000" b="0" i="0" u="none" strike="noStrike" baseline="0" dirty="0">
                <a:latin typeface="Calibri" panose="020F0502020204030204" pitchFamily="34" charset="0"/>
              </a:rPr>
              <a:t>, perché in una determinata situazione concreta non vi è dubbio se essa possa essere sussunta o meno nel parametro normativa, e </a:t>
            </a:r>
            <a:r>
              <a:rPr lang="it-IT" sz="2000" b="0" i="0" u="none" strike="noStrike" baseline="0" dirty="0">
                <a:solidFill>
                  <a:srgbClr val="FF0000"/>
                </a:solidFill>
                <a:latin typeface="Calibri" panose="020F0502020204030204" pitchFamily="34" charset="0"/>
              </a:rPr>
              <a:t>un «alone» di incertezza</a:t>
            </a:r>
            <a:r>
              <a:rPr lang="it-IT" sz="2000" b="0" i="0" u="none" strike="noStrike" baseline="0" dirty="0">
                <a:latin typeface="Calibri" panose="020F0502020204030204" pitchFamily="34" charset="0"/>
              </a:rPr>
              <a:t>, es. il concetto di </a:t>
            </a:r>
            <a:r>
              <a:rPr lang="it-IT" sz="2000" b="0" i="0" u="none" strike="noStrike" baseline="0" dirty="0">
                <a:solidFill>
                  <a:srgbClr val="FF0000"/>
                </a:solidFill>
                <a:latin typeface="Calibri" panose="020F0502020204030204" pitchFamily="34" charset="0"/>
              </a:rPr>
              <a:t>orda</a:t>
            </a:r>
            <a:r>
              <a:rPr lang="it-IT" sz="2000" b="0" i="0" u="none" strike="noStrike" baseline="0" dirty="0">
                <a:latin typeface="Calibri" panose="020F0502020204030204" pitchFamily="34" charset="0"/>
              </a:rPr>
              <a:t>: certo non è integrato da </a:t>
            </a:r>
            <a:r>
              <a:rPr lang="it-IT" sz="2000" b="0" i="0" u="none" strike="noStrike" baseline="0" dirty="0">
                <a:solidFill>
                  <a:srgbClr val="FF0000"/>
                </a:solidFill>
                <a:latin typeface="Calibri" panose="020F0502020204030204" pitchFamily="34" charset="0"/>
              </a:rPr>
              <a:t>un nucleo familiare di tre persone </a:t>
            </a:r>
            <a:r>
              <a:rPr lang="it-IT" sz="2000" b="0" i="0" u="none" strike="noStrike" baseline="0" dirty="0">
                <a:latin typeface="Calibri" panose="020F0502020204030204" pitchFamily="34" charset="0"/>
              </a:rPr>
              <a:t>(certezza negativa) mentre </a:t>
            </a:r>
            <a:r>
              <a:rPr lang="it-IT" sz="2000" b="0" i="0" u="none" strike="noStrike" baseline="0" dirty="0">
                <a:solidFill>
                  <a:srgbClr val="FF0000"/>
                </a:solidFill>
                <a:latin typeface="Calibri" panose="020F0502020204030204" pitchFamily="34" charset="0"/>
              </a:rPr>
              <a:t>lo integra un gruppo di cinquanta o più persone </a:t>
            </a:r>
            <a:r>
              <a:rPr lang="it-IT" sz="2000" b="0" i="0" u="none" strike="noStrike" baseline="0" dirty="0">
                <a:latin typeface="Calibri" panose="020F0502020204030204" pitchFamily="34" charset="0"/>
              </a:rPr>
              <a:t>(certezza positiva), il dubbio rimane per un insieme di dieci persone. </a:t>
            </a:r>
          </a:p>
          <a:p>
            <a:pPr marL="0" indent="0" algn="just">
              <a:buNone/>
            </a:pPr>
            <a:endParaRPr lang="it-IT" sz="2000" b="0" i="0" u="none" strike="noStrike" baseline="0" dirty="0">
              <a:latin typeface="Calibri" panose="020F0502020204030204" pitchFamily="34" charset="0"/>
            </a:endParaRPr>
          </a:p>
          <a:p>
            <a:pPr marL="0" indent="0" algn="just">
              <a:buNone/>
            </a:pPr>
            <a:r>
              <a:rPr lang="it-IT" sz="2000" b="0" i="0" u="none" strike="noStrike" baseline="0" dirty="0">
                <a:latin typeface="Calibri" panose="020F0502020204030204" pitchFamily="34" charset="0"/>
              </a:rPr>
              <a:t>La tecnica normativa dei concetti giuridici indeterminati:</a:t>
            </a:r>
          </a:p>
          <a:p>
            <a:pPr marL="0" indent="0" algn="just">
              <a:buNone/>
            </a:pPr>
            <a:r>
              <a:rPr lang="it-IT" sz="2000" b="0" i="0" u="none" strike="noStrike" baseline="0" dirty="0">
                <a:latin typeface="Calibri" panose="020F0502020204030204" pitchFamily="34" charset="0"/>
              </a:rPr>
              <a:t>ha un risvolto negativo in quanto determina una caduta del valore della legalità sostanziale, nei limiti in cui concede all’amministrazione spazi di valutazione e di decisione non sindacabili dal giudice; </a:t>
            </a:r>
            <a:r>
              <a:rPr lang="it-IT" sz="2000" dirty="0">
                <a:latin typeface="Calibri" panose="020F0502020204030204" pitchFamily="34" charset="0"/>
              </a:rPr>
              <a:t>è</a:t>
            </a:r>
            <a:r>
              <a:rPr lang="it-IT" sz="2000" b="0" i="0" u="none" strike="noStrike" baseline="0" dirty="0">
                <a:latin typeface="Calibri" panose="020F0502020204030204" pitchFamily="34" charset="0"/>
              </a:rPr>
              <a:t> tuttavia necessaria perché il legislatore non è onnisciente perciò deve delegare agli apparati pubblici la possibilità di valutare come determinare al meglio l’assetto di interessi concreti. </a:t>
            </a:r>
            <a:endParaRPr lang="it-IT" sz="2000" dirty="0"/>
          </a:p>
        </p:txBody>
      </p:sp>
    </p:spTree>
    <p:extLst>
      <p:ext uri="{BB962C8B-B14F-4D97-AF65-F5344CB8AC3E}">
        <p14:creationId xmlns:p14="http://schemas.microsoft.com/office/powerpoint/2010/main" val="1251157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736060-0205-8CF6-6DC4-E65249FD2E56}"/>
              </a:ext>
            </a:extLst>
          </p:cNvPr>
          <p:cNvSpPr>
            <a:spLocks noGrp="1"/>
          </p:cNvSpPr>
          <p:nvPr>
            <p:ph type="title"/>
          </p:nvPr>
        </p:nvSpPr>
        <p:spPr/>
        <p:txBody>
          <a:bodyPr/>
          <a:lstStyle/>
          <a:p>
            <a:r>
              <a:rPr lang="it-IT" dirty="0"/>
              <a:t>Potere vincolato</a:t>
            </a:r>
          </a:p>
        </p:txBody>
      </p:sp>
      <p:sp>
        <p:nvSpPr>
          <p:cNvPr id="3" name="Segnaposto contenuto 2">
            <a:extLst>
              <a:ext uri="{FF2B5EF4-FFF2-40B4-BE49-F238E27FC236}">
                <a16:creationId xmlns:a16="http://schemas.microsoft.com/office/drawing/2014/main" id="{36AA6D55-A355-F62A-0E15-44D66EEA2321}"/>
              </a:ext>
            </a:extLst>
          </p:cNvPr>
          <p:cNvSpPr>
            <a:spLocks noGrp="1"/>
          </p:cNvSpPr>
          <p:nvPr>
            <p:ph idx="1"/>
          </p:nvPr>
        </p:nvSpPr>
        <p:spPr/>
        <p:txBody>
          <a:bodyPr>
            <a:normAutofit fontScale="85000" lnSpcReduction="20000"/>
          </a:bodyPr>
          <a:lstStyle/>
          <a:p>
            <a:pPr marL="0" indent="0" algn="just">
              <a:buNone/>
            </a:pPr>
            <a:r>
              <a:rPr lang="it-IT" dirty="0"/>
              <a:t>La PA deve accertare i </a:t>
            </a:r>
            <a:r>
              <a:rPr lang="it-IT" dirty="0">
                <a:solidFill>
                  <a:srgbClr val="FF0000"/>
                </a:solidFill>
              </a:rPr>
              <a:t>presupposti</a:t>
            </a:r>
            <a:r>
              <a:rPr lang="it-IT" dirty="0"/>
              <a:t> previsti dalla legge, fatto l’accertamento </a:t>
            </a:r>
            <a:r>
              <a:rPr lang="it-IT" dirty="0">
                <a:solidFill>
                  <a:srgbClr val="FF0000"/>
                </a:solidFill>
              </a:rPr>
              <a:t>non esiste margine di scelta</a:t>
            </a:r>
            <a:r>
              <a:rPr lang="it-IT" dirty="0"/>
              <a:t>. </a:t>
            </a:r>
          </a:p>
          <a:p>
            <a:pPr marL="0" indent="0" algn="just">
              <a:buNone/>
            </a:pPr>
            <a:endParaRPr lang="it-IT" dirty="0"/>
          </a:p>
          <a:p>
            <a:pPr marL="0" indent="0" algn="just">
              <a:buNone/>
            </a:pPr>
            <a:r>
              <a:rPr lang="it-IT" dirty="0"/>
              <a:t>Es. </a:t>
            </a:r>
          </a:p>
          <a:p>
            <a:pPr marL="0" indent="0" algn="just">
              <a:buNone/>
            </a:pPr>
            <a:r>
              <a:rPr lang="it-IT" dirty="0"/>
              <a:t>1) miopia superiore alle cinque diottrie: inabilità al servizio militare</a:t>
            </a:r>
          </a:p>
          <a:p>
            <a:pPr marL="0" indent="0" algn="just">
              <a:buNone/>
            </a:pPr>
            <a:r>
              <a:rPr lang="it-IT" dirty="0"/>
              <a:t>2) miopia inferiore alle cinque diottrie: abilità al servizio militare. </a:t>
            </a:r>
          </a:p>
          <a:p>
            <a:pPr marL="0" indent="0" algn="just">
              <a:buNone/>
            </a:pPr>
            <a:r>
              <a:rPr lang="it-IT" dirty="0"/>
              <a:t>Altro esempio: </a:t>
            </a:r>
          </a:p>
          <a:p>
            <a:pPr marL="0" indent="0" algn="just">
              <a:buNone/>
            </a:pPr>
            <a:r>
              <a:rPr lang="it-IT" dirty="0"/>
              <a:t>Istanza al comune di residenza per il rilascio della carta di identità. </a:t>
            </a:r>
          </a:p>
          <a:p>
            <a:pPr marL="0" indent="0" algn="just">
              <a:buNone/>
            </a:pPr>
            <a:r>
              <a:rPr lang="it-IT" dirty="0"/>
              <a:t>Accertati i presupposti (es. età e residenza), il documento deve essere rilasciato</a:t>
            </a:r>
          </a:p>
        </p:txBody>
      </p:sp>
    </p:spTree>
    <p:extLst>
      <p:ext uri="{BB962C8B-B14F-4D97-AF65-F5344CB8AC3E}">
        <p14:creationId xmlns:p14="http://schemas.microsoft.com/office/powerpoint/2010/main" val="2703559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6EC93B-EFD9-7C4C-0CA8-A1DAFB8DBA21}"/>
              </a:ext>
            </a:extLst>
          </p:cNvPr>
          <p:cNvSpPr>
            <a:spLocks noGrp="1"/>
          </p:cNvSpPr>
          <p:nvPr>
            <p:ph type="title"/>
          </p:nvPr>
        </p:nvSpPr>
        <p:spPr/>
        <p:txBody>
          <a:bodyPr/>
          <a:lstStyle/>
          <a:p>
            <a:r>
              <a:rPr lang="it-IT" dirty="0"/>
              <a:t>Il potere vincolato è un vero potere amministrativo?</a:t>
            </a:r>
          </a:p>
        </p:txBody>
      </p:sp>
      <p:sp>
        <p:nvSpPr>
          <p:cNvPr id="3" name="Segnaposto contenuto 2">
            <a:extLst>
              <a:ext uri="{FF2B5EF4-FFF2-40B4-BE49-F238E27FC236}">
                <a16:creationId xmlns:a16="http://schemas.microsoft.com/office/drawing/2014/main" id="{341E79F3-392C-6FD0-880C-65A104FBED51}"/>
              </a:ext>
            </a:extLst>
          </p:cNvPr>
          <p:cNvSpPr>
            <a:spLocks noGrp="1"/>
          </p:cNvSpPr>
          <p:nvPr>
            <p:ph idx="1"/>
          </p:nvPr>
        </p:nvSpPr>
        <p:spPr/>
        <p:txBody>
          <a:bodyPr>
            <a:noAutofit/>
          </a:bodyPr>
          <a:lstStyle/>
          <a:p>
            <a:pPr marL="0" indent="0" algn="just">
              <a:buNone/>
            </a:pPr>
            <a:r>
              <a:rPr lang="it-IT" sz="2400" b="0" i="0" u="none" strike="noStrike" baseline="0" dirty="0">
                <a:latin typeface="Calibri" panose="020F0502020204030204" pitchFamily="34" charset="0"/>
              </a:rPr>
              <a:t>In caso di potere amministrativo vincolato dalla norma attributiva, non vi sarebbe quasi bisogno della p.a. (es., art. 19 l. n. 241/1990); in quanto essendo vincolato, l’atto amministrativo ha natura </a:t>
            </a:r>
            <a:r>
              <a:rPr lang="it-IT" sz="2400" b="0" i="0" u="none" strike="noStrike" baseline="0" dirty="0">
                <a:solidFill>
                  <a:srgbClr val="FF0000"/>
                </a:solidFill>
                <a:latin typeface="Calibri" panose="020F0502020204030204" pitchFamily="34" charset="0"/>
              </a:rPr>
              <a:t>dichiarativa </a:t>
            </a:r>
            <a:r>
              <a:rPr lang="it-IT" sz="2400" b="0" i="0" u="none" strike="noStrike" baseline="0" dirty="0">
                <a:latin typeface="Calibri" panose="020F0502020204030204" pitchFamily="34" charset="0"/>
              </a:rPr>
              <a:t>(e non costitutiva), vale a dire che essa implica una presa d’atto di un effetto già prodottosi </a:t>
            </a:r>
            <a:r>
              <a:rPr lang="it-IT" sz="2400" b="0" i="1" u="none" strike="noStrike" baseline="0" dirty="0">
                <a:latin typeface="Calibri,Italic"/>
              </a:rPr>
              <a:t>ex se </a:t>
            </a:r>
          </a:p>
          <a:p>
            <a:pPr marL="0" indent="0" algn="just">
              <a:buNone/>
            </a:pPr>
            <a:endParaRPr lang="it-IT" sz="2400" b="0" i="0" u="none" strike="noStrike" baseline="0" dirty="0">
              <a:latin typeface="Calibri" panose="020F0502020204030204" pitchFamily="34" charset="0"/>
            </a:endParaRPr>
          </a:p>
          <a:p>
            <a:pPr marL="0" indent="0" algn="just">
              <a:buNone/>
            </a:pPr>
            <a:r>
              <a:rPr lang="it-IT" sz="2400" b="0" i="0" u="none" strike="noStrike" baseline="0" dirty="0">
                <a:latin typeface="Calibri" panose="020F0502020204030204" pitchFamily="34" charset="0"/>
              </a:rPr>
              <a:t>Ne deriva che il vero potere dell’amministrazione è quello </a:t>
            </a:r>
            <a:r>
              <a:rPr lang="it-IT" sz="2400" b="0" i="0" u="none" strike="noStrike" baseline="0" dirty="0">
                <a:solidFill>
                  <a:srgbClr val="FF0000"/>
                </a:solidFill>
                <a:latin typeface="Calibri" panose="020F0502020204030204" pitchFamily="34" charset="0"/>
              </a:rPr>
              <a:t>discrezionale</a:t>
            </a:r>
            <a:r>
              <a:rPr lang="it-IT" sz="2400" b="0" i="0" u="none" strike="noStrike" baseline="0" dirty="0">
                <a:latin typeface="Calibri" panose="020F0502020204030204" pitchFamily="34" charset="0"/>
              </a:rPr>
              <a:t>: esso garantisce alla P. A. un proprio flessibile spazio di decisione, il quale non deve però sfociare in arbitrio.</a:t>
            </a:r>
          </a:p>
          <a:p>
            <a:pPr marL="0" indent="0" algn="just">
              <a:buNone/>
            </a:pPr>
            <a:endParaRPr lang="it-IT" sz="2400" dirty="0">
              <a:latin typeface="Calibri" panose="020F0502020204030204" pitchFamily="34" charset="0"/>
            </a:endParaRPr>
          </a:p>
          <a:p>
            <a:pPr marL="0" indent="0" algn="just">
              <a:buNone/>
            </a:pPr>
            <a:r>
              <a:rPr lang="it-IT" sz="2400" dirty="0">
                <a:latin typeface="Calibri" panose="020F0502020204030204" pitchFamily="34" charset="0"/>
              </a:rPr>
              <a:t>La giurisprudenza amministrativa ritiene, tuttavia, che anche il potere vincolato sia un potere amministrativo, e che la situazione giuridica corrispondente sia di interesse legittimo. </a:t>
            </a:r>
            <a:endParaRPr lang="it-IT" sz="2400" dirty="0"/>
          </a:p>
        </p:txBody>
      </p:sp>
    </p:spTree>
    <p:extLst>
      <p:ext uri="{BB962C8B-B14F-4D97-AF65-F5344CB8AC3E}">
        <p14:creationId xmlns:p14="http://schemas.microsoft.com/office/powerpoint/2010/main" val="3033597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7A79D6-4EE8-04E7-5BE1-FA564F864C18}"/>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0C488CD2-F4F7-36AC-9F37-E86355FF796D}"/>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DIRITTO SOGGETTIVO E INTERESSE LEGITTIMO</a:t>
            </a:r>
          </a:p>
        </p:txBody>
      </p:sp>
    </p:spTree>
    <p:extLst>
      <p:ext uri="{BB962C8B-B14F-4D97-AF65-F5344CB8AC3E}">
        <p14:creationId xmlns:p14="http://schemas.microsoft.com/office/powerpoint/2010/main" val="956820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29B625-04F2-CFDA-08EF-49D16B8E9EB7}"/>
              </a:ext>
            </a:extLst>
          </p:cNvPr>
          <p:cNvSpPr>
            <a:spLocks noGrp="1"/>
          </p:cNvSpPr>
          <p:nvPr>
            <p:ph type="title"/>
          </p:nvPr>
        </p:nvSpPr>
        <p:spPr/>
        <p:txBody>
          <a:bodyPr/>
          <a:lstStyle/>
          <a:p>
            <a:r>
              <a:rPr lang="it-IT" dirty="0"/>
              <a:t>Interesse legittimo e diritto soggettivo</a:t>
            </a:r>
          </a:p>
        </p:txBody>
      </p:sp>
      <p:sp>
        <p:nvSpPr>
          <p:cNvPr id="3" name="Segnaposto contenuto 2">
            <a:extLst>
              <a:ext uri="{FF2B5EF4-FFF2-40B4-BE49-F238E27FC236}">
                <a16:creationId xmlns:a16="http://schemas.microsoft.com/office/drawing/2014/main" id="{AE5E67A0-7A51-99E2-D89B-727D00FC92DC}"/>
              </a:ext>
            </a:extLst>
          </p:cNvPr>
          <p:cNvSpPr>
            <a:spLocks noGrp="1"/>
          </p:cNvSpPr>
          <p:nvPr>
            <p:ph idx="1"/>
          </p:nvPr>
        </p:nvSpPr>
        <p:spPr/>
        <p:txBody>
          <a:bodyPr>
            <a:normAutofit fontScale="92500" lnSpcReduction="10000"/>
          </a:bodyPr>
          <a:lstStyle/>
          <a:p>
            <a:pPr marL="0" indent="0">
              <a:buNone/>
            </a:pPr>
            <a:endParaRPr lang="it-IT" dirty="0">
              <a:solidFill>
                <a:srgbClr val="FF0000"/>
              </a:solidFill>
            </a:endParaRPr>
          </a:p>
          <a:p>
            <a:pPr marL="0" indent="0" algn="just">
              <a:buNone/>
            </a:pPr>
            <a:r>
              <a:rPr lang="it-IT" sz="2200" dirty="0">
                <a:solidFill>
                  <a:srgbClr val="FF0000"/>
                </a:solidFill>
              </a:rPr>
              <a:t>Interesse legittimo</a:t>
            </a:r>
            <a:r>
              <a:rPr lang="it-IT" sz="2200" dirty="0"/>
              <a:t>: interesse al bene della vita che è soddisfatto a condizione che tale soddisfazione coincida con </a:t>
            </a:r>
            <a:r>
              <a:rPr lang="it-IT" sz="2200" dirty="0">
                <a:solidFill>
                  <a:srgbClr val="FF0000"/>
                </a:solidFill>
              </a:rPr>
              <a:t>l’interesse pubblico. </a:t>
            </a:r>
            <a:r>
              <a:rPr lang="it-IT" sz="2200" dirty="0"/>
              <a:t>Questa subordinazione a un interesse pubblico si ha quando la legge subordina tale soddisfazione a un interesse pubblico alla cui cura è preposta una PA. In linea di principio, se c’è un potere amministrativo che </a:t>
            </a:r>
            <a:r>
              <a:rPr lang="it-IT" sz="2200" b="1" dirty="0">
                <a:solidFill>
                  <a:srgbClr val="FF0000"/>
                </a:solidFill>
              </a:rPr>
              <a:t>esercita il potere autoritativo</a:t>
            </a:r>
            <a:r>
              <a:rPr lang="it-IT" sz="2200" dirty="0"/>
              <a:t>, la situazione giuridica soggettiva è di interesse legittimo. </a:t>
            </a:r>
          </a:p>
          <a:p>
            <a:pPr marL="0" indent="0" algn="just">
              <a:buNone/>
            </a:pPr>
            <a:endParaRPr lang="it-IT" sz="2200" dirty="0">
              <a:solidFill>
                <a:srgbClr val="FF0000"/>
              </a:solidFill>
            </a:endParaRPr>
          </a:p>
          <a:p>
            <a:pPr marL="0" indent="0" algn="just">
              <a:buNone/>
            </a:pPr>
            <a:r>
              <a:rPr lang="it-IT" sz="2200" dirty="0">
                <a:solidFill>
                  <a:srgbClr val="FF0000"/>
                </a:solidFill>
              </a:rPr>
              <a:t>Diritto soggettivo</a:t>
            </a:r>
            <a:r>
              <a:rPr lang="it-IT" sz="2200" dirty="0"/>
              <a:t>: interesse al bene della vita che è soddisfatto dall’ordinamento in via incondizionata (es diritto di proprietà, diritto di credito): in questo caso, non vi è un potere amministrativo che «condiziona» la soddisfazione dell’interesse al bene della vita. </a:t>
            </a:r>
          </a:p>
          <a:p>
            <a:pPr marL="0" indent="0">
              <a:buNone/>
            </a:pPr>
            <a:endParaRPr lang="it-IT" sz="2200" dirty="0"/>
          </a:p>
        </p:txBody>
      </p:sp>
    </p:spTree>
    <p:extLst>
      <p:ext uri="{BB962C8B-B14F-4D97-AF65-F5344CB8AC3E}">
        <p14:creationId xmlns:p14="http://schemas.microsoft.com/office/powerpoint/2010/main" val="1768546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C4D417-D793-9DEB-3D01-318F310B7060}"/>
              </a:ext>
            </a:extLst>
          </p:cNvPr>
          <p:cNvSpPr>
            <a:spLocks noGrp="1"/>
          </p:cNvSpPr>
          <p:nvPr>
            <p:ph type="title"/>
          </p:nvPr>
        </p:nvSpPr>
        <p:spPr/>
        <p:txBody>
          <a:bodyPr>
            <a:normAutofit fontScale="90000"/>
          </a:bodyPr>
          <a:lstStyle/>
          <a:p>
            <a:r>
              <a:rPr lang="it-IT" dirty="0"/>
              <a:t>Interesse legittimo e partecipazione al procedimento amministrativo</a:t>
            </a:r>
          </a:p>
        </p:txBody>
      </p:sp>
      <p:sp>
        <p:nvSpPr>
          <p:cNvPr id="3" name="Segnaposto contenuto 2">
            <a:extLst>
              <a:ext uri="{FF2B5EF4-FFF2-40B4-BE49-F238E27FC236}">
                <a16:creationId xmlns:a16="http://schemas.microsoft.com/office/drawing/2014/main" id="{81D1F867-3D5A-E214-33AF-A45AE54DA564}"/>
              </a:ext>
            </a:extLst>
          </p:cNvPr>
          <p:cNvSpPr>
            <a:spLocks noGrp="1"/>
          </p:cNvSpPr>
          <p:nvPr>
            <p:ph idx="1"/>
          </p:nvPr>
        </p:nvSpPr>
        <p:spPr/>
        <p:txBody>
          <a:bodyPr/>
          <a:lstStyle/>
          <a:p>
            <a:pPr marL="0" indent="0" algn="just">
              <a:buNone/>
            </a:pPr>
            <a:endParaRPr lang="it-IT" dirty="0"/>
          </a:p>
          <a:p>
            <a:pPr marL="0" indent="0" algn="just">
              <a:buNone/>
            </a:pPr>
            <a:r>
              <a:rPr lang="it-IT" dirty="0"/>
              <a:t>Il titolare dell’interesse legittimo può</a:t>
            </a:r>
          </a:p>
          <a:p>
            <a:pPr marL="0" indent="0" algn="just">
              <a:buNone/>
            </a:pPr>
            <a:endParaRPr lang="it-IT" dirty="0"/>
          </a:p>
          <a:p>
            <a:pPr marL="514350" indent="-514350" algn="just">
              <a:buAutoNum type="arabicParenR"/>
            </a:pPr>
            <a:r>
              <a:rPr lang="it-IT" dirty="0">
                <a:solidFill>
                  <a:srgbClr val="FF0000"/>
                </a:solidFill>
              </a:rPr>
              <a:t>partecipare</a:t>
            </a:r>
            <a:r>
              <a:rPr lang="it-IT" dirty="0"/>
              <a:t> al </a:t>
            </a:r>
            <a:r>
              <a:rPr lang="it-IT" dirty="0">
                <a:solidFill>
                  <a:srgbClr val="FF0000"/>
                </a:solidFill>
              </a:rPr>
              <a:t>procedimento amministrativo</a:t>
            </a:r>
          </a:p>
          <a:p>
            <a:pPr marL="514350" indent="-514350" algn="just">
              <a:buAutoNum type="arabicParenR"/>
            </a:pPr>
            <a:r>
              <a:rPr lang="it-IT" dirty="0"/>
              <a:t>reagire alla decisione amministrativa sfavorevole con un ricorso giurisdizionale (TAR, Consiglio di Stato in appello) per motivi di legittimità</a:t>
            </a:r>
          </a:p>
          <a:p>
            <a:pPr marL="0" indent="0">
              <a:buNone/>
            </a:pPr>
            <a:endParaRPr lang="it-IT" dirty="0"/>
          </a:p>
        </p:txBody>
      </p:sp>
    </p:spTree>
    <p:extLst>
      <p:ext uri="{BB962C8B-B14F-4D97-AF65-F5344CB8AC3E}">
        <p14:creationId xmlns:p14="http://schemas.microsoft.com/office/powerpoint/2010/main" val="2840623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90CC64-171D-525A-D215-292DE1AF7BCD}"/>
              </a:ext>
            </a:extLst>
          </p:cNvPr>
          <p:cNvSpPr>
            <a:spLocks noGrp="1"/>
          </p:cNvSpPr>
          <p:nvPr>
            <p:ph type="title"/>
          </p:nvPr>
        </p:nvSpPr>
        <p:spPr/>
        <p:txBody>
          <a:bodyPr/>
          <a:lstStyle/>
          <a:p>
            <a:r>
              <a:rPr lang="it-IT" dirty="0"/>
              <a:t>Interesse legittimo pretensivo e oppositivo</a:t>
            </a:r>
          </a:p>
        </p:txBody>
      </p:sp>
      <p:sp>
        <p:nvSpPr>
          <p:cNvPr id="3" name="Segnaposto contenuto 2">
            <a:extLst>
              <a:ext uri="{FF2B5EF4-FFF2-40B4-BE49-F238E27FC236}">
                <a16:creationId xmlns:a16="http://schemas.microsoft.com/office/drawing/2014/main" id="{E66DD839-DAEA-50AC-7791-16C15B0FD726}"/>
              </a:ext>
            </a:extLst>
          </p:cNvPr>
          <p:cNvSpPr>
            <a:spLocks noGrp="1"/>
          </p:cNvSpPr>
          <p:nvPr>
            <p:ph idx="1"/>
          </p:nvPr>
        </p:nvSpPr>
        <p:spPr/>
        <p:txBody>
          <a:bodyPr>
            <a:normAutofit fontScale="92500" lnSpcReduction="10000"/>
          </a:bodyPr>
          <a:lstStyle/>
          <a:p>
            <a:pPr marL="0" indent="0">
              <a:buNone/>
            </a:pPr>
            <a:endParaRPr lang="it-IT" dirty="0"/>
          </a:p>
          <a:p>
            <a:pPr marL="0" indent="0" algn="just">
              <a:buNone/>
            </a:pPr>
            <a:r>
              <a:rPr lang="it-IT" dirty="0"/>
              <a:t>Interesse legittimo </a:t>
            </a:r>
            <a:r>
              <a:rPr lang="it-IT" dirty="0">
                <a:solidFill>
                  <a:srgbClr val="FF0000"/>
                </a:solidFill>
              </a:rPr>
              <a:t>oppositivo</a:t>
            </a:r>
            <a:r>
              <a:rPr lang="it-IT" dirty="0"/>
              <a:t>: es. il proprietario di un fondo su cui la PA intenda allargare la strada ha un </a:t>
            </a:r>
            <a:r>
              <a:rPr lang="it-IT" u="sng" dirty="0"/>
              <a:t>interesse legittimo oppositivo</a:t>
            </a:r>
            <a:r>
              <a:rPr lang="it-IT" dirty="0"/>
              <a:t>, un interesse a conservare il bene. </a:t>
            </a:r>
          </a:p>
          <a:p>
            <a:pPr marL="0" indent="0" algn="just">
              <a:buNone/>
            </a:pPr>
            <a:endParaRPr lang="it-IT" dirty="0"/>
          </a:p>
          <a:p>
            <a:pPr marL="0" indent="0" algn="just">
              <a:buNone/>
            </a:pPr>
            <a:r>
              <a:rPr lang="it-IT" dirty="0"/>
              <a:t>Interesse legittimo </a:t>
            </a:r>
            <a:r>
              <a:rPr lang="it-IT" dirty="0">
                <a:solidFill>
                  <a:srgbClr val="FF0000"/>
                </a:solidFill>
              </a:rPr>
              <a:t>pretensivo</a:t>
            </a:r>
            <a:r>
              <a:rPr lang="it-IT" dirty="0"/>
              <a:t>: il soggetto è titolare di un </a:t>
            </a:r>
            <a:r>
              <a:rPr lang="it-IT" u="sng" dirty="0"/>
              <a:t>interesse a conseguire </a:t>
            </a:r>
            <a:r>
              <a:rPr lang="it-IT" dirty="0"/>
              <a:t>il bene della vita. Es. il soggetto che chiede il permesso di costruire il garage: la PA deve verificare la conformità della modificazione del territorio agli atti amministrativi di pianificazione urbanistica. </a:t>
            </a:r>
          </a:p>
        </p:txBody>
      </p:sp>
    </p:spTree>
    <p:extLst>
      <p:ext uri="{BB962C8B-B14F-4D97-AF65-F5344CB8AC3E}">
        <p14:creationId xmlns:p14="http://schemas.microsoft.com/office/powerpoint/2010/main" val="3818462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Art 103 c. 1 </a:t>
            </a:r>
            <a:r>
              <a:rPr lang="it-IT" dirty="0" err="1"/>
              <a:t>cost</a:t>
            </a:r>
            <a:endParaRPr lang="it-IT" dirty="0"/>
          </a:p>
        </p:txBody>
      </p:sp>
      <p:sp>
        <p:nvSpPr>
          <p:cNvPr id="3" name="Segnaposto contenuto 2"/>
          <p:cNvSpPr>
            <a:spLocks noGrp="1"/>
          </p:cNvSpPr>
          <p:nvPr>
            <p:ph idx="1"/>
          </p:nvPr>
        </p:nvSpPr>
        <p:spPr/>
        <p:txBody>
          <a:bodyPr/>
          <a:lstStyle/>
          <a:p>
            <a:r>
              <a:rPr lang="it-IT" dirty="0"/>
              <a:t>Il Consiglio di Stato [</a:t>
            </a:r>
            <a:r>
              <a:rPr lang="it-IT" i="1" dirty="0"/>
              <a:t>cfr. art. </a:t>
            </a:r>
            <a:r>
              <a:rPr lang="it-IT" i="1" dirty="0">
                <a:hlinkClick r:id="rId2" tooltip="Link alla pagina &lt;navigation&gt;462&lt;/navigation&gt;&lt;inparam&gt;101&lt;/inparam&gt;"/>
              </a:rPr>
              <a:t>100 c.1</a:t>
            </a:r>
            <a:r>
              <a:rPr lang="it-IT" dirty="0"/>
              <a:t>] e gli altri organi di giustizia amministrativa hanno giurisdizione per la tutela nei confronti della pubblica amministrazione </a:t>
            </a:r>
            <a:r>
              <a:rPr lang="it-IT" b="1" dirty="0">
                <a:solidFill>
                  <a:srgbClr val="FF0000"/>
                </a:solidFill>
              </a:rPr>
              <a:t>degli interessi legittimi</a:t>
            </a:r>
            <a:r>
              <a:rPr lang="it-IT" dirty="0"/>
              <a:t> e, in particolari materie indicate dalla legge, anche dei </a:t>
            </a:r>
            <a:r>
              <a:rPr lang="it-IT" b="1" dirty="0">
                <a:solidFill>
                  <a:srgbClr val="FF0000"/>
                </a:solidFill>
              </a:rPr>
              <a:t>diritti soggettivi </a:t>
            </a:r>
            <a:r>
              <a:rPr lang="it-IT" dirty="0"/>
              <a:t>[</a:t>
            </a:r>
            <a:r>
              <a:rPr lang="it-IT" i="1" dirty="0"/>
              <a:t>cfr. artt. </a:t>
            </a:r>
            <a:r>
              <a:rPr lang="it-IT" i="1" dirty="0">
                <a:hlinkClick r:id="rId3" tooltip="Link alla pagina &lt;navigation&gt;462&lt;/navigation&gt;&lt;inparam&gt;25&lt;/inparam&gt;"/>
              </a:rPr>
              <a:t>24 c.1</a:t>
            </a:r>
            <a:r>
              <a:rPr lang="it-IT" i="1" dirty="0"/>
              <a:t>, </a:t>
            </a:r>
            <a:r>
              <a:rPr lang="it-IT" i="1" dirty="0">
                <a:hlinkClick r:id="rId4" tooltip="Link alla pagina &lt;navigation&gt;462&lt;/navigation&gt;&lt;inparam&gt;112&lt;/inparam&gt;"/>
              </a:rPr>
              <a:t>111 c.3</a:t>
            </a:r>
            <a:r>
              <a:rPr lang="it-IT" i="1" dirty="0"/>
              <a:t>, </a:t>
            </a:r>
            <a:r>
              <a:rPr lang="it-IT" i="1" dirty="0">
                <a:hlinkClick r:id="rId5" tooltip="Link alla pagina &lt;navigation&gt;462&lt;/navigation&gt;&lt;inparam&gt;114&lt;/inparam&gt;"/>
              </a:rPr>
              <a:t>113</a:t>
            </a:r>
            <a:r>
              <a:rPr lang="it-IT" i="1" dirty="0"/>
              <a:t>, </a:t>
            </a:r>
            <a:r>
              <a:rPr lang="it-IT" i="1" dirty="0">
                <a:hlinkClick r:id="rId6" tooltip="Link alla pagina &lt;navigation&gt;462&lt;/navigation&gt;&lt;inparam&gt;126&lt;/inparam&gt;"/>
              </a:rPr>
              <a:t>125 c.2</a:t>
            </a:r>
            <a:r>
              <a:rPr lang="it-IT" dirty="0"/>
              <a:t> </a:t>
            </a:r>
          </a:p>
        </p:txBody>
      </p:sp>
    </p:spTree>
    <p:extLst>
      <p:ext uri="{BB962C8B-B14F-4D97-AF65-F5344CB8AC3E}">
        <p14:creationId xmlns:p14="http://schemas.microsoft.com/office/powerpoint/2010/main" val="682441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332463-E9F7-378C-5DFC-B32B4690777F}"/>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36BCFD2E-B501-3949-CDF7-83AD7497820E}"/>
              </a:ext>
            </a:extLst>
          </p:cNvPr>
          <p:cNvSpPr>
            <a:spLocks noGrp="1"/>
          </p:cNvSpPr>
          <p:nvPr>
            <p:ph idx="1"/>
          </p:nvPr>
        </p:nvSpPr>
        <p:spPr/>
        <p:txBody>
          <a:bodyPr/>
          <a:lstStyle/>
          <a:p>
            <a:pPr marL="0" indent="0">
              <a:buNone/>
            </a:pPr>
            <a:endParaRPr lang="it-IT" dirty="0"/>
          </a:p>
          <a:p>
            <a:pPr marL="0" indent="0">
              <a:buNone/>
            </a:pPr>
            <a:endParaRPr lang="it-IT" dirty="0"/>
          </a:p>
          <a:p>
            <a:pPr marL="0" indent="0" algn="ctr">
              <a:buNone/>
            </a:pPr>
            <a:endParaRPr lang="it-IT" dirty="0"/>
          </a:p>
          <a:p>
            <a:pPr marL="0" indent="0" algn="ctr">
              <a:buNone/>
            </a:pPr>
            <a:r>
              <a:rPr lang="it-IT" sz="3200" dirty="0"/>
              <a:t>Tutela processuale di interessi legittimi e dei diritti soggettivi</a:t>
            </a:r>
          </a:p>
        </p:txBody>
      </p:sp>
    </p:spTree>
    <p:extLst>
      <p:ext uri="{BB962C8B-B14F-4D97-AF65-F5344CB8AC3E}">
        <p14:creationId xmlns:p14="http://schemas.microsoft.com/office/powerpoint/2010/main" val="2271036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92AFD8-6EE4-33B8-5E65-2ECF98DB7525}"/>
              </a:ext>
            </a:extLst>
          </p:cNvPr>
          <p:cNvSpPr>
            <a:spLocks noGrp="1"/>
          </p:cNvSpPr>
          <p:nvPr>
            <p:ph type="title"/>
          </p:nvPr>
        </p:nvSpPr>
        <p:spPr/>
        <p:txBody>
          <a:bodyPr>
            <a:normAutofit fontScale="90000"/>
          </a:bodyPr>
          <a:lstStyle/>
          <a:p>
            <a:r>
              <a:rPr lang="it-IT" dirty="0"/>
              <a:t>Tutela processuale di interessi legittimi e </a:t>
            </a:r>
            <a:r>
              <a:rPr lang="it-IT" dirty="0" err="1"/>
              <a:t>diriti</a:t>
            </a:r>
            <a:r>
              <a:rPr lang="it-IT" dirty="0"/>
              <a:t> soggettivi</a:t>
            </a:r>
          </a:p>
        </p:txBody>
      </p:sp>
      <p:sp>
        <p:nvSpPr>
          <p:cNvPr id="3" name="Segnaposto contenuto 2">
            <a:extLst>
              <a:ext uri="{FF2B5EF4-FFF2-40B4-BE49-F238E27FC236}">
                <a16:creationId xmlns:a16="http://schemas.microsoft.com/office/drawing/2014/main" id="{35236770-32C8-08A0-D0B3-779F97277AB1}"/>
              </a:ext>
            </a:extLst>
          </p:cNvPr>
          <p:cNvSpPr>
            <a:spLocks noGrp="1"/>
          </p:cNvSpPr>
          <p:nvPr>
            <p:ph idx="1"/>
          </p:nvPr>
        </p:nvSpPr>
        <p:spPr/>
        <p:txBody>
          <a:bodyPr/>
          <a:lstStyle/>
          <a:p>
            <a:pPr marL="0" indent="0" algn="just">
              <a:buNone/>
            </a:pPr>
            <a:endParaRPr lang="it-IT" dirty="0"/>
          </a:p>
          <a:p>
            <a:pPr marL="0" indent="0" algn="just">
              <a:buNone/>
            </a:pPr>
            <a:r>
              <a:rPr lang="it-IT" dirty="0"/>
              <a:t>Interesse legittimo: termine di </a:t>
            </a:r>
            <a:r>
              <a:rPr lang="it-IT" dirty="0">
                <a:solidFill>
                  <a:srgbClr val="FF0000"/>
                </a:solidFill>
              </a:rPr>
              <a:t>decadenza</a:t>
            </a:r>
            <a:r>
              <a:rPr lang="it-IT" dirty="0"/>
              <a:t> per l’impugnazione (</a:t>
            </a:r>
            <a:r>
              <a:rPr lang="it-IT" dirty="0">
                <a:solidFill>
                  <a:srgbClr val="FF0000"/>
                </a:solidFill>
              </a:rPr>
              <a:t>di norma 60 giorni</a:t>
            </a:r>
            <a:r>
              <a:rPr lang="it-IT" dirty="0"/>
              <a:t>) e giurisdizione del </a:t>
            </a:r>
            <a:r>
              <a:rPr lang="it-IT" dirty="0">
                <a:solidFill>
                  <a:srgbClr val="FF0000"/>
                </a:solidFill>
              </a:rPr>
              <a:t>giudice amministrativo</a:t>
            </a:r>
          </a:p>
          <a:p>
            <a:pPr marL="0" indent="0" algn="just">
              <a:buNone/>
            </a:pPr>
            <a:endParaRPr lang="it-IT" dirty="0"/>
          </a:p>
          <a:p>
            <a:pPr marL="0" indent="0" algn="just">
              <a:buNone/>
            </a:pPr>
            <a:r>
              <a:rPr lang="it-IT" dirty="0"/>
              <a:t>Diritto soggettivo: </a:t>
            </a:r>
            <a:r>
              <a:rPr lang="it-IT" dirty="0">
                <a:solidFill>
                  <a:srgbClr val="FF0000"/>
                </a:solidFill>
              </a:rPr>
              <a:t>termine di prescrizione</a:t>
            </a:r>
            <a:r>
              <a:rPr lang="it-IT" dirty="0"/>
              <a:t>, giurisdizione del </a:t>
            </a:r>
            <a:r>
              <a:rPr lang="it-IT" dirty="0">
                <a:solidFill>
                  <a:srgbClr val="FF0000"/>
                </a:solidFill>
              </a:rPr>
              <a:t>giudice ordinario</a:t>
            </a:r>
          </a:p>
        </p:txBody>
      </p:sp>
    </p:spTree>
    <p:extLst>
      <p:ext uri="{BB962C8B-B14F-4D97-AF65-F5344CB8AC3E}">
        <p14:creationId xmlns:p14="http://schemas.microsoft.com/office/powerpoint/2010/main" val="2084740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F55F0A-6E2C-631C-0238-67AA7FA41700}"/>
              </a:ext>
            </a:extLst>
          </p:cNvPr>
          <p:cNvSpPr>
            <a:spLocks noGrp="1"/>
          </p:cNvSpPr>
          <p:nvPr>
            <p:ph type="title"/>
          </p:nvPr>
        </p:nvSpPr>
        <p:spPr/>
        <p:txBody>
          <a:bodyPr/>
          <a:lstStyle/>
          <a:p>
            <a:r>
              <a:rPr lang="it-IT" dirty="0"/>
              <a:t>Principio di legalità</a:t>
            </a:r>
          </a:p>
        </p:txBody>
      </p:sp>
      <p:sp>
        <p:nvSpPr>
          <p:cNvPr id="3" name="Segnaposto contenuto 2">
            <a:extLst>
              <a:ext uri="{FF2B5EF4-FFF2-40B4-BE49-F238E27FC236}">
                <a16:creationId xmlns:a16="http://schemas.microsoft.com/office/drawing/2014/main" id="{B8E68E09-B90B-2ACC-B81C-7E335368A89A}"/>
              </a:ext>
            </a:extLst>
          </p:cNvPr>
          <p:cNvSpPr>
            <a:spLocks noGrp="1"/>
          </p:cNvSpPr>
          <p:nvPr>
            <p:ph idx="1"/>
          </p:nvPr>
        </p:nvSpPr>
        <p:spPr/>
        <p:txBody>
          <a:bodyPr/>
          <a:lstStyle/>
          <a:p>
            <a:pPr marL="0" indent="0" algn="just">
              <a:buNone/>
            </a:pPr>
            <a:r>
              <a:rPr lang="it-IT" dirty="0"/>
              <a:t>La legge disciplina:</a:t>
            </a:r>
          </a:p>
          <a:p>
            <a:pPr marL="514350" indent="-514350" algn="just">
              <a:buAutoNum type="arabicParenR"/>
            </a:pPr>
            <a:r>
              <a:rPr lang="it-IT" dirty="0"/>
              <a:t>L’organizzazione della pubblica amministrazione (amministrazione </a:t>
            </a:r>
            <a:r>
              <a:rPr lang="it-IT" dirty="0">
                <a:solidFill>
                  <a:srgbClr val="FF0000"/>
                </a:solidFill>
              </a:rPr>
              <a:t>in senso soggettivo</a:t>
            </a:r>
            <a:r>
              <a:rPr lang="it-IT" dirty="0"/>
              <a:t>): art. 97 c. 2 Cost., c. 3 Cost., art. 95 c. 3 Cost.;</a:t>
            </a:r>
          </a:p>
          <a:p>
            <a:pPr marL="514350" indent="-514350" algn="just">
              <a:buAutoNum type="arabicParenR"/>
            </a:pPr>
            <a:r>
              <a:rPr lang="it-IT" dirty="0"/>
              <a:t>Le finalità e le modalità della pubblica amministrazione (amministrazione </a:t>
            </a:r>
            <a:r>
              <a:rPr lang="it-IT" dirty="0">
                <a:solidFill>
                  <a:srgbClr val="FF0000"/>
                </a:solidFill>
              </a:rPr>
              <a:t>in senso oggettivo</a:t>
            </a:r>
            <a:r>
              <a:rPr lang="it-IT" dirty="0"/>
              <a:t>: sfere di competenza, fini da perseguirsi, procedimenti amministrativi, provvedimenti amministrativi)</a:t>
            </a:r>
          </a:p>
          <a:p>
            <a:pPr marL="0" indent="0" algn="just">
              <a:buNone/>
            </a:pPr>
            <a:endParaRPr lang="it-IT" dirty="0"/>
          </a:p>
          <a:p>
            <a:pPr marL="514350" indent="-514350" algn="just">
              <a:buAutoNum type="arabicParenR"/>
            </a:pPr>
            <a:endParaRPr lang="it-IT" dirty="0"/>
          </a:p>
          <a:p>
            <a:pPr marL="514350" indent="-514350" algn="just">
              <a:buAutoNum type="arabicParenR"/>
            </a:pPr>
            <a:endParaRPr lang="it-IT" dirty="0"/>
          </a:p>
          <a:p>
            <a:pPr marL="514350" indent="-514350">
              <a:buAutoNum type="arabicParenR"/>
            </a:pPr>
            <a:endParaRPr lang="it-IT" dirty="0"/>
          </a:p>
        </p:txBody>
      </p:sp>
    </p:spTree>
    <p:extLst>
      <p:ext uri="{BB962C8B-B14F-4D97-AF65-F5344CB8AC3E}">
        <p14:creationId xmlns:p14="http://schemas.microsoft.com/office/powerpoint/2010/main" val="19916826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D8F5F9-E143-04FE-9752-7A40FCDB7F56}"/>
              </a:ext>
            </a:extLst>
          </p:cNvPr>
          <p:cNvSpPr>
            <a:spLocks noGrp="1"/>
          </p:cNvSpPr>
          <p:nvPr>
            <p:ph type="title"/>
          </p:nvPr>
        </p:nvSpPr>
        <p:spPr/>
        <p:txBody>
          <a:bodyPr/>
          <a:lstStyle/>
          <a:p>
            <a:pPr algn="ctr"/>
            <a:r>
              <a:rPr lang="it-IT" dirty="0"/>
              <a:t>Giudizio di legittimità del giudice amministrativo</a:t>
            </a:r>
          </a:p>
        </p:txBody>
      </p:sp>
      <p:sp>
        <p:nvSpPr>
          <p:cNvPr id="3" name="Segnaposto contenuto 2">
            <a:extLst>
              <a:ext uri="{FF2B5EF4-FFF2-40B4-BE49-F238E27FC236}">
                <a16:creationId xmlns:a16="http://schemas.microsoft.com/office/drawing/2014/main" id="{0C497F96-2FAB-2408-3094-A7FA29EE4DB4}"/>
              </a:ext>
            </a:extLst>
          </p:cNvPr>
          <p:cNvSpPr>
            <a:spLocks noGrp="1"/>
          </p:cNvSpPr>
          <p:nvPr>
            <p:ph idx="1"/>
          </p:nvPr>
        </p:nvSpPr>
        <p:spPr/>
        <p:txBody>
          <a:bodyPr>
            <a:normAutofit fontScale="92500" lnSpcReduction="10000"/>
          </a:bodyPr>
          <a:lstStyle/>
          <a:p>
            <a:pPr marL="0" indent="0" algn="just">
              <a:buNone/>
            </a:pPr>
            <a:endParaRPr lang="it-IT" dirty="0"/>
          </a:p>
          <a:p>
            <a:pPr marL="0" indent="0" algn="just">
              <a:buNone/>
            </a:pPr>
            <a:r>
              <a:rPr lang="it-IT" sz="4000" dirty="0"/>
              <a:t>Il giudizio del giudice amministrativo è un </a:t>
            </a:r>
            <a:r>
              <a:rPr lang="it-IT" sz="4000" dirty="0">
                <a:solidFill>
                  <a:srgbClr val="FF0000"/>
                </a:solidFill>
              </a:rPr>
              <a:t>giudizio di legittimità</a:t>
            </a:r>
            <a:r>
              <a:rPr lang="it-IT" sz="4000" dirty="0"/>
              <a:t>, non di </a:t>
            </a:r>
            <a:r>
              <a:rPr lang="it-IT" sz="4000" dirty="0">
                <a:solidFill>
                  <a:srgbClr val="FF0000"/>
                </a:solidFill>
              </a:rPr>
              <a:t>merito amministrativo</a:t>
            </a:r>
            <a:r>
              <a:rPr lang="it-IT" sz="4000" dirty="0"/>
              <a:t>; il giudice non può in linea di principio sostituirsi alla PA nella scelta di merito, perché diversamente violerebbe il principio di separazione dei poteri. </a:t>
            </a:r>
          </a:p>
        </p:txBody>
      </p:sp>
    </p:spTree>
    <p:extLst>
      <p:ext uri="{BB962C8B-B14F-4D97-AF65-F5344CB8AC3E}">
        <p14:creationId xmlns:p14="http://schemas.microsoft.com/office/powerpoint/2010/main" val="32917806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Giudizio di legittimità del giudice amministrativo</a:t>
            </a:r>
          </a:p>
        </p:txBody>
      </p:sp>
      <p:sp>
        <p:nvSpPr>
          <p:cNvPr id="3" name="Segnaposto contenuto 2"/>
          <p:cNvSpPr>
            <a:spLocks noGrp="1"/>
          </p:cNvSpPr>
          <p:nvPr>
            <p:ph idx="1"/>
          </p:nvPr>
        </p:nvSpPr>
        <p:spPr/>
        <p:txBody>
          <a:bodyPr/>
          <a:lstStyle/>
          <a:p>
            <a:pPr marL="0" indent="0">
              <a:buNone/>
            </a:pPr>
            <a:r>
              <a:rPr lang="it-IT" dirty="0"/>
              <a:t>Attività </a:t>
            </a:r>
            <a:r>
              <a:rPr lang="it-IT" dirty="0">
                <a:solidFill>
                  <a:srgbClr val="FF0000"/>
                </a:solidFill>
              </a:rPr>
              <a:t>discrezionale</a:t>
            </a:r>
            <a:r>
              <a:rPr lang="it-IT" dirty="0"/>
              <a:t>: la PA deve adottare nuovamente il provvedimento, emendato del vizio che lo rendeva invalido (es. la PA non aveva inviato all’interessato la comunicazione di avvio del procedimento prevista dall’art. 7 l. 241/1990), quindi il giudice </a:t>
            </a:r>
            <a:r>
              <a:rPr lang="it-IT" dirty="0">
                <a:solidFill>
                  <a:srgbClr val="FF0000"/>
                </a:solidFill>
              </a:rPr>
              <a:t>non ordina il rilascio di un certo provvedimento</a:t>
            </a:r>
            <a:r>
              <a:rPr lang="it-IT" dirty="0"/>
              <a:t>, ma solo un </a:t>
            </a:r>
            <a:r>
              <a:rPr lang="it-IT" dirty="0">
                <a:solidFill>
                  <a:srgbClr val="FF0000"/>
                </a:solidFill>
              </a:rPr>
              <a:t>nuovo esercizio del potere.</a:t>
            </a:r>
            <a:endParaRPr lang="it-IT" dirty="0"/>
          </a:p>
          <a:p>
            <a:endParaRPr lang="it-IT" dirty="0"/>
          </a:p>
        </p:txBody>
      </p:sp>
    </p:spTree>
    <p:extLst>
      <p:ext uri="{BB962C8B-B14F-4D97-AF65-F5344CB8AC3E}">
        <p14:creationId xmlns:p14="http://schemas.microsoft.com/office/powerpoint/2010/main" val="37608649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BA9606-244D-7080-4D40-8D4BFA417F5C}"/>
              </a:ext>
            </a:extLst>
          </p:cNvPr>
          <p:cNvSpPr>
            <a:spLocks noGrp="1"/>
          </p:cNvSpPr>
          <p:nvPr>
            <p:ph type="title"/>
          </p:nvPr>
        </p:nvSpPr>
        <p:spPr/>
        <p:txBody>
          <a:bodyPr/>
          <a:lstStyle/>
          <a:p>
            <a:pPr algn="ctr"/>
            <a:r>
              <a:rPr lang="it-IT" dirty="0"/>
              <a:t>Giudizio di legittimità del giudice amministrativo</a:t>
            </a:r>
          </a:p>
        </p:txBody>
      </p:sp>
      <p:sp>
        <p:nvSpPr>
          <p:cNvPr id="3" name="Segnaposto contenuto 2">
            <a:extLst>
              <a:ext uri="{FF2B5EF4-FFF2-40B4-BE49-F238E27FC236}">
                <a16:creationId xmlns:a16="http://schemas.microsoft.com/office/drawing/2014/main" id="{B38D6EF5-FFE1-2F81-4D5F-AF1138F1539F}"/>
              </a:ext>
            </a:extLst>
          </p:cNvPr>
          <p:cNvSpPr>
            <a:spLocks noGrp="1"/>
          </p:cNvSpPr>
          <p:nvPr>
            <p:ph idx="1"/>
          </p:nvPr>
        </p:nvSpPr>
        <p:spPr/>
        <p:txBody>
          <a:bodyPr>
            <a:normAutofit/>
          </a:bodyPr>
          <a:lstStyle/>
          <a:p>
            <a:pPr marL="0" indent="0" algn="just">
              <a:buNone/>
            </a:pPr>
            <a:r>
              <a:rPr lang="it-IT" sz="3600" dirty="0">
                <a:solidFill>
                  <a:srgbClr val="FF0000"/>
                </a:solidFill>
              </a:rPr>
              <a:t>Attività vincolata</a:t>
            </a:r>
            <a:r>
              <a:rPr lang="it-IT" sz="3600" dirty="0"/>
              <a:t>: il giudice può conoscere della </a:t>
            </a:r>
            <a:r>
              <a:rPr lang="it-IT" sz="3600" u="sng" dirty="0">
                <a:solidFill>
                  <a:srgbClr val="FF0000"/>
                </a:solidFill>
              </a:rPr>
              <a:t>fondatezza della pretesa</a:t>
            </a:r>
            <a:r>
              <a:rPr lang="it-IT" sz="3600" dirty="0"/>
              <a:t>. Accertata l’esistenza dei presupposti del provvedimento, il giudice dichiara la </a:t>
            </a:r>
            <a:r>
              <a:rPr lang="it-IT" sz="3600" u="sng" dirty="0"/>
              <a:t>pretesa fondata</a:t>
            </a:r>
            <a:r>
              <a:rPr lang="it-IT" sz="3600" dirty="0"/>
              <a:t>, e ordina alla PA di adottare il provvedimento (ordina alla PA il rilascio del </a:t>
            </a:r>
            <a:r>
              <a:rPr lang="it-IT" sz="3600" u="sng" dirty="0">
                <a:solidFill>
                  <a:srgbClr val="FF0000"/>
                </a:solidFill>
              </a:rPr>
              <a:t>permesso di costruire</a:t>
            </a:r>
            <a:r>
              <a:rPr lang="it-IT" sz="3600" dirty="0"/>
              <a:t>). </a:t>
            </a:r>
          </a:p>
        </p:txBody>
      </p:sp>
    </p:spTree>
    <p:extLst>
      <p:ext uri="{BB962C8B-B14F-4D97-AF65-F5344CB8AC3E}">
        <p14:creationId xmlns:p14="http://schemas.microsoft.com/office/powerpoint/2010/main" val="1188188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C91020-1258-3D53-707E-601EBA336D61}"/>
              </a:ext>
            </a:extLst>
          </p:cNvPr>
          <p:cNvSpPr>
            <a:spLocks noGrp="1"/>
          </p:cNvSpPr>
          <p:nvPr>
            <p:ph type="title"/>
          </p:nvPr>
        </p:nvSpPr>
        <p:spPr/>
        <p:txBody>
          <a:bodyPr/>
          <a:lstStyle/>
          <a:p>
            <a:pPr algn="ctr"/>
            <a:r>
              <a:rPr lang="it-IT" dirty="0"/>
              <a:t>Giudizio di legittimità del giudice amministrativo</a:t>
            </a:r>
          </a:p>
        </p:txBody>
      </p:sp>
      <p:sp>
        <p:nvSpPr>
          <p:cNvPr id="3" name="Segnaposto contenuto 2">
            <a:extLst>
              <a:ext uri="{FF2B5EF4-FFF2-40B4-BE49-F238E27FC236}">
                <a16:creationId xmlns:a16="http://schemas.microsoft.com/office/drawing/2014/main" id="{E4AAA6BB-A44E-1893-67EA-8B09E6368557}"/>
              </a:ext>
            </a:extLst>
          </p:cNvPr>
          <p:cNvSpPr>
            <a:spLocks noGrp="1"/>
          </p:cNvSpPr>
          <p:nvPr>
            <p:ph idx="1"/>
          </p:nvPr>
        </p:nvSpPr>
        <p:spPr/>
        <p:txBody>
          <a:bodyPr>
            <a:normAutofit fontScale="85000" lnSpcReduction="20000"/>
          </a:bodyPr>
          <a:lstStyle/>
          <a:p>
            <a:pPr marL="0" indent="0" algn="just">
              <a:buNone/>
            </a:pPr>
            <a:r>
              <a:rPr lang="it-IT" dirty="0"/>
              <a:t>Attività tecnico-discrezionale (le valutazioni tecniche):</a:t>
            </a:r>
          </a:p>
          <a:p>
            <a:pPr marL="0" indent="0" algn="just">
              <a:buNone/>
            </a:pPr>
            <a:endParaRPr lang="it-IT" dirty="0"/>
          </a:p>
          <a:p>
            <a:pPr marL="0" indent="0" algn="just">
              <a:buNone/>
            </a:pPr>
            <a:r>
              <a:rPr lang="it-IT" dirty="0"/>
              <a:t>Un tempo era soggetta solo al </a:t>
            </a:r>
            <a:r>
              <a:rPr lang="it-IT" u="sng" dirty="0">
                <a:solidFill>
                  <a:srgbClr val="FF0000"/>
                </a:solidFill>
              </a:rPr>
              <a:t>sindacato estrinseco</a:t>
            </a:r>
            <a:r>
              <a:rPr lang="it-IT" dirty="0"/>
              <a:t>, con gli «occhiali» del </a:t>
            </a:r>
            <a:r>
              <a:rPr lang="it-IT" i="1" dirty="0" err="1"/>
              <a:t>quisque</a:t>
            </a:r>
            <a:r>
              <a:rPr lang="it-IT" i="1" dirty="0"/>
              <a:t> de </a:t>
            </a:r>
            <a:r>
              <a:rPr lang="it-IT" i="1" dirty="0" err="1"/>
              <a:t>populo</a:t>
            </a:r>
            <a:r>
              <a:rPr lang="it-IT" dirty="0"/>
              <a:t>, solo quindi per illogicità manifesta e difetto di motivazione. </a:t>
            </a:r>
          </a:p>
          <a:p>
            <a:pPr marL="0" indent="0" algn="just">
              <a:buNone/>
            </a:pPr>
            <a:endParaRPr lang="it-IT" dirty="0"/>
          </a:p>
          <a:p>
            <a:pPr marL="0" indent="0" algn="just">
              <a:buNone/>
            </a:pPr>
            <a:r>
              <a:rPr lang="it-IT" dirty="0"/>
              <a:t>Oggi è ammesso anche il </a:t>
            </a:r>
            <a:r>
              <a:rPr lang="it-IT" dirty="0">
                <a:solidFill>
                  <a:srgbClr val="FF0000"/>
                </a:solidFill>
              </a:rPr>
              <a:t>sindacato intrinseco «debole»</a:t>
            </a:r>
            <a:r>
              <a:rPr lang="it-IT" dirty="0"/>
              <a:t>, con gli «occhiali» del professionista, quindi il giudice può spingersi ad accertare </a:t>
            </a:r>
            <a:r>
              <a:rPr lang="it-IT" dirty="0">
                <a:solidFill>
                  <a:srgbClr val="FF0000"/>
                </a:solidFill>
              </a:rPr>
              <a:t>la correttezza </a:t>
            </a:r>
            <a:r>
              <a:rPr lang="it-IT" dirty="0"/>
              <a:t>delle valutazioni tecniche, ma tra più valutazioni plausibili, non può sostituire la valutazione della PA con quella propria.</a:t>
            </a:r>
          </a:p>
        </p:txBody>
      </p:sp>
    </p:spTree>
    <p:extLst>
      <p:ext uri="{BB962C8B-B14F-4D97-AF65-F5344CB8AC3E}">
        <p14:creationId xmlns:p14="http://schemas.microsoft.com/office/powerpoint/2010/main" val="1567686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531449-1B7A-4D30-C7EF-B86F03396655}"/>
              </a:ext>
            </a:extLst>
          </p:cNvPr>
          <p:cNvSpPr>
            <a:spLocks noGrp="1"/>
          </p:cNvSpPr>
          <p:nvPr>
            <p:ph type="title"/>
          </p:nvPr>
        </p:nvSpPr>
        <p:spPr/>
        <p:txBody>
          <a:bodyPr/>
          <a:lstStyle/>
          <a:p>
            <a:r>
              <a:rPr lang="it-IT" dirty="0"/>
              <a:t>Annullabilità (art. 21 </a:t>
            </a:r>
            <a:r>
              <a:rPr lang="it-IT" dirty="0" err="1"/>
              <a:t>octies</a:t>
            </a:r>
            <a:r>
              <a:rPr lang="it-IT" dirty="0"/>
              <a:t> l. 241/1990)</a:t>
            </a:r>
          </a:p>
        </p:txBody>
      </p:sp>
      <p:sp>
        <p:nvSpPr>
          <p:cNvPr id="3" name="Segnaposto contenuto 2">
            <a:extLst>
              <a:ext uri="{FF2B5EF4-FFF2-40B4-BE49-F238E27FC236}">
                <a16:creationId xmlns:a16="http://schemas.microsoft.com/office/drawing/2014/main" id="{1233F68D-3AAB-0C18-3637-7B885FD93843}"/>
              </a:ext>
            </a:extLst>
          </p:cNvPr>
          <p:cNvSpPr>
            <a:spLocks noGrp="1"/>
          </p:cNvSpPr>
          <p:nvPr>
            <p:ph idx="1"/>
          </p:nvPr>
        </p:nvSpPr>
        <p:spPr/>
        <p:txBody>
          <a:bodyPr>
            <a:normAutofit/>
          </a:bodyPr>
          <a:lstStyle/>
          <a:p>
            <a:pPr marL="0" indent="0">
              <a:buNone/>
            </a:pPr>
            <a:endParaRPr lang="it-IT" dirty="0"/>
          </a:p>
          <a:p>
            <a:pPr marL="0" indent="0">
              <a:buNone/>
            </a:pPr>
            <a:r>
              <a:rPr lang="it-IT" dirty="0"/>
              <a:t>Il provvedimento è invalido ma </a:t>
            </a:r>
            <a:r>
              <a:rPr lang="it-IT" dirty="0">
                <a:solidFill>
                  <a:srgbClr val="FF0000"/>
                </a:solidFill>
              </a:rPr>
              <a:t>efficace</a:t>
            </a:r>
            <a:r>
              <a:rPr lang="it-IT" dirty="0"/>
              <a:t>. I vizi sono, incompetenza, eccesso di potere, violazione di legge</a:t>
            </a:r>
          </a:p>
          <a:p>
            <a:pPr marL="0" indent="0">
              <a:buNone/>
            </a:pPr>
            <a:endParaRPr lang="it-IT" dirty="0"/>
          </a:p>
        </p:txBody>
      </p:sp>
    </p:spTree>
    <p:extLst>
      <p:ext uri="{BB962C8B-B14F-4D97-AF65-F5344CB8AC3E}">
        <p14:creationId xmlns:p14="http://schemas.microsoft.com/office/powerpoint/2010/main" val="19116418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5D909E-66A9-CBD3-24C3-418723290D6B}"/>
              </a:ext>
            </a:extLst>
          </p:cNvPr>
          <p:cNvSpPr>
            <a:spLocks noGrp="1"/>
          </p:cNvSpPr>
          <p:nvPr>
            <p:ph type="title"/>
          </p:nvPr>
        </p:nvSpPr>
        <p:spPr/>
        <p:txBody>
          <a:bodyPr/>
          <a:lstStyle/>
          <a:p>
            <a:r>
              <a:rPr lang="it-IT" dirty="0"/>
              <a:t>Violazione di legge</a:t>
            </a:r>
            <a:br>
              <a:rPr lang="it-IT" dirty="0"/>
            </a:br>
            <a:endParaRPr lang="it-IT" dirty="0"/>
          </a:p>
        </p:txBody>
      </p:sp>
      <p:sp>
        <p:nvSpPr>
          <p:cNvPr id="3" name="Segnaposto contenuto 2">
            <a:extLst>
              <a:ext uri="{FF2B5EF4-FFF2-40B4-BE49-F238E27FC236}">
                <a16:creationId xmlns:a16="http://schemas.microsoft.com/office/drawing/2014/main" id="{5AE93E6B-83DB-723E-E642-17FF5EB8FA55}"/>
              </a:ext>
            </a:extLst>
          </p:cNvPr>
          <p:cNvSpPr>
            <a:spLocks noGrp="1"/>
          </p:cNvSpPr>
          <p:nvPr>
            <p:ph idx="1"/>
          </p:nvPr>
        </p:nvSpPr>
        <p:spPr/>
        <p:txBody>
          <a:bodyPr>
            <a:normAutofit lnSpcReduction="10000"/>
          </a:bodyPr>
          <a:lstStyle/>
          <a:p>
            <a:pPr marL="0" indent="0">
              <a:buNone/>
            </a:pPr>
            <a:r>
              <a:rPr lang="it-IT" dirty="0"/>
              <a:t>Consiste nella violazione di un </a:t>
            </a:r>
            <a:r>
              <a:rPr lang="it-IT" dirty="0">
                <a:solidFill>
                  <a:srgbClr val="FF0000"/>
                </a:solidFill>
              </a:rPr>
              <a:t>parametro normativo</a:t>
            </a:r>
          </a:p>
          <a:p>
            <a:pPr marL="0" indent="0">
              <a:buNone/>
            </a:pPr>
            <a:r>
              <a:rPr lang="it-IT" dirty="0"/>
              <a:t>Es. il provvedimento amministrativo adottato in carenza i motivazione è in violazione dell’art. 3, l. 241/1990. </a:t>
            </a:r>
          </a:p>
          <a:p>
            <a:pPr marL="0" indent="0">
              <a:buNone/>
            </a:pPr>
            <a:r>
              <a:rPr lang="it-IT" dirty="0"/>
              <a:t>Esempi di atto normativo: </a:t>
            </a:r>
          </a:p>
          <a:p>
            <a:pPr marL="0" indent="0">
              <a:buNone/>
            </a:pPr>
            <a:r>
              <a:rPr lang="it-IT" dirty="0"/>
              <a:t>Costituzione</a:t>
            </a:r>
          </a:p>
          <a:p>
            <a:pPr marL="0" indent="0">
              <a:buNone/>
            </a:pPr>
            <a:r>
              <a:rPr lang="it-IT" dirty="0"/>
              <a:t>Legge e atti aventi forza di legge</a:t>
            </a:r>
          </a:p>
          <a:p>
            <a:pPr marL="0" indent="0">
              <a:buNone/>
            </a:pPr>
            <a:r>
              <a:rPr lang="it-IT" dirty="0"/>
              <a:t>Regolamenti amministrativi </a:t>
            </a:r>
          </a:p>
          <a:p>
            <a:pPr marL="0" indent="0">
              <a:buNone/>
            </a:pPr>
            <a:r>
              <a:rPr lang="it-IT" dirty="0"/>
              <a:t>Norme di diritto dell’unione europea</a:t>
            </a:r>
          </a:p>
        </p:txBody>
      </p:sp>
    </p:spTree>
    <p:extLst>
      <p:ext uri="{BB962C8B-B14F-4D97-AF65-F5344CB8AC3E}">
        <p14:creationId xmlns:p14="http://schemas.microsoft.com/office/powerpoint/2010/main" val="8869930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783855-A4B7-B83D-CB65-7E8493013C86}"/>
              </a:ext>
            </a:extLst>
          </p:cNvPr>
          <p:cNvSpPr>
            <a:spLocks noGrp="1"/>
          </p:cNvSpPr>
          <p:nvPr>
            <p:ph type="title"/>
          </p:nvPr>
        </p:nvSpPr>
        <p:spPr/>
        <p:txBody>
          <a:bodyPr/>
          <a:lstStyle/>
          <a:p>
            <a:r>
              <a:rPr lang="it-IT" dirty="0"/>
              <a:t>Incompetenza </a:t>
            </a:r>
          </a:p>
        </p:txBody>
      </p:sp>
      <p:sp>
        <p:nvSpPr>
          <p:cNvPr id="3" name="Segnaposto contenuto 2">
            <a:extLst>
              <a:ext uri="{FF2B5EF4-FFF2-40B4-BE49-F238E27FC236}">
                <a16:creationId xmlns:a16="http://schemas.microsoft.com/office/drawing/2014/main" id="{917E8689-8CCC-5087-523C-276A247B57F2}"/>
              </a:ext>
            </a:extLst>
          </p:cNvPr>
          <p:cNvSpPr>
            <a:spLocks noGrp="1"/>
          </p:cNvSpPr>
          <p:nvPr>
            <p:ph idx="1"/>
          </p:nvPr>
        </p:nvSpPr>
        <p:spPr/>
        <p:txBody>
          <a:bodyPr>
            <a:normAutofit lnSpcReduction="10000"/>
          </a:bodyPr>
          <a:lstStyle/>
          <a:p>
            <a:pPr marL="0" indent="0">
              <a:buNone/>
            </a:pPr>
            <a:r>
              <a:rPr lang="it-IT" dirty="0"/>
              <a:t>Il provvedimento è adottato da un organo che non è quello cui la legge affida questa prerogativa. </a:t>
            </a:r>
          </a:p>
          <a:p>
            <a:pPr marL="0" indent="0">
              <a:buNone/>
            </a:pPr>
            <a:r>
              <a:rPr lang="it-IT" dirty="0"/>
              <a:t>E’ una </a:t>
            </a:r>
            <a:r>
              <a:rPr lang="it-IT" dirty="0">
                <a:solidFill>
                  <a:srgbClr val="FF0000"/>
                </a:solidFill>
              </a:rPr>
              <a:t>incompetenza relativa</a:t>
            </a:r>
            <a:r>
              <a:rPr lang="it-IT" dirty="0"/>
              <a:t>. </a:t>
            </a:r>
          </a:p>
          <a:p>
            <a:pPr marL="0" indent="0">
              <a:buNone/>
            </a:pPr>
            <a:r>
              <a:rPr lang="it-IT" dirty="0"/>
              <a:t>Es. diniego del permesso di costruire dal </a:t>
            </a:r>
            <a:r>
              <a:rPr lang="it-IT" dirty="0">
                <a:solidFill>
                  <a:srgbClr val="FF0000"/>
                </a:solidFill>
              </a:rPr>
              <a:t>consiglio comunale </a:t>
            </a:r>
            <a:r>
              <a:rPr lang="it-IT" dirty="0"/>
              <a:t>e non dal </a:t>
            </a:r>
            <a:r>
              <a:rPr lang="it-IT" dirty="0">
                <a:solidFill>
                  <a:srgbClr val="FF0000"/>
                </a:solidFill>
              </a:rPr>
              <a:t>dirigente responsabile </a:t>
            </a:r>
            <a:r>
              <a:rPr lang="it-IT" dirty="0"/>
              <a:t>del settore edilizia del comune.</a:t>
            </a:r>
          </a:p>
          <a:p>
            <a:pPr marL="0" indent="0">
              <a:buNone/>
            </a:pPr>
            <a:endParaRPr lang="it-IT" dirty="0"/>
          </a:p>
          <a:p>
            <a:pPr marL="0" indent="0">
              <a:buNone/>
            </a:pPr>
            <a:r>
              <a:rPr lang="it-IT" dirty="0">
                <a:solidFill>
                  <a:srgbClr val="FF0000"/>
                </a:solidFill>
              </a:rPr>
              <a:t>Incompetenza assoluta</a:t>
            </a:r>
            <a:r>
              <a:rPr lang="it-IT" dirty="0"/>
              <a:t>: carenza di potere, giurisdizione del giudice ordinario (es. diploma di laurea rilasciato dal prefetto).  </a:t>
            </a:r>
          </a:p>
        </p:txBody>
      </p:sp>
    </p:spTree>
    <p:extLst>
      <p:ext uri="{BB962C8B-B14F-4D97-AF65-F5344CB8AC3E}">
        <p14:creationId xmlns:p14="http://schemas.microsoft.com/office/powerpoint/2010/main" val="12878059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71EFC5-44AD-11E7-7AE1-D2865EC4FC38}"/>
              </a:ext>
            </a:extLst>
          </p:cNvPr>
          <p:cNvSpPr>
            <a:spLocks noGrp="1"/>
          </p:cNvSpPr>
          <p:nvPr>
            <p:ph type="title"/>
          </p:nvPr>
        </p:nvSpPr>
        <p:spPr/>
        <p:txBody>
          <a:bodyPr/>
          <a:lstStyle/>
          <a:p>
            <a:r>
              <a:rPr lang="it-IT" dirty="0"/>
              <a:t>Sviamento di potere</a:t>
            </a:r>
          </a:p>
        </p:txBody>
      </p:sp>
      <p:sp>
        <p:nvSpPr>
          <p:cNvPr id="3" name="Segnaposto contenuto 2">
            <a:extLst>
              <a:ext uri="{FF2B5EF4-FFF2-40B4-BE49-F238E27FC236}">
                <a16:creationId xmlns:a16="http://schemas.microsoft.com/office/drawing/2014/main" id="{68A3DC63-ED4F-8C6E-740B-695D0F306E77}"/>
              </a:ext>
            </a:extLst>
          </p:cNvPr>
          <p:cNvSpPr>
            <a:spLocks noGrp="1"/>
          </p:cNvSpPr>
          <p:nvPr>
            <p:ph idx="1"/>
          </p:nvPr>
        </p:nvSpPr>
        <p:spPr/>
        <p:txBody>
          <a:bodyPr/>
          <a:lstStyle/>
          <a:p>
            <a:pPr marL="0" indent="0" algn="just">
              <a:buNone/>
            </a:pPr>
            <a:r>
              <a:rPr lang="it-IT" dirty="0">
                <a:solidFill>
                  <a:srgbClr val="FF0000"/>
                </a:solidFill>
              </a:rPr>
              <a:t>Sviamento di potere</a:t>
            </a:r>
            <a:r>
              <a:rPr lang="it-IT" dirty="0"/>
              <a:t>: la PA esercita il potere non per lo scopo per cui la legge lo ha previsto, ma per raggiungere </a:t>
            </a:r>
            <a:r>
              <a:rPr lang="it-IT" dirty="0">
                <a:solidFill>
                  <a:srgbClr val="FF0000"/>
                </a:solidFill>
              </a:rPr>
              <a:t>obbiettivi diversi</a:t>
            </a:r>
            <a:r>
              <a:rPr lang="it-IT" dirty="0"/>
              <a:t>. </a:t>
            </a:r>
          </a:p>
          <a:p>
            <a:pPr marL="0" indent="0" algn="just">
              <a:buNone/>
            </a:pPr>
            <a:r>
              <a:rPr lang="it-IT" dirty="0"/>
              <a:t>Es. la PA sopprime il posto in organico del bibliotecario, per poi successivamente ricostituire l’organico e assumere un altro bibliotecario. </a:t>
            </a:r>
          </a:p>
        </p:txBody>
      </p:sp>
    </p:spTree>
    <p:extLst>
      <p:ext uri="{BB962C8B-B14F-4D97-AF65-F5344CB8AC3E}">
        <p14:creationId xmlns:p14="http://schemas.microsoft.com/office/powerpoint/2010/main" val="34870108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0B88B9-AA08-E075-D361-EB50783BEBE5}"/>
              </a:ext>
            </a:extLst>
          </p:cNvPr>
          <p:cNvSpPr>
            <a:spLocks noGrp="1"/>
          </p:cNvSpPr>
          <p:nvPr>
            <p:ph type="title"/>
          </p:nvPr>
        </p:nvSpPr>
        <p:spPr/>
        <p:txBody>
          <a:bodyPr/>
          <a:lstStyle/>
          <a:p>
            <a:r>
              <a:rPr lang="it-IT" dirty="0"/>
              <a:t>Eccesso di potere: figure sintomatiche</a:t>
            </a:r>
          </a:p>
        </p:txBody>
      </p:sp>
      <p:sp>
        <p:nvSpPr>
          <p:cNvPr id="3" name="Segnaposto contenuto 2">
            <a:extLst>
              <a:ext uri="{FF2B5EF4-FFF2-40B4-BE49-F238E27FC236}">
                <a16:creationId xmlns:a16="http://schemas.microsoft.com/office/drawing/2014/main" id="{CA7938B3-66C6-262F-F12E-DE3F303BA1A4}"/>
              </a:ext>
            </a:extLst>
          </p:cNvPr>
          <p:cNvSpPr>
            <a:spLocks noGrp="1"/>
          </p:cNvSpPr>
          <p:nvPr>
            <p:ph idx="1"/>
          </p:nvPr>
        </p:nvSpPr>
        <p:spPr/>
        <p:txBody>
          <a:bodyPr>
            <a:normAutofit fontScale="92500" lnSpcReduction="20000"/>
          </a:bodyPr>
          <a:lstStyle/>
          <a:p>
            <a:pPr marL="0" indent="0" algn="just">
              <a:buNone/>
            </a:pPr>
            <a:r>
              <a:rPr lang="it-IT" dirty="0"/>
              <a:t>Le figure sintomatiche di eccesso di potere evidenziano un vizio che è, in ultima analisi, un amplificatore di </a:t>
            </a:r>
            <a:r>
              <a:rPr lang="it-IT" dirty="0">
                <a:solidFill>
                  <a:srgbClr val="FF0000"/>
                </a:solidFill>
              </a:rPr>
              <a:t>violazioni di legge </a:t>
            </a:r>
            <a:r>
              <a:rPr lang="it-IT" dirty="0"/>
              <a:t>che possono apparire </a:t>
            </a:r>
            <a:r>
              <a:rPr lang="it-IT" dirty="0">
                <a:solidFill>
                  <a:srgbClr val="FF0000"/>
                </a:solidFill>
              </a:rPr>
              <a:t>non immediatamente visibili</a:t>
            </a:r>
            <a:r>
              <a:rPr lang="it-IT" dirty="0"/>
              <a:t>, ma che si ricavano da un esame unitario dell’esercizio della funzione amministrativa discrezionale, che è scorretto. </a:t>
            </a:r>
          </a:p>
          <a:p>
            <a:pPr marL="0" indent="0" algn="just">
              <a:buNone/>
            </a:pPr>
            <a:r>
              <a:rPr lang="it-IT" dirty="0"/>
              <a:t>Es. </a:t>
            </a:r>
          </a:p>
          <a:p>
            <a:pPr marL="514350" indent="-514350" algn="just">
              <a:buAutoNum type="alphaLcParenR"/>
            </a:pPr>
            <a:r>
              <a:rPr lang="it-IT" dirty="0"/>
              <a:t>motivazione </a:t>
            </a:r>
            <a:r>
              <a:rPr lang="it-IT" dirty="0">
                <a:solidFill>
                  <a:srgbClr val="FF0000"/>
                </a:solidFill>
              </a:rPr>
              <a:t>illogica, insufficiente, contradditoria</a:t>
            </a:r>
            <a:r>
              <a:rPr lang="it-IT" dirty="0"/>
              <a:t>, che evidenzia un vizio logico nell’iter decisionale</a:t>
            </a:r>
          </a:p>
          <a:p>
            <a:pPr marL="514350" indent="-514350" algn="just">
              <a:buAutoNum type="alphaLcParenR"/>
            </a:pPr>
            <a:r>
              <a:rPr lang="it-IT" dirty="0">
                <a:solidFill>
                  <a:srgbClr val="FF0000"/>
                </a:solidFill>
              </a:rPr>
              <a:t>Difetto di istruttoria </a:t>
            </a:r>
            <a:r>
              <a:rPr lang="it-IT" dirty="0"/>
              <a:t>o </a:t>
            </a:r>
            <a:r>
              <a:rPr lang="it-IT" dirty="0">
                <a:solidFill>
                  <a:srgbClr val="FF0000"/>
                </a:solidFill>
              </a:rPr>
              <a:t>travisamento dei fatti </a:t>
            </a:r>
            <a:r>
              <a:rPr lang="it-IT" dirty="0"/>
              <a:t>(la PA non ha correttamente inteso </a:t>
            </a:r>
          </a:p>
          <a:p>
            <a:pPr marL="0" indent="0" algn="just">
              <a:buNone/>
            </a:pPr>
            <a:endParaRPr lang="it-IT" dirty="0"/>
          </a:p>
        </p:txBody>
      </p:sp>
    </p:spTree>
    <p:extLst>
      <p:ext uri="{BB962C8B-B14F-4D97-AF65-F5344CB8AC3E}">
        <p14:creationId xmlns:p14="http://schemas.microsoft.com/office/powerpoint/2010/main" val="34733438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C8C53D-597A-BFC0-F92F-AD6F741C2351}"/>
              </a:ext>
            </a:extLst>
          </p:cNvPr>
          <p:cNvSpPr>
            <a:spLocks noGrp="1"/>
          </p:cNvSpPr>
          <p:nvPr>
            <p:ph type="title"/>
          </p:nvPr>
        </p:nvSpPr>
        <p:spPr/>
        <p:txBody>
          <a:bodyPr/>
          <a:lstStyle/>
          <a:p>
            <a:r>
              <a:rPr lang="it-IT" dirty="0"/>
              <a:t>Eccesso di potere: figure sintomatiche</a:t>
            </a:r>
          </a:p>
        </p:txBody>
      </p:sp>
      <p:sp>
        <p:nvSpPr>
          <p:cNvPr id="3" name="Segnaposto contenuto 2">
            <a:extLst>
              <a:ext uri="{FF2B5EF4-FFF2-40B4-BE49-F238E27FC236}">
                <a16:creationId xmlns:a16="http://schemas.microsoft.com/office/drawing/2014/main" id="{561EF243-E513-3E23-81D8-753F6ABF2B66}"/>
              </a:ext>
            </a:extLst>
          </p:cNvPr>
          <p:cNvSpPr>
            <a:spLocks noGrp="1"/>
          </p:cNvSpPr>
          <p:nvPr>
            <p:ph idx="1"/>
          </p:nvPr>
        </p:nvSpPr>
        <p:spPr/>
        <p:txBody>
          <a:bodyPr>
            <a:normAutofit fontScale="92500" lnSpcReduction="10000"/>
          </a:bodyPr>
          <a:lstStyle/>
          <a:p>
            <a:pPr marL="0" indent="0" algn="just">
              <a:buNone/>
            </a:pPr>
            <a:r>
              <a:rPr lang="it-IT" dirty="0">
                <a:solidFill>
                  <a:srgbClr val="FF0000"/>
                </a:solidFill>
              </a:rPr>
              <a:t>Contraddittorietà con atti dello stesso procedimento </a:t>
            </a:r>
            <a:r>
              <a:rPr lang="it-IT" dirty="0"/>
              <a:t>(o di altri procedimenti); </a:t>
            </a:r>
          </a:p>
          <a:p>
            <a:pPr marL="0" indent="0" algn="just">
              <a:buNone/>
            </a:pPr>
            <a:r>
              <a:rPr lang="it-IT" dirty="0"/>
              <a:t>Violazione della </a:t>
            </a:r>
            <a:r>
              <a:rPr lang="it-IT" dirty="0">
                <a:solidFill>
                  <a:srgbClr val="FF0000"/>
                </a:solidFill>
              </a:rPr>
              <a:t>prassi amministrativa </a:t>
            </a:r>
            <a:r>
              <a:rPr lang="it-IT" dirty="0"/>
              <a:t>(per circostanze analoghe); </a:t>
            </a:r>
          </a:p>
          <a:p>
            <a:pPr marL="0" indent="0" algn="just">
              <a:buNone/>
            </a:pPr>
            <a:r>
              <a:rPr lang="it-IT" dirty="0">
                <a:solidFill>
                  <a:srgbClr val="FF0000"/>
                </a:solidFill>
              </a:rPr>
              <a:t>Disparità</a:t>
            </a:r>
            <a:r>
              <a:rPr lang="it-IT" dirty="0"/>
              <a:t> di trattamento (principio di uguaglianza); </a:t>
            </a:r>
          </a:p>
          <a:p>
            <a:pPr marL="0" indent="0" algn="just">
              <a:buNone/>
            </a:pPr>
            <a:r>
              <a:rPr lang="it-IT" dirty="0"/>
              <a:t>Ingiustizia </a:t>
            </a:r>
            <a:r>
              <a:rPr lang="it-IT" dirty="0">
                <a:solidFill>
                  <a:srgbClr val="FF0000"/>
                </a:solidFill>
              </a:rPr>
              <a:t>manifesta</a:t>
            </a:r>
            <a:r>
              <a:rPr lang="it-IT" dirty="0"/>
              <a:t> (provvedimento totalmente arbitrario, aberrante. </a:t>
            </a:r>
          </a:p>
          <a:p>
            <a:pPr marL="0" indent="0" algn="just">
              <a:buNone/>
            </a:pPr>
            <a:r>
              <a:rPr lang="it-IT" dirty="0"/>
              <a:t>Tutte queste figure sintomatiche evidenziano il mancato rispetto del parametro normativo, e sono adatta alla verifica del modo di esercizio del potere discrezionale. </a:t>
            </a:r>
          </a:p>
        </p:txBody>
      </p:sp>
    </p:spTree>
    <p:extLst>
      <p:ext uri="{BB962C8B-B14F-4D97-AF65-F5344CB8AC3E}">
        <p14:creationId xmlns:p14="http://schemas.microsoft.com/office/powerpoint/2010/main" val="1163546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DEDD62-E024-F88E-242F-1E2ABBCEBF9B}"/>
              </a:ext>
            </a:extLst>
          </p:cNvPr>
          <p:cNvSpPr>
            <a:spLocks noGrp="1"/>
          </p:cNvSpPr>
          <p:nvPr>
            <p:ph type="title"/>
          </p:nvPr>
        </p:nvSpPr>
        <p:spPr/>
        <p:txBody>
          <a:bodyPr>
            <a:noAutofit/>
          </a:bodyPr>
          <a:lstStyle/>
          <a:p>
            <a:r>
              <a:rPr lang="it-IT" sz="3600" dirty="0"/>
              <a:t>Principio di legalità e amministrazione in senso soggettivo: l’organizzazione dei pubblici poteri (art. 97 c. 2 Cost., c. 3 Cost., art. 95 c. 3 Cost.;)</a:t>
            </a:r>
          </a:p>
        </p:txBody>
      </p:sp>
      <p:sp>
        <p:nvSpPr>
          <p:cNvPr id="3" name="Segnaposto contenuto 2">
            <a:extLst>
              <a:ext uri="{FF2B5EF4-FFF2-40B4-BE49-F238E27FC236}">
                <a16:creationId xmlns:a16="http://schemas.microsoft.com/office/drawing/2014/main" id="{25AE2A7C-0F6E-C6DB-5E5B-F0F71386060F}"/>
              </a:ext>
            </a:extLst>
          </p:cNvPr>
          <p:cNvSpPr>
            <a:spLocks noGrp="1"/>
          </p:cNvSpPr>
          <p:nvPr>
            <p:ph idx="1"/>
          </p:nvPr>
        </p:nvSpPr>
        <p:spPr/>
        <p:txBody>
          <a:bodyPr>
            <a:normAutofit fontScale="85000" lnSpcReduction="20000"/>
          </a:bodyPr>
          <a:lstStyle/>
          <a:p>
            <a:pPr marL="0" indent="0">
              <a:buNone/>
            </a:pPr>
            <a:endParaRPr lang="it-IT" dirty="0"/>
          </a:p>
          <a:p>
            <a:pPr marL="514350" indent="-514350" algn="just">
              <a:buAutoNum type="alphaLcParenR"/>
            </a:pPr>
            <a:r>
              <a:rPr lang="it-IT" dirty="0"/>
              <a:t>la legge delimita </a:t>
            </a:r>
            <a:r>
              <a:rPr lang="it-IT" dirty="0">
                <a:solidFill>
                  <a:srgbClr val="FF0000"/>
                </a:solidFill>
              </a:rPr>
              <a:t>il novero delle PA: </a:t>
            </a:r>
            <a:r>
              <a:rPr lang="it-IT" dirty="0"/>
              <a:t>individua </a:t>
            </a:r>
            <a:r>
              <a:rPr lang="it-IT" dirty="0">
                <a:solidFill>
                  <a:srgbClr val="FF0000"/>
                </a:solidFill>
              </a:rPr>
              <a:t>le branche della PA statale </a:t>
            </a:r>
            <a:r>
              <a:rPr lang="it-IT" dirty="0"/>
              <a:t>e gli enti pubblici, e assegna agli stessi una </a:t>
            </a:r>
            <a:r>
              <a:rPr lang="it-IT" dirty="0">
                <a:solidFill>
                  <a:srgbClr val="FF0000"/>
                </a:solidFill>
              </a:rPr>
              <a:t>sfera di competenza (</a:t>
            </a:r>
            <a:r>
              <a:rPr lang="it-IT" dirty="0"/>
              <a:t>ministeri, entri strumentali, enti ausiliari, enti autonomi ex art 5 e 114 cost.) </a:t>
            </a:r>
          </a:p>
          <a:p>
            <a:pPr marL="514350" indent="-514350" algn="just">
              <a:buAutoNum type="alphaLcParenR"/>
            </a:pPr>
            <a:r>
              <a:rPr lang="it-IT" dirty="0"/>
              <a:t>Alla legge va imputata l’individuazione delle </a:t>
            </a:r>
            <a:r>
              <a:rPr lang="it-IT" dirty="0">
                <a:solidFill>
                  <a:srgbClr val="FF0000"/>
                </a:solidFill>
              </a:rPr>
              <a:t>unità elementari della PA</a:t>
            </a:r>
            <a:r>
              <a:rPr lang="it-IT" dirty="0"/>
              <a:t>,; da essa discende la distinzione tra </a:t>
            </a:r>
            <a:r>
              <a:rPr lang="it-IT" dirty="0">
                <a:solidFill>
                  <a:srgbClr val="FF0000"/>
                </a:solidFill>
              </a:rPr>
              <a:t>uffici e organi </a:t>
            </a:r>
            <a:r>
              <a:rPr lang="it-IT" dirty="0"/>
              <a:t>(gli organi sono uffici che, nel rispetto delle competenze stabilite dalla legge, hanno il potere di </a:t>
            </a:r>
            <a:r>
              <a:rPr lang="it-IT" dirty="0">
                <a:solidFill>
                  <a:srgbClr val="FF0000"/>
                </a:solidFill>
              </a:rPr>
              <a:t>rappresentare la PA </a:t>
            </a:r>
            <a:r>
              <a:rPr lang="it-IT" dirty="0"/>
              <a:t>e di </a:t>
            </a:r>
            <a:r>
              <a:rPr lang="it-IT" dirty="0">
                <a:solidFill>
                  <a:srgbClr val="FF0000"/>
                </a:solidFill>
              </a:rPr>
              <a:t>adottare atti che producono effetti giuridici verso l’esterno </a:t>
            </a:r>
            <a:r>
              <a:rPr lang="it-IT" dirty="0"/>
              <a:t>(rappresentanza organica); </a:t>
            </a:r>
          </a:p>
          <a:p>
            <a:pPr marL="514350" indent="-514350" algn="just">
              <a:buAutoNum type="alphaLcParenR"/>
            </a:pPr>
            <a:r>
              <a:rPr lang="it-IT" dirty="0"/>
              <a:t>È la legge ad affermare il principio di </a:t>
            </a:r>
            <a:r>
              <a:rPr lang="it-IT" dirty="0">
                <a:solidFill>
                  <a:srgbClr val="FF0000"/>
                </a:solidFill>
              </a:rPr>
              <a:t>separazione tra politica e PA </a:t>
            </a:r>
            <a:r>
              <a:rPr lang="it-IT" dirty="0"/>
              <a:t>(in base all’art. 97 cost.), </a:t>
            </a:r>
          </a:p>
          <a:p>
            <a:pPr marL="0" indent="0">
              <a:buNone/>
            </a:pPr>
            <a:endParaRPr lang="it-IT" dirty="0"/>
          </a:p>
        </p:txBody>
      </p:sp>
    </p:spTree>
    <p:extLst>
      <p:ext uri="{BB962C8B-B14F-4D97-AF65-F5344CB8AC3E}">
        <p14:creationId xmlns:p14="http://schemas.microsoft.com/office/powerpoint/2010/main" val="22698445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Vincolo del fine</a:t>
            </a:r>
          </a:p>
        </p:txBody>
      </p:sp>
      <p:sp>
        <p:nvSpPr>
          <p:cNvPr id="3" name="Segnaposto contenuto 2"/>
          <p:cNvSpPr>
            <a:spLocks noGrp="1"/>
          </p:cNvSpPr>
          <p:nvPr>
            <p:ph idx="1"/>
          </p:nvPr>
        </p:nvSpPr>
        <p:spPr/>
        <p:txBody>
          <a:bodyPr/>
          <a:lstStyle/>
          <a:p>
            <a:pPr marL="0" indent="0">
              <a:buNone/>
            </a:pPr>
            <a:endParaRPr lang="it-IT" dirty="0"/>
          </a:p>
          <a:p>
            <a:pPr marL="0" indent="0">
              <a:buNone/>
            </a:pPr>
            <a:r>
              <a:rPr lang="it-IT" dirty="0"/>
              <a:t>La PA è tenuta a soddisfare l’interesse pubblico cui è dalla legge preposta </a:t>
            </a:r>
          </a:p>
        </p:txBody>
      </p:sp>
    </p:spTree>
    <p:extLst>
      <p:ext uri="{BB962C8B-B14F-4D97-AF65-F5344CB8AC3E}">
        <p14:creationId xmlns:p14="http://schemas.microsoft.com/office/powerpoint/2010/main" val="37841890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5472F7-16E2-A4AF-471F-3B6828B82A5C}"/>
              </a:ext>
            </a:extLst>
          </p:cNvPr>
          <p:cNvSpPr>
            <a:spLocks noGrp="1"/>
          </p:cNvSpPr>
          <p:nvPr>
            <p:ph type="title"/>
          </p:nvPr>
        </p:nvSpPr>
        <p:spPr/>
        <p:txBody>
          <a:bodyPr>
            <a:normAutofit fontScale="90000"/>
          </a:bodyPr>
          <a:lstStyle/>
          <a:p>
            <a:r>
              <a:rPr lang="it-IT" dirty="0"/>
              <a:t>l. 241/1990 art. 1 (principi generali che reggono l’attività amministrativa)</a:t>
            </a:r>
          </a:p>
        </p:txBody>
      </p:sp>
      <p:sp>
        <p:nvSpPr>
          <p:cNvPr id="3" name="Segnaposto contenuto 2">
            <a:extLst>
              <a:ext uri="{FF2B5EF4-FFF2-40B4-BE49-F238E27FC236}">
                <a16:creationId xmlns:a16="http://schemas.microsoft.com/office/drawing/2014/main" id="{F01BFC2E-5C88-5586-08A0-00F100C1997A}"/>
              </a:ext>
            </a:extLst>
          </p:cNvPr>
          <p:cNvSpPr>
            <a:spLocks noGrp="1"/>
          </p:cNvSpPr>
          <p:nvPr>
            <p:ph idx="1"/>
          </p:nvPr>
        </p:nvSpPr>
        <p:spPr/>
        <p:txBody>
          <a:bodyPr>
            <a:noAutofit/>
          </a:bodyPr>
          <a:lstStyle/>
          <a:p>
            <a:pPr marL="0" indent="0" algn="just">
              <a:buNone/>
            </a:pPr>
            <a:r>
              <a:rPr lang="it-IT" sz="4000" b="0" i="0" dirty="0">
                <a:solidFill>
                  <a:srgbClr val="000000"/>
                </a:solidFill>
                <a:effectLst/>
                <a:latin typeface="Calibri" panose="020F0502020204030204" pitchFamily="34" charset="0"/>
              </a:rPr>
              <a:t>1. L’attività amministrativa persegue i fini determinati </a:t>
            </a:r>
            <a:r>
              <a:rPr lang="it-IT" sz="4000" b="0" i="0" u="sng" dirty="0">
                <a:solidFill>
                  <a:srgbClr val="FF0000"/>
                </a:solidFill>
                <a:effectLst/>
                <a:latin typeface="Calibri" panose="020F0502020204030204" pitchFamily="34" charset="0"/>
              </a:rPr>
              <a:t>dalla legge </a:t>
            </a:r>
            <a:r>
              <a:rPr lang="it-IT" sz="4000" b="0" i="0" dirty="0">
                <a:solidFill>
                  <a:srgbClr val="000000"/>
                </a:solidFill>
                <a:effectLst/>
                <a:latin typeface="Calibri" panose="020F0502020204030204" pitchFamily="34" charset="0"/>
              </a:rPr>
              <a:t>ed è retta da criteri di </a:t>
            </a:r>
            <a:r>
              <a:rPr lang="it-IT" sz="4000" b="0" i="0" u="sng" dirty="0">
                <a:solidFill>
                  <a:srgbClr val="000000"/>
                </a:solidFill>
                <a:effectLst/>
                <a:latin typeface="Calibri" panose="020F0502020204030204" pitchFamily="34" charset="0"/>
              </a:rPr>
              <a:t>economicità, di efficacia, di imparzialità, di pubblicità e di trasparenza</a:t>
            </a:r>
            <a:r>
              <a:rPr lang="it-IT" sz="4000" b="0" i="0" dirty="0">
                <a:solidFill>
                  <a:srgbClr val="000000"/>
                </a:solidFill>
                <a:effectLst/>
                <a:latin typeface="Calibri" panose="020F0502020204030204" pitchFamily="34" charset="0"/>
              </a:rPr>
              <a:t>, secondo le modalità previste dalla presente legge e dalle altre disposizioni che disciplinano singoli procedimenti, nonché dai princípi </a:t>
            </a:r>
            <a:r>
              <a:rPr lang="it-IT" sz="4000" b="0" i="0" dirty="0">
                <a:solidFill>
                  <a:srgbClr val="FF0000"/>
                </a:solidFill>
                <a:effectLst/>
                <a:latin typeface="Calibri" panose="020F0502020204030204" pitchFamily="34" charset="0"/>
              </a:rPr>
              <a:t>dell'ordinamento comunitario</a:t>
            </a:r>
            <a:r>
              <a:rPr lang="it-IT" sz="4000" b="0" i="0" dirty="0">
                <a:solidFill>
                  <a:srgbClr val="000000"/>
                </a:solidFill>
                <a:effectLst/>
                <a:latin typeface="Calibri" panose="020F0502020204030204" pitchFamily="34" charset="0"/>
              </a:rPr>
              <a:t>.</a:t>
            </a:r>
            <a:endParaRPr lang="it-IT" sz="4000" dirty="0"/>
          </a:p>
        </p:txBody>
      </p:sp>
    </p:spTree>
    <p:extLst>
      <p:ext uri="{BB962C8B-B14F-4D97-AF65-F5344CB8AC3E}">
        <p14:creationId xmlns:p14="http://schemas.microsoft.com/office/powerpoint/2010/main" val="21311425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 241/1990 art. 1 (principi generali che reggono l’attività amministrativa)</a:t>
            </a:r>
          </a:p>
        </p:txBody>
      </p:sp>
      <p:sp>
        <p:nvSpPr>
          <p:cNvPr id="3" name="Segnaposto contenuto 2"/>
          <p:cNvSpPr>
            <a:spLocks noGrp="1"/>
          </p:cNvSpPr>
          <p:nvPr>
            <p:ph idx="1"/>
          </p:nvPr>
        </p:nvSpPr>
        <p:spPr/>
        <p:txBody>
          <a:bodyPr/>
          <a:lstStyle/>
          <a:p>
            <a:pPr marL="0" indent="0">
              <a:buNone/>
            </a:pPr>
            <a:r>
              <a:rPr lang="it-IT" dirty="0"/>
              <a:t>2-bis. I rapporti tra il cittadino e la pubblica amministrazione sono improntati ai princìpi </a:t>
            </a:r>
            <a:r>
              <a:rPr lang="it-IT" dirty="0">
                <a:solidFill>
                  <a:srgbClr val="FF0000"/>
                </a:solidFill>
              </a:rPr>
              <a:t>della </a:t>
            </a:r>
            <a:r>
              <a:rPr lang="it-IT" u="sng" dirty="0">
                <a:solidFill>
                  <a:srgbClr val="FF0000"/>
                </a:solidFill>
              </a:rPr>
              <a:t>collaborazione</a:t>
            </a:r>
            <a:r>
              <a:rPr lang="it-IT" dirty="0">
                <a:solidFill>
                  <a:srgbClr val="FF0000"/>
                </a:solidFill>
              </a:rPr>
              <a:t> e della </a:t>
            </a:r>
            <a:r>
              <a:rPr lang="it-IT" u="sng" dirty="0">
                <a:solidFill>
                  <a:srgbClr val="FF0000"/>
                </a:solidFill>
              </a:rPr>
              <a:t>buona fede</a:t>
            </a:r>
            <a:r>
              <a:rPr lang="it-IT" dirty="0">
                <a:solidFill>
                  <a:srgbClr val="FF0000"/>
                </a:solidFill>
              </a:rPr>
              <a:t>.</a:t>
            </a:r>
          </a:p>
        </p:txBody>
      </p:sp>
    </p:spTree>
    <p:extLst>
      <p:ext uri="{BB962C8B-B14F-4D97-AF65-F5344CB8AC3E}">
        <p14:creationId xmlns:p14="http://schemas.microsoft.com/office/powerpoint/2010/main" val="39563338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5748C4-1468-CF7F-053A-91DAAE1B2549}"/>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E428D498-5C32-AADF-61B1-9E6486DAFF20}"/>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IL PROCEDIMENTO AMMINISTRATIVO</a:t>
            </a:r>
          </a:p>
        </p:txBody>
      </p:sp>
    </p:spTree>
    <p:extLst>
      <p:ext uri="{BB962C8B-B14F-4D97-AF65-F5344CB8AC3E}">
        <p14:creationId xmlns:p14="http://schemas.microsoft.com/office/powerpoint/2010/main" val="18617617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83FA31-8E6E-AE33-FA85-70E1965C87F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2CE72E9-3918-10FF-05CE-0D9525B87B2F}"/>
              </a:ext>
            </a:extLst>
          </p:cNvPr>
          <p:cNvSpPr>
            <a:spLocks noGrp="1"/>
          </p:cNvSpPr>
          <p:nvPr>
            <p:ph type="title"/>
          </p:nvPr>
        </p:nvSpPr>
        <p:spPr/>
        <p:txBody>
          <a:bodyPr/>
          <a:lstStyle/>
          <a:p>
            <a:pPr algn="ctr"/>
            <a:r>
              <a:rPr lang="it-IT" dirty="0"/>
              <a:t>Il procedimento amministrativo</a:t>
            </a:r>
          </a:p>
        </p:txBody>
      </p:sp>
      <p:sp>
        <p:nvSpPr>
          <p:cNvPr id="3" name="Segnaposto contenuto 2">
            <a:extLst>
              <a:ext uri="{FF2B5EF4-FFF2-40B4-BE49-F238E27FC236}">
                <a16:creationId xmlns:a16="http://schemas.microsoft.com/office/drawing/2014/main" id="{C8A38DC0-4564-3F7A-C802-457624674E25}"/>
              </a:ext>
            </a:extLst>
          </p:cNvPr>
          <p:cNvSpPr>
            <a:spLocks noGrp="1"/>
          </p:cNvSpPr>
          <p:nvPr>
            <p:ph idx="1"/>
          </p:nvPr>
        </p:nvSpPr>
        <p:spPr/>
        <p:txBody>
          <a:bodyPr>
            <a:normAutofit/>
          </a:bodyPr>
          <a:lstStyle/>
          <a:p>
            <a:pPr marL="0" indent="0" algn="just">
              <a:buNone/>
            </a:pPr>
            <a:endParaRPr lang="it-IT" sz="3600" dirty="0"/>
          </a:p>
          <a:p>
            <a:pPr marL="0" indent="0" algn="just">
              <a:buNone/>
            </a:pPr>
            <a:r>
              <a:rPr lang="it-IT" sz="3600" dirty="0"/>
              <a:t>Una serie di </a:t>
            </a:r>
            <a:r>
              <a:rPr lang="it-IT" sz="3600" dirty="0">
                <a:solidFill>
                  <a:srgbClr val="FF0000"/>
                </a:solidFill>
              </a:rPr>
              <a:t>atti tra loro coordinati </a:t>
            </a:r>
            <a:r>
              <a:rPr lang="it-IT" sz="3600" dirty="0"/>
              <a:t>e disposti in fasi successive in vista di uno scopo finale, ossia l’adozione del </a:t>
            </a:r>
            <a:r>
              <a:rPr lang="it-IT" sz="3600" dirty="0">
                <a:solidFill>
                  <a:srgbClr val="FF0000"/>
                </a:solidFill>
              </a:rPr>
              <a:t>provvedimento amministrativo</a:t>
            </a:r>
            <a:r>
              <a:rPr lang="it-IT" sz="3600" dirty="0"/>
              <a:t>. </a:t>
            </a:r>
          </a:p>
        </p:txBody>
      </p:sp>
    </p:spTree>
    <p:extLst>
      <p:ext uri="{BB962C8B-B14F-4D97-AF65-F5344CB8AC3E}">
        <p14:creationId xmlns:p14="http://schemas.microsoft.com/office/powerpoint/2010/main" val="25245142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7919EB-806A-B954-AA70-3A569487EE5C}"/>
              </a:ext>
            </a:extLst>
          </p:cNvPr>
          <p:cNvSpPr>
            <a:spLocks noGrp="1"/>
          </p:cNvSpPr>
          <p:nvPr>
            <p:ph type="title"/>
          </p:nvPr>
        </p:nvSpPr>
        <p:spPr/>
        <p:txBody>
          <a:bodyPr/>
          <a:lstStyle/>
          <a:p>
            <a:r>
              <a:rPr lang="it-IT" dirty="0"/>
              <a:t>Fase dell’iniziativa</a:t>
            </a:r>
          </a:p>
        </p:txBody>
      </p:sp>
      <p:sp>
        <p:nvSpPr>
          <p:cNvPr id="3" name="Segnaposto contenuto 2">
            <a:extLst>
              <a:ext uri="{FF2B5EF4-FFF2-40B4-BE49-F238E27FC236}">
                <a16:creationId xmlns:a16="http://schemas.microsoft.com/office/drawing/2014/main" id="{3F094C78-23F4-F955-7A43-7F3EAE49EE11}"/>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r>
              <a:rPr lang="it-IT" dirty="0"/>
              <a:t>Può essere: </a:t>
            </a:r>
          </a:p>
          <a:p>
            <a:pPr marL="514350" indent="-514350">
              <a:buAutoNum type="arabicParenR"/>
            </a:pPr>
            <a:r>
              <a:rPr lang="it-IT" dirty="0">
                <a:solidFill>
                  <a:srgbClr val="FF0000"/>
                </a:solidFill>
              </a:rPr>
              <a:t>d’ufficio</a:t>
            </a:r>
          </a:p>
          <a:p>
            <a:pPr marL="514350" indent="-514350">
              <a:buAutoNum type="arabicParenR"/>
            </a:pPr>
            <a:r>
              <a:rPr lang="it-IT" dirty="0"/>
              <a:t>Su </a:t>
            </a:r>
            <a:r>
              <a:rPr lang="it-IT" dirty="0">
                <a:solidFill>
                  <a:srgbClr val="FF0000"/>
                </a:solidFill>
              </a:rPr>
              <a:t>istanza di parte</a:t>
            </a:r>
          </a:p>
        </p:txBody>
      </p:sp>
    </p:spTree>
    <p:extLst>
      <p:ext uri="{BB962C8B-B14F-4D97-AF65-F5344CB8AC3E}">
        <p14:creationId xmlns:p14="http://schemas.microsoft.com/office/powerpoint/2010/main" val="1538263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Fase istruttoria</a:t>
            </a:r>
          </a:p>
        </p:txBody>
      </p:sp>
      <p:sp>
        <p:nvSpPr>
          <p:cNvPr id="3" name="Segnaposto contenuto 2"/>
          <p:cNvSpPr>
            <a:spLocks noGrp="1"/>
          </p:cNvSpPr>
          <p:nvPr>
            <p:ph idx="1"/>
          </p:nvPr>
        </p:nvSpPr>
        <p:spPr/>
        <p:txBody>
          <a:bodyPr>
            <a:normAutofit fontScale="92500" lnSpcReduction="10000"/>
          </a:bodyPr>
          <a:lstStyle/>
          <a:p>
            <a:pPr marL="0" indent="0" algn="just">
              <a:buNone/>
            </a:pPr>
            <a:r>
              <a:rPr lang="it-IT" sz="4000" dirty="0"/>
              <a:t>In questo fase ha luogo l’</a:t>
            </a:r>
            <a:r>
              <a:rPr lang="it-IT" sz="4000" dirty="0">
                <a:solidFill>
                  <a:srgbClr val="FF0000"/>
                </a:solidFill>
              </a:rPr>
              <a:t>accertamento </a:t>
            </a:r>
            <a:r>
              <a:rPr lang="it-IT" sz="4000" dirty="0"/>
              <a:t>dei fatti, acquisizione di </a:t>
            </a:r>
            <a:r>
              <a:rPr lang="it-IT" sz="4000" dirty="0">
                <a:solidFill>
                  <a:srgbClr val="FF0000"/>
                </a:solidFill>
              </a:rPr>
              <a:t>dichiarazioni</a:t>
            </a:r>
            <a:r>
              <a:rPr lang="it-IT" sz="4000" dirty="0"/>
              <a:t>, esperimento di valutazioni tecniche e  </a:t>
            </a:r>
            <a:r>
              <a:rPr lang="it-IT" sz="4000" dirty="0">
                <a:solidFill>
                  <a:srgbClr val="FF0000"/>
                </a:solidFill>
              </a:rPr>
              <a:t>accertamenti tecnici</a:t>
            </a:r>
            <a:r>
              <a:rPr lang="it-IT" sz="4000" dirty="0"/>
              <a:t>, ordinazione di </a:t>
            </a:r>
            <a:r>
              <a:rPr lang="it-IT" sz="4000" dirty="0">
                <a:solidFill>
                  <a:srgbClr val="FF0000"/>
                </a:solidFill>
              </a:rPr>
              <a:t>esibizioni</a:t>
            </a:r>
            <a:r>
              <a:rPr lang="it-IT" sz="4000" dirty="0"/>
              <a:t>, acquisizione degli </a:t>
            </a:r>
            <a:r>
              <a:rPr lang="it-IT" sz="4000" dirty="0">
                <a:solidFill>
                  <a:srgbClr val="FF0000"/>
                </a:solidFill>
              </a:rPr>
              <a:t>interessi</a:t>
            </a:r>
            <a:r>
              <a:rPr lang="it-IT" sz="4000" dirty="0"/>
              <a:t> (partecipazione); ricognizione dei </a:t>
            </a:r>
            <a:r>
              <a:rPr lang="it-IT" sz="4000" dirty="0">
                <a:solidFill>
                  <a:srgbClr val="FF0000"/>
                </a:solidFill>
              </a:rPr>
              <a:t>dati normativi rilevanti</a:t>
            </a:r>
          </a:p>
          <a:p>
            <a:pPr algn="just"/>
            <a:endParaRPr lang="it-IT" dirty="0"/>
          </a:p>
        </p:txBody>
      </p:sp>
    </p:spTree>
    <p:extLst>
      <p:ext uri="{BB962C8B-B14F-4D97-AF65-F5344CB8AC3E}">
        <p14:creationId xmlns:p14="http://schemas.microsoft.com/office/powerpoint/2010/main" val="35065879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Ratio dell’istruttoria</a:t>
            </a:r>
          </a:p>
        </p:txBody>
      </p:sp>
      <p:sp>
        <p:nvSpPr>
          <p:cNvPr id="3" name="Segnaposto contenuto 2"/>
          <p:cNvSpPr>
            <a:spLocks noGrp="1"/>
          </p:cNvSpPr>
          <p:nvPr>
            <p:ph idx="1"/>
          </p:nvPr>
        </p:nvSpPr>
        <p:spPr/>
        <p:txBody>
          <a:bodyPr/>
          <a:lstStyle/>
          <a:p>
            <a:pPr marL="514350" indent="-514350">
              <a:buAutoNum type="arabicParenR"/>
            </a:pPr>
            <a:r>
              <a:rPr lang="it-IT" dirty="0"/>
              <a:t>Acquisire gli </a:t>
            </a:r>
            <a:r>
              <a:rPr lang="it-IT" dirty="0">
                <a:solidFill>
                  <a:srgbClr val="FF0000"/>
                </a:solidFill>
              </a:rPr>
              <a:t>interessi pubblici e privati </a:t>
            </a:r>
            <a:r>
              <a:rPr lang="it-IT" dirty="0"/>
              <a:t>è funzionale ad attuare i principi di imparzialità e di buon andamento della PA</a:t>
            </a:r>
          </a:p>
          <a:p>
            <a:pPr marL="514350" indent="-514350">
              <a:buAutoNum type="arabicParenR"/>
            </a:pPr>
            <a:r>
              <a:rPr lang="it-IT" dirty="0"/>
              <a:t>Attraverso il procedimento, i portatori di interessi pubblici e privati possono partecipare, contribuiscono alla decisione la rendono più stabile: partecipazione è democrazia</a:t>
            </a:r>
          </a:p>
        </p:txBody>
      </p:sp>
    </p:spTree>
    <p:extLst>
      <p:ext uri="{BB962C8B-B14F-4D97-AF65-F5344CB8AC3E}">
        <p14:creationId xmlns:p14="http://schemas.microsoft.com/office/powerpoint/2010/main" val="16187050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AC6675-093C-8CD1-E41B-FD176BD62162}"/>
              </a:ext>
            </a:extLst>
          </p:cNvPr>
          <p:cNvSpPr>
            <a:spLocks noGrp="1"/>
          </p:cNvSpPr>
          <p:nvPr>
            <p:ph type="title"/>
          </p:nvPr>
        </p:nvSpPr>
        <p:spPr/>
        <p:txBody>
          <a:bodyPr/>
          <a:lstStyle/>
          <a:p>
            <a:r>
              <a:rPr lang="it-IT" dirty="0"/>
              <a:t>Fase </a:t>
            </a:r>
            <a:r>
              <a:rPr lang="it-IT" dirty="0">
                <a:solidFill>
                  <a:srgbClr val="FF0000"/>
                </a:solidFill>
              </a:rPr>
              <a:t>decisoria</a:t>
            </a:r>
            <a:br>
              <a:rPr lang="it-IT" dirty="0">
                <a:solidFill>
                  <a:srgbClr val="FF0000"/>
                </a:solidFill>
              </a:rPr>
            </a:br>
            <a:endParaRPr lang="it-IT" dirty="0"/>
          </a:p>
        </p:txBody>
      </p:sp>
      <p:sp>
        <p:nvSpPr>
          <p:cNvPr id="3" name="Segnaposto contenuto 2">
            <a:extLst>
              <a:ext uri="{FF2B5EF4-FFF2-40B4-BE49-F238E27FC236}">
                <a16:creationId xmlns:a16="http://schemas.microsoft.com/office/drawing/2014/main" id="{82C5F9F7-B702-8D8B-D6A3-6F9EAACF7E0F}"/>
              </a:ext>
            </a:extLst>
          </p:cNvPr>
          <p:cNvSpPr>
            <a:spLocks noGrp="1"/>
          </p:cNvSpPr>
          <p:nvPr>
            <p:ph idx="1"/>
          </p:nvPr>
        </p:nvSpPr>
        <p:spPr/>
        <p:txBody>
          <a:bodyPr>
            <a:normAutofit/>
          </a:bodyPr>
          <a:lstStyle/>
          <a:p>
            <a:pPr marL="0" indent="0" algn="just">
              <a:buNone/>
            </a:pPr>
            <a:r>
              <a:rPr lang="it-IT" sz="3600" dirty="0"/>
              <a:t>3) Fase </a:t>
            </a:r>
            <a:r>
              <a:rPr lang="it-IT" sz="3600" dirty="0">
                <a:solidFill>
                  <a:srgbClr val="FF0000"/>
                </a:solidFill>
              </a:rPr>
              <a:t>decisoria</a:t>
            </a:r>
          </a:p>
          <a:p>
            <a:pPr marL="0" indent="0" algn="just">
              <a:buNone/>
            </a:pPr>
            <a:r>
              <a:rPr lang="it-IT" sz="3600" dirty="0"/>
              <a:t>Esercizio di un potere vincolato o discrezionale </a:t>
            </a:r>
          </a:p>
        </p:txBody>
      </p:sp>
    </p:spTree>
    <p:extLst>
      <p:ext uri="{BB962C8B-B14F-4D97-AF65-F5344CB8AC3E}">
        <p14:creationId xmlns:p14="http://schemas.microsoft.com/office/powerpoint/2010/main" val="31877148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Fase integrativa dell’efficacia</a:t>
            </a:r>
          </a:p>
        </p:txBody>
      </p:sp>
      <p:sp>
        <p:nvSpPr>
          <p:cNvPr id="3" name="Segnaposto contenuto 2"/>
          <p:cNvSpPr>
            <a:spLocks noGrp="1"/>
          </p:cNvSpPr>
          <p:nvPr>
            <p:ph idx="1"/>
          </p:nvPr>
        </p:nvSpPr>
        <p:spPr/>
        <p:txBody>
          <a:bodyPr/>
          <a:lstStyle/>
          <a:p>
            <a:pPr marL="0" indent="0" algn="just">
              <a:buNone/>
            </a:pPr>
            <a:r>
              <a:rPr lang="it-IT" dirty="0"/>
              <a:t>4) Fase </a:t>
            </a:r>
            <a:r>
              <a:rPr lang="it-IT" dirty="0">
                <a:solidFill>
                  <a:srgbClr val="FF0000"/>
                </a:solidFill>
              </a:rPr>
              <a:t>integrativa dell’efficacia</a:t>
            </a:r>
            <a:r>
              <a:rPr lang="it-IT" dirty="0"/>
              <a:t>: in questa fase la PA osserva le prescrizioni necessarie per rendere conosciuto il provvedimento (es. comunicazione ai destinatari; pubblicazione dell’atto)</a:t>
            </a:r>
          </a:p>
          <a:p>
            <a:endParaRPr lang="it-IT" dirty="0"/>
          </a:p>
          <a:p>
            <a:endParaRPr lang="it-IT" dirty="0"/>
          </a:p>
        </p:txBody>
      </p:sp>
    </p:spTree>
    <p:extLst>
      <p:ext uri="{BB962C8B-B14F-4D97-AF65-F5344CB8AC3E}">
        <p14:creationId xmlns:p14="http://schemas.microsoft.com/office/powerpoint/2010/main" val="1687284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B33770-F751-3561-2B9A-688AAE12479D}"/>
              </a:ext>
            </a:extLst>
          </p:cNvPr>
          <p:cNvSpPr>
            <a:spLocks noGrp="1"/>
          </p:cNvSpPr>
          <p:nvPr>
            <p:ph type="title"/>
          </p:nvPr>
        </p:nvSpPr>
        <p:spPr/>
        <p:txBody>
          <a:bodyPr>
            <a:normAutofit fontScale="90000"/>
          </a:bodyPr>
          <a:lstStyle/>
          <a:p>
            <a:r>
              <a:rPr lang="it-IT" dirty="0"/>
              <a:t>Principio di legalità e autorità amministrative indipendenti</a:t>
            </a:r>
          </a:p>
        </p:txBody>
      </p:sp>
      <p:sp>
        <p:nvSpPr>
          <p:cNvPr id="3" name="Segnaposto contenuto 2">
            <a:extLst>
              <a:ext uri="{FF2B5EF4-FFF2-40B4-BE49-F238E27FC236}">
                <a16:creationId xmlns:a16="http://schemas.microsoft.com/office/drawing/2014/main" id="{522779F4-B32A-87D8-A533-71D001C66D90}"/>
              </a:ext>
            </a:extLst>
          </p:cNvPr>
          <p:cNvSpPr>
            <a:spLocks noGrp="1"/>
          </p:cNvSpPr>
          <p:nvPr>
            <p:ph idx="1"/>
          </p:nvPr>
        </p:nvSpPr>
        <p:spPr/>
        <p:txBody>
          <a:bodyPr>
            <a:normAutofit fontScale="70000" lnSpcReduction="20000"/>
          </a:bodyPr>
          <a:lstStyle/>
          <a:p>
            <a:pPr marL="0" indent="0" algn="just">
              <a:buNone/>
            </a:pPr>
            <a:r>
              <a:rPr lang="it-IT" dirty="0"/>
              <a:t>E’ con legge che si sono istituite le autorità amministrative indipendenti. </a:t>
            </a:r>
          </a:p>
          <a:p>
            <a:pPr marL="0" indent="0" algn="just">
              <a:buNone/>
            </a:pPr>
            <a:r>
              <a:rPr lang="it-IT" dirty="0"/>
              <a:t>Es. Autorità garante per la </a:t>
            </a:r>
            <a:r>
              <a:rPr lang="it-IT" dirty="0">
                <a:solidFill>
                  <a:srgbClr val="FF0000"/>
                </a:solidFill>
              </a:rPr>
              <a:t>concorrenza e il mercato</a:t>
            </a:r>
            <a:r>
              <a:rPr lang="it-IT" dirty="0"/>
              <a:t>; autorità per la garanzia </a:t>
            </a:r>
            <a:r>
              <a:rPr lang="it-IT" dirty="0">
                <a:solidFill>
                  <a:srgbClr val="FF0000"/>
                </a:solidFill>
              </a:rPr>
              <a:t>delle comunicazioni</a:t>
            </a:r>
            <a:r>
              <a:rPr lang="it-IT" dirty="0"/>
              <a:t>; garante per la </a:t>
            </a:r>
            <a:r>
              <a:rPr lang="it-IT" dirty="0">
                <a:solidFill>
                  <a:srgbClr val="FF0000"/>
                </a:solidFill>
              </a:rPr>
              <a:t>protezione dei dati personali</a:t>
            </a:r>
            <a:r>
              <a:rPr lang="it-IT" dirty="0"/>
              <a:t>; autorità di regolazione per </a:t>
            </a:r>
            <a:r>
              <a:rPr lang="it-IT" dirty="0">
                <a:solidFill>
                  <a:srgbClr val="FF0000"/>
                </a:solidFill>
              </a:rPr>
              <a:t>energia reti e ambiente</a:t>
            </a:r>
            <a:r>
              <a:rPr lang="it-IT" dirty="0"/>
              <a:t> (ARERA), istituto per la vigilanza delle </a:t>
            </a:r>
            <a:r>
              <a:rPr lang="it-IT" dirty="0">
                <a:solidFill>
                  <a:srgbClr val="FF0000"/>
                </a:solidFill>
              </a:rPr>
              <a:t>assicurazioni</a:t>
            </a:r>
            <a:r>
              <a:rPr lang="it-IT" dirty="0"/>
              <a:t> (IVASS) </a:t>
            </a:r>
            <a:r>
              <a:rPr lang="it-IT" dirty="0">
                <a:solidFill>
                  <a:srgbClr val="FF0000"/>
                </a:solidFill>
              </a:rPr>
              <a:t>commissione nazionale società e borsa</a:t>
            </a:r>
            <a:r>
              <a:rPr lang="it-IT" dirty="0"/>
              <a:t> (CONSOB), autorità nazionale </a:t>
            </a:r>
            <a:r>
              <a:rPr lang="it-IT" dirty="0">
                <a:solidFill>
                  <a:srgbClr val="FF0000"/>
                </a:solidFill>
              </a:rPr>
              <a:t>anticorruzione</a:t>
            </a:r>
            <a:r>
              <a:rPr lang="it-IT" dirty="0"/>
              <a:t> (ANAC). </a:t>
            </a:r>
          </a:p>
          <a:p>
            <a:pPr marL="514350" indent="-514350" algn="just">
              <a:buAutoNum type="arabicParenR"/>
            </a:pPr>
            <a:r>
              <a:rPr lang="it-IT" dirty="0"/>
              <a:t>I vertici di queste autorità </a:t>
            </a:r>
            <a:r>
              <a:rPr lang="it-IT" dirty="0">
                <a:solidFill>
                  <a:srgbClr val="FF0000"/>
                </a:solidFill>
              </a:rPr>
              <a:t>non rispondono politicamente ad organi di Governo</a:t>
            </a:r>
            <a:r>
              <a:rPr lang="it-IT" dirty="0"/>
              <a:t>;</a:t>
            </a:r>
          </a:p>
          <a:p>
            <a:pPr marL="514350" indent="-514350" algn="just">
              <a:buAutoNum type="arabicParenR"/>
            </a:pPr>
            <a:r>
              <a:rPr lang="it-IT" dirty="0"/>
              <a:t>Svolgono </a:t>
            </a:r>
            <a:r>
              <a:rPr lang="it-IT" dirty="0">
                <a:solidFill>
                  <a:srgbClr val="FF0000"/>
                </a:solidFill>
              </a:rPr>
              <a:t>attività di regolazione </a:t>
            </a:r>
            <a:r>
              <a:rPr lang="it-IT" dirty="0"/>
              <a:t>(es. tariffe in materia energetica da parte di ARERA); </a:t>
            </a:r>
          </a:p>
          <a:p>
            <a:pPr marL="514350" indent="-514350" algn="just">
              <a:buAutoNum type="arabicParenR"/>
            </a:pPr>
            <a:r>
              <a:rPr lang="it-IT" dirty="0"/>
              <a:t>Esercitano un </a:t>
            </a:r>
            <a:r>
              <a:rPr lang="it-IT" dirty="0">
                <a:solidFill>
                  <a:srgbClr val="FF0000"/>
                </a:solidFill>
              </a:rPr>
              <a:t>potere di controllo e sanzionatorio </a:t>
            </a:r>
            <a:r>
              <a:rPr lang="it-IT" dirty="0"/>
              <a:t>(es. il garante per la protezione dei dati personali nei confronti dei vari soggetti che trattano a vario titolo i nostri dati personali). </a:t>
            </a:r>
          </a:p>
          <a:p>
            <a:pPr marL="514350" indent="-514350">
              <a:buAutoNum type="arabicParenR"/>
            </a:pPr>
            <a:endParaRPr lang="it-IT" dirty="0"/>
          </a:p>
        </p:txBody>
      </p:sp>
    </p:spTree>
    <p:extLst>
      <p:ext uri="{BB962C8B-B14F-4D97-AF65-F5344CB8AC3E}">
        <p14:creationId xmlns:p14="http://schemas.microsoft.com/office/powerpoint/2010/main" val="16115215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Dovere di provvedere con provvedimento espresso</a:t>
            </a:r>
          </a:p>
        </p:txBody>
      </p:sp>
      <p:sp>
        <p:nvSpPr>
          <p:cNvPr id="3" name="Segnaposto contenuto 2"/>
          <p:cNvSpPr>
            <a:spLocks noGrp="1"/>
          </p:cNvSpPr>
          <p:nvPr>
            <p:ph idx="1"/>
          </p:nvPr>
        </p:nvSpPr>
        <p:spPr/>
        <p:txBody>
          <a:bodyPr>
            <a:normAutofit/>
          </a:bodyPr>
          <a:lstStyle/>
          <a:p>
            <a:pPr marL="0" indent="0" algn="just">
              <a:buNone/>
            </a:pPr>
            <a:r>
              <a:rPr lang="it-IT" dirty="0"/>
              <a:t>La PA ha il dovere di agire in modo espresso, e di farlo entro il termine (se la stessa PA non ha determinato il termine, la legge prevede il termine residuale di 30 giorni).</a:t>
            </a:r>
          </a:p>
          <a:p>
            <a:pPr marL="0" indent="0" algn="just">
              <a:buNone/>
            </a:pPr>
            <a:endParaRPr lang="it-IT" dirty="0"/>
          </a:p>
        </p:txBody>
      </p:sp>
    </p:spTree>
    <p:extLst>
      <p:ext uri="{BB962C8B-B14F-4D97-AF65-F5344CB8AC3E}">
        <p14:creationId xmlns:p14="http://schemas.microsoft.com/office/powerpoint/2010/main" val="1422096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AUTOTUTELA</a:t>
            </a:r>
          </a:p>
          <a:p>
            <a:pPr marL="0" indent="0" algn="ctr">
              <a:buNone/>
            </a:pPr>
            <a:r>
              <a:rPr lang="it-IT" dirty="0"/>
              <a:t>CADUCATORIA E CONSERVATIVA</a:t>
            </a:r>
          </a:p>
        </p:txBody>
      </p:sp>
    </p:spTree>
    <p:extLst>
      <p:ext uri="{BB962C8B-B14F-4D97-AF65-F5344CB8AC3E}">
        <p14:creationId xmlns:p14="http://schemas.microsoft.com/office/powerpoint/2010/main" val="12552537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930B55-AC47-30AB-EC6A-7ECFBA0DBCA4}"/>
              </a:ext>
            </a:extLst>
          </p:cNvPr>
          <p:cNvSpPr>
            <a:spLocks noGrp="1"/>
          </p:cNvSpPr>
          <p:nvPr>
            <p:ph type="title"/>
          </p:nvPr>
        </p:nvSpPr>
        <p:spPr/>
        <p:txBody>
          <a:bodyPr/>
          <a:lstStyle/>
          <a:p>
            <a:r>
              <a:rPr lang="it-IT" dirty="0"/>
              <a:t>autotutela</a:t>
            </a:r>
          </a:p>
        </p:txBody>
      </p:sp>
      <p:sp>
        <p:nvSpPr>
          <p:cNvPr id="3" name="Segnaposto contenuto 2">
            <a:extLst>
              <a:ext uri="{FF2B5EF4-FFF2-40B4-BE49-F238E27FC236}">
                <a16:creationId xmlns:a16="http://schemas.microsoft.com/office/drawing/2014/main" id="{679BE0D6-35E3-49BD-5882-20C9B3F835AB}"/>
              </a:ext>
            </a:extLst>
          </p:cNvPr>
          <p:cNvSpPr>
            <a:spLocks noGrp="1"/>
          </p:cNvSpPr>
          <p:nvPr>
            <p:ph idx="1"/>
          </p:nvPr>
        </p:nvSpPr>
        <p:spPr/>
        <p:txBody>
          <a:bodyPr>
            <a:normAutofit/>
          </a:bodyPr>
          <a:lstStyle/>
          <a:p>
            <a:pPr marL="0" indent="0" algn="just">
              <a:buNone/>
            </a:pPr>
            <a:r>
              <a:rPr lang="it-IT" dirty="0"/>
              <a:t>I tanti modi in cui la PA può «tornare sui propri passi». Implica un </a:t>
            </a:r>
            <a:r>
              <a:rPr lang="it-IT" dirty="0">
                <a:solidFill>
                  <a:srgbClr val="FF0000"/>
                </a:solidFill>
              </a:rPr>
              <a:t>procedimento di secondo grado</a:t>
            </a:r>
            <a:r>
              <a:rPr lang="it-IT" dirty="0"/>
              <a:t>, inerente un precedente provvedimento amministrativo. </a:t>
            </a:r>
          </a:p>
        </p:txBody>
      </p:sp>
    </p:spTree>
    <p:extLst>
      <p:ext uri="{BB962C8B-B14F-4D97-AF65-F5344CB8AC3E}">
        <p14:creationId xmlns:p14="http://schemas.microsoft.com/office/powerpoint/2010/main" val="2606363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48D4D6-C1AF-C19C-ADF2-09A09FB48FE1}"/>
              </a:ext>
            </a:extLst>
          </p:cNvPr>
          <p:cNvSpPr>
            <a:spLocks noGrp="1"/>
          </p:cNvSpPr>
          <p:nvPr>
            <p:ph type="title"/>
          </p:nvPr>
        </p:nvSpPr>
        <p:spPr/>
        <p:txBody>
          <a:bodyPr/>
          <a:lstStyle/>
          <a:p>
            <a:endParaRPr lang="it-IT" dirty="0"/>
          </a:p>
        </p:txBody>
      </p:sp>
      <p:sp>
        <p:nvSpPr>
          <p:cNvPr id="3" name="Segnaposto contenuto 2">
            <a:extLst>
              <a:ext uri="{FF2B5EF4-FFF2-40B4-BE49-F238E27FC236}">
                <a16:creationId xmlns:a16="http://schemas.microsoft.com/office/drawing/2014/main" id="{31DFD385-F5EE-8F39-A0EC-BF56F40CB9CF}"/>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AUTOTUTELA CADUCATORIA </a:t>
            </a:r>
          </a:p>
        </p:txBody>
      </p:sp>
    </p:spTree>
    <p:extLst>
      <p:ext uri="{BB962C8B-B14F-4D97-AF65-F5344CB8AC3E}">
        <p14:creationId xmlns:p14="http://schemas.microsoft.com/office/powerpoint/2010/main" val="29416841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D94CB9-AFED-676B-C7E2-B473A632D5F7}"/>
              </a:ext>
            </a:extLst>
          </p:cNvPr>
          <p:cNvSpPr>
            <a:spLocks noGrp="1"/>
          </p:cNvSpPr>
          <p:nvPr>
            <p:ph type="title"/>
          </p:nvPr>
        </p:nvSpPr>
        <p:spPr/>
        <p:txBody>
          <a:bodyPr/>
          <a:lstStyle/>
          <a:p>
            <a:r>
              <a:rPr lang="it-IT" dirty="0"/>
              <a:t>Annullamento d’ufficio (art. 21 </a:t>
            </a:r>
            <a:r>
              <a:rPr lang="it-IT" dirty="0" err="1"/>
              <a:t>nonies</a:t>
            </a:r>
            <a:r>
              <a:rPr lang="it-IT" dirty="0"/>
              <a:t> L. 241/1990)</a:t>
            </a:r>
          </a:p>
        </p:txBody>
      </p:sp>
      <p:sp>
        <p:nvSpPr>
          <p:cNvPr id="3" name="Segnaposto contenuto 2">
            <a:extLst>
              <a:ext uri="{FF2B5EF4-FFF2-40B4-BE49-F238E27FC236}">
                <a16:creationId xmlns:a16="http://schemas.microsoft.com/office/drawing/2014/main" id="{4425220C-9F97-6A34-99A3-F717697D6311}"/>
              </a:ext>
            </a:extLst>
          </p:cNvPr>
          <p:cNvSpPr>
            <a:spLocks noGrp="1"/>
          </p:cNvSpPr>
          <p:nvPr>
            <p:ph idx="1"/>
          </p:nvPr>
        </p:nvSpPr>
        <p:spPr/>
        <p:txBody>
          <a:bodyPr/>
          <a:lstStyle/>
          <a:p>
            <a:pPr marL="514350" indent="-514350" algn="just">
              <a:buAutoNum type="arabicParenR"/>
            </a:pPr>
            <a:r>
              <a:rPr lang="it-IT" sz="3200" dirty="0"/>
              <a:t>L’autorità che ha adottato un precedente provvedimento può annullarlo, con effetto retroattivo, </a:t>
            </a:r>
          </a:p>
          <a:p>
            <a:pPr marL="0" indent="0" algn="just">
              <a:buNone/>
            </a:pPr>
            <a:r>
              <a:rPr lang="it-IT" sz="3200" dirty="0"/>
              <a:t>A) se ne accerta </a:t>
            </a:r>
            <a:r>
              <a:rPr lang="it-IT" sz="3200" dirty="0">
                <a:solidFill>
                  <a:srgbClr val="FF0000"/>
                </a:solidFill>
              </a:rPr>
              <a:t>l’illegittimità</a:t>
            </a:r>
            <a:r>
              <a:rPr lang="it-IT" sz="3200" dirty="0"/>
              <a:t>; </a:t>
            </a:r>
          </a:p>
          <a:p>
            <a:pPr marL="0" indent="0" algn="just">
              <a:buNone/>
            </a:pPr>
            <a:r>
              <a:rPr lang="it-IT" sz="3200" dirty="0"/>
              <a:t>B) se questo annullamento d’ufficio risponde a un </a:t>
            </a:r>
            <a:r>
              <a:rPr lang="it-IT" sz="3200" dirty="0">
                <a:solidFill>
                  <a:srgbClr val="FF0000"/>
                </a:solidFill>
              </a:rPr>
              <a:t>interesse pubblico attuale e concreto;</a:t>
            </a:r>
            <a:endParaRPr lang="it-IT" sz="3200" dirty="0"/>
          </a:p>
          <a:p>
            <a:endParaRPr lang="it-IT" dirty="0"/>
          </a:p>
        </p:txBody>
      </p:sp>
    </p:spTree>
    <p:extLst>
      <p:ext uri="{BB962C8B-B14F-4D97-AF65-F5344CB8AC3E}">
        <p14:creationId xmlns:p14="http://schemas.microsoft.com/office/powerpoint/2010/main" val="35135621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D4E368-A6CF-976D-0FE8-60A1482E9D4E}"/>
              </a:ext>
            </a:extLst>
          </p:cNvPr>
          <p:cNvSpPr>
            <a:spLocks noGrp="1"/>
          </p:cNvSpPr>
          <p:nvPr>
            <p:ph type="title"/>
          </p:nvPr>
        </p:nvSpPr>
        <p:spPr/>
        <p:txBody>
          <a:bodyPr/>
          <a:lstStyle/>
          <a:p>
            <a:r>
              <a:rPr lang="it-IT" dirty="0"/>
              <a:t>Annullamento d’ufficio (art. 21 </a:t>
            </a:r>
            <a:r>
              <a:rPr lang="it-IT" dirty="0" err="1"/>
              <a:t>nonies</a:t>
            </a:r>
            <a:r>
              <a:rPr lang="it-IT" dirty="0"/>
              <a:t>)</a:t>
            </a:r>
          </a:p>
        </p:txBody>
      </p:sp>
      <p:sp>
        <p:nvSpPr>
          <p:cNvPr id="3" name="Segnaposto contenuto 2">
            <a:extLst>
              <a:ext uri="{FF2B5EF4-FFF2-40B4-BE49-F238E27FC236}">
                <a16:creationId xmlns:a16="http://schemas.microsoft.com/office/drawing/2014/main" id="{2AF95FCD-7D18-0017-2EC5-37C1FBF64107}"/>
              </a:ext>
            </a:extLst>
          </p:cNvPr>
          <p:cNvSpPr>
            <a:spLocks noGrp="1"/>
          </p:cNvSpPr>
          <p:nvPr>
            <p:ph idx="1"/>
          </p:nvPr>
        </p:nvSpPr>
        <p:spPr/>
        <p:txBody>
          <a:bodyPr>
            <a:normAutofit fontScale="85000" lnSpcReduction="10000"/>
          </a:bodyPr>
          <a:lstStyle/>
          <a:p>
            <a:pPr marL="0" indent="0" algn="just">
              <a:buNone/>
            </a:pPr>
            <a:r>
              <a:rPr lang="it-IT" sz="3200" dirty="0"/>
              <a:t>C) in seguito a una valutazione </a:t>
            </a:r>
            <a:r>
              <a:rPr lang="it-IT" sz="3200" dirty="0">
                <a:solidFill>
                  <a:srgbClr val="FF0000"/>
                </a:solidFill>
              </a:rPr>
              <a:t>discrezionale</a:t>
            </a:r>
            <a:r>
              <a:rPr lang="it-IT" sz="3200" dirty="0"/>
              <a:t>. Sono rari i casi in cui l’annullamento d’ufficio è doveroso: es. aiuti di stato concessi in contrasto con il diritto UE; ottemperanza a una sentenza del giudice civile che abbia incidentalmente accertato l’illegittimità del provvedimento; </a:t>
            </a:r>
          </a:p>
          <a:p>
            <a:pPr marL="0" indent="0" algn="just">
              <a:buNone/>
            </a:pPr>
            <a:r>
              <a:rPr lang="it-IT" sz="3200" dirty="0"/>
              <a:t>D) nel rispetto dell’</a:t>
            </a:r>
            <a:r>
              <a:rPr lang="it-IT" sz="3200" dirty="0">
                <a:solidFill>
                  <a:srgbClr val="FF0000"/>
                </a:solidFill>
              </a:rPr>
              <a:t>affidamento</a:t>
            </a:r>
            <a:r>
              <a:rPr lang="it-IT" sz="3200" dirty="0"/>
              <a:t>, ossia entro un termine </a:t>
            </a:r>
            <a:r>
              <a:rPr lang="it-IT" sz="3200" dirty="0">
                <a:solidFill>
                  <a:srgbClr val="FF0000"/>
                </a:solidFill>
              </a:rPr>
              <a:t>ragionevole</a:t>
            </a:r>
            <a:r>
              <a:rPr lang="it-IT" sz="3200" dirty="0"/>
              <a:t>, comunque </a:t>
            </a:r>
            <a:r>
              <a:rPr lang="it-IT" sz="3200" dirty="0">
                <a:solidFill>
                  <a:srgbClr val="FF0000"/>
                </a:solidFill>
              </a:rPr>
              <a:t>non superiore ai 12 mesi </a:t>
            </a:r>
            <a:r>
              <a:rPr lang="it-IT" sz="3200" dirty="0"/>
              <a:t>per i provvedimenti autorizzativi o attributivi di vantaggi economici (sempre che non vi </a:t>
            </a:r>
            <a:r>
              <a:rPr lang="it-IT" sz="3200" u="sng" dirty="0"/>
              <a:t>sia la malafede dell’utente</a:t>
            </a:r>
            <a:r>
              <a:rPr lang="it-IT" sz="3200" dirty="0"/>
              <a:t>: art. 21 </a:t>
            </a:r>
            <a:r>
              <a:rPr lang="it-IT" sz="3200" dirty="0" err="1"/>
              <a:t>nonies</a:t>
            </a:r>
            <a:r>
              <a:rPr lang="it-IT" sz="3200" dirty="0"/>
              <a:t>, c. 2). </a:t>
            </a:r>
          </a:p>
          <a:p>
            <a:endParaRPr lang="it-IT" dirty="0"/>
          </a:p>
        </p:txBody>
      </p:sp>
    </p:spTree>
    <p:extLst>
      <p:ext uri="{BB962C8B-B14F-4D97-AF65-F5344CB8AC3E}">
        <p14:creationId xmlns:p14="http://schemas.microsoft.com/office/powerpoint/2010/main" val="20702214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4529D8-6A5F-3100-98CD-340C2745971C}"/>
              </a:ext>
            </a:extLst>
          </p:cNvPr>
          <p:cNvSpPr>
            <a:spLocks noGrp="1"/>
          </p:cNvSpPr>
          <p:nvPr>
            <p:ph type="title"/>
          </p:nvPr>
        </p:nvSpPr>
        <p:spPr/>
        <p:txBody>
          <a:bodyPr/>
          <a:lstStyle/>
          <a:p>
            <a:r>
              <a:rPr lang="it-IT" dirty="0"/>
              <a:t>Revoca (art. 21 quinquies l. 241/1990). </a:t>
            </a:r>
          </a:p>
        </p:txBody>
      </p:sp>
      <p:sp>
        <p:nvSpPr>
          <p:cNvPr id="3" name="Segnaposto contenuto 2">
            <a:extLst>
              <a:ext uri="{FF2B5EF4-FFF2-40B4-BE49-F238E27FC236}">
                <a16:creationId xmlns:a16="http://schemas.microsoft.com/office/drawing/2014/main" id="{B36D199B-1C54-44B9-BB40-3AA484B53DEE}"/>
              </a:ext>
            </a:extLst>
          </p:cNvPr>
          <p:cNvSpPr>
            <a:spLocks noGrp="1"/>
          </p:cNvSpPr>
          <p:nvPr>
            <p:ph idx="1"/>
          </p:nvPr>
        </p:nvSpPr>
        <p:spPr/>
        <p:txBody>
          <a:bodyPr>
            <a:normAutofit fontScale="92500" lnSpcReduction="10000"/>
          </a:bodyPr>
          <a:lstStyle/>
          <a:p>
            <a:pPr marL="0" indent="0" algn="just">
              <a:buNone/>
            </a:pPr>
            <a:r>
              <a:rPr lang="it-IT" dirty="0"/>
              <a:t>Implica una valutazione di </a:t>
            </a:r>
            <a:r>
              <a:rPr lang="it-IT" dirty="0">
                <a:solidFill>
                  <a:srgbClr val="FF0000"/>
                </a:solidFill>
              </a:rPr>
              <a:t>opportunità</a:t>
            </a:r>
            <a:r>
              <a:rPr lang="it-IT" dirty="0"/>
              <a:t> (il provvedimento è legittimo). </a:t>
            </a:r>
          </a:p>
          <a:p>
            <a:pPr marL="0" indent="0" algn="just">
              <a:buNone/>
            </a:pPr>
            <a:r>
              <a:rPr lang="it-IT" dirty="0"/>
              <a:t>La revoca è possibile: </a:t>
            </a:r>
          </a:p>
          <a:p>
            <a:pPr marL="514350" indent="-514350" algn="just">
              <a:buAutoNum type="alphaLcParenR"/>
            </a:pPr>
            <a:r>
              <a:rPr lang="it-IT" dirty="0"/>
              <a:t>Per sopravenuti motivi di </a:t>
            </a:r>
            <a:r>
              <a:rPr lang="it-IT" dirty="0">
                <a:solidFill>
                  <a:srgbClr val="FF0000"/>
                </a:solidFill>
              </a:rPr>
              <a:t>pubblico interesse</a:t>
            </a:r>
            <a:r>
              <a:rPr lang="it-IT" dirty="0"/>
              <a:t>; </a:t>
            </a:r>
          </a:p>
          <a:p>
            <a:pPr marL="514350" indent="-514350" algn="just">
              <a:buAutoNum type="alphaLcParenR"/>
            </a:pPr>
            <a:r>
              <a:rPr lang="it-IT" dirty="0"/>
              <a:t>Per </a:t>
            </a:r>
            <a:r>
              <a:rPr lang="it-IT" dirty="0">
                <a:solidFill>
                  <a:srgbClr val="FF0000"/>
                </a:solidFill>
              </a:rPr>
              <a:t>mutamento </a:t>
            </a:r>
            <a:r>
              <a:rPr lang="it-IT" dirty="0"/>
              <a:t>della situazione di fatto </a:t>
            </a:r>
            <a:r>
              <a:rPr lang="it-IT" dirty="0">
                <a:solidFill>
                  <a:srgbClr val="FF0000"/>
                </a:solidFill>
              </a:rPr>
              <a:t>non prevedibile </a:t>
            </a:r>
            <a:r>
              <a:rPr lang="it-IT" dirty="0"/>
              <a:t>al momento dell’adozione del provvedimento; </a:t>
            </a:r>
          </a:p>
          <a:p>
            <a:pPr marL="514350" indent="-514350" algn="just">
              <a:buAutoNum type="alphaLcParenR"/>
            </a:pPr>
            <a:r>
              <a:rPr lang="it-IT" dirty="0">
                <a:solidFill>
                  <a:srgbClr val="FF0000"/>
                </a:solidFill>
              </a:rPr>
              <a:t>Nuova valutazione </a:t>
            </a:r>
            <a:r>
              <a:rPr lang="it-IT" dirty="0"/>
              <a:t>dell’interesse pubblico originario (non possibile se sono provvedimenti autorizzativi o attributivi di vantaggi economici). </a:t>
            </a:r>
          </a:p>
        </p:txBody>
      </p:sp>
    </p:spTree>
    <p:extLst>
      <p:ext uri="{BB962C8B-B14F-4D97-AF65-F5344CB8AC3E}">
        <p14:creationId xmlns:p14="http://schemas.microsoft.com/office/powerpoint/2010/main" val="24117104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A11FC5-029E-B418-45C0-4C0256F5B1AA}"/>
              </a:ext>
            </a:extLst>
          </p:cNvPr>
          <p:cNvSpPr>
            <a:spLocks noGrp="1"/>
          </p:cNvSpPr>
          <p:nvPr>
            <p:ph type="title"/>
          </p:nvPr>
        </p:nvSpPr>
        <p:spPr/>
        <p:txBody>
          <a:bodyPr/>
          <a:lstStyle/>
          <a:p>
            <a:r>
              <a:rPr lang="it-IT" dirty="0"/>
              <a:t>Revoca (art. 21 quinquies l. 241/1990). </a:t>
            </a:r>
          </a:p>
        </p:txBody>
      </p:sp>
      <p:sp>
        <p:nvSpPr>
          <p:cNvPr id="3" name="Segnaposto contenuto 2">
            <a:extLst>
              <a:ext uri="{FF2B5EF4-FFF2-40B4-BE49-F238E27FC236}">
                <a16:creationId xmlns:a16="http://schemas.microsoft.com/office/drawing/2014/main" id="{A2F836F8-EF35-AC95-789D-4368530012ED}"/>
              </a:ext>
            </a:extLst>
          </p:cNvPr>
          <p:cNvSpPr>
            <a:spLocks noGrp="1"/>
          </p:cNvSpPr>
          <p:nvPr>
            <p:ph idx="1"/>
          </p:nvPr>
        </p:nvSpPr>
        <p:spPr/>
        <p:txBody>
          <a:bodyPr>
            <a:normAutofit fontScale="92500" lnSpcReduction="20000"/>
          </a:bodyPr>
          <a:lstStyle/>
          <a:p>
            <a:pPr marL="0" indent="0" algn="just">
              <a:buNone/>
            </a:pPr>
            <a:r>
              <a:rPr lang="it-IT" dirty="0"/>
              <a:t>La revoca </a:t>
            </a:r>
          </a:p>
          <a:p>
            <a:pPr marL="0" indent="0" algn="just">
              <a:buNone/>
            </a:pPr>
            <a:r>
              <a:rPr lang="it-IT" dirty="0"/>
              <a:t>1) ha sempre ad oggetto </a:t>
            </a:r>
            <a:r>
              <a:rPr lang="it-IT" dirty="0">
                <a:solidFill>
                  <a:srgbClr val="FF0000"/>
                </a:solidFill>
              </a:rPr>
              <a:t>provvedimenti a efficacia durevole</a:t>
            </a:r>
            <a:r>
              <a:rPr lang="it-IT" dirty="0"/>
              <a:t>, destinati a non esaurire istantaneamente i loro effetti, e che proprio per questo motivo non possono avere efficacia retroattiva.  </a:t>
            </a:r>
          </a:p>
          <a:p>
            <a:pPr marL="0" indent="0" algn="just">
              <a:buNone/>
            </a:pPr>
            <a:r>
              <a:rPr lang="it-IT" dirty="0"/>
              <a:t>2) Ha efficacia </a:t>
            </a:r>
            <a:r>
              <a:rPr lang="it-IT" dirty="0">
                <a:solidFill>
                  <a:srgbClr val="FF0000"/>
                </a:solidFill>
              </a:rPr>
              <a:t>ex nunc </a:t>
            </a:r>
            <a:r>
              <a:rPr lang="it-IT" dirty="0"/>
              <a:t>(da ora, solo per il futuro); </a:t>
            </a:r>
          </a:p>
          <a:p>
            <a:pPr marL="0" indent="0" algn="just">
              <a:buNone/>
            </a:pPr>
            <a:r>
              <a:rPr lang="it-IT" dirty="0"/>
              <a:t>3) Se dal provvedimento discendono </a:t>
            </a:r>
            <a:r>
              <a:rPr lang="it-IT" dirty="0">
                <a:solidFill>
                  <a:srgbClr val="FF0000"/>
                </a:solidFill>
              </a:rPr>
              <a:t>vincoli negoziali</a:t>
            </a:r>
            <a:r>
              <a:rPr lang="it-IT" dirty="0"/>
              <a:t>, allora la PA deve corrispondere un indennizzo, parametrato al solo danno emergente, tenuto conto sia della conoscenza della contrarietà all’interesse pubblico, o se c’è stato un concorso all’erronea valutazione dell’interesse pubblico. </a:t>
            </a:r>
          </a:p>
        </p:txBody>
      </p:sp>
    </p:spTree>
    <p:extLst>
      <p:ext uri="{BB962C8B-B14F-4D97-AF65-F5344CB8AC3E}">
        <p14:creationId xmlns:p14="http://schemas.microsoft.com/office/powerpoint/2010/main" val="23156706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FCAC70-4833-F818-621A-9FE134934E15}"/>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2487B89F-511A-2454-A926-997D79B827A5}"/>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AUTOTUTELA CONSERVATIVA</a:t>
            </a:r>
          </a:p>
        </p:txBody>
      </p:sp>
    </p:spTree>
    <p:extLst>
      <p:ext uri="{BB962C8B-B14F-4D97-AF65-F5344CB8AC3E}">
        <p14:creationId xmlns:p14="http://schemas.microsoft.com/office/powerpoint/2010/main" val="14088555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97E014-62C7-4191-34E2-7B9CFFA09FA4}"/>
              </a:ext>
            </a:extLst>
          </p:cNvPr>
          <p:cNvSpPr>
            <a:spLocks noGrp="1"/>
          </p:cNvSpPr>
          <p:nvPr>
            <p:ph type="title"/>
          </p:nvPr>
        </p:nvSpPr>
        <p:spPr/>
        <p:txBody>
          <a:bodyPr/>
          <a:lstStyle/>
          <a:p>
            <a:r>
              <a:rPr lang="it-IT" dirty="0"/>
              <a:t>Convalida (art. 21 </a:t>
            </a:r>
            <a:r>
              <a:rPr lang="it-IT" dirty="0" err="1"/>
              <a:t>nonies</a:t>
            </a:r>
            <a:r>
              <a:rPr lang="it-IT" dirty="0"/>
              <a:t> c. 2)</a:t>
            </a:r>
          </a:p>
        </p:txBody>
      </p:sp>
      <p:sp>
        <p:nvSpPr>
          <p:cNvPr id="3" name="Segnaposto contenuto 2">
            <a:extLst>
              <a:ext uri="{FF2B5EF4-FFF2-40B4-BE49-F238E27FC236}">
                <a16:creationId xmlns:a16="http://schemas.microsoft.com/office/drawing/2014/main" id="{34E50C04-0BC7-1EB0-D9F8-8A10763BAED6}"/>
              </a:ext>
            </a:extLst>
          </p:cNvPr>
          <p:cNvSpPr>
            <a:spLocks noGrp="1"/>
          </p:cNvSpPr>
          <p:nvPr>
            <p:ph idx="1"/>
          </p:nvPr>
        </p:nvSpPr>
        <p:spPr/>
        <p:txBody>
          <a:bodyPr>
            <a:normAutofit fontScale="85000" lnSpcReduction="20000"/>
          </a:bodyPr>
          <a:lstStyle/>
          <a:p>
            <a:pPr marL="0" indent="0" algn="just">
              <a:buNone/>
            </a:pPr>
            <a:r>
              <a:rPr lang="it-IT" dirty="0"/>
              <a:t>convalida</a:t>
            </a:r>
          </a:p>
          <a:p>
            <a:pPr marL="0" indent="0" algn="just">
              <a:buNone/>
            </a:pPr>
            <a:r>
              <a:rPr lang="it-IT" dirty="0"/>
              <a:t>Il provvedimento illegittimo può essere fatto salvo se vi è un </a:t>
            </a:r>
            <a:r>
              <a:rPr lang="it-IT" dirty="0">
                <a:solidFill>
                  <a:srgbClr val="FF0000"/>
                </a:solidFill>
              </a:rPr>
              <a:t>interesse pubblico </a:t>
            </a:r>
            <a:r>
              <a:rPr lang="it-IT" u="sng" dirty="0">
                <a:solidFill>
                  <a:srgbClr val="FF0000"/>
                </a:solidFill>
              </a:rPr>
              <a:t>attuale e concreto</a:t>
            </a:r>
            <a:r>
              <a:rPr lang="it-IT" u="sng" dirty="0"/>
              <a:t>,</a:t>
            </a:r>
            <a:r>
              <a:rPr lang="it-IT" dirty="0"/>
              <a:t> ed entro un </a:t>
            </a:r>
            <a:r>
              <a:rPr lang="it-IT" u="sng" dirty="0">
                <a:solidFill>
                  <a:srgbClr val="FF0000"/>
                </a:solidFill>
              </a:rPr>
              <a:t>termine ragionevole</a:t>
            </a:r>
            <a:r>
              <a:rPr lang="it-IT" dirty="0"/>
              <a:t>. </a:t>
            </a:r>
          </a:p>
          <a:p>
            <a:pPr marL="0" indent="0" algn="just">
              <a:buNone/>
            </a:pPr>
            <a:r>
              <a:rPr lang="it-IT" dirty="0"/>
              <a:t>In ultima analisi, il contrasto del contenuto provvedimentale con norme che vietano l’adozione di quel provvedimento, oppure con i principi di imparzialità e buon andamento non è sanabile. La convalida è possibile se il provvedimento può essere fatto salvo, e non se si rende necessario un nuovo esercizio della funzione.</a:t>
            </a:r>
          </a:p>
          <a:p>
            <a:pPr marL="0" indent="0" algn="just">
              <a:buNone/>
            </a:pPr>
            <a:r>
              <a:rPr lang="it-IT" dirty="0"/>
              <a:t>Es. Se la PA non ha chiesto un nulla osta e questo giunge successivamente, l’atto illegittimo si intende sanato. </a:t>
            </a:r>
          </a:p>
          <a:p>
            <a:pPr marL="0" indent="0" algn="just">
              <a:buNone/>
            </a:pPr>
            <a:r>
              <a:rPr lang="it-IT" dirty="0"/>
              <a:t> </a:t>
            </a:r>
          </a:p>
        </p:txBody>
      </p:sp>
    </p:spTree>
    <p:extLst>
      <p:ext uri="{BB962C8B-B14F-4D97-AF65-F5344CB8AC3E}">
        <p14:creationId xmlns:p14="http://schemas.microsoft.com/office/powerpoint/2010/main" val="1955688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F0F774-4000-30C5-4A13-B6919687B641}"/>
              </a:ext>
            </a:extLst>
          </p:cNvPr>
          <p:cNvSpPr>
            <a:spLocks noGrp="1"/>
          </p:cNvSpPr>
          <p:nvPr>
            <p:ph type="title"/>
          </p:nvPr>
        </p:nvSpPr>
        <p:spPr/>
        <p:txBody>
          <a:bodyPr>
            <a:normAutofit fontScale="90000"/>
          </a:bodyPr>
          <a:lstStyle/>
          <a:p>
            <a:r>
              <a:rPr lang="it-IT" dirty="0"/>
              <a:t>Principio di legalità e autorità amministrative indipendenti</a:t>
            </a:r>
          </a:p>
        </p:txBody>
      </p:sp>
      <p:sp>
        <p:nvSpPr>
          <p:cNvPr id="3" name="Segnaposto contenuto 2">
            <a:extLst>
              <a:ext uri="{FF2B5EF4-FFF2-40B4-BE49-F238E27FC236}">
                <a16:creationId xmlns:a16="http://schemas.microsoft.com/office/drawing/2014/main" id="{5B213239-60B2-0F98-F618-A24CD8F7BD81}"/>
              </a:ext>
            </a:extLst>
          </p:cNvPr>
          <p:cNvSpPr>
            <a:spLocks noGrp="1"/>
          </p:cNvSpPr>
          <p:nvPr>
            <p:ph idx="1"/>
          </p:nvPr>
        </p:nvSpPr>
        <p:spPr/>
        <p:txBody>
          <a:bodyPr>
            <a:normAutofit fontScale="70000" lnSpcReduction="20000"/>
          </a:bodyPr>
          <a:lstStyle/>
          <a:p>
            <a:pPr marL="0" indent="0" algn="just">
              <a:buNone/>
            </a:pPr>
            <a:r>
              <a:rPr lang="it-IT" sz="3600" dirty="0"/>
              <a:t>La diffusione di queste </a:t>
            </a:r>
            <a:r>
              <a:rPr lang="it-IT" sz="3600" dirty="0">
                <a:solidFill>
                  <a:srgbClr val="FF0000"/>
                </a:solidFill>
              </a:rPr>
              <a:t>amministrazioni indipendenti</a:t>
            </a:r>
            <a:r>
              <a:rPr lang="it-IT" sz="3600" dirty="0"/>
              <a:t>, istituite con legge, si deve all’esigenza di una regolazione e di un controllo dei mercati non semplicemente imparziale ma neutrale, ossia affidata a una amministrazione indipendente. I ministeri non sono indipendenti perché, pur nel quadro della separazione tra politica e amministrazione, i funzionari esercitano le proprie funzioni nel quadro delle direttive del Ministro, con un conflitto di interessi che deriva dal fatto che in questo mercati esiste solitamente ancora un ex monopolista pubblico (es. per le ferrovie, </a:t>
            </a:r>
            <a:r>
              <a:rPr lang="it-IT" sz="3600" dirty="0" err="1"/>
              <a:t>trenitalia</a:t>
            </a:r>
            <a:r>
              <a:rPr lang="it-IT" sz="3600" dirty="0"/>
              <a:t>, in posizione dominante rispetto ad Italo). </a:t>
            </a:r>
          </a:p>
        </p:txBody>
      </p:sp>
    </p:spTree>
    <p:extLst>
      <p:ext uri="{BB962C8B-B14F-4D97-AF65-F5344CB8AC3E}">
        <p14:creationId xmlns:p14="http://schemas.microsoft.com/office/powerpoint/2010/main" val="41731083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ratifica</a:t>
            </a:r>
          </a:p>
        </p:txBody>
      </p:sp>
      <p:sp>
        <p:nvSpPr>
          <p:cNvPr id="3" name="Segnaposto contenuto 2"/>
          <p:cNvSpPr>
            <a:spLocks noGrp="1"/>
          </p:cNvSpPr>
          <p:nvPr>
            <p:ph idx="1"/>
          </p:nvPr>
        </p:nvSpPr>
        <p:spPr/>
        <p:txBody>
          <a:bodyPr>
            <a:normAutofit/>
          </a:bodyPr>
          <a:lstStyle/>
          <a:p>
            <a:r>
              <a:rPr lang="it-IT" sz="4000" dirty="0"/>
              <a:t>Ratifica: convalida </a:t>
            </a:r>
            <a:r>
              <a:rPr lang="it-IT" sz="4000" dirty="0">
                <a:solidFill>
                  <a:srgbClr val="FF0000"/>
                </a:solidFill>
              </a:rPr>
              <a:t>da parte dell’organo competente </a:t>
            </a:r>
            <a:r>
              <a:rPr lang="it-IT" sz="4000" dirty="0"/>
              <a:t>di un atto adottato dall’organo incompetente.</a:t>
            </a:r>
          </a:p>
          <a:p>
            <a:endParaRPr lang="it-IT" sz="4000" dirty="0"/>
          </a:p>
        </p:txBody>
      </p:sp>
    </p:spTree>
    <p:extLst>
      <p:ext uri="{BB962C8B-B14F-4D97-AF65-F5344CB8AC3E}">
        <p14:creationId xmlns:p14="http://schemas.microsoft.com/office/powerpoint/2010/main" val="87952705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B2D219-CDBB-B3DC-8A79-3F0CC80338D6}"/>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FB1A2692-9F1B-B5FA-4566-5081CC9F6AF3}"/>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LE RISORSE DELLA PA </a:t>
            </a:r>
          </a:p>
        </p:txBody>
      </p:sp>
    </p:spTree>
    <p:extLst>
      <p:ext uri="{BB962C8B-B14F-4D97-AF65-F5344CB8AC3E}">
        <p14:creationId xmlns:p14="http://schemas.microsoft.com/office/powerpoint/2010/main" val="25068627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Risorse umane della PA</a:t>
            </a:r>
          </a:p>
        </p:txBody>
      </p:sp>
      <p:sp>
        <p:nvSpPr>
          <p:cNvPr id="3" name="Segnaposto contenuto 2"/>
          <p:cNvSpPr>
            <a:spLocks noGrp="1"/>
          </p:cNvSpPr>
          <p:nvPr>
            <p:ph idx="1"/>
          </p:nvPr>
        </p:nvSpPr>
        <p:spPr/>
        <p:txBody>
          <a:bodyPr/>
          <a:lstStyle/>
          <a:p>
            <a:pPr marL="0" indent="0">
              <a:buNone/>
            </a:pPr>
            <a:endParaRPr lang="it-IT" dirty="0"/>
          </a:p>
          <a:p>
            <a:pPr marL="0" indent="0" algn="just">
              <a:buNone/>
            </a:pPr>
            <a:r>
              <a:rPr lang="it-IT" dirty="0"/>
              <a:t>I dipendenti pubblici, </a:t>
            </a:r>
            <a:r>
              <a:rPr lang="it-IT" dirty="0">
                <a:solidFill>
                  <a:srgbClr val="FF0000"/>
                </a:solidFill>
              </a:rPr>
              <a:t>dirigenti e funzionari </a:t>
            </a:r>
            <a:r>
              <a:rPr lang="it-IT" dirty="0"/>
              <a:t>di vario grado alle dipendenze della PA, avendo con la stessa un </a:t>
            </a:r>
            <a:r>
              <a:rPr lang="it-IT" dirty="0">
                <a:solidFill>
                  <a:srgbClr val="FF0000"/>
                </a:solidFill>
              </a:rPr>
              <a:t>rapporto di lavoro</a:t>
            </a:r>
            <a:r>
              <a:rPr lang="it-IT" dirty="0"/>
              <a:t>. </a:t>
            </a:r>
          </a:p>
          <a:p>
            <a:pPr marL="0" indent="0" algn="just">
              <a:buNone/>
            </a:pPr>
            <a:r>
              <a:rPr lang="it-IT" dirty="0"/>
              <a:t>Il rapporto di lavoro è di regola instaurato con </a:t>
            </a:r>
            <a:r>
              <a:rPr lang="it-IT" dirty="0">
                <a:solidFill>
                  <a:srgbClr val="FF0000"/>
                </a:solidFill>
              </a:rPr>
              <a:t>un contratto. </a:t>
            </a:r>
          </a:p>
          <a:p>
            <a:pPr marL="0" indent="0" algn="just">
              <a:buNone/>
            </a:pPr>
            <a:r>
              <a:rPr lang="it-IT" dirty="0"/>
              <a:t>Vi è un rapporto </a:t>
            </a:r>
            <a:r>
              <a:rPr lang="it-IT" dirty="0">
                <a:solidFill>
                  <a:srgbClr val="FF0000"/>
                </a:solidFill>
              </a:rPr>
              <a:t>non contrattualizzato </a:t>
            </a:r>
            <a:r>
              <a:rPr lang="it-IT" dirty="0"/>
              <a:t>per alcune categorie di dipendenti (appartenenti alle forze di polizia, militari, </a:t>
            </a:r>
            <a:r>
              <a:rPr lang="it-IT" dirty="0" smtClean="0"/>
              <a:t>magistrati, </a:t>
            </a:r>
            <a:r>
              <a:rPr lang="it-IT" dirty="0"/>
              <a:t>avvocati dello stato, professori universitari)</a:t>
            </a:r>
          </a:p>
        </p:txBody>
      </p:sp>
    </p:spTree>
    <p:extLst>
      <p:ext uri="{BB962C8B-B14F-4D97-AF65-F5344CB8AC3E}">
        <p14:creationId xmlns:p14="http://schemas.microsoft.com/office/powerpoint/2010/main" val="10296058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 sul pubblico impiego</a:t>
            </a:r>
          </a:p>
        </p:txBody>
      </p:sp>
      <p:sp>
        <p:nvSpPr>
          <p:cNvPr id="3" name="Segnaposto contenuto 2"/>
          <p:cNvSpPr>
            <a:spLocks noGrp="1"/>
          </p:cNvSpPr>
          <p:nvPr>
            <p:ph idx="1"/>
          </p:nvPr>
        </p:nvSpPr>
        <p:spPr/>
        <p:txBody>
          <a:bodyPr>
            <a:normAutofit fontScale="92500"/>
          </a:bodyPr>
          <a:lstStyle/>
          <a:p>
            <a:pPr marL="0" indent="0" algn="just">
              <a:buNone/>
            </a:pPr>
            <a:endParaRPr lang="it-IT" dirty="0"/>
          </a:p>
          <a:p>
            <a:pPr marL="0" indent="0" algn="just">
              <a:buNone/>
            </a:pPr>
            <a:r>
              <a:rPr lang="it-IT" dirty="0"/>
              <a:t>Art. 97 c. 4 Cost.: assunzione </a:t>
            </a:r>
            <a:r>
              <a:rPr lang="it-IT" dirty="0">
                <a:solidFill>
                  <a:srgbClr val="FF0000"/>
                </a:solidFill>
              </a:rPr>
              <a:t>mediante concorso</a:t>
            </a:r>
            <a:r>
              <a:rPr lang="it-IT" dirty="0"/>
              <a:t>, salvo i casi previsti dalla legge.</a:t>
            </a:r>
          </a:p>
          <a:p>
            <a:pPr marL="0" indent="0" algn="just">
              <a:buNone/>
            </a:pPr>
            <a:endParaRPr lang="it-IT" dirty="0"/>
          </a:p>
          <a:p>
            <a:pPr marL="0" indent="0" algn="just">
              <a:buNone/>
            </a:pPr>
            <a:r>
              <a:rPr lang="it-IT" dirty="0"/>
              <a:t>Art. 54: obbligo di adempiere alle proprie funzioni con </a:t>
            </a:r>
            <a:r>
              <a:rPr lang="it-IT" dirty="0">
                <a:solidFill>
                  <a:srgbClr val="FF0000"/>
                </a:solidFill>
              </a:rPr>
              <a:t>disciplina e onore</a:t>
            </a:r>
          </a:p>
          <a:p>
            <a:pPr marL="0" indent="0" algn="just">
              <a:buNone/>
            </a:pPr>
            <a:r>
              <a:rPr lang="it-IT" dirty="0"/>
              <a:t>A questa norma costituzionale si saldano i </a:t>
            </a:r>
            <a:r>
              <a:rPr lang="it-IT" dirty="0">
                <a:solidFill>
                  <a:srgbClr val="FF0000"/>
                </a:solidFill>
              </a:rPr>
              <a:t>codici di comportamento </a:t>
            </a:r>
            <a:r>
              <a:rPr lang="it-IT" dirty="0"/>
              <a:t>adottati dalle PA, la cui violazione comporta l’applicazione di sanzioni che possono arrivare fino al licenziamento. </a:t>
            </a:r>
          </a:p>
        </p:txBody>
      </p:sp>
    </p:spTree>
    <p:extLst>
      <p:ext uri="{BB962C8B-B14F-4D97-AF65-F5344CB8AC3E}">
        <p14:creationId xmlns:p14="http://schemas.microsoft.com/office/powerpoint/2010/main" val="37041962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D2968A-FB43-DECE-F278-5E3F110BD718}"/>
              </a:ext>
            </a:extLst>
          </p:cNvPr>
          <p:cNvSpPr>
            <a:spLocks noGrp="1"/>
          </p:cNvSpPr>
          <p:nvPr>
            <p:ph type="title"/>
          </p:nvPr>
        </p:nvSpPr>
        <p:spPr/>
        <p:txBody>
          <a:bodyPr/>
          <a:lstStyle/>
          <a:p>
            <a:r>
              <a:rPr lang="it-IT" dirty="0"/>
              <a:t>Risorse materiali: i beni pubblici</a:t>
            </a:r>
          </a:p>
        </p:txBody>
      </p:sp>
      <p:sp>
        <p:nvSpPr>
          <p:cNvPr id="3" name="Segnaposto contenuto 2">
            <a:extLst>
              <a:ext uri="{FF2B5EF4-FFF2-40B4-BE49-F238E27FC236}">
                <a16:creationId xmlns:a16="http://schemas.microsoft.com/office/drawing/2014/main" id="{792314E1-9A50-B54A-2B1C-10012F59E7F7}"/>
              </a:ext>
            </a:extLst>
          </p:cNvPr>
          <p:cNvSpPr>
            <a:spLocks noGrp="1"/>
          </p:cNvSpPr>
          <p:nvPr>
            <p:ph idx="1"/>
          </p:nvPr>
        </p:nvSpPr>
        <p:spPr/>
        <p:txBody>
          <a:bodyPr>
            <a:normAutofit lnSpcReduction="10000"/>
          </a:bodyPr>
          <a:lstStyle/>
          <a:p>
            <a:pPr marL="0" indent="0" algn="just">
              <a:buNone/>
            </a:pPr>
            <a:r>
              <a:rPr lang="it-IT" sz="3600" dirty="0"/>
              <a:t>Sono </a:t>
            </a:r>
            <a:r>
              <a:rPr lang="it-IT" sz="3600" dirty="0">
                <a:solidFill>
                  <a:srgbClr val="FF0000"/>
                </a:solidFill>
              </a:rPr>
              <a:t>i beni</a:t>
            </a:r>
            <a:r>
              <a:rPr lang="it-IT" sz="3600" dirty="0"/>
              <a:t>, mobili e immobili, di cui sono </a:t>
            </a:r>
            <a:r>
              <a:rPr lang="it-IT" sz="3600" dirty="0">
                <a:solidFill>
                  <a:srgbClr val="FF0000"/>
                </a:solidFill>
              </a:rPr>
              <a:t>proprietari</a:t>
            </a:r>
            <a:r>
              <a:rPr lang="it-IT" sz="3600" dirty="0"/>
              <a:t> lo </a:t>
            </a:r>
            <a:r>
              <a:rPr lang="it-IT" sz="3600" dirty="0">
                <a:solidFill>
                  <a:srgbClr val="FF0000"/>
                </a:solidFill>
              </a:rPr>
              <a:t>Stato</a:t>
            </a:r>
            <a:r>
              <a:rPr lang="it-IT" sz="3600" dirty="0"/>
              <a:t> e gli </a:t>
            </a:r>
            <a:r>
              <a:rPr lang="it-IT" sz="3600" dirty="0">
                <a:solidFill>
                  <a:srgbClr val="FF0000"/>
                </a:solidFill>
              </a:rPr>
              <a:t>enti pubblici</a:t>
            </a:r>
            <a:r>
              <a:rPr lang="it-IT" sz="3600" dirty="0"/>
              <a:t>, territoriali e non. </a:t>
            </a:r>
          </a:p>
          <a:p>
            <a:pPr marL="0" indent="0" algn="just">
              <a:buNone/>
            </a:pPr>
            <a:r>
              <a:rPr lang="it-IT" sz="3600" dirty="0"/>
              <a:t>Il codice civile classifica e definisce le categorie tradizionali – beni demaniali, beni patrimoniali indisponibili, beni patrimoniali disponibili – in cui si articola questa tipologia di beni.  </a:t>
            </a:r>
          </a:p>
        </p:txBody>
      </p:sp>
    </p:spTree>
    <p:extLst>
      <p:ext uri="{BB962C8B-B14F-4D97-AF65-F5344CB8AC3E}">
        <p14:creationId xmlns:p14="http://schemas.microsoft.com/office/powerpoint/2010/main" val="225097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16FE9D-935C-0634-994A-DEEED814D54F}"/>
              </a:ext>
            </a:extLst>
          </p:cNvPr>
          <p:cNvSpPr>
            <a:spLocks noGrp="1"/>
          </p:cNvSpPr>
          <p:nvPr>
            <p:ph type="title"/>
          </p:nvPr>
        </p:nvSpPr>
        <p:spPr/>
        <p:txBody>
          <a:bodyPr/>
          <a:lstStyle/>
          <a:p>
            <a:r>
              <a:rPr lang="it-IT" dirty="0"/>
              <a:t>Beni </a:t>
            </a:r>
            <a:r>
              <a:rPr lang="it-IT" dirty="0">
                <a:solidFill>
                  <a:srgbClr val="FF0000"/>
                </a:solidFill>
              </a:rPr>
              <a:t>demaniali</a:t>
            </a:r>
            <a:endParaRPr lang="it-IT" dirty="0"/>
          </a:p>
        </p:txBody>
      </p:sp>
      <p:sp>
        <p:nvSpPr>
          <p:cNvPr id="3" name="Segnaposto contenuto 2">
            <a:extLst>
              <a:ext uri="{FF2B5EF4-FFF2-40B4-BE49-F238E27FC236}">
                <a16:creationId xmlns:a16="http://schemas.microsoft.com/office/drawing/2014/main" id="{5E5505B5-7AAD-7E1F-CC0D-4A37A37E71A6}"/>
              </a:ext>
            </a:extLst>
          </p:cNvPr>
          <p:cNvSpPr>
            <a:spLocks noGrp="1"/>
          </p:cNvSpPr>
          <p:nvPr>
            <p:ph idx="1"/>
          </p:nvPr>
        </p:nvSpPr>
        <p:spPr/>
        <p:txBody>
          <a:bodyPr>
            <a:normAutofit lnSpcReduction="10000"/>
          </a:bodyPr>
          <a:lstStyle/>
          <a:p>
            <a:pPr marL="0" indent="0" algn="just">
              <a:buNone/>
            </a:pPr>
            <a:r>
              <a:rPr lang="it-IT" dirty="0">
                <a:solidFill>
                  <a:srgbClr val="FF0000"/>
                </a:solidFill>
              </a:rPr>
              <a:t>Demanio necessario</a:t>
            </a:r>
            <a:r>
              <a:rPr lang="it-IT" dirty="0"/>
              <a:t>: Il lido del mare, la spiaggia, le rade, i porti, i fiumi, i torrenti, tutte le acque definite pubbliche dalla legge , nonché le opere destinate alla difesa nazionale.  </a:t>
            </a:r>
          </a:p>
          <a:p>
            <a:pPr marL="0" indent="0" algn="just">
              <a:buNone/>
            </a:pPr>
            <a:r>
              <a:rPr lang="it-IT" dirty="0">
                <a:solidFill>
                  <a:srgbClr val="FF0000"/>
                </a:solidFill>
              </a:rPr>
              <a:t>Demanio eventuale: </a:t>
            </a:r>
            <a:r>
              <a:rPr lang="it-IT" dirty="0"/>
              <a:t>possono far parte del demanio le strade, le autostrade e le strade ferrate, gli aerodromi, gli acquedotti, gli immobili riconosciuti di interesse storico, archeologico e artistico a norma delle leggi in materia, le raccolte dei musei, delle pinacoteche, degli archivi, delle biblioteche. </a:t>
            </a:r>
          </a:p>
          <a:p>
            <a:pPr marL="0" indent="0" algn="just">
              <a:buNone/>
            </a:pPr>
            <a:endParaRPr lang="it-IT" dirty="0"/>
          </a:p>
        </p:txBody>
      </p:sp>
    </p:spTree>
    <p:extLst>
      <p:ext uri="{BB962C8B-B14F-4D97-AF65-F5344CB8AC3E}">
        <p14:creationId xmlns:p14="http://schemas.microsoft.com/office/powerpoint/2010/main" val="260138687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63BCF6-72CF-25E8-C507-8AA41B1685D3}"/>
              </a:ext>
            </a:extLst>
          </p:cNvPr>
          <p:cNvSpPr>
            <a:spLocks noGrp="1"/>
          </p:cNvSpPr>
          <p:nvPr>
            <p:ph type="title"/>
          </p:nvPr>
        </p:nvSpPr>
        <p:spPr/>
        <p:txBody>
          <a:bodyPr/>
          <a:lstStyle/>
          <a:p>
            <a:r>
              <a:rPr lang="it-IT" dirty="0"/>
              <a:t>Beni demaniali</a:t>
            </a:r>
          </a:p>
        </p:txBody>
      </p:sp>
      <p:sp>
        <p:nvSpPr>
          <p:cNvPr id="3" name="Segnaposto contenuto 2">
            <a:extLst>
              <a:ext uri="{FF2B5EF4-FFF2-40B4-BE49-F238E27FC236}">
                <a16:creationId xmlns:a16="http://schemas.microsoft.com/office/drawing/2014/main" id="{E524FF26-0460-C426-B020-4E4E2433109D}"/>
              </a:ext>
            </a:extLst>
          </p:cNvPr>
          <p:cNvSpPr>
            <a:spLocks noGrp="1"/>
          </p:cNvSpPr>
          <p:nvPr>
            <p:ph idx="1"/>
          </p:nvPr>
        </p:nvSpPr>
        <p:spPr/>
        <p:txBody>
          <a:bodyPr>
            <a:normAutofit fontScale="92500" lnSpcReduction="10000"/>
          </a:bodyPr>
          <a:lstStyle/>
          <a:p>
            <a:pPr marL="0" indent="0" algn="just">
              <a:buNone/>
            </a:pPr>
            <a:r>
              <a:rPr lang="it-IT" dirty="0"/>
              <a:t>I beni </a:t>
            </a:r>
            <a:r>
              <a:rPr lang="it-IT" dirty="0">
                <a:solidFill>
                  <a:srgbClr val="FF0000"/>
                </a:solidFill>
              </a:rPr>
              <a:t>demaniali</a:t>
            </a:r>
            <a:r>
              <a:rPr lang="it-IT" dirty="0"/>
              <a:t>: </a:t>
            </a:r>
          </a:p>
          <a:p>
            <a:pPr marL="514350" indent="-514350" algn="just">
              <a:buAutoNum type="alphaLcParenR"/>
            </a:pPr>
            <a:r>
              <a:rPr lang="it-IT" dirty="0"/>
              <a:t>non possono essere </a:t>
            </a:r>
            <a:r>
              <a:rPr lang="it-IT" dirty="0">
                <a:solidFill>
                  <a:srgbClr val="FF0000"/>
                </a:solidFill>
              </a:rPr>
              <a:t>usucapiti</a:t>
            </a:r>
            <a:r>
              <a:rPr lang="it-IT" dirty="0"/>
              <a:t>; </a:t>
            </a:r>
          </a:p>
          <a:p>
            <a:pPr marL="514350" indent="-514350" algn="just">
              <a:buAutoNum type="alphaLcParenR"/>
            </a:pPr>
            <a:r>
              <a:rPr lang="it-IT" dirty="0"/>
              <a:t>non vi si possono costituire </a:t>
            </a:r>
            <a:r>
              <a:rPr lang="it-IT" dirty="0">
                <a:solidFill>
                  <a:srgbClr val="FF0000"/>
                </a:solidFill>
              </a:rPr>
              <a:t>diritti a favore di terzi</a:t>
            </a:r>
            <a:r>
              <a:rPr lang="it-IT" dirty="0"/>
              <a:t>, salvo che la PA ne riconosca l’utilizzo attraverso </a:t>
            </a:r>
            <a:r>
              <a:rPr lang="it-IT" dirty="0">
                <a:solidFill>
                  <a:srgbClr val="FF0000"/>
                </a:solidFill>
              </a:rPr>
              <a:t>una specifica concessione</a:t>
            </a:r>
            <a:r>
              <a:rPr lang="it-IT" dirty="0"/>
              <a:t>, dietro pagamento di un canone. </a:t>
            </a:r>
          </a:p>
          <a:p>
            <a:pPr marL="514350" indent="-514350" algn="just">
              <a:buAutoNum type="alphaLcParenR"/>
            </a:pPr>
            <a:r>
              <a:rPr lang="it-IT" dirty="0"/>
              <a:t>possono essere </a:t>
            </a:r>
            <a:r>
              <a:rPr lang="it-IT" dirty="0">
                <a:solidFill>
                  <a:srgbClr val="FF0000"/>
                </a:solidFill>
              </a:rPr>
              <a:t>sdemanializzati</a:t>
            </a:r>
            <a:r>
              <a:rPr lang="it-IT" dirty="0"/>
              <a:t>, e così ricondotti al patrimonio indisponibile o disponibile dello Stato. Ciò è accaduto ogni qual volta lo Stato li ha «patrimonializzati», in particolare a partire dagli ani Novanta, per poterli vendere a privati. </a:t>
            </a:r>
          </a:p>
        </p:txBody>
      </p:sp>
    </p:spTree>
    <p:extLst>
      <p:ext uri="{BB962C8B-B14F-4D97-AF65-F5344CB8AC3E}">
        <p14:creationId xmlns:p14="http://schemas.microsoft.com/office/powerpoint/2010/main" val="12171723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F1D527-113D-0F97-11B6-33CDC49CA791}"/>
              </a:ext>
            </a:extLst>
          </p:cNvPr>
          <p:cNvSpPr>
            <a:spLocks noGrp="1"/>
          </p:cNvSpPr>
          <p:nvPr>
            <p:ph type="title"/>
          </p:nvPr>
        </p:nvSpPr>
        <p:spPr/>
        <p:txBody>
          <a:bodyPr/>
          <a:lstStyle/>
          <a:p>
            <a:r>
              <a:rPr lang="it-IT" dirty="0"/>
              <a:t>Beni patrimoniali indisponibili</a:t>
            </a:r>
          </a:p>
        </p:txBody>
      </p:sp>
      <p:sp>
        <p:nvSpPr>
          <p:cNvPr id="3" name="Segnaposto contenuto 2">
            <a:extLst>
              <a:ext uri="{FF2B5EF4-FFF2-40B4-BE49-F238E27FC236}">
                <a16:creationId xmlns:a16="http://schemas.microsoft.com/office/drawing/2014/main" id="{812CBA1E-5C55-0CB7-DD2F-666D23B6424D}"/>
              </a:ext>
            </a:extLst>
          </p:cNvPr>
          <p:cNvSpPr>
            <a:spLocks noGrp="1"/>
          </p:cNvSpPr>
          <p:nvPr>
            <p:ph idx="1"/>
          </p:nvPr>
        </p:nvSpPr>
        <p:spPr/>
        <p:txBody>
          <a:bodyPr>
            <a:normAutofit/>
          </a:bodyPr>
          <a:lstStyle/>
          <a:p>
            <a:pPr marL="0" indent="0">
              <a:buNone/>
            </a:pPr>
            <a:r>
              <a:rPr lang="it-IT" dirty="0"/>
              <a:t>E’ una categoria che ricomprende un novero molto più articolato di beni, le foreste, le miniere cave e torbiere, le caserme, gli armamenti etc. </a:t>
            </a:r>
          </a:p>
          <a:p>
            <a:pPr marL="0" indent="0">
              <a:buNone/>
            </a:pPr>
            <a:endParaRPr lang="it-IT" dirty="0"/>
          </a:p>
          <a:p>
            <a:pPr marL="0" indent="0" algn="just">
              <a:buNone/>
            </a:pPr>
            <a:r>
              <a:rPr lang="it-IT" dirty="0"/>
              <a:t>Sono </a:t>
            </a:r>
            <a:r>
              <a:rPr lang="it-IT" u="sng" dirty="0">
                <a:solidFill>
                  <a:srgbClr val="FF0000"/>
                </a:solidFill>
              </a:rPr>
              <a:t>inalienabili</a:t>
            </a:r>
            <a:r>
              <a:rPr lang="it-IT" dirty="0"/>
              <a:t>: </a:t>
            </a:r>
            <a:r>
              <a:rPr lang="it-IT" dirty="0">
                <a:solidFill>
                  <a:srgbClr val="FF0000"/>
                </a:solidFill>
              </a:rPr>
              <a:t>non possono essere sottratti alla loro destinazione </a:t>
            </a:r>
            <a:r>
              <a:rPr lang="it-IT" dirty="0"/>
              <a:t>se non nei modi previsti dalla legge. Il loro regime giuridico è molto simile a quello dei </a:t>
            </a:r>
            <a:r>
              <a:rPr lang="it-IT" dirty="0">
                <a:solidFill>
                  <a:srgbClr val="FF0000"/>
                </a:solidFill>
              </a:rPr>
              <a:t>beni demaniali</a:t>
            </a:r>
            <a:r>
              <a:rPr lang="it-IT" dirty="0"/>
              <a:t>. </a:t>
            </a:r>
          </a:p>
        </p:txBody>
      </p:sp>
    </p:spTree>
    <p:extLst>
      <p:ext uri="{BB962C8B-B14F-4D97-AF65-F5344CB8AC3E}">
        <p14:creationId xmlns:p14="http://schemas.microsoft.com/office/powerpoint/2010/main" val="153753022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27ADB8-EC3E-5111-9A89-576A067FE53E}"/>
              </a:ext>
            </a:extLst>
          </p:cNvPr>
          <p:cNvSpPr>
            <a:spLocks noGrp="1"/>
          </p:cNvSpPr>
          <p:nvPr>
            <p:ph type="title"/>
          </p:nvPr>
        </p:nvSpPr>
        <p:spPr/>
        <p:txBody>
          <a:bodyPr/>
          <a:lstStyle/>
          <a:p>
            <a:r>
              <a:rPr lang="it-IT" dirty="0"/>
              <a:t>Beni disponibili</a:t>
            </a:r>
          </a:p>
        </p:txBody>
      </p:sp>
      <p:sp>
        <p:nvSpPr>
          <p:cNvPr id="3" name="Segnaposto contenuto 2">
            <a:extLst>
              <a:ext uri="{FF2B5EF4-FFF2-40B4-BE49-F238E27FC236}">
                <a16:creationId xmlns:a16="http://schemas.microsoft.com/office/drawing/2014/main" id="{724BF195-2B97-E11C-671B-0C9F86BE6192}"/>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r>
              <a:rPr lang="it-IT" dirty="0"/>
              <a:t>Il bene disponibile della PA più rilevante è </a:t>
            </a:r>
            <a:r>
              <a:rPr lang="it-IT" dirty="0">
                <a:solidFill>
                  <a:srgbClr val="FF0000"/>
                </a:solidFill>
              </a:rPr>
              <a:t>il denaro</a:t>
            </a:r>
            <a:r>
              <a:rPr lang="it-IT" dirty="0"/>
              <a:t>, anche se nel bilancio dell’ente ci sono precisi vincoli di utilizzazione. </a:t>
            </a:r>
          </a:p>
          <a:p>
            <a:pPr marL="0" indent="0">
              <a:buNone/>
            </a:pPr>
            <a:endParaRPr lang="it-IT" dirty="0"/>
          </a:p>
          <a:p>
            <a:pPr marL="0" indent="0">
              <a:buNone/>
            </a:pPr>
            <a:endParaRPr lang="it-IT" dirty="0"/>
          </a:p>
        </p:txBody>
      </p:sp>
    </p:spTree>
    <p:extLst>
      <p:ext uri="{BB962C8B-B14F-4D97-AF65-F5344CB8AC3E}">
        <p14:creationId xmlns:p14="http://schemas.microsoft.com/office/powerpoint/2010/main" val="1118317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589357-0A58-3728-2906-E03D1DAEC9E5}"/>
              </a:ext>
            </a:extLst>
          </p:cNvPr>
          <p:cNvSpPr>
            <a:spLocks noGrp="1"/>
          </p:cNvSpPr>
          <p:nvPr>
            <p:ph type="title"/>
          </p:nvPr>
        </p:nvSpPr>
        <p:spPr/>
        <p:txBody>
          <a:bodyPr/>
          <a:lstStyle/>
          <a:p>
            <a:r>
              <a:rPr lang="it-IT" dirty="0"/>
              <a:t>Beni comuni urbani</a:t>
            </a:r>
          </a:p>
        </p:txBody>
      </p:sp>
      <p:sp>
        <p:nvSpPr>
          <p:cNvPr id="3" name="Segnaposto contenuto 2">
            <a:extLst>
              <a:ext uri="{FF2B5EF4-FFF2-40B4-BE49-F238E27FC236}">
                <a16:creationId xmlns:a16="http://schemas.microsoft.com/office/drawing/2014/main" id="{DA7C8540-D0D1-2CB1-6E91-1BBD8D9D4FE6}"/>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r>
              <a:rPr lang="it-IT" dirty="0"/>
              <a:t>Sono beni la cui cura, rigenerazione e manutenzione è disciplinata da </a:t>
            </a:r>
            <a:r>
              <a:rPr lang="it-IT" dirty="0">
                <a:solidFill>
                  <a:srgbClr val="FF0000"/>
                </a:solidFill>
              </a:rPr>
              <a:t>appositi regolamenti comunali </a:t>
            </a:r>
            <a:r>
              <a:rPr lang="it-IT" dirty="0"/>
              <a:t>(art. 118 c. 2 e c. 4 Cost.)</a:t>
            </a:r>
          </a:p>
        </p:txBody>
      </p:sp>
    </p:spTree>
    <p:extLst>
      <p:ext uri="{BB962C8B-B14F-4D97-AF65-F5344CB8AC3E}">
        <p14:creationId xmlns:p14="http://schemas.microsoft.com/office/powerpoint/2010/main" val="3105387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6F226F-FBE1-359B-B5E0-605E9AF2D660}"/>
              </a:ext>
            </a:extLst>
          </p:cNvPr>
          <p:cNvSpPr>
            <a:spLocks noGrp="1"/>
          </p:cNvSpPr>
          <p:nvPr>
            <p:ph type="title"/>
          </p:nvPr>
        </p:nvSpPr>
        <p:spPr/>
        <p:txBody>
          <a:bodyPr/>
          <a:lstStyle/>
          <a:p>
            <a:r>
              <a:rPr lang="it-IT" dirty="0"/>
              <a:t>Principio di legalità e organismo di diritto pubblico </a:t>
            </a:r>
          </a:p>
        </p:txBody>
      </p:sp>
      <p:sp>
        <p:nvSpPr>
          <p:cNvPr id="3" name="Segnaposto contenuto 2">
            <a:extLst>
              <a:ext uri="{FF2B5EF4-FFF2-40B4-BE49-F238E27FC236}">
                <a16:creationId xmlns:a16="http://schemas.microsoft.com/office/drawing/2014/main" id="{1B924911-AFC6-221D-20A5-0AEF209D6B11}"/>
              </a:ext>
            </a:extLst>
          </p:cNvPr>
          <p:cNvSpPr>
            <a:spLocks noGrp="1"/>
          </p:cNvSpPr>
          <p:nvPr>
            <p:ph idx="1"/>
          </p:nvPr>
        </p:nvSpPr>
        <p:spPr/>
        <p:txBody>
          <a:bodyPr>
            <a:normAutofit fontScale="70000" lnSpcReduction="20000"/>
          </a:bodyPr>
          <a:lstStyle/>
          <a:p>
            <a:pPr marL="0" indent="0" algn="just">
              <a:buNone/>
            </a:pPr>
            <a:r>
              <a:rPr lang="it-IT" dirty="0"/>
              <a:t>L’organismo di diritto pubblico è un soggetto formalmente privato che a certi fini, in particolare per la conclusione di contratti pubblici, è </a:t>
            </a:r>
            <a:r>
              <a:rPr lang="it-IT" dirty="0">
                <a:solidFill>
                  <a:srgbClr val="FF0000"/>
                </a:solidFill>
              </a:rPr>
              <a:t>dalla legge </a:t>
            </a:r>
            <a:r>
              <a:rPr lang="it-IT" dirty="0"/>
              <a:t>trattato come pubblica amministrazione. </a:t>
            </a:r>
          </a:p>
          <a:p>
            <a:pPr marL="0" indent="0" algn="just">
              <a:buNone/>
            </a:pPr>
            <a:r>
              <a:rPr lang="it-IT" dirty="0"/>
              <a:t>La normativa sui contratti pubblici (appalti etc.) è una normativa di derivazione </a:t>
            </a:r>
            <a:r>
              <a:rPr lang="it-IT" dirty="0" err="1"/>
              <a:t>eurounitaria</a:t>
            </a:r>
            <a:r>
              <a:rPr lang="it-IT" dirty="0"/>
              <a:t>, che si applica anche a soggetti di diritto privato se presentano tutti i seguenti requisiti: </a:t>
            </a:r>
          </a:p>
          <a:p>
            <a:pPr marL="514350" indent="-514350" algn="just">
              <a:buAutoNum type="arabicParenR"/>
            </a:pPr>
            <a:r>
              <a:rPr lang="it-IT" dirty="0"/>
              <a:t>Hanno la </a:t>
            </a:r>
            <a:r>
              <a:rPr lang="it-IT" dirty="0">
                <a:solidFill>
                  <a:srgbClr val="FF0000"/>
                </a:solidFill>
              </a:rPr>
              <a:t>personalità giuridica </a:t>
            </a:r>
            <a:r>
              <a:rPr lang="it-IT" dirty="0"/>
              <a:t>(es. la società per azioni); </a:t>
            </a:r>
          </a:p>
          <a:p>
            <a:pPr marL="514350" indent="-514350" algn="just">
              <a:buAutoNum type="arabicParenR"/>
            </a:pPr>
            <a:r>
              <a:rPr lang="it-IT" dirty="0"/>
              <a:t>Soddisfano </a:t>
            </a:r>
            <a:r>
              <a:rPr lang="it-IT" dirty="0">
                <a:solidFill>
                  <a:srgbClr val="FF0000"/>
                </a:solidFill>
              </a:rPr>
              <a:t>bisogni di interesse generale</a:t>
            </a:r>
            <a:r>
              <a:rPr lang="it-IT" dirty="0"/>
              <a:t>; </a:t>
            </a:r>
          </a:p>
          <a:p>
            <a:pPr marL="514350" indent="-514350" algn="just">
              <a:buAutoNum type="arabicParenR"/>
            </a:pPr>
            <a:r>
              <a:rPr lang="it-IT" dirty="0"/>
              <a:t>Mediante un’attività priva di </a:t>
            </a:r>
            <a:r>
              <a:rPr lang="it-IT" dirty="0">
                <a:solidFill>
                  <a:srgbClr val="FF0000"/>
                </a:solidFill>
              </a:rPr>
              <a:t>carattere commerciale o industriale </a:t>
            </a:r>
            <a:r>
              <a:rPr lang="it-IT" dirty="0"/>
              <a:t>e </a:t>
            </a:r>
            <a:r>
              <a:rPr lang="it-IT" dirty="0">
                <a:solidFill>
                  <a:srgbClr val="FF0000"/>
                </a:solidFill>
              </a:rPr>
              <a:t>finanziata in modo maggioritario dallo stato</a:t>
            </a:r>
            <a:r>
              <a:rPr lang="it-IT" dirty="0"/>
              <a:t>, dagli </a:t>
            </a:r>
            <a:r>
              <a:rPr lang="it-IT" dirty="0">
                <a:solidFill>
                  <a:srgbClr val="FF0000"/>
                </a:solidFill>
              </a:rPr>
              <a:t>enti pubblici territoriali</a:t>
            </a:r>
            <a:r>
              <a:rPr lang="it-IT" dirty="0"/>
              <a:t> o da altri </a:t>
            </a:r>
            <a:r>
              <a:rPr lang="it-IT" dirty="0">
                <a:solidFill>
                  <a:srgbClr val="FF0000"/>
                </a:solidFill>
              </a:rPr>
              <a:t>organismi di diritto pubblico, </a:t>
            </a:r>
            <a:r>
              <a:rPr lang="it-IT" dirty="0"/>
              <a:t>oppure la cui gestione sia soggetta </a:t>
            </a:r>
            <a:r>
              <a:rPr lang="it-IT" dirty="0">
                <a:solidFill>
                  <a:srgbClr val="FF0000"/>
                </a:solidFill>
              </a:rPr>
              <a:t>al controllo </a:t>
            </a:r>
            <a:r>
              <a:rPr lang="it-IT" dirty="0"/>
              <a:t>di questi ultimi, oppure il cui organo di amministrazione, gestione e vigilanza sia costituito da membri dei quali più della metà </a:t>
            </a:r>
            <a:r>
              <a:rPr lang="it-IT" dirty="0">
                <a:solidFill>
                  <a:srgbClr val="FF0000"/>
                </a:solidFill>
              </a:rPr>
              <a:t>designati dallo stato</a:t>
            </a:r>
            <a:r>
              <a:rPr lang="it-IT" dirty="0"/>
              <a:t>, dagli </a:t>
            </a:r>
            <a:r>
              <a:rPr lang="it-IT" dirty="0">
                <a:solidFill>
                  <a:srgbClr val="FF0000"/>
                </a:solidFill>
              </a:rPr>
              <a:t>enti pubblici territoriali</a:t>
            </a:r>
            <a:r>
              <a:rPr lang="it-IT" dirty="0"/>
              <a:t> o da </a:t>
            </a:r>
            <a:r>
              <a:rPr lang="it-IT" dirty="0">
                <a:solidFill>
                  <a:srgbClr val="FF0000"/>
                </a:solidFill>
              </a:rPr>
              <a:t>altri organismi di diritto pubblico</a:t>
            </a:r>
            <a:r>
              <a:rPr lang="it-IT" dirty="0"/>
              <a:t>: v. art. 1, c. 1, lett., e, </a:t>
            </a:r>
            <a:r>
              <a:rPr lang="it-IT" dirty="0" err="1"/>
              <a:t>all</a:t>
            </a:r>
            <a:r>
              <a:rPr lang="it-IT" dirty="0"/>
              <a:t> 1, d. lgs. 36/2023). </a:t>
            </a:r>
          </a:p>
        </p:txBody>
      </p:sp>
    </p:spTree>
    <p:extLst>
      <p:ext uri="{BB962C8B-B14F-4D97-AF65-F5344CB8AC3E}">
        <p14:creationId xmlns:p14="http://schemas.microsoft.com/office/powerpoint/2010/main" val="29669995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CA7DB5-2608-3E7F-BD90-DE6E1C1F47D8}"/>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56A3F527-0DDB-A25B-DF97-4AF521C5CDC1}"/>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ATTIVITA’ CONTRATTUALE DELLA PA</a:t>
            </a:r>
          </a:p>
        </p:txBody>
      </p:sp>
    </p:spTree>
    <p:extLst>
      <p:ext uri="{BB962C8B-B14F-4D97-AF65-F5344CB8AC3E}">
        <p14:creationId xmlns:p14="http://schemas.microsoft.com/office/powerpoint/2010/main" val="7687918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57129E-C897-8BCD-F388-008F981AACBB}"/>
              </a:ext>
            </a:extLst>
          </p:cNvPr>
          <p:cNvSpPr>
            <a:spLocks noGrp="1"/>
          </p:cNvSpPr>
          <p:nvPr>
            <p:ph type="title"/>
          </p:nvPr>
        </p:nvSpPr>
        <p:spPr/>
        <p:txBody>
          <a:bodyPr/>
          <a:lstStyle/>
          <a:p>
            <a:r>
              <a:rPr lang="it-IT" dirty="0"/>
              <a:t>Attività </a:t>
            </a:r>
            <a:r>
              <a:rPr lang="it-IT"/>
              <a:t>contrattuale della PA</a:t>
            </a:r>
          </a:p>
        </p:txBody>
      </p:sp>
      <p:sp>
        <p:nvSpPr>
          <p:cNvPr id="3" name="Segnaposto contenuto 2">
            <a:extLst>
              <a:ext uri="{FF2B5EF4-FFF2-40B4-BE49-F238E27FC236}">
                <a16:creationId xmlns:a16="http://schemas.microsoft.com/office/drawing/2014/main" id="{FF642F4B-C365-802D-CA27-C6996FDC246C}"/>
              </a:ext>
            </a:extLst>
          </p:cNvPr>
          <p:cNvSpPr>
            <a:spLocks noGrp="1"/>
          </p:cNvSpPr>
          <p:nvPr>
            <p:ph idx="1"/>
          </p:nvPr>
        </p:nvSpPr>
        <p:spPr/>
        <p:txBody>
          <a:bodyPr/>
          <a:lstStyle/>
          <a:p>
            <a:pPr marL="0" indent="0" algn="just">
              <a:buNone/>
            </a:pPr>
            <a:r>
              <a:rPr lang="it-IT" dirty="0"/>
              <a:t>La PA può contare, oltre che sui propri beni, anche </a:t>
            </a:r>
            <a:r>
              <a:rPr lang="it-IT" dirty="0">
                <a:solidFill>
                  <a:srgbClr val="FF0000"/>
                </a:solidFill>
              </a:rPr>
              <a:t>sulle prestazioni </a:t>
            </a:r>
            <a:r>
              <a:rPr lang="it-IT" dirty="0"/>
              <a:t>che non è in grado di reperire al proprio interno, che possono consistere in </a:t>
            </a:r>
            <a:r>
              <a:rPr lang="it-IT" dirty="0">
                <a:solidFill>
                  <a:srgbClr val="FF0000"/>
                </a:solidFill>
              </a:rPr>
              <a:t>forniture, lavori pubblici o servizi </a:t>
            </a:r>
            <a:r>
              <a:rPr lang="it-IT" dirty="0"/>
              <a:t>prestati da parte di soggetti privati in seguito alla stipulazione di contratti. </a:t>
            </a:r>
          </a:p>
          <a:p>
            <a:pPr marL="0" indent="0" algn="just">
              <a:buNone/>
            </a:pPr>
            <a:r>
              <a:rPr lang="it-IT" dirty="0"/>
              <a:t>La PA infatti non agisce solo mediante le </a:t>
            </a:r>
            <a:r>
              <a:rPr lang="it-IT" dirty="0">
                <a:solidFill>
                  <a:srgbClr val="FF0000"/>
                </a:solidFill>
              </a:rPr>
              <a:t>prerogative speciali </a:t>
            </a:r>
            <a:r>
              <a:rPr lang="it-IT" dirty="0"/>
              <a:t>che la legge gli riconosce (l’esercizio di poteri autoritativi), ma può porre in essere </a:t>
            </a:r>
            <a:r>
              <a:rPr lang="it-IT" dirty="0">
                <a:solidFill>
                  <a:srgbClr val="FF0000"/>
                </a:solidFill>
              </a:rPr>
              <a:t>atti di diritto comune</a:t>
            </a:r>
            <a:r>
              <a:rPr lang="it-IT" dirty="0"/>
              <a:t>. </a:t>
            </a:r>
          </a:p>
        </p:txBody>
      </p:sp>
    </p:spTree>
    <p:extLst>
      <p:ext uri="{BB962C8B-B14F-4D97-AF65-F5344CB8AC3E}">
        <p14:creationId xmlns:p14="http://schemas.microsoft.com/office/powerpoint/2010/main" val="25531982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1FB004-73EE-DF91-4B62-03C821F89D69}"/>
              </a:ext>
            </a:extLst>
          </p:cNvPr>
          <p:cNvSpPr>
            <a:spLocks noGrp="1"/>
          </p:cNvSpPr>
          <p:nvPr>
            <p:ph type="title"/>
          </p:nvPr>
        </p:nvSpPr>
        <p:spPr/>
        <p:txBody>
          <a:bodyPr>
            <a:normAutofit fontScale="90000"/>
          </a:bodyPr>
          <a:lstStyle/>
          <a:p>
            <a:r>
              <a:rPr lang="it-IT" dirty="0"/>
              <a:t/>
            </a:r>
            <a:br>
              <a:rPr lang="it-IT" dirty="0"/>
            </a:br>
            <a:r>
              <a:rPr lang="it-IT" dirty="0"/>
              <a:t>procedimenti ad evidenza pubblica. </a:t>
            </a:r>
            <a:br>
              <a:rPr lang="it-IT" dirty="0"/>
            </a:br>
            <a:endParaRPr lang="it-IT" dirty="0"/>
          </a:p>
        </p:txBody>
      </p:sp>
      <p:sp>
        <p:nvSpPr>
          <p:cNvPr id="3" name="Segnaposto contenuto 2">
            <a:extLst>
              <a:ext uri="{FF2B5EF4-FFF2-40B4-BE49-F238E27FC236}">
                <a16:creationId xmlns:a16="http://schemas.microsoft.com/office/drawing/2014/main" id="{A175F2FD-A230-9F59-FD93-0AD140B39C63}"/>
              </a:ext>
            </a:extLst>
          </p:cNvPr>
          <p:cNvSpPr>
            <a:spLocks noGrp="1"/>
          </p:cNvSpPr>
          <p:nvPr>
            <p:ph idx="1"/>
          </p:nvPr>
        </p:nvSpPr>
        <p:spPr/>
        <p:txBody>
          <a:bodyPr>
            <a:normAutofit/>
          </a:bodyPr>
          <a:lstStyle/>
          <a:p>
            <a:pPr marL="0" indent="0" algn="just">
              <a:buNone/>
            </a:pPr>
            <a:r>
              <a:rPr lang="it-IT" dirty="0"/>
              <a:t>In base ai principi di legalità, imparzialità e buona andamento, la PA non è libera nella scelta del contraente, ma deve osservare </a:t>
            </a:r>
            <a:r>
              <a:rPr lang="it-IT" dirty="0">
                <a:solidFill>
                  <a:srgbClr val="FF0000"/>
                </a:solidFill>
              </a:rPr>
              <a:t>procedimenti ad evidenza pubblica. </a:t>
            </a:r>
          </a:p>
          <a:p>
            <a:pPr marL="0" indent="0" algn="just">
              <a:buNone/>
            </a:pPr>
            <a:r>
              <a:rPr lang="it-IT" dirty="0"/>
              <a:t>Questi procedimenti sono disciplinati dalla legge, che ha recepito alcune direttive UE volte a dare principi e regole comuni in tutti i Paesi membri, a </a:t>
            </a:r>
            <a:r>
              <a:rPr lang="it-IT" dirty="0">
                <a:solidFill>
                  <a:srgbClr val="FF0000"/>
                </a:solidFill>
              </a:rPr>
              <a:t>garanzia della concorrenza</a:t>
            </a:r>
            <a:r>
              <a:rPr lang="it-IT" dirty="0"/>
              <a:t>. </a:t>
            </a:r>
          </a:p>
        </p:txBody>
      </p:sp>
    </p:spTree>
    <p:extLst>
      <p:ext uri="{BB962C8B-B14F-4D97-AF65-F5344CB8AC3E}">
        <p14:creationId xmlns:p14="http://schemas.microsoft.com/office/powerpoint/2010/main" val="42456700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C42119-5E47-6AE5-74F6-FF807073FEF0}"/>
              </a:ext>
            </a:extLst>
          </p:cNvPr>
          <p:cNvSpPr>
            <a:spLocks noGrp="1"/>
          </p:cNvSpPr>
          <p:nvPr>
            <p:ph type="title"/>
          </p:nvPr>
        </p:nvSpPr>
        <p:spPr/>
        <p:txBody>
          <a:bodyPr/>
          <a:lstStyle/>
          <a:p>
            <a:r>
              <a:rPr lang="it-IT" dirty="0"/>
              <a:t>Codice dei contratti pubblici (d. lgs. 36/2023)</a:t>
            </a:r>
          </a:p>
        </p:txBody>
      </p:sp>
      <p:sp>
        <p:nvSpPr>
          <p:cNvPr id="3" name="Segnaposto contenuto 2">
            <a:extLst>
              <a:ext uri="{FF2B5EF4-FFF2-40B4-BE49-F238E27FC236}">
                <a16:creationId xmlns:a16="http://schemas.microsoft.com/office/drawing/2014/main" id="{5FA216BF-C2DB-1436-66AC-1188748CC75D}"/>
              </a:ext>
            </a:extLst>
          </p:cNvPr>
          <p:cNvSpPr>
            <a:spLocks noGrp="1"/>
          </p:cNvSpPr>
          <p:nvPr>
            <p:ph idx="1"/>
          </p:nvPr>
        </p:nvSpPr>
        <p:spPr/>
        <p:txBody>
          <a:bodyPr/>
          <a:lstStyle/>
          <a:p>
            <a:pPr marL="0" indent="0" algn="just">
              <a:buNone/>
            </a:pPr>
            <a:r>
              <a:rPr lang="it-IT" dirty="0"/>
              <a:t>L’attività contrattuale della PA è distinta ordinariamente in due fasi, </a:t>
            </a:r>
            <a:r>
              <a:rPr lang="it-IT" dirty="0">
                <a:solidFill>
                  <a:srgbClr val="FF0000"/>
                </a:solidFill>
              </a:rPr>
              <a:t>una pubblicistica </a:t>
            </a:r>
            <a:r>
              <a:rPr lang="it-IT" dirty="0"/>
              <a:t>(lo svolgimento della procedura a evidenza pubblica, che serve a individuare il privato contraente) e </a:t>
            </a:r>
            <a:r>
              <a:rPr lang="it-IT" dirty="0">
                <a:solidFill>
                  <a:srgbClr val="FF0000"/>
                </a:solidFill>
              </a:rPr>
              <a:t>una privatistica</a:t>
            </a:r>
            <a:r>
              <a:rPr lang="it-IT" dirty="0"/>
              <a:t> (che consiste nell’esecuzione dell’attività contrattuale: quindi, a realizzare il lavoro, a prestare il servizio o ad effettuare la fornitura). </a:t>
            </a:r>
          </a:p>
        </p:txBody>
      </p:sp>
    </p:spTree>
    <p:extLst>
      <p:ext uri="{BB962C8B-B14F-4D97-AF65-F5344CB8AC3E}">
        <p14:creationId xmlns:p14="http://schemas.microsoft.com/office/powerpoint/2010/main" val="45656902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D05CC7-BA24-2E33-604E-D438CE8BAB9B}"/>
              </a:ext>
            </a:extLst>
          </p:cNvPr>
          <p:cNvSpPr>
            <a:spLocks noGrp="1"/>
          </p:cNvSpPr>
          <p:nvPr>
            <p:ph type="title"/>
          </p:nvPr>
        </p:nvSpPr>
        <p:spPr/>
        <p:txBody>
          <a:bodyPr/>
          <a:lstStyle/>
          <a:p>
            <a:r>
              <a:rPr lang="it-IT" dirty="0"/>
              <a:t>Fase pubblicistica</a:t>
            </a:r>
          </a:p>
        </p:txBody>
      </p:sp>
      <p:sp>
        <p:nvSpPr>
          <p:cNvPr id="3" name="Segnaposto contenuto 2">
            <a:extLst>
              <a:ext uri="{FF2B5EF4-FFF2-40B4-BE49-F238E27FC236}">
                <a16:creationId xmlns:a16="http://schemas.microsoft.com/office/drawing/2014/main" id="{26952C94-61A3-C6B9-A88C-03B810E1B286}"/>
              </a:ext>
            </a:extLst>
          </p:cNvPr>
          <p:cNvSpPr>
            <a:spLocks noGrp="1"/>
          </p:cNvSpPr>
          <p:nvPr>
            <p:ph idx="1"/>
          </p:nvPr>
        </p:nvSpPr>
        <p:spPr/>
        <p:txBody>
          <a:bodyPr/>
          <a:lstStyle/>
          <a:p>
            <a:pPr marL="0" indent="0">
              <a:buNone/>
            </a:pPr>
            <a:r>
              <a:rPr lang="it-IT" dirty="0"/>
              <a:t>Può consistere in: </a:t>
            </a:r>
          </a:p>
          <a:p>
            <a:pPr marL="514350" indent="-514350">
              <a:buAutoNum type="alphaLcParenR"/>
            </a:pPr>
            <a:r>
              <a:rPr lang="it-IT" dirty="0"/>
              <a:t>Una </a:t>
            </a:r>
            <a:r>
              <a:rPr lang="it-IT" dirty="0">
                <a:solidFill>
                  <a:srgbClr val="FF0000"/>
                </a:solidFill>
              </a:rPr>
              <a:t>procedura aperta</a:t>
            </a:r>
            <a:r>
              <a:rPr lang="it-IT" dirty="0"/>
              <a:t>, rivolta a sollecitare la partecipazione di </a:t>
            </a:r>
            <a:r>
              <a:rPr lang="it-IT" dirty="0">
                <a:solidFill>
                  <a:srgbClr val="FF0000"/>
                </a:solidFill>
              </a:rPr>
              <a:t>tutti gli operatori </a:t>
            </a:r>
            <a:r>
              <a:rPr lang="it-IT" dirty="0"/>
              <a:t>potenzialmente interessati; </a:t>
            </a:r>
          </a:p>
          <a:p>
            <a:pPr marL="514350" indent="-514350">
              <a:buAutoNum type="alphaLcParenR"/>
            </a:pPr>
            <a:r>
              <a:rPr lang="it-IT" dirty="0"/>
              <a:t>In una </a:t>
            </a:r>
            <a:r>
              <a:rPr lang="it-IT" dirty="0">
                <a:solidFill>
                  <a:srgbClr val="FF0000"/>
                </a:solidFill>
              </a:rPr>
              <a:t>procedura più ristretta</a:t>
            </a:r>
            <a:r>
              <a:rPr lang="it-IT" dirty="0"/>
              <a:t>, riservata a un </a:t>
            </a:r>
            <a:r>
              <a:rPr lang="it-IT" dirty="0">
                <a:solidFill>
                  <a:srgbClr val="FF0000"/>
                </a:solidFill>
              </a:rPr>
              <a:t>novero più limitato </a:t>
            </a:r>
            <a:r>
              <a:rPr lang="it-IT" dirty="0"/>
              <a:t>di partecipanti; </a:t>
            </a:r>
          </a:p>
          <a:p>
            <a:pPr marL="514350" indent="-514350">
              <a:buAutoNum type="alphaLcParenR"/>
            </a:pPr>
            <a:r>
              <a:rPr lang="it-IT" dirty="0"/>
              <a:t>In una </a:t>
            </a:r>
            <a:r>
              <a:rPr lang="it-IT" dirty="0">
                <a:solidFill>
                  <a:srgbClr val="FF0000"/>
                </a:solidFill>
              </a:rPr>
              <a:t>procedura negoziata</a:t>
            </a:r>
            <a:r>
              <a:rPr lang="it-IT" dirty="0"/>
              <a:t>, eccezionalmente da intraprendersi direttamente con </a:t>
            </a:r>
            <a:r>
              <a:rPr lang="it-IT" dirty="0">
                <a:solidFill>
                  <a:srgbClr val="FF0000"/>
                </a:solidFill>
              </a:rPr>
              <a:t>uno specifico operatore</a:t>
            </a:r>
            <a:r>
              <a:rPr lang="it-IT" dirty="0"/>
              <a:t>. </a:t>
            </a:r>
          </a:p>
          <a:p>
            <a:pPr marL="0" indent="0">
              <a:buNone/>
            </a:pPr>
            <a:endParaRPr lang="it-IT" dirty="0"/>
          </a:p>
        </p:txBody>
      </p:sp>
    </p:spTree>
    <p:extLst>
      <p:ext uri="{BB962C8B-B14F-4D97-AF65-F5344CB8AC3E}">
        <p14:creationId xmlns:p14="http://schemas.microsoft.com/office/powerpoint/2010/main" val="303800550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C22547-FEBD-B737-DA6C-0E5F82D4EDF6}"/>
              </a:ext>
            </a:extLst>
          </p:cNvPr>
          <p:cNvSpPr>
            <a:spLocks noGrp="1"/>
          </p:cNvSpPr>
          <p:nvPr>
            <p:ph type="title"/>
          </p:nvPr>
        </p:nvSpPr>
        <p:spPr/>
        <p:txBody>
          <a:bodyPr/>
          <a:lstStyle/>
          <a:p>
            <a:r>
              <a:rPr lang="it-IT" dirty="0"/>
              <a:t>Fase pubblicistica</a:t>
            </a:r>
          </a:p>
        </p:txBody>
      </p:sp>
      <p:sp>
        <p:nvSpPr>
          <p:cNvPr id="3" name="Segnaposto contenuto 2">
            <a:extLst>
              <a:ext uri="{FF2B5EF4-FFF2-40B4-BE49-F238E27FC236}">
                <a16:creationId xmlns:a16="http://schemas.microsoft.com/office/drawing/2014/main" id="{6FC5B084-6300-FD01-483C-D12890D92ECB}"/>
              </a:ext>
            </a:extLst>
          </p:cNvPr>
          <p:cNvSpPr>
            <a:spLocks noGrp="1"/>
          </p:cNvSpPr>
          <p:nvPr>
            <p:ph idx="1"/>
          </p:nvPr>
        </p:nvSpPr>
        <p:spPr/>
        <p:txBody>
          <a:bodyPr/>
          <a:lstStyle/>
          <a:p>
            <a:pPr marL="0" indent="0" algn="just">
              <a:buNone/>
            </a:pPr>
            <a:r>
              <a:rPr lang="it-IT" dirty="0"/>
              <a:t>La fase pubblicistica è di regola introdotta da una </a:t>
            </a:r>
            <a:r>
              <a:rPr lang="it-IT" dirty="0">
                <a:solidFill>
                  <a:srgbClr val="FF0000"/>
                </a:solidFill>
              </a:rPr>
              <a:t>determinazione a contrarre </a:t>
            </a:r>
            <a:r>
              <a:rPr lang="it-IT" dirty="0"/>
              <a:t>(l’atto con cui la PA sceglie di rivolgersi al mercato) e da un </a:t>
            </a:r>
            <a:r>
              <a:rPr lang="it-IT" dirty="0">
                <a:solidFill>
                  <a:srgbClr val="FF0000"/>
                </a:solidFill>
              </a:rPr>
              <a:t>bando di gara </a:t>
            </a:r>
            <a:r>
              <a:rPr lang="it-IT" dirty="0"/>
              <a:t>(o, nel caso di procedure ristrette, da un invito a partecipare), che costituisce la </a:t>
            </a:r>
            <a:r>
              <a:rPr lang="it-IT" dirty="0" err="1">
                <a:solidFill>
                  <a:srgbClr val="FF0000"/>
                </a:solidFill>
              </a:rPr>
              <a:t>lex</a:t>
            </a:r>
            <a:r>
              <a:rPr lang="it-IT" dirty="0">
                <a:solidFill>
                  <a:srgbClr val="FF0000"/>
                </a:solidFill>
              </a:rPr>
              <a:t> </a:t>
            </a:r>
            <a:r>
              <a:rPr lang="it-IT" dirty="0" err="1">
                <a:solidFill>
                  <a:srgbClr val="FF0000"/>
                </a:solidFill>
              </a:rPr>
              <a:t>specialis</a:t>
            </a:r>
            <a:r>
              <a:rPr lang="it-IT" dirty="0">
                <a:solidFill>
                  <a:srgbClr val="FF0000"/>
                </a:solidFill>
              </a:rPr>
              <a:t> </a:t>
            </a:r>
            <a:r>
              <a:rPr lang="it-IT" dirty="0"/>
              <a:t>della procedura, e fissa i </a:t>
            </a:r>
            <a:r>
              <a:rPr lang="it-IT" dirty="0">
                <a:solidFill>
                  <a:srgbClr val="FF0000"/>
                </a:solidFill>
              </a:rPr>
              <a:t>requisiti</a:t>
            </a:r>
            <a:r>
              <a:rPr lang="it-IT" dirty="0"/>
              <a:t> di partecipazione e i </a:t>
            </a:r>
            <a:r>
              <a:rPr lang="it-IT" dirty="0">
                <a:solidFill>
                  <a:srgbClr val="FF0000"/>
                </a:solidFill>
              </a:rPr>
              <a:t>criteri</a:t>
            </a:r>
            <a:r>
              <a:rPr lang="it-IT" dirty="0"/>
              <a:t> che la PA può utilizzare per aggiudicare il contratto (di norma, il criterio dell’offerta economicamente più vantaggiosa; in casi specifici, il criterio del prezzo più basso). </a:t>
            </a:r>
          </a:p>
        </p:txBody>
      </p:sp>
    </p:spTree>
    <p:extLst>
      <p:ext uri="{BB962C8B-B14F-4D97-AF65-F5344CB8AC3E}">
        <p14:creationId xmlns:p14="http://schemas.microsoft.com/office/powerpoint/2010/main" val="29767304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06C65B-4C19-B28F-961C-D75DBBF139AD}"/>
              </a:ext>
            </a:extLst>
          </p:cNvPr>
          <p:cNvSpPr>
            <a:spLocks noGrp="1"/>
          </p:cNvSpPr>
          <p:nvPr>
            <p:ph type="title"/>
          </p:nvPr>
        </p:nvSpPr>
        <p:spPr/>
        <p:txBody>
          <a:bodyPr/>
          <a:lstStyle/>
          <a:p>
            <a:r>
              <a:rPr lang="it-IT" dirty="0"/>
              <a:t>Fase privatistica</a:t>
            </a:r>
          </a:p>
        </p:txBody>
      </p:sp>
      <p:sp>
        <p:nvSpPr>
          <p:cNvPr id="3" name="Segnaposto contenuto 2">
            <a:extLst>
              <a:ext uri="{FF2B5EF4-FFF2-40B4-BE49-F238E27FC236}">
                <a16:creationId xmlns:a16="http://schemas.microsoft.com/office/drawing/2014/main" id="{CC9AC49D-5059-B03D-CEAD-474AA42C44AE}"/>
              </a:ext>
            </a:extLst>
          </p:cNvPr>
          <p:cNvSpPr>
            <a:spLocks noGrp="1"/>
          </p:cNvSpPr>
          <p:nvPr>
            <p:ph idx="1"/>
          </p:nvPr>
        </p:nvSpPr>
        <p:spPr/>
        <p:txBody>
          <a:bodyPr>
            <a:normAutofit fontScale="92500" lnSpcReduction="20000"/>
          </a:bodyPr>
          <a:lstStyle/>
          <a:p>
            <a:pPr marL="0" indent="0" algn="just">
              <a:buNone/>
            </a:pPr>
            <a:r>
              <a:rPr lang="it-IT" dirty="0"/>
              <a:t>Dopo l’aggiudicazione, passato un certo tempo, la PA e il privato vincitore </a:t>
            </a:r>
            <a:r>
              <a:rPr lang="it-IT" dirty="0">
                <a:solidFill>
                  <a:srgbClr val="FF0000"/>
                </a:solidFill>
              </a:rPr>
              <a:t>stipulano il contratto</a:t>
            </a:r>
            <a:r>
              <a:rPr lang="it-IT" dirty="0"/>
              <a:t>, aprendosi, quindi, la fase esecutiva. Pur trattandosi, come si è anticipato, di un rapporto negoziale, anche la fase esecutiva può risentire di peculiarità di disciplina dovute alla presenza, tra i contraenti, di </a:t>
            </a:r>
            <a:r>
              <a:rPr lang="it-IT" dirty="0">
                <a:solidFill>
                  <a:srgbClr val="FF0000"/>
                </a:solidFill>
              </a:rPr>
              <a:t>un soggetto che deve realizzare l’interesse pubblico </a:t>
            </a:r>
            <a:r>
              <a:rPr lang="it-IT" dirty="0"/>
              <a:t>(ad esempio, la legge prevede vari accorgimenti ad hoc per la </a:t>
            </a:r>
            <a:r>
              <a:rPr lang="it-IT" dirty="0">
                <a:solidFill>
                  <a:srgbClr val="FF0000"/>
                </a:solidFill>
              </a:rPr>
              <a:t>variazione dell’accordo, </a:t>
            </a:r>
            <a:r>
              <a:rPr lang="it-IT" dirty="0"/>
              <a:t>o circa l’esercizio pubblico di un </a:t>
            </a:r>
            <a:r>
              <a:rPr lang="it-IT" dirty="0">
                <a:solidFill>
                  <a:srgbClr val="FF0000"/>
                </a:solidFill>
              </a:rPr>
              <a:t>potere di recesso </a:t>
            </a:r>
            <a:r>
              <a:rPr lang="it-IT" dirty="0"/>
              <a:t>o per tutti i casi in cui sopraggiunga </a:t>
            </a:r>
            <a:r>
              <a:rPr lang="it-IT" dirty="0">
                <a:solidFill>
                  <a:srgbClr val="FF0000"/>
                </a:solidFill>
              </a:rPr>
              <a:t>la crisi dell’impresa privata </a:t>
            </a:r>
            <a:r>
              <a:rPr lang="it-IT" dirty="0"/>
              <a:t>e, con essa, il rischio che l’esecuzione contrattuale si arresti o venga pregiudicata). </a:t>
            </a:r>
          </a:p>
        </p:txBody>
      </p:sp>
    </p:spTree>
    <p:extLst>
      <p:ext uri="{BB962C8B-B14F-4D97-AF65-F5344CB8AC3E}">
        <p14:creationId xmlns:p14="http://schemas.microsoft.com/office/powerpoint/2010/main" val="33455053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C08BBF-2E13-A00C-8B7E-46C2982BCB52}"/>
              </a:ext>
            </a:extLst>
          </p:cNvPr>
          <p:cNvSpPr>
            <a:spLocks noGrp="1"/>
          </p:cNvSpPr>
          <p:nvPr>
            <p:ph type="title"/>
          </p:nvPr>
        </p:nvSpPr>
        <p:spPr/>
        <p:txBody>
          <a:bodyPr/>
          <a:lstStyle/>
          <a:p>
            <a:r>
              <a:rPr lang="it-IT" dirty="0"/>
              <a:t>Riparto di giurisdizione</a:t>
            </a:r>
          </a:p>
        </p:txBody>
      </p:sp>
      <p:sp>
        <p:nvSpPr>
          <p:cNvPr id="3" name="Segnaposto contenuto 2">
            <a:extLst>
              <a:ext uri="{FF2B5EF4-FFF2-40B4-BE49-F238E27FC236}">
                <a16:creationId xmlns:a16="http://schemas.microsoft.com/office/drawing/2014/main" id="{A12D0EFB-FC66-8563-33BC-E24CBE9DE8B9}"/>
              </a:ext>
            </a:extLst>
          </p:cNvPr>
          <p:cNvSpPr>
            <a:spLocks noGrp="1"/>
          </p:cNvSpPr>
          <p:nvPr>
            <p:ph idx="1"/>
          </p:nvPr>
        </p:nvSpPr>
        <p:spPr/>
        <p:txBody>
          <a:bodyPr>
            <a:normAutofit/>
          </a:bodyPr>
          <a:lstStyle/>
          <a:p>
            <a:pPr marL="0" indent="0" algn="just">
              <a:buNone/>
            </a:pPr>
            <a:r>
              <a:rPr lang="it-IT" sz="3600" dirty="0"/>
              <a:t>Di norma, la fase pubblicistica rientra nella giurisdizione del GA (potere di </a:t>
            </a:r>
            <a:r>
              <a:rPr lang="it-IT" sz="3600" dirty="0">
                <a:solidFill>
                  <a:srgbClr val="FF0000"/>
                </a:solidFill>
              </a:rPr>
              <a:t>annullare l’aggiudicazione illegittima</a:t>
            </a:r>
            <a:r>
              <a:rPr lang="it-IT" sz="3600" dirty="0"/>
              <a:t>, ma anche di </a:t>
            </a:r>
            <a:r>
              <a:rPr lang="it-IT" sz="3600" dirty="0">
                <a:solidFill>
                  <a:srgbClr val="FF0000"/>
                </a:solidFill>
              </a:rPr>
              <a:t>dichiarare l’inefficacia del contratto </a:t>
            </a:r>
            <a:r>
              <a:rPr lang="it-IT" sz="3600" dirty="0"/>
              <a:t>che fosse stato stipulato sulla base di essa); al giudice civile spettano quelle attinenti </a:t>
            </a:r>
            <a:r>
              <a:rPr lang="it-IT" sz="3600" dirty="0">
                <a:solidFill>
                  <a:srgbClr val="FF0000"/>
                </a:solidFill>
              </a:rPr>
              <a:t>alla fase esecutiva. </a:t>
            </a:r>
          </a:p>
        </p:txBody>
      </p:sp>
    </p:spTree>
    <p:extLst>
      <p:ext uri="{BB962C8B-B14F-4D97-AF65-F5344CB8AC3E}">
        <p14:creationId xmlns:p14="http://schemas.microsoft.com/office/powerpoint/2010/main" val="64566804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3F47EC-EABC-3BD9-E9DC-127CB782FC79}"/>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B17EBC2F-B6DC-D47C-979A-7D9A93CF0F91}"/>
              </a:ext>
            </a:extLst>
          </p:cNvPr>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a:p>
            <a:pPr marL="0" indent="0" algn="ctr">
              <a:buNone/>
            </a:pPr>
            <a:r>
              <a:rPr lang="it-IT" dirty="0"/>
              <a:t>LA RESPONSABILITA’ DELLA PA E DEI SUOI FUNZIONARI</a:t>
            </a:r>
          </a:p>
        </p:txBody>
      </p:sp>
    </p:spTree>
    <p:extLst>
      <p:ext uri="{BB962C8B-B14F-4D97-AF65-F5344CB8AC3E}">
        <p14:creationId xmlns:p14="http://schemas.microsoft.com/office/powerpoint/2010/main" val="27812935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623A19-E8BB-2516-9263-7F7913BEAC41}"/>
              </a:ext>
            </a:extLst>
          </p:cNvPr>
          <p:cNvSpPr>
            <a:spLocks noGrp="1"/>
          </p:cNvSpPr>
          <p:nvPr>
            <p:ph type="title"/>
          </p:nvPr>
        </p:nvSpPr>
        <p:spPr/>
        <p:txBody>
          <a:bodyPr/>
          <a:lstStyle/>
          <a:p>
            <a:r>
              <a:rPr lang="it-IT" dirty="0"/>
              <a:t>La responsabilità della PA</a:t>
            </a:r>
          </a:p>
        </p:txBody>
      </p:sp>
      <p:sp>
        <p:nvSpPr>
          <p:cNvPr id="3" name="Segnaposto contenuto 2">
            <a:extLst>
              <a:ext uri="{FF2B5EF4-FFF2-40B4-BE49-F238E27FC236}">
                <a16:creationId xmlns:a16="http://schemas.microsoft.com/office/drawing/2014/main" id="{682B218A-11DB-CEA1-B97F-ACDBC3B7BDCD}"/>
              </a:ext>
            </a:extLst>
          </p:cNvPr>
          <p:cNvSpPr>
            <a:spLocks noGrp="1"/>
          </p:cNvSpPr>
          <p:nvPr>
            <p:ph idx="1"/>
          </p:nvPr>
        </p:nvSpPr>
        <p:spPr/>
        <p:txBody>
          <a:bodyPr>
            <a:normAutofit lnSpcReduction="10000"/>
          </a:bodyPr>
          <a:lstStyle/>
          <a:p>
            <a:pPr marL="0" indent="0" algn="just">
              <a:buNone/>
            </a:pPr>
            <a:r>
              <a:rPr lang="it-IT" sz="3600" dirty="0"/>
              <a:t>Il soggetto privato è titolare dell’azione di condanna della PA per il </a:t>
            </a:r>
            <a:r>
              <a:rPr lang="it-IT" sz="3600" dirty="0">
                <a:solidFill>
                  <a:srgbClr val="FF0000"/>
                </a:solidFill>
              </a:rPr>
              <a:t>risarcimento del danno </a:t>
            </a:r>
            <a:r>
              <a:rPr lang="it-IT" sz="3600" dirty="0"/>
              <a:t>derivante da lesione di interesse legittimo. </a:t>
            </a:r>
          </a:p>
          <a:p>
            <a:pPr marL="0" indent="0" algn="just">
              <a:buNone/>
            </a:pPr>
            <a:r>
              <a:rPr lang="it-IT" sz="3600" dirty="0"/>
              <a:t>In origine si riteneva che di fronte all’esercizio unilaterale del </a:t>
            </a:r>
            <a:r>
              <a:rPr lang="it-IT" sz="3600" dirty="0">
                <a:solidFill>
                  <a:srgbClr val="FF0000"/>
                </a:solidFill>
              </a:rPr>
              <a:t>potere autoritativo e imperativo</a:t>
            </a:r>
            <a:r>
              <a:rPr lang="it-IT" sz="3600" dirty="0"/>
              <a:t>, l’interesse legittimo non fosse risarcibile</a:t>
            </a:r>
            <a:r>
              <a:rPr lang="it-IT" dirty="0"/>
              <a:t>. </a:t>
            </a:r>
          </a:p>
        </p:txBody>
      </p:sp>
    </p:spTree>
    <p:extLst>
      <p:ext uri="{BB962C8B-B14F-4D97-AF65-F5344CB8AC3E}">
        <p14:creationId xmlns:p14="http://schemas.microsoft.com/office/powerpoint/2010/main" val="4231785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F4AF46-1A57-F988-5521-9F8E9882348D}"/>
              </a:ext>
            </a:extLst>
          </p:cNvPr>
          <p:cNvSpPr>
            <a:spLocks noGrp="1"/>
          </p:cNvSpPr>
          <p:nvPr>
            <p:ph type="title"/>
          </p:nvPr>
        </p:nvSpPr>
        <p:spPr/>
        <p:txBody>
          <a:bodyPr>
            <a:normAutofit fontScale="90000"/>
          </a:bodyPr>
          <a:lstStyle/>
          <a:p>
            <a:r>
              <a:rPr lang="it-IT" dirty="0"/>
              <a:t>Principio di legalità e funzione amministrativa: svolgimento di </a:t>
            </a:r>
            <a:r>
              <a:rPr lang="it-IT" dirty="0">
                <a:solidFill>
                  <a:srgbClr val="FF0000"/>
                </a:solidFill>
              </a:rPr>
              <a:t>attività materiali</a:t>
            </a:r>
          </a:p>
        </p:txBody>
      </p:sp>
      <p:sp>
        <p:nvSpPr>
          <p:cNvPr id="3" name="Segnaposto contenuto 2">
            <a:extLst>
              <a:ext uri="{FF2B5EF4-FFF2-40B4-BE49-F238E27FC236}">
                <a16:creationId xmlns:a16="http://schemas.microsoft.com/office/drawing/2014/main" id="{D86BEDBD-96C7-548D-F5A1-78CC864CA9A8}"/>
              </a:ext>
            </a:extLst>
          </p:cNvPr>
          <p:cNvSpPr>
            <a:spLocks noGrp="1"/>
          </p:cNvSpPr>
          <p:nvPr>
            <p:ph idx="1"/>
          </p:nvPr>
        </p:nvSpPr>
        <p:spPr/>
        <p:txBody>
          <a:bodyPr/>
          <a:lstStyle/>
          <a:p>
            <a:pPr marL="0" indent="0" algn="just">
              <a:buNone/>
            </a:pPr>
            <a:r>
              <a:rPr lang="it-IT" dirty="0"/>
              <a:t>La legge regola le </a:t>
            </a:r>
            <a:r>
              <a:rPr lang="it-IT" dirty="0">
                <a:solidFill>
                  <a:srgbClr val="FF0000"/>
                </a:solidFill>
              </a:rPr>
              <a:t>funzioni amministrative </a:t>
            </a:r>
            <a:r>
              <a:rPr lang="it-IT" dirty="0"/>
              <a:t>che comportano lo svolgimento di attività materiali </a:t>
            </a:r>
          </a:p>
          <a:p>
            <a:pPr marL="0" indent="0" algn="just">
              <a:buNone/>
            </a:pPr>
            <a:r>
              <a:rPr lang="it-IT" dirty="0"/>
              <a:t>es. </a:t>
            </a:r>
          </a:p>
          <a:p>
            <a:pPr marL="514350" indent="-514350" algn="just">
              <a:buAutoNum type="arabicParenR"/>
            </a:pPr>
            <a:r>
              <a:rPr lang="it-IT" dirty="0"/>
              <a:t>Erogazione di </a:t>
            </a:r>
            <a:r>
              <a:rPr lang="it-IT" dirty="0">
                <a:solidFill>
                  <a:srgbClr val="FF0000"/>
                </a:solidFill>
              </a:rPr>
              <a:t>prestazioni</a:t>
            </a:r>
            <a:r>
              <a:rPr lang="it-IT" dirty="0"/>
              <a:t> a favore della collettività, come i servizi pubblici, istruzione, sanitari, assistenziali, di trasporto, distribuzione dell’acqua, energia elettrica e gas)</a:t>
            </a:r>
          </a:p>
          <a:p>
            <a:pPr marL="514350" indent="-514350" algn="just">
              <a:buAutoNum type="arabicParenR"/>
            </a:pPr>
            <a:r>
              <a:rPr lang="it-IT" dirty="0"/>
              <a:t>realizzazione di </a:t>
            </a:r>
            <a:r>
              <a:rPr lang="it-IT" dirty="0">
                <a:solidFill>
                  <a:srgbClr val="FF0000"/>
                </a:solidFill>
              </a:rPr>
              <a:t>opere e infrastrutture </a:t>
            </a:r>
            <a:r>
              <a:rPr lang="it-IT" dirty="0"/>
              <a:t>(ospedali, </a:t>
            </a:r>
            <a:r>
              <a:rPr lang="it-IT" dirty="0" err="1"/>
              <a:t>scuol</a:t>
            </a:r>
            <a:r>
              <a:rPr lang="it-IT" dirty="0"/>
              <a:t> etc.)</a:t>
            </a:r>
          </a:p>
        </p:txBody>
      </p:sp>
    </p:spTree>
    <p:extLst>
      <p:ext uri="{BB962C8B-B14F-4D97-AF65-F5344CB8AC3E}">
        <p14:creationId xmlns:p14="http://schemas.microsoft.com/office/powerpoint/2010/main" val="158686911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73CC3A-A9F1-D491-145C-7FB28A99E52A}"/>
              </a:ext>
            </a:extLst>
          </p:cNvPr>
          <p:cNvSpPr>
            <a:spLocks noGrp="1"/>
          </p:cNvSpPr>
          <p:nvPr>
            <p:ph type="title"/>
          </p:nvPr>
        </p:nvSpPr>
        <p:spPr/>
        <p:txBody>
          <a:bodyPr/>
          <a:lstStyle/>
          <a:p>
            <a:r>
              <a:rPr lang="it-IT" dirty="0"/>
              <a:t>La responsabilità della PA</a:t>
            </a:r>
          </a:p>
        </p:txBody>
      </p:sp>
      <p:sp>
        <p:nvSpPr>
          <p:cNvPr id="3" name="Segnaposto contenuto 2">
            <a:extLst>
              <a:ext uri="{FF2B5EF4-FFF2-40B4-BE49-F238E27FC236}">
                <a16:creationId xmlns:a16="http://schemas.microsoft.com/office/drawing/2014/main" id="{1C5B85C9-1532-7EE1-2D63-3F21AE2BC958}"/>
              </a:ext>
            </a:extLst>
          </p:cNvPr>
          <p:cNvSpPr>
            <a:spLocks noGrp="1"/>
          </p:cNvSpPr>
          <p:nvPr>
            <p:ph idx="1"/>
          </p:nvPr>
        </p:nvSpPr>
        <p:spPr/>
        <p:txBody>
          <a:bodyPr>
            <a:normAutofit lnSpcReduction="10000"/>
          </a:bodyPr>
          <a:lstStyle/>
          <a:p>
            <a:pPr marL="0" indent="0">
              <a:buNone/>
            </a:pPr>
            <a:endParaRPr lang="it-IT" dirty="0"/>
          </a:p>
          <a:p>
            <a:pPr marL="0" indent="0" algn="just">
              <a:buNone/>
            </a:pPr>
            <a:r>
              <a:rPr lang="it-IT" dirty="0"/>
              <a:t>In origine, solo l’interesse legittimo oppositivo era </a:t>
            </a:r>
            <a:r>
              <a:rPr lang="it-IT" dirty="0" smtClean="0"/>
              <a:t>risarcibile, in quanto l’annullamento del provvedimento che aveva «degradato» un diritto soggettivo ad interesse legittimo (es. il diritto del proprietario rispetto al provvedimento di espropriazione poi annullato) si </a:t>
            </a:r>
            <a:r>
              <a:rPr lang="it-IT" dirty="0" err="1" smtClean="0"/>
              <a:t>riespandeva</a:t>
            </a:r>
            <a:r>
              <a:rPr lang="it-IT" dirty="0"/>
              <a:t> </a:t>
            </a:r>
            <a:r>
              <a:rPr lang="it-IT" dirty="0" smtClean="0"/>
              <a:t>e ridiveniva diritto soggettivo. Con questo escamotage si riteneva quindi risarcibile l’interesse legittimo oppositivo. </a:t>
            </a:r>
            <a:endParaRPr lang="it-IT" dirty="0"/>
          </a:p>
          <a:p>
            <a:pPr marL="0" indent="0">
              <a:buNone/>
            </a:pPr>
            <a:endParaRPr lang="it-IT" dirty="0"/>
          </a:p>
        </p:txBody>
      </p:sp>
    </p:spTree>
    <p:extLst>
      <p:ext uri="{BB962C8B-B14F-4D97-AF65-F5344CB8AC3E}">
        <p14:creationId xmlns:p14="http://schemas.microsoft.com/office/powerpoint/2010/main" val="322128618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lgn="just">
              <a:buNone/>
            </a:pPr>
            <a:r>
              <a:rPr lang="it-IT" dirty="0"/>
              <a:t>Cassazione sezioni unite 500/1999 </a:t>
            </a:r>
            <a:r>
              <a:rPr lang="it-IT" dirty="0" smtClean="0"/>
              <a:t>supera la «teoria della degradazione» e ammette </a:t>
            </a:r>
            <a:r>
              <a:rPr lang="it-IT" dirty="0"/>
              <a:t>la risarcibilità del danno per lesione di interesse legittimo, non solo </a:t>
            </a:r>
            <a:r>
              <a:rPr lang="it-IT" dirty="0">
                <a:solidFill>
                  <a:srgbClr val="FF0000"/>
                </a:solidFill>
              </a:rPr>
              <a:t>oppositivo</a:t>
            </a:r>
            <a:r>
              <a:rPr lang="it-IT" dirty="0"/>
              <a:t> ma anche </a:t>
            </a:r>
            <a:r>
              <a:rPr lang="it-IT" dirty="0" err="1">
                <a:solidFill>
                  <a:srgbClr val="FF0000"/>
                </a:solidFill>
              </a:rPr>
              <a:t>pretensivo</a:t>
            </a:r>
            <a:r>
              <a:rPr lang="it-IT" dirty="0">
                <a:solidFill>
                  <a:srgbClr val="FF0000"/>
                </a:solidFill>
              </a:rPr>
              <a:t>, </a:t>
            </a:r>
            <a:r>
              <a:rPr lang="it-IT" dirty="0"/>
              <a:t>riconoscendo la giurisdizione del giudice ordinario. </a:t>
            </a:r>
          </a:p>
          <a:p>
            <a:pPr marL="0" indent="0" algn="just">
              <a:buNone/>
            </a:pPr>
            <a:r>
              <a:rPr lang="it-IT" dirty="0"/>
              <a:t>Successivamente, la legge ha devoluto la cognizione delle azioni risarcitorie alla giurisdizione del giudice amministrativo. </a:t>
            </a:r>
          </a:p>
          <a:p>
            <a:pPr algn="just"/>
            <a:endParaRPr lang="it-IT" dirty="0"/>
          </a:p>
        </p:txBody>
      </p:sp>
    </p:spTree>
    <p:extLst>
      <p:ext uri="{BB962C8B-B14F-4D97-AF65-F5344CB8AC3E}">
        <p14:creationId xmlns:p14="http://schemas.microsoft.com/office/powerpoint/2010/main" val="414735506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78B1EC-58A6-2FCE-05BB-21841F67B8BD}"/>
              </a:ext>
            </a:extLst>
          </p:cNvPr>
          <p:cNvSpPr>
            <a:spLocks noGrp="1"/>
          </p:cNvSpPr>
          <p:nvPr>
            <p:ph type="title"/>
          </p:nvPr>
        </p:nvSpPr>
        <p:spPr/>
        <p:txBody>
          <a:bodyPr/>
          <a:lstStyle/>
          <a:p>
            <a:r>
              <a:rPr lang="it-IT" dirty="0"/>
              <a:t>Responsabilità del funzionario</a:t>
            </a:r>
            <a:br>
              <a:rPr lang="it-IT" dirty="0"/>
            </a:br>
            <a:endParaRPr lang="it-IT" dirty="0"/>
          </a:p>
        </p:txBody>
      </p:sp>
      <p:sp>
        <p:nvSpPr>
          <p:cNvPr id="3" name="Segnaposto contenuto 2">
            <a:extLst>
              <a:ext uri="{FF2B5EF4-FFF2-40B4-BE49-F238E27FC236}">
                <a16:creationId xmlns:a16="http://schemas.microsoft.com/office/drawing/2014/main" id="{64A06DA7-59EC-541E-6A3F-3F534B594F85}"/>
              </a:ext>
            </a:extLst>
          </p:cNvPr>
          <p:cNvSpPr>
            <a:spLocks noGrp="1"/>
          </p:cNvSpPr>
          <p:nvPr>
            <p:ph idx="1"/>
          </p:nvPr>
        </p:nvSpPr>
        <p:spPr/>
        <p:txBody>
          <a:bodyPr/>
          <a:lstStyle/>
          <a:p>
            <a:pPr marL="0" indent="0">
              <a:buNone/>
            </a:pPr>
            <a:endParaRPr lang="it-IT" dirty="0"/>
          </a:p>
          <a:p>
            <a:pPr marL="0" indent="0" algn="just">
              <a:buNone/>
            </a:pPr>
            <a:endParaRPr lang="it-IT" dirty="0"/>
          </a:p>
          <a:p>
            <a:pPr marL="0" indent="0" algn="just">
              <a:buNone/>
            </a:pPr>
            <a:r>
              <a:rPr lang="it-IT" dirty="0"/>
              <a:t>Art. 28 Cost.: «i funzionari e i dipendenti dello Stato e degli enti pubblici sono </a:t>
            </a:r>
            <a:r>
              <a:rPr lang="it-IT" dirty="0">
                <a:solidFill>
                  <a:srgbClr val="FF0000"/>
                </a:solidFill>
              </a:rPr>
              <a:t>direttamente</a:t>
            </a:r>
            <a:r>
              <a:rPr lang="it-IT" dirty="0"/>
              <a:t> responsabili, secondo le leggi penali, civili e amministrative, degli atti compiuti in violazione di diritti. In tali casi la responsabilità civile </a:t>
            </a:r>
            <a:r>
              <a:rPr lang="it-IT" dirty="0">
                <a:solidFill>
                  <a:srgbClr val="FF0000"/>
                </a:solidFill>
              </a:rPr>
              <a:t>si estende </a:t>
            </a:r>
            <a:r>
              <a:rPr lang="it-IT" dirty="0"/>
              <a:t>allo Stato e agli enti pubblici».</a:t>
            </a:r>
          </a:p>
        </p:txBody>
      </p:sp>
    </p:spTree>
    <p:extLst>
      <p:ext uri="{BB962C8B-B14F-4D97-AF65-F5344CB8AC3E}">
        <p14:creationId xmlns:p14="http://schemas.microsoft.com/office/powerpoint/2010/main" val="172362738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Responsabilità del funzionario</a:t>
            </a:r>
          </a:p>
        </p:txBody>
      </p:sp>
      <p:sp>
        <p:nvSpPr>
          <p:cNvPr id="3" name="Segnaposto contenuto 2"/>
          <p:cNvSpPr>
            <a:spLocks noGrp="1"/>
          </p:cNvSpPr>
          <p:nvPr>
            <p:ph idx="1"/>
          </p:nvPr>
        </p:nvSpPr>
        <p:spPr/>
        <p:txBody>
          <a:bodyPr>
            <a:normAutofit fontScale="92500" lnSpcReduction="20000"/>
          </a:bodyPr>
          <a:lstStyle/>
          <a:p>
            <a:pPr marL="0" indent="0" algn="just">
              <a:buNone/>
            </a:pPr>
            <a:r>
              <a:rPr lang="it-IT" dirty="0"/>
              <a:t>Responsabilità </a:t>
            </a:r>
            <a:r>
              <a:rPr lang="it-IT" dirty="0">
                <a:solidFill>
                  <a:srgbClr val="FF0000"/>
                </a:solidFill>
              </a:rPr>
              <a:t>civile</a:t>
            </a:r>
            <a:r>
              <a:rPr lang="it-IT" dirty="0"/>
              <a:t> per dolo o colpa grave del funzionario, responsabilità della PA per </a:t>
            </a:r>
            <a:r>
              <a:rPr lang="it-IT" dirty="0">
                <a:solidFill>
                  <a:srgbClr val="FF0000"/>
                </a:solidFill>
              </a:rPr>
              <a:t>colpa lieve</a:t>
            </a:r>
            <a:r>
              <a:rPr lang="it-IT" dirty="0"/>
              <a:t>. </a:t>
            </a:r>
          </a:p>
          <a:p>
            <a:pPr marL="0" indent="0" algn="just">
              <a:buNone/>
            </a:pPr>
            <a:r>
              <a:rPr lang="it-IT" dirty="0"/>
              <a:t> Anche nell’ipotesi della responsabilità per dolo o colpa grave, viene comunque in evidenza la responsabilità della PA, perché si applica l’</a:t>
            </a:r>
            <a:r>
              <a:rPr lang="it-IT" dirty="0">
                <a:solidFill>
                  <a:srgbClr val="FF0000"/>
                </a:solidFill>
              </a:rPr>
              <a:t>art. 2049 c.c.</a:t>
            </a:r>
            <a:r>
              <a:rPr lang="it-IT" dirty="0"/>
              <a:t> che stabilisce la responsabilità dei padroni e dei committenti;</a:t>
            </a:r>
          </a:p>
          <a:p>
            <a:pPr marL="0" indent="0" algn="just">
              <a:buNone/>
            </a:pPr>
            <a:r>
              <a:rPr lang="it-IT" i="1" dirty="0"/>
              <a:t>Art. 2049 c.c. </a:t>
            </a:r>
          </a:p>
          <a:p>
            <a:pPr marL="0" indent="0" algn="just">
              <a:buNone/>
            </a:pPr>
            <a:r>
              <a:rPr lang="it-IT" i="1" dirty="0"/>
              <a:t>I padroni e i committenti sono responsabili per i danni [2056 ss.] arrecati dal fatto illecito dei loro domestici e commessi nell'esercizio delle incombenze a cui sono adibiti [1900].</a:t>
            </a:r>
          </a:p>
          <a:p>
            <a:pPr marL="0" indent="0" algn="just">
              <a:buNone/>
            </a:pPr>
            <a:endParaRPr lang="it-IT" i="1" dirty="0"/>
          </a:p>
        </p:txBody>
      </p:sp>
    </p:spTree>
    <p:extLst>
      <p:ext uri="{BB962C8B-B14F-4D97-AF65-F5344CB8AC3E}">
        <p14:creationId xmlns:p14="http://schemas.microsoft.com/office/powerpoint/2010/main" val="247963790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621D19-5F40-0081-4975-AE288D31A49F}"/>
              </a:ext>
            </a:extLst>
          </p:cNvPr>
          <p:cNvSpPr>
            <a:spLocks noGrp="1"/>
          </p:cNvSpPr>
          <p:nvPr>
            <p:ph type="title"/>
          </p:nvPr>
        </p:nvSpPr>
        <p:spPr/>
        <p:txBody>
          <a:bodyPr/>
          <a:lstStyle/>
          <a:p>
            <a:r>
              <a:rPr lang="it-IT" dirty="0"/>
              <a:t>Rapporto di </a:t>
            </a:r>
            <a:r>
              <a:rPr lang="it-IT" dirty="0">
                <a:solidFill>
                  <a:srgbClr val="FF0000"/>
                </a:solidFill>
              </a:rPr>
              <a:t>occasionalità necessaria</a:t>
            </a:r>
          </a:p>
        </p:txBody>
      </p:sp>
      <p:sp>
        <p:nvSpPr>
          <p:cNvPr id="3" name="Segnaposto contenuto 2">
            <a:extLst>
              <a:ext uri="{FF2B5EF4-FFF2-40B4-BE49-F238E27FC236}">
                <a16:creationId xmlns:a16="http://schemas.microsoft.com/office/drawing/2014/main" id="{7E91123F-9D2A-9A68-DA04-99B0E8F1C21F}"/>
              </a:ext>
            </a:extLst>
          </p:cNvPr>
          <p:cNvSpPr>
            <a:spLocks noGrp="1"/>
          </p:cNvSpPr>
          <p:nvPr>
            <p:ph idx="1"/>
          </p:nvPr>
        </p:nvSpPr>
        <p:spPr/>
        <p:txBody>
          <a:bodyPr/>
          <a:lstStyle/>
          <a:p>
            <a:pPr marL="0" indent="0" algn="just">
              <a:buNone/>
            </a:pPr>
            <a:r>
              <a:rPr lang="it-IT" dirty="0"/>
              <a:t>In ogni caso, la responsabilità della PA per un atto del funzionario viene in gioco solo ed esclusivamente allorquando l’illecito sia posto in essere dal dipendente pubblico nel corso della (o in correlazione alla </a:t>
            </a:r>
            <a:r>
              <a:rPr lang="it-IT" dirty="0" smtClean="0"/>
              <a:t>sua) </a:t>
            </a:r>
            <a:r>
              <a:rPr lang="it-IT" dirty="0"/>
              <a:t>attività istituzionale, secondo quello che viene definito «rapporto di </a:t>
            </a:r>
            <a:r>
              <a:rPr lang="it-IT" dirty="0">
                <a:solidFill>
                  <a:srgbClr val="FF0000"/>
                </a:solidFill>
              </a:rPr>
              <a:t>occasionalità necessaria</a:t>
            </a:r>
            <a:r>
              <a:rPr lang="it-IT" dirty="0"/>
              <a:t>»: al di fuori, infatti, risponde il dipendente personalmente. </a:t>
            </a:r>
          </a:p>
          <a:p>
            <a:endParaRPr lang="it-IT" dirty="0"/>
          </a:p>
        </p:txBody>
      </p:sp>
    </p:spTree>
    <p:extLst>
      <p:ext uri="{BB962C8B-B14F-4D97-AF65-F5344CB8AC3E}">
        <p14:creationId xmlns:p14="http://schemas.microsoft.com/office/powerpoint/2010/main" val="276917622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(l’occasionalità necessaria</a:t>
            </a:r>
            <a:endParaRPr lang="it-IT" dirty="0"/>
          </a:p>
        </p:txBody>
      </p:sp>
      <p:sp>
        <p:nvSpPr>
          <p:cNvPr id="3" name="Segnaposto contenuto 2"/>
          <p:cNvSpPr>
            <a:spLocks noGrp="1"/>
          </p:cNvSpPr>
          <p:nvPr>
            <p:ph idx="1"/>
          </p:nvPr>
        </p:nvSpPr>
        <p:spPr/>
        <p:txBody>
          <a:bodyPr>
            <a:normAutofit fontScale="85000" lnSpcReduction="20000"/>
          </a:bodyPr>
          <a:lstStyle/>
          <a:p>
            <a:pPr marL="0" indent="0" algn="just">
              <a:buNone/>
            </a:pPr>
            <a:r>
              <a:rPr lang="it-IT" dirty="0" err="1"/>
              <a:t>R</a:t>
            </a:r>
            <a:r>
              <a:rPr lang="it-IT" dirty="0" err="1" smtClean="0"/>
              <a:t>responsabilità</a:t>
            </a:r>
            <a:r>
              <a:rPr lang="it-IT" dirty="0" smtClean="0"/>
              <a:t> </a:t>
            </a:r>
            <a:r>
              <a:rPr lang="it-IT" dirty="0"/>
              <a:t>del dipendente per truffa aggravata peculato e falso. </a:t>
            </a:r>
          </a:p>
          <a:p>
            <a:pPr marL="0" indent="0" algn="just">
              <a:buNone/>
            </a:pPr>
            <a:r>
              <a:rPr lang="it-IT" dirty="0" smtClean="0"/>
              <a:t>1) Per </a:t>
            </a:r>
            <a:r>
              <a:rPr lang="it-IT" dirty="0"/>
              <a:t>la cassazione (</a:t>
            </a:r>
            <a:r>
              <a:rPr lang="it-IT" dirty="0">
                <a:solidFill>
                  <a:srgbClr val="FF0000"/>
                </a:solidFill>
              </a:rPr>
              <a:t>tesi oggettiva </a:t>
            </a:r>
            <a:r>
              <a:rPr lang="it-IT" dirty="0"/>
              <a:t>della occasionalità necessaria): il comportamento del dipendente è collegato a un nesso di </a:t>
            </a:r>
            <a:r>
              <a:rPr lang="it-IT" dirty="0">
                <a:solidFill>
                  <a:srgbClr val="FF0000"/>
                </a:solidFill>
              </a:rPr>
              <a:t>occasionalità necessaria con la funzione ricoperta</a:t>
            </a:r>
            <a:r>
              <a:rPr lang="it-IT" dirty="0"/>
              <a:t>, e rappresenta uno sviluppo prevedibile e non eterogeno delle funzioni </a:t>
            </a:r>
            <a:r>
              <a:rPr lang="it-IT" dirty="0"/>
              <a:t>ricoperte(</a:t>
            </a:r>
            <a:r>
              <a:rPr lang="it-IT" dirty="0" err="1"/>
              <a:t>Cass</a:t>
            </a:r>
            <a:r>
              <a:rPr lang="it-IT" dirty="0"/>
              <a:t>. sez. VI, 31/3/2015, n. 13799). </a:t>
            </a:r>
            <a:endParaRPr lang="it-IT" dirty="0"/>
          </a:p>
          <a:p>
            <a:pPr marL="0" indent="0" algn="just">
              <a:buNone/>
            </a:pPr>
            <a:r>
              <a:rPr lang="it-IT" dirty="0" smtClean="0"/>
              <a:t>2) Altra </a:t>
            </a:r>
            <a:r>
              <a:rPr lang="it-IT" dirty="0"/>
              <a:t>tesi della </a:t>
            </a:r>
            <a:r>
              <a:rPr lang="it-IT" dirty="0" smtClean="0"/>
              <a:t>Cassazione </a:t>
            </a:r>
            <a:r>
              <a:rPr lang="it-IT" dirty="0"/>
              <a:t>(</a:t>
            </a:r>
            <a:r>
              <a:rPr lang="it-IT" dirty="0">
                <a:solidFill>
                  <a:srgbClr val="FF0000"/>
                </a:solidFill>
              </a:rPr>
              <a:t>tesi soggettiva </a:t>
            </a:r>
            <a:r>
              <a:rPr lang="it-IT" dirty="0"/>
              <a:t>della occasionalità necessaria): anche se un illecito è </a:t>
            </a:r>
            <a:r>
              <a:rPr lang="it-IT" dirty="0" smtClean="0"/>
              <a:t>stato commesso</a:t>
            </a:r>
            <a:r>
              <a:rPr lang="it-IT" dirty="0"/>
              <a:t>, bisogna aver riguardo al fine (istituzionale o personale) perseguito; </a:t>
            </a:r>
            <a:r>
              <a:rPr lang="it-IT" dirty="0" smtClean="0"/>
              <a:t>solo nel </a:t>
            </a:r>
            <a:r>
              <a:rPr lang="it-IT" dirty="0"/>
              <a:t>primo caso esiste il nesso di occasionalità necessaria. </a:t>
            </a:r>
          </a:p>
          <a:p>
            <a:pPr marL="0" indent="0" algn="just">
              <a:buNone/>
            </a:pPr>
            <a:r>
              <a:rPr lang="it-IT" dirty="0" smtClean="0"/>
              <a:t>3) Per </a:t>
            </a:r>
            <a:r>
              <a:rPr lang="it-IT" dirty="0"/>
              <a:t>la giurisprudenza amministrativa </a:t>
            </a:r>
            <a:r>
              <a:rPr lang="it-IT" dirty="0">
                <a:solidFill>
                  <a:srgbClr val="FF0000"/>
                </a:solidFill>
              </a:rPr>
              <a:t>il reato interrompe il rapporto organico</a:t>
            </a:r>
            <a:r>
              <a:rPr lang="it-IT" dirty="0"/>
              <a:t>. </a:t>
            </a:r>
          </a:p>
          <a:p>
            <a:pPr marL="0" indent="0" algn="just">
              <a:buNone/>
            </a:pPr>
            <a:endParaRPr lang="it-IT" dirty="0"/>
          </a:p>
        </p:txBody>
      </p:sp>
    </p:spTree>
    <p:extLst>
      <p:ext uri="{BB962C8B-B14F-4D97-AF65-F5344CB8AC3E}">
        <p14:creationId xmlns:p14="http://schemas.microsoft.com/office/powerpoint/2010/main" val="22505157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56FE8E-B093-7535-7E9F-9D4BF6D601E2}"/>
              </a:ext>
            </a:extLst>
          </p:cNvPr>
          <p:cNvSpPr>
            <a:spLocks noGrp="1"/>
          </p:cNvSpPr>
          <p:nvPr>
            <p:ph type="title"/>
          </p:nvPr>
        </p:nvSpPr>
        <p:spPr/>
        <p:txBody>
          <a:bodyPr/>
          <a:lstStyle/>
          <a:p>
            <a:r>
              <a:rPr lang="it-IT" dirty="0"/>
              <a:t>Responsabilità amministrativo-contabile </a:t>
            </a:r>
          </a:p>
        </p:txBody>
      </p:sp>
      <p:sp>
        <p:nvSpPr>
          <p:cNvPr id="3" name="Segnaposto contenuto 2">
            <a:extLst>
              <a:ext uri="{FF2B5EF4-FFF2-40B4-BE49-F238E27FC236}">
                <a16:creationId xmlns:a16="http://schemas.microsoft.com/office/drawing/2014/main" id="{E8A05233-F6B7-F653-2067-6EF2FD7D47DD}"/>
              </a:ext>
            </a:extLst>
          </p:cNvPr>
          <p:cNvSpPr>
            <a:spLocks noGrp="1"/>
          </p:cNvSpPr>
          <p:nvPr>
            <p:ph idx="1"/>
          </p:nvPr>
        </p:nvSpPr>
        <p:spPr/>
        <p:txBody>
          <a:bodyPr>
            <a:normAutofit fontScale="77500" lnSpcReduction="20000"/>
          </a:bodyPr>
          <a:lstStyle/>
          <a:p>
            <a:pPr marL="0" indent="0" algn="just">
              <a:buNone/>
            </a:pPr>
            <a:r>
              <a:rPr lang="it-IT" dirty="0"/>
              <a:t>È la responsabilità del funzionario che arreca un danno alla PA per </a:t>
            </a:r>
            <a:r>
              <a:rPr lang="it-IT" dirty="0">
                <a:solidFill>
                  <a:srgbClr val="FF0000"/>
                </a:solidFill>
              </a:rPr>
              <a:t>dolo o colpa grave</a:t>
            </a:r>
            <a:r>
              <a:rPr lang="it-IT" dirty="0"/>
              <a:t>. Il danno erariale è il pregiudizio arrecato </a:t>
            </a:r>
            <a:r>
              <a:rPr lang="it-IT" dirty="0">
                <a:solidFill>
                  <a:srgbClr val="FF0000"/>
                </a:solidFill>
              </a:rPr>
              <a:t>al patrimonio </a:t>
            </a:r>
            <a:r>
              <a:rPr lang="it-IT" dirty="0"/>
              <a:t>nella sua interezza.</a:t>
            </a:r>
          </a:p>
          <a:p>
            <a:pPr marL="0" indent="0" algn="just">
              <a:buNone/>
            </a:pPr>
            <a:r>
              <a:rPr lang="it-IT" dirty="0"/>
              <a:t> Può trattarsi di </a:t>
            </a:r>
            <a:r>
              <a:rPr lang="it-IT" dirty="0">
                <a:solidFill>
                  <a:srgbClr val="FF0000"/>
                </a:solidFill>
              </a:rPr>
              <a:t>danno indiretto </a:t>
            </a:r>
            <a:r>
              <a:rPr lang="it-IT" dirty="0"/>
              <a:t>(es. il dirigente adotta un </a:t>
            </a:r>
            <a:r>
              <a:rPr lang="it-IT" dirty="0">
                <a:solidFill>
                  <a:srgbClr val="FF0000"/>
                </a:solidFill>
              </a:rPr>
              <a:t>provvedimento palesemente illegittimo </a:t>
            </a:r>
            <a:r>
              <a:rPr lang="it-IT" dirty="0"/>
              <a:t>per favorire un’impresa in una gara d’appalto, un’altra impresa ha subito un ingiusto pregiudizio, al cui ristoro la PA sarà quindi condannata). </a:t>
            </a:r>
          </a:p>
          <a:p>
            <a:pPr marL="0" indent="0" algn="just">
              <a:buNone/>
            </a:pPr>
            <a:r>
              <a:rPr lang="it-IT" dirty="0"/>
              <a:t>Può trattarsi anche di un </a:t>
            </a:r>
            <a:r>
              <a:rPr lang="it-IT" dirty="0">
                <a:solidFill>
                  <a:srgbClr val="FF0000"/>
                </a:solidFill>
              </a:rPr>
              <a:t>danno diretto </a:t>
            </a:r>
            <a:r>
              <a:rPr lang="it-IT" dirty="0"/>
              <a:t>(danno arrecato a un macchinario della PA nella disponibilità del funzionario, o il funzionario ha esercitato la funzione per finalità personali). </a:t>
            </a:r>
          </a:p>
          <a:p>
            <a:pPr marL="0" indent="0" algn="just">
              <a:buNone/>
            </a:pPr>
            <a:r>
              <a:rPr lang="it-IT" dirty="0"/>
              <a:t>E’ risarcibile anche il </a:t>
            </a:r>
            <a:r>
              <a:rPr lang="it-IT" dirty="0">
                <a:solidFill>
                  <a:srgbClr val="FF0000"/>
                </a:solidFill>
              </a:rPr>
              <a:t>danno all’immagine della PA</a:t>
            </a:r>
            <a:r>
              <a:rPr lang="it-IT" dirty="0"/>
              <a:t> (ad esempio quando il funzionario si rende responsabile di condotte penalmente illecite: reati contro la PA, o anche reati comuni se arrecano un danno di immagine). </a:t>
            </a:r>
          </a:p>
          <a:p>
            <a:pPr marL="0" indent="0" algn="just">
              <a:buNone/>
            </a:pPr>
            <a:endParaRPr lang="it-IT" dirty="0"/>
          </a:p>
        </p:txBody>
      </p:sp>
    </p:spTree>
    <p:extLst>
      <p:ext uri="{BB962C8B-B14F-4D97-AF65-F5344CB8AC3E}">
        <p14:creationId xmlns:p14="http://schemas.microsoft.com/office/powerpoint/2010/main" val="61011849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F150E2-654F-AEF0-18CF-23759FD3540F}"/>
              </a:ext>
            </a:extLst>
          </p:cNvPr>
          <p:cNvSpPr>
            <a:spLocks noGrp="1"/>
          </p:cNvSpPr>
          <p:nvPr>
            <p:ph type="title"/>
          </p:nvPr>
        </p:nvSpPr>
        <p:spPr/>
        <p:txBody>
          <a:bodyPr>
            <a:normAutofit fontScale="90000"/>
          </a:bodyPr>
          <a:lstStyle/>
          <a:p>
            <a:r>
              <a:rPr lang="it-IT" dirty="0"/>
              <a:t>Natura dell’azione di responsabilità amministrativo-contabile </a:t>
            </a:r>
          </a:p>
        </p:txBody>
      </p:sp>
      <p:sp>
        <p:nvSpPr>
          <p:cNvPr id="3" name="Segnaposto contenuto 2">
            <a:extLst>
              <a:ext uri="{FF2B5EF4-FFF2-40B4-BE49-F238E27FC236}">
                <a16:creationId xmlns:a16="http://schemas.microsoft.com/office/drawing/2014/main" id="{A6AC281A-474E-C884-15FF-5845B96C2031}"/>
              </a:ext>
            </a:extLst>
          </p:cNvPr>
          <p:cNvSpPr>
            <a:spLocks noGrp="1"/>
          </p:cNvSpPr>
          <p:nvPr>
            <p:ph idx="1"/>
          </p:nvPr>
        </p:nvSpPr>
        <p:spPr/>
        <p:txBody>
          <a:bodyPr/>
          <a:lstStyle/>
          <a:p>
            <a:pPr marL="0" indent="0" algn="just">
              <a:buNone/>
            </a:pPr>
            <a:r>
              <a:rPr lang="it-IT" dirty="0"/>
              <a:t>Natura dell’azione: è assimilata a quella civile </a:t>
            </a:r>
            <a:r>
              <a:rPr lang="it-IT" dirty="0">
                <a:solidFill>
                  <a:srgbClr val="FF0000"/>
                </a:solidFill>
              </a:rPr>
              <a:t>extracontrattuale</a:t>
            </a:r>
            <a:r>
              <a:rPr lang="it-IT" dirty="0"/>
              <a:t>, prescrizione in cinque anni); </a:t>
            </a:r>
          </a:p>
          <a:p>
            <a:pPr marL="0" indent="0" algn="just">
              <a:buNone/>
            </a:pPr>
            <a:endParaRPr lang="it-IT" dirty="0"/>
          </a:p>
          <a:p>
            <a:endParaRPr lang="it-IT" dirty="0"/>
          </a:p>
        </p:txBody>
      </p:sp>
    </p:spTree>
    <p:extLst>
      <p:ext uri="{BB962C8B-B14F-4D97-AF65-F5344CB8AC3E}">
        <p14:creationId xmlns:p14="http://schemas.microsoft.com/office/powerpoint/2010/main" val="160628302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836685-1299-46AE-D564-C43CEF4B8295}"/>
              </a:ext>
            </a:extLst>
          </p:cNvPr>
          <p:cNvSpPr>
            <a:spLocks noGrp="1"/>
          </p:cNvSpPr>
          <p:nvPr>
            <p:ph type="title"/>
          </p:nvPr>
        </p:nvSpPr>
        <p:spPr/>
        <p:txBody>
          <a:bodyPr>
            <a:normAutofit/>
          </a:bodyPr>
          <a:lstStyle/>
          <a:p>
            <a:r>
              <a:rPr lang="it-IT" dirty="0"/>
              <a:t>responsabilità negli organi collegiali</a:t>
            </a:r>
          </a:p>
        </p:txBody>
      </p:sp>
      <p:sp>
        <p:nvSpPr>
          <p:cNvPr id="3" name="Segnaposto contenuto 2">
            <a:extLst>
              <a:ext uri="{FF2B5EF4-FFF2-40B4-BE49-F238E27FC236}">
                <a16:creationId xmlns:a16="http://schemas.microsoft.com/office/drawing/2014/main" id="{1253CE78-23A6-6066-E84E-C93B373746A6}"/>
              </a:ext>
            </a:extLst>
          </p:cNvPr>
          <p:cNvSpPr>
            <a:spLocks noGrp="1"/>
          </p:cNvSpPr>
          <p:nvPr>
            <p:ph idx="1"/>
          </p:nvPr>
        </p:nvSpPr>
        <p:spPr/>
        <p:txBody>
          <a:bodyPr>
            <a:normAutofit/>
          </a:bodyPr>
          <a:lstStyle/>
          <a:p>
            <a:pPr marL="0" indent="0" algn="just">
              <a:buNone/>
            </a:pPr>
            <a:r>
              <a:rPr lang="it-IT" dirty="0"/>
              <a:t>Azioni condotte da </a:t>
            </a:r>
            <a:r>
              <a:rPr lang="it-IT" dirty="0">
                <a:solidFill>
                  <a:srgbClr val="FF0000"/>
                </a:solidFill>
              </a:rPr>
              <a:t>organi collegiali</a:t>
            </a:r>
            <a:r>
              <a:rPr lang="it-IT" dirty="0"/>
              <a:t>: per queste ipotesi la legge prevede che la responsabilità si imputi «esclusivamente a coloro che hanno espresso voto favorevole» (art. 1, c. ter, l. 20/1994). </a:t>
            </a:r>
          </a:p>
          <a:p>
            <a:pPr marL="0" indent="0" algn="just">
              <a:buNone/>
            </a:pPr>
            <a:endParaRPr lang="it-IT" dirty="0"/>
          </a:p>
        </p:txBody>
      </p:sp>
    </p:spTree>
    <p:extLst>
      <p:ext uri="{BB962C8B-B14F-4D97-AF65-F5344CB8AC3E}">
        <p14:creationId xmlns:p14="http://schemas.microsoft.com/office/powerpoint/2010/main" val="103120549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A3A955-44D2-FDD9-FE50-D7512951765C}"/>
              </a:ext>
            </a:extLst>
          </p:cNvPr>
          <p:cNvSpPr>
            <a:spLocks noGrp="1"/>
          </p:cNvSpPr>
          <p:nvPr>
            <p:ph type="title"/>
          </p:nvPr>
        </p:nvSpPr>
        <p:spPr/>
        <p:txBody>
          <a:bodyPr/>
          <a:lstStyle/>
          <a:p>
            <a:r>
              <a:rPr lang="it-IT" dirty="0"/>
              <a:t>Pubblico ministero contabile</a:t>
            </a:r>
          </a:p>
        </p:txBody>
      </p:sp>
      <p:sp>
        <p:nvSpPr>
          <p:cNvPr id="3" name="Segnaposto contenuto 2">
            <a:extLst>
              <a:ext uri="{FF2B5EF4-FFF2-40B4-BE49-F238E27FC236}">
                <a16:creationId xmlns:a16="http://schemas.microsoft.com/office/drawing/2014/main" id="{C3C72593-CD4E-2461-006F-7530562E4FB0}"/>
              </a:ext>
            </a:extLst>
          </p:cNvPr>
          <p:cNvSpPr>
            <a:spLocks noGrp="1"/>
          </p:cNvSpPr>
          <p:nvPr>
            <p:ph idx="1"/>
          </p:nvPr>
        </p:nvSpPr>
        <p:spPr/>
        <p:txBody>
          <a:bodyPr/>
          <a:lstStyle/>
          <a:p>
            <a:pPr marL="0" indent="0" algn="just">
              <a:buNone/>
            </a:pPr>
            <a:r>
              <a:rPr lang="it-IT" dirty="0"/>
              <a:t>L’accertamento della responsabilità erariale compete al </a:t>
            </a:r>
            <a:r>
              <a:rPr lang="it-IT" dirty="0">
                <a:solidFill>
                  <a:srgbClr val="FF0000"/>
                </a:solidFill>
              </a:rPr>
              <a:t>pubblico ministero contabile</a:t>
            </a:r>
            <a:r>
              <a:rPr lang="it-IT" dirty="0"/>
              <a:t>, operante presso ogni sezione giurisdizionale della Corte dei conti (quindi, in ogni regione), che valuta se sussistono o meno gli estremi per citare in giudizio coloro che ritenga di accusare. </a:t>
            </a:r>
          </a:p>
          <a:p>
            <a:endParaRPr lang="it-IT" dirty="0"/>
          </a:p>
        </p:txBody>
      </p:sp>
    </p:spTree>
    <p:extLst>
      <p:ext uri="{BB962C8B-B14F-4D97-AF65-F5344CB8AC3E}">
        <p14:creationId xmlns:p14="http://schemas.microsoft.com/office/powerpoint/2010/main" val="294197305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1437</TotalTime>
  <Words>7146</Words>
  <Application>Microsoft Office PowerPoint</Application>
  <PresentationFormat>Widescreen</PresentationFormat>
  <Paragraphs>409</Paragraphs>
  <Slides>103</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103</vt:i4>
      </vt:variant>
    </vt:vector>
  </HeadingPairs>
  <TitlesOfParts>
    <vt:vector size="112" baseType="lpstr">
      <vt:lpstr>Aptos</vt:lpstr>
      <vt:lpstr>Aptos Display</vt:lpstr>
      <vt:lpstr>Arial</vt:lpstr>
      <vt:lpstr>Calibri</vt:lpstr>
      <vt:lpstr>Calibri,Bold</vt:lpstr>
      <vt:lpstr>Calibri,Italic</vt:lpstr>
      <vt:lpstr>CalibriLight</vt:lpstr>
      <vt:lpstr>Helvetica</vt:lpstr>
      <vt:lpstr>Tema di Office</vt:lpstr>
      <vt:lpstr>Amministrazione in senso oggettivo (cosa è l’amministrazione pubblica). </vt:lpstr>
      <vt:lpstr>Amministrazione in senso soggettivo (chi è l’amministrazione pubblica). </vt:lpstr>
      <vt:lpstr>Amministrazione pubblica e forma di stato</vt:lpstr>
      <vt:lpstr>Principio di legalità</vt:lpstr>
      <vt:lpstr>Principio di legalità e amministrazione in senso soggettivo: l’organizzazione dei pubblici poteri (art. 97 c. 2 Cost., c. 3 Cost., art. 95 c. 3 Cost.;)</vt:lpstr>
      <vt:lpstr>Principio di legalità e autorità amministrative indipendenti</vt:lpstr>
      <vt:lpstr>Principio di legalità e autorità amministrative indipendenti</vt:lpstr>
      <vt:lpstr>Principio di legalità e organismo di diritto pubblico </vt:lpstr>
      <vt:lpstr>Principio di legalità e funzione amministrativa: svolgimento di attività materiali</vt:lpstr>
      <vt:lpstr>Principio di legalità e funzione amministrativa: manifestazioni di volontà</vt:lpstr>
      <vt:lpstr>Esempi di provvedimenti </vt:lpstr>
      <vt:lpstr> Esempi di atti amministrativi generali e di atti normativi </vt:lpstr>
      <vt:lpstr>Principio di legalità e provvedimenti amministrativi</vt:lpstr>
      <vt:lpstr>Significato di legge</vt:lpstr>
      <vt:lpstr>Significato di legge: il diritto dell’Unione europea</vt:lpstr>
      <vt:lpstr>Presentazione standard di PowerPoint</vt:lpstr>
      <vt:lpstr>Distinzione tra attività vincolata e attività discrezionale</vt:lpstr>
      <vt:lpstr>Poteri tipici: attività discrezionale</vt:lpstr>
      <vt:lpstr>Potere discrezionale: principio di imparzialità</vt:lpstr>
      <vt:lpstr>Tensione tra attività discrezionale e principio di legalità in senso sostanziale</vt:lpstr>
      <vt:lpstr>Potere discrezionale e legalità sostanziale </vt:lpstr>
      <vt:lpstr>Discrezionalità amministrativa</vt:lpstr>
      <vt:lpstr>Discrezionalità non è arbitrio</vt:lpstr>
      <vt:lpstr>Il merito amministrativo</vt:lpstr>
      <vt:lpstr>Le valutazioni tecniche (o discrezionalità tecnica)</vt:lpstr>
      <vt:lpstr>Valutazioni tecniche</vt:lpstr>
      <vt:lpstr>Discrezionalità mista </vt:lpstr>
      <vt:lpstr>NECESSITÀ DI STABILIRE QUALE SIA L'INTERESSE PUBBLICO PRIMARIO</vt:lpstr>
      <vt:lpstr>I concetti giuridici indeterminati</vt:lpstr>
      <vt:lpstr>I concetti giuridici indeterminati </vt:lpstr>
      <vt:lpstr>Potere vincolato</vt:lpstr>
      <vt:lpstr>Il potere vincolato è un vero potere amministrativo?</vt:lpstr>
      <vt:lpstr>Presentazione standard di PowerPoint</vt:lpstr>
      <vt:lpstr>Interesse legittimo e diritto soggettivo</vt:lpstr>
      <vt:lpstr>Interesse legittimo e partecipazione al procedimento amministrativo</vt:lpstr>
      <vt:lpstr>Interesse legittimo pretensivo e oppositivo</vt:lpstr>
      <vt:lpstr>Art 103 c. 1 cost</vt:lpstr>
      <vt:lpstr>Presentazione standard di PowerPoint</vt:lpstr>
      <vt:lpstr>Tutela processuale di interessi legittimi e diriti soggettivi</vt:lpstr>
      <vt:lpstr>Giudizio di legittimità del giudice amministrativo</vt:lpstr>
      <vt:lpstr>Giudizio di legittimità del giudice amministrativo</vt:lpstr>
      <vt:lpstr>Giudizio di legittimità del giudice amministrativo</vt:lpstr>
      <vt:lpstr>Giudizio di legittimità del giudice amministrativo</vt:lpstr>
      <vt:lpstr>Annullabilità (art. 21 octies l. 241/1990)</vt:lpstr>
      <vt:lpstr>Violazione di legge </vt:lpstr>
      <vt:lpstr>Incompetenza </vt:lpstr>
      <vt:lpstr>Sviamento di potere</vt:lpstr>
      <vt:lpstr>Eccesso di potere: figure sintomatiche</vt:lpstr>
      <vt:lpstr>Eccesso di potere: figure sintomatiche</vt:lpstr>
      <vt:lpstr>Vincolo del fine</vt:lpstr>
      <vt:lpstr>l. 241/1990 art. 1 (principi generali che reggono l’attività amministrativa)</vt:lpstr>
      <vt:lpstr>. 241/1990 art. 1 (principi generali che reggono l’attività amministrativa)</vt:lpstr>
      <vt:lpstr>Presentazione standard di PowerPoint</vt:lpstr>
      <vt:lpstr>Il procedimento amministrativo</vt:lpstr>
      <vt:lpstr>Fase dell’iniziativa</vt:lpstr>
      <vt:lpstr>Fase istruttoria</vt:lpstr>
      <vt:lpstr>Ratio dell’istruttoria</vt:lpstr>
      <vt:lpstr>Fase decisoria </vt:lpstr>
      <vt:lpstr>Fase integrativa dell’efficacia</vt:lpstr>
      <vt:lpstr>Dovere di provvedere con provvedimento espresso</vt:lpstr>
      <vt:lpstr>Presentazione standard di PowerPoint</vt:lpstr>
      <vt:lpstr>autotutela</vt:lpstr>
      <vt:lpstr>Presentazione standard di PowerPoint</vt:lpstr>
      <vt:lpstr>Annullamento d’ufficio (art. 21 nonies L. 241/1990)</vt:lpstr>
      <vt:lpstr>Annullamento d’ufficio (art. 21 nonies)</vt:lpstr>
      <vt:lpstr>Revoca (art. 21 quinquies l. 241/1990). </vt:lpstr>
      <vt:lpstr>Revoca (art. 21 quinquies l. 241/1990). </vt:lpstr>
      <vt:lpstr>Presentazione standard di PowerPoint</vt:lpstr>
      <vt:lpstr>Convalida (art. 21 nonies c. 2)</vt:lpstr>
      <vt:lpstr>ratifica</vt:lpstr>
      <vt:lpstr>Presentazione standard di PowerPoint</vt:lpstr>
      <vt:lpstr>Risorse umane della PA</vt:lpstr>
      <vt:lpstr>Principi costituzionali sul pubblico impiego</vt:lpstr>
      <vt:lpstr>Risorse materiali: i beni pubblici</vt:lpstr>
      <vt:lpstr>Beni demaniali</vt:lpstr>
      <vt:lpstr>Beni demaniali</vt:lpstr>
      <vt:lpstr>Beni patrimoniali indisponibili</vt:lpstr>
      <vt:lpstr>Beni disponibili</vt:lpstr>
      <vt:lpstr>Beni comuni urbani</vt:lpstr>
      <vt:lpstr>Presentazione standard di PowerPoint</vt:lpstr>
      <vt:lpstr>Attività contrattuale della PA</vt:lpstr>
      <vt:lpstr> procedimenti ad evidenza pubblica.  </vt:lpstr>
      <vt:lpstr>Codice dei contratti pubblici (d. lgs. 36/2023)</vt:lpstr>
      <vt:lpstr>Fase pubblicistica</vt:lpstr>
      <vt:lpstr>Fase pubblicistica</vt:lpstr>
      <vt:lpstr>Fase privatistica</vt:lpstr>
      <vt:lpstr>Riparto di giurisdizione</vt:lpstr>
      <vt:lpstr>Presentazione standard di PowerPoint</vt:lpstr>
      <vt:lpstr>La responsabilità della PA</vt:lpstr>
      <vt:lpstr>La responsabilità della PA</vt:lpstr>
      <vt:lpstr>Presentazione standard di PowerPoint</vt:lpstr>
      <vt:lpstr>Responsabilità del funzionario </vt:lpstr>
      <vt:lpstr>Responsabilità del funzionario</vt:lpstr>
      <vt:lpstr>Rapporto di occasionalità necessaria</vt:lpstr>
      <vt:lpstr>(l’occasionalità necessaria</vt:lpstr>
      <vt:lpstr>Responsabilità amministrativo-contabile </vt:lpstr>
      <vt:lpstr>Natura dell’azione di responsabilità amministrativo-contabile </vt:lpstr>
      <vt:lpstr>responsabilità negli organi collegiali</vt:lpstr>
      <vt:lpstr>Pubblico ministero contabile</vt:lpstr>
      <vt:lpstr>Peculiarità del processo alla corte dei conti</vt:lpstr>
      <vt:lpstr>Peculiarità del processo alla corte dei conti</vt:lpstr>
      <vt:lpstr>Responsabilità amministrativo-contabile e attività amministrative richieste dal PNRR</vt:lpstr>
      <vt:lpstr>La corte dei conti come giudice sui processi di responsabilità contabile in senso stretto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Amministrazione in senso oggettivo (cosa è l’amministrazione pubblica).</dc:title>
  <dc:creator>Roberto Maria Cherchi</dc:creator>
  <cp:lastModifiedBy>NOT_01_SEGP</cp:lastModifiedBy>
  <cp:revision>36</cp:revision>
  <dcterms:created xsi:type="dcterms:W3CDTF">2025-03-05T16:21:01Z</dcterms:created>
  <dcterms:modified xsi:type="dcterms:W3CDTF">2025-04-17T09:46:17Z</dcterms:modified>
</cp:coreProperties>
</file>