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4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5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6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7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8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9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0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8" r:id="rId4"/>
    <p:sldMasterId id="2147483986" r:id="rId5"/>
    <p:sldMasterId id="2147484024" r:id="rId6"/>
    <p:sldMasterId id="2147484086" r:id="rId7"/>
    <p:sldMasterId id="2147484098" r:id="rId8"/>
    <p:sldMasterId id="2147484110" r:id="rId9"/>
    <p:sldMasterId id="2147484122" r:id="rId10"/>
    <p:sldMasterId id="2147484140" r:id="rId11"/>
  </p:sldMasterIdLst>
  <p:notesMasterIdLst>
    <p:notesMasterId r:id="rId104"/>
  </p:notesMasterIdLst>
  <p:sldIdLst>
    <p:sldId id="458" r:id="rId12"/>
    <p:sldId id="459" r:id="rId13"/>
    <p:sldId id="310" r:id="rId14"/>
    <p:sldId id="468" r:id="rId15"/>
    <p:sldId id="469" r:id="rId16"/>
    <p:sldId id="470" r:id="rId17"/>
    <p:sldId id="312" r:id="rId18"/>
    <p:sldId id="258" r:id="rId19"/>
    <p:sldId id="262" r:id="rId20"/>
    <p:sldId id="261" r:id="rId21"/>
    <p:sldId id="260" r:id="rId22"/>
    <p:sldId id="351" r:id="rId23"/>
    <p:sldId id="352" r:id="rId24"/>
    <p:sldId id="467" r:id="rId25"/>
    <p:sldId id="315" r:id="rId26"/>
    <p:sldId id="471" r:id="rId27"/>
    <p:sldId id="472" r:id="rId28"/>
    <p:sldId id="350" r:id="rId29"/>
    <p:sldId id="461" r:id="rId30"/>
    <p:sldId id="473" r:id="rId31"/>
    <p:sldId id="297" r:id="rId32"/>
    <p:sldId id="271" r:id="rId33"/>
    <p:sldId id="462" r:id="rId34"/>
    <p:sldId id="296" r:id="rId35"/>
    <p:sldId id="274" r:id="rId36"/>
    <p:sldId id="356" r:id="rId37"/>
    <p:sldId id="474" r:id="rId38"/>
    <p:sldId id="475" r:id="rId39"/>
    <p:sldId id="476" r:id="rId40"/>
    <p:sldId id="477" r:id="rId41"/>
    <p:sldId id="465" r:id="rId42"/>
    <p:sldId id="478" r:id="rId43"/>
    <p:sldId id="479" r:id="rId44"/>
    <p:sldId id="275" r:id="rId45"/>
    <p:sldId id="480" r:id="rId46"/>
    <p:sldId id="481" r:id="rId47"/>
    <p:sldId id="482" r:id="rId48"/>
    <p:sldId id="486" r:id="rId49"/>
    <p:sldId id="483" r:id="rId50"/>
    <p:sldId id="484" r:id="rId51"/>
    <p:sldId id="281" r:id="rId52"/>
    <p:sldId id="299" r:id="rId53"/>
    <p:sldId id="384" r:id="rId54"/>
    <p:sldId id="487" r:id="rId55"/>
    <p:sldId id="488" r:id="rId56"/>
    <p:sldId id="489" r:id="rId57"/>
    <p:sldId id="490" r:id="rId58"/>
    <p:sldId id="529" r:id="rId59"/>
    <p:sldId id="443" r:id="rId60"/>
    <p:sldId id="530" r:id="rId61"/>
    <p:sldId id="444" r:id="rId62"/>
    <p:sldId id="301" r:id="rId63"/>
    <p:sldId id="308" r:id="rId64"/>
    <p:sldId id="531" r:id="rId65"/>
    <p:sldId id="532" r:id="rId66"/>
    <p:sldId id="491" r:id="rId67"/>
    <p:sldId id="446" r:id="rId68"/>
    <p:sldId id="492" r:id="rId69"/>
    <p:sldId id="448" r:id="rId70"/>
    <p:sldId id="507" r:id="rId71"/>
    <p:sldId id="506" r:id="rId72"/>
    <p:sldId id="493" r:id="rId73"/>
    <p:sldId id="504" r:id="rId74"/>
    <p:sldId id="505" r:id="rId75"/>
    <p:sldId id="339" r:id="rId76"/>
    <p:sldId id="362" r:id="rId77"/>
    <p:sldId id="533" r:id="rId78"/>
    <p:sldId id="534" r:id="rId79"/>
    <p:sldId id="535" r:id="rId80"/>
    <p:sldId id="427" r:id="rId81"/>
    <p:sldId id="536" r:id="rId82"/>
    <p:sldId id="508" r:id="rId83"/>
    <p:sldId id="509" r:id="rId84"/>
    <p:sldId id="496" r:id="rId85"/>
    <p:sldId id="497" r:id="rId86"/>
    <p:sldId id="342" r:id="rId87"/>
    <p:sldId id="510" r:id="rId88"/>
    <p:sldId id="511" r:id="rId89"/>
    <p:sldId id="515" r:id="rId90"/>
    <p:sldId id="517" r:id="rId91"/>
    <p:sldId id="519" r:id="rId92"/>
    <p:sldId id="520" r:id="rId93"/>
    <p:sldId id="537" r:id="rId94"/>
    <p:sldId id="538" r:id="rId95"/>
    <p:sldId id="521" r:id="rId96"/>
    <p:sldId id="453" r:id="rId97"/>
    <p:sldId id="522" r:id="rId98"/>
    <p:sldId id="525" r:id="rId99"/>
    <p:sldId id="455" r:id="rId100"/>
    <p:sldId id="436" r:id="rId101"/>
    <p:sldId id="528" r:id="rId102"/>
    <p:sldId id="369" r:id="rId10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E84B0B-6743-4AF3-BD47-27813A4BB843}" v="75" dt="2025-03-24T19:50:28.7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660"/>
  </p:normalViewPr>
  <p:slideViewPr>
    <p:cSldViewPr snapToGrid="0">
      <p:cViewPr varScale="1">
        <p:scale>
          <a:sx n="80" d="100"/>
          <a:sy n="80" d="100"/>
        </p:scale>
        <p:origin x="48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76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63" Type="http://schemas.openxmlformats.org/officeDocument/2006/relationships/slide" Target="slides/slide52.xml"/><Relationship Id="rId68" Type="http://schemas.openxmlformats.org/officeDocument/2006/relationships/slide" Target="slides/slide57.xml"/><Relationship Id="rId84" Type="http://schemas.openxmlformats.org/officeDocument/2006/relationships/slide" Target="slides/slide73.xml"/><Relationship Id="rId89" Type="http://schemas.openxmlformats.org/officeDocument/2006/relationships/slide" Target="slides/slide78.xml"/><Relationship Id="rId16" Type="http://schemas.openxmlformats.org/officeDocument/2006/relationships/slide" Target="slides/slide5.xml"/><Relationship Id="rId107" Type="http://schemas.openxmlformats.org/officeDocument/2006/relationships/theme" Target="theme/theme1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74" Type="http://schemas.openxmlformats.org/officeDocument/2006/relationships/slide" Target="slides/slide63.xml"/><Relationship Id="rId79" Type="http://schemas.openxmlformats.org/officeDocument/2006/relationships/slide" Target="slides/slide68.xml"/><Relationship Id="rId102" Type="http://schemas.openxmlformats.org/officeDocument/2006/relationships/slide" Target="slides/slide91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79.xml"/><Relationship Id="rId95" Type="http://schemas.openxmlformats.org/officeDocument/2006/relationships/slide" Target="slides/slide84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64" Type="http://schemas.openxmlformats.org/officeDocument/2006/relationships/slide" Target="slides/slide53.xml"/><Relationship Id="rId69" Type="http://schemas.openxmlformats.org/officeDocument/2006/relationships/slide" Target="slides/slide58.xml"/><Relationship Id="rId80" Type="http://schemas.openxmlformats.org/officeDocument/2006/relationships/slide" Target="slides/slide69.xml"/><Relationship Id="rId85" Type="http://schemas.openxmlformats.org/officeDocument/2006/relationships/slide" Target="slides/slide7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59" Type="http://schemas.openxmlformats.org/officeDocument/2006/relationships/slide" Target="slides/slide48.xml"/><Relationship Id="rId103" Type="http://schemas.openxmlformats.org/officeDocument/2006/relationships/slide" Target="slides/slide92.xml"/><Relationship Id="rId108" Type="http://schemas.openxmlformats.org/officeDocument/2006/relationships/tableStyles" Target="tableStyles.xml"/><Relationship Id="rId54" Type="http://schemas.openxmlformats.org/officeDocument/2006/relationships/slide" Target="slides/slide43.xml"/><Relationship Id="rId70" Type="http://schemas.openxmlformats.org/officeDocument/2006/relationships/slide" Target="slides/slide59.xml"/><Relationship Id="rId75" Type="http://schemas.openxmlformats.org/officeDocument/2006/relationships/slide" Target="slides/slide64.xml"/><Relationship Id="rId91" Type="http://schemas.openxmlformats.org/officeDocument/2006/relationships/slide" Target="slides/slide80.xml"/><Relationship Id="rId96" Type="http://schemas.openxmlformats.org/officeDocument/2006/relationships/slide" Target="slides/slide8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slide" Target="slides/slide62.xml"/><Relationship Id="rId78" Type="http://schemas.openxmlformats.org/officeDocument/2006/relationships/slide" Target="slides/slide67.xml"/><Relationship Id="rId81" Type="http://schemas.openxmlformats.org/officeDocument/2006/relationships/slide" Target="slides/slide70.xml"/><Relationship Id="rId86" Type="http://schemas.openxmlformats.org/officeDocument/2006/relationships/slide" Target="slides/slide75.xml"/><Relationship Id="rId94" Type="http://schemas.openxmlformats.org/officeDocument/2006/relationships/slide" Target="slides/slide83.xml"/><Relationship Id="rId99" Type="http://schemas.openxmlformats.org/officeDocument/2006/relationships/slide" Target="slides/slide88.xml"/><Relationship Id="rId101" Type="http://schemas.openxmlformats.org/officeDocument/2006/relationships/slide" Target="slides/slide9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Relationship Id="rId109" Type="http://schemas.microsoft.com/office/2016/11/relationships/changesInfo" Target="changesInfos/changesInfo1.xml"/><Relationship Id="rId34" Type="http://schemas.openxmlformats.org/officeDocument/2006/relationships/slide" Target="slides/slide23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6" Type="http://schemas.openxmlformats.org/officeDocument/2006/relationships/slide" Target="slides/slide65.xml"/><Relationship Id="rId97" Type="http://schemas.openxmlformats.org/officeDocument/2006/relationships/slide" Target="slides/slide86.xml"/><Relationship Id="rId10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0.xml"/><Relationship Id="rId92" Type="http://schemas.openxmlformats.org/officeDocument/2006/relationships/slide" Target="slides/slide8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8.xml"/><Relationship Id="rId24" Type="http://schemas.openxmlformats.org/officeDocument/2006/relationships/slide" Target="slides/slide13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66" Type="http://schemas.openxmlformats.org/officeDocument/2006/relationships/slide" Target="slides/slide55.xml"/><Relationship Id="rId87" Type="http://schemas.openxmlformats.org/officeDocument/2006/relationships/slide" Target="slides/slide76.xml"/><Relationship Id="rId110" Type="http://schemas.microsoft.com/office/2015/10/relationships/revisionInfo" Target="revisionInfo.xml"/><Relationship Id="rId61" Type="http://schemas.openxmlformats.org/officeDocument/2006/relationships/slide" Target="slides/slide50.xml"/><Relationship Id="rId82" Type="http://schemas.openxmlformats.org/officeDocument/2006/relationships/slide" Target="slides/slide71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56" Type="http://schemas.openxmlformats.org/officeDocument/2006/relationships/slide" Target="slides/slide45.xml"/><Relationship Id="rId77" Type="http://schemas.openxmlformats.org/officeDocument/2006/relationships/slide" Target="slides/slide66.xml"/><Relationship Id="rId100" Type="http://schemas.openxmlformats.org/officeDocument/2006/relationships/slide" Target="slides/slide89.xml"/><Relationship Id="rId105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72" Type="http://schemas.openxmlformats.org/officeDocument/2006/relationships/slide" Target="slides/slide61.xml"/><Relationship Id="rId93" Type="http://schemas.openxmlformats.org/officeDocument/2006/relationships/slide" Target="slides/slide82.xml"/><Relationship Id="rId98" Type="http://schemas.openxmlformats.org/officeDocument/2006/relationships/slide" Target="slides/slide87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4.xml"/><Relationship Id="rId46" Type="http://schemas.openxmlformats.org/officeDocument/2006/relationships/slide" Target="slides/slide35.xml"/><Relationship Id="rId67" Type="http://schemas.openxmlformats.org/officeDocument/2006/relationships/slide" Target="slides/slide56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62" Type="http://schemas.openxmlformats.org/officeDocument/2006/relationships/slide" Target="slides/slide51.xml"/><Relationship Id="rId83" Type="http://schemas.openxmlformats.org/officeDocument/2006/relationships/slide" Target="slides/slide72.xml"/><Relationship Id="rId88" Type="http://schemas.openxmlformats.org/officeDocument/2006/relationships/slide" Target="slides/slide7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a Olianas" userId="785cbaa2-97eb-474b-b118-0e247c690e4e" providerId="ADAL" clId="{DDE321C1-8E2F-4E16-A86A-DEAF794D1D56}"/>
    <pc:docChg chg="addSld modSld">
      <pc:chgData name="Alessandra Olianas" userId="785cbaa2-97eb-474b-b118-0e247c690e4e" providerId="ADAL" clId="{DDE321C1-8E2F-4E16-A86A-DEAF794D1D56}" dt="2024-04-04T06:18:05.019" v="286" actId="1076"/>
      <pc:docMkLst>
        <pc:docMk/>
      </pc:docMkLst>
      <pc:sldChg chg="add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301"/>
        </pc:sldMkLst>
      </pc:sldChg>
      <pc:sldChg chg="add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308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339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342"/>
        </pc:sldMkLst>
      </pc:sldChg>
      <pc:sldChg chg="add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362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369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427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1737854894" sldId="436"/>
        </pc:sldMkLst>
      </pc:sldChg>
      <pc:sldChg chg="add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443"/>
        </pc:sldMkLst>
      </pc:sldChg>
      <pc:sldChg chg="add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444"/>
        </pc:sldMkLst>
      </pc:sldChg>
      <pc:sldChg chg="add setBg">
        <pc:chgData name="Alessandra Olianas" userId="785cbaa2-97eb-474b-b118-0e247c690e4e" providerId="ADAL" clId="{DDE321C1-8E2F-4E16-A86A-DEAF794D1D56}" dt="2024-03-25T16:47:30.216" v="3"/>
        <pc:sldMkLst>
          <pc:docMk/>
          <pc:sldMk cId="1794466841" sldId="446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370041747" sldId="448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1034499375" sldId="453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2837235597" sldId="454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1483176687" sldId="455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2185914537" sldId="456"/>
        </pc:sldMkLst>
      </pc:sldChg>
      <pc:sldChg chg="modSp setBg">
        <pc:chgData name="Alessandra Olianas" userId="785cbaa2-97eb-474b-b118-0e247c690e4e" providerId="ADAL" clId="{DDE321C1-8E2F-4E16-A86A-DEAF794D1D56}" dt="2024-03-25T16:49:07.186" v="10" actId="1076"/>
        <pc:sldMkLst>
          <pc:docMk/>
          <pc:sldMk cId="0" sldId="469"/>
        </pc:sldMkLst>
      </pc:sldChg>
      <pc:sldChg chg="setBg modNotes">
        <pc:chgData name="Alessandra Olianas" userId="785cbaa2-97eb-474b-b118-0e247c690e4e" providerId="ADAL" clId="{DDE321C1-8E2F-4E16-A86A-DEAF794D1D56}" dt="2024-03-25T16:48:37.050" v="6"/>
        <pc:sldMkLst>
          <pc:docMk/>
          <pc:sldMk cId="0" sldId="470"/>
        </pc:sldMkLst>
      </pc:sldChg>
      <pc:sldChg chg="add setBg">
        <pc:chgData name="Alessandra Olianas" userId="785cbaa2-97eb-474b-b118-0e247c690e4e" providerId="ADAL" clId="{DDE321C1-8E2F-4E16-A86A-DEAF794D1D56}" dt="2024-03-25T16:46:52.291" v="2"/>
        <pc:sldMkLst>
          <pc:docMk/>
          <pc:sldMk cId="0" sldId="487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182667369" sldId="488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3021267132" sldId="489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490"/>
        </pc:sldMkLst>
      </pc:sldChg>
      <pc:sldChg chg="add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491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492"/>
        </pc:sldMkLst>
      </pc:sldChg>
      <pc:sldChg chg="add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493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496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497"/>
        </pc:sldMkLst>
      </pc:sldChg>
      <pc:sldChg chg="add setBg">
        <pc:chgData name="Alessandra Olianas" userId="785cbaa2-97eb-474b-b118-0e247c690e4e" providerId="ADAL" clId="{DDE321C1-8E2F-4E16-A86A-DEAF794D1D56}" dt="2024-03-25T16:47:30.216" v="3"/>
        <pc:sldMkLst>
          <pc:docMk/>
          <pc:sldMk cId="1807526202" sldId="504"/>
        </pc:sldMkLst>
      </pc:sldChg>
      <pc:sldChg chg="add setBg">
        <pc:chgData name="Alessandra Olianas" userId="785cbaa2-97eb-474b-b118-0e247c690e4e" providerId="ADAL" clId="{DDE321C1-8E2F-4E16-A86A-DEAF794D1D56}" dt="2024-03-25T16:47:30.216" v="3"/>
        <pc:sldMkLst>
          <pc:docMk/>
          <pc:sldMk cId="2300099450" sldId="505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835270177" sldId="506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42371654" sldId="507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3088845095" sldId="508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2736526869" sldId="509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4288034852" sldId="510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1971223056" sldId="511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3539494118" sldId="515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2341280282" sldId="517"/>
        </pc:sldMkLst>
      </pc:sldChg>
      <pc:sldChg chg="addSp modSp add modTransition setBg modAnim">
        <pc:chgData name="Alessandra Olianas" userId="785cbaa2-97eb-474b-b118-0e247c690e4e" providerId="ADAL" clId="{DDE321C1-8E2F-4E16-A86A-DEAF794D1D56}" dt="2024-04-04T06:18:05.019" v="286" actId="1076"/>
        <pc:sldMkLst>
          <pc:docMk/>
          <pc:sldMk cId="1348397403" sldId="519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4054386204" sldId="520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1790657015" sldId="521"/>
        </pc:sldMkLst>
      </pc:sldChg>
      <pc:sldChg chg="add setBg">
        <pc:chgData name="Alessandra Olianas" userId="785cbaa2-97eb-474b-b118-0e247c690e4e" providerId="ADAL" clId="{DDE321C1-8E2F-4E16-A86A-DEAF794D1D56}" dt="2024-03-25T16:47:30.216" v="3"/>
        <pc:sldMkLst>
          <pc:docMk/>
          <pc:sldMk cId="1757392580" sldId="522"/>
        </pc:sldMkLst>
      </pc:sldChg>
      <pc:sldChg chg="add setBg">
        <pc:chgData name="Alessandra Olianas" userId="785cbaa2-97eb-474b-b118-0e247c690e4e" providerId="ADAL" clId="{DDE321C1-8E2F-4E16-A86A-DEAF794D1D56}" dt="2024-03-25T16:47:30.216" v="3"/>
        <pc:sldMkLst>
          <pc:docMk/>
          <pc:sldMk cId="2460748827" sldId="523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304430414" sldId="525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3668703834" sldId="528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806913103" sldId="529"/>
        </pc:sldMkLst>
      </pc:sldChg>
      <pc:sldChg chg="add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530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531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0" sldId="532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1163210173" sldId="533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3010422703" sldId="534"/>
        </pc:sldMkLst>
      </pc:sldChg>
      <pc:sldChg chg="add modTransition setBg">
        <pc:chgData name="Alessandra Olianas" userId="785cbaa2-97eb-474b-b118-0e247c690e4e" providerId="ADAL" clId="{DDE321C1-8E2F-4E16-A86A-DEAF794D1D56}" dt="2024-03-25T16:47:30.216" v="3"/>
        <pc:sldMkLst>
          <pc:docMk/>
          <pc:sldMk cId="1864659412" sldId="535"/>
        </pc:sldMkLst>
      </pc:sldChg>
    </pc:docChg>
  </pc:docChgLst>
  <pc:docChgLst>
    <pc:chgData name="Alessandra Olianas" userId="785cbaa2-97eb-474b-b118-0e247c690e4e" providerId="ADAL" clId="{D6E84B0B-6743-4AF3-BD47-27813A4BB843}"/>
    <pc:docChg chg="undo custSel addSld delSld modSld delMainMaster modMainMaster">
      <pc:chgData name="Alessandra Olianas" userId="785cbaa2-97eb-474b-b118-0e247c690e4e" providerId="ADAL" clId="{D6E84B0B-6743-4AF3-BD47-27813A4BB843}" dt="2025-03-24T19:53:00.978" v="425" actId="47"/>
      <pc:docMkLst>
        <pc:docMk/>
      </pc:docMkLst>
      <pc:sldChg chg="del">
        <pc:chgData name="Alessandra Olianas" userId="785cbaa2-97eb-474b-b118-0e247c690e4e" providerId="ADAL" clId="{D6E84B0B-6743-4AF3-BD47-27813A4BB843}" dt="2025-03-15T10:08:46.996" v="0" actId="47"/>
        <pc:sldMkLst>
          <pc:docMk/>
          <pc:sldMk cId="0" sldId="257"/>
        </pc:sldMkLst>
      </pc:sldChg>
      <pc:sldChg chg="del">
        <pc:chgData name="Alessandra Olianas" userId="785cbaa2-97eb-474b-b118-0e247c690e4e" providerId="ADAL" clId="{D6E84B0B-6743-4AF3-BD47-27813A4BB843}" dt="2025-03-15T10:08:50.180" v="2" actId="47"/>
        <pc:sldMkLst>
          <pc:docMk/>
          <pc:sldMk cId="0" sldId="259"/>
        </pc:sldMkLst>
      </pc:sldChg>
      <pc:sldChg chg="mod modClrScheme chgLayout">
        <pc:chgData name="Alessandra Olianas" userId="785cbaa2-97eb-474b-b118-0e247c690e4e" providerId="ADAL" clId="{D6E84B0B-6743-4AF3-BD47-27813A4BB843}" dt="2025-03-15T10:08:53.583" v="5"/>
        <pc:sldMkLst>
          <pc:docMk/>
          <pc:sldMk cId="136405956" sldId="275"/>
        </pc:sldMkLst>
      </pc:sldChg>
      <pc:sldChg chg="del">
        <pc:chgData name="Alessandra Olianas" userId="785cbaa2-97eb-474b-b118-0e247c690e4e" providerId="ADAL" clId="{D6E84B0B-6743-4AF3-BD47-27813A4BB843}" dt="2025-03-15T10:08:49.086" v="1" actId="47"/>
        <pc:sldMkLst>
          <pc:docMk/>
          <pc:sldMk cId="3795914837" sldId="326"/>
        </pc:sldMkLst>
      </pc:sldChg>
      <pc:sldChg chg="addSp modSp mod">
        <pc:chgData name="Alessandra Olianas" userId="785cbaa2-97eb-474b-b118-0e247c690e4e" providerId="ADAL" clId="{D6E84B0B-6743-4AF3-BD47-27813A4BB843}" dt="2025-03-24T19:31:15.790" v="314" actId="1076"/>
        <pc:sldMkLst>
          <pc:docMk/>
          <pc:sldMk cId="1034499375" sldId="453"/>
        </pc:sldMkLst>
        <pc:spChg chg="add mod">
          <ac:chgData name="Alessandra Olianas" userId="785cbaa2-97eb-474b-b118-0e247c690e4e" providerId="ADAL" clId="{D6E84B0B-6743-4AF3-BD47-27813A4BB843}" dt="2025-03-24T19:31:15.790" v="314" actId="1076"/>
          <ac:spMkLst>
            <pc:docMk/>
            <pc:sldMk cId="1034499375" sldId="453"/>
            <ac:spMk id="3" creationId="{CC896602-7C36-EAFB-4315-7C1DE6FB0395}"/>
          </ac:spMkLst>
        </pc:spChg>
        <pc:spChg chg="mod">
          <ac:chgData name="Alessandra Olianas" userId="785cbaa2-97eb-474b-b118-0e247c690e4e" providerId="ADAL" clId="{D6E84B0B-6743-4AF3-BD47-27813A4BB843}" dt="2025-03-24T19:29:24.836" v="285" actId="1076"/>
          <ac:spMkLst>
            <pc:docMk/>
            <pc:sldMk cId="1034499375" sldId="453"/>
            <ac:spMk id="8" creationId="{FD0ED249-63D0-3867-4575-1A38EC08FB30}"/>
          </ac:spMkLst>
        </pc:spChg>
        <pc:spChg chg="add mod">
          <ac:chgData name="Alessandra Olianas" userId="785cbaa2-97eb-474b-b118-0e247c690e4e" providerId="ADAL" clId="{D6E84B0B-6743-4AF3-BD47-27813A4BB843}" dt="2025-03-24T19:29:59.460" v="298" actId="20577"/>
          <ac:spMkLst>
            <pc:docMk/>
            <pc:sldMk cId="1034499375" sldId="453"/>
            <ac:spMk id="10" creationId="{A8AAA339-527E-A888-D9BA-140CCB1BF4A2}"/>
          </ac:spMkLst>
        </pc:spChg>
        <pc:spChg chg="mod">
          <ac:chgData name="Alessandra Olianas" userId="785cbaa2-97eb-474b-b118-0e247c690e4e" providerId="ADAL" clId="{D6E84B0B-6743-4AF3-BD47-27813A4BB843}" dt="2025-03-24T19:31:01.926" v="312" actId="20577"/>
          <ac:spMkLst>
            <pc:docMk/>
            <pc:sldMk cId="1034499375" sldId="453"/>
            <ac:spMk id="137219" creationId="{4014E457-C1BB-2D35-8C04-1952FC34B06B}"/>
          </ac:spMkLst>
        </pc:spChg>
        <pc:picChg chg="mod">
          <ac:chgData name="Alessandra Olianas" userId="785cbaa2-97eb-474b-b118-0e247c690e4e" providerId="ADAL" clId="{D6E84B0B-6743-4AF3-BD47-27813A4BB843}" dt="2025-03-24T19:29:18.728" v="284" actId="1076"/>
          <ac:picMkLst>
            <pc:docMk/>
            <pc:sldMk cId="1034499375" sldId="453"/>
            <ac:picMk id="137218" creationId="{44C3414A-05BC-7EC8-7175-96A330334D07}"/>
          </ac:picMkLst>
        </pc:picChg>
      </pc:sldChg>
      <pc:sldChg chg="del">
        <pc:chgData name="Alessandra Olianas" userId="785cbaa2-97eb-474b-b118-0e247c690e4e" providerId="ADAL" clId="{D6E84B0B-6743-4AF3-BD47-27813A4BB843}" dt="2025-03-24T19:32:39.765" v="318" actId="47"/>
        <pc:sldMkLst>
          <pc:docMk/>
          <pc:sldMk cId="2837235597" sldId="454"/>
        </pc:sldMkLst>
      </pc:sldChg>
      <pc:sldChg chg="del">
        <pc:chgData name="Alessandra Olianas" userId="785cbaa2-97eb-474b-b118-0e247c690e4e" providerId="ADAL" clId="{D6E84B0B-6743-4AF3-BD47-27813A4BB843}" dt="2025-03-24T19:53:00.978" v="425" actId="47"/>
        <pc:sldMkLst>
          <pc:docMk/>
          <pc:sldMk cId="2185914537" sldId="456"/>
        </pc:sldMkLst>
      </pc:sldChg>
      <pc:sldChg chg="modSp mod">
        <pc:chgData name="Alessandra Olianas" userId="785cbaa2-97eb-474b-b118-0e247c690e4e" providerId="ADAL" clId="{D6E84B0B-6743-4AF3-BD47-27813A4BB843}" dt="2025-03-15T10:09:26.886" v="19" actId="14100"/>
        <pc:sldMkLst>
          <pc:docMk/>
          <pc:sldMk cId="0" sldId="458"/>
        </pc:sldMkLst>
        <pc:spChg chg="mod">
          <ac:chgData name="Alessandra Olianas" userId="785cbaa2-97eb-474b-b118-0e247c690e4e" providerId="ADAL" clId="{D6E84B0B-6743-4AF3-BD47-27813A4BB843}" dt="2025-03-15T10:09:16.673" v="16" actId="14100"/>
          <ac:spMkLst>
            <pc:docMk/>
            <pc:sldMk cId="0" sldId="458"/>
            <ac:spMk id="2" creationId="{A92FCCAB-1EC2-47CF-7FC1-C5D6ED7BD3FB}"/>
          </ac:spMkLst>
        </pc:spChg>
        <pc:spChg chg="mod">
          <ac:chgData name="Alessandra Olianas" userId="785cbaa2-97eb-474b-b118-0e247c690e4e" providerId="ADAL" clId="{D6E84B0B-6743-4AF3-BD47-27813A4BB843}" dt="2025-03-15T10:09:11.112" v="14" actId="1076"/>
          <ac:spMkLst>
            <pc:docMk/>
            <pc:sldMk cId="0" sldId="458"/>
            <ac:spMk id="4" creationId="{0B405D37-C3DC-E715-D03E-7B7933B2DFA4}"/>
          </ac:spMkLst>
        </pc:spChg>
        <pc:spChg chg="mod">
          <ac:chgData name="Alessandra Olianas" userId="785cbaa2-97eb-474b-b118-0e247c690e4e" providerId="ADAL" clId="{D6E84B0B-6743-4AF3-BD47-27813A4BB843}" dt="2025-03-15T10:09:24.338" v="18" actId="1076"/>
          <ac:spMkLst>
            <pc:docMk/>
            <pc:sldMk cId="0" sldId="458"/>
            <ac:spMk id="6" creationId="{1201AEC3-AF10-810A-1009-77F925974339}"/>
          </ac:spMkLst>
        </pc:spChg>
        <pc:spChg chg="mod">
          <ac:chgData name="Alessandra Olianas" userId="785cbaa2-97eb-474b-b118-0e247c690e4e" providerId="ADAL" clId="{D6E84B0B-6743-4AF3-BD47-27813A4BB843}" dt="2025-03-15T10:09:26.886" v="19" actId="14100"/>
          <ac:spMkLst>
            <pc:docMk/>
            <pc:sldMk cId="0" sldId="458"/>
            <ac:spMk id="8" creationId="{0A881203-809F-917F-957F-22AC695B9FCE}"/>
          </ac:spMkLst>
        </pc:spChg>
        <pc:spChg chg="mod">
          <ac:chgData name="Alessandra Olianas" userId="785cbaa2-97eb-474b-b118-0e247c690e4e" providerId="ADAL" clId="{D6E84B0B-6743-4AF3-BD47-27813A4BB843}" dt="2025-03-15T10:09:07.209" v="13" actId="20577"/>
          <ac:spMkLst>
            <pc:docMk/>
            <pc:sldMk cId="0" sldId="458"/>
            <ac:spMk id="10" creationId="{FBCA222F-AA2A-009D-71A9-47081E867740}"/>
          </ac:spMkLst>
        </pc:spChg>
      </pc:sldChg>
      <pc:sldChg chg="mod modClrScheme chgLayout">
        <pc:chgData name="Alessandra Olianas" userId="785cbaa2-97eb-474b-b118-0e247c690e4e" providerId="ADAL" clId="{D6E84B0B-6743-4AF3-BD47-27813A4BB843}" dt="2025-03-15T10:08:53.583" v="5"/>
        <pc:sldMkLst>
          <pc:docMk/>
          <pc:sldMk cId="0" sldId="468"/>
        </pc:sldMkLst>
      </pc:sldChg>
      <pc:sldChg chg="modSp mod modClrScheme chgLayout">
        <pc:chgData name="Alessandra Olianas" userId="785cbaa2-97eb-474b-b118-0e247c690e4e" providerId="ADAL" clId="{D6E84B0B-6743-4AF3-BD47-27813A4BB843}" dt="2025-03-15T10:08:53.583" v="5"/>
        <pc:sldMkLst>
          <pc:docMk/>
          <pc:sldMk cId="0" sldId="469"/>
        </pc:sldMkLst>
        <pc:spChg chg="mod ord">
          <ac:chgData name="Alessandra Olianas" userId="785cbaa2-97eb-474b-b118-0e247c690e4e" providerId="ADAL" clId="{D6E84B0B-6743-4AF3-BD47-27813A4BB843}" dt="2025-03-15T10:08:53.583" v="5"/>
          <ac:spMkLst>
            <pc:docMk/>
            <pc:sldMk cId="0" sldId="469"/>
            <ac:spMk id="46082" creationId="{63E0AA77-E46F-0D88-73EC-220235C3FFC0}"/>
          </ac:spMkLst>
        </pc:spChg>
        <pc:spChg chg="mod ord">
          <ac:chgData name="Alessandra Olianas" userId="785cbaa2-97eb-474b-b118-0e247c690e4e" providerId="ADAL" clId="{D6E84B0B-6743-4AF3-BD47-27813A4BB843}" dt="2025-03-15T10:08:53.583" v="5"/>
          <ac:spMkLst>
            <pc:docMk/>
            <pc:sldMk cId="0" sldId="469"/>
            <ac:spMk id="46083" creationId="{6BE86C61-4FFE-E7D7-4B1C-C80763807E9B}"/>
          </ac:spMkLst>
        </pc:spChg>
      </pc:sldChg>
      <pc:sldChg chg="mod modClrScheme chgLayout">
        <pc:chgData name="Alessandra Olianas" userId="785cbaa2-97eb-474b-b118-0e247c690e4e" providerId="ADAL" clId="{D6E84B0B-6743-4AF3-BD47-27813A4BB843}" dt="2025-03-15T10:08:53.583" v="5"/>
        <pc:sldMkLst>
          <pc:docMk/>
          <pc:sldMk cId="0" sldId="470"/>
        </pc:sldMkLst>
      </pc:sldChg>
      <pc:sldChg chg="mod modClrScheme chgLayout">
        <pc:chgData name="Alessandra Olianas" userId="785cbaa2-97eb-474b-b118-0e247c690e4e" providerId="ADAL" clId="{D6E84B0B-6743-4AF3-BD47-27813A4BB843}" dt="2025-03-15T10:08:53.583" v="5"/>
        <pc:sldMkLst>
          <pc:docMk/>
          <pc:sldMk cId="0" sldId="471"/>
        </pc:sldMkLst>
      </pc:sldChg>
      <pc:sldChg chg="mod modClrScheme chgLayout">
        <pc:chgData name="Alessandra Olianas" userId="785cbaa2-97eb-474b-b118-0e247c690e4e" providerId="ADAL" clId="{D6E84B0B-6743-4AF3-BD47-27813A4BB843}" dt="2025-03-15T10:08:53.583" v="5"/>
        <pc:sldMkLst>
          <pc:docMk/>
          <pc:sldMk cId="0" sldId="478"/>
        </pc:sldMkLst>
      </pc:sldChg>
      <pc:sldChg chg="mod modClrScheme chgLayout">
        <pc:chgData name="Alessandra Olianas" userId="785cbaa2-97eb-474b-b118-0e247c690e4e" providerId="ADAL" clId="{D6E84B0B-6743-4AF3-BD47-27813A4BB843}" dt="2025-03-15T10:08:53.583" v="5"/>
        <pc:sldMkLst>
          <pc:docMk/>
          <pc:sldMk cId="0" sldId="479"/>
        </pc:sldMkLst>
      </pc:sldChg>
      <pc:sldChg chg="mod modClrScheme chgLayout">
        <pc:chgData name="Alessandra Olianas" userId="785cbaa2-97eb-474b-b118-0e247c690e4e" providerId="ADAL" clId="{D6E84B0B-6743-4AF3-BD47-27813A4BB843}" dt="2025-03-15T10:08:53.583" v="5"/>
        <pc:sldMkLst>
          <pc:docMk/>
          <pc:sldMk cId="0" sldId="480"/>
        </pc:sldMkLst>
      </pc:sldChg>
      <pc:sldChg chg="mod modClrScheme chgLayout">
        <pc:chgData name="Alessandra Olianas" userId="785cbaa2-97eb-474b-b118-0e247c690e4e" providerId="ADAL" clId="{D6E84B0B-6743-4AF3-BD47-27813A4BB843}" dt="2025-03-15T10:08:53.583" v="5"/>
        <pc:sldMkLst>
          <pc:docMk/>
          <pc:sldMk cId="0" sldId="481"/>
        </pc:sldMkLst>
      </pc:sldChg>
      <pc:sldChg chg="mod modClrScheme chgLayout">
        <pc:chgData name="Alessandra Olianas" userId="785cbaa2-97eb-474b-b118-0e247c690e4e" providerId="ADAL" clId="{D6E84B0B-6743-4AF3-BD47-27813A4BB843}" dt="2025-03-15T10:08:53.583" v="5"/>
        <pc:sldMkLst>
          <pc:docMk/>
          <pc:sldMk cId="0" sldId="482"/>
        </pc:sldMkLst>
      </pc:sldChg>
      <pc:sldChg chg="mod modClrScheme chgLayout">
        <pc:chgData name="Alessandra Olianas" userId="785cbaa2-97eb-474b-b118-0e247c690e4e" providerId="ADAL" clId="{D6E84B0B-6743-4AF3-BD47-27813A4BB843}" dt="2025-03-15T10:08:53.583" v="5"/>
        <pc:sldMkLst>
          <pc:docMk/>
          <pc:sldMk cId="0" sldId="483"/>
        </pc:sldMkLst>
      </pc:sldChg>
      <pc:sldChg chg="mod modClrScheme chgLayout">
        <pc:chgData name="Alessandra Olianas" userId="785cbaa2-97eb-474b-b118-0e247c690e4e" providerId="ADAL" clId="{D6E84B0B-6743-4AF3-BD47-27813A4BB843}" dt="2025-03-15T10:08:53.583" v="5"/>
        <pc:sldMkLst>
          <pc:docMk/>
          <pc:sldMk cId="0" sldId="484"/>
        </pc:sldMkLst>
      </pc:sldChg>
      <pc:sldChg chg="delSp modSp mod delAnim modAnim">
        <pc:chgData name="Alessandra Olianas" userId="785cbaa2-97eb-474b-b118-0e247c690e4e" providerId="ADAL" clId="{D6E84B0B-6743-4AF3-BD47-27813A4BB843}" dt="2025-03-24T19:44:54.688" v="348" actId="478"/>
        <pc:sldMkLst>
          <pc:docMk/>
          <pc:sldMk cId="4054386204" sldId="520"/>
        </pc:sldMkLst>
        <pc:spChg chg="del">
          <ac:chgData name="Alessandra Olianas" userId="785cbaa2-97eb-474b-b118-0e247c690e4e" providerId="ADAL" clId="{D6E84B0B-6743-4AF3-BD47-27813A4BB843}" dt="2025-03-24T19:12:14.999" v="28" actId="478"/>
          <ac:spMkLst>
            <pc:docMk/>
            <pc:sldMk cId="4054386204" sldId="520"/>
            <ac:spMk id="7" creationId="{461B3044-DA90-59CC-4F70-F467BD7D081B}"/>
          </ac:spMkLst>
        </pc:spChg>
        <pc:spChg chg="mod">
          <ac:chgData name="Alessandra Olianas" userId="785cbaa2-97eb-474b-b118-0e247c690e4e" providerId="ADAL" clId="{D6E84B0B-6743-4AF3-BD47-27813A4BB843}" dt="2025-03-24T19:44:30.498" v="344" actId="1076"/>
          <ac:spMkLst>
            <pc:docMk/>
            <pc:sldMk cId="4054386204" sldId="520"/>
            <ac:spMk id="125954" creationId="{38504061-888D-BE32-6B2A-4EB557728AAA}"/>
          </ac:spMkLst>
        </pc:spChg>
        <pc:spChg chg="mod">
          <ac:chgData name="Alessandra Olianas" userId="785cbaa2-97eb-474b-b118-0e247c690e4e" providerId="ADAL" clId="{D6E84B0B-6743-4AF3-BD47-27813A4BB843}" dt="2025-03-24T19:44:37.662" v="345" actId="1076"/>
          <ac:spMkLst>
            <pc:docMk/>
            <pc:sldMk cId="4054386204" sldId="520"/>
            <ac:spMk id="125957" creationId="{A09B4520-79E1-B0FB-6B28-98379C93F45A}"/>
          </ac:spMkLst>
        </pc:spChg>
        <pc:spChg chg="del">
          <ac:chgData name="Alessandra Olianas" userId="785cbaa2-97eb-474b-b118-0e247c690e4e" providerId="ADAL" clId="{D6E84B0B-6743-4AF3-BD47-27813A4BB843}" dt="2025-03-24T19:12:01.647" v="24" actId="478"/>
          <ac:spMkLst>
            <pc:docMk/>
            <pc:sldMk cId="4054386204" sldId="520"/>
            <ac:spMk id="125958" creationId="{C491B879-1119-D09D-82F4-AC6668061E1B}"/>
          </ac:spMkLst>
        </pc:spChg>
        <pc:spChg chg="del mod">
          <ac:chgData name="Alessandra Olianas" userId="785cbaa2-97eb-474b-b118-0e247c690e4e" providerId="ADAL" clId="{D6E84B0B-6743-4AF3-BD47-27813A4BB843}" dt="2025-03-24T19:44:54.688" v="348" actId="478"/>
          <ac:spMkLst>
            <pc:docMk/>
            <pc:sldMk cId="4054386204" sldId="520"/>
            <ac:spMk id="132105" creationId="{0079AA19-9C74-F41F-E518-1710B7D2A26D}"/>
          </ac:spMkLst>
        </pc:spChg>
        <pc:spChg chg="mod">
          <ac:chgData name="Alessandra Olianas" userId="785cbaa2-97eb-474b-b118-0e247c690e4e" providerId="ADAL" clId="{D6E84B0B-6743-4AF3-BD47-27813A4BB843}" dt="2025-03-24T19:44:42.191" v="346" actId="1076"/>
          <ac:spMkLst>
            <pc:docMk/>
            <pc:sldMk cId="4054386204" sldId="520"/>
            <ac:spMk id="132106" creationId="{A6C440A8-E845-3315-BF10-2DD3C3B7D493}"/>
          </ac:spMkLst>
        </pc:spChg>
        <pc:picChg chg="del mod">
          <ac:chgData name="Alessandra Olianas" userId="785cbaa2-97eb-474b-b118-0e247c690e4e" providerId="ADAL" clId="{D6E84B0B-6743-4AF3-BD47-27813A4BB843}" dt="2025-03-24T19:44:18.183" v="340" actId="478"/>
          <ac:picMkLst>
            <pc:docMk/>
            <pc:sldMk cId="4054386204" sldId="520"/>
            <ac:picMk id="125960" creationId="{06D6688C-D2F3-49CC-B8A9-ED7E5F5DF6D7}"/>
          </ac:picMkLst>
        </pc:picChg>
      </pc:sldChg>
      <pc:sldChg chg="addSp delSp modSp mod">
        <pc:chgData name="Alessandra Olianas" userId="785cbaa2-97eb-474b-b118-0e247c690e4e" providerId="ADAL" clId="{D6E84B0B-6743-4AF3-BD47-27813A4BB843}" dt="2025-03-24T19:51:10.710" v="422" actId="20577"/>
        <pc:sldMkLst>
          <pc:docMk/>
          <pc:sldMk cId="1790657015" sldId="521"/>
        </pc:sldMkLst>
        <pc:spChg chg="del">
          <ac:chgData name="Alessandra Olianas" userId="785cbaa2-97eb-474b-b118-0e247c690e4e" providerId="ADAL" clId="{D6E84B0B-6743-4AF3-BD47-27813A4BB843}" dt="2025-03-24T19:48:25.199" v="376" actId="478"/>
          <ac:spMkLst>
            <pc:docMk/>
            <pc:sldMk cId="1790657015" sldId="521"/>
            <ac:spMk id="2" creationId="{9653432B-5B28-4F73-CFE0-995D598C6A15}"/>
          </ac:spMkLst>
        </pc:spChg>
        <pc:spChg chg="add mod">
          <ac:chgData name="Alessandra Olianas" userId="785cbaa2-97eb-474b-b118-0e247c690e4e" providerId="ADAL" clId="{D6E84B0B-6743-4AF3-BD47-27813A4BB843}" dt="2025-03-24T19:51:10.710" v="422" actId="20577"/>
          <ac:spMkLst>
            <pc:docMk/>
            <pc:sldMk cId="1790657015" sldId="521"/>
            <ac:spMk id="3" creationId="{4E20BD75-B298-3C34-C1AB-C429F5F542AD}"/>
          </ac:spMkLst>
        </pc:spChg>
        <pc:spChg chg="mod">
          <ac:chgData name="Alessandra Olianas" userId="785cbaa2-97eb-474b-b118-0e247c690e4e" providerId="ADAL" clId="{D6E84B0B-6743-4AF3-BD47-27813A4BB843}" dt="2025-03-24T19:50:02.469" v="385" actId="1076"/>
          <ac:spMkLst>
            <pc:docMk/>
            <pc:sldMk cId="1790657015" sldId="521"/>
            <ac:spMk id="142346" creationId="{755A465B-D737-6588-0AAE-2947C715DECB}"/>
          </ac:spMkLst>
        </pc:spChg>
        <pc:spChg chg="mod">
          <ac:chgData name="Alessandra Olianas" userId="785cbaa2-97eb-474b-b118-0e247c690e4e" providerId="ADAL" clId="{D6E84B0B-6743-4AF3-BD47-27813A4BB843}" dt="2025-03-24T19:50:24.020" v="390" actId="14100"/>
          <ac:spMkLst>
            <pc:docMk/>
            <pc:sldMk cId="1790657015" sldId="521"/>
            <ac:spMk id="142347" creationId="{B54C6A7F-C41F-C492-BC52-7D69A22957A6}"/>
          </ac:spMkLst>
        </pc:spChg>
        <pc:picChg chg="mod">
          <ac:chgData name="Alessandra Olianas" userId="785cbaa2-97eb-474b-b118-0e247c690e4e" providerId="ADAL" clId="{D6E84B0B-6743-4AF3-BD47-27813A4BB843}" dt="2025-03-24T19:48:30.648" v="377" actId="1076"/>
          <ac:picMkLst>
            <pc:docMk/>
            <pc:sldMk cId="1790657015" sldId="521"/>
            <ac:picMk id="142338" creationId="{5376CE90-986D-25EB-2815-420E1AF11EA0}"/>
          </ac:picMkLst>
        </pc:picChg>
        <pc:picChg chg="del">
          <ac:chgData name="Alessandra Olianas" userId="785cbaa2-97eb-474b-b118-0e247c690e4e" providerId="ADAL" clId="{D6E84B0B-6743-4AF3-BD47-27813A4BB843}" dt="2025-03-24T19:48:17.440" v="374" actId="478"/>
          <ac:picMkLst>
            <pc:docMk/>
            <pc:sldMk cId="1790657015" sldId="521"/>
            <ac:picMk id="142339" creationId="{8FFA0A73-6923-FB59-52FA-B7C39860F892}"/>
          </ac:picMkLst>
        </pc:picChg>
        <pc:picChg chg="mod">
          <ac:chgData name="Alessandra Olianas" userId="785cbaa2-97eb-474b-b118-0e247c690e4e" providerId="ADAL" clId="{D6E84B0B-6743-4AF3-BD47-27813A4BB843}" dt="2025-03-24T19:48:40.641" v="379" actId="1076"/>
          <ac:picMkLst>
            <pc:docMk/>
            <pc:sldMk cId="1790657015" sldId="521"/>
            <ac:picMk id="142340" creationId="{61BB2E1F-A171-B7ED-06FB-30608BBF22E9}"/>
          </ac:picMkLst>
        </pc:picChg>
        <pc:picChg chg="del">
          <ac:chgData name="Alessandra Olianas" userId="785cbaa2-97eb-474b-b118-0e247c690e4e" providerId="ADAL" clId="{D6E84B0B-6743-4AF3-BD47-27813A4BB843}" dt="2025-03-24T19:48:21.190" v="375" actId="478"/>
          <ac:picMkLst>
            <pc:docMk/>
            <pc:sldMk cId="1790657015" sldId="521"/>
            <ac:picMk id="142341" creationId="{EFC54B69-D94E-2B06-72F1-C10440AFC49F}"/>
          </ac:picMkLst>
        </pc:picChg>
      </pc:sldChg>
      <pc:sldChg chg="addSp delSp modSp del mod">
        <pc:chgData name="Alessandra Olianas" userId="785cbaa2-97eb-474b-b118-0e247c690e4e" providerId="ADAL" clId="{D6E84B0B-6743-4AF3-BD47-27813A4BB843}" dt="2025-03-24T19:52:05.794" v="424" actId="47"/>
        <pc:sldMkLst>
          <pc:docMk/>
          <pc:sldMk cId="2460748827" sldId="523"/>
        </pc:sldMkLst>
        <pc:spChg chg="add del mod">
          <ac:chgData name="Alessandra Olianas" userId="785cbaa2-97eb-474b-b118-0e247c690e4e" providerId="ADAL" clId="{D6E84B0B-6743-4AF3-BD47-27813A4BB843}" dt="2025-03-24T19:51:40.983" v="423" actId="478"/>
          <ac:spMkLst>
            <pc:docMk/>
            <pc:sldMk cId="2460748827" sldId="523"/>
            <ac:spMk id="3" creationId="{5CF28CF6-D056-DADB-BDBB-69FFA5F153F8}"/>
          </ac:spMkLst>
        </pc:spChg>
        <pc:spChg chg="mod">
          <ac:chgData name="Alessandra Olianas" userId="785cbaa2-97eb-474b-b118-0e247c690e4e" providerId="ADAL" clId="{D6E84B0B-6743-4AF3-BD47-27813A4BB843}" dt="2025-03-24T19:33:34.097" v="319" actId="14100"/>
          <ac:spMkLst>
            <pc:docMk/>
            <pc:sldMk cId="2460748827" sldId="523"/>
            <ac:spMk id="133132" creationId="{AB6A081F-6BEC-D087-2F87-D100434E4852}"/>
          </ac:spMkLst>
        </pc:spChg>
      </pc:sldChg>
      <pc:sldChg chg="addSp modSp mod">
        <pc:chgData name="Alessandra Olianas" userId="785cbaa2-97eb-474b-b118-0e247c690e4e" providerId="ADAL" clId="{D6E84B0B-6743-4AF3-BD47-27813A4BB843}" dt="2025-03-24T19:27:36.374" v="268" actId="1076"/>
        <pc:sldMkLst>
          <pc:docMk/>
          <pc:sldMk cId="304430414" sldId="525"/>
        </pc:sldMkLst>
        <pc:spChg chg="add mod">
          <ac:chgData name="Alessandra Olianas" userId="785cbaa2-97eb-474b-b118-0e247c690e4e" providerId="ADAL" clId="{D6E84B0B-6743-4AF3-BD47-27813A4BB843}" dt="2025-03-24T19:27:30.045" v="267" actId="207"/>
          <ac:spMkLst>
            <pc:docMk/>
            <pc:sldMk cId="304430414" sldId="525"/>
            <ac:spMk id="3" creationId="{31E8C92D-5791-B2E7-36B2-AD245190616D}"/>
          </ac:spMkLst>
        </pc:spChg>
        <pc:spChg chg="add mod">
          <ac:chgData name="Alessandra Olianas" userId="785cbaa2-97eb-474b-b118-0e247c690e4e" providerId="ADAL" clId="{D6E84B0B-6743-4AF3-BD47-27813A4BB843}" dt="2025-03-24T19:25:57.343" v="248" actId="1076"/>
          <ac:spMkLst>
            <pc:docMk/>
            <pc:sldMk cId="304430414" sldId="525"/>
            <ac:spMk id="5" creationId="{142653E3-4CB9-9DBE-27C6-E080DEFDC49F}"/>
          </ac:spMkLst>
        </pc:spChg>
        <pc:spChg chg="add mod">
          <ac:chgData name="Alessandra Olianas" userId="785cbaa2-97eb-474b-b118-0e247c690e4e" providerId="ADAL" clId="{D6E84B0B-6743-4AF3-BD47-27813A4BB843}" dt="2025-03-24T19:27:22.361" v="265" actId="207"/>
          <ac:spMkLst>
            <pc:docMk/>
            <pc:sldMk cId="304430414" sldId="525"/>
            <ac:spMk id="7" creationId="{38B8520F-5B03-FFBE-0B82-6A8EA9871F8B}"/>
          </ac:spMkLst>
        </pc:spChg>
        <pc:spChg chg="mod">
          <ac:chgData name="Alessandra Olianas" userId="785cbaa2-97eb-474b-b118-0e247c690e4e" providerId="ADAL" clId="{D6E84B0B-6743-4AF3-BD47-27813A4BB843}" dt="2025-03-24T19:25:19.637" v="241" actId="20577"/>
          <ac:spMkLst>
            <pc:docMk/>
            <pc:sldMk cId="304430414" sldId="525"/>
            <ac:spMk id="97283" creationId="{1C68B2CD-64FF-5260-DF59-C3387E60673E}"/>
          </ac:spMkLst>
        </pc:spChg>
        <pc:spChg chg="mod">
          <ac:chgData name="Alessandra Olianas" userId="785cbaa2-97eb-474b-b118-0e247c690e4e" providerId="ADAL" clId="{D6E84B0B-6743-4AF3-BD47-27813A4BB843}" dt="2025-03-24T19:27:36.374" v="268" actId="1076"/>
          <ac:spMkLst>
            <pc:docMk/>
            <pc:sldMk cId="304430414" sldId="525"/>
            <ac:spMk id="97284" creationId="{222B3F19-E416-4525-608A-C50A53F9A243}"/>
          </ac:spMkLst>
        </pc:spChg>
      </pc:sldChg>
      <pc:sldChg chg="addSp delSp modSp new mod setBg modAnim">
        <pc:chgData name="Alessandra Olianas" userId="785cbaa2-97eb-474b-b118-0e247c690e4e" providerId="ADAL" clId="{D6E84B0B-6743-4AF3-BD47-27813A4BB843}" dt="2025-03-24T19:47:48.288" v="373" actId="6549"/>
        <pc:sldMkLst>
          <pc:docMk/>
          <pc:sldMk cId="167739458" sldId="537"/>
        </pc:sldMkLst>
        <pc:spChg chg="add mod">
          <ac:chgData name="Alessandra Olianas" userId="785cbaa2-97eb-474b-b118-0e247c690e4e" providerId="ADAL" clId="{D6E84B0B-6743-4AF3-BD47-27813A4BB843}" dt="2025-03-24T19:47:48.288" v="373" actId="6549"/>
          <ac:spMkLst>
            <pc:docMk/>
            <pc:sldMk cId="167739458" sldId="537"/>
            <ac:spMk id="3" creationId="{4E3CEE3A-6A9F-5024-7068-6642BB267350}"/>
          </ac:spMkLst>
        </pc:spChg>
        <pc:spChg chg="add mod">
          <ac:chgData name="Alessandra Olianas" userId="785cbaa2-97eb-474b-b118-0e247c690e4e" providerId="ADAL" clId="{D6E84B0B-6743-4AF3-BD47-27813A4BB843}" dt="2025-03-24T19:47:25.492" v="370" actId="1076"/>
          <ac:spMkLst>
            <pc:docMk/>
            <pc:sldMk cId="167739458" sldId="537"/>
            <ac:spMk id="5" creationId="{63B9DE75-AB8E-F22C-0D50-5C4163E4C20C}"/>
          </ac:spMkLst>
        </pc:spChg>
        <pc:spChg chg="add mod">
          <ac:chgData name="Alessandra Olianas" userId="785cbaa2-97eb-474b-b118-0e247c690e4e" providerId="ADAL" clId="{D6E84B0B-6743-4AF3-BD47-27813A4BB843}" dt="2025-03-24T19:46:12.283" v="354" actId="1076"/>
          <ac:spMkLst>
            <pc:docMk/>
            <pc:sldMk cId="167739458" sldId="537"/>
            <ac:spMk id="8" creationId="{93B8C282-3ED4-37B5-5788-E816E00DC682}"/>
          </ac:spMkLst>
        </pc:spChg>
        <pc:spChg chg="add mod">
          <ac:chgData name="Alessandra Olianas" userId="785cbaa2-97eb-474b-b118-0e247c690e4e" providerId="ADAL" clId="{D6E84B0B-6743-4AF3-BD47-27813A4BB843}" dt="2025-03-24T19:46:41.539" v="361" actId="1076"/>
          <ac:spMkLst>
            <pc:docMk/>
            <pc:sldMk cId="167739458" sldId="537"/>
            <ac:spMk id="10" creationId="{AD36FCEC-2164-2BA4-43CD-ACB1F4A93B5D}"/>
          </ac:spMkLst>
        </pc:spChg>
        <pc:spChg chg="add mod">
          <ac:chgData name="Alessandra Olianas" userId="785cbaa2-97eb-474b-b118-0e247c690e4e" providerId="ADAL" clId="{D6E84B0B-6743-4AF3-BD47-27813A4BB843}" dt="2025-03-24T19:47:41.847" v="372"/>
          <ac:spMkLst>
            <pc:docMk/>
            <pc:sldMk cId="167739458" sldId="537"/>
            <ac:spMk id="13" creationId="{225F91F7-5FC8-CE06-8EC2-AD6F1A32EE4C}"/>
          </ac:spMkLst>
        </pc:spChg>
        <pc:picChg chg="add del mod">
          <ac:chgData name="Alessandra Olianas" userId="785cbaa2-97eb-474b-b118-0e247c690e4e" providerId="ADAL" clId="{D6E84B0B-6743-4AF3-BD47-27813A4BB843}" dt="2025-03-24T19:45:38.061" v="350" actId="478"/>
          <ac:picMkLst>
            <pc:docMk/>
            <pc:sldMk cId="167739458" sldId="537"/>
            <ac:picMk id="4" creationId="{C71AE462-6C17-A39A-FF88-A91398104850}"/>
          </ac:picMkLst>
        </pc:picChg>
        <pc:picChg chg="add mod">
          <ac:chgData name="Alessandra Olianas" userId="785cbaa2-97eb-474b-b118-0e247c690e4e" providerId="ADAL" clId="{D6E84B0B-6743-4AF3-BD47-27813A4BB843}" dt="2025-03-24T19:45:44.800" v="351" actId="1076"/>
          <ac:picMkLst>
            <pc:docMk/>
            <pc:sldMk cId="167739458" sldId="537"/>
            <ac:picMk id="6" creationId="{D07AF757-9ECD-1B84-A9E3-AF3D64607450}"/>
          </ac:picMkLst>
        </pc:picChg>
        <pc:cxnChg chg="add mod">
          <ac:chgData name="Alessandra Olianas" userId="785cbaa2-97eb-474b-b118-0e247c690e4e" providerId="ADAL" clId="{D6E84B0B-6743-4AF3-BD47-27813A4BB843}" dt="2025-03-24T19:45:49.225" v="352" actId="1076"/>
          <ac:cxnSpMkLst>
            <pc:docMk/>
            <pc:sldMk cId="167739458" sldId="537"/>
            <ac:cxnSpMk id="7" creationId="{486F6D81-5B16-EF27-DC55-7918D8087FE7}"/>
          </ac:cxnSpMkLst>
        </pc:cxnChg>
        <pc:cxnChg chg="add mod">
          <ac:chgData name="Alessandra Olianas" userId="785cbaa2-97eb-474b-b118-0e247c690e4e" providerId="ADAL" clId="{D6E84B0B-6743-4AF3-BD47-27813A4BB843}" dt="2025-03-24T19:46:50.540" v="363" actId="208"/>
          <ac:cxnSpMkLst>
            <pc:docMk/>
            <pc:sldMk cId="167739458" sldId="537"/>
            <ac:cxnSpMk id="12" creationId="{45281336-16C2-20EB-78E9-0B00FF3CC696}"/>
          </ac:cxnSpMkLst>
        </pc:cxnChg>
      </pc:sldChg>
      <pc:sldChg chg="addSp delSp modSp new mod setBg modAnim">
        <pc:chgData name="Alessandra Olianas" userId="785cbaa2-97eb-474b-b118-0e247c690e4e" providerId="ADAL" clId="{D6E84B0B-6743-4AF3-BD47-27813A4BB843}" dt="2025-03-24T19:44:04.855" v="339" actId="208"/>
        <pc:sldMkLst>
          <pc:docMk/>
          <pc:sldMk cId="2943504597" sldId="538"/>
        </pc:sldMkLst>
        <pc:spChg chg="add mod">
          <ac:chgData name="Alessandra Olianas" userId="785cbaa2-97eb-474b-b118-0e247c690e4e" providerId="ADAL" clId="{D6E84B0B-6743-4AF3-BD47-27813A4BB843}" dt="2025-03-24T19:18:26.859" v="163" actId="6549"/>
          <ac:spMkLst>
            <pc:docMk/>
            <pc:sldMk cId="2943504597" sldId="538"/>
            <ac:spMk id="3" creationId="{B3C1442B-3CD5-E7A0-287D-388D51DBF261}"/>
          </ac:spMkLst>
        </pc:spChg>
        <pc:spChg chg="add mod">
          <ac:chgData name="Alessandra Olianas" userId="785cbaa2-97eb-474b-b118-0e247c690e4e" providerId="ADAL" clId="{D6E84B0B-6743-4AF3-BD47-27813A4BB843}" dt="2025-03-24T19:18:20.866" v="162" actId="1076"/>
          <ac:spMkLst>
            <pc:docMk/>
            <pc:sldMk cId="2943504597" sldId="538"/>
            <ac:spMk id="7" creationId="{A6CCCFD7-7930-7D9D-747C-EFBF88951ED3}"/>
          </ac:spMkLst>
        </pc:spChg>
        <pc:spChg chg="add del mod">
          <ac:chgData name="Alessandra Olianas" userId="785cbaa2-97eb-474b-b118-0e247c690e4e" providerId="ADAL" clId="{D6E84B0B-6743-4AF3-BD47-27813A4BB843}" dt="2025-03-24T19:18:29.265" v="165"/>
          <ac:spMkLst>
            <pc:docMk/>
            <pc:sldMk cId="2943504597" sldId="538"/>
            <ac:spMk id="9" creationId="{D734215D-18C2-3D18-8496-91882CAEEA89}"/>
          </ac:spMkLst>
        </pc:spChg>
        <pc:spChg chg="add mod">
          <ac:chgData name="Alessandra Olianas" userId="785cbaa2-97eb-474b-b118-0e247c690e4e" providerId="ADAL" clId="{D6E84B0B-6743-4AF3-BD47-27813A4BB843}" dt="2025-03-24T19:43:48.246" v="337" actId="20577"/>
          <ac:spMkLst>
            <pc:docMk/>
            <pc:sldMk cId="2943504597" sldId="538"/>
            <ac:spMk id="12" creationId="{CF8C18AC-9AF8-9FA7-841B-E2AA1B2734F3}"/>
          </ac:spMkLst>
        </pc:spChg>
        <pc:picChg chg="add mod">
          <ac:chgData name="Alessandra Olianas" userId="785cbaa2-97eb-474b-b118-0e247c690e4e" providerId="ADAL" clId="{D6E84B0B-6743-4AF3-BD47-27813A4BB843}" dt="2025-03-24T19:42:56.191" v="330" actId="1076"/>
          <ac:picMkLst>
            <pc:docMk/>
            <pc:sldMk cId="2943504597" sldId="538"/>
            <ac:picMk id="4" creationId="{7157844F-B95D-A2AC-450D-DBF932011310}"/>
          </ac:picMkLst>
        </pc:picChg>
        <pc:picChg chg="add mod">
          <ac:chgData name="Alessandra Olianas" userId="785cbaa2-97eb-474b-b118-0e247c690e4e" providerId="ADAL" clId="{D6E84B0B-6743-4AF3-BD47-27813A4BB843}" dt="2025-03-24T19:42:54.754" v="329" actId="1076"/>
          <ac:picMkLst>
            <pc:docMk/>
            <pc:sldMk cId="2943504597" sldId="538"/>
            <ac:picMk id="5" creationId="{EDC652DD-B360-AD57-E7A9-88E80D8BAF90}"/>
          </ac:picMkLst>
        </pc:picChg>
        <pc:picChg chg="add mod">
          <ac:chgData name="Alessandra Olianas" userId="785cbaa2-97eb-474b-b118-0e247c690e4e" providerId="ADAL" clId="{D6E84B0B-6743-4AF3-BD47-27813A4BB843}" dt="2025-03-24T19:43:25.556" v="334" actId="1076"/>
          <ac:picMkLst>
            <pc:docMk/>
            <pc:sldMk cId="2943504597" sldId="538"/>
            <ac:picMk id="10" creationId="{A447487F-08B6-375A-1B15-D102833FCFBE}"/>
          </ac:picMkLst>
        </pc:picChg>
        <pc:cxnChg chg="add mod">
          <ac:chgData name="Alessandra Olianas" userId="785cbaa2-97eb-474b-b118-0e247c690e4e" providerId="ADAL" clId="{D6E84B0B-6743-4AF3-BD47-27813A4BB843}" dt="2025-03-24T19:44:04.855" v="339" actId="208"/>
          <ac:cxnSpMkLst>
            <pc:docMk/>
            <pc:sldMk cId="2943504597" sldId="538"/>
            <ac:cxnSpMk id="14" creationId="{759020B1-AA1F-E807-D648-D6DE2AA6ACA6}"/>
          </ac:cxnSpMkLst>
        </pc:cxnChg>
      </pc:sldChg>
      <pc:sldChg chg="addSp modSp new del mod setBg">
        <pc:chgData name="Alessandra Olianas" userId="785cbaa2-97eb-474b-b118-0e247c690e4e" providerId="ADAL" clId="{D6E84B0B-6743-4AF3-BD47-27813A4BB843}" dt="2025-03-24T19:32:05.472" v="317" actId="47"/>
        <pc:sldMkLst>
          <pc:docMk/>
          <pc:sldMk cId="2513558296" sldId="539"/>
        </pc:sldMkLst>
        <pc:spChg chg="add mod">
          <ac:chgData name="Alessandra Olianas" userId="785cbaa2-97eb-474b-b118-0e247c690e4e" providerId="ADAL" clId="{D6E84B0B-6743-4AF3-BD47-27813A4BB843}" dt="2025-03-24T19:20:52.001" v="229" actId="6549"/>
          <ac:spMkLst>
            <pc:docMk/>
            <pc:sldMk cId="2513558296" sldId="539"/>
            <ac:spMk id="3" creationId="{2B5331B4-B95C-6F47-C7C9-114A38A09966}"/>
          </ac:spMkLst>
        </pc:spChg>
      </pc:sldChg>
      <pc:sldMasterChg chg="modSldLayout sldLayoutOrd">
        <pc:chgData name="Alessandra Olianas" userId="785cbaa2-97eb-474b-b118-0e247c690e4e" providerId="ADAL" clId="{D6E84B0B-6743-4AF3-BD47-27813A4BB843}" dt="2025-03-15T10:08:53.490" v="3"/>
        <pc:sldMasterMkLst>
          <pc:docMk/>
          <pc:sldMasterMk cId="2188774572" sldId="2147483672"/>
        </pc:sldMasterMkLst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2188774572" sldId="2147483672"/>
            <pc:sldLayoutMk cId="1750312303" sldId="2147484049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750312303" sldId="2147484049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750312303" sldId="2147484049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750312303" sldId="2147484049"/>
              <ac:spMk id="4" creationId="{4FE723E5-2F45-A7C4-BD41-4DD6606A598B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750312303" sldId="2147484049"/>
              <ac:spMk id="5" creationId="{FE661A30-1F7F-990A-2DF5-73234CD5959B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750312303" sldId="2147484049"/>
              <ac:spMk id="6" creationId="{E0139DE8-16C7-C332-62BF-C138E1916B9E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2188774572" sldId="2147483672"/>
            <pc:sldLayoutMk cId="1189043100" sldId="2147484050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189043100" sldId="2147484050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189043100" sldId="2147484050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189043100" sldId="2147484050"/>
              <ac:spMk id="4" creationId="{A91BA196-AF9B-46C0-B48C-404DB9AAA74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189043100" sldId="2147484050"/>
              <ac:spMk id="5" creationId="{EED52C0E-859D-A462-88DB-DAA2DD0EE8AB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189043100" sldId="2147484050"/>
              <ac:spMk id="6" creationId="{1211DCC7-0A1A-C0CF-CD7A-77B2F2E65B43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2188774572" sldId="2147483672"/>
            <pc:sldLayoutMk cId="126986056" sldId="2147484051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26986056" sldId="2147484051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26986056" sldId="2147484051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26986056" sldId="2147484051"/>
              <ac:spMk id="4" creationId="{986E5210-043F-5332-3951-210081ADFB84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26986056" sldId="2147484051"/>
              <ac:spMk id="5" creationId="{5BAEBA2B-438D-4E98-904A-2FB04D2ACE19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26986056" sldId="2147484051"/>
              <ac:spMk id="6" creationId="{A14B8789-81EA-A666-B69E-EF756382F849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2188774572" sldId="2147483672"/>
            <pc:sldLayoutMk cId="2283969209" sldId="2147484052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2283969209" sldId="2147484052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2283969209" sldId="2147484052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2283969209" sldId="2147484052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2283969209" sldId="2147484052"/>
              <ac:spMk id="5" creationId="{A599E175-8690-B72B-B679-F416A029BC12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2283969209" sldId="2147484052"/>
              <ac:spMk id="6" creationId="{64951F13-950C-F209-9196-FF39E28D0034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2283969209" sldId="2147484052"/>
              <ac:spMk id="7" creationId="{C602165F-B6E0-F086-843B-902A158EF886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2188774572" sldId="2147483672"/>
            <pc:sldLayoutMk cId="1808652308" sldId="2147484053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808652308" sldId="2147484053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808652308" sldId="2147484053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808652308" sldId="2147484053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808652308" sldId="2147484053"/>
              <ac:spMk id="5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808652308" sldId="2147484053"/>
              <ac:spMk id="6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808652308" sldId="2147484053"/>
              <ac:spMk id="7" creationId="{ECA5E309-A888-D0C5-8DFB-0AF5BE158C73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808652308" sldId="2147484053"/>
              <ac:spMk id="8" creationId="{7BE99F1D-72D7-371E-4981-408902B2D2AD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808652308" sldId="2147484053"/>
              <ac:spMk id="9" creationId="{2AE47178-B42A-64C1-9CAA-521A55B46C07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2188774572" sldId="2147483672"/>
            <pc:sldLayoutMk cId="765631947" sldId="2147484054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765631947" sldId="2147484054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765631947" sldId="2147484054"/>
              <ac:spMk id="3" creationId="{D7571DD6-7DD9-41E6-854D-C760B3DA10F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765631947" sldId="2147484054"/>
              <ac:spMk id="4" creationId="{1E1F3143-D8C6-1484-674D-36D7654B1FA2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765631947" sldId="2147484054"/>
              <ac:spMk id="5" creationId="{50A68950-DE32-2C0D-7155-F788FCBE40F8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2188774572" sldId="2147483672"/>
            <pc:sldLayoutMk cId="3938684596" sldId="2147484055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3938684596" sldId="2147484055"/>
              <ac:spMk id="2" creationId="{CF6B397B-DF6F-BB2D-EEDE-C2A0AAAE2131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3938684596" sldId="2147484055"/>
              <ac:spMk id="3" creationId="{C8F24054-CAB5-E50F-4502-84B94737279B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3938684596" sldId="2147484055"/>
              <ac:spMk id="4" creationId="{AFF3E242-B210-2B00-1126-C1DECFD1B96F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2188774572" sldId="2147483672"/>
            <pc:sldLayoutMk cId="4096058890" sldId="2147484056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4096058890" sldId="2147484056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4096058890" sldId="2147484056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4096058890" sldId="2147484056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4096058890" sldId="2147484056"/>
              <ac:spMk id="5" creationId="{9557EA15-F891-EA74-24CF-A53394E0941C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4096058890" sldId="2147484056"/>
              <ac:spMk id="6" creationId="{42E629EF-0F69-6EE7-6238-FDC03B97BDBF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4096058890" sldId="2147484056"/>
              <ac:spMk id="7" creationId="{61B23EFC-3991-33E0-C028-984854506EC5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2188774572" sldId="2147483672"/>
            <pc:sldLayoutMk cId="1019976854" sldId="2147484057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019976854" sldId="2147484057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019976854" sldId="2147484057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019976854" sldId="2147484057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019976854" sldId="2147484057"/>
              <ac:spMk id="5" creationId="{40A728CB-3DA7-E41A-2629-31EF2F6D3785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019976854" sldId="2147484057"/>
              <ac:spMk id="6" creationId="{DD67FFE6-E0FB-BA86-50E4-D4C33B0F4C04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019976854" sldId="2147484057"/>
              <ac:spMk id="7" creationId="{DE22E9B4-721A-3236-34D7-44238609D5E1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2188774572" sldId="2147483672"/>
            <pc:sldLayoutMk cId="1505326943" sldId="2147484058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505326943" sldId="2147484058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505326943" sldId="2147484058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505326943" sldId="2147484058"/>
              <ac:spMk id="4" creationId="{E86716DF-287F-42A6-5953-8B2BBFAB6A3B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505326943" sldId="2147484058"/>
              <ac:spMk id="5" creationId="{0D2C91A7-BE60-A36C-9A03-CF34189CAC55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505326943" sldId="2147484058"/>
              <ac:spMk id="6" creationId="{4A400CFF-EF91-4DD3-AD72-3DD19CFE0F3F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2188774572" sldId="2147483672"/>
            <pc:sldLayoutMk cId="1906742198" sldId="2147484059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906742198" sldId="2147484059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906742198" sldId="2147484059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906742198" sldId="2147484059"/>
              <ac:spMk id="4" creationId="{06CE2CE4-E2BC-8054-186F-24A6ADD1A00F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906742198" sldId="2147484059"/>
              <ac:spMk id="5" creationId="{0AA9E703-36D1-2A38-DCBC-0C92B72F4C45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2188774572" sldId="2147483672"/>
              <pc:sldLayoutMk cId="1906742198" sldId="2147484059"/>
              <ac:spMk id="6" creationId="{B413FBF6-1015-56C6-F045-601BF3FD631E}"/>
            </ac:spMkLst>
          </pc:spChg>
        </pc:sldLayoutChg>
      </pc:sldMasterChg>
      <pc:sldMasterChg chg="modSldLayout sldLayoutOrd">
        <pc:chgData name="Alessandra Olianas" userId="785cbaa2-97eb-474b-b118-0e247c690e4e" providerId="ADAL" clId="{D6E84B0B-6743-4AF3-BD47-27813A4BB843}" dt="2025-03-15T10:08:53.490" v="3"/>
        <pc:sldMasterMkLst>
          <pc:docMk/>
          <pc:sldMasterMk cId="1060907435" sldId="2147483684"/>
        </pc:sldMasterMkLst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3887346583" sldId="2147483999"/>
          </pc:sldLayoutMkLst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2013253805" sldId="2147484000"/>
          </pc:sldLayoutMkLst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2192550588" sldId="2147484001"/>
          </pc:sldLayoutMkLst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1172128842" sldId="2147484002"/>
          </pc:sldLayoutMkLst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2198664372" sldId="2147484003"/>
          </pc:sldLayoutMkLst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3827123912" sldId="2147484004"/>
          </pc:sldLayoutMkLst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2237402915" sldId="2147484005"/>
          </pc:sldLayoutMkLst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497809821" sldId="2147484006"/>
          </pc:sldLayoutMkLst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4088484391" sldId="2147484007"/>
          </pc:sldLayoutMkLst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3128838988" sldId="2147484008"/>
          </pc:sldLayoutMkLst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3915594663" sldId="2147484009"/>
          </pc:sldLayoutMkLst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535462225" sldId="2147484010"/>
          </pc:sldLayoutMkLst>
        </pc:sldLayoutChg>
        <pc:sldLayoutChg chg="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3465849927" sldId="2147484011"/>
          </pc:sldLayoutMkLst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2401868032" sldId="2147484061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401868032" sldId="2147484061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401868032" sldId="2147484061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401868032" sldId="2147484061"/>
              <ac:spMk id="4" creationId="{1C2F7006-1EEE-0443-660A-DE2D48229EC4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401868032" sldId="2147484061"/>
              <ac:spMk id="5" creationId="{77191489-DE4A-D23D-03A6-EA82A61B3438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120696213" sldId="2147484062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20696213" sldId="2147484062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20696213" sldId="2147484062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20696213" sldId="2147484062"/>
              <ac:spMk id="4" creationId="{0B269236-A3EF-8F0C-92E3-4C591BBB92C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20696213" sldId="2147484062"/>
              <ac:spMk id="5" creationId="{4BDA7633-409A-745F-5424-AD630178F97D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906764206" sldId="2147484063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906764206" sldId="2147484063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906764206" sldId="2147484063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906764206" sldId="2147484063"/>
              <ac:spMk id="4" creationId="{98AD5718-FDFC-313B-E3DB-C4C96BFA63C2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906764206" sldId="2147484063"/>
              <ac:spMk id="5" creationId="{56285513-DD12-807C-BB89-C4800C3A7920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3294195023" sldId="2147484064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294195023" sldId="2147484064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294195023" sldId="2147484064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294195023" sldId="2147484064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294195023" sldId="2147484064"/>
              <ac:spMk id="5" creationId="{056EAF28-4394-5326-38E5-CB711C2EF82B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294195023" sldId="2147484064"/>
              <ac:spMk id="6" creationId="{799F2162-B296-6074-35A8-04E1AD2889CC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3069899682" sldId="2147484065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069899682" sldId="2147484065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069899682" sldId="2147484065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069899682" sldId="2147484065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069899682" sldId="2147484065"/>
              <ac:spMk id="5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069899682" sldId="2147484065"/>
              <ac:spMk id="6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069899682" sldId="2147484065"/>
              <ac:spMk id="7" creationId="{671CDC0D-9558-ADDD-5449-E89F4AE659D4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069899682" sldId="2147484065"/>
              <ac:spMk id="8" creationId="{314CA656-0C80-7B3C-B15E-31B895066C75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2495286382" sldId="2147484066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495286382" sldId="2147484066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495286382" sldId="2147484066"/>
              <ac:spMk id="3" creationId="{B81C04E4-9442-CC14-7FC4-CC10541324F5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495286382" sldId="2147484066"/>
              <ac:spMk id="4" creationId="{BCC902F6-055F-E563-8DF8-098B980DB72F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395668125" sldId="2147484067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95668125" sldId="2147484067"/>
              <ac:spMk id="2" creationId="{5B3CA5DF-B4E3-1DE0-24B6-CFF34A6CBC1F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395668125" sldId="2147484067"/>
              <ac:spMk id="3" creationId="{680D2020-E98A-E66A-7B88-F43C291FC4EB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1984993302" sldId="2147484068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984993302" sldId="2147484068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984993302" sldId="2147484068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984993302" sldId="2147484068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984993302" sldId="2147484068"/>
              <ac:spMk id="5" creationId="{154F38B5-BF87-226B-D8C7-77E2D7AB7029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984993302" sldId="2147484068"/>
              <ac:spMk id="6" creationId="{07071E66-869C-F0CE-3154-4F2C8AA60A98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1974963194" sldId="2147484069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974963194" sldId="2147484069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974963194" sldId="2147484069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974963194" sldId="2147484069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974963194" sldId="2147484069"/>
              <ac:spMk id="5" creationId="{FE499905-79CB-74B2-E972-1EE8D748B953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1974963194" sldId="2147484069"/>
              <ac:spMk id="6" creationId="{730E5C3D-6E1F-C9E1-BA8C-CB8151063B36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203168417" sldId="2147484070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03168417" sldId="2147484070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03168417" sldId="2147484070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03168417" sldId="2147484070"/>
              <ac:spMk id="4" creationId="{3FC31FBF-0523-9848-1DBC-A5053E58A5F6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03168417" sldId="2147484070"/>
              <ac:spMk id="5" creationId="{0D89BEF7-C78A-912C-D4C5-D6C7367023B4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2908856379" sldId="2147484071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908856379" sldId="2147484071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908856379" sldId="2147484071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908856379" sldId="2147484071"/>
              <ac:spMk id="4" creationId="{4462EE3C-5D62-DB49-025E-0717CA637B68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2908856379" sldId="2147484071"/>
              <ac:spMk id="5" creationId="{512288A7-21FD-7F70-562B-02B8F7142470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527686795" sldId="2147484072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527686795" sldId="2147484072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527686795" sldId="2147484072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527686795" sldId="2147484072"/>
              <ac:spMk id="4" creationId="{C71D0AF2-A5C0-D312-CE77-D1F867A0D608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060907435" sldId="2147483684"/>
              <pc:sldLayoutMk cId="527686795" sldId="2147484072"/>
              <ac:spMk id="5" creationId="{E7909A03-B5A2-82A8-AFB7-892926C78F59}"/>
            </ac:spMkLst>
          </pc:spChg>
        </pc:sldLayoutChg>
        <pc:sldLayoutChg chg="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060907435" sldId="2147483684"/>
            <pc:sldLayoutMk cId="1192153668" sldId="2147484073"/>
          </pc:sldLayoutMkLst>
        </pc:sldLayoutChg>
      </pc:sldMasterChg>
      <pc:sldMasterChg chg="modSldLayout sldLayoutOrd">
        <pc:chgData name="Alessandra Olianas" userId="785cbaa2-97eb-474b-b118-0e247c690e4e" providerId="ADAL" clId="{D6E84B0B-6743-4AF3-BD47-27813A4BB843}" dt="2025-03-15T10:08:53.490" v="3"/>
        <pc:sldMasterMkLst>
          <pc:docMk/>
          <pc:sldMasterMk cId="34751651" sldId="2147483698"/>
        </pc:sldMasterMkLst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34751651" sldId="2147483698"/>
            <pc:sldLayoutMk cId="4172416860" sldId="2147484075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4172416860" sldId="2147484075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4172416860" sldId="2147484075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4172416860" sldId="2147484075"/>
              <ac:spMk id="4" creationId="{EBCA896C-80DA-20FA-232B-CF48998AB4CD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4172416860" sldId="2147484075"/>
              <ac:spMk id="5" creationId="{284F41C0-5A34-8F51-A058-CE6D143C79E6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4172416860" sldId="2147484075"/>
              <ac:spMk id="6" creationId="{15F11A70-54C0-52ED-1D9B-99C603AB4ABA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34751651" sldId="2147483698"/>
            <pc:sldLayoutMk cId="384340326" sldId="2147484076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84340326" sldId="2147484076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84340326" sldId="2147484076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84340326" sldId="2147484076"/>
              <ac:spMk id="4" creationId="{63801AA0-900B-73D4-8977-61715B78E8D9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84340326" sldId="2147484076"/>
              <ac:spMk id="5" creationId="{7349F462-F140-BFD3-6F6F-0A25085BC397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84340326" sldId="2147484076"/>
              <ac:spMk id="6" creationId="{29C5AEF0-117B-2C25-5B40-10B3C178059B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34751651" sldId="2147483698"/>
            <pc:sldLayoutMk cId="1066908122" sldId="2147484077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066908122" sldId="2147484077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066908122" sldId="2147484077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066908122" sldId="2147484077"/>
              <ac:spMk id="4" creationId="{C5B96BF7-7860-4AF6-A2CB-31F1EEF1CEDA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066908122" sldId="2147484077"/>
              <ac:spMk id="5" creationId="{4578D32F-2B56-3481-C767-65AE9C208A2F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066908122" sldId="2147484077"/>
              <ac:spMk id="6" creationId="{5E16D1C5-AB72-3404-0E14-7ED2A2C8245A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34751651" sldId="2147483698"/>
            <pc:sldLayoutMk cId="3955512539" sldId="2147484078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955512539" sldId="2147484078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955512539" sldId="2147484078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955512539" sldId="2147484078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955512539" sldId="2147484078"/>
              <ac:spMk id="5" creationId="{EA5859BA-CA8B-C819-1DFD-CE611D931587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955512539" sldId="2147484078"/>
              <ac:spMk id="6" creationId="{21CCDD00-95BD-82D9-3413-176ECCF5D1C5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955512539" sldId="2147484078"/>
              <ac:spMk id="7" creationId="{E83A0623-A241-8DDF-90FA-B67CBB265E07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34751651" sldId="2147483698"/>
            <pc:sldLayoutMk cId="2678658896" sldId="2147484079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678658896" sldId="2147484079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678658896" sldId="2147484079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678658896" sldId="2147484079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678658896" sldId="2147484079"/>
              <ac:spMk id="5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678658896" sldId="2147484079"/>
              <ac:spMk id="6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678658896" sldId="2147484079"/>
              <ac:spMk id="7" creationId="{C6385D05-91A8-64D6-BBE0-49E35539C7CD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678658896" sldId="2147484079"/>
              <ac:spMk id="8" creationId="{5F34C551-B224-4693-C12B-D21F62BAA614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678658896" sldId="2147484079"/>
              <ac:spMk id="9" creationId="{78B98C8F-6538-225C-C88A-7BA87F433070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34751651" sldId="2147483698"/>
            <pc:sldLayoutMk cId="2057972014" sldId="2147484080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057972014" sldId="2147484080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057972014" sldId="2147484080"/>
              <ac:spMk id="3" creationId="{460B7D18-83C2-20A2-1303-E1792C9B650A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057972014" sldId="2147484080"/>
              <ac:spMk id="4" creationId="{02878616-DFC5-2531-B8B8-4DB37385EA49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057972014" sldId="2147484080"/>
              <ac:spMk id="5" creationId="{34076C11-1075-1CA2-A72A-664C54F6AB6A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34751651" sldId="2147483698"/>
            <pc:sldLayoutMk cId="1308631065" sldId="2147484081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308631065" sldId="2147484081"/>
              <ac:spMk id="2" creationId="{29587613-9DAC-759A-016A-81AC2D38C25E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308631065" sldId="2147484081"/>
              <ac:spMk id="3" creationId="{0CFB8907-D25D-E6B6-D5B4-DB8D165C8DBE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308631065" sldId="2147484081"/>
              <ac:spMk id="4" creationId="{227D39D2-1B21-CB74-5448-7E60853A9E9B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34751651" sldId="2147483698"/>
            <pc:sldLayoutMk cId="1080806046" sldId="2147484082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080806046" sldId="2147484082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080806046" sldId="2147484082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080806046" sldId="2147484082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080806046" sldId="2147484082"/>
              <ac:spMk id="5" creationId="{5BD315F1-3D5B-DDEF-969C-F1382AC6EE19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080806046" sldId="2147484082"/>
              <ac:spMk id="6" creationId="{7C2AD497-AA17-D6DC-748F-FC3597D2BF7D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1080806046" sldId="2147484082"/>
              <ac:spMk id="7" creationId="{86AF1340-0E81-FB84-1F30-6EA233A36591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34751651" sldId="2147483698"/>
            <pc:sldLayoutMk cId="4087566943" sldId="2147484083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4087566943" sldId="2147484083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4087566943" sldId="2147484083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4087566943" sldId="2147484083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4087566943" sldId="2147484083"/>
              <ac:spMk id="5" creationId="{29FF37C6-E6FC-5F8D-D3EC-1880911EDD2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4087566943" sldId="2147484083"/>
              <ac:spMk id="6" creationId="{F84EF372-B6F7-68A9-E2CA-6289AC53F01D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4087566943" sldId="2147484083"/>
              <ac:spMk id="7" creationId="{2E270F91-B2B4-3434-1D0D-6209A7804361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34751651" sldId="2147483698"/>
            <pc:sldLayoutMk cId="2318398358" sldId="2147484084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318398358" sldId="2147484084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318398358" sldId="2147484084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318398358" sldId="2147484084"/>
              <ac:spMk id="4" creationId="{855117C2-2F2C-2869-78B1-9650EE16D183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318398358" sldId="2147484084"/>
              <ac:spMk id="5" creationId="{74A1500A-D1E0-7E0F-2DDA-8D555A667431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2318398358" sldId="2147484084"/>
              <ac:spMk id="6" creationId="{67FA16AF-E78F-003D-1DAA-9123BA51D96C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34751651" sldId="2147483698"/>
            <pc:sldLayoutMk cId="3138307354" sldId="2147484085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138307354" sldId="2147484085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138307354" sldId="2147484085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138307354" sldId="2147484085"/>
              <ac:spMk id="4" creationId="{FA7B0461-6D42-296B-7C89-3937290D5987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138307354" sldId="2147484085"/>
              <ac:spMk id="5" creationId="{58F4F105-FC1C-9464-7E5F-759E7F01E451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34751651" sldId="2147483698"/>
              <pc:sldLayoutMk cId="3138307354" sldId="2147484085"/>
              <ac:spMk id="6" creationId="{74C1F526-42B3-677E-E72F-8B1EFA64F7A6}"/>
            </ac:spMkLst>
          </pc:spChg>
        </pc:sldLayoutChg>
      </pc:sldMasterChg>
      <pc:sldMasterChg chg="modSldLayout sldLayoutOrd">
        <pc:chgData name="Alessandra Olianas" userId="785cbaa2-97eb-474b-b118-0e247c690e4e" providerId="ADAL" clId="{D6E84B0B-6743-4AF3-BD47-27813A4BB843}" dt="2025-03-15T10:08:53.490" v="3"/>
        <pc:sldMasterMkLst>
          <pc:docMk/>
          <pc:sldMasterMk cId="122479017" sldId="2147483986"/>
        </pc:sldMasterMkLst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22479017" sldId="2147483986"/>
            <pc:sldLayoutMk cId="2911126537" sldId="2147484153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911126537" sldId="2147484153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911126537" sldId="2147484153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911126537" sldId="2147484153"/>
              <ac:spMk id="4" creationId="{840DE80A-C835-F703-3BB2-DABABCDB6873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911126537" sldId="2147484153"/>
              <ac:spMk id="5" creationId="{8665B26A-2C9D-5134-15A1-778BBF382D7E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911126537" sldId="2147484153"/>
              <ac:spMk id="6" creationId="{BFADB6BD-BBE4-A1D1-906D-86C834B5BFB4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22479017" sldId="2147483986"/>
            <pc:sldLayoutMk cId="1115064051" sldId="2147484154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115064051" sldId="2147484154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115064051" sldId="2147484154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115064051" sldId="2147484154"/>
              <ac:spMk id="4" creationId="{54AD81D6-FFF0-8920-734B-AA155231335D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115064051" sldId="2147484154"/>
              <ac:spMk id="5" creationId="{98969F29-5ACA-3A6D-39F7-5E136B4E7472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115064051" sldId="2147484154"/>
              <ac:spMk id="6" creationId="{9ED9F59A-6F7A-7FBF-FD30-84387CC1171F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22479017" sldId="2147483986"/>
            <pc:sldLayoutMk cId="1840762289" sldId="2147484155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840762289" sldId="2147484155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840762289" sldId="2147484155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840762289" sldId="2147484155"/>
              <ac:spMk id="4" creationId="{08742C8B-6867-5AD3-1739-D08984643069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840762289" sldId="2147484155"/>
              <ac:spMk id="5" creationId="{01913928-CEE5-65EC-9A6D-24174B742265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840762289" sldId="2147484155"/>
              <ac:spMk id="6" creationId="{676F65B7-46BE-0EB2-DC40-A030257E524D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22479017" sldId="2147483986"/>
            <pc:sldLayoutMk cId="3033730181" sldId="2147484156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3033730181" sldId="2147484156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3033730181" sldId="2147484156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3033730181" sldId="2147484156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3033730181" sldId="2147484156"/>
              <ac:spMk id="5" creationId="{564552A7-308C-E715-840C-058A5373EA51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3033730181" sldId="2147484156"/>
              <ac:spMk id="6" creationId="{F7BB36AA-5A7E-9302-155E-D2D94331F6C1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3033730181" sldId="2147484156"/>
              <ac:spMk id="7" creationId="{E588BB5C-66B9-CFD4-47A7-A1AF1B4782AB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22479017" sldId="2147483986"/>
            <pc:sldLayoutMk cId="1560602517" sldId="2147484157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560602517" sldId="2147484157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560602517" sldId="2147484157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560602517" sldId="2147484157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560602517" sldId="2147484157"/>
              <ac:spMk id="5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560602517" sldId="2147484157"/>
              <ac:spMk id="6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560602517" sldId="2147484157"/>
              <ac:spMk id="7" creationId="{2F82C2C0-7154-5186-8F15-4806B2F60E12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560602517" sldId="2147484157"/>
              <ac:spMk id="8" creationId="{D426258B-A14B-616A-34BA-8122A16AF548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560602517" sldId="2147484157"/>
              <ac:spMk id="9" creationId="{57E86C52-FADE-687D-27E9-4E64AE39BB61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22479017" sldId="2147483986"/>
            <pc:sldLayoutMk cId="73914912" sldId="2147484158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73914912" sldId="2147484158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73914912" sldId="2147484158"/>
              <ac:spMk id="3" creationId="{17233AD2-FD54-0941-1242-0F15CD8112D1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73914912" sldId="2147484158"/>
              <ac:spMk id="4" creationId="{DFC6F984-A998-6EE6-09C3-0ABC3045596C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73914912" sldId="2147484158"/>
              <ac:spMk id="5" creationId="{CE0438E6-F51A-C3E0-8175-E08CABDE7FF6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22479017" sldId="2147483986"/>
            <pc:sldLayoutMk cId="1726854914" sldId="2147484159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726854914" sldId="2147484159"/>
              <ac:spMk id="2" creationId="{1DDC6E40-A827-371B-26BB-3A3CBDA395F6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726854914" sldId="2147484159"/>
              <ac:spMk id="3" creationId="{FC7F0CAB-DCDF-D013-4308-51B5DEF45249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726854914" sldId="2147484159"/>
              <ac:spMk id="4" creationId="{7A7903B0-AFE5-D8EC-385A-C546B79A7B91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22479017" sldId="2147483986"/>
            <pc:sldLayoutMk cId="2505691331" sldId="2147484160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505691331" sldId="2147484160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505691331" sldId="2147484160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505691331" sldId="2147484160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505691331" sldId="2147484160"/>
              <ac:spMk id="5" creationId="{5D8C9FD9-E42E-34EB-5BA4-5828021F9DA3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505691331" sldId="2147484160"/>
              <ac:spMk id="6" creationId="{2FBFDD6A-0158-78B3-D2A4-BC238802CBC7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505691331" sldId="2147484160"/>
              <ac:spMk id="7" creationId="{1543021D-CE23-3DE1-937A-95DA834CD875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22479017" sldId="2147483986"/>
            <pc:sldLayoutMk cId="2054431697" sldId="2147484161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054431697" sldId="2147484161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054431697" sldId="2147484161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054431697" sldId="2147484161"/>
              <ac:spMk id="4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054431697" sldId="2147484161"/>
              <ac:spMk id="5" creationId="{984D4C1D-975E-7219-2DAF-3E61A855D4E3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054431697" sldId="2147484161"/>
              <ac:spMk id="6" creationId="{6CEA46A9-1ADA-F549-848A-4D150E2F29E3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2054431697" sldId="2147484161"/>
              <ac:spMk id="7" creationId="{BFAC2011-F6C2-64AF-1FC9-12D14AA81906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22479017" sldId="2147483986"/>
            <pc:sldLayoutMk cId="875495056" sldId="2147484162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875495056" sldId="2147484162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875495056" sldId="2147484162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875495056" sldId="2147484162"/>
              <ac:spMk id="4" creationId="{23AE1E91-B4A4-0B94-1D36-17C12A990BD5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875495056" sldId="2147484162"/>
              <ac:spMk id="5" creationId="{7E1FCA1E-4220-6223-65CA-3777FD794B45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875495056" sldId="2147484162"/>
              <ac:spMk id="6" creationId="{A54C7AEF-EA3F-91F7-1F8C-AE90A06286CF}"/>
            </ac:spMkLst>
          </pc:spChg>
        </pc:sldLayoutChg>
        <pc:sldLayoutChg chg="modSp mod ord">
          <pc:chgData name="Alessandra Olianas" userId="785cbaa2-97eb-474b-b118-0e247c690e4e" providerId="ADAL" clId="{D6E84B0B-6743-4AF3-BD47-27813A4BB843}" dt="2025-03-15T10:08:53.490" v="3"/>
          <pc:sldLayoutMkLst>
            <pc:docMk/>
            <pc:sldMasterMk cId="122479017" sldId="2147483986"/>
            <pc:sldLayoutMk cId="1927495146" sldId="2147484163"/>
          </pc:sldLayoutMkLst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927495146" sldId="2147484163"/>
              <ac:spMk id="2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927495146" sldId="2147484163"/>
              <ac:spMk id="3" creationId="{00000000-0000-0000-0000-000000000000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927495146" sldId="2147484163"/>
              <ac:spMk id="4" creationId="{A455B722-41A6-1665-CC22-E89CEF2F732E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927495146" sldId="2147484163"/>
              <ac:spMk id="5" creationId="{09821DC0-8F4C-F2F0-D7D2-652DD07051D8}"/>
            </ac:spMkLst>
          </pc:spChg>
          <pc:spChg chg="mod">
            <ac:chgData name="Alessandra Olianas" userId="785cbaa2-97eb-474b-b118-0e247c690e4e" providerId="ADAL" clId="{D6E84B0B-6743-4AF3-BD47-27813A4BB843}" dt="2025-03-15T10:08:53.490" v="3"/>
            <ac:spMkLst>
              <pc:docMk/>
              <pc:sldMasterMk cId="122479017" sldId="2147483986"/>
              <pc:sldLayoutMk cId="1927495146" sldId="2147484163"/>
              <ac:spMk id="6" creationId="{AB41F6C8-E0ED-719A-0026-78461F1C9653}"/>
            </ac:spMkLst>
          </pc:spChg>
        </pc:sldLayoutChg>
      </pc:sldMasterChg>
      <pc:sldMasterChg chg="del sldLayoutOrd">
        <pc:chgData name="Alessandra Olianas" userId="785cbaa2-97eb-474b-b118-0e247c690e4e" providerId="ADAL" clId="{D6E84B0B-6743-4AF3-BD47-27813A4BB843}" dt="2025-03-15T10:08:53.507" v="4"/>
        <pc:sldMasterMkLst>
          <pc:docMk/>
          <pc:sldMasterMk cId="3088527715" sldId="2147483998"/>
        </pc:sldMasterMkLst>
      </pc:sldMasterChg>
      <pc:sldMasterChg chg="del sldLayoutOrd">
        <pc:chgData name="Alessandra Olianas" userId="785cbaa2-97eb-474b-b118-0e247c690e4e" providerId="ADAL" clId="{D6E84B0B-6743-4AF3-BD47-27813A4BB843}" dt="2025-03-15T10:08:53.507" v="4"/>
        <pc:sldMasterMkLst>
          <pc:docMk/>
          <pc:sldMasterMk cId="1279751121" sldId="2147484048"/>
        </pc:sldMasterMkLst>
      </pc:sldMasterChg>
      <pc:sldMasterChg chg="del sldLayoutOrd">
        <pc:chgData name="Alessandra Olianas" userId="785cbaa2-97eb-474b-b118-0e247c690e4e" providerId="ADAL" clId="{D6E84B0B-6743-4AF3-BD47-27813A4BB843}" dt="2025-03-15T10:08:53.507" v="4"/>
        <pc:sldMasterMkLst>
          <pc:docMk/>
          <pc:sldMasterMk cId="2687632641" sldId="2147484060"/>
        </pc:sldMasterMkLst>
      </pc:sldMasterChg>
      <pc:sldMasterChg chg="del sldLayoutOrd">
        <pc:chgData name="Alessandra Olianas" userId="785cbaa2-97eb-474b-b118-0e247c690e4e" providerId="ADAL" clId="{D6E84B0B-6743-4AF3-BD47-27813A4BB843}" dt="2025-03-15T10:08:53.507" v="4"/>
        <pc:sldMasterMkLst>
          <pc:docMk/>
          <pc:sldMasterMk cId="2234922608" sldId="2147484074"/>
        </pc:sldMasterMkLst>
      </pc:sldMasterChg>
      <pc:sldMasterChg chg="del sldLayoutOrd">
        <pc:chgData name="Alessandra Olianas" userId="785cbaa2-97eb-474b-b118-0e247c690e4e" providerId="ADAL" clId="{D6E84B0B-6743-4AF3-BD47-27813A4BB843}" dt="2025-03-15T10:08:53.507" v="4"/>
        <pc:sldMasterMkLst>
          <pc:docMk/>
          <pc:sldMasterMk cId="2996525347" sldId="2147484152"/>
        </pc:sldMasterMkLst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85713-1148-445F-B815-77C987342782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7B43F-1AB6-4595-BD0E-03638CBD2D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6043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egnaposto immagine diapositiva 1">
            <a:extLst>
              <a:ext uri="{FF2B5EF4-FFF2-40B4-BE49-F238E27FC236}">
                <a16:creationId xmlns:a16="http://schemas.microsoft.com/office/drawing/2014/main" id="{ADC80347-0D08-D586-4427-032E11FEECE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Segnaposto note 2">
            <a:extLst>
              <a:ext uri="{FF2B5EF4-FFF2-40B4-BE49-F238E27FC236}">
                <a16:creationId xmlns:a16="http://schemas.microsoft.com/office/drawing/2014/main" id="{DAEAFC0D-4555-D7B6-BEA8-A4751EC57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Arial" panose="020B0604020202020204" pitchFamily="34" charset="0"/>
            </a:endParaRPr>
          </a:p>
        </p:txBody>
      </p:sp>
      <p:sp>
        <p:nvSpPr>
          <p:cNvPr id="102404" name="Segnaposto numero diapositiva 3">
            <a:extLst>
              <a:ext uri="{FF2B5EF4-FFF2-40B4-BE49-F238E27FC236}">
                <a16:creationId xmlns:a16="http://schemas.microsoft.com/office/drawing/2014/main" id="{90ED917C-17B3-FA75-9EA9-606DFD21C3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7942E6-19EC-4BC0-98F8-F6C29D6E930D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4DF46A85-E110-7762-18A5-9EB69BF11B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CA1574-E21E-4B06-85DD-3A52C2AF914A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DAC16AFD-9494-A832-DA51-DB109D8717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B5FF06FD-C6EC-6511-CE25-6E9D72E88D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83431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>
            <a:extLst>
              <a:ext uri="{FF2B5EF4-FFF2-40B4-BE49-F238E27FC236}">
                <a16:creationId xmlns:a16="http://schemas.microsoft.com/office/drawing/2014/main" id="{E51666E1-9CA7-E5D3-0F1E-69500BE50E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54BDF3-6A64-42E0-8FB0-D9B6BC078C2A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8611" name="Rectangle 2">
            <a:extLst>
              <a:ext uri="{FF2B5EF4-FFF2-40B4-BE49-F238E27FC236}">
                <a16:creationId xmlns:a16="http://schemas.microsoft.com/office/drawing/2014/main" id="{7EB31A9D-A6CB-2241-3D37-E38499F9C8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>
            <a:extLst>
              <a:ext uri="{FF2B5EF4-FFF2-40B4-BE49-F238E27FC236}">
                <a16:creationId xmlns:a16="http://schemas.microsoft.com/office/drawing/2014/main" id="{8941523B-0200-3417-3ED2-437EBA7756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2521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E6FBEA1-57C6-7B3B-80A4-9845AD4719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B52398-0E54-4319-9C00-1F853DB1B70D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BB66FF06-9E62-198A-431D-AC70795AF6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59E50570-7100-10F7-C794-FABF004F05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11803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>
            <a:extLst>
              <a:ext uri="{FF2B5EF4-FFF2-40B4-BE49-F238E27FC236}">
                <a16:creationId xmlns:a16="http://schemas.microsoft.com/office/drawing/2014/main" id="{366D24E0-62F0-022D-6DFD-E7F24E615E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C98862-B04F-4D16-9C3A-3B9C03DCC446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8547" name="Rectangle 2">
            <a:extLst>
              <a:ext uri="{FF2B5EF4-FFF2-40B4-BE49-F238E27FC236}">
                <a16:creationId xmlns:a16="http://schemas.microsoft.com/office/drawing/2014/main" id="{4EF5A6DC-BE94-21CD-7D54-47D19944D2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2513"/>
            <a:ext cx="5207000" cy="431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017" tIns="48148" rIns="98017" bIns="48148"/>
          <a:lstStyle/>
          <a:p>
            <a:pPr eaLnBrk="1" hangingPunct="1"/>
            <a:endParaRPr lang="en-GB" altLang="it-IT">
              <a:latin typeface="Arial" panose="020B0604020202020204" pitchFamily="34" charset="0"/>
            </a:endParaRPr>
          </a:p>
        </p:txBody>
      </p:sp>
      <p:sp>
        <p:nvSpPr>
          <p:cNvPr id="108548" name="Rectangle 3">
            <a:extLst>
              <a:ext uri="{FF2B5EF4-FFF2-40B4-BE49-F238E27FC236}">
                <a16:creationId xmlns:a16="http://schemas.microsoft.com/office/drawing/2014/main" id="{3A38026A-A36E-EF1B-B270-8032DD2D6A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898525"/>
            <a:ext cx="4765675" cy="35750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>
            <a:extLst>
              <a:ext uri="{FF2B5EF4-FFF2-40B4-BE49-F238E27FC236}">
                <a16:creationId xmlns:a16="http://schemas.microsoft.com/office/drawing/2014/main" id="{9283D1FC-69DA-7066-EC36-AE4D64BD34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0933AB-FD68-4727-86B1-999CCE5F595A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9571" name="Rectangle 2">
            <a:extLst>
              <a:ext uri="{FF2B5EF4-FFF2-40B4-BE49-F238E27FC236}">
                <a16:creationId xmlns:a16="http://schemas.microsoft.com/office/drawing/2014/main" id="{6911B355-8D53-3D1E-45FF-834CF0D2E4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>
            <a:extLst>
              <a:ext uri="{FF2B5EF4-FFF2-40B4-BE49-F238E27FC236}">
                <a16:creationId xmlns:a16="http://schemas.microsoft.com/office/drawing/2014/main" id="{2E3C68BA-A932-B129-AEF8-CBAA765A14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>
            <a:extLst>
              <a:ext uri="{FF2B5EF4-FFF2-40B4-BE49-F238E27FC236}">
                <a16:creationId xmlns:a16="http://schemas.microsoft.com/office/drawing/2014/main" id="{BD991786-0524-9916-8936-613785D0C5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E36F95-9CDE-4F57-B09B-4815260F286A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0595" name="Rectangle 2">
            <a:extLst>
              <a:ext uri="{FF2B5EF4-FFF2-40B4-BE49-F238E27FC236}">
                <a16:creationId xmlns:a16="http://schemas.microsoft.com/office/drawing/2014/main" id="{01B9AB4C-B823-79D6-4D07-10EE0D7BF3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>
            <a:extLst>
              <a:ext uri="{FF2B5EF4-FFF2-40B4-BE49-F238E27FC236}">
                <a16:creationId xmlns:a16="http://schemas.microsoft.com/office/drawing/2014/main" id="{28F0C77F-D3BC-3B73-7393-23F425943C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>
            <a:extLst>
              <a:ext uri="{FF2B5EF4-FFF2-40B4-BE49-F238E27FC236}">
                <a16:creationId xmlns:a16="http://schemas.microsoft.com/office/drawing/2014/main" id="{00F41E0C-66B8-59A0-30E8-DDA0CBE01B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6AA9E78-221B-4CAE-8446-D28CCA7EE9D1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8851" name="Rectangle 2">
            <a:extLst>
              <a:ext uri="{FF2B5EF4-FFF2-40B4-BE49-F238E27FC236}">
                <a16:creationId xmlns:a16="http://schemas.microsoft.com/office/drawing/2014/main" id="{F111BB96-A9AB-1D35-6740-9E3ACCEC56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>
            <a:extLst>
              <a:ext uri="{FF2B5EF4-FFF2-40B4-BE49-F238E27FC236}">
                <a16:creationId xmlns:a16="http://schemas.microsoft.com/office/drawing/2014/main" id="{C922C30F-6EBA-485E-9192-1C5FD088AB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7461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>
            <a:extLst>
              <a:ext uri="{FF2B5EF4-FFF2-40B4-BE49-F238E27FC236}">
                <a16:creationId xmlns:a16="http://schemas.microsoft.com/office/drawing/2014/main" id="{564D81F5-BB3B-EC1E-5B2A-537AF19DEF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E9C7BD-48E9-4254-8CBB-697D592CAAF4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643" name="Rectangle 2">
            <a:extLst>
              <a:ext uri="{FF2B5EF4-FFF2-40B4-BE49-F238E27FC236}">
                <a16:creationId xmlns:a16="http://schemas.microsoft.com/office/drawing/2014/main" id="{B49CE12C-2351-6CFF-01F2-377C9CF31E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>
            <a:extLst>
              <a:ext uri="{FF2B5EF4-FFF2-40B4-BE49-F238E27FC236}">
                <a16:creationId xmlns:a16="http://schemas.microsoft.com/office/drawing/2014/main" id="{BE4E3986-2546-8B91-DC73-3B8FF61B15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8844297-5802-5777-C20E-15BC0011A14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BACE03-1A70-4D38-B37F-5AC9D9B24E69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E606F8F3-DC87-2F92-2238-7C886F7854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802D9EA8-69AA-E744-D058-45E84EC10F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83070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egnaposto immagine diapositiva 1">
            <a:extLst>
              <a:ext uri="{FF2B5EF4-FFF2-40B4-BE49-F238E27FC236}">
                <a16:creationId xmlns:a16="http://schemas.microsoft.com/office/drawing/2014/main" id="{E8800E5D-19B4-1301-9DA8-910EFB1C37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Segnaposto note 2">
            <a:extLst>
              <a:ext uri="{FF2B5EF4-FFF2-40B4-BE49-F238E27FC236}">
                <a16:creationId xmlns:a16="http://schemas.microsoft.com/office/drawing/2014/main" id="{C5A8A8D7-800A-E731-776C-77A8FBC968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Arial" panose="020B0604020202020204" pitchFamily="34" charset="0"/>
            </a:endParaRPr>
          </a:p>
        </p:txBody>
      </p:sp>
      <p:sp>
        <p:nvSpPr>
          <p:cNvPr id="113668" name="Segnaposto numero diapositiva 3">
            <a:extLst>
              <a:ext uri="{FF2B5EF4-FFF2-40B4-BE49-F238E27FC236}">
                <a16:creationId xmlns:a16="http://schemas.microsoft.com/office/drawing/2014/main" id="{9BBDBE2F-74A5-F297-6D0A-21FB9F7A73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3B94D4-5CA0-400D-AEB2-08AEB95941F7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>
            <a:extLst>
              <a:ext uri="{FF2B5EF4-FFF2-40B4-BE49-F238E27FC236}">
                <a16:creationId xmlns:a16="http://schemas.microsoft.com/office/drawing/2014/main" id="{F508AF3F-B918-16C8-8B19-5C864FBFAA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6A479E-FA1F-4A3A-997D-EFA0EE2BD27C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427" name="Rectangle 2">
            <a:extLst>
              <a:ext uri="{FF2B5EF4-FFF2-40B4-BE49-F238E27FC236}">
                <a16:creationId xmlns:a16="http://schemas.microsoft.com/office/drawing/2014/main" id="{D04F9200-411D-7D35-F7E4-29BDC6F9F7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>
            <a:extLst>
              <a:ext uri="{FF2B5EF4-FFF2-40B4-BE49-F238E27FC236}">
                <a16:creationId xmlns:a16="http://schemas.microsoft.com/office/drawing/2014/main" id="{842534D6-2838-9740-510A-2528D3165A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9800" y="4875213"/>
            <a:ext cx="5207000" cy="4605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it-IT" altLang="it-IT" b="1">
                <a:latin typeface="Arial" panose="020B0604020202020204" pitchFamily="34" charset="0"/>
              </a:rPr>
              <a:t>Nel caso dei batteri offre: 1) barriera semipermeabile agli scambi; 2) protezione da variazioni di pressione osmotica; 3) protezione dalle proteasi dell’ospite.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>
            <a:extLst>
              <a:ext uri="{FF2B5EF4-FFF2-40B4-BE49-F238E27FC236}">
                <a16:creationId xmlns:a16="http://schemas.microsoft.com/office/drawing/2014/main" id="{B422BF7C-A81C-5376-1131-74DBBBB3A4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1A198C-2881-4A34-887F-2558D4AF1EFB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4691" name="Rectangle 2">
            <a:extLst>
              <a:ext uri="{FF2B5EF4-FFF2-40B4-BE49-F238E27FC236}">
                <a16:creationId xmlns:a16="http://schemas.microsoft.com/office/drawing/2014/main" id="{DEDEB91F-AEC2-9401-903E-4FD21335649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>
            <a:extLst>
              <a:ext uri="{FF2B5EF4-FFF2-40B4-BE49-F238E27FC236}">
                <a16:creationId xmlns:a16="http://schemas.microsoft.com/office/drawing/2014/main" id="{ABA80404-33EB-7AB3-742C-F60C573829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D98D911-00C2-0B16-E9D7-7180A20777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E3A676-F73F-47CA-BB15-4B2367689B6B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B7A16A08-62A3-C969-48AB-B3206E62E9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A3B84328-ADB5-F4E0-F1C3-081C3E2A52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17973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>
            <a:extLst>
              <a:ext uri="{FF2B5EF4-FFF2-40B4-BE49-F238E27FC236}">
                <a16:creationId xmlns:a16="http://schemas.microsoft.com/office/drawing/2014/main" id="{D437B3BE-4D18-3D21-2416-0B13325D01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0EACDF-19C2-4291-8A6D-15E47FE323C3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4451" name="Rectangle 2">
            <a:extLst>
              <a:ext uri="{FF2B5EF4-FFF2-40B4-BE49-F238E27FC236}">
                <a16:creationId xmlns:a16="http://schemas.microsoft.com/office/drawing/2014/main" id="{C5CC6ADD-EB22-691E-0F56-3D27B26A0C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9938"/>
            <a:ext cx="6818312" cy="3835400"/>
          </a:xfrm>
          <a:ln/>
        </p:spPr>
      </p:sp>
      <p:sp>
        <p:nvSpPr>
          <p:cNvPr id="104452" name="Rectangle 3">
            <a:extLst>
              <a:ext uri="{FF2B5EF4-FFF2-40B4-BE49-F238E27FC236}">
                <a16:creationId xmlns:a16="http://schemas.microsoft.com/office/drawing/2014/main" id="{0E0DD8A8-ED2C-6EFF-681B-3B43AF4BED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-"/>
            </a:pPr>
            <a:endParaRPr lang="en-US" altLang="it-I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9480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egnaposto immagine diapositiva 1">
            <a:extLst>
              <a:ext uri="{FF2B5EF4-FFF2-40B4-BE49-F238E27FC236}">
                <a16:creationId xmlns:a16="http://schemas.microsoft.com/office/drawing/2014/main" id="{E8800E5D-19B4-1301-9DA8-910EFB1C37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Segnaposto note 2">
            <a:extLst>
              <a:ext uri="{FF2B5EF4-FFF2-40B4-BE49-F238E27FC236}">
                <a16:creationId xmlns:a16="http://schemas.microsoft.com/office/drawing/2014/main" id="{C5A8A8D7-800A-E731-776C-77A8FBC968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Arial" panose="020B0604020202020204" pitchFamily="34" charset="0"/>
            </a:endParaRPr>
          </a:p>
        </p:txBody>
      </p:sp>
      <p:sp>
        <p:nvSpPr>
          <p:cNvPr id="113668" name="Segnaposto numero diapositiva 3">
            <a:extLst>
              <a:ext uri="{FF2B5EF4-FFF2-40B4-BE49-F238E27FC236}">
                <a16:creationId xmlns:a16="http://schemas.microsoft.com/office/drawing/2014/main" id="{9BBDBE2F-74A5-F297-6D0A-21FB9F7A73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3B94D4-5CA0-400D-AEB2-08AEB95941F7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>
            <a:extLst>
              <a:ext uri="{FF2B5EF4-FFF2-40B4-BE49-F238E27FC236}">
                <a16:creationId xmlns:a16="http://schemas.microsoft.com/office/drawing/2014/main" id="{051EB138-944D-0E67-77DB-EFB8D58C32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2A1103-75FF-4217-93AB-F91EE44D5510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5715" name="Rectangle 2">
            <a:extLst>
              <a:ext uri="{FF2B5EF4-FFF2-40B4-BE49-F238E27FC236}">
                <a16:creationId xmlns:a16="http://schemas.microsoft.com/office/drawing/2014/main" id="{FA77A604-51DD-FF8D-94D5-0A8F2BC131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>
            <a:extLst>
              <a:ext uri="{FF2B5EF4-FFF2-40B4-BE49-F238E27FC236}">
                <a16:creationId xmlns:a16="http://schemas.microsoft.com/office/drawing/2014/main" id="{DDF6E54B-7EE3-7D48-D1E2-F280D90FC8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9800" y="4875213"/>
            <a:ext cx="5207000" cy="4605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b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6372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>
            <a:extLst>
              <a:ext uri="{FF2B5EF4-FFF2-40B4-BE49-F238E27FC236}">
                <a16:creationId xmlns:a16="http://schemas.microsoft.com/office/drawing/2014/main" id="{9F805FBF-8BDA-8BB4-93B8-D980138E67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7EAD036-49C0-47E8-B84F-048F69D106C1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6739" name="Rectangle 2">
            <a:extLst>
              <a:ext uri="{FF2B5EF4-FFF2-40B4-BE49-F238E27FC236}">
                <a16:creationId xmlns:a16="http://schemas.microsoft.com/office/drawing/2014/main" id="{10F7C324-C88A-50E2-D56C-52DFFF5CD1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>
            <a:extLst>
              <a:ext uri="{FF2B5EF4-FFF2-40B4-BE49-F238E27FC236}">
                <a16:creationId xmlns:a16="http://schemas.microsoft.com/office/drawing/2014/main" id="{48F80B9D-F29C-0596-830E-C8C984AF00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4173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>
            <a:extLst>
              <a:ext uri="{FF2B5EF4-FFF2-40B4-BE49-F238E27FC236}">
                <a16:creationId xmlns:a16="http://schemas.microsoft.com/office/drawing/2014/main" id="{D29242BB-11DF-E64A-41E5-219E5FA638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006192A-0245-4942-9F17-6D9F2BB0658C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7763" name="Rectangle 2">
            <a:extLst>
              <a:ext uri="{FF2B5EF4-FFF2-40B4-BE49-F238E27FC236}">
                <a16:creationId xmlns:a16="http://schemas.microsoft.com/office/drawing/2014/main" id="{45C7893B-B5DF-1D5D-43B6-747479B225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>
            <a:extLst>
              <a:ext uri="{FF2B5EF4-FFF2-40B4-BE49-F238E27FC236}">
                <a16:creationId xmlns:a16="http://schemas.microsoft.com/office/drawing/2014/main" id="{E609630C-A3A9-8202-1663-53FE057C36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7460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>
            <a:extLst>
              <a:ext uri="{FF2B5EF4-FFF2-40B4-BE49-F238E27FC236}">
                <a16:creationId xmlns:a16="http://schemas.microsoft.com/office/drawing/2014/main" id="{3FA0890E-7215-DE64-DA60-A1FEB56135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8BA7DD9-C008-49B1-BD03-537E540E2624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8787" name="Rectangle 2">
            <a:extLst>
              <a:ext uri="{FF2B5EF4-FFF2-40B4-BE49-F238E27FC236}">
                <a16:creationId xmlns:a16="http://schemas.microsoft.com/office/drawing/2014/main" id="{B8034669-F4AC-43A3-C312-39BE1AE184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>
            <a:extLst>
              <a:ext uri="{FF2B5EF4-FFF2-40B4-BE49-F238E27FC236}">
                <a16:creationId xmlns:a16="http://schemas.microsoft.com/office/drawing/2014/main" id="{42E65D3F-AF17-3A0F-C139-2002EF6A1F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291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>
            <a:extLst>
              <a:ext uri="{FF2B5EF4-FFF2-40B4-BE49-F238E27FC236}">
                <a16:creationId xmlns:a16="http://schemas.microsoft.com/office/drawing/2014/main" id="{78CBCC7E-2685-C64D-9E01-089A410FA11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3FF0EB-B056-4FA4-BDF0-06136B186707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9571" name="Rectangle 2">
            <a:extLst>
              <a:ext uri="{FF2B5EF4-FFF2-40B4-BE49-F238E27FC236}">
                <a16:creationId xmlns:a16="http://schemas.microsoft.com/office/drawing/2014/main" id="{60D0FE83-C649-21E5-FAD5-557902A4C9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>
            <a:extLst>
              <a:ext uri="{FF2B5EF4-FFF2-40B4-BE49-F238E27FC236}">
                <a16:creationId xmlns:a16="http://schemas.microsoft.com/office/drawing/2014/main" id="{69761128-345A-961A-C81F-67ADD0F616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143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>
            <a:extLst>
              <a:ext uri="{FF2B5EF4-FFF2-40B4-BE49-F238E27FC236}">
                <a16:creationId xmlns:a16="http://schemas.microsoft.com/office/drawing/2014/main" id="{15313269-3547-BCFF-AAD2-BC9F13E18E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5ACB3DE-9314-4C2B-A672-D19AA19C2815}" type="slidenum">
              <a:rPr kumimoji="0" lang="en-US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  <a:ea typeface="+mn-ea"/>
              <a:cs typeface="+mn-cs"/>
            </a:endParaRPr>
          </a:p>
        </p:txBody>
      </p:sp>
      <p:sp>
        <p:nvSpPr>
          <p:cNvPr id="120835" name="Rectangle 2">
            <a:extLst>
              <a:ext uri="{FF2B5EF4-FFF2-40B4-BE49-F238E27FC236}">
                <a16:creationId xmlns:a16="http://schemas.microsoft.com/office/drawing/2014/main" id="{FB679D73-56F0-1027-60A4-6319D63956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>
            <a:extLst>
              <a:ext uri="{FF2B5EF4-FFF2-40B4-BE49-F238E27FC236}">
                <a16:creationId xmlns:a16="http://schemas.microsoft.com/office/drawing/2014/main" id="{547EF27F-5A52-4856-ADEE-AB7837402D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478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>
            <a:extLst>
              <a:ext uri="{FF2B5EF4-FFF2-40B4-BE49-F238E27FC236}">
                <a16:creationId xmlns:a16="http://schemas.microsoft.com/office/drawing/2014/main" id="{D437B3BE-4D18-3D21-2416-0B13325D01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0EACDF-19C2-4291-8A6D-15E47FE323C3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4451" name="Rectangle 2">
            <a:extLst>
              <a:ext uri="{FF2B5EF4-FFF2-40B4-BE49-F238E27FC236}">
                <a16:creationId xmlns:a16="http://schemas.microsoft.com/office/drawing/2014/main" id="{C5CC6ADD-EB22-691E-0F56-3D27B26A0C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9938"/>
            <a:ext cx="6818312" cy="3835400"/>
          </a:xfrm>
          <a:ln/>
        </p:spPr>
      </p:sp>
      <p:sp>
        <p:nvSpPr>
          <p:cNvPr id="104452" name="Rectangle 3">
            <a:extLst>
              <a:ext uri="{FF2B5EF4-FFF2-40B4-BE49-F238E27FC236}">
                <a16:creationId xmlns:a16="http://schemas.microsoft.com/office/drawing/2014/main" id="{0E0DD8A8-ED2C-6EFF-681B-3B43AF4BED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-"/>
            </a:pPr>
            <a:endParaRPr lang="en-US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45088-7362-9B36-3263-E97DA4430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>
            <a:extLst>
              <a:ext uri="{FF2B5EF4-FFF2-40B4-BE49-F238E27FC236}">
                <a16:creationId xmlns:a16="http://schemas.microsoft.com/office/drawing/2014/main" id="{B462F796-83EF-354D-C1D8-0D6070CC01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2A1103-75FF-4217-93AB-F91EE44D5510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5715" name="Rectangle 2">
            <a:extLst>
              <a:ext uri="{FF2B5EF4-FFF2-40B4-BE49-F238E27FC236}">
                <a16:creationId xmlns:a16="http://schemas.microsoft.com/office/drawing/2014/main" id="{F683186D-8010-8E0B-F27F-37FF61E21A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>
            <a:extLst>
              <a:ext uri="{FF2B5EF4-FFF2-40B4-BE49-F238E27FC236}">
                <a16:creationId xmlns:a16="http://schemas.microsoft.com/office/drawing/2014/main" id="{8E4F4393-C30E-7896-4882-5A0BC91E1F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9800" y="4875213"/>
            <a:ext cx="5207000" cy="4605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b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2693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>
            <a:extLst>
              <a:ext uri="{FF2B5EF4-FFF2-40B4-BE49-F238E27FC236}">
                <a16:creationId xmlns:a16="http://schemas.microsoft.com/office/drawing/2014/main" id="{AC092DFC-8AE3-A2B3-8A04-0944ED06BD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68C267-BEA4-40F2-BF82-B05F8886E107}" type="slidenum">
              <a:rPr kumimoji="0" lang="en-US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  <a:ea typeface="+mn-ea"/>
              <a:cs typeface="+mn-cs"/>
            </a:endParaRPr>
          </a:p>
        </p:txBody>
      </p:sp>
      <p:sp>
        <p:nvSpPr>
          <p:cNvPr id="121859" name="Rectangle 2">
            <a:extLst>
              <a:ext uri="{FF2B5EF4-FFF2-40B4-BE49-F238E27FC236}">
                <a16:creationId xmlns:a16="http://schemas.microsoft.com/office/drawing/2014/main" id="{F57931DA-CF8E-F4BA-4A51-4789185CCC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>
            <a:extLst>
              <a:ext uri="{FF2B5EF4-FFF2-40B4-BE49-F238E27FC236}">
                <a16:creationId xmlns:a16="http://schemas.microsoft.com/office/drawing/2014/main" id="{A7BEF091-46B3-AC88-D58E-D43A28648D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7722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>
            <a:extLst>
              <a:ext uri="{FF2B5EF4-FFF2-40B4-BE49-F238E27FC236}">
                <a16:creationId xmlns:a16="http://schemas.microsoft.com/office/drawing/2014/main" id="{6A9C225A-688A-4B9A-9E8D-AE826E2D02C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E94514-2636-4156-BB5F-E3D2CC70AD82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2883" name="Rectangle 2">
            <a:extLst>
              <a:ext uri="{FF2B5EF4-FFF2-40B4-BE49-F238E27FC236}">
                <a16:creationId xmlns:a16="http://schemas.microsoft.com/office/drawing/2014/main" id="{3379D83B-98B0-FD28-EE1F-CE4B738FCF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>
            <a:extLst>
              <a:ext uri="{FF2B5EF4-FFF2-40B4-BE49-F238E27FC236}">
                <a16:creationId xmlns:a16="http://schemas.microsoft.com/office/drawing/2014/main" id="{DB129F48-235B-40FE-A347-1BD97532D9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487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>
            <a:extLst>
              <a:ext uri="{FF2B5EF4-FFF2-40B4-BE49-F238E27FC236}">
                <a16:creationId xmlns:a16="http://schemas.microsoft.com/office/drawing/2014/main" id="{1A2DC905-D537-6FE7-11EA-2F10D326B5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4C7CFC-89AF-4063-8A47-BAFDDBCE1DC8}" type="slidenum">
              <a:rPr lang="it-IT" altLang="it-IT" sz="13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88</a:t>
            </a:fld>
            <a:endParaRPr lang="it-IT" altLang="it-IT" sz="1300">
              <a:solidFill>
                <a:srgbClr val="000000"/>
              </a:solidFill>
            </a:endParaRPr>
          </a:p>
        </p:txBody>
      </p:sp>
      <p:sp>
        <p:nvSpPr>
          <p:cNvPr id="129027" name="Rectangle 2">
            <a:extLst>
              <a:ext uri="{FF2B5EF4-FFF2-40B4-BE49-F238E27FC236}">
                <a16:creationId xmlns:a16="http://schemas.microsoft.com/office/drawing/2014/main" id="{B216C898-8DEB-89BF-0CF6-82B708A7B7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>
            <a:extLst>
              <a:ext uri="{FF2B5EF4-FFF2-40B4-BE49-F238E27FC236}">
                <a16:creationId xmlns:a16="http://schemas.microsoft.com/office/drawing/2014/main" id="{E3F81519-CE65-45E7-4134-BD51922FCE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90471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>
            <a:extLst>
              <a:ext uri="{FF2B5EF4-FFF2-40B4-BE49-F238E27FC236}">
                <a16:creationId xmlns:a16="http://schemas.microsoft.com/office/drawing/2014/main" id="{4D5BC027-1755-88B7-7359-F9E4271532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889FC7D-42C2-45C4-8A87-C4DC62A8AA1A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92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4387" name="Rectangle 2">
            <a:extLst>
              <a:ext uri="{FF2B5EF4-FFF2-40B4-BE49-F238E27FC236}">
                <a16:creationId xmlns:a16="http://schemas.microsoft.com/office/drawing/2014/main" id="{723D84EB-C36A-0F0C-D3E2-3BBB7BDE5E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>
            <a:extLst>
              <a:ext uri="{FF2B5EF4-FFF2-40B4-BE49-F238E27FC236}">
                <a16:creationId xmlns:a16="http://schemas.microsoft.com/office/drawing/2014/main" id="{8F858B7A-B948-45F7-576C-0851CAACFC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179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DE49C1F-A855-706A-E14C-45F2C40B36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C39ABE-9C1E-4EE2-820E-CB4D74321E7A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6B5F89D8-0239-91FF-5386-0C40CBCA18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3148C8AE-9E8C-B8C8-9AE8-8599197080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DD9BFA1-2958-EC3A-1450-6D905581D1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187AC5C-AECE-4A03-BB25-B1E7288E3431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66FCC407-76A8-ADED-7EB2-9D896F73CE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B8D0F154-3566-A302-474C-56E83FE6DE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0958AD9-453A-1511-B765-9923EC2682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73E39A7-3026-487F-8576-C57EE5517A3C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3101EC1D-6B52-B1CB-D99F-BBC753ECFF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6F370DC1-CF23-7DE4-2C08-A3B3018B24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2660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BCB3CD2A-9590-7305-88AE-1E3FDAC35D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352E78-8C9B-45A8-BEBE-D8B37344A7A5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020772EC-8EF3-B2BB-BCF3-44EE1F76CB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8E40169-39AC-0237-AC4C-C0C1B62BFF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>
            <a:extLst>
              <a:ext uri="{FF2B5EF4-FFF2-40B4-BE49-F238E27FC236}">
                <a16:creationId xmlns:a16="http://schemas.microsoft.com/office/drawing/2014/main" id="{DB9A6F7E-6316-FEE5-247F-9080EAF7F5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71B3B2-A83C-44C4-A18C-F4C1BEEC7E1B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7347" name="Rectangle 2">
            <a:extLst>
              <a:ext uri="{FF2B5EF4-FFF2-40B4-BE49-F238E27FC236}">
                <a16:creationId xmlns:a16="http://schemas.microsoft.com/office/drawing/2014/main" id="{8FDAD723-D6A4-232C-1E9D-6CCA2D47227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9938"/>
            <a:ext cx="6818312" cy="3835400"/>
          </a:xfrm>
          <a:ln/>
        </p:spPr>
      </p:sp>
      <p:sp>
        <p:nvSpPr>
          <p:cNvPr id="57348" name="Rectangle 3">
            <a:extLst>
              <a:ext uri="{FF2B5EF4-FFF2-40B4-BE49-F238E27FC236}">
                <a16:creationId xmlns:a16="http://schemas.microsoft.com/office/drawing/2014/main" id="{C641D910-2558-479C-FA9E-5AEE0708C0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-"/>
            </a:pPr>
            <a:endParaRPr lang="it-IT" altLang="it-IT">
              <a:latin typeface="Arial" panose="020B0604020202020204" pitchFamily="34" charset="0"/>
              <a:sym typeface="Wingdings 3" panose="050401020108070707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10851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>
            <a:extLst>
              <a:ext uri="{FF2B5EF4-FFF2-40B4-BE49-F238E27FC236}">
                <a16:creationId xmlns:a16="http://schemas.microsoft.com/office/drawing/2014/main" id="{1F696B61-3808-4B1B-C2F1-A49A2D6882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311BC-7411-4097-9D4F-52E78351EA19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4515" name="Rectangle 2">
            <a:extLst>
              <a:ext uri="{FF2B5EF4-FFF2-40B4-BE49-F238E27FC236}">
                <a16:creationId xmlns:a16="http://schemas.microsoft.com/office/drawing/2014/main" id="{26C8B058-D680-8C71-BA38-4D74020DAF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9938"/>
            <a:ext cx="6818312" cy="3835400"/>
          </a:xfrm>
          <a:ln/>
        </p:spPr>
      </p:sp>
      <p:sp>
        <p:nvSpPr>
          <p:cNvPr id="64516" name="Rectangle 3">
            <a:extLst>
              <a:ext uri="{FF2B5EF4-FFF2-40B4-BE49-F238E27FC236}">
                <a16:creationId xmlns:a16="http://schemas.microsoft.com/office/drawing/2014/main" id="{4D2E9A11-4161-79C9-68D4-244F6E890C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-"/>
            </a:pPr>
            <a:endParaRPr lang="en-US" altLang="it-I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014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4E9D1F-E839-EA25-8870-BC41F8BE94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C21E80B-F9E9-D5B6-1F38-56A9144796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378C810-E340-551A-016C-1903FE5CA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BDBAFC-5166-CE5E-C380-8CFBF8201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93262CD-40BF-AFD4-13AC-00D9BB764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AC3BA-2C78-4A39-9FCB-893C75AFE4D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8702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8D36B1-CC6B-86C1-47CD-FEB335685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32C07CE-D2B3-D7EA-9562-C230111EC6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965F4F3-69BD-CFFF-E81F-BCC9812E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FB2055D-8FB1-6E0B-E19F-7F76448AC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88CD0F-CB28-726B-AEDA-3D9201A6E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6FC49-54CB-4220-B040-CD6962239AF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2394991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DDC6E40-A827-371B-26BB-3A3CBDA395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C7F0CAB-DCDF-D013-4308-51B5DEF452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A7903B0-AFE5-D8EC-385A-C546B79A7B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623725-CB3A-4E1A-82DB-108E94E7692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2685491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8C9FD9-E42E-34EB-5BA4-5828021F9D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BFDD6A-0158-78B3-D2A4-BC238802CB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43021D-CE23-3DE1-937A-95DA834CD8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BD804A-04C1-4509-AAD3-4514A9A622A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0569133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4D4C1D-975E-7219-2DAF-3E61A855D4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EA46A9-1ADA-F549-848A-4D150E2F29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AC2011-F6C2-64AF-1FC9-12D14AA8190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9432E7-D7B4-4A9F-A7CE-015F4CFD916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5443169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3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3AE1E91-B4A4-0B94-1D36-17C12A990B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E1FCA1E-4220-6223-65CA-3777FD794B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54C7AEF-EA3F-91F7-1F8C-AE90A06286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BBC57D-E73D-451F-AA4E-C8BB2A2940D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7549505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2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455B722-41A6-1665-CC22-E89CEF2F73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9821DC0-8F4C-F2F0-D7D2-652DD07051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B41F6C8-E0ED-719A-0026-78461F1C96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BA8BCF-33CA-4504-B141-D4090390303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2749514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91E825A-2F21-208A-D69D-FDA60A6CAE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B1C603D-3C0D-7FE4-B3A5-EF949B8236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F6F80AC-B675-92CD-6B39-73B71CB08B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110619-5328-4E45-B4B2-AE6ABEE17A0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7099024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8CBCD34-5307-0DF8-B0BA-3717B9A514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D99E2A2-6C1E-DB46-81C1-7B8F8640F9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9957704-1A78-24E0-E03B-A1A9008C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578102-B65B-4041-B82C-74E6327FD42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5146309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37138C6-59C1-9807-24CB-7F5B47E5EF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92FD19E-2274-CA6B-BAB6-00DF4EC389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A086B66-0F11-C05B-C3B5-13DF46AF77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B6E3F8-0BAF-4A99-8D11-5850FB042B7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8156060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1D4D5C-3BDC-412F-6C06-94287BF8EF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8EC16B-A104-0738-DFBA-AF8C834304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E8F218-3D30-03F6-48FE-5F92DF5072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A68584-9ED9-4CAB-8C56-EB42B8A7AF9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5222839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59B36D8-77C0-BD34-205C-02AFCADABD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EC2D7D6-929C-CF74-E337-868A459367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C66ED59-C683-D81A-0FA1-75C2F1A0FB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9AA2F3-F7E2-46EC-9EBB-7DA9C217FCB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44525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BD8DACF-AA5E-C356-04E4-C08F4EE1CF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74CCCF7-DB36-183E-8F1D-D20084943D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5DBD151-7B77-154E-3670-40A9E6ED3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3CBF99C-8A24-49D3-A89F-B1C116E14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D5256F-B0AF-AEDB-3C57-AE4FBE95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4991E-6ED3-4E1E-9CFB-CA22694A67D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2406862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DAF4048-1AAE-B624-712D-C1DCD70929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2800965-5F8E-0B94-5BBA-6205663779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8692662-D371-EEC7-6FE3-21D833DA0A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21330-4B4E-4E9E-B0CD-3B73D72131C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0183877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F18E7C0-D910-BFBD-4608-68688F6932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7FF217D-F8A8-B2B6-09E8-3220D1AC55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0F02B41-B07D-64A1-D366-545A37333D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4188A9-B280-4884-B418-8669D560DF1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7597126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B2F575-4ABB-C41F-2A8B-F82C4ACB66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52A90C-77C6-7F97-737A-8128F6C16A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4BAFC9-F407-4E13-D215-5FCDD23367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D74671-AEB2-491C-99D9-E5B810D192A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3860248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0E201A-41CF-7866-2022-0A3FF10D94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D24084-59D1-6C73-9D62-B8EBEB61CB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3FDC8C-08E4-A2A2-70B7-B39D84404D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5C33FB-5AB0-4B14-8D9E-9DE1B77F4AE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0691008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22E1B1C-BE4D-8A8F-900C-9D6913AD4A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9037DBA-0C7F-CA50-9094-EF4BF18E77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0F6BAF7-47D9-F83B-9F16-8273C3175D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3314B4-ADCB-4A1D-9EA4-4E73C0CE609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5162300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5C50B52-96D9-0606-2D5F-56C0F4BB5E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C721CE2-EE2C-BE51-D735-3415D6A6AE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6521AA5-5E37-7AA7-AF52-49FA17EECA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46E6CA-6F58-4DCB-A69D-BBFB2948A8D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0252739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3E12C04-B548-D853-0AE7-58DAB1C729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6D99BED-E627-2A08-AE3D-D0109C4732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A15DFBF-C3EA-DF2E-A69A-094827DD1C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8816A-FBE7-4E30-95F7-1BF3AA2B58F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6010222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0594E92-F402-1744-29D0-0DB0F753E0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C7F7EBD-DFA3-09EE-A1C5-4B4A9433A5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4578543-1448-8A6D-8FA2-1FC7668E10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4919ED-5BB0-4418-9E5C-62A84695FE6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5359454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9DDBAE6-9DC0-15C0-EB9A-7AED0957A6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0EF8EC6-049E-C6BD-AC54-35FC38BE77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8770678-5277-66FC-0C56-ABA3E18F42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D3AB34-7AB2-4EB2-98E6-2FD59BD2325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5611295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72C4B7-7C1B-6C49-EA9E-ADDD4660EB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B23E37-F5D1-4526-3E15-97302D9C4D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C8B092D-5DB2-CB16-1705-F1FCF355F0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AD5A73-7600-438D-8B6E-4FEAC1D1FCC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92140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0C80CC3-FFFB-9282-F689-EDCC39A199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A6B382E-3D8C-D4A5-0087-30E1E7D752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561E1D4-22C6-9717-1BC1-895F6BAEB5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E462FA-FA59-48D0-9E2C-AE01E02150A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2137922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FB5C2B7-FEE8-3FDE-556F-EF6917EDB6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4657A33-7A81-A651-9690-D4AF428C78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1A89FFE-D522-14BC-586C-128DFC44D6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9F180F-E806-4F12-B379-716EDE2BF8A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8870341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5A394A0-5EE7-3CDD-33A2-777060B341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4FC2DC7-5589-B626-72B0-5D44459572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5459C52-4E66-9F8B-3355-5218CAF1AF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22A601-725D-4717-9C5F-9AB0C4A369C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5569538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C1C1249-0C97-E142-6A57-981B2979E7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0DC2FFD-B084-EB1F-E84B-4DE67A66CD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8CE61CD-7872-7817-B6D7-E317256C86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36CFBF-69DB-40B8-B02B-E8B445FFA90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0517889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023DC9-0416-22A9-5759-86F0B87CF6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9172CD-FBD4-4096-BFF8-F323BCCCAE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CDDF67-2646-99A9-480E-AC36AAE7DA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F17D6A-DFD3-43B2-8CC0-A538587ECCD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8193066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78E166-8FFA-D521-0BAA-B153F17920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087B91-001E-4881-D050-6640603779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72BD09-DE9F-9592-D807-8B1CE52334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95DDD-B585-43F8-81B1-BE367A31D83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185555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D7F4AA9-FA99-FA68-BACB-44CF150155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1744139-CDD9-F999-8355-216985ABA7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1383B8-7971-8261-671B-5333FE5003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978786-9954-40A5-A05D-2E717F24D39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4508070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1C12EE4-6F99-0340-4997-1BD3E242B4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AD46A15-85EF-BA59-B1DD-65D3504693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629C392-92E9-736A-450D-E4A65FF7B7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843134-20FD-409B-BC03-14E28DAF851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7796575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205947-AE5E-6213-C697-CD04CBD1C2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AF07EE0-9535-3A58-B9C6-82B93F8E3E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297A859-9B5F-3379-418C-9D3189083F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43275D-5F2C-4609-9E47-9AFDA3177B8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4120971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646F2A9-3A6D-DB84-EEDB-802506549E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ACCC4B8-9C36-03D2-4698-8E4C82F994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5958837-0D29-E03F-044C-A50AE86BED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EF6A57-0B68-4CA9-8573-38BBDF59C90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3464426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B0BDB22-5147-1F6F-3BD9-62943D3968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301CF98-0E11-8CEE-D6AC-4A7503CD42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2A74263-7096-25DF-7C2B-4F85E5AAC3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6EA234-E17A-4C75-BE6B-B3EA8CCF33A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02223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22EC27B-2372-79D3-2F80-86ED6C8F9A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AF254DD-F5D1-7FD8-4116-C5D736DDBB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CC568DD-4ACA-842A-7829-298DD5C023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0A2FD7-0DBB-453C-9FFF-045808AB48D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4008573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8804D3-A3C5-BF0C-62F1-237C69F7EC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18768B-C82F-8CA5-0E02-CCA97E1841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AA8F5E-62CF-CABD-3EEE-66B950BF38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C9449F-5AF9-4BA9-AA59-B092D934E04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9758279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F589909-FE38-B512-57F7-FC0CBC3663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BE6FBBA-F556-9556-7DB1-7119A07ACB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695B8E4-01CB-4327-EBD7-7A80025971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1F747-BA3F-4E31-874D-706197E9226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8783605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DA79F8D-9B30-E1A2-A1B4-9EBFD21D32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3F2AD95-72F4-D12C-A9A9-82BA4318A2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A3D942A-54E0-DE8A-9D68-86102350E9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C7980A-A5E8-4A9B-A8BB-6CD78ADBA13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5796230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F6D30B4-002A-54E5-BA6B-9B4FE4664F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FD1DDD5-4FE8-7378-4374-3E2717E54C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88B8C47-F2C0-F2FB-4C3A-299D75B6B3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F78EC9-8842-4E13-AA63-C34958EAD27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1730779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32E24E-E3C2-437E-9C9A-590CECCCD7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1D1987-9D1A-7B8D-D079-87A00B7D6C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2FBB1E-2E86-7322-8552-9485EC6BA4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1A4257-BC63-4B39-AE13-AD2ADF79DC9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3423164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D83CD0-BB2D-D76D-C06D-6A65CD63CF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7155CB-D8FE-BE09-DC3A-8E82F65908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0F2B1C-0C93-6693-6CFB-EB05D0B9CFA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E1E676-7B5C-4D24-BE5F-A4934F30DA7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0062771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C793064-D247-C627-86FA-13AB14E205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9EDC87D-C787-FC36-0A98-B16D84DDC0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43053AA-045E-AAB8-02A2-59CA53CB25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37EC73-F8DD-4439-85DB-1B5A8E49E19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0250695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AF0918B-AEC5-DB68-06D0-23049B596F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A95638B-C8BE-DE25-9864-4CBD358DC2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4F4DACE-2AE3-70D6-7F7F-D3E924E7B2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2CD089-285D-4A78-B3FE-0F2CEAC47E4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4829940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35CBF30-E295-2C7B-A84D-4B20E94AB3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4BAC0B3-0829-6B69-3D70-CD655E623A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3CDE124-860E-5AC8-72D2-DFDA3706D5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B63660-E13D-4D63-93F4-D537126150A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0450767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B9EF69-44DE-AEDD-C7AB-1DEAED1777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3813F25-512B-A68E-7F69-38D882227E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469FFF7-35ED-D1C4-124A-845462BD50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1B4A06-EC7B-406B-9157-A3B9CDC95AE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4590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0EE471A-374F-6E22-8AFD-923A0572F9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70DCCA5-E66D-F486-1581-35646E549E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A247C37-9131-638F-8D7E-646BAB091B2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3EA90E-1EE6-4062-9D96-3ACEB934ACD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3336601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5821EAB-A25A-DC3B-9197-B4861A2C62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C75FB3C-D71A-094D-A305-9FF820C5D3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8AC90BF-21AA-C5FE-C66C-A4B8AEB96F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8A82D4-2EE9-41E0-B93E-8727A721FF5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8658192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F8D703-65F4-85DB-480C-463185455B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A4CEC4-5EED-979F-CFF9-F30F478095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792E9F-24AE-3275-9A60-A1BF77B7BE7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FAAB9D-469E-4D77-92AA-D6A85935D2A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3697194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5D0F12E-D599-1023-3C3E-804CCF5729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4661CEC-310C-C99E-F3A0-9242EE2828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71C7F35-E30C-2741-21E2-5D5F0FF22E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A81BC-A03A-44F5-B657-1A63E099D86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7059298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84E6252-C245-368A-81D8-883D5E1845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BB38C55-CA45-E123-0047-D74D055B67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2814E7B-9777-FCDE-E4BD-860A1F5B9B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AFAC92-F631-42F0-B707-335EAC11CD2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5143812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69A9C53-45D6-DE09-2891-5C64910257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5AD88DD-B290-6088-35DE-C21ABE15D7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91C3B5F-125C-0212-DD9E-400175792B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900EC8-3C58-4B9C-908D-E71D2F309D9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931939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A2B988-6E60-DA46-5392-40BA4C5F42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0B937-6AD9-A823-1A4B-271A3E87F6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26B500-EAEE-01D4-364B-CDD2BE3989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1B7B5B-DED1-48E9-83A9-C63D3A4FC4D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7278263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B1CB20-3EEF-1B12-BADF-1FE59248FE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A95990-D18D-A5DB-672F-9E69A0565B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86A7EA-8BE0-8E33-866B-CBA37B4001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D3FE80-A993-4781-90F2-0DD1D5E0762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220830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08607B1-417D-78E6-385A-E0BC6E7ECD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26E409E-41F7-0931-A2C5-96684EED0D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5FD17D7-AF95-71C8-467F-642C802D60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9B8F09-72AE-46BF-8C48-36A80751A8A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1405369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1705601-AA36-D7B4-1040-291DF3072A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66B86BA-3BE4-697C-CBD5-EF461897D4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8234CB9-71E5-8D9D-5C4F-CEC1B1BBAD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A82174-C793-421C-8A0C-A8C4DF51CB1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403237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EF03A82-0221-83FB-F415-2E3476F20D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1A21DBB-11B6-6E11-9EB7-F534AAC5DC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4BF4402-2244-DFCE-39E2-317026BA41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CCE9D2-85EF-4031-8E25-F8F4DF911F8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0651585"/>
      </p:ext>
    </p:extLst>
  </p:cSld>
  <p:clrMapOvr>
    <a:masterClrMapping/>
  </p:clrMapOvr>
  <p:transition>
    <p:strips dir="r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35DE58-F9AE-D165-78ED-06B44CAED0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DE487D-3A44-0AAD-DD97-5747CFA4F8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09098E-D464-18B4-40CA-B2CB0204CA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33DC9D-5D2D-4725-83B9-B833B59DEAA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5136482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693DE5D-A7E3-34B6-2F37-A990C95D70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32FC0B6-906E-F142-D417-E3CA198E18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F7C47FE-FF8F-BE42-82C9-20B2BA4D01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15AA3D-1B82-4D58-B58B-04ADBD926E1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40185166"/>
      </p:ext>
    </p:extLst>
  </p:cSld>
  <p:clrMapOvr>
    <a:masterClrMapping/>
  </p:clrMapOvr>
  <p:transition>
    <p:strips dir="ru"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51BC65E-96CA-F0EC-3C21-B5947AEFCB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56D9123-FB62-55B0-EDE7-4AF5A18B3D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C6BE773-7129-B3CB-C68E-86B56419F7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15ED6A-12F3-4111-A7B1-910B1406EE3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98304261"/>
      </p:ext>
    </p:extLst>
  </p:cSld>
  <p:clrMapOvr>
    <a:masterClrMapping/>
  </p:clrMapOvr>
  <p:transition>
    <p:strips dir="ru"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7CE7A9-397A-EBC6-97AA-9965174A2B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2D44E6-A972-31A4-94B4-1EE07F66BC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ED84E2-B967-B075-E9DE-F0B5C6EC66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75A515-16E5-4B08-BC84-7A04CFE2E17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85555148"/>
      </p:ext>
    </p:extLst>
  </p:cSld>
  <p:clrMapOvr>
    <a:masterClrMapping/>
  </p:clrMapOvr>
  <p:transition>
    <p:strips dir="ru"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A7463EA-5102-8B5E-91A2-5E0465CD0A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82C373C-1CAC-0F9D-A77E-D0DEAA8EA2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ECA8744-1F5C-C5D7-15D3-5D94E19E73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9F2EF8-34A0-490D-A312-0092351A94F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18870658"/>
      </p:ext>
    </p:extLst>
  </p:cSld>
  <p:clrMapOvr>
    <a:masterClrMapping/>
  </p:clrMapOvr>
  <p:transition>
    <p:strips dir="ru"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782570C-18AB-35F2-B67F-CE3FEC14CF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1FE44F9-1188-4943-29F2-2CD56AFD16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8A1E373-D40C-AEFB-7EC1-BD0DC01644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24E41-4646-46EE-A42A-F9E4BC6124C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11135220"/>
      </p:ext>
    </p:extLst>
  </p:cSld>
  <p:clrMapOvr>
    <a:masterClrMapping/>
  </p:clrMapOvr>
  <p:transition>
    <p:strips dir="ru"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42F6041-C24D-7C50-2675-5F99F602F3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E04948D-BC3D-FFB1-74E4-2E5BB268EE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590AA2B-B971-146B-0F36-54BB5ADDBB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4A1810-26D6-48BA-A297-04A90F7EBCA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8706939"/>
      </p:ext>
    </p:extLst>
  </p:cSld>
  <p:clrMapOvr>
    <a:masterClrMapping/>
  </p:clrMapOvr>
  <p:transition>
    <p:strips dir="ru"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193BA3-2603-D4C6-EE8E-BD7C3FA592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89E925-5EEC-6386-B551-BC7FE3D97C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B68CFF-468F-C55C-18FC-29B22079BC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84300-12A9-46AA-9BF8-40279235E97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85480920"/>
      </p:ext>
    </p:extLst>
  </p:cSld>
  <p:clrMapOvr>
    <a:masterClrMapping/>
  </p:clrMapOvr>
  <p:transition>
    <p:strips dir="ru"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7DE5E0-8038-DFAB-7873-C5FB8B81D7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FABC96-1842-8372-D718-68962B62D6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825C70-F3F1-8340-A62A-1A98D748E7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0AECB-2A5E-4A40-86A0-EA927997A0C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78222037"/>
      </p:ext>
    </p:extLst>
  </p:cSld>
  <p:clrMapOvr>
    <a:masterClrMapping/>
  </p:clrMapOvr>
  <p:transition>
    <p:strips dir="ru"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77AB092-620C-EFE6-5AA2-0D02A5D7CD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69C8F32-283A-5676-E51A-4FC2CDA1D2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4A2C8B4-8386-381A-37D1-E0951E6D5C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8F9E6-B0BA-439B-AA45-C31321F779D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27143006"/>
      </p:ext>
    </p:extLst>
  </p:cSld>
  <p:clrMapOvr>
    <a:masterClrMapping/>
  </p:clrMapOvr>
  <p:transition>
    <p:strips dir="ru"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6DF8628-6EF7-FC18-D1E9-30BC028B23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E6757EF-989F-62ED-030C-CEC89FC57F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7554E27-75EF-3F70-5333-AF230749A3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EF13D8-7AE4-4BEE-B43E-3E55F8F0F8D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94952404"/>
      </p:ext>
    </p:extLst>
  </p:cSld>
  <p:clrMapOvr>
    <a:masterClrMapping/>
  </p:clrMapOvr>
  <p:transition>
    <p:strips dir="r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558DD45-F12B-C429-85AE-7A470F4D55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DE8B9BB-BF8A-47A9-AD4E-D1E07CDAC0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6BDC046-D68E-181D-6EBA-4B28B58C6A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2C78A5-E468-474C-AC1C-8D24E1B78B3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1186679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5839A1-91E4-14B8-80A6-C80071DAF4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109553-BB91-C7C8-ADA9-1C73607270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928433-4ADC-26E7-E90E-D18D2D79A6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0FB262-A6F9-423F-A784-3B9A4444501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48505695"/>
      </p:ext>
    </p:extLst>
  </p:cSld>
  <p:clrMapOvr>
    <a:masterClrMapping/>
  </p:clrMapOvr>
  <p:transition>
    <p:strips dir="ru"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olo e contenuto sopra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640E24-E4A6-8C05-87E7-36EF2CA440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7AD8E1-744B-EBDC-4C30-4609263A08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7B725D-C3DB-1ACF-A7A9-45F5F1E738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A78940-C921-4E2D-9DD7-1CE183A6C39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82230108"/>
      </p:ext>
    </p:extLst>
  </p:cSld>
  <p:clrMapOvr>
    <a:masterClrMapping/>
  </p:clrMapOvr>
  <p:transition>
    <p:strips dir="ru"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olo e 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5242AFD-830E-19AA-4C5F-6B5925560D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2F6FF86-405D-299F-2D5F-4BC2CBCE87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970E7F5-A33D-052D-98EB-AD6A93B1C2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4386FB-A6C1-424C-843A-659F6EE3B59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88552022"/>
      </p:ext>
    </p:extLst>
  </p:cSld>
  <p:clrMapOvr>
    <a:masterClrMapping/>
  </p:clrMapOvr>
  <p:transition>
    <p:strips dir="ru"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olo, contenu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D8C59F2-AB22-4E97-F21F-7BE9DCF5E8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51CE317-09BD-6751-93B6-BEBA4987A7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9B6A16D-6B2C-F088-CBE6-99BF292478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79D5C1-26E2-44EF-A3FC-769A47ACB68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77647472"/>
      </p:ext>
    </p:extLst>
  </p:cSld>
  <p:clrMapOvr>
    <a:masterClrMapping/>
  </p:clrMapOvr>
  <p:transition>
    <p:strips dir="ru"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FB71AE1-0DA4-EC00-2EAE-5B1C7E9C31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273A454-FC35-14CF-829C-468D7D5D36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A8F9DE7-46DF-872C-6C67-37327E0DC5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1514BD-8FD3-4A15-98BB-BBCE1F6E0FC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73741139"/>
      </p:ext>
    </p:extLst>
  </p:cSld>
  <p:clrMapOvr>
    <a:masterClrMapping/>
  </p:clrMapOvr>
  <p:transition>
    <p:strips dir="ru"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662EB29-1C18-E8F3-FE27-50DA5909D2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D363883B-1243-E6F4-8CA4-2D59633F11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E1AEC022-A080-4BE1-5970-40C156D1A9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29E029-FB61-4BEB-A21D-80430C15338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48501168"/>
      </p:ext>
    </p:extLst>
  </p:cSld>
  <p:clrMapOvr>
    <a:masterClrMapping/>
  </p:clrMapOvr>
  <p:transition>
    <p:strips dir="ru"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5B0466B-CD58-06DF-1740-FF76C329E9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1BE48B2-6AE5-0070-13A0-1BBF75BA94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E481FAE-1629-F3FA-F5B8-974D5793C5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2C0E1C-7676-4998-815D-8316DAFEE6D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8896256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DDC458E-7B4B-17D1-FFBA-42E5C18142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EC0043B-9776-2308-F2EF-0BD939250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9816B9F-B23F-B689-609D-EFF0D328A8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192EC3-7A17-4A83-9D1D-3EE419947AD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57070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B145362-BC2C-921A-A648-AABAAF0AE0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274E1F8-D795-8EFC-DADF-B090A01EC3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BA8CD74-61BF-A229-632C-8BB2F0DBF1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7E749-99BF-473F-B8E9-C6DA6C5E42A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2114386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58D34A-A9AC-9878-BCA8-AA255C1FAA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6170C8-6266-DB0E-F65F-DDE4F0423E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6C6E9B-66CE-CD27-6E87-CA8304DFA0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44CAEA-05D5-4289-BBE8-703DF89A96A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69963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153B3AB-ACC7-A27D-D69C-3AF7ACDC9D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51D7E51-E142-F1BB-5E25-F6F11057E6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C14CF25-8769-1CA9-2FC4-5AF1227613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483ED-C488-45B5-9B0F-B21C15CB759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6076797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098D016-44C9-60D5-4A73-C708313A8C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E8B90EC-3C55-6774-23C3-F23275BDAC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29E2C19-4749-A5F6-0270-566918FAFB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9D76AE-B324-4A35-8466-2CB5DFAA252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6855550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4CCD98F-EF80-8689-7349-82143E53FE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947459F-8043-5699-5062-E4150E93B9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89C8745-5C28-7E7A-CC08-05C1E5CEAF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3B8976-9D85-4F6F-8950-B6250F78CE7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351560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7866EDC-7B67-7913-21F5-DC5DD1D1F2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139B7A9-8815-46E8-2C5A-1CE9F3F1C3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87467E8-F822-FEA5-23DC-116E386B6D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127936-A5BD-4367-A35A-08FF3EEE3F8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8569755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DE5416-EA9C-3AB3-AEC1-66E0CA3935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75A709-28B1-371F-8741-E7FB9603F9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0CD527-E505-A6E7-5417-BF1B0A62B9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2F1599-D5C0-45C4-8BEE-B32210DC9F8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62442751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FC80DE-8F94-196B-98BF-ADE1266283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0B705B-5A73-5E22-0B73-D8B1F3995D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75A584-D62F-CE61-968D-567F9388E1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F76690-19E6-4F60-9E76-DF5C6C8DE69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2022570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87A0C96-4FC0-1013-D09E-7CB3B1FFC9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23812A8-44CF-FCAE-2D8E-E7A8DF79F1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4726C65-2C6F-7905-BE19-C03EABE671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BFAE56-E43D-41DF-93AF-726A313708C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6106021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DB924E1-AA3F-C599-61BE-E9B6510A8F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2DB3EF7-41B9-CA35-3DCF-BDB57D3583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399F861-C45C-1AA6-0ACF-9B715851A8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591CDE-9A79-4C1A-8AA4-A30ED581E4E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140730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5416335-2994-B8F8-4762-7412BF7870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FAED011-E635-32DC-D0EF-B7D00496B7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6B947C2-4971-802E-8EE4-944199B0FE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26B1BF-A9C3-451B-BDE0-8E98BBE03C3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112914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CC28C0-FA6C-0A86-B10D-240275C9B0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4314E6-75F2-A8AA-EE7C-AF371D4C31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46DA5B-3477-355C-FB9A-3D24B1A0F0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496B6C-F3DF-4AFE-8654-9B79D588704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2274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CF61A8-6833-3750-AA3D-E9882C11A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4AF78E0-387A-EA97-8A7B-C5A72E6C8D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FE8703-36AC-95B0-ED13-6995B9836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9EDF8C-0EF1-9179-0F95-727F28458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37A5BB-48B6-D11D-85B6-796B6E87C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429EF-D6AE-4468-AE02-0D3E079E84E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453197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68E720-4921-C9CD-3144-B3F34A970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9AB029-DEFD-A6CA-7ADA-6ADE2CB9AF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952E0D-A0C7-8F6D-6F2D-7E8EAAFE6D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E3D75-6CB5-4E02-94D0-6BC64D2C4FD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613436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94DDA6C-5077-E1CD-4C38-80D9686EAF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15F746C-4FC5-856C-9B6F-B3C09312EA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3DD3653-D35C-F061-E99C-AF74777261A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1DC710-1A3A-47FF-8E78-1F3088A2F03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99129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22FC2B2-00F8-4DD4-986A-0E011D9F68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400E387-0542-8A17-9BAD-347C48B8DC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41775B5-F04A-857C-A9E0-28E79807A3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206B83-28CB-4E06-9B5F-4C33B007C33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78742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FE723E5-2F45-A7C4-BD41-4DD6606A59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E661A30-1F7F-990A-2DF5-73234CD595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0139DE8-16C7-C332-62BF-C138E1916B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8E1A2D-C414-4F19-95D8-0B3B0E237AB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503123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91BA196-AF9B-46C0-B48C-404DB9AAA7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ED52C0E-859D-A462-88DB-DAA2DD0EE8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211DCC7-0A1A-C0CF-CD7A-77B2F2E65B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968F71-9755-462D-8D32-64FFA154D51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890431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86E5210-043F-5332-3951-210081ADFB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BAEBA2B-438D-4E98-904A-2FB04D2ACE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14B8789-81EA-A666-B69E-EF756382F8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FC66DB-C99A-41FA-954E-53F5FE3340F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69860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99E175-8690-B72B-B679-F416A029BC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951F13-950C-F209-9196-FF39E28D00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02165F-B6E0-F086-843B-902A158EF8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72A68C-6A77-4483-B455-185B499C3A8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839692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CA5E309-A888-D0C5-8DFB-0AF5BE158C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BE99F1D-72D7-371E-4981-408902B2D2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AE47178-B42A-64C1-9CAA-521A55B46C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B590F0-6498-4F09-BAEB-5C3E5E1E155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086523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7571DD6-7DD9-41E6-854D-C760B3DA10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E1F3143-D8C6-1484-674D-36D7654B1F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0A68950-DE32-2C0D-7155-F788FCBE40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0393B0-478E-4C6B-BE4B-1890790D11C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656319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F6B397B-DF6F-BB2D-EEDE-C2A0AAAE21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8F24054-CAB5-E50F-4502-84B9473727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FF3E242-B210-2B00-1126-C1DECFD1B9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586D50-8924-40DA-AFF4-01679BBD1BF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3868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B90887-8F5B-8E21-790D-63DAFE462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4714A96-2D75-AEA5-75A8-1215C615E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8520811-8C6C-405D-5C23-A8045ECC1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4BB9CF-73DE-932B-9F4C-4A7C64DE4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B9564B-620D-BEC1-65A3-A1EF48559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7B3A0-54B3-46EB-A533-72B0956C371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246649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57EA15-F891-EA74-24CF-A53394E094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E629EF-0F69-6EE7-6238-FDC03B97BD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B23EFC-3991-33E0-C028-984854506E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0918BA-BE87-4A02-9EE1-7B297977F1E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960588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A728CB-3DA7-E41A-2629-31EF2F6D37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7FFE6-E0FB-BA86-50E4-D4C33B0F4C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22E9B4-721A-3236-34D7-44238609D5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A34C9-D1D8-4FC9-8428-24185EBF7A0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199768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3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86716DF-287F-42A6-5953-8B2BBFAB6A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D2C91A7-BE60-A36C-9A03-CF34189CAC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A400CFF-EF91-4DD3-AD72-3DD19CFE0F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AB3E5-E109-4C5D-BE90-DC22FA1AF93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053269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2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CE2CE4-E2BC-8054-186F-24A6ADD1A0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AA9E703-36D1-2A38-DCBC-0C92B72F4C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413FBF6-1015-56C6-F045-601BF3FD63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781CB2-2765-4ED1-B0DC-375A27C03ED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067421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03EDE80-D2B2-7E8E-756A-E751C53BABC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36E6289-F101-70CE-9591-28E01BD530E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2FB734-923C-4F2E-BEBC-A7BB32A9244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40883220"/>
      </p:ext>
    </p:extLst>
  </p:cSld>
  <p:clrMapOvr>
    <a:masterClrMapping/>
  </p:clrMapOvr>
  <p:transition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DD58E36-1C09-BFB9-3596-15B7D4EDF6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5C38BB6-B450-BBC6-3661-5784BBFA71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89BB0F-1187-4E55-AA72-6BEC0528F34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03111094"/>
      </p:ext>
    </p:extLst>
  </p:cSld>
  <p:clrMapOvr>
    <a:masterClrMapping/>
  </p:clrMapOvr>
  <p:transition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E1CA457-42AC-DDC1-F72D-DA24761365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57FD0A8-B1CF-A4A2-40A0-F1694D9BD0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F7E252-5F79-4076-9B72-634E67053BE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38998227"/>
      </p:ext>
    </p:extLst>
  </p:cSld>
  <p:clrMapOvr>
    <a:masterClrMapping/>
  </p:clrMapOvr>
  <p:transition>
    <p:rand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34434" y="1052513"/>
            <a:ext cx="5706533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44167" y="1052513"/>
            <a:ext cx="5708651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5C4950-C4A4-270A-7F5B-1A14D71EB7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40286FE-317E-ACFE-B717-D8B58CB450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4C3901-483A-4132-A17D-3C49BC50C57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16619184"/>
      </p:ext>
    </p:extLst>
  </p:cSld>
  <p:clrMapOvr>
    <a:masterClrMapping/>
  </p:clrMapOvr>
  <p:transition>
    <p:rand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6446A24-80B8-265A-5478-FAAE16E808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203F2182-B8B7-B0B1-6DB0-DA69FAB041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56339A-0AE4-416F-8610-DDF94C58868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37959356"/>
      </p:ext>
    </p:extLst>
  </p:cSld>
  <p:clrMapOvr>
    <a:masterClrMapping/>
  </p:clrMapOvr>
  <p:transition>
    <p:rand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FF18B88-46FF-EFBB-07C2-827FA13D6D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0696C6B-192A-D3AB-83FD-AA2D8FA97B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CBA392-6C8A-4A6E-BBC1-17401074A2C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94322135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0626CF-1AEE-D646-BC51-7BA0337AD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A9B0004-B015-4563-8EF8-8DFE13994D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BCAEF9D-4AEE-CD71-F5DE-69600347EF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96FB867-1C6C-C001-E051-C91194EC9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9A7076B-8764-CBB2-5501-0D4F9B09D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BC06D68-645A-F0CD-D25A-116E0A89B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EF256-C79D-49A3-8240-F8E79183F04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84765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615A8A4-A508-856B-3B2A-03B020E926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56F6EB09-71EE-8105-81A6-99DCC5A13C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3430D2-7975-4BD8-8B3E-0961DE26A0F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6098048"/>
      </p:ext>
    </p:extLst>
  </p:cSld>
  <p:clrMapOvr>
    <a:masterClrMapping/>
  </p:clrMapOvr>
  <p:transition>
    <p:random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DB684B-D50C-1753-82EC-D01358CD52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F076C8A-4181-A7C7-EA86-F633937A383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66292A-B132-4F2E-A969-932E730F669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96439495"/>
      </p:ext>
    </p:extLst>
  </p:cSld>
  <p:clrMapOvr>
    <a:masterClrMapping/>
  </p:clrMapOvr>
  <p:transition>
    <p:rand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A1715B-2820-E7D5-3979-C016540E52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FAAC499-FFFE-D7AB-D994-61A3ABB8243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670309-48B7-4296-BFA9-5ECB3B69C16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97629619"/>
      </p:ext>
    </p:extLst>
  </p:cSld>
  <p:clrMapOvr>
    <a:masterClrMapping/>
  </p:clrMapOvr>
  <p:transition>
    <p:random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3A2A0A8-F36C-C750-2F9F-566F4F49D4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DF7F0EB-C764-4483-E4B5-30F16AD81DC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6C0A49-C9B7-4A39-80A1-C51B1B92264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31676659"/>
      </p:ext>
    </p:extLst>
  </p:cSld>
  <p:clrMapOvr>
    <a:masterClrMapping/>
  </p:clrMapOvr>
  <p:transition>
    <p:random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048751" y="188914"/>
            <a:ext cx="2904067" cy="6192837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34434" y="188914"/>
            <a:ext cx="8511117" cy="6192837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7060BF6-1753-DDD5-F527-6E2E9769889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6A8F096-EF51-B29F-577B-710667E3572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5D08BB-FDC0-47DB-8B3D-D900237804A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28639177"/>
      </p:ext>
    </p:extLst>
  </p:cSld>
  <p:clrMapOvr>
    <a:masterClrMapping/>
  </p:clrMapOvr>
  <p:transition>
    <p:random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4433" y="188914"/>
            <a:ext cx="11618384" cy="719137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334433" y="1052513"/>
            <a:ext cx="11618384" cy="5329237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FFD1284-867A-795F-C748-EEFC7581A4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45F00F3-A517-AA40-E8DB-F2D21EF11EB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AC0B85-2AC1-4E2F-856B-C1FB9665C2D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11131324"/>
      </p:ext>
    </p:extLst>
  </p:cSld>
  <p:clrMapOvr>
    <a:masterClrMapping/>
  </p:clrMapOvr>
  <p:transition>
    <p:random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LOGO">
            <a:extLst>
              <a:ext uri="{FF2B5EF4-FFF2-40B4-BE49-F238E27FC236}">
                <a16:creationId xmlns:a16="http://schemas.microsoft.com/office/drawing/2014/main" id="{49DEB7E1-4377-7B09-72B4-81BA5E23E4A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467" y="6623051"/>
            <a:ext cx="191346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09">
            <a:extLst>
              <a:ext uri="{FF2B5EF4-FFF2-40B4-BE49-F238E27FC236}">
                <a16:creationId xmlns:a16="http://schemas.microsoft.com/office/drawing/2014/main" id="{81E21097-7E17-6E91-247A-5485B08CFBA0}"/>
              </a:ext>
            </a:extLst>
          </p:cNvPr>
          <p:cNvSpPr>
            <a:spLocks noGrp="1" noChangeArrowheads="1"/>
          </p:cNvSpPr>
          <p:nvPr userDrawn="1"/>
        </p:nvSpPr>
        <p:spPr bwMode="auto">
          <a:xfrm>
            <a:off x="4798485" y="6626225"/>
            <a:ext cx="2719916" cy="152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CD5453EE-968A-41C9-9EF8-469849E9C7A2}" type="slidenum">
              <a:rPr lang="it-IT" altLang="it-IT" sz="800">
                <a:solidFill>
                  <a:srgbClr val="000000"/>
                </a:solidFill>
              </a:rPr>
              <a:pPr algn="ctr"/>
              <a:t>‹N›</a:t>
            </a:fld>
            <a:endParaRPr lang="it-IT" altLang="it-IT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5258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EF42E672-E6A8-F05B-B093-10D04F274F37}"/>
              </a:ext>
            </a:extLst>
          </p:cNvPr>
          <p:cNvSpPr/>
          <p:nvPr userDrawn="1"/>
        </p:nvSpPr>
        <p:spPr bwMode="auto">
          <a:xfrm>
            <a:off x="0" y="6621464"/>
            <a:ext cx="12192000" cy="2365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sz="1800" dirty="0">
                <a:latin typeface="Arial" charset="0"/>
                <a:ea typeface="ＭＳ Ｐゴシック" charset="-128"/>
              </a:rPr>
              <a:t> </a:t>
            </a:r>
          </a:p>
        </p:txBody>
      </p:sp>
      <p:pic>
        <p:nvPicPr>
          <p:cNvPr id="3" name="Picture 9" descr="LOGO">
            <a:extLst>
              <a:ext uri="{FF2B5EF4-FFF2-40B4-BE49-F238E27FC236}">
                <a16:creationId xmlns:a16="http://schemas.microsoft.com/office/drawing/2014/main" id="{D148BF2A-C192-023F-2661-0C47852894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467" y="6623051"/>
            <a:ext cx="191346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09">
            <a:extLst>
              <a:ext uri="{FF2B5EF4-FFF2-40B4-BE49-F238E27FC236}">
                <a16:creationId xmlns:a16="http://schemas.microsoft.com/office/drawing/2014/main" id="{5CA6D039-0ECF-8975-41B2-9DF03DA950D8}"/>
              </a:ext>
            </a:extLst>
          </p:cNvPr>
          <p:cNvSpPr>
            <a:spLocks noGrp="1" noChangeArrowheads="1"/>
          </p:cNvSpPr>
          <p:nvPr userDrawn="1"/>
        </p:nvSpPr>
        <p:spPr bwMode="auto">
          <a:xfrm>
            <a:off x="4798485" y="6626225"/>
            <a:ext cx="2719916" cy="152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6C109599-9AEF-44C6-8284-3554FCFA4F8B}" type="slidenum">
              <a:rPr lang="it-IT" altLang="it-IT" sz="800">
                <a:ea typeface="MS PGothic" panose="020B0600070205080204" pitchFamily="34" charset="-128"/>
              </a:rPr>
              <a:pPr algn="ctr"/>
              <a:t>‹N›</a:t>
            </a:fld>
            <a:endParaRPr lang="it-IT" altLang="it-IT" sz="1400">
              <a:ea typeface="MS PGothic" panose="020B0600070205080204" pitchFamily="34" charset="-128"/>
            </a:endParaRPr>
          </a:p>
        </p:txBody>
      </p:sp>
      <p:sp>
        <p:nvSpPr>
          <p:cNvPr id="5" name="CasellaDiTesto 3">
            <a:extLst>
              <a:ext uri="{FF2B5EF4-FFF2-40B4-BE49-F238E27FC236}">
                <a16:creationId xmlns:a16="http://schemas.microsoft.com/office/drawing/2014/main" id="{488E7113-A661-D0B3-EF46-34F5C0A1C4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7151" y="6634163"/>
            <a:ext cx="5791200" cy="2159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it-IT" sz="800" dirty="0"/>
              <a:t>D. </a:t>
            </a:r>
            <a:r>
              <a:rPr lang="it-IT" sz="800" dirty="0" err="1"/>
              <a:t>Voet</a:t>
            </a:r>
            <a:r>
              <a:rPr lang="it-IT" sz="800" dirty="0"/>
              <a:t>, J.G. </a:t>
            </a:r>
            <a:r>
              <a:rPr lang="it-IT" sz="800" dirty="0" err="1"/>
              <a:t>Voet</a:t>
            </a:r>
            <a:r>
              <a:rPr lang="it-IT" sz="800" dirty="0"/>
              <a:t>, C.W. </a:t>
            </a:r>
            <a:r>
              <a:rPr lang="it-IT" sz="800" dirty="0" err="1"/>
              <a:t>Pratt</a:t>
            </a:r>
            <a:r>
              <a:rPr lang="it-IT" sz="800" dirty="0"/>
              <a:t>, </a:t>
            </a:r>
            <a:r>
              <a:rPr lang="it-IT" sz="800" i="1" dirty="0"/>
              <a:t>Fondamenti di biochimica</a:t>
            </a:r>
            <a:r>
              <a:rPr lang="it-IT" sz="800" dirty="0"/>
              <a:t>, Zanichelli editore 2017</a:t>
            </a:r>
          </a:p>
        </p:txBody>
      </p:sp>
    </p:spTree>
    <p:extLst>
      <p:ext uri="{BB962C8B-B14F-4D97-AF65-F5344CB8AC3E}">
        <p14:creationId xmlns:p14="http://schemas.microsoft.com/office/powerpoint/2010/main" val="34658499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C2F7006-1EEE-0443-660A-DE2D48229E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7191489-DE4A-D23D-03A6-EA82A61B343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A32B25-60B6-44A9-93E0-46A1285CE83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01868032"/>
      </p:ext>
    </p:extLst>
  </p:cSld>
  <p:clrMapOvr>
    <a:masterClrMapping/>
  </p:clrMapOvr>
  <p:transition>
    <p:rand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B269236-A3EF-8F0C-92E3-4C591BBB92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BDA7633-409A-745F-5424-AD630178F9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CDC5FF-F02E-440F-AD6C-BAC03A5CC99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0696213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E2E7AB-E060-D994-5D59-1DD3E3E8C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A4069C7-CC35-7F44-834E-21844B81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450C393-828F-9ECF-85FD-F1CA32DF3A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FE73539-06B7-9292-65A4-2A4895C73E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FECD834-0099-9460-681B-7EEB177E8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32583A9-5B21-599A-E999-ECCA36347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0C44D80-DBE7-6330-61AF-0D7B2D5BE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0EBD28F-A142-6484-6E16-1481D7C4D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97969-B890-4EFA-A242-A1E6D1D0EA6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441471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8AD5718-FDFC-313B-E3DB-C4C96BFA63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6285513-DD12-807C-BB89-C4800C3A792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2C5900-2BE0-4F40-9FE2-CCF24659FDE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06764206"/>
      </p:ext>
    </p:extLst>
  </p:cSld>
  <p:clrMapOvr>
    <a:masterClrMapping/>
  </p:clrMapOvr>
  <p:transition>
    <p:random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34434" y="1052513"/>
            <a:ext cx="5706533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44167" y="1052513"/>
            <a:ext cx="5708651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6EAF28-4394-5326-38E5-CB711C2EF8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99F2162-B296-6074-35A8-04E1AD2889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050E79-622C-4D31-9340-A7B923C76B4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94195023"/>
      </p:ext>
    </p:extLst>
  </p:cSld>
  <p:clrMapOvr>
    <a:masterClrMapping/>
  </p:clrMapOvr>
  <p:transition>
    <p:random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71CDC0D-9558-ADDD-5449-E89F4AE659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314CA656-0C80-7B3C-B15E-31B895066C7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9291BF-2FAF-46F4-BD72-AC7EB815C01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69899682"/>
      </p:ext>
    </p:extLst>
  </p:cSld>
  <p:clrMapOvr>
    <a:masterClrMapping/>
  </p:clrMapOvr>
  <p:transition>
    <p:random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81C04E4-9442-CC14-7FC4-CC10541324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CC902F6-055F-E563-8DF8-098B980DB7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996918-6996-4DE6-9525-C70C0AEAF48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95286382"/>
      </p:ext>
    </p:extLst>
  </p:cSld>
  <p:clrMapOvr>
    <a:masterClrMapping/>
  </p:clrMapOvr>
  <p:transition>
    <p:random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B3CA5DF-B4E3-1DE0-24B6-CFF34A6CBC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80D2020-E98A-E66A-7B88-F43C291FC4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D9D91C-DDCB-4B9C-868D-63C1B9294AE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5668125"/>
      </p:ext>
    </p:extLst>
  </p:cSld>
  <p:clrMapOvr>
    <a:masterClrMapping/>
  </p:clrMapOvr>
  <p:transition>
    <p:random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_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4F38B5-BF87-226B-D8C7-77E2D7AB70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7071E66-869C-F0CE-3154-4F2C8AA60A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35E934-27ED-43C1-B485-104401BAC3E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84993302"/>
      </p:ext>
    </p:extLst>
  </p:cSld>
  <p:clrMapOvr>
    <a:masterClrMapping/>
  </p:clrMapOvr>
  <p:transition>
    <p:random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_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E499905-79CB-74B2-E972-1EE8D748B9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30E5C3D-6E1F-C9E1-BA8C-CB8151063B3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AA5983-77AA-4D9F-A501-27211031EE0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74963194"/>
      </p:ext>
    </p:extLst>
  </p:cSld>
  <p:clrMapOvr>
    <a:masterClrMapping/>
  </p:clrMapOvr>
  <p:transition>
    <p:random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5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FC31FBF-0523-9848-1DBC-A5053E58A5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D89BEF7-C78A-912C-D4C5-D6C7367023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287CB8-7876-4684-8219-7CD60731136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3168417"/>
      </p:ext>
    </p:extLst>
  </p:cSld>
  <p:clrMapOvr>
    <a:masterClrMapping/>
  </p:clrMapOvr>
  <p:transition>
    <p:random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4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048751" y="188914"/>
            <a:ext cx="2904067" cy="6192837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34434" y="188914"/>
            <a:ext cx="8511117" cy="6192837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462EE3C-5D62-DB49-025E-0717CA637B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12288A7-21FD-7F70-562B-02B8F71424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CFEDF0-C6E2-4CC2-A1B8-917F75720C4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08856379"/>
      </p:ext>
    </p:extLst>
  </p:cSld>
  <p:clrMapOvr>
    <a:masterClrMapping/>
  </p:clrMapOvr>
  <p:transition>
    <p:random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2_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4433" y="188914"/>
            <a:ext cx="11618384" cy="719137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334433" y="1052513"/>
            <a:ext cx="11618384" cy="5329237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71D0AF2-A5C0-D312-CE77-D1F867A0D6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7909A03-B5A2-82A8-AFB7-892926C78F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8BAA90-0ECC-422A-BBC0-EE4B5E74625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27686795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CCF8A1-9BE0-2198-0BC1-98EF46F67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AD7B8B0-9DF9-8F9B-3115-3D5A6ED16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4CE83D3-6EE8-114A-5664-28CF9FA3A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ABE6207-2D3F-3EA7-C1C6-CE6DBC1D2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0259A-B05E-4536-BFA3-A9F643F1FB6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142047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980265EA-D062-9C2F-B99F-7DA38B62DE35}"/>
              </a:ext>
            </a:extLst>
          </p:cNvPr>
          <p:cNvSpPr/>
          <p:nvPr userDrawn="1"/>
        </p:nvSpPr>
        <p:spPr bwMode="auto">
          <a:xfrm>
            <a:off x="0" y="6621464"/>
            <a:ext cx="12192000" cy="2365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sz="1800" dirty="0">
                <a:latin typeface="Arial" charset="0"/>
                <a:ea typeface="ＭＳ Ｐゴシック" charset="-128"/>
              </a:rPr>
              <a:t> </a:t>
            </a:r>
          </a:p>
        </p:txBody>
      </p:sp>
      <p:pic>
        <p:nvPicPr>
          <p:cNvPr id="3" name="Picture 9" descr="LOGO">
            <a:extLst>
              <a:ext uri="{FF2B5EF4-FFF2-40B4-BE49-F238E27FC236}">
                <a16:creationId xmlns:a16="http://schemas.microsoft.com/office/drawing/2014/main" id="{2A3CE201-DA8F-90A5-5A77-AEA069AE91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467" y="6623051"/>
            <a:ext cx="191346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09">
            <a:extLst>
              <a:ext uri="{FF2B5EF4-FFF2-40B4-BE49-F238E27FC236}">
                <a16:creationId xmlns:a16="http://schemas.microsoft.com/office/drawing/2014/main" id="{D8766F85-444E-4D67-85F0-D86022E8ABC4}"/>
              </a:ext>
            </a:extLst>
          </p:cNvPr>
          <p:cNvSpPr>
            <a:spLocks noGrp="1" noChangeArrowheads="1"/>
          </p:cNvSpPr>
          <p:nvPr userDrawn="1"/>
        </p:nvSpPr>
        <p:spPr bwMode="auto">
          <a:xfrm>
            <a:off x="4798485" y="6626225"/>
            <a:ext cx="2719916" cy="152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82FB9420-FD29-4607-AFF4-49A193DB33B6}" type="slidenum">
              <a:rPr lang="it-IT" altLang="it-IT" sz="800">
                <a:ea typeface="MS PGothic" panose="020B0600070205080204" pitchFamily="34" charset="-128"/>
              </a:rPr>
              <a:pPr algn="ctr"/>
              <a:t>‹N›</a:t>
            </a:fld>
            <a:endParaRPr lang="it-IT" altLang="it-IT" sz="1400">
              <a:ea typeface="MS PGothic" panose="020B0600070205080204" pitchFamily="34" charset="-128"/>
            </a:endParaRPr>
          </a:p>
        </p:txBody>
      </p:sp>
      <p:sp>
        <p:nvSpPr>
          <p:cNvPr id="5" name="CasellaDiTesto 3">
            <a:extLst>
              <a:ext uri="{FF2B5EF4-FFF2-40B4-BE49-F238E27FC236}">
                <a16:creationId xmlns:a16="http://schemas.microsoft.com/office/drawing/2014/main" id="{E985A1C1-65CC-544C-C2D1-A5935882EAE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7151" y="6634163"/>
            <a:ext cx="5791200" cy="2159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it-IT" sz="800" dirty="0"/>
              <a:t>D. </a:t>
            </a:r>
            <a:r>
              <a:rPr lang="it-IT" sz="800" dirty="0" err="1"/>
              <a:t>Voet</a:t>
            </a:r>
            <a:r>
              <a:rPr lang="it-IT" sz="800" dirty="0"/>
              <a:t>, J.G. </a:t>
            </a:r>
            <a:r>
              <a:rPr lang="it-IT" sz="800" dirty="0" err="1"/>
              <a:t>Voet</a:t>
            </a:r>
            <a:r>
              <a:rPr lang="it-IT" sz="800" dirty="0"/>
              <a:t>, C.W. </a:t>
            </a:r>
            <a:r>
              <a:rPr lang="it-IT" sz="800" dirty="0" err="1"/>
              <a:t>Pratt</a:t>
            </a:r>
            <a:r>
              <a:rPr lang="it-IT" sz="800" dirty="0"/>
              <a:t>, </a:t>
            </a:r>
            <a:r>
              <a:rPr lang="it-IT" sz="800" i="1" dirty="0"/>
              <a:t>Fondamenti di biochimica</a:t>
            </a:r>
            <a:r>
              <a:rPr lang="it-IT" sz="800" dirty="0"/>
              <a:t>, Zanichelli editore 2017</a:t>
            </a:r>
          </a:p>
        </p:txBody>
      </p:sp>
    </p:spTree>
    <p:extLst>
      <p:ext uri="{BB962C8B-B14F-4D97-AF65-F5344CB8AC3E}">
        <p14:creationId xmlns:p14="http://schemas.microsoft.com/office/powerpoint/2010/main" val="119215366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5D61C67-8AC9-B929-AF12-78C90A629F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907A625-8744-A4DB-F7F0-EF6CDD45AE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DF83004-476B-815D-789C-3A218BB880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26D6C-1767-4E97-AF45-FABD16BFB9D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532366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8CD64D8-CF5A-7F22-FE35-C59FC5BFA7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617D54E-008E-26B4-C8B1-D6135BFD18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BB30C0B-1F88-9E2C-0EAF-4EDE9FFE28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D67AE-7217-444D-BB8C-67EAE980F8D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223634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8A840A-B352-944F-A427-70EE526F1D9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FF3558A-821B-AF8C-1E0C-938ADAAD39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9AB26E4-77D7-804C-5241-927C008085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201B95-771E-4059-9021-12B03215DD0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1031284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0DD8C2-9C4C-FF9C-1009-2D56188F34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A9FF17-C9BD-8812-C356-172D265E8E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1FA333-2C77-D784-1388-8ECB08D877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B3AF55-44D4-41B8-9CB7-DE0CBA4AEBD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5835320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F6083FB-6372-7B4C-6087-5B1797E36F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A3AD5B3-2EB5-0A1E-3EAC-ED93A70E61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A48B4A6-9CB3-AFE1-9B00-5F79D3746B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68786F-9A9C-42A8-997F-DC878CC2DA4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0834739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F150C78-81F9-19A6-0004-7EC652BC89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BEAC457-006D-37EA-1FF5-D7B0633A13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88DCF76-BCCD-D073-BFF6-B0D5281080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A29B90-F097-44D2-8DC2-E574CD1AC84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4120435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0AE8068-0655-2E4F-31B8-98053D9DE0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267562A-C9D7-25D7-7C94-FD39D6FCF7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F3E9A48-EA4A-2F52-232F-DFC959281F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37D5DE-50F4-4702-8147-CF00C042686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5538113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B8535C-0FEA-AB13-8C64-2598F1199A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D7F0F0-D779-F148-9E31-9E4A23E98F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99C9A9-4230-88BB-786A-0ABF0D8605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E7FD6-BEF4-4E04-B0BE-6863B73303D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4559221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90D01F4-FC2D-27FD-5917-823AD8A9D9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7F8535-19FF-ECFB-275B-FEDF15998F0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76464D-5FE8-E2BB-0A71-40FC113459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1833DC-0CF9-44EF-B0FD-9477EB90715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12177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693BA78-23F1-5765-BD2C-A978DF03D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5F177B6-B048-D90A-C2F3-F72BCA699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102BCD7-39C0-BFD0-402F-E46B1F874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2D267-B70F-4975-96B2-A01D6B45512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8082368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54114D2-49F4-F3FF-6B58-9167D8C5B5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B3E8953-1C29-C952-507B-8CD1FBFAEF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5211067-F1A2-BC90-B178-757EDFCB01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DFA419-EFCD-4FCB-908F-1E721FF558B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8670112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AB1F154-392F-E020-292C-D3AF7EF551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F53CA7E-B949-3E9A-D2E3-540129F80A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804CF5D-BBBF-A801-D1A0-CB49FF2FBB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598F6B-9682-463E-AF8F-44A5BF90E4C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4429856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BCA896C-80DA-20FA-232B-CF48998AB4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84F41C0-5A34-8F51-A058-CE6D143C79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5F11A70-54C0-52ED-1D9B-99C603AB4A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B40B50-A378-44C1-BEA1-5078F925B8E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7241686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3801AA0-900B-73D4-8977-61715B78E8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349F462-F140-BFD3-6F6F-0A25085BC3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9C5AEF0-117B-2C25-5B40-10B3C17805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882C73-7A9A-44A1-B2B9-EC00F156133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434032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5B96BF7-7860-4AF6-A2CB-31F1EEF1CE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578D32F-2B56-3481-C767-65AE9C208A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E16D1C5-AB72-3404-0E14-7ED2A2C824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C22C86-D36F-439C-81A1-63F3E511271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6690812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5859BA-CA8B-C819-1DFD-CE611D9315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CCDD00-95BD-82D9-3413-176ECCF5D1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3A0623-A241-8DDF-90FA-B67CBB265E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F4FBFF-C4E8-4CF0-8A77-29BF10E9A55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5551253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6385D05-91A8-64D6-BBE0-49E35539C7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F34C551-B224-4693-C12B-D21F62BAA6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8B98C8F-6538-225C-C88A-7BA87F4330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E04691-B3C9-45ED-9969-54A09355DEA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7865889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60B7D18-83C2-20A2-1303-E1792C9B65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2878616-DFC5-2531-B8B8-4DB37385EA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4076C11-1075-1CA2-A72A-664C54F6AB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B6449B-3740-47DD-9DB3-BB28EA99F15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5797201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9587613-9DAC-759A-016A-81AC2D38C2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CFB8907-D25D-E6B6-D5B4-DB8D165C8D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27D39D2-1B21-CB74-5448-7E60853A9E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6A96F3-751C-425D-8424-B2C7373921B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0863106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D315F1-3D5B-DDEF-969C-F1382AC6EE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2AD497-AA17-D6DC-748F-FC3597D2BF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AF1340-0E81-FB84-1F30-6EA233A365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FD1B9-0060-4FA8-BD72-D0A4D4D9CCF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80806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97A1EF-0565-8651-1CEF-D44FCADC6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D12568-50E2-2A95-E692-3941C69FC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2E56BEC-6AED-D4A6-9685-11C93D0E7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6CA8A4-0FA0-D048-376F-641A4E9F0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3A856F5-D8F8-DA13-A8DD-C1BF16B33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F3DE703-F899-6AC3-86DA-DEB6CA14C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80635-D592-4EE5-903B-B55B37637F2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0736610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FF37C6-E6FC-5F8D-D3EC-1880911EDD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4EF372-B6F7-68A9-E2CA-6289AC53F0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270F91-B2B4-3434-1D0D-6209A78043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01887-7CAB-40EF-82BD-05B6F1D09EC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8756694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3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55117C2-2F2C-2869-78B1-9650EE16D1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4A1500A-D1E0-7E0F-2DDA-8D555A6674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FA16AF-E78F-003D-1DAA-9123BA51D9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69726F-761F-4143-85F0-0100E879D3E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1839835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2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A7B0461-6D42-296B-7C89-3937290D59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8F4F105-FC1C-9464-7E5F-759E7F01E4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4C1F526-42B3-677E-E72F-8B1EFA64F7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F98C07-ADFA-42E4-AC3F-C25E6127EFC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3830735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8FEF046-1826-46FE-E490-2840E625A9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869EDFD-397D-5BFF-5E1E-8975A11DA4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740CBAB-0499-D744-C3D8-FA6EF93F68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C22C6B-0A6E-4BCE-8E99-2A04A2E5B2C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0450263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88A8FA5-EFC9-EF73-3673-E4D1B892B1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0950FCE-C26F-17D4-73EE-A1735783E4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3590675-0E07-0CAA-ACDA-C689CAB2D7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E24D45-B183-48FF-94C1-04860C7F0AC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7017824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3854EF5-F01E-88A2-C768-23B422EB7D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3FE6AD5-6E73-DA03-9002-32D068A535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33CF917-3B47-7E3B-CCA2-3F5EB693B1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E17F3B-D3FE-4559-8BB1-B2605337167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1511822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FE61787-D5D5-EC75-950D-736B2EDE3F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D00829-DCA7-2447-6C6F-566AE60718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17F8D2-4054-8A2E-D9F6-C88927B032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D345B-2755-4368-B1FE-07A21B20FF9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893801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50421D6-AF63-0875-8A01-AFA7FE3E9C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C5506EC-D85B-78C7-7921-E5FDD11395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376986F-D71E-E5D0-6EEB-C1E82BE794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2B2F09-2B41-48BC-98B6-0669899BD6A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9682071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AAE6496-17E7-195E-7960-80E1C4595C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23877F8-499F-C156-8E78-64FE9E480E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3B7D882-B946-9603-FF9D-A810966B09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B27D06-2762-4E11-B820-A61538D8FF9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4953273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A4E743D-799F-10C1-7A49-B88AF845F8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B54E1E1-7957-FF98-7069-27CBEEB1C9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7BC6BE3-CA35-B005-8F9C-12B9942AE7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5E24CB-A8A4-4621-85A5-606E3A56435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4754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9B6EB3-CE84-43B3-00FA-A951D0D98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C67C48E-6AC1-6BD7-9114-133AE5CA8B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D88CBAF-5199-6539-F0AD-6090CD5F15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3A59150-9E68-96F3-AB6E-88022F461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C21AF50-CBD1-4E8F-7C45-C781DAA99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4139E41-51E5-5A26-9DF9-0F7F9F65D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2BBEB-47A2-446C-912E-A89E01CB997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83698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C79C24-5A0C-FDE8-27F9-41BEF3788D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FA44AB-8B69-41A0-5314-82BBA4C881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B6A7E1-8E15-297F-7350-D720C3245A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259A0F-191B-41B4-A045-4F914CFA3E2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3093653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9BE899-CE1F-C210-33F4-C461B58BEB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D1F493-1186-0641-92FD-1FB1809160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29A4CD-9B9F-01F9-1313-344987B63C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43ECA8-BBEC-4613-A762-0CC85C5D491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252669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A71C9DE-70E3-7AFF-CAE9-E7CCDBAD90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EECD9E4-9B47-CD2E-9AE5-EDAB33AB3B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73C0BD2-250C-C36F-77F6-26DFEE63F6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1947E5-DF74-400C-A717-19017F5A074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0625201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BCB05D6-8C46-F5E0-DDD8-56FE5C252A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11769F8-3CB7-FF1E-DC07-B2DEFFB732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93ABFE8-93F8-5768-B221-9C39F7B713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D9D66B-0784-4D0A-81AC-DBED71F0530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164044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40DE80A-C835-F703-3BB2-DABABCDB68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665B26A-2C9D-5134-15A1-778BBF382D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ADB6BD-BBE4-A1D1-906D-86C834B5BF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80DBF8-2CB7-402B-BE81-CE2713E578B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1112653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4AD81D6-FFF0-8920-734B-AA15523133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8969F29-5ACA-3A6D-39F7-5E136B4E74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D9F59A-6F7A-7FBF-FD30-84387CC117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7CAE17-26AE-4E19-BB1C-AAD32C8346F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1506405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8742C8B-6867-5AD3-1739-D089846430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1913928-CEE5-65EC-9A6D-24174B7422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6F65B7-46BE-0EB2-DC40-A030257E52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3C8EC-40F5-4E6A-8354-7B73B280EBC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4076228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4552A7-308C-E715-840C-058A5373EA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BB36AA-5A7E-9302-155E-D2D94331F6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88BB5C-66B9-CFD4-47A7-A1AF1B4782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1D0765-0C74-47A8-9755-1F02A3A08E5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3373018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F82C2C0-7154-5186-8F15-4806B2F60E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426258B-A14B-616A-34BA-8122A16AF5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7E86C52-FADE-687D-27E9-4E64AE39BB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539630-913B-4882-9D23-1348C5FA366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6060251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7233AD2-FD54-0941-1242-0F15CD8112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FC6F984-A998-6EE6-09C3-0ABC304559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E0438E6-F51A-C3E0-8175-E08CABDE7F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1B46A-692F-4076-8F6C-915A0AF2B4A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391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6.xml"/><Relationship Id="rId13" Type="http://schemas.openxmlformats.org/officeDocument/2006/relationships/slideLayout" Target="../slideLayouts/slideLayout161.xml"/><Relationship Id="rId18" Type="http://schemas.openxmlformats.org/officeDocument/2006/relationships/theme" Target="../theme/theme10.xml"/><Relationship Id="rId3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5.xml"/><Relationship Id="rId12" Type="http://schemas.openxmlformats.org/officeDocument/2006/relationships/slideLayout" Target="../slideLayouts/slideLayout160.xml"/><Relationship Id="rId17" Type="http://schemas.openxmlformats.org/officeDocument/2006/relationships/slideLayout" Target="../slideLayouts/slideLayout165.xml"/><Relationship Id="rId2" Type="http://schemas.openxmlformats.org/officeDocument/2006/relationships/slideLayout" Target="../slideLayouts/slideLayout150.xml"/><Relationship Id="rId16" Type="http://schemas.openxmlformats.org/officeDocument/2006/relationships/slideLayout" Target="../slideLayouts/slideLayout164.xml"/><Relationship Id="rId1" Type="http://schemas.openxmlformats.org/officeDocument/2006/relationships/slideLayout" Target="../slideLayouts/slideLayout149.xml"/><Relationship Id="rId6" Type="http://schemas.openxmlformats.org/officeDocument/2006/relationships/slideLayout" Target="../slideLayouts/slideLayout154.xml"/><Relationship Id="rId11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53.xml"/><Relationship Id="rId15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2.xml"/><Relationship Id="rId9" Type="http://schemas.openxmlformats.org/officeDocument/2006/relationships/slideLayout" Target="../slideLayouts/slideLayout157.xml"/><Relationship Id="rId14" Type="http://schemas.openxmlformats.org/officeDocument/2006/relationships/slideLayout" Target="../slideLayouts/slideLayout16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26" Type="http://schemas.openxmlformats.org/officeDocument/2006/relationships/slideLayout" Target="../slideLayouts/slideLayout59.xml"/><Relationship Id="rId3" Type="http://schemas.openxmlformats.org/officeDocument/2006/relationships/slideLayout" Target="../slideLayouts/slideLayout36.xml"/><Relationship Id="rId21" Type="http://schemas.openxmlformats.org/officeDocument/2006/relationships/slideLayout" Target="../slideLayouts/slideLayout54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5" Type="http://schemas.openxmlformats.org/officeDocument/2006/relationships/slideLayout" Target="../slideLayouts/slideLayout58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24" Type="http://schemas.openxmlformats.org/officeDocument/2006/relationships/slideLayout" Target="../slideLayouts/slideLayout57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slideLayout" Target="../slideLayouts/slideLayout56.xml"/><Relationship Id="rId28" Type="http://schemas.openxmlformats.org/officeDocument/2006/relationships/theme" Target="../theme/theme3.xml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slideLayout" Target="../slideLayouts/slideLayout55.xml"/><Relationship Id="rId27" Type="http://schemas.openxmlformats.org/officeDocument/2006/relationships/slideLayout" Target="../slideLayouts/slideLayout6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3.xml"/><Relationship Id="rId21" Type="http://schemas.openxmlformats.org/officeDocument/2006/relationships/slideLayout" Target="../slideLayouts/slideLayout81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slideLayout" Target="../slideLayouts/slideLayout8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95.xml"/><Relationship Id="rId18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85.xml"/><Relationship Id="rId21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17" Type="http://schemas.openxmlformats.org/officeDocument/2006/relationships/slideLayout" Target="../slideLayouts/slideLayout99.xml"/><Relationship Id="rId2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98.xml"/><Relationship Id="rId20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5" Type="http://schemas.openxmlformats.org/officeDocument/2006/relationships/slideLayout" Target="../slideLayouts/slideLayout97.xml"/><Relationship Id="rId23" Type="http://schemas.openxmlformats.org/officeDocument/2006/relationships/theme" Target="../theme/theme5.xml"/><Relationship Id="rId10" Type="http://schemas.openxmlformats.org/officeDocument/2006/relationships/slideLayout" Target="../slideLayouts/slideLayout92.xml"/><Relationship Id="rId19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6.xml"/><Relationship Id="rId22" Type="http://schemas.openxmlformats.org/officeDocument/2006/relationships/slideLayout" Target="../slideLayouts/slideLayout10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213E578-24AF-11C9-5B21-532C393233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63AD7F3-3AE5-0F78-C433-E41AFFC1F6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9A5BF3E-D187-F9DC-B891-1405B9611FF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it-IT" alt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804AA671-98C7-F936-875A-013AE49F58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it-IT" alt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CAF5B1E-88A4-12DB-E5BF-0A7379518C8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3AECAE-A2E0-42CB-9C5E-F8495F3E5A2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426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3366"/>
            </a:gs>
            <a:gs pos="100000">
              <a:srgbClr val="0033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5A65BD9C-515A-1138-0B95-17EE57EAD9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882A9FCD-76B1-98D4-2549-E74A98067F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3BB8BF8-A363-8D2F-D36E-AC0A10A18FB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9DF484E-7CFF-6804-E47C-17CAE199FA8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EE9B403-5A0E-ECEC-ECC1-76DB227CDDB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C737C945-C84F-4471-B9C5-698A91B46AF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97736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3" r:id="rId1"/>
    <p:sldLayoutId id="2147484124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  <p:sldLayoutId id="2147484134" r:id="rId12"/>
    <p:sldLayoutId id="2147484135" r:id="rId13"/>
    <p:sldLayoutId id="2147484136" r:id="rId14"/>
    <p:sldLayoutId id="2147484137" r:id="rId15"/>
    <p:sldLayoutId id="2147484138" r:id="rId16"/>
    <p:sldLayoutId id="2147484139" r:id="rId17"/>
  </p:sldLayoutIdLst>
  <p:transition>
    <p:strips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1749D18B-7B8E-62E8-F602-AE431F717B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B3726B46-A876-C097-32FE-C1AB270DD6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7165B23-5463-656F-70D4-2AD445A3C4D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8FC7545-B371-55FF-D99B-E36466B477E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51228220-F51A-1A80-D1F6-FDC339660A6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F047A94F-0877-480A-AEC8-1DC6B390100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2020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8147E06D-5A07-F269-34F9-38263FFEE2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E84BBF9E-F265-38A6-1099-B027B4217C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F75226D-1E6E-8D19-F699-A0805F37CF9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573A9B2-3BE9-B280-B537-7FF8FAF3FC8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0916DEB-CE86-627C-2062-077BAB7259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35321053-8E28-451B-87F2-B16125AEA32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8877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4049" r:id="rId12"/>
    <p:sldLayoutId id="2147484050" r:id="rId13"/>
    <p:sldLayoutId id="2147484051" r:id="rId14"/>
    <p:sldLayoutId id="2147484052" r:id="rId15"/>
    <p:sldLayoutId id="2147484053" r:id="rId16"/>
    <p:sldLayoutId id="2147484054" r:id="rId17"/>
    <p:sldLayoutId id="2147484055" r:id="rId18"/>
    <p:sldLayoutId id="2147484056" r:id="rId19"/>
    <p:sldLayoutId id="2147484057" r:id="rId20"/>
    <p:sldLayoutId id="2147484058" r:id="rId21"/>
    <p:sldLayoutId id="2147484059" r:id="rId2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98"/>
            </a:gs>
            <a:gs pos="100000">
              <a:srgbClr val="00004C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F7A9211-7A8B-7791-C56A-FD028494F4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34433" y="188914"/>
            <a:ext cx="11618384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42415A2C-B400-E620-FCA5-5C8435E4E8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3" y="1052513"/>
            <a:ext cx="11618384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601835C2-0262-503C-BCC1-2179D08C874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4434" y="6381751"/>
            <a:ext cx="2690284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1">
                <a:solidFill>
                  <a:srgbClr val="66FFFF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DD1D27D6-7EB6-C32C-488C-0777D5E68C4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223501" y="6381751"/>
            <a:ext cx="174201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66FFFF"/>
                </a:solidFill>
                <a:latin typeface="Comic Sans MS" panose="030F0702030302020204" pitchFamily="66" charset="0"/>
              </a:defRPr>
            </a:lvl1pPr>
          </a:lstStyle>
          <a:p>
            <a:fld id="{5AF591C6-8983-4C1C-B034-FBE27978555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60907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4164" r:id="rId13"/>
    <p:sldLayoutId id="2147484011" r:id="rId14"/>
    <p:sldLayoutId id="2147484061" r:id="rId15"/>
    <p:sldLayoutId id="2147484062" r:id="rId16"/>
    <p:sldLayoutId id="2147484063" r:id="rId17"/>
    <p:sldLayoutId id="2147484064" r:id="rId18"/>
    <p:sldLayoutId id="2147484065" r:id="rId19"/>
    <p:sldLayoutId id="2147484066" r:id="rId20"/>
    <p:sldLayoutId id="2147484067" r:id="rId21"/>
    <p:sldLayoutId id="2147484068" r:id="rId22"/>
    <p:sldLayoutId id="2147484069" r:id="rId23"/>
    <p:sldLayoutId id="2147484070" r:id="rId24"/>
    <p:sldLayoutId id="2147484071" r:id="rId25"/>
    <p:sldLayoutId id="2147484072" r:id="rId26"/>
    <p:sldLayoutId id="2147484073" r:id="rId27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2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rgbClr val="66FFFF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FF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1C577329-56A8-89CC-F9C5-56B38AD998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E2EC6DC4-19B8-C34A-8662-828CFF7E15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21882E3-ADD0-B793-0BE9-61EE42531C0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57AA812-367C-EACA-2C8C-6E87A793D31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D7D1C6F-4000-AE2D-AA94-85DEE72EE80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DFC7CB05-A088-4F4B-8AE1-A9C6F265382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75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4075" r:id="rId12"/>
    <p:sldLayoutId id="2147484076" r:id="rId13"/>
    <p:sldLayoutId id="2147484077" r:id="rId14"/>
    <p:sldLayoutId id="2147484078" r:id="rId15"/>
    <p:sldLayoutId id="2147484079" r:id="rId16"/>
    <p:sldLayoutId id="2147484080" r:id="rId17"/>
    <p:sldLayoutId id="2147484081" r:id="rId18"/>
    <p:sldLayoutId id="2147484082" r:id="rId19"/>
    <p:sldLayoutId id="2147484083" r:id="rId20"/>
    <p:sldLayoutId id="2147484084" r:id="rId21"/>
    <p:sldLayoutId id="2147484085" r:id="rId2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CFD5D0AE-46B7-9D06-160B-ED8F5BE7A8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456F832C-5E9F-5010-04C2-A9B19DFE11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65E98F3-DE45-1F63-1D92-83B75CDB489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8D0A8DD-430D-6CF0-B643-B975935789B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DADA271-00EF-5446-803E-520F0BC8D5B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73C227C9-285E-4C72-94CB-6BEA25FAF0F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247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  <p:sldLayoutId id="2147484153" r:id="rId12"/>
    <p:sldLayoutId id="2147484154" r:id="rId13"/>
    <p:sldLayoutId id="2147484155" r:id="rId14"/>
    <p:sldLayoutId id="2147484156" r:id="rId15"/>
    <p:sldLayoutId id="2147484157" r:id="rId16"/>
    <p:sldLayoutId id="2147484158" r:id="rId17"/>
    <p:sldLayoutId id="2147484159" r:id="rId18"/>
    <p:sldLayoutId id="2147484160" r:id="rId19"/>
    <p:sldLayoutId id="2147484161" r:id="rId20"/>
    <p:sldLayoutId id="2147484162" r:id="rId21"/>
    <p:sldLayoutId id="2147484163" r:id="rId2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AE26EF8-313A-A4F1-AF6D-1E383D7285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9F512F82-A8AE-C6D3-27ED-EEA7316FED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3E45039-92AA-27EC-14D3-5CE878DF1A4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AB6F6CE-755D-32DF-9CB5-5F834A7631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40C3BCA-FD7D-77FA-2ED4-9626A3A37F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AB1E161F-0FAA-45D9-924B-7BA571E61E1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11348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7C8E430B-CD00-B4E8-01EA-F87611E9C8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10FE67E-A3BE-1725-0FB7-4539637667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0AA0E201-FB89-53B7-3AAE-AFA05FDEA36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E40DDF4-6936-DB60-7413-E404B5E877C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739F5B8-D68A-7647-398F-7890A38696C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2E95F381-AF89-41EF-BB98-6A8E29D987E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4470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7D065D14-872C-3B19-AFB4-E4A9F467E8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AA17B81-FD35-377B-49BF-66222745F2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25D0CBE-E55C-35A5-D370-8E4029E2345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D6A5D56-3F83-097C-8836-8BBD922C2E5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81F5379-5991-5438-828D-CA9077B249C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7E3B885A-E777-4FBA-BDBA-537E30300ED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69746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E5A355A5-4874-1986-C6C8-4579E35235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3854BFE6-FF62-61B4-7BC4-7BF24FD7E6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F26443D-A1D7-586C-444B-F9459683E5D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80C351E-8682-8DB9-17D2-01F67214E5E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6DF3F0E-EEDB-7434-1052-3D7EBE3BA3C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BADABCB7-8DE5-4E3B-9C5D-3526910AC93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90237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1" r:id="rId1"/>
    <p:sldLayoutId id="2147484112" r:id="rId2"/>
    <p:sldLayoutId id="2147484113" r:id="rId3"/>
    <p:sldLayoutId id="2147484114" r:id="rId4"/>
    <p:sldLayoutId id="2147484115" r:id="rId5"/>
    <p:sldLayoutId id="2147484116" r:id="rId6"/>
    <p:sldLayoutId id="2147484117" r:id="rId7"/>
    <p:sldLayoutId id="2147484118" r:id="rId8"/>
    <p:sldLayoutId id="2147484119" r:id="rId9"/>
    <p:sldLayoutId id="2147484120" r:id="rId10"/>
    <p:sldLayoutId id="21474841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olianas@unica.it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4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9.xml"/><Relationship Id="rId4" Type="http://schemas.openxmlformats.org/officeDocument/2006/relationships/image" Target="../media/image31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9.xml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0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hyperlink" Target="https://www.my-personaltrainer.it/fisiologia/intestino.html" TargetMode="External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hyperlink" Target="https://www.my-personaltrainer.it/alimentazione/alimenti-dietetici.html" TargetMode="Externa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hyperlink" Target="https://www.my-personaltrainer.it/fisiologia/ormoni/insulina.html" TargetMode="External"/><Relationship Id="rId9" Type="http://schemas.openxmlformats.org/officeDocument/2006/relationships/image" Target="../media/image46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6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0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68.jpe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40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40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73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40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0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0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79.jpe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4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82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0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40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40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40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0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40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0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0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46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0.xml"/><Relationship Id="rId4" Type="http://schemas.openxmlformats.org/officeDocument/2006/relationships/hyperlink" Target="http://en.wikipedia.org/wiki/Transmembrane" TargetMode="Externa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hyperlink" Target="https://en.wikipedia.org/wiki/Cell_adhesion" TargetMode="External"/><Relationship Id="rId1" Type="http://schemas.openxmlformats.org/officeDocument/2006/relationships/slideLayout" Target="../slideLayouts/slideLayout40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>
            <a:extLst>
              <a:ext uri="{FF2B5EF4-FFF2-40B4-BE49-F238E27FC236}">
                <a16:creationId xmlns:a16="http://schemas.microsoft.com/office/drawing/2014/main" id="{E2887D2A-C430-479B-8BC6-E56D1C529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281" y="214313"/>
            <a:ext cx="1654419" cy="166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B405D37-C3DC-E715-D03E-7B7933B2DFA4}"/>
              </a:ext>
            </a:extLst>
          </p:cNvPr>
          <p:cNvSpPr txBox="1"/>
          <p:nvPr/>
        </p:nvSpPr>
        <p:spPr>
          <a:xfrm>
            <a:off x="3438179" y="311043"/>
            <a:ext cx="457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4400" dirty="0"/>
              <a:t>CDL CHIMICA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201AEC3-AF10-810A-1009-77F925974339}"/>
              </a:ext>
            </a:extLst>
          </p:cNvPr>
          <p:cNvSpPr txBox="1"/>
          <p:nvPr/>
        </p:nvSpPr>
        <p:spPr>
          <a:xfrm>
            <a:off x="1055913" y="1154383"/>
            <a:ext cx="789214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it-IT" altLang="it-IT" sz="3600" dirty="0"/>
          </a:p>
          <a:p>
            <a:r>
              <a:rPr lang="it-IT" altLang="it-IT" sz="3600" dirty="0">
                <a:solidFill>
                  <a:schemeClr val="accent2"/>
                </a:solidFill>
              </a:rPr>
              <a:t>Corso di Biochimica (6 CFU) 48 ore</a:t>
            </a:r>
            <a:endParaRPr lang="it-IT" altLang="it-IT" sz="3600" dirty="0">
              <a:solidFill>
                <a:srgbClr val="FF0066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881203-809F-917F-957F-22AC695B9FCE}"/>
              </a:ext>
            </a:extLst>
          </p:cNvPr>
          <p:cNvSpPr txBox="1"/>
          <p:nvPr/>
        </p:nvSpPr>
        <p:spPr>
          <a:xfrm>
            <a:off x="2682204" y="2719427"/>
            <a:ext cx="789214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altLang="it-IT" sz="3600" dirty="0"/>
              <a:t>Prof.ssa  </a:t>
            </a:r>
            <a:r>
              <a:rPr lang="it-IT" altLang="it-IT" sz="3600" dirty="0">
                <a:solidFill>
                  <a:srgbClr val="FF0000"/>
                </a:solidFill>
              </a:rPr>
              <a:t>Alessandra Olianas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CA222F-AA2A-009D-71A9-47081E867740}"/>
              </a:ext>
            </a:extLst>
          </p:cNvPr>
          <p:cNvSpPr txBox="1"/>
          <p:nvPr/>
        </p:nvSpPr>
        <p:spPr>
          <a:xfrm>
            <a:off x="2024980" y="4919571"/>
            <a:ext cx="9526318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altLang="it-IT" sz="3600" dirty="0">
                <a:solidFill>
                  <a:srgbClr val="FF0000"/>
                </a:solidFill>
              </a:rPr>
              <a:t>Lezioni :  </a:t>
            </a:r>
            <a:r>
              <a:rPr lang="it-IT" altLang="it-IT" sz="2400" dirty="0" err="1">
                <a:solidFill>
                  <a:srgbClr val="FF0000"/>
                </a:solidFill>
              </a:rPr>
              <a:t>Martedi</a:t>
            </a:r>
            <a:r>
              <a:rPr lang="it-IT" altLang="it-IT" sz="2400" dirty="0">
                <a:solidFill>
                  <a:srgbClr val="FF0000"/>
                </a:solidFill>
              </a:rPr>
              <a:t>- 9-11	</a:t>
            </a:r>
            <a:r>
              <a:rPr lang="it-IT" sz="2400" dirty="0">
                <a:solidFill>
                  <a:srgbClr val="4B5159"/>
                </a:solidFill>
                <a:latin typeface="Arial" panose="020B0604020202020204" pitchFamily="34" charset="0"/>
              </a:rPr>
              <a:t>Aula 2 Blocco H - D1				  </a:t>
            </a:r>
            <a:r>
              <a:rPr lang="it-IT" sz="2400" dirty="0" err="1">
                <a:solidFill>
                  <a:srgbClr val="4B5159"/>
                </a:solidFill>
                <a:latin typeface="Arial" panose="020B0604020202020204" pitchFamily="34" charset="0"/>
              </a:rPr>
              <a:t>Venerdi</a:t>
            </a:r>
            <a:r>
              <a:rPr lang="it-IT" sz="2400" dirty="0">
                <a:solidFill>
                  <a:srgbClr val="4B5159"/>
                </a:solidFill>
                <a:latin typeface="Arial" panose="020B0604020202020204" pitchFamily="34" charset="0"/>
              </a:rPr>
              <a:t> 9-11 aula 4 Blocco H- D2</a:t>
            </a:r>
            <a:endParaRPr lang="it-IT" altLang="it-IT" sz="2400" dirty="0">
              <a:solidFill>
                <a:srgbClr val="FF0000"/>
              </a:solidFill>
            </a:endParaRPr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A92FCCAB-1EC2-47CF-7FC1-C5D6ED7BD3FB}"/>
              </a:ext>
            </a:extLst>
          </p:cNvPr>
          <p:cNvSpPr/>
          <p:nvPr/>
        </p:nvSpPr>
        <p:spPr>
          <a:xfrm>
            <a:off x="2901819" y="376634"/>
            <a:ext cx="4432041" cy="9633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3BA095DA-9A95-E43F-DBA9-C12E7E362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339" y="379414"/>
            <a:ext cx="6029325" cy="609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801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1C8BF67B-CAEC-AA03-5362-CA26CAABD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26" y="379414"/>
            <a:ext cx="7396163" cy="609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Rectangle 3">
            <a:extLst>
              <a:ext uri="{FF2B5EF4-FFF2-40B4-BE49-F238E27FC236}">
                <a16:creationId xmlns:a16="http://schemas.microsoft.com/office/drawing/2014/main" id="{81E5EA92-9F9A-A7F5-639C-2A2CCDA150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4868864"/>
            <a:ext cx="8893175" cy="162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3600" b="1" i="1">
                <a:solidFill>
                  <a:srgbClr val="000000"/>
                </a:solidFill>
              </a:rPr>
              <a:t>D-ribosio                 D-desossiribosio        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 descr="09_09A">
            <a:extLst>
              <a:ext uri="{FF2B5EF4-FFF2-40B4-BE49-F238E27FC236}">
                <a16:creationId xmlns:a16="http://schemas.microsoft.com/office/drawing/2014/main" id="{2CB81E4C-E861-E6C0-CC01-968554ED2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02"/>
          <a:stretch>
            <a:fillRect/>
          </a:stretch>
        </p:blipFill>
        <p:spPr bwMode="auto">
          <a:xfrm>
            <a:off x="1477146" y="-31943"/>
            <a:ext cx="7561263" cy="666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CasellaDiTesto 2">
            <a:extLst>
              <a:ext uri="{FF2B5EF4-FFF2-40B4-BE49-F238E27FC236}">
                <a16:creationId xmlns:a16="http://schemas.microsoft.com/office/drawing/2014/main" id="{579B6CB4-253B-E30F-38AA-1CEFABA93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9963" y="163514"/>
            <a:ext cx="10310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ALDOSI</a:t>
            </a:r>
          </a:p>
        </p:txBody>
      </p:sp>
    </p:spTree>
    <p:extLst>
      <p:ext uri="{BB962C8B-B14F-4D97-AF65-F5344CB8AC3E}">
        <p14:creationId xmlns:p14="http://schemas.microsoft.com/office/powerpoint/2010/main" val="2654733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>
            <a:extLst>
              <a:ext uri="{FF2B5EF4-FFF2-40B4-BE49-F238E27FC236}">
                <a16:creationId xmlns:a16="http://schemas.microsoft.com/office/drawing/2014/main" id="{312DF6F2-7C29-A22D-EF5F-B5F6EE1D8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27"/>
          <a:stretch>
            <a:fillRect/>
          </a:stretch>
        </p:blipFill>
        <p:spPr bwMode="auto">
          <a:xfrm>
            <a:off x="1201737" y="163513"/>
            <a:ext cx="7058026" cy="645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CasellaDiTesto 2">
            <a:extLst>
              <a:ext uri="{FF2B5EF4-FFF2-40B4-BE49-F238E27FC236}">
                <a16:creationId xmlns:a16="http://schemas.microsoft.com/office/drawing/2014/main" id="{F6520C3B-9A7C-75A1-6106-92E156DBD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410" y="617538"/>
            <a:ext cx="12064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CHETOSI</a:t>
            </a:r>
          </a:p>
        </p:txBody>
      </p:sp>
      <p:sp>
        <p:nvSpPr>
          <p:cNvPr id="62468" name="CasellaDiTesto 3">
            <a:extLst>
              <a:ext uri="{FF2B5EF4-FFF2-40B4-BE49-F238E27FC236}">
                <a16:creationId xmlns:a16="http://schemas.microsoft.com/office/drawing/2014/main" id="{CD2A92BE-29C9-DA6B-96EE-2FC490855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0751" y="1700214"/>
            <a:ext cx="962123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TETROSI</a:t>
            </a:r>
          </a:p>
        </p:txBody>
      </p:sp>
      <p:sp>
        <p:nvSpPr>
          <p:cNvPr id="62469" name="CasellaDiTesto 4">
            <a:extLst>
              <a:ext uri="{FF2B5EF4-FFF2-40B4-BE49-F238E27FC236}">
                <a16:creationId xmlns:a16="http://schemas.microsoft.com/office/drawing/2014/main" id="{5DC51749-ABD6-F3B8-D414-96932EDE9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0750" y="463551"/>
            <a:ext cx="782587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TRIOSI</a:t>
            </a:r>
          </a:p>
        </p:txBody>
      </p:sp>
      <p:sp>
        <p:nvSpPr>
          <p:cNvPr id="62470" name="CasellaDiTesto 5">
            <a:extLst>
              <a:ext uri="{FF2B5EF4-FFF2-40B4-BE49-F238E27FC236}">
                <a16:creationId xmlns:a16="http://schemas.microsoft.com/office/drawing/2014/main" id="{2D7B8CC1-00B2-6AAE-64E5-2C4577E67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8301" y="3392489"/>
            <a:ext cx="970074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PENTOSI</a:t>
            </a:r>
          </a:p>
        </p:txBody>
      </p:sp>
      <p:sp>
        <p:nvSpPr>
          <p:cNvPr id="62471" name="CasellaDiTesto 6">
            <a:extLst>
              <a:ext uri="{FF2B5EF4-FFF2-40B4-BE49-F238E27FC236}">
                <a16:creationId xmlns:a16="http://schemas.microsoft.com/office/drawing/2014/main" id="{DB4EE26D-3AD5-CA7A-7ECA-E2C861A0E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5014" y="5373689"/>
            <a:ext cx="655949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ESOSI</a:t>
            </a:r>
          </a:p>
        </p:txBody>
      </p:sp>
    </p:spTree>
    <p:extLst>
      <p:ext uri="{BB962C8B-B14F-4D97-AF65-F5344CB8AC3E}">
        <p14:creationId xmlns:p14="http://schemas.microsoft.com/office/powerpoint/2010/main" val="1595539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1F3DA8B-F458-7991-2C8A-BA1697B9B019}"/>
              </a:ext>
            </a:extLst>
          </p:cNvPr>
          <p:cNvGrpSpPr>
            <a:grpSpLocks/>
          </p:cNvGrpSpPr>
          <p:nvPr/>
        </p:nvGrpSpPr>
        <p:grpSpPr bwMode="auto">
          <a:xfrm>
            <a:off x="2711451" y="2805114"/>
            <a:ext cx="1257433" cy="1493837"/>
            <a:chOff x="881" y="2020"/>
            <a:chExt cx="731" cy="941"/>
          </a:xfrm>
        </p:grpSpPr>
        <p:sp>
          <p:nvSpPr>
            <p:cNvPr id="56597" name="Rectangle 3">
              <a:extLst>
                <a:ext uri="{FF2B5EF4-FFF2-40B4-BE49-F238E27FC236}">
                  <a16:creationId xmlns:a16="http://schemas.microsoft.com/office/drawing/2014/main" id="{D313C531-CDD6-5BC0-A264-7C2A11DB76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2269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98" name="Rectangle 4">
              <a:extLst>
                <a:ext uri="{FF2B5EF4-FFF2-40B4-BE49-F238E27FC236}">
                  <a16:creationId xmlns:a16="http://schemas.microsoft.com/office/drawing/2014/main" id="{F8338B36-5D06-57CF-6F1B-A48270297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5" y="2269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99" name="Rectangle 5">
              <a:extLst>
                <a:ext uri="{FF2B5EF4-FFF2-40B4-BE49-F238E27FC236}">
                  <a16:creationId xmlns:a16="http://schemas.microsoft.com/office/drawing/2014/main" id="{DB42B00B-29ED-732D-BF5B-29861613B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2269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00" name="Rectangle 6">
              <a:extLst>
                <a:ext uri="{FF2B5EF4-FFF2-40B4-BE49-F238E27FC236}">
                  <a16:creationId xmlns:a16="http://schemas.microsoft.com/office/drawing/2014/main" id="{6B78C424-B323-3834-DD2E-48CBC8651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" y="2269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01" name="Rectangle 7">
              <a:extLst>
                <a:ext uri="{FF2B5EF4-FFF2-40B4-BE49-F238E27FC236}">
                  <a16:creationId xmlns:a16="http://schemas.microsoft.com/office/drawing/2014/main" id="{C6D3B989-7962-2F92-37FA-1C7949C8E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2020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02" name="Rectangle 8">
              <a:extLst>
                <a:ext uri="{FF2B5EF4-FFF2-40B4-BE49-F238E27FC236}">
                  <a16:creationId xmlns:a16="http://schemas.microsoft.com/office/drawing/2014/main" id="{11776048-284C-19B4-E9F4-8DA06D3C6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3" y="2020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03" name="Rectangle 9">
              <a:extLst>
                <a:ext uri="{FF2B5EF4-FFF2-40B4-BE49-F238E27FC236}">
                  <a16:creationId xmlns:a16="http://schemas.microsoft.com/office/drawing/2014/main" id="{F1A9F258-ABDB-B8DC-92C0-3A49C8905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2020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04" name="Rectangle 10">
              <a:extLst>
                <a:ext uri="{FF2B5EF4-FFF2-40B4-BE49-F238E27FC236}">
                  <a16:creationId xmlns:a16="http://schemas.microsoft.com/office/drawing/2014/main" id="{91C22503-20E6-DF5B-ECB6-569921FDE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2517"/>
              <a:ext cx="10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05" name="Rectangle 11">
              <a:extLst>
                <a:ext uri="{FF2B5EF4-FFF2-40B4-BE49-F238E27FC236}">
                  <a16:creationId xmlns:a16="http://schemas.microsoft.com/office/drawing/2014/main" id="{FEA63E84-7D4E-F717-CE6E-9928F0783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2767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06" name="Rectangle 12">
              <a:extLst>
                <a:ext uri="{FF2B5EF4-FFF2-40B4-BE49-F238E27FC236}">
                  <a16:creationId xmlns:a16="http://schemas.microsoft.com/office/drawing/2014/main" id="{A3D8763C-3731-F319-0162-093C4C708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3" y="2767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07" name="Rectangle 13">
              <a:extLst>
                <a:ext uri="{FF2B5EF4-FFF2-40B4-BE49-F238E27FC236}">
                  <a16:creationId xmlns:a16="http://schemas.microsoft.com/office/drawing/2014/main" id="{6BA3E2EA-38AA-2CF9-6949-A9058AAEB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2825"/>
              <a:ext cx="6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08" name="Rectangle 14">
              <a:extLst>
                <a:ext uri="{FF2B5EF4-FFF2-40B4-BE49-F238E27FC236}">
                  <a16:creationId xmlns:a16="http://schemas.microsoft.com/office/drawing/2014/main" id="{542F4AEC-BCBF-76D2-326E-D3BF831A0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0" y="2767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09" name="Rectangle 15">
              <a:extLst>
                <a:ext uri="{FF2B5EF4-FFF2-40B4-BE49-F238E27FC236}">
                  <a16:creationId xmlns:a16="http://schemas.microsoft.com/office/drawing/2014/main" id="{ACA983FB-AD1D-05AF-F4E1-07EE80CD1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3" y="2767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10" name="Rectangle 16">
              <a:extLst>
                <a:ext uri="{FF2B5EF4-FFF2-40B4-BE49-F238E27FC236}">
                  <a16:creationId xmlns:a16="http://schemas.microsoft.com/office/drawing/2014/main" id="{1B7CC07A-42A0-1156-CB4B-BA5E19E9D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5" y="2517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11" name="Rectangle 17">
              <a:extLst>
                <a:ext uri="{FF2B5EF4-FFF2-40B4-BE49-F238E27FC236}">
                  <a16:creationId xmlns:a16="http://schemas.microsoft.com/office/drawing/2014/main" id="{9FAC813A-F20E-5174-9D0D-204C3375C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2517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12" name="Rectangle 18">
              <a:extLst>
                <a:ext uri="{FF2B5EF4-FFF2-40B4-BE49-F238E27FC236}">
                  <a16:creationId xmlns:a16="http://schemas.microsoft.com/office/drawing/2014/main" id="{D6D1A805-1747-43E3-6779-613F9C4C6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" y="2517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613" name="Rectangle 19">
              <a:extLst>
                <a:ext uri="{FF2B5EF4-FFF2-40B4-BE49-F238E27FC236}">
                  <a16:creationId xmlns:a16="http://schemas.microsoft.com/office/drawing/2014/main" id="{5E7381B1-7F37-A202-CD3E-3F8832A54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2348"/>
              <a:ext cx="123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614" name="Rectangle 20">
              <a:extLst>
                <a:ext uri="{FF2B5EF4-FFF2-40B4-BE49-F238E27FC236}">
                  <a16:creationId xmlns:a16="http://schemas.microsoft.com/office/drawing/2014/main" id="{3FCE7581-72A5-0A4E-80E7-D5E31A01E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2" y="2348"/>
              <a:ext cx="117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615" name="Rectangle 21">
              <a:extLst>
                <a:ext uri="{FF2B5EF4-FFF2-40B4-BE49-F238E27FC236}">
                  <a16:creationId xmlns:a16="http://schemas.microsoft.com/office/drawing/2014/main" id="{09B465CD-A724-3F09-B8DE-B7B60E286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" y="2173"/>
              <a:ext cx="8" cy="10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616" name="Rectangle 22">
              <a:extLst>
                <a:ext uri="{FF2B5EF4-FFF2-40B4-BE49-F238E27FC236}">
                  <a16:creationId xmlns:a16="http://schemas.microsoft.com/office/drawing/2014/main" id="{1BE7A6E2-C617-E723-C163-4295E3A00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" y="2423"/>
              <a:ext cx="8" cy="107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617" name="Rectangle 23">
              <a:extLst>
                <a:ext uri="{FF2B5EF4-FFF2-40B4-BE49-F238E27FC236}">
                  <a16:creationId xmlns:a16="http://schemas.microsoft.com/office/drawing/2014/main" id="{30FE2846-C76A-297C-DB99-67BECABFE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" y="2670"/>
              <a:ext cx="8" cy="10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618" name="Rectangle 24">
              <a:extLst>
                <a:ext uri="{FF2B5EF4-FFF2-40B4-BE49-F238E27FC236}">
                  <a16:creationId xmlns:a16="http://schemas.microsoft.com/office/drawing/2014/main" id="{3AFAAF5A-2840-F999-C481-79BDF9298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2595"/>
              <a:ext cx="123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619" name="Rectangle 25">
              <a:extLst>
                <a:ext uri="{FF2B5EF4-FFF2-40B4-BE49-F238E27FC236}">
                  <a16:creationId xmlns:a16="http://schemas.microsoft.com/office/drawing/2014/main" id="{39C5EEA2-08D1-2720-AF5D-B825BADE4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2" y="2595"/>
              <a:ext cx="117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" name="Group 26">
            <a:extLst>
              <a:ext uri="{FF2B5EF4-FFF2-40B4-BE49-F238E27FC236}">
                <a16:creationId xmlns:a16="http://schemas.microsoft.com/office/drawing/2014/main" id="{957DA083-B7A9-C6AD-64DE-FD8E9BE6B2D7}"/>
              </a:ext>
            </a:extLst>
          </p:cNvPr>
          <p:cNvGrpSpPr>
            <a:grpSpLocks/>
          </p:cNvGrpSpPr>
          <p:nvPr/>
        </p:nvGrpSpPr>
        <p:grpSpPr bwMode="auto">
          <a:xfrm>
            <a:off x="7464425" y="2852739"/>
            <a:ext cx="1638300" cy="1449334"/>
            <a:chOff x="1981" y="2020"/>
            <a:chExt cx="850" cy="945"/>
          </a:xfrm>
        </p:grpSpPr>
        <p:sp>
          <p:nvSpPr>
            <p:cNvPr id="56574" name="Rectangle 27">
              <a:extLst>
                <a:ext uri="{FF2B5EF4-FFF2-40B4-BE49-F238E27FC236}">
                  <a16:creationId xmlns:a16="http://schemas.microsoft.com/office/drawing/2014/main" id="{836E78E0-4600-D7C9-F0D9-5F0D33B51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2269"/>
              <a:ext cx="76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75" name="Rectangle 28">
              <a:extLst>
                <a:ext uri="{FF2B5EF4-FFF2-40B4-BE49-F238E27FC236}">
                  <a16:creationId xmlns:a16="http://schemas.microsoft.com/office/drawing/2014/main" id="{C01A1EB8-26A5-2D04-1B15-D20839E5C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2020"/>
              <a:ext cx="7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76" name="Rectangle 29">
              <a:extLst>
                <a:ext uri="{FF2B5EF4-FFF2-40B4-BE49-F238E27FC236}">
                  <a16:creationId xmlns:a16="http://schemas.microsoft.com/office/drawing/2014/main" id="{8E139816-3AB4-3ECE-1DE3-8B420CC05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" y="2020"/>
              <a:ext cx="9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77" name="Rectangle 30">
              <a:extLst>
                <a:ext uri="{FF2B5EF4-FFF2-40B4-BE49-F238E27FC236}">
                  <a16:creationId xmlns:a16="http://schemas.microsoft.com/office/drawing/2014/main" id="{E26F4311-87D0-503F-4F86-970079068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0" y="2020"/>
              <a:ext cx="101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78" name="Rectangle 31">
              <a:extLst>
                <a:ext uri="{FF2B5EF4-FFF2-40B4-BE49-F238E27FC236}">
                  <a16:creationId xmlns:a16="http://schemas.microsoft.com/office/drawing/2014/main" id="{2A97C029-A53E-3AD9-F933-7F1BE335C7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2517"/>
              <a:ext cx="7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79" name="Rectangle 32">
              <a:extLst>
                <a:ext uri="{FF2B5EF4-FFF2-40B4-BE49-F238E27FC236}">
                  <a16:creationId xmlns:a16="http://schemas.microsoft.com/office/drawing/2014/main" id="{7CC5C072-446E-ACE2-0959-9E2C5B884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2767"/>
              <a:ext cx="76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80" name="Rectangle 33">
              <a:extLst>
                <a:ext uri="{FF2B5EF4-FFF2-40B4-BE49-F238E27FC236}">
                  <a16:creationId xmlns:a16="http://schemas.microsoft.com/office/drawing/2014/main" id="{4ACC128B-CAB6-0D47-98AF-348F754C3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" y="2767"/>
              <a:ext cx="127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81" name="Rectangle 34">
              <a:extLst>
                <a:ext uri="{FF2B5EF4-FFF2-40B4-BE49-F238E27FC236}">
                  <a16:creationId xmlns:a16="http://schemas.microsoft.com/office/drawing/2014/main" id="{2347E2C8-716F-FB69-8ED1-FAA6FB64A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0" y="2825"/>
              <a:ext cx="5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82" name="Rectangle 35">
              <a:extLst>
                <a:ext uri="{FF2B5EF4-FFF2-40B4-BE49-F238E27FC236}">
                  <a16:creationId xmlns:a16="http://schemas.microsoft.com/office/drawing/2014/main" id="{A8DC57EE-2BB9-2F49-A4BF-FDD7703D8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6" y="2767"/>
              <a:ext cx="100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83" name="Rectangle 36">
              <a:extLst>
                <a:ext uri="{FF2B5EF4-FFF2-40B4-BE49-F238E27FC236}">
                  <a16:creationId xmlns:a16="http://schemas.microsoft.com/office/drawing/2014/main" id="{611D105A-D56A-3C9B-9F4B-39F16A2FC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9" y="2767"/>
              <a:ext cx="9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84" name="Rectangle 37">
              <a:extLst>
                <a:ext uri="{FF2B5EF4-FFF2-40B4-BE49-F238E27FC236}">
                  <a16:creationId xmlns:a16="http://schemas.microsoft.com/office/drawing/2014/main" id="{C9300BE1-8F02-4795-B1CE-58C0F4123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" y="2517"/>
              <a:ext cx="101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85" name="Rectangle 38">
              <a:extLst>
                <a:ext uri="{FF2B5EF4-FFF2-40B4-BE49-F238E27FC236}">
                  <a16:creationId xmlns:a16="http://schemas.microsoft.com/office/drawing/2014/main" id="{E0DE0ACB-4F9F-E481-50BF-FF5208B2C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517"/>
              <a:ext cx="119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86" name="Rectangle 39">
              <a:extLst>
                <a:ext uri="{FF2B5EF4-FFF2-40B4-BE49-F238E27FC236}">
                  <a16:creationId xmlns:a16="http://schemas.microsoft.com/office/drawing/2014/main" id="{C3DE57EB-204B-B6FF-6288-833BC9372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7" y="2517"/>
              <a:ext cx="9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87" name="Rectangle 40">
              <a:extLst>
                <a:ext uri="{FF2B5EF4-FFF2-40B4-BE49-F238E27FC236}">
                  <a16:creationId xmlns:a16="http://schemas.microsoft.com/office/drawing/2014/main" id="{BFD5B4CF-1B45-35B0-CB4B-0526D3794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4" y="2270"/>
              <a:ext cx="9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88" name="Rectangle 41">
              <a:extLst>
                <a:ext uri="{FF2B5EF4-FFF2-40B4-BE49-F238E27FC236}">
                  <a16:creationId xmlns:a16="http://schemas.microsoft.com/office/drawing/2014/main" id="{8D09BC83-8DB1-919C-026B-09178054C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2270"/>
              <a:ext cx="101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89" name="Rectangle 42">
              <a:extLst>
                <a:ext uri="{FF2B5EF4-FFF2-40B4-BE49-F238E27FC236}">
                  <a16:creationId xmlns:a16="http://schemas.microsoft.com/office/drawing/2014/main" id="{4AD20B40-9855-0D1F-7062-4DC5BE8A0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" y="2270"/>
              <a:ext cx="9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90" name="Rectangle 43">
              <a:extLst>
                <a:ext uri="{FF2B5EF4-FFF2-40B4-BE49-F238E27FC236}">
                  <a16:creationId xmlns:a16="http://schemas.microsoft.com/office/drawing/2014/main" id="{D1612987-6889-56A2-1B20-7F468E364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3" y="2173"/>
              <a:ext cx="10" cy="10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91" name="Rectangle 44">
              <a:extLst>
                <a:ext uri="{FF2B5EF4-FFF2-40B4-BE49-F238E27FC236}">
                  <a16:creationId xmlns:a16="http://schemas.microsoft.com/office/drawing/2014/main" id="{732F91A4-3540-E909-BF38-54AAD5B4E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3" y="2423"/>
              <a:ext cx="10" cy="107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92" name="Rectangle 45">
              <a:extLst>
                <a:ext uri="{FF2B5EF4-FFF2-40B4-BE49-F238E27FC236}">
                  <a16:creationId xmlns:a16="http://schemas.microsoft.com/office/drawing/2014/main" id="{58E47116-00A2-DB9F-D5F4-F60A70A61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3" y="2670"/>
              <a:ext cx="10" cy="10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93" name="Rectangle 46">
              <a:extLst>
                <a:ext uri="{FF2B5EF4-FFF2-40B4-BE49-F238E27FC236}">
                  <a16:creationId xmlns:a16="http://schemas.microsoft.com/office/drawing/2014/main" id="{854577DB-E221-F19A-9CC2-594BD4FAF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8" y="2595"/>
              <a:ext cx="123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94" name="Rectangle 47">
              <a:extLst>
                <a:ext uri="{FF2B5EF4-FFF2-40B4-BE49-F238E27FC236}">
                  <a16:creationId xmlns:a16="http://schemas.microsoft.com/office/drawing/2014/main" id="{1B6EFBC1-F64D-6DDE-1B4F-72A9537B6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2595"/>
              <a:ext cx="119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95" name="Rectangle 48">
              <a:extLst>
                <a:ext uri="{FF2B5EF4-FFF2-40B4-BE49-F238E27FC236}">
                  <a16:creationId xmlns:a16="http://schemas.microsoft.com/office/drawing/2014/main" id="{88B33232-AAC3-B060-E0FF-897AFF584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8" y="2348"/>
              <a:ext cx="117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96" name="Rectangle 49">
              <a:extLst>
                <a:ext uri="{FF2B5EF4-FFF2-40B4-BE49-F238E27FC236}">
                  <a16:creationId xmlns:a16="http://schemas.microsoft.com/office/drawing/2014/main" id="{121CD61B-BC46-142E-31CC-50E3A19B2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2348"/>
              <a:ext cx="119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4" name="Group 50">
            <a:extLst>
              <a:ext uri="{FF2B5EF4-FFF2-40B4-BE49-F238E27FC236}">
                <a16:creationId xmlns:a16="http://schemas.microsoft.com/office/drawing/2014/main" id="{3BEC7C14-0D73-CEF8-0E2C-F76F4E6970F2}"/>
              </a:ext>
            </a:extLst>
          </p:cNvPr>
          <p:cNvGrpSpPr>
            <a:grpSpLocks/>
          </p:cNvGrpSpPr>
          <p:nvPr/>
        </p:nvGrpSpPr>
        <p:grpSpPr bwMode="auto">
          <a:xfrm>
            <a:off x="2767014" y="2133601"/>
            <a:ext cx="1535647" cy="246063"/>
            <a:chOff x="848" y="1344"/>
            <a:chExt cx="1049" cy="155"/>
          </a:xfrm>
        </p:grpSpPr>
        <p:sp>
          <p:nvSpPr>
            <p:cNvPr id="56572" name="Rectangle 51">
              <a:extLst>
                <a:ext uri="{FF2B5EF4-FFF2-40B4-BE49-F238E27FC236}">
                  <a16:creationId xmlns:a16="http://schemas.microsoft.com/office/drawing/2014/main" id="{305EC2DF-C422-24D6-8281-033CFF7A5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" y="1344"/>
              <a:ext cx="10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</a:t>
              </a:r>
              <a:endPara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73" name="Rectangle 52">
              <a:extLst>
                <a:ext uri="{FF2B5EF4-FFF2-40B4-BE49-F238E27FC236}">
                  <a16:creationId xmlns:a16="http://schemas.microsoft.com/office/drawing/2014/main" id="{3AFCA32D-B0AD-4B62-AC4A-A88024470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" y="1344"/>
              <a:ext cx="95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-Gliceraldeide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5" name="Group 53">
            <a:extLst>
              <a:ext uri="{FF2B5EF4-FFF2-40B4-BE49-F238E27FC236}">
                <a16:creationId xmlns:a16="http://schemas.microsoft.com/office/drawing/2014/main" id="{31FEE7A9-C54E-510F-55E8-DB0B98ABD509}"/>
              </a:ext>
            </a:extLst>
          </p:cNvPr>
          <p:cNvGrpSpPr>
            <a:grpSpLocks/>
          </p:cNvGrpSpPr>
          <p:nvPr/>
        </p:nvGrpSpPr>
        <p:grpSpPr bwMode="auto">
          <a:xfrm>
            <a:off x="4800601" y="2049463"/>
            <a:ext cx="1555836" cy="290512"/>
            <a:chOff x="2236" y="1291"/>
            <a:chExt cx="1061" cy="183"/>
          </a:xfrm>
        </p:grpSpPr>
        <p:sp>
          <p:nvSpPr>
            <p:cNvPr id="56570" name="Rectangle 54">
              <a:extLst>
                <a:ext uri="{FF2B5EF4-FFF2-40B4-BE49-F238E27FC236}">
                  <a16:creationId xmlns:a16="http://schemas.microsoft.com/office/drawing/2014/main" id="{0065F116-F038-849E-4E59-AC601053045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36" y="1317"/>
              <a:ext cx="298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L</a:t>
              </a:r>
              <a:endPara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71" name="Rectangle 55">
              <a:extLst>
                <a:ext uri="{FF2B5EF4-FFF2-40B4-BE49-F238E27FC236}">
                  <a16:creationId xmlns:a16="http://schemas.microsoft.com/office/drawing/2014/main" id="{3B99ADF3-FE68-B08F-8DD0-8FEDBB97C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1291"/>
              <a:ext cx="95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-Gliceraldeide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6" name="Group 56">
            <a:extLst>
              <a:ext uri="{FF2B5EF4-FFF2-40B4-BE49-F238E27FC236}">
                <a16:creationId xmlns:a16="http://schemas.microsoft.com/office/drawing/2014/main" id="{F2B89A03-D433-4633-75CD-2464605E3D7E}"/>
              </a:ext>
            </a:extLst>
          </p:cNvPr>
          <p:cNvGrpSpPr>
            <a:grpSpLocks/>
          </p:cNvGrpSpPr>
          <p:nvPr/>
        </p:nvGrpSpPr>
        <p:grpSpPr bwMode="auto">
          <a:xfrm>
            <a:off x="2927350" y="4437063"/>
            <a:ext cx="1112227" cy="246062"/>
            <a:chOff x="1031" y="3025"/>
            <a:chExt cx="759" cy="155"/>
          </a:xfrm>
        </p:grpSpPr>
        <p:sp>
          <p:nvSpPr>
            <p:cNvPr id="56568" name="Rectangle 57">
              <a:extLst>
                <a:ext uri="{FF2B5EF4-FFF2-40B4-BE49-F238E27FC236}">
                  <a16:creationId xmlns:a16="http://schemas.microsoft.com/office/drawing/2014/main" id="{8C69AD3E-8767-1C26-EDAD-6A3D00FB0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" y="3025"/>
              <a:ext cx="10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</a:t>
              </a:r>
              <a:endPara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69" name="Rectangle 58">
              <a:extLst>
                <a:ext uri="{FF2B5EF4-FFF2-40B4-BE49-F238E27FC236}">
                  <a16:creationId xmlns:a16="http://schemas.microsoft.com/office/drawing/2014/main" id="{75BC33B1-B9F6-5F28-C7CE-7E10609D0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" y="3025"/>
              <a:ext cx="66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</a:t>
              </a:r>
              <a:r>
                <a:rPr kumimoji="0" lang="it-IT" altLang="it-IT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Eritrosio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7" name="Group 59">
            <a:extLst>
              <a:ext uri="{FF2B5EF4-FFF2-40B4-BE49-F238E27FC236}">
                <a16:creationId xmlns:a16="http://schemas.microsoft.com/office/drawing/2014/main" id="{C8500AC7-9121-24B8-B884-9444E065CEA5}"/>
              </a:ext>
            </a:extLst>
          </p:cNvPr>
          <p:cNvGrpSpPr>
            <a:grpSpLocks/>
          </p:cNvGrpSpPr>
          <p:nvPr/>
        </p:nvGrpSpPr>
        <p:grpSpPr bwMode="auto">
          <a:xfrm>
            <a:off x="7824784" y="4437063"/>
            <a:ext cx="988563" cy="246062"/>
            <a:chOff x="2244" y="3025"/>
            <a:chExt cx="675" cy="155"/>
          </a:xfrm>
        </p:grpSpPr>
        <p:sp>
          <p:nvSpPr>
            <p:cNvPr id="56566" name="Rectangle 60">
              <a:extLst>
                <a:ext uri="{FF2B5EF4-FFF2-40B4-BE49-F238E27FC236}">
                  <a16:creationId xmlns:a16="http://schemas.microsoft.com/office/drawing/2014/main" id="{7886F887-BAB5-D7B5-E542-5748DAC72F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4" y="3025"/>
              <a:ext cx="10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67" name="Rectangle 61">
              <a:extLst>
                <a:ext uri="{FF2B5EF4-FFF2-40B4-BE49-F238E27FC236}">
                  <a16:creationId xmlns:a16="http://schemas.microsoft.com/office/drawing/2014/main" id="{2DBED14B-C036-C89A-DFFF-AE555A246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3025"/>
              <a:ext cx="58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</a:t>
              </a:r>
              <a:r>
                <a:rPr kumimoji="0" lang="it-IT" altLang="it-IT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Treosio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8" name="Group 62">
            <a:extLst>
              <a:ext uri="{FF2B5EF4-FFF2-40B4-BE49-F238E27FC236}">
                <a16:creationId xmlns:a16="http://schemas.microsoft.com/office/drawing/2014/main" id="{E0A1D531-A800-B091-99B2-B0BBAE87B403}"/>
              </a:ext>
            </a:extLst>
          </p:cNvPr>
          <p:cNvGrpSpPr>
            <a:grpSpLocks/>
          </p:cNvGrpSpPr>
          <p:nvPr/>
        </p:nvGrpSpPr>
        <p:grpSpPr bwMode="auto">
          <a:xfrm>
            <a:off x="2566987" y="884238"/>
            <a:ext cx="1346750" cy="1098550"/>
            <a:chOff x="826" y="811"/>
            <a:chExt cx="723" cy="692"/>
          </a:xfrm>
        </p:grpSpPr>
        <p:sp>
          <p:nvSpPr>
            <p:cNvPr id="56538" name="Rectangle 63">
              <a:extLst>
                <a:ext uri="{FF2B5EF4-FFF2-40B4-BE49-F238E27FC236}">
                  <a16:creationId xmlns:a16="http://schemas.microsoft.com/office/drawing/2014/main" id="{6C5C8B6E-E1BF-2A9E-5D1F-859FA96FF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1061"/>
              <a:ext cx="10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39" name="Rectangle 64">
              <a:extLst>
                <a:ext uri="{FF2B5EF4-FFF2-40B4-BE49-F238E27FC236}">
                  <a16:creationId xmlns:a16="http://schemas.microsoft.com/office/drawing/2014/main" id="{73E37C69-253E-2210-B488-D9EB56295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9" y="1061"/>
              <a:ext cx="10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40" name="Rectangle 65">
              <a:extLst>
                <a:ext uri="{FF2B5EF4-FFF2-40B4-BE49-F238E27FC236}">
                  <a16:creationId xmlns:a16="http://schemas.microsoft.com/office/drawing/2014/main" id="{F1AC367A-4CD9-0E48-E77E-7F3DC1840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1" y="1061"/>
              <a:ext cx="10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41" name="Rectangle 66">
              <a:extLst>
                <a:ext uri="{FF2B5EF4-FFF2-40B4-BE49-F238E27FC236}">
                  <a16:creationId xmlns:a16="http://schemas.microsoft.com/office/drawing/2014/main" id="{0C35AB0D-46E5-DE1A-1CE5-D92FC8B53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" y="1061"/>
              <a:ext cx="10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42" name="Rectangle 67">
              <a:extLst>
                <a:ext uri="{FF2B5EF4-FFF2-40B4-BE49-F238E27FC236}">
                  <a16:creationId xmlns:a16="http://schemas.microsoft.com/office/drawing/2014/main" id="{6B923B2F-A58F-DC0E-57A3-B68973808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811"/>
              <a:ext cx="7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43" name="Rectangle 68">
              <a:extLst>
                <a:ext uri="{FF2B5EF4-FFF2-40B4-BE49-F238E27FC236}">
                  <a16:creationId xmlns:a16="http://schemas.microsoft.com/office/drawing/2014/main" id="{349190E3-72FF-B434-B317-78D7A31FD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" y="811"/>
              <a:ext cx="10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44" name="Rectangle 69">
              <a:extLst>
                <a:ext uri="{FF2B5EF4-FFF2-40B4-BE49-F238E27FC236}">
                  <a16:creationId xmlns:a16="http://schemas.microsoft.com/office/drawing/2014/main" id="{9994F840-892A-5A24-D1CF-C516C5246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9" y="811"/>
              <a:ext cx="10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45" name="Rectangle 70">
              <a:extLst>
                <a:ext uri="{FF2B5EF4-FFF2-40B4-BE49-F238E27FC236}">
                  <a16:creationId xmlns:a16="http://schemas.microsoft.com/office/drawing/2014/main" id="{FEDAEEC5-24F9-AD0B-9A33-DF02F4071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1309"/>
              <a:ext cx="7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46" name="Rectangle 71">
              <a:extLst>
                <a:ext uri="{FF2B5EF4-FFF2-40B4-BE49-F238E27FC236}">
                  <a16:creationId xmlns:a16="http://schemas.microsoft.com/office/drawing/2014/main" id="{B486AB79-3257-2474-076D-2ADFB3F23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" y="1309"/>
              <a:ext cx="10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47" name="Rectangle 72">
              <a:extLst>
                <a:ext uri="{FF2B5EF4-FFF2-40B4-BE49-F238E27FC236}">
                  <a16:creationId xmlns:a16="http://schemas.microsoft.com/office/drawing/2014/main" id="{D72E72CF-2309-29AF-D61C-43BA7BE21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9" y="1367"/>
              <a:ext cx="5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48" name="Rectangle 73">
              <a:extLst>
                <a:ext uri="{FF2B5EF4-FFF2-40B4-BE49-F238E27FC236}">
                  <a16:creationId xmlns:a16="http://schemas.microsoft.com/office/drawing/2014/main" id="{CCEC1A4B-365E-B04B-D57F-748627784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" y="1309"/>
              <a:ext cx="10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49" name="Rectangle 74">
              <a:extLst>
                <a:ext uri="{FF2B5EF4-FFF2-40B4-BE49-F238E27FC236}">
                  <a16:creationId xmlns:a16="http://schemas.microsoft.com/office/drawing/2014/main" id="{A91C94B4-F7B8-402B-1383-D11F3B2C7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8" y="1309"/>
              <a:ext cx="10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50" name="Rectangle 75">
              <a:extLst>
                <a:ext uri="{FF2B5EF4-FFF2-40B4-BE49-F238E27FC236}">
                  <a16:creationId xmlns:a16="http://schemas.microsoft.com/office/drawing/2014/main" id="{CD383A89-8561-B66F-0448-A83901376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064"/>
              <a:ext cx="9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51" name="Rectangle 76">
              <a:extLst>
                <a:ext uri="{FF2B5EF4-FFF2-40B4-BE49-F238E27FC236}">
                  <a16:creationId xmlns:a16="http://schemas.microsoft.com/office/drawing/2014/main" id="{D365EA8D-1A0A-6E92-8E30-8CE3B142E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045"/>
              <a:ext cx="9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52" name="Rectangle 77">
              <a:extLst>
                <a:ext uri="{FF2B5EF4-FFF2-40B4-BE49-F238E27FC236}">
                  <a16:creationId xmlns:a16="http://schemas.microsoft.com/office/drawing/2014/main" id="{8581EDD7-5AAE-D005-EE52-B25ABEB13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026"/>
              <a:ext cx="9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53" name="Rectangle 78">
              <a:extLst>
                <a:ext uri="{FF2B5EF4-FFF2-40B4-BE49-F238E27FC236}">
                  <a16:creationId xmlns:a16="http://schemas.microsoft.com/office/drawing/2014/main" id="{1A857AF9-101F-5286-08C9-F231F89EB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009"/>
              <a:ext cx="9" cy="7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54" name="Rectangle 79">
              <a:extLst>
                <a:ext uri="{FF2B5EF4-FFF2-40B4-BE49-F238E27FC236}">
                  <a16:creationId xmlns:a16="http://schemas.microsoft.com/office/drawing/2014/main" id="{478E155C-89DF-C8B3-F4F3-346EF99CD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990"/>
              <a:ext cx="9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55" name="Rectangle 80">
              <a:extLst>
                <a:ext uri="{FF2B5EF4-FFF2-40B4-BE49-F238E27FC236}">
                  <a16:creationId xmlns:a16="http://schemas.microsoft.com/office/drawing/2014/main" id="{374BF968-D999-5FF3-60D7-DE1CEC4AC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970"/>
              <a:ext cx="9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56" name="Rectangle 81">
              <a:extLst>
                <a:ext uri="{FF2B5EF4-FFF2-40B4-BE49-F238E27FC236}">
                  <a16:creationId xmlns:a16="http://schemas.microsoft.com/office/drawing/2014/main" id="{F46D856E-233B-6E11-A553-5BB5E815E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212"/>
              <a:ext cx="9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57" name="Rectangle 82">
              <a:extLst>
                <a:ext uri="{FF2B5EF4-FFF2-40B4-BE49-F238E27FC236}">
                  <a16:creationId xmlns:a16="http://schemas.microsoft.com/office/drawing/2014/main" id="{34FBAF2D-CC69-06E9-8157-68077953C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231"/>
              <a:ext cx="9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58" name="Rectangle 83">
              <a:extLst>
                <a:ext uri="{FF2B5EF4-FFF2-40B4-BE49-F238E27FC236}">
                  <a16:creationId xmlns:a16="http://schemas.microsoft.com/office/drawing/2014/main" id="{F749CA8A-E15C-1050-111E-EBBCD3626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251"/>
              <a:ext cx="9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59" name="Rectangle 84">
              <a:extLst>
                <a:ext uri="{FF2B5EF4-FFF2-40B4-BE49-F238E27FC236}">
                  <a16:creationId xmlns:a16="http://schemas.microsoft.com/office/drawing/2014/main" id="{A78145FD-1C2D-D46D-9982-D3E538133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270"/>
              <a:ext cx="9" cy="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60" name="Rectangle 85">
              <a:extLst>
                <a:ext uri="{FF2B5EF4-FFF2-40B4-BE49-F238E27FC236}">
                  <a16:creationId xmlns:a16="http://schemas.microsoft.com/office/drawing/2014/main" id="{835E0389-65AF-B1A1-E380-5897E3382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287"/>
              <a:ext cx="9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61" name="Rectangle 86">
              <a:extLst>
                <a:ext uri="{FF2B5EF4-FFF2-40B4-BE49-F238E27FC236}">
                  <a16:creationId xmlns:a16="http://schemas.microsoft.com/office/drawing/2014/main" id="{9FCC48EC-8CFA-9F0B-E6AE-8DB26AEE8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306"/>
              <a:ext cx="9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62" name="Freeform 87">
              <a:extLst>
                <a:ext uri="{FF2B5EF4-FFF2-40B4-BE49-F238E27FC236}">
                  <a16:creationId xmlns:a16="http://schemas.microsoft.com/office/drawing/2014/main" id="{34F14E96-891B-1B82-B4A9-455FF57BF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116"/>
              <a:ext cx="131" cy="56"/>
            </a:xfrm>
            <a:custGeom>
              <a:avLst/>
              <a:gdLst>
                <a:gd name="T0" fmla="*/ 0 w 131"/>
                <a:gd name="T1" fmla="*/ 29 h 56"/>
                <a:gd name="T2" fmla="*/ 65 w 131"/>
                <a:gd name="T3" fmla="*/ 16 h 56"/>
                <a:gd name="T4" fmla="*/ 131 w 131"/>
                <a:gd name="T5" fmla="*/ 0 h 56"/>
                <a:gd name="T6" fmla="*/ 131 w 131"/>
                <a:gd name="T7" fmla="*/ 29 h 56"/>
                <a:gd name="T8" fmla="*/ 131 w 131"/>
                <a:gd name="T9" fmla="*/ 56 h 56"/>
                <a:gd name="T10" fmla="*/ 65 w 131"/>
                <a:gd name="T11" fmla="*/ 43 h 56"/>
                <a:gd name="T12" fmla="*/ 0 w 131"/>
                <a:gd name="T13" fmla="*/ 29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1"/>
                <a:gd name="T22" fmla="*/ 0 h 56"/>
                <a:gd name="T23" fmla="*/ 131 w 131"/>
                <a:gd name="T24" fmla="*/ 56 h 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1" h="56">
                  <a:moveTo>
                    <a:pt x="0" y="29"/>
                  </a:moveTo>
                  <a:lnTo>
                    <a:pt x="65" y="16"/>
                  </a:lnTo>
                  <a:lnTo>
                    <a:pt x="131" y="0"/>
                  </a:lnTo>
                  <a:lnTo>
                    <a:pt x="131" y="29"/>
                  </a:lnTo>
                  <a:lnTo>
                    <a:pt x="131" y="56"/>
                  </a:lnTo>
                  <a:lnTo>
                    <a:pt x="65" y="4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63" name="Freeform 88">
              <a:extLst>
                <a:ext uri="{FF2B5EF4-FFF2-40B4-BE49-F238E27FC236}">
                  <a16:creationId xmlns:a16="http://schemas.microsoft.com/office/drawing/2014/main" id="{B4E49878-54A4-4055-9FDD-234E490B5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116"/>
              <a:ext cx="131" cy="56"/>
            </a:xfrm>
            <a:custGeom>
              <a:avLst/>
              <a:gdLst>
                <a:gd name="T0" fmla="*/ 0 w 131"/>
                <a:gd name="T1" fmla="*/ 29 h 56"/>
                <a:gd name="T2" fmla="*/ 65 w 131"/>
                <a:gd name="T3" fmla="*/ 16 h 56"/>
                <a:gd name="T4" fmla="*/ 131 w 131"/>
                <a:gd name="T5" fmla="*/ 0 h 56"/>
                <a:gd name="T6" fmla="*/ 131 w 131"/>
                <a:gd name="T7" fmla="*/ 29 h 56"/>
                <a:gd name="T8" fmla="*/ 131 w 131"/>
                <a:gd name="T9" fmla="*/ 56 h 56"/>
                <a:gd name="T10" fmla="*/ 65 w 131"/>
                <a:gd name="T11" fmla="*/ 43 h 56"/>
                <a:gd name="T12" fmla="*/ 0 w 131"/>
                <a:gd name="T13" fmla="*/ 29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1"/>
                <a:gd name="T22" fmla="*/ 0 h 56"/>
                <a:gd name="T23" fmla="*/ 131 w 131"/>
                <a:gd name="T24" fmla="*/ 56 h 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1" h="56">
                  <a:moveTo>
                    <a:pt x="0" y="29"/>
                  </a:moveTo>
                  <a:lnTo>
                    <a:pt x="65" y="16"/>
                  </a:lnTo>
                  <a:lnTo>
                    <a:pt x="131" y="0"/>
                  </a:lnTo>
                  <a:lnTo>
                    <a:pt x="131" y="29"/>
                  </a:lnTo>
                  <a:lnTo>
                    <a:pt x="131" y="56"/>
                  </a:lnTo>
                  <a:lnTo>
                    <a:pt x="65" y="43"/>
                  </a:lnTo>
                  <a:lnTo>
                    <a:pt x="0" y="29"/>
                  </a:lnTo>
                  <a:close/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64" name="Freeform 89">
              <a:extLst>
                <a:ext uri="{FF2B5EF4-FFF2-40B4-BE49-F238E27FC236}">
                  <a16:creationId xmlns:a16="http://schemas.microsoft.com/office/drawing/2014/main" id="{CED6CF07-85C8-86B9-6854-2779041AF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" y="1116"/>
              <a:ext cx="129" cy="56"/>
            </a:xfrm>
            <a:custGeom>
              <a:avLst/>
              <a:gdLst>
                <a:gd name="T0" fmla="*/ 129 w 129"/>
                <a:gd name="T1" fmla="*/ 29 h 56"/>
                <a:gd name="T2" fmla="*/ 64 w 129"/>
                <a:gd name="T3" fmla="*/ 16 h 56"/>
                <a:gd name="T4" fmla="*/ 0 w 129"/>
                <a:gd name="T5" fmla="*/ 0 h 56"/>
                <a:gd name="T6" fmla="*/ 0 w 129"/>
                <a:gd name="T7" fmla="*/ 29 h 56"/>
                <a:gd name="T8" fmla="*/ 0 w 129"/>
                <a:gd name="T9" fmla="*/ 56 h 56"/>
                <a:gd name="T10" fmla="*/ 64 w 129"/>
                <a:gd name="T11" fmla="*/ 43 h 56"/>
                <a:gd name="T12" fmla="*/ 129 w 129"/>
                <a:gd name="T13" fmla="*/ 29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9"/>
                <a:gd name="T22" fmla="*/ 0 h 56"/>
                <a:gd name="T23" fmla="*/ 129 w 129"/>
                <a:gd name="T24" fmla="*/ 56 h 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9" h="56">
                  <a:moveTo>
                    <a:pt x="129" y="29"/>
                  </a:moveTo>
                  <a:lnTo>
                    <a:pt x="64" y="16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56"/>
                  </a:lnTo>
                  <a:lnTo>
                    <a:pt x="64" y="43"/>
                  </a:lnTo>
                  <a:lnTo>
                    <a:pt x="129" y="2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65" name="Freeform 90">
              <a:extLst>
                <a:ext uri="{FF2B5EF4-FFF2-40B4-BE49-F238E27FC236}">
                  <a16:creationId xmlns:a16="http://schemas.microsoft.com/office/drawing/2014/main" id="{51C2916A-8C29-3053-65E1-6F90A1D30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" y="1116"/>
              <a:ext cx="129" cy="56"/>
            </a:xfrm>
            <a:custGeom>
              <a:avLst/>
              <a:gdLst>
                <a:gd name="T0" fmla="*/ 129 w 129"/>
                <a:gd name="T1" fmla="*/ 29 h 56"/>
                <a:gd name="T2" fmla="*/ 64 w 129"/>
                <a:gd name="T3" fmla="*/ 16 h 56"/>
                <a:gd name="T4" fmla="*/ 0 w 129"/>
                <a:gd name="T5" fmla="*/ 0 h 56"/>
                <a:gd name="T6" fmla="*/ 0 w 129"/>
                <a:gd name="T7" fmla="*/ 29 h 56"/>
                <a:gd name="T8" fmla="*/ 0 w 129"/>
                <a:gd name="T9" fmla="*/ 56 h 56"/>
                <a:gd name="T10" fmla="*/ 64 w 129"/>
                <a:gd name="T11" fmla="*/ 43 h 56"/>
                <a:gd name="T12" fmla="*/ 129 w 129"/>
                <a:gd name="T13" fmla="*/ 29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9"/>
                <a:gd name="T22" fmla="*/ 0 h 56"/>
                <a:gd name="T23" fmla="*/ 129 w 129"/>
                <a:gd name="T24" fmla="*/ 56 h 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9" h="56">
                  <a:moveTo>
                    <a:pt x="129" y="29"/>
                  </a:moveTo>
                  <a:lnTo>
                    <a:pt x="64" y="16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56"/>
                  </a:lnTo>
                  <a:lnTo>
                    <a:pt x="64" y="43"/>
                  </a:lnTo>
                  <a:lnTo>
                    <a:pt x="129" y="29"/>
                  </a:lnTo>
                  <a:close/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9" name="Group 91">
            <a:extLst>
              <a:ext uri="{FF2B5EF4-FFF2-40B4-BE49-F238E27FC236}">
                <a16:creationId xmlns:a16="http://schemas.microsoft.com/office/drawing/2014/main" id="{8330898B-0E52-4F00-8AA0-08EE8E90015F}"/>
              </a:ext>
            </a:extLst>
          </p:cNvPr>
          <p:cNvGrpSpPr>
            <a:grpSpLocks/>
          </p:cNvGrpSpPr>
          <p:nvPr/>
        </p:nvGrpSpPr>
        <p:grpSpPr bwMode="auto">
          <a:xfrm>
            <a:off x="4340226" y="884238"/>
            <a:ext cx="1519468" cy="1098550"/>
            <a:chOff x="1941" y="811"/>
            <a:chExt cx="836" cy="692"/>
          </a:xfrm>
        </p:grpSpPr>
        <p:sp>
          <p:nvSpPr>
            <p:cNvPr id="56512" name="Rectangle 92">
              <a:extLst>
                <a:ext uri="{FF2B5EF4-FFF2-40B4-BE49-F238E27FC236}">
                  <a16:creationId xmlns:a16="http://schemas.microsoft.com/office/drawing/2014/main" id="{FCC65EAD-F594-8FDB-09BC-844679694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061"/>
              <a:ext cx="8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13" name="Rectangle 93">
              <a:extLst>
                <a:ext uri="{FF2B5EF4-FFF2-40B4-BE49-F238E27FC236}">
                  <a16:creationId xmlns:a16="http://schemas.microsoft.com/office/drawing/2014/main" id="{C2294EDE-3A48-A3A8-D9EF-63496BA28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811"/>
              <a:ext cx="8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14" name="Rectangle 94">
              <a:extLst>
                <a:ext uri="{FF2B5EF4-FFF2-40B4-BE49-F238E27FC236}">
                  <a16:creationId xmlns:a16="http://schemas.microsoft.com/office/drawing/2014/main" id="{6449B1B8-F697-3D24-F802-223CE5445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3" y="811"/>
              <a:ext cx="10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15" name="Rectangle 95">
              <a:extLst>
                <a:ext uri="{FF2B5EF4-FFF2-40B4-BE49-F238E27FC236}">
                  <a16:creationId xmlns:a16="http://schemas.microsoft.com/office/drawing/2014/main" id="{B9DAE981-2150-0016-0C6E-9F0305FE27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5" y="811"/>
              <a:ext cx="10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16" name="Rectangle 96">
              <a:extLst>
                <a:ext uri="{FF2B5EF4-FFF2-40B4-BE49-F238E27FC236}">
                  <a16:creationId xmlns:a16="http://schemas.microsoft.com/office/drawing/2014/main" id="{6DF14ECC-1123-8E3F-45F6-91EE7694A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1309"/>
              <a:ext cx="8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17" name="Rectangle 97">
              <a:extLst>
                <a:ext uri="{FF2B5EF4-FFF2-40B4-BE49-F238E27FC236}">
                  <a16:creationId xmlns:a16="http://schemas.microsoft.com/office/drawing/2014/main" id="{1B92932A-62AD-4EEA-7255-054295CB0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3" y="1309"/>
              <a:ext cx="12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18" name="Rectangle 98">
              <a:extLst>
                <a:ext uri="{FF2B5EF4-FFF2-40B4-BE49-F238E27FC236}">
                  <a16:creationId xmlns:a16="http://schemas.microsoft.com/office/drawing/2014/main" id="{ECF7AC0F-D239-4E33-9834-03FDF20DD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5" y="1367"/>
              <a:ext cx="8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19" name="Rectangle 99">
              <a:extLst>
                <a:ext uri="{FF2B5EF4-FFF2-40B4-BE49-F238E27FC236}">
                  <a16:creationId xmlns:a16="http://schemas.microsoft.com/office/drawing/2014/main" id="{EF58DBD7-1736-A0C9-E66D-0429716A1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2" y="1309"/>
              <a:ext cx="10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20" name="Rectangle 100">
              <a:extLst>
                <a:ext uri="{FF2B5EF4-FFF2-40B4-BE49-F238E27FC236}">
                  <a16:creationId xmlns:a16="http://schemas.microsoft.com/office/drawing/2014/main" id="{5FB7ABB9-CC0D-B7EB-BF7F-09F4A35E8E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4" y="1309"/>
              <a:ext cx="10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21" name="Rectangle 101">
              <a:extLst>
                <a:ext uri="{FF2B5EF4-FFF2-40B4-BE49-F238E27FC236}">
                  <a16:creationId xmlns:a16="http://schemas.microsoft.com/office/drawing/2014/main" id="{5E48C7E5-EF0A-1611-C335-644B62CE5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061"/>
              <a:ext cx="2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22" name="Rectangle 102">
              <a:extLst>
                <a:ext uri="{FF2B5EF4-FFF2-40B4-BE49-F238E27FC236}">
                  <a16:creationId xmlns:a16="http://schemas.microsoft.com/office/drawing/2014/main" id="{F56C6657-23D8-6DA0-3180-656D65CB3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2" y="1061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23" name="Rectangle 103">
              <a:extLst>
                <a:ext uri="{FF2B5EF4-FFF2-40B4-BE49-F238E27FC236}">
                  <a16:creationId xmlns:a16="http://schemas.microsoft.com/office/drawing/2014/main" id="{607F760A-CB3E-554D-32FA-E7705852B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0" y="1061"/>
              <a:ext cx="10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24" name="Rectangle 104">
              <a:extLst>
                <a:ext uri="{FF2B5EF4-FFF2-40B4-BE49-F238E27FC236}">
                  <a16:creationId xmlns:a16="http://schemas.microsoft.com/office/drawing/2014/main" id="{F430D8A5-3652-1565-9D4F-C3F4DC65E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" y="1064"/>
              <a:ext cx="10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25" name="Rectangle 105">
              <a:extLst>
                <a:ext uri="{FF2B5EF4-FFF2-40B4-BE49-F238E27FC236}">
                  <a16:creationId xmlns:a16="http://schemas.microsoft.com/office/drawing/2014/main" id="{C4E8CF25-4EE1-D7F9-B659-902912518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" y="1045"/>
              <a:ext cx="10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26" name="Rectangle 106">
              <a:extLst>
                <a:ext uri="{FF2B5EF4-FFF2-40B4-BE49-F238E27FC236}">
                  <a16:creationId xmlns:a16="http://schemas.microsoft.com/office/drawing/2014/main" id="{1B46CE2F-E35B-104C-B472-47231F238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" y="1026"/>
              <a:ext cx="10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27" name="Rectangle 107">
              <a:extLst>
                <a:ext uri="{FF2B5EF4-FFF2-40B4-BE49-F238E27FC236}">
                  <a16:creationId xmlns:a16="http://schemas.microsoft.com/office/drawing/2014/main" id="{01D0822B-0176-8103-1C1E-E9A184CBE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" y="1009"/>
              <a:ext cx="10" cy="7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28" name="Rectangle 108">
              <a:extLst>
                <a:ext uri="{FF2B5EF4-FFF2-40B4-BE49-F238E27FC236}">
                  <a16:creationId xmlns:a16="http://schemas.microsoft.com/office/drawing/2014/main" id="{1545750C-AA6E-1E26-8AB5-A64D7348A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" y="990"/>
              <a:ext cx="10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29" name="Rectangle 109">
              <a:extLst>
                <a:ext uri="{FF2B5EF4-FFF2-40B4-BE49-F238E27FC236}">
                  <a16:creationId xmlns:a16="http://schemas.microsoft.com/office/drawing/2014/main" id="{7C05AE03-DAEA-F6A4-ADD0-DD714A0D7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" y="970"/>
              <a:ext cx="10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30" name="Rectangle 110">
              <a:extLst>
                <a:ext uri="{FF2B5EF4-FFF2-40B4-BE49-F238E27FC236}">
                  <a16:creationId xmlns:a16="http://schemas.microsoft.com/office/drawing/2014/main" id="{D19A00BB-28D9-4057-7FF1-184B31193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" y="1212"/>
              <a:ext cx="10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31" name="Rectangle 111">
              <a:extLst>
                <a:ext uri="{FF2B5EF4-FFF2-40B4-BE49-F238E27FC236}">
                  <a16:creationId xmlns:a16="http://schemas.microsoft.com/office/drawing/2014/main" id="{2FF1E901-6856-7499-BA8B-8D53F74A0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" y="1231"/>
              <a:ext cx="10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32" name="Rectangle 112">
              <a:extLst>
                <a:ext uri="{FF2B5EF4-FFF2-40B4-BE49-F238E27FC236}">
                  <a16:creationId xmlns:a16="http://schemas.microsoft.com/office/drawing/2014/main" id="{66A3370F-B3CA-D032-C684-D2D308BE5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" y="1251"/>
              <a:ext cx="10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33" name="Rectangle 113">
              <a:extLst>
                <a:ext uri="{FF2B5EF4-FFF2-40B4-BE49-F238E27FC236}">
                  <a16:creationId xmlns:a16="http://schemas.microsoft.com/office/drawing/2014/main" id="{EE0D51C1-1CA9-F469-9A4F-76CBC3FA6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" y="1270"/>
              <a:ext cx="10" cy="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34" name="Rectangle 114">
              <a:extLst>
                <a:ext uri="{FF2B5EF4-FFF2-40B4-BE49-F238E27FC236}">
                  <a16:creationId xmlns:a16="http://schemas.microsoft.com/office/drawing/2014/main" id="{20CE7AC7-7042-5AC7-32EF-CDC349673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" y="1287"/>
              <a:ext cx="10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35" name="Rectangle 115">
              <a:extLst>
                <a:ext uri="{FF2B5EF4-FFF2-40B4-BE49-F238E27FC236}">
                  <a16:creationId xmlns:a16="http://schemas.microsoft.com/office/drawing/2014/main" id="{21FA4E10-0304-28A7-1029-5A62F79A6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2" y="1306"/>
              <a:ext cx="10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36" name="Freeform 116">
              <a:extLst>
                <a:ext uri="{FF2B5EF4-FFF2-40B4-BE49-F238E27FC236}">
                  <a16:creationId xmlns:a16="http://schemas.microsoft.com/office/drawing/2014/main" id="{882D9040-4582-CAD7-F341-FEEFEB1FD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3" y="1116"/>
              <a:ext cx="129" cy="56"/>
            </a:xfrm>
            <a:custGeom>
              <a:avLst/>
              <a:gdLst>
                <a:gd name="T0" fmla="*/ 0 w 129"/>
                <a:gd name="T1" fmla="*/ 29 h 56"/>
                <a:gd name="T2" fmla="*/ 66 w 129"/>
                <a:gd name="T3" fmla="*/ 16 h 56"/>
                <a:gd name="T4" fmla="*/ 129 w 129"/>
                <a:gd name="T5" fmla="*/ 0 h 56"/>
                <a:gd name="T6" fmla="*/ 129 w 129"/>
                <a:gd name="T7" fmla="*/ 29 h 56"/>
                <a:gd name="T8" fmla="*/ 129 w 129"/>
                <a:gd name="T9" fmla="*/ 56 h 56"/>
                <a:gd name="T10" fmla="*/ 66 w 129"/>
                <a:gd name="T11" fmla="*/ 43 h 56"/>
                <a:gd name="T12" fmla="*/ 0 w 129"/>
                <a:gd name="T13" fmla="*/ 29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9"/>
                <a:gd name="T22" fmla="*/ 0 h 56"/>
                <a:gd name="T23" fmla="*/ 129 w 129"/>
                <a:gd name="T24" fmla="*/ 56 h 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9" h="56">
                  <a:moveTo>
                    <a:pt x="0" y="29"/>
                  </a:moveTo>
                  <a:lnTo>
                    <a:pt x="66" y="16"/>
                  </a:lnTo>
                  <a:lnTo>
                    <a:pt x="129" y="0"/>
                  </a:lnTo>
                  <a:lnTo>
                    <a:pt x="129" y="29"/>
                  </a:lnTo>
                  <a:lnTo>
                    <a:pt x="129" y="56"/>
                  </a:lnTo>
                  <a:lnTo>
                    <a:pt x="66" y="4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37" name="Freeform 117">
              <a:extLst>
                <a:ext uri="{FF2B5EF4-FFF2-40B4-BE49-F238E27FC236}">
                  <a16:creationId xmlns:a16="http://schemas.microsoft.com/office/drawing/2014/main" id="{870E898D-631B-93A8-D9A8-EA6DDCAF8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3" y="1116"/>
              <a:ext cx="129" cy="56"/>
            </a:xfrm>
            <a:custGeom>
              <a:avLst/>
              <a:gdLst>
                <a:gd name="T0" fmla="*/ 0 w 129"/>
                <a:gd name="T1" fmla="*/ 29 h 56"/>
                <a:gd name="T2" fmla="*/ 66 w 129"/>
                <a:gd name="T3" fmla="*/ 16 h 56"/>
                <a:gd name="T4" fmla="*/ 129 w 129"/>
                <a:gd name="T5" fmla="*/ 0 h 56"/>
                <a:gd name="T6" fmla="*/ 129 w 129"/>
                <a:gd name="T7" fmla="*/ 29 h 56"/>
                <a:gd name="T8" fmla="*/ 129 w 129"/>
                <a:gd name="T9" fmla="*/ 56 h 56"/>
                <a:gd name="T10" fmla="*/ 66 w 129"/>
                <a:gd name="T11" fmla="*/ 43 h 56"/>
                <a:gd name="T12" fmla="*/ 0 w 129"/>
                <a:gd name="T13" fmla="*/ 29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9"/>
                <a:gd name="T22" fmla="*/ 0 h 56"/>
                <a:gd name="T23" fmla="*/ 129 w 129"/>
                <a:gd name="T24" fmla="*/ 56 h 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9" h="56">
                  <a:moveTo>
                    <a:pt x="0" y="29"/>
                  </a:moveTo>
                  <a:lnTo>
                    <a:pt x="66" y="16"/>
                  </a:lnTo>
                  <a:lnTo>
                    <a:pt x="129" y="0"/>
                  </a:lnTo>
                  <a:lnTo>
                    <a:pt x="129" y="29"/>
                  </a:lnTo>
                  <a:lnTo>
                    <a:pt x="129" y="56"/>
                  </a:lnTo>
                  <a:lnTo>
                    <a:pt x="66" y="43"/>
                  </a:lnTo>
                  <a:lnTo>
                    <a:pt x="0" y="29"/>
                  </a:lnTo>
                  <a:close/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" name="Group 120">
            <a:extLst>
              <a:ext uri="{FF2B5EF4-FFF2-40B4-BE49-F238E27FC236}">
                <a16:creationId xmlns:a16="http://schemas.microsoft.com/office/drawing/2014/main" id="{51D8F429-3265-3623-6B44-6C7ABE0D1135}"/>
              </a:ext>
            </a:extLst>
          </p:cNvPr>
          <p:cNvGrpSpPr>
            <a:grpSpLocks/>
          </p:cNvGrpSpPr>
          <p:nvPr/>
        </p:nvGrpSpPr>
        <p:grpSpPr bwMode="auto">
          <a:xfrm>
            <a:off x="6569076" y="698501"/>
            <a:ext cx="4009277" cy="1243630"/>
            <a:chOff x="3455" y="694"/>
            <a:chExt cx="3180" cy="494"/>
          </a:xfrm>
        </p:grpSpPr>
        <p:sp>
          <p:nvSpPr>
            <p:cNvPr id="56509" name="Rectangle 121">
              <a:extLst>
                <a:ext uri="{FF2B5EF4-FFF2-40B4-BE49-F238E27FC236}">
                  <a16:creationId xmlns:a16="http://schemas.microsoft.com/office/drawing/2014/main" id="{A8D231C2-920C-CF88-94CF-CFB56C3DD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5" y="694"/>
              <a:ext cx="3180" cy="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Gliceraldeide: contiene un carbonio asimmetrico e forma due enantiomeri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</a:t>
              </a:r>
              <a:endPara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511" name="Rectangle 124">
              <a:extLst>
                <a:ext uri="{FF2B5EF4-FFF2-40B4-BE49-F238E27FC236}">
                  <a16:creationId xmlns:a16="http://schemas.microsoft.com/office/drawing/2014/main" id="{98668FE2-620A-6CCD-3CE7-258495D9A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0" y="1014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sp>
        <p:nvSpPr>
          <p:cNvPr id="27777" name="Rectangle 129">
            <a:extLst>
              <a:ext uri="{FF2B5EF4-FFF2-40B4-BE49-F238E27FC236}">
                <a16:creationId xmlns:a16="http://schemas.microsoft.com/office/drawing/2014/main" id="{DC74B388-15FB-154C-40DA-6B882EBCC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9988" y="5661026"/>
            <a:ext cx="75120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it-IT" sz="1800" dirty="0">
                <a:solidFill>
                  <a:srgbClr val="1F1A17"/>
                </a:solidFill>
              </a:rPr>
              <a:t> il </a:t>
            </a:r>
            <a:r>
              <a:rPr lang="en-US" altLang="it-IT" sz="1800" dirty="0" err="1">
                <a:solidFill>
                  <a:srgbClr val="1F1A17"/>
                </a:solidFill>
              </a:rPr>
              <a:t>carbonio</a:t>
            </a:r>
            <a:r>
              <a:rPr lang="en-US" altLang="it-IT" sz="1800" dirty="0">
                <a:solidFill>
                  <a:srgbClr val="1F1A17"/>
                </a:solidFill>
              </a:rPr>
              <a:t> </a:t>
            </a:r>
            <a:r>
              <a:rPr lang="en-US" altLang="it-IT" sz="1800" dirty="0" err="1">
                <a:solidFill>
                  <a:srgbClr val="1F1A17"/>
                </a:solidFill>
              </a:rPr>
              <a:t>asimmetrico</a:t>
            </a:r>
            <a:r>
              <a:rPr lang="en-US" altLang="it-IT" sz="1800" dirty="0">
                <a:solidFill>
                  <a:srgbClr val="1F1A17"/>
                </a:solidFill>
              </a:rPr>
              <a:t> </a:t>
            </a:r>
            <a:r>
              <a:rPr lang="en-US" altLang="it-IT" sz="1800" dirty="0" err="1">
                <a:solidFill>
                  <a:srgbClr val="1F1A17"/>
                </a:solidFill>
              </a:rPr>
              <a:t>più</a:t>
            </a:r>
            <a:r>
              <a:rPr lang="en-US" altLang="it-IT" sz="1800" dirty="0">
                <a:solidFill>
                  <a:srgbClr val="1F1A17"/>
                </a:solidFill>
              </a:rPr>
              <a:t> </a:t>
            </a:r>
            <a:r>
              <a:rPr lang="en-US" altLang="it-IT" sz="1800" dirty="0" err="1">
                <a:solidFill>
                  <a:srgbClr val="1F1A17"/>
                </a:solidFill>
              </a:rPr>
              <a:t>lontano</a:t>
            </a:r>
            <a:r>
              <a:rPr lang="en-US" altLang="it-IT" sz="1800" dirty="0">
                <a:solidFill>
                  <a:srgbClr val="1F1A17"/>
                </a:solidFill>
              </a:rPr>
              <a:t> dal Gruppo </a:t>
            </a:r>
            <a:r>
              <a:rPr lang="en-US" altLang="it-IT" sz="1800" dirty="0" err="1">
                <a:solidFill>
                  <a:srgbClr val="1F1A17"/>
                </a:solidFill>
              </a:rPr>
              <a:t>aldeidico</a:t>
            </a:r>
            <a:r>
              <a:rPr lang="en-US" altLang="it-IT" sz="1800" dirty="0">
                <a:solidFill>
                  <a:srgbClr val="1F1A17"/>
                </a:solidFill>
              </a:rPr>
              <a:t> </a:t>
            </a:r>
            <a:r>
              <a:rPr lang="en-US" altLang="it-IT" sz="1800" dirty="0" err="1">
                <a:solidFill>
                  <a:srgbClr val="1F1A17"/>
                </a:solidFill>
              </a:rPr>
              <a:t>determinan</a:t>
            </a:r>
            <a:r>
              <a:rPr lang="en-US" altLang="it-IT" sz="1800" dirty="0">
                <a:solidFill>
                  <a:srgbClr val="1F1A17"/>
                </a:solidFill>
              </a:rPr>
              <a:t> la </a:t>
            </a:r>
            <a:r>
              <a:rPr lang="en-US" altLang="it-IT" sz="1800" dirty="0" err="1">
                <a:solidFill>
                  <a:srgbClr val="1F1A17"/>
                </a:solidFill>
              </a:rPr>
              <a:t>configurazione</a:t>
            </a:r>
            <a:r>
              <a:rPr lang="en-US" altLang="it-IT" sz="1800" dirty="0">
                <a:solidFill>
                  <a:srgbClr val="1F1A17"/>
                </a:solidFill>
              </a:rPr>
              <a:t> D o L</a:t>
            </a: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grpSp>
        <p:nvGrpSpPr>
          <p:cNvPr id="11" name="Group 130">
            <a:extLst>
              <a:ext uri="{FF2B5EF4-FFF2-40B4-BE49-F238E27FC236}">
                <a16:creationId xmlns:a16="http://schemas.microsoft.com/office/drawing/2014/main" id="{5F8C8ED8-FBCD-32FE-DADF-E07F7BD4D5BA}"/>
              </a:ext>
            </a:extLst>
          </p:cNvPr>
          <p:cNvGrpSpPr>
            <a:grpSpLocks/>
          </p:cNvGrpSpPr>
          <p:nvPr/>
        </p:nvGrpSpPr>
        <p:grpSpPr bwMode="auto">
          <a:xfrm>
            <a:off x="6364289" y="1006475"/>
            <a:ext cx="142875" cy="158750"/>
            <a:chOff x="3322" y="888"/>
            <a:chExt cx="98" cy="100"/>
          </a:xfrm>
        </p:grpSpPr>
        <p:sp>
          <p:nvSpPr>
            <p:cNvPr id="56454" name="Freeform 131">
              <a:extLst>
                <a:ext uri="{FF2B5EF4-FFF2-40B4-BE49-F238E27FC236}">
                  <a16:creationId xmlns:a16="http://schemas.microsoft.com/office/drawing/2014/main" id="{7F368C4C-4490-E7F9-C2FF-125C7D9B3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88"/>
              <a:ext cx="98" cy="100"/>
            </a:xfrm>
            <a:custGeom>
              <a:avLst/>
              <a:gdLst>
                <a:gd name="T0" fmla="*/ 48 w 98"/>
                <a:gd name="T1" fmla="*/ 0 h 100"/>
                <a:gd name="T2" fmla="*/ 60 w 98"/>
                <a:gd name="T3" fmla="*/ 2 h 100"/>
                <a:gd name="T4" fmla="*/ 68 w 98"/>
                <a:gd name="T5" fmla="*/ 4 h 100"/>
                <a:gd name="T6" fmla="*/ 77 w 98"/>
                <a:gd name="T7" fmla="*/ 8 h 100"/>
                <a:gd name="T8" fmla="*/ 85 w 98"/>
                <a:gd name="T9" fmla="*/ 15 h 100"/>
                <a:gd name="T10" fmla="*/ 91 w 98"/>
                <a:gd name="T11" fmla="*/ 21 h 100"/>
                <a:gd name="T12" fmla="*/ 94 w 98"/>
                <a:gd name="T13" fmla="*/ 31 h 100"/>
                <a:gd name="T14" fmla="*/ 98 w 98"/>
                <a:gd name="T15" fmla="*/ 40 h 100"/>
                <a:gd name="T16" fmla="*/ 98 w 98"/>
                <a:gd name="T17" fmla="*/ 50 h 100"/>
                <a:gd name="T18" fmla="*/ 98 w 98"/>
                <a:gd name="T19" fmla="*/ 59 h 100"/>
                <a:gd name="T20" fmla="*/ 94 w 98"/>
                <a:gd name="T21" fmla="*/ 69 h 100"/>
                <a:gd name="T22" fmla="*/ 91 w 98"/>
                <a:gd name="T23" fmla="*/ 77 h 100"/>
                <a:gd name="T24" fmla="*/ 85 w 98"/>
                <a:gd name="T25" fmla="*/ 84 h 100"/>
                <a:gd name="T26" fmla="*/ 77 w 98"/>
                <a:gd name="T27" fmla="*/ 90 h 100"/>
                <a:gd name="T28" fmla="*/ 68 w 98"/>
                <a:gd name="T29" fmla="*/ 94 h 100"/>
                <a:gd name="T30" fmla="*/ 60 w 98"/>
                <a:gd name="T31" fmla="*/ 98 h 100"/>
                <a:gd name="T32" fmla="*/ 48 w 98"/>
                <a:gd name="T33" fmla="*/ 100 h 100"/>
                <a:gd name="T34" fmla="*/ 39 w 98"/>
                <a:gd name="T35" fmla="*/ 98 h 100"/>
                <a:gd name="T36" fmla="*/ 29 w 98"/>
                <a:gd name="T37" fmla="*/ 94 h 100"/>
                <a:gd name="T38" fmla="*/ 22 w 98"/>
                <a:gd name="T39" fmla="*/ 90 h 100"/>
                <a:gd name="T40" fmla="*/ 14 w 98"/>
                <a:gd name="T41" fmla="*/ 84 h 100"/>
                <a:gd name="T42" fmla="*/ 8 w 98"/>
                <a:gd name="T43" fmla="*/ 77 h 100"/>
                <a:gd name="T44" fmla="*/ 4 w 98"/>
                <a:gd name="T45" fmla="*/ 69 h 100"/>
                <a:gd name="T46" fmla="*/ 0 w 98"/>
                <a:gd name="T47" fmla="*/ 59 h 100"/>
                <a:gd name="T48" fmla="*/ 0 w 98"/>
                <a:gd name="T49" fmla="*/ 50 h 100"/>
                <a:gd name="T50" fmla="*/ 0 w 98"/>
                <a:gd name="T51" fmla="*/ 40 h 100"/>
                <a:gd name="T52" fmla="*/ 4 w 98"/>
                <a:gd name="T53" fmla="*/ 31 h 100"/>
                <a:gd name="T54" fmla="*/ 8 w 98"/>
                <a:gd name="T55" fmla="*/ 21 h 100"/>
                <a:gd name="T56" fmla="*/ 14 w 98"/>
                <a:gd name="T57" fmla="*/ 15 h 100"/>
                <a:gd name="T58" fmla="*/ 22 w 98"/>
                <a:gd name="T59" fmla="*/ 8 h 100"/>
                <a:gd name="T60" fmla="*/ 29 w 98"/>
                <a:gd name="T61" fmla="*/ 4 h 100"/>
                <a:gd name="T62" fmla="*/ 39 w 98"/>
                <a:gd name="T63" fmla="*/ 2 h 100"/>
                <a:gd name="T64" fmla="*/ 48 w 98"/>
                <a:gd name="T65" fmla="*/ 0 h 1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8"/>
                <a:gd name="T100" fmla="*/ 0 h 100"/>
                <a:gd name="T101" fmla="*/ 98 w 98"/>
                <a:gd name="T102" fmla="*/ 100 h 1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8" h="100">
                  <a:moveTo>
                    <a:pt x="48" y="0"/>
                  </a:moveTo>
                  <a:lnTo>
                    <a:pt x="60" y="2"/>
                  </a:lnTo>
                  <a:lnTo>
                    <a:pt x="68" y="4"/>
                  </a:lnTo>
                  <a:lnTo>
                    <a:pt x="77" y="8"/>
                  </a:lnTo>
                  <a:lnTo>
                    <a:pt x="85" y="15"/>
                  </a:lnTo>
                  <a:lnTo>
                    <a:pt x="91" y="21"/>
                  </a:lnTo>
                  <a:lnTo>
                    <a:pt x="94" y="31"/>
                  </a:lnTo>
                  <a:lnTo>
                    <a:pt x="98" y="40"/>
                  </a:lnTo>
                  <a:lnTo>
                    <a:pt x="98" y="50"/>
                  </a:lnTo>
                  <a:lnTo>
                    <a:pt x="98" y="59"/>
                  </a:lnTo>
                  <a:lnTo>
                    <a:pt x="94" y="69"/>
                  </a:lnTo>
                  <a:lnTo>
                    <a:pt x="91" y="77"/>
                  </a:lnTo>
                  <a:lnTo>
                    <a:pt x="85" y="84"/>
                  </a:lnTo>
                  <a:lnTo>
                    <a:pt x="77" y="90"/>
                  </a:lnTo>
                  <a:lnTo>
                    <a:pt x="68" y="94"/>
                  </a:lnTo>
                  <a:lnTo>
                    <a:pt x="60" y="98"/>
                  </a:lnTo>
                  <a:lnTo>
                    <a:pt x="48" y="100"/>
                  </a:lnTo>
                  <a:lnTo>
                    <a:pt x="39" y="98"/>
                  </a:lnTo>
                  <a:lnTo>
                    <a:pt x="29" y="94"/>
                  </a:lnTo>
                  <a:lnTo>
                    <a:pt x="22" y="90"/>
                  </a:lnTo>
                  <a:lnTo>
                    <a:pt x="14" y="84"/>
                  </a:lnTo>
                  <a:lnTo>
                    <a:pt x="8" y="77"/>
                  </a:lnTo>
                  <a:lnTo>
                    <a:pt x="4" y="69"/>
                  </a:lnTo>
                  <a:lnTo>
                    <a:pt x="0" y="59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4" y="31"/>
                  </a:lnTo>
                  <a:lnTo>
                    <a:pt x="8" y="21"/>
                  </a:lnTo>
                  <a:lnTo>
                    <a:pt x="14" y="15"/>
                  </a:lnTo>
                  <a:lnTo>
                    <a:pt x="22" y="8"/>
                  </a:lnTo>
                  <a:lnTo>
                    <a:pt x="29" y="4"/>
                  </a:lnTo>
                  <a:lnTo>
                    <a:pt x="39" y="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55" name="Freeform 132">
              <a:extLst>
                <a:ext uri="{FF2B5EF4-FFF2-40B4-BE49-F238E27FC236}">
                  <a16:creationId xmlns:a16="http://schemas.microsoft.com/office/drawing/2014/main" id="{0AA6A86D-055C-FE39-21F7-01395F71B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2" y="903"/>
              <a:ext cx="79" cy="69"/>
            </a:xfrm>
            <a:custGeom>
              <a:avLst/>
              <a:gdLst>
                <a:gd name="T0" fmla="*/ 79 w 79"/>
                <a:gd name="T1" fmla="*/ 6 h 69"/>
                <a:gd name="T2" fmla="*/ 79 w 79"/>
                <a:gd name="T3" fmla="*/ 4 h 69"/>
                <a:gd name="T4" fmla="*/ 79 w 79"/>
                <a:gd name="T5" fmla="*/ 4 h 69"/>
                <a:gd name="T6" fmla="*/ 77 w 79"/>
                <a:gd name="T7" fmla="*/ 2 h 69"/>
                <a:gd name="T8" fmla="*/ 75 w 79"/>
                <a:gd name="T9" fmla="*/ 0 h 69"/>
                <a:gd name="T10" fmla="*/ 75 w 79"/>
                <a:gd name="T11" fmla="*/ 4 h 69"/>
                <a:gd name="T12" fmla="*/ 75 w 79"/>
                <a:gd name="T13" fmla="*/ 6 h 69"/>
                <a:gd name="T14" fmla="*/ 75 w 79"/>
                <a:gd name="T15" fmla="*/ 17 h 69"/>
                <a:gd name="T16" fmla="*/ 71 w 79"/>
                <a:gd name="T17" fmla="*/ 29 h 69"/>
                <a:gd name="T18" fmla="*/ 65 w 79"/>
                <a:gd name="T19" fmla="*/ 41 h 69"/>
                <a:gd name="T20" fmla="*/ 58 w 79"/>
                <a:gd name="T21" fmla="*/ 48 h 69"/>
                <a:gd name="T22" fmla="*/ 48 w 79"/>
                <a:gd name="T23" fmla="*/ 56 h 69"/>
                <a:gd name="T24" fmla="*/ 38 w 79"/>
                <a:gd name="T25" fmla="*/ 62 h 69"/>
                <a:gd name="T26" fmla="*/ 27 w 79"/>
                <a:gd name="T27" fmla="*/ 65 h 69"/>
                <a:gd name="T28" fmla="*/ 13 w 79"/>
                <a:gd name="T29" fmla="*/ 67 h 69"/>
                <a:gd name="T30" fmla="*/ 8 w 79"/>
                <a:gd name="T31" fmla="*/ 65 h 69"/>
                <a:gd name="T32" fmla="*/ 0 w 79"/>
                <a:gd name="T33" fmla="*/ 65 h 69"/>
                <a:gd name="T34" fmla="*/ 2 w 79"/>
                <a:gd name="T35" fmla="*/ 67 h 69"/>
                <a:gd name="T36" fmla="*/ 4 w 79"/>
                <a:gd name="T37" fmla="*/ 67 h 69"/>
                <a:gd name="T38" fmla="*/ 8 w 79"/>
                <a:gd name="T39" fmla="*/ 69 h 69"/>
                <a:gd name="T40" fmla="*/ 13 w 79"/>
                <a:gd name="T41" fmla="*/ 69 h 69"/>
                <a:gd name="T42" fmla="*/ 27 w 79"/>
                <a:gd name="T43" fmla="*/ 67 h 69"/>
                <a:gd name="T44" fmla="*/ 38 w 79"/>
                <a:gd name="T45" fmla="*/ 64 h 69"/>
                <a:gd name="T46" fmla="*/ 50 w 79"/>
                <a:gd name="T47" fmla="*/ 58 h 69"/>
                <a:gd name="T48" fmla="*/ 60 w 79"/>
                <a:gd name="T49" fmla="*/ 50 h 69"/>
                <a:gd name="T50" fmla="*/ 67 w 79"/>
                <a:gd name="T51" fmla="*/ 41 h 69"/>
                <a:gd name="T52" fmla="*/ 73 w 79"/>
                <a:gd name="T53" fmla="*/ 31 h 69"/>
                <a:gd name="T54" fmla="*/ 77 w 79"/>
                <a:gd name="T55" fmla="*/ 17 h 69"/>
                <a:gd name="T56" fmla="*/ 79 w 79"/>
                <a:gd name="T57" fmla="*/ 6 h 6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9"/>
                <a:gd name="T88" fmla="*/ 0 h 69"/>
                <a:gd name="T89" fmla="*/ 79 w 79"/>
                <a:gd name="T90" fmla="*/ 69 h 6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9" h="69">
                  <a:moveTo>
                    <a:pt x="79" y="6"/>
                  </a:moveTo>
                  <a:lnTo>
                    <a:pt x="79" y="4"/>
                  </a:lnTo>
                  <a:lnTo>
                    <a:pt x="77" y="2"/>
                  </a:lnTo>
                  <a:lnTo>
                    <a:pt x="75" y="0"/>
                  </a:lnTo>
                  <a:lnTo>
                    <a:pt x="75" y="4"/>
                  </a:lnTo>
                  <a:lnTo>
                    <a:pt x="75" y="6"/>
                  </a:lnTo>
                  <a:lnTo>
                    <a:pt x="75" y="17"/>
                  </a:lnTo>
                  <a:lnTo>
                    <a:pt x="71" y="29"/>
                  </a:lnTo>
                  <a:lnTo>
                    <a:pt x="65" y="41"/>
                  </a:lnTo>
                  <a:lnTo>
                    <a:pt x="58" y="48"/>
                  </a:lnTo>
                  <a:lnTo>
                    <a:pt x="48" y="56"/>
                  </a:lnTo>
                  <a:lnTo>
                    <a:pt x="38" y="62"/>
                  </a:lnTo>
                  <a:lnTo>
                    <a:pt x="27" y="65"/>
                  </a:lnTo>
                  <a:lnTo>
                    <a:pt x="13" y="67"/>
                  </a:lnTo>
                  <a:lnTo>
                    <a:pt x="8" y="65"/>
                  </a:lnTo>
                  <a:lnTo>
                    <a:pt x="0" y="65"/>
                  </a:lnTo>
                  <a:lnTo>
                    <a:pt x="2" y="67"/>
                  </a:lnTo>
                  <a:lnTo>
                    <a:pt x="4" y="67"/>
                  </a:lnTo>
                  <a:lnTo>
                    <a:pt x="8" y="69"/>
                  </a:lnTo>
                  <a:lnTo>
                    <a:pt x="13" y="69"/>
                  </a:lnTo>
                  <a:lnTo>
                    <a:pt x="27" y="67"/>
                  </a:lnTo>
                  <a:lnTo>
                    <a:pt x="38" y="64"/>
                  </a:lnTo>
                  <a:lnTo>
                    <a:pt x="50" y="58"/>
                  </a:lnTo>
                  <a:lnTo>
                    <a:pt x="60" y="50"/>
                  </a:lnTo>
                  <a:lnTo>
                    <a:pt x="67" y="41"/>
                  </a:lnTo>
                  <a:lnTo>
                    <a:pt x="73" y="31"/>
                  </a:lnTo>
                  <a:lnTo>
                    <a:pt x="77" y="17"/>
                  </a:lnTo>
                  <a:lnTo>
                    <a:pt x="79" y="6"/>
                  </a:lnTo>
                  <a:close/>
                </a:path>
              </a:pathLst>
            </a:custGeom>
            <a:solidFill>
              <a:srgbClr val="DB2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56" name="Freeform 133">
              <a:extLst>
                <a:ext uri="{FF2B5EF4-FFF2-40B4-BE49-F238E27FC236}">
                  <a16:creationId xmlns:a16="http://schemas.microsoft.com/office/drawing/2014/main" id="{F59BA0DC-FDF9-B802-A525-87D76819C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2" y="903"/>
              <a:ext cx="77" cy="67"/>
            </a:xfrm>
            <a:custGeom>
              <a:avLst/>
              <a:gdLst>
                <a:gd name="T0" fmla="*/ 77 w 77"/>
                <a:gd name="T1" fmla="*/ 6 h 67"/>
                <a:gd name="T2" fmla="*/ 77 w 77"/>
                <a:gd name="T3" fmla="*/ 4 h 67"/>
                <a:gd name="T4" fmla="*/ 77 w 77"/>
                <a:gd name="T5" fmla="*/ 2 h 67"/>
                <a:gd name="T6" fmla="*/ 75 w 77"/>
                <a:gd name="T7" fmla="*/ 0 h 67"/>
                <a:gd name="T8" fmla="*/ 75 w 77"/>
                <a:gd name="T9" fmla="*/ 0 h 67"/>
                <a:gd name="T10" fmla="*/ 75 w 77"/>
                <a:gd name="T11" fmla="*/ 2 h 67"/>
                <a:gd name="T12" fmla="*/ 75 w 77"/>
                <a:gd name="T13" fmla="*/ 6 h 67"/>
                <a:gd name="T14" fmla="*/ 73 w 77"/>
                <a:gd name="T15" fmla="*/ 17 h 67"/>
                <a:gd name="T16" fmla="*/ 69 w 77"/>
                <a:gd name="T17" fmla="*/ 29 h 67"/>
                <a:gd name="T18" fmla="*/ 63 w 77"/>
                <a:gd name="T19" fmla="*/ 39 h 67"/>
                <a:gd name="T20" fmla="*/ 58 w 77"/>
                <a:gd name="T21" fmla="*/ 48 h 67"/>
                <a:gd name="T22" fmla="*/ 48 w 77"/>
                <a:gd name="T23" fmla="*/ 56 h 67"/>
                <a:gd name="T24" fmla="*/ 38 w 77"/>
                <a:gd name="T25" fmla="*/ 62 h 67"/>
                <a:gd name="T26" fmla="*/ 27 w 77"/>
                <a:gd name="T27" fmla="*/ 64 h 67"/>
                <a:gd name="T28" fmla="*/ 13 w 77"/>
                <a:gd name="T29" fmla="*/ 65 h 67"/>
                <a:gd name="T30" fmla="*/ 8 w 77"/>
                <a:gd name="T31" fmla="*/ 65 h 67"/>
                <a:gd name="T32" fmla="*/ 0 w 77"/>
                <a:gd name="T33" fmla="*/ 64 h 67"/>
                <a:gd name="T34" fmla="*/ 0 w 77"/>
                <a:gd name="T35" fmla="*/ 65 h 67"/>
                <a:gd name="T36" fmla="*/ 2 w 77"/>
                <a:gd name="T37" fmla="*/ 67 h 67"/>
                <a:gd name="T38" fmla="*/ 8 w 77"/>
                <a:gd name="T39" fmla="*/ 67 h 67"/>
                <a:gd name="T40" fmla="*/ 13 w 77"/>
                <a:gd name="T41" fmla="*/ 67 h 67"/>
                <a:gd name="T42" fmla="*/ 27 w 77"/>
                <a:gd name="T43" fmla="*/ 67 h 67"/>
                <a:gd name="T44" fmla="*/ 38 w 77"/>
                <a:gd name="T45" fmla="*/ 64 h 67"/>
                <a:gd name="T46" fmla="*/ 50 w 77"/>
                <a:gd name="T47" fmla="*/ 58 h 67"/>
                <a:gd name="T48" fmla="*/ 58 w 77"/>
                <a:gd name="T49" fmla="*/ 50 h 67"/>
                <a:gd name="T50" fmla="*/ 65 w 77"/>
                <a:gd name="T51" fmla="*/ 41 h 67"/>
                <a:gd name="T52" fmla="*/ 71 w 77"/>
                <a:gd name="T53" fmla="*/ 29 h 67"/>
                <a:gd name="T54" fmla="*/ 75 w 77"/>
                <a:gd name="T55" fmla="*/ 17 h 67"/>
                <a:gd name="T56" fmla="*/ 77 w 77"/>
                <a:gd name="T57" fmla="*/ 6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67"/>
                <a:gd name="T89" fmla="*/ 77 w 77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67">
                  <a:moveTo>
                    <a:pt x="77" y="6"/>
                  </a:moveTo>
                  <a:lnTo>
                    <a:pt x="77" y="4"/>
                  </a:lnTo>
                  <a:lnTo>
                    <a:pt x="77" y="2"/>
                  </a:lnTo>
                  <a:lnTo>
                    <a:pt x="75" y="0"/>
                  </a:lnTo>
                  <a:lnTo>
                    <a:pt x="75" y="2"/>
                  </a:lnTo>
                  <a:lnTo>
                    <a:pt x="75" y="6"/>
                  </a:lnTo>
                  <a:lnTo>
                    <a:pt x="73" y="17"/>
                  </a:lnTo>
                  <a:lnTo>
                    <a:pt x="69" y="29"/>
                  </a:lnTo>
                  <a:lnTo>
                    <a:pt x="63" y="39"/>
                  </a:lnTo>
                  <a:lnTo>
                    <a:pt x="58" y="48"/>
                  </a:lnTo>
                  <a:lnTo>
                    <a:pt x="48" y="56"/>
                  </a:lnTo>
                  <a:lnTo>
                    <a:pt x="38" y="62"/>
                  </a:lnTo>
                  <a:lnTo>
                    <a:pt x="27" y="64"/>
                  </a:lnTo>
                  <a:lnTo>
                    <a:pt x="13" y="65"/>
                  </a:lnTo>
                  <a:lnTo>
                    <a:pt x="8" y="65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2" y="67"/>
                  </a:lnTo>
                  <a:lnTo>
                    <a:pt x="8" y="67"/>
                  </a:lnTo>
                  <a:lnTo>
                    <a:pt x="13" y="67"/>
                  </a:lnTo>
                  <a:lnTo>
                    <a:pt x="27" y="67"/>
                  </a:lnTo>
                  <a:lnTo>
                    <a:pt x="38" y="64"/>
                  </a:lnTo>
                  <a:lnTo>
                    <a:pt x="50" y="58"/>
                  </a:lnTo>
                  <a:lnTo>
                    <a:pt x="58" y="50"/>
                  </a:lnTo>
                  <a:lnTo>
                    <a:pt x="65" y="41"/>
                  </a:lnTo>
                  <a:lnTo>
                    <a:pt x="71" y="29"/>
                  </a:lnTo>
                  <a:lnTo>
                    <a:pt x="75" y="17"/>
                  </a:lnTo>
                  <a:lnTo>
                    <a:pt x="77" y="6"/>
                  </a:lnTo>
                  <a:close/>
                </a:path>
              </a:pathLst>
            </a:custGeom>
            <a:solidFill>
              <a:srgbClr val="DC3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57" name="Freeform 134">
              <a:extLst>
                <a:ext uri="{FF2B5EF4-FFF2-40B4-BE49-F238E27FC236}">
                  <a16:creationId xmlns:a16="http://schemas.microsoft.com/office/drawing/2014/main" id="{9C4A6071-F7CC-1681-B7AC-A16CA7074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0" y="901"/>
              <a:ext cx="77" cy="69"/>
            </a:xfrm>
            <a:custGeom>
              <a:avLst/>
              <a:gdLst>
                <a:gd name="T0" fmla="*/ 77 w 77"/>
                <a:gd name="T1" fmla="*/ 8 h 69"/>
                <a:gd name="T2" fmla="*/ 77 w 77"/>
                <a:gd name="T3" fmla="*/ 6 h 69"/>
                <a:gd name="T4" fmla="*/ 77 w 77"/>
                <a:gd name="T5" fmla="*/ 2 h 69"/>
                <a:gd name="T6" fmla="*/ 77 w 77"/>
                <a:gd name="T7" fmla="*/ 2 h 69"/>
                <a:gd name="T8" fmla="*/ 75 w 77"/>
                <a:gd name="T9" fmla="*/ 0 h 69"/>
                <a:gd name="T10" fmla="*/ 75 w 77"/>
                <a:gd name="T11" fmla="*/ 4 h 69"/>
                <a:gd name="T12" fmla="*/ 75 w 77"/>
                <a:gd name="T13" fmla="*/ 8 h 69"/>
                <a:gd name="T14" fmla="*/ 75 w 77"/>
                <a:gd name="T15" fmla="*/ 19 h 69"/>
                <a:gd name="T16" fmla="*/ 71 w 77"/>
                <a:gd name="T17" fmla="*/ 31 h 69"/>
                <a:gd name="T18" fmla="*/ 65 w 77"/>
                <a:gd name="T19" fmla="*/ 41 h 69"/>
                <a:gd name="T20" fmla="*/ 58 w 77"/>
                <a:gd name="T21" fmla="*/ 50 h 69"/>
                <a:gd name="T22" fmla="*/ 50 w 77"/>
                <a:gd name="T23" fmla="*/ 56 h 69"/>
                <a:gd name="T24" fmla="*/ 39 w 77"/>
                <a:gd name="T25" fmla="*/ 62 h 69"/>
                <a:gd name="T26" fmla="*/ 29 w 77"/>
                <a:gd name="T27" fmla="*/ 66 h 69"/>
                <a:gd name="T28" fmla="*/ 15 w 77"/>
                <a:gd name="T29" fmla="*/ 66 h 69"/>
                <a:gd name="T30" fmla="*/ 8 w 77"/>
                <a:gd name="T31" fmla="*/ 66 h 69"/>
                <a:gd name="T32" fmla="*/ 0 w 77"/>
                <a:gd name="T33" fmla="*/ 64 h 69"/>
                <a:gd name="T34" fmla="*/ 2 w 77"/>
                <a:gd name="T35" fmla="*/ 66 h 69"/>
                <a:gd name="T36" fmla="*/ 2 w 77"/>
                <a:gd name="T37" fmla="*/ 67 h 69"/>
                <a:gd name="T38" fmla="*/ 10 w 77"/>
                <a:gd name="T39" fmla="*/ 67 h 69"/>
                <a:gd name="T40" fmla="*/ 15 w 77"/>
                <a:gd name="T41" fmla="*/ 69 h 69"/>
                <a:gd name="T42" fmla="*/ 29 w 77"/>
                <a:gd name="T43" fmla="*/ 67 h 69"/>
                <a:gd name="T44" fmla="*/ 40 w 77"/>
                <a:gd name="T45" fmla="*/ 64 h 69"/>
                <a:gd name="T46" fmla="*/ 50 w 77"/>
                <a:gd name="T47" fmla="*/ 58 h 69"/>
                <a:gd name="T48" fmla="*/ 60 w 77"/>
                <a:gd name="T49" fmla="*/ 50 h 69"/>
                <a:gd name="T50" fmla="*/ 67 w 77"/>
                <a:gd name="T51" fmla="*/ 43 h 69"/>
                <a:gd name="T52" fmla="*/ 73 w 77"/>
                <a:gd name="T53" fmla="*/ 31 h 69"/>
                <a:gd name="T54" fmla="*/ 77 w 77"/>
                <a:gd name="T55" fmla="*/ 19 h 69"/>
                <a:gd name="T56" fmla="*/ 77 w 77"/>
                <a:gd name="T57" fmla="*/ 8 h 6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69"/>
                <a:gd name="T89" fmla="*/ 77 w 77"/>
                <a:gd name="T90" fmla="*/ 69 h 6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69">
                  <a:moveTo>
                    <a:pt x="77" y="8"/>
                  </a:moveTo>
                  <a:lnTo>
                    <a:pt x="77" y="6"/>
                  </a:lnTo>
                  <a:lnTo>
                    <a:pt x="77" y="2"/>
                  </a:lnTo>
                  <a:lnTo>
                    <a:pt x="75" y="0"/>
                  </a:lnTo>
                  <a:lnTo>
                    <a:pt x="75" y="4"/>
                  </a:lnTo>
                  <a:lnTo>
                    <a:pt x="75" y="8"/>
                  </a:lnTo>
                  <a:lnTo>
                    <a:pt x="75" y="19"/>
                  </a:lnTo>
                  <a:lnTo>
                    <a:pt x="71" y="31"/>
                  </a:lnTo>
                  <a:lnTo>
                    <a:pt x="65" y="41"/>
                  </a:lnTo>
                  <a:lnTo>
                    <a:pt x="58" y="50"/>
                  </a:lnTo>
                  <a:lnTo>
                    <a:pt x="50" y="56"/>
                  </a:lnTo>
                  <a:lnTo>
                    <a:pt x="39" y="62"/>
                  </a:lnTo>
                  <a:lnTo>
                    <a:pt x="29" y="66"/>
                  </a:lnTo>
                  <a:lnTo>
                    <a:pt x="15" y="66"/>
                  </a:lnTo>
                  <a:lnTo>
                    <a:pt x="8" y="66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2" y="67"/>
                  </a:lnTo>
                  <a:lnTo>
                    <a:pt x="10" y="67"/>
                  </a:lnTo>
                  <a:lnTo>
                    <a:pt x="15" y="69"/>
                  </a:lnTo>
                  <a:lnTo>
                    <a:pt x="29" y="67"/>
                  </a:lnTo>
                  <a:lnTo>
                    <a:pt x="40" y="64"/>
                  </a:lnTo>
                  <a:lnTo>
                    <a:pt x="50" y="58"/>
                  </a:lnTo>
                  <a:lnTo>
                    <a:pt x="60" y="50"/>
                  </a:lnTo>
                  <a:lnTo>
                    <a:pt x="67" y="43"/>
                  </a:lnTo>
                  <a:lnTo>
                    <a:pt x="73" y="31"/>
                  </a:lnTo>
                  <a:lnTo>
                    <a:pt x="77" y="19"/>
                  </a:lnTo>
                  <a:lnTo>
                    <a:pt x="77" y="8"/>
                  </a:lnTo>
                  <a:close/>
                </a:path>
              </a:pathLst>
            </a:custGeom>
            <a:solidFill>
              <a:srgbClr val="DC3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58" name="Freeform 135">
              <a:extLst>
                <a:ext uri="{FF2B5EF4-FFF2-40B4-BE49-F238E27FC236}">
                  <a16:creationId xmlns:a16="http://schemas.microsoft.com/office/drawing/2014/main" id="{F7CEF10C-E5FF-BB41-4602-121A112BB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0" y="899"/>
              <a:ext cx="77" cy="69"/>
            </a:xfrm>
            <a:custGeom>
              <a:avLst/>
              <a:gdLst>
                <a:gd name="T0" fmla="*/ 77 w 77"/>
                <a:gd name="T1" fmla="*/ 10 h 69"/>
                <a:gd name="T2" fmla="*/ 77 w 77"/>
                <a:gd name="T3" fmla="*/ 6 h 69"/>
                <a:gd name="T4" fmla="*/ 77 w 77"/>
                <a:gd name="T5" fmla="*/ 4 h 69"/>
                <a:gd name="T6" fmla="*/ 75 w 77"/>
                <a:gd name="T7" fmla="*/ 2 h 69"/>
                <a:gd name="T8" fmla="*/ 73 w 77"/>
                <a:gd name="T9" fmla="*/ 0 h 69"/>
                <a:gd name="T10" fmla="*/ 73 w 77"/>
                <a:gd name="T11" fmla="*/ 6 h 69"/>
                <a:gd name="T12" fmla="*/ 75 w 77"/>
                <a:gd name="T13" fmla="*/ 10 h 69"/>
                <a:gd name="T14" fmla="*/ 73 w 77"/>
                <a:gd name="T15" fmla="*/ 21 h 69"/>
                <a:gd name="T16" fmla="*/ 69 w 77"/>
                <a:gd name="T17" fmla="*/ 33 h 69"/>
                <a:gd name="T18" fmla="*/ 63 w 77"/>
                <a:gd name="T19" fmla="*/ 43 h 69"/>
                <a:gd name="T20" fmla="*/ 58 w 77"/>
                <a:gd name="T21" fmla="*/ 50 h 69"/>
                <a:gd name="T22" fmla="*/ 48 w 77"/>
                <a:gd name="T23" fmla="*/ 58 h 69"/>
                <a:gd name="T24" fmla="*/ 39 w 77"/>
                <a:gd name="T25" fmla="*/ 64 h 69"/>
                <a:gd name="T26" fmla="*/ 29 w 77"/>
                <a:gd name="T27" fmla="*/ 66 h 69"/>
                <a:gd name="T28" fmla="*/ 15 w 77"/>
                <a:gd name="T29" fmla="*/ 68 h 69"/>
                <a:gd name="T30" fmla="*/ 8 w 77"/>
                <a:gd name="T31" fmla="*/ 68 h 69"/>
                <a:gd name="T32" fmla="*/ 0 w 77"/>
                <a:gd name="T33" fmla="*/ 66 h 69"/>
                <a:gd name="T34" fmla="*/ 0 w 77"/>
                <a:gd name="T35" fmla="*/ 66 h 69"/>
                <a:gd name="T36" fmla="*/ 2 w 77"/>
                <a:gd name="T37" fmla="*/ 68 h 69"/>
                <a:gd name="T38" fmla="*/ 10 w 77"/>
                <a:gd name="T39" fmla="*/ 69 h 69"/>
                <a:gd name="T40" fmla="*/ 15 w 77"/>
                <a:gd name="T41" fmla="*/ 69 h 69"/>
                <a:gd name="T42" fmla="*/ 29 w 77"/>
                <a:gd name="T43" fmla="*/ 68 h 69"/>
                <a:gd name="T44" fmla="*/ 40 w 77"/>
                <a:gd name="T45" fmla="*/ 66 h 69"/>
                <a:gd name="T46" fmla="*/ 50 w 77"/>
                <a:gd name="T47" fmla="*/ 60 h 69"/>
                <a:gd name="T48" fmla="*/ 60 w 77"/>
                <a:gd name="T49" fmla="*/ 52 h 69"/>
                <a:gd name="T50" fmla="*/ 65 w 77"/>
                <a:gd name="T51" fmla="*/ 43 h 69"/>
                <a:gd name="T52" fmla="*/ 71 w 77"/>
                <a:gd name="T53" fmla="*/ 33 h 69"/>
                <a:gd name="T54" fmla="*/ 75 w 77"/>
                <a:gd name="T55" fmla="*/ 21 h 69"/>
                <a:gd name="T56" fmla="*/ 77 w 77"/>
                <a:gd name="T57" fmla="*/ 10 h 6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69"/>
                <a:gd name="T89" fmla="*/ 77 w 77"/>
                <a:gd name="T90" fmla="*/ 69 h 6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69">
                  <a:moveTo>
                    <a:pt x="77" y="10"/>
                  </a:moveTo>
                  <a:lnTo>
                    <a:pt x="77" y="6"/>
                  </a:lnTo>
                  <a:lnTo>
                    <a:pt x="77" y="4"/>
                  </a:lnTo>
                  <a:lnTo>
                    <a:pt x="75" y="2"/>
                  </a:lnTo>
                  <a:lnTo>
                    <a:pt x="73" y="0"/>
                  </a:lnTo>
                  <a:lnTo>
                    <a:pt x="73" y="6"/>
                  </a:lnTo>
                  <a:lnTo>
                    <a:pt x="75" y="10"/>
                  </a:lnTo>
                  <a:lnTo>
                    <a:pt x="73" y="21"/>
                  </a:lnTo>
                  <a:lnTo>
                    <a:pt x="69" y="33"/>
                  </a:lnTo>
                  <a:lnTo>
                    <a:pt x="63" y="43"/>
                  </a:lnTo>
                  <a:lnTo>
                    <a:pt x="58" y="50"/>
                  </a:lnTo>
                  <a:lnTo>
                    <a:pt x="48" y="58"/>
                  </a:lnTo>
                  <a:lnTo>
                    <a:pt x="39" y="64"/>
                  </a:lnTo>
                  <a:lnTo>
                    <a:pt x="29" y="66"/>
                  </a:lnTo>
                  <a:lnTo>
                    <a:pt x="15" y="68"/>
                  </a:lnTo>
                  <a:lnTo>
                    <a:pt x="8" y="68"/>
                  </a:lnTo>
                  <a:lnTo>
                    <a:pt x="0" y="66"/>
                  </a:lnTo>
                  <a:lnTo>
                    <a:pt x="2" y="68"/>
                  </a:lnTo>
                  <a:lnTo>
                    <a:pt x="10" y="69"/>
                  </a:lnTo>
                  <a:lnTo>
                    <a:pt x="15" y="69"/>
                  </a:lnTo>
                  <a:lnTo>
                    <a:pt x="29" y="68"/>
                  </a:lnTo>
                  <a:lnTo>
                    <a:pt x="40" y="66"/>
                  </a:lnTo>
                  <a:lnTo>
                    <a:pt x="50" y="60"/>
                  </a:lnTo>
                  <a:lnTo>
                    <a:pt x="60" y="52"/>
                  </a:lnTo>
                  <a:lnTo>
                    <a:pt x="65" y="43"/>
                  </a:lnTo>
                  <a:lnTo>
                    <a:pt x="71" y="33"/>
                  </a:lnTo>
                  <a:lnTo>
                    <a:pt x="75" y="21"/>
                  </a:lnTo>
                  <a:lnTo>
                    <a:pt x="77" y="10"/>
                  </a:lnTo>
                  <a:close/>
                </a:path>
              </a:pathLst>
            </a:custGeom>
            <a:solidFill>
              <a:srgbClr val="DD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59" name="Freeform 136">
              <a:extLst>
                <a:ext uri="{FF2B5EF4-FFF2-40B4-BE49-F238E27FC236}">
                  <a16:creationId xmlns:a16="http://schemas.microsoft.com/office/drawing/2014/main" id="{71F185FF-1295-0F0A-2F9D-F66C9FE63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" y="899"/>
              <a:ext cx="77" cy="68"/>
            </a:xfrm>
            <a:custGeom>
              <a:avLst/>
              <a:gdLst>
                <a:gd name="T0" fmla="*/ 77 w 77"/>
                <a:gd name="T1" fmla="*/ 10 h 68"/>
                <a:gd name="T2" fmla="*/ 77 w 77"/>
                <a:gd name="T3" fmla="*/ 6 h 68"/>
                <a:gd name="T4" fmla="*/ 77 w 77"/>
                <a:gd name="T5" fmla="*/ 2 h 68"/>
                <a:gd name="T6" fmla="*/ 75 w 77"/>
                <a:gd name="T7" fmla="*/ 0 h 68"/>
                <a:gd name="T8" fmla="*/ 75 w 77"/>
                <a:gd name="T9" fmla="*/ 0 h 68"/>
                <a:gd name="T10" fmla="*/ 75 w 77"/>
                <a:gd name="T11" fmla="*/ 4 h 68"/>
                <a:gd name="T12" fmla="*/ 75 w 77"/>
                <a:gd name="T13" fmla="*/ 10 h 68"/>
                <a:gd name="T14" fmla="*/ 73 w 77"/>
                <a:gd name="T15" fmla="*/ 21 h 68"/>
                <a:gd name="T16" fmla="*/ 71 w 77"/>
                <a:gd name="T17" fmla="*/ 31 h 68"/>
                <a:gd name="T18" fmla="*/ 65 w 77"/>
                <a:gd name="T19" fmla="*/ 41 h 68"/>
                <a:gd name="T20" fmla="*/ 58 w 77"/>
                <a:gd name="T21" fmla="*/ 50 h 68"/>
                <a:gd name="T22" fmla="*/ 50 w 77"/>
                <a:gd name="T23" fmla="*/ 56 h 68"/>
                <a:gd name="T24" fmla="*/ 41 w 77"/>
                <a:gd name="T25" fmla="*/ 62 h 68"/>
                <a:gd name="T26" fmla="*/ 29 w 77"/>
                <a:gd name="T27" fmla="*/ 66 h 68"/>
                <a:gd name="T28" fmla="*/ 17 w 77"/>
                <a:gd name="T29" fmla="*/ 66 h 68"/>
                <a:gd name="T30" fmla="*/ 10 w 77"/>
                <a:gd name="T31" fmla="*/ 66 h 68"/>
                <a:gd name="T32" fmla="*/ 0 w 77"/>
                <a:gd name="T33" fmla="*/ 64 h 68"/>
                <a:gd name="T34" fmla="*/ 2 w 77"/>
                <a:gd name="T35" fmla="*/ 66 h 68"/>
                <a:gd name="T36" fmla="*/ 2 w 77"/>
                <a:gd name="T37" fmla="*/ 66 h 68"/>
                <a:gd name="T38" fmla="*/ 10 w 77"/>
                <a:gd name="T39" fmla="*/ 68 h 68"/>
                <a:gd name="T40" fmla="*/ 17 w 77"/>
                <a:gd name="T41" fmla="*/ 68 h 68"/>
                <a:gd name="T42" fmla="*/ 31 w 77"/>
                <a:gd name="T43" fmla="*/ 68 h 68"/>
                <a:gd name="T44" fmla="*/ 41 w 77"/>
                <a:gd name="T45" fmla="*/ 64 h 68"/>
                <a:gd name="T46" fmla="*/ 52 w 77"/>
                <a:gd name="T47" fmla="*/ 58 h 68"/>
                <a:gd name="T48" fmla="*/ 60 w 77"/>
                <a:gd name="T49" fmla="*/ 52 h 68"/>
                <a:gd name="T50" fmla="*/ 67 w 77"/>
                <a:gd name="T51" fmla="*/ 43 h 68"/>
                <a:gd name="T52" fmla="*/ 73 w 77"/>
                <a:gd name="T53" fmla="*/ 33 h 68"/>
                <a:gd name="T54" fmla="*/ 77 w 77"/>
                <a:gd name="T55" fmla="*/ 21 h 68"/>
                <a:gd name="T56" fmla="*/ 77 w 77"/>
                <a:gd name="T57" fmla="*/ 10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68"/>
                <a:gd name="T89" fmla="*/ 77 w 77"/>
                <a:gd name="T90" fmla="*/ 68 h 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68">
                  <a:moveTo>
                    <a:pt x="77" y="10"/>
                  </a:moveTo>
                  <a:lnTo>
                    <a:pt x="77" y="6"/>
                  </a:lnTo>
                  <a:lnTo>
                    <a:pt x="77" y="2"/>
                  </a:lnTo>
                  <a:lnTo>
                    <a:pt x="75" y="0"/>
                  </a:lnTo>
                  <a:lnTo>
                    <a:pt x="75" y="4"/>
                  </a:lnTo>
                  <a:lnTo>
                    <a:pt x="75" y="10"/>
                  </a:lnTo>
                  <a:lnTo>
                    <a:pt x="73" y="21"/>
                  </a:lnTo>
                  <a:lnTo>
                    <a:pt x="71" y="31"/>
                  </a:lnTo>
                  <a:lnTo>
                    <a:pt x="65" y="41"/>
                  </a:lnTo>
                  <a:lnTo>
                    <a:pt x="58" y="50"/>
                  </a:lnTo>
                  <a:lnTo>
                    <a:pt x="50" y="56"/>
                  </a:lnTo>
                  <a:lnTo>
                    <a:pt x="41" y="62"/>
                  </a:lnTo>
                  <a:lnTo>
                    <a:pt x="29" y="66"/>
                  </a:lnTo>
                  <a:lnTo>
                    <a:pt x="17" y="66"/>
                  </a:lnTo>
                  <a:lnTo>
                    <a:pt x="10" y="66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10" y="68"/>
                  </a:lnTo>
                  <a:lnTo>
                    <a:pt x="17" y="68"/>
                  </a:lnTo>
                  <a:lnTo>
                    <a:pt x="31" y="68"/>
                  </a:lnTo>
                  <a:lnTo>
                    <a:pt x="41" y="64"/>
                  </a:lnTo>
                  <a:lnTo>
                    <a:pt x="52" y="58"/>
                  </a:lnTo>
                  <a:lnTo>
                    <a:pt x="60" y="52"/>
                  </a:lnTo>
                  <a:lnTo>
                    <a:pt x="67" y="43"/>
                  </a:lnTo>
                  <a:lnTo>
                    <a:pt x="73" y="33"/>
                  </a:lnTo>
                  <a:lnTo>
                    <a:pt x="77" y="21"/>
                  </a:lnTo>
                  <a:lnTo>
                    <a:pt x="77" y="10"/>
                  </a:lnTo>
                  <a:close/>
                </a:path>
              </a:pathLst>
            </a:custGeom>
            <a:solidFill>
              <a:srgbClr val="DD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60" name="Freeform 137">
              <a:extLst>
                <a:ext uri="{FF2B5EF4-FFF2-40B4-BE49-F238E27FC236}">
                  <a16:creationId xmlns:a16="http://schemas.microsoft.com/office/drawing/2014/main" id="{BB1FA93F-231C-E2B9-6668-4012BAB7D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" y="897"/>
              <a:ext cx="77" cy="70"/>
            </a:xfrm>
            <a:custGeom>
              <a:avLst/>
              <a:gdLst>
                <a:gd name="T0" fmla="*/ 77 w 77"/>
                <a:gd name="T1" fmla="*/ 12 h 70"/>
                <a:gd name="T2" fmla="*/ 75 w 77"/>
                <a:gd name="T3" fmla="*/ 8 h 70"/>
                <a:gd name="T4" fmla="*/ 75 w 77"/>
                <a:gd name="T5" fmla="*/ 2 h 70"/>
                <a:gd name="T6" fmla="*/ 75 w 77"/>
                <a:gd name="T7" fmla="*/ 2 h 70"/>
                <a:gd name="T8" fmla="*/ 73 w 77"/>
                <a:gd name="T9" fmla="*/ 0 h 70"/>
                <a:gd name="T10" fmla="*/ 73 w 77"/>
                <a:gd name="T11" fmla="*/ 6 h 70"/>
                <a:gd name="T12" fmla="*/ 73 w 77"/>
                <a:gd name="T13" fmla="*/ 12 h 70"/>
                <a:gd name="T14" fmla="*/ 73 w 77"/>
                <a:gd name="T15" fmla="*/ 23 h 70"/>
                <a:gd name="T16" fmla="*/ 69 w 77"/>
                <a:gd name="T17" fmla="*/ 33 h 70"/>
                <a:gd name="T18" fmla="*/ 64 w 77"/>
                <a:gd name="T19" fmla="*/ 43 h 70"/>
                <a:gd name="T20" fmla="*/ 58 w 77"/>
                <a:gd name="T21" fmla="*/ 50 h 70"/>
                <a:gd name="T22" fmla="*/ 50 w 77"/>
                <a:gd name="T23" fmla="*/ 58 h 70"/>
                <a:gd name="T24" fmla="*/ 41 w 77"/>
                <a:gd name="T25" fmla="*/ 62 h 70"/>
                <a:gd name="T26" fmla="*/ 29 w 77"/>
                <a:gd name="T27" fmla="*/ 66 h 70"/>
                <a:gd name="T28" fmla="*/ 17 w 77"/>
                <a:gd name="T29" fmla="*/ 68 h 70"/>
                <a:gd name="T30" fmla="*/ 8 w 77"/>
                <a:gd name="T31" fmla="*/ 66 h 70"/>
                <a:gd name="T32" fmla="*/ 0 w 77"/>
                <a:gd name="T33" fmla="*/ 64 h 70"/>
                <a:gd name="T34" fmla="*/ 0 w 77"/>
                <a:gd name="T35" fmla="*/ 66 h 70"/>
                <a:gd name="T36" fmla="*/ 2 w 77"/>
                <a:gd name="T37" fmla="*/ 68 h 70"/>
                <a:gd name="T38" fmla="*/ 10 w 77"/>
                <a:gd name="T39" fmla="*/ 70 h 70"/>
                <a:gd name="T40" fmla="*/ 17 w 77"/>
                <a:gd name="T41" fmla="*/ 70 h 70"/>
                <a:gd name="T42" fmla="*/ 31 w 77"/>
                <a:gd name="T43" fmla="*/ 68 h 70"/>
                <a:gd name="T44" fmla="*/ 41 w 77"/>
                <a:gd name="T45" fmla="*/ 66 h 70"/>
                <a:gd name="T46" fmla="*/ 50 w 77"/>
                <a:gd name="T47" fmla="*/ 60 h 70"/>
                <a:gd name="T48" fmla="*/ 60 w 77"/>
                <a:gd name="T49" fmla="*/ 52 h 70"/>
                <a:gd name="T50" fmla="*/ 65 w 77"/>
                <a:gd name="T51" fmla="*/ 45 h 70"/>
                <a:gd name="T52" fmla="*/ 71 w 77"/>
                <a:gd name="T53" fmla="*/ 35 h 70"/>
                <a:gd name="T54" fmla="*/ 75 w 77"/>
                <a:gd name="T55" fmla="*/ 23 h 70"/>
                <a:gd name="T56" fmla="*/ 77 w 77"/>
                <a:gd name="T57" fmla="*/ 12 h 7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70"/>
                <a:gd name="T89" fmla="*/ 77 w 77"/>
                <a:gd name="T90" fmla="*/ 70 h 7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70">
                  <a:moveTo>
                    <a:pt x="77" y="12"/>
                  </a:moveTo>
                  <a:lnTo>
                    <a:pt x="75" y="8"/>
                  </a:lnTo>
                  <a:lnTo>
                    <a:pt x="75" y="2"/>
                  </a:lnTo>
                  <a:lnTo>
                    <a:pt x="73" y="0"/>
                  </a:lnTo>
                  <a:lnTo>
                    <a:pt x="73" y="6"/>
                  </a:lnTo>
                  <a:lnTo>
                    <a:pt x="73" y="12"/>
                  </a:lnTo>
                  <a:lnTo>
                    <a:pt x="73" y="23"/>
                  </a:lnTo>
                  <a:lnTo>
                    <a:pt x="69" y="33"/>
                  </a:lnTo>
                  <a:lnTo>
                    <a:pt x="64" y="43"/>
                  </a:lnTo>
                  <a:lnTo>
                    <a:pt x="58" y="50"/>
                  </a:lnTo>
                  <a:lnTo>
                    <a:pt x="50" y="58"/>
                  </a:lnTo>
                  <a:lnTo>
                    <a:pt x="41" y="62"/>
                  </a:lnTo>
                  <a:lnTo>
                    <a:pt x="29" y="66"/>
                  </a:lnTo>
                  <a:lnTo>
                    <a:pt x="17" y="68"/>
                  </a:lnTo>
                  <a:lnTo>
                    <a:pt x="8" y="66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68"/>
                  </a:lnTo>
                  <a:lnTo>
                    <a:pt x="10" y="70"/>
                  </a:lnTo>
                  <a:lnTo>
                    <a:pt x="17" y="70"/>
                  </a:lnTo>
                  <a:lnTo>
                    <a:pt x="31" y="68"/>
                  </a:lnTo>
                  <a:lnTo>
                    <a:pt x="41" y="66"/>
                  </a:lnTo>
                  <a:lnTo>
                    <a:pt x="50" y="60"/>
                  </a:lnTo>
                  <a:lnTo>
                    <a:pt x="60" y="52"/>
                  </a:lnTo>
                  <a:lnTo>
                    <a:pt x="65" y="45"/>
                  </a:lnTo>
                  <a:lnTo>
                    <a:pt x="71" y="35"/>
                  </a:lnTo>
                  <a:lnTo>
                    <a:pt x="75" y="23"/>
                  </a:lnTo>
                  <a:lnTo>
                    <a:pt x="77" y="12"/>
                  </a:lnTo>
                  <a:close/>
                </a:path>
              </a:pathLst>
            </a:custGeom>
            <a:solidFill>
              <a:srgbClr val="DE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61" name="Freeform 138">
              <a:extLst>
                <a:ext uri="{FF2B5EF4-FFF2-40B4-BE49-F238E27FC236}">
                  <a16:creationId xmlns:a16="http://schemas.microsoft.com/office/drawing/2014/main" id="{2B986E3B-6AE7-B0F4-D302-108174104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6" y="897"/>
              <a:ext cx="77" cy="68"/>
            </a:xfrm>
            <a:custGeom>
              <a:avLst/>
              <a:gdLst>
                <a:gd name="T0" fmla="*/ 77 w 77"/>
                <a:gd name="T1" fmla="*/ 12 h 68"/>
                <a:gd name="T2" fmla="*/ 77 w 77"/>
                <a:gd name="T3" fmla="*/ 6 h 68"/>
                <a:gd name="T4" fmla="*/ 77 w 77"/>
                <a:gd name="T5" fmla="*/ 2 h 68"/>
                <a:gd name="T6" fmla="*/ 75 w 77"/>
                <a:gd name="T7" fmla="*/ 0 h 68"/>
                <a:gd name="T8" fmla="*/ 73 w 77"/>
                <a:gd name="T9" fmla="*/ 0 h 68"/>
                <a:gd name="T10" fmla="*/ 75 w 77"/>
                <a:gd name="T11" fmla="*/ 6 h 68"/>
                <a:gd name="T12" fmla="*/ 75 w 77"/>
                <a:gd name="T13" fmla="*/ 12 h 68"/>
                <a:gd name="T14" fmla="*/ 73 w 77"/>
                <a:gd name="T15" fmla="*/ 23 h 68"/>
                <a:gd name="T16" fmla="*/ 71 w 77"/>
                <a:gd name="T17" fmla="*/ 33 h 68"/>
                <a:gd name="T18" fmla="*/ 66 w 77"/>
                <a:gd name="T19" fmla="*/ 43 h 68"/>
                <a:gd name="T20" fmla="*/ 58 w 77"/>
                <a:gd name="T21" fmla="*/ 50 h 68"/>
                <a:gd name="T22" fmla="*/ 50 w 77"/>
                <a:gd name="T23" fmla="*/ 56 h 68"/>
                <a:gd name="T24" fmla="*/ 41 w 77"/>
                <a:gd name="T25" fmla="*/ 62 h 68"/>
                <a:gd name="T26" fmla="*/ 31 w 77"/>
                <a:gd name="T27" fmla="*/ 66 h 68"/>
                <a:gd name="T28" fmla="*/ 19 w 77"/>
                <a:gd name="T29" fmla="*/ 66 h 68"/>
                <a:gd name="T30" fmla="*/ 10 w 77"/>
                <a:gd name="T31" fmla="*/ 66 h 68"/>
                <a:gd name="T32" fmla="*/ 0 w 77"/>
                <a:gd name="T33" fmla="*/ 62 h 68"/>
                <a:gd name="T34" fmla="*/ 2 w 77"/>
                <a:gd name="T35" fmla="*/ 64 h 68"/>
                <a:gd name="T36" fmla="*/ 2 w 77"/>
                <a:gd name="T37" fmla="*/ 66 h 68"/>
                <a:gd name="T38" fmla="*/ 12 w 77"/>
                <a:gd name="T39" fmla="*/ 68 h 68"/>
                <a:gd name="T40" fmla="*/ 19 w 77"/>
                <a:gd name="T41" fmla="*/ 68 h 68"/>
                <a:gd name="T42" fmla="*/ 31 w 77"/>
                <a:gd name="T43" fmla="*/ 68 h 68"/>
                <a:gd name="T44" fmla="*/ 43 w 77"/>
                <a:gd name="T45" fmla="*/ 64 h 68"/>
                <a:gd name="T46" fmla="*/ 52 w 77"/>
                <a:gd name="T47" fmla="*/ 58 h 68"/>
                <a:gd name="T48" fmla="*/ 60 w 77"/>
                <a:gd name="T49" fmla="*/ 52 h 68"/>
                <a:gd name="T50" fmla="*/ 67 w 77"/>
                <a:gd name="T51" fmla="*/ 43 h 68"/>
                <a:gd name="T52" fmla="*/ 73 w 77"/>
                <a:gd name="T53" fmla="*/ 33 h 68"/>
                <a:gd name="T54" fmla="*/ 75 w 77"/>
                <a:gd name="T55" fmla="*/ 23 h 68"/>
                <a:gd name="T56" fmla="*/ 77 w 77"/>
                <a:gd name="T57" fmla="*/ 12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68"/>
                <a:gd name="T89" fmla="*/ 77 w 77"/>
                <a:gd name="T90" fmla="*/ 68 h 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68">
                  <a:moveTo>
                    <a:pt x="77" y="12"/>
                  </a:moveTo>
                  <a:lnTo>
                    <a:pt x="77" y="6"/>
                  </a:lnTo>
                  <a:lnTo>
                    <a:pt x="77" y="2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75" y="6"/>
                  </a:lnTo>
                  <a:lnTo>
                    <a:pt x="75" y="12"/>
                  </a:lnTo>
                  <a:lnTo>
                    <a:pt x="73" y="23"/>
                  </a:lnTo>
                  <a:lnTo>
                    <a:pt x="71" y="33"/>
                  </a:lnTo>
                  <a:lnTo>
                    <a:pt x="66" y="43"/>
                  </a:lnTo>
                  <a:lnTo>
                    <a:pt x="58" y="50"/>
                  </a:lnTo>
                  <a:lnTo>
                    <a:pt x="50" y="56"/>
                  </a:lnTo>
                  <a:lnTo>
                    <a:pt x="41" y="62"/>
                  </a:lnTo>
                  <a:lnTo>
                    <a:pt x="31" y="66"/>
                  </a:lnTo>
                  <a:lnTo>
                    <a:pt x="19" y="66"/>
                  </a:lnTo>
                  <a:lnTo>
                    <a:pt x="10" y="66"/>
                  </a:lnTo>
                  <a:lnTo>
                    <a:pt x="0" y="62"/>
                  </a:lnTo>
                  <a:lnTo>
                    <a:pt x="2" y="64"/>
                  </a:lnTo>
                  <a:lnTo>
                    <a:pt x="2" y="66"/>
                  </a:lnTo>
                  <a:lnTo>
                    <a:pt x="12" y="68"/>
                  </a:lnTo>
                  <a:lnTo>
                    <a:pt x="19" y="68"/>
                  </a:lnTo>
                  <a:lnTo>
                    <a:pt x="31" y="68"/>
                  </a:lnTo>
                  <a:lnTo>
                    <a:pt x="43" y="64"/>
                  </a:lnTo>
                  <a:lnTo>
                    <a:pt x="52" y="58"/>
                  </a:lnTo>
                  <a:lnTo>
                    <a:pt x="60" y="52"/>
                  </a:lnTo>
                  <a:lnTo>
                    <a:pt x="67" y="43"/>
                  </a:lnTo>
                  <a:lnTo>
                    <a:pt x="73" y="33"/>
                  </a:lnTo>
                  <a:lnTo>
                    <a:pt x="75" y="23"/>
                  </a:lnTo>
                  <a:lnTo>
                    <a:pt x="77" y="12"/>
                  </a:lnTo>
                  <a:close/>
                </a:path>
              </a:pathLst>
            </a:custGeom>
            <a:solidFill>
              <a:srgbClr val="DE4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62" name="Freeform 139">
              <a:extLst>
                <a:ext uri="{FF2B5EF4-FFF2-40B4-BE49-F238E27FC236}">
                  <a16:creationId xmlns:a16="http://schemas.microsoft.com/office/drawing/2014/main" id="{B3493FD2-6B2E-D671-1507-5A7E83968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6" y="896"/>
              <a:ext cx="75" cy="69"/>
            </a:xfrm>
            <a:custGeom>
              <a:avLst/>
              <a:gdLst>
                <a:gd name="T0" fmla="*/ 75 w 75"/>
                <a:gd name="T1" fmla="*/ 13 h 69"/>
                <a:gd name="T2" fmla="*/ 75 w 75"/>
                <a:gd name="T3" fmla="*/ 7 h 69"/>
                <a:gd name="T4" fmla="*/ 75 w 75"/>
                <a:gd name="T5" fmla="*/ 1 h 69"/>
                <a:gd name="T6" fmla="*/ 73 w 75"/>
                <a:gd name="T7" fmla="*/ 1 h 69"/>
                <a:gd name="T8" fmla="*/ 71 w 75"/>
                <a:gd name="T9" fmla="*/ 0 h 69"/>
                <a:gd name="T10" fmla="*/ 73 w 75"/>
                <a:gd name="T11" fmla="*/ 5 h 69"/>
                <a:gd name="T12" fmla="*/ 73 w 75"/>
                <a:gd name="T13" fmla="*/ 13 h 69"/>
                <a:gd name="T14" fmla="*/ 73 w 75"/>
                <a:gd name="T15" fmla="*/ 23 h 69"/>
                <a:gd name="T16" fmla="*/ 69 w 75"/>
                <a:gd name="T17" fmla="*/ 34 h 69"/>
                <a:gd name="T18" fmla="*/ 64 w 75"/>
                <a:gd name="T19" fmla="*/ 42 h 69"/>
                <a:gd name="T20" fmla="*/ 58 w 75"/>
                <a:gd name="T21" fmla="*/ 49 h 69"/>
                <a:gd name="T22" fmla="*/ 50 w 75"/>
                <a:gd name="T23" fmla="*/ 57 h 69"/>
                <a:gd name="T24" fmla="*/ 41 w 75"/>
                <a:gd name="T25" fmla="*/ 61 h 69"/>
                <a:gd name="T26" fmla="*/ 31 w 75"/>
                <a:gd name="T27" fmla="*/ 65 h 69"/>
                <a:gd name="T28" fmla="*/ 19 w 75"/>
                <a:gd name="T29" fmla="*/ 65 h 69"/>
                <a:gd name="T30" fmla="*/ 10 w 75"/>
                <a:gd name="T31" fmla="*/ 65 h 69"/>
                <a:gd name="T32" fmla="*/ 0 w 75"/>
                <a:gd name="T33" fmla="*/ 61 h 69"/>
                <a:gd name="T34" fmla="*/ 0 w 75"/>
                <a:gd name="T35" fmla="*/ 63 h 69"/>
                <a:gd name="T36" fmla="*/ 2 w 75"/>
                <a:gd name="T37" fmla="*/ 65 h 69"/>
                <a:gd name="T38" fmla="*/ 10 w 75"/>
                <a:gd name="T39" fmla="*/ 67 h 69"/>
                <a:gd name="T40" fmla="*/ 19 w 75"/>
                <a:gd name="T41" fmla="*/ 69 h 69"/>
                <a:gd name="T42" fmla="*/ 31 w 75"/>
                <a:gd name="T43" fmla="*/ 67 h 69"/>
                <a:gd name="T44" fmla="*/ 43 w 75"/>
                <a:gd name="T45" fmla="*/ 63 h 69"/>
                <a:gd name="T46" fmla="*/ 52 w 75"/>
                <a:gd name="T47" fmla="*/ 59 h 69"/>
                <a:gd name="T48" fmla="*/ 60 w 75"/>
                <a:gd name="T49" fmla="*/ 51 h 69"/>
                <a:gd name="T50" fmla="*/ 66 w 75"/>
                <a:gd name="T51" fmla="*/ 44 h 69"/>
                <a:gd name="T52" fmla="*/ 71 w 75"/>
                <a:gd name="T53" fmla="*/ 34 h 69"/>
                <a:gd name="T54" fmla="*/ 75 w 75"/>
                <a:gd name="T55" fmla="*/ 24 h 69"/>
                <a:gd name="T56" fmla="*/ 75 w 75"/>
                <a:gd name="T57" fmla="*/ 13 h 6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5"/>
                <a:gd name="T88" fmla="*/ 0 h 69"/>
                <a:gd name="T89" fmla="*/ 75 w 75"/>
                <a:gd name="T90" fmla="*/ 69 h 6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5" h="69">
                  <a:moveTo>
                    <a:pt x="75" y="13"/>
                  </a:moveTo>
                  <a:lnTo>
                    <a:pt x="75" y="7"/>
                  </a:lnTo>
                  <a:lnTo>
                    <a:pt x="75" y="1"/>
                  </a:lnTo>
                  <a:lnTo>
                    <a:pt x="73" y="1"/>
                  </a:lnTo>
                  <a:lnTo>
                    <a:pt x="71" y="0"/>
                  </a:lnTo>
                  <a:lnTo>
                    <a:pt x="73" y="5"/>
                  </a:lnTo>
                  <a:lnTo>
                    <a:pt x="73" y="13"/>
                  </a:lnTo>
                  <a:lnTo>
                    <a:pt x="73" y="23"/>
                  </a:lnTo>
                  <a:lnTo>
                    <a:pt x="69" y="34"/>
                  </a:lnTo>
                  <a:lnTo>
                    <a:pt x="64" y="42"/>
                  </a:lnTo>
                  <a:lnTo>
                    <a:pt x="58" y="49"/>
                  </a:lnTo>
                  <a:lnTo>
                    <a:pt x="50" y="57"/>
                  </a:lnTo>
                  <a:lnTo>
                    <a:pt x="41" y="61"/>
                  </a:lnTo>
                  <a:lnTo>
                    <a:pt x="31" y="65"/>
                  </a:lnTo>
                  <a:lnTo>
                    <a:pt x="19" y="65"/>
                  </a:lnTo>
                  <a:lnTo>
                    <a:pt x="10" y="65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2" y="65"/>
                  </a:lnTo>
                  <a:lnTo>
                    <a:pt x="10" y="67"/>
                  </a:lnTo>
                  <a:lnTo>
                    <a:pt x="19" y="69"/>
                  </a:lnTo>
                  <a:lnTo>
                    <a:pt x="31" y="67"/>
                  </a:lnTo>
                  <a:lnTo>
                    <a:pt x="43" y="63"/>
                  </a:lnTo>
                  <a:lnTo>
                    <a:pt x="52" y="59"/>
                  </a:lnTo>
                  <a:lnTo>
                    <a:pt x="60" y="51"/>
                  </a:lnTo>
                  <a:lnTo>
                    <a:pt x="66" y="44"/>
                  </a:lnTo>
                  <a:lnTo>
                    <a:pt x="71" y="34"/>
                  </a:lnTo>
                  <a:lnTo>
                    <a:pt x="75" y="24"/>
                  </a:lnTo>
                  <a:lnTo>
                    <a:pt x="75" y="13"/>
                  </a:lnTo>
                  <a:close/>
                </a:path>
              </a:pathLst>
            </a:custGeom>
            <a:solidFill>
              <a:srgbClr val="DF4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63" name="Freeform 140">
              <a:extLst>
                <a:ext uri="{FF2B5EF4-FFF2-40B4-BE49-F238E27FC236}">
                  <a16:creationId xmlns:a16="http://schemas.microsoft.com/office/drawing/2014/main" id="{AD47E58F-D1A1-6C1E-17CC-8326C52B5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6" y="896"/>
              <a:ext cx="75" cy="67"/>
            </a:xfrm>
            <a:custGeom>
              <a:avLst/>
              <a:gdLst>
                <a:gd name="T0" fmla="*/ 75 w 75"/>
                <a:gd name="T1" fmla="*/ 13 h 67"/>
                <a:gd name="T2" fmla="*/ 75 w 75"/>
                <a:gd name="T3" fmla="*/ 7 h 67"/>
                <a:gd name="T4" fmla="*/ 73 w 75"/>
                <a:gd name="T5" fmla="*/ 1 h 67"/>
                <a:gd name="T6" fmla="*/ 71 w 75"/>
                <a:gd name="T7" fmla="*/ 0 h 67"/>
                <a:gd name="T8" fmla="*/ 71 w 75"/>
                <a:gd name="T9" fmla="*/ 0 h 67"/>
                <a:gd name="T10" fmla="*/ 71 w 75"/>
                <a:gd name="T11" fmla="*/ 5 h 67"/>
                <a:gd name="T12" fmla="*/ 73 w 75"/>
                <a:gd name="T13" fmla="*/ 13 h 67"/>
                <a:gd name="T14" fmla="*/ 71 w 75"/>
                <a:gd name="T15" fmla="*/ 23 h 67"/>
                <a:gd name="T16" fmla="*/ 67 w 75"/>
                <a:gd name="T17" fmla="*/ 32 h 67"/>
                <a:gd name="T18" fmla="*/ 64 w 75"/>
                <a:gd name="T19" fmla="*/ 42 h 67"/>
                <a:gd name="T20" fmla="*/ 58 w 75"/>
                <a:gd name="T21" fmla="*/ 49 h 67"/>
                <a:gd name="T22" fmla="*/ 50 w 75"/>
                <a:gd name="T23" fmla="*/ 55 h 67"/>
                <a:gd name="T24" fmla="*/ 41 w 75"/>
                <a:gd name="T25" fmla="*/ 61 h 67"/>
                <a:gd name="T26" fmla="*/ 31 w 75"/>
                <a:gd name="T27" fmla="*/ 63 h 67"/>
                <a:gd name="T28" fmla="*/ 19 w 75"/>
                <a:gd name="T29" fmla="*/ 65 h 67"/>
                <a:gd name="T30" fmla="*/ 10 w 75"/>
                <a:gd name="T31" fmla="*/ 63 h 67"/>
                <a:gd name="T32" fmla="*/ 0 w 75"/>
                <a:gd name="T33" fmla="*/ 61 h 67"/>
                <a:gd name="T34" fmla="*/ 0 w 75"/>
                <a:gd name="T35" fmla="*/ 61 h 67"/>
                <a:gd name="T36" fmla="*/ 0 w 75"/>
                <a:gd name="T37" fmla="*/ 63 h 67"/>
                <a:gd name="T38" fmla="*/ 10 w 75"/>
                <a:gd name="T39" fmla="*/ 67 h 67"/>
                <a:gd name="T40" fmla="*/ 19 w 75"/>
                <a:gd name="T41" fmla="*/ 67 h 67"/>
                <a:gd name="T42" fmla="*/ 31 w 75"/>
                <a:gd name="T43" fmla="*/ 67 h 67"/>
                <a:gd name="T44" fmla="*/ 41 w 75"/>
                <a:gd name="T45" fmla="*/ 63 h 67"/>
                <a:gd name="T46" fmla="*/ 50 w 75"/>
                <a:gd name="T47" fmla="*/ 57 h 67"/>
                <a:gd name="T48" fmla="*/ 58 w 75"/>
                <a:gd name="T49" fmla="*/ 51 h 67"/>
                <a:gd name="T50" fmla="*/ 66 w 75"/>
                <a:gd name="T51" fmla="*/ 44 h 67"/>
                <a:gd name="T52" fmla="*/ 71 w 75"/>
                <a:gd name="T53" fmla="*/ 34 h 67"/>
                <a:gd name="T54" fmla="*/ 73 w 75"/>
                <a:gd name="T55" fmla="*/ 24 h 67"/>
                <a:gd name="T56" fmla="*/ 75 w 75"/>
                <a:gd name="T57" fmla="*/ 13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5"/>
                <a:gd name="T88" fmla="*/ 0 h 67"/>
                <a:gd name="T89" fmla="*/ 75 w 75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5" h="67">
                  <a:moveTo>
                    <a:pt x="75" y="13"/>
                  </a:moveTo>
                  <a:lnTo>
                    <a:pt x="75" y="7"/>
                  </a:lnTo>
                  <a:lnTo>
                    <a:pt x="73" y="1"/>
                  </a:lnTo>
                  <a:lnTo>
                    <a:pt x="71" y="0"/>
                  </a:lnTo>
                  <a:lnTo>
                    <a:pt x="71" y="5"/>
                  </a:lnTo>
                  <a:lnTo>
                    <a:pt x="73" y="13"/>
                  </a:lnTo>
                  <a:lnTo>
                    <a:pt x="71" y="23"/>
                  </a:lnTo>
                  <a:lnTo>
                    <a:pt x="67" y="32"/>
                  </a:lnTo>
                  <a:lnTo>
                    <a:pt x="64" y="42"/>
                  </a:lnTo>
                  <a:lnTo>
                    <a:pt x="58" y="49"/>
                  </a:lnTo>
                  <a:lnTo>
                    <a:pt x="50" y="55"/>
                  </a:lnTo>
                  <a:lnTo>
                    <a:pt x="41" y="61"/>
                  </a:lnTo>
                  <a:lnTo>
                    <a:pt x="31" y="63"/>
                  </a:lnTo>
                  <a:lnTo>
                    <a:pt x="19" y="65"/>
                  </a:lnTo>
                  <a:lnTo>
                    <a:pt x="10" y="63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0" y="67"/>
                  </a:lnTo>
                  <a:lnTo>
                    <a:pt x="19" y="67"/>
                  </a:lnTo>
                  <a:lnTo>
                    <a:pt x="31" y="67"/>
                  </a:lnTo>
                  <a:lnTo>
                    <a:pt x="41" y="63"/>
                  </a:lnTo>
                  <a:lnTo>
                    <a:pt x="50" y="57"/>
                  </a:lnTo>
                  <a:lnTo>
                    <a:pt x="58" y="51"/>
                  </a:lnTo>
                  <a:lnTo>
                    <a:pt x="66" y="44"/>
                  </a:lnTo>
                  <a:lnTo>
                    <a:pt x="71" y="34"/>
                  </a:lnTo>
                  <a:lnTo>
                    <a:pt x="73" y="24"/>
                  </a:lnTo>
                  <a:lnTo>
                    <a:pt x="75" y="13"/>
                  </a:lnTo>
                  <a:close/>
                </a:path>
              </a:pathLst>
            </a:custGeom>
            <a:solidFill>
              <a:srgbClr val="E04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64" name="Freeform 141">
              <a:extLst>
                <a:ext uri="{FF2B5EF4-FFF2-40B4-BE49-F238E27FC236}">
                  <a16:creationId xmlns:a16="http://schemas.microsoft.com/office/drawing/2014/main" id="{D8C5CBC0-CF9B-B47C-6C3F-3974FEA59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" y="894"/>
              <a:ext cx="75" cy="67"/>
            </a:xfrm>
            <a:custGeom>
              <a:avLst/>
              <a:gdLst>
                <a:gd name="T0" fmla="*/ 75 w 75"/>
                <a:gd name="T1" fmla="*/ 15 h 67"/>
                <a:gd name="T2" fmla="*/ 75 w 75"/>
                <a:gd name="T3" fmla="*/ 7 h 67"/>
                <a:gd name="T4" fmla="*/ 73 w 75"/>
                <a:gd name="T5" fmla="*/ 2 h 67"/>
                <a:gd name="T6" fmla="*/ 73 w 75"/>
                <a:gd name="T7" fmla="*/ 2 h 67"/>
                <a:gd name="T8" fmla="*/ 71 w 75"/>
                <a:gd name="T9" fmla="*/ 0 h 67"/>
                <a:gd name="T10" fmla="*/ 73 w 75"/>
                <a:gd name="T11" fmla="*/ 7 h 67"/>
                <a:gd name="T12" fmla="*/ 73 w 75"/>
                <a:gd name="T13" fmla="*/ 15 h 67"/>
                <a:gd name="T14" fmla="*/ 71 w 75"/>
                <a:gd name="T15" fmla="*/ 25 h 67"/>
                <a:gd name="T16" fmla="*/ 69 w 75"/>
                <a:gd name="T17" fmla="*/ 34 h 67"/>
                <a:gd name="T18" fmla="*/ 64 w 75"/>
                <a:gd name="T19" fmla="*/ 44 h 67"/>
                <a:gd name="T20" fmla="*/ 58 w 75"/>
                <a:gd name="T21" fmla="*/ 51 h 67"/>
                <a:gd name="T22" fmla="*/ 50 w 75"/>
                <a:gd name="T23" fmla="*/ 57 h 67"/>
                <a:gd name="T24" fmla="*/ 43 w 75"/>
                <a:gd name="T25" fmla="*/ 61 h 67"/>
                <a:gd name="T26" fmla="*/ 33 w 75"/>
                <a:gd name="T27" fmla="*/ 65 h 67"/>
                <a:gd name="T28" fmla="*/ 21 w 75"/>
                <a:gd name="T29" fmla="*/ 65 h 67"/>
                <a:gd name="T30" fmla="*/ 12 w 75"/>
                <a:gd name="T31" fmla="*/ 65 h 67"/>
                <a:gd name="T32" fmla="*/ 0 w 75"/>
                <a:gd name="T33" fmla="*/ 61 h 67"/>
                <a:gd name="T34" fmla="*/ 2 w 75"/>
                <a:gd name="T35" fmla="*/ 63 h 67"/>
                <a:gd name="T36" fmla="*/ 2 w 75"/>
                <a:gd name="T37" fmla="*/ 63 h 67"/>
                <a:gd name="T38" fmla="*/ 12 w 75"/>
                <a:gd name="T39" fmla="*/ 67 h 67"/>
                <a:gd name="T40" fmla="*/ 21 w 75"/>
                <a:gd name="T41" fmla="*/ 67 h 67"/>
                <a:gd name="T42" fmla="*/ 33 w 75"/>
                <a:gd name="T43" fmla="*/ 67 h 67"/>
                <a:gd name="T44" fmla="*/ 43 w 75"/>
                <a:gd name="T45" fmla="*/ 63 h 67"/>
                <a:gd name="T46" fmla="*/ 52 w 75"/>
                <a:gd name="T47" fmla="*/ 59 h 67"/>
                <a:gd name="T48" fmla="*/ 60 w 75"/>
                <a:gd name="T49" fmla="*/ 51 h 67"/>
                <a:gd name="T50" fmla="*/ 66 w 75"/>
                <a:gd name="T51" fmla="*/ 44 h 67"/>
                <a:gd name="T52" fmla="*/ 71 w 75"/>
                <a:gd name="T53" fmla="*/ 36 h 67"/>
                <a:gd name="T54" fmla="*/ 75 w 75"/>
                <a:gd name="T55" fmla="*/ 25 h 67"/>
                <a:gd name="T56" fmla="*/ 75 w 75"/>
                <a:gd name="T57" fmla="*/ 15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5"/>
                <a:gd name="T88" fmla="*/ 0 h 67"/>
                <a:gd name="T89" fmla="*/ 75 w 75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5" h="67">
                  <a:moveTo>
                    <a:pt x="75" y="15"/>
                  </a:moveTo>
                  <a:lnTo>
                    <a:pt x="75" y="7"/>
                  </a:lnTo>
                  <a:lnTo>
                    <a:pt x="73" y="2"/>
                  </a:lnTo>
                  <a:lnTo>
                    <a:pt x="71" y="0"/>
                  </a:lnTo>
                  <a:lnTo>
                    <a:pt x="73" y="7"/>
                  </a:lnTo>
                  <a:lnTo>
                    <a:pt x="73" y="15"/>
                  </a:lnTo>
                  <a:lnTo>
                    <a:pt x="71" y="25"/>
                  </a:lnTo>
                  <a:lnTo>
                    <a:pt x="69" y="34"/>
                  </a:lnTo>
                  <a:lnTo>
                    <a:pt x="64" y="44"/>
                  </a:lnTo>
                  <a:lnTo>
                    <a:pt x="58" y="51"/>
                  </a:lnTo>
                  <a:lnTo>
                    <a:pt x="50" y="57"/>
                  </a:lnTo>
                  <a:lnTo>
                    <a:pt x="43" y="61"/>
                  </a:lnTo>
                  <a:lnTo>
                    <a:pt x="33" y="65"/>
                  </a:lnTo>
                  <a:lnTo>
                    <a:pt x="21" y="65"/>
                  </a:lnTo>
                  <a:lnTo>
                    <a:pt x="12" y="65"/>
                  </a:lnTo>
                  <a:lnTo>
                    <a:pt x="0" y="61"/>
                  </a:lnTo>
                  <a:lnTo>
                    <a:pt x="2" y="63"/>
                  </a:lnTo>
                  <a:lnTo>
                    <a:pt x="12" y="67"/>
                  </a:lnTo>
                  <a:lnTo>
                    <a:pt x="21" y="67"/>
                  </a:lnTo>
                  <a:lnTo>
                    <a:pt x="33" y="67"/>
                  </a:lnTo>
                  <a:lnTo>
                    <a:pt x="43" y="63"/>
                  </a:lnTo>
                  <a:lnTo>
                    <a:pt x="52" y="59"/>
                  </a:lnTo>
                  <a:lnTo>
                    <a:pt x="60" y="51"/>
                  </a:lnTo>
                  <a:lnTo>
                    <a:pt x="66" y="44"/>
                  </a:lnTo>
                  <a:lnTo>
                    <a:pt x="71" y="36"/>
                  </a:lnTo>
                  <a:lnTo>
                    <a:pt x="75" y="25"/>
                  </a:lnTo>
                  <a:lnTo>
                    <a:pt x="75" y="15"/>
                  </a:lnTo>
                  <a:close/>
                </a:path>
              </a:pathLst>
            </a:custGeom>
            <a:solidFill>
              <a:srgbClr val="E05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65" name="Freeform 142">
              <a:extLst>
                <a:ext uri="{FF2B5EF4-FFF2-40B4-BE49-F238E27FC236}">
                  <a16:creationId xmlns:a16="http://schemas.microsoft.com/office/drawing/2014/main" id="{91B304D4-A83C-E355-5D96-F00655774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" y="894"/>
              <a:ext cx="75" cy="67"/>
            </a:xfrm>
            <a:custGeom>
              <a:avLst/>
              <a:gdLst>
                <a:gd name="T0" fmla="*/ 75 w 75"/>
                <a:gd name="T1" fmla="*/ 15 h 67"/>
                <a:gd name="T2" fmla="*/ 73 w 75"/>
                <a:gd name="T3" fmla="*/ 7 h 67"/>
                <a:gd name="T4" fmla="*/ 73 w 75"/>
                <a:gd name="T5" fmla="*/ 2 h 67"/>
                <a:gd name="T6" fmla="*/ 71 w 75"/>
                <a:gd name="T7" fmla="*/ 0 h 67"/>
                <a:gd name="T8" fmla="*/ 69 w 75"/>
                <a:gd name="T9" fmla="*/ 0 h 67"/>
                <a:gd name="T10" fmla="*/ 71 w 75"/>
                <a:gd name="T11" fmla="*/ 7 h 67"/>
                <a:gd name="T12" fmla="*/ 71 w 75"/>
                <a:gd name="T13" fmla="*/ 15 h 67"/>
                <a:gd name="T14" fmla="*/ 71 w 75"/>
                <a:gd name="T15" fmla="*/ 25 h 67"/>
                <a:gd name="T16" fmla="*/ 68 w 75"/>
                <a:gd name="T17" fmla="*/ 34 h 67"/>
                <a:gd name="T18" fmla="*/ 64 w 75"/>
                <a:gd name="T19" fmla="*/ 42 h 67"/>
                <a:gd name="T20" fmla="*/ 58 w 75"/>
                <a:gd name="T21" fmla="*/ 50 h 67"/>
                <a:gd name="T22" fmla="*/ 50 w 75"/>
                <a:gd name="T23" fmla="*/ 55 h 67"/>
                <a:gd name="T24" fmla="*/ 43 w 75"/>
                <a:gd name="T25" fmla="*/ 61 h 67"/>
                <a:gd name="T26" fmla="*/ 33 w 75"/>
                <a:gd name="T27" fmla="*/ 63 h 67"/>
                <a:gd name="T28" fmla="*/ 21 w 75"/>
                <a:gd name="T29" fmla="*/ 65 h 67"/>
                <a:gd name="T30" fmla="*/ 10 w 75"/>
                <a:gd name="T31" fmla="*/ 63 h 67"/>
                <a:gd name="T32" fmla="*/ 0 w 75"/>
                <a:gd name="T33" fmla="*/ 59 h 67"/>
                <a:gd name="T34" fmla="*/ 0 w 75"/>
                <a:gd name="T35" fmla="*/ 61 h 67"/>
                <a:gd name="T36" fmla="*/ 2 w 75"/>
                <a:gd name="T37" fmla="*/ 63 h 67"/>
                <a:gd name="T38" fmla="*/ 12 w 75"/>
                <a:gd name="T39" fmla="*/ 65 h 67"/>
                <a:gd name="T40" fmla="*/ 21 w 75"/>
                <a:gd name="T41" fmla="*/ 67 h 67"/>
                <a:gd name="T42" fmla="*/ 33 w 75"/>
                <a:gd name="T43" fmla="*/ 65 h 67"/>
                <a:gd name="T44" fmla="*/ 43 w 75"/>
                <a:gd name="T45" fmla="*/ 63 h 67"/>
                <a:gd name="T46" fmla="*/ 52 w 75"/>
                <a:gd name="T47" fmla="*/ 57 h 67"/>
                <a:gd name="T48" fmla="*/ 60 w 75"/>
                <a:gd name="T49" fmla="*/ 51 h 67"/>
                <a:gd name="T50" fmla="*/ 66 w 75"/>
                <a:gd name="T51" fmla="*/ 44 h 67"/>
                <a:gd name="T52" fmla="*/ 69 w 75"/>
                <a:gd name="T53" fmla="*/ 34 h 67"/>
                <a:gd name="T54" fmla="*/ 73 w 75"/>
                <a:gd name="T55" fmla="*/ 25 h 67"/>
                <a:gd name="T56" fmla="*/ 75 w 75"/>
                <a:gd name="T57" fmla="*/ 15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5"/>
                <a:gd name="T88" fmla="*/ 0 h 67"/>
                <a:gd name="T89" fmla="*/ 75 w 75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5" h="67">
                  <a:moveTo>
                    <a:pt x="75" y="15"/>
                  </a:moveTo>
                  <a:lnTo>
                    <a:pt x="73" y="7"/>
                  </a:lnTo>
                  <a:lnTo>
                    <a:pt x="73" y="2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71" y="7"/>
                  </a:lnTo>
                  <a:lnTo>
                    <a:pt x="71" y="15"/>
                  </a:lnTo>
                  <a:lnTo>
                    <a:pt x="71" y="25"/>
                  </a:lnTo>
                  <a:lnTo>
                    <a:pt x="68" y="34"/>
                  </a:lnTo>
                  <a:lnTo>
                    <a:pt x="64" y="42"/>
                  </a:lnTo>
                  <a:lnTo>
                    <a:pt x="58" y="50"/>
                  </a:lnTo>
                  <a:lnTo>
                    <a:pt x="50" y="55"/>
                  </a:lnTo>
                  <a:lnTo>
                    <a:pt x="43" y="61"/>
                  </a:lnTo>
                  <a:lnTo>
                    <a:pt x="33" y="63"/>
                  </a:lnTo>
                  <a:lnTo>
                    <a:pt x="21" y="65"/>
                  </a:lnTo>
                  <a:lnTo>
                    <a:pt x="10" y="63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2" y="63"/>
                  </a:lnTo>
                  <a:lnTo>
                    <a:pt x="12" y="65"/>
                  </a:lnTo>
                  <a:lnTo>
                    <a:pt x="21" y="67"/>
                  </a:lnTo>
                  <a:lnTo>
                    <a:pt x="33" y="65"/>
                  </a:lnTo>
                  <a:lnTo>
                    <a:pt x="43" y="63"/>
                  </a:lnTo>
                  <a:lnTo>
                    <a:pt x="52" y="57"/>
                  </a:lnTo>
                  <a:lnTo>
                    <a:pt x="60" y="51"/>
                  </a:lnTo>
                  <a:lnTo>
                    <a:pt x="66" y="44"/>
                  </a:lnTo>
                  <a:lnTo>
                    <a:pt x="69" y="34"/>
                  </a:lnTo>
                  <a:lnTo>
                    <a:pt x="73" y="25"/>
                  </a:lnTo>
                  <a:lnTo>
                    <a:pt x="75" y="15"/>
                  </a:lnTo>
                  <a:close/>
                </a:path>
              </a:pathLst>
            </a:custGeom>
            <a:solidFill>
              <a:srgbClr val="E15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66" name="Freeform 143">
              <a:extLst>
                <a:ext uri="{FF2B5EF4-FFF2-40B4-BE49-F238E27FC236}">
                  <a16:creationId xmlns:a16="http://schemas.microsoft.com/office/drawing/2014/main" id="{347AD9DA-443B-3BFD-FFC7-C8341C54C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" y="892"/>
              <a:ext cx="73" cy="67"/>
            </a:xfrm>
            <a:custGeom>
              <a:avLst/>
              <a:gdLst>
                <a:gd name="T0" fmla="*/ 73 w 73"/>
                <a:gd name="T1" fmla="*/ 17 h 67"/>
                <a:gd name="T2" fmla="*/ 73 w 73"/>
                <a:gd name="T3" fmla="*/ 9 h 67"/>
                <a:gd name="T4" fmla="*/ 71 w 73"/>
                <a:gd name="T5" fmla="*/ 2 h 67"/>
                <a:gd name="T6" fmla="*/ 69 w 73"/>
                <a:gd name="T7" fmla="*/ 2 h 67"/>
                <a:gd name="T8" fmla="*/ 68 w 73"/>
                <a:gd name="T9" fmla="*/ 0 h 67"/>
                <a:gd name="T10" fmla="*/ 69 w 73"/>
                <a:gd name="T11" fmla="*/ 9 h 67"/>
                <a:gd name="T12" fmla="*/ 71 w 73"/>
                <a:gd name="T13" fmla="*/ 17 h 67"/>
                <a:gd name="T14" fmla="*/ 69 w 73"/>
                <a:gd name="T15" fmla="*/ 27 h 67"/>
                <a:gd name="T16" fmla="*/ 68 w 73"/>
                <a:gd name="T17" fmla="*/ 36 h 67"/>
                <a:gd name="T18" fmla="*/ 62 w 73"/>
                <a:gd name="T19" fmla="*/ 44 h 67"/>
                <a:gd name="T20" fmla="*/ 56 w 73"/>
                <a:gd name="T21" fmla="*/ 52 h 67"/>
                <a:gd name="T22" fmla="*/ 50 w 73"/>
                <a:gd name="T23" fmla="*/ 57 h 67"/>
                <a:gd name="T24" fmla="*/ 41 w 73"/>
                <a:gd name="T25" fmla="*/ 61 h 67"/>
                <a:gd name="T26" fmla="*/ 33 w 73"/>
                <a:gd name="T27" fmla="*/ 65 h 67"/>
                <a:gd name="T28" fmla="*/ 21 w 73"/>
                <a:gd name="T29" fmla="*/ 65 h 67"/>
                <a:gd name="T30" fmla="*/ 10 w 73"/>
                <a:gd name="T31" fmla="*/ 63 h 67"/>
                <a:gd name="T32" fmla="*/ 0 w 73"/>
                <a:gd name="T33" fmla="*/ 59 h 67"/>
                <a:gd name="T34" fmla="*/ 0 w 73"/>
                <a:gd name="T35" fmla="*/ 61 h 67"/>
                <a:gd name="T36" fmla="*/ 0 w 73"/>
                <a:gd name="T37" fmla="*/ 63 h 67"/>
                <a:gd name="T38" fmla="*/ 12 w 73"/>
                <a:gd name="T39" fmla="*/ 67 h 67"/>
                <a:gd name="T40" fmla="*/ 21 w 73"/>
                <a:gd name="T41" fmla="*/ 67 h 67"/>
                <a:gd name="T42" fmla="*/ 33 w 73"/>
                <a:gd name="T43" fmla="*/ 67 h 67"/>
                <a:gd name="T44" fmla="*/ 43 w 73"/>
                <a:gd name="T45" fmla="*/ 63 h 67"/>
                <a:gd name="T46" fmla="*/ 50 w 73"/>
                <a:gd name="T47" fmla="*/ 59 h 67"/>
                <a:gd name="T48" fmla="*/ 58 w 73"/>
                <a:gd name="T49" fmla="*/ 53 h 67"/>
                <a:gd name="T50" fmla="*/ 64 w 73"/>
                <a:gd name="T51" fmla="*/ 46 h 67"/>
                <a:gd name="T52" fmla="*/ 69 w 73"/>
                <a:gd name="T53" fmla="*/ 36 h 67"/>
                <a:gd name="T54" fmla="*/ 71 w 73"/>
                <a:gd name="T55" fmla="*/ 27 h 67"/>
                <a:gd name="T56" fmla="*/ 73 w 73"/>
                <a:gd name="T57" fmla="*/ 17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3"/>
                <a:gd name="T88" fmla="*/ 0 h 67"/>
                <a:gd name="T89" fmla="*/ 73 w 73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3" h="67">
                  <a:moveTo>
                    <a:pt x="73" y="17"/>
                  </a:moveTo>
                  <a:lnTo>
                    <a:pt x="73" y="9"/>
                  </a:lnTo>
                  <a:lnTo>
                    <a:pt x="71" y="2"/>
                  </a:lnTo>
                  <a:lnTo>
                    <a:pt x="69" y="2"/>
                  </a:lnTo>
                  <a:lnTo>
                    <a:pt x="68" y="0"/>
                  </a:lnTo>
                  <a:lnTo>
                    <a:pt x="69" y="9"/>
                  </a:lnTo>
                  <a:lnTo>
                    <a:pt x="71" y="17"/>
                  </a:lnTo>
                  <a:lnTo>
                    <a:pt x="69" y="27"/>
                  </a:lnTo>
                  <a:lnTo>
                    <a:pt x="68" y="36"/>
                  </a:lnTo>
                  <a:lnTo>
                    <a:pt x="62" y="44"/>
                  </a:lnTo>
                  <a:lnTo>
                    <a:pt x="56" y="52"/>
                  </a:lnTo>
                  <a:lnTo>
                    <a:pt x="50" y="57"/>
                  </a:lnTo>
                  <a:lnTo>
                    <a:pt x="41" y="61"/>
                  </a:lnTo>
                  <a:lnTo>
                    <a:pt x="33" y="65"/>
                  </a:lnTo>
                  <a:lnTo>
                    <a:pt x="21" y="65"/>
                  </a:lnTo>
                  <a:lnTo>
                    <a:pt x="10" y="63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2" y="67"/>
                  </a:lnTo>
                  <a:lnTo>
                    <a:pt x="21" y="67"/>
                  </a:lnTo>
                  <a:lnTo>
                    <a:pt x="33" y="67"/>
                  </a:lnTo>
                  <a:lnTo>
                    <a:pt x="43" y="63"/>
                  </a:lnTo>
                  <a:lnTo>
                    <a:pt x="50" y="59"/>
                  </a:lnTo>
                  <a:lnTo>
                    <a:pt x="58" y="53"/>
                  </a:lnTo>
                  <a:lnTo>
                    <a:pt x="64" y="46"/>
                  </a:lnTo>
                  <a:lnTo>
                    <a:pt x="69" y="36"/>
                  </a:lnTo>
                  <a:lnTo>
                    <a:pt x="71" y="27"/>
                  </a:lnTo>
                  <a:lnTo>
                    <a:pt x="73" y="17"/>
                  </a:lnTo>
                  <a:close/>
                </a:path>
              </a:pathLst>
            </a:custGeom>
            <a:solidFill>
              <a:srgbClr val="E15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67" name="Freeform 144">
              <a:extLst>
                <a:ext uri="{FF2B5EF4-FFF2-40B4-BE49-F238E27FC236}">
                  <a16:creationId xmlns:a16="http://schemas.microsoft.com/office/drawing/2014/main" id="{D0DA031C-4FA9-52D6-CDDD-5C2DC6038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92"/>
              <a:ext cx="73" cy="67"/>
            </a:xfrm>
            <a:custGeom>
              <a:avLst/>
              <a:gdLst>
                <a:gd name="T0" fmla="*/ 73 w 73"/>
                <a:gd name="T1" fmla="*/ 17 h 67"/>
                <a:gd name="T2" fmla="*/ 73 w 73"/>
                <a:gd name="T3" fmla="*/ 9 h 67"/>
                <a:gd name="T4" fmla="*/ 71 w 73"/>
                <a:gd name="T5" fmla="*/ 2 h 67"/>
                <a:gd name="T6" fmla="*/ 70 w 73"/>
                <a:gd name="T7" fmla="*/ 0 h 67"/>
                <a:gd name="T8" fmla="*/ 70 w 73"/>
                <a:gd name="T9" fmla="*/ 0 h 67"/>
                <a:gd name="T10" fmla="*/ 71 w 73"/>
                <a:gd name="T11" fmla="*/ 7 h 67"/>
                <a:gd name="T12" fmla="*/ 71 w 73"/>
                <a:gd name="T13" fmla="*/ 17 h 67"/>
                <a:gd name="T14" fmla="*/ 71 w 73"/>
                <a:gd name="T15" fmla="*/ 27 h 67"/>
                <a:gd name="T16" fmla="*/ 68 w 73"/>
                <a:gd name="T17" fmla="*/ 34 h 67"/>
                <a:gd name="T18" fmla="*/ 64 w 73"/>
                <a:gd name="T19" fmla="*/ 44 h 67"/>
                <a:gd name="T20" fmla="*/ 58 w 73"/>
                <a:gd name="T21" fmla="*/ 50 h 67"/>
                <a:gd name="T22" fmla="*/ 50 w 73"/>
                <a:gd name="T23" fmla="*/ 55 h 67"/>
                <a:gd name="T24" fmla="*/ 43 w 73"/>
                <a:gd name="T25" fmla="*/ 61 h 67"/>
                <a:gd name="T26" fmla="*/ 33 w 73"/>
                <a:gd name="T27" fmla="*/ 63 h 67"/>
                <a:gd name="T28" fmla="*/ 23 w 73"/>
                <a:gd name="T29" fmla="*/ 63 h 67"/>
                <a:gd name="T30" fmla="*/ 12 w 73"/>
                <a:gd name="T31" fmla="*/ 63 h 67"/>
                <a:gd name="T32" fmla="*/ 0 w 73"/>
                <a:gd name="T33" fmla="*/ 57 h 67"/>
                <a:gd name="T34" fmla="*/ 2 w 73"/>
                <a:gd name="T35" fmla="*/ 59 h 67"/>
                <a:gd name="T36" fmla="*/ 2 w 73"/>
                <a:gd name="T37" fmla="*/ 61 h 67"/>
                <a:gd name="T38" fmla="*/ 12 w 73"/>
                <a:gd name="T39" fmla="*/ 65 h 67"/>
                <a:gd name="T40" fmla="*/ 23 w 73"/>
                <a:gd name="T41" fmla="*/ 67 h 67"/>
                <a:gd name="T42" fmla="*/ 35 w 73"/>
                <a:gd name="T43" fmla="*/ 65 h 67"/>
                <a:gd name="T44" fmla="*/ 45 w 73"/>
                <a:gd name="T45" fmla="*/ 63 h 67"/>
                <a:gd name="T46" fmla="*/ 52 w 73"/>
                <a:gd name="T47" fmla="*/ 57 h 67"/>
                <a:gd name="T48" fmla="*/ 60 w 73"/>
                <a:gd name="T49" fmla="*/ 52 h 67"/>
                <a:gd name="T50" fmla="*/ 66 w 73"/>
                <a:gd name="T51" fmla="*/ 44 h 67"/>
                <a:gd name="T52" fmla="*/ 70 w 73"/>
                <a:gd name="T53" fmla="*/ 36 h 67"/>
                <a:gd name="T54" fmla="*/ 73 w 73"/>
                <a:gd name="T55" fmla="*/ 27 h 67"/>
                <a:gd name="T56" fmla="*/ 73 w 73"/>
                <a:gd name="T57" fmla="*/ 17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3"/>
                <a:gd name="T88" fmla="*/ 0 h 67"/>
                <a:gd name="T89" fmla="*/ 73 w 73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3" h="67">
                  <a:moveTo>
                    <a:pt x="73" y="17"/>
                  </a:moveTo>
                  <a:lnTo>
                    <a:pt x="73" y="9"/>
                  </a:lnTo>
                  <a:lnTo>
                    <a:pt x="71" y="2"/>
                  </a:lnTo>
                  <a:lnTo>
                    <a:pt x="70" y="0"/>
                  </a:lnTo>
                  <a:lnTo>
                    <a:pt x="71" y="7"/>
                  </a:lnTo>
                  <a:lnTo>
                    <a:pt x="71" y="17"/>
                  </a:lnTo>
                  <a:lnTo>
                    <a:pt x="71" y="27"/>
                  </a:lnTo>
                  <a:lnTo>
                    <a:pt x="68" y="34"/>
                  </a:lnTo>
                  <a:lnTo>
                    <a:pt x="64" y="44"/>
                  </a:lnTo>
                  <a:lnTo>
                    <a:pt x="58" y="50"/>
                  </a:lnTo>
                  <a:lnTo>
                    <a:pt x="50" y="55"/>
                  </a:lnTo>
                  <a:lnTo>
                    <a:pt x="43" y="61"/>
                  </a:lnTo>
                  <a:lnTo>
                    <a:pt x="33" y="63"/>
                  </a:lnTo>
                  <a:lnTo>
                    <a:pt x="23" y="63"/>
                  </a:lnTo>
                  <a:lnTo>
                    <a:pt x="12" y="63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2" y="61"/>
                  </a:lnTo>
                  <a:lnTo>
                    <a:pt x="12" y="65"/>
                  </a:lnTo>
                  <a:lnTo>
                    <a:pt x="23" y="67"/>
                  </a:lnTo>
                  <a:lnTo>
                    <a:pt x="35" y="65"/>
                  </a:lnTo>
                  <a:lnTo>
                    <a:pt x="45" y="63"/>
                  </a:lnTo>
                  <a:lnTo>
                    <a:pt x="52" y="57"/>
                  </a:lnTo>
                  <a:lnTo>
                    <a:pt x="60" y="52"/>
                  </a:lnTo>
                  <a:lnTo>
                    <a:pt x="66" y="44"/>
                  </a:lnTo>
                  <a:lnTo>
                    <a:pt x="70" y="36"/>
                  </a:lnTo>
                  <a:lnTo>
                    <a:pt x="73" y="27"/>
                  </a:lnTo>
                  <a:lnTo>
                    <a:pt x="73" y="17"/>
                  </a:lnTo>
                  <a:close/>
                </a:path>
              </a:pathLst>
            </a:custGeom>
            <a:solidFill>
              <a:srgbClr val="E25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68" name="Freeform 145">
              <a:extLst>
                <a:ext uri="{FF2B5EF4-FFF2-40B4-BE49-F238E27FC236}">
                  <a16:creationId xmlns:a16="http://schemas.microsoft.com/office/drawing/2014/main" id="{4CA9A285-DEFE-B436-798A-3CFFEF702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92"/>
              <a:ext cx="73" cy="65"/>
            </a:xfrm>
            <a:custGeom>
              <a:avLst/>
              <a:gdLst>
                <a:gd name="T0" fmla="*/ 73 w 73"/>
                <a:gd name="T1" fmla="*/ 17 h 65"/>
                <a:gd name="T2" fmla="*/ 71 w 73"/>
                <a:gd name="T3" fmla="*/ 9 h 65"/>
                <a:gd name="T4" fmla="*/ 70 w 73"/>
                <a:gd name="T5" fmla="*/ 0 h 65"/>
                <a:gd name="T6" fmla="*/ 70 w 73"/>
                <a:gd name="T7" fmla="*/ 0 h 65"/>
                <a:gd name="T8" fmla="*/ 68 w 73"/>
                <a:gd name="T9" fmla="*/ 0 h 65"/>
                <a:gd name="T10" fmla="*/ 70 w 73"/>
                <a:gd name="T11" fmla="*/ 7 h 65"/>
                <a:gd name="T12" fmla="*/ 71 w 73"/>
                <a:gd name="T13" fmla="*/ 17 h 65"/>
                <a:gd name="T14" fmla="*/ 70 w 73"/>
                <a:gd name="T15" fmla="*/ 27 h 65"/>
                <a:gd name="T16" fmla="*/ 68 w 73"/>
                <a:gd name="T17" fmla="*/ 34 h 65"/>
                <a:gd name="T18" fmla="*/ 62 w 73"/>
                <a:gd name="T19" fmla="*/ 42 h 65"/>
                <a:gd name="T20" fmla="*/ 56 w 73"/>
                <a:gd name="T21" fmla="*/ 50 h 65"/>
                <a:gd name="T22" fmla="*/ 50 w 73"/>
                <a:gd name="T23" fmla="*/ 55 h 65"/>
                <a:gd name="T24" fmla="*/ 43 w 73"/>
                <a:gd name="T25" fmla="*/ 59 h 65"/>
                <a:gd name="T26" fmla="*/ 33 w 73"/>
                <a:gd name="T27" fmla="*/ 61 h 65"/>
                <a:gd name="T28" fmla="*/ 23 w 73"/>
                <a:gd name="T29" fmla="*/ 63 h 65"/>
                <a:gd name="T30" fmla="*/ 12 w 73"/>
                <a:gd name="T31" fmla="*/ 61 h 65"/>
                <a:gd name="T32" fmla="*/ 0 w 73"/>
                <a:gd name="T33" fmla="*/ 57 h 65"/>
                <a:gd name="T34" fmla="*/ 0 w 73"/>
                <a:gd name="T35" fmla="*/ 57 h 65"/>
                <a:gd name="T36" fmla="*/ 2 w 73"/>
                <a:gd name="T37" fmla="*/ 59 h 65"/>
                <a:gd name="T38" fmla="*/ 12 w 73"/>
                <a:gd name="T39" fmla="*/ 63 h 65"/>
                <a:gd name="T40" fmla="*/ 23 w 73"/>
                <a:gd name="T41" fmla="*/ 65 h 65"/>
                <a:gd name="T42" fmla="*/ 35 w 73"/>
                <a:gd name="T43" fmla="*/ 65 h 65"/>
                <a:gd name="T44" fmla="*/ 43 w 73"/>
                <a:gd name="T45" fmla="*/ 61 h 65"/>
                <a:gd name="T46" fmla="*/ 52 w 73"/>
                <a:gd name="T47" fmla="*/ 57 h 65"/>
                <a:gd name="T48" fmla="*/ 58 w 73"/>
                <a:gd name="T49" fmla="*/ 52 h 65"/>
                <a:gd name="T50" fmla="*/ 64 w 73"/>
                <a:gd name="T51" fmla="*/ 44 h 65"/>
                <a:gd name="T52" fmla="*/ 70 w 73"/>
                <a:gd name="T53" fmla="*/ 36 h 65"/>
                <a:gd name="T54" fmla="*/ 71 w 73"/>
                <a:gd name="T55" fmla="*/ 27 h 65"/>
                <a:gd name="T56" fmla="*/ 73 w 73"/>
                <a:gd name="T57" fmla="*/ 17 h 6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3"/>
                <a:gd name="T88" fmla="*/ 0 h 65"/>
                <a:gd name="T89" fmla="*/ 73 w 73"/>
                <a:gd name="T90" fmla="*/ 65 h 6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3" h="65">
                  <a:moveTo>
                    <a:pt x="73" y="17"/>
                  </a:moveTo>
                  <a:lnTo>
                    <a:pt x="71" y="9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70" y="7"/>
                  </a:lnTo>
                  <a:lnTo>
                    <a:pt x="71" y="17"/>
                  </a:lnTo>
                  <a:lnTo>
                    <a:pt x="70" y="27"/>
                  </a:lnTo>
                  <a:lnTo>
                    <a:pt x="68" y="34"/>
                  </a:lnTo>
                  <a:lnTo>
                    <a:pt x="62" y="42"/>
                  </a:lnTo>
                  <a:lnTo>
                    <a:pt x="56" y="50"/>
                  </a:lnTo>
                  <a:lnTo>
                    <a:pt x="50" y="55"/>
                  </a:lnTo>
                  <a:lnTo>
                    <a:pt x="43" y="59"/>
                  </a:lnTo>
                  <a:lnTo>
                    <a:pt x="33" y="61"/>
                  </a:lnTo>
                  <a:lnTo>
                    <a:pt x="23" y="63"/>
                  </a:lnTo>
                  <a:lnTo>
                    <a:pt x="12" y="61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12" y="63"/>
                  </a:lnTo>
                  <a:lnTo>
                    <a:pt x="23" y="65"/>
                  </a:lnTo>
                  <a:lnTo>
                    <a:pt x="35" y="65"/>
                  </a:lnTo>
                  <a:lnTo>
                    <a:pt x="43" y="61"/>
                  </a:lnTo>
                  <a:lnTo>
                    <a:pt x="52" y="57"/>
                  </a:lnTo>
                  <a:lnTo>
                    <a:pt x="58" y="52"/>
                  </a:lnTo>
                  <a:lnTo>
                    <a:pt x="64" y="44"/>
                  </a:lnTo>
                  <a:lnTo>
                    <a:pt x="70" y="36"/>
                  </a:lnTo>
                  <a:lnTo>
                    <a:pt x="71" y="27"/>
                  </a:lnTo>
                  <a:lnTo>
                    <a:pt x="73" y="17"/>
                  </a:lnTo>
                  <a:close/>
                </a:path>
              </a:pathLst>
            </a:custGeom>
            <a:solidFill>
              <a:srgbClr val="E35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69" name="Freeform 146">
              <a:extLst>
                <a:ext uri="{FF2B5EF4-FFF2-40B4-BE49-F238E27FC236}">
                  <a16:creationId xmlns:a16="http://schemas.microsoft.com/office/drawing/2014/main" id="{C82CB4AA-A146-D0E9-8C94-1EE9434AB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90"/>
              <a:ext cx="71" cy="65"/>
            </a:xfrm>
            <a:custGeom>
              <a:avLst/>
              <a:gdLst>
                <a:gd name="T0" fmla="*/ 71 w 71"/>
                <a:gd name="T1" fmla="*/ 19 h 65"/>
                <a:gd name="T2" fmla="*/ 71 w 71"/>
                <a:gd name="T3" fmla="*/ 9 h 65"/>
                <a:gd name="T4" fmla="*/ 70 w 71"/>
                <a:gd name="T5" fmla="*/ 2 h 65"/>
                <a:gd name="T6" fmla="*/ 68 w 71"/>
                <a:gd name="T7" fmla="*/ 2 h 65"/>
                <a:gd name="T8" fmla="*/ 66 w 71"/>
                <a:gd name="T9" fmla="*/ 0 h 65"/>
                <a:gd name="T10" fmla="*/ 68 w 71"/>
                <a:gd name="T11" fmla="*/ 9 h 65"/>
                <a:gd name="T12" fmla="*/ 70 w 71"/>
                <a:gd name="T13" fmla="*/ 19 h 65"/>
                <a:gd name="T14" fmla="*/ 68 w 71"/>
                <a:gd name="T15" fmla="*/ 29 h 65"/>
                <a:gd name="T16" fmla="*/ 66 w 71"/>
                <a:gd name="T17" fmla="*/ 36 h 65"/>
                <a:gd name="T18" fmla="*/ 62 w 71"/>
                <a:gd name="T19" fmla="*/ 44 h 65"/>
                <a:gd name="T20" fmla="*/ 56 w 71"/>
                <a:gd name="T21" fmla="*/ 50 h 65"/>
                <a:gd name="T22" fmla="*/ 50 w 71"/>
                <a:gd name="T23" fmla="*/ 55 h 65"/>
                <a:gd name="T24" fmla="*/ 43 w 71"/>
                <a:gd name="T25" fmla="*/ 59 h 65"/>
                <a:gd name="T26" fmla="*/ 33 w 71"/>
                <a:gd name="T27" fmla="*/ 63 h 65"/>
                <a:gd name="T28" fmla="*/ 23 w 71"/>
                <a:gd name="T29" fmla="*/ 63 h 65"/>
                <a:gd name="T30" fmla="*/ 12 w 71"/>
                <a:gd name="T31" fmla="*/ 61 h 65"/>
                <a:gd name="T32" fmla="*/ 0 w 71"/>
                <a:gd name="T33" fmla="*/ 57 h 65"/>
                <a:gd name="T34" fmla="*/ 0 w 71"/>
                <a:gd name="T35" fmla="*/ 59 h 65"/>
                <a:gd name="T36" fmla="*/ 0 w 71"/>
                <a:gd name="T37" fmla="*/ 59 h 65"/>
                <a:gd name="T38" fmla="*/ 12 w 71"/>
                <a:gd name="T39" fmla="*/ 65 h 65"/>
                <a:gd name="T40" fmla="*/ 23 w 71"/>
                <a:gd name="T41" fmla="*/ 65 h 65"/>
                <a:gd name="T42" fmla="*/ 33 w 71"/>
                <a:gd name="T43" fmla="*/ 65 h 65"/>
                <a:gd name="T44" fmla="*/ 43 w 71"/>
                <a:gd name="T45" fmla="*/ 63 h 65"/>
                <a:gd name="T46" fmla="*/ 50 w 71"/>
                <a:gd name="T47" fmla="*/ 57 h 65"/>
                <a:gd name="T48" fmla="*/ 58 w 71"/>
                <a:gd name="T49" fmla="*/ 52 h 65"/>
                <a:gd name="T50" fmla="*/ 64 w 71"/>
                <a:gd name="T51" fmla="*/ 46 h 65"/>
                <a:gd name="T52" fmla="*/ 68 w 71"/>
                <a:gd name="T53" fmla="*/ 36 h 65"/>
                <a:gd name="T54" fmla="*/ 71 w 71"/>
                <a:gd name="T55" fmla="*/ 29 h 65"/>
                <a:gd name="T56" fmla="*/ 71 w 71"/>
                <a:gd name="T57" fmla="*/ 19 h 6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1"/>
                <a:gd name="T88" fmla="*/ 0 h 65"/>
                <a:gd name="T89" fmla="*/ 71 w 71"/>
                <a:gd name="T90" fmla="*/ 65 h 6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1" h="65">
                  <a:moveTo>
                    <a:pt x="71" y="19"/>
                  </a:moveTo>
                  <a:lnTo>
                    <a:pt x="71" y="9"/>
                  </a:lnTo>
                  <a:lnTo>
                    <a:pt x="70" y="2"/>
                  </a:lnTo>
                  <a:lnTo>
                    <a:pt x="68" y="2"/>
                  </a:lnTo>
                  <a:lnTo>
                    <a:pt x="66" y="0"/>
                  </a:lnTo>
                  <a:lnTo>
                    <a:pt x="68" y="9"/>
                  </a:lnTo>
                  <a:lnTo>
                    <a:pt x="70" y="19"/>
                  </a:lnTo>
                  <a:lnTo>
                    <a:pt x="68" y="29"/>
                  </a:lnTo>
                  <a:lnTo>
                    <a:pt x="66" y="36"/>
                  </a:lnTo>
                  <a:lnTo>
                    <a:pt x="62" y="44"/>
                  </a:lnTo>
                  <a:lnTo>
                    <a:pt x="56" y="50"/>
                  </a:lnTo>
                  <a:lnTo>
                    <a:pt x="50" y="55"/>
                  </a:lnTo>
                  <a:lnTo>
                    <a:pt x="43" y="59"/>
                  </a:lnTo>
                  <a:lnTo>
                    <a:pt x="33" y="63"/>
                  </a:lnTo>
                  <a:lnTo>
                    <a:pt x="23" y="63"/>
                  </a:lnTo>
                  <a:lnTo>
                    <a:pt x="12" y="61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12" y="65"/>
                  </a:lnTo>
                  <a:lnTo>
                    <a:pt x="23" y="65"/>
                  </a:lnTo>
                  <a:lnTo>
                    <a:pt x="33" y="65"/>
                  </a:lnTo>
                  <a:lnTo>
                    <a:pt x="43" y="63"/>
                  </a:lnTo>
                  <a:lnTo>
                    <a:pt x="50" y="57"/>
                  </a:lnTo>
                  <a:lnTo>
                    <a:pt x="58" y="52"/>
                  </a:lnTo>
                  <a:lnTo>
                    <a:pt x="64" y="46"/>
                  </a:lnTo>
                  <a:lnTo>
                    <a:pt x="68" y="36"/>
                  </a:lnTo>
                  <a:lnTo>
                    <a:pt x="71" y="29"/>
                  </a:lnTo>
                  <a:lnTo>
                    <a:pt x="71" y="19"/>
                  </a:lnTo>
                  <a:close/>
                </a:path>
              </a:pathLst>
            </a:custGeom>
            <a:solidFill>
              <a:srgbClr val="E36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70" name="Freeform 147">
              <a:extLst>
                <a:ext uri="{FF2B5EF4-FFF2-40B4-BE49-F238E27FC236}">
                  <a16:creationId xmlns:a16="http://schemas.microsoft.com/office/drawing/2014/main" id="{C5DDBE49-4159-3F95-ADD5-80929016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90"/>
              <a:ext cx="71" cy="65"/>
            </a:xfrm>
            <a:custGeom>
              <a:avLst/>
              <a:gdLst>
                <a:gd name="T0" fmla="*/ 71 w 71"/>
                <a:gd name="T1" fmla="*/ 19 h 65"/>
                <a:gd name="T2" fmla="*/ 70 w 71"/>
                <a:gd name="T3" fmla="*/ 9 h 65"/>
                <a:gd name="T4" fmla="*/ 68 w 71"/>
                <a:gd name="T5" fmla="*/ 2 h 65"/>
                <a:gd name="T6" fmla="*/ 66 w 71"/>
                <a:gd name="T7" fmla="*/ 0 h 65"/>
                <a:gd name="T8" fmla="*/ 64 w 71"/>
                <a:gd name="T9" fmla="*/ 0 h 65"/>
                <a:gd name="T10" fmla="*/ 68 w 71"/>
                <a:gd name="T11" fmla="*/ 9 h 65"/>
                <a:gd name="T12" fmla="*/ 68 w 71"/>
                <a:gd name="T13" fmla="*/ 19 h 65"/>
                <a:gd name="T14" fmla="*/ 68 w 71"/>
                <a:gd name="T15" fmla="*/ 27 h 65"/>
                <a:gd name="T16" fmla="*/ 66 w 71"/>
                <a:gd name="T17" fmla="*/ 36 h 65"/>
                <a:gd name="T18" fmla="*/ 60 w 71"/>
                <a:gd name="T19" fmla="*/ 44 h 65"/>
                <a:gd name="T20" fmla="*/ 56 w 71"/>
                <a:gd name="T21" fmla="*/ 50 h 65"/>
                <a:gd name="T22" fmla="*/ 48 w 71"/>
                <a:gd name="T23" fmla="*/ 55 h 65"/>
                <a:gd name="T24" fmla="*/ 41 w 71"/>
                <a:gd name="T25" fmla="*/ 59 h 65"/>
                <a:gd name="T26" fmla="*/ 33 w 71"/>
                <a:gd name="T27" fmla="*/ 61 h 65"/>
                <a:gd name="T28" fmla="*/ 23 w 71"/>
                <a:gd name="T29" fmla="*/ 63 h 65"/>
                <a:gd name="T30" fmla="*/ 12 w 71"/>
                <a:gd name="T31" fmla="*/ 61 h 65"/>
                <a:gd name="T32" fmla="*/ 0 w 71"/>
                <a:gd name="T33" fmla="*/ 55 h 65"/>
                <a:gd name="T34" fmla="*/ 0 w 71"/>
                <a:gd name="T35" fmla="*/ 57 h 65"/>
                <a:gd name="T36" fmla="*/ 0 w 71"/>
                <a:gd name="T37" fmla="*/ 59 h 65"/>
                <a:gd name="T38" fmla="*/ 12 w 71"/>
                <a:gd name="T39" fmla="*/ 63 h 65"/>
                <a:gd name="T40" fmla="*/ 23 w 71"/>
                <a:gd name="T41" fmla="*/ 65 h 65"/>
                <a:gd name="T42" fmla="*/ 33 w 71"/>
                <a:gd name="T43" fmla="*/ 63 h 65"/>
                <a:gd name="T44" fmla="*/ 43 w 71"/>
                <a:gd name="T45" fmla="*/ 61 h 65"/>
                <a:gd name="T46" fmla="*/ 50 w 71"/>
                <a:gd name="T47" fmla="*/ 57 h 65"/>
                <a:gd name="T48" fmla="*/ 56 w 71"/>
                <a:gd name="T49" fmla="*/ 52 h 65"/>
                <a:gd name="T50" fmla="*/ 62 w 71"/>
                <a:gd name="T51" fmla="*/ 44 h 65"/>
                <a:gd name="T52" fmla="*/ 68 w 71"/>
                <a:gd name="T53" fmla="*/ 36 h 65"/>
                <a:gd name="T54" fmla="*/ 70 w 71"/>
                <a:gd name="T55" fmla="*/ 29 h 65"/>
                <a:gd name="T56" fmla="*/ 71 w 71"/>
                <a:gd name="T57" fmla="*/ 19 h 6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1"/>
                <a:gd name="T88" fmla="*/ 0 h 65"/>
                <a:gd name="T89" fmla="*/ 71 w 71"/>
                <a:gd name="T90" fmla="*/ 65 h 6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1" h="65">
                  <a:moveTo>
                    <a:pt x="71" y="19"/>
                  </a:moveTo>
                  <a:lnTo>
                    <a:pt x="70" y="9"/>
                  </a:lnTo>
                  <a:lnTo>
                    <a:pt x="68" y="2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8" y="9"/>
                  </a:lnTo>
                  <a:lnTo>
                    <a:pt x="68" y="19"/>
                  </a:lnTo>
                  <a:lnTo>
                    <a:pt x="68" y="27"/>
                  </a:lnTo>
                  <a:lnTo>
                    <a:pt x="66" y="36"/>
                  </a:lnTo>
                  <a:lnTo>
                    <a:pt x="60" y="44"/>
                  </a:lnTo>
                  <a:lnTo>
                    <a:pt x="56" y="50"/>
                  </a:lnTo>
                  <a:lnTo>
                    <a:pt x="48" y="55"/>
                  </a:lnTo>
                  <a:lnTo>
                    <a:pt x="41" y="59"/>
                  </a:lnTo>
                  <a:lnTo>
                    <a:pt x="33" y="61"/>
                  </a:lnTo>
                  <a:lnTo>
                    <a:pt x="23" y="63"/>
                  </a:lnTo>
                  <a:lnTo>
                    <a:pt x="12" y="61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12" y="63"/>
                  </a:lnTo>
                  <a:lnTo>
                    <a:pt x="23" y="65"/>
                  </a:lnTo>
                  <a:lnTo>
                    <a:pt x="33" y="63"/>
                  </a:lnTo>
                  <a:lnTo>
                    <a:pt x="43" y="61"/>
                  </a:lnTo>
                  <a:lnTo>
                    <a:pt x="50" y="57"/>
                  </a:lnTo>
                  <a:lnTo>
                    <a:pt x="56" y="52"/>
                  </a:lnTo>
                  <a:lnTo>
                    <a:pt x="62" y="44"/>
                  </a:lnTo>
                  <a:lnTo>
                    <a:pt x="68" y="36"/>
                  </a:lnTo>
                  <a:lnTo>
                    <a:pt x="70" y="29"/>
                  </a:lnTo>
                  <a:lnTo>
                    <a:pt x="71" y="19"/>
                  </a:lnTo>
                  <a:close/>
                </a:path>
              </a:pathLst>
            </a:custGeom>
            <a:solidFill>
              <a:srgbClr val="E46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71" name="Freeform 148">
              <a:extLst>
                <a:ext uri="{FF2B5EF4-FFF2-40B4-BE49-F238E27FC236}">
                  <a16:creationId xmlns:a16="http://schemas.microsoft.com/office/drawing/2014/main" id="{827D0AC1-2433-14E2-8E55-D8AC6A0BA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90"/>
              <a:ext cx="70" cy="63"/>
            </a:xfrm>
            <a:custGeom>
              <a:avLst/>
              <a:gdLst>
                <a:gd name="T0" fmla="*/ 70 w 70"/>
                <a:gd name="T1" fmla="*/ 19 h 63"/>
                <a:gd name="T2" fmla="*/ 68 w 70"/>
                <a:gd name="T3" fmla="*/ 9 h 63"/>
                <a:gd name="T4" fmla="*/ 66 w 70"/>
                <a:gd name="T5" fmla="*/ 0 h 63"/>
                <a:gd name="T6" fmla="*/ 64 w 70"/>
                <a:gd name="T7" fmla="*/ 0 h 63"/>
                <a:gd name="T8" fmla="*/ 62 w 70"/>
                <a:gd name="T9" fmla="*/ 0 h 63"/>
                <a:gd name="T10" fmla="*/ 66 w 70"/>
                <a:gd name="T11" fmla="*/ 9 h 63"/>
                <a:gd name="T12" fmla="*/ 68 w 70"/>
                <a:gd name="T13" fmla="*/ 19 h 63"/>
                <a:gd name="T14" fmla="*/ 66 w 70"/>
                <a:gd name="T15" fmla="*/ 27 h 63"/>
                <a:gd name="T16" fmla="*/ 64 w 70"/>
                <a:gd name="T17" fmla="*/ 34 h 63"/>
                <a:gd name="T18" fmla="*/ 60 w 70"/>
                <a:gd name="T19" fmla="*/ 42 h 63"/>
                <a:gd name="T20" fmla="*/ 54 w 70"/>
                <a:gd name="T21" fmla="*/ 50 h 63"/>
                <a:gd name="T22" fmla="*/ 48 w 70"/>
                <a:gd name="T23" fmla="*/ 54 h 63"/>
                <a:gd name="T24" fmla="*/ 41 w 70"/>
                <a:gd name="T25" fmla="*/ 57 h 63"/>
                <a:gd name="T26" fmla="*/ 33 w 70"/>
                <a:gd name="T27" fmla="*/ 61 h 63"/>
                <a:gd name="T28" fmla="*/ 23 w 70"/>
                <a:gd name="T29" fmla="*/ 61 h 63"/>
                <a:gd name="T30" fmla="*/ 18 w 70"/>
                <a:gd name="T31" fmla="*/ 61 h 63"/>
                <a:gd name="T32" fmla="*/ 12 w 70"/>
                <a:gd name="T33" fmla="*/ 59 h 63"/>
                <a:gd name="T34" fmla="*/ 6 w 70"/>
                <a:gd name="T35" fmla="*/ 57 h 63"/>
                <a:gd name="T36" fmla="*/ 0 w 70"/>
                <a:gd name="T37" fmla="*/ 54 h 63"/>
                <a:gd name="T38" fmla="*/ 0 w 70"/>
                <a:gd name="T39" fmla="*/ 55 h 63"/>
                <a:gd name="T40" fmla="*/ 0 w 70"/>
                <a:gd name="T41" fmla="*/ 57 h 63"/>
                <a:gd name="T42" fmla="*/ 12 w 70"/>
                <a:gd name="T43" fmla="*/ 61 h 63"/>
                <a:gd name="T44" fmla="*/ 23 w 70"/>
                <a:gd name="T45" fmla="*/ 63 h 63"/>
                <a:gd name="T46" fmla="*/ 33 w 70"/>
                <a:gd name="T47" fmla="*/ 63 h 63"/>
                <a:gd name="T48" fmla="*/ 43 w 70"/>
                <a:gd name="T49" fmla="*/ 59 h 63"/>
                <a:gd name="T50" fmla="*/ 50 w 70"/>
                <a:gd name="T51" fmla="*/ 55 h 63"/>
                <a:gd name="T52" fmla="*/ 56 w 70"/>
                <a:gd name="T53" fmla="*/ 50 h 63"/>
                <a:gd name="T54" fmla="*/ 62 w 70"/>
                <a:gd name="T55" fmla="*/ 44 h 63"/>
                <a:gd name="T56" fmla="*/ 66 w 70"/>
                <a:gd name="T57" fmla="*/ 36 h 63"/>
                <a:gd name="T58" fmla="*/ 68 w 70"/>
                <a:gd name="T59" fmla="*/ 29 h 63"/>
                <a:gd name="T60" fmla="*/ 70 w 70"/>
                <a:gd name="T61" fmla="*/ 19 h 6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0"/>
                <a:gd name="T94" fmla="*/ 0 h 63"/>
                <a:gd name="T95" fmla="*/ 70 w 70"/>
                <a:gd name="T96" fmla="*/ 63 h 6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0" h="63">
                  <a:moveTo>
                    <a:pt x="70" y="19"/>
                  </a:moveTo>
                  <a:lnTo>
                    <a:pt x="68" y="9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6" y="9"/>
                  </a:lnTo>
                  <a:lnTo>
                    <a:pt x="68" y="19"/>
                  </a:lnTo>
                  <a:lnTo>
                    <a:pt x="66" y="27"/>
                  </a:lnTo>
                  <a:lnTo>
                    <a:pt x="64" y="34"/>
                  </a:lnTo>
                  <a:lnTo>
                    <a:pt x="60" y="42"/>
                  </a:lnTo>
                  <a:lnTo>
                    <a:pt x="54" y="50"/>
                  </a:lnTo>
                  <a:lnTo>
                    <a:pt x="48" y="54"/>
                  </a:lnTo>
                  <a:lnTo>
                    <a:pt x="41" y="57"/>
                  </a:lnTo>
                  <a:lnTo>
                    <a:pt x="33" y="61"/>
                  </a:lnTo>
                  <a:lnTo>
                    <a:pt x="23" y="61"/>
                  </a:lnTo>
                  <a:lnTo>
                    <a:pt x="18" y="61"/>
                  </a:lnTo>
                  <a:lnTo>
                    <a:pt x="12" y="59"/>
                  </a:lnTo>
                  <a:lnTo>
                    <a:pt x="6" y="57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2" y="61"/>
                  </a:lnTo>
                  <a:lnTo>
                    <a:pt x="23" y="63"/>
                  </a:lnTo>
                  <a:lnTo>
                    <a:pt x="33" y="63"/>
                  </a:lnTo>
                  <a:lnTo>
                    <a:pt x="43" y="59"/>
                  </a:lnTo>
                  <a:lnTo>
                    <a:pt x="50" y="55"/>
                  </a:lnTo>
                  <a:lnTo>
                    <a:pt x="56" y="50"/>
                  </a:lnTo>
                  <a:lnTo>
                    <a:pt x="62" y="44"/>
                  </a:lnTo>
                  <a:lnTo>
                    <a:pt x="66" y="36"/>
                  </a:lnTo>
                  <a:lnTo>
                    <a:pt x="68" y="29"/>
                  </a:lnTo>
                  <a:lnTo>
                    <a:pt x="70" y="19"/>
                  </a:lnTo>
                  <a:close/>
                </a:path>
              </a:pathLst>
            </a:custGeom>
            <a:solidFill>
              <a:srgbClr val="E56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72" name="Freeform 149">
              <a:extLst>
                <a:ext uri="{FF2B5EF4-FFF2-40B4-BE49-F238E27FC236}">
                  <a16:creationId xmlns:a16="http://schemas.microsoft.com/office/drawing/2014/main" id="{BF45F035-6DFE-B813-926D-F16993D72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90"/>
              <a:ext cx="68" cy="63"/>
            </a:xfrm>
            <a:custGeom>
              <a:avLst/>
              <a:gdLst>
                <a:gd name="T0" fmla="*/ 68 w 68"/>
                <a:gd name="T1" fmla="*/ 19 h 63"/>
                <a:gd name="T2" fmla="*/ 68 w 68"/>
                <a:gd name="T3" fmla="*/ 9 h 63"/>
                <a:gd name="T4" fmla="*/ 64 w 68"/>
                <a:gd name="T5" fmla="*/ 0 h 63"/>
                <a:gd name="T6" fmla="*/ 62 w 68"/>
                <a:gd name="T7" fmla="*/ 0 h 63"/>
                <a:gd name="T8" fmla="*/ 62 w 68"/>
                <a:gd name="T9" fmla="*/ 0 h 63"/>
                <a:gd name="T10" fmla="*/ 64 w 68"/>
                <a:gd name="T11" fmla="*/ 9 h 63"/>
                <a:gd name="T12" fmla="*/ 66 w 68"/>
                <a:gd name="T13" fmla="*/ 19 h 63"/>
                <a:gd name="T14" fmla="*/ 66 w 68"/>
                <a:gd name="T15" fmla="*/ 27 h 63"/>
                <a:gd name="T16" fmla="*/ 62 w 68"/>
                <a:gd name="T17" fmla="*/ 34 h 63"/>
                <a:gd name="T18" fmla="*/ 58 w 68"/>
                <a:gd name="T19" fmla="*/ 42 h 63"/>
                <a:gd name="T20" fmla="*/ 54 w 68"/>
                <a:gd name="T21" fmla="*/ 48 h 63"/>
                <a:gd name="T22" fmla="*/ 48 w 68"/>
                <a:gd name="T23" fmla="*/ 54 h 63"/>
                <a:gd name="T24" fmla="*/ 41 w 68"/>
                <a:gd name="T25" fmla="*/ 57 h 63"/>
                <a:gd name="T26" fmla="*/ 33 w 68"/>
                <a:gd name="T27" fmla="*/ 59 h 63"/>
                <a:gd name="T28" fmla="*/ 23 w 68"/>
                <a:gd name="T29" fmla="*/ 59 h 63"/>
                <a:gd name="T30" fmla="*/ 18 w 68"/>
                <a:gd name="T31" fmla="*/ 59 h 63"/>
                <a:gd name="T32" fmla="*/ 12 w 68"/>
                <a:gd name="T33" fmla="*/ 57 h 63"/>
                <a:gd name="T34" fmla="*/ 6 w 68"/>
                <a:gd name="T35" fmla="*/ 55 h 63"/>
                <a:gd name="T36" fmla="*/ 0 w 68"/>
                <a:gd name="T37" fmla="*/ 52 h 63"/>
                <a:gd name="T38" fmla="*/ 0 w 68"/>
                <a:gd name="T39" fmla="*/ 54 h 63"/>
                <a:gd name="T40" fmla="*/ 0 w 68"/>
                <a:gd name="T41" fmla="*/ 55 h 63"/>
                <a:gd name="T42" fmla="*/ 12 w 68"/>
                <a:gd name="T43" fmla="*/ 61 h 63"/>
                <a:gd name="T44" fmla="*/ 23 w 68"/>
                <a:gd name="T45" fmla="*/ 63 h 63"/>
                <a:gd name="T46" fmla="*/ 33 w 68"/>
                <a:gd name="T47" fmla="*/ 61 h 63"/>
                <a:gd name="T48" fmla="*/ 41 w 68"/>
                <a:gd name="T49" fmla="*/ 59 h 63"/>
                <a:gd name="T50" fmla="*/ 48 w 68"/>
                <a:gd name="T51" fmla="*/ 55 h 63"/>
                <a:gd name="T52" fmla="*/ 56 w 68"/>
                <a:gd name="T53" fmla="*/ 50 h 63"/>
                <a:gd name="T54" fmla="*/ 60 w 68"/>
                <a:gd name="T55" fmla="*/ 44 h 63"/>
                <a:gd name="T56" fmla="*/ 66 w 68"/>
                <a:gd name="T57" fmla="*/ 36 h 63"/>
                <a:gd name="T58" fmla="*/ 68 w 68"/>
                <a:gd name="T59" fmla="*/ 27 h 63"/>
                <a:gd name="T60" fmla="*/ 68 w 68"/>
                <a:gd name="T61" fmla="*/ 19 h 6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8"/>
                <a:gd name="T94" fmla="*/ 0 h 63"/>
                <a:gd name="T95" fmla="*/ 68 w 68"/>
                <a:gd name="T96" fmla="*/ 63 h 6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8" h="63">
                  <a:moveTo>
                    <a:pt x="68" y="19"/>
                  </a:moveTo>
                  <a:lnTo>
                    <a:pt x="68" y="9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4" y="9"/>
                  </a:lnTo>
                  <a:lnTo>
                    <a:pt x="66" y="19"/>
                  </a:lnTo>
                  <a:lnTo>
                    <a:pt x="66" y="27"/>
                  </a:lnTo>
                  <a:lnTo>
                    <a:pt x="62" y="34"/>
                  </a:lnTo>
                  <a:lnTo>
                    <a:pt x="58" y="42"/>
                  </a:lnTo>
                  <a:lnTo>
                    <a:pt x="54" y="48"/>
                  </a:lnTo>
                  <a:lnTo>
                    <a:pt x="48" y="54"/>
                  </a:lnTo>
                  <a:lnTo>
                    <a:pt x="41" y="57"/>
                  </a:lnTo>
                  <a:lnTo>
                    <a:pt x="33" y="59"/>
                  </a:lnTo>
                  <a:lnTo>
                    <a:pt x="23" y="59"/>
                  </a:lnTo>
                  <a:lnTo>
                    <a:pt x="18" y="59"/>
                  </a:lnTo>
                  <a:lnTo>
                    <a:pt x="12" y="57"/>
                  </a:lnTo>
                  <a:lnTo>
                    <a:pt x="6" y="55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12" y="61"/>
                  </a:lnTo>
                  <a:lnTo>
                    <a:pt x="23" y="63"/>
                  </a:lnTo>
                  <a:lnTo>
                    <a:pt x="33" y="61"/>
                  </a:lnTo>
                  <a:lnTo>
                    <a:pt x="41" y="59"/>
                  </a:lnTo>
                  <a:lnTo>
                    <a:pt x="48" y="55"/>
                  </a:lnTo>
                  <a:lnTo>
                    <a:pt x="56" y="50"/>
                  </a:lnTo>
                  <a:lnTo>
                    <a:pt x="60" y="44"/>
                  </a:lnTo>
                  <a:lnTo>
                    <a:pt x="66" y="36"/>
                  </a:lnTo>
                  <a:lnTo>
                    <a:pt x="68" y="27"/>
                  </a:lnTo>
                  <a:lnTo>
                    <a:pt x="68" y="19"/>
                  </a:lnTo>
                  <a:close/>
                </a:path>
              </a:pathLst>
            </a:custGeom>
            <a:solidFill>
              <a:srgbClr val="E56C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73" name="Freeform 150">
              <a:extLst>
                <a:ext uri="{FF2B5EF4-FFF2-40B4-BE49-F238E27FC236}">
                  <a16:creationId xmlns:a16="http://schemas.microsoft.com/office/drawing/2014/main" id="{6659635F-1A1B-851B-27F8-B6367876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90"/>
              <a:ext cx="68" cy="61"/>
            </a:xfrm>
            <a:custGeom>
              <a:avLst/>
              <a:gdLst>
                <a:gd name="T0" fmla="*/ 68 w 68"/>
                <a:gd name="T1" fmla="*/ 19 h 61"/>
                <a:gd name="T2" fmla="*/ 66 w 68"/>
                <a:gd name="T3" fmla="*/ 9 h 61"/>
                <a:gd name="T4" fmla="*/ 62 w 68"/>
                <a:gd name="T5" fmla="*/ 0 h 61"/>
                <a:gd name="T6" fmla="*/ 62 w 68"/>
                <a:gd name="T7" fmla="*/ 0 h 61"/>
                <a:gd name="T8" fmla="*/ 60 w 68"/>
                <a:gd name="T9" fmla="*/ 0 h 61"/>
                <a:gd name="T10" fmla="*/ 64 w 68"/>
                <a:gd name="T11" fmla="*/ 7 h 61"/>
                <a:gd name="T12" fmla="*/ 66 w 68"/>
                <a:gd name="T13" fmla="*/ 19 h 61"/>
                <a:gd name="T14" fmla="*/ 64 w 68"/>
                <a:gd name="T15" fmla="*/ 27 h 61"/>
                <a:gd name="T16" fmla="*/ 62 w 68"/>
                <a:gd name="T17" fmla="*/ 34 h 61"/>
                <a:gd name="T18" fmla="*/ 58 w 68"/>
                <a:gd name="T19" fmla="*/ 42 h 61"/>
                <a:gd name="T20" fmla="*/ 52 w 68"/>
                <a:gd name="T21" fmla="*/ 48 h 61"/>
                <a:gd name="T22" fmla="*/ 47 w 68"/>
                <a:gd name="T23" fmla="*/ 52 h 61"/>
                <a:gd name="T24" fmla="*/ 41 w 68"/>
                <a:gd name="T25" fmla="*/ 55 h 61"/>
                <a:gd name="T26" fmla="*/ 33 w 68"/>
                <a:gd name="T27" fmla="*/ 57 h 61"/>
                <a:gd name="T28" fmla="*/ 23 w 68"/>
                <a:gd name="T29" fmla="*/ 59 h 61"/>
                <a:gd name="T30" fmla="*/ 18 w 68"/>
                <a:gd name="T31" fmla="*/ 59 h 61"/>
                <a:gd name="T32" fmla="*/ 12 w 68"/>
                <a:gd name="T33" fmla="*/ 57 h 61"/>
                <a:gd name="T34" fmla="*/ 4 w 68"/>
                <a:gd name="T35" fmla="*/ 54 h 61"/>
                <a:gd name="T36" fmla="*/ 0 w 68"/>
                <a:gd name="T37" fmla="*/ 52 h 61"/>
                <a:gd name="T38" fmla="*/ 0 w 68"/>
                <a:gd name="T39" fmla="*/ 52 h 61"/>
                <a:gd name="T40" fmla="*/ 0 w 68"/>
                <a:gd name="T41" fmla="*/ 54 h 61"/>
                <a:gd name="T42" fmla="*/ 6 w 68"/>
                <a:gd name="T43" fmla="*/ 57 h 61"/>
                <a:gd name="T44" fmla="*/ 12 w 68"/>
                <a:gd name="T45" fmla="*/ 59 h 61"/>
                <a:gd name="T46" fmla="*/ 18 w 68"/>
                <a:gd name="T47" fmla="*/ 61 h 61"/>
                <a:gd name="T48" fmla="*/ 23 w 68"/>
                <a:gd name="T49" fmla="*/ 61 h 61"/>
                <a:gd name="T50" fmla="*/ 33 w 68"/>
                <a:gd name="T51" fmla="*/ 61 h 61"/>
                <a:gd name="T52" fmla="*/ 41 w 68"/>
                <a:gd name="T53" fmla="*/ 57 h 61"/>
                <a:gd name="T54" fmla="*/ 48 w 68"/>
                <a:gd name="T55" fmla="*/ 54 h 61"/>
                <a:gd name="T56" fmla="*/ 54 w 68"/>
                <a:gd name="T57" fmla="*/ 50 h 61"/>
                <a:gd name="T58" fmla="*/ 60 w 68"/>
                <a:gd name="T59" fmla="*/ 42 h 61"/>
                <a:gd name="T60" fmla="*/ 64 w 68"/>
                <a:gd name="T61" fmla="*/ 34 h 61"/>
                <a:gd name="T62" fmla="*/ 66 w 68"/>
                <a:gd name="T63" fmla="*/ 27 h 61"/>
                <a:gd name="T64" fmla="*/ 68 w 68"/>
                <a:gd name="T65" fmla="*/ 19 h 6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8"/>
                <a:gd name="T100" fmla="*/ 0 h 61"/>
                <a:gd name="T101" fmla="*/ 68 w 68"/>
                <a:gd name="T102" fmla="*/ 61 h 6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8" h="61">
                  <a:moveTo>
                    <a:pt x="68" y="19"/>
                  </a:moveTo>
                  <a:lnTo>
                    <a:pt x="66" y="9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64" y="7"/>
                  </a:lnTo>
                  <a:lnTo>
                    <a:pt x="66" y="19"/>
                  </a:lnTo>
                  <a:lnTo>
                    <a:pt x="64" y="27"/>
                  </a:lnTo>
                  <a:lnTo>
                    <a:pt x="62" y="34"/>
                  </a:lnTo>
                  <a:lnTo>
                    <a:pt x="58" y="42"/>
                  </a:lnTo>
                  <a:lnTo>
                    <a:pt x="52" y="48"/>
                  </a:lnTo>
                  <a:lnTo>
                    <a:pt x="47" y="52"/>
                  </a:lnTo>
                  <a:lnTo>
                    <a:pt x="41" y="55"/>
                  </a:lnTo>
                  <a:lnTo>
                    <a:pt x="33" y="57"/>
                  </a:lnTo>
                  <a:lnTo>
                    <a:pt x="23" y="59"/>
                  </a:lnTo>
                  <a:lnTo>
                    <a:pt x="18" y="59"/>
                  </a:lnTo>
                  <a:lnTo>
                    <a:pt x="12" y="57"/>
                  </a:lnTo>
                  <a:lnTo>
                    <a:pt x="4" y="54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6" y="57"/>
                  </a:lnTo>
                  <a:lnTo>
                    <a:pt x="12" y="59"/>
                  </a:lnTo>
                  <a:lnTo>
                    <a:pt x="18" y="61"/>
                  </a:lnTo>
                  <a:lnTo>
                    <a:pt x="23" y="61"/>
                  </a:lnTo>
                  <a:lnTo>
                    <a:pt x="33" y="61"/>
                  </a:lnTo>
                  <a:lnTo>
                    <a:pt x="41" y="57"/>
                  </a:lnTo>
                  <a:lnTo>
                    <a:pt x="48" y="54"/>
                  </a:lnTo>
                  <a:lnTo>
                    <a:pt x="54" y="50"/>
                  </a:lnTo>
                  <a:lnTo>
                    <a:pt x="60" y="42"/>
                  </a:lnTo>
                  <a:lnTo>
                    <a:pt x="64" y="34"/>
                  </a:lnTo>
                  <a:lnTo>
                    <a:pt x="66" y="27"/>
                  </a:lnTo>
                  <a:lnTo>
                    <a:pt x="68" y="19"/>
                  </a:lnTo>
                  <a:close/>
                </a:path>
              </a:pathLst>
            </a:custGeom>
            <a:solidFill>
              <a:srgbClr val="E66F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74" name="Freeform 151">
              <a:extLst>
                <a:ext uri="{FF2B5EF4-FFF2-40B4-BE49-F238E27FC236}">
                  <a16:creationId xmlns:a16="http://schemas.microsoft.com/office/drawing/2014/main" id="{87822B7F-FDBB-3555-8A63-0502F83D7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88"/>
              <a:ext cx="66" cy="61"/>
            </a:xfrm>
            <a:custGeom>
              <a:avLst/>
              <a:gdLst>
                <a:gd name="T0" fmla="*/ 66 w 66"/>
                <a:gd name="T1" fmla="*/ 21 h 61"/>
                <a:gd name="T2" fmla="*/ 64 w 66"/>
                <a:gd name="T3" fmla="*/ 11 h 61"/>
                <a:gd name="T4" fmla="*/ 62 w 66"/>
                <a:gd name="T5" fmla="*/ 2 h 61"/>
                <a:gd name="T6" fmla="*/ 60 w 66"/>
                <a:gd name="T7" fmla="*/ 2 h 61"/>
                <a:gd name="T8" fmla="*/ 58 w 66"/>
                <a:gd name="T9" fmla="*/ 0 h 61"/>
                <a:gd name="T10" fmla="*/ 62 w 66"/>
                <a:gd name="T11" fmla="*/ 9 h 61"/>
                <a:gd name="T12" fmla="*/ 64 w 66"/>
                <a:gd name="T13" fmla="*/ 21 h 61"/>
                <a:gd name="T14" fmla="*/ 64 w 66"/>
                <a:gd name="T15" fmla="*/ 29 h 61"/>
                <a:gd name="T16" fmla="*/ 60 w 66"/>
                <a:gd name="T17" fmla="*/ 36 h 61"/>
                <a:gd name="T18" fmla="*/ 56 w 66"/>
                <a:gd name="T19" fmla="*/ 42 h 61"/>
                <a:gd name="T20" fmla="*/ 52 w 66"/>
                <a:gd name="T21" fmla="*/ 48 h 61"/>
                <a:gd name="T22" fmla="*/ 47 w 66"/>
                <a:gd name="T23" fmla="*/ 54 h 61"/>
                <a:gd name="T24" fmla="*/ 39 w 66"/>
                <a:gd name="T25" fmla="*/ 57 h 61"/>
                <a:gd name="T26" fmla="*/ 33 w 66"/>
                <a:gd name="T27" fmla="*/ 59 h 61"/>
                <a:gd name="T28" fmla="*/ 23 w 66"/>
                <a:gd name="T29" fmla="*/ 59 h 61"/>
                <a:gd name="T30" fmla="*/ 18 w 66"/>
                <a:gd name="T31" fmla="*/ 59 h 61"/>
                <a:gd name="T32" fmla="*/ 12 w 66"/>
                <a:gd name="T33" fmla="*/ 57 h 61"/>
                <a:gd name="T34" fmla="*/ 4 w 66"/>
                <a:gd name="T35" fmla="*/ 56 h 61"/>
                <a:gd name="T36" fmla="*/ 0 w 66"/>
                <a:gd name="T37" fmla="*/ 52 h 61"/>
                <a:gd name="T38" fmla="*/ 0 w 66"/>
                <a:gd name="T39" fmla="*/ 54 h 61"/>
                <a:gd name="T40" fmla="*/ 0 w 66"/>
                <a:gd name="T41" fmla="*/ 54 h 61"/>
                <a:gd name="T42" fmla="*/ 6 w 66"/>
                <a:gd name="T43" fmla="*/ 57 h 61"/>
                <a:gd name="T44" fmla="*/ 12 w 66"/>
                <a:gd name="T45" fmla="*/ 59 h 61"/>
                <a:gd name="T46" fmla="*/ 18 w 66"/>
                <a:gd name="T47" fmla="*/ 61 h 61"/>
                <a:gd name="T48" fmla="*/ 23 w 66"/>
                <a:gd name="T49" fmla="*/ 61 h 61"/>
                <a:gd name="T50" fmla="*/ 33 w 66"/>
                <a:gd name="T51" fmla="*/ 61 h 61"/>
                <a:gd name="T52" fmla="*/ 41 w 66"/>
                <a:gd name="T53" fmla="*/ 59 h 61"/>
                <a:gd name="T54" fmla="*/ 48 w 66"/>
                <a:gd name="T55" fmla="*/ 56 h 61"/>
                <a:gd name="T56" fmla="*/ 54 w 66"/>
                <a:gd name="T57" fmla="*/ 50 h 61"/>
                <a:gd name="T58" fmla="*/ 58 w 66"/>
                <a:gd name="T59" fmla="*/ 44 h 61"/>
                <a:gd name="T60" fmla="*/ 62 w 66"/>
                <a:gd name="T61" fmla="*/ 36 h 61"/>
                <a:gd name="T62" fmla="*/ 66 w 66"/>
                <a:gd name="T63" fmla="*/ 29 h 61"/>
                <a:gd name="T64" fmla="*/ 66 w 66"/>
                <a:gd name="T65" fmla="*/ 21 h 6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6"/>
                <a:gd name="T100" fmla="*/ 0 h 61"/>
                <a:gd name="T101" fmla="*/ 66 w 66"/>
                <a:gd name="T102" fmla="*/ 61 h 6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6" h="61">
                  <a:moveTo>
                    <a:pt x="66" y="21"/>
                  </a:moveTo>
                  <a:lnTo>
                    <a:pt x="64" y="11"/>
                  </a:lnTo>
                  <a:lnTo>
                    <a:pt x="62" y="2"/>
                  </a:lnTo>
                  <a:lnTo>
                    <a:pt x="60" y="2"/>
                  </a:lnTo>
                  <a:lnTo>
                    <a:pt x="58" y="0"/>
                  </a:lnTo>
                  <a:lnTo>
                    <a:pt x="62" y="9"/>
                  </a:lnTo>
                  <a:lnTo>
                    <a:pt x="64" y="21"/>
                  </a:lnTo>
                  <a:lnTo>
                    <a:pt x="64" y="29"/>
                  </a:lnTo>
                  <a:lnTo>
                    <a:pt x="60" y="36"/>
                  </a:lnTo>
                  <a:lnTo>
                    <a:pt x="56" y="42"/>
                  </a:lnTo>
                  <a:lnTo>
                    <a:pt x="52" y="48"/>
                  </a:lnTo>
                  <a:lnTo>
                    <a:pt x="47" y="54"/>
                  </a:lnTo>
                  <a:lnTo>
                    <a:pt x="39" y="57"/>
                  </a:lnTo>
                  <a:lnTo>
                    <a:pt x="33" y="59"/>
                  </a:lnTo>
                  <a:lnTo>
                    <a:pt x="23" y="59"/>
                  </a:lnTo>
                  <a:lnTo>
                    <a:pt x="18" y="59"/>
                  </a:lnTo>
                  <a:lnTo>
                    <a:pt x="12" y="57"/>
                  </a:lnTo>
                  <a:lnTo>
                    <a:pt x="4" y="56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6" y="57"/>
                  </a:lnTo>
                  <a:lnTo>
                    <a:pt x="12" y="59"/>
                  </a:lnTo>
                  <a:lnTo>
                    <a:pt x="18" y="61"/>
                  </a:lnTo>
                  <a:lnTo>
                    <a:pt x="23" y="61"/>
                  </a:lnTo>
                  <a:lnTo>
                    <a:pt x="33" y="61"/>
                  </a:lnTo>
                  <a:lnTo>
                    <a:pt x="41" y="59"/>
                  </a:lnTo>
                  <a:lnTo>
                    <a:pt x="48" y="56"/>
                  </a:lnTo>
                  <a:lnTo>
                    <a:pt x="54" y="50"/>
                  </a:lnTo>
                  <a:lnTo>
                    <a:pt x="58" y="44"/>
                  </a:lnTo>
                  <a:lnTo>
                    <a:pt x="62" y="36"/>
                  </a:lnTo>
                  <a:lnTo>
                    <a:pt x="66" y="29"/>
                  </a:lnTo>
                  <a:lnTo>
                    <a:pt x="66" y="21"/>
                  </a:lnTo>
                  <a:close/>
                </a:path>
              </a:pathLst>
            </a:custGeom>
            <a:solidFill>
              <a:srgbClr val="E67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75" name="Freeform 152">
              <a:extLst>
                <a:ext uri="{FF2B5EF4-FFF2-40B4-BE49-F238E27FC236}">
                  <a16:creationId xmlns:a16="http://schemas.microsoft.com/office/drawing/2014/main" id="{E0F1B3FD-F471-D587-69E2-558FABCEC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88"/>
              <a:ext cx="66" cy="61"/>
            </a:xfrm>
            <a:custGeom>
              <a:avLst/>
              <a:gdLst>
                <a:gd name="T0" fmla="*/ 66 w 66"/>
                <a:gd name="T1" fmla="*/ 21 h 61"/>
                <a:gd name="T2" fmla="*/ 64 w 66"/>
                <a:gd name="T3" fmla="*/ 9 h 61"/>
                <a:gd name="T4" fmla="*/ 60 w 66"/>
                <a:gd name="T5" fmla="*/ 2 h 61"/>
                <a:gd name="T6" fmla="*/ 58 w 66"/>
                <a:gd name="T7" fmla="*/ 0 h 61"/>
                <a:gd name="T8" fmla="*/ 56 w 66"/>
                <a:gd name="T9" fmla="*/ 0 h 61"/>
                <a:gd name="T10" fmla="*/ 62 w 66"/>
                <a:gd name="T11" fmla="*/ 9 h 61"/>
                <a:gd name="T12" fmla="*/ 62 w 66"/>
                <a:gd name="T13" fmla="*/ 21 h 61"/>
                <a:gd name="T14" fmla="*/ 62 w 66"/>
                <a:gd name="T15" fmla="*/ 29 h 61"/>
                <a:gd name="T16" fmla="*/ 60 w 66"/>
                <a:gd name="T17" fmla="*/ 36 h 61"/>
                <a:gd name="T18" fmla="*/ 56 w 66"/>
                <a:gd name="T19" fmla="*/ 42 h 61"/>
                <a:gd name="T20" fmla="*/ 52 w 66"/>
                <a:gd name="T21" fmla="*/ 48 h 61"/>
                <a:gd name="T22" fmla="*/ 47 w 66"/>
                <a:gd name="T23" fmla="*/ 52 h 61"/>
                <a:gd name="T24" fmla="*/ 39 w 66"/>
                <a:gd name="T25" fmla="*/ 56 h 61"/>
                <a:gd name="T26" fmla="*/ 31 w 66"/>
                <a:gd name="T27" fmla="*/ 57 h 61"/>
                <a:gd name="T28" fmla="*/ 23 w 66"/>
                <a:gd name="T29" fmla="*/ 59 h 61"/>
                <a:gd name="T30" fmla="*/ 18 w 66"/>
                <a:gd name="T31" fmla="*/ 57 h 61"/>
                <a:gd name="T32" fmla="*/ 10 w 66"/>
                <a:gd name="T33" fmla="*/ 56 h 61"/>
                <a:gd name="T34" fmla="*/ 4 w 66"/>
                <a:gd name="T35" fmla="*/ 54 h 61"/>
                <a:gd name="T36" fmla="*/ 0 w 66"/>
                <a:gd name="T37" fmla="*/ 50 h 61"/>
                <a:gd name="T38" fmla="*/ 0 w 66"/>
                <a:gd name="T39" fmla="*/ 52 h 61"/>
                <a:gd name="T40" fmla="*/ 0 w 66"/>
                <a:gd name="T41" fmla="*/ 54 h 61"/>
                <a:gd name="T42" fmla="*/ 4 w 66"/>
                <a:gd name="T43" fmla="*/ 56 h 61"/>
                <a:gd name="T44" fmla="*/ 12 w 66"/>
                <a:gd name="T45" fmla="*/ 59 h 61"/>
                <a:gd name="T46" fmla="*/ 18 w 66"/>
                <a:gd name="T47" fmla="*/ 61 h 61"/>
                <a:gd name="T48" fmla="*/ 23 w 66"/>
                <a:gd name="T49" fmla="*/ 61 h 61"/>
                <a:gd name="T50" fmla="*/ 33 w 66"/>
                <a:gd name="T51" fmla="*/ 59 h 61"/>
                <a:gd name="T52" fmla="*/ 41 w 66"/>
                <a:gd name="T53" fmla="*/ 57 h 61"/>
                <a:gd name="T54" fmla="*/ 47 w 66"/>
                <a:gd name="T55" fmla="*/ 54 h 61"/>
                <a:gd name="T56" fmla="*/ 52 w 66"/>
                <a:gd name="T57" fmla="*/ 50 h 61"/>
                <a:gd name="T58" fmla="*/ 58 w 66"/>
                <a:gd name="T59" fmla="*/ 44 h 61"/>
                <a:gd name="T60" fmla="*/ 62 w 66"/>
                <a:gd name="T61" fmla="*/ 36 h 61"/>
                <a:gd name="T62" fmla="*/ 64 w 66"/>
                <a:gd name="T63" fmla="*/ 29 h 61"/>
                <a:gd name="T64" fmla="*/ 66 w 66"/>
                <a:gd name="T65" fmla="*/ 21 h 6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6"/>
                <a:gd name="T100" fmla="*/ 0 h 61"/>
                <a:gd name="T101" fmla="*/ 66 w 66"/>
                <a:gd name="T102" fmla="*/ 61 h 6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6" h="61">
                  <a:moveTo>
                    <a:pt x="66" y="21"/>
                  </a:moveTo>
                  <a:lnTo>
                    <a:pt x="64" y="9"/>
                  </a:lnTo>
                  <a:lnTo>
                    <a:pt x="60" y="2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62" y="9"/>
                  </a:lnTo>
                  <a:lnTo>
                    <a:pt x="62" y="21"/>
                  </a:lnTo>
                  <a:lnTo>
                    <a:pt x="62" y="29"/>
                  </a:lnTo>
                  <a:lnTo>
                    <a:pt x="60" y="36"/>
                  </a:lnTo>
                  <a:lnTo>
                    <a:pt x="56" y="42"/>
                  </a:lnTo>
                  <a:lnTo>
                    <a:pt x="52" y="48"/>
                  </a:lnTo>
                  <a:lnTo>
                    <a:pt x="47" y="52"/>
                  </a:lnTo>
                  <a:lnTo>
                    <a:pt x="39" y="56"/>
                  </a:lnTo>
                  <a:lnTo>
                    <a:pt x="31" y="57"/>
                  </a:lnTo>
                  <a:lnTo>
                    <a:pt x="23" y="59"/>
                  </a:lnTo>
                  <a:lnTo>
                    <a:pt x="18" y="57"/>
                  </a:lnTo>
                  <a:lnTo>
                    <a:pt x="10" y="56"/>
                  </a:lnTo>
                  <a:lnTo>
                    <a:pt x="4" y="54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4" y="56"/>
                  </a:lnTo>
                  <a:lnTo>
                    <a:pt x="12" y="59"/>
                  </a:lnTo>
                  <a:lnTo>
                    <a:pt x="18" y="61"/>
                  </a:lnTo>
                  <a:lnTo>
                    <a:pt x="23" y="61"/>
                  </a:lnTo>
                  <a:lnTo>
                    <a:pt x="33" y="59"/>
                  </a:lnTo>
                  <a:lnTo>
                    <a:pt x="41" y="57"/>
                  </a:lnTo>
                  <a:lnTo>
                    <a:pt x="47" y="54"/>
                  </a:lnTo>
                  <a:lnTo>
                    <a:pt x="52" y="50"/>
                  </a:lnTo>
                  <a:lnTo>
                    <a:pt x="58" y="44"/>
                  </a:lnTo>
                  <a:lnTo>
                    <a:pt x="62" y="36"/>
                  </a:lnTo>
                  <a:lnTo>
                    <a:pt x="64" y="29"/>
                  </a:lnTo>
                  <a:lnTo>
                    <a:pt x="66" y="21"/>
                  </a:lnTo>
                  <a:close/>
                </a:path>
              </a:pathLst>
            </a:custGeom>
            <a:solidFill>
              <a:srgbClr val="E77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76" name="Freeform 153">
              <a:extLst>
                <a:ext uri="{FF2B5EF4-FFF2-40B4-BE49-F238E27FC236}">
                  <a16:creationId xmlns:a16="http://schemas.microsoft.com/office/drawing/2014/main" id="{AEBD08F8-659C-FB95-3B41-B00BF8143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88"/>
              <a:ext cx="64" cy="59"/>
            </a:xfrm>
            <a:custGeom>
              <a:avLst/>
              <a:gdLst>
                <a:gd name="T0" fmla="*/ 64 w 64"/>
                <a:gd name="T1" fmla="*/ 21 h 59"/>
                <a:gd name="T2" fmla="*/ 62 w 64"/>
                <a:gd name="T3" fmla="*/ 9 h 59"/>
                <a:gd name="T4" fmla="*/ 58 w 64"/>
                <a:gd name="T5" fmla="*/ 0 h 59"/>
                <a:gd name="T6" fmla="*/ 56 w 64"/>
                <a:gd name="T7" fmla="*/ 0 h 59"/>
                <a:gd name="T8" fmla="*/ 56 w 64"/>
                <a:gd name="T9" fmla="*/ 0 h 59"/>
                <a:gd name="T10" fmla="*/ 60 w 64"/>
                <a:gd name="T11" fmla="*/ 9 h 59"/>
                <a:gd name="T12" fmla="*/ 62 w 64"/>
                <a:gd name="T13" fmla="*/ 21 h 59"/>
                <a:gd name="T14" fmla="*/ 60 w 64"/>
                <a:gd name="T15" fmla="*/ 29 h 59"/>
                <a:gd name="T16" fmla="*/ 58 w 64"/>
                <a:gd name="T17" fmla="*/ 34 h 59"/>
                <a:gd name="T18" fmla="*/ 54 w 64"/>
                <a:gd name="T19" fmla="*/ 42 h 59"/>
                <a:gd name="T20" fmla="*/ 50 w 64"/>
                <a:gd name="T21" fmla="*/ 46 h 59"/>
                <a:gd name="T22" fmla="*/ 45 w 64"/>
                <a:gd name="T23" fmla="*/ 52 h 59"/>
                <a:gd name="T24" fmla="*/ 39 w 64"/>
                <a:gd name="T25" fmla="*/ 56 h 59"/>
                <a:gd name="T26" fmla="*/ 31 w 64"/>
                <a:gd name="T27" fmla="*/ 57 h 59"/>
                <a:gd name="T28" fmla="*/ 23 w 64"/>
                <a:gd name="T29" fmla="*/ 57 h 59"/>
                <a:gd name="T30" fmla="*/ 18 w 64"/>
                <a:gd name="T31" fmla="*/ 57 h 59"/>
                <a:gd name="T32" fmla="*/ 10 w 64"/>
                <a:gd name="T33" fmla="*/ 56 h 59"/>
                <a:gd name="T34" fmla="*/ 4 w 64"/>
                <a:gd name="T35" fmla="*/ 52 h 59"/>
                <a:gd name="T36" fmla="*/ 0 w 64"/>
                <a:gd name="T37" fmla="*/ 48 h 59"/>
                <a:gd name="T38" fmla="*/ 0 w 64"/>
                <a:gd name="T39" fmla="*/ 48 h 59"/>
                <a:gd name="T40" fmla="*/ 0 w 64"/>
                <a:gd name="T41" fmla="*/ 50 h 59"/>
                <a:gd name="T42" fmla="*/ 0 w 64"/>
                <a:gd name="T43" fmla="*/ 50 h 59"/>
                <a:gd name="T44" fmla="*/ 0 w 64"/>
                <a:gd name="T45" fmla="*/ 52 h 59"/>
                <a:gd name="T46" fmla="*/ 4 w 64"/>
                <a:gd name="T47" fmla="*/ 56 h 59"/>
                <a:gd name="T48" fmla="*/ 12 w 64"/>
                <a:gd name="T49" fmla="*/ 57 h 59"/>
                <a:gd name="T50" fmla="*/ 18 w 64"/>
                <a:gd name="T51" fmla="*/ 59 h 59"/>
                <a:gd name="T52" fmla="*/ 23 w 64"/>
                <a:gd name="T53" fmla="*/ 59 h 59"/>
                <a:gd name="T54" fmla="*/ 33 w 64"/>
                <a:gd name="T55" fmla="*/ 59 h 59"/>
                <a:gd name="T56" fmla="*/ 39 w 64"/>
                <a:gd name="T57" fmla="*/ 57 h 59"/>
                <a:gd name="T58" fmla="*/ 47 w 64"/>
                <a:gd name="T59" fmla="*/ 54 h 59"/>
                <a:gd name="T60" fmla="*/ 52 w 64"/>
                <a:gd name="T61" fmla="*/ 48 h 59"/>
                <a:gd name="T62" fmla="*/ 56 w 64"/>
                <a:gd name="T63" fmla="*/ 42 h 59"/>
                <a:gd name="T64" fmla="*/ 60 w 64"/>
                <a:gd name="T65" fmla="*/ 36 h 59"/>
                <a:gd name="T66" fmla="*/ 64 w 64"/>
                <a:gd name="T67" fmla="*/ 29 h 59"/>
                <a:gd name="T68" fmla="*/ 64 w 64"/>
                <a:gd name="T69" fmla="*/ 21 h 5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4"/>
                <a:gd name="T106" fmla="*/ 0 h 59"/>
                <a:gd name="T107" fmla="*/ 64 w 64"/>
                <a:gd name="T108" fmla="*/ 59 h 5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4" h="59">
                  <a:moveTo>
                    <a:pt x="64" y="21"/>
                  </a:moveTo>
                  <a:lnTo>
                    <a:pt x="62" y="9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60" y="9"/>
                  </a:lnTo>
                  <a:lnTo>
                    <a:pt x="62" y="21"/>
                  </a:lnTo>
                  <a:lnTo>
                    <a:pt x="60" y="29"/>
                  </a:lnTo>
                  <a:lnTo>
                    <a:pt x="58" y="34"/>
                  </a:lnTo>
                  <a:lnTo>
                    <a:pt x="54" y="42"/>
                  </a:lnTo>
                  <a:lnTo>
                    <a:pt x="50" y="46"/>
                  </a:lnTo>
                  <a:lnTo>
                    <a:pt x="45" y="52"/>
                  </a:lnTo>
                  <a:lnTo>
                    <a:pt x="39" y="56"/>
                  </a:lnTo>
                  <a:lnTo>
                    <a:pt x="31" y="57"/>
                  </a:lnTo>
                  <a:lnTo>
                    <a:pt x="23" y="57"/>
                  </a:lnTo>
                  <a:lnTo>
                    <a:pt x="18" y="57"/>
                  </a:lnTo>
                  <a:lnTo>
                    <a:pt x="10" y="56"/>
                  </a:lnTo>
                  <a:lnTo>
                    <a:pt x="4" y="52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4" y="56"/>
                  </a:lnTo>
                  <a:lnTo>
                    <a:pt x="12" y="57"/>
                  </a:lnTo>
                  <a:lnTo>
                    <a:pt x="18" y="59"/>
                  </a:lnTo>
                  <a:lnTo>
                    <a:pt x="23" y="59"/>
                  </a:lnTo>
                  <a:lnTo>
                    <a:pt x="33" y="59"/>
                  </a:lnTo>
                  <a:lnTo>
                    <a:pt x="39" y="57"/>
                  </a:lnTo>
                  <a:lnTo>
                    <a:pt x="47" y="54"/>
                  </a:lnTo>
                  <a:lnTo>
                    <a:pt x="52" y="48"/>
                  </a:lnTo>
                  <a:lnTo>
                    <a:pt x="56" y="42"/>
                  </a:lnTo>
                  <a:lnTo>
                    <a:pt x="60" y="36"/>
                  </a:lnTo>
                  <a:lnTo>
                    <a:pt x="64" y="29"/>
                  </a:lnTo>
                  <a:lnTo>
                    <a:pt x="64" y="21"/>
                  </a:lnTo>
                  <a:close/>
                </a:path>
              </a:pathLst>
            </a:custGeom>
            <a:solidFill>
              <a:srgbClr val="E77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77" name="Freeform 154">
              <a:extLst>
                <a:ext uri="{FF2B5EF4-FFF2-40B4-BE49-F238E27FC236}">
                  <a16:creationId xmlns:a16="http://schemas.microsoft.com/office/drawing/2014/main" id="{6C99DC79-8967-B769-F4F1-AE8A851D5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88"/>
              <a:ext cx="62" cy="59"/>
            </a:xfrm>
            <a:custGeom>
              <a:avLst/>
              <a:gdLst>
                <a:gd name="T0" fmla="*/ 62 w 62"/>
                <a:gd name="T1" fmla="*/ 21 h 59"/>
                <a:gd name="T2" fmla="*/ 62 w 62"/>
                <a:gd name="T3" fmla="*/ 9 h 59"/>
                <a:gd name="T4" fmla="*/ 56 w 62"/>
                <a:gd name="T5" fmla="*/ 0 h 59"/>
                <a:gd name="T6" fmla="*/ 56 w 62"/>
                <a:gd name="T7" fmla="*/ 0 h 59"/>
                <a:gd name="T8" fmla="*/ 54 w 62"/>
                <a:gd name="T9" fmla="*/ 0 h 59"/>
                <a:gd name="T10" fmla="*/ 58 w 62"/>
                <a:gd name="T11" fmla="*/ 9 h 59"/>
                <a:gd name="T12" fmla="*/ 60 w 62"/>
                <a:gd name="T13" fmla="*/ 21 h 59"/>
                <a:gd name="T14" fmla="*/ 60 w 62"/>
                <a:gd name="T15" fmla="*/ 29 h 59"/>
                <a:gd name="T16" fmla="*/ 58 w 62"/>
                <a:gd name="T17" fmla="*/ 34 h 59"/>
                <a:gd name="T18" fmla="*/ 54 w 62"/>
                <a:gd name="T19" fmla="*/ 40 h 59"/>
                <a:gd name="T20" fmla="*/ 50 w 62"/>
                <a:gd name="T21" fmla="*/ 46 h 59"/>
                <a:gd name="T22" fmla="*/ 45 w 62"/>
                <a:gd name="T23" fmla="*/ 50 h 59"/>
                <a:gd name="T24" fmla="*/ 39 w 62"/>
                <a:gd name="T25" fmla="*/ 54 h 59"/>
                <a:gd name="T26" fmla="*/ 31 w 62"/>
                <a:gd name="T27" fmla="*/ 56 h 59"/>
                <a:gd name="T28" fmla="*/ 23 w 62"/>
                <a:gd name="T29" fmla="*/ 56 h 59"/>
                <a:gd name="T30" fmla="*/ 18 w 62"/>
                <a:gd name="T31" fmla="*/ 56 h 59"/>
                <a:gd name="T32" fmla="*/ 10 w 62"/>
                <a:gd name="T33" fmla="*/ 54 h 59"/>
                <a:gd name="T34" fmla="*/ 4 w 62"/>
                <a:gd name="T35" fmla="*/ 50 h 59"/>
                <a:gd name="T36" fmla="*/ 0 w 62"/>
                <a:gd name="T37" fmla="*/ 46 h 59"/>
                <a:gd name="T38" fmla="*/ 0 w 62"/>
                <a:gd name="T39" fmla="*/ 48 h 59"/>
                <a:gd name="T40" fmla="*/ 0 w 62"/>
                <a:gd name="T41" fmla="*/ 50 h 59"/>
                <a:gd name="T42" fmla="*/ 0 w 62"/>
                <a:gd name="T43" fmla="*/ 50 h 59"/>
                <a:gd name="T44" fmla="*/ 0 w 62"/>
                <a:gd name="T45" fmla="*/ 50 h 59"/>
                <a:gd name="T46" fmla="*/ 4 w 62"/>
                <a:gd name="T47" fmla="*/ 54 h 59"/>
                <a:gd name="T48" fmla="*/ 10 w 62"/>
                <a:gd name="T49" fmla="*/ 56 h 59"/>
                <a:gd name="T50" fmla="*/ 18 w 62"/>
                <a:gd name="T51" fmla="*/ 57 h 59"/>
                <a:gd name="T52" fmla="*/ 23 w 62"/>
                <a:gd name="T53" fmla="*/ 59 h 59"/>
                <a:gd name="T54" fmla="*/ 31 w 62"/>
                <a:gd name="T55" fmla="*/ 57 h 59"/>
                <a:gd name="T56" fmla="*/ 39 w 62"/>
                <a:gd name="T57" fmla="*/ 56 h 59"/>
                <a:gd name="T58" fmla="*/ 47 w 62"/>
                <a:gd name="T59" fmla="*/ 52 h 59"/>
                <a:gd name="T60" fmla="*/ 52 w 62"/>
                <a:gd name="T61" fmla="*/ 48 h 59"/>
                <a:gd name="T62" fmla="*/ 56 w 62"/>
                <a:gd name="T63" fmla="*/ 42 h 59"/>
                <a:gd name="T64" fmla="*/ 60 w 62"/>
                <a:gd name="T65" fmla="*/ 36 h 59"/>
                <a:gd name="T66" fmla="*/ 62 w 62"/>
                <a:gd name="T67" fmla="*/ 29 h 59"/>
                <a:gd name="T68" fmla="*/ 62 w 62"/>
                <a:gd name="T69" fmla="*/ 21 h 5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2"/>
                <a:gd name="T106" fmla="*/ 0 h 59"/>
                <a:gd name="T107" fmla="*/ 62 w 62"/>
                <a:gd name="T108" fmla="*/ 59 h 5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2" h="59">
                  <a:moveTo>
                    <a:pt x="62" y="21"/>
                  </a:moveTo>
                  <a:lnTo>
                    <a:pt x="62" y="9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8" y="9"/>
                  </a:lnTo>
                  <a:lnTo>
                    <a:pt x="60" y="21"/>
                  </a:lnTo>
                  <a:lnTo>
                    <a:pt x="60" y="29"/>
                  </a:lnTo>
                  <a:lnTo>
                    <a:pt x="58" y="34"/>
                  </a:lnTo>
                  <a:lnTo>
                    <a:pt x="54" y="40"/>
                  </a:lnTo>
                  <a:lnTo>
                    <a:pt x="50" y="46"/>
                  </a:lnTo>
                  <a:lnTo>
                    <a:pt x="45" y="50"/>
                  </a:lnTo>
                  <a:lnTo>
                    <a:pt x="39" y="54"/>
                  </a:lnTo>
                  <a:lnTo>
                    <a:pt x="31" y="56"/>
                  </a:lnTo>
                  <a:lnTo>
                    <a:pt x="23" y="56"/>
                  </a:lnTo>
                  <a:lnTo>
                    <a:pt x="18" y="56"/>
                  </a:lnTo>
                  <a:lnTo>
                    <a:pt x="10" y="54"/>
                  </a:lnTo>
                  <a:lnTo>
                    <a:pt x="4" y="5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4" y="54"/>
                  </a:lnTo>
                  <a:lnTo>
                    <a:pt x="10" y="56"/>
                  </a:lnTo>
                  <a:lnTo>
                    <a:pt x="18" y="57"/>
                  </a:lnTo>
                  <a:lnTo>
                    <a:pt x="23" y="59"/>
                  </a:lnTo>
                  <a:lnTo>
                    <a:pt x="31" y="57"/>
                  </a:lnTo>
                  <a:lnTo>
                    <a:pt x="39" y="56"/>
                  </a:lnTo>
                  <a:lnTo>
                    <a:pt x="47" y="52"/>
                  </a:lnTo>
                  <a:lnTo>
                    <a:pt x="52" y="48"/>
                  </a:lnTo>
                  <a:lnTo>
                    <a:pt x="56" y="42"/>
                  </a:lnTo>
                  <a:lnTo>
                    <a:pt x="60" y="36"/>
                  </a:lnTo>
                  <a:lnTo>
                    <a:pt x="62" y="29"/>
                  </a:lnTo>
                  <a:lnTo>
                    <a:pt x="62" y="21"/>
                  </a:lnTo>
                  <a:close/>
                </a:path>
              </a:pathLst>
            </a:custGeom>
            <a:solidFill>
              <a:srgbClr val="E87B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78" name="Freeform 155">
              <a:extLst>
                <a:ext uri="{FF2B5EF4-FFF2-40B4-BE49-F238E27FC236}">
                  <a16:creationId xmlns:a16="http://schemas.microsoft.com/office/drawing/2014/main" id="{304DCFFF-A7FE-5BD2-CF2E-7C17D19F7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88"/>
              <a:ext cx="62" cy="57"/>
            </a:xfrm>
            <a:custGeom>
              <a:avLst/>
              <a:gdLst>
                <a:gd name="T0" fmla="*/ 62 w 62"/>
                <a:gd name="T1" fmla="*/ 21 h 57"/>
                <a:gd name="T2" fmla="*/ 60 w 62"/>
                <a:gd name="T3" fmla="*/ 9 h 57"/>
                <a:gd name="T4" fmla="*/ 56 w 62"/>
                <a:gd name="T5" fmla="*/ 0 h 57"/>
                <a:gd name="T6" fmla="*/ 54 w 62"/>
                <a:gd name="T7" fmla="*/ 0 h 57"/>
                <a:gd name="T8" fmla="*/ 52 w 62"/>
                <a:gd name="T9" fmla="*/ 0 h 57"/>
                <a:gd name="T10" fmla="*/ 58 w 62"/>
                <a:gd name="T11" fmla="*/ 9 h 57"/>
                <a:gd name="T12" fmla="*/ 60 w 62"/>
                <a:gd name="T13" fmla="*/ 21 h 57"/>
                <a:gd name="T14" fmla="*/ 58 w 62"/>
                <a:gd name="T15" fmla="*/ 27 h 57"/>
                <a:gd name="T16" fmla="*/ 56 w 62"/>
                <a:gd name="T17" fmla="*/ 34 h 57"/>
                <a:gd name="T18" fmla="*/ 52 w 62"/>
                <a:gd name="T19" fmla="*/ 40 h 57"/>
                <a:gd name="T20" fmla="*/ 48 w 62"/>
                <a:gd name="T21" fmla="*/ 46 h 57"/>
                <a:gd name="T22" fmla="*/ 45 w 62"/>
                <a:gd name="T23" fmla="*/ 50 h 57"/>
                <a:gd name="T24" fmla="*/ 39 w 62"/>
                <a:gd name="T25" fmla="*/ 52 h 57"/>
                <a:gd name="T26" fmla="*/ 31 w 62"/>
                <a:gd name="T27" fmla="*/ 54 h 57"/>
                <a:gd name="T28" fmla="*/ 23 w 62"/>
                <a:gd name="T29" fmla="*/ 56 h 57"/>
                <a:gd name="T30" fmla="*/ 18 w 62"/>
                <a:gd name="T31" fmla="*/ 54 h 57"/>
                <a:gd name="T32" fmla="*/ 10 w 62"/>
                <a:gd name="T33" fmla="*/ 52 h 57"/>
                <a:gd name="T34" fmla="*/ 4 w 62"/>
                <a:gd name="T35" fmla="*/ 50 h 57"/>
                <a:gd name="T36" fmla="*/ 0 w 62"/>
                <a:gd name="T37" fmla="*/ 46 h 57"/>
                <a:gd name="T38" fmla="*/ 0 w 62"/>
                <a:gd name="T39" fmla="*/ 46 h 57"/>
                <a:gd name="T40" fmla="*/ 0 w 62"/>
                <a:gd name="T41" fmla="*/ 48 h 57"/>
                <a:gd name="T42" fmla="*/ 4 w 62"/>
                <a:gd name="T43" fmla="*/ 52 h 57"/>
                <a:gd name="T44" fmla="*/ 10 w 62"/>
                <a:gd name="T45" fmla="*/ 56 h 57"/>
                <a:gd name="T46" fmla="*/ 18 w 62"/>
                <a:gd name="T47" fmla="*/ 57 h 57"/>
                <a:gd name="T48" fmla="*/ 23 w 62"/>
                <a:gd name="T49" fmla="*/ 57 h 57"/>
                <a:gd name="T50" fmla="*/ 31 w 62"/>
                <a:gd name="T51" fmla="*/ 57 h 57"/>
                <a:gd name="T52" fmla="*/ 39 w 62"/>
                <a:gd name="T53" fmla="*/ 56 h 57"/>
                <a:gd name="T54" fmla="*/ 45 w 62"/>
                <a:gd name="T55" fmla="*/ 52 h 57"/>
                <a:gd name="T56" fmla="*/ 50 w 62"/>
                <a:gd name="T57" fmla="*/ 46 h 57"/>
                <a:gd name="T58" fmla="*/ 54 w 62"/>
                <a:gd name="T59" fmla="*/ 42 h 57"/>
                <a:gd name="T60" fmla="*/ 58 w 62"/>
                <a:gd name="T61" fmla="*/ 34 h 57"/>
                <a:gd name="T62" fmla="*/ 60 w 62"/>
                <a:gd name="T63" fmla="*/ 29 h 57"/>
                <a:gd name="T64" fmla="*/ 62 w 62"/>
                <a:gd name="T65" fmla="*/ 21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2"/>
                <a:gd name="T100" fmla="*/ 0 h 57"/>
                <a:gd name="T101" fmla="*/ 62 w 62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2" h="57">
                  <a:moveTo>
                    <a:pt x="62" y="21"/>
                  </a:moveTo>
                  <a:lnTo>
                    <a:pt x="60" y="9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8" y="9"/>
                  </a:lnTo>
                  <a:lnTo>
                    <a:pt x="60" y="21"/>
                  </a:lnTo>
                  <a:lnTo>
                    <a:pt x="58" y="27"/>
                  </a:lnTo>
                  <a:lnTo>
                    <a:pt x="56" y="34"/>
                  </a:lnTo>
                  <a:lnTo>
                    <a:pt x="52" y="40"/>
                  </a:lnTo>
                  <a:lnTo>
                    <a:pt x="48" y="46"/>
                  </a:lnTo>
                  <a:lnTo>
                    <a:pt x="45" y="50"/>
                  </a:lnTo>
                  <a:lnTo>
                    <a:pt x="39" y="52"/>
                  </a:lnTo>
                  <a:lnTo>
                    <a:pt x="31" y="54"/>
                  </a:lnTo>
                  <a:lnTo>
                    <a:pt x="23" y="56"/>
                  </a:lnTo>
                  <a:lnTo>
                    <a:pt x="18" y="54"/>
                  </a:lnTo>
                  <a:lnTo>
                    <a:pt x="10" y="52"/>
                  </a:lnTo>
                  <a:lnTo>
                    <a:pt x="4" y="5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4" y="52"/>
                  </a:lnTo>
                  <a:lnTo>
                    <a:pt x="10" y="56"/>
                  </a:lnTo>
                  <a:lnTo>
                    <a:pt x="18" y="57"/>
                  </a:lnTo>
                  <a:lnTo>
                    <a:pt x="23" y="57"/>
                  </a:lnTo>
                  <a:lnTo>
                    <a:pt x="31" y="57"/>
                  </a:lnTo>
                  <a:lnTo>
                    <a:pt x="39" y="56"/>
                  </a:lnTo>
                  <a:lnTo>
                    <a:pt x="45" y="52"/>
                  </a:lnTo>
                  <a:lnTo>
                    <a:pt x="50" y="46"/>
                  </a:lnTo>
                  <a:lnTo>
                    <a:pt x="54" y="42"/>
                  </a:lnTo>
                  <a:lnTo>
                    <a:pt x="58" y="34"/>
                  </a:lnTo>
                  <a:lnTo>
                    <a:pt x="60" y="29"/>
                  </a:lnTo>
                  <a:lnTo>
                    <a:pt x="62" y="21"/>
                  </a:lnTo>
                  <a:close/>
                </a:path>
              </a:pathLst>
            </a:custGeom>
            <a:solidFill>
              <a:srgbClr val="E87E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79" name="Freeform 156">
              <a:extLst>
                <a:ext uri="{FF2B5EF4-FFF2-40B4-BE49-F238E27FC236}">
                  <a16:creationId xmlns:a16="http://schemas.microsoft.com/office/drawing/2014/main" id="{9C006FCC-B0E7-4DE1-5E23-923B6C9E0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88"/>
              <a:ext cx="60" cy="56"/>
            </a:xfrm>
            <a:custGeom>
              <a:avLst/>
              <a:gdLst>
                <a:gd name="T0" fmla="*/ 60 w 60"/>
                <a:gd name="T1" fmla="*/ 21 h 56"/>
                <a:gd name="T2" fmla="*/ 58 w 60"/>
                <a:gd name="T3" fmla="*/ 9 h 56"/>
                <a:gd name="T4" fmla="*/ 54 w 60"/>
                <a:gd name="T5" fmla="*/ 0 h 56"/>
                <a:gd name="T6" fmla="*/ 52 w 60"/>
                <a:gd name="T7" fmla="*/ 0 h 56"/>
                <a:gd name="T8" fmla="*/ 50 w 60"/>
                <a:gd name="T9" fmla="*/ 0 h 56"/>
                <a:gd name="T10" fmla="*/ 56 w 60"/>
                <a:gd name="T11" fmla="*/ 9 h 56"/>
                <a:gd name="T12" fmla="*/ 58 w 60"/>
                <a:gd name="T13" fmla="*/ 21 h 56"/>
                <a:gd name="T14" fmla="*/ 58 w 60"/>
                <a:gd name="T15" fmla="*/ 27 h 56"/>
                <a:gd name="T16" fmla="*/ 56 w 60"/>
                <a:gd name="T17" fmla="*/ 34 h 56"/>
                <a:gd name="T18" fmla="*/ 52 w 60"/>
                <a:gd name="T19" fmla="*/ 40 h 56"/>
                <a:gd name="T20" fmla="*/ 48 w 60"/>
                <a:gd name="T21" fmla="*/ 44 h 56"/>
                <a:gd name="T22" fmla="*/ 43 w 60"/>
                <a:gd name="T23" fmla="*/ 48 h 56"/>
                <a:gd name="T24" fmla="*/ 37 w 60"/>
                <a:gd name="T25" fmla="*/ 52 h 56"/>
                <a:gd name="T26" fmla="*/ 31 w 60"/>
                <a:gd name="T27" fmla="*/ 54 h 56"/>
                <a:gd name="T28" fmla="*/ 23 w 60"/>
                <a:gd name="T29" fmla="*/ 54 h 56"/>
                <a:gd name="T30" fmla="*/ 18 w 60"/>
                <a:gd name="T31" fmla="*/ 54 h 56"/>
                <a:gd name="T32" fmla="*/ 10 w 60"/>
                <a:gd name="T33" fmla="*/ 52 h 56"/>
                <a:gd name="T34" fmla="*/ 4 w 60"/>
                <a:gd name="T35" fmla="*/ 48 h 56"/>
                <a:gd name="T36" fmla="*/ 0 w 60"/>
                <a:gd name="T37" fmla="*/ 44 h 56"/>
                <a:gd name="T38" fmla="*/ 0 w 60"/>
                <a:gd name="T39" fmla="*/ 46 h 56"/>
                <a:gd name="T40" fmla="*/ 0 w 60"/>
                <a:gd name="T41" fmla="*/ 46 h 56"/>
                <a:gd name="T42" fmla="*/ 4 w 60"/>
                <a:gd name="T43" fmla="*/ 50 h 56"/>
                <a:gd name="T44" fmla="*/ 10 w 60"/>
                <a:gd name="T45" fmla="*/ 54 h 56"/>
                <a:gd name="T46" fmla="*/ 18 w 60"/>
                <a:gd name="T47" fmla="*/ 56 h 56"/>
                <a:gd name="T48" fmla="*/ 23 w 60"/>
                <a:gd name="T49" fmla="*/ 56 h 56"/>
                <a:gd name="T50" fmla="*/ 31 w 60"/>
                <a:gd name="T51" fmla="*/ 56 h 56"/>
                <a:gd name="T52" fmla="*/ 39 w 60"/>
                <a:gd name="T53" fmla="*/ 54 h 56"/>
                <a:gd name="T54" fmla="*/ 45 w 60"/>
                <a:gd name="T55" fmla="*/ 50 h 56"/>
                <a:gd name="T56" fmla="*/ 50 w 60"/>
                <a:gd name="T57" fmla="*/ 46 h 56"/>
                <a:gd name="T58" fmla="*/ 54 w 60"/>
                <a:gd name="T59" fmla="*/ 40 h 56"/>
                <a:gd name="T60" fmla="*/ 58 w 60"/>
                <a:gd name="T61" fmla="*/ 34 h 56"/>
                <a:gd name="T62" fmla="*/ 60 w 60"/>
                <a:gd name="T63" fmla="*/ 29 h 56"/>
                <a:gd name="T64" fmla="*/ 60 w 60"/>
                <a:gd name="T65" fmla="*/ 21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"/>
                <a:gd name="T100" fmla="*/ 0 h 56"/>
                <a:gd name="T101" fmla="*/ 60 w 60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" h="56">
                  <a:moveTo>
                    <a:pt x="60" y="21"/>
                  </a:moveTo>
                  <a:lnTo>
                    <a:pt x="58" y="9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6" y="9"/>
                  </a:lnTo>
                  <a:lnTo>
                    <a:pt x="58" y="21"/>
                  </a:lnTo>
                  <a:lnTo>
                    <a:pt x="58" y="27"/>
                  </a:lnTo>
                  <a:lnTo>
                    <a:pt x="56" y="34"/>
                  </a:lnTo>
                  <a:lnTo>
                    <a:pt x="52" y="40"/>
                  </a:lnTo>
                  <a:lnTo>
                    <a:pt x="48" y="44"/>
                  </a:lnTo>
                  <a:lnTo>
                    <a:pt x="43" y="48"/>
                  </a:lnTo>
                  <a:lnTo>
                    <a:pt x="37" y="52"/>
                  </a:lnTo>
                  <a:lnTo>
                    <a:pt x="31" y="54"/>
                  </a:lnTo>
                  <a:lnTo>
                    <a:pt x="23" y="54"/>
                  </a:lnTo>
                  <a:lnTo>
                    <a:pt x="18" y="54"/>
                  </a:lnTo>
                  <a:lnTo>
                    <a:pt x="10" y="52"/>
                  </a:lnTo>
                  <a:lnTo>
                    <a:pt x="4" y="48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4" y="50"/>
                  </a:lnTo>
                  <a:lnTo>
                    <a:pt x="10" y="54"/>
                  </a:lnTo>
                  <a:lnTo>
                    <a:pt x="18" y="56"/>
                  </a:lnTo>
                  <a:lnTo>
                    <a:pt x="23" y="56"/>
                  </a:lnTo>
                  <a:lnTo>
                    <a:pt x="31" y="56"/>
                  </a:lnTo>
                  <a:lnTo>
                    <a:pt x="39" y="54"/>
                  </a:lnTo>
                  <a:lnTo>
                    <a:pt x="45" y="50"/>
                  </a:lnTo>
                  <a:lnTo>
                    <a:pt x="50" y="46"/>
                  </a:lnTo>
                  <a:lnTo>
                    <a:pt x="54" y="40"/>
                  </a:lnTo>
                  <a:lnTo>
                    <a:pt x="58" y="34"/>
                  </a:lnTo>
                  <a:lnTo>
                    <a:pt x="60" y="29"/>
                  </a:lnTo>
                  <a:lnTo>
                    <a:pt x="60" y="21"/>
                  </a:lnTo>
                  <a:close/>
                </a:path>
              </a:pathLst>
            </a:custGeom>
            <a:solidFill>
              <a:srgbClr val="E98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80" name="Freeform 157">
              <a:extLst>
                <a:ext uri="{FF2B5EF4-FFF2-40B4-BE49-F238E27FC236}">
                  <a16:creationId xmlns:a16="http://schemas.microsoft.com/office/drawing/2014/main" id="{C9D92018-97EE-D07A-79F6-1D79B3D95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88"/>
              <a:ext cx="60" cy="56"/>
            </a:xfrm>
            <a:custGeom>
              <a:avLst/>
              <a:gdLst>
                <a:gd name="T0" fmla="*/ 60 w 60"/>
                <a:gd name="T1" fmla="*/ 21 h 56"/>
                <a:gd name="T2" fmla="*/ 58 w 60"/>
                <a:gd name="T3" fmla="*/ 9 h 56"/>
                <a:gd name="T4" fmla="*/ 52 w 60"/>
                <a:gd name="T5" fmla="*/ 0 h 56"/>
                <a:gd name="T6" fmla="*/ 50 w 60"/>
                <a:gd name="T7" fmla="*/ 0 h 56"/>
                <a:gd name="T8" fmla="*/ 48 w 60"/>
                <a:gd name="T9" fmla="*/ 0 h 56"/>
                <a:gd name="T10" fmla="*/ 52 w 60"/>
                <a:gd name="T11" fmla="*/ 4 h 56"/>
                <a:gd name="T12" fmla="*/ 54 w 60"/>
                <a:gd name="T13" fmla="*/ 9 h 56"/>
                <a:gd name="T14" fmla="*/ 56 w 60"/>
                <a:gd name="T15" fmla="*/ 15 h 56"/>
                <a:gd name="T16" fmla="*/ 56 w 60"/>
                <a:gd name="T17" fmla="*/ 21 h 56"/>
                <a:gd name="T18" fmla="*/ 56 w 60"/>
                <a:gd name="T19" fmla="*/ 27 h 56"/>
                <a:gd name="T20" fmla="*/ 54 w 60"/>
                <a:gd name="T21" fmla="*/ 32 h 56"/>
                <a:gd name="T22" fmla="*/ 50 w 60"/>
                <a:gd name="T23" fmla="*/ 38 h 56"/>
                <a:gd name="T24" fmla="*/ 47 w 60"/>
                <a:gd name="T25" fmla="*/ 44 h 56"/>
                <a:gd name="T26" fmla="*/ 43 w 60"/>
                <a:gd name="T27" fmla="*/ 48 h 56"/>
                <a:gd name="T28" fmla="*/ 37 w 60"/>
                <a:gd name="T29" fmla="*/ 50 h 56"/>
                <a:gd name="T30" fmla="*/ 31 w 60"/>
                <a:gd name="T31" fmla="*/ 52 h 56"/>
                <a:gd name="T32" fmla="*/ 23 w 60"/>
                <a:gd name="T33" fmla="*/ 54 h 56"/>
                <a:gd name="T34" fmla="*/ 18 w 60"/>
                <a:gd name="T35" fmla="*/ 52 h 56"/>
                <a:gd name="T36" fmla="*/ 10 w 60"/>
                <a:gd name="T37" fmla="*/ 50 h 56"/>
                <a:gd name="T38" fmla="*/ 4 w 60"/>
                <a:gd name="T39" fmla="*/ 46 h 56"/>
                <a:gd name="T40" fmla="*/ 0 w 60"/>
                <a:gd name="T41" fmla="*/ 42 h 56"/>
                <a:gd name="T42" fmla="*/ 0 w 60"/>
                <a:gd name="T43" fmla="*/ 44 h 56"/>
                <a:gd name="T44" fmla="*/ 0 w 60"/>
                <a:gd name="T45" fmla="*/ 46 h 56"/>
                <a:gd name="T46" fmla="*/ 4 w 60"/>
                <a:gd name="T47" fmla="*/ 50 h 56"/>
                <a:gd name="T48" fmla="*/ 10 w 60"/>
                <a:gd name="T49" fmla="*/ 52 h 56"/>
                <a:gd name="T50" fmla="*/ 18 w 60"/>
                <a:gd name="T51" fmla="*/ 54 h 56"/>
                <a:gd name="T52" fmla="*/ 23 w 60"/>
                <a:gd name="T53" fmla="*/ 56 h 56"/>
                <a:gd name="T54" fmla="*/ 31 w 60"/>
                <a:gd name="T55" fmla="*/ 54 h 56"/>
                <a:gd name="T56" fmla="*/ 39 w 60"/>
                <a:gd name="T57" fmla="*/ 52 h 56"/>
                <a:gd name="T58" fmla="*/ 45 w 60"/>
                <a:gd name="T59" fmla="*/ 50 h 56"/>
                <a:gd name="T60" fmla="*/ 48 w 60"/>
                <a:gd name="T61" fmla="*/ 46 h 56"/>
                <a:gd name="T62" fmla="*/ 52 w 60"/>
                <a:gd name="T63" fmla="*/ 40 h 56"/>
                <a:gd name="T64" fmla="*/ 56 w 60"/>
                <a:gd name="T65" fmla="*/ 34 h 56"/>
                <a:gd name="T66" fmla="*/ 58 w 60"/>
                <a:gd name="T67" fmla="*/ 27 h 56"/>
                <a:gd name="T68" fmla="*/ 60 w 60"/>
                <a:gd name="T69" fmla="*/ 21 h 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"/>
                <a:gd name="T106" fmla="*/ 0 h 56"/>
                <a:gd name="T107" fmla="*/ 60 w 60"/>
                <a:gd name="T108" fmla="*/ 56 h 5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" h="56">
                  <a:moveTo>
                    <a:pt x="60" y="21"/>
                  </a:moveTo>
                  <a:lnTo>
                    <a:pt x="58" y="9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52" y="4"/>
                  </a:lnTo>
                  <a:lnTo>
                    <a:pt x="54" y="9"/>
                  </a:lnTo>
                  <a:lnTo>
                    <a:pt x="56" y="15"/>
                  </a:lnTo>
                  <a:lnTo>
                    <a:pt x="56" y="21"/>
                  </a:lnTo>
                  <a:lnTo>
                    <a:pt x="56" y="27"/>
                  </a:lnTo>
                  <a:lnTo>
                    <a:pt x="54" y="32"/>
                  </a:lnTo>
                  <a:lnTo>
                    <a:pt x="50" y="38"/>
                  </a:lnTo>
                  <a:lnTo>
                    <a:pt x="47" y="44"/>
                  </a:lnTo>
                  <a:lnTo>
                    <a:pt x="43" y="48"/>
                  </a:lnTo>
                  <a:lnTo>
                    <a:pt x="37" y="50"/>
                  </a:lnTo>
                  <a:lnTo>
                    <a:pt x="31" y="52"/>
                  </a:lnTo>
                  <a:lnTo>
                    <a:pt x="23" y="54"/>
                  </a:lnTo>
                  <a:lnTo>
                    <a:pt x="18" y="52"/>
                  </a:lnTo>
                  <a:lnTo>
                    <a:pt x="10" y="50"/>
                  </a:lnTo>
                  <a:lnTo>
                    <a:pt x="4" y="46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4" y="50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3" y="56"/>
                  </a:lnTo>
                  <a:lnTo>
                    <a:pt x="31" y="54"/>
                  </a:lnTo>
                  <a:lnTo>
                    <a:pt x="39" y="52"/>
                  </a:lnTo>
                  <a:lnTo>
                    <a:pt x="45" y="50"/>
                  </a:lnTo>
                  <a:lnTo>
                    <a:pt x="48" y="46"/>
                  </a:lnTo>
                  <a:lnTo>
                    <a:pt x="52" y="40"/>
                  </a:lnTo>
                  <a:lnTo>
                    <a:pt x="56" y="34"/>
                  </a:lnTo>
                  <a:lnTo>
                    <a:pt x="58" y="27"/>
                  </a:lnTo>
                  <a:lnTo>
                    <a:pt x="60" y="21"/>
                  </a:lnTo>
                  <a:close/>
                </a:path>
              </a:pathLst>
            </a:custGeom>
            <a:solidFill>
              <a:srgbClr val="E984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81" name="Freeform 158">
              <a:extLst>
                <a:ext uri="{FF2B5EF4-FFF2-40B4-BE49-F238E27FC236}">
                  <a16:creationId xmlns:a16="http://schemas.microsoft.com/office/drawing/2014/main" id="{D30DB5EF-7815-C28C-FFE5-3845FFC2F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88"/>
              <a:ext cx="58" cy="54"/>
            </a:xfrm>
            <a:custGeom>
              <a:avLst/>
              <a:gdLst>
                <a:gd name="T0" fmla="*/ 58 w 58"/>
                <a:gd name="T1" fmla="*/ 21 h 54"/>
                <a:gd name="T2" fmla="*/ 56 w 58"/>
                <a:gd name="T3" fmla="*/ 9 h 54"/>
                <a:gd name="T4" fmla="*/ 50 w 58"/>
                <a:gd name="T5" fmla="*/ 0 h 54"/>
                <a:gd name="T6" fmla="*/ 50 w 58"/>
                <a:gd name="T7" fmla="*/ 0 h 54"/>
                <a:gd name="T8" fmla="*/ 48 w 58"/>
                <a:gd name="T9" fmla="*/ 0 h 54"/>
                <a:gd name="T10" fmla="*/ 48 w 58"/>
                <a:gd name="T11" fmla="*/ 0 h 54"/>
                <a:gd name="T12" fmla="*/ 48 w 58"/>
                <a:gd name="T13" fmla="*/ 0 h 54"/>
                <a:gd name="T14" fmla="*/ 50 w 58"/>
                <a:gd name="T15" fmla="*/ 4 h 54"/>
                <a:gd name="T16" fmla="*/ 54 w 58"/>
                <a:gd name="T17" fmla="*/ 9 h 54"/>
                <a:gd name="T18" fmla="*/ 54 w 58"/>
                <a:gd name="T19" fmla="*/ 15 h 54"/>
                <a:gd name="T20" fmla="*/ 56 w 58"/>
                <a:gd name="T21" fmla="*/ 21 h 54"/>
                <a:gd name="T22" fmla="*/ 54 w 58"/>
                <a:gd name="T23" fmla="*/ 27 h 54"/>
                <a:gd name="T24" fmla="*/ 52 w 58"/>
                <a:gd name="T25" fmla="*/ 32 h 54"/>
                <a:gd name="T26" fmla="*/ 50 w 58"/>
                <a:gd name="T27" fmla="*/ 38 h 54"/>
                <a:gd name="T28" fmla="*/ 47 w 58"/>
                <a:gd name="T29" fmla="*/ 42 h 54"/>
                <a:gd name="T30" fmla="*/ 43 w 58"/>
                <a:gd name="T31" fmla="*/ 46 h 54"/>
                <a:gd name="T32" fmla="*/ 37 w 58"/>
                <a:gd name="T33" fmla="*/ 50 h 54"/>
                <a:gd name="T34" fmla="*/ 31 w 58"/>
                <a:gd name="T35" fmla="*/ 52 h 54"/>
                <a:gd name="T36" fmla="*/ 23 w 58"/>
                <a:gd name="T37" fmla="*/ 52 h 54"/>
                <a:gd name="T38" fmla="*/ 18 w 58"/>
                <a:gd name="T39" fmla="*/ 52 h 54"/>
                <a:gd name="T40" fmla="*/ 10 w 58"/>
                <a:gd name="T41" fmla="*/ 48 h 54"/>
                <a:gd name="T42" fmla="*/ 6 w 58"/>
                <a:gd name="T43" fmla="*/ 46 h 54"/>
                <a:gd name="T44" fmla="*/ 0 w 58"/>
                <a:gd name="T45" fmla="*/ 40 h 54"/>
                <a:gd name="T46" fmla="*/ 0 w 58"/>
                <a:gd name="T47" fmla="*/ 42 h 54"/>
                <a:gd name="T48" fmla="*/ 0 w 58"/>
                <a:gd name="T49" fmla="*/ 44 h 54"/>
                <a:gd name="T50" fmla="*/ 4 w 58"/>
                <a:gd name="T51" fmla="*/ 48 h 54"/>
                <a:gd name="T52" fmla="*/ 10 w 58"/>
                <a:gd name="T53" fmla="*/ 52 h 54"/>
                <a:gd name="T54" fmla="*/ 18 w 58"/>
                <a:gd name="T55" fmla="*/ 54 h 54"/>
                <a:gd name="T56" fmla="*/ 23 w 58"/>
                <a:gd name="T57" fmla="*/ 54 h 54"/>
                <a:gd name="T58" fmla="*/ 31 w 58"/>
                <a:gd name="T59" fmla="*/ 54 h 54"/>
                <a:gd name="T60" fmla="*/ 37 w 58"/>
                <a:gd name="T61" fmla="*/ 52 h 54"/>
                <a:gd name="T62" fmla="*/ 43 w 58"/>
                <a:gd name="T63" fmla="*/ 48 h 54"/>
                <a:gd name="T64" fmla="*/ 48 w 58"/>
                <a:gd name="T65" fmla="*/ 44 h 54"/>
                <a:gd name="T66" fmla="*/ 52 w 58"/>
                <a:gd name="T67" fmla="*/ 40 h 54"/>
                <a:gd name="T68" fmla="*/ 56 w 58"/>
                <a:gd name="T69" fmla="*/ 34 h 54"/>
                <a:gd name="T70" fmla="*/ 58 w 58"/>
                <a:gd name="T71" fmla="*/ 27 h 54"/>
                <a:gd name="T72" fmla="*/ 58 w 58"/>
                <a:gd name="T73" fmla="*/ 21 h 5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8"/>
                <a:gd name="T112" fmla="*/ 0 h 54"/>
                <a:gd name="T113" fmla="*/ 58 w 58"/>
                <a:gd name="T114" fmla="*/ 54 h 5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8" h="54">
                  <a:moveTo>
                    <a:pt x="58" y="21"/>
                  </a:moveTo>
                  <a:lnTo>
                    <a:pt x="56" y="9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50" y="4"/>
                  </a:lnTo>
                  <a:lnTo>
                    <a:pt x="54" y="9"/>
                  </a:lnTo>
                  <a:lnTo>
                    <a:pt x="54" y="15"/>
                  </a:lnTo>
                  <a:lnTo>
                    <a:pt x="56" y="21"/>
                  </a:lnTo>
                  <a:lnTo>
                    <a:pt x="54" y="27"/>
                  </a:lnTo>
                  <a:lnTo>
                    <a:pt x="52" y="32"/>
                  </a:lnTo>
                  <a:lnTo>
                    <a:pt x="50" y="38"/>
                  </a:lnTo>
                  <a:lnTo>
                    <a:pt x="47" y="42"/>
                  </a:lnTo>
                  <a:lnTo>
                    <a:pt x="43" y="46"/>
                  </a:lnTo>
                  <a:lnTo>
                    <a:pt x="37" y="50"/>
                  </a:lnTo>
                  <a:lnTo>
                    <a:pt x="31" y="52"/>
                  </a:lnTo>
                  <a:lnTo>
                    <a:pt x="23" y="52"/>
                  </a:lnTo>
                  <a:lnTo>
                    <a:pt x="18" y="52"/>
                  </a:lnTo>
                  <a:lnTo>
                    <a:pt x="10" y="48"/>
                  </a:lnTo>
                  <a:lnTo>
                    <a:pt x="6" y="46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4" y="48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3" y="54"/>
                  </a:lnTo>
                  <a:lnTo>
                    <a:pt x="31" y="54"/>
                  </a:lnTo>
                  <a:lnTo>
                    <a:pt x="37" y="52"/>
                  </a:lnTo>
                  <a:lnTo>
                    <a:pt x="43" y="48"/>
                  </a:lnTo>
                  <a:lnTo>
                    <a:pt x="48" y="44"/>
                  </a:lnTo>
                  <a:lnTo>
                    <a:pt x="52" y="40"/>
                  </a:lnTo>
                  <a:lnTo>
                    <a:pt x="56" y="34"/>
                  </a:lnTo>
                  <a:lnTo>
                    <a:pt x="58" y="27"/>
                  </a:lnTo>
                  <a:lnTo>
                    <a:pt x="58" y="21"/>
                  </a:lnTo>
                  <a:close/>
                </a:path>
              </a:pathLst>
            </a:custGeom>
            <a:solidFill>
              <a:srgbClr val="EA8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82" name="Freeform 159">
              <a:extLst>
                <a:ext uri="{FF2B5EF4-FFF2-40B4-BE49-F238E27FC236}">
                  <a16:creationId xmlns:a16="http://schemas.microsoft.com/office/drawing/2014/main" id="{590B4641-3FA5-29BB-D474-D305792A6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88"/>
              <a:ext cx="56" cy="54"/>
            </a:xfrm>
            <a:custGeom>
              <a:avLst/>
              <a:gdLst>
                <a:gd name="T0" fmla="*/ 56 w 56"/>
                <a:gd name="T1" fmla="*/ 21 h 54"/>
                <a:gd name="T2" fmla="*/ 56 w 56"/>
                <a:gd name="T3" fmla="*/ 15 h 54"/>
                <a:gd name="T4" fmla="*/ 54 w 56"/>
                <a:gd name="T5" fmla="*/ 9 h 54"/>
                <a:gd name="T6" fmla="*/ 52 w 56"/>
                <a:gd name="T7" fmla="*/ 4 h 54"/>
                <a:gd name="T8" fmla="*/ 48 w 56"/>
                <a:gd name="T9" fmla="*/ 0 h 54"/>
                <a:gd name="T10" fmla="*/ 48 w 56"/>
                <a:gd name="T11" fmla="*/ 0 h 54"/>
                <a:gd name="T12" fmla="*/ 48 w 56"/>
                <a:gd name="T13" fmla="*/ 0 h 54"/>
                <a:gd name="T14" fmla="*/ 48 w 56"/>
                <a:gd name="T15" fmla="*/ 0 h 54"/>
                <a:gd name="T16" fmla="*/ 47 w 56"/>
                <a:gd name="T17" fmla="*/ 0 h 54"/>
                <a:gd name="T18" fmla="*/ 50 w 56"/>
                <a:gd name="T19" fmla="*/ 4 h 54"/>
                <a:gd name="T20" fmla="*/ 52 w 56"/>
                <a:gd name="T21" fmla="*/ 9 h 54"/>
                <a:gd name="T22" fmla="*/ 54 w 56"/>
                <a:gd name="T23" fmla="*/ 15 h 54"/>
                <a:gd name="T24" fmla="*/ 54 w 56"/>
                <a:gd name="T25" fmla="*/ 21 h 54"/>
                <a:gd name="T26" fmla="*/ 54 w 56"/>
                <a:gd name="T27" fmla="*/ 27 h 54"/>
                <a:gd name="T28" fmla="*/ 52 w 56"/>
                <a:gd name="T29" fmla="*/ 32 h 54"/>
                <a:gd name="T30" fmla="*/ 48 w 56"/>
                <a:gd name="T31" fmla="*/ 38 h 54"/>
                <a:gd name="T32" fmla="*/ 47 w 56"/>
                <a:gd name="T33" fmla="*/ 42 h 54"/>
                <a:gd name="T34" fmla="*/ 41 w 56"/>
                <a:gd name="T35" fmla="*/ 46 h 54"/>
                <a:gd name="T36" fmla="*/ 37 w 56"/>
                <a:gd name="T37" fmla="*/ 48 h 54"/>
                <a:gd name="T38" fmla="*/ 31 w 56"/>
                <a:gd name="T39" fmla="*/ 50 h 54"/>
                <a:gd name="T40" fmla="*/ 23 w 56"/>
                <a:gd name="T41" fmla="*/ 50 h 54"/>
                <a:gd name="T42" fmla="*/ 18 w 56"/>
                <a:gd name="T43" fmla="*/ 50 h 54"/>
                <a:gd name="T44" fmla="*/ 12 w 56"/>
                <a:gd name="T45" fmla="*/ 48 h 54"/>
                <a:gd name="T46" fmla="*/ 6 w 56"/>
                <a:gd name="T47" fmla="*/ 44 h 54"/>
                <a:gd name="T48" fmla="*/ 0 w 56"/>
                <a:gd name="T49" fmla="*/ 38 h 54"/>
                <a:gd name="T50" fmla="*/ 0 w 56"/>
                <a:gd name="T51" fmla="*/ 40 h 54"/>
                <a:gd name="T52" fmla="*/ 0 w 56"/>
                <a:gd name="T53" fmla="*/ 42 h 54"/>
                <a:gd name="T54" fmla="*/ 4 w 56"/>
                <a:gd name="T55" fmla="*/ 46 h 54"/>
                <a:gd name="T56" fmla="*/ 10 w 56"/>
                <a:gd name="T57" fmla="*/ 50 h 54"/>
                <a:gd name="T58" fmla="*/ 18 w 56"/>
                <a:gd name="T59" fmla="*/ 52 h 54"/>
                <a:gd name="T60" fmla="*/ 23 w 56"/>
                <a:gd name="T61" fmla="*/ 54 h 54"/>
                <a:gd name="T62" fmla="*/ 31 w 56"/>
                <a:gd name="T63" fmla="*/ 52 h 54"/>
                <a:gd name="T64" fmla="*/ 37 w 56"/>
                <a:gd name="T65" fmla="*/ 50 h 54"/>
                <a:gd name="T66" fmla="*/ 43 w 56"/>
                <a:gd name="T67" fmla="*/ 48 h 54"/>
                <a:gd name="T68" fmla="*/ 47 w 56"/>
                <a:gd name="T69" fmla="*/ 44 h 54"/>
                <a:gd name="T70" fmla="*/ 50 w 56"/>
                <a:gd name="T71" fmla="*/ 38 h 54"/>
                <a:gd name="T72" fmla="*/ 54 w 56"/>
                <a:gd name="T73" fmla="*/ 32 h 54"/>
                <a:gd name="T74" fmla="*/ 56 w 56"/>
                <a:gd name="T75" fmla="*/ 27 h 54"/>
                <a:gd name="T76" fmla="*/ 56 w 56"/>
                <a:gd name="T77" fmla="*/ 21 h 5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6"/>
                <a:gd name="T118" fmla="*/ 0 h 54"/>
                <a:gd name="T119" fmla="*/ 56 w 56"/>
                <a:gd name="T120" fmla="*/ 54 h 5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6" h="54">
                  <a:moveTo>
                    <a:pt x="56" y="21"/>
                  </a:moveTo>
                  <a:lnTo>
                    <a:pt x="56" y="15"/>
                  </a:lnTo>
                  <a:lnTo>
                    <a:pt x="54" y="9"/>
                  </a:lnTo>
                  <a:lnTo>
                    <a:pt x="52" y="4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50" y="4"/>
                  </a:lnTo>
                  <a:lnTo>
                    <a:pt x="52" y="9"/>
                  </a:lnTo>
                  <a:lnTo>
                    <a:pt x="54" y="15"/>
                  </a:lnTo>
                  <a:lnTo>
                    <a:pt x="54" y="21"/>
                  </a:lnTo>
                  <a:lnTo>
                    <a:pt x="54" y="27"/>
                  </a:lnTo>
                  <a:lnTo>
                    <a:pt x="52" y="32"/>
                  </a:lnTo>
                  <a:lnTo>
                    <a:pt x="48" y="38"/>
                  </a:lnTo>
                  <a:lnTo>
                    <a:pt x="47" y="42"/>
                  </a:lnTo>
                  <a:lnTo>
                    <a:pt x="41" y="46"/>
                  </a:lnTo>
                  <a:lnTo>
                    <a:pt x="37" y="48"/>
                  </a:lnTo>
                  <a:lnTo>
                    <a:pt x="31" y="50"/>
                  </a:lnTo>
                  <a:lnTo>
                    <a:pt x="23" y="50"/>
                  </a:lnTo>
                  <a:lnTo>
                    <a:pt x="18" y="50"/>
                  </a:lnTo>
                  <a:lnTo>
                    <a:pt x="12" y="48"/>
                  </a:lnTo>
                  <a:lnTo>
                    <a:pt x="6" y="44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4" y="46"/>
                  </a:lnTo>
                  <a:lnTo>
                    <a:pt x="10" y="50"/>
                  </a:lnTo>
                  <a:lnTo>
                    <a:pt x="18" y="52"/>
                  </a:lnTo>
                  <a:lnTo>
                    <a:pt x="23" y="54"/>
                  </a:lnTo>
                  <a:lnTo>
                    <a:pt x="31" y="52"/>
                  </a:lnTo>
                  <a:lnTo>
                    <a:pt x="37" y="50"/>
                  </a:lnTo>
                  <a:lnTo>
                    <a:pt x="43" y="48"/>
                  </a:lnTo>
                  <a:lnTo>
                    <a:pt x="47" y="44"/>
                  </a:lnTo>
                  <a:lnTo>
                    <a:pt x="50" y="38"/>
                  </a:lnTo>
                  <a:lnTo>
                    <a:pt x="54" y="32"/>
                  </a:lnTo>
                  <a:lnTo>
                    <a:pt x="56" y="27"/>
                  </a:lnTo>
                  <a:lnTo>
                    <a:pt x="56" y="21"/>
                  </a:lnTo>
                  <a:close/>
                </a:path>
              </a:pathLst>
            </a:custGeom>
            <a:solidFill>
              <a:srgbClr val="EB8A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83" name="Freeform 160">
              <a:extLst>
                <a:ext uri="{FF2B5EF4-FFF2-40B4-BE49-F238E27FC236}">
                  <a16:creationId xmlns:a16="http://schemas.microsoft.com/office/drawing/2014/main" id="{823ECCD0-1EBF-FDF8-EA8D-244244D88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88"/>
              <a:ext cx="56" cy="52"/>
            </a:xfrm>
            <a:custGeom>
              <a:avLst/>
              <a:gdLst>
                <a:gd name="T0" fmla="*/ 56 w 56"/>
                <a:gd name="T1" fmla="*/ 21 h 52"/>
                <a:gd name="T2" fmla="*/ 54 w 56"/>
                <a:gd name="T3" fmla="*/ 15 h 52"/>
                <a:gd name="T4" fmla="*/ 54 w 56"/>
                <a:gd name="T5" fmla="*/ 9 h 52"/>
                <a:gd name="T6" fmla="*/ 50 w 56"/>
                <a:gd name="T7" fmla="*/ 4 h 52"/>
                <a:gd name="T8" fmla="*/ 48 w 56"/>
                <a:gd name="T9" fmla="*/ 0 h 52"/>
                <a:gd name="T10" fmla="*/ 47 w 56"/>
                <a:gd name="T11" fmla="*/ 0 h 52"/>
                <a:gd name="T12" fmla="*/ 45 w 56"/>
                <a:gd name="T13" fmla="*/ 0 h 52"/>
                <a:gd name="T14" fmla="*/ 48 w 56"/>
                <a:gd name="T15" fmla="*/ 4 h 52"/>
                <a:gd name="T16" fmla="*/ 50 w 56"/>
                <a:gd name="T17" fmla="*/ 9 h 52"/>
                <a:gd name="T18" fmla="*/ 52 w 56"/>
                <a:gd name="T19" fmla="*/ 15 h 52"/>
                <a:gd name="T20" fmla="*/ 54 w 56"/>
                <a:gd name="T21" fmla="*/ 21 h 52"/>
                <a:gd name="T22" fmla="*/ 52 w 56"/>
                <a:gd name="T23" fmla="*/ 27 h 52"/>
                <a:gd name="T24" fmla="*/ 50 w 56"/>
                <a:gd name="T25" fmla="*/ 32 h 52"/>
                <a:gd name="T26" fmla="*/ 48 w 56"/>
                <a:gd name="T27" fmla="*/ 36 h 52"/>
                <a:gd name="T28" fmla="*/ 45 w 56"/>
                <a:gd name="T29" fmla="*/ 40 h 52"/>
                <a:gd name="T30" fmla="*/ 41 w 56"/>
                <a:gd name="T31" fmla="*/ 44 h 52"/>
                <a:gd name="T32" fmla="*/ 35 w 56"/>
                <a:gd name="T33" fmla="*/ 48 h 52"/>
                <a:gd name="T34" fmla="*/ 31 w 56"/>
                <a:gd name="T35" fmla="*/ 50 h 52"/>
                <a:gd name="T36" fmla="*/ 23 w 56"/>
                <a:gd name="T37" fmla="*/ 50 h 52"/>
                <a:gd name="T38" fmla="*/ 18 w 56"/>
                <a:gd name="T39" fmla="*/ 48 h 52"/>
                <a:gd name="T40" fmla="*/ 12 w 56"/>
                <a:gd name="T41" fmla="*/ 46 h 52"/>
                <a:gd name="T42" fmla="*/ 6 w 56"/>
                <a:gd name="T43" fmla="*/ 42 h 52"/>
                <a:gd name="T44" fmla="*/ 0 w 56"/>
                <a:gd name="T45" fmla="*/ 38 h 52"/>
                <a:gd name="T46" fmla="*/ 0 w 56"/>
                <a:gd name="T47" fmla="*/ 38 h 52"/>
                <a:gd name="T48" fmla="*/ 0 w 56"/>
                <a:gd name="T49" fmla="*/ 40 h 52"/>
                <a:gd name="T50" fmla="*/ 6 w 56"/>
                <a:gd name="T51" fmla="*/ 46 h 52"/>
                <a:gd name="T52" fmla="*/ 10 w 56"/>
                <a:gd name="T53" fmla="*/ 48 h 52"/>
                <a:gd name="T54" fmla="*/ 18 w 56"/>
                <a:gd name="T55" fmla="*/ 52 h 52"/>
                <a:gd name="T56" fmla="*/ 23 w 56"/>
                <a:gd name="T57" fmla="*/ 52 h 52"/>
                <a:gd name="T58" fmla="*/ 31 w 56"/>
                <a:gd name="T59" fmla="*/ 52 h 52"/>
                <a:gd name="T60" fmla="*/ 37 w 56"/>
                <a:gd name="T61" fmla="*/ 50 h 52"/>
                <a:gd name="T62" fmla="*/ 43 w 56"/>
                <a:gd name="T63" fmla="*/ 46 h 52"/>
                <a:gd name="T64" fmla="*/ 47 w 56"/>
                <a:gd name="T65" fmla="*/ 42 h 52"/>
                <a:gd name="T66" fmla="*/ 50 w 56"/>
                <a:gd name="T67" fmla="*/ 38 h 52"/>
                <a:gd name="T68" fmla="*/ 52 w 56"/>
                <a:gd name="T69" fmla="*/ 32 h 52"/>
                <a:gd name="T70" fmla="*/ 54 w 56"/>
                <a:gd name="T71" fmla="*/ 27 h 52"/>
                <a:gd name="T72" fmla="*/ 56 w 56"/>
                <a:gd name="T73" fmla="*/ 21 h 5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6"/>
                <a:gd name="T112" fmla="*/ 0 h 52"/>
                <a:gd name="T113" fmla="*/ 56 w 56"/>
                <a:gd name="T114" fmla="*/ 52 h 5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6" h="52">
                  <a:moveTo>
                    <a:pt x="56" y="21"/>
                  </a:moveTo>
                  <a:lnTo>
                    <a:pt x="54" y="15"/>
                  </a:lnTo>
                  <a:lnTo>
                    <a:pt x="54" y="9"/>
                  </a:lnTo>
                  <a:lnTo>
                    <a:pt x="50" y="4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8" y="4"/>
                  </a:lnTo>
                  <a:lnTo>
                    <a:pt x="50" y="9"/>
                  </a:lnTo>
                  <a:lnTo>
                    <a:pt x="52" y="15"/>
                  </a:lnTo>
                  <a:lnTo>
                    <a:pt x="54" y="21"/>
                  </a:lnTo>
                  <a:lnTo>
                    <a:pt x="52" y="27"/>
                  </a:lnTo>
                  <a:lnTo>
                    <a:pt x="50" y="32"/>
                  </a:lnTo>
                  <a:lnTo>
                    <a:pt x="48" y="36"/>
                  </a:lnTo>
                  <a:lnTo>
                    <a:pt x="45" y="40"/>
                  </a:lnTo>
                  <a:lnTo>
                    <a:pt x="41" y="44"/>
                  </a:lnTo>
                  <a:lnTo>
                    <a:pt x="35" y="48"/>
                  </a:lnTo>
                  <a:lnTo>
                    <a:pt x="31" y="50"/>
                  </a:lnTo>
                  <a:lnTo>
                    <a:pt x="23" y="50"/>
                  </a:lnTo>
                  <a:lnTo>
                    <a:pt x="18" y="48"/>
                  </a:lnTo>
                  <a:lnTo>
                    <a:pt x="12" y="46"/>
                  </a:lnTo>
                  <a:lnTo>
                    <a:pt x="6" y="42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6" y="46"/>
                  </a:lnTo>
                  <a:lnTo>
                    <a:pt x="10" y="48"/>
                  </a:lnTo>
                  <a:lnTo>
                    <a:pt x="18" y="52"/>
                  </a:lnTo>
                  <a:lnTo>
                    <a:pt x="23" y="52"/>
                  </a:lnTo>
                  <a:lnTo>
                    <a:pt x="31" y="52"/>
                  </a:lnTo>
                  <a:lnTo>
                    <a:pt x="37" y="50"/>
                  </a:lnTo>
                  <a:lnTo>
                    <a:pt x="43" y="46"/>
                  </a:lnTo>
                  <a:lnTo>
                    <a:pt x="47" y="42"/>
                  </a:lnTo>
                  <a:lnTo>
                    <a:pt x="50" y="38"/>
                  </a:lnTo>
                  <a:lnTo>
                    <a:pt x="52" y="32"/>
                  </a:lnTo>
                  <a:lnTo>
                    <a:pt x="54" y="27"/>
                  </a:lnTo>
                  <a:lnTo>
                    <a:pt x="56" y="21"/>
                  </a:lnTo>
                  <a:close/>
                </a:path>
              </a:pathLst>
            </a:custGeom>
            <a:solidFill>
              <a:srgbClr val="EB8E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84" name="Freeform 161">
              <a:extLst>
                <a:ext uri="{FF2B5EF4-FFF2-40B4-BE49-F238E27FC236}">
                  <a16:creationId xmlns:a16="http://schemas.microsoft.com/office/drawing/2014/main" id="{32DA5630-DBF1-0449-7325-9228548AC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88"/>
              <a:ext cx="54" cy="50"/>
            </a:xfrm>
            <a:custGeom>
              <a:avLst/>
              <a:gdLst>
                <a:gd name="T0" fmla="*/ 54 w 54"/>
                <a:gd name="T1" fmla="*/ 21 h 50"/>
                <a:gd name="T2" fmla="*/ 54 w 54"/>
                <a:gd name="T3" fmla="*/ 15 h 50"/>
                <a:gd name="T4" fmla="*/ 52 w 54"/>
                <a:gd name="T5" fmla="*/ 9 h 50"/>
                <a:gd name="T6" fmla="*/ 50 w 54"/>
                <a:gd name="T7" fmla="*/ 4 h 50"/>
                <a:gd name="T8" fmla="*/ 47 w 54"/>
                <a:gd name="T9" fmla="*/ 0 h 50"/>
                <a:gd name="T10" fmla="*/ 45 w 54"/>
                <a:gd name="T11" fmla="*/ 0 h 50"/>
                <a:gd name="T12" fmla="*/ 43 w 54"/>
                <a:gd name="T13" fmla="*/ 0 h 50"/>
                <a:gd name="T14" fmla="*/ 47 w 54"/>
                <a:gd name="T15" fmla="*/ 4 h 50"/>
                <a:gd name="T16" fmla="*/ 50 w 54"/>
                <a:gd name="T17" fmla="*/ 9 h 50"/>
                <a:gd name="T18" fmla="*/ 52 w 54"/>
                <a:gd name="T19" fmla="*/ 15 h 50"/>
                <a:gd name="T20" fmla="*/ 52 w 54"/>
                <a:gd name="T21" fmla="*/ 21 h 50"/>
                <a:gd name="T22" fmla="*/ 52 w 54"/>
                <a:gd name="T23" fmla="*/ 27 h 50"/>
                <a:gd name="T24" fmla="*/ 50 w 54"/>
                <a:gd name="T25" fmla="*/ 31 h 50"/>
                <a:gd name="T26" fmla="*/ 47 w 54"/>
                <a:gd name="T27" fmla="*/ 36 h 50"/>
                <a:gd name="T28" fmla="*/ 45 w 54"/>
                <a:gd name="T29" fmla="*/ 40 h 50"/>
                <a:gd name="T30" fmla="*/ 41 w 54"/>
                <a:gd name="T31" fmla="*/ 44 h 50"/>
                <a:gd name="T32" fmla="*/ 35 w 54"/>
                <a:gd name="T33" fmla="*/ 46 h 50"/>
                <a:gd name="T34" fmla="*/ 29 w 54"/>
                <a:gd name="T35" fmla="*/ 48 h 50"/>
                <a:gd name="T36" fmla="*/ 23 w 54"/>
                <a:gd name="T37" fmla="*/ 48 h 50"/>
                <a:gd name="T38" fmla="*/ 18 w 54"/>
                <a:gd name="T39" fmla="*/ 48 h 50"/>
                <a:gd name="T40" fmla="*/ 12 w 54"/>
                <a:gd name="T41" fmla="*/ 46 h 50"/>
                <a:gd name="T42" fmla="*/ 6 w 54"/>
                <a:gd name="T43" fmla="*/ 42 h 50"/>
                <a:gd name="T44" fmla="*/ 2 w 54"/>
                <a:gd name="T45" fmla="*/ 36 h 50"/>
                <a:gd name="T46" fmla="*/ 0 w 54"/>
                <a:gd name="T47" fmla="*/ 38 h 50"/>
                <a:gd name="T48" fmla="*/ 0 w 54"/>
                <a:gd name="T49" fmla="*/ 38 h 50"/>
                <a:gd name="T50" fmla="*/ 6 w 54"/>
                <a:gd name="T51" fmla="*/ 44 h 50"/>
                <a:gd name="T52" fmla="*/ 12 w 54"/>
                <a:gd name="T53" fmla="*/ 48 h 50"/>
                <a:gd name="T54" fmla="*/ 18 w 54"/>
                <a:gd name="T55" fmla="*/ 50 h 50"/>
                <a:gd name="T56" fmla="*/ 23 w 54"/>
                <a:gd name="T57" fmla="*/ 50 h 50"/>
                <a:gd name="T58" fmla="*/ 31 w 54"/>
                <a:gd name="T59" fmla="*/ 50 h 50"/>
                <a:gd name="T60" fmla="*/ 37 w 54"/>
                <a:gd name="T61" fmla="*/ 48 h 50"/>
                <a:gd name="T62" fmla="*/ 41 w 54"/>
                <a:gd name="T63" fmla="*/ 46 h 50"/>
                <a:gd name="T64" fmla="*/ 47 w 54"/>
                <a:gd name="T65" fmla="*/ 42 h 50"/>
                <a:gd name="T66" fmla="*/ 48 w 54"/>
                <a:gd name="T67" fmla="*/ 38 h 50"/>
                <a:gd name="T68" fmla="*/ 52 w 54"/>
                <a:gd name="T69" fmla="*/ 32 h 50"/>
                <a:gd name="T70" fmla="*/ 54 w 54"/>
                <a:gd name="T71" fmla="*/ 27 h 50"/>
                <a:gd name="T72" fmla="*/ 54 w 54"/>
                <a:gd name="T73" fmla="*/ 21 h 5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4"/>
                <a:gd name="T112" fmla="*/ 0 h 50"/>
                <a:gd name="T113" fmla="*/ 54 w 54"/>
                <a:gd name="T114" fmla="*/ 50 h 5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4" h="50">
                  <a:moveTo>
                    <a:pt x="54" y="21"/>
                  </a:moveTo>
                  <a:lnTo>
                    <a:pt x="54" y="15"/>
                  </a:lnTo>
                  <a:lnTo>
                    <a:pt x="52" y="9"/>
                  </a:lnTo>
                  <a:lnTo>
                    <a:pt x="50" y="4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0" y="9"/>
                  </a:lnTo>
                  <a:lnTo>
                    <a:pt x="52" y="15"/>
                  </a:lnTo>
                  <a:lnTo>
                    <a:pt x="52" y="21"/>
                  </a:lnTo>
                  <a:lnTo>
                    <a:pt x="52" y="27"/>
                  </a:lnTo>
                  <a:lnTo>
                    <a:pt x="50" y="31"/>
                  </a:lnTo>
                  <a:lnTo>
                    <a:pt x="47" y="36"/>
                  </a:lnTo>
                  <a:lnTo>
                    <a:pt x="45" y="40"/>
                  </a:lnTo>
                  <a:lnTo>
                    <a:pt x="41" y="44"/>
                  </a:lnTo>
                  <a:lnTo>
                    <a:pt x="35" y="46"/>
                  </a:lnTo>
                  <a:lnTo>
                    <a:pt x="29" y="48"/>
                  </a:lnTo>
                  <a:lnTo>
                    <a:pt x="23" y="48"/>
                  </a:lnTo>
                  <a:lnTo>
                    <a:pt x="18" y="48"/>
                  </a:lnTo>
                  <a:lnTo>
                    <a:pt x="12" y="46"/>
                  </a:lnTo>
                  <a:lnTo>
                    <a:pt x="6" y="42"/>
                  </a:lnTo>
                  <a:lnTo>
                    <a:pt x="2" y="36"/>
                  </a:lnTo>
                  <a:lnTo>
                    <a:pt x="0" y="38"/>
                  </a:lnTo>
                  <a:lnTo>
                    <a:pt x="6" y="44"/>
                  </a:lnTo>
                  <a:lnTo>
                    <a:pt x="12" y="48"/>
                  </a:lnTo>
                  <a:lnTo>
                    <a:pt x="18" y="50"/>
                  </a:lnTo>
                  <a:lnTo>
                    <a:pt x="23" y="50"/>
                  </a:lnTo>
                  <a:lnTo>
                    <a:pt x="31" y="50"/>
                  </a:lnTo>
                  <a:lnTo>
                    <a:pt x="37" y="48"/>
                  </a:lnTo>
                  <a:lnTo>
                    <a:pt x="41" y="46"/>
                  </a:lnTo>
                  <a:lnTo>
                    <a:pt x="47" y="42"/>
                  </a:lnTo>
                  <a:lnTo>
                    <a:pt x="48" y="38"/>
                  </a:lnTo>
                  <a:lnTo>
                    <a:pt x="52" y="32"/>
                  </a:lnTo>
                  <a:lnTo>
                    <a:pt x="54" y="27"/>
                  </a:lnTo>
                  <a:lnTo>
                    <a:pt x="54" y="21"/>
                  </a:lnTo>
                  <a:close/>
                </a:path>
              </a:pathLst>
            </a:custGeom>
            <a:solidFill>
              <a:srgbClr val="EC91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85" name="Freeform 162">
              <a:extLst>
                <a:ext uri="{FF2B5EF4-FFF2-40B4-BE49-F238E27FC236}">
                  <a16:creationId xmlns:a16="http://schemas.microsoft.com/office/drawing/2014/main" id="{C02442EE-3EDB-6B5B-B85C-AE18B1DB2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2" y="888"/>
              <a:ext cx="54" cy="50"/>
            </a:xfrm>
            <a:custGeom>
              <a:avLst/>
              <a:gdLst>
                <a:gd name="T0" fmla="*/ 54 w 54"/>
                <a:gd name="T1" fmla="*/ 21 h 50"/>
                <a:gd name="T2" fmla="*/ 52 w 54"/>
                <a:gd name="T3" fmla="*/ 15 h 50"/>
                <a:gd name="T4" fmla="*/ 50 w 54"/>
                <a:gd name="T5" fmla="*/ 9 h 50"/>
                <a:gd name="T6" fmla="*/ 48 w 54"/>
                <a:gd name="T7" fmla="*/ 4 h 50"/>
                <a:gd name="T8" fmla="*/ 45 w 54"/>
                <a:gd name="T9" fmla="*/ 0 h 50"/>
                <a:gd name="T10" fmla="*/ 43 w 54"/>
                <a:gd name="T11" fmla="*/ 0 h 50"/>
                <a:gd name="T12" fmla="*/ 41 w 54"/>
                <a:gd name="T13" fmla="*/ 0 h 50"/>
                <a:gd name="T14" fmla="*/ 45 w 54"/>
                <a:gd name="T15" fmla="*/ 4 h 50"/>
                <a:gd name="T16" fmla="*/ 48 w 54"/>
                <a:gd name="T17" fmla="*/ 9 h 50"/>
                <a:gd name="T18" fmla="*/ 50 w 54"/>
                <a:gd name="T19" fmla="*/ 15 h 50"/>
                <a:gd name="T20" fmla="*/ 50 w 54"/>
                <a:gd name="T21" fmla="*/ 21 h 50"/>
                <a:gd name="T22" fmla="*/ 50 w 54"/>
                <a:gd name="T23" fmla="*/ 27 h 50"/>
                <a:gd name="T24" fmla="*/ 48 w 54"/>
                <a:gd name="T25" fmla="*/ 31 h 50"/>
                <a:gd name="T26" fmla="*/ 47 w 54"/>
                <a:gd name="T27" fmla="*/ 36 h 50"/>
                <a:gd name="T28" fmla="*/ 43 w 54"/>
                <a:gd name="T29" fmla="*/ 40 h 50"/>
                <a:gd name="T30" fmla="*/ 39 w 54"/>
                <a:gd name="T31" fmla="*/ 42 h 50"/>
                <a:gd name="T32" fmla="*/ 35 w 54"/>
                <a:gd name="T33" fmla="*/ 46 h 50"/>
                <a:gd name="T34" fmla="*/ 29 w 54"/>
                <a:gd name="T35" fmla="*/ 46 h 50"/>
                <a:gd name="T36" fmla="*/ 23 w 54"/>
                <a:gd name="T37" fmla="*/ 48 h 50"/>
                <a:gd name="T38" fmla="*/ 18 w 54"/>
                <a:gd name="T39" fmla="*/ 46 h 50"/>
                <a:gd name="T40" fmla="*/ 12 w 54"/>
                <a:gd name="T41" fmla="*/ 44 h 50"/>
                <a:gd name="T42" fmla="*/ 6 w 54"/>
                <a:gd name="T43" fmla="*/ 40 h 50"/>
                <a:gd name="T44" fmla="*/ 2 w 54"/>
                <a:gd name="T45" fmla="*/ 34 h 50"/>
                <a:gd name="T46" fmla="*/ 2 w 54"/>
                <a:gd name="T47" fmla="*/ 36 h 50"/>
                <a:gd name="T48" fmla="*/ 0 w 54"/>
                <a:gd name="T49" fmla="*/ 38 h 50"/>
                <a:gd name="T50" fmla="*/ 6 w 54"/>
                <a:gd name="T51" fmla="*/ 42 h 50"/>
                <a:gd name="T52" fmla="*/ 12 w 54"/>
                <a:gd name="T53" fmla="*/ 46 h 50"/>
                <a:gd name="T54" fmla="*/ 18 w 54"/>
                <a:gd name="T55" fmla="*/ 48 h 50"/>
                <a:gd name="T56" fmla="*/ 23 w 54"/>
                <a:gd name="T57" fmla="*/ 50 h 50"/>
                <a:gd name="T58" fmla="*/ 31 w 54"/>
                <a:gd name="T59" fmla="*/ 50 h 50"/>
                <a:gd name="T60" fmla="*/ 35 w 54"/>
                <a:gd name="T61" fmla="*/ 48 h 50"/>
                <a:gd name="T62" fmla="*/ 41 w 54"/>
                <a:gd name="T63" fmla="*/ 44 h 50"/>
                <a:gd name="T64" fmla="*/ 45 w 54"/>
                <a:gd name="T65" fmla="*/ 40 h 50"/>
                <a:gd name="T66" fmla="*/ 48 w 54"/>
                <a:gd name="T67" fmla="*/ 36 h 50"/>
                <a:gd name="T68" fmla="*/ 50 w 54"/>
                <a:gd name="T69" fmla="*/ 32 h 50"/>
                <a:gd name="T70" fmla="*/ 52 w 54"/>
                <a:gd name="T71" fmla="*/ 27 h 50"/>
                <a:gd name="T72" fmla="*/ 54 w 54"/>
                <a:gd name="T73" fmla="*/ 21 h 5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4"/>
                <a:gd name="T112" fmla="*/ 0 h 50"/>
                <a:gd name="T113" fmla="*/ 54 w 54"/>
                <a:gd name="T114" fmla="*/ 50 h 5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4" h="50">
                  <a:moveTo>
                    <a:pt x="54" y="21"/>
                  </a:moveTo>
                  <a:lnTo>
                    <a:pt x="52" y="15"/>
                  </a:lnTo>
                  <a:lnTo>
                    <a:pt x="50" y="9"/>
                  </a:lnTo>
                  <a:lnTo>
                    <a:pt x="48" y="4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5" y="4"/>
                  </a:lnTo>
                  <a:lnTo>
                    <a:pt x="48" y="9"/>
                  </a:lnTo>
                  <a:lnTo>
                    <a:pt x="50" y="15"/>
                  </a:lnTo>
                  <a:lnTo>
                    <a:pt x="50" y="21"/>
                  </a:lnTo>
                  <a:lnTo>
                    <a:pt x="50" y="27"/>
                  </a:lnTo>
                  <a:lnTo>
                    <a:pt x="48" y="31"/>
                  </a:lnTo>
                  <a:lnTo>
                    <a:pt x="47" y="36"/>
                  </a:lnTo>
                  <a:lnTo>
                    <a:pt x="43" y="40"/>
                  </a:lnTo>
                  <a:lnTo>
                    <a:pt x="39" y="42"/>
                  </a:lnTo>
                  <a:lnTo>
                    <a:pt x="35" y="46"/>
                  </a:lnTo>
                  <a:lnTo>
                    <a:pt x="29" y="46"/>
                  </a:lnTo>
                  <a:lnTo>
                    <a:pt x="23" y="48"/>
                  </a:lnTo>
                  <a:lnTo>
                    <a:pt x="18" y="46"/>
                  </a:lnTo>
                  <a:lnTo>
                    <a:pt x="12" y="44"/>
                  </a:lnTo>
                  <a:lnTo>
                    <a:pt x="6" y="4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0" y="38"/>
                  </a:lnTo>
                  <a:lnTo>
                    <a:pt x="6" y="42"/>
                  </a:lnTo>
                  <a:lnTo>
                    <a:pt x="12" y="46"/>
                  </a:lnTo>
                  <a:lnTo>
                    <a:pt x="18" y="48"/>
                  </a:lnTo>
                  <a:lnTo>
                    <a:pt x="23" y="50"/>
                  </a:lnTo>
                  <a:lnTo>
                    <a:pt x="31" y="50"/>
                  </a:lnTo>
                  <a:lnTo>
                    <a:pt x="35" y="48"/>
                  </a:lnTo>
                  <a:lnTo>
                    <a:pt x="41" y="44"/>
                  </a:lnTo>
                  <a:lnTo>
                    <a:pt x="45" y="40"/>
                  </a:lnTo>
                  <a:lnTo>
                    <a:pt x="48" y="36"/>
                  </a:lnTo>
                  <a:lnTo>
                    <a:pt x="50" y="32"/>
                  </a:lnTo>
                  <a:lnTo>
                    <a:pt x="52" y="27"/>
                  </a:lnTo>
                  <a:lnTo>
                    <a:pt x="54" y="21"/>
                  </a:lnTo>
                  <a:close/>
                </a:path>
              </a:pathLst>
            </a:custGeom>
            <a:solidFill>
              <a:srgbClr val="EC9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86" name="Freeform 163">
              <a:extLst>
                <a:ext uri="{FF2B5EF4-FFF2-40B4-BE49-F238E27FC236}">
                  <a16:creationId xmlns:a16="http://schemas.microsoft.com/office/drawing/2014/main" id="{4166AE88-54EB-3BFD-D3FD-2F2EA9EDE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" y="888"/>
              <a:ext cx="50" cy="48"/>
            </a:xfrm>
            <a:custGeom>
              <a:avLst/>
              <a:gdLst>
                <a:gd name="T0" fmla="*/ 50 w 50"/>
                <a:gd name="T1" fmla="*/ 21 h 48"/>
                <a:gd name="T2" fmla="*/ 50 w 50"/>
                <a:gd name="T3" fmla="*/ 15 h 48"/>
                <a:gd name="T4" fmla="*/ 48 w 50"/>
                <a:gd name="T5" fmla="*/ 9 h 48"/>
                <a:gd name="T6" fmla="*/ 45 w 50"/>
                <a:gd name="T7" fmla="*/ 4 h 48"/>
                <a:gd name="T8" fmla="*/ 41 w 50"/>
                <a:gd name="T9" fmla="*/ 0 h 48"/>
                <a:gd name="T10" fmla="*/ 39 w 50"/>
                <a:gd name="T11" fmla="*/ 0 h 48"/>
                <a:gd name="T12" fmla="*/ 39 w 50"/>
                <a:gd name="T13" fmla="*/ 0 h 48"/>
                <a:gd name="T14" fmla="*/ 43 w 50"/>
                <a:gd name="T15" fmla="*/ 4 h 48"/>
                <a:gd name="T16" fmla="*/ 45 w 50"/>
                <a:gd name="T17" fmla="*/ 9 h 48"/>
                <a:gd name="T18" fmla="*/ 46 w 50"/>
                <a:gd name="T19" fmla="*/ 15 h 48"/>
                <a:gd name="T20" fmla="*/ 48 w 50"/>
                <a:gd name="T21" fmla="*/ 21 h 48"/>
                <a:gd name="T22" fmla="*/ 46 w 50"/>
                <a:gd name="T23" fmla="*/ 25 h 48"/>
                <a:gd name="T24" fmla="*/ 46 w 50"/>
                <a:gd name="T25" fmla="*/ 31 h 48"/>
                <a:gd name="T26" fmla="*/ 43 w 50"/>
                <a:gd name="T27" fmla="*/ 34 h 48"/>
                <a:gd name="T28" fmla="*/ 41 w 50"/>
                <a:gd name="T29" fmla="*/ 38 h 48"/>
                <a:gd name="T30" fmla="*/ 37 w 50"/>
                <a:gd name="T31" fmla="*/ 42 h 48"/>
                <a:gd name="T32" fmla="*/ 33 w 50"/>
                <a:gd name="T33" fmla="*/ 44 h 48"/>
                <a:gd name="T34" fmla="*/ 27 w 50"/>
                <a:gd name="T35" fmla="*/ 46 h 48"/>
                <a:gd name="T36" fmla="*/ 21 w 50"/>
                <a:gd name="T37" fmla="*/ 46 h 48"/>
                <a:gd name="T38" fmla="*/ 16 w 50"/>
                <a:gd name="T39" fmla="*/ 46 h 48"/>
                <a:gd name="T40" fmla="*/ 10 w 50"/>
                <a:gd name="T41" fmla="*/ 42 h 48"/>
                <a:gd name="T42" fmla="*/ 4 w 50"/>
                <a:gd name="T43" fmla="*/ 38 h 48"/>
                <a:gd name="T44" fmla="*/ 0 w 50"/>
                <a:gd name="T45" fmla="*/ 32 h 48"/>
                <a:gd name="T46" fmla="*/ 0 w 50"/>
                <a:gd name="T47" fmla="*/ 34 h 48"/>
                <a:gd name="T48" fmla="*/ 0 w 50"/>
                <a:gd name="T49" fmla="*/ 36 h 48"/>
                <a:gd name="T50" fmla="*/ 4 w 50"/>
                <a:gd name="T51" fmla="*/ 42 h 48"/>
                <a:gd name="T52" fmla="*/ 10 w 50"/>
                <a:gd name="T53" fmla="*/ 46 h 48"/>
                <a:gd name="T54" fmla="*/ 16 w 50"/>
                <a:gd name="T55" fmla="*/ 48 h 48"/>
                <a:gd name="T56" fmla="*/ 21 w 50"/>
                <a:gd name="T57" fmla="*/ 48 h 48"/>
                <a:gd name="T58" fmla="*/ 27 w 50"/>
                <a:gd name="T59" fmla="*/ 48 h 48"/>
                <a:gd name="T60" fmla="*/ 33 w 50"/>
                <a:gd name="T61" fmla="*/ 46 h 48"/>
                <a:gd name="T62" fmla="*/ 39 w 50"/>
                <a:gd name="T63" fmla="*/ 44 h 48"/>
                <a:gd name="T64" fmla="*/ 43 w 50"/>
                <a:gd name="T65" fmla="*/ 40 h 48"/>
                <a:gd name="T66" fmla="*/ 45 w 50"/>
                <a:gd name="T67" fmla="*/ 36 h 48"/>
                <a:gd name="T68" fmla="*/ 48 w 50"/>
                <a:gd name="T69" fmla="*/ 31 h 48"/>
                <a:gd name="T70" fmla="*/ 50 w 50"/>
                <a:gd name="T71" fmla="*/ 27 h 48"/>
                <a:gd name="T72" fmla="*/ 50 w 50"/>
                <a:gd name="T73" fmla="*/ 21 h 4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0"/>
                <a:gd name="T112" fmla="*/ 0 h 48"/>
                <a:gd name="T113" fmla="*/ 50 w 50"/>
                <a:gd name="T114" fmla="*/ 48 h 4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0" h="48">
                  <a:moveTo>
                    <a:pt x="50" y="21"/>
                  </a:moveTo>
                  <a:lnTo>
                    <a:pt x="50" y="15"/>
                  </a:lnTo>
                  <a:lnTo>
                    <a:pt x="48" y="9"/>
                  </a:lnTo>
                  <a:lnTo>
                    <a:pt x="45" y="4"/>
                  </a:lnTo>
                  <a:lnTo>
                    <a:pt x="41" y="0"/>
                  </a:lnTo>
                  <a:lnTo>
                    <a:pt x="39" y="0"/>
                  </a:lnTo>
                  <a:lnTo>
                    <a:pt x="43" y="4"/>
                  </a:lnTo>
                  <a:lnTo>
                    <a:pt x="45" y="9"/>
                  </a:lnTo>
                  <a:lnTo>
                    <a:pt x="46" y="15"/>
                  </a:lnTo>
                  <a:lnTo>
                    <a:pt x="48" y="21"/>
                  </a:lnTo>
                  <a:lnTo>
                    <a:pt x="46" y="25"/>
                  </a:lnTo>
                  <a:lnTo>
                    <a:pt x="46" y="31"/>
                  </a:lnTo>
                  <a:lnTo>
                    <a:pt x="43" y="34"/>
                  </a:lnTo>
                  <a:lnTo>
                    <a:pt x="41" y="38"/>
                  </a:lnTo>
                  <a:lnTo>
                    <a:pt x="37" y="42"/>
                  </a:lnTo>
                  <a:lnTo>
                    <a:pt x="33" y="44"/>
                  </a:lnTo>
                  <a:lnTo>
                    <a:pt x="27" y="46"/>
                  </a:lnTo>
                  <a:lnTo>
                    <a:pt x="21" y="46"/>
                  </a:lnTo>
                  <a:lnTo>
                    <a:pt x="16" y="46"/>
                  </a:lnTo>
                  <a:lnTo>
                    <a:pt x="10" y="42"/>
                  </a:lnTo>
                  <a:lnTo>
                    <a:pt x="4" y="38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10" y="46"/>
                  </a:lnTo>
                  <a:lnTo>
                    <a:pt x="16" y="48"/>
                  </a:lnTo>
                  <a:lnTo>
                    <a:pt x="21" y="48"/>
                  </a:lnTo>
                  <a:lnTo>
                    <a:pt x="27" y="48"/>
                  </a:lnTo>
                  <a:lnTo>
                    <a:pt x="33" y="46"/>
                  </a:lnTo>
                  <a:lnTo>
                    <a:pt x="39" y="44"/>
                  </a:lnTo>
                  <a:lnTo>
                    <a:pt x="43" y="40"/>
                  </a:lnTo>
                  <a:lnTo>
                    <a:pt x="45" y="36"/>
                  </a:lnTo>
                  <a:lnTo>
                    <a:pt x="48" y="31"/>
                  </a:lnTo>
                  <a:lnTo>
                    <a:pt x="50" y="27"/>
                  </a:lnTo>
                  <a:lnTo>
                    <a:pt x="50" y="21"/>
                  </a:lnTo>
                  <a:close/>
                </a:path>
              </a:pathLst>
            </a:custGeom>
            <a:solidFill>
              <a:srgbClr val="ED97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87" name="Freeform 164">
              <a:extLst>
                <a:ext uri="{FF2B5EF4-FFF2-40B4-BE49-F238E27FC236}">
                  <a16:creationId xmlns:a16="http://schemas.microsoft.com/office/drawing/2014/main" id="{9ED316F7-ACBA-6967-34C0-C266A0E9D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" y="888"/>
              <a:ext cx="48" cy="48"/>
            </a:xfrm>
            <a:custGeom>
              <a:avLst/>
              <a:gdLst>
                <a:gd name="T0" fmla="*/ 48 w 48"/>
                <a:gd name="T1" fmla="*/ 21 h 48"/>
                <a:gd name="T2" fmla="*/ 48 w 48"/>
                <a:gd name="T3" fmla="*/ 15 h 48"/>
                <a:gd name="T4" fmla="*/ 46 w 48"/>
                <a:gd name="T5" fmla="*/ 9 h 48"/>
                <a:gd name="T6" fmla="*/ 43 w 48"/>
                <a:gd name="T7" fmla="*/ 4 h 48"/>
                <a:gd name="T8" fmla="*/ 39 w 48"/>
                <a:gd name="T9" fmla="*/ 0 h 48"/>
                <a:gd name="T10" fmla="*/ 39 w 48"/>
                <a:gd name="T11" fmla="*/ 0 h 48"/>
                <a:gd name="T12" fmla="*/ 37 w 48"/>
                <a:gd name="T13" fmla="*/ 2 h 48"/>
                <a:gd name="T14" fmla="*/ 41 w 48"/>
                <a:gd name="T15" fmla="*/ 6 h 48"/>
                <a:gd name="T16" fmla="*/ 45 w 48"/>
                <a:gd name="T17" fmla="*/ 9 h 48"/>
                <a:gd name="T18" fmla="*/ 46 w 48"/>
                <a:gd name="T19" fmla="*/ 15 h 48"/>
                <a:gd name="T20" fmla="*/ 46 w 48"/>
                <a:gd name="T21" fmla="*/ 21 h 48"/>
                <a:gd name="T22" fmla="*/ 45 w 48"/>
                <a:gd name="T23" fmla="*/ 31 h 48"/>
                <a:gd name="T24" fmla="*/ 39 w 48"/>
                <a:gd name="T25" fmla="*/ 38 h 48"/>
                <a:gd name="T26" fmla="*/ 31 w 48"/>
                <a:gd name="T27" fmla="*/ 42 h 48"/>
                <a:gd name="T28" fmla="*/ 21 w 48"/>
                <a:gd name="T29" fmla="*/ 44 h 48"/>
                <a:gd name="T30" fmla="*/ 16 w 48"/>
                <a:gd name="T31" fmla="*/ 44 h 48"/>
                <a:gd name="T32" fmla="*/ 10 w 48"/>
                <a:gd name="T33" fmla="*/ 42 h 48"/>
                <a:gd name="T34" fmla="*/ 4 w 48"/>
                <a:gd name="T35" fmla="*/ 36 h 48"/>
                <a:gd name="T36" fmla="*/ 0 w 48"/>
                <a:gd name="T37" fmla="*/ 32 h 48"/>
                <a:gd name="T38" fmla="*/ 0 w 48"/>
                <a:gd name="T39" fmla="*/ 32 h 48"/>
                <a:gd name="T40" fmla="*/ 0 w 48"/>
                <a:gd name="T41" fmla="*/ 34 h 48"/>
                <a:gd name="T42" fmla="*/ 4 w 48"/>
                <a:gd name="T43" fmla="*/ 40 h 48"/>
                <a:gd name="T44" fmla="*/ 10 w 48"/>
                <a:gd name="T45" fmla="*/ 44 h 48"/>
                <a:gd name="T46" fmla="*/ 16 w 48"/>
                <a:gd name="T47" fmla="*/ 46 h 48"/>
                <a:gd name="T48" fmla="*/ 21 w 48"/>
                <a:gd name="T49" fmla="*/ 48 h 48"/>
                <a:gd name="T50" fmla="*/ 27 w 48"/>
                <a:gd name="T51" fmla="*/ 46 h 48"/>
                <a:gd name="T52" fmla="*/ 33 w 48"/>
                <a:gd name="T53" fmla="*/ 46 h 48"/>
                <a:gd name="T54" fmla="*/ 37 w 48"/>
                <a:gd name="T55" fmla="*/ 42 h 48"/>
                <a:gd name="T56" fmla="*/ 41 w 48"/>
                <a:gd name="T57" fmla="*/ 40 h 48"/>
                <a:gd name="T58" fmla="*/ 45 w 48"/>
                <a:gd name="T59" fmla="*/ 36 h 48"/>
                <a:gd name="T60" fmla="*/ 46 w 48"/>
                <a:gd name="T61" fmla="*/ 31 h 48"/>
                <a:gd name="T62" fmla="*/ 48 w 48"/>
                <a:gd name="T63" fmla="*/ 27 h 48"/>
                <a:gd name="T64" fmla="*/ 48 w 48"/>
                <a:gd name="T65" fmla="*/ 21 h 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"/>
                <a:gd name="T100" fmla="*/ 0 h 48"/>
                <a:gd name="T101" fmla="*/ 48 w 48"/>
                <a:gd name="T102" fmla="*/ 48 h 4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" h="48">
                  <a:moveTo>
                    <a:pt x="48" y="21"/>
                  </a:moveTo>
                  <a:lnTo>
                    <a:pt x="48" y="15"/>
                  </a:lnTo>
                  <a:lnTo>
                    <a:pt x="46" y="9"/>
                  </a:lnTo>
                  <a:lnTo>
                    <a:pt x="43" y="4"/>
                  </a:lnTo>
                  <a:lnTo>
                    <a:pt x="39" y="0"/>
                  </a:lnTo>
                  <a:lnTo>
                    <a:pt x="37" y="2"/>
                  </a:lnTo>
                  <a:lnTo>
                    <a:pt x="41" y="6"/>
                  </a:lnTo>
                  <a:lnTo>
                    <a:pt x="45" y="9"/>
                  </a:lnTo>
                  <a:lnTo>
                    <a:pt x="46" y="15"/>
                  </a:lnTo>
                  <a:lnTo>
                    <a:pt x="46" y="21"/>
                  </a:lnTo>
                  <a:lnTo>
                    <a:pt x="45" y="31"/>
                  </a:lnTo>
                  <a:lnTo>
                    <a:pt x="39" y="38"/>
                  </a:lnTo>
                  <a:lnTo>
                    <a:pt x="31" y="42"/>
                  </a:lnTo>
                  <a:lnTo>
                    <a:pt x="21" y="44"/>
                  </a:lnTo>
                  <a:lnTo>
                    <a:pt x="16" y="44"/>
                  </a:lnTo>
                  <a:lnTo>
                    <a:pt x="10" y="42"/>
                  </a:lnTo>
                  <a:lnTo>
                    <a:pt x="4" y="36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4" y="40"/>
                  </a:lnTo>
                  <a:lnTo>
                    <a:pt x="10" y="44"/>
                  </a:lnTo>
                  <a:lnTo>
                    <a:pt x="16" y="46"/>
                  </a:lnTo>
                  <a:lnTo>
                    <a:pt x="21" y="48"/>
                  </a:lnTo>
                  <a:lnTo>
                    <a:pt x="27" y="46"/>
                  </a:lnTo>
                  <a:lnTo>
                    <a:pt x="33" y="46"/>
                  </a:lnTo>
                  <a:lnTo>
                    <a:pt x="37" y="42"/>
                  </a:lnTo>
                  <a:lnTo>
                    <a:pt x="41" y="40"/>
                  </a:lnTo>
                  <a:lnTo>
                    <a:pt x="45" y="36"/>
                  </a:lnTo>
                  <a:lnTo>
                    <a:pt x="46" y="31"/>
                  </a:lnTo>
                  <a:lnTo>
                    <a:pt x="48" y="27"/>
                  </a:lnTo>
                  <a:lnTo>
                    <a:pt x="48" y="21"/>
                  </a:lnTo>
                  <a:close/>
                </a:path>
              </a:pathLst>
            </a:custGeom>
            <a:solidFill>
              <a:srgbClr val="EE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88" name="Freeform 165">
              <a:extLst>
                <a:ext uri="{FF2B5EF4-FFF2-40B4-BE49-F238E27FC236}">
                  <a16:creationId xmlns:a16="http://schemas.microsoft.com/office/drawing/2014/main" id="{DA0E81ED-2CE3-D11F-D90E-DDED741AC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" y="888"/>
              <a:ext cx="48" cy="46"/>
            </a:xfrm>
            <a:custGeom>
              <a:avLst/>
              <a:gdLst>
                <a:gd name="T0" fmla="*/ 48 w 48"/>
                <a:gd name="T1" fmla="*/ 21 h 46"/>
                <a:gd name="T2" fmla="*/ 46 w 48"/>
                <a:gd name="T3" fmla="*/ 15 h 46"/>
                <a:gd name="T4" fmla="*/ 45 w 48"/>
                <a:gd name="T5" fmla="*/ 9 h 46"/>
                <a:gd name="T6" fmla="*/ 43 w 48"/>
                <a:gd name="T7" fmla="*/ 4 h 46"/>
                <a:gd name="T8" fmla="*/ 39 w 48"/>
                <a:gd name="T9" fmla="*/ 0 h 46"/>
                <a:gd name="T10" fmla="*/ 37 w 48"/>
                <a:gd name="T11" fmla="*/ 2 h 46"/>
                <a:gd name="T12" fmla="*/ 35 w 48"/>
                <a:gd name="T13" fmla="*/ 2 h 46"/>
                <a:gd name="T14" fmla="*/ 39 w 48"/>
                <a:gd name="T15" fmla="*/ 6 h 46"/>
                <a:gd name="T16" fmla="*/ 43 w 48"/>
                <a:gd name="T17" fmla="*/ 9 h 46"/>
                <a:gd name="T18" fmla="*/ 45 w 48"/>
                <a:gd name="T19" fmla="*/ 15 h 46"/>
                <a:gd name="T20" fmla="*/ 46 w 48"/>
                <a:gd name="T21" fmla="*/ 21 h 46"/>
                <a:gd name="T22" fmla="*/ 45 w 48"/>
                <a:gd name="T23" fmla="*/ 31 h 46"/>
                <a:gd name="T24" fmla="*/ 39 w 48"/>
                <a:gd name="T25" fmla="*/ 36 h 46"/>
                <a:gd name="T26" fmla="*/ 31 w 48"/>
                <a:gd name="T27" fmla="*/ 42 h 46"/>
                <a:gd name="T28" fmla="*/ 21 w 48"/>
                <a:gd name="T29" fmla="*/ 44 h 46"/>
                <a:gd name="T30" fmla="*/ 16 w 48"/>
                <a:gd name="T31" fmla="*/ 42 h 46"/>
                <a:gd name="T32" fmla="*/ 10 w 48"/>
                <a:gd name="T33" fmla="*/ 40 h 46"/>
                <a:gd name="T34" fmla="*/ 4 w 48"/>
                <a:gd name="T35" fmla="*/ 36 h 46"/>
                <a:gd name="T36" fmla="*/ 2 w 48"/>
                <a:gd name="T37" fmla="*/ 31 h 46"/>
                <a:gd name="T38" fmla="*/ 0 w 48"/>
                <a:gd name="T39" fmla="*/ 32 h 46"/>
                <a:gd name="T40" fmla="*/ 0 w 48"/>
                <a:gd name="T41" fmla="*/ 32 h 46"/>
                <a:gd name="T42" fmla="*/ 4 w 48"/>
                <a:gd name="T43" fmla="*/ 38 h 46"/>
                <a:gd name="T44" fmla="*/ 10 w 48"/>
                <a:gd name="T45" fmla="*/ 42 h 46"/>
                <a:gd name="T46" fmla="*/ 16 w 48"/>
                <a:gd name="T47" fmla="*/ 46 h 46"/>
                <a:gd name="T48" fmla="*/ 21 w 48"/>
                <a:gd name="T49" fmla="*/ 46 h 46"/>
                <a:gd name="T50" fmla="*/ 27 w 48"/>
                <a:gd name="T51" fmla="*/ 46 h 46"/>
                <a:gd name="T52" fmla="*/ 33 w 48"/>
                <a:gd name="T53" fmla="*/ 44 h 46"/>
                <a:gd name="T54" fmla="*/ 37 w 48"/>
                <a:gd name="T55" fmla="*/ 42 h 46"/>
                <a:gd name="T56" fmla="*/ 41 w 48"/>
                <a:gd name="T57" fmla="*/ 38 h 46"/>
                <a:gd name="T58" fmla="*/ 43 w 48"/>
                <a:gd name="T59" fmla="*/ 34 h 46"/>
                <a:gd name="T60" fmla="*/ 46 w 48"/>
                <a:gd name="T61" fmla="*/ 31 h 46"/>
                <a:gd name="T62" fmla="*/ 46 w 48"/>
                <a:gd name="T63" fmla="*/ 25 h 46"/>
                <a:gd name="T64" fmla="*/ 48 w 48"/>
                <a:gd name="T65" fmla="*/ 21 h 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"/>
                <a:gd name="T100" fmla="*/ 0 h 46"/>
                <a:gd name="T101" fmla="*/ 48 w 48"/>
                <a:gd name="T102" fmla="*/ 46 h 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" h="46">
                  <a:moveTo>
                    <a:pt x="48" y="21"/>
                  </a:moveTo>
                  <a:lnTo>
                    <a:pt x="46" y="15"/>
                  </a:lnTo>
                  <a:lnTo>
                    <a:pt x="45" y="9"/>
                  </a:lnTo>
                  <a:lnTo>
                    <a:pt x="43" y="4"/>
                  </a:lnTo>
                  <a:lnTo>
                    <a:pt x="39" y="0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9" y="6"/>
                  </a:lnTo>
                  <a:lnTo>
                    <a:pt x="43" y="9"/>
                  </a:lnTo>
                  <a:lnTo>
                    <a:pt x="45" y="15"/>
                  </a:lnTo>
                  <a:lnTo>
                    <a:pt x="46" y="21"/>
                  </a:lnTo>
                  <a:lnTo>
                    <a:pt x="45" y="31"/>
                  </a:lnTo>
                  <a:lnTo>
                    <a:pt x="39" y="36"/>
                  </a:lnTo>
                  <a:lnTo>
                    <a:pt x="31" y="42"/>
                  </a:lnTo>
                  <a:lnTo>
                    <a:pt x="21" y="44"/>
                  </a:lnTo>
                  <a:lnTo>
                    <a:pt x="16" y="42"/>
                  </a:lnTo>
                  <a:lnTo>
                    <a:pt x="10" y="40"/>
                  </a:lnTo>
                  <a:lnTo>
                    <a:pt x="4" y="36"/>
                  </a:lnTo>
                  <a:lnTo>
                    <a:pt x="2" y="31"/>
                  </a:lnTo>
                  <a:lnTo>
                    <a:pt x="0" y="32"/>
                  </a:lnTo>
                  <a:lnTo>
                    <a:pt x="4" y="38"/>
                  </a:lnTo>
                  <a:lnTo>
                    <a:pt x="10" y="42"/>
                  </a:lnTo>
                  <a:lnTo>
                    <a:pt x="16" y="46"/>
                  </a:lnTo>
                  <a:lnTo>
                    <a:pt x="21" y="46"/>
                  </a:lnTo>
                  <a:lnTo>
                    <a:pt x="27" y="46"/>
                  </a:lnTo>
                  <a:lnTo>
                    <a:pt x="33" y="44"/>
                  </a:lnTo>
                  <a:lnTo>
                    <a:pt x="37" y="42"/>
                  </a:lnTo>
                  <a:lnTo>
                    <a:pt x="41" y="38"/>
                  </a:lnTo>
                  <a:lnTo>
                    <a:pt x="43" y="34"/>
                  </a:lnTo>
                  <a:lnTo>
                    <a:pt x="46" y="31"/>
                  </a:lnTo>
                  <a:lnTo>
                    <a:pt x="46" y="25"/>
                  </a:lnTo>
                  <a:lnTo>
                    <a:pt x="48" y="21"/>
                  </a:lnTo>
                  <a:close/>
                </a:path>
              </a:pathLst>
            </a:custGeom>
            <a:solidFill>
              <a:srgbClr val="EE9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89" name="Freeform 166">
              <a:extLst>
                <a:ext uri="{FF2B5EF4-FFF2-40B4-BE49-F238E27FC236}">
                  <a16:creationId xmlns:a16="http://schemas.microsoft.com/office/drawing/2014/main" id="{EE541057-5992-6834-BAE4-71B3F6275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4" y="890"/>
              <a:ext cx="46" cy="42"/>
            </a:xfrm>
            <a:custGeom>
              <a:avLst/>
              <a:gdLst>
                <a:gd name="T0" fmla="*/ 46 w 46"/>
                <a:gd name="T1" fmla="*/ 19 h 42"/>
                <a:gd name="T2" fmla="*/ 46 w 46"/>
                <a:gd name="T3" fmla="*/ 13 h 42"/>
                <a:gd name="T4" fmla="*/ 45 w 46"/>
                <a:gd name="T5" fmla="*/ 7 h 42"/>
                <a:gd name="T6" fmla="*/ 41 w 46"/>
                <a:gd name="T7" fmla="*/ 4 h 42"/>
                <a:gd name="T8" fmla="*/ 37 w 46"/>
                <a:gd name="T9" fmla="*/ 0 h 42"/>
                <a:gd name="T10" fmla="*/ 35 w 46"/>
                <a:gd name="T11" fmla="*/ 0 h 42"/>
                <a:gd name="T12" fmla="*/ 33 w 46"/>
                <a:gd name="T13" fmla="*/ 0 h 42"/>
                <a:gd name="T14" fmla="*/ 39 w 46"/>
                <a:gd name="T15" fmla="*/ 4 h 42"/>
                <a:gd name="T16" fmla="*/ 41 w 46"/>
                <a:gd name="T17" fmla="*/ 7 h 42"/>
                <a:gd name="T18" fmla="*/ 45 w 46"/>
                <a:gd name="T19" fmla="*/ 13 h 42"/>
                <a:gd name="T20" fmla="*/ 45 w 46"/>
                <a:gd name="T21" fmla="*/ 19 h 42"/>
                <a:gd name="T22" fmla="*/ 43 w 46"/>
                <a:gd name="T23" fmla="*/ 27 h 42"/>
                <a:gd name="T24" fmla="*/ 39 w 46"/>
                <a:gd name="T25" fmla="*/ 34 h 42"/>
                <a:gd name="T26" fmla="*/ 31 w 46"/>
                <a:gd name="T27" fmla="*/ 38 h 42"/>
                <a:gd name="T28" fmla="*/ 21 w 46"/>
                <a:gd name="T29" fmla="*/ 40 h 42"/>
                <a:gd name="T30" fmla="*/ 16 w 46"/>
                <a:gd name="T31" fmla="*/ 40 h 42"/>
                <a:gd name="T32" fmla="*/ 10 w 46"/>
                <a:gd name="T33" fmla="*/ 36 h 42"/>
                <a:gd name="T34" fmla="*/ 6 w 46"/>
                <a:gd name="T35" fmla="*/ 32 h 42"/>
                <a:gd name="T36" fmla="*/ 2 w 46"/>
                <a:gd name="T37" fmla="*/ 27 h 42"/>
                <a:gd name="T38" fmla="*/ 2 w 46"/>
                <a:gd name="T39" fmla="*/ 29 h 42"/>
                <a:gd name="T40" fmla="*/ 0 w 46"/>
                <a:gd name="T41" fmla="*/ 30 h 42"/>
                <a:gd name="T42" fmla="*/ 4 w 46"/>
                <a:gd name="T43" fmla="*/ 34 h 42"/>
                <a:gd name="T44" fmla="*/ 10 w 46"/>
                <a:gd name="T45" fmla="*/ 40 h 42"/>
                <a:gd name="T46" fmla="*/ 16 w 46"/>
                <a:gd name="T47" fmla="*/ 42 h 42"/>
                <a:gd name="T48" fmla="*/ 21 w 46"/>
                <a:gd name="T49" fmla="*/ 42 h 42"/>
                <a:gd name="T50" fmla="*/ 31 w 46"/>
                <a:gd name="T51" fmla="*/ 40 h 42"/>
                <a:gd name="T52" fmla="*/ 39 w 46"/>
                <a:gd name="T53" fmla="*/ 36 h 42"/>
                <a:gd name="T54" fmla="*/ 45 w 46"/>
                <a:gd name="T55" fmla="*/ 29 h 42"/>
                <a:gd name="T56" fmla="*/ 46 w 46"/>
                <a:gd name="T57" fmla="*/ 19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6"/>
                <a:gd name="T88" fmla="*/ 0 h 42"/>
                <a:gd name="T89" fmla="*/ 46 w 46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6" h="42">
                  <a:moveTo>
                    <a:pt x="46" y="19"/>
                  </a:moveTo>
                  <a:lnTo>
                    <a:pt x="46" y="13"/>
                  </a:lnTo>
                  <a:lnTo>
                    <a:pt x="45" y="7"/>
                  </a:lnTo>
                  <a:lnTo>
                    <a:pt x="41" y="4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9" y="4"/>
                  </a:lnTo>
                  <a:lnTo>
                    <a:pt x="41" y="7"/>
                  </a:lnTo>
                  <a:lnTo>
                    <a:pt x="45" y="13"/>
                  </a:lnTo>
                  <a:lnTo>
                    <a:pt x="45" y="19"/>
                  </a:lnTo>
                  <a:lnTo>
                    <a:pt x="43" y="27"/>
                  </a:lnTo>
                  <a:lnTo>
                    <a:pt x="39" y="34"/>
                  </a:lnTo>
                  <a:lnTo>
                    <a:pt x="31" y="38"/>
                  </a:lnTo>
                  <a:lnTo>
                    <a:pt x="21" y="40"/>
                  </a:lnTo>
                  <a:lnTo>
                    <a:pt x="16" y="40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2" y="27"/>
                  </a:lnTo>
                  <a:lnTo>
                    <a:pt x="2" y="29"/>
                  </a:lnTo>
                  <a:lnTo>
                    <a:pt x="0" y="30"/>
                  </a:lnTo>
                  <a:lnTo>
                    <a:pt x="4" y="34"/>
                  </a:lnTo>
                  <a:lnTo>
                    <a:pt x="10" y="40"/>
                  </a:lnTo>
                  <a:lnTo>
                    <a:pt x="16" y="42"/>
                  </a:lnTo>
                  <a:lnTo>
                    <a:pt x="21" y="42"/>
                  </a:lnTo>
                  <a:lnTo>
                    <a:pt x="31" y="40"/>
                  </a:lnTo>
                  <a:lnTo>
                    <a:pt x="39" y="36"/>
                  </a:lnTo>
                  <a:lnTo>
                    <a:pt x="45" y="29"/>
                  </a:lnTo>
                  <a:lnTo>
                    <a:pt x="46" y="19"/>
                  </a:lnTo>
                  <a:close/>
                </a:path>
              </a:pathLst>
            </a:custGeom>
            <a:solidFill>
              <a:srgbClr val="EFA2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90" name="Freeform 167">
              <a:extLst>
                <a:ext uri="{FF2B5EF4-FFF2-40B4-BE49-F238E27FC236}">
                  <a16:creationId xmlns:a16="http://schemas.microsoft.com/office/drawing/2014/main" id="{2A82CECD-C416-6AD7-BB8B-ECC0FD6A6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6" y="890"/>
              <a:ext cx="44" cy="42"/>
            </a:xfrm>
            <a:custGeom>
              <a:avLst/>
              <a:gdLst>
                <a:gd name="T0" fmla="*/ 44 w 44"/>
                <a:gd name="T1" fmla="*/ 19 h 42"/>
                <a:gd name="T2" fmla="*/ 43 w 44"/>
                <a:gd name="T3" fmla="*/ 13 h 42"/>
                <a:gd name="T4" fmla="*/ 41 w 44"/>
                <a:gd name="T5" fmla="*/ 7 h 42"/>
                <a:gd name="T6" fmla="*/ 37 w 44"/>
                <a:gd name="T7" fmla="*/ 4 h 42"/>
                <a:gd name="T8" fmla="*/ 33 w 44"/>
                <a:gd name="T9" fmla="*/ 0 h 42"/>
                <a:gd name="T10" fmla="*/ 31 w 44"/>
                <a:gd name="T11" fmla="*/ 0 h 42"/>
                <a:gd name="T12" fmla="*/ 31 w 44"/>
                <a:gd name="T13" fmla="*/ 0 h 42"/>
                <a:gd name="T14" fmla="*/ 35 w 44"/>
                <a:gd name="T15" fmla="*/ 4 h 42"/>
                <a:gd name="T16" fmla="*/ 39 w 44"/>
                <a:gd name="T17" fmla="*/ 7 h 42"/>
                <a:gd name="T18" fmla="*/ 41 w 44"/>
                <a:gd name="T19" fmla="*/ 13 h 42"/>
                <a:gd name="T20" fmla="*/ 41 w 44"/>
                <a:gd name="T21" fmla="*/ 19 h 42"/>
                <a:gd name="T22" fmla="*/ 39 w 44"/>
                <a:gd name="T23" fmla="*/ 27 h 42"/>
                <a:gd name="T24" fmla="*/ 35 w 44"/>
                <a:gd name="T25" fmla="*/ 32 h 42"/>
                <a:gd name="T26" fmla="*/ 29 w 44"/>
                <a:gd name="T27" fmla="*/ 38 h 42"/>
                <a:gd name="T28" fmla="*/ 19 w 44"/>
                <a:gd name="T29" fmla="*/ 40 h 42"/>
                <a:gd name="T30" fmla="*/ 14 w 44"/>
                <a:gd name="T31" fmla="*/ 38 h 42"/>
                <a:gd name="T32" fmla="*/ 8 w 44"/>
                <a:gd name="T33" fmla="*/ 36 h 42"/>
                <a:gd name="T34" fmla="*/ 4 w 44"/>
                <a:gd name="T35" fmla="*/ 30 h 42"/>
                <a:gd name="T36" fmla="*/ 0 w 44"/>
                <a:gd name="T37" fmla="*/ 25 h 42"/>
                <a:gd name="T38" fmla="*/ 0 w 44"/>
                <a:gd name="T39" fmla="*/ 27 h 42"/>
                <a:gd name="T40" fmla="*/ 0 w 44"/>
                <a:gd name="T41" fmla="*/ 29 h 42"/>
                <a:gd name="T42" fmla="*/ 2 w 44"/>
                <a:gd name="T43" fmla="*/ 34 h 42"/>
                <a:gd name="T44" fmla="*/ 8 w 44"/>
                <a:gd name="T45" fmla="*/ 38 h 42"/>
                <a:gd name="T46" fmla="*/ 14 w 44"/>
                <a:gd name="T47" fmla="*/ 40 h 42"/>
                <a:gd name="T48" fmla="*/ 19 w 44"/>
                <a:gd name="T49" fmla="*/ 42 h 42"/>
                <a:gd name="T50" fmla="*/ 29 w 44"/>
                <a:gd name="T51" fmla="*/ 40 h 42"/>
                <a:gd name="T52" fmla="*/ 37 w 44"/>
                <a:gd name="T53" fmla="*/ 34 h 42"/>
                <a:gd name="T54" fmla="*/ 43 w 44"/>
                <a:gd name="T55" fmla="*/ 29 h 42"/>
                <a:gd name="T56" fmla="*/ 44 w 44"/>
                <a:gd name="T57" fmla="*/ 19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2"/>
                <a:gd name="T89" fmla="*/ 44 w 44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2">
                  <a:moveTo>
                    <a:pt x="44" y="19"/>
                  </a:moveTo>
                  <a:lnTo>
                    <a:pt x="43" y="13"/>
                  </a:lnTo>
                  <a:lnTo>
                    <a:pt x="41" y="7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5" y="4"/>
                  </a:lnTo>
                  <a:lnTo>
                    <a:pt x="39" y="7"/>
                  </a:lnTo>
                  <a:lnTo>
                    <a:pt x="41" y="13"/>
                  </a:lnTo>
                  <a:lnTo>
                    <a:pt x="41" y="19"/>
                  </a:lnTo>
                  <a:lnTo>
                    <a:pt x="39" y="27"/>
                  </a:lnTo>
                  <a:lnTo>
                    <a:pt x="35" y="32"/>
                  </a:lnTo>
                  <a:lnTo>
                    <a:pt x="29" y="38"/>
                  </a:lnTo>
                  <a:lnTo>
                    <a:pt x="19" y="40"/>
                  </a:lnTo>
                  <a:lnTo>
                    <a:pt x="14" y="38"/>
                  </a:lnTo>
                  <a:lnTo>
                    <a:pt x="8" y="36"/>
                  </a:lnTo>
                  <a:lnTo>
                    <a:pt x="4" y="30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2" y="34"/>
                  </a:lnTo>
                  <a:lnTo>
                    <a:pt x="8" y="38"/>
                  </a:lnTo>
                  <a:lnTo>
                    <a:pt x="14" y="40"/>
                  </a:lnTo>
                  <a:lnTo>
                    <a:pt x="19" y="42"/>
                  </a:lnTo>
                  <a:lnTo>
                    <a:pt x="29" y="40"/>
                  </a:lnTo>
                  <a:lnTo>
                    <a:pt x="37" y="34"/>
                  </a:lnTo>
                  <a:lnTo>
                    <a:pt x="43" y="29"/>
                  </a:lnTo>
                  <a:lnTo>
                    <a:pt x="44" y="19"/>
                  </a:lnTo>
                  <a:close/>
                </a:path>
              </a:pathLst>
            </a:custGeom>
            <a:solidFill>
              <a:srgbClr val="F0A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91" name="Freeform 168">
              <a:extLst>
                <a:ext uri="{FF2B5EF4-FFF2-40B4-BE49-F238E27FC236}">
                  <a16:creationId xmlns:a16="http://schemas.microsoft.com/office/drawing/2014/main" id="{764EDDE8-891A-F288-8532-34F5D91B3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6" y="890"/>
              <a:ext cx="43" cy="40"/>
            </a:xfrm>
            <a:custGeom>
              <a:avLst/>
              <a:gdLst>
                <a:gd name="T0" fmla="*/ 43 w 43"/>
                <a:gd name="T1" fmla="*/ 19 h 40"/>
                <a:gd name="T2" fmla="*/ 43 w 43"/>
                <a:gd name="T3" fmla="*/ 13 h 40"/>
                <a:gd name="T4" fmla="*/ 39 w 43"/>
                <a:gd name="T5" fmla="*/ 7 h 40"/>
                <a:gd name="T6" fmla="*/ 37 w 43"/>
                <a:gd name="T7" fmla="*/ 4 h 40"/>
                <a:gd name="T8" fmla="*/ 31 w 43"/>
                <a:gd name="T9" fmla="*/ 0 h 40"/>
                <a:gd name="T10" fmla="*/ 29 w 43"/>
                <a:gd name="T11" fmla="*/ 0 h 40"/>
                <a:gd name="T12" fmla="*/ 29 w 43"/>
                <a:gd name="T13" fmla="*/ 0 h 40"/>
                <a:gd name="T14" fmla="*/ 33 w 43"/>
                <a:gd name="T15" fmla="*/ 4 h 40"/>
                <a:gd name="T16" fmla="*/ 37 w 43"/>
                <a:gd name="T17" fmla="*/ 7 h 40"/>
                <a:gd name="T18" fmla="*/ 39 w 43"/>
                <a:gd name="T19" fmla="*/ 13 h 40"/>
                <a:gd name="T20" fmla="*/ 41 w 43"/>
                <a:gd name="T21" fmla="*/ 19 h 40"/>
                <a:gd name="T22" fmla="*/ 39 w 43"/>
                <a:gd name="T23" fmla="*/ 27 h 40"/>
                <a:gd name="T24" fmla="*/ 35 w 43"/>
                <a:gd name="T25" fmla="*/ 32 h 40"/>
                <a:gd name="T26" fmla="*/ 27 w 43"/>
                <a:gd name="T27" fmla="*/ 36 h 40"/>
                <a:gd name="T28" fmla="*/ 19 w 43"/>
                <a:gd name="T29" fmla="*/ 38 h 40"/>
                <a:gd name="T30" fmla="*/ 14 w 43"/>
                <a:gd name="T31" fmla="*/ 36 h 40"/>
                <a:gd name="T32" fmla="*/ 8 w 43"/>
                <a:gd name="T33" fmla="*/ 34 h 40"/>
                <a:gd name="T34" fmla="*/ 4 w 43"/>
                <a:gd name="T35" fmla="*/ 30 h 40"/>
                <a:gd name="T36" fmla="*/ 2 w 43"/>
                <a:gd name="T37" fmla="*/ 25 h 40"/>
                <a:gd name="T38" fmla="*/ 0 w 43"/>
                <a:gd name="T39" fmla="*/ 25 h 40"/>
                <a:gd name="T40" fmla="*/ 0 w 43"/>
                <a:gd name="T41" fmla="*/ 27 h 40"/>
                <a:gd name="T42" fmla="*/ 4 w 43"/>
                <a:gd name="T43" fmla="*/ 32 h 40"/>
                <a:gd name="T44" fmla="*/ 8 w 43"/>
                <a:gd name="T45" fmla="*/ 36 h 40"/>
                <a:gd name="T46" fmla="*/ 14 w 43"/>
                <a:gd name="T47" fmla="*/ 40 h 40"/>
                <a:gd name="T48" fmla="*/ 19 w 43"/>
                <a:gd name="T49" fmla="*/ 40 h 40"/>
                <a:gd name="T50" fmla="*/ 29 w 43"/>
                <a:gd name="T51" fmla="*/ 38 h 40"/>
                <a:gd name="T52" fmla="*/ 37 w 43"/>
                <a:gd name="T53" fmla="*/ 34 h 40"/>
                <a:gd name="T54" fmla="*/ 41 w 43"/>
                <a:gd name="T55" fmla="*/ 27 h 40"/>
                <a:gd name="T56" fmla="*/ 43 w 43"/>
                <a:gd name="T57" fmla="*/ 19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"/>
                <a:gd name="T88" fmla="*/ 0 h 40"/>
                <a:gd name="T89" fmla="*/ 43 w 43"/>
                <a:gd name="T90" fmla="*/ 40 h 4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" h="40">
                  <a:moveTo>
                    <a:pt x="43" y="19"/>
                  </a:moveTo>
                  <a:lnTo>
                    <a:pt x="43" y="13"/>
                  </a:lnTo>
                  <a:lnTo>
                    <a:pt x="39" y="7"/>
                  </a:lnTo>
                  <a:lnTo>
                    <a:pt x="37" y="4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33" y="4"/>
                  </a:lnTo>
                  <a:lnTo>
                    <a:pt x="37" y="7"/>
                  </a:lnTo>
                  <a:lnTo>
                    <a:pt x="39" y="13"/>
                  </a:lnTo>
                  <a:lnTo>
                    <a:pt x="41" y="19"/>
                  </a:lnTo>
                  <a:lnTo>
                    <a:pt x="39" y="27"/>
                  </a:lnTo>
                  <a:lnTo>
                    <a:pt x="35" y="32"/>
                  </a:lnTo>
                  <a:lnTo>
                    <a:pt x="27" y="36"/>
                  </a:lnTo>
                  <a:lnTo>
                    <a:pt x="19" y="38"/>
                  </a:lnTo>
                  <a:lnTo>
                    <a:pt x="14" y="36"/>
                  </a:lnTo>
                  <a:lnTo>
                    <a:pt x="8" y="34"/>
                  </a:lnTo>
                  <a:lnTo>
                    <a:pt x="4" y="30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40"/>
                  </a:lnTo>
                  <a:lnTo>
                    <a:pt x="19" y="40"/>
                  </a:lnTo>
                  <a:lnTo>
                    <a:pt x="29" y="38"/>
                  </a:lnTo>
                  <a:lnTo>
                    <a:pt x="37" y="34"/>
                  </a:lnTo>
                  <a:lnTo>
                    <a:pt x="41" y="27"/>
                  </a:lnTo>
                  <a:lnTo>
                    <a:pt x="43" y="19"/>
                  </a:lnTo>
                  <a:close/>
                </a:path>
              </a:pathLst>
            </a:custGeom>
            <a:solidFill>
              <a:srgbClr val="F0A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92" name="Freeform 169">
              <a:extLst>
                <a:ext uri="{FF2B5EF4-FFF2-40B4-BE49-F238E27FC236}">
                  <a16:creationId xmlns:a16="http://schemas.microsoft.com/office/drawing/2014/main" id="{3F32052D-7A0B-D649-AB35-6136EE24B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6" y="890"/>
              <a:ext cx="41" cy="40"/>
            </a:xfrm>
            <a:custGeom>
              <a:avLst/>
              <a:gdLst>
                <a:gd name="T0" fmla="*/ 41 w 41"/>
                <a:gd name="T1" fmla="*/ 19 h 40"/>
                <a:gd name="T2" fmla="*/ 41 w 41"/>
                <a:gd name="T3" fmla="*/ 13 h 40"/>
                <a:gd name="T4" fmla="*/ 39 w 41"/>
                <a:gd name="T5" fmla="*/ 7 h 40"/>
                <a:gd name="T6" fmla="*/ 35 w 41"/>
                <a:gd name="T7" fmla="*/ 4 h 40"/>
                <a:gd name="T8" fmla="*/ 31 w 41"/>
                <a:gd name="T9" fmla="*/ 0 h 40"/>
                <a:gd name="T10" fmla="*/ 29 w 41"/>
                <a:gd name="T11" fmla="*/ 2 h 40"/>
                <a:gd name="T12" fmla="*/ 27 w 41"/>
                <a:gd name="T13" fmla="*/ 2 h 40"/>
                <a:gd name="T14" fmla="*/ 31 w 41"/>
                <a:gd name="T15" fmla="*/ 4 h 40"/>
                <a:gd name="T16" fmla="*/ 35 w 41"/>
                <a:gd name="T17" fmla="*/ 7 h 40"/>
                <a:gd name="T18" fmla="*/ 39 w 41"/>
                <a:gd name="T19" fmla="*/ 13 h 40"/>
                <a:gd name="T20" fmla="*/ 39 w 41"/>
                <a:gd name="T21" fmla="*/ 19 h 40"/>
                <a:gd name="T22" fmla="*/ 37 w 41"/>
                <a:gd name="T23" fmla="*/ 27 h 40"/>
                <a:gd name="T24" fmla="*/ 33 w 41"/>
                <a:gd name="T25" fmla="*/ 32 h 40"/>
                <a:gd name="T26" fmla="*/ 27 w 41"/>
                <a:gd name="T27" fmla="*/ 36 h 40"/>
                <a:gd name="T28" fmla="*/ 19 w 41"/>
                <a:gd name="T29" fmla="*/ 36 h 40"/>
                <a:gd name="T30" fmla="*/ 14 w 41"/>
                <a:gd name="T31" fmla="*/ 36 h 40"/>
                <a:gd name="T32" fmla="*/ 8 w 41"/>
                <a:gd name="T33" fmla="*/ 32 h 40"/>
                <a:gd name="T34" fmla="*/ 4 w 41"/>
                <a:gd name="T35" fmla="*/ 29 h 40"/>
                <a:gd name="T36" fmla="*/ 2 w 41"/>
                <a:gd name="T37" fmla="*/ 23 h 40"/>
                <a:gd name="T38" fmla="*/ 2 w 41"/>
                <a:gd name="T39" fmla="*/ 25 h 40"/>
                <a:gd name="T40" fmla="*/ 0 w 41"/>
                <a:gd name="T41" fmla="*/ 25 h 40"/>
                <a:gd name="T42" fmla="*/ 4 w 41"/>
                <a:gd name="T43" fmla="*/ 30 h 40"/>
                <a:gd name="T44" fmla="*/ 8 w 41"/>
                <a:gd name="T45" fmla="*/ 36 h 40"/>
                <a:gd name="T46" fmla="*/ 14 w 41"/>
                <a:gd name="T47" fmla="*/ 38 h 40"/>
                <a:gd name="T48" fmla="*/ 19 w 41"/>
                <a:gd name="T49" fmla="*/ 40 h 40"/>
                <a:gd name="T50" fmla="*/ 29 w 41"/>
                <a:gd name="T51" fmla="*/ 38 h 40"/>
                <a:gd name="T52" fmla="*/ 35 w 41"/>
                <a:gd name="T53" fmla="*/ 32 h 40"/>
                <a:gd name="T54" fmla="*/ 39 w 41"/>
                <a:gd name="T55" fmla="*/ 27 h 40"/>
                <a:gd name="T56" fmla="*/ 41 w 41"/>
                <a:gd name="T57" fmla="*/ 19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"/>
                <a:gd name="T88" fmla="*/ 0 h 40"/>
                <a:gd name="T89" fmla="*/ 41 w 41"/>
                <a:gd name="T90" fmla="*/ 40 h 4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" h="40">
                  <a:moveTo>
                    <a:pt x="41" y="19"/>
                  </a:moveTo>
                  <a:lnTo>
                    <a:pt x="41" y="13"/>
                  </a:lnTo>
                  <a:lnTo>
                    <a:pt x="39" y="7"/>
                  </a:lnTo>
                  <a:lnTo>
                    <a:pt x="35" y="4"/>
                  </a:lnTo>
                  <a:lnTo>
                    <a:pt x="31" y="0"/>
                  </a:lnTo>
                  <a:lnTo>
                    <a:pt x="29" y="2"/>
                  </a:lnTo>
                  <a:lnTo>
                    <a:pt x="27" y="2"/>
                  </a:lnTo>
                  <a:lnTo>
                    <a:pt x="31" y="4"/>
                  </a:lnTo>
                  <a:lnTo>
                    <a:pt x="35" y="7"/>
                  </a:lnTo>
                  <a:lnTo>
                    <a:pt x="39" y="13"/>
                  </a:lnTo>
                  <a:lnTo>
                    <a:pt x="39" y="19"/>
                  </a:lnTo>
                  <a:lnTo>
                    <a:pt x="37" y="27"/>
                  </a:lnTo>
                  <a:lnTo>
                    <a:pt x="33" y="32"/>
                  </a:lnTo>
                  <a:lnTo>
                    <a:pt x="27" y="36"/>
                  </a:lnTo>
                  <a:lnTo>
                    <a:pt x="19" y="36"/>
                  </a:lnTo>
                  <a:lnTo>
                    <a:pt x="14" y="36"/>
                  </a:lnTo>
                  <a:lnTo>
                    <a:pt x="8" y="32"/>
                  </a:lnTo>
                  <a:lnTo>
                    <a:pt x="4" y="29"/>
                  </a:lnTo>
                  <a:lnTo>
                    <a:pt x="2" y="23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4" y="30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19" y="40"/>
                  </a:lnTo>
                  <a:lnTo>
                    <a:pt x="29" y="38"/>
                  </a:lnTo>
                  <a:lnTo>
                    <a:pt x="35" y="32"/>
                  </a:lnTo>
                  <a:lnTo>
                    <a:pt x="39" y="27"/>
                  </a:lnTo>
                  <a:lnTo>
                    <a:pt x="41" y="19"/>
                  </a:lnTo>
                  <a:close/>
                </a:path>
              </a:pathLst>
            </a:custGeom>
            <a:solidFill>
              <a:srgbClr val="F1AC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93" name="Freeform 170">
              <a:extLst>
                <a:ext uri="{FF2B5EF4-FFF2-40B4-BE49-F238E27FC236}">
                  <a16:creationId xmlns:a16="http://schemas.microsoft.com/office/drawing/2014/main" id="{112096F5-6C87-0032-65B6-6484F45C6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" y="890"/>
              <a:ext cx="39" cy="38"/>
            </a:xfrm>
            <a:custGeom>
              <a:avLst/>
              <a:gdLst>
                <a:gd name="T0" fmla="*/ 39 w 39"/>
                <a:gd name="T1" fmla="*/ 19 h 38"/>
                <a:gd name="T2" fmla="*/ 37 w 39"/>
                <a:gd name="T3" fmla="*/ 13 h 38"/>
                <a:gd name="T4" fmla="*/ 35 w 39"/>
                <a:gd name="T5" fmla="*/ 7 h 38"/>
                <a:gd name="T6" fmla="*/ 31 w 39"/>
                <a:gd name="T7" fmla="*/ 4 h 38"/>
                <a:gd name="T8" fmla="*/ 27 w 39"/>
                <a:gd name="T9" fmla="*/ 0 h 38"/>
                <a:gd name="T10" fmla="*/ 25 w 39"/>
                <a:gd name="T11" fmla="*/ 2 h 38"/>
                <a:gd name="T12" fmla="*/ 23 w 39"/>
                <a:gd name="T13" fmla="*/ 2 h 38"/>
                <a:gd name="T14" fmla="*/ 29 w 39"/>
                <a:gd name="T15" fmla="*/ 4 h 38"/>
                <a:gd name="T16" fmla="*/ 33 w 39"/>
                <a:gd name="T17" fmla="*/ 7 h 38"/>
                <a:gd name="T18" fmla="*/ 35 w 39"/>
                <a:gd name="T19" fmla="*/ 13 h 38"/>
                <a:gd name="T20" fmla="*/ 37 w 39"/>
                <a:gd name="T21" fmla="*/ 19 h 38"/>
                <a:gd name="T22" fmla="*/ 35 w 39"/>
                <a:gd name="T23" fmla="*/ 25 h 38"/>
                <a:gd name="T24" fmla="*/ 31 w 39"/>
                <a:gd name="T25" fmla="*/ 30 h 38"/>
                <a:gd name="T26" fmla="*/ 25 w 39"/>
                <a:gd name="T27" fmla="*/ 34 h 38"/>
                <a:gd name="T28" fmla="*/ 17 w 39"/>
                <a:gd name="T29" fmla="*/ 36 h 38"/>
                <a:gd name="T30" fmla="*/ 12 w 39"/>
                <a:gd name="T31" fmla="*/ 34 h 38"/>
                <a:gd name="T32" fmla="*/ 8 w 39"/>
                <a:gd name="T33" fmla="*/ 32 h 38"/>
                <a:gd name="T34" fmla="*/ 4 w 39"/>
                <a:gd name="T35" fmla="*/ 27 h 38"/>
                <a:gd name="T36" fmla="*/ 2 w 39"/>
                <a:gd name="T37" fmla="*/ 21 h 38"/>
                <a:gd name="T38" fmla="*/ 0 w 39"/>
                <a:gd name="T39" fmla="*/ 23 h 38"/>
                <a:gd name="T40" fmla="*/ 0 w 39"/>
                <a:gd name="T41" fmla="*/ 25 h 38"/>
                <a:gd name="T42" fmla="*/ 2 w 39"/>
                <a:gd name="T43" fmla="*/ 30 h 38"/>
                <a:gd name="T44" fmla="*/ 6 w 39"/>
                <a:gd name="T45" fmla="*/ 34 h 38"/>
                <a:gd name="T46" fmla="*/ 12 w 39"/>
                <a:gd name="T47" fmla="*/ 36 h 38"/>
                <a:gd name="T48" fmla="*/ 17 w 39"/>
                <a:gd name="T49" fmla="*/ 38 h 38"/>
                <a:gd name="T50" fmla="*/ 25 w 39"/>
                <a:gd name="T51" fmla="*/ 36 h 38"/>
                <a:gd name="T52" fmla="*/ 33 w 39"/>
                <a:gd name="T53" fmla="*/ 32 h 38"/>
                <a:gd name="T54" fmla="*/ 37 w 39"/>
                <a:gd name="T55" fmla="*/ 27 h 38"/>
                <a:gd name="T56" fmla="*/ 39 w 39"/>
                <a:gd name="T57" fmla="*/ 19 h 3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9"/>
                <a:gd name="T88" fmla="*/ 0 h 38"/>
                <a:gd name="T89" fmla="*/ 39 w 39"/>
                <a:gd name="T90" fmla="*/ 38 h 3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9" h="38">
                  <a:moveTo>
                    <a:pt x="39" y="19"/>
                  </a:moveTo>
                  <a:lnTo>
                    <a:pt x="37" y="13"/>
                  </a:lnTo>
                  <a:lnTo>
                    <a:pt x="35" y="7"/>
                  </a:lnTo>
                  <a:lnTo>
                    <a:pt x="31" y="4"/>
                  </a:lnTo>
                  <a:lnTo>
                    <a:pt x="27" y="0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9" y="4"/>
                  </a:lnTo>
                  <a:lnTo>
                    <a:pt x="33" y="7"/>
                  </a:lnTo>
                  <a:lnTo>
                    <a:pt x="35" y="13"/>
                  </a:lnTo>
                  <a:lnTo>
                    <a:pt x="37" y="19"/>
                  </a:lnTo>
                  <a:lnTo>
                    <a:pt x="35" y="25"/>
                  </a:lnTo>
                  <a:lnTo>
                    <a:pt x="31" y="30"/>
                  </a:lnTo>
                  <a:lnTo>
                    <a:pt x="25" y="34"/>
                  </a:lnTo>
                  <a:lnTo>
                    <a:pt x="17" y="36"/>
                  </a:lnTo>
                  <a:lnTo>
                    <a:pt x="12" y="34"/>
                  </a:lnTo>
                  <a:lnTo>
                    <a:pt x="8" y="32"/>
                  </a:lnTo>
                  <a:lnTo>
                    <a:pt x="4" y="27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30"/>
                  </a:lnTo>
                  <a:lnTo>
                    <a:pt x="6" y="34"/>
                  </a:lnTo>
                  <a:lnTo>
                    <a:pt x="12" y="36"/>
                  </a:lnTo>
                  <a:lnTo>
                    <a:pt x="17" y="38"/>
                  </a:lnTo>
                  <a:lnTo>
                    <a:pt x="25" y="36"/>
                  </a:lnTo>
                  <a:lnTo>
                    <a:pt x="33" y="32"/>
                  </a:lnTo>
                  <a:lnTo>
                    <a:pt x="37" y="27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F2AF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94" name="Freeform 171">
              <a:extLst>
                <a:ext uri="{FF2B5EF4-FFF2-40B4-BE49-F238E27FC236}">
                  <a16:creationId xmlns:a16="http://schemas.microsoft.com/office/drawing/2014/main" id="{07FD8319-C0F5-CEF4-8B7F-BC7C34C45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" y="892"/>
              <a:ext cx="37" cy="34"/>
            </a:xfrm>
            <a:custGeom>
              <a:avLst/>
              <a:gdLst>
                <a:gd name="T0" fmla="*/ 37 w 37"/>
                <a:gd name="T1" fmla="*/ 17 h 34"/>
                <a:gd name="T2" fmla="*/ 37 w 37"/>
                <a:gd name="T3" fmla="*/ 11 h 34"/>
                <a:gd name="T4" fmla="*/ 33 w 37"/>
                <a:gd name="T5" fmla="*/ 5 h 34"/>
                <a:gd name="T6" fmla="*/ 29 w 37"/>
                <a:gd name="T7" fmla="*/ 2 h 34"/>
                <a:gd name="T8" fmla="*/ 25 w 37"/>
                <a:gd name="T9" fmla="*/ 0 h 34"/>
                <a:gd name="T10" fmla="*/ 23 w 37"/>
                <a:gd name="T11" fmla="*/ 0 h 34"/>
                <a:gd name="T12" fmla="*/ 21 w 37"/>
                <a:gd name="T13" fmla="*/ 2 h 34"/>
                <a:gd name="T14" fmla="*/ 27 w 37"/>
                <a:gd name="T15" fmla="*/ 4 h 34"/>
                <a:gd name="T16" fmla="*/ 31 w 37"/>
                <a:gd name="T17" fmla="*/ 5 h 34"/>
                <a:gd name="T18" fmla="*/ 33 w 37"/>
                <a:gd name="T19" fmla="*/ 11 h 34"/>
                <a:gd name="T20" fmla="*/ 35 w 37"/>
                <a:gd name="T21" fmla="*/ 17 h 34"/>
                <a:gd name="T22" fmla="*/ 33 w 37"/>
                <a:gd name="T23" fmla="*/ 23 h 34"/>
                <a:gd name="T24" fmla="*/ 29 w 37"/>
                <a:gd name="T25" fmla="*/ 28 h 34"/>
                <a:gd name="T26" fmla="*/ 25 w 37"/>
                <a:gd name="T27" fmla="*/ 32 h 34"/>
                <a:gd name="T28" fmla="*/ 17 w 37"/>
                <a:gd name="T29" fmla="*/ 32 h 34"/>
                <a:gd name="T30" fmla="*/ 12 w 37"/>
                <a:gd name="T31" fmla="*/ 32 h 34"/>
                <a:gd name="T32" fmla="*/ 8 w 37"/>
                <a:gd name="T33" fmla="*/ 28 h 34"/>
                <a:gd name="T34" fmla="*/ 4 w 37"/>
                <a:gd name="T35" fmla="*/ 23 h 34"/>
                <a:gd name="T36" fmla="*/ 2 w 37"/>
                <a:gd name="T37" fmla="*/ 17 h 34"/>
                <a:gd name="T38" fmla="*/ 2 w 37"/>
                <a:gd name="T39" fmla="*/ 19 h 34"/>
                <a:gd name="T40" fmla="*/ 0 w 37"/>
                <a:gd name="T41" fmla="*/ 21 h 34"/>
                <a:gd name="T42" fmla="*/ 2 w 37"/>
                <a:gd name="T43" fmla="*/ 27 h 34"/>
                <a:gd name="T44" fmla="*/ 6 w 37"/>
                <a:gd name="T45" fmla="*/ 30 h 34"/>
                <a:gd name="T46" fmla="*/ 12 w 37"/>
                <a:gd name="T47" fmla="*/ 34 h 34"/>
                <a:gd name="T48" fmla="*/ 17 w 37"/>
                <a:gd name="T49" fmla="*/ 34 h 34"/>
                <a:gd name="T50" fmla="*/ 25 w 37"/>
                <a:gd name="T51" fmla="*/ 34 h 34"/>
                <a:gd name="T52" fmla="*/ 31 w 37"/>
                <a:gd name="T53" fmla="*/ 30 h 34"/>
                <a:gd name="T54" fmla="*/ 35 w 37"/>
                <a:gd name="T55" fmla="*/ 25 h 34"/>
                <a:gd name="T56" fmla="*/ 37 w 37"/>
                <a:gd name="T57" fmla="*/ 17 h 3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"/>
                <a:gd name="T88" fmla="*/ 0 h 34"/>
                <a:gd name="T89" fmla="*/ 37 w 37"/>
                <a:gd name="T90" fmla="*/ 34 h 3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" h="34">
                  <a:moveTo>
                    <a:pt x="37" y="17"/>
                  </a:moveTo>
                  <a:lnTo>
                    <a:pt x="37" y="11"/>
                  </a:lnTo>
                  <a:lnTo>
                    <a:pt x="33" y="5"/>
                  </a:lnTo>
                  <a:lnTo>
                    <a:pt x="29" y="2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2"/>
                  </a:lnTo>
                  <a:lnTo>
                    <a:pt x="27" y="4"/>
                  </a:lnTo>
                  <a:lnTo>
                    <a:pt x="31" y="5"/>
                  </a:lnTo>
                  <a:lnTo>
                    <a:pt x="33" y="11"/>
                  </a:lnTo>
                  <a:lnTo>
                    <a:pt x="35" y="17"/>
                  </a:lnTo>
                  <a:lnTo>
                    <a:pt x="33" y="23"/>
                  </a:lnTo>
                  <a:lnTo>
                    <a:pt x="29" y="28"/>
                  </a:lnTo>
                  <a:lnTo>
                    <a:pt x="25" y="32"/>
                  </a:lnTo>
                  <a:lnTo>
                    <a:pt x="17" y="32"/>
                  </a:lnTo>
                  <a:lnTo>
                    <a:pt x="12" y="32"/>
                  </a:lnTo>
                  <a:lnTo>
                    <a:pt x="8" y="28"/>
                  </a:lnTo>
                  <a:lnTo>
                    <a:pt x="4" y="23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7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7" y="34"/>
                  </a:lnTo>
                  <a:lnTo>
                    <a:pt x="25" y="34"/>
                  </a:lnTo>
                  <a:lnTo>
                    <a:pt x="31" y="30"/>
                  </a:lnTo>
                  <a:lnTo>
                    <a:pt x="35" y="25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2B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95" name="Freeform 172">
              <a:extLst>
                <a:ext uri="{FF2B5EF4-FFF2-40B4-BE49-F238E27FC236}">
                  <a16:creationId xmlns:a16="http://schemas.microsoft.com/office/drawing/2014/main" id="{775B0626-7BE1-D44C-259B-784144856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0" y="892"/>
              <a:ext cx="35" cy="34"/>
            </a:xfrm>
            <a:custGeom>
              <a:avLst/>
              <a:gdLst>
                <a:gd name="T0" fmla="*/ 35 w 35"/>
                <a:gd name="T1" fmla="*/ 17 h 34"/>
                <a:gd name="T2" fmla="*/ 33 w 35"/>
                <a:gd name="T3" fmla="*/ 11 h 34"/>
                <a:gd name="T4" fmla="*/ 31 w 35"/>
                <a:gd name="T5" fmla="*/ 5 h 34"/>
                <a:gd name="T6" fmla="*/ 27 w 35"/>
                <a:gd name="T7" fmla="*/ 2 h 34"/>
                <a:gd name="T8" fmla="*/ 21 w 35"/>
                <a:gd name="T9" fmla="*/ 0 h 34"/>
                <a:gd name="T10" fmla="*/ 19 w 35"/>
                <a:gd name="T11" fmla="*/ 2 h 34"/>
                <a:gd name="T12" fmla="*/ 17 w 35"/>
                <a:gd name="T13" fmla="*/ 2 h 34"/>
                <a:gd name="T14" fmla="*/ 23 w 35"/>
                <a:gd name="T15" fmla="*/ 4 h 34"/>
                <a:gd name="T16" fmla="*/ 27 w 35"/>
                <a:gd name="T17" fmla="*/ 7 h 34"/>
                <a:gd name="T18" fmla="*/ 31 w 35"/>
                <a:gd name="T19" fmla="*/ 11 h 34"/>
                <a:gd name="T20" fmla="*/ 31 w 35"/>
                <a:gd name="T21" fmla="*/ 17 h 34"/>
                <a:gd name="T22" fmla="*/ 31 w 35"/>
                <a:gd name="T23" fmla="*/ 23 h 34"/>
                <a:gd name="T24" fmla="*/ 27 w 35"/>
                <a:gd name="T25" fmla="*/ 27 h 34"/>
                <a:gd name="T26" fmla="*/ 23 w 35"/>
                <a:gd name="T27" fmla="*/ 30 h 34"/>
                <a:gd name="T28" fmla="*/ 15 w 35"/>
                <a:gd name="T29" fmla="*/ 32 h 34"/>
                <a:gd name="T30" fmla="*/ 10 w 35"/>
                <a:gd name="T31" fmla="*/ 30 h 34"/>
                <a:gd name="T32" fmla="*/ 6 w 35"/>
                <a:gd name="T33" fmla="*/ 27 h 34"/>
                <a:gd name="T34" fmla="*/ 2 w 35"/>
                <a:gd name="T35" fmla="*/ 23 h 34"/>
                <a:gd name="T36" fmla="*/ 2 w 35"/>
                <a:gd name="T37" fmla="*/ 17 h 34"/>
                <a:gd name="T38" fmla="*/ 2 w 35"/>
                <a:gd name="T39" fmla="*/ 17 h 34"/>
                <a:gd name="T40" fmla="*/ 2 w 35"/>
                <a:gd name="T41" fmla="*/ 15 h 34"/>
                <a:gd name="T42" fmla="*/ 0 w 35"/>
                <a:gd name="T43" fmla="*/ 17 h 34"/>
                <a:gd name="T44" fmla="*/ 0 w 35"/>
                <a:gd name="T45" fmla="*/ 19 h 34"/>
                <a:gd name="T46" fmla="*/ 2 w 35"/>
                <a:gd name="T47" fmla="*/ 25 h 34"/>
                <a:gd name="T48" fmla="*/ 6 w 35"/>
                <a:gd name="T49" fmla="*/ 30 h 34"/>
                <a:gd name="T50" fmla="*/ 10 w 35"/>
                <a:gd name="T51" fmla="*/ 32 h 34"/>
                <a:gd name="T52" fmla="*/ 15 w 35"/>
                <a:gd name="T53" fmla="*/ 34 h 34"/>
                <a:gd name="T54" fmla="*/ 23 w 35"/>
                <a:gd name="T55" fmla="*/ 32 h 34"/>
                <a:gd name="T56" fmla="*/ 29 w 35"/>
                <a:gd name="T57" fmla="*/ 28 h 34"/>
                <a:gd name="T58" fmla="*/ 33 w 35"/>
                <a:gd name="T59" fmla="*/ 23 h 34"/>
                <a:gd name="T60" fmla="*/ 35 w 35"/>
                <a:gd name="T61" fmla="*/ 17 h 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5"/>
                <a:gd name="T94" fmla="*/ 0 h 34"/>
                <a:gd name="T95" fmla="*/ 35 w 35"/>
                <a:gd name="T96" fmla="*/ 34 h 3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5" h="34">
                  <a:moveTo>
                    <a:pt x="35" y="17"/>
                  </a:moveTo>
                  <a:lnTo>
                    <a:pt x="33" y="11"/>
                  </a:lnTo>
                  <a:lnTo>
                    <a:pt x="31" y="5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23" y="4"/>
                  </a:lnTo>
                  <a:lnTo>
                    <a:pt x="27" y="7"/>
                  </a:lnTo>
                  <a:lnTo>
                    <a:pt x="31" y="11"/>
                  </a:lnTo>
                  <a:lnTo>
                    <a:pt x="31" y="17"/>
                  </a:lnTo>
                  <a:lnTo>
                    <a:pt x="31" y="23"/>
                  </a:lnTo>
                  <a:lnTo>
                    <a:pt x="27" y="27"/>
                  </a:lnTo>
                  <a:lnTo>
                    <a:pt x="23" y="30"/>
                  </a:lnTo>
                  <a:lnTo>
                    <a:pt x="15" y="32"/>
                  </a:lnTo>
                  <a:lnTo>
                    <a:pt x="10" y="30"/>
                  </a:lnTo>
                  <a:lnTo>
                    <a:pt x="6" y="27"/>
                  </a:lnTo>
                  <a:lnTo>
                    <a:pt x="2" y="23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6" y="30"/>
                  </a:lnTo>
                  <a:lnTo>
                    <a:pt x="10" y="32"/>
                  </a:lnTo>
                  <a:lnTo>
                    <a:pt x="15" y="34"/>
                  </a:lnTo>
                  <a:lnTo>
                    <a:pt x="23" y="32"/>
                  </a:lnTo>
                  <a:lnTo>
                    <a:pt x="29" y="28"/>
                  </a:lnTo>
                  <a:lnTo>
                    <a:pt x="33" y="23"/>
                  </a:lnTo>
                  <a:lnTo>
                    <a:pt x="35" y="17"/>
                  </a:lnTo>
                  <a:close/>
                </a:path>
              </a:pathLst>
            </a:custGeom>
            <a:solidFill>
              <a:srgbClr val="F3B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96" name="Freeform 173">
              <a:extLst>
                <a:ext uri="{FF2B5EF4-FFF2-40B4-BE49-F238E27FC236}">
                  <a16:creationId xmlns:a16="http://schemas.microsoft.com/office/drawing/2014/main" id="{B0C80854-B65A-7865-3CE6-C05384D83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0" y="894"/>
              <a:ext cx="33" cy="30"/>
            </a:xfrm>
            <a:custGeom>
              <a:avLst/>
              <a:gdLst>
                <a:gd name="T0" fmla="*/ 33 w 33"/>
                <a:gd name="T1" fmla="*/ 15 h 30"/>
                <a:gd name="T2" fmla="*/ 31 w 33"/>
                <a:gd name="T3" fmla="*/ 9 h 30"/>
                <a:gd name="T4" fmla="*/ 29 w 33"/>
                <a:gd name="T5" fmla="*/ 3 h 30"/>
                <a:gd name="T6" fmla="*/ 25 w 33"/>
                <a:gd name="T7" fmla="*/ 2 h 30"/>
                <a:gd name="T8" fmla="*/ 19 w 33"/>
                <a:gd name="T9" fmla="*/ 0 h 30"/>
                <a:gd name="T10" fmla="*/ 17 w 33"/>
                <a:gd name="T11" fmla="*/ 0 h 30"/>
                <a:gd name="T12" fmla="*/ 15 w 33"/>
                <a:gd name="T13" fmla="*/ 2 h 30"/>
                <a:gd name="T14" fmla="*/ 15 w 33"/>
                <a:gd name="T15" fmla="*/ 2 h 30"/>
                <a:gd name="T16" fmla="*/ 15 w 33"/>
                <a:gd name="T17" fmla="*/ 2 h 30"/>
                <a:gd name="T18" fmla="*/ 21 w 33"/>
                <a:gd name="T19" fmla="*/ 2 h 30"/>
                <a:gd name="T20" fmla="*/ 27 w 33"/>
                <a:gd name="T21" fmla="*/ 5 h 30"/>
                <a:gd name="T22" fmla="*/ 29 w 33"/>
                <a:gd name="T23" fmla="*/ 9 h 30"/>
                <a:gd name="T24" fmla="*/ 31 w 33"/>
                <a:gd name="T25" fmla="*/ 15 h 30"/>
                <a:gd name="T26" fmla="*/ 29 w 33"/>
                <a:gd name="T27" fmla="*/ 21 h 30"/>
                <a:gd name="T28" fmla="*/ 27 w 33"/>
                <a:gd name="T29" fmla="*/ 25 h 30"/>
                <a:gd name="T30" fmla="*/ 21 w 33"/>
                <a:gd name="T31" fmla="*/ 26 h 30"/>
                <a:gd name="T32" fmla="*/ 15 w 33"/>
                <a:gd name="T33" fmla="*/ 28 h 30"/>
                <a:gd name="T34" fmla="*/ 12 w 33"/>
                <a:gd name="T35" fmla="*/ 26 h 30"/>
                <a:gd name="T36" fmla="*/ 6 w 33"/>
                <a:gd name="T37" fmla="*/ 25 h 30"/>
                <a:gd name="T38" fmla="*/ 4 w 33"/>
                <a:gd name="T39" fmla="*/ 21 h 30"/>
                <a:gd name="T40" fmla="*/ 2 w 33"/>
                <a:gd name="T41" fmla="*/ 15 h 30"/>
                <a:gd name="T42" fmla="*/ 2 w 33"/>
                <a:gd name="T43" fmla="*/ 13 h 30"/>
                <a:gd name="T44" fmla="*/ 2 w 33"/>
                <a:gd name="T45" fmla="*/ 13 h 30"/>
                <a:gd name="T46" fmla="*/ 2 w 33"/>
                <a:gd name="T47" fmla="*/ 13 h 30"/>
                <a:gd name="T48" fmla="*/ 0 w 33"/>
                <a:gd name="T49" fmla="*/ 15 h 30"/>
                <a:gd name="T50" fmla="*/ 2 w 33"/>
                <a:gd name="T51" fmla="*/ 21 h 30"/>
                <a:gd name="T52" fmla="*/ 6 w 33"/>
                <a:gd name="T53" fmla="*/ 26 h 30"/>
                <a:gd name="T54" fmla="*/ 10 w 33"/>
                <a:gd name="T55" fmla="*/ 30 h 30"/>
                <a:gd name="T56" fmla="*/ 15 w 33"/>
                <a:gd name="T57" fmla="*/ 30 h 30"/>
                <a:gd name="T58" fmla="*/ 23 w 33"/>
                <a:gd name="T59" fmla="*/ 30 h 30"/>
                <a:gd name="T60" fmla="*/ 27 w 33"/>
                <a:gd name="T61" fmla="*/ 26 h 30"/>
                <a:gd name="T62" fmla="*/ 31 w 33"/>
                <a:gd name="T63" fmla="*/ 21 h 30"/>
                <a:gd name="T64" fmla="*/ 33 w 33"/>
                <a:gd name="T65" fmla="*/ 15 h 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"/>
                <a:gd name="T100" fmla="*/ 0 h 30"/>
                <a:gd name="T101" fmla="*/ 33 w 33"/>
                <a:gd name="T102" fmla="*/ 30 h 3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" h="30">
                  <a:moveTo>
                    <a:pt x="33" y="15"/>
                  </a:moveTo>
                  <a:lnTo>
                    <a:pt x="31" y="9"/>
                  </a:lnTo>
                  <a:lnTo>
                    <a:pt x="29" y="3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21" y="2"/>
                  </a:lnTo>
                  <a:lnTo>
                    <a:pt x="27" y="5"/>
                  </a:lnTo>
                  <a:lnTo>
                    <a:pt x="29" y="9"/>
                  </a:lnTo>
                  <a:lnTo>
                    <a:pt x="31" y="15"/>
                  </a:lnTo>
                  <a:lnTo>
                    <a:pt x="29" y="21"/>
                  </a:lnTo>
                  <a:lnTo>
                    <a:pt x="27" y="25"/>
                  </a:lnTo>
                  <a:lnTo>
                    <a:pt x="21" y="26"/>
                  </a:lnTo>
                  <a:lnTo>
                    <a:pt x="15" y="28"/>
                  </a:lnTo>
                  <a:lnTo>
                    <a:pt x="12" y="26"/>
                  </a:lnTo>
                  <a:lnTo>
                    <a:pt x="6" y="25"/>
                  </a:lnTo>
                  <a:lnTo>
                    <a:pt x="4" y="21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6" y="26"/>
                  </a:lnTo>
                  <a:lnTo>
                    <a:pt x="10" y="30"/>
                  </a:lnTo>
                  <a:lnTo>
                    <a:pt x="15" y="30"/>
                  </a:lnTo>
                  <a:lnTo>
                    <a:pt x="23" y="30"/>
                  </a:lnTo>
                  <a:lnTo>
                    <a:pt x="27" y="26"/>
                  </a:lnTo>
                  <a:lnTo>
                    <a:pt x="31" y="21"/>
                  </a:lnTo>
                  <a:lnTo>
                    <a:pt x="33" y="15"/>
                  </a:lnTo>
                  <a:close/>
                </a:path>
              </a:pathLst>
            </a:custGeom>
            <a:solidFill>
              <a:srgbClr val="F4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97" name="Freeform 174">
              <a:extLst>
                <a:ext uri="{FF2B5EF4-FFF2-40B4-BE49-F238E27FC236}">
                  <a16:creationId xmlns:a16="http://schemas.microsoft.com/office/drawing/2014/main" id="{B44C851A-FBC2-5381-9D15-08C780DE9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2" y="894"/>
              <a:ext cx="29" cy="30"/>
            </a:xfrm>
            <a:custGeom>
              <a:avLst/>
              <a:gdLst>
                <a:gd name="T0" fmla="*/ 29 w 29"/>
                <a:gd name="T1" fmla="*/ 15 h 30"/>
                <a:gd name="T2" fmla="*/ 29 w 29"/>
                <a:gd name="T3" fmla="*/ 9 h 30"/>
                <a:gd name="T4" fmla="*/ 25 w 29"/>
                <a:gd name="T5" fmla="*/ 5 h 30"/>
                <a:gd name="T6" fmla="*/ 21 w 29"/>
                <a:gd name="T7" fmla="*/ 2 h 30"/>
                <a:gd name="T8" fmla="*/ 15 w 29"/>
                <a:gd name="T9" fmla="*/ 0 h 30"/>
                <a:gd name="T10" fmla="*/ 13 w 29"/>
                <a:gd name="T11" fmla="*/ 2 h 30"/>
                <a:gd name="T12" fmla="*/ 12 w 29"/>
                <a:gd name="T13" fmla="*/ 2 h 30"/>
                <a:gd name="T14" fmla="*/ 13 w 29"/>
                <a:gd name="T15" fmla="*/ 2 h 30"/>
                <a:gd name="T16" fmla="*/ 13 w 29"/>
                <a:gd name="T17" fmla="*/ 2 h 30"/>
                <a:gd name="T18" fmla="*/ 19 w 29"/>
                <a:gd name="T19" fmla="*/ 3 h 30"/>
                <a:gd name="T20" fmla="*/ 23 w 29"/>
                <a:gd name="T21" fmla="*/ 5 h 30"/>
                <a:gd name="T22" fmla="*/ 27 w 29"/>
                <a:gd name="T23" fmla="*/ 9 h 30"/>
                <a:gd name="T24" fmla="*/ 27 w 29"/>
                <a:gd name="T25" fmla="*/ 15 h 30"/>
                <a:gd name="T26" fmla="*/ 27 w 29"/>
                <a:gd name="T27" fmla="*/ 19 h 30"/>
                <a:gd name="T28" fmla="*/ 23 w 29"/>
                <a:gd name="T29" fmla="*/ 23 h 30"/>
                <a:gd name="T30" fmla="*/ 19 w 29"/>
                <a:gd name="T31" fmla="*/ 26 h 30"/>
                <a:gd name="T32" fmla="*/ 13 w 29"/>
                <a:gd name="T33" fmla="*/ 26 h 30"/>
                <a:gd name="T34" fmla="*/ 10 w 29"/>
                <a:gd name="T35" fmla="*/ 26 h 30"/>
                <a:gd name="T36" fmla="*/ 6 w 29"/>
                <a:gd name="T37" fmla="*/ 23 h 30"/>
                <a:gd name="T38" fmla="*/ 2 w 29"/>
                <a:gd name="T39" fmla="*/ 19 h 30"/>
                <a:gd name="T40" fmla="*/ 2 w 29"/>
                <a:gd name="T41" fmla="*/ 15 h 30"/>
                <a:gd name="T42" fmla="*/ 2 w 29"/>
                <a:gd name="T43" fmla="*/ 13 h 30"/>
                <a:gd name="T44" fmla="*/ 2 w 29"/>
                <a:gd name="T45" fmla="*/ 9 h 30"/>
                <a:gd name="T46" fmla="*/ 0 w 29"/>
                <a:gd name="T47" fmla="*/ 11 h 30"/>
                <a:gd name="T48" fmla="*/ 0 w 29"/>
                <a:gd name="T49" fmla="*/ 13 h 30"/>
                <a:gd name="T50" fmla="*/ 0 w 29"/>
                <a:gd name="T51" fmla="*/ 15 h 30"/>
                <a:gd name="T52" fmla="*/ 0 w 29"/>
                <a:gd name="T53" fmla="*/ 15 h 30"/>
                <a:gd name="T54" fmla="*/ 0 w 29"/>
                <a:gd name="T55" fmla="*/ 21 h 30"/>
                <a:gd name="T56" fmla="*/ 4 w 29"/>
                <a:gd name="T57" fmla="*/ 25 h 30"/>
                <a:gd name="T58" fmla="*/ 8 w 29"/>
                <a:gd name="T59" fmla="*/ 28 h 30"/>
                <a:gd name="T60" fmla="*/ 13 w 29"/>
                <a:gd name="T61" fmla="*/ 30 h 30"/>
                <a:gd name="T62" fmla="*/ 21 w 29"/>
                <a:gd name="T63" fmla="*/ 28 h 30"/>
                <a:gd name="T64" fmla="*/ 25 w 29"/>
                <a:gd name="T65" fmla="*/ 25 h 30"/>
                <a:gd name="T66" fmla="*/ 29 w 29"/>
                <a:gd name="T67" fmla="*/ 21 h 30"/>
                <a:gd name="T68" fmla="*/ 29 w 29"/>
                <a:gd name="T69" fmla="*/ 15 h 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"/>
                <a:gd name="T106" fmla="*/ 0 h 30"/>
                <a:gd name="T107" fmla="*/ 29 w 29"/>
                <a:gd name="T108" fmla="*/ 30 h 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" h="30">
                  <a:moveTo>
                    <a:pt x="29" y="15"/>
                  </a:moveTo>
                  <a:lnTo>
                    <a:pt x="29" y="9"/>
                  </a:lnTo>
                  <a:lnTo>
                    <a:pt x="25" y="5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9" y="3"/>
                  </a:lnTo>
                  <a:lnTo>
                    <a:pt x="23" y="5"/>
                  </a:lnTo>
                  <a:lnTo>
                    <a:pt x="27" y="9"/>
                  </a:lnTo>
                  <a:lnTo>
                    <a:pt x="27" y="15"/>
                  </a:lnTo>
                  <a:lnTo>
                    <a:pt x="27" y="19"/>
                  </a:lnTo>
                  <a:lnTo>
                    <a:pt x="23" y="23"/>
                  </a:lnTo>
                  <a:lnTo>
                    <a:pt x="19" y="26"/>
                  </a:lnTo>
                  <a:lnTo>
                    <a:pt x="13" y="26"/>
                  </a:lnTo>
                  <a:lnTo>
                    <a:pt x="10" y="26"/>
                  </a:lnTo>
                  <a:lnTo>
                    <a:pt x="6" y="23"/>
                  </a:lnTo>
                  <a:lnTo>
                    <a:pt x="2" y="19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2" y="9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4" y="25"/>
                  </a:lnTo>
                  <a:lnTo>
                    <a:pt x="8" y="28"/>
                  </a:lnTo>
                  <a:lnTo>
                    <a:pt x="13" y="30"/>
                  </a:lnTo>
                  <a:lnTo>
                    <a:pt x="21" y="28"/>
                  </a:lnTo>
                  <a:lnTo>
                    <a:pt x="25" y="25"/>
                  </a:lnTo>
                  <a:lnTo>
                    <a:pt x="29" y="21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F5C2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98" name="Freeform 175">
              <a:extLst>
                <a:ext uri="{FF2B5EF4-FFF2-40B4-BE49-F238E27FC236}">
                  <a16:creationId xmlns:a16="http://schemas.microsoft.com/office/drawing/2014/main" id="{5E1425BF-C1B4-7C29-8B49-A6C8EDB256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2" y="896"/>
              <a:ext cx="29" cy="26"/>
            </a:xfrm>
            <a:custGeom>
              <a:avLst/>
              <a:gdLst>
                <a:gd name="T0" fmla="*/ 29 w 29"/>
                <a:gd name="T1" fmla="*/ 13 h 26"/>
                <a:gd name="T2" fmla="*/ 27 w 29"/>
                <a:gd name="T3" fmla="*/ 7 h 26"/>
                <a:gd name="T4" fmla="*/ 25 w 29"/>
                <a:gd name="T5" fmla="*/ 3 h 26"/>
                <a:gd name="T6" fmla="*/ 19 w 29"/>
                <a:gd name="T7" fmla="*/ 0 h 26"/>
                <a:gd name="T8" fmla="*/ 13 w 29"/>
                <a:gd name="T9" fmla="*/ 0 h 26"/>
                <a:gd name="T10" fmla="*/ 13 w 29"/>
                <a:gd name="T11" fmla="*/ 0 h 26"/>
                <a:gd name="T12" fmla="*/ 13 w 29"/>
                <a:gd name="T13" fmla="*/ 0 h 26"/>
                <a:gd name="T14" fmla="*/ 8 w 29"/>
                <a:gd name="T15" fmla="*/ 3 h 26"/>
                <a:gd name="T16" fmla="*/ 0 w 29"/>
                <a:gd name="T17" fmla="*/ 11 h 26"/>
                <a:gd name="T18" fmla="*/ 0 w 29"/>
                <a:gd name="T19" fmla="*/ 11 h 26"/>
                <a:gd name="T20" fmla="*/ 0 w 29"/>
                <a:gd name="T21" fmla="*/ 13 h 26"/>
                <a:gd name="T22" fmla="*/ 2 w 29"/>
                <a:gd name="T23" fmla="*/ 19 h 26"/>
                <a:gd name="T24" fmla="*/ 4 w 29"/>
                <a:gd name="T25" fmla="*/ 23 h 26"/>
                <a:gd name="T26" fmla="*/ 10 w 29"/>
                <a:gd name="T27" fmla="*/ 24 h 26"/>
                <a:gd name="T28" fmla="*/ 13 w 29"/>
                <a:gd name="T29" fmla="*/ 26 h 26"/>
                <a:gd name="T30" fmla="*/ 19 w 29"/>
                <a:gd name="T31" fmla="*/ 24 h 26"/>
                <a:gd name="T32" fmla="*/ 25 w 29"/>
                <a:gd name="T33" fmla="*/ 23 h 26"/>
                <a:gd name="T34" fmla="*/ 27 w 29"/>
                <a:gd name="T35" fmla="*/ 19 h 26"/>
                <a:gd name="T36" fmla="*/ 29 w 29"/>
                <a:gd name="T37" fmla="*/ 13 h 26"/>
                <a:gd name="T38" fmla="*/ 27 w 29"/>
                <a:gd name="T39" fmla="*/ 13 h 26"/>
                <a:gd name="T40" fmla="*/ 25 w 29"/>
                <a:gd name="T41" fmla="*/ 17 h 26"/>
                <a:gd name="T42" fmla="*/ 23 w 29"/>
                <a:gd name="T43" fmla="*/ 21 h 26"/>
                <a:gd name="T44" fmla="*/ 19 w 29"/>
                <a:gd name="T45" fmla="*/ 23 h 26"/>
                <a:gd name="T46" fmla="*/ 13 w 29"/>
                <a:gd name="T47" fmla="*/ 24 h 26"/>
                <a:gd name="T48" fmla="*/ 10 w 29"/>
                <a:gd name="T49" fmla="*/ 23 h 26"/>
                <a:gd name="T50" fmla="*/ 6 w 29"/>
                <a:gd name="T51" fmla="*/ 21 h 26"/>
                <a:gd name="T52" fmla="*/ 4 w 29"/>
                <a:gd name="T53" fmla="*/ 17 h 26"/>
                <a:gd name="T54" fmla="*/ 2 w 29"/>
                <a:gd name="T55" fmla="*/ 13 h 26"/>
                <a:gd name="T56" fmla="*/ 4 w 29"/>
                <a:gd name="T57" fmla="*/ 7 h 26"/>
                <a:gd name="T58" fmla="*/ 6 w 29"/>
                <a:gd name="T59" fmla="*/ 5 h 26"/>
                <a:gd name="T60" fmla="*/ 10 w 29"/>
                <a:gd name="T61" fmla="*/ 1 h 26"/>
                <a:gd name="T62" fmla="*/ 13 w 29"/>
                <a:gd name="T63" fmla="*/ 1 h 26"/>
                <a:gd name="T64" fmla="*/ 19 w 29"/>
                <a:gd name="T65" fmla="*/ 1 h 26"/>
                <a:gd name="T66" fmla="*/ 23 w 29"/>
                <a:gd name="T67" fmla="*/ 5 h 26"/>
                <a:gd name="T68" fmla="*/ 25 w 29"/>
                <a:gd name="T69" fmla="*/ 7 h 26"/>
                <a:gd name="T70" fmla="*/ 27 w 29"/>
                <a:gd name="T71" fmla="*/ 1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9"/>
                <a:gd name="T109" fmla="*/ 0 h 26"/>
                <a:gd name="T110" fmla="*/ 29 w 29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9" h="26">
                  <a:moveTo>
                    <a:pt x="29" y="13"/>
                  </a:moveTo>
                  <a:lnTo>
                    <a:pt x="27" y="7"/>
                  </a:lnTo>
                  <a:lnTo>
                    <a:pt x="25" y="3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8" y="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4" y="23"/>
                  </a:lnTo>
                  <a:lnTo>
                    <a:pt x="10" y="24"/>
                  </a:lnTo>
                  <a:lnTo>
                    <a:pt x="13" y="26"/>
                  </a:lnTo>
                  <a:lnTo>
                    <a:pt x="19" y="24"/>
                  </a:lnTo>
                  <a:lnTo>
                    <a:pt x="25" y="23"/>
                  </a:lnTo>
                  <a:lnTo>
                    <a:pt x="27" y="19"/>
                  </a:lnTo>
                  <a:lnTo>
                    <a:pt x="29" y="13"/>
                  </a:lnTo>
                  <a:close/>
                  <a:moveTo>
                    <a:pt x="27" y="13"/>
                  </a:moveTo>
                  <a:lnTo>
                    <a:pt x="25" y="17"/>
                  </a:lnTo>
                  <a:lnTo>
                    <a:pt x="23" y="21"/>
                  </a:lnTo>
                  <a:lnTo>
                    <a:pt x="19" y="23"/>
                  </a:lnTo>
                  <a:lnTo>
                    <a:pt x="13" y="24"/>
                  </a:lnTo>
                  <a:lnTo>
                    <a:pt x="10" y="23"/>
                  </a:lnTo>
                  <a:lnTo>
                    <a:pt x="6" y="21"/>
                  </a:lnTo>
                  <a:lnTo>
                    <a:pt x="4" y="17"/>
                  </a:lnTo>
                  <a:lnTo>
                    <a:pt x="2" y="13"/>
                  </a:lnTo>
                  <a:lnTo>
                    <a:pt x="4" y="7"/>
                  </a:lnTo>
                  <a:lnTo>
                    <a:pt x="6" y="5"/>
                  </a:lnTo>
                  <a:lnTo>
                    <a:pt x="10" y="1"/>
                  </a:lnTo>
                  <a:lnTo>
                    <a:pt x="13" y="1"/>
                  </a:lnTo>
                  <a:lnTo>
                    <a:pt x="19" y="1"/>
                  </a:lnTo>
                  <a:lnTo>
                    <a:pt x="23" y="5"/>
                  </a:lnTo>
                  <a:lnTo>
                    <a:pt x="25" y="7"/>
                  </a:lnTo>
                  <a:lnTo>
                    <a:pt x="27" y="13"/>
                  </a:lnTo>
                  <a:close/>
                </a:path>
              </a:pathLst>
            </a:custGeom>
            <a:solidFill>
              <a:srgbClr val="F6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99" name="Freeform 176">
              <a:extLst>
                <a:ext uri="{FF2B5EF4-FFF2-40B4-BE49-F238E27FC236}">
                  <a16:creationId xmlns:a16="http://schemas.microsoft.com/office/drawing/2014/main" id="{06ABF8A6-25A3-A350-D733-DC94B20D1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4" y="896"/>
              <a:ext cx="25" cy="24"/>
            </a:xfrm>
            <a:custGeom>
              <a:avLst/>
              <a:gdLst>
                <a:gd name="T0" fmla="*/ 25 w 25"/>
                <a:gd name="T1" fmla="*/ 13 h 24"/>
                <a:gd name="T2" fmla="*/ 25 w 25"/>
                <a:gd name="T3" fmla="*/ 7 h 24"/>
                <a:gd name="T4" fmla="*/ 21 w 25"/>
                <a:gd name="T5" fmla="*/ 3 h 24"/>
                <a:gd name="T6" fmla="*/ 17 w 25"/>
                <a:gd name="T7" fmla="*/ 1 h 24"/>
                <a:gd name="T8" fmla="*/ 11 w 25"/>
                <a:gd name="T9" fmla="*/ 0 h 24"/>
                <a:gd name="T10" fmla="*/ 11 w 25"/>
                <a:gd name="T11" fmla="*/ 0 h 24"/>
                <a:gd name="T12" fmla="*/ 10 w 25"/>
                <a:gd name="T13" fmla="*/ 0 h 24"/>
                <a:gd name="T14" fmla="*/ 6 w 25"/>
                <a:gd name="T15" fmla="*/ 3 h 24"/>
                <a:gd name="T16" fmla="*/ 0 w 25"/>
                <a:gd name="T17" fmla="*/ 7 h 24"/>
                <a:gd name="T18" fmla="*/ 0 w 25"/>
                <a:gd name="T19" fmla="*/ 11 h 24"/>
                <a:gd name="T20" fmla="*/ 0 w 25"/>
                <a:gd name="T21" fmla="*/ 13 h 24"/>
                <a:gd name="T22" fmla="*/ 0 w 25"/>
                <a:gd name="T23" fmla="*/ 17 h 24"/>
                <a:gd name="T24" fmla="*/ 4 w 25"/>
                <a:gd name="T25" fmla="*/ 21 h 24"/>
                <a:gd name="T26" fmla="*/ 8 w 25"/>
                <a:gd name="T27" fmla="*/ 24 h 24"/>
                <a:gd name="T28" fmla="*/ 11 w 25"/>
                <a:gd name="T29" fmla="*/ 24 h 24"/>
                <a:gd name="T30" fmla="*/ 17 w 25"/>
                <a:gd name="T31" fmla="*/ 24 h 24"/>
                <a:gd name="T32" fmla="*/ 21 w 25"/>
                <a:gd name="T33" fmla="*/ 21 h 24"/>
                <a:gd name="T34" fmla="*/ 25 w 25"/>
                <a:gd name="T35" fmla="*/ 17 h 24"/>
                <a:gd name="T36" fmla="*/ 25 w 25"/>
                <a:gd name="T37" fmla="*/ 13 h 24"/>
                <a:gd name="T38" fmla="*/ 23 w 25"/>
                <a:gd name="T39" fmla="*/ 13 h 24"/>
                <a:gd name="T40" fmla="*/ 21 w 25"/>
                <a:gd name="T41" fmla="*/ 17 h 24"/>
                <a:gd name="T42" fmla="*/ 19 w 25"/>
                <a:gd name="T43" fmla="*/ 21 h 24"/>
                <a:gd name="T44" fmla="*/ 17 w 25"/>
                <a:gd name="T45" fmla="*/ 23 h 24"/>
                <a:gd name="T46" fmla="*/ 11 w 25"/>
                <a:gd name="T47" fmla="*/ 23 h 24"/>
                <a:gd name="T48" fmla="*/ 8 w 25"/>
                <a:gd name="T49" fmla="*/ 23 h 24"/>
                <a:gd name="T50" fmla="*/ 6 w 25"/>
                <a:gd name="T51" fmla="*/ 21 h 24"/>
                <a:gd name="T52" fmla="*/ 2 w 25"/>
                <a:gd name="T53" fmla="*/ 17 h 24"/>
                <a:gd name="T54" fmla="*/ 2 w 25"/>
                <a:gd name="T55" fmla="*/ 13 h 24"/>
                <a:gd name="T56" fmla="*/ 2 w 25"/>
                <a:gd name="T57" fmla="*/ 9 h 24"/>
                <a:gd name="T58" fmla="*/ 6 w 25"/>
                <a:gd name="T59" fmla="*/ 5 h 24"/>
                <a:gd name="T60" fmla="*/ 8 w 25"/>
                <a:gd name="T61" fmla="*/ 3 h 24"/>
                <a:gd name="T62" fmla="*/ 11 w 25"/>
                <a:gd name="T63" fmla="*/ 1 h 24"/>
                <a:gd name="T64" fmla="*/ 17 w 25"/>
                <a:gd name="T65" fmla="*/ 3 h 24"/>
                <a:gd name="T66" fmla="*/ 19 w 25"/>
                <a:gd name="T67" fmla="*/ 5 h 24"/>
                <a:gd name="T68" fmla="*/ 21 w 25"/>
                <a:gd name="T69" fmla="*/ 9 h 24"/>
                <a:gd name="T70" fmla="*/ 23 w 25"/>
                <a:gd name="T71" fmla="*/ 13 h 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5"/>
                <a:gd name="T109" fmla="*/ 0 h 24"/>
                <a:gd name="T110" fmla="*/ 25 w 25"/>
                <a:gd name="T111" fmla="*/ 24 h 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5" h="24">
                  <a:moveTo>
                    <a:pt x="25" y="13"/>
                  </a:moveTo>
                  <a:lnTo>
                    <a:pt x="25" y="7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6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4" y="21"/>
                  </a:lnTo>
                  <a:lnTo>
                    <a:pt x="8" y="24"/>
                  </a:lnTo>
                  <a:lnTo>
                    <a:pt x="11" y="24"/>
                  </a:lnTo>
                  <a:lnTo>
                    <a:pt x="17" y="24"/>
                  </a:lnTo>
                  <a:lnTo>
                    <a:pt x="21" y="21"/>
                  </a:lnTo>
                  <a:lnTo>
                    <a:pt x="25" y="17"/>
                  </a:lnTo>
                  <a:lnTo>
                    <a:pt x="25" y="13"/>
                  </a:lnTo>
                  <a:close/>
                  <a:moveTo>
                    <a:pt x="23" y="13"/>
                  </a:moveTo>
                  <a:lnTo>
                    <a:pt x="21" y="17"/>
                  </a:lnTo>
                  <a:lnTo>
                    <a:pt x="19" y="21"/>
                  </a:lnTo>
                  <a:lnTo>
                    <a:pt x="17" y="23"/>
                  </a:lnTo>
                  <a:lnTo>
                    <a:pt x="11" y="23"/>
                  </a:lnTo>
                  <a:lnTo>
                    <a:pt x="8" y="23"/>
                  </a:lnTo>
                  <a:lnTo>
                    <a:pt x="6" y="21"/>
                  </a:lnTo>
                  <a:lnTo>
                    <a:pt x="2" y="17"/>
                  </a:lnTo>
                  <a:lnTo>
                    <a:pt x="2" y="13"/>
                  </a:lnTo>
                  <a:lnTo>
                    <a:pt x="2" y="9"/>
                  </a:lnTo>
                  <a:lnTo>
                    <a:pt x="6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17" y="3"/>
                  </a:lnTo>
                  <a:lnTo>
                    <a:pt x="19" y="5"/>
                  </a:lnTo>
                  <a:lnTo>
                    <a:pt x="21" y="9"/>
                  </a:lnTo>
                  <a:lnTo>
                    <a:pt x="23" y="13"/>
                  </a:lnTo>
                  <a:close/>
                </a:path>
              </a:pathLst>
            </a:custGeom>
            <a:solidFill>
              <a:srgbClr val="F7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00" name="Freeform 177">
              <a:extLst>
                <a:ext uri="{FF2B5EF4-FFF2-40B4-BE49-F238E27FC236}">
                  <a16:creationId xmlns:a16="http://schemas.microsoft.com/office/drawing/2014/main" id="{3A490EEF-DD1C-77F3-F3C7-928F94954B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4" y="897"/>
              <a:ext cx="25" cy="23"/>
            </a:xfrm>
            <a:custGeom>
              <a:avLst/>
              <a:gdLst>
                <a:gd name="T0" fmla="*/ 25 w 25"/>
                <a:gd name="T1" fmla="*/ 12 h 23"/>
                <a:gd name="T2" fmla="*/ 23 w 25"/>
                <a:gd name="T3" fmla="*/ 6 h 23"/>
                <a:gd name="T4" fmla="*/ 21 w 25"/>
                <a:gd name="T5" fmla="*/ 4 h 23"/>
                <a:gd name="T6" fmla="*/ 17 w 25"/>
                <a:gd name="T7" fmla="*/ 0 h 23"/>
                <a:gd name="T8" fmla="*/ 11 w 25"/>
                <a:gd name="T9" fmla="*/ 0 h 23"/>
                <a:gd name="T10" fmla="*/ 8 w 25"/>
                <a:gd name="T11" fmla="*/ 0 h 23"/>
                <a:gd name="T12" fmla="*/ 4 w 25"/>
                <a:gd name="T13" fmla="*/ 4 h 23"/>
                <a:gd name="T14" fmla="*/ 2 w 25"/>
                <a:gd name="T15" fmla="*/ 6 h 23"/>
                <a:gd name="T16" fmla="*/ 0 w 25"/>
                <a:gd name="T17" fmla="*/ 12 h 23"/>
                <a:gd name="T18" fmla="*/ 2 w 25"/>
                <a:gd name="T19" fmla="*/ 16 h 23"/>
                <a:gd name="T20" fmla="*/ 4 w 25"/>
                <a:gd name="T21" fmla="*/ 20 h 23"/>
                <a:gd name="T22" fmla="*/ 8 w 25"/>
                <a:gd name="T23" fmla="*/ 22 h 23"/>
                <a:gd name="T24" fmla="*/ 11 w 25"/>
                <a:gd name="T25" fmla="*/ 23 h 23"/>
                <a:gd name="T26" fmla="*/ 17 w 25"/>
                <a:gd name="T27" fmla="*/ 22 h 23"/>
                <a:gd name="T28" fmla="*/ 21 w 25"/>
                <a:gd name="T29" fmla="*/ 20 h 23"/>
                <a:gd name="T30" fmla="*/ 23 w 25"/>
                <a:gd name="T31" fmla="*/ 16 h 23"/>
                <a:gd name="T32" fmla="*/ 25 w 25"/>
                <a:gd name="T33" fmla="*/ 12 h 23"/>
                <a:gd name="T34" fmla="*/ 21 w 25"/>
                <a:gd name="T35" fmla="*/ 12 h 23"/>
                <a:gd name="T36" fmla="*/ 21 w 25"/>
                <a:gd name="T37" fmla="*/ 16 h 23"/>
                <a:gd name="T38" fmla="*/ 19 w 25"/>
                <a:gd name="T39" fmla="*/ 18 h 23"/>
                <a:gd name="T40" fmla="*/ 15 w 25"/>
                <a:gd name="T41" fmla="*/ 20 h 23"/>
                <a:gd name="T42" fmla="*/ 11 w 25"/>
                <a:gd name="T43" fmla="*/ 22 h 23"/>
                <a:gd name="T44" fmla="*/ 10 w 25"/>
                <a:gd name="T45" fmla="*/ 20 h 23"/>
                <a:gd name="T46" fmla="*/ 6 w 25"/>
                <a:gd name="T47" fmla="*/ 18 h 23"/>
                <a:gd name="T48" fmla="*/ 4 w 25"/>
                <a:gd name="T49" fmla="*/ 16 h 23"/>
                <a:gd name="T50" fmla="*/ 4 w 25"/>
                <a:gd name="T51" fmla="*/ 12 h 23"/>
                <a:gd name="T52" fmla="*/ 4 w 25"/>
                <a:gd name="T53" fmla="*/ 8 h 23"/>
                <a:gd name="T54" fmla="*/ 6 w 25"/>
                <a:gd name="T55" fmla="*/ 4 h 23"/>
                <a:gd name="T56" fmla="*/ 10 w 25"/>
                <a:gd name="T57" fmla="*/ 2 h 23"/>
                <a:gd name="T58" fmla="*/ 11 w 25"/>
                <a:gd name="T59" fmla="*/ 2 h 23"/>
                <a:gd name="T60" fmla="*/ 15 w 25"/>
                <a:gd name="T61" fmla="*/ 2 h 23"/>
                <a:gd name="T62" fmla="*/ 19 w 25"/>
                <a:gd name="T63" fmla="*/ 4 h 23"/>
                <a:gd name="T64" fmla="*/ 21 w 25"/>
                <a:gd name="T65" fmla="*/ 8 h 23"/>
                <a:gd name="T66" fmla="*/ 21 w 25"/>
                <a:gd name="T67" fmla="*/ 12 h 2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"/>
                <a:gd name="T103" fmla="*/ 0 h 23"/>
                <a:gd name="T104" fmla="*/ 25 w 25"/>
                <a:gd name="T105" fmla="*/ 23 h 2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" h="23">
                  <a:moveTo>
                    <a:pt x="25" y="12"/>
                  </a:moveTo>
                  <a:lnTo>
                    <a:pt x="23" y="6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1" y="23"/>
                  </a:lnTo>
                  <a:lnTo>
                    <a:pt x="17" y="22"/>
                  </a:lnTo>
                  <a:lnTo>
                    <a:pt x="21" y="20"/>
                  </a:lnTo>
                  <a:lnTo>
                    <a:pt x="23" y="16"/>
                  </a:lnTo>
                  <a:lnTo>
                    <a:pt x="25" y="12"/>
                  </a:lnTo>
                  <a:close/>
                  <a:moveTo>
                    <a:pt x="21" y="12"/>
                  </a:moveTo>
                  <a:lnTo>
                    <a:pt x="21" y="16"/>
                  </a:lnTo>
                  <a:lnTo>
                    <a:pt x="19" y="18"/>
                  </a:lnTo>
                  <a:lnTo>
                    <a:pt x="15" y="20"/>
                  </a:lnTo>
                  <a:lnTo>
                    <a:pt x="11" y="22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4" y="8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5" y="2"/>
                  </a:lnTo>
                  <a:lnTo>
                    <a:pt x="19" y="4"/>
                  </a:lnTo>
                  <a:lnTo>
                    <a:pt x="21" y="8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8C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01" name="Freeform 178">
              <a:extLst>
                <a:ext uri="{FF2B5EF4-FFF2-40B4-BE49-F238E27FC236}">
                  <a16:creationId xmlns:a16="http://schemas.microsoft.com/office/drawing/2014/main" id="{E41F9D09-8880-0A33-06D6-915442909A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6" y="897"/>
              <a:ext cx="21" cy="22"/>
            </a:xfrm>
            <a:custGeom>
              <a:avLst/>
              <a:gdLst>
                <a:gd name="T0" fmla="*/ 21 w 21"/>
                <a:gd name="T1" fmla="*/ 12 h 22"/>
                <a:gd name="T2" fmla="*/ 19 w 21"/>
                <a:gd name="T3" fmla="*/ 8 h 22"/>
                <a:gd name="T4" fmla="*/ 17 w 21"/>
                <a:gd name="T5" fmla="*/ 4 h 22"/>
                <a:gd name="T6" fmla="*/ 15 w 21"/>
                <a:gd name="T7" fmla="*/ 2 h 22"/>
                <a:gd name="T8" fmla="*/ 9 w 21"/>
                <a:gd name="T9" fmla="*/ 0 h 22"/>
                <a:gd name="T10" fmla="*/ 6 w 21"/>
                <a:gd name="T11" fmla="*/ 2 h 22"/>
                <a:gd name="T12" fmla="*/ 4 w 21"/>
                <a:gd name="T13" fmla="*/ 4 h 22"/>
                <a:gd name="T14" fmla="*/ 0 w 21"/>
                <a:gd name="T15" fmla="*/ 8 h 22"/>
                <a:gd name="T16" fmla="*/ 0 w 21"/>
                <a:gd name="T17" fmla="*/ 12 h 22"/>
                <a:gd name="T18" fmla="*/ 0 w 21"/>
                <a:gd name="T19" fmla="*/ 16 h 22"/>
                <a:gd name="T20" fmla="*/ 4 w 21"/>
                <a:gd name="T21" fmla="*/ 20 h 22"/>
                <a:gd name="T22" fmla="*/ 6 w 21"/>
                <a:gd name="T23" fmla="*/ 22 h 22"/>
                <a:gd name="T24" fmla="*/ 9 w 21"/>
                <a:gd name="T25" fmla="*/ 22 h 22"/>
                <a:gd name="T26" fmla="*/ 15 w 21"/>
                <a:gd name="T27" fmla="*/ 22 h 22"/>
                <a:gd name="T28" fmla="*/ 17 w 21"/>
                <a:gd name="T29" fmla="*/ 20 h 22"/>
                <a:gd name="T30" fmla="*/ 19 w 21"/>
                <a:gd name="T31" fmla="*/ 16 h 22"/>
                <a:gd name="T32" fmla="*/ 21 w 21"/>
                <a:gd name="T33" fmla="*/ 12 h 22"/>
                <a:gd name="T34" fmla="*/ 19 w 21"/>
                <a:gd name="T35" fmla="*/ 12 h 22"/>
                <a:gd name="T36" fmla="*/ 17 w 21"/>
                <a:gd name="T37" fmla="*/ 14 h 22"/>
                <a:gd name="T38" fmla="*/ 15 w 21"/>
                <a:gd name="T39" fmla="*/ 18 h 22"/>
                <a:gd name="T40" fmla="*/ 13 w 21"/>
                <a:gd name="T41" fmla="*/ 20 h 22"/>
                <a:gd name="T42" fmla="*/ 9 w 21"/>
                <a:gd name="T43" fmla="*/ 20 h 22"/>
                <a:gd name="T44" fmla="*/ 8 w 21"/>
                <a:gd name="T45" fmla="*/ 20 h 22"/>
                <a:gd name="T46" fmla="*/ 6 w 21"/>
                <a:gd name="T47" fmla="*/ 18 h 22"/>
                <a:gd name="T48" fmla="*/ 4 w 21"/>
                <a:gd name="T49" fmla="*/ 14 h 22"/>
                <a:gd name="T50" fmla="*/ 2 w 21"/>
                <a:gd name="T51" fmla="*/ 12 h 22"/>
                <a:gd name="T52" fmla="*/ 4 w 21"/>
                <a:gd name="T53" fmla="*/ 8 h 22"/>
                <a:gd name="T54" fmla="*/ 6 w 21"/>
                <a:gd name="T55" fmla="*/ 6 h 22"/>
                <a:gd name="T56" fmla="*/ 8 w 21"/>
                <a:gd name="T57" fmla="*/ 4 h 22"/>
                <a:gd name="T58" fmla="*/ 9 w 21"/>
                <a:gd name="T59" fmla="*/ 4 h 22"/>
                <a:gd name="T60" fmla="*/ 13 w 21"/>
                <a:gd name="T61" fmla="*/ 4 h 22"/>
                <a:gd name="T62" fmla="*/ 15 w 21"/>
                <a:gd name="T63" fmla="*/ 6 h 22"/>
                <a:gd name="T64" fmla="*/ 17 w 21"/>
                <a:gd name="T65" fmla="*/ 8 h 22"/>
                <a:gd name="T66" fmla="*/ 19 w 21"/>
                <a:gd name="T67" fmla="*/ 12 h 2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"/>
                <a:gd name="T103" fmla="*/ 0 h 22"/>
                <a:gd name="T104" fmla="*/ 21 w 21"/>
                <a:gd name="T105" fmla="*/ 22 h 2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" h="22">
                  <a:moveTo>
                    <a:pt x="21" y="12"/>
                  </a:moveTo>
                  <a:lnTo>
                    <a:pt x="19" y="8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9" y="22"/>
                  </a:lnTo>
                  <a:lnTo>
                    <a:pt x="15" y="22"/>
                  </a:lnTo>
                  <a:lnTo>
                    <a:pt x="17" y="20"/>
                  </a:lnTo>
                  <a:lnTo>
                    <a:pt x="19" y="16"/>
                  </a:lnTo>
                  <a:lnTo>
                    <a:pt x="21" y="12"/>
                  </a:lnTo>
                  <a:close/>
                  <a:moveTo>
                    <a:pt x="19" y="12"/>
                  </a:moveTo>
                  <a:lnTo>
                    <a:pt x="17" y="14"/>
                  </a:lnTo>
                  <a:lnTo>
                    <a:pt x="15" y="18"/>
                  </a:lnTo>
                  <a:lnTo>
                    <a:pt x="13" y="20"/>
                  </a:lnTo>
                  <a:lnTo>
                    <a:pt x="9" y="20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5" y="6"/>
                  </a:lnTo>
                  <a:lnTo>
                    <a:pt x="17" y="8"/>
                  </a:lnTo>
                  <a:lnTo>
                    <a:pt x="19" y="12"/>
                  </a:lnTo>
                  <a:close/>
                </a:path>
              </a:pathLst>
            </a:custGeom>
            <a:solidFill>
              <a:srgbClr val="F9D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02" name="Freeform 179">
              <a:extLst>
                <a:ext uri="{FF2B5EF4-FFF2-40B4-BE49-F238E27FC236}">
                  <a16:creationId xmlns:a16="http://schemas.microsoft.com/office/drawing/2014/main" id="{107403A9-6274-2B20-92DE-5F5093B503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8" y="899"/>
              <a:ext cx="17" cy="20"/>
            </a:xfrm>
            <a:custGeom>
              <a:avLst/>
              <a:gdLst>
                <a:gd name="T0" fmla="*/ 17 w 17"/>
                <a:gd name="T1" fmla="*/ 10 h 20"/>
                <a:gd name="T2" fmla="*/ 17 w 17"/>
                <a:gd name="T3" fmla="*/ 6 h 20"/>
                <a:gd name="T4" fmla="*/ 15 w 17"/>
                <a:gd name="T5" fmla="*/ 2 h 20"/>
                <a:gd name="T6" fmla="*/ 11 w 17"/>
                <a:gd name="T7" fmla="*/ 0 h 20"/>
                <a:gd name="T8" fmla="*/ 7 w 17"/>
                <a:gd name="T9" fmla="*/ 0 h 20"/>
                <a:gd name="T10" fmla="*/ 6 w 17"/>
                <a:gd name="T11" fmla="*/ 0 h 20"/>
                <a:gd name="T12" fmla="*/ 2 w 17"/>
                <a:gd name="T13" fmla="*/ 2 h 20"/>
                <a:gd name="T14" fmla="*/ 0 w 17"/>
                <a:gd name="T15" fmla="*/ 6 h 20"/>
                <a:gd name="T16" fmla="*/ 0 w 17"/>
                <a:gd name="T17" fmla="*/ 10 h 20"/>
                <a:gd name="T18" fmla="*/ 0 w 17"/>
                <a:gd name="T19" fmla="*/ 14 h 20"/>
                <a:gd name="T20" fmla="*/ 2 w 17"/>
                <a:gd name="T21" fmla="*/ 16 h 20"/>
                <a:gd name="T22" fmla="*/ 6 w 17"/>
                <a:gd name="T23" fmla="*/ 18 h 20"/>
                <a:gd name="T24" fmla="*/ 7 w 17"/>
                <a:gd name="T25" fmla="*/ 20 h 20"/>
                <a:gd name="T26" fmla="*/ 11 w 17"/>
                <a:gd name="T27" fmla="*/ 18 h 20"/>
                <a:gd name="T28" fmla="*/ 15 w 17"/>
                <a:gd name="T29" fmla="*/ 16 h 20"/>
                <a:gd name="T30" fmla="*/ 17 w 17"/>
                <a:gd name="T31" fmla="*/ 14 h 20"/>
                <a:gd name="T32" fmla="*/ 17 w 17"/>
                <a:gd name="T33" fmla="*/ 10 h 20"/>
                <a:gd name="T34" fmla="*/ 15 w 17"/>
                <a:gd name="T35" fmla="*/ 10 h 20"/>
                <a:gd name="T36" fmla="*/ 15 w 17"/>
                <a:gd name="T37" fmla="*/ 12 h 20"/>
                <a:gd name="T38" fmla="*/ 13 w 17"/>
                <a:gd name="T39" fmla="*/ 14 h 20"/>
                <a:gd name="T40" fmla="*/ 11 w 17"/>
                <a:gd name="T41" fmla="*/ 16 h 20"/>
                <a:gd name="T42" fmla="*/ 7 w 17"/>
                <a:gd name="T43" fmla="*/ 16 h 20"/>
                <a:gd name="T44" fmla="*/ 6 w 17"/>
                <a:gd name="T45" fmla="*/ 16 h 20"/>
                <a:gd name="T46" fmla="*/ 4 w 17"/>
                <a:gd name="T47" fmla="*/ 14 h 20"/>
                <a:gd name="T48" fmla="*/ 2 w 17"/>
                <a:gd name="T49" fmla="*/ 12 h 20"/>
                <a:gd name="T50" fmla="*/ 2 w 17"/>
                <a:gd name="T51" fmla="*/ 10 h 20"/>
                <a:gd name="T52" fmla="*/ 2 w 17"/>
                <a:gd name="T53" fmla="*/ 6 h 20"/>
                <a:gd name="T54" fmla="*/ 4 w 17"/>
                <a:gd name="T55" fmla="*/ 4 h 20"/>
                <a:gd name="T56" fmla="*/ 6 w 17"/>
                <a:gd name="T57" fmla="*/ 2 h 20"/>
                <a:gd name="T58" fmla="*/ 7 w 17"/>
                <a:gd name="T59" fmla="*/ 2 h 20"/>
                <a:gd name="T60" fmla="*/ 11 w 17"/>
                <a:gd name="T61" fmla="*/ 2 h 20"/>
                <a:gd name="T62" fmla="*/ 13 w 17"/>
                <a:gd name="T63" fmla="*/ 4 h 20"/>
                <a:gd name="T64" fmla="*/ 15 w 17"/>
                <a:gd name="T65" fmla="*/ 6 h 20"/>
                <a:gd name="T66" fmla="*/ 15 w 17"/>
                <a:gd name="T67" fmla="*/ 10 h 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"/>
                <a:gd name="T103" fmla="*/ 0 h 20"/>
                <a:gd name="T104" fmla="*/ 17 w 17"/>
                <a:gd name="T105" fmla="*/ 20 h 2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" h="20">
                  <a:moveTo>
                    <a:pt x="17" y="10"/>
                  </a:moveTo>
                  <a:lnTo>
                    <a:pt x="17" y="6"/>
                  </a:lnTo>
                  <a:lnTo>
                    <a:pt x="15" y="2"/>
                  </a:lnTo>
                  <a:lnTo>
                    <a:pt x="11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7" y="20"/>
                  </a:lnTo>
                  <a:lnTo>
                    <a:pt x="11" y="18"/>
                  </a:lnTo>
                  <a:lnTo>
                    <a:pt x="15" y="16"/>
                  </a:lnTo>
                  <a:lnTo>
                    <a:pt x="17" y="14"/>
                  </a:lnTo>
                  <a:lnTo>
                    <a:pt x="17" y="10"/>
                  </a:lnTo>
                  <a:close/>
                  <a:moveTo>
                    <a:pt x="15" y="10"/>
                  </a:moveTo>
                  <a:lnTo>
                    <a:pt x="15" y="12"/>
                  </a:lnTo>
                  <a:lnTo>
                    <a:pt x="13" y="14"/>
                  </a:lnTo>
                  <a:lnTo>
                    <a:pt x="11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7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5" y="6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9D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03" name="Freeform 180">
              <a:extLst>
                <a:ext uri="{FF2B5EF4-FFF2-40B4-BE49-F238E27FC236}">
                  <a16:creationId xmlns:a16="http://schemas.microsoft.com/office/drawing/2014/main" id="{7CACB484-B734-7B4D-C27C-7A5B1DF57C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8" y="901"/>
              <a:ext cx="17" cy="16"/>
            </a:xfrm>
            <a:custGeom>
              <a:avLst/>
              <a:gdLst>
                <a:gd name="T0" fmla="*/ 17 w 17"/>
                <a:gd name="T1" fmla="*/ 8 h 16"/>
                <a:gd name="T2" fmla="*/ 15 w 17"/>
                <a:gd name="T3" fmla="*/ 4 h 16"/>
                <a:gd name="T4" fmla="*/ 13 w 17"/>
                <a:gd name="T5" fmla="*/ 2 h 16"/>
                <a:gd name="T6" fmla="*/ 11 w 17"/>
                <a:gd name="T7" fmla="*/ 0 h 16"/>
                <a:gd name="T8" fmla="*/ 7 w 17"/>
                <a:gd name="T9" fmla="*/ 0 h 16"/>
                <a:gd name="T10" fmla="*/ 6 w 17"/>
                <a:gd name="T11" fmla="*/ 0 h 16"/>
                <a:gd name="T12" fmla="*/ 4 w 17"/>
                <a:gd name="T13" fmla="*/ 2 h 16"/>
                <a:gd name="T14" fmla="*/ 2 w 17"/>
                <a:gd name="T15" fmla="*/ 4 h 16"/>
                <a:gd name="T16" fmla="*/ 0 w 17"/>
                <a:gd name="T17" fmla="*/ 8 h 16"/>
                <a:gd name="T18" fmla="*/ 2 w 17"/>
                <a:gd name="T19" fmla="*/ 10 h 16"/>
                <a:gd name="T20" fmla="*/ 4 w 17"/>
                <a:gd name="T21" fmla="*/ 14 h 16"/>
                <a:gd name="T22" fmla="*/ 6 w 17"/>
                <a:gd name="T23" fmla="*/ 16 h 16"/>
                <a:gd name="T24" fmla="*/ 7 w 17"/>
                <a:gd name="T25" fmla="*/ 16 h 16"/>
                <a:gd name="T26" fmla="*/ 11 w 17"/>
                <a:gd name="T27" fmla="*/ 16 h 16"/>
                <a:gd name="T28" fmla="*/ 13 w 17"/>
                <a:gd name="T29" fmla="*/ 14 h 16"/>
                <a:gd name="T30" fmla="*/ 15 w 17"/>
                <a:gd name="T31" fmla="*/ 10 h 16"/>
                <a:gd name="T32" fmla="*/ 17 w 17"/>
                <a:gd name="T33" fmla="*/ 8 h 16"/>
                <a:gd name="T34" fmla="*/ 13 w 17"/>
                <a:gd name="T35" fmla="*/ 8 h 16"/>
                <a:gd name="T36" fmla="*/ 13 w 17"/>
                <a:gd name="T37" fmla="*/ 12 h 16"/>
                <a:gd name="T38" fmla="*/ 7 w 17"/>
                <a:gd name="T39" fmla="*/ 14 h 16"/>
                <a:gd name="T40" fmla="*/ 4 w 17"/>
                <a:gd name="T41" fmla="*/ 12 h 16"/>
                <a:gd name="T42" fmla="*/ 2 w 17"/>
                <a:gd name="T43" fmla="*/ 8 h 16"/>
                <a:gd name="T44" fmla="*/ 4 w 17"/>
                <a:gd name="T45" fmla="*/ 4 h 16"/>
                <a:gd name="T46" fmla="*/ 7 w 17"/>
                <a:gd name="T47" fmla="*/ 2 h 16"/>
                <a:gd name="T48" fmla="*/ 13 w 17"/>
                <a:gd name="T49" fmla="*/ 4 h 16"/>
                <a:gd name="T50" fmla="*/ 13 w 17"/>
                <a:gd name="T51" fmla="*/ 8 h 1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"/>
                <a:gd name="T79" fmla="*/ 0 h 16"/>
                <a:gd name="T80" fmla="*/ 17 w 17"/>
                <a:gd name="T81" fmla="*/ 16 h 1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" h="16">
                  <a:moveTo>
                    <a:pt x="17" y="8"/>
                  </a:moveTo>
                  <a:lnTo>
                    <a:pt x="15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11" y="16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7" y="8"/>
                  </a:lnTo>
                  <a:close/>
                  <a:moveTo>
                    <a:pt x="13" y="8"/>
                  </a:moveTo>
                  <a:lnTo>
                    <a:pt x="13" y="12"/>
                  </a:lnTo>
                  <a:lnTo>
                    <a:pt x="7" y="14"/>
                  </a:lnTo>
                  <a:lnTo>
                    <a:pt x="4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7" y="2"/>
                  </a:lnTo>
                  <a:lnTo>
                    <a:pt x="13" y="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FADE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04" name="Freeform 181">
              <a:extLst>
                <a:ext uri="{FF2B5EF4-FFF2-40B4-BE49-F238E27FC236}">
                  <a16:creationId xmlns:a16="http://schemas.microsoft.com/office/drawing/2014/main" id="{851DF2E5-35C4-040E-A5D9-1A508F1E5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0" y="901"/>
              <a:ext cx="13" cy="14"/>
            </a:xfrm>
            <a:custGeom>
              <a:avLst/>
              <a:gdLst>
                <a:gd name="T0" fmla="*/ 13 w 13"/>
                <a:gd name="T1" fmla="*/ 8 h 14"/>
                <a:gd name="T2" fmla="*/ 13 w 13"/>
                <a:gd name="T3" fmla="*/ 4 h 14"/>
                <a:gd name="T4" fmla="*/ 11 w 13"/>
                <a:gd name="T5" fmla="*/ 2 h 14"/>
                <a:gd name="T6" fmla="*/ 9 w 13"/>
                <a:gd name="T7" fmla="*/ 0 h 14"/>
                <a:gd name="T8" fmla="*/ 5 w 13"/>
                <a:gd name="T9" fmla="*/ 0 h 14"/>
                <a:gd name="T10" fmla="*/ 4 w 13"/>
                <a:gd name="T11" fmla="*/ 0 h 14"/>
                <a:gd name="T12" fmla="*/ 2 w 13"/>
                <a:gd name="T13" fmla="*/ 2 h 14"/>
                <a:gd name="T14" fmla="*/ 0 w 13"/>
                <a:gd name="T15" fmla="*/ 4 h 14"/>
                <a:gd name="T16" fmla="*/ 0 w 13"/>
                <a:gd name="T17" fmla="*/ 8 h 14"/>
                <a:gd name="T18" fmla="*/ 0 w 13"/>
                <a:gd name="T19" fmla="*/ 10 h 14"/>
                <a:gd name="T20" fmla="*/ 2 w 13"/>
                <a:gd name="T21" fmla="*/ 12 h 14"/>
                <a:gd name="T22" fmla="*/ 4 w 13"/>
                <a:gd name="T23" fmla="*/ 14 h 14"/>
                <a:gd name="T24" fmla="*/ 5 w 13"/>
                <a:gd name="T25" fmla="*/ 14 h 14"/>
                <a:gd name="T26" fmla="*/ 9 w 13"/>
                <a:gd name="T27" fmla="*/ 14 h 14"/>
                <a:gd name="T28" fmla="*/ 11 w 13"/>
                <a:gd name="T29" fmla="*/ 12 h 14"/>
                <a:gd name="T30" fmla="*/ 13 w 13"/>
                <a:gd name="T31" fmla="*/ 10 h 14"/>
                <a:gd name="T32" fmla="*/ 13 w 13"/>
                <a:gd name="T33" fmla="*/ 8 h 14"/>
                <a:gd name="T34" fmla="*/ 11 w 13"/>
                <a:gd name="T35" fmla="*/ 8 h 14"/>
                <a:gd name="T36" fmla="*/ 9 w 13"/>
                <a:gd name="T37" fmla="*/ 12 h 14"/>
                <a:gd name="T38" fmla="*/ 5 w 13"/>
                <a:gd name="T39" fmla="*/ 12 h 14"/>
                <a:gd name="T40" fmla="*/ 4 w 13"/>
                <a:gd name="T41" fmla="*/ 12 h 14"/>
                <a:gd name="T42" fmla="*/ 2 w 13"/>
                <a:gd name="T43" fmla="*/ 8 h 14"/>
                <a:gd name="T44" fmla="*/ 4 w 13"/>
                <a:gd name="T45" fmla="*/ 4 h 14"/>
                <a:gd name="T46" fmla="*/ 5 w 13"/>
                <a:gd name="T47" fmla="*/ 2 h 14"/>
                <a:gd name="T48" fmla="*/ 9 w 13"/>
                <a:gd name="T49" fmla="*/ 4 h 14"/>
                <a:gd name="T50" fmla="*/ 11 w 13"/>
                <a:gd name="T51" fmla="*/ 8 h 1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3"/>
                <a:gd name="T79" fmla="*/ 0 h 14"/>
                <a:gd name="T80" fmla="*/ 13 w 13"/>
                <a:gd name="T81" fmla="*/ 14 h 1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3" h="14">
                  <a:moveTo>
                    <a:pt x="13" y="8"/>
                  </a:moveTo>
                  <a:lnTo>
                    <a:pt x="13" y="4"/>
                  </a:lnTo>
                  <a:lnTo>
                    <a:pt x="11" y="2"/>
                  </a:lnTo>
                  <a:lnTo>
                    <a:pt x="9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5" y="14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3" y="8"/>
                  </a:lnTo>
                  <a:close/>
                  <a:moveTo>
                    <a:pt x="11" y="8"/>
                  </a:moveTo>
                  <a:lnTo>
                    <a:pt x="9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5" y="2"/>
                  </a:lnTo>
                  <a:lnTo>
                    <a:pt x="9" y="4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BE3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05" name="Freeform 182">
              <a:extLst>
                <a:ext uri="{FF2B5EF4-FFF2-40B4-BE49-F238E27FC236}">
                  <a16:creationId xmlns:a16="http://schemas.microsoft.com/office/drawing/2014/main" id="{80AF1D16-C29D-BFC2-5992-6A54CBE8BE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0" y="903"/>
              <a:ext cx="11" cy="12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2 h 12"/>
                <a:gd name="T4" fmla="*/ 5 w 11"/>
                <a:gd name="T5" fmla="*/ 0 h 12"/>
                <a:gd name="T6" fmla="*/ 2 w 11"/>
                <a:gd name="T7" fmla="*/ 2 h 12"/>
                <a:gd name="T8" fmla="*/ 0 w 11"/>
                <a:gd name="T9" fmla="*/ 6 h 12"/>
                <a:gd name="T10" fmla="*/ 2 w 11"/>
                <a:gd name="T11" fmla="*/ 10 h 12"/>
                <a:gd name="T12" fmla="*/ 5 w 11"/>
                <a:gd name="T13" fmla="*/ 12 h 12"/>
                <a:gd name="T14" fmla="*/ 11 w 11"/>
                <a:gd name="T15" fmla="*/ 10 h 12"/>
                <a:gd name="T16" fmla="*/ 11 w 11"/>
                <a:gd name="T17" fmla="*/ 6 h 12"/>
                <a:gd name="T18" fmla="*/ 9 w 11"/>
                <a:gd name="T19" fmla="*/ 6 h 12"/>
                <a:gd name="T20" fmla="*/ 9 w 11"/>
                <a:gd name="T21" fmla="*/ 8 h 12"/>
                <a:gd name="T22" fmla="*/ 5 w 11"/>
                <a:gd name="T23" fmla="*/ 10 h 12"/>
                <a:gd name="T24" fmla="*/ 4 w 11"/>
                <a:gd name="T25" fmla="*/ 8 h 12"/>
                <a:gd name="T26" fmla="*/ 4 w 11"/>
                <a:gd name="T27" fmla="*/ 6 h 12"/>
                <a:gd name="T28" fmla="*/ 4 w 11"/>
                <a:gd name="T29" fmla="*/ 4 h 12"/>
                <a:gd name="T30" fmla="*/ 5 w 11"/>
                <a:gd name="T31" fmla="*/ 2 h 12"/>
                <a:gd name="T32" fmla="*/ 9 w 11"/>
                <a:gd name="T33" fmla="*/ 4 h 12"/>
                <a:gd name="T34" fmla="*/ 9 w 11"/>
                <a:gd name="T35" fmla="*/ 6 h 1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"/>
                <a:gd name="T55" fmla="*/ 0 h 12"/>
                <a:gd name="T56" fmla="*/ 11 w 11"/>
                <a:gd name="T57" fmla="*/ 12 h 1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" h="12">
                  <a:moveTo>
                    <a:pt x="11" y="6"/>
                  </a:moveTo>
                  <a:lnTo>
                    <a:pt x="11" y="2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5" y="12"/>
                  </a:lnTo>
                  <a:lnTo>
                    <a:pt x="11" y="10"/>
                  </a:lnTo>
                  <a:lnTo>
                    <a:pt x="11" y="6"/>
                  </a:lnTo>
                  <a:close/>
                  <a:moveTo>
                    <a:pt x="9" y="6"/>
                  </a:moveTo>
                  <a:lnTo>
                    <a:pt x="9" y="8"/>
                  </a:lnTo>
                  <a:lnTo>
                    <a:pt x="5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5" y="2"/>
                  </a:lnTo>
                  <a:lnTo>
                    <a:pt x="9" y="4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FC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06" name="Freeform 183">
              <a:extLst>
                <a:ext uri="{FF2B5EF4-FFF2-40B4-BE49-F238E27FC236}">
                  <a16:creationId xmlns:a16="http://schemas.microsoft.com/office/drawing/2014/main" id="{1C7EFF59-A918-787C-D049-F0F41E6859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2" y="903"/>
              <a:ext cx="9" cy="10"/>
            </a:xfrm>
            <a:custGeom>
              <a:avLst/>
              <a:gdLst>
                <a:gd name="T0" fmla="*/ 9 w 9"/>
                <a:gd name="T1" fmla="*/ 6 h 10"/>
                <a:gd name="T2" fmla="*/ 7 w 9"/>
                <a:gd name="T3" fmla="*/ 2 h 10"/>
                <a:gd name="T4" fmla="*/ 3 w 9"/>
                <a:gd name="T5" fmla="*/ 0 h 10"/>
                <a:gd name="T6" fmla="*/ 2 w 9"/>
                <a:gd name="T7" fmla="*/ 2 h 10"/>
                <a:gd name="T8" fmla="*/ 0 w 9"/>
                <a:gd name="T9" fmla="*/ 6 h 10"/>
                <a:gd name="T10" fmla="*/ 2 w 9"/>
                <a:gd name="T11" fmla="*/ 10 h 10"/>
                <a:gd name="T12" fmla="*/ 3 w 9"/>
                <a:gd name="T13" fmla="*/ 10 h 10"/>
                <a:gd name="T14" fmla="*/ 7 w 9"/>
                <a:gd name="T15" fmla="*/ 10 h 10"/>
                <a:gd name="T16" fmla="*/ 9 w 9"/>
                <a:gd name="T17" fmla="*/ 6 h 10"/>
                <a:gd name="T18" fmla="*/ 7 w 9"/>
                <a:gd name="T19" fmla="*/ 6 h 10"/>
                <a:gd name="T20" fmla="*/ 5 w 9"/>
                <a:gd name="T21" fmla="*/ 8 h 10"/>
                <a:gd name="T22" fmla="*/ 3 w 9"/>
                <a:gd name="T23" fmla="*/ 8 h 10"/>
                <a:gd name="T24" fmla="*/ 3 w 9"/>
                <a:gd name="T25" fmla="*/ 8 h 10"/>
                <a:gd name="T26" fmla="*/ 2 w 9"/>
                <a:gd name="T27" fmla="*/ 6 h 10"/>
                <a:gd name="T28" fmla="*/ 3 w 9"/>
                <a:gd name="T29" fmla="*/ 4 h 10"/>
                <a:gd name="T30" fmla="*/ 3 w 9"/>
                <a:gd name="T31" fmla="*/ 4 h 10"/>
                <a:gd name="T32" fmla="*/ 5 w 9"/>
                <a:gd name="T33" fmla="*/ 4 h 10"/>
                <a:gd name="T34" fmla="*/ 7 w 9"/>
                <a:gd name="T35" fmla="*/ 6 h 1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"/>
                <a:gd name="T55" fmla="*/ 0 h 10"/>
                <a:gd name="T56" fmla="*/ 9 w 9"/>
                <a:gd name="T57" fmla="*/ 10 h 1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" h="10">
                  <a:moveTo>
                    <a:pt x="9" y="6"/>
                  </a:moveTo>
                  <a:lnTo>
                    <a:pt x="7" y="2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7" y="10"/>
                  </a:lnTo>
                  <a:lnTo>
                    <a:pt x="9" y="6"/>
                  </a:lnTo>
                  <a:close/>
                  <a:moveTo>
                    <a:pt x="7" y="6"/>
                  </a:moveTo>
                  <a:lnTo>
                    <a:pt x="5" y="8"/>
                  </a:lnTo>
                  <a:lnTo>
                    <a:pt x="3" y="8"/>
                  </a:lnTo>
                  <a:lnTo>
                    <a:pt x="2" y="6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FDEF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07" name="Freeform 184">
              <a:extLst>
                <a:ext uri="{FF2B5EF4-FFF2-40B4-BE49-F238E27FC236}">
                  <a16:creationId xmlns:a16="http://schemas.microsoft.com/office/drawing/2014/main" id="{CE5B3F84-D695-F606-5802-4047DDFD6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" y="905"/>
              <a:ext cx="5" cy="8"/>
            </a:xfrm>
            <a:custGeom>
              <a:avLst/>
              <a:gdLst>
                <a:gd name="T0" fmla="*/ 5 w 5"/>
                <a:gd name="T1" fmla="*/ 4 h 8"/>
                <a:gd name="T2" fmla="*/ 5 w 5"/>
                <a:gd name="T3" fmla="*/ 2 h 8"/>
                <a:gd name="T4" fmla="*/ 1 w 5"/>
                <a:gd name="T5" fmla="*/ 0 h 8"/>
                <a:gd name="T6" fmla="*/ 0 w 5"/>
                <a:gd name="T7" fmla="*/ 2 h 8"/>
                <a:gd name="T8" fmla="*/ 0 w 5"/>
                <a:gd name="T9" fmla="*/ 4 h 8"/>
                <a:gd name="T10" fmla="*/ 0 w 5"/>
                <a:gd name="T11" fmla="*/ 6 h 8"/>
                <a:gd name="T12" fmla="*/ 1 w 5"/>
                <a:gd name="T13" fmla="*/ 8 h 8"/>
                <a:gd name="T14" fmla="*/ 5 w 5"/>
                <a:gd name="T15" fmla="*/ 6 h 8"/>
                <a:gd name="T16" fmla="*/ 5 w 5"/>
                <a:gd name="T17" fmla="*/ 4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8"/>
                <a:gd name="T29" fmla="*/ 5 w 5"/>
                <a:gd name="T30" fmla="*/ 8 h 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8">
                  <a:moveTo>
                    <a:pt x="5" y="4"/>
                  </a:moveTo>
                  <a:lnTo>
                    <a:pt x="5" y="2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8"/>
                  </a:lnTo>
                  <a:lnTo>
                    <a:pt x="5" y="6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FDF4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508" name="Freeform 185">
              <a:extLst>
                <a:ext uri="{FF2B5EF4-FFF2-40B4-BE49-F238E27FC236}">
                  <a16:creationId xmlns:a16="http://schemas.microsoft.com/office/drawing/2014/main" id="{6F9CAC55-C76C-4829-47FB-3CADE0CF6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" y="907"/>
              <a:ext cx="5" cy="4"/>
            </a:xfrm>
            <a:custGeom>
              <a:avLst/>
              <a:gdLst>
                <a:gd name="T0" fmla="*/ 5 w 5"/>
                <a:gd name="T1" fmla="*/ 2 h 4"/>
                <a:gd name="T2" fmla="*/ 3 w 5"/>
                <a:gd name="T3" fmla="*/ 0 h 4"/>
                <a:gd name="T4" fmla="*/ 1 w 5"/>
                <a:gd name="T5" fmla="*/ 0 h 4"/>
                <a:gd name="T6" fmla="*/ 1 w 5"/>
                <a:gd name="T7" fmla="*/ 0 h 4"/>
                <a:gd name="T8" fmla="*/ 0 w 5"/>
                <a:gd name="T9" fmla="*/ 2 h 4"/>
                <a:gd name="T10" fmla="*/ 1 w 5"/>
                <a:gd name="T11" fmla="*/ 4 h 4"/>
                <a:gd name="T12" fmla="*/ 1 w 5"/>
                <a:gd name="T13" fmla="*/ 4 h 4"/>
                <a:gd name="T14" fmla="*/ 3 w 5"/>
                <a:gd name="T15" fmla="*/ 4 h 4"/>
                <a:gd name="T16" fmla="*/ 5 w 5"/>
                <a:gd name="T17" fmla="*/ 2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4"/>
                <a:gd name="T29" fmla="*/ 5 w 5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4">
                  <a:moveTo>
                    <a:pt x="5" y="2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FEFA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6333" name="Freeform 186">
            <a:extLst>
              <a:ext uri="{FF2B5EF4-FFF2-40B4-BE49-F238E27FC236}">
                <a16:creationId xmlns:a16="http://schemas.microsoft.com/office/drawing/2014/main" id="{1326838C-26C1-CC15-ED76-26CA9B55DEA5}"/>
              </a:ext>
            </a:extLst>
          </p:cNvPr>
          <p:cNvSpPr>
            <a:spLocks/>
          </p:cNvSpPr>
          <p:nvPr/>
        </p:nvSpPr>
        <p:spPr bwMode="auto">
          <a:xfrm>
            <a:off x="6426201" y="1439864"/>
            <a:ext cx="3175" cy="3175"/>
          </a:xfrm>
          <a:custGeom>
            <a:avLst/>
            <a:gdLst>
              <a:gd name="T0" fmla="*/ 2147483646 w 2"/>
              <a:gd name="T1" fmla="*/ 2147483646 h 2"/>
              <a:gd name="T2" fmla="*/ 2147483646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147483646 h 2"/>
              <a:gd name="T10" fmla="*/ 0 w 2"/>
              <a:gd name="T11" fmla="*/ 2147483646 h 2"/>
              <a:gd name="T12" fmla="*/ 0 w 2"/>
              <a:gd name="T13" fmla="*/ 2147483646 h 2"/>
              <a:gd name="T14" fmla="*/ 2147483646 w 2"/>
              <a:gd name="T15" fmla="*/ 2147483646 h 2"/>
              <a:gd name="T16" fmla="*/ 2147483646 w 2"/>
              <a:gd name="T17" fmla="*/ 2147483646 h 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"/>
              <a:gd name="T28" fmla="*/ 0 h 2"/>
              <a:gd name="T29" fmla="*/ 2 w 2"/>
              <a:gd name="T30" fmla="*/ 2 h 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2" name="Group 187">
            <a:extLst>
              <a:ext uri="{FF2B5EF4-FFF2-40B4-BE49-F238E27FC236}">
                <a16:creationId xmlns:a16="http://schemas.microsoft.com/office/drawing/2014/main" id="{BDF56069-F855-175D-B198-9DF5FE4A5B83}"/>
              </a:ext>
            </a:extLst>
          </p:cNvPr>
          <p:cNvGrpSpPr>
            <a:grpSpLocks/>
          </p:cNvGrpSpPr>
          <p:nvPr/>
        </p:nvGrpSpPr>
        <p:grpSpPr bwMode="auto">
          <a:xfrm>
            <a:off x="4224341" y="2781300"/>
            <a:ext cx="1440141" cy="1493838"/>
            <a:chOff x="3142" y="2020"/>
            <a:chExt cx="834" cy="941"/>
          </a:xfrm>
        </p:grpSpPr>
        <p:sp>
          <p:nvSpPr>
            <p:cNvPr id="56431" name="Rectangle 188">
              <a:extLst>
                <a:ext uri="{FF2B5EF4-FFF2-40B4-BE49-F238E27FC236}">
                  <a16:creationId xmlns:a16="http://schemas.microsoft.com/office/drawing/2014/main" id="{F165C41B-F11D-B95C-C653-2BDE48E1B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5" y="2269"/>
              <a:ext cx="8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32" name="Rectangle 189">
              <a:extLst>
                <a:ext uri="{FF2B5EF4-FFF2-40B4-BE49-F238E27FC236}">
                  <a16:creationId xmlns:a16="http://schemas.microsoft.com/office/drawing/2014/main" id="{8168CEB0-F203-7870-40EA-B6B38966B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7" y="2269"/>
              <a:ext cx="11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33" name="Rectangle 190">
              <a:extLst>
                <a:ext uri="{FF2B5EF4-FFF2-40B4-BE49-F238E27FC236}">
                  <a16:creationId xmlns:a16="http://schemas.microsoft.com/office/drawing/2014/main" id="{1C71F046-65F7-4333-68DE-C95E33D6B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0" y="2269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34" name="Rectangle 191">
              <a:extLst>
                <a:ext uri="{FF2B5EF4-FFF2-40B4-BE49-F238E27FC236}">
                  <a16:creationId xmlns:a16="http://schemas.microsoft.com/office/drawing/2014/main" id="{2CE041A1-9363-A58D-108A-1F51CAF08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2" y="2269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35" name="Rectangle 192">
              <a:extLst>
                <a:ext uri="{FF2B5EF4-FFF2-40B4-BE49-F238E27FC236}">
                  <a16:creationId xmlns:a16="http://schemas.microsoft.com/office/drawing/2014/main" id="{1C578B2B-8738-8F1C-C91F-E5BE009E6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5" y="2020"/>
              <a:ext cx="8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36" name="Rectangle 193">
              <a:extLst>
                <a:ext uri="{FF2B5EF4-FFF2-40B4-BE49-F238E27FC236}">
                  <a16:creationId xmlns:a16="http://schemas.microsoft.com/office/drawing/2014/main" id="{732C80FD-E709-38F3-83F5-7F404CC27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6" y="2020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37" name="Rectangle 194">
              <a:extLst>
                <a:ext uri="{FF2B5EF4-FFF2-40B4-BE49-F238E27FC236}">
                  <a16:creationId xmlns:a16="http://schemas.microsoft.com/office/drawing/2014/main" id="{8DA371CE-34DC-3E98-0392-C5B02C63B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8" y="2020"/>
              <a:ext cx="11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38" name="Rectangle 195">
              <a:extLst>
                <a:ext uri="{FF2B5EF4-FFF2-40B4-BE49-F238E27FC236}">
                  <a16:creationId xmlns:a16="http://schemas.microsoft.com/office/drawing/2014/main" id="{D446B941-D4E5-B798-A48D-975CE6658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5" y="2517"/>
              <a:ext cx="8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39" name="Rectangle 196">
              <a:extLst>
                <a:ext uri="{FF2B5EF4-FFF2-40B4-BE49-F238E27FC236}">
                  <a16:creationId xmlns:a16="http://schemas.microsoft.com/office/drawing/2014/main" id="{CF74935D-DE0D-2D30-0AE1-7DEF313A6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5" y="2767"/>
              <a:ext cx="8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40" name="Rectangle 197">
              <a:extLst>
                <a:ext uri="{FF2B5EF4-FFF2-40B4-BE49-F238E27FC236}">
                  <a16:creationId xmlns:a16="http://schemas.microsoft.com/office/drawing/2014/main" id="{2A322DD8-3118-1A89-541B-3B5E87E15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6" y="2767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41" name="Rectangle 198">
              <a:extLst>
                <a:ext uri="{FF2B5EF4-FFF2-40B4-BE49-F238E27FC236}">
                  <a16:creationId xmlns:a16="http://schemas.microsoft.com/office/drawing/2014/main" id="{24DF412F-4201-BFDC-6E5F-FCF58B9EE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8" y="2825"/>
              <a:ext cx="6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42" name="Rectangle 199">
              <a:extLst>
                <a:ext uri="{FF2B5EF4-FFF2-40B4-BE49-F238E27FC236}">
                  <a16:creationId xmlns:a16="http://schemas.microsoft.com/office/drawing/2014/main" id="{176B0178-F10E-C138-10A7-3122D0F86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6" y="2767"/>
              <a:ext cx="11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43" name="Rectangle 200">
              <a:extLst>
                <a:ext uri="{FF2B5EF4-FFF2-40B4-BE49-F238E27FC236}">
                  <a16:creationId xmlns:a16="http://schemas.microsoft.com/office/drawing/2014/main" id="{1B74D5F4-25E4-702C-F2C0-77AEC2A3D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7" y="2767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44" name="Rectangle 201">
              <a:extLst>
                <a:ext uri="{FF2B5EF4-FFF2-40B4-BE49-F238E27FC236}">
                  <a16:creationId xmlns:a16="http://schemas.microsoft.com/office/drawing/2014/main" id="{D20DCE2B-0245-FF46-5FCA-105412803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7" y="2517"/>
              <a:ext cx="11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45" name="Rectangle 202">
              <a:extLst>
                <a:ext uri="{FF2B5EF4-FFF2-40B4-BE49-F238E27FC236}">
                  <a16:creationId xmlns:a16="http://schemas.microsoft.com/office/drawing/2014/main" id="{08DC92E9-D1ED-8D54-FDAF-D5E7FA024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0" y="2517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46" name="Rectangle 203">
              <a:extLst>
                <a:ext uri="{FF2B5EF4-FFF2-40B4-BE49-F238E27FC236}">
                  <a16:creationId xmlns:a16="http://schemas.microsoft.com/office/drawing/2014/main" id="{B9C7A13C-DCDA-C1DB-5BDD-3A96830560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2" y="2517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47" name="Rectangle 204">
              <a:extLst>
                <a:ext uri="{FF2B5EF4-FFF2-40B4-BE49-F238E27FC236}">
                  <a16:creationId xmlns:a16="http://schemas.microsoft.com/office/drawing/2014/main" id="{684B9131-36FD-04A0-A386-AE42DFBAA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2348"/>
              <a:ext cx="123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48" name="Rectangle 205">
              <a:extLst>
                <a:ext uri="{FF2B5EF4-FFF2-40B4-BE49-F238E27FC236}">
                  <a16:creationId xmlns:a16="http://schemas.microsoft.com/office/drawing/2014/main" id="{9C6172AD-9884-AE08-64FE-EDE82F1BC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6" y="2348"/>
              <a:ext cx="119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49" name="Rectangle 206">
              <a:extLst>
                <a:ext uri="{FF2B5EF4-FFF2-40B4-BE49-F238E27FC236}">
                  <a16:creationId xmlns:a16="http://schemas.microsoft.com/office/drawing/2014/main" id="{10D905AF-0F0E-6E40-B611-2B1D81409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" y="2173"/>
              <a:ext cx="9" cy="10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50" name="Rectangle 207">
              <a:extLst>
                <a:ext uri="{FF2B5EF4-FFF2-40B4-BE49-F238E27FC236}">
                  <a16:creationId xmlns:a16="http://schemas.microsoft.com/office/drawing/2014/main" id="{CC2CB09B-89E9-F61A-A8D0-A90D3F118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" y="2423"/>
              <a:ext cx="9" cy="107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51" name="Rectangle 208">
              <a:extLst>
                <a:ext uri="{FF2B5EF4-FFF2-40B4-BE49-F238E27FC236}">
                  <a16:creationId xmlns:a16="http://schemas.microsoft.com/office/drawing/2014/main" id="{D0D0FD07-D0B4-FA7A-9195-542FE9B4C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" y="2670"/>
              <a:ext cx="9" cy="10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52" name="Rectangle 209">
              <a:extLst>
                <a:ext uri="{FF2B5EF4-FFF2-40B4-BE49-F238E27FC236}">
                  <a16:creationId xmlns:a16="http://schemas.microsoft.com/office/drawing/2014/main" id="{35E168B7-1214-0E47-30B0-3B0C4F91F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2595"/>
              <a:ext cx="123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53" name="Rectangle 210">
              <a:extLst>
                <a:ext uri="{FF2B5EF4-FFF2-40B4-BE49-F238E27FC236}">
                  <a16:creationId xmlns:a16="http://schemas.microsoft.com/office/drawing/2014/main" id="{0F939061-F978-771D-2FE3-B2CF25283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6" y="2595"/>
              <a:ext cx="119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3" name="Group 211">
            <a:extLst>
              <a:ext uri="{FF2B5EF4-FFF2-40B4-BE49-F238E27FC236}">
                <a16:creationId xmlns:a16="http://schemas.microsoft.com/office/drawing/2014/main" id="{D20349C0-45BD-81A8-B997-9CF29911893F}"/>
              </a:ext>
            </a:extLst>
          </p:cNvPr>
          <p:cNvGrpSpPr>
            <a:grpSpLocks/>
          </p:cNvGrpSpPr>
          <p:nvPr/>
        </p:nvGrpSpPr>
        <p:grpSpPr bwMode="auto">
          <a:xfrm>
            <a:off x="5748335" y="2805114"/>
            <a:ext cx="1625980" cy="1493837"/>
            <a:chOff x="4224" y="2020"/>
            <a:chExt cx="826" cy="941"/>
          </a:xfrm>
        </p:grpSpPr>
        <p:sp>
          <p:nvSpPr>
            <p:cNvPr id="56408" name="Rectangle 212">
              <a:extLst>
                <a:ext uri="{FF2B5EF4-FFF2-40B4-BE49-F238E27FC236}">
                  <a16:creationId xmlns:a16="http://schemas.microsoft.com/office/drawing/2014/main" id="{9F3D668F-275B-6D0F-04A4-23005B7C86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4" y="2269"/>
              <a:ext cx="7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09" name="Rectangle 213">
              <a:extLst>
                <a:ext uri="{FF2B5EF4-FFF2-40B4-BE49-F238E27FC236}">
                  <a16:creationId xmlns:a16="http://schemas.microsoft.com/office/drawing/2014/main" id="{4BF10B99-A45C-FDF5-B229-77EF2D79C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4" y="2020"/>
              <a:ext cx="7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10" name="Rectangle 214">
              <a:extLst>
                <a:ext uri="{FF2B5EF4-FFF2-40B4-BE49-F238E27FC236}">
                  <a16:creationId xmlns:a16="http://schemas.microsoft.com/office/drawing/2014/main" id="{3C7536FC-EA8F-0907-C30F-2B20E1C82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4" y="2020"/>
              <a:ext cx="9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11" name="Rectangle 215">
              <a:extLst>
                <a:ext uri="{FF2B5EF4-FFF2-40B4-BE49-F238E27FC236}">
                  <a16:creationId xmlns:a16="http://schemas.microsoft.com/office/drawing/2014/main" id="{5EA28F72-62B5-8CDA-5CAD-48BEB9156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6" y="2020"/>
              <a:ext cx="9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12" name="Rectangle 216">
              <a:extLst>
                <a:ext uri="{FF2B5EF4-FFF2-40B4-BE49-F238E27FC236}">
                  <a16:creationId xmlns:a16="http://schemas.microsoft.com/office/drawing/2014/main" id="{2A4A8D3B-CC46-4F0A-3F09-9E40A13AD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4" y="2517"/>
              <a:ext cx="7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13" name="Rectangle 217">
              <a:extLst>
                <a:ext uri="{FF2B5EF4-FFF2-40B4-BE49-F238E27FC236}">
                  <a16:creationId xmlns:a16="http://schemas.microsoft.com/office/drawing/2014/main" id="{44893EE4-BADA-47EB-F004-ABA1755DF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4" y="2767"/>
              <a:ext cx="8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14" name="Rectangle 218">
              <a:extLst>
                <a:ext uri="{FF2B5EF4-FFF2-40B4-BE49-F238E27FC236}">
                  <a16:creationId xmlns:a16="http://schemas.microsoft.com/office/drawing/2014/main" id="{596C7E4F-D6E1-6CBA-AF86-BF9A0C223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4" y="2767"/>
              <a:ext cx="9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15" name="Rectangle 219">
              <a:extLst>
                <a:ext uri="{FF2B5EF4-FFF2-40B4-BE49-F238E27FC236}">
                  <a16:creationId xmlns:a16="http://schemas.microsoft.com/office/drawing/2014/main" id="{0FE69341-AA77-8930-DA2C-A6263128D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6" y="2825"/>
              <a:ext cx="55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16" name="Rectangle 220">
              <a:extLst>
                <a:ext uri="{FF2B5EF4-FFF2-40B4-BE49-F238E27FC236}">
                  <a16:creationId xmlns:a16="http://schemas.microsoft.com/office/drawing/2014/main" id="{C6960DE2-6982-A3A4-E515-B5F4F8D11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5" y="2767"/>
              <a:ext cx="9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17" name="Rectangle 221">
              <a:extLst>
                <a:ext uri="{FF2B5EF4-FFF2-40B4-BE49-F238E27FC236}">
                  <a16:creationId xmlns:a16="http://schemas.microsoft.com/office/drawing/2014/main" id="{E622F339-64AA-E8B1-6C6E-38684AAA9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5" y="2767"/>
              <a:ext cx="9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18" name="Rectangle 222">
              <a:extLst>
                <a:ext uri="{FF2B5EF4-FFF2-40B4-BE49-F238E27FC236}">
                  <a16:creationId xmlns:a16="http://schemas.microsoft.com/office/drawing/2014/main" id="{0ACB8833-1915-74DA-81C0-4E9FDB9B9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6" y="2517"/>
              <a:ext cx="9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19" name="Rectangle 223">
              <a:extLst>
                <a:ext uri="{FF2B5EF4-FFF2-40B4-BE49-F238E27FC236}">
                  <a16:creationId xmlns:a16="http://schemas.microsoft.com/office/drawing/2014/main" id="{A8CAAB20-B985-5147-70E9-7B9F3D3C9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" y="2517"/>
              <a:ext cx="9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20" name="Rectangle 224">
              <a:extLst>
                <a:ext uri="{FF2B5EF4-FFF2-40B4-BE49-F238E27FC236}">
                  <a16:creationId xmlns:a16="http://schemas.microsoft.com/office/drawing/2014/main" id="{2E0C6716-14D8-603D-2300-537928718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517"/>
              <a:ext cx="9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21" name="Rectangle 225">
              <a:extLst>
                <a:ext uri="{FF2B5EF4-FFF2-40B4-BE49-F238E27FC236}">
                  <a16:creationId xmlns:a16="http://schemas.microsoft.com/office/drawing/2014/main" id="{34CBA528-725E-1EE0-C782-12241198D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8" y="2269"/>
              <a:ext cx="9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22" name="Rectangle 226">
              <a:extLst>
                <a:ext uri="{FF2B5EF4-FFF2-40B4-BE49-F238E27FC236}">
                  <a16:creationId xmlns:a16="http://schemas.microsoft.com/office/drawing/2014/main" id="{EE23163F-514A-DC8F-D458-9246C5F94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2" y="2269"/>
              <a:ext cx="9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23" name="Rectangle 227">
              <a:extLst>
                <a:ext uri="{FF2B5EF4-FFF2-40B4-BE49-F238E27FC236}">
                  <a16:creationId xmlns:a16="http://schemas.microsoft.com/office/drawing/2014/main" id="{6D45579B-C9E8-C95C-2903-FC583C1E6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3" y="2269"/>
              <a:ext cx="9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24" name="Rectangle 228">
              <a:extLst>
                <a:ext uri="{FF2B5EF4-FFF2-40B4-BE49-F238E27FC236}">
                  <a16:creationId xmlns:a16="http://schemas.microsoft.com/office/drawing/2014/main" id="{E16C1AEB-275B-57B4-D522-C60DA17CD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9" y="2173"/>
              <a:ext cx="9" cy="10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25" name="Rectangle 229">
              <a:extLst>
                <a:ext uri="{FF2B5EF4-FFF2-40B4-BE49-F238E27FC236}">
                  <a16:creationId xmlns:a16="http://schemas.microsoft.com/office/drawing/2014/main" id="{0AD42AB2-74F5-111E-80E5-2A09F8A28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9" y="2423"/>
              <a:ext cx="9" cy="107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26" name="Rectangle 230">
              <a:extLst>
                <a:ext uri="{FF2B5EF4-FFF2-40B4-BE49-F238E27FC236}">
                  <a16:creationId xmlns:a16="http://schemas.microsoft.com/office/drawing/2014/main" id="{CDC694B5-E09E-546C-6377-C17582D4B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9" y="2670"/>
              <a:ext cx="9" cy="10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27" name="Rectangle 231">
              <a:extLst>
                <a:ext uri="{FF2B5EF4-FFF2-40B4-BE49-F238E27FC236}">
                  <a16:creationId xmlns:a16="http://schemas.microsoft.com/office/drawing/2014/main" id="{E13D0E3A-BBA9-5031-191D-AC026112E0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4" y="2595"/>
              <a:ext cx="123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28" name="Rectangle 232">
              <a:extLst>
                <a:ext uri="{FF2B5EF4-FFF2-40B4-BE49-F238E27FC236}">
                  <a16:creationId xmlns:a16="http://schemas.microsoft.com/office/drawing/2014/main" id="{0A4E3FEF-8D6A-F2F3-8EA0-633720A18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4" y="2595"/>
              <a:ext cx="119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29" name="Rectangle 233">
              <a:extLst>
                <a:ext uri="{FF2B5EF4-FFF2-40B4-BE49-F238E27FC236}">
                  <a16:creationId xmlns:a16="http://schemas.microsoft.com/office/drawing/2014/main" id="{C178F4B0-63A8-470A-9FCC-A760F8730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4" y="2348"/>
              <a:ext cx="119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30" name="Rectangle 234">
              <a:extLst>
                <a:ext uri="{FF2B5EF4-FFF2-40B4-BE49-F238E27FC236}">
                  <a16:creationId xmlns:a16="http://schemas.microsoft.com/office/drawing/2014/main" id="{B95FD15B-B614-1980-34FE-164CD2156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4" y="2348"/>
              <a:ext cx="119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4" name="Group 235">
            <a:extLst>
              <a:ext uri="{FF2B5EF4-FFF2-40B4-BE49-F238E27FC236}">
                <a16:creationId xmlns:a16="http://schemas.microsoft.com/office/drawing/2014/main" id="{5667850C-290C-C967-8203-0B69A3AC8BA4}"/>
              </a:ext>
            </a:extLst>
          </p:cNvPr>
          <p:cNvGrpSpPr>
            <a:grpSpLocks/>
          </p:cNvGrpSpPr>
          <p:nvPr/>
        </p:nvGrpSpPr>
        <p:grpSpPr bwMode="auto">
          <a:xfrm>
            <a:off x="4440246" y="4437063"/>
            <a:ext cx="1090029" cy="246062"/>
            <a:chOff x="3397" y="3025"/>
            <a:chExt cx="744" cy="155"/>
          </a:xfrm>
        </p:grpSpPr>
        <p:sp>
          <p:nvSpPr>
            <p:cNvPr id="56406" name="Rectangle 236">
              <a:extLst>
                <a:ext uri="{FF2B5EF4-FFF2-40B4-BE49-F238E27FC236}">
                  <a16:creationId xmlns:a16="http://schemas.microsoft.com/office/drawing/2014/main" id="{4ED8A9A1-1AEE-7240-35E3-8BD517DA3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7" y="3025"/>
              <a:ext cx="7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L</a:t>
              </a:r>
              <a:endPara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07" name="Rectangle 237">
              <a:extLst>
                <a:ext uri="{FF2B5EF4-FFF2-40B4-BE49-F238E27FC236}">
                  <a16:creationId xmlns:a16="http://schemas.microsoft.com/office/drawing/2014/main" id="{0304785A-E4A8-B12D-3B05-32A35D16B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4" y="3025"/>
              <a:ext cx="66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</a:t>
              </a:r>
              <a:r>
                <a:rPr kumimoji="0" lang="it-IT" altLang="it-IT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Eritrosio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15" name="Group 238">
            <a:extLst>
              <a:ext uri="{FF2B5EF4-FFF2-40B4-BE49-F238E27FC236}">
                <a16:creationId xmlns:a16="http://schemas.microsoft.com/office/drawing/2014/main" id="{A56989D7-5A0B-4607-5A35-C449F2EF3694}"/>
              </a:ext>
            </a:extLst>
          </p:cNvPr>
          <p:cNvGrpSpPr>
            <a:grpSpLocks/>
          </p:cNvGrpSpPr>
          <p:nvPr/>
        </p:nvGrpSpPr>
        <p:grpSpPr bwMode="auto">
          <a:xfrm>
            <a:off x="6096004" y="4437063"/>
            <a:ext cx="969516" cy="246062"/>
            <a:chOff x="4469" y="3025"/>
            <a:chExt cx="662" cy="155"/>
          </a:xfrm>
        </p:grpSpPr>
        <p:sp>
          <p:nvSpPr>
            <p:cNvPr id="56404" name="Rectangle 239">
              <a:extLst>
                <a:ext uri="{FF2B5EF4-FFF2-40B4-BE49-F238E27FC236}">
                  <a16:creationId xmlns:a16="http://schemas.microsoft.com/office/drawing/2014/main" id="{47279743-EB2F-94B9-89A2-C7F1B228F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9" y="3025"/>
              <a:ext cx="7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L</a:t>
              </a:r>
              <a:endPara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6405" name="Rectangle 240">
              <a:extLst>
                <a:ext uri="{FF2B5EF4-FFF2-40B4-BE49-F238E27FC236}">
                  <a16:creationId xmlns:a16="http://schemas.microsoft.com/office/drawing/2014/main" id="{E4D98CFF-86EF-D901-0F18-1C63E0EC1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8" y="3025"/>
              <a:ext cx="58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</a:t>
              </a:r>
              <a:r>
                <a:rPr kumimoji="0" lang="it-IT" altLang="it-IT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Treosio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sp>
        <p:nvSpPr>
          <p:cNvPr id="56338" name="Freeform 297">
            <a:extLst>
              <a:ext uri="{FF2B5EF4-FFF2-40B4-BE49-F238E27FC236}">
                <a16:creationId xmlns:a16="http://schemas.microsoft.com/office/drawing/2014/main" id="{D18FF411-0AA8-02A4-F73B-362192766123}"/>
              </a:ext>
            </a:extLst>
          </p:cNvPr>
          <p:cNvSpPr>
            <a:spLocks/>
          </p:cNvSpPr>
          <p:nvPr/>
        </p:nvSpPr>
        <p:spPr bwMode="auto">
          <a:xfrm>
            <a:off x="2670176" y="5199064"/>
            <a:ext cx="3175" cy="3175"/>
          </a:xfrm>
          <a:custGeom>
            <a:avLst/>
            <a:gdLst>
              <a:gd name="T0" fmla="*/ 2147483646 w 2"/>
              <a:gd name="T1" fmla="*/ 0 h 2"/>
              <a:gd name="T2" fmla="*/ 2147483646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147483646 h 2"/>
              <a:gd name="T12" fmla="*/ 0 w 2"/>
              <a:gd name="T13" fmla="*/ 2147483646 h 2"/>
              <a:gd name="T14" fmla="*/ 2147483646 w 2"/>
              <a:gd name="T15" fmla="*/ 2147483646 h 2"/>
              <a:gd name="T16" fmla="*/ 2147483646 w 2"/>
              <a:gd name="T17" fmla="*/ 0 h 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"/>
              <a:gd name="T28" fmla="*/ 0 h 2"/>
              <a:gd name="T29" fmla="*/ 2 w 2"/>
              <a:gd name="T30" fmla="*/ 2 h 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6" name="Group 298">
            <a:extLst>
              <a:ext uri="{FF2B5EF4-FFF2-40B4-BE49-F238E27FC236}">
                <a16:creationId xmlns:a16="http://schemas.microsoft.com/office/drawing/2014/main" id="{68635352-84EA-11B1-5E1E-92D662D6140C}"/>
              </a:ext>
            </a:extLst>
          </p:cNvPr>
          <p:cNvGrpSpPr>
            <a:grpSpLocks/>
          </p:cNvGrpSpPr>
          <p:nvPr/>
        </p:nvGrpSpPr>
        <p:grpSpPr bwMode="auto">
          <a:xfrm>
            <a:off x="2170114" y="5700713"/>
            <a:ext cx="142875" cy="158750"/>
            <a:chOff x="759" y="3455"/>
            <a:chExt cx="97" cy="100"/>
          </a:xfrm>
        </p:grpSpPr>
        <p:sp>
          <p:nvSpPr>
            <p:cNvPr id="56349" name="Freeform 299">
              <a:extLst>
                <a:ext uri="{FF2B5EF4-FFF2-40B4-BE49-F238E27FC236}">
                  <a16:creationId xmlns:a16="http://schemas.microsoft.com/office/drawing/2014/main" id="{BE1EA8AD-C8A5-4E71-C74F-087E578ED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97" cy="100"/>
            </a:xfrm>
            <a:custGeom>
              <a:avLst/>
              <a:gdLst>
                <a:gd name="T0" fmla="*/ 48 w 97"/>
                <a:gd name="T1" fmla="*/ 0 h 100"/>
                <a:gd name="T2" fmla="*/ 57 w 97"/>
                <a:gd name="T3" fmla="*/ 2 h 100"/>
                <a:gd name="T4" fmla="*/ 67 w 97"/>
                <a:gd name="T5" fmla="*/ 4 h 100"/>
                <a:gd name="T6" fmla="*/ 76 w 97"/>
                <a:gd name="T7" fmla="*/ 8 h 100"/>
                <a:gd name="T8" fmla="*/ 82 w 97"/>
                <a:gd name="T9" fmla="*/ 16 h 100"/>
                <a:gd name="T10" fmla="*/ 90 w 97"/>
                <a:gd name="T11" fmla="*/ 21 h 100"/>
                <a:gd name="T12" fmla="*/ 94 w 97"/>
                <a:gd name="T13" fmla="*/ 31 h 100"/>
                <a:gd name="T14" fmla="*/ 97 w 97"/>
                <a:gd name="T15" fmla="*/ 41 h 100"/>
                <a:gd name="T16" fmla="*/ 97 w 97"/>
                <a:gd name="T17" fmla="*/ 50 h 100"/>
                <a:gd name="T18" fmla="*/ 97 w 97"/>
                <a:gd name="T19" fmla="*/ 60 h 100"/>
                <a:gd name="T20" fmla="*/ 94 w 97"/>
                <a:gd name="T21" fmla="*/ 69 h 100"/>
                <a:gd name="T22" fmla="*/ 90 w 97"/>
                <a:gd name="T23" fmla="*/ 77 h 100"/>
                <a:gd name="T24" fmla="*/ 82 w 97"/>
                <a:gd name="T25" fmla="*/ 85 h 100"/>
                <a:gd name="T26" fmla="*/ 76 w 97"/>
                <a:gd name="T27" fmla="*/ 91 h 100"/>
                <a:gd name="T28" fmla="*/ 67 w 97"/>
                <a:gd name="T29" fmla="*/ 94 h 100"/>
                <a:gd name="T30" fmla="*/ 57 w 97"/>
                <a:gd name="T31" fmla="*/ 98 h 100"/>
                <a:gd name="T32" fmla="*/ 48 w 97"/>
                <a:gd name="T33" fmla="*/ 100 h 100"/>
                <a:gd name="T34" fmla="*/ 38 w 97"/>
                <a:gd name="T35" fmla="*/ 98 h 100"/>
                <a:gd name="T36" fmla="*/ 28 w 97"/>
                <a:gd name="T37" fmla="*/ 94 h 100"/>
                <a:gd name="T38" fmla="*/ 21 w 97"/>
                <a:gd name="T39" fmla="*/ 91 h 100"/>
                <a:gd name="T40" fmla="*/ 13 w 97"/>
                <a:gd name="T41" fmla="*/ 85 h 100"/>
                <a:gd name="T42" fmla="*/ 7 w 97"/>
                <a:gd name="T43" fmla="*/ 77 h 100"/>
                <a:gd name="T44" fmla="*/ 3 w 97"/>
                <a:gd name="T45" fmla="*/ 69 h 100"/>
                <a:gd name="T46" fmla="*/ 0 w 97"/>
                <a:gd name="T47" fmla="*/ 60 h 100"/>
                <a:gd name="T48" fmla="*/ 0 w 97"/>
                <a:gd name="T49" fmla="*/ 50 h 100"/>
                <a:gd name="T50" fmla="*/ 0 w 97"/>
                <a:gd name="T51" fmla="*/ 41 h 100"/>
                <a:gd name="T52" fmla="*/ 3 w 97"/>
                <a:gd name="T53" fmla="*/ 31 h 100"/>
                <a:gd name="T54" fmla="*/ 7 w 97"/>
                <a:gd name="T55" fmla="*/ 21 h 100"/>
                <a:gd name="T56" fmla="*/ 13 w 97"/>
                <a:gd name="T57" fmla="*/ 16 h 100"/>
                <a:gd name="T58" fmla="*/ 21 w 97"/>
                <a:gd name="T59" fmla="*/ 8 h 100"/>
                <a:gd name="T60" fmla="*/ 28 w 97"/>
                <a:gd name="T61" fmla="*/ 4 h 100"/>
                <a:gd name="T62" fmla="*/ 38 w 97"/>
                <a:gd name="T63" fmla="*/ 2 h 100"/>
                <a:gd name="T64" fmla="*/ 48 w 97"/>
                <a:gd name="T65" fmla="*/ 0 h 1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7"/>
                <a:gd name="T100" fmla="*/ 0 h 100"/>
                <a:gd name="T101" fmla="*/ 97 w 97"/>
                <a:gd name="T102" fmla="*/ 100 h 1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7" h="100">
                  <a:moveTo>
                    <a:pt x="48" y="0"/>
                  </a:moveTo>
                  <a:lnTo>
                    <a:pt x="57" y="2"/>
                  </a:lnTo>
                  <a:lnTo>
                    <a:pt x="67" y="4"/>
                  </a:lnTo>
                  <a:lnTo>
                    <a:pt x="76" y="8"/>
                  </a:lnTo>
                  <a:lnTo>
                    <a:pt x="82" y="16"/>
                  </a:lnTo>
                  <a:lnTo>
                    <a:pt x="90" y="21"/>
                  </a:lnTo>
                  <a:lnTo>
                    <a:pt x="94" y="31"/>
                  </a:lnTo>
                  <a:lnTo>
                    <a:pt x="97" y="41"/>
                  </a:lnTo>
                  <a:lnTo>
                    <a:pt x="97" y="50"/>
                  </a:lnTo>
                  <a:lnTo>
                    <a:pt x="97" y="60"/>
                  </a:lnTo>
                  <a:lnTo>
                    <a:pt x="94" y="69"/>
                  </a:lnTo>
                  <a:lnTo>
                    <a:pt x="90" y="77"/>
                  </a:lnTo>
                  <a:lnTo>
                    <a:pt x="82" y="85"/>
                  </a:lnTo>
                  <a:lnTo>
                    <a:pt x="76" y="91"/>
                  </a:lnTo>
                  <a:lnTo>
                    <a:pt x="67" y="94"/>
                  </a:lnTo>
                  <a:lnTo>
                    <a:pt x="57" y="98"/>
                  </a:lnTo>
                  <a:lnTo>
                    <a:pt x="48" y="100"/>
                  </a:lnTo>
                  <a:lnTo>
                    <a:pt x="38" y="98"/>
                  </a:lnTo>
                  <a:lnTo>
                    <a:pt x="28" y="94"/>
                  </a:lnTo>
                  <a:lnTo>
                    <a:pt x="21" y="91"/>
                  </a:lnTo>
                  <a:lnTo>
                    <a:pt x="13" y="85"/>
                  </a:lnTo>
                  <a:lnTo>
                    <a:pt x="7" y="77"/>
                  </a:lnTo>
                  <a:lnTo>
                    <a:pt x="3" y="69"/>
                  </a:lnTo>
                  <a:lnTo>
                    <a:pt x="0" y="60"/>
                  </a:lnTo>
                  <a:lnTo>
                    <a:pt x="0" y="50"/>
                  </a:lnTo>
                  <a:lnTo>
                    <a:pt x="0" y="41"/>
                  </a:lnTo>
                  <a:lnTo>
                    <a:pt x="3" y="31"/>
                  </a:lnTo>
                  <a:lnTo>
                    <a:pt x="7" y="21"/>
                  </a:lnTo>
                  <a:lnTo>
                    <a:pt x="13" y="16"/>
                  </a:lnTo>
                  <a:lnTo>
                    <a:pt x="21" y="8"/>
                  </a:lnTo>
                  <a:lnTo>
                    <a:pt x="28" y="4"/>
                  </a:lnTo>
                  <a:lnTo>
                    <a:pt x="38" y="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50" name="Freeform 300">
              <a:extLst>
                <a:ext uri="{FF2B5EF4-FFF2-40B4-BE49-F238E27FC236}">
                  <a16:creationId xmlns:a16="http://schemas.microsoft.com/office/drawing/2014/main" id="{46914608-FA3F-CF91-E30B-A922C430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" y="3471"/>
              <a:ext cx="77" cy="69"/>
            </a:xfrm>
            <a:custGeom>
              <a:avLst/>
              <a:gdLst>
                <a:gd name="T0" fmla="*/ 77 w 77"/>
                <a:gd name="T1" fmla="*/ 5 h 69"/>
                <a:gd name="T2" fmla="*/ 77 w 77"/>
                <a:gd name="T3" fmla="*/ 4 h 69"/>
                <a:gd name="T4" fmla="*/ 77 w 77"/>
                <a:gd name="T5" fmla="*/ 4 h 69"/>
                <a:gd name="T6" fmla="*/ 77 w 77"/>
                <a:gd name="T7" fmla="*/ 2 h 69"/>
                <a:gd name="T8" fmla="*/ 75 w 77"/>
                <a:gd name="T9" fmla="*/ 0 h 69"/>
                <a:gd name="T10" fmla="*/ 75 w 77"/>
                <a:gd name="T11" fmla="*/ 4 h 69"/>
                <a:gd name="T12" fmla="*/ 75 w 77"/>
                <a:gd name="T13" fmla="*/ 5 h 69"/>
                <a:gd name="T14" fmla="*/ 75 w 77"/>
                <a:gd name="T15" fmla="*/ 17 h 69"/>
                <a:gd name="T16" fmla="*/ 71 w 77"/>
                <a:gd name="T17" fmla="*/ 28 h 69"/>
                <a:gd name="T18" fmla="*/ 65 w 77"/>
                <a:gd name="T19" fmla="*/ 40 h 69"/>
                <a:gd name="T20" fmla="*/ 58 w 77"/>
                <a:gd name="T21" fmla="*/ 48 h 69"/>
                <a:gd name="T22" fmla="*/ 48 w 77"/>
                <a:gd name="T23" fmla="*/ 55 h 69"/>
                <a:gd name="T24" fmla="*/ 39 w 77"/>
                <a:gd name="T25" fmla="*/ 61 h 69"/>
                <a:gd name="T26" fmla="*/ 27 w 77"/>
                <a:gd name="T27" fmla="*/ 65 h 69"/>
                <a:gd name="T28" fmla="*/ 14 w 77"/>
                <a:gd name="T29" fmla="*/ 67 h 69"/>
                <a:gd name="T30" fmla="*/ 8 w 77"/>
                <a:gd name="T31" fmla="*/ 65 h 69"/>
                <a:gd name="T32" fmla="*/ 0 w 77"/>
                <a:gd name="T33" fmla="*/ 65 h 69"/>
                <a:gd name="T34" fmla="*/ 2 w 77"/>
                <a:gd name="T35" fmla="*/ 67 h 69"/>
                <a:gd name="T36" fmla="*/ 2 w 77"/>
                <a:gd name="T37" fmla="*/ 67 h 69"/>
                <a:gd name="T38" fmla="*/ 8 w 77"/>
                <a:gd name="T39" fmla="*/ 69 h 69"/>
                <a:gd name="T40" fmla="*/ 14 w 77"/>
                <a:gd name="T41" fmla="*/ 69 h 69"/>
                <a:gd name="T42" fmla="*/ 27 w 77"/>
                <a:gd name="T43" fmla="*/ 67 h 69"/>
                <a:gd name="T44" fmla="*/ 39 w 77"/>
                <a:gd name="T45" fmla="*/ 63 h 69"/>
                <a:gd name="T46" fmla="*/ 50 w 77"/>
                <a:gd name="T47" fmla="*/ 57 h 69"/>
                <a:gd name="T48" fmla="*/ 60 w 77"/>
                <a:gd name="T49" fmla="*/ 50 h 69"/>
                <a:gd name="T50" fmla="*/ 67 w 77"/>
                <a:gd name="T51" fmla="*/ 40 h 69"/>
                <a:gd name="T52" fmla="*/ 73 w 77"/>
                <a:gd name="T53" fmla="*/ 30 h 69"/>
                <a:gd name="T54" fmla="*/ 77 w 77"/>
                <a:gd name="T55" fmla="*/ 17 h 69"/>
                <a:gd name="T56" fmla="*/ 77 w 77"/>
                <a:gd name="T57" fmla="*/ 5 h 6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69"/>
                <a:gd name="T89" fmla="*/ 77 w 77"/>
                <a:gd name="T90" fmla="*/ 69 h 6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69">
                  <a:moveTo>
                    <a:pt x="77" y="5"/>
                  </a:moveTo>
                  <a:lnTo>
                    <a:pt x="77" y="4"/>
                  </a:lnTo>
                  <a:lnTo>
                    <a:pt x="77" y="2"/>
                  </a:lnTo>
                  <a:lnTo>
                    <a:pt x="75" y="0"/>
                  </a:lnTo>
                  <a:lnTo>
                    <a:pt x="75" y="4"/>
                  </a:lnTo>
                  <a:lnTo>
                    <a:pt x="75" y="5"/>
                  </a:lnTo>
                  <a:lnTo>
                    <a:pt x="75" y="17"/>
                  </a:lnTo>
                  <a:lnTo>
                    <a:pt x="71" y="28"/>
                  </a:lnTo>
                  <a:lnTo>
                    <a:pt x="65" y="40"/>
                  </a:lnTo>
                  <a:lnTo>
                    <a:pt x="58" y="48"/>
                  </a:lnTo>
                  <a:lnTo>
                    <a:pt x="48" y="55"/>
                  </a:lnTo>
                  <a:lnTo>
                    <a:pt x="39" y="61"/>
                  </a:lnTo>
                  <a:lnTo>
                    <a:pt x="27" y="65"/>
                  </a:lnTo>
                  <a:lnTo>
                    <a:pt x="14" y="67"/>
                  </a:lnTo>
                  <a:lnTo>
                    <a:pt x="8" y="65"/>
                  </a:lnTo>
                  <a:lnTo>
                    <a:pt x="0" y="65"/>
                  </a:lnTo>
                  <a:lnTo>
                    <a:pt x="2" y="67"/>
                  </a:lnTo>
                  <a:lnTo>
                    <a:pt x="8" y="69"/>
                  </a:lnTo>
                  <a:lnTo>
                    <a:pt x="14" y="69"/>
                  </a:lnTo>
                  <a:lnTo>
                    <a:pt x="27" y="67"/>
                  </a:lnTo>
                  <a:lnTo>
                    <a:pt x="39" y="63"/>
                  </a:lnTo>
                  <a:lnTo>
                    <a:pt x="50" y="57"/>
                  </a:lnTo>
                  <a:lnTo>
                    <a:pt x="60" y="50"/>
                  </a:lnTo>
                  <a:lnTo>
                    <a:pt x="67" y="40"/>
                  </a:lnTo>
                  <a:lnTo>
                    <a:pt x="73" y="30"/>
                  </a:lnTo>
                  <a:lnTo>
                    <a:pt x="77" y="17"/>
                  </a:lnTo>
                  <a:lnTo>
                    <a:pt x="77" y="5"/>
                  </a:lnTo>
                  <a:close/>
                </a:path>
              </a:pathLst>
            </a:custGeom>
            <a:solidFill>
              <a:srgbClr val="DB2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51" name="Freeform 301">
              <a:extLst>
                <a:ext uri="{FF2B5EF4-FFF2-40B4-BE49-F238E27FC236}">
                  <a16:creationId xmlns:a16="http://schemas.microsoft.com/office/drawing/2014/main" id="{B61970AD-A616-1CC7-C423-5C101BC96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" y="3471"/>
              <a:ext cx="77" cy="67"/>
            </a:xfrm>
            <a:custGeom>
              <a:avLst/>
              <a:gdLst>
                <a:gd name="T0" fmla="*/ 77 w 77"/>
                <a:gd name="T1" fmla="*/ 5 h 67"/>
                <a:gd name="T2" fmla="*/ 77 w 77"/>
                <a:gd name="T3" fmla="*/ 4 h 67"/>
                <a:gd name="T4" fmla="*/ 77 w 77"/>
                <a:gd name="T5" fmla="*/ 2 h 67"/>
                <a:gd name="T6" fmla="*/ 75 w 77"/>
                <a:gd name="T7" fmla="*/ 0 h 67"/>
                <a:gd name="T8" fmla="*/ 75 w 77"/>
                <a:gd name="T9" fmla="*/ 0 h 67"/>
                <a:gd name="T10" fmla="*/ 75 w 77"/>
                <a:gd name="T11" fmla="*/ 2 h 67"/>
                <a:gd name="T12" fmla="*/ 75 w 77"/>
                <a:gd name="T13" fmla="*/ 5 h 67"/>
                <a:gd name="T14" fmla="*/ 73 w 77"/>
                <a:gd name="T15" fmla="*/ 17 h 67"/>
                <a:gd name="T16" fmla="*/ 69 w 77"/>
                <a:gd name="T17" fmla="*/ 28 h 67"/>
                <a:gd name="T18" fmla="*/ 64 w 77"/>
                <a:gd name="T19" fmla="*/ 38 h 67"/>
                <a:gd name="T20" fmla="*/ 58 w 77"/>
                <a:gd name="T21" fmla="*/ 48 h 67"/>
                <a:gd name="T22" fmla="*/ 48 w 77"/>
                <a:gd name="T23" fmla="*/ 55 h 67"/>
                <a:gd name="T24" fmla="*/ 39 w 77"/>
                <a:gd name="T25" fmla="*/ 61 h 67"/>
                <a:gd name="T26" fmla="*/ 27 w 77"/>
                <a:gd name="T27" fmla="*/ 63 h 67"/>
                <a:gd name="T28" fmla="*/ 14 w 77"/>
                <a:gd name="T29" fmla="*/ 65 h 67"/>
                <a:gd name="T30" fmla="*/ 6 w 77"/>
                <a:gd name="T31" fmla="*/ 65 h 67"/>
                <a:gd name="T32" fmla="*/ 0 w 77"/>
                <a:gd name="T33" fmla="*/ 63 h 67"/>
                <a:gd name="T34" fmla="*/ 0 w 77"/>
                <a:gd name="T35" fmla="*/ 65 h 67"/>
                <a:gd name="T36" fmla="*/ 2 w 77"/>
                <a:gd name="T37" fmla="*/ 67 h 67"/>
                <a:gd name="T38" fmla="*/ 8 w 77"/>
                <a:gd name="T39" fmla="*/ 67 h 67"/>
                <a:gd name="T40" fmla="*/ 14 w 77"/>
                <a:gd name="T41" fmla="*/ 67 h 67"/>
                <a:gd name="T42" fmla="*/ 27 w 77"/>
                <a:gd name="T43" fmla="*/ 67 h 67"/>
                <a:gd name="T44" fmla="*/ 39 w 77"/>
                <a:gd name="T45" fmla="*/ 63 h 67"/>
                <a:gd name="T46" fmla="*/ 50 w 77"/>
                <a:gd name="T47" fmla="*/ 57 h 67"/>
                <a:gd name="T48" fmla="*/ 58 w 77"/>
                <a:gd name="T49" fmla="*/ 50 h 67"/>
                <a:gd name="T50" fmla="*/ 65 w 77"/>
                <a:gd name="T51" fmla="*/ 40 h 67"/>
                <a:gd name="T52" fmla="*/ 71 w 77"/>
                <a:gd name="T53" fmla="*/ 28 h 67"/>
                <a:gd name="T54" fmla="*/ 75 w 77"/>
                <a:gd name="T55" fmla="*/ 17 h 67"/>
                <a:gd name="T56" fmla="*/ 77 w 77"/>
                <a:gd name="T57" fmla="*/ 5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67"/>
                <a:gd name="T89" fmla="*/ 77 w 77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67">
                  <a:moveTo>
                    <a:pt x="77" y="5"/>
                  </a:moveTo>
                  <a:lnTo>
                    <a:pt x="77" y="4"/>
                  </a:lnTo>
                  <a:lnTo>
                    <a:pt x="77" y="2"/>
                  </a:lnTo>
                  <a:lnTo>
                    <a:pt x="75" y="0"/>
                  </a:lnTo>
                  <a:lnTo>
                    <a:pt x="75" y="2"/>
                  </a:lnTo>
                  <a:lnTo>
                    <a:pt x="75" y="5"/>
                  </a:lnTo>
                  <a:lnTo>
                    <a:pt x="73" y="17"/>
                  </a:lnTo>
                  <a:lnTo>
                    <a:pt x="69" y="28"/>
                  </a:lnTo>
                  <a:lnTo>
                    <a:pt x="64" y="38"/>
                  </a:lnTo>
                  <a:lnTo>
                    <a:pt x="58" y="48"/>
                  </a:lnTo>
                  <a:lnTo>
                    <a:pt x="48" y="55"/>
                  </a:lnTo>
                  <a:lnTo>
                    <a:pt x="39" y="61"/>
                  </a:lnTo>
                  <a:lnTo>
                    <a:pt x="27" y="63"/>
                  </a:lnTo>
                  <a:lnTo>
                    <a:pt x="14" y="65"/>
                  </a:lnTo>
                  <a:lnTo>
                    <a:pt x="6" y="65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2" y="67"/>
                  </a:lnTo>
                  <a:lnTo>
                    <a:pt x="8" y="67"/>
                  </a:lnTo>
                  <a:lnTo>
                    <a:pt x="14" y="67"/>
                  </a:lnTo>
                  <a:lnTo>
                    <a:pt x="27" y="67"/>
                  </a:lnTo>
                  <a:lnTo>
                    <a:pt x="39" y="63"/>
                  </a:lnTo>
                  <a:lnTo>
                    <a:pt x="50" y="57"/>
                  </a:lnTo>
                  <a:lnTo>
                    <a:pt x="58" y="50"/>
                  </a:lnTo>
                  <a:lnTo>
                    <a:pt x="65" y="40"/>
                  </a:lnTo>
                  <a:lnTo>
                    <a:pt x="71" y="28"/>
                  </a:lnTo>
                  <a:lnTo>
                    <a:pt x="75" y="17"/>
                  </a:lnTo>
                  <a:lnTo>
                    <a:pt x="77" y="5"/>
                  </a:lnTo>
                  <a:close/>
                </a:path>
              </a:pathLst>
            </a:custGeom>
            <a:solidFill>
              <a:srgbClr val="DC3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52" name="Freeform 302">
              <a:extLst>
                <a:ext uri="{FF2B5EF4-FFF2-40B4-BE49-F238E27FC236}">
                  <a16:creationId xmlns:a16="http://schemas.microsoft.com/office/drawing/2014/main" id="{B4469ACD-0409-44D1-305F-251C5B14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" y="3469"/>
              <a:ext cx="77" cy="69"/>
            </a:xfrm>
            <a:custGeom>
              <a:avLst/>
              <a:gdLst>
                <a:gd name="T0" fmla="*/ 77 w 77"/>
                <a:gd name="T1" fmla="*/ 7 h 69"/>
                <a:gd name="T2" fmla="*/ 77 w 77"/>
                <a:gd name="T3" fmla="*/ 6 h 69"/>
                <a:gd name="T4" fmla="*/ 77 w 77"/>
                <a:gd name="T5" fmla="*/ 2 h 69"/>
                <a:gd name="T6" fmla="*/ 77 w 77"/>
                <a:gd name="T7" fmla="*/ 2 h 69"/>
                <a:gd name="T8" fmla="*/ 75 w 77"/>
                <a:gd name="T9" fmla="*/ 0 h 69"/>
                <a:gd name="T10" fmla="*/ 75 w 77"/>
                <a:gd name="T11" fmla="*/ 4 h 69"/>
                <a:gd name="T12" fmla="*/ 75 w 77"/>
                <a:gd name="T13" fmla="*/ 7 h 69"/>
                <a:gd name="T14" fmla="*/ 73 w 77"/>
                <a:gd name="T15" fmla="*/ 19 h 69"/>
                <a:gd name="T16" fmla="*/ 71 w 77"/>
                <a:gd name="T17" fmla="*/ 30 h 69"/>
                <a:gd name="T18" fmla="*/ 66 w 77"/>
                <a:gd name="T19" fmla="*/ 40 h 69"/>
                <a:gd name="T20" fmla="*/ 58 w 77"/>
                <a:gd name="T21" fmla="*/ 48 h 69"/>
                <a:gd name="T22" fmla="*/ 50 w 77"/>
                <a:gd name="T23" fmla="*/ 55 h 69"/>
                <a:gd name="T24" fmla="*/ 39 w 77"/>
                <a:gd name="T25" fmla="*/ 61 h 69"/>
                <a:gd name="T26" fmla="*/ 29 w 77"/>
                <a:gd name="T27" fmla="*/ 65 h 69"/>
                <a:gd name="T28" fmla="*/ 16 w 77"/>
                <a:gd name="T29" fmla="*/ 65 h 69"/>
                <a:gd name="T30" fmla="*/ 8 w 77"/>
                <a:gd name="T31" fmla="*/ 65 h 69"/>
                <a:gd name="T32" fmla="*/ 0 w 77"/>
                <a:gd name="T33" fmla="*/ 63 h 69"/>
                <a:gd name="T34" fmla="*/ 2 w 77"/>
                <a:gd name="T35" fmla="*/ 65 h 69"/>
                <a:gd name="T36" fmla="*/ 2 w 77"/>
                <a:gd name="T37" fmla="*/ 67 h 69"/>
                <a:gd name="T38" fmla="*/ 10 w 77"/>
                <a:gd name="T39" fmla="*/ 67 h 69"/>
                <a:gd name="T40" fmla="*/ 16 w 77"/>
                <a:gd name="T41" fmla="*/ 69 h 69"/>
                <a:gd name="T42" fmla="*/ 29 w 77"/>
                <a:gd name="T43" fmla="*/ 67 h 69"/>
                <a:gd name="T44" fmla="*/ 41 w 77"/>
                <a:gd name="T45" fmla="*/ 63 h 69"/>
                <a:gd name="T46" fmla="*/ 50 w 77"/>
                <a:gd name="T47" fmla="*/ 57 h 69"/>
                <a:gd name="T48" fmla="*/ 60 w 77"/>
                <a:gd name="T49" fmla="*/ 50 h 69"/>
                <a:gd name="T50" fmla="*/ 67 w 77"/>
                <a:gd name="T51" fmla="*/ 42 h 69"/>
                <a:gd name="T52" fmla="*/ 73 w 77"/>
                <a:gd name="T53" fmla="*/ 30 h 69"/>
                <a:gd name="T54" fmla="*/ 77 w 77"/>
                <a:gd name="T55" fmla="*/ 19 h 69"/>
                <a:gd name="T56" fmla="*/ 77 w 77"/>
                <a:gd name="T57" fmla="*/ 7 h 6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69"/>
                <a:gd name="T89" fmla="*/ 77 w 77"/>
                <a:gd name="T90" fmla="*/ 69 h 6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69">
                  <a:moveTo>
                    <a:pt x="77" y="7"/>
                  </a:moveTo>
                  <a:lnTo>
                    <a:pt x="77" y="6"/>
                  </a:lnTo>
                  <a:lnTo>
                    <a:pt x="77" y="2"/>
                  </a:lnTo>
                  <a:lnTo>
                    <a:pt x="75" y="0"/>
                  </a:lnTo>
                  <a:lnTo>
                    <a:pt x="75" y="4"/>
                  </a:lnTo>
                  <a:lnTo>
                    <a:pt x="75" y="7"/>
                  </a:lnTo>
                  <a:lnTo>
                    <a:pt x="73" y="19"/>
                  </a:lnTo>
                  <a:lnTo>
                    <a:pt x="71" y="30"/>
                  </a:lnTo>
                  <a:lnTo>
                    <a:pt x="66" y="40"/>
                  </a:lnTo>
                  <a:lnTo>
                    <a:pt x="58" y="48"/>
                  </a:lnTo>
                  <a:lnTo>
                    <a:pt x="50" y="55"/>
                  </a:lnTo>
                  <a:lnTo>
                    <a:pt x="39" y="61"/>
                  </a:lnTo>
                  <a:lnTo>
                    <a:pt x="29" y="65"/>
                  </a:lnTo>
                  <a:lnTo>
                    <a:pt x="16" y="65"/>
                  </a:lnTo>
                  <a:lnTo>
                    <a:pt x="8" y="65"/>
                  </a:lnTo>
                  <a:lnTo>
                    <a:pt x="0" y="63"/>
                  </a:lnTo>
                  <a:lnTo>
                    <a:pt x="2" y="65"/>
                  </a:lnTo>
                  <a:lnTo>
                    <a:pt x="2" y="67"/>
                  </a:lnTo>
                  <a:lnTo>
                    <a:pt x="10" y="67"/>
                  </a:lnTo>
                  <a:lnTo>
                    <a:pt x="16" y="69"/>
                  </a:lnTo>
                  <a:lnTo>
                    <a:pt x="29" y="67"/>
                  </a:lnTo>
                  <a:lnTo>
                    <a:pt x="41" y="63"/>
                  </a:lnTo>
                  <a:lnTo>
                    <a:pt x="50" y="57"/>
                  </a:lnTo>
                  <a:lnTo>
                    <a:pt x="60" y="50"/>
                  </a:lnTo>
                  <a:lnTo>
                    <a:pt x="67" y="42"/>
                  </a:lnTo>
                  <a:lnTo>
                    <a:pt x="73" y="30"/>
                  </a:lnTo>
                  <a:lnTo>
                    <a:pt x="77" y="19"/>
                  </a:lnTo>
                  <a:lnTo>
                    <a:pt x="77" y="7"/>
                  </a:lnTo>
                  <a:close/>
                </a:path>
              </a:pathLst>
            </a:custGeom>
            <a:solidFill>
              <a:srgbClr val="DC3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53" name="Freeform 303">
              <a:extLst>
                <a:ext uri="{FF2B5EF4-FFF2-40B4-BE49-F238E27FC236}">
                  <a16:creationId xmlns:a16="http://schemas.microsoft.com/office/drawing/2014/main" id="{0FC2D39A-65A1-092D-53A9-71E4A7DE6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" y="3467"/>
              <a:ext cx="77" cy="69"/>
            </a:xfrm>
            <a:custGeom>
              <a:avLst/>
              <a:gdLst>
                <a:gd name="T0" fmla="*/ 77 w 77"/>
                <a:gd name="T1" fmla="*/ 9 h 69"/>
                <a:gd name="T2" fmla="*/ 77 w 77"/>
                <a:gd name="T3" fmla="*/ 6 h 69"/>
                <a:gd name="T4" fmla="*/ 77 w 77"/>
                <a:gd name="T5" fmla="*/ 4 h 69"/>
                <a:gd name="T6" fmla="*/ 75 w 77"/>
                <a:gd name="T7" fmla="*/ 2 h 69"/>
                <a:gd name="T8" fmla="*/ 73 w 77"/>
                <a:gd name="T9" fmla="*/ 0 h 69"/>
                <a:gd name="T10" fmla="*/ 73 w 77"/>
                <a:gd name="T11" fmla="*/ 6 h 69"/>
                <a:gd name="T12" fmla="*/ 73 w 77"/>
                <a:gd name="T13" fmla="*/ 9 h 69"/>
                <a:gd name="T14" fmla="*/ 73 w 77"/>
                <a:gd name="T15" fmla="*/ 21 h 69"/>
                <a:gd name="T16" fmla="*/ 69 w 77"/>
                <a:gd name="T17" fmla="*/ 32 h 69"/>
                <a:gd name="T18" fmla="*/ 64 w 77"/>
                <a:gd name="T19" fmla="*/ 42 h 69"/>
                <a:gd name="T20" fmla="*/ 58 w 77"/>
                <a:gd name="T21" fmla="*/ 50 h 69"/>
                <a:gd name="T22" fmla="*/ 48 w 77"/>
                <a:gd name="T23" fmla="*/ 57 h 69"/>
                <a:gd name="T24" fmla="*/ 39 w 77"/>
                <a:gd name="T25" fmla="*/ 63 h 69"/>
                <a:gd name="T26" fmla="*/ 27 w 77"/>
                <a:gd name="T27" fmla="*/ 65 h 69"/>
                <a:gd name="T28" fmla="*/ 16 w 77"/>
                <a:gd name="T29" fmla="*/ 67 h 69"/>
                <a:gd name="T30" fmla="*/ 8 w 77"/>
                <a:gd name="T31" fmla="*/ 67 h 69"/>
                <a:gd name="T32" fmla="*/ 0 w 77"/>
                <a:gd name="T33" fmla="*/ 65 h 69"/>
                <a:gd name="T34" fmla="*/ 0 w 77"/>
                <a:gd name="T35" fmla="*/ 65 h 69"/>
                <a:gd name="T36" fmla="*/ 2 w 77"/>
                <a:gd name="T37" fmla="*/ 67 h 69"/>
                <a:gd name="T38" fmla="*/ 8 w 77"/>
                <a:gd name="T39" fmla="*/ 69 h 69"/>
                <a:gd name="T40" fmla="*/ 16 w 77"/>
                <a:gd name="T41" fmla="*/ 69 h 69"/>
                <a:gd name="T42" fmla="*/ 29 w 77"/>
                <a:gd name="T43" fmla="*/ 67 h 69"/>
                <a:gd name="T44" fmla="*/ 41 w 77"/>
                <a:gd name="T45" fmla="*/ 65 h 69"/>
                <a:gd name="T46" fmla="*/ 50 w 77"/>
                <a:gd name="T47" fmla="*/ 59 h 69"/>
                <a:gd name="T48" fmla="*/ 60 w 77"/>
                <a:gd name="T49" fmla="*/ 52 h 69"/>
                <a:gd name="T50" fmla="*/ 66 w 77"/>
                <a:gd name="T51" fmla="*/ 42 h 69"/>
                <a:gd name="T52" fmla="*/ 71 w 77"/>
                <a:gd name="T53" fmla="*/ 32 h 69"/>
                <a:gd name="T54" fmla="*/ 75 w 77"/>
                <a:gd name="T55" fmla="*/ 21 h 69"/>
                <a:gd name="T56" fmla="*/ 77 w 77"/>
                <a:gd name="T57" fmla="*/ 9 h 6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69"/>
                <a:gd name="T89" fmla="*/ 77 w 77"/>
                <a:gd name="T90" fmla="*/ 69 h 6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69">
                  <a:moveTo>
                    <a:pt x="77" y="9"/>
                  </a:moveTo>
                  <a:lnTo>
                    <a:pt x="77" y="6"/>
                  </a:lnTo>
                  <a:lnTo>
                    <a:pt x="77" y="4"/>
                  </a:lnTo>
                  <a:lnTo>
                    <a:pt x="75" y="2"/>
                  </a:lnTo>
                  <a:lnTo>
                    <a:pt x="73" y="0"/>
                  </a:lnTo>
                  <a:lnTo>
                    <a:pt x="73" y="6"/>
                  </a:lnTo>
                  <a:lnTo>
                    <a:pt x="73" y="9"/>
                  </a:lnTo>
                  <a:lnTo>
                    <a:pt x="73" y="21"/>
                  </a:lnTo>
                  <a:lnTo>
                    <a:pt x="69" y="32"/>
                  </a:lnTo>
                  <a:lnTo>
                    <a:pt x="64" y="42"/>
                  </a:lnTo>
                  <a:lnTo>
                    <a:pt x="58" y="50"/>
                  </a:lnTo>
                  <a:lnTo>
                    <a:pt x="48" y="57"/>
                  </a:lnTo>
                  <a:lnTo>
                    <a:pt x="39" y="63"/>
                  </a:lnTo>
                  <a:lnTo>
                    <a:pt x="27" y="65"/>
                  </a:lnTo>
                  <a:lnTo>
                    <a:pt x="16" y="67"/>
                  </a:lnTo>
                  <a:lnTo>
                    <a:pt x="8" y="67"/>
                  </a:lnTo>
                  <a:lnTo>
                    <a:pt x="0" y="65"/>
                  </a:lnTo>
                  <a:lnTo>
                    <a:pt x="2" y="67"/>
                  </a:lnTo>
                  <a:lnTo>
                    <a:pt x="8" y="69"/>
                  </a:lnTo>
                  <a:lnTo>
                    <a:pt x="16" y="69"/>
                  </a:lnTo>
                  <a:lnTo>
                    <a:pt x="29" y="67"/>
                  </a:lnTo>
                  <a:lnTo>
                    <a:pt x="41" y="65"/>
                  </a:lnTo>
                  <a:lnTo>
                    <a:pt x="50" y="59"/>
                  </a:lnTo>
                  <a:lnTo>
                    <a:pt x="60" y="52"/>
                  </a:lnTo>
                  <a:lnTo>
                    <a:pt x="66" y="42"/>
                  </a:lnTo>
                  <a:lnTo>
                    <a:pt x="71" y="32"/>
                  </a:lnTo>
                  <a:lnTo>
                    <a:pt x="75" y="21"/>
                  </a:lnTo>
                  <a:lnTo>
                    <a:pt x="77" y="9"/>
                  </a:lnTo>
                  <a:close/>
                </a:path>
              </a:pathLst>
            </a:custGeom>
            <a:solidFill>
              <a:srgbClr val="DD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54" name="Freeform 304">
              <a:extLst>
                <a:ext uri="{FF2B5EF4-FFF2-40B4-BE49-F238E27FC236}">
                  <a16:creationId xmlns:a16="http://schemas.microsoft.com/office/drawing/2014/main" id="{40982801-AFAC-50D0-08E5-F081D31C1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" y="3467"/>
              <a:ext cx="77" cy="67"/>
            </a:xfrm>
            <a:custGeom>
              <a:avLst/>
              <a:gdLst>
                <a:gd name="T0" fmla="*/ 77 w 77"/>
                <a:gd name="T1" fmla="*/ 9 h 67"/>
                <a:gd name="T2" fmla="*/ 77 w 77"/>
                <a:gd name="T3" fmla="*/ 6 h 67"/>
                <a:gd name="T4" fmla="*/ 77 w 77"/>
                <a:gd name="T5" fmla="*/ 2 h 67"/>
                <a:gd name="T6" fmla="*/ 75 w 77"/>
                <a:gd name="T7" fmla="*/ 0 h 67"/>
                <a:gd name="T8" fmla="*/ 73 w 77"/>
                <a:gd name="T9" fmla="*/ 0 h 67"/>
                <a:gd name="T10" fmla="*/ 75 w 77"/>
                <a:gd name="T11" fmla="*/ 4 h 67"/>
                <a:gd name="T12" fmla="*/ 75 w 77"/>
                <a:gd name="T13" fmla="*/ 9 h 67"/>
                <a:gd name="T14" fmla="*/ 73 w 77"/>
                <a:gd name="T15" fmla="*/ 21 h 67"/>
                <a:gd name="T16" fmla="*/ 71 w 77"/>
                <a:gd name="T17" fmla="*/ 31 h 67"/>
                <a:gd name="T18" fmla="*/ 66 w 77"/>
                <a:gd name="T19" fmla="*/ 40 h 67"/>
                <a:gd name="T20" fmla="*/ 58 w 77"/>
                <a:gd name="T21" fmla="*/ 50 h 67"/>
                <a:gd name="T22" fmla="*/ 50 w 77"/>
                <a:gd name="T23" fmla="*/ 56 h 67"/>
                <a:gd name="T24" fmla="*/ 41 w 77"/>
                <a:gd name="T25" fmla="*/ 61 h 67"/>
                <a:gd name="T26" fmla="*/ 29 w 77"/>
                <a:gd name="T27" fmla="*/ 65 h 67"/>
                <a:gd name="T28" fmla="*/ 18 w 77"/>
                <a:gd name="T29" fmla="*/ 65 h 67"/>
                <a:gd name="T30" fmla="*/ 10 w 77"/>
                <a:gd name="T31" fmla="*/ 65 h 67"/>
                <a:gd name="T32" fmla="*/ 0 w 77"/>
                <a:gd name="T33" fmla="*/ 63 h 67"/>
                <a:gd name="T34" fmla="*/ 2 w 77"/>
                <a:gd name="T35" fmla="*/ 65 h 67"/>
                <a:gd name="T36" fmla="*/ 2 w 77"/>
                <a:gd name="T37" fmla="*/ 65 h 67"/>
                <a:gd name="T38" fmla="*/ 10 w 77"/>
                <a:gd name="T39" fmla="*/ 67 h 67"/>
                <a:gd name="T40" fmla="*/ 18 w 77"/>
                <a:gd name="T41" fmla="*/ 67 h 67"/>
                <a:gd name="T42" fmla="*/ 31 w 77"/>
                <a:gd name="T43" fmla="*/ 67 h 67"/>
                <a:gd name="T44" fmla="*/ 41 w 77"/>
                <a:gd name="T45" fmla="*/ 63 h 67"/>
                <a:gd name="T46" fmla="*/ 52 w 77"/>
                <a:gd name="T47" fmla="*/ 57 h 67"/>
                <a:gd name="T48" fmla="*/ 60 w 77"/>
                <a:gd name="T49" fmla="*/ 50 h 67"/>
                <a:gd name="T50" fmla="*/ 68 w 77"/>
                <a:gd name="T51" fmla="*/ 42 h 67"/>
                <a:gd name="T52" fmla="*/ 73 w 77"/>
                <a:gd name="T53" fmla="*/ 32 h 67"/>
                <a:gd name="T54" fmla="*/ 75 w 77"/>
                <a:gd name="T55" fmla="*/ 21 h 67"/>
                <a:gd name="T56" fmla="*/ 77 w 77"/>
                <a:gd name="T57" fmla="*/ 9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67"/>
                <a:gd name="T89" fmla="*/ 77 w 77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67">
                  <a:moveTo>
                    <a:pt x="77" y="9"/>
                  </a:moveTo>
                  <a:lnTo>
                    <a:pt x="77" y="6"/>
                  </a:lnTo>
                  <a:lnTo>
                    <a:pt x="77" y="2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75" y="4"/>
                  </a:lnTo>
                  <a:lnTo>
                    <a:pt x="75" y="9"/>
                  </a:lnTo>
                  <a:lnTo>
                    <a:pt x="73" y="21"/>
                  </a:lnTo>
                  <a:lnTo>
                    <a:pt x="71" y="31"/>
                  </a:lnTo>
                  <a:lnTo>
                    <a:pt x="66" y="40"/>
                  </a:lnTo>
                  <a:lnTo>
                    <a:pt x="58" y="50"/>
                  </a:lnTo>
                  <a:lnTo>
                    <a:pt x="50" y="56"/>
                  </a:lnTo>
                  <a:lnTo>
                    <a:pt x="41" y="61"/>
                  </a:lnTo>
                  <a:lnTo>
                    <a:pt x="29" y="65"/>
                  </a:lnTo>
                  <a:lnTo>
                    <a:pt x="18" y="65"/>
                  </a:lnTo>
                  <a:lnTo>
                    <a:pt x="10" y="65"/>
                  </a:lnTo>
                  <a:lnTo>
                    <a:pt x="0" y="63"/>
                  </a:lnTo>
                  <a:lnTo>
                    <a:pt x="2" y="65"/>
                  </a:lnTo>
                  <a:lnTo>
                    <a:pt x="10" y="67"/>
                  </a:lnTo>
                  <a:lnTo>
                    <a:pt x="18" y="67"/>
                  </a:lnTo>
                  <a:lnTo>
                    <a:pt x="31" y="67"/>
                  </a:lnTo>
                  <a:lnTo>
                    <a:pt x="41" y="63"/>
                  </a:lnTo>
                  <a:lnTo>
                    <a:pt x="52" y="57"/>
                  </a:lnTo>
                  <a:lnTo>
                    <a:pt x="60" y="50"/>
                  </a:lnTo>
                  <a:lnTo>
                    <a:pt x="68" y="42"/>
                  </a:lnTo>
                  <a:lnTo>
                    <a:pt x="73" y="32"/>
                  </a:lnTo>
                  <a:lnTo>
                    <a:pt x="75" y="21"/>
                  </a:lnTo>
                  <a:lnTo>
                    <a:pt x="77" y="9"/>
                  </a:lnTo>
                  <a:close/>
                </a:path>
              </a:pathLst>
            </a:custGeom>
            <a:solidFill>
              <a:srgbClr val="DD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55" name="Freeform 305">
              <a:extLst>
                <a:ext uri="{FF2B5EF4-FFF2-40B4-BE49-F238E27FC236}">
                  <a16:creationId xmlns:a16="http://schemas.microsoft.com/office/drawing/2014/main" id="{4CA0D985-2C1D-3CC3-BAA5-DA97BA38D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" y="3465"/>
              <a:ext cx="75" cy="69"/>
            </a:xfrm>
            <a:custGeom>
              <a:avLst/>
              <a:gdLst>
                <a:gd name="T0" fmla="*/ 75 w 75"/>
                <a:gd name="T1" fmla="*/ 11 h 69"/>
                <a:gd name="T2" fmla="*/ 75 w 75"/>
                <a:gd name="T3" fmla="*/ 8 h 69"/>
                <a:gd name="T4" fmla="*/ 75 w 75"/>
                <a:gd name="T5" fmla="*/ 2 h 69"/>
                <a:gd name="T6" fmla="*/ 73 w 75"/>
                <a:gd name="T7" fmla="*/ 2 h 69"/>
                <a:gd name="T8" fmla="*/ 73 w 75"/>
                <a:gd name="T9" fmla="*/ 0 h 69"/>
                <a:gd name="T10" fmla="*/ 73 w 75"/>
                <a:gd name="T11" fmla="*/ 6 h 69"/>
                <a:gd name="T12" fmla="*/ 73 w 75"/>
                <a:gd name="T13" fmla="*/ 11 h 69"/>
                <a:gd name="T14" fmla="*/ 73 w 75"/>
                <a:gd name="T15" fmla="*/ 23 h 69"/>
                <a:gd name="T16" fmla="*/ 69 w 75"/>
                <a:gd name="T17" fmla="*/ 33 h 69"/>
                <a:gd name="T18" fmla="*/ 64 w 75"/>
                <a:gd name="T19" fmla="*/ 42 h 69"/>
                <a:gd name="T20" fmla="*/ 58 w 75"/>
                <a:gd name="T21" fmla="*/ 50 h 69"/>
                <a:gd name="T22" fmla="*/ 50 w 75"/>
                <a:gd name="T23" fmla="*/ 58 h 69"/>
                <a:gd name="T24" fmla="*/ 41 w 75"/>
                <a:gd name="T25" fmla="*/ 61 h 69"/>
                <a:gd name="T26" fmla="*/ 29 w 75"/>
                <a:gd name="T27" fmla="*/ 65 h 69"/>
                <a:gd name="T28" fmla="*/ 18 w 75"/>
                <a:gd name="T29" fmla="*/ 67 h 69"/>
                <a:gd name="T30" fmla="*/ 8 w 75"/>
                <a:gd name="T31" fmla="*/ 65 h 69"/>
                <a:gd name="T32" fmla="*/ 0 w 75"/>
                <a:gd name="T33" fmla="*/ 63 h 69"/>
                <a:gd name="T34" fmla="*/ 0 w 75"/>
                <a:gd name="T35" fmla="*/ 65 h 69"/>
                <a:gd name="T36" fmla="*/ 2 w 75"/>
                <a:gd name="T37" fmla="*/ 67 h 69"/>
                <a:gd name="T38" fmla="*/ 10 w 75"/>
                <a:gd name="T39" fmla="*/ 69 h 69"/>
                <a:gd name="T40" fmla="*/ 18 w 75"/>
                <a:gd name="T41" fmla="*/ 69 h 69"/>
                <a:gd name="T42" fmla="*/ 29 w 75"/>
                <a:gd name="T43" fmla="*/ 67 h 69"/>
                <a:gd name="T44" fmla="*/ 41 w 75"/>
                <a:gd name="T45" fmla="*/ 65 h 69"/>
                <a:gd name="T46" fmla="*/ 50 w 75"/>
                <a:gd name="T47" fmla="*/ 59 h 69"/>
                <a:gd name="T48" fmla="*/ 60 w 75"/>
                <a:gd name="T49" fmla="*/ 52 h 69"/>
                <a:gd name="T50" fmla="*/ 66 w 75"/>
                <a:gd name="T51" fmla="*/ 44 h 69"/>
                <a:gd name="T52" fmla="*/ 71 w 75"/>
                <a:gd name="T53" fmla="*/ 34 h 69"/>
                <a:gd name="T54" fmla="*/ 75 w 75"/>
                <a:gd name="T55" fmla="*/ 23 h 69"/>
                <a:gd name="T56" fmla="*/ 75 w 75"/>
                <a:gd name="T57" fmla="*/ 11 h 6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5"/>
                <a:gd name="T88" fmla="*/ 0 h 69"/>
                <a:gd name="T89" fmla="*/ 75 w 75"/>
                <a:gd name="T90" fmla="*/ 69 h 6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5" h="69">
                  <a:moveTo>
                    <a:pt x="75" y="11"/>
                  </a:moveTo>
                  <a:lnTo>
                    <a:pt x="75" y="8"/>
                  </a:lnTo>
                  <a:lnTo>
                    <a:pt x="75" y="2"/>
                  </a:lnTo>
                  <a:lnTo>
                    <a:pt x="73" y="2"/>
                  </a:lnTo>
                  <a:lnTo>
                    <a:pt x="73" y="0"/>
                  </a:lnTo>
                  <a:lnTo>
                    <a:pt x="73" y="6"/>
                  </a:lnTo>
                  <a:lnTo>
                    <a:pt x="73" y="11"/>
                  </a:lnTo>
                  <a:lnTo>
                    <a:pt x="73" y="23"/>
                  </a:lnTo>
                  <a:lnTo>
                    <a:pt x="69" y="33"/>
                  </a:lnTo>
                  <a:lnTo>
                    <a:pt x="64" y="42"/>
                  </a:lnTo>
                  <a:lnTo>
                    <a:pt x="58" y="50"/>
                  </a:lnTo>
                  <a:lnTo>
                    <a:pt x="50" y="58"/>
                  </a:lnTo>
                  <a:lnTo>
                    <a:pt x="41" y="61"/>
                  </a:lnTo>
                  <a:lnTo>
                    <a:pt x="29" y="65"/>
                  </a:lnTo>
                  <a:lnTo>
                    <a:pt x="18" y="67"/>
                  </a:lnTo>
                  <a:lnTo>
                    <a:pt x="8" y="65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2" y="67"/>
                  </a:lnTo>
                  <a:lnTo>
                    <a:pt x="10" y="69"/>
                  </a:lnTo>
                  <a:lnTo>
                    <a:pt x="18" y="69"/>
                  </a:lnTo>
                  <a:lnTo>
                    <a:pt x="29" y="67"/>
                  </a:lnTo>
                  <a:lnTo>
                    <a:pt x="41" y="65"/>
                  </a:lnTo>
                  <a:lnTo>
                    <a:pt x="50" y="59"/>
                  </a:lnTo>
                  <a:lnTo>
                    <a:pt x="60" y="52"/>
                  </a:lnTo>
                  <a:lnTo>
                    <a:pt x="66" y="44"/>
                  </a:lnTo>
                  <a:lnTo>
                    <a:pt x="71" y="34"/>
                  </a:lnTo>
                  <a:lnTo>
                    <a:pt x="75" y="23"/>
                  </a:lnTo>
                  <a:lnTo>
                    <a:pt x="75" y="11"/>
                  </a:lnTo>
                  <a:close/>
                </a:path>
              </a:pathLst>
            </a:custGeom>
            <a:solidFill>
              <a:srgbClr val="DE4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56" name="Freeform 306">
              <a:extLst>
                <a:ext uri="{FF2B5EF4-FFF2-40B4-BE49-F238E27FC236}">
                  <a16:creationId xmlns:a16="http://schemas.microsoft.com/office/drawing/2014/main" id="{06BA8513-9193-EC69-2BCA-E0F184265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" y="3465"/>
              <a:ext cx="77" cy="67"/>
            </a:xfrm>
            <a:custGeom>
              <a:avLst/>
              <a:gdLst>
                <a:gd name="T0" fmla="*/ 77 w 77"/>
                <a:gd name="T1" fmla="*/ 11 h 67"/>
                <a:gd name="T2" fmla="*/ 77 w 77"/>
                <a:gd name="T3" fmla="*/ 6 h 67"/>
                <a:gd name="T4" fmla="*/ 75 w 77"/>
                <a:gd name="T5" fmla="*/ 2 h 67"/>
                <a:gd name="T6" fmla="*/ 75 w 77"/>
                <a:gd name="T7" fmla="*/ 0 h 67"/>
                <a:gd name="T8" fmla="*/ 73 w 77"/>
                <a:gd name="T9" fmla="*/ 0 h 67"/>
                <a:gd name="T10" fmla="*/ 73 w 77"/>
                <a:gd name="T11" fmla="*/ 6 h 67"/>
                <a:gd name="T12" fmla="*/ 75 w 77"/>
                <a:gd name="T13" fmla="*/ 11 h 67"/>
                <a:gd name="T14" fmla="*/ 73 w 77"/>
                <a:gd name="T15" fmla="*/ 21 h 67"/>
                <a:gd name="T16" fmla="*/ 70 w 77"/>
                <a:gd name="T17" fmla="*/ 33 h 67"/>
                <a:gd name="T18" fmla="*/ 66 w 77"/>
                <a:gd name="T19" fmla="*/ 42 h 67"/>
                <a:gd name="T20" fmla="*/ 58 w 77"/>
                <a:gd name="T21" fmla="*/ 50 h 67"/>
                <a:gd name="T22" fmla="*/ 50 w 77"/>
                <a:gd name="T23" fmla="*/ 56 h 67"/>
                <a:gd name="T24" fmla="*/ 41 w 77"/>
                <a:gd name="T25" fmla="*/ 61 h 67"/>
                <a:gd name="T26" fmla="*/ 31 w 77"/>
                <a:gd name="T27" fmla="*/ 63 h 67"/>
                <a:gd name="T28" fmla="*/ 20 w 77"/>
                <a:gd name="T29" fmla="*/ 65 h 67"/>
                <a:gd name="T30" fmla="*/ 10 w 77"/>
                <a:gd name="T31" fmla="*/ 65 h 67"/>
                <a:gd name="T32" fmla="*/ 0 w 77"/>
                <a:gd name="T33" fmla="*/ 61 h 67"/>
                <a:gd name="T34" fmla="*/ 2 w 77"/>
                <a:gd name="T35" fmla="*/ 63 h 67"/>
                <a:gd name="T36" fmla="*/ 2 w 77"/>
                <a:gd name="T37" fmla="*/ 65 h 67"/>
                <a:gd name="T38" fmla="*/ 12 w 77"/>
                <a:gd name="T39" fmla="*/ 67 h 67"/>
                <a:gd name="T40" fmla="*/ 20 w 77"/>
                <a:gd name="T41" fmla="*/ 67 h 67"/>
                <a:gd name="T42" fmla="*/ 31 w 77"/>
                <a:gd name="T43" fmla="*/ 67 h 67"/>
                <a:gd name="T44" fmla="*/ 43 w 77"/>
                <a:gd name="T45" fmla="*/ 63 h 67"/>
                <a:gd name="T46" fmla="*/ 52 w 77"/>
                <a:gd name="T47" fmla="*/ 58 h 67"/>
                <a:gd name="T48" fmla="*/ 60 w 77"/>
                <a:gd name="T49" fmla="*/ 52 h 67"/>
                <a:gd name="T50" fmla="*/ 68 w 77"/>
                <a:gd name="T51" fmla="*/ 42 h 67"/>
                <a:gd name="T52" fmla="*/ 73 w 77"/>
                <a:gd name="T53" fmla="*/ 33 h 67"/>
                <a:gd name="T54" fmla="*/ 75 w 77"/>
                <a:gd name="T55" fmla="*/ 23 h 67"/>
                <a:gd name="T56" fmla="*/ 77 w 77"/>
                <a:gd name="T57" fmla="*/ 11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67"/>
                <a:gd name="T89" fmla="*/ 77 w 77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67">
                  <a:moveTo>
                    <a:pt x="77" y="11"/>
                  </a:moveTo>
                  <a:lnTo>
                    <a:pt x="77" y="6"/>
                  </a:lnTo>
                  <a:lnTo>
                    <a:pt x="75" y="2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73" y="6"/>
                  </a:lnTo>
                  <a:lnTo>
                    <a:pt x="75" y="11"/>
                  </a:lnTo>
                  <a:lnTo>
                    <a:pt x="73" y="21"/>
                  </a:lnTo>
                  <a:lnTo>
                    <a:pt x="70" y="33"/>
                  </a:lnTo>
                  <a:lnTo>
                    <a:pt x="66" y="42"/>
                  </a:lnTo>
                  <a:lnTo>
                    <a:pt x="58" y="50"/>
                  </a:lnTo>
                  <a:lnTo>
                    <a:pt x="50" y="56"/>
                  </a:lnTo>
                  <a:lnTo>
                    <a:pt x="41" y="61"/>
                  </a:lnTo>
                  <a:lnTo>
                    <a:pt x="31" y="63"/>
                  </a:lnTo>
                  <a:lnTo>
                    <a:pt x="20" y="65"/>
                  </a:lnTo>
                  <a:lnTo>
                    <a:pt x="10" y="65"/>
                  </a:lnTo>
                  <a:lnTo>
                    <a:pt x="0" y="61"/>
                  </a:lnTo>
                  <a:lnTo>
                    <a:pt x="2" y="63"/>
                  </a:lnTo>
                  <a:lnTo>
                    <a:pt x="2" y="65"/>
                  </a:lnTo>
                  <a:lnTo>
                    <a:pt x="12" y="67"/>
                  </a:lnTo>
                  <a:lnTo>
                    <a:pt x="20" y="67"/>
                  </a:lnTo>
                  <a:lnTo>
                    <a:pt x="31" y="67"/>
                  </a:lnTo>
                  <a:lnTo>
                    <a:pt x="43" y="63"/>
                  </a:lnTo>
                  <a:lnTo>
                    <a:pt x="52" y="58"/>
                  </a:lnTo>
                  <a:lnTo>
                    <a:pt x="60" y="52"/>
                  </a:lnTo>
                  <a:lnTo>
                    <a:pt x="68" y="42"/>
                  </a:lnTo>
                  <a:lnTo>
                    <a:pt x="73" y="33"/>
                  </a:lnTo>
                  <a:lnTo>
                    <a:pt x="75" y="23"/>
                  </a:lnTo>
                  <a:lnTo>
                    <a:pt x="77" y="11"/>
                  </a:lnTo>
                  <a:close/>
                </a:path>
              </a:pathLst>
            </a:custGeom>
            <a:solidFill>
              <a:srgbClr val="DE4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57" name="Freeform 307">
              <a:extLst>
                <a:ext uri="{FF2B5EF4-FFF2-40B4-BE49-F238E27FC236}">
                  <a16:creationId xmlns:a16="http://schemas.microsoft.com/office/drawing/2014/main" id="{96086B09-63F3-5A88-6FC1-F29352ADB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" y="3463"/>
              <a:ext cx="75" cy="69"/>
            </a:xfrm>
            <a:custGeom>
              <a:avLst/>
              <a:gdLst>
                <a:gd name="T0" fmla="*/ 75 w 75"/>
                <a:gd name="T1" fmla="*/ 13 h 69"/>
                <a:gd name="T2" fmla="*/ 75 w 75"/>
                <a:gd name="T3" fmla="*/ 8 h 69"/>
                <a:gd name="T4" fmla="*/ 75 w 75"/>
                <a:gd name="T5" fmla="*/ 2 h 69"/>
                <a:gd name="T6" fmla="*/ 73 w 75"/>
                <a:gd name="T7" fmla="*/ 2 h 69"/>
                <a:gd name="T8" fmla="*/ 71 w 75"/>
                <a:gd name="T9" fmla="*/ 0 h 69"/>
                <a:gd name="T10" fmla="*/ 73 w 75"/>
                <a:gd name="T11" fmla="*/ 6 h 69"/>
                <a:gd name="T12" fmla="*/ 73 w 75"/>
                <a:gd name="T13" fmla="*/ 13 h 69"/>
                <a:gd name="T14" fmla="*/ 73 w 75"/>
                <a:gd name="T15" fmla="*/ 23 h 69"/>
                <a:gd name="T16" fmla="*/ 70 w 75"/>
                <a:gd name="T17" fmla="*/ 35 h 69"/>
                <a:gd name="T18" fmla="*/ 64 w 75"/>
                <a:gd name="T19" fmla="*/ 42 h 69"/>
                <a:gd name="T20" fmla="*/ 58 w 75"/>
                <a:gd name="T21" fmla="*/ 50 h 69"/>
                <a:gd name="T22" fmla="*/ 50 w 75"/>
                <a:gd name="T23" fmla="*/ 58 h 69"/>
                <a:gd name="T24" fmla="*/ 41 w 75"/>
                <a:gd name="T25" fmla="*/ 61 h 69"/>
                <a:gd name="T26" fmla="*/ 31 w 75"/>
                <a:gd name="T27" fmla="*/ 65 h 69"/>
                <a:gd name="T28" fmla="*/ 20 w 75"/>
                <a:gd name="T29" fmla="*/ 65 h 69"/>
                <a:gd name="T30" fmla="*/ 10 w 75"/>
                <a:gd name="T31" fmla="*/ 65 h 69"/>
                <a:gd name="T32" fmla="*/ 0 w 75"/>
                <a:gd name="T33" fmla="*/ 61 h 69"/>
                <a:gd name="T34" fmla="*/ 0 w 75"/>
                <a:gd name="T35" fmla="*/ 63 h 69"/>
                <a:gd name="T36" fmla="*/ 2 w 75"/>
                <a:gd name="T37" fmla="*/ 65 h 69"/>
                <a:gd name="T38" fmla="*/ 10 w 75"/>
                <a:gd name="T39" fmla="*/ 67 h 69"/>
                <a:gd name="T40" fmla="*/ 20 w 75"/>
                <a:gd name="T41" fmla="*/ 69 h 69"/>
                <a:gd name="T42" fmla="*/ 31 w 75"/>
                <a:gd name="T43" fmla="*/ 67 h 69"/>
                <a:gd name="T44" fmla="*/ 43 w 75"/>
                <a:gd name="T45" fmla="*/ 63 h 69"/>
                <a:gd name="T46" fmla="*/ 52 w 75"/>
                <a:gd name="T47" fmla="*/ 60 h 69"/>
                <a:gd name="T48" fmla="*/ 60 w 75"/>
                <a:gd name="T49" fmla="*/ 52 h 69"/>
                <a:gd name="T50" fmla="*/ 66 w 75"/>
                <a:gd name="T51" fmla="*/ 44 h 69"/>
                <a:gd name="T52" fmla="*/ 71 w 75"/>
                <a:gd name="T53" fmla="*/ 35 h 69"/>
                <a:gd name="T54" fmla="*/ 75 w 75"/>
                <a:gd name="T55" fmla="*/ 25 h 69"/>
                <a:gd name="T56" fmla="*/ 75 w 75"/>
                <a:gd name="T57" fmla="*/ 13 h 6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5"/>
                <a:gd name="T88" fmla="*/ 0 h 69"/>
                <a:gd name="T89" fmla="*/ 75 w 75"/>
                <a:gd name="T90" fmla="*/ 69 h 6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5" h="69">
                  <a:moveTo>
                    <a:pt x="75" y="13"/>
                  </a:moveTo>
                  <a:lnTo>
                    <a:pt x="75" y="8"/>
                  </a:lnTo>
                  <a:lnTo>
                    <a:pt x="75" y="2"/>
                  </a:lnTo>
                  <a:lnTo>
                    <a:pt x="73" y="2"/>
                  </a:lnTo>
                  <a:lnTo>
                    <a:pt x="71" y="0"/>
                  </a:lnTo>
                  <a:lnTo>
                    <a:pt x="73" y="6"/>
                  </a:lnTo>
                  <a:lnTo>
                    <a:pt x="73" y="13"/>
                  </a:lnTo>
                  <a:lnTo>
                    <a:pt x="73" y="23"/>
                  </a:lnTo>
                  <a:lnTo>
                    <a:pt x="70" y="35"/>
                  </a:lnTo>
                  <a:lnTo>
                    <a:pt x="64" y="42"/>
                  </a:lnTo>
                  <a:lnTo>
                    <a:pt x="58" y="50"/>
                  </a:lnTo>
                  <a:lnTo>
                    <a:pt x="50" y="58"/>
                  </a:lnTo>
                  <a:lnTo>
                    <a:pt x="41" y="61"/>
                  </a:lnTo>
                  <a:lnTo>
                    <a:pt x="31" y="65"/>
                  </a:lnTo>
                  <a:lnTo>
                    <a:pt x="20" y="65"/>
                  </a:lnTo>
                  <a:lnTo>
                    <a:pt x="10" y="65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2" y="65"/>
                  </a:lnTo>
                  <a:lnTo>
                    <a:pt x="10" y="67"/>
                  </a:lnTo>
                  <a:lnTo>
                    <a:pt x="20" y="69"/>
                  </a:lnTo>
                  <a:lnTo>
                    <a:pt x="31" y="67"/>
                  </a:lnTo>
                  <a:lnTo>
                    <a:pt x="43" y="63"/>
                  </a:lnTo>
                  <a:lnTo>
                    <a:pt x="52" y="60"/>
                  </a:lnTo>
                  <a:lnTo>
                    <a:pt x="60" y="52"/>
                  </a:lnTo>
                  <a:lnTo>
                    <a:pt x="66" y="44"/>
                  </a:lnTo>
                  <a:lnTo>
                    <a:pt x="71" y="35"/>
                  </a:lnTo>
                  <a:lnTo>
                    <a:pt x="75" y="25"/>
                  </a:lnTo>
                  <a:lnTo>
                    <a:pt x="75" y="13"/>
                  </a:lnTo>
                  <a:close/>
                </a:path>
              </a:pathLst>
            </a:custGeom>
            <a:solidFill>
              <a:srgbClr val="DF4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58" name="Freeform 308">
              <a:extLst>
                <a:ext uri="{FF2B5EF4-FFF2-40B4-BE49-F238E27FC236}">
                  <a16:creationId xmlns:a16="http://schemas.microsoft.com/office/drawing/2014/main" id="{35FA272F-EBF4-3196-FBE2-9E41ABC27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463"/>
              <a:ext cx="76" cy="67"/>
            </a:xfrm>
            <a:custGeom>
              <a:avLst/>
              <a:gdLst>
                <a:gd name="T0" fmla="*/ 76 w 76"/>
                <a:gd name="T1" fmla="*/ 13 h 67"/>
                <a:gd name="T2" fmla="*/ 74 w 76"/>
                <a:gd name="T3" fmla="*/ 8 h 67"/>
                <a:gd name="T4" fmla="*/ 74 w 76"/>
                <a:gd name="T5" fmla="*/ 2 h 67"/>
                <a:gd name="T6" fmla="*/ 72 w 76"/>
                <a:gd name="T7" fmla="*/ 0 h 67"/>
                <a:gd name="T8" fmla="*/ 72 w 76"/>
                <a:gd name="T9" fmla="*/ 0 h 67"/>
                <a:gd name="T10" fmla="*/ 72 w 76"/>
                <a:gd name="T11" fmla="*/ 6 h 67"/>
                <a:gd name="T12" fmla="*/ 72 w 76"/>
                <a:gd name="T13" fmla="*/ 13 h 67"/>
                <a:gd name="T14" fmla="*/ 72 w 76"/>
                <a:gd name="T15" fmla="*/ 23 h 67"/>
                <a:gd name="T16" fmla="*/ 69 w 76"/>
                <a:gd name="T17" fmla="*/ 33 h 67"/>
                <a:gd name="T18" fmla="*/ 65 w 76"/>
                <a:gd name="T19" fmla="*/ 42 h 67"/>
                <a:gd name="T20" fmla="*/ 59 w 76"/>
                <a:gd name="T21" fmla="*/ 50 h 67"/>
                <a:gd name="T22" fmla="*/ 51 w 76"/>
                <a:gd name="T23" fmla="*/ 56 h 67"/>
                <a:gd name="T24" fmla="*/ 42 w 76"/>
                <a:gd name="T25" fmla="*/ 61 h 67"/>
                <a:gd name="T26" fmla="*/ 32 w 76"/>
                <a:gd name="T27" fmla="*/ 63 h 67"/>
                <a:gd name="T28" fmla="*/ 21 w 76"/>
                <a:gd name="T29" fmla="*/ 65 h 67"/>
                <a:gd name="T30" fmla="*/ 11 w 76"/>
                <a:gd name="T31" fmla="*/ 63 h 67"/>
                <a:gd name="T32" fmla="*/ 0 w 76"/>
                <a:gd name="T33" fmla="*/ 61 h 67"/>
                <a:gd name="T34" fmla="*/ 1 w 76"/>
                <a:gd name="T35" fmla="*/ 61 h 67"/>
                <a:gd name="T36" fmla="*/ 1 w 76"/>
                <a:gd name="T37" fmla="*/ 63 h 67"/>
                <a:gd name="T38" fmla="*/ 11 w 76"/>
                <a:gd name="T39" fmla="*/ 67 h 67"/>
                <a:gd name="T40" fmla="*/ 21 w 76"/>
                <a:gd name="T41" fmla="*/ 67 h 67"/>
                <a:gd name="T42" fmla="*/ 32 w 76"/>
                <a:gd name="T43" fmla="*/ 65 h 67"/>
                <a:gd name="T44" fmla="*/ 42 w 76"/>
                <a:gd name="T45" fmla="*/ 63 h 67"/>
                <a:gd name="T46" fmla="*/ 51 w 76"/>
                <a:gd name="T47" fmla="*/ 58 h 67"/>
                <a:gd name="T48" fmla="*/ 59 w 76"/>
                <a:gd name="T49" fmla="*/ 52 h 67"/>
                <a:gd name="T50" fmla="*/ 67 w 76"/>
                <a:gd name="T51" fmla="*/ 44 h 67"/>
                <a:gd name="T52" fmla="*/ 71 w 76"/>
                <a:gd name="T53" fmla="*/ 35 h 67"/>
                <a:gd name="T54" fmla="*/ 74 w 76"/>
                <a:gd name="T55" fmla="*/ 23 h 67"/>
                <a:gd name="T56" fmla="*/ 76 w 76"/>
                <a:gd name="T57" fmla="*/ 13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6"/>
                <a:gd name="T88" fmla="*/ 0 h 67"/>
                <a:gd name="T89" fmla="*/ 76 w 76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6" h="67">
                  <a:moveTo>
                    <a:pt x="76" y="13"/>
                  </a:moveTo>
                  <a:lnTo>
                    <a:pt x="74" y="8"/>
                  </a:lnTo>
                  <a:lnTo>
                    <a:pt x="74" y="2"/>
                  </a:lnTo>
                  <a:lnTo>
                    <a:pt x="72" y="0"/>
                  </a:lnTo>
                  <a:lnTo>
                    <a:pt x="72" y="6"/>
                  </a:lnTo>
                  <a:lnTo>
                    <a:pt x="72" y="13"/>
                  </a:lnTo>
                  <a:lnTo>
                    <a:pt x="72" y="23"/>
                  </a:lnTo>
                  <a:lnTo>
                    <a:pt x="69" y="33"/>
                  </a:lnTo>
                  <a:lnTo>
                    <a:pt x="65" y="42"/>
                  </a:lnTo>
                  <a:lnTo>
                    <a:pt x="59" y="50"/>
                  </a:lnTo>
                  <a:lnTo>
                    <a:pt x="51" y="56"/>
                  </a:lnTo>
                  <a:lnTo>
                    <a:pt x="42" y="61"/>
                  </a:lnTo>
                  <a:lnTo>
                    <a:pt x="32" y="63"/>
                  </a:lnTo>
                  <a:lnTo>
                    <a:pt x="21" y="65"/>
                  </a:lnTo>
                  <a:lnTo>
                    <a:pt x="11" y="63"/>
                  </a:lnTo>
                  <a:lnTo>
                    <a:pt x="0" y="61"/>
                  </a:lnTo>
                  <a:lnTo>
                    <a:pt x="1" y="61"/>
                  </a:lnTo>
                  <a:lnTo>
                    <a:pt x="1" y="63"/>
                  </a:lnTo>
                  <a:lnTo>
                    <a:pt x="11" y="67"/>
                  </a:lnTo>
                  <a:lnTo>
                    <a:pt x="21" y="67"/>
                  </a:lnTo>
                  <a:lnTo>
                    <a:pt x="32" y="65"/>
                  </a:lnTo>
                  <a:lnTo>
                    <a:pt x="42" y="63"/>
                  </a:lnTo>
                  <a:lnTo>
                    <a:pt x="51" y="58"/>
                  </a:lnTo>
                  <a:lnTo>
                    <a:pt x="59" y="52"/>
                  </a:lnTo>
                  <a:lnTo>
                    <a:pt x="67" y="44"/>
                  </a:lnTo>
                  <a:lnTo>
                    <a:pt x="71" y="35"/>
                  </a:lnTo>
                  <a:lnTo>
                    <a:pt x="74" y="23"/>
                  </a:lnTo>
                  <a:lnTo>
                    <a:pt x="76" y="13"/>
                  </a:lnTo>
                  <a:close/>
                </a:path>
              </a:pathLst>
            </a:custGeom>
            <a:solidFill>
              <a:srgbClr val="E04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59" name="Freeform 309">
              <a:extLst>
                <a:ext uri="{FF2B5EF4-FFF2-40B4-BE49-F238E27FC236}">
                  <a16:creationId xmlns:a16="http://schemas.microsoft.com/office/drawing/2014/main" id="{F43C6F76-A8C6-7706-B6B6-A7DE8A83D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461"/>
              <a:ext cx="74" cy="67"/>
            </a:xfrm>
            <a:custGeom>
              <a:avLst/>
              <a:gdLst>
                <a:gd name="T0" fmla="*/ 74 w 74"/>
                <a:gd name="T1" fmla="*/ 15 h 67"/>
                <a:gd name="T2" fmla="*/ 74 w 74"/>
                <a:gd name="T3" fmla="*/ 8 h 67"/>
                <a:gd name="T4" fmla="*/ 72 w 74"/>
                <a:gd name="T5" fmla="*/ 2 h 67"/>
                <a:gd name="T6" fmla="*/ 72 w 74"/>
                <a:gd name="T7" fmla="*/ 2 h 67"/>
                <a:gd name="T8" fmla="*/ 71 w 74"/>
                <a:gd name="T9" fmla="*/ 0 h 67"/>
                <a:gd name="T10" fmla="*/ 72 w 74"/>
                <a:gd name="T11" fmla="*/ 8 h 67"/>
                <a:gd name="T12" fmla="*/ 72 w 74"/>
                <a:gd name="T13" fmla="*/ 15 h 67"/>
                <a:gd name="T14" fmla="*/ 71 w 74"/>
                <a:gd name="T15" fmla="*/ 25 h 67"/>
                <a:gd name="T16" fmla="*/ 69 w 74"/>
                <a:gd name="T17" fmla="*/ 35 h 67"/>
                <a:gd name="T18" fmla="*/ 63 w 74"/>
                <a:gd name="T19" fmla="*/ 44 h 67"/>
                <a:gd name="T20" fmla="*/ 57 w 74"/>
                <a:gd name="T21" fmla="*/ 52 h 67"/>
                <a:gd name="T22" fmla="*/ 49 w 74"/>
                <a:gd name="T23" fmla="*/ 58 h 67"/>
                <a:gd name="T24" fmla="*/ 42 w 74"/>
                <a:gd name="T25" fmla="*/ 62 h 67"/>
                <a:gd name="T26" fmla="*/ 32 w 74"/>
                <a:gd name="T27" fmla="*/ 65 h 67"/>
                <a:gd name="T28" fmla="*/ 21 w 74"/>
                <a:gd name="T29" fmla="*/ 65 h 67"/>
                <a:gd name="T30" fmla="*/ 11 w 74"/>
                <a:gd name="T31" fmla="*/ 65 h 67"/>
                <a:gd name="T32" fmla="*/ 0 w 74"/>
                <a:gd name="T33" fmla="*/ 62 h 67"/>
                <a:gd name="T34" fmla="*/ 0 w 74"/>
                <a:gd name="T35" fmla="*/ 63 h 67"/>
                <a:gd name="T36" fmla="*/ 1 w 74"/>
                <a:gd name="T37" fmla="*/ 63 h 67"/>
                <a:gd name="T38" fmla="*/ 11 w 74"/>
                <a:gd name="T39" fmla="*/ 67 h 67"/>
                <a:gd name="T40" fmla="*/ 21 w 74"/>
                <a:gd name="T41" fmla="*/ 67 h 67"/>
                <a:gd name="T42" fmla="*/ 32 w 74"/>
                <a:gd name="T43" fmla="*/ 67 h 67"/>
                <a:gd name="T44" fmla="*/ 42 w 74"/>
                <a:gd name="T45" fmla="*/ 63 h 67"/>
                <a:gd name="T46" fmla="*/ 51 w 74"/>
                <a:gd name="T47" fmla="*/ 60 h 67"/>
                <a:gd name="T48" fmla="*/ 59 w 74"/>
                <a:gd name="T49" fmla="*/ 52 h 67"/>
                <a:gd name="T50" fmla="*/ 65 w 74"/>
                <a:gd name="T51" fmla="*/ 44 h 67"/>
                <a:gd name="T52" fmla="*/ 71 w 74"/>
                <a:gd name="T53" fmla="*/ 37 h 67"/>
                <a:gd name="T54" fmla="*/ 74 w 74"/>
                <a:gd name="T55" fmla="*/ 25 h 67"/>
                <a:gd name="T56" fmla="*/ 74 w 74"/>
                <a:gd name="T57" fmla="*/ 15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4"/>
                <a:gd name="T88" fmla="*/ 0 h 67"/>
                <a:gd name="T89" fmla="*/ 74 w 74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4" h="67">
                  <a:moveTo>
                    <a:pt x="74" y="15"/>
                  </a:moveTo>
                  <a:lnTo>
                    <a:pt x="74" y="8"/>
                  </a:lnTo>
                  <a:lnTo>
                    <a:pt x="72" y="2"/>
                  </a:lnTo>
                  <a:lnTo>
                    <a:pt x="71" y="0"/>
                  </a:lnTo>
                  <a:lnTo>
                    <a:pt x="72" y="8"/>
                  </a:lnTo>
                  <a:lnTo>
                    <a:pt x="72" y="15"/>
                  </a:lnTo>
                  <a:lnTo>
                    <a:pt x="71" y="25"/>
                  </a:lnTo>
                  <a:lnTo>
                    <a:pt x="69" y="35"/>
                  </a:lnTo>
                  <a:lnTo>
                    <a:pt x="63" y="44"/>
                  </a:lnTo>
                  <a:lnTo>
                    <a:pt x="57" y="52"/>
                  </a:lnTo>
                  <a:lnTo>
                    <a:pt x="49" y="58"/>
                  </a:lnTo>
                  <a:lnTo>
                    <a:pt x="42" y="62"/>
                  </a:lnTo>
                  <a:lnTo>
                    <a:pt x="32" y="65"/>
                  </a:lnTo>
                  <a:lnTo>
                    <a:pt x="21" y="65"/>
                  </a:lnTo>
                  <a:lnTo>
                    <a:pt x="11" y="65"/>
                  </a:lnTo>
                  <a:lnTo>
                    <a:pt x="0" y="62"/>
                  </a:lnTo>
                  <a:lnTo>
                    <a:pt x="0" y="63"/>
                  </a:lnTo>
                  <a:lnTo>
                    <a:pt x="1" y="63"/>
                  </a:lnTo>
                  <a:lnTo>
                    <a:pt x="11" y="67"/>
                  </a:lnTo>
                  <a:lnTo>
                    <a:pt x="21" y="67"/>
                  </a:lnTo>
                  <a:lnTo>
                    <a:pt x="32" y="67"/>
                  </a:lnTo>
                  <a:lnTo>
                    <a:pt x="42" y="63"/>
                  </a:lnTo>
                  <a:lnTo>
                    <a:pt x="51" y="60"/>
                  </a:lnTo>
                  <a:lnTo>
                    <a:pt x="59" y="52"/>
                  </a:lnTo>
                  <a:lnTo>
                    <a:pt x="65" y="44"/>
                  </a:lnTo>
                  <a:lnTo>
                    <a:pt x="71" y="37"/>
                  </a:lnTo>
                  <a:lnTo>
                    <a:pt x="74" y="25"/>
                  </a:lnTo>
                  <a:lnTo>
                    <a:pt x="74" y="15"/>
                  </a:lnTo>
                  <a:close/>
                </a:path>
              </a:pathLst>
            </a:custGeom>
            <a:solidFill>
              <a:srgbClr val="E05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60" name="Freeform 310">
              <a:extLst>
                <a:ext uri="{FF2B5EF4-FFF2-40B4-BE49-F238E27FC236}">
                  <a16:creationId xmlns:a16="http://schemas.microsoft.com/office/drawing/2014/main" id="{4952A196-6769-954C-F98C-E4782F583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461"/>
              <a:ext cx="72" cy="67"/>
            </a:xfrm>
            <a:custGeom>
              <a:avLst/>
              <a:gdLst>
                <a:gd name="T0" fmla="*/ 72 w 72"/>
                <a:gd name="T1" fmla="*/ 15 h 67"/>
                <a:gd name="T2" fmla="*/ 72 w 72"/>
                <a:gd name="T3" fmla="*/ 8 h 67"/>
                <a:gd name="T4" fmla="*/ 72 w 72"/>
                <a:gd name="T5" fmla="*/ 2 h 67"/>
                <a:gd name="T6" fmla="*/ 71 w 72"/>
                <a:gd name="T7" fmla="*/ 0 h 67"/>
                <a:gd name="T8" fmla="*/ 69 w 72"/>
                <a:gd name="T9" fmla="*/ 0 h 67"/>
                <a:gd name="T10" fmla="*/ 71 w 72"/>
                <a:gd name="T11" fmla="*/ 8 h 67"/>
                <a:gd name="T12" fmla="*/ 71 w 72"/>
                <a:gd name="T13" fmla="*/ 15 h 67"/>
                <a:gd name="T14" fmla="*/ 71 w 72"/>
                <a:gd name="T15" fmla="*/ 25 h 67"/>
                <a:gd name="T16" fmla="*/ 67 w 72"/>
                <a:gd name="T17" fmla="*/ 35 h 67"/>
                <a:gd name="T18" fmla="*/ 63 w 72"/>
                <a:gd name="T19" fmla="*/ 42 h 67"/>
                <a:gd name="T20" fmla="*/ 57 w 72"/>
                <a:gd name="T21" fmla="*/ 50 h 67"/>
                <a:gd name="T22" fmla="*/ 49 w 72"/>
                <a:gd name="T23" fmla="*/ 56 h 67"/>
                <a:gd name="T24" fmla="*/ 40 w 72"/>
                <a:gd name="T25" fmla="*/ 62 h 67"/>
                <a:gd name="T26" fmla="*/ 32 w 72"/>
                <a:gd name="T27" fmla="*/ 63 h 67"/>
                <a:gd name="T28" fmla="*/ 21 w 72"/>
                <a:gd name="T29" fmla="*/ 65 h 67"/>
                <a:gd name="T30" fmla="*/ 9 w 72"/>
                <a:gd name="T31" fmla="*/ 63 h 67"/>
                <a:gd name="T32" fmla="*/ 0 w 72"/>
                <a:gd name="T33" fmla="*/ 60 h 67"/>
                <a:gd name="T34" fmla="*/ 0 w 72"/>
                <a:gd name="T35" fmla="*/ 62 h 67"/>
                <a:gd name="T36" fmla="*/ 0 w 72"/>
                <a:gd name="T37" fmla="*/ 63 h 67"/>
                <a:gd name="T38" fmla="*/ 11 w 72"/>
                <a:gd name="T39" fmla="*/ 65 h 67"/>
                <a:gd name="T40" fmla="*/ 21 w 72"/>
                <a:gd name="T41" fmla="*/ 67 h 67"/>
                <a:gd name="T42" fmla="*/ 32 w 72"/>
                <a:gd name="T43" fmla="*/ 65 h 67"/>
                <a:gd name="T44" fmla="*/ 42 w 72"/>
                <a:gd name="T45" fmla="*/ 63 h 67"/>
                <a:gd name="T46" fmla="*/ 51 w 72"/>
                <a:gd name="T47" fmla="*/ 58 h 67"/>
                <a:gd name="T48" fmla="*/ 59 w 72"/>
                <a:gd name="T49" fmla="*/ 52 h 67"/>
                <a:gd name="T50" fmla="*/ 65 w 72"/>
                <a:gd name="T51" fmla="*/ 44 h 67"/>
                <a:gd name="T52" fmla="*/ 69 w 72"/>
                <a:gd name="T53" fmla="*/ 35 h 67"/>
                <a:gd name="T54" fmla="*/ 72 w 72"/>
                <a:gd name="T55" fmla="*/ 25 h 67"/>
                <a:gd name="T56" fmla="*/ 72 w 72"/>
                <a:gd name="T57" fmla="*/ 15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2"/>
                <a:gd name="T88" fmla="*/ 0 h 67"/>
                <a:gd name="T89" fmla="*/ 72 w 72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2" h="67">
                  <a:moveTo>
                    <a:pt x="72" y="15"/>
                  </a:moveTo>
                  <a:lnTo>
                    <a:pt x="72" y="8"/>
                  </a:lnTo>
                  <a:lnTo>
                    <a:pt x="72" y="2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71" y="8"/>
                  </a:lnTo>
                  <a:lnTo>
                    <a:pt x="71" y="15"/>
                  </a:lnTo>
                  <a:lnTo>
                    <a:pt x="71" y="25"/>
                  </a:lnTo>
                  <a:lnTo>
                    <a:pt x="67" y="35"/>
                  </a:lnTo>
                  <a:lnTo>
                    <a:pt x="63" y="42"/>
                  </a:lnTo>
                  <a:lnTo>
                    <a:pt x="57" y="50"/>
                  </a:lnTo>
                  <a:lnTo>
                    <a:pt x="49" y="56"/>
                  </a:lnTo>
                  <a:lnTo>
                    <a:pt x="40" y="62"/>
                  </a:lnTo>
                  <a:lnTo>
                    <a:pt x="32" y="63"/>
                  </a:lnTo>
                  <a:lnTo>
                    <a:pt x="21" y="65"/>
                  </a:lnTo>
                  <a:lnTo>
                    <a:pt x="9" y="63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3"/>
                  </a:lnTo>
                  <a:lnTo>
                    <a:pt x="11" y="65"/>
                  </a:lnTo>
                  <a:lnTo>
                    <a:pt x="21" y="67"/>
                  </a:lnTo>
                  <a:lnTo>
                    <a:pt x="32" y="65"/>
                  </a:lnTo>
                  <a:lnTo>
                    <a:pt x="42" y="63"/>
                  </a:lnTo>
                  <a:lnTo>
                    <a:pt x="51" y="58"/>
                  </a:lnTo>
                  <a:lnTo>
                    <a:pt x="59" y="52"/>
                  </a:lnTo>
                  <a:lnTo>
                    <a:pt x="65" y="44"/>
                  </a:lnTo>
                  <a:lnTo>
                    <a:pt x="69" y="35"/>
                  </a:lnTo>
                  <a:lnTo>
                    <a:pt x="72" y="25"/>
                  </a:lnTo>
                  <a:lnTo>
                    <a:pt x="72" y="15"/>
                  </a:lnTo>
                  <a:close/>
                </a:path>
              </a:pathLst>
            </a:custGeom>
            <a:solidFill>
              <a:srgbClr val="E15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61" name="Freeform 311">
              <a:extLst>
                <a:ext uri="{FF2B5EF4-FFF2-40B4-BE49-F238E27FC236}">
                  <a16:creationId xmlns:a16="http://schemas.microsoft.com/office/drawing/2014/main" id="{6ECD26D9-D12F-3D77-5678-CAAD9CDFA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459"/>
              <a:ext cx="72" cy="67"/>
            </a:xfrm>
            <a:custGeom>
              <a:avLst/>
              <a:gdLst>
                <a:gd name="T0" fmla="*/ 72 w 72"/>
                <a:gd name="T1" fmla="*/ 17 h 67"/>
                <a:gd name="T2" fmla="*/ 72 w 72"/>
                <a:gd name="T3" fmla="*/ 10 h 67"/>
                <a:gd name="T4" fmla="*/ 71 w 72"/>
                <a:gd name="T5" fmla="*/ 2 h 67"/>
                <a:gd name="T6" fmla="*/ 69 w 72"/>
                <a:gd name="T7" fmla="*/ 2 h 67"/>
                <a:gd name="T8" fmla="*/ 67 w 72"/>
                <a:gd name="T9" fmla="*/ 0 h 67"/>
                <a:gd name="T10" fmla="*/ 69 w 72"/>
                <a:gd name="T11" fmla="*/ 8 h 67"/>
                <a:gd name="T12" fmla="*/ 71 w 72"/>
                <a:gd name="T13" fmla="*/ 17 h 67"/>
                <a:gd name="T14" fmla="*/ 69 w 72"/>
                <a:gd name="T15" fmla="*/ 27 h 67"/>
                <a:gd name="T16" fmla="*/ 67 w 72"/>
                <a:gd name="T17" fmla="*/ 37 h 67"/>
                <a:gd name="T18" fmla="*/ 61 w 72"/>
                <a:gd name="T19" fmla="*/ 44 h 67"/>
                <a:gd name="T20" fmla="*/ 55 w 72"/>
                <a:gd name="T21" fmla="*/ 52 h 67"/>
                <a:gd name="T22" fmla="*/ 49 w 72"/>
                <a:gd name="T23" fmla="*/ 58 h 67"/>
                <a:gd name="T24" fmla="*/ 40 w 72"/>
                <a:gd name="T25" fmla="*/ 62 h 67"/>
                <a:gd name="T26" fmla="*/ 30 w 72"/>
                <a:gd name="T27" fmla="*/ 65 h 67"/>
                <a:gd name="T28" fmla="*/ 21 w 72"/>
                <a:gd name="T29" fmla="*/ 65 h 67"/>
                <a:gd name="T30" fmla="*/ 9 w 72"/>
                <a:gd name="T31" fmla="*/ 64 h 67"/>
                <a:gd name="T32" fmla="*/ 0 w 72"/>
                <a:gd name="T33" fmla="*/ 60 h 67"/>
                <a:gd name="T34" fmla="*/ 0 w 72"/>
                <a:gd name="T35" fmla="*/ 62 h 67"/>
                <a:gd name="T36" fmla="*/ 0 w 72"/>
                <a:gd name="T37" fmla="*/ 64 h 67"/>
                <a:gd name="T38" fmla="*/ 11 w 72"/>
                <a:gd name="T39" fmla="*/ 67 h 67"/>
                <a:gd name="T40" fmla="*/ 21 w 72"/>
                <a:gd name="T41" fmla="*/ 67 h 67"/>
                <a:gd name="T42" fmla="*/ 32 w 72"/>
                <a:gd name="T43" fmla="*/ 67 h 67"/>
                <a:gd name="T44" fmla="*/ 42 w 72"/>
                <a:gd name="T45" fmla="*/ 64 h 67"/>
                <a:gd name="T46" fmla="*/ 49 w 72"/>
                <a:gd name="T47" fmla="*/ 60 h 67"/>
                <a:gd name="T48" fmla="*/ 57 w 72"/>
                <a:gd name="T49" fmla="*/ 54 h 67"/>
                <a:gd name="T50" fmla="*/ 63 w 72"/>
                <a:gd name="T51" fmla="*/ 46 h 67"/>
                <a:gd name="T52" fmla="*/ 69 w 72"/>
                <a:gd name="T53" fmla="*/ 37 h 67"/>
                <a:gd name="T54" fmla="*/ 71 w 72"/>
                <a:gd name="T55" fmla="*/ 27 h 67"/>
                <a:gd name="T56" fmla="*/ 72 w 72"/>
                <a:gd name="T57" fmla="*/ 17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2"/>
                <a:gd name="T88" fmla="*/ 0 h 67"/>
                <a:gd name="T89" fmla="*/ 72 w 72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2" h="67">
                  <a:moveTo>
                    <a:pt x="72" y="17"/>
                  </a:moveTo>
                  <a:lnTo>
                    <a:pt x="72" y="10"/>
                  </a:lnTo>
                  <a:lnTo>
                    <a:pt x="71" y="2"/>
                  </a:lnTo>
                  <a:lnTo>
                    <a:pt x="69" y="2"/>
                  </a:lnTo>
                  <a:lnTo>
                    <a:pt x="67" y="0"/>
                  </a:lnTo>
                  <a:lnTo>
                    <a:pt x="69" y="8"/>
                  </a:lnTo>
                  <a:lnTo>
                    <a:pt x="71" y="17"/>
                  </a:lnTo>
                  <a:lnTo>
                    <a:pt x="69" y="27"/>
                  </a:lnTo>
                  <a:lnTo>
                    <a:pt x="67" y="37"/>
                  </a:lnTo>
                  <a:lnTo>
                    <a:pt x="61" y="44"/>
                  </a:lnTo>
                  <a:lnTo>
                    <a:pt x="55" y="52"/>
                  </a:lnTo>
                  <a:lnTo>
                    <a:pt x="49" y="58"/>
                  </a:lnTo>
                  <a:lnTo>
                    <a:pt x="40" y="62"/>
                  </a:lnTo>
                  <a:lnTo>
                    <a:pt x="30" y="65"/>
                  </a:lnTo>
                  <a:lnTo>
                    <a:pt x="21" y="65"/>
                  </a:lnTo>
                  <a:lnTo>
                    <a:pt x="9" y="64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1" y="67"/>
                  </a:lnTo>
                  <a:lnTo>
                    <a:pt x="21" y="67"/>
                  </a:lnTo>
                  <a:lnTo>
                    <a:pt x="32" y="67"/>
                  </a:lnTo>
                  <a:lnTo>
                    <a:pt x="42" y="64"/>
                  </a:lnTo>
                  <a:lnTo>
                    <a:pt x="49" y="60"/>
                  </a:lnTo>
                  <a:lnTo>
                    <a:pt x="57" y="54"/>
                  </a:lnTo>
                  <a:lnTo>
                    <a:pt x="63" y="46"/>
                  </a:lnTo>
                  <a:lnTo>
                    <a:pt x="69" y="37"/>
                  </a:lnTo>
                  <a:lnTo>
                    <a:pt x="71" y="27"/>
                  </a:lnTo>
                  <a:lnTo>
                    <a:pt x="72" y="17"/>
                  </a:lnTo>
                  <a:close/>
                </a:path>
              </a:pathLst>
            </a:custGeom>
            <a:solidFill>
              <a:srgbClr val="E15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62" name="Freeform 312">
              <a:extLst>
                <a:ext uri="{FF2B5EF4-FFF2-40B4-BE49-F238E27FC236}">
                  <a16:creationId xmlns:a16="http://schemas.microsoft.com/office/drawing/2014/main" id="{8F5B3AAF-901A-60E6-7B8E-5AD918E27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9"/>
              <a:ext cx="73" cy="67"/>
            </a:xfrm>
            <a:custGeom>
              <a:avLst/>
              <a:gdLst>
                <a:gd name="T0" fmla="*/ 73 w 73"/>
                <a:gd name="T1" fmla="*/ 17 h 67"/>
                <a:gd name="T2" fmla="*/ 73 w 73"/>
                <a:gd name="T3" fmla="*/ 10 h 67"/>
                <a:gd name="T4" fmla="*/ 71 w 73"/>
                <a:gd name="T5" fmla="*/ 2 h 67"/>
                <a:gd name="T6" fmla="*/ 69 w 73"/>
                <a:gd name="T7" fmla="*/ 0 h 67"/>
                <a:gd name="T8" fmla="*/ 67 w 73"/>
                <a:gd name="T9" fmla="*/ 0 h 67"/>
                <a:gd name="T10" fmla="*/ 71 w 73"/>
                <a:gd name="T11" fmla="*/ 8 h 67"/>
                <a:gd name="T12" fmla="*/ 71 w 73"/>
                <a:gd name="T13" fmla="*/ 17 h 67"/>
                <a:gd name="T14" fmla="*/ 71 w 73"/>
                <a:gd name="T15" fmla="*/ 27 h 67"/>
                <a:gd name="T16" fmla="*/ 67 w 73"/>
                <a:gd name="T17" fmla="*/ 35 h 67"/>
                <a:gd name="T18" fmla="*/ 63 w 73"/>
                <a:gd name="T19" fmla="*/ 44 h 67"/>
                <a:gd name="T20" fmla="*/ 57 w 73"/>
                <a:gd name="T21" fmla="*/ 50 h 67"/>
                <a:gd name="T22" fmla="*/ 49 w 73"/>
                <a:gd name="T23" fmla="*/ 56 h 67"/>
                <a:gd name="T24" fmla="*/ 42 w 73"/>
                <a:gd name="T25" fmla="*/ 62 h 67"/>
                <a:gd name="T26" fmla="*/ 32 w 73"/>
                <a:gd name="T27" fmla="*/ 64 h 67"/>
                <a:gd name="T28" fmla="*/ 23 w 73"/>
                <a:gd name="T29" fmla="*/ 64 h 67"/>
                <a:gd name="T30" fmla="*/ 11 w 73"/>
                <a:gd name="T31" fmla="*/ 64 h 67"/>
                <a:gd name="T32" fmla="*/ 0 w 73"/>
                <a:gd name="T33" fmla="*/ 58 h 67"/>
                <a:gd name="T34" fmla="*/ 2 w 73"/>
                <a:gd name="T35" fmla="*/ 60 h 67"/>
                <a:gd name="T36" fmla="*/ 2 w 73"/>
                <a:gd name="T37" fmla="*/ 62 h 67"/>
                <a:gd name="T38" fmla="*/ 11 w 73"/>
                <a:gd name="T39" fmla="*/ 65 h 67"/>
                <a:gd name="T40" fmla="*/ 23 w 73"/>
                <a:gd name="T41" fmla="*/ 67 h 67"/>
                <a:gd name="T42" fmla="*/ 34 w 73"/>
                <a:gd name="T43" fmla="*/ 65 h 67"/>
                <a:gd name="T44" fmla="*/ 42 w 73"/>
                <a:gd name="T45" fmla="*/ 64 h 67"/>
                <a:gd name="T46" fmla="*/ 51 w 73"/>
                <a:gd name="T47" fmla="*/ 58 h 67"/>
                <a:gd name="T48" fmla="*/ 59 w 73"/>
                <a:gd name="T49" fmla="*/ 52 h 67"/>
                <a:gd name="T50" fmla="*/ 65 w 73"/>
                <a:gd name="T51" fmla="*/ 44 h 67"/>
                <a:gd name="T52" fmla="*/ 69 w 73"/>
                <a:gd name="T53" fmla="*/ 37 h 67"/>
                <a:gd name="T54" fmla="*/ 73 w 73"/>
                <a:gd name="T55" fmla="*/ 27 h 67"/>
                <a:gd name="T56" fmla="*/ 73 w 73"/>
                <a:gd name="T57" fmla="*/ 17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3"/>
                <a:gd name="T88" fmla="*/ 0 h 67"/>
                <a:gd name="T89" fmla="*/ 73 w 73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3" h="67">
                  <a:moveTo>
                    <a:pt x="73" y="17"/>
                  </a:moveTo>
                  <a:lnTo>
                    <a:pt x="73" y="10"/>
                  </a:lnTo>
                  <a:lnTo>
                    <a:pt x="71" y="2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71" y="8"/>
                  </a:lnTo>
                  <a:lnTo>
                    <a:pt x="71" y="17"/>
                  </a:lnTo>
                  <a:lnTo>
                    <a:pt x="71" y="27"/>
                  </a:lnTo>
                  <a:lnTo>
                    <a:pt x="67" y="35"/>
                  </a:lnTo>
                  <a:lnTo>
                    <a:pt x="63" y="44"/>
                  </a:lnTo>
                  <a:lnTo>
                    <a:pt x="57" y="50"/>
                  </a:lnTo>
                  <a:lnTo>
                    <a:pt x="49" y="56"/>
                  </a:lnTo>
                  <a:lnTo>
                    <a:pt x="42" y="62"/>
                  </a:lnTo>
                  <a:lnTo>
                    <a:pt x="32" y="64"/>
                  </a:lnTo>
                  <a:lnTo>
                    <a:pt x="23" y="64"/>
                  </a:lnTo>
                  <a:lnTo>
                    <a:pt x="11" y="64"/>
                  </a:lnTo>
                  <a:lnTo>
                    <a:pt x="0" y="58"/>
                  </a:lnTo>
                  <a:lnTo>
                    <a:pt x="2" y="60"/>
                  </a:lnTo>
                  <a:lnTo>
                    <a:pt x="2" y="62"/>
                  </a:lnTo>
                  <a:lnTo>
                    <a:pt x="11" y="65"/>
                  </a:lnTo>
                  <a:lnTo>
                    <a:pt x="23" y="67"/>
                  </a:lnTo>
                  <a:lnTo>
                    <a:pt x="34" y="65"/>
                  </a:lnTo>
                  <a:lnTo>
                    <a:pt x="42" y="64"/>
                  </a:lnTo>
                  <a:lnTo>
                    <a:pt x="51" y="58"/>
                  </a:lnTo>
                  <a:lnTo>
                    <a:pt x="59" y="52"/>
                  </a:lnTo>
                  <a:lnTo>
                    <a:pt x="65" y="44"/>
                  </a:lnTo>
                  <a:lnTo>
                    <a:pt x="69" y="37"/>
                  </a:lnTo>
                  <a:lnTo>
                    <a:pt x="73" y="27"/>
                  </a:lnTo>
                  <a:lnTo>
                    <a:pt x="73" y="17"/>
                  </a:lnTo>
                  <a:close/>
                </a:path>
              </a:pathLst>
            </a:custGeom>
            <a:solidFill>
              <a:srgbClr val="E25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63" name="Freeform 313">
              <a:extLst>
                <a:ext uri="{FF2B5EF4-FFF2-40B4-BE49-F238E27FC236}">
                  <a16:creationId xmlns:a16="http://schemas.microsoft.com/office/drawing/2014/main" id="{B57B6FD1-04B8-2B1D-071B-90F8E3DE5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9"/>
              <a:ext cx="73" cy="65"/>
            </a:xfrm>
            <a:custGeom>
              <a:avLst/>
              <a:gdLst>
                <a:gd name="T0" fmla="*/ 73 w 73"/>
                <a:gd name="T1" fmla="*/ 17 h 65"/>
                <a:gd name="T2" fmla="*/ 71 w 73"/>
                <a:gd name="T3" fmla="*/ 8 h 65"/>
                <a:gd name="T4" fmla="*/ 69 w 73"/>
                <a:gd name="T5" fmla="*/ 0 h 65"/>
                <a:gd name="T6" fmla="*/ 67 w 73"/>
                <a:gd name="T7" fmla="*/ 0 h 65"/>
                <a:gd name="T8" fmla="*/ 67 w 73"/>
                <a:gd name="T9" fmla="*/ 0 h 65"/>
                <a:gd name="T10" fmla="*/ 69 w 73"/>
                <a:gd name="T11" fmla="*/ 8 h 65"/>
                <a:gd name="T12" fmla="*/ 69 w 73"/>
                <a:gd name="T13" fmla="*/ 17 h 65"/>
                <a:gd name="T14" fmla="*/ 69 w 73"/>
                <a:gd name="T15" fmla="*/ 27 h 65"/>
                <a:gd name="T16" fmla="*/ 67 w 73"/>
                <a:gd name="T17" fmla="*/ 35 h 65"/>
                <a:gd name="T18" fmla="*/ 61 w 73"/>
                <a:gd name="T19" fmla="*/ 42 h 65"/>
                <a:gd name="T20" fmla="*/ 55 w 73"/>
                <a:gd name="T21" fmla="*/ 50 h 65"/>
                <a:gd name="T22" fmla="*/ 49 w 73"/>
                <a:gd name="T23" fmla="*/ 56 h 65"/>
                <a:gd name="T24" fmla="*/ 42 w 73"/>
                <a:gd name="T25" fmla="*/ 60 h 65"/>
                <a:gd name="T26" fmla="*/ 32 w 73"/>
                <a:gd name="T27" fmla="*/ 62 h 65"/>
                <a:gd name="T28" fmla="*/ 23 w 73"/>
                <a:gd name="T29" fmla="*/ 64 h 65"/>
                <a:gd name="T30" fmla="*/ 11 w 73"/>
                <a:gd name="T31" fmla="*/ 62 h 65"/>
                <a:gd name="T32" fmla="*/ 0 w 73"/>
                <a:gd name="T33" fmla="*/ 58 h 65"/>
                <a:gd name="T34" fmla="*/ 0 w 73"/>
                <a:gd name="T35" fmla="*/ 58 h 65"/>
                <a:gd name="T36" fmla="*/ 2 w 73"/>
                <a:gd name="T37" fmla="*/ 60 h 65"/>
                <a:gd name="T38" fmla="*/ 11 w 73"/>
                <a:gd name="T39" fmla="*/ 64 h 65"/>
                <a:gd name="T40" fmla="*/ 23 w 73"/>
                <a:gd name="T41" fmla="*/ 65 h 65"/>
                <a:gd name="T42" fmla="*/ 32 w 73"/>
                <a:gd name="T43" fmla="*/ 65 h 65"/>
                <a:gd name="T44" fmla="*/ 42 w 73"/>
                <a:gd name="T45" fmla="*/ 62 h 65"/>
                <a:gd name="T46" fmla="*/ 51 w 73"/>
                <a:gd name="T47" fmla="*/ 58 h 65"/>
                <a:gd name="T48" fmla="*/ 57 w 73"/>
                <a:gd name="T49" fmla="*/ 52 h 65"/>
                <a:gd name="T50" fmla="*/ 63 w 73"/>
                <a:gd name="T51" fmla="*/ 44 h 65"/>
                <a:gd name="T52" fmla="*/ 69 w 73"/>
                <a:gd name="T53" fmla="*/ 37 h 65"/>
                <a:gd name="T54" fmla="*/ 71 w 73"/>
                <a:gd name="T55" fmla="*/ 27 h 65"/>
                <a:gd name="T56" fmla="*/ 73 w 73"/>
                <a:gd name="T57" fmla="*/ 17 h 6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3"/>
                <a:gd name="T88" fmla="*/ 0 h 65"/>
                <a:gd name="T89" fmla="*/ 73 w 73"/>
                <a:gd name="T90" fmla="*/ 65 h 6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3" h="65">
                  <a:moveTo>
                    <a:pt x="73" y="17"/>
                  </a:moveTo>
                  <a:lnTo>
                    <a:pt x="71" y="8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9" y="8"/>
                  </a:lnTo>
                  <a:lnTo>
                    <a:pt x="69" y="17"/>
                  </a:lnTo>
                  <a:lnTo>
                    <a:pt x="69" y="27"/>
                  </a:lnTo>
                  <a:lnTo>
                    <a:pt x="67" y="35"/>
                  </a:lnTo>
                  <a:lnTo>
                    <a:pt x="61" y="42"/>
                  </a:lnTo>
                  <a:lnTo>
                    <a:pt x="55" y="50"/>
                  </a:lnTo>
                  <a:lnTo>
                    <a:pt x="49" y="56"/>
                  </a:lnTo>
                  <a:lnTo>
                    <a:pt x="42" y="60"/>
                  </a:lnTo>
                  <a:lnTo>
                    <a:pt x="32" y="62"/>
                  </a:lnTo>
                  <a:lnTo>
                    <a:pt x="23" y="64"/>
                  </a:lnTo>
                  <a:lnTo>
                    <a:pt x="11" y="62"/>
                  </a:lnTo>
                  <a:lnTo>
                    <a:pt x="0" y="58"/>
                  </a:lnTo>
                  <a:lnTo>
                    <a:pt x="2" y="60"/>
                  </a:lnTo>
                  <a:lnTo>
                    <a:pt x="11" y="64"/>
                  </a:lnTo>
                  <a:lnTo>
                    <a:pt x="23" y="65"/>
                  </a:lnTo>
                  <a:lnTo>
                    <a:pt x="32" y="65"/>
                  </a:lnTo>
                  <a:lnTo>
                    <a:pt x="42" y="62"/>
                  </a:lnTo>
                  <a:lnTo>
                    <a:pt x="51" y="58"/>
                  </a:lnTo>
                  <a:lnTo>
                    <a:pt x="57" y="52"/>
                  </a:lnTo>
                  <a:lnTo>
                    <a:pt x="63" y="44"/>
                  </a:lnTo>
                  <a:lnTo>
                    <a:pt x="69" y="37"/>
                  </a:lnTo>
                  <a:lnTo>
                    <a:pt x="71" y="27"/>
                  </a:lnTo>
                  <a:lnTo>
                    <a:pt x="73" y="17"/>
                  </a:lnTo>
                  <a:close/>
                </a:path>
              </a:pathLst>
            </a:custGeom>
            <a:solidFill>
              <a:srgbClr val="E35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64" name="Freeform 314">
              <a:extLst>
                <a:ext uri="{FF2B5EF4-FFF2-40B4-BE49-F238E27FC236}">
                  <a16:creationId xmlns:a16="http://schemas.microsoft.com/office/drawing/2014/main" id="{6AB9D23B-FCB4-EE62-2E24-ECFDBE4F2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7"/>
              <a:ext cx="71" cy="66"/>
            </a:xfrm>
            <a:custGeom>
              <a:avLst/>
              <a:gdLst>
                <a:gd name="T0" fmla="*/ 71 w 71"/>
                <a:gd name="T1" fmla="*/ 19 h 66"/>
                <a:gd name="T2" fmla="*/ 71 w 71"/>
                <a:gd name="T3" fmla="*/ 10 h 66"/>
                <a:gd name="T4" fmla="*/ 67 w 71"/>
                <a:gd name="T5" fmla="*/ 2 h 66"/>
                <a:gd name="T6" fmla="*/ 67 w 71"/>
                <a:gd name="T7" fmla="*/ 2 h 66"/>
                <a:gd name="T8" fmla="*/ 65 w 71"/>
                <a:gd name="T9" fmla="*/ 0 h 66"/>
                <a:gd name="T10" fmla="*/ 67 w 71"/>
                <a:gd name="T11" fmla="*/ 10 h 66"/>
                <a:gd name="T12" fmla="*/ 69 w 71"/>
                <a:gd name="T13" fmla="*/ 19 h 66"/>
                <a:gd name="T14" fmla="*/ 67 w 71"/>
                <a:gd name="T15" fmla="*/ 29 h 66"/>
                <a:gd name="T16" fmla="*/ 65 w 71"/>
                <a:gd name="T17" fmla="*/ 37 h 66"/>
                <a:gd name="T18" fmla="*/ 61 w 71"/>
                <a:gd name="T19" fmla="*/ 44 h 66"/>
                <a:gd name="T20" fmla="*/ 55 w 71"/>
                <a:gd name="T21" fmla="*/ 50 h 66"/>
                <a:gd name="T22" fmla="*/ 49 w 71"/>
                <a:gd name="T23" fmla="*/ 56 h 66"/>
                <a:gd name="T24" fmla="*/ 42 w 71"/>
                <a:gd name="T25" fmla="*/ 60 h 66"/>
                <a:gd name="T26" fmla="*/ 32 w 71"/>
                <a:gd name="T27" fmla="*/ 64 h 66"/>
                <a:gd name="T28" fmla="*/ 23 w 71"/>
                <a:gd name="T29" fmla="*/ 64 h 66"/>
                <a:gd name="T30" fmla="*/ 11 w 71"/>
                <a:gd name="T31" fmla="*/ 62 h 66"/>
                <a:gd name="T32" fmla="*/ 0 w 71"/>
                <a:gd name="T33" fmla="*/ 58 h 66"/>
                <a:gd name="T34" fmla="*/ 0 w 71"/>
                <a:gd name="T35" fmla="*/ 60 h 66"/>
                <a:gd name="T36" fmla="*/ 0 w 71"/>
                <a:gd name="T37" fmla="*/ 60 h 66"/>
                <a:gd name="T38" fmla="*/ 11 w 71"/>
                <a:gd name="T39" fmla="*/ 66 h 66"/>
                <a:gd name="T40" fmla="*/ 23 w 71"/>
                <a:gd name="T41" fmla="*/ 66 h 66"/>
                <a:gd name="T42" fmla="*/ 32 w 71"/>
                <a:gd name="T43" fmla="*/ 66 h 66"/>
                <a:gd name="T44" fmla="*/ 42 w 71"/>
                <a:gd name="T45" fmla="*/ 64 h 66"/>
                <a:gd name="T46" fmla="*/ 49 w 71"/>
                <a:gd name="T47" fmla="*/ 58 h 66"/>
                <a:gd name="T48" fmla="*/ 57 w 71"/>
                <a:gd name="T49" fmla="*/ 52 h 66"/>
                <a:gd name="T50" fmla="*/ 63 w 71"/>
                <a:gd name="T51" fmla="*/ 46 h 66"/>
                <a:gd name="T52" fmla="*/ 67 w 71"/>
                <a:gd name="T53" fmla="*/ 37 h 66"/>
                <a:gd name="T54" fmla="*/ 71 w 71"/>
                <a:gd name="T55" fmla="*/ 29 h 66"/>
                <a:gd name="T56" fmla="*/ 71 w 71"/>
                <a:gd name="T57" fmla="*/ 19 h 6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1"/>
                <a:gd name="T88" fmla="*/ 0 h 66"/>
                <a:gd name="T89" fmla="*/ 71 w 71"/>
                <a:gd name="T90" fmla="*/ 66 h 6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1" h="66">
                  <a:moveTo>
                    <a:pt x="71" y="19"/>
                  </a:moveTo>
                  <a:lnTo>
                    <a:pt x="71" y="10"/>
                  </a:lnTo>
                  <a:lnTo>
                    <a:pt x="67" y="2"/>
                  </a:lnTo>
                  <a:lnTo>
                    <a:pt x="65" y="0"/>
                  </a:lnTo>
                  <a:lnTo>
                    <a:pt x="67" y="10"/>
                  </a:lnTo>
                  <a:lnTo>
                    <a:pt x="69" y="19"/>
                  </a:lnTo>
                  <a:lnTo>
                    <a:pt x="67" y="29"/>
                  </a:lnTo>
                  <a:lnTo>
                    <a:pt x="65" y="37"/>
                  </a:lnTo>
                  <a:lnTo>
                    <a:pt x="61" y="44"/>
                  </a:lnTo>
                  <a:lnTo>
                    <a:pt x="55" y="50"/>
                  </a:lnTo>
                  <a:lnTo>
                    <a:pt x="49" y="56"/>
                  </a:lnTo>
                  <a:lnTo>
                    <a:pt x="42" y="60"/>
                  </a:lnTo>
                  <a:lnTo>
                    <a:pt x="32" y="64"/>
                  </a:lnTo>
                  <a:lnTo>
                    <a:pt x="23" y="64"/>
                  </a:lnTo>
                  <a:lnTo>
                    <a:pt x="11" y="62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1" y="66"/>
                  </a:lnTo>
                  <a:lnTo>
                    <a:pt x="23" y="66"/>
                  </a:lnTo>
                  <a:lnTo>
                    <a:pt x="32" y="66"/>
                  </a:lnTo>
                  <a:lnTo>
                    <a:pt x="42" y="64"/>
                  </a:lnTo>
                  <a:lnTo>
                    <a:pt x="49" y="58"/>
                  </a:lnTo>
                  <a:lnTo>
                    <a:pt x="57" y="52"/>
                  </a:lnTo>
                  <a:lnTo>
                    <a:pt x="63" y="46"/>
                  </a:lnTo>
                  <a:lnTo>
                    <a:pt x="67" y="37"/>
                  </a:lnTo>
                  <a:lnTo>
                    <a:pt x="71" y="29"/>
                  </a:lnTo>
                  <a:lnTo>
                    <a:pt x="71" y="19"/>
                  </a:lnTo>
                  <a:close/>
                </a:path>
              </a:pathLst>
            </a:custGeom>
            <a:solidFill>
              <a:srgbClr val="E36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65" name="Freeform 315">
              <a:extLst>
                <a:ext uri="{FF2B5EF4-FFF2-40B4-BE49-F238E27FC236}">
                  <a16:creationId xmlns:a16="http://schemas.microsoft.com/office/drawing/2014/main" id="{04855FE6-9242-3CFC-4862-035A79BDA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7"/>
              <a:ext cx="69" cy="66"/>
            </a:xfrm>
            <a:custGeom>
              <a:avLst/>
              <a:gdLst>
                <a:gd name="T0" fmla="*/ 69 w 69"/>
                <a:gd name="T1" fmla="*/ 19 h 66"/>
                <a:gd name="T2" fmla="*/ 69 w 69"/>
                <a:gd name="T3" fmla="*/ 10 h 66"/>
                <a:gd name="T4" fmla="*/ 67 w 69"/>
                <a:gd name="T5" fmla="*/ 2 h 66"/>
                <a:gd name="T6" fmla="*/ 65 w 69"/>
                <a:gd name="T7" fmla="*/ 0 h 66"/>
                <a:gd name="T8" fmla="*/ 63 w 69"/>
                <a:gd name="T9" fmla="*/ 0 h 66"/>
                <a:gd name="T10" fmla="*/ 67 w 69"/>
                <a:gd name="T11" fmla="*/ 10 h 66"/>
                <a:gd name="T12" fmla="*/ 67 w 69"/>
                <a:gd name="T13" fmla="*/ 19 h 66"/>
                <a:gd name="T14" fmla="*/ 67 w 69"/>
                <a:gd name="T15" fmla="*/ 27 h 66"/>
                <a:gd name="T16" fmla="*/ 63 w 69"/>
                <a:gd name="T17" fmla="*/ 37 h 66"/>
                <a:gd name="T18" fmla="*/ 59 w 69"/>
                <a:gd name="T19" fmla="*/ 44 h 66"/>
                <a:gd name="T20" fmla="*/ 55 w 69"/>
                <a:gd name="T21" fmla="*/ 50 h 66"/>
                <a:gd name="T22" fmla="*/ 48 w 69"/>
                <a:gd name="T23" fmla="*/ 56 h 66"/>
                <a:gd name="T24" fmla="*/ 40 w 69"/>
                <a:gd name="T25" fmla="*/ 60 h 66"/>
                <a:gd name="T26" fmla="*/ 32 w 69"/>
                <a:gd name="T27" fmla="*/ 62 h 66"/>
                <a:gd name="T28" fmla="*/ 23 w 69"/>
                <a:gd name="T29" fmla="*/ 64 h 66"/>
                <a:gd name="T30" fmla="*/ 11 w 69"/>
                <a:gd name="T31" fmla="*/ 62 h 66"/>
                <a:gd name="T32" fmla="*/ 0 w 69"/>
                <a:gd name="T33" fmla="*/ 56 h 66"/>
                <a:gd name="T34" fmla="*/ 0 w 69"/>
                <a:gd name="T35" fmla="*/ 58 h 66"/>
                <a:gd name="T36" fmla="*/ 0 w 69"/>
                <a:gd name="T37" fmla="*/ 60 h 66"/>
                <a:gd name="T38" fmla="*/ 11 w 69"/>
                <a:gd name="T39" fmla="*/ 64 h 66"/>
                <a:gd name="T40" fmla="*/ 23 w 69"/>
                <a:gd name="T41" fmla="*/ 66 h 66"/>
                <a:gd name="T42" fmla="*/ 32 w 69"/>
                <a:gd name="T43" fmla="*/ 64 h 66"/>
                <a:gd name="T44" fmla="*/ 42 w 69"/>
                <a:gd name="T45" fmla="*/ 62 h 66"/>
                <a:gd name="T46" fmla="*/ 49 w 69"/>
                <a:gd name="T47" fmla="*/ 58 h 66"/>
                <a:gd name="T48" fmla="*/ 55 w 69"/>
                <a:gd name="T49" fmla="*/ 52 h 66"/>
                <a:gd name="T50" fmla="*/ 61 w 69"/>
                <a:gd name="T51" fmla="*/ 44 h 66"/>
                <a:gd name="T52" fmla="*/ 67 w 69"/>
                <a:gd name="T53" fmla="*/ 37 h 66"/>
                <a:gd name="T54" fmla="*/ 69 w 69"/>
                <a:gd name="T55" fmla="*/ 29 h 66"/>
                <a:gd name="T56" fmla="*/ 69 w 69"/>
                <a:gd name="T57" fmla="*/ 19 h 6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9"/>
                <a:gd name="T88" fmla="*/ 0 h 66"/>
                <a:gd name="T89" fmla="*/ 69 w 69"/>
                <a:gd name="T90" fmla="*/ 66 h 6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9" h="66">
                  <a:moveTo>
                    <a:pt x="69" y="19"/>
                  </a:moveTo>
                  <a:lnTo>
                    <a:pt x="69" y="10"/>
                  </a:lnTo>
                  <a:lnTo>
                    <a:pt x="67" y="2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7" y="10"/>
                  </a:lnTo>
                  <a:lnTo>
                    <a:pt x="67" y="19"/>
                  </a:lnTo>
                  <a:lnTo>
                    <a:pt x="67" y="27"/>
                  </a:lnTo>
                  <a:lnTo>
                    <a:pt x="63" y="37"/>
                  </a:lnTo>
                  <a:lnTo>
                    <a:pt x="59" y="44"/>
                  </a:lnTo>
                  <a:lnTo>
                    <a:pt x="55" y="50"/>
                  </a:lnTo>
                  <a:lnTo>
                    <a:pt x="48" y="56"/>
                  </a:lnTo>
                  <a:lnTo>
                    <a:pt x="40" y="60"/>
                  </a:lnTo>
                  <a:lnTo>
                    <a:pt x="32" y="62"/>
                  </a:lnTo>
                  <a:lnTo>
                    <a:pt x="23" y="64"/>
                  </a:lnTo>
                  <a:lnTo>
                    <a:pt x="11" y="62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1" y="64"/>
                  </a:lnTo>
                  <a:lnTo>
                    <a:pt x="23" y="66"/>
                  </a:lnTo>
                  <a:lnTo>
                    <a:pt x="32" y="64"/>
                  </a:lnTo>
                  <a:lnTo>
                    <a:pt x="42" y="62"/>
                  </a:lnTo>
                  <a:lnTo>
                    <a:pt x="49" y="58"/>
                  </a:lnTo>
                  <a:lnTo>
                    <a:pt x="55" y="52"/>
                  </a:lnTo>
                  <a:lnTo>
                    <a:pt x="61" y="44"/>
                  </a:lnTo>
                  <a:lnTo>
                    <a:pt x="67" y="37"/>
                  </a:lnTo>
                  <a:lnTo>
                    <a:pt x="69" y="29"/>
                  </a:lnTo>
                  <a:lnTo>
                    <a:pt x="69" y="19"/>
                  </a:lnTo>
                  <a:close/>
                </a:path>
              </a:pathLst>
            </a:custGeom>
            <a:solidFill>
              <a:srgbClr val="E46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66" name="Freeform 316">
              <a:extLst>
                <a:ext uri="{FF2B5EF4-FFF2-40B4-BE49-F238E27FC236}">
                  <a16:creationId xmlns:a16="http://schemas.microsoft.com/office/drawing/2014/main" id="{91F1D1D1-61C4-FCD9-5943-6364297AC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7"/>
              <a:ext cx="69" cy="64"/>
            </a:xfrm>
            <a:custGeom>
              <a:avLst/>
              <a:gdLst>
                <a:gd name="T0" fmla="*/ 69 w 69"/>
                <a:gd name="T1" fmla="*/ 19 h 64"/>
                <a:gd name="T2" fmla="*/ 67 w 69"/>
                <a:gd name="T3" fmla="*/ 10 h 64"/>
                <a:gd name="T4" fmla="*/ 65 w 69"/>
                <a:gd name="T5" fmla="*/ 0 h 64"/>
                <a:gd name="T6" fmla="*/ 63 w 69"/>
                <a:gd name="T7" fmla="*/ 0 h 64"/>
                <a:gd name="T8" fmla="*/ 61 w 69"/>
                <a:gd name="T9" fmla="*/ 0 h 64"/>
                <a:gd name="T10" fmla="*/ 65 w 69"/>
                <a:gd name="T11" fmla="*/ 10 h 64"/>
                <a:gd name="T12" fmla="*/ 67 w 69"/>
                <a:gd name="T13" fmla="*/ 19 h 64"/>
                <a:gd name="T14" fmla="*/ 65 w 69"/>
                <a:gd name="T15" fmla="*/ 27 h 64"/>
                <a:gd name="T16" fmla="*/ 63 w 69"/>
                <a:gd name="T17" fmla="*/ 35 h 64"/>
                <a:gd name="T18" fmla="*/ 59 w 69"/>
                <a:gd name="T19" fmla="*/ 42 h 64"/>
                <a:gd name="T20" fmla="*/ 53 w 69"/>
                <a:gd name="T21" fmla="*/ 50 h 64"/>
                <a:gd name="T22" fmla="*/ 48 w 69"/>
                <a:gd name="T23" fmla="*/ 54 h 64"/>
                <a:gd name="T24" fmla="*/ 40 w 69"/>
                <a:gd name="T25" fmla="*/ 58 h 64"/>
                <a:gd name="T26" fmla="*/ 32 w 69"/>
                <a:gd name="T27" fmla="*/ 62 h 64"/>
                <a:gd name="T28" fmla="*/ 23 w 69"/>
                <a:gd name="T29" fmla="*/ 62 h 64"/>
                <a:gd name="T30" fmla="*/ 17 w 69"/>
                <a:gd name="T31" fmla="*/ 62 h 64"/>
                <a:gd name="T32" fmla="*/ 11 w 69"/>
                <a:gd name="T33" fmla="*/ 60 h 64"/>
                <a:gd name="T34" fmla="*/ 5 w 69"/>
                <a:gd name="T35" fmla="*/ 58 h 64"/>
                <a:gd name="T36" fmla="*/ 0 w 69"/>
                <a:gd name="T37" fmla="*/ 54 h 64"/>
                <a:gd name="T38" fmla="*/ 0 w 69"/>
                <a:gd name="T39" fmla="*/ 56 h 64"/>
                <a:gd name="T40" fmla="*/ 0 w 69"/>
                <a:gd name="T41" fmla="*/ 58 h 64"/>
                <a:gd name="T42" fmla="*/ 11 w 69"/>
                <a:gd name="T43" fmla="*/ 62 h 64"/>
                <a:gd name="T44" fmla="*/ 23 w 69"/>
                <a:gd name="T45" fmla="*/ 64 h 64"/>
                <a:gd name="T46" fmla="*/ 32 w 69"/>
                <a:gd name="T47" fmla="*/ 64 h 64"/>
                <a:gd name="T48" fmla="*/ 42 w 69"/>
                <a:gd name="T49" fmla="*/ 60 h 64"/>
                <a:gd name="T50" fmla="*/ 49 w 69"/>
                <a:gd name="T51" fmla="*/ 56 h 64"/>
                <a:gd name="T52" fmla="*/ 55 w 69"/>
                <a:gd name="T53" fmla="*/ 50 h 64"/>
                <a:gd name="T54" fmla="*/ 61 w 69"/>
                <a:gd name="T55" fmla="*/ 44 h 64"/>
                <a:gd name="T56" fmla="*/ 65 w 69"/>
                <a:gd name="T57" fmla="*/ 37 h 64"/>
                <a:gd name="T58" fmla="*/ 67 w 69"/>
                <a:gd name="T59" fmla="*/ 29 h 64"/>
                <a:gd name="T60" fmla="*/ 69 w 69"/>
                <a:gd name="T61" fmla="*/ 19 h 6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9"/>
                <a:gd name="T94" fmla="*/ 0 h 64"/>
                <a:gd name="T95" fmla="*/ 69 w 69"/>
                <a:gd name="T96" fmla="*/ 64 h 6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9" h="64">
                  <a:moveTo>
                    <a:pt x="69" y="19"/>
                  </a:moveTo>
                  <a:lnTo>
                    <a:pt x="67" y="10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5" y="10"/>
                  </a:lnTo>
                  <a:lnTo>
                    <a:pt x="67" y="19"/>
                  </a:lnTo>
                  <a:lnTo>
                    <a:pt x="65" y="27"/>
                  </a:lnTo>
                  <a:lnTo>
                    <a:pt x="63" y="35"/>
                  </a:lnTo>
                  <a:lnTo>
                    <a:pt x="59" y="42"/>
                  </a:lnTo>
                  <a:lnTo>
                    <a:pt x="53" y="50"/>
                  </a:lnTo>
                  <a:lnTo>
                    <a:pt x="48" y="54"/>
                  </a:lnTo>
                  <a:lnTo>
                    <a:pt x="40" y="58"/>
                  </a:lnTo>
                  <a:lnTo>
                    <a:pt x="32" y="62"/>
                  </a:lnTo>
                  <a:lnTo>
                    <a:pt x="23" y="62"/>
                  </a:lnTo>
                  <a:lnTo>
                    <a:pt x="17" y="62"/>
                  </a:lnTo>
                  <a:lnTo>
                    <a:pt x="11" y="60"/>
                  </a:lnTo>
                  <a:lnTo>
                    <a:pt x="5" y="58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11" y="62"/>
                  </a:lnTo>
                  <a:lnTo>
                    <a:pt x="23" y="64"/>
                  </a:lnTo>
                  <a:lnTo>
                    <a:pt x="32" y="64"/>
                  </a:lnTo>
                  <a:lnTo>
                    <a:pt x="42" y="60"/>
                  </a:lnTo>
                  <a:lnTo>
                    <a:pt x="49" y="56"/>
                  </a:lnTo>
                  <a:lnTo>
                    <a:pt x="55" y="50"/>
                  </a:lnTo>
                  <a:lnTo>
                    <a:pt x="61" y="44"/>
                  </a:lnTo>
                  <a:lnTo>
                    <a:pt x="65" y="37"/>
                  </a:lnTo>
                  <a:lnTo>
                    <a:pt x="67" y="29"/>
                  </a:lnTo>
                  <a:lnTo>
                    <a:pt x="69" y="19"/>
                  </a:lnTo>
                  <a:close/>
                </a:path>
              </a:pathLst>
            </a:custGeom>
            <a:solidFill>
              <a:srgbClr val="E56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67" name="Freeform 317">
              <a:extLst>
                <a:ext uri="{FF2B5EF4-FFF2-40B4-BE49-F238E27FC236}">
                  <a16:creationId xmlns:a16="http://schemas.microsoft.com/office/drawing/2014/main" id="{5BE74E40-D6E2-456F-7136-2D8395771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7"/>
              <a:ext cx="67" cy="64"/>
            </a:xfrm>
            <a:custGeom>
              <a:avLst/>
              <a:gdLst>
                <a:gd name="T0" fmla="*/ 67 w 67"/>
                <a:gd name="T1" fmla="*/ 19 h 64"/>
                <a:gd name="T2" fmla="*/ 67 w 67"/>
                <a:gd name="T3" fmla="*/ 10 h 64"/>
                <a:gd name="T4" fmla="*/ 63 w 67"/>
                <a:gd name="T5" fmla="*/ 0 h 64"/>
                <a:gd name="T6" fmla="*/ 61 w 67"/>
                <a:gd name="T7" fmla="*/ 0 h 64"/>
                <a:gd name="T8" fmla="*/ 61 w 67"/>
                <a:gd name="T9" fmla="*/ 0 h 64"/>
                <a:gd name="T10" fmla="*/ 63 w 67"/>
                <a:gd name="T11" fmla="*/ 10 h 64"/>
                <a:gd name="T12" fmla="*/ 65 w 67"/>
                <a:gd name="T13" fmla="*/ 19 h 64"/>
                <a:gd name="T14" fmla="*/ 65 w 67"/>
                <a:gd name="T15" fmla="*/ 27 h 64"/>
                <a:gd name="T16" fmla="*/ 61 w 67"/>
                <a:gd name="T17" fmla="*/ 35 h 64"/>
                <a:gd name="T18" fmla="*/ 57 w 67"/>
                <a:gd name="T19" fmla="*/ 42 h 64"/>
                <a:gd name="T20" fmla="*/ 53 w 67"/>
                <a:gd name="T21" fmla="*/ 48 h 64"/>
                <a:gd name="T22" fmla="*/ 46 w 67"/>
                <a:gd name="T23" fmla="*/ 54 h 64"/>
                <a:gd name="T24" fmla="*/ 40 w 67"/>
                <a:gd name="T25" fmla="*/ 58 h 64"/>
                <a:gd name="T26" fmla="*/ 32 w 67"/>
                <a:gd name="T27" fmla="*/ 60 h 64"/>
                <a:gd name="T28" fmla="*/ 23 w 67"/>
                <a:gd name="T29" fmla="*/ 60 h 64"/>
                <a:gd name="T30" fmla="*/ 17 w 67"/>
                <a:gd name="T31" fmla="*/ 60 h 64"/>
                <a:gd name="T32" fmla="*/ 11 w 67"/>
                <a:gd name="T33" fmla="*/ 58 h 64"/>
                <a:gd name="T34" fmla="*/ 3 w 67"/>
                <a:gd name="T35" fmla="*/ 56 h 64"/>
                <a:gd name="T36" fmla="*/ 0 w 67"/>
                <a:gd name="T37" fmla="*/ 52 h 64"/>
                <a:gd name="T38" fmla="*/ 0 w 67"/>
                <a:gd name="T39" fmla="*/ 54 h 64"/>
                <a:gd name="T40" fmla="*/ 0 w 67"/>
                <a:gd name="T41" fmla="*/ 56 h 64"/>
                <a:gd name="T42" fmla="*/ 11 w 67"/>
                <a:gd name="T43" fmla="*/ 62 h 64"/>
                <a:gd name="T44" fmla="*/ 23 w 67"/>
                <a:gd name="T45" fmla="*/ 64 h 64"/>
                <a:gd name="T46" fmla="*/ 32 w 67"/>
                <a:gd name="T47" fmla="*/ 62 h 64"/>
                <a:gd name="T48" fmla="*/ 40 w 67"/>
                <a:gd name="T49" fmla="*/ 60 h 64"/>
                <a:gd name="T50" fmla="*/ 48 w 67"/>
                <a:gd name="T51" fmla="*/ 56 h 64"/>
                <a:gd name="T52" fmla="*/ 55 w 67"/>
                <a:gd name="T53" fmla="*/ 50 h 64"/>
                <a:gd name="T54" fmla="*/ 59 w 67"/>
                <a:gd name="T55" fmla="*/ 44 h 64"/>
                <a:gd name="T56" fmla="*/ 63 w 67"/>
                <a:gd name="T57" fmla="*/ 37 h 64"/>
                <a:gd name="T58" fmla="*/ 67 w 67"/>
                <a:gd name="T59" fmla="*/ 27 h 64"/>
                <a:gd name="T60" fmla="*/ 67 w 67"/>
                <a:gd name="T61" fmla="*/ 19 h 6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7"/>
                <a:gd name="T94" fmla="*/ 0 h 64"/>
                <a:gd name="T95" fmla="*/ 67 w 67"/>
                <a:gd name="T96" fmla="*/ 64 h 6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7" h="64">
                  <a:moveTo>
                    <a:pt x="67" y="19"/>
                  </a:moveTo>
                  <a:lnTo>
                    <a:pt x="67" y="1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3" y="10"/>
                  </a:lnTo>
                  <a:lnTo>
                    <a:pt x="65" y="19"/>
                  </a:lnTo>
                  <a:lnTo>
                    <a:pt x="65" y="27"/>
                  </a:lnTo>
                  <a:lnTo>
                    <a:pt x="61" y="35"/>
                  </a:lnTo>
                  <a:lnTo>
                    <a:pt x="57" y="42"/>
                  </a:lnTo>
                  <a:lnTo>
                    <a:pt x="53" y="48"/>
                  </a:lnTo>
                  <a:lnTo>
                    <a:pt x="46" y="54"/>
                  </a:lnTo>
                  <a:lnTo>
                    <a:pt x="40" y="58"/>
                  </a:lnTo>
                  <a:lnTo>
                    <a:pt x="32" y="60"/>
                  </a:lnTo>
                  <a:lnTo>
                    <a:pt x="23" y="60"/>
                  </a:lnTo>
                  <a:lnTo>
                    <a:pt x="17" y="60"/>
                  </a:lnTo>
                  <a:lnTo>
                    <a:pt x="11" y="58"/>
                  </a:lnTo>
                  <a:lnTo>
                    <a:pt x="3" y="56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11" y="62"/>
                  </a:lnTo>
                  <a:lnTo>
                    <a:pt x="23" y="64"/>
                  </a:lnTo>
                  <a:lnTo>
                    <a:pt x="32" y="62"/>
                  </a:lnTo>
                  <a:lnTo>
                    <a:pt x="40" y="60"/>
                  </a:lnTo>
                  <a:lnTo>
                    <a:pt x="48" y="56"/>
                  </a:lnTo>
                  <a:lnTo>
                    <a:pt x="55" y="50"/>
                  </a:lnTo>
                  <a:lnTo>
                    <a:pt x="59" y="44"/>
                  </a:lnTo>
                  <a:lnTo>
                    <a:pt x="63" y="37"/>
                  </a:lnTo>
                  <a:lnTo>
                    <a:pt x="67" y="27"/>
                  </a:lnTo>
                  <a:lnTo>
                    <a:pt x="67" y="19"/>
                  </a:lnTo>
                  <a:close/>
                </a:path>
              </a:pathLst>
            </a:custGeom>
            <a:solidFill>
              <a:srgbClr val="E56C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68" name="Freeform 318">
              <a:extLst>
                <a:ext uri="{FF2B5EF4-FFF2-40B4-BE49-F238E27FC236}">
                  <a16:creationId xmlns:a16="http://schemas.microsoft.com/office/drawing/2014/main" id="{3A8790CC-B8F2-BC5D-9271-C385578B2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7"/>
              <a:ext cx="67" cy="62"/>
            </a:xfrm>
            <a:custGeom>
              <a:avLst/>
              <a:gdLst>
                <a:gd name="T0" fmla="*/ 67 w 67"/>
                <a:gd name="T1" fmla="*/ 19 h 62"/>
                <a:gd name="T2" fmla="*/ 65 w 67"/>
                <a:gd name="T3" fmla="*/ 10 h 62"/>
                <a:gd name="T4" fmla="*/ 61 w 67"/>
                <a:gd name="T5" fmla="*/ 0 h 62"/>
                <a:gd name="T6" fmla="*/ 61 w 67"/>
                <a:gd name="T7" fmla="*/ 0 h 62"/>
                <a:gd name="T8" fmla="*/ 59 w 67"/>
                <a:gd name="T9" fmla="*/ 0 h 62"/>
                <a:gd name="T10" fmla="*/ 63 w 67"/>
                <a:gd name="T11" fmla="*/ 8 h 62"/>
                <a:gd name="T12" fmla="*/ 63 w 67"/>
                <a:gd name="T13" fmla="*/ 19 h 62"/>
                <a:gd name="T14" fmla="*/ 63 w 67"/>
                <a:gd name="T15" fmla="*/ 27 h 62"/>
                <a:gd name="T16" fmla="*/ 61 w 67"/>
                <a:gd name="T17" fmla="*/ 35 h 62"/>
                <a:gd name="T18" fmla="*/ 57 w 67"/>
                <a:gd name="T19" fmla="*/ 42 h 62"/>
                <a:gd name="T20" fmla="*/ 51 w 67"/>
                <a:gd name="T21" fmla="*/ 48 h 62"/>
                <a:gd name="T22" fmla="*/ 46 w 67"/>
                <a:gd name="T23" fmla="*/ 52 h 62"/>
                <a:gd name="T24" fmla="*/ 40 w 67"/>
                <a:gd name="T25" fmla="*/ 56 h 62"/>
                <a:gd name="T26" fmla="*/ 32 w 67"/>
                <a:gd name="T27" fmla="*/ 58 h 62"/>
                <a:gd name="T28" fmla="*/ 23 w 67"/>
                <a:gd name="T29" fmla="*/ 60 h 62"/>
                <a:gd name="T30" fmla="*/ 17 w 67"/>
                <a:gd name="T31" fmla="*/ 60 h 62"/>
                <a:gd name="T32" fmla="*/ 9 w 67"/>
                <a:gd name="T33" fmla="*/ 58 h 62"/>
                <a:gd name="T34" fmla="*/ 3 w 67"/>
                <a:gd name="T35" fmla="*/ 54 h 62"/>
                <a:gd name="T36" fmla="*/ 0 w 67"/>
                <a:gd name="T37" fmla="*/ 50 h 62"/>
                <a:gd name="T38" fmla="*/ 0 w 67"/>
                <a:gd name="T39" fmla="*/ 52 h 62"/>
                <a:gd name="T40" fmla="*/ 0 w 67"/>
                <a:gd name="T41" fmla="*/ 54 h 62"/>
                <a:gd name="T42" fmla="*/ 5 w 67"/>
                <a:gd name="T43" fmla="*/ 58 h 62"/>
                <a:gd name="T44" fmla="*/ 11 w 67"/>
                <a:gd name="T45" fmla="*/ 60 h 62"/>
                <a:gd name="T46" fmla="*/ 17 w 67"/>
                <a:gd name="T47" fmla="*/ 62 h 62"/>
                <a:gd name="T48" fmla="*/ 23 w 67"/>
                <a:gd name="T49" fmla="*/ 62 h 62"/>
                <a:gd name="T50" fmla="*/ 32 w 67"/>
                <a:gd name="T51" fmla="*/ 62 h 62"/>
                <a:gd name="T52" fmla="*/ 40 w 67"/>
                <a:gd name="T53" fmla="*/ 58 h 62"/>
                <a:gd name="T54" fmla="*/ 48 w 67"/>
                <a:gd name="T55" fmla="*/ 54 h 62"/>
                <a:gd name="T56" fmla="*/ 53 w 67"/>
                <a:gd name="T57" fmla="*/ 50 h 62"/>
                <a:gd name="T58" fmla="*/ 59 w 67"/>
                <a:gd name="T59" fmla="*/ 42 h 62"/>
                <a:gd name="T60" fmla="*/ 63 w 67"/>
                <a:gd name="T61" fmla="*/ 35 h 62"/>
                <a:gd name="T62" fmla="*/ 65 w 67"/>
                <a:gd name="T63" fmla="*/ 27 h 62"/>
                <a:gd name="T64" fmla="*/ 67 w 67"/>
                <a:gd name="T65" fmla="*/ 19 h 6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7"/>
                <a:gd name="T100" fmla="*/ 0 h 62"/>
                <a:gd name="T101" fmla="*/ 67 w 67"/>
                <a:gd name="T102" fmla="*/ 62 h 6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7" h="62">
                  <a:moveTo>
                    <a:pt x="67" y="19"/>
                  </a:moveTo>
                  <a:lnTo>
                    <a:pt x="65" y="10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63" y="8"/>
                  </a:lnTo>
                  <a:lnTo>
                    <a:pt x="63" y="19"/>
                  </a:lnTo>
                  <a:lnTo>
                    <a:pt x="63" y="27"/>
                  </a:lnTo>
                  <a:lnTo>
                    <a:pt x="61" y="35"/>
                  </a:lnTo>
                  <a:lnTo>
                    <a:pt x="57" y="42"/>
                  </a:lnTo>
                  <a:lnTo>
                    <a:pt x="51" y="48"/>
                  </a:lnTo>
                  <a:lnTo>
                    <a:pt x="46" y="52"/>
                  </a:lnTo>
                  <a:lnTo>
                    <a:pt x="40" y="56"/>
                  </a:lnTo>
                  <a:lnTo>
                    <a:pt x="32" y="58"/>
                  </a:lnTo>
                  <a:lnTo>
                    <a:pt x="23" y="60"/>
                  </a:lnTo>
                  <a:lnTo>
                    <a:pt x="17" y="60"/>
                  </a:lnTo>
                  <a:lnTo>
                    <a:pt x="9" y="58"/>
                  </a:lnTo>
                  <a:lnTo>
                    <a:pt x="3" y="54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5" y="58"/>
                  </a:lnTo>
                  <a:lnTo>
                    <a:pt x="11" y="60"/>
                  </a:lnTo>
                  <a:lnTo>
                    <a:pt x="17" y="62"/>
                  </a:lnTo>
                  <a:lnTo>
                    <a:pt x="23" y="62"/>
                  </a:lnTo>
                  <a:lnTo>
                    <a:pt x="32" y="62"/>
                  </a:lnTo>
                  <a:lnTo>
                    <a:pt x="40" y="58"/>
                  </a:lnTo>
                  <a:lnTo>
                    <a:pt x="48" y="54"/>
                  </a:lnTo>
                  <a:lnTo>
                    <a:pt x="53" y="50"/>
                  </a:lnTo>
                  <a:lnTo>
                    <a:pt x="59" y="42"/>
                  </a:lnTo>
                  <a:lnTo>
                    <a:pt x="63" y="35"/>
                  </a:lnTo>
                  <a:lnTo>
                    <a:pt x="65" y="27"/>
                  </a:lnTo>
                  <a:lnTo>
                    <a:pt x="67" y="19"/>
                  </a:lnTo>
                  <a:close/>
                </a:path>
              </a:pathLst>
            </a:custGeom>
            <a:solidFill>
              <a:srgbClr val="E66F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69" name="Freeform 319">
              <a:extLst>
                <a:ext uri="{FF2B5EF4-FFF2-40B4-BE49-F238E27FC236}">
                  <a16:creationId xmlns:a16="http://schemas.microsoft.com/office/drawing/2014/main" id="{C8D9734C-913D-2471-737B-489ECDF9F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65" cy="62"/>
            </a:xfrm>
            <a:custGeom>
              <a:avLst/>
              <a:gdLst>
                <a:gd name="T0" fmla="*/ 65 w 65"/>
                <a:gd name="T1" fmla="*/ 21 h 62"/>
                <a:gd name="T2" fmla="*/ 63 w 65"/>
                <a:gd name="T3" fmla="*/ 12 h 62"/>
                <a:gd name="T4" fmla="*/ 61 w 65"/>
                <a:gd name="T5" fmla="*/ 2 h 62"/>
                <a:gd name="T6" fmla="*/ 59 w 65"/>
                <a:gd name="T7" fmla="*/ 2 h 62"/>
                <a:gd name="T8" fmla="*/ 57 w 65"/>
                <a:gd name="T9" fmla="*/ 0 h 62"/>
                <a:gd name="T10" fmla="*/ 61 w 65"/>
                <a:gd name="T11" fmla="*/ 10 h 62"/>
                <a:gd name="T12" fmla="*/ 63 w 65"/>
                <a:gd name="T13" fmla="*/ 21 h 62"/>
                <a:gd name="T14" fmla="*/ 61 w 65"/>
                <a:gd name="T15" fmla="*/ 29 h 62"/>
                <a:gd name="T16" fmla="*/ 59 w 65"/>
                <a:gd name="T17" fmla="*/ 37 h 62"/>
                <a:gd name="T18" fmla="*/ 55 w 65"/>
                <a:gd name="T19" fmla="*/ 43 h 62"/>
                <a:gd name="T20" fmla="*/ 51 w 65"/>
                <a:gd name="T21" fmla="*/ 48 h 62"/>
                <a:gd name="T22" fmla="*/ 46 w 65"/>
                <a:gd name="T23" fmla="*/ 54 h 62"/>
                <a:gd name="T24" fmla="*/ 38 w 65"/>
                <a:gd name="T25" fmla="*/ 58 h 62"/>
                <a:gd name="T26" fmla="*/ 32 w 65"/>
                <a:gd name="T27" fmla="*/ 60 h 62"/>
                <a:gd name="T28" fmla="*/ 23 w 65"/>
                <a:gd name="T29" fmla="*/ 60 h 62"/>
                <a:gd name="T30" fmla="*/ 17 w 65"/>
                <a:gd name="T31" fmla="*/ 60 h 62"/>
                <a:gd name="T32" fmla="*/ 9 w 65"/>
                <a:gd name="T33" fmla="*/ 58 h 62"/>
                <a:gd name="T34" fmla="*/ 3 w 65"/>
                <a:gd name="T35" fmla="*/ 56 h 62"/>
                <a:gd name="T36" fmla="*/ 0 w 65"/>
                <a:gd name="T37" fmla="*/ 52 h 62"/>
                <a:gd name="T38" fmla="*/ 0 w 65"/>
                <a:gd name="T39" fmla="*/ 52 h 62"/>
                <a:gd name="T40" fmla="*/ 0 w 65"/>
                <a:gd name="T41" fmla="*/ 54 h 62"/>
                <a:gd name="T42" fmla="*/ 3 w 65"/>
                <a:gd name="T43" fmla="*/ 58 h 62"/>
                <a:gd name="T44" fmla="*/ 11 w 65"/>
                <a:gd name="T45" fmla="*/ 60 h 62"/>
                <a:gd name="T46" fmla="*/ 17 w 65"/>
                <a:gd name="T47" fmla="*/ 62 h 62"/>
                <a:gd name="T48" fmla="*/ 23 w 65"/>
                <a:gd name="T49" fmla="*/ 62 h 62"/>
                <a:gd name="T50" fmla="*/ 32 w 65"/>
                <a:gd name="T51" fmla="*/ 62 h 62"/>
                <a:gd name="T52" fmla="*/ 40 w 65"/>
                <a:gd name="T53" fmla="*/ 60 h 62"/>
                <a:gd name="T54" fmla="*/ 46 w 65"/>
                <a:gd name="T55" fmla="*/ 56 h 62"/>
                <a:gd name="T56" fmla="*/ 53 w 65"/>
                <a:gd name="T57" fmla="*/ 50 h 62"/>
                <a:gd name="T58" fmla="*/ 57 w 65"/>
                <a:gd name="T59" fmla="*/ 44 h 62"/>
                <a:gd name="T60" fmla="*/ 61 w 65"/>
                <a:gd name="T61" fmla="*/ 37 h 62"/>
                <a:gd name="T62" fmla="*/ 65 w 65"/>
                <a:gd name="T63" fmla="*/ 29 h 62"/>
                <a:gd name="T64" fmla="*/ 65 w 65"/>
                <a:gd name="T65" fmla="*/ 21 h 6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5"/>
                <a:gd name="T100" fmla="*/ 0 h 62"/>
                <a:gd name="T101" fmla="*/ 65 w 65"/>
                <a:gd name="T102" fmla="*/ 62 h 6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5" h="62">
                  <a:moveTo>
                    <a:pt x="65" y="21"/>
                  </a:moveTo>
                  <a:lnTo>
                    <a:pt x="63" y="12"/>
                  </a:lnTo>
                  <a:lnTo>
                    <a:pt x="61" y="2"/>
                  </a:lnTo>
                  <a:lnTo>
                    <a:pt x="59" y="2"/>
                  </a:lnTo>
                  <a:lnTo>
                    <a:pt x="57" y="0"/>
                  </a:lnTo>
                  <a:lnTo>
                    <a:pt x="61" y="10"/>
                  </a:lnTo>
                  <a:lnTo>
                    <a:pt x="63" y="21"/>
                  </a:lnTo>
                  <a:lnTo>
                    <a:pt x="61" y="29"/>
                  </a:lnTo>
                  <a:lnTo>
                    <a:pt x="59" y="37"/>
                  </a:lnTo>
                  <a:lnTo>
                    <a:pt x="55" y="43"/>
                  </a:lnTo>
                  <a:lnTo>
                    <a:pt x="51" y="48"/>
                  </a:lnTo>
                  <a:lnTo>
                    <a:pt x="46" y="54"/>
                  </a:lnTo>
                  <a:lnTo>
                    <a:pt x="38" y="58"/>
                  </a:lnTo>
                  <a:lnTo>
                    <a:pt x="32" y="60"/>
                  </a:lnTo>
                  <a:lnTo>
                    <a:pt x="23" y="60"/>
                  </a:lnTo>
                  <a:lnTo>
                    <a:pt x="17" y="60"/>
                  </a:lnTo>
                  <a:lnTo>
                    <a:pt x="9" y="58"/>
                  </a:lnTo>
                  <a:lnTo>
                    <a:pt x="3" y="56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3" y="58"/>
                  </a:lnTo>
                  <a:lnTo>
                    <a:pt x="11" y="60"/>
                  </a:lnTo>
                  <a:lnTo>
                    <a:pt x="17" y="62"/>
                  </a:lnTo>
                  <a:lnTo>
                    <a:pt x="23" y="62"/>
                  </a:lnTo>
                  <a:lnTo>
                    <a:pt x="32" y="62"/>
                  </a:lnTo>
                  <a:lnTo>
                    <a:pt x="40" y="60"/>
                  </a:lnTo>
                  <a:lnTo>
                    <a:pt x="46" y="56"/>
                  </a:lnTo>
                  <a:lnTo>
                    <a:pt x="53" y="50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5" y="29"/>
                  </a:lnTo>
                  <a:lnTo>
                    <a:pt x="65" y="21"/>
                  </a:lnTo>
                  <a:close/>
                </a:path>
              </a:pathLst>
            </a:custGeom>
            <a:solidFill>
              <a:srgbClr val="E67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70" name="Freeform 320">
              <a:extLst>
                <a:ext uri="{FF2B5EF4-FFF2-40B4-BE49-F238E27FC236}">
                  <a16:creationId xmlns:a16="http://schemas.microsoft.com/office/drawing/2014/main" id="{6A053059-5643-FB8D-958D-BE2C87152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63" cy="62"/>
            </a:xfrm>
            <a:custGeom>
              <a:avLst/>
              <a:gdLst>
                <a:gd name="T0" fmla="*/ 63 w 63"/>
                <a:gd name="T1" fmla="*/ 21 h 62"/>
                <a:gd name="T2" fmla="*/ 63 w 63"/>
                <a:gd name="T3" fmla="*/ 10 h 62"/>
                <a:gd name="T4" fmla="*/ 59 w 63"/>
                <a:gd name="T5" fmla="*/ 2 h 62"/>
                <a:gd name="T6" fmla="*/ 57 w 63"/>
                <a:gd name="T7" fmla="*/ 0 h 62"/>
                <a:gd name="T8" fmla="*/ 55 w 63"/>
                <a:gd name="T9" fmla="*/ 0 h 62"/>
                <a:gd name="T10" fmla="*/ 59 w 63"/>
                <a:gd name="T11" fmla="*/ 10 h 62"/>
                <a:gd name="T12" fmla="*/ 61 w 63"/>
                <a:gd name="T13" fmla="*/ 21 h 62"/>
                <a:gd name="T14" fmla="*/ 61 w 63"/>
                <a:gd name="T15" fmla="*/ 29 h 62"/>
                <a:gd name="T16" fmla="*/ 59 w 63"/>
                <a:gd name="T17" fmla="*/ 37 h 62"/>
                <a:gd name="T18" fmla="*/ 55 w 63"/>
                <a:gd name="T19" fmla="*/ 43 h 62"/>
                <a:gd name="T20" fmla="*/ 49 w 63"/>
                <a:gd name="T21" fmla="*/ 48 h 62"/>
                <a:gd name="T22" fmla="*/ 44 w 63"/>
                <a:gd name="T23" fmla="*/ 52 h 62"/>
                <a:gd name="T24" fmla="*/ 38 w 63"/>
                <a:gd name="T25" fmla="*/ 56 h 62"/>
                <a:gd name="T26" fmla="*/ 30 w 63"/>
                <a:gd name="T27" fmla="*/ 58 h 62"/>
                <a:gd name="T28" fmla="*/ 23 w 63"/>
                <a:gd name="T29" fmla="*/ 60 h 62"/>
                <a:gd name="T30" fmla="*/ 17 w 63"/>
                <a:gd name="T31" fmla="*/ 58 h 62"/>
                <a:gd name="T32" fmla="*/ 9 w 63"/>
                <a:gd name="T33" fmla="*/ 56 h 62"/>
                <a:gd name="T34" fmla="*/ 3 w 63"/>
                <a:gd name="T35" fmla="*/ 54 h 62"/>
                <a:gd name="T36" fmla="*/ 0 w 63"/>
                <a:gd name="T37" fmla="*/ 50 h 62"/>
                <a:gd name="T38" fmla="*/ 0 w 63"/>
                <a:gd name="T39" fmla="*/ 52 h 62"/>
                <a:gd name="T40" fmla="*/ 0 w 63"/>
                <a:gd name="T41" fmla="*/ 52 h 62"/>
                <a:gd name="T42" fmla="*/ 3 w 63"/>
                <a:gd name="T43" fmla="*/ 56 h 62"/>
                <a:gd name="T44" fmla="*/ 9 w 63"/>
                <a:gd name="T45" fmla="*/ 60 h 62"/>
                <a:gd name="T46" fmla="*/ 17 w 63"/>
                <a:gd name="T47" fmla="*/ 62 h 62"/>
                <a:gd name="T48" fmla="*/ 23 w 63"/>
                <a:gd name="T49" fmla="*/ 62 h 62"/>
                <a:gd name="T50" fmla="*/ 32 w 63"/>
                <a:gd name="T51" fmla="*/ 60 h 62"/>
                <a:gd name="T52" fmla="*/ 40 w 63"/>
                <a:gd name="T53" fmla="*/ 58 h 62"/>
                <a:gd name="T54" fmla="*/ 46 w 63"/>
                <a:gd name="T55" fmla="*/ 54 h 62"/>
                <a:gd name="T56" fmla="*/ 51 w 63"/>
                <a:gd name="T57" fmla="*/ 50 h 62"/>
                <a:gd name="T58" fmla="*/ 57 w 63"/>
                <a:gd name="T59" fmla="*/ 44 h 62"/>
                <a:gd name="T60" fmla="*/ 61 w 63"/>
                <a:gd name="T61" fmla="*/ 37 h 62"/>
                <a:gd name="T62" fmla="*/ 63 w 63"/>
                <a:gd name="T63" fmla="*/ 29 h 62"/>
                <a:gd name="T64" fmla="*/ 63 w 63"/>
                <a:gd name="T65" fmla="*/ 21 h 6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3"/>
                <a:gd name="T100" fmla="*/ 0 h 62"/>
                <a:gd name="T101" fmla="*/ 63 w 63"/>
                <a:gd name="T102" fmla="*/ 62 h 6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3" h="62">
                  <a:moveTo>
                    <a:pt x="63" y="21"/>
                  </a:moveTo>
                  <a:lnTo>
                    <a:pt x="63" y="10"/>
                  </a:lnTo>
                  <a:lnTo>
                    <a:pt x="59" y="2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9" y="10"/>
                  </a:lnTo>
                  <a:lnTo>
                    <a:pt x="61" y="21"/>
                  </a:lnTo>
                  <a:lnTo>
                    <a:pt x="61" y="29"/>
                  </a:lnTo>
                  <a:lnTo>
                    <a:pt x="59" y="37"/>
                  </a:lnTo>
                  <a:lnTo>
                    <a:pt x="55" y="43"/>
                  </a:lnTo>
                  <a:lnTo>
                    <a:pt x="49" y="48"/>
                  </a:lnTo>
                  <a:lnTo>
                    <a:pt x="44" y="52"/>
                  </a:lnTo>
                  <a:lnTo>
                    <a:pt x="38" y="56"/>
                  </a:lnTo>
                  <a:lnTo>
                    <a:pt x="30" y="58"/>
                  </a:lnTo>
                  <a:lnTo>
                    <a:pt x="23" y="60"/>
                  </a:lnTo>
                  <a:lnTo>
                    <a:pt x="17" y="58"/>
                  </a:lnTo>
                  <a:lnTo>
                    <a:pt x="9" y="56"/>
                  </a:lnTo>
                  <a:lnTo>
                    <a:pt x="3" y="54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3" y="56"/>
                  </a:lnTo>
                  <a:lnTo>
                    <a:pt x="9" y="60"/>
                  </a:lnTo>
                  <a:lnTo>
                    <a:pt x="17" y="62"/>
                  </a:lnTo>
                  <a:lnTo>
                    <a:pt x="23" y="62"/>
                  </a:lnTo>
                  <a:lnTo>
                    <a:pt x="32" y="60"/>
                  </a:lnTo>
                  <a:lnTo>
                    <a:pt x="40" y="58"/>
                  </a:lnTo>
                  <a:lnTo>
                    <a:pt x="46" y="54"/>
                  </a:lnTo>
                  <a:lnTo>
                    <a:pt x="51" y="50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3" y="29"/>
                  </a:lnTo>
                  <a:lnTo>
                    <a:pt x="63" y="21"/>
                  </a:lnTo>
                  <a:close/>
                </a:path>
              </a:pathLst>
            </a:custGeom>
            <a:solidFill>
              <a:srgbClr val="E77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71" name="Freeform 321">
              <a:extLst>
                <a:ext uri="{FF2B5EF4-FFF2-40B4-BE49-F238E27FC236}">
                  <a16:creationId xmlns:a16="http://schemas.microsoft.com/office/drawing/2014/main" id="{472AFE35-33EE-0907-BEE5-EC988EE2E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63" cy="60"/>
            </a:xfrm>
            <a:custGeom>
              <a:avLst/>
              <a:gdLst>
                <a:gd name="T0" fmla="*/ 63 w 63"/>
                <a:gd name="T1" fmla="*/ 21 h 60"/>
                <a:gd name="T2" fmla="*/ 61 w 63"/>
                <a:gd name="T3" fmla="*/ 10 h 60"/>
                <a:gd name="T4" fmla="*/ 57 w 63"/>
                <a:gd name="T5" fmla="*/ 0 h 60"/>
                <a:gd name="T6" fmla="*/ 55 w 63"/>
                <a:gd name="T7" fmla="*/ 0 h 60"/>
                <a:gd name="T8" fmla="*/ 53 w 63"/>
                <a:gd name="T9" fmla="*/ 0 h 60"/>
                <a:gd name="T10" fmla="*/ 59 w 63"/>
                <a:gd name="T11" fmla="*/ 10 h 60"/>
                <a:gd name="T12" fmla="*/ 61 w 63"/>
                <a:gd name="T13" fmla="*/ 21 h 60"/>
                <a:gd name="T14" fmla="*/ 59 w 63"/>
                <a:gd name="T15" fmla="*/ 29 h 60"/>
                <a:gd name="T16" fmla="*/ 57 w 63"/>
                <a:gd name="T17" fmla="*/ 35 h 60"/>
                <a:gd name="T18" fmla="*/ 53 w 63"/>
                <a:gd name="T19" fmla="*/ 43 h 60"/>
                <a:gd name="T20" fmla="*/ 49 w 63"/>
                <a:gd name="T21" fmla="*/ 46 h 60"/>
                <a:gd name="T22" fmla="*/ 44 w 63"/>
                <a:gd name="T23" fmla="*/ 52 h 60"/>
                <a:gd name="T24" fmla="*/ 38 w 63"/>
                <a:gd name="T25" fmla="*/ 56 h 60"/>
                <a:gd name="T26" fmla="*/ 30 w 63"/>
                <a:gd name="T27" fmla="*/ 58 h 60"/>
                <a:gd name="T28" fmla="*/ 23 w 63"/>
                <a:gd name="T29" fmla="*/ 58 h 60"/>
                <a:gd name="T30" fmla="*/ 17 w 63"/>
                <a:gd name="T31" fmla="*/ 58 h 60"/>
                <a:gd name="T32" fmla="*/ 9 w 63"/>
                <a:gd name="T33" fmla="*/ 56 h 60"/>
                <a:gd name="T34" fmla="*/ 3 w 63"/>
                <a:gd name="T35" fmla="*/ 52 h 60"/>
                <a:gd name="T36" fmla="*/ 0 w 63"/>
                <a:gd name="T37" fmla="*/ 48 h 60"/>
                <a:gd name="T38" fmla="*/ 0 w 63"/>
                <a:gd name="T39" fmla="*/ 48 h 60"/>
                <a:gd name="T40" fmla="*/ 0 w 63"/>
                <a:gd name="T41" fmla="*/ 50 h 60"/>
                <a:gd name="T42" fmla="*/ 0 w 63"/>
                <a:gd name="T43" fmla="*/ 50 h 60"/>
                <a:gd name="T44" fmla="*/ 0 w 63"/>
                <a:gd name="T45" fmla="*/ 52 h 60"/>
                <a:gd name="T46" fmla="*/ 3 w 63"/>
                <a:gd name="T47" fmla="*/ 56 h 60"/>
                <a:gd name="T48" fmla="*/ 9 w 63"/>
                <a:gd name="T49" fmla="*/ 58 h 60"/>
                <a:gd name="T50" fmla="*/ 17 w 63"/>
                <a:gd name="T51" fmla="*/ 60 h 60"/>
                <a:gd name="T52" fmla="*/ 23 w 63"/>
                <a:gd name="T53" fmla="*/ 60 h 60"/>
                <a:gd name="T54" fmla="*/ 32 w 63"/>
                <a:gd name="T55" fmla="*/ 60 h 60"/>
                <a:gd name="T56" fmla="*/ 38 w 63"/>
                <a:gd name="T57" fmla="*/ 58 h 60"/>
                <a:gd name="T58" fmla="*/ 46 w 63"/>
                <a:gd name="T59" fmla="*/ 54 h 60"/>
                <a:gd name="T60" fmla="*/ 51 w 63"/>
                <a:gd name="T61" fmla="*/ 48 h 60"/>
                <a:gd name="T62" fmla="*/ 55 w 63"/>
                <a:gd name="T63" fmla="*/ 43 h 60"/>
                <a:gd name="T64" fmla="*/ 59 w 63"/>
                <a:gd name="T65" fmla="*/ 37 h 60"/>
                <a:gd name="T66" fmla="*/ 61 w 63"/>
                <a:gd name="T67" fmla="*/ 29 h 60"/>
                <a:gd name="T68" fmla="*/ 63 w 63"/>
                <a:gd name="T69" fmla="*/ 21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3"/>
                <a:gd name="T106" fmla="*/ 0 h 60"/>
                <a:gd name="T107" fmla="*/ 63 w 63"/>
                <a:gd name="T108" fmla="*/ 60 h 6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3" h="60">
                  <a:moveTo>
                    <a:pt x="63" y="21"/>
                  </a:moveTo>
                  <a:lnTo>
                    <a:pt x="61" y="1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9" y="10"/>
                  </a:lnTo>
                  <a:lnTo>
                    <a:pt x="61" y="21"/>
                  </a:lnTo>
                  <a:lnTo>
                    <a:pt x="59" y="29"/>
                  </a:lnTo>
                  <a:lnTo>
                    <a:pt x="57" y="35"/>
                  </a:lnTo>
                  <a:lnTo>
                    <a:pt x="53" y="43"/>
                  </a:lnTo>
                  <a:lnTo>
                    <a:pt x="49" y="46"/>
                  </a:lnTo>
                  <a:lnTo>
                    <a:pt x="44" y="52"/>
                  </a:lnTo>
                  <a:lnTo>
                    <a:pt x="38" y="56"/>
                  </a:lnTo>
                  <a:lnTo>
                    <a:pt x="30" y="58"/>
                  </a:lnTo>
                  <a:lnTo>
                    <a:pt x="23" y="58"/>
                  </a:lnTo>
                  <a:lnTo>
                    <a:pt x="17" y="58"/>
                  </a:lnTo>
                  <a:lnTo>
                    <a:pt x="9" y="56"/>
                  </a:lnTo>
                  <a:lnTo>
                    <a:pt x="3" y="52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3" y="56"/>
                  </a:lnTo>
                  <a:lnTo>
                    <a:pt x="9" y="58"/>
                  </a:lnTo>
                  <a:lnTo>
                    <a:pt x="17" y="60"/>
                  </a:lnTo>
                  <a:lnTo>
                    <a:pt x="23" y="60"/>
                  </a:lnTo>
                  <a:lnTo>
                    <a:pt x="32" y="60"/>
                  </a:lnTo>
                  <a:lnTo>
                    <a:pt x="38" y="58"/>
                  </a:lnTo>
                  <a:lnTo>
                    <a:pt x="46" y="54"/>
                  </a:lnTo>
                  <a:lnTo>
                    <a:pt x="51" y="48"/>
                  </a:lnTo>
                  <a:lnTo>
                    <a:pt x="55" y="43"/>
                  </a:lnTo>
                  <a:lnTo>
                    <a:pt x="59" y="37"/>
                  </a:lnTo>
                  <a:lnTo>
                    <a:pt x="61" y="29"/>
                  </a:lnTo>
                  <a:lnTo>
                    <a:pt x="63" y="21"/>
                  </a:lnTo>
                  <a:close/>
                </a:path>
              </a:pathLst>
            </a:custGeom>
            <a:solidFill>
              <a:srgbClr val="E77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72" name="Freeform 322">
              <a:extLst>
                <a:ext uri="{FF2B5EF4-FFF2-40B4-BE49-F238E27FC236}">
                  <a16:creationId xmlns:a16="http://schemas.microsoft.com/office/drawing/2014/main" id="{29CFE445-81F5-D48F-CE4F-7BF42209B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61" cy="60"/>
            </a:xfrm>
            <a:custGeom>
              <a:avLst/>
              <a:gdLst>
                <a:gd name="T0" fmla="*/ 61 w 61"/>
                <a:gd name="T1" fmla="*/ 21 h 60"/>
                <a:gd name="T2" fmla="*/ 59 w 61"/>
                <a:gd name="T3" fmla="*/ 10 h 60"/>
                <a:gd name="T4" fmla="*/ 55 w 61"/>
                <a:gd name="T5" fmla="*/ 0 h 60"/>
                <a:gd name="T6" fmla="*/ 53 w 61"/>
                <a:gd name="T7" fmla="*/ 0 h 60"/>
                <a:gd name="T8" fmla="*/ 53 w 61"/>
                <a:gd name="T9" fmla="*/ 0 h 60"/>
                <a:gd name="T10" fmla="*/ 57 w 61"/>
                <a:gd name="T11" fmla="*/ 10 h 60"/>
                <a:gd name="T12" fmla="*/ 59 w 61"/>
                <a:gd name="T13" fmla="*/ 21 h 60"/>
                <a:gd name="T14" fmla="*/ 59 w 61"/>
                <a:gd name="T15" fmla="*/ 29 h 60"/>
                <a:gd name="T16" fmla="*/ 57 w 61"/>
                <a:gd name="T17" fmla="*/ 35 h 60"/>
                <a:gd name="T18" fmla="*/ 53 w 61"/>
                <a:gd name="T19" fmla="*/ 41 h 60"/>
                <a:gd name="T20" fmla="*/ 49 w 61"/>
                <a:gd name="T21" fmla="*/ 46 h 60"/>
                <a:gd name="T22" fmla="*/ 44 w 61"/>
                <a:gd name="T23" fmla="*/ 50 h 60"/>
                <a:gd name="T24" fmla="*/ 38 w 61"/>
                <a:gd name="T25" fmla="*/ 54 h 60"/>
                <a:gd name="T26" fmla="*/ 30 w 61"/>
                <a:gd name="T27" fmla="*/ 56 h 60"/>
                <a:gd name="T28" fmla="*/ 23 w 61"/>
                <a:gd name="T29" fmla="*/ 56 h 60"/>
                <a:gd name="T30" fmla="*/ 17 w 61"/>
                <a:gd name="T31" fmla="*/ 56 h 60"/>
                <a:gd name="T32" fmla="*/ 9 w 61"/>
                <a:gd name="T33" fmla="*/ 54 h 60"/>
                <a:gd name="T34" fmla="*/ 3 w 61"/>
                <a:gd name="T35" fmla="*/ 50 h 60"/>
                <a:gd name="T36" fmla="*/ 0 w 61"/>
                <a:gd name="T37" fmla="*/ 46 h 60"/>
                <a:gd name="T38" fmla="*/ 0 w 61"/>
                <a:gd name="T39" fmla="*/ 48 h 60"/>
                <a:gd name="T40" fmla="*/ 0 w 61"/>
                <a:gd name="T41" fmla="*/ 50 h 60"/>
                <a:gd name="T42" fmla="*/ 0 w 61"/>
                <a:gd name="T43" fmla="*/ 50 h 60"/>
                <a:gd name="T44" fmla="*/ 0 w 61"/>
                <a:gd name="T45" fmla="*/ 50 h 60"/>
                <a:gd name="T46" fmla="*/ 3 w 61"/>
                <a:gd name="T47" fmla="*/ 54 h 60"/>
                <a:gd name="T48" fmla="*/ 9 w 61"/>
                <a:gd name="T49" fmla="*/ 56 h 60"/>
                <a:gd name="T50" fmla="*/ 17 w 61"/>
                <a:gd name="T51" fmla="*/ 58 h 60"/>
                <a:gd name="T52" fmla="*/ 23 w 61"/>
                <a:gd name="T53" fmla="*/ 60 h 60"/>
                <a:gd name="T54" fmla="*/ 30 w 61"/>
                <a:gd name="T55" fmla="*/ 58 h 60"/>
                <a:gd name="T56" fmla="*/ 38 w 61"/>
                <a:gd name="T57" fmla="*/ 56 h 60"/>
                <a:gd name="T58" fmla="*/ 44 w 61"/>
                <a:gd name="T59" fmla="*/ 52 h 60"/>
                <a:gd name="T60" fmla="*/ 49 w 61"/>
                <a:gd name="T61" fmla="*/ 48 h 60"/>
                <a:gd name="T62" fmla="*/ 55 w 61"/>
                <a:gd name="T63" fmla="*/ 43 h 60"/>
                <a:gd name="T64" fmla="*/ 59 w 61"/>
                <a:gd name="T65" fmla="*/ 37 h 60"/>
                <a:gd name="T66" fmla="*/ 61 w 61"/>
                <a:gd name="T67" fmla="*/ 29 h 60"/>
                <a:gd name="T68" fmla="*/ 61 w 61"/>
                <a:gd name="T69" fmla="*/ 21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"/>
                <a:gd name="T106" fmla="*/ 0 h 60"/>
                <a:gd name="T107" fmla="*/ 61 w 61"/>
                <a:gd name="T108" fmla="*/ 60 h 6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" h="60">
                  <a:moveTo>
                    <a:pt x="61" y="21"/>
                  </a:moveTo>
                  <a:lnTo>
                    <a:pt x="59" y="10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7" y="10"/>
                  </a:lnTo>
                  <a:lnTo>
                    <a:pt x="59" y="21"/>
                  </a:lnTo>
                  <a:lnTo>
                    <a:pt x="59" y="29"/>
                  </a:lnTo>
                  <a:lnTo>
                    <a:pt x="57" y="35"/>
                  </a:lnTo>
                  <a:lnTo>
                    <a:pt x="53" y="41"/>
                  </a:lnTo>
                  <a:lnTo>
                    <a:pt x="49" y="46"/>
                  </a:lnTo>
                  <a:lnTo>
                    <a:pt x="44" y="50"/>
                  </a:lnTo>
                  <a:lnTo>
                    <a:pt x="38" y="54"/>
                  </a:lnTo>
                  <a:lnTo>
                    <a:pt x="30" y="56"/>
                  </a:lnTo>
                  <a:lnTo>
                    <a:pt x="23" y="56"/>
                  </a:lnTo>
                  <a:lnTo>
                    <a:pt x="17" y="56"/>
                  </a:lnTo>
                  <a:lnTo>
                    <a:pt x="9" y="54"/>
                  </a:lnTo>
                  <a:lnTo>
                    <a:pt x="3" y="5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3" y="54"/>
                  </a:lnTo>
                  <a:lnTo>
                    <a:pt x="9" y="56"/>
                  </a:lnTo>
                  <a:lnTo>
                    <a:pt x="17" y="58"/>
                  </a:lnTo>
                  <a:lnTo>
                    <a:pt x="23" y="60"/>
                  </a:lnTo>
                  <a:lnTo>
                    <a:pt x="30" y="58"/>
                  </a:lnTo>
                  <a:lnTo>
                    <a:pt x="38" y="56"/>
                  </a:lnTo>
                  <a:lnTo>
                    <a:pt x="44" y="52"/>
                  </a:lnTo>
                  <a:lnTo>
                    <a:pt x="49" y="48"/>
                  </a:lnTo>
                  <a:lnTo>
                    <a:pt x="55" y="43"/>
                  </a:lnTo>
                  <a:lnTo>
                    <a:pt x="59" y="37"/>
                  </a:lnTo>
                  <a:lnTo>
                    <a:pt x="61" y="29"/>
                  </a:lnTo>
                  <a:lnTo>
                    <a:pt x="61" y="21"/>
                  </a:lnTo>
                  <a:close/>
                </a:path>
              </a:pathLst>
            </a:custGeom>
            <a:solidFill>
              <a:srgbClr val="E87B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73" name="Freeform 323">
              <a:extLst>
                <a:ext uri="{FF2B5EF4-FFF2-40B4-BE49-F238E27FC236}">
                  <a16:creationId xmlns:a16="http://schemas.microsoft.com/office/drawing/2014/main" id="{441D46E7-0EB1-9592-D4DE-5EB0DF66A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61" cy="58"/>
            </a:xfrm>
            <a:custGeom>
              <a:avLst/>
              <a:gdLst>
                <a:gd name="T0" fmla="*/ 61 w 61"/>
                <a:gd name="T1" fmla="*/ 21 h 58"/>
                <a:gd name="T2" fmla="*/ 59 w 61"/>
                <a:gd name="T3" fmla="*/ 10 h 58"/>
                <a:gd name="T4" fmla="*/ 53 w 61"/>
                <a:gd name="T5" fmla="*/ 0 h 58"/>
                <a:gd name="T6" fmla="*/ 53 w 61"/>
                <a:gd name="T7" fmla="*/ 0 h 58"/>
                <a:gd name="T8" fmla="*/ 51 w 61"/>
                <a:gd name="T9" fmla="*/ 0 h 58"/>
                <a:gd name="T10" fmla="*/ 55 w 61"/>
                <a:gd name="T11" fmla="*/ 10 h 58"/>
                <a:gd name="T12" fmla="*/ 57 w 61"/>
                <a:gd name="T13" fmla="*/ 21 h 58"/>
                <a:gd name="T14" fmla="*/ 57 w 61"/>
                <a:gd name="T15" fmla="*/ 27 h 58"/>
                <a:gd name="T16" fmla="*/ 55 w 61"/>
                <a:gd name="T17" fmla="*/ 35 h 58"/>
                <a:gd name="T18" fmla="*/ 51 w 61"/>
                <a:gd name="T19" fmla="*/ 41 h 58"/>
                <a:gd name="T20" fmla="*/ 48 w 61"/>
                <a:gd name="T21" fmla="*/ 46 h 58"/>
                <a:gd name="T22" fmla="*/ 42 w 61"/>
                <a:gd name="T23" fmla="*/ 50 h 58"/>
                <a:gd name="T24" fmla="*/ 36 w 61"/>
                <a:gd name="T25" fmla="*/ 52 h 58"/>
                <a:gd name="T26" fmla="*/ 30 w 61"/>
                <a:gd name="T27" fmla="*/ 54 h 58"/>
                <a:gd name="T28" fmla="*/ 23 w 61"/>
                <a:gd name="T29" fmla="*/ 56 h 58"/>
                <a:gd name="T30" fmla="*/ 17 w 61"/>
                <a:gd name="T31" fmla="*/ 54 h 58"/>
                <a:gd name="T32" fmla="*/ 9 w 61"/>
                <a:gd name="T33" fmla="*/ 52 h 58"/>
                <a:gd name="T34" fmla="*/ 3 w 61"/>
                <a:gd name="T35" fmla="*/ 50 h 58"/>
                <a:gd name="T36" fmla="*/ 0 w 61"/>
                <a:gd name="T37" fmla="*/ 46 h 58"/>
                <a:gd name="T38" fmla="*/ 0 w 61"/>
                <a:gd name="T39" fmla="*/ 46 h 58"/>
                <a:gd name="T40" fmla="*/ 0 w 61"/>
                <a:gd name="T41" fmla="*/ 48 h 58"/>
                <a:gd name="T42" fmla="*/ 3 w 61"/>
                <a:gd name="T43" fmla="*/ 52 h 58"/>
                <a:gd name="T44" fmla="*/ 9 w 61"/>
                <a:gd name="T45" fmla="*/ 56 h 58"/>
                <a:gd name="T46" fmla="*/ 17 w 61"/>
                <a:gd name="T47" fmla="*/ 58 h 58"/>
                <a:gd name="T48" fmla="*/ 23 w 61"/>
                <a:gd name="T49" fmla="*/ 58 h 58"/>
                <a:gd name="T50" fmla="*/ 30 w 61"/>
                <a:gd name="T51" fmla="*/ 58 h 58"/>
                <a:gd name="T52" fmla="*/ 38 w 61"/>
                <a:gd name="T53" fmla="*/ 56 h 58"/>
                <a:gd name="T54" fmla="*/ 44 w 61"/>
                <a:gd name="T55" fmla="*/ 52 h 58"/>
                <a:gd name="T56" fmla="*/ 49 w 61"/>
                <a:gd name="T57" fmla="*/ 46 h 58"/>
                <a:gd name="T58" fmla="*/ 53 w 61"/>
                <a:gd name="T59" fmla="*/ 43 h 58"/>
                <a:gd name="T60" fmla="*/ 57 w 61"/>
                <a:gd name="T61" fmla="*/ 35 h 58"/>
                <a:gd name="T62" fmla="*/ 59 w 61"/>
                <a:gd name="T63" fmla="*/ 29 h 58"/>
                <a:gd name="T64" fmla="*/ 61 w 61"/>
                <a:gd name="T65" fmla="*/ 21 h 5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"/>
                <a:gd name="T100" fmla="*/ 0 h 58"/>
                <a:gd name="T101" fmla="*/ 61 w 61"/>
                <a:gd name="T102" fmla="*/ 58 h 5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" h="58">
                  <a:moveTo>
                    <a:pt x="61" y="21"/>
                  </a:moveTo>
                  <a:lnTo>
                    <a:pt x="59" y="10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55" y="10"/>
                  </a:lnTo>
                  <a:lnTo>
                    <a:pt x="57" y="21"/>
                  </a:lnTo>
                  <a:lnTo>
                    <a:pt x="57" y="27"/>
                  </a:lnTo>
                  <a:lnTo>
                    <a:pt x="55" y="35"/>
                  </a:lnTo>
                  <a:lnTo>
                    <a:pt x="51" y="41"/>
                  </a:lnTo>
                  <a:lnTo>
                    <a:pt x="48" y="46"/>
                  </a:lnTo>
                  <a:lnTo>
                    <a:pt x="42" y="50"/>
                  </a:lnTo>
                  <a:lnTo>
                    <a:pt x="36" y="52"/>
                  </a:lnTo>
                  <a:lnTo>
                    <a:pt x="30" y="54"/>
                  </a:lnTo>
                  <a:lnTo>
                    <a:pt x="23" y="56"/>
                  </a:lnTo>
                  <a:lnTo>
                    <a:pt x="17" y="54"/>
                  </a:lnTo>
                  <a:lnTo>
                    <a:pt x="9" y="52"/>
                  </a:lnTo>
                  <a:lnTo>
                    <a:pt x="3" y="5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3" y="52"/>
                  </a:lnTo>
                  <a:lnTo>
                    <a:pt x="9" y="56"/>
                  </a:lnTo>
                  <a:lnTo>
                    <a:pt x="17" y="58"/>
                  </a:lnTo>
                  <a:lnTo>
                    <a:pt x="23" y="58"/>
                  </a:lnTo>
                  <a:lnTo>
                    <a:pt x="30" y="58"/>
                  </a:lnTo>
                  <a:lnTo>
                    <a:pt x="38" y="56"/>
                  </a:lnTo>
                  <a:lnTo>
                    <a:pt x="44" y="52"/>
                  </a:lnTo>
                  <a:lnTo>
                    <a:pt x="49" y="46"/>
                  </a:lnTo>
                  <a:lnTo>
                    <a:pt x="53" y="43"/>
                  </a:lnTo>
                  <a:lnTo>
                    <a:pt x="57" y="35"/>
                  </a:lnTo>
                  <a:lnTo>
                    <a:pt x="59" y="29"/>
                  </a:lnTo>
                  <a:lnTo>
                    <a:pt x="61" y="21"/>
                  </a:lnTo>
                  <a:close/>
                </a:path>
              </a:pathLst>
            </a:custGeom>
            <a:solidFill>
              <a:srgbClr val="E87E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74" name="Freeform 324">
              <a:extLst>
                <a:ext uri="{FF2B5EF4-FFF2-40B4-BE49-F238E27FC236}">
                  <a16:creationId xmlns:a16="http://schemas.microsoft.com/office/drawing/2014/main" id="{7EB5679E-4CC3-4813-6E96-4E5D982DB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59" cy="56"/>
            </a:xfrm>
            <a:custGeom>
              <a:avLst/>
              <a:gdLst>
                <a:gd name="T0" fmla="*/ 59 w 59"/>
                <a:gd name="T1" fmla="*/ 21 h 56"/>
                <a:gd name="T2" fmla="*/ 57 w 59"/>
                <a:gd name="T3" fmla="*/ 10 h 56"/>
                <a:gd name="T4" fmla="*/ 53 w 59"/>
                <a:gd name="T5" fmla="*/ 0 h 56"/>
                <a:gd name="T6" fmla="*/ 51 w 59"/>
                <a:gd name="T7" fmla="*/ 0 h 56"/>
                <a:gd name="T8" fmla="*/ 49 w 59"/>
                <a:gd name="T9" fmla="*/ 0 h 56"/>
                <a:gd name="T10" fmla="*/ 55 w 59"/>
                <a:gd name="T11" fmla="*/ 10 h 56"/>
                <a:gd name="T12" fmla="*/ 57 w 59"/>
                <a:gd name="T13" fmla="*/ 21 h 56"/>
                <a:gd name="T14" fmla="*/ 55 w 59"/>
                <a:gd name="T15" fmla="*/ 27 h 56"/>
                <a:gd name="T16" fmla="*/ 53 w 59"/>
                <a:gd name="T17" fmla="*/ 35 h 56"/>
                <a:gd name="T18" fmla="*/ 51 w 59"/>
                <a:gd name="T19" fmla="*/ 41 h 56"/>
                <a:gd name="T20" fmla="*/ 48 w 59"/>
                <a:gd name="T21" fmla="*/ 44 h 56"/>
                <a:gd name="T22" fmla="*/ 42 w 59"/>
                <a:gd name="T23" fmla="*/ 48 h 56"/>
                <a:gd name="T24" fmla="*/ 36 w 59"/>
                <a:gd name="T25" fmla="*/ 52 h 56"/>
                <a:gd name="T26" fmla="*/ 30 w 59"/>
                <a:gd name="T27" fmla="*/ 54 h 56"/>
                <a:gd name="T28" fmla="*/ 23 w 59"/>
                <a:gd name="T29" fmla="*/ 54 h 56"/>
                <a:gd name="T30" fmla="*/ 17 w 59"/>
                <a:gd name="T31" fmla="*/ 54 h 56"/>
                <a:gd name="T32" fmla="*/ 9 w 59"/>
                <a:gd name="T33" fmla="*/ 52 h 56"/>
                <a:gd name="T34" fmla="*/ 3 w 59"/>
                <a:gd name="T35" fmla="*/ 48 h 56"/>
                <a:gd name="T36" fmla="*/ 0 w 59"/>
                <a:gd name="T37" fmla="*/ 44 h 56"/>
                <a:gd name="T38" fmla="*/ 0 w 59"/>
                <a:gd name="T39" fmla="*/ 46 h 56"/>
                <a:gd name="T40" fmla="*/ 0 w 59"/>
                <a:gd name="T41" fmla="*/ 46 h 56"/>
                <a:gd name="T42" fmla="*/ 3 w 59"/>
                <a:gd name="T43" fmla="*/ 50 h 56"/>
                <a:gd name="T44" fmla="*/ 9 w 59"/>
                <a:gd name="T45" fmla="*/ 54 h 56"/>
                <a:gd name="T46" fmla="*/ 17 w 59"/>
                <a:gd name="T47" fmla="*/ 56 h 56"/>
                <a:gd name="T48" fmla="*/ 23 w 59"/>
                <a:gd name="T49" fmla="*/ 56 h 56"/>
                <a:gd name="T50" fmla="*/ 30 w 59"/>
                <a:gd name="T51" fmla="*/ 56 h 56"/>
                <a:gd name="T52" fmla="*/ 38 w 59"/>
                <a:gd name="T53" fmla="*/ 54 h 56"/>
                <a:gd name="T54" fmla="*/ 44 w 59"/>
                <a:gd name="T55" fmla="*/ 50 h 56"/>
                <a:gd name="T56" fmla="*/ 49 w 59"/>
                <a:gd name="T57" fmla="*/ 46 h 56"/>
                <a:gd name="T58" fmla="*/ 53 w 59"/>
                <a:gd name="T59" fmla="*/ 41 h 56"/>
                <a:gd name="T60" fmla="*/ 57 w 59"/>
                <a:gd name="T61" fmla="*/ 35 h 56"/>
                <a:gd name="T62" fmla="*/ 59 w 59"/>
                <a:gd name="T63" fmla="*/ 29 h 56"/>
                <a:gd name="T64" fmla="*/ 59 w 59"/>
                <a:gd name="T65" fmla="*/ 21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"/>
                <a:gd name="T100" fmla="*/ 0 h 56"/>
                <a:gd name="T101" fmla="*/ 59 w 59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" h="56">
                  <a:moveTo>
                    <a:pt x="59" y="21"/>
                  </a:moveTo>
                  <a:lnTo>
                    <a:pt x="57" y="10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55" y="10"/>
                  </a:lnTo>
                  <a:lnTo>
                    <a:pt x="57" y="21"/>
                  </a:lnTo>
                  <a:lnTo>
                    <a:pt x="55" y="27"/>
                  </a:lnTo>
                  <a:lnTo>
                    <a:pt x="53" y="35"/>
                  </a:lnTo>
                  <a:lnTo>
                    <a:pt x="51" y="41"/>
                  </a:lnTo>
                  <a:lnTo>
                    <a:pt x="48" y="44"/>
                  </a:lnTo>
                  <a:lnTo>
                    <a:pt x="42" y="48"/>
                  </a:lnTo>
                  <a:lnTo>
                    <a:pt x="36" y="52"/>
                  </a:lnTo>
                  <a:lnTo>
                    <a:pt x="30" y="54"/>
                  </a:lnTo>
                  <a:lnTo>
                    <a:pt x="23" y="54"/>
                  </a:lnTo>
                  <a:lnTo>
                    <a:pt x="17" y="54"/>
                  </a:lnTo>
                  <a:lnTo>
                    <a:pt x="9" y="52"/>
                  </a:lnTo>
                  <a:lnTo>
                    <a:pt x="3" y="48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3" y="50"/>
                  </a:lnTo>
                  <a:lnTo>
                    <a:pt x="9" y="54"/>
                  </a:lnTo>
                  <a:lnTo>
                    <a:pt x="17" y="56"/>
                  </a:lnTo>
                  <a:lnTo>
                    <a:pt x="23" y="56"/>
                  </a:lnTo>
                  <a:lnTo>
                    <a:pt x="30" y="56"/>
                  </a:lnTo>
                  <a:lnTo>
                    <a:pt x="38" y="54"/>
                  </a:lnTo>
                  <a:lnTo>
                    <a:pt x="44" y="50"/>
                  </a:lnTo>
                  <a:lnTo>
                    <a:pt x="49" y="46"/>
                  </a:lnTo>
                  <a:lnTo>
                    <a:pt x="53" y="41"/>
                  </a:lnTo>
                  <a:lnTo>
                    <a:pt x="57" y="35"/>
                  </a:lnTo>
                  <a:lnTo>
                    <a:pt x="59" y="29"/>
                  </a:lnTo>
                  <a:lnTo>
                    <a:pt x="59" y="21"/>
                  </a:lnTo>
                  <a:close/>
                </a:path>
              </a:pathLst>
            </a:custGeom>
            <a:solidFill>
              <a:srgbClr val="E98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75" name="Freeform 325">
              <a:extLst>
                <a:ext uri="{FF2B5EF4-FFF2-40B4-BE49-F238E27FC236}">
                  <a16:creationId xmlns:a16="http://schemas.microsoft.com/office/drawing/2014/main" id="{63C17D48-E342-96AE-6A90-B71CD613F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57" cy="56"/>
            </a:xfrm>
            <a:custGeom>
              <a:avLst/>
              <a:gdLst>
                <a:gd name="T0" fmla="*/ 57 w 57"/>
                <a:gd name="T1" fmla="*/ 21 h 56"/>
                <a:gd name="T2" fmla="*/ 55 w 57"/>
                <a:gd name="T3" fmla="*/ 10 h 56"/>
                <a:gd name="T4" fmla="*/ 51 w 57"/>
                <a:gd name="T5" fmla="*/ 0 h 56"/>
                <a:gd name="T6" fmla="*/ 49 w 57"/>
                <a:gd name="T7" fmla="*/ 0 h 56"/>
                <a:gd name="T8" fmla="*/ 48 w 57"/>
                <a:gd name="T9" fmla="*/ 0 h 56"/>
                <a:gd name="T10" fmla="*/ 51 w 57"/>
                <a:gd name="T11" fmla="*/ 4 h 56"/>
                <a:gd name="T12" fmla="*/ 53 w 57"/>
                <a:gd name="T13" fmla="*/ 10 h 56"/>
                <a:gd name="T14" fmla="*/ 55 w 57"/>
                <a:gd name="T15" fmla="*/ 16 h 56"/>
                <a:gd name="T16" fmla="*/ 55 w 57"/>
                <a:gd name="T17" fmla="*/ 21 h 56"/>
                <a:gd name="T18" fmla="*/ 55 w 57"/>
                <a:gd name="T19" fmla="*/ 27 h 56"/>
                <a:gd name="T20" fmla="*/ 53 w 57"/>
                <a:gd name="T21" fmla="*/ 33 h 56"/>
                <a:gd name="T22" fmla="*/ 49 w 57"/>
                <a:gd name="T23" fmla="*/ 39 h 56"/>
                <a:gd name="T24" fmla="*/ 46 w 57"/>
                <a:gd name="T25" fmla="*/ 44 h 56"/>
                <a:gd name="T26" fmla="*/ 42 w 57"/>
                <a:gd name="T27" fmla="*/ 48 h 56"/>
                <a:gd name="T28" fmla="*/ 36 w 57"/>
                <a:gd name="T29" fmla="*/ 50 h 56"/>
                <a:gd name="T30" fmla="*/ 30 w 57"/>
                <a:gd name="T31" fmla="*/ 52 h 56"/>
                <a:gd name="T32" fmla="*/ 23 w 57"/>
                <a:gd name="T33" fmla="*/ 54 h 56"/>
                <a:gd name="T34" fmla="*/ 17 w 57"/>
                <a:gd name="T35" fmla="*/ 52 h 56"/>
                <a:gd name="T36" fmla="*/ 9 w 57"/>
                <a:gd name="T37" fmla="*/ 50 h 56"/>
                <a:gd name="T38" fmla="*/ 3 w 57"/>
                <a:gd name="T39" fmla="*/ 46 h 56"/>
                <a:gd name="T40" fmla="*/ 0 w 57"/>
                <a:gd name="T41" fmla="*/ 43 h 56"/>
                <a:gd name="T42" fmla="*/ 0 w 57"/>
                <a:gd name="T43" fmla="*/ 44 h 56"/>
                <a:gd name="T44" fmla="*/ 0 w 57"/>
                <a:gd name="T45" fmla="*/ 46 h 56"/>
                <a:gd name="T46" fmla="*/ 3 w 57"/>
                <a:gd name="T47" fmla="*/ 50 h 56"/>
                <a:gd name="T48" fmla="*/ 9 w 57"/>
                <a:gd name="T49" fmla="*/ 52 h 56"/>
                <a:gd name="T50" fmla="*/ 17 w 57"/>
                <a:gd name="T51" fmla="*/ 54 h 56"/>
                <a:gd name="T52" fmla="*/ 23 w 57"/>
                <a:gd name="T53" fmla="*/ 56 h 56"/>
                <a:gd name="T54" fmla="*/ 30 w 57"/>
                <a:gd name="T55" fmla="*/ 54 h 56"/>
                <a:gd name="T56" fmla="*/ 36 w 57"/>
                <a:gd name="T57" fmla="*/ 52 h 56"/>
                <a:gd name="T58" fmla="*/ 42 w 57"/>
                <a:gd name="T59" fmla="*/ 50 h 56"/>
                <a:gd name="T60" fmla="*/ 48 w 57"/>
                <a:gd name="T61" fmla="*/ 46 h 56"/>
                <a:gd name="T62" fmla="*/ 51 w 57"/>
                <a:gd name="T63" fmla="*/ 41 h 56"/>
                <a:gd name="T64" fmla="*/ 55 w 57"/>
                <a:gd name="T65" fmla="*/ 35 h 56"/>
                <a:gd name="T66" fmla="*/ 57 w 57"/>
                <a:gd name="T67" fmla="*/ 27 h 56"/>
                <a:gd name="T68" fmla="*/ 57 w 57"/>
                <a:gd name="T69" fmla="*/ 21 h 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7"/>
                <a:gd name="T106" fmla="*/ 0 h 56"/>
                <a:gd name="T107" fmla="*/ 57 w 57"/>
                <a:gd name="T108" fmla="*/ 56 h 5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7" h="56">
                  <a:moveTo>
                    <a:pt x="57" y="21"/>
                  </a:moveTo>
                  <a:lnTo>
                    <a:pt x="55" y="10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51" y="4"/>
                  </a:lnTo>
                  <a:lnTo>
                    <a:pt x="53" y="10"/>
                  </a:lnTo>
                  <a:lnTo>
                    <a:pt x="55" y="16"/>
                  </a:lnTo>
                  <a:lnTo>
                    <a:pt x="55" y="21"/>
                  </a:lnTo>
                  <a:lnTo>
                    <a:pt x="55" y="27"/>
                  </a:lnTo>
                  <a:lnTo>
                    <a:pt x="53" y="33"/>
                  </a:lnTo>
                  <a:lnTo>
                    <a:pt x="49" y="39"/>
                  </a:lnTo>
                  <a:lnTo>
                    <a:pt x="46" y="44"/>
                  </a:lnTo>
                  <a:lnTo>
                    <a:pt x="42" y="48"/>
                  </a:lnTo>
                  <a:lnTo>
                    <a:pt x="36" y="50"/>
                  </a:lnTo>
                  <a:lnTo>
                    <a:pt x="30" y="52"/>
                  </a:lnTo>
                  <a:lnTo>
                    <a:pt x="23" y="54"/>
                  </a:lnTo>
                  <a:lnTo>
                    <a:pt x="17" y="52"/>
                  </a:lnTo>
                  <a:lnTo>
                    <a:pt x="9" y="50"/>
                  </a:lnTo>
                  <a:lnTo>
                    <a:pt x="3" y="46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3" y="50"/>
                  </a:lnTo>
                  <a:lnTo>
                    <a:pt x="9" y="52"/>
                  </a:lnTo>
                  <a:lnTo>
                    <a:pt x="17" y="54"/>
                  </a:lnTo>
                  <a:lnTo>
                    <a:pt x="23" y="56"/>
                  </a:lnTo>
                  <a:lnTo>
                    <a:pt x="30" y="54"/>
                  </a:lnTo>
                  <a:lnTo>
                    <a:pt x="36" y="52"/>
                  </a:lnTo>
                  <a:lnTo>
                    <a:pt x="42" y="50"/>
                  </a:lnTo>
                  <a:lnTo>
                    <a:pt x="48" y="46"/>
                  </a:lnTo>
                  <a:lnTo>
                    <a:pt x="51" y="41"/>
                  </a:lnTo>
                  <a:lnTo>
                    <a:pt x="55" y="35"/>
                  </a:lnTo>
                  <a:lnTo>
                    <a:pt x="57" y="27"/>
                  </a:lnTo>
                  <a:lnTo>
                    <a:pt x="57" y="21"/>
                  </a:lnTo>
                  <a:close/>
                </a:path>
              </a:pathLst>
            </a:custGeom>
            <a:solidFill>
              <a:srgbClr val="E984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76" name="Freeform 326">
              <a:extLst>
                <a:ext uri="{FF2B5EF4-FFF2-40B4-BE49-F238E27FC236}">
                  <a16:creationId xmlns:a16="http://schemas.microsoft.com/office/drawing/2014/main" id="{20570564-17ED-E4F6-4E4D-8DAB838F5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57" cy="54"/>
            </a:xfrm>
            <a:custGeom>
              <a:avLst/>
              <a:gdLst>
                <a:gd name="T0" fmla="*/ 57 w 57"/>
                <a:gd name="T1" fmla="*/ 21 h 54"/>
                <a:gd name="T2" fmla="*/ 55 w 57"/>
                <a:gd name="T3" fmla="*/ 10 h 54"/>
                <a:gd name="T4" fmla="*/ 49 w 57"/>
                <a:gd name="T5" fmla="*/ 0 h 54"/>
                <a:gd name="T6" fmla="*/ 49 w 57"/>
                <a:gd name="T7" fmla="*/ 0 h 54"/>
                <a:gd name="T8" fmla="*/ 48 w 57"/>
                <a:gd name="T9" fmla="*/ 0 h 54"/>
                <a:gd name="T10" fmla="*/ 48 w 57"/>
                <a:gd name="T11" fmla="*/ 0 h 54"/>
                <a:gd name="T12" fmla="*/ 48 w 57"/>
                <a:gd name="T13" fmla="*/ 0 h 54"/>
                <a:gd name="T14" fmla="*/ 49 w 57"/>
                <a:gd name="T15" fmla="*/ 4 h 54"/>
                <a:gd name="T16" fmla="*/ 53 w 57"/>
                <a:gd name="T17" fmla="*/ 10 h 54"/>
                <a:gd name="T18" fmla="*/ 53 w 57"/>
                <a:gd name="T19" fmla="*/ 16 h 54"/>
                <a:gd name="T20" fmla="*/ 55 w 57"/>
                <a:gd name="T21" fmla="*/ 21 h 54"/>
                <a:gd name="T22" fmla="*/ 53 w 57"/>
                <a:gd name="T23" fmla="*/ 27 h 54"/>
                <a:gd name="T24" fmla="*/ 51 w 57"/>
                <a:gd name="T25" fmla="*/ 33 h 54"/>
                <a:gd name="T26" fmla="*/ 49 w 57"/>
                <a:gd name="T27" fmla="*/ 39 h 54"/>
                <a:gd name="T28" fmla="*/ 46 w 57"/>
                <a:gd name="T29" fmla="*/ 43 h 54"/>
                <a:gd name="T30" fmla="*/ 40 w 57"/>
                <a:gd name="T31" fmla="*/ 46 h 54"/>
                <a:gd name="T32" fmla="*/ 36 w 57"/>
                <a:gd name="T33" fmla="*/ 50 h 54"/>
                <a:gd name="T34" fmla="*/ 30 w 57"/>
                <a:gd name="T35" fmla="*/ 52 h 54"/>
                <a:gd name="T36" fmla="*/ 23 w 57"/>
                <a:gd name="T37" fmla="*/ 52 h 54"/>
                <a:gd name="T38" fmla="*/ 17 w 57"/>
                <a:gd name="T39" fmla="*/ 52 h 54"/>
                <a:gd name="T40" fmla="*/ 9 w 57"/>
                <a:gd name="T41" fmla="*/ 48 h 54"/>
                <a:gd name="T42" fmla="*/ 3 w 57"/>
                <a:gd name="T43" fmla="*/ 46 h 54"/>
                <a:gd name="T44" fmla="*/ 0 w 57"/>
                <a:gd name="T45" fmla="*/ 41 h 54"/>
                <a:gd name="T46" fmla="*/ 0 w 57"/>
                <a:gd name="T47" fmla="*/ 43 h 54"/>
                <a:gd name="T48" fmla="*/ 0 w 57"/>
                <a:gd name="T49" fmla="*/ 44 h 54"/>
                <a:gd name="T50" fmla="*/ 3 w 57"/>
                <a:gd name="T51" fmla="*/ 48 h 54"/>
                <a:gd name="T52" fmla="*/ 9 w 57"/>
                <a:gd name="T53" fmla="*/ 52 h 54"/>
                <a:gd name="T54" fmla="*/ 17 w 57"/>
                <a:gd name="T55" fmla="*/ 54 h 54"/>
                <a:gd name="T56" fmla="*/ 23 w 57"/>
                <a:gd name="T57" fmla="*/ 54 h 54"/>
                <a:gd name="T58" fmla="*/ 30 w 57"/>
                <a:gd name="T59" fmla="*/ 54 h 54"/>
                <a:gd name="T60" fmla="*/ 36 w 57"/>
                <a:gd name="T61" fmla="*/ 52 h 54"/>
                <a:gd name="T62" fmla="*/ 42 w 57"/>
                <a:gd name="T63" fmla="*/ 48 h 54"/>
                <a:gd name="T64" fmla="*/ 48 w 57"/>
                <a:gd name="T65" fmla="*/ 44 h 54"/>
                <a:gd name="T66" fmla="*/ 51 w 57"/>
                <a:gd name="T67" fmla="*/ 41 h 54"/>
                <a:gd name="T68" fmla="*/ 53 w 57"/>
                <a:gd name="T69" fmla="*/ 35 h 54"/>
                <a:gd name="T70" fmla="*/ 55 w 57"/>
                <a:gd name="T71" fmla="*/ 27 h 54"/>
                <a:gd name="T72" fmla="*/ 57 w 57"/>
                <a:gd name="T73" fmla="*/ 21 h 5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7"/>
                <a:gd name="T112" fmla="*/ 0 h 54"/>
                <a:gd name="T113" fmla="*/ 57 w 57"/>
                <a:gd name="T114" fmla="*/ 54 h 5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7" h="54">
                  <a:moveTo>
                    <a:pt x="57" y="21"/>
                  </a:moveTo>
                  <a:lnTo>
                    <a:pt x="55" y="1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9" y="4"/>
                  </a:lnTo>
                  <a:lnTo>
                    <a:pt x="53" y="10"/>
                  </a:lnTo>
                  <a:lnTo>
                    <a:pt x="53" y="16"/>
                  </a:lnTo>
                  <a:lnTo>
                    <a:pt x="55" y="21"/>
                  </a:lnTo>
                  <a:lnTo>
                    <a:pt x="53" y="27"/>
                  </a:lnTo>
                  <a:lnTo>
                    <a:pt x="51" y="33"/>
                  </a:lnTo>
                  <a:lnTo>
                    <a:pt x="49" y="39"/>
                  </a:lnTo>
                  <a:lnTo>
                    <a:pt x="46" y="43"/>
                  </a:lnTo>
                  <a:lnTo>
                    <a:pt x="40" y="46"/>
                  </a:lnTo>
                  <a:lnTo>
                    <a:pt x="36" y="50"/>
                  </a:lnTo>
                  <a:lnTo>
                    <a:pt x="30" y="52"/>
                  </a:lnTo>
                  <a:lnTo>
                    <a:pt x="23" y="52"/>
                  </a:lnTo>
                  <a:lnTo>
                    <a:pt x="17" y="52"/>
                  </a:lnTo>
                  <a:lnTo>
                    <a:pt x="9" y="48"/>
                  </a:lnTo>
                  <a:lnTo>
                    <a:pt x="3" y="46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3" y="48"/>
                  </a:lnTo>
                  <a:lnTo>
                    <a:pt x="9" y="52"/>
                  </a:lnTo>
                  <a:lnTo>
                    <a:pt x="17" y="54"/>
                  </a:lnTo>
                  <a:lnTo>
                    <a:pt x="23" y="54"/>
                  </a:lnTo>
                  <a:lnTo>
                    <a:pt x="30" y="54"/>
                  </a:lnTo>
                  <a:lnTo>
                    <a:pt x="36" y="52"/>
                  </a:lnTo>
                  <a:lnTo>
                    <a:pt x="42" y="48"/>
                  </a:lnTo>
                  <a:lnTo>
                    <a:pt x="48" y="44"/>
                  </a:lnTo>
                  <a:lnTo>
                    <a:pt x="51" y="41"/>
                  </a:lnTo>
                  <a:lnTo>
                    <a:pt x="53" y="35"/>
                  </a:lnTo>
                  <a:lnTo>
                    <a:pt x="55" y="27"/>
                  </a:lnTo>
                  <a:lnTo>
                    <a:pt x="57" y="21"/>
                  </a:lnTo>
                  <a:close/>
                </a:path>
              </a:pathLst>
            </a:custGeom>
            <a:solidFill>
              <a:srgbClr val="EA8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77" name="Freeform 327">
              <a:extLst>
                <a:ext uri="{FF2B5EF4-FFF2-40B4-BE49-F238E27FC236}">
                  <a16:creationId xmlns:a16="http://schemas.microsoft.com/office/drawing/2014/main" id="{BFA05C97-37AA-CADD-42B7-B7BF5D650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55" cy="54"/>
            </a:xfrm>
            <a:custGeom>
              <a:avLst/>
              <a:gdLst>
                <a:gd name="T0" fmla="*/ 55 w 55"/>
                <a:gd name="T1" fmla="*/ 21 h 54"/>
                <a:gd name="T2" fmla="*/ 55 w 55"/>
                <a:gd name="T3" fmla="*/ 16 h 54"/>
                <a:gd name="T4" fmla="*/ 53 w 55"/>
                <a:gd name="T5" fmla="*/ 10 h 54"/>
                <a:gd name="T6" fmla="*/ 51 w 55"/>
                <a:gd name="T7" fmla="*/ 4 h 54"/>
                <a:gd name="T8" fmla="*/ 48 w 55"/>
                <a:gd name="T9" fmla="*/ 0 h 54"/>
                <a:gd name="T10" fmla="*/ 48 w 55"/>
                <a:gd name="T11" fmla="*/ 0 h 54"/>
                <a:gd name="T12" fmla="*/ 48 w 55"/>
                <a:gd name="T13" fmla="*/ 0 h 54"/>
                <a:gd name="T14" fmla="*/ 46 w 55"/>
                <a:gd name="T15" fmla="*/ 0 h 54"/>
                <a:gd name="T16" fmla="*/ 46 w 55"/>
                <a:gd name="T17" fmla="*/ 0 h 54"/>
                <a:gd name="T18" fmla="*/ 49 w 55"/>
                <a:gd name="T19" fmla="*/ 4 h 54"/>
                <a:gd name="T20" fmla="*/ 51 w 55"/>
                <a:gd name="T21" fmla="*/ 10 h 54"/>
                <a:gd name="T22" fmla="*/ 53 w 55"/>
                <a:gd name="T23" fmla="*/ 16 h 54"/>
                <a:gd name="T24" fmla="*/ 53 w 55"/>
                <a:gd name="T25" fmla="*/ 21 h 54"/>
                <a:gd name="T26" fmla="*/ 53 w 55"/>
                <a:gd name="T27" fmla="*/ 27 h 54"/>
                <a:gd name="T28" fmla="*/ 51 w 55"/>
                <a:gd name="T29" fmla="*/ 33 h 54"/>
                <a:gd name="T30" fmla="*/ 48 w 55"/>
                <a:gd name="T31" fmla="*/ 39 h 54"/>
                <a:gd name="T32" fmla="*/ 44 w 55"/>
                <a:gd name="T33" fmla="*/ 43 h 54"/>
                <a:gd name="T34" fmla="*/ 40 w 55"/>
                <a:gd name="T35" fmla="*/ 46 h 54"/>
                <a:gd name="T36" fmla="*/ 34 w 55"/>
                <a:gd name="T37" fmla="*/ 48 h 54"/>
                <a:gd name="T38" fmla="*/ 30 w 55"/>
                <a:gd name="T39" fmla="*/ 50 h 54"/>
                <a:gd name="T40" fmla="*/ 23 w 55"/>
                <a:gd name="T41" fmla="*/ 50 h 54"/>
                <a:gd name="T42" fmla="*/ 17 w 55"/>
                <a:gd name="T43" fmla="*/ 50 h 54"/>
                <a:gd name="T44" fmla="*/ 9 w 55"/>
                <a:gd name="T45" fmla="*/ 48 h 54"/>
                <a:gd name="T46" fmla="*/ 3 w 55"/>
                <a:gd name="T47" fmla="*/ 44 h 54"/>
                <a:gd name="T48" fmla="*/ 0 w 55"/>
                <a:gd name="T49" fmla="*/ 39 h 54"/>
                <a:gd name="T50" fmla="*/ 0 w 55"/>
                <a:gd name="T51" fmla="*/ 41 h 54"/>
                <a:gd name="T52" fmla="*/ 0 w 55"/>
                <a:gd name="T53" fmla="*/ 43 h 54"/>
                <a:gd name="T54" fmla="*/ 3 w 55"/>
                <a:gd name="T55" fmla="*/ 46 h 54"/>
                <a:gd name="T56" fmla="*/ 9 w 55"/>
                <a:gd name="T57" fmla="*/ 50 h 54"/>
                <a:gd name="T58" fmla="*/ 17 w 55"/>
                <a:gd name="T59" fmla="*/ 52 h 54"/>
                <a:gd name="T60" fmla="*/ 23 w 55"/>
                <a:gd name="T61" fmla="*/ 54 h 54"/>
                <a:gd name="T62" fmla="*/ 30 w 55"/>
                <a:gd name="T63" fmla="*/ 52 h 54"/>
                <a:gd name="T64" fmla="*/ 36 w 55"/>
                <a:gd name="T65" fmla="*/ 50 h 54"/>
                <a:gd name="T66" fmla="*/ 42 w 55"/>
                <a:gd name="T67" fmla="*/ 48 h 54"/>
                <a:gd name="T68" fmla="*/ 46 w 55"/>
                <a:gd name="T69" fmla="*/ 44 h 54"/>
                <a:gd name="T70" fmla="*/ 49 w 55"/>
                <a:gd name="T71" fmla="*/ 39 h 54"/>
                <a:gd name="T72" fmla="*/ 53 w 55"/>
                <a:gd name="T73" fmla="*/ 33 h 54"/>
                <a:gd name="T74" fmla="*/ 55 w 55"/>
                <a:gd name="T75" fmla="*/ 27 h 54"/>
                <a:gd name="T76" fmla="*/ 55 w 55"/>
                <a:gd name="T77" fmla="*/ 21 h 5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5"/>
                <a:gd name="T118" fmla="*/ 0 h 54"/>
                <a:gd name="T119" fmla="*/ 55 w 55"/>
                <a:gd name="T120" fmla="*/ 54 h 5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5" h="54">
                  <a:moveTo>
                    <a:pt x="55" y="21"/>
                  </a:moveTo>
                  <a:lnTo>
                    <a:pt x="55" y="16"/>
                  </a:lnTo>
                  <a:lnTo>
                    <a:pt x="53" y="10"/>
                  </a:lnTo>
                  <a:lnTo>
                    <a:pt x="51" y="4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9" y="4"/>
                  </a:lnTo>
                  <a:lnTo>
                    <a:pt x="51" y="10"/>
                  </a:lnTo>
                  <a:lnTo>
                    <a:pt x="53" y="16"/>
                  </a:lnTo>
                  <a:lnTo>
                    <a:pt x="53" y="21"/>
                  </a:lnTo>
                  <a:lnTo>
                    <a:pt x="53" y="27"/>
                  </a:lnTo>
                  <a:lnTo>
                    <a:pt x="51" y="33"/>
                  </a:lnTo>
                  <a:lnTo>
                    <a:pt x="48" y="39"/>
                  </a:lnTo>
                  <a:lnTo>
                    <a:pt x="44" y="43"/>
                  </a:lnTo>
                  <a:lnTo>
                    <a:pt x="40" y="46"/>
                  </a:lnTo>
                  <a:lnTo>
                    <a:pt x="34" y="48"/>
                  </a:lnTo>
                  <a:lnTo>
                    <a:pt x="30" y="50"/>
                  </a:lnTo>
                  <a:lnTo>
                    <a:pt x="23" y="50"/>
                  </a:lnTo>
                  <a:lnTo>
                    <a:pt x="17" y="50"/>
                  </a:lnTo>
                  <a:lnTo>
                    <a:pt x="9" y="48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3" y="46"/>
                  </a:lnTo>
                  <a:lnTo>
                    <a:pt x="9" y="50"/>
                  </a:lnTo>
                  <a:lnTo>
                    <a:pt x="17" y="52"/>
                  </a:lnTo>
                  <a:lnTo>
                    <a:pt x="23" y="54"/>
                  </a:lnTo>
                  <a:lnTo>
                    <a:pt x="30" y="52"/>
                  </a:lnTo>
                  <a:lnTo>
                    <a:pt x="36" y="50"/>
                  </a:lnTo>
                  <a:lnTo>
                    <a:pt x="42" y="48"/>
                  </a:lnTo>
                  <a:lnTo>
                    <a:pt x="46" y="44"/>
                  </a:lnTo>
                  <a:lnTo>
                    <a:pt x="49" y="39"/>
                  </a:lnTo>
                  <a:lnTo>
                    <a:pt x="53" y="33"/>
                  </a:lnTo>
                  <a:lnTo>
                    <a:pt x="55" y="27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EB8A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78" name="Freeform 328">
              <a:extLst>
                <a:ext uri="{FF2B5EF4-FFF2-40B4-BE49-F238E27FC236}">
                  <a16:creationId xmlns:a16="http://schemas.microsoft.com/office/drawing/2014/main" id="{C0B446F0-0635-EC23-A7BA-6F686C3D7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55" cy="52"/>
            </a:xfrm>
            <a:custGeom>
              <a:avLst/>
              <a:gdLst>
                <a:gd name="T0" fmla="*/ 55 w 55"/>
                <a:gd name="T1" fmla="*/ 21 h 52"/>
                <a:gd name="T2" fmla="*/ 53 w 55"/>
                <a:gd name="T3" fmla="*/ 16 h 52"/>
                <a:gd name="T4" fmla="*/ 53 w 55"/>
                <a:gd name="T5" fmla="*/ 10 h 52"/>
                <a:gd name="T6" fmla="*/ 49 w 55"/>
                <a:gd name="T7" fmla="*/ 4 h 52"/>
                <a:gd name="T8" fmla="*/ 48 w 55"/>
                <a:gd name="T9" fmla="*/ 0 h 52"/>
                <a:gd name="T10" fmla="*/ 46 w 55"/>
                <a:gd name="T11" fmla="*/ 0 h 52"/>
                <a:gd name="T12" fmla="*/ 44 w 55"/>
                <a:gd name="T13" fmla="*/ 0 h 52"/>
                <a:gd name="T14" fmla="*/ 48 w 55"/>
                <a:gd name="T15" fmla="*/ 4 h 52"/>
                <a:gd name="T16" fmla="*/ 49 w 55"/>
                <a:gd name="T17" fmla="*/ 10 h 52"/>
                <a:gd name="T18" fmla="*/ 51 w 55"/>
                <a:gd name="T19" fmla="*/ 16 h 52"/>
                <a:gd name="T20" fmla="*/ 51 w 55"/>
                <a:gd name="T21" fmla="*/ 21 h 52"/>
                <a:gd name="T22" fmla="*/ 51 w 55"/>
                <a:gd name="T23" fmla="*/ 27 h 52"/>
                <a:gd name="T24" fmla="*/ 49 w 55"/>
                <a:gd name="T25" fmla="*/ 33 h 52"/>
                <a:gd name="T26" fmla="*/ 48 w 55"/>
                <a:gd name="T27" fmla="*/ 37 h 52"/>
                <a:gd name="T28" fmla="*/ 44 w 55"/>
                <a:gd name="T29" fmla="*/ 41 h 52"/>
                <a:gd name="T30" fmla="*/ 40 w 55"/>
                <a:gd name="T31" fmla="*/ 44 h 52"/>
                <a:gd name="T32" fmla="*/ 34 w 55"/>
                <a:gd name="T33" fmla="*/ 48 h 52"/>
                <a:gd name="T34" fmla="*/ 28 w 55"/>
                <a:gd name="T35" fmla="*/ 50 h 52"/>
                <a:gd name="T36" fmla="*/ 23 w 55"/>
                <a:gd name="T37" fmla="*/ 50 h 52"/>
                <a:gd name="T38" fmla="*/ 17 w 55"/>
                <a:gd name="T39" fmla="*/ 48 h 52"/>
                <a:gd name="T40" fmla="*/ 9 w 55"/>
                <a:gd name="T41" fmla="*/ 46 h 52"/>
                <a:gd name="T42" fmla="*/ 5 w 55"/>
                <a:gd name="T43" fmla="*/ 43 h 52"/>
                <a:gd name="T44" fmla="*/ 0 w 55"/>
                <a:gd name="T45" fmla="*/ 39 h 52"/>
                <a:gd name="T46" fmla="*/ 0 w 55"/>
                <a:gd name="T47" fmla="*/ 39 h 52"/>
                <a:gd name="T48" fmla="*/ 0 w 55"/>
                <a:gd name="T49" fmla="*/ 41 h 52"/>
                <a:gd name="T50" fmla="*/ 3 w 55"/>
                <a:gd name="T51" fmla="*/ 46 h 52"/>
                <a:gd name="T52" fmla="*/ 9 w 55"/>
                <a:gd name="T53" fmla="*/ 48 h 52"/>
                <a:gd name="T54" fmla="*/ 17 w 55"/>
                <a:gd name="T55" fmla="*/ 52 h 52"/>
                <a:gd name="T56" fmla="*/ 23 w 55"/>
                <a:gd name="T57" fmla="*/ 52 h 52"/>
                <a:gd name="T58" fmla="*/ 30 w 55"/>
                <a:gd name="T59" fmla="*/ 52 h 52"/>
                <a:gd name="T60" fmla="*/ 36 w 55"/>
                <a:gd name="T61" fmla="*/ 50 h 52"/>
                <a:gd name="T62" fmla="*/ 40 w 55"/>
                <a:gd name="T63" fmla="*/ 46 h 52"/>
                <a:gd name="T64" fmla="*/ 46 w 55"/>
                <a:gd name="T65" fmla="*/ 43 h 52"/>
                <a:gd name="T66" fmla="*/ 49 w 55"/>
                <a:gd name="T67" fmla="*/ 39 h 52"/>
                <a:gd name="T68" fmla="*/ 51 w 55"/>
                <a:gd name="T69" fmla="*/ 33 h 52"/>
                <a:gd name="T70" fmla="*/ 53 w 55"/>
                <a:gd name="T71" fmla="*/ 27 h 52"/>
                <a:gd name="T72" fmla="*/ 55 w 55"/>
                <a:gd name="T73" fmla="*/ 21 h 5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5"/>
                <a:gd name="T112" fmla="*/ 0 h 52"/>
                <a:gd name="T113" fmla="*/ 55 w 55"/>
                <a:gd name="T114" fmla="*/ 52 h 5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5" h="52">
                  <a:moveTo>
                    <a:pt x="55" y="21"/>
                  </a:moveTo>
                  <a:lnTo>
                    <a:pt x="53" y="16"/>
                  </a:lnTo>
                  <a:lnTo>
                    <a:pt x="53" y="10"/>
                  </a:lnTo>
                  <a:lnTo>
                    <a:pt x="49" y="4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8" y="4"/>
                  </a:lnTo>
                  <a:lnTo>
                    <a:pt x="49" y="10"/>
                  </a:lnTo>
                  <a:lnTo>
                    <a:pt x="51" y="16"/>
                  </a:lnTo>
                  <a:lnTo>
                    <a:pt x="51" y="21"/>
                  </a:lnTo>
                  <a:lnTo>
                    <a:pt x="51" y="27"/>
                  </a:lnTo>
                  <a:lnTo>
                    <a:pt x="49" y="33"/>
                  </a:lnTo>
                  <a:lnTo>
                    <a:pt x="48" y="37"/>
                  </a:lnTo>
                  <a:lnTo>
                    <a:pt x="44" y="41"/>
                  </a:lnTo>
                  <a:lnTo>
                    <a:pt x="40" y="44"/>
                  </a:lnTo>
                  <a:lnTo>
                    <a:pt x="34" y="48"/>
                  </a:lnTo>
                  <a:lnTo>
                    <a:pt x="28" y="50"/>
                  </a:lnTo>
                  <a:lnTo>
                    <a:pt x="23" y="50"/>
                  </a:lnTo>
                  <a:lnTo>
                    <a:pt x="17" y="48"/>
                  </a:lnTo>
                  <a:lnTo>
                    <a:pt x="9" y="46"/>
                  </a:lnTo>
                  <a:lnTo>
                    <a:pt x="5" y="43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3" y="46"/>
                  </a:lnTo>
                  <a:lnTo>
                    <a:pt x="9" y="48"/>
                  </a:lnTo>
                  <a:lnTo>
                    <a:pt x="17" y="52"/>
                  </a:lnTo>
                  <a:lnTo>
                    <a:pt x="23" y="52"/>
                  </a:lnTo>
                  <a:lnTo>
                    <a:pt x="30" y="52"/>
                  </a:lnTo>
                  <a:lnTo>
                    <a:pt x="36" y="50"/>
                  </a:lnTo>
                  <a:lnTo>
                    <a:pt x="40" y="46"/>
                  </a:lnTo>
                  <a:lnTo>
                    <a:pt x="46" y="43"/>
                  </a:lnTo>
                  <a:lnTo>
                    <a:pt x="49" y="39"/>
                  </a:lnTo>
                  <a:lnTo>
                    <a:pt x="51" y="33"/>
                  </a:lnTo>
                  <a:lnTo>
                    <a:pt x="53" y="27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EB8E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79" name="Freeform 329">
              <a:extLst>
                <a:ext uri="{FF2B5EF4-FFF2-40B4-BE49-F238E27FC236}">
                  <a16:creationId xmlns:a16="http://schemas.microsoft.com/office/drawing/2014/main" id="{220B59FB-5EC2-5347-EED1-D752DF6E0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53" cy="50"/>
            </a:xfrm>
            <a:custGeom>
              <a:avLst/>
              <a:gdLst>
                <a:gd name="T0" fmla="*/ 53 w 53"/>
                <a:gd name="T1" fmla="*/ 21 h 50"/>
                <a:gd name="T2" fmla="*/ 53 w 53"/>
                <a:gd name="T3" fmla="*/ 16 h 50"/>
                <a:gd name="T4" fmla="*/ 51 w 53"/>
                <a:gd name="T5" fmla="*/ 10 h 50"/>
                <a:gd name="T6" fmla="*/ 49 w 53"/>
                <a:gd name="T7" fmla="*/ 4 h 50"/>
                <a:gd name="T8" fmla="*/ 46 w 53"/>
                <a:gd name="T9" fmla="*/ 0 h 50"/>
                <a:gd name="T10" fmla="*/ 44 w 53"/>
                <a:gd name="T11" fmla="*/ 0 h 50"/>
                <a:gd name="T12" fmla="*/ 42 w 53"/>
                <a:gd name="T13" fmla="*/ 0 h 50"/>
                <a:gd name="T14" fmla="*/ 46 w 53"/>
                <a:gd name="T15" fmla="*/ 4 h 50"/>
                <a:gd name="T16" fmla="*/ 49 w 53"/>
                <a:gd name="T17" fmla="*/ 10 h 50"/>
                <a:gd name="T18" fmla="*/ 51 w 53"/>
                <a:gd name="T19" fmla="*/ 16 h 50"/>
                <a:gd name="T20" fmla="*/ 51 w 53"/>
                <a:gd name="T21" fmla="*/ 21 h 50"/>
                <a:gd name="T22" fmla="*/ 51 w 53"/>
                <a:gd name="T23" fmla="*/ 27 h 50"/>
                <a:gd name="T24" fmla="*/ 49 w 53"/>
                <a:gd name="T25" fmla="*/ 31 h 50"/>
                <a:gd name="T26" fmla="*/ 46 w 53"/>
                <a:gd name="T27" fmla="*/ 37 h 50"/>
                <a:gd name="T28" fmla="*/ 44 w 53"/>
                <a:gd name="T29" fmla="*/ 41 h 50"/>
                <a:gd name="T30" fmla="*/ 38 w 53"/>
                <a:gd name="T31" fmla="*/ 44 h 50"/>
                <a:gd name="T32" fmla="*/ 34 w 53"/>
                <a:gd name="T33" fmla="*/ 46 h 50"/>
                <a:gd name="T34" fmla="*/ 28 w 53"/>
                <a:gd name="T35" fmla="*/ 48 h 50"/>
                <a:gd name="T36" fmla="*/ 23 w 53"/>
                <a:gd name="T37" fmla="*/ 48 h 50"/>
                <a:gd name="T38" fmla="*/ 17 w 53"/>
                <a:gd name="T39" fmla="*/ 48 h 50"/>
                <a:gd name="T40" fmla="*/ 11 w 53"/>
                <a:gd name="T41" fmla="*/ 44 h 50"/>
                <a:gd name="T42" fmla="*/ 5 w 53"/>
                <a:gd name="T43" fmla="*/ 41 h 50"/>
                <a:gd name="T44" fmla="*/ 0 w 53"/>
                <a:gd name="T45" fmla="*/ 37 h 50"/>
                <a:gd name="T46" fmla="*/ 0 w 53"/>
                <a:gd name="T47" fmla="*/ 39 h 50"/>
                <a:gd name="T48" fmla="*/ 0 w 53"/>
                <a:gd name="T49" fmla="*/ 39 h 50"/>
                <a:gd name="T50" fmla="*/ 3 w 53"/>
                <a:gd name="T51" fmla="*/ 44 h 50"/>
                <a:gd name="T52" fmla="*/ 9 w 53"/>
                <a:gd name="T53" fmla="*/ 48 h 50"/>
                <a:gd name="T54" fmla="*/ 17 w 53"/>
                <a:gd name="T55" fmla="*/ 50 h 50"/>
                <a:gd name="T56" fmla="*/ 23 w 53"/>
                <a:gd name="T57" fmla="*/ 50 h 50"/>
                <a:gd name="T58" fmla="*/ 30 w 53"/>
                <a:gd name="T59" fmla="*/ 50 h 50"/>
                <a:gd name="T60" fmla="*/ 34 w 53"/>
                <a:gd name="T61" fmla="*/ 48 h 50"/>
                <a:gd name="T62" fmla="*/ 40 w 53"/>
                <a:gd name="T63" fmla="*/ 46 h 50"/>
                <a:gd name="T64" fmla="*/ 44 w 53"/>
                <a:gd name="T65" fmla="*/ 43 h 50"/>
                <a:gd name="T66" fmla="*/ 48 w 53"/>
                <a:gd name="T67" fmla="*/ 39 h 50"/>
                <a:gd name="T68" fmla="*/ 51 w 53"/>
                <a:gd name="T69" fmla="*/ 33 h 50"/>
                <a:gd name="T70" fmla="*/ 53 w 53"/>
                <a:gd name="T71" fmla="*/ 27 h 50"/>
                <a:gd name="T72" fmla="*/ 53 w 53"/>
                <a:gd name="T73" fmla="*/ 21 h 5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3"/>
                <a:gd name="T112" fmla="*/ 0 h 50"/>
                <a:gd name="T113" fmla="*/ 53 w 53"/>
                <a:gd name="T114" fmla="*/ 50 h 5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3" h="50">
                  <a:moveTo>
                    <a:pt x="53" y="21"/>
                  </a:moveTo>
                  <a:lnTo>
                    <a:pt x="53" y="16"/>
                  </a:lnTo>
                  <a:lnTo>
                    <a:pt x="51" y="10"/>
                  </a:lnTo>
                  <a:lnTo>
                    <a:pt x="49" y="4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6" y="4"/>
                  </a:lnTo>
                  <a:lnTo>
                    <a:pt x="49" y="10"/>
                  </a:lnTo>
                  <a:lnTo>
                    <a:pt x="51" y="16"/>
                  </a:lnTo>
                  <a:lnTo>
                    <a:pt x="51" y="21"/>
                  </a:lnTo>
                  <a:lnTo>
                    <a:pt x="51" y="27"/>
                  </a:lnTo>
                  <a:lnTo>
                    <a:pt x="49" y="31"/>
                  </a:lnTo>
                  <a:lnTo>
                    <a:pt x="46" y="37"/>
                  </a:lnTo>
                  <a:lnTo>
                    <a:pt x="44" y="41"/>
                  </a:lnTo>
                  <a:lnTo>
                    <a:pt x="38" y="44"/>
                  </a:lnTo>
                  <a:lnTo>
                    <a:pt x="34" y="46"/>
                  </a:lnTo>
                  <a:lnTo>
                    <a:pt x="28" y="48"/>
                  </a:lnTo>
                  <a:lnTo>
                    <a:pt x="23" y="48"/>
                  </a:lnTo>
                  <a:lnTo>
                    <a:pt x="17" y="48"/>
                  </a:lnTo>
                  <a:lnTo>
                    <a:pt x="11" y="44"/>
                  </a:lnTo>
                  <a:lnTo>
                    <a:pt x="5" y="41"/>
                  </a:lnTo>
                  <a:lnTo>
                    <a:pt x="0" y="37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9" y="48"/>
                  </a:lnTo>
                  <a:lnTo>
                    <a:pt x="17" y="50"/>
                  </a:lnTo>
                  <a:lnTo>
                    <a:pt x="23" y="50"/>
                  </a:lnTo>
                  <a:lnTo>
                    <a:pt x="30" y="50"/>
                  </a:lnTo>
                  <a:lnTo>
                    <a:pt x="34" y="48"/>
                  </a:lnTo>
                  <a:lnTo>
                    <a:pt x="40" y="46"/>
                  </a:lnTo>
                  <a:lnTo>
                    <a:pt x="44" y="43"/>
                  </a:lnTo>
                  <a:lnTo>
                    <a:pt x="48" y="39"/>
                  </a:lnTo>
                  <a:lnTo>
                    <a:pt x="51" y="33"/>
                  </a:lnTo>
                  <a:lnTo>
                    <a:pt x="53" y="27"/>
                  </a:lnTo>
                  <a:lnTo>
                    <a:pt x="53" y="21"/>
                  </a:lnTo>
                  <a:close/>
                </a:path>
              </a:pathLst>
            </a:custGeom>
            <a:solidFill>
              <a:srgbClr val="EC91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80" name="Freeform 330">
              <a:extLst>
                <a:ext uri="{FF2B5EF4-FFF2-40B4-BE49-F238E27FC236}">
                  <a16:creationId xmlns:a16="http://schemas.microsoft.com/office/drawing/2014/main" id="{F6EDA608-14A9-8960-A36F-77068A07E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51" cy="50"/>
            </a:xfrm>
            <a:custGeom>
              <a:avLst/>
              <a:gdLst>
                <a:gd name="T0" fmla="*/ 51 w 51"/>
                <a:gd name="T1" fmla="*/ 21 h 50"/>
                <a:gd name="T2" fmla="*/ 51 w 51"/>
                <a:gd name="T3" fmla="*/ 16 h 50"/>
                <a:gd name="T4" fmla="*/ 49 w 51"/>
                <a:gd name="T5" fmla="*/ 10 h 50"/>
                <a:gd name="T6" fmla="*/ 48 w 51"/>
                <a:gd name="T7" fmla="*/ 4 h 50"/>
                <a:gd name="T8" fmla="*/ 44 w 51"/>
                <a:gd name="T9" fmla="*/ 0 h 50"/>
                <a:gd name="T10" fmla="*/ 42 w 51"/>
                <a:gd name="T11" fmla="*/ 0 h 50"/>
                <a:gd name="T12" fmla="*/ 40 w 51"/>
                <a:gd name="T13" fmla="*/ 0 h 50"/>
                <a:gd name="T14" fmla="*/ 44 w 51"/>
                <a:gd name="T15" fmla="*/ 4 h 50"/>
                <a:gd name="T16" fmla="*/ 48 w 51"/>
                <a:gd name="T17" fmla="*/ 10 h 50"/>
                <a:gd name="T18" fmla="*/ 49 w 51"/>
                <a:gd name="T19" fmla="*/ 16 h 50"/>
                <a:gd name="T20" fmla="*/ 49 w 51"/>
                <a:gd name="T21" fmla="*/ 21 h 50"/>
                <a:gd name="T22" fmla="*/ 49 w 51"/>
                <a:gd name="T23" fmla="*/ 27 h 50"/>
                <a:gd name="T24" fmla="*/ 48 w 51"/>
                <a:gd name="T25" fmla="*/ 31 h 50"/>
                <a:gd name="T26" fmla="*/ 46 w 51"/>
                <a:gd name="T27" fmla="*/ 37 h 50"/>
                <a:gd name="T28" fmla="*/ 42 w 51"/>
                <a:gd name="T29" fmla="*/ 41 h 50"/>
                <a:gd name="T30" fmla="*/ 38 w 51"/>
                <a:gd name="T31" fmla="*/ 43 h 50"/>
                <a:gd name="T32" fmla="*/ 34 w 51"/>
                <a:gd name="T33" fmla="*/ 46 h 50"/>
                <a:gd name="T34" fmla="*/ 28 w 51"/>
                <a:gd name="T35" fmla="*/ 46 h 50"/>
                <a:gd name="T36" fmla="*/ 23 w 51"/>
                <a:gd name="T37" fmla="*/ 48 h 50"/>
                <a:gd name="T38" fmla="*/ 17 w 51"/>
                <a:gd name="T39" fmla="*/ 46 h 50"/>
                <a:gd name="T40" fmla="*/ 11 w 51"/>
                <a:gd name="T41" fmla="*/ 44 h 50"/>
                <a:gd name="T42" fmla="*/ 5 w 51"/>
                <a:gd name="T43" fmla="*/ 41 h 50"/>
                <a:gd name="T44" fmla="*/ 2 w 51"/>
                <a:gd name="T45" fmla="*/ 35 h 50"/>
                <a:gd name="T46" fmla="*/ 0 w 51"/>
                <a:gd name="T47" fmla="*/ 37 h 50"/>
                <a:gd name="T48" fmla="*/ 0 w 51"/>
                <a:gd name="T49" fmla="*/ 39 h 50"/>
                <a:gd name="T50" fmla="*/ 5 w 51"/>
                <a:gd name="T51" fmla="*/ 43 h 50"/>
                <a:gd name="T52" fmla="*/ 9 w 51"/>
                <a:gd name="T53" fmla="*/ 46 h 50"/>
                <a:gd name="T54" fmla="*/ 17 w 51"/>
                <a:gd name="T55" fmla="*/ 48 h 50"/>
                <a:gd name="T56" fmla="*/ 23 w 51"/>
                <a:gd name="T57" fmla="*/ 50 h 50"/>
                <a:gd name="T58" fmla="*/ 28 w 51"/>
                <a:gd name="T59" fmla="*/ 50 h 50"/>
                <a:gd name="T60" fmla="*/ 34 w 51"/>
                <a:gd name="T61" fmla="*/ 48 h 50"/>
                <a:gd name="T62" fmla="*/ 40 w 51"/>
                <a:gd name="T63" fmla="*/ 44 h 50"/>
                <a:gd name="T64" fmla="*/ 44 w 51"/>
                <a:gd name="T65" fmla="*/ 41 h 50"/>
                <a:gd name="T66" fmla="*/ 48 w 51"/>
                <a:gd name="T67" fmla="*/ 37 h 50"/>
                <a:gd name="T68" fmla="*/ 49 w 51"/>
                <a:gd name="T69" fmla="*/ 33 h 50"/>
                <a:gd name="T70" fmla="*/ 51 w 51"/>
                <a:gd name="T71" fmla="*/ 27 h 50"/>
                <a:gd name="T72" fmla="*/ 51 w 51"/>
                <a:gd name="T73" fmla="*/ 21 h 5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1"/>
                <a:gd name="T112" fmla="*/ 0 h 50"/>
                <a:gd name="T113" fmla="*/ 51 w 51"/>
                <a:gd name="T114" fmla="*/ 50 h 5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1" h="50">
                  <a:moveTo>
                    <a:pt x="51" y="21"/>
                  </a:moveTo>
                  <a:lnTo>
                    <a:pt x="51" y="16"/>
                  </a:lnTo>
                  <a:lnTo>
                    <a:pt x="49" y="10"/>
                  </a:lnTo>
                  <a:lnTo>
                    <a:pt x="48" y="4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44" y="4"/>
                  </a:lnTo>
                  <a:lnTo>
                    <a:pt x="48" y="10"/>
                  </a:lnTo>
                  <a:lnTo>
                    <a:pt x="49" y="16"/>
                  </a:lnTo>
                  <a:lnTo>
                    <a:pt x="49" y="21"/>
                  </a:lnTo>
                  <a:lnTo>
                    <a:pt x="49" y="27"/>
                  </a:lnTo>
                  <a:lnTo>
                    <a:pt x="48" y="31"/>
                  </a:lnTo>
                  <a:lnTo>
                    <a:pt x="46" y="37"/>
                  </a:lnTo>
                  <a:lnTo>
                    <a:pt x="42" y="41"/>
                  </a:lnTo>
                  <a:lnTo>
                    <a:pt x="38" y="43"/>
                  </a:lnTo>
                  <a:lnTo>
                    <a:pt x="34" y="46"/>
                  </a:lnTo>
                  <a:lnTo>
                    <a:pt x="28" y="46"/>
                  </a:lnTo>
                  <a:lnTo>
                    <a:pt x="23" y="48"/>
                  </a:lnTo>
                  <a:lnTo>
                    <a:pt x="17" y="46"/>
                  </a:lnTo>
                  <a:lnTo>
                    <a:pt x="11" y="44"/>
                  </a:lnTo>
                  <a:lnTo>
                    <a:pt x="5" y="41"/>
                  </a:lnTo>
                  <a:lnTo>
                    <a:pt x="2" y="35"/>
                  </a:lnTo>
                  <a:lnTo>
                    <a:pt x="0" y="37"/>
                  </a:lnTo>
                  <a:lnTo>
                    <a:pt x="0" y="39"/>
                  </a:lnTo>
                  <a:lnTo>
                    <a:pt x="5" y="43"/>
                  </a:lnTo>
                  <a:lnTo>
                    <a:pt x="9" y="46"/>
                  </a:lnTo>
                  <a:lnTo>
                    <a:pt x="17" y="48"/>
                  </a:lnTo>
                  <a:lnTo>
                    <a:pt x="23" y="50"/>
                  </a:lnTo>
                  <a:lnTo>
                    <a:pt x="28" y="50"/>
                  </a:lnTo>
                  <a:lnTo>
                    <a:pt x="34" y="48"/>
                  </a:lnTo>
                  <a:lnTo>
                    <a:pt x="40" y="44"/>
                  </a:lnTo>
                  <a:lnTo>
                    <a:pt x="44" y="41"/>
                  </a:lnTo>
                  <a:lnTo>
                    <a:pt x="48" y="37"/>
                  </a:lnTo>
                  <a:lnTo>
                    <a:pt x="49" y="33"/>
                  </a:lnTo>
                  <a:lnTo>
                    <a:pt x="51" y="27"/>
                  </a:lnTo>
                  <a:lnTo>
                    <a:pt x="51" y="21"/>
                  </a:lnTo>
                  <a:close/>
                </a:path>
              </a:pathLst>
            </a:custGeom>
            <a:solidFill>
              <a:srgbClr val="EC93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81" name="Freeform 331">
              <a:extLst>
                <a:ext uri="{FF2B5EF4-FFF2-40B4-BE49-F238E27FC236}">
                  <a16:creationId xmlns:a16="http://schemas.microsoft.com/office/drawing/2014/main" id="{E2C34F06-5F06-A14A-B424-D8D91C342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" y="3455"/>
              <a:ext cx="51" cy="48"/>
            </a:xfrm>
            <a:custGeom>
              <a:avLst/>
              <a:gdLst>
                <a:gd name="T0" fmla="*/ 51 w 51"/>
                <a:gd name="T1" fmla="*/ 21 h 48"/>
                <a:gd name="T2" fmla="*/ 51 w 51"/>
                <a:gd name="T3" fmla="*/ 16 h 48"/>
                <a:gd name="T4" fmla="*/ 49 w 51"/>
                <a:gd name="T5" fmla="*/ 10 h 48"/>
                <a:gd name="T6" fmla="*/ 46 w 51"/>
                <a:gd name="T7" fmla="*/ 4 h 48"/>
                <a:gd name="T8" fmla="*/ 42 w 51"/>
                <a:gd name="T9" fmla="*/ 0 h 48"/>
                <a:gd name="T10" fmla="*/ 40 w 51"/>
                <a:gd name="T11" fmla="*/ 0 h 48"/>
                <a:gd name="T12" fmla="*/ 40 w 51"/>
                <a:gd name="T13" fmla="*/ 0 h 48"/>
                <a:gd name="T14" fmla="*/ 44 w 51"/>
                <a:gd name="T15" fmla="*/ 4 h 48"/>
                <a:gd name="T16" fmla="*/ 46 w 51"/>
                <a:gd name="T17" fmla="*/ 10 h 48"/>
                <a:gd name="T18" fmla="*/ 48 w 51"/>
                <a:gd name="T19" fmla="*/ 16 h 48"/>
                <a:gd name="T20" fmla="*/ 49 w 51"/>
                <a:gd name="T21" fmla="*/ 21 h 48"/>
                <a:gd name="T22" fmla="*/ 48 w 51"/>
                <a:gd name="T23" fmla="*/ 25 h 48"/>
                <a:gd name="T24" fmla="*/ 48 w 51"/>
                <a:gd name="T25" fmla="*/ 31 h 48"/>
                <a:gd name="T26" fmla="*/ 44 w 51"/>
                <a:gd name="T27" fmla="*/ 35 h 48"/>
                <a:gd name="T28" fmla="*/ 42 w 51"/>
                <a:gd name="T29" fmla="*/ 39 h 48"/>
                <a:gd name="T30" fmla="*/ 38 w 51"/>
                <a:gd name="T31" fmla="*/ 43 h 48"/>
                <a:gd name="T32" fmla="*/ 34 w 51"/>
                <a:gd name="T33" fmla="*/ 44 h 48"/>
                <a:gd name="T34" fmla="*/ 28 w 51"/>
                <a:gd name="T35" fmla="*/ 46 h 48"/>
                <a:gd name="T36" fmla="*/ 23 w 51"/>
                <a:gd name="T37" fmla="*/ 46 h 48"/>
                <a:gd name="T38" fmla="*/ 17 w 51"/>
                <a:gd name="T39" fmla="*/ 46 h 48"/>
                <a:gd name="T40" fmla="*/ 11 w 51"/>
                <a:gd name="T41" fmla="*/ 43 h 48"/>
                <a:gd name="T42" fmla="*/ 5 w 51"/>
                <a:gd name="T43" fmla="*/ 39 h 48"/>
                <a:gd name="T44" fmla="*/ 2 w 51"/>
                <a:gd name="T45" fmla="*/ 33 h 48"/>
                <a:gd name="T46" fmla="*/ 2 w 51"/>
                <a:gd name="T47" fmla="*/ 35 h 48"/>
                <a:gd name="T48" fmla="*/ 0 w 51"/>
                <a:gd name="T49" fmla="*/ 37 h 48"/>
                <a:gd name="T50" fmla="*/ 5 w 51"/>
                <a:gd name="T51" fmla="*/ 41 h 48"/>
                <a:gd name="T52" fmla="*/ 11 w 51"/>
                <a:gd name="T53" fmla="*/ 44 h 48"/>
                <a:gd name="T54" fmla="*/ 17 w 51"/>
                <a:gd name="T55" fmla="*/ 48 h 48"/>
                <a:gd name="T56" fmla="*/ 23 w 51"/>
                <a:gd name="T57" fmla="*/ 48 h 48"/>
                <a:gd name="T58" fmla="*/ 28 w 51"/>
                <a:gd name="T59" fmla="*/ 48 h 48"/>
                <a:gd name="T60" fmla="*/ 34 w 51"/>
                <a:gd name="T61" fmla="*/ 46 h 48"/>
                <a:gd name="T62" fmla="*/ 38 w 51"/>
                <a:gd name="T63" fmla="*/ 44 h 48"/>
                <a:gd name="T64" fmla="*/ 44 w 51"/>
                <a:gd name="T65" fmla="*/ 41 h 48"/>
                <a:gd name="T66" fmla="*/ 46 w 51"/>
                <a:gd name="T67" fmla="*/ 37 h 48"/>
                <a:gd name="T68" fmla="*/ 49 w 51"/>
                <a:gd name="T69" fmla="*/ 31 h 48"/>
                <a:gd name="T70" fmla="*/ 51 w 51"/>
                <a:gd name="T71" fmla="*/ 27 h 48"/>
                <a:gd name="T72" fmla="*/ 51 w 51"/>
                <a:gd name="T73" fmla="*/ 21 h 4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1"/>
                <a:gd name="T112" fmla="*/ 0 h 48"/>
                <a:gd name="T113" fmla="*/ 51 w 51"/>
                <a:gd name="T114" fmla="*/ 48 h 4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1" h="48">
                  <a:moveTo>
                    <a:pt x="51" y="21"/>
                  </a:moveTo>
                  <a:lnTo>
                    <a:pt x="51" y="16"/>
                  </a:lnTo>
                  <a:lnTo>
                    <a:pt x="49" y="10"/>
                  </a:lnTo>
                  <a:lnTo>
                    <a:pt x="46" y="4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44" y="4"/>
                  </a:lnTo>
                  <a:lnTo>
                    <a:pt x="46" y="10"/>
                  </a:lnTo>
                  <a:lnTo>
                    <a:pt x="48" y="16"/>
                  </a:lnTo>
                  <a:lnTo>
                    <a:pt x="49" y="21"/>
                  </a:lnTo>
                  <a:lnTo>
                    <a:pt x="48" y="25"/>
                  </a:lnTo>
                  <a:lnTo>
                    <a:pt x="48" y="31"/>
                  </a:lnTo>
                  <a:lnTo>
                    <a:pt x="44" y="35"/>
                  </a:lnTo>
                  <a:lnTo>
                    <a:pt x="42" y="39"/>
                  </a:lnTo>
                  <a:lnTo>
                    <a:pt x="38" y="43"/>
                  </a:lnTo>
                  <a:lnTo>
                    <a:pt x="34" y="44"/>
                  </a:lnTo>
                  <a:lnTo>
                    <a:pt x="28" y="46"/>
                  </a:lnTo>
                  <a:lnTo>
                    <a:pt x="23" y="46"/>
                  </a:lnTo>
                  <a:lnTo>
                    <a:pt x="17" y="46"/>
                  </a:lnTo>
                  <a:lnTo>
                    <a:pt x="11" y="43"/>
                  </a:lnTo>
                  <a:lnTo>
                    <a:pt x="5" y="39"/>
                  </a:lnTo>
                  <a:lnTo>
                    <a:pt x="2" y="33"/>
                  </a:lnTo>
                  <a:lnTo>
                    <a:pt x="2" y="35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1" y="44"/>
                  </a:lnTo>
                  <a:lnTo>
                    <a:pt x="17" y="48"/>
                  </a:lnTo>
                  <a:lnTo>
                    <a:pt x="23" y="48"/>
                  </a:lnTo>
                  <a:lnTo>
                    <a:pt x="28" y="48"/>
                  </a:lnTo>
                  <a:lnTo>
                    <a:pt x="34" y="46"/>
                  </a:lnTo>
                  <a:lnTo>
                    <a:pt x="38" y="44"/>
                  </a:lnTo>
                  <a:lnTo>
                    <a:pt x="44" y="41"/>
                  </a:lnTo>
                  <a:lnTo>
                    <a:pt x="46" y="37"/>
                  </a:lnTo>
                  <a:lnTo>
                    <a:pt x="49" y="31"/>
                  </a:lnTo>
                  <a:lnTo>
                    <a:pt x="51" y="27"/>
                  </a:lnTo>
                  <a:lnTo>
                    <a:pt x="51" y="21"/>
                  </a:lnTo>
                  <a:close/>
                </a:path>
              </a:pathLst>
            </a:custGeom>
            <a:solidFill>
              <a:srgbClr val="ED97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82" name="Freeform 332">
              <a:extLst>
                <a:ext uri="{FF2B5EF4-FFF2-40B4-BE49-F238E27FC236}">
                  <a16:creationId xmlns:a16="http://schemas.microsoft.com/office/drawing/2014/main" id="{81A0C65F-3901-396D-F0FD-7F8B68CD1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455"/>
              <a:ext cx="47" cy="48"/>
            </a:xfrm>
            <a:custGeom>
              <a:avLst/>
              <a:gdLst>
                <a:gd name="T0" fmla="*/ 47 w 47"/>
                <a:gd name="T1" fmla="*/ 21 h 48"/>
                <a:gd name="T2" fmla="*/ 47 w 47"/>
                <a:gd name="T3" fmla="*/ 16 h 48"/>
                <a:gd name="T4" fmla="*/ 46 w 47"/>
                <a:gd name="T5" fmla="*/ 10 h 48"/>
                <a:gd name="T6" fmla="*/ 42 w 47"/>
                <a:gd name="T7" fmla="*/ 4 h 48"/>
                <a:gd name="T8" fmla="*/ 38 w 47"/>
                <a:gd name="T9" fmla="*/ 0 h 48"/>
                <a:gd name="T10" fmla="*/ 38 w 47"/>
                <a:gd name="T11" fmla="*/ 0 h 48"/>
                <a:gd name="T12" fmla="*/ 36 w 47"/>
                <a:gd name="T13" fmla="*/ 2 h 48"/>
                <a:gd name="T14" fmla="*/ 40 w 47"/>
                <a:gd name="T15" fmla="*/ 6 h 48"/>
                <a:gd name="T16" fmla="*/ 44 w 47"/>
                <a:gd name="T17" fmla="*/ 10 h 48"/>
                <a:gd name="T18" fmla="*/ 46 w 47"/>
                <a:gd name="T19" fmla="*/ 16 h 48"/>
                <a:gd name="T20" fmla="*/ 46 w 47"/>
                <a:gd name="T21" fmla="*/ 21 h 48"/>
                <a:gd name="T22" fmla="*/ 44 w 47"/>
                <a:gd name="T23" fmla="*/ 31 h 48"/>
                <a:gd name="T24" fmla="*/ 38 w 47"/>
                <a:gd name="T25" fmla="*/ 39 h 48"/>
                <a:gd name="T26" fmla="*/ 30 w 47"/>
                <a:gd name="T27" fmla="*/ 43 h 48"/>
                <a:gd name="T28" fmla="*/ 21 w 47"/>
                <a:gd name="T29" fmla="*/ 44 h 48"/>
                <a:gd name="T30" fmla="*/ 15 w 47"/>
                <a:gd name="T31" fmla="*/ 44 h 48"/>
                <a:gd name="T32" fmla="*/ 9 w 47"/>
                <a:gd name="T33" fmla="*/ 43 h 48"/>
                <a:gd name="T34" fmla="*/ 3 w 47"/>
                <a:gd name="T35" fmla="*/ 37 h 48"/>
                <a:gd name="T36" fmla="*/ 0 w 47"/>
                <a:gd name="T37" fmla="*/ 33 h 48"/>
                <a:gd name="T38" fmla="*/ 0 w 47"/>
                <a:gd name="T39" fmla="*/ 33 h 48"/>
                <a:gd name="T40" fmla="*/ 0 w 47"/>
                <a:gd name="T41" fmla="*/ 35 h 48"/>
                <a:gd name="T42" fmla="*/ 3 w 47"/>
                <a:gd name="T43" fmla="*/ 41 h 48"/>
                <a:gd name="T44" fmla="*/ 9 w 47"/>
                <a:gd name="T45" fmla="*/ 44 h 48"/>
                <a:gd name="T46" fmla="*/ 15 w 47"/>
                <a:gd name="T47" fmla="*/ 46 h 48"/>
                <a:gd name="T48" fmla="*/ 21 w 47"/>
                <a:gd name="T49" fmla="*/ 48 h 48"/>
                <a:gd name="T50" fmla="*/ 26 w 47"/>
                <a:gd name="T51" fmla="*/ 46 h 48"/>
                <a:gd name="T52" fmla="*/ 32 w 47"/>
                <a:gd name="T53" fmla="*/ 46 h 48"/>
                <a:gd name="T54" fmla="*/ 36 w 47"/>
                <a:gd name="T55" fmla="*/ 43 h 48"/>
                <a:gd name="T56" fmla="*/ 40 w 47"/>
                <a:gd name="T57" fmla="*/ 41 h 48"/>
                <a:gd name="T58" fmla="*/ 44 w 47"/>
                <a:gd name="T59" fmla="*/ 37 h 48"/>
                <a:gd name="T60" fmla="*/ 46 w 47"/>
                <a:gd name="T61" fmla="*/ 31 h 48"/>
                <a:gd name="T62" fmla="*/ 47 w 47"/>
                <a:gd name="T63" fmla="*/ 27 h 48"/>
                <a:gd name="T64" fmla="*/ 47 w 47"/>
                <a:gd name="T65" fmla="*/ 21 h 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7"/>
                <a:gd name="T100" fmla="*/ 0 h 48"/>
                <a:gd name="T101" fmla="*/ 47 w 47"/>
                <a:gd name="T102" fmla="*/ 48 h 4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7" h="48">
                  <a:moveTo>
                    <a:pt x="47" y="21"/>
                  </a:moveTo>
                  <a:lnTo>
                    <a:pt x="47" y="16"/>
                  </a:lnTo>
                  <a:lnTo>
                    <a:pt x="46" y="10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40" y="6"/>
                  </a:lnTo>
                  <a:lnTo>
                    <a:pt x="44" y="10"/>
                  </a:lnTo>
                  <a:lnTo>
                    <a:pt x="46" y="16"/>
                  </a:lnTo>
                  <a:lnTo>
                    <a:pt x="46" y="21"/>
                  </a:lnTo>
                  <a:lnTo>
                    <a:pt x="44" y="31"/>
                  </a:lnTo>
                  <a:lnTo>
                    <a:pt x="38" y="39"/>
                  </a:lnTo>
                  <a:lnTo>
                    <a:pt x="30" y="43"/>
                  </a:lnTo>
                  <a:lnTo>
                    <a:pt x="21" y="44"/>
                  </a:lnTo>
                  <a:lnTo>
                    <a:pt x="15" y="44"/>
                  </a:lnTo>
                  <a:lnTo>
                    <a:pt x="9" y="43"/>
                  </a:lnTo>
                  <a:lnTo>
                    <a:pt x="3" y="37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3" y="41"/>
                  </a:lnTo>
                  <a:lnTo>
                    <a:pt x="9" y="44"/>
                  </a:lnTo>
                  <a:lnTo>
                    <a:pt x="15" y="46"/>
                  </a:lnTo>
                  <a:lnTo>
                    <a:pt x="21" y="48"/>
                  </a:lnTo>
                  <a:lnTo>
                    <a:pt x="26" y="46"/>
                  </a:lnTo>
                  <a:lnTo>
                    <a:pt x="32" y="46"/>
                  </a:lnTo>
                  <a:lnTo>
                    <a:pt x="36" y="43"/>
                  </a:lnTo>
                  <a:lnTo>
                    <a:pt x="40" y="41"/>
                  </a:lnTo>
                  <a:lnTo>
                    <a:pt x="44" y="37"/>
                  </a:lnTo>
                  <a:lnTo>
                    <a:pt x="46" y="31"/>
                  </a:lnTo>
                  <a:lnTo>
                    <a:pt x="47" y="27"/>
                  </a:lnTo>
                  <a:lnTo>
                    <a:pt x="47" y="21"/>
                  </a:lnTo>
                  <a:close/>
                </a:path>
              </a:pathLst>
            </a:custGeom>
            <a:solidFill>
              <a:srgbClr val="EE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83" name="Freeform 333">
              <a:extLst>
                <a:ext uri="{FF2B5EF4-FFF2-40B4-BE49-F238E27FC236}">
                  <a16:creationId xmlns:a16="http://schemas.microsoft.com/office/drawing/2014/main" id="{38E3BCAC-A1F2-5981-061C-7E213D6AF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455"/>
              <a:ext cx="47" cy="46"/>
            </a:xfrm>
            <a:custGeom>
              <a:avLst/>
              <a:gdLst>
                <a:gd name="T0" fmla="*/ 47 w 47"/>
                <a:gd name="T1" fmla="*/ 21 h 46"/>
                <a:gd name="T2" fmla="*/ 46 w 47"/>
                <a:gd name="T3" fmla="*/ 16 h 46"/>
                <a:gd name="T4" fmla="*/ 44 w 47"/>
                <a:gd name="T5" fmla="*/ 10 h 46"/>
                <a:gd name="T6" fmla="*/ 42 w 47"/>
                <a:gd name="T7" fmla="*/ 4 h 46"/>
                <a:gd name="T8" fmla="*/ 38 w 47"/>
                <a:gd name="T9" fmla="*/ 0 h 46"/>
                <a:gd name="T10" fmla="*/ 36 w 47"/>
                <a:gd name="T11" fmla="*/ 2 h 46"/>
                <a:gd name="T12" fmla="*/ 34 w 47"/>
                <a:gd name="T13" fmla="*/ 2 h 46"/>
                <a:gd name="T14" fmla="*/ 38 w 47"/>
                <a:gd name="T15" fmla="*/ 6 h 46"/>
                <a:gd name="T16" fmla="*/ 42 w 47"/>
                <a:gd name="T17" fmla="*/ 10 h 46"/>
                <a:gd name="T18" fmla="*/ 44 w 47"/>
                <a:gd name="T19" fmla="*/ 16 h 46"/>
                <a:gd name="T20" fmla="*/ 44 w 47"/>
                <a:gd name="T21" fmla="*/ 21 h 46"/>
                <a:gd name="T22" fmla="*/ 42 w 47"/>
                <a:gd name="T23" fmla="*/ 29 h 46"/>
                <a:gd name="T24" fmla="*/ 38 w 47"/>
                <a:gd name="T25" fmla="*/ 37 h 46"/>
                <a:gd name="T26" fmla="*/ 30 w 47"/>
                <a:gd name="T27" fmla="*/ 43 h 46"/>
                <a:gd name="T28" fmla="*/ 21 w 47"/>
                <a:gd name="T29" fmla="*/ 44 h 46"/>
                <a:gd name="T30" fmla="*/ 15 w 47"/>
                <a:gd name="T31" fmla="*/ 43 h 46"/>
                <a:gd name="T32" fmla="*/ 9 w 47"/>
                <a:gd name="T33" fmla="*/ 41 h 46"/>
                <a:gd name="T34" fmla="*/ 3 w 47"/>
                <a:gd name="T35" fmla="*/ 37 h 46"/>
                <a:gd name="T36" fmla="*/ 0 w 47"/>
                <a:gd name="T37" fmla="*/ 31 h 46"/>
                <a:gd name="T38" fmla="*/ 0 w 47"/>
                <a:gd name="T39" fmla="*/ 33 h 46"/>
                <a:gd name="T40" fmla="*/ 0 w 47"/>
                <a:gd name="T41" fmla="*/ 33 h 46"/>
                <a:gd name="T42" fmla="*/ 3 w 47"/>
                <a:gd name="T43" fmla="*/ 39 h 46"/>
                <a:gd name="T44" fmla="*/ 9 w 47"/>
                <a:gd name="T45" fmla="*/ 43 h 46"/>
                <a:gd name="T46" fmla="*/ 15 w 47"/>
                <a:gd name="T47" fmla="*/ 46 h 46"/>
                <a:gd name="T48" fmla="*/ 21 w 47"/>
                <a:gd name="T49" fmla="*/ 46 h 46"/>
                <a:gd name="T50" fmla="*/ 26 w 47"/>
                <a:gd name="T51" fmla="*/ 46 h 46"/>
                <a:gd name="T52" fmla="*/ 32 w 47"/>
                <a:gd name="T53" fmla="*/ 44 h 46"/>
                <a:gd name="T54" fmla="*/ 36 w 47"/>
                <a:gd name="T55" fmla="*/ 43 h 46"/>
                <a:gd name="T56" fmla="*/ 40 w 47"/>
                <a:gd name="T57" fmla="*/ 39 h 46"/>
                <a:gd name="T58" fmla="*/ 42 w 47"/>
                <a:gd name="T59" fmla="*/ 35 h 46"/>
                <a:gd name="T60" fmla="*/ 46 w 47"/>
                <a:gd name="T61" fmla="*/ 31 h 46"/>
                <a:gd name="T62" fmla="*/ 46 w 47"/>
                <a:gd name="T63" fmla="*/ 25 h 46"/>
                <a:gd name="T64" fmla="*/ 47 w 47"/>
                <a:gd name="T65" fmla="*/ 21 h 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7"/>
                <a:gd name="T100" fmla="*/ 0 h 46"/>
                <a:gd name="T101" fmla="*/ 47 w 47"/>
                <a:gd name="T102" fmla="*/ 46 h 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7" h="46">
                  <a:moveTo>
                    <a:pt x="47" y="21"/>
                  </a:moveTo>
                  <a:lnTo>
                    <a:pt x="46" y="16"/>
                  </a:lnTo>
                  <a:lnTo>
                    <a:pt x="44" y="10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4" y="2"/>
                  </a:lnTo>
                  <a:lnTo>
                    <a:pt x="38" y="6"/>
                  </a:lnTo>
                  <a:lnTo>
                    <a:pt x="42" y="10"/>
                  </a:lnTo>
                  <a:lnTo>
                    <a:pt x="44" y="16"/>
                  </a:lnTo>
                  <a:lnTo>
                    <a:pt x="44" y="21"/>
                  </a:lnTo>
                  <a:lnTo>
                    <a:pt x="42" y="29"/>
                  </a:lnTo>
                  <a:lnTo>
                    <a:pt x="38" y="37"/>
                  </a:lnTo>
                  <a:lnTo>
                    <a:pt x="30" y="43"/>
                  </a:lnTo>
                  <a:lnTo>
                    <a:pt x="21" y="44"/>
                  </a:lnTo>
                  <a:lnTo>
                    <a:pt x="15" y="43"/>
                  </a:lnTo>
                  <a:lnTo>
                    <a:pt x="9" y="41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3" y="39"/>
                  </a:lnTo>
                  <a:lnTo>
                    <a:pt x="9" y="43"/>
                  </a:lnTo>
                  <a:lnTo>
                    <a:pt x="15" y="46"/>
                  </a:lnTo>
                  <a:lnTo>
                    <a:pt x="21" y="46"/>
                  </a:lnTo>
                  <a:lnTo>
                    <a:pt x="26" y="46"/>
                  </a:lnTo>
                  <a:lnTo>
                    <a:pt x="32" y="44"/>
                  </a:lnTo>
                  <a:lnTo>
                    <a:pt x="36" y="43"/>
                  </a:lnTo>
                  <a:lnTo>
                    <a:pt x="40" y="39"/>
                  </a:lnTo>
                  <a:lnTo>
                    <a:pt x="42" y="35"/>
                  </a:lnTo>
                  <a:lnTo>
                    <a:pt x="46" y="31"/>
                  </a:lnTo>
                  <a:lnTo>
                    <a:pt x="46" y="25"/>
                  </a:lnTo>
                  <a:lnTo>
                    <a:pt x="47" y="21"/>
                  </a:lnTo>
                  <a:close/>
                </a:path>
              </a:pathLst>
            </a:custGeom>
            <a:solidFill>
              <a:srgbClr val="EE9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84" name="Freeform 334">
              <a:extLst>
                <a:ext uri="{FF2B5EF4-FFF2-40B4-BE49-F238E27FC236}">
                  <a16:creationId xmlns:a16="http://schemas.microsoft.com/office/drawing/2014/main" id="{B44F30D3-DFA7-F87A-C553-5BBAF91C2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457"/>
              <a:ext cx="46" cy="42"/>
            </a:xfrm>
            <a:custGeom>
              <a:avLst/>
              <a:gdLst>
                <a:gd name="T0" fmla="*/ 46 w 46"/>
                <a:gd name="T1" fmla="*/ 19 h 42"/>
                <a:gd name="T2" fmla="*/ 46 w 46"/>
                <a:gd name="T3" fmla="*/ 14 h 42"/>
                <a:gd name="T4" fmla="*/ 44 w 46"/>
                <a:gd name="T5" fmla="*/ 8 h 42"/>
                <a:gd name="T6" fmla="*/ 40 w 46"/>
                <a:gd name="T7" fmla="*/ 4 h 42"/>
                <a:gd name="T8" fmla="*/ 36 w 46"/>
                <a:gd name="T9" fmla="*/ 0 h 42"/>
                <a:gd name="T10" fmla="*/ 34 w 46"/>
                <a:gd name="T11" fmla="*/ 0 h 42"/>
                <a:gd name="T12" fmla="*/ 32 w 46"/>
                <a:gd name="T13" fmla="*/ 0 h 42"/>
                <a:gd name="T14" fmla="*/ 38 w 46"/>
                <a:gd name="T15" fmla="*/ 4 h 42"/>
                <a:gd name="T16" fmla="*/ 40 w 46"/>
                <a:gd name="T17" fmla="*/ 8 h 42"/>
                <a:gd name="T18" fmla="*/ 42 w 46"/>
                <a:gd name="T19" fmla="*/ 14 h 42"/>
                <a:gd name="T20" fmla="*/ 44 w 46"/>
                <a:gd name="T21" fmla="*/ 19 h 42"/>
                <a:gd name="T22" fmla="*/ 42 w 46"/>
                <a:gd name="T23" fmla="*/ 27 h 42"/>
                <a:gd name="T24" fmla="*/ 36 w 46"/>
                <a:gd name="T25" fmla="*/ 35 h 42"/>
                <a:gd name="T26" fmla="*/ 30 w 46"/>
                <a:gd name="T27" fmla="*/ 39 h 42"/>
                <a:gd name="T28" fmla="*/ 21 w 46"/>
                <a:gd name="T29" fmla="*/ 41 h 42"/>
                <a:gd name="T30" fmla="*/ 15 w 46"/>
                <a:gd name="T31" fmla="*/ 41 h 42"/>
                <a:gd name="T32" fmla="*/ 9 w 46"/>
                <a:gd name="T33" fmla="*/ 37 h 42"/>
                <a:gd name="T34" fmla="*/ 5 w 46"/>
                <a:gd name="T35" fmla="*/ 33 h 42"/>
                <a:gd name="T36" fmla="*/ 1 w 46"/>
                <a:gd name="T37" fmla="*/ 27 h 42"/>
                <a:gd name="T38" fmla="*/ 0 w 46"/>
                <a:gd name="T39" fmla="*/ 29 h 42"/>
                <a:gd name="T40" fmla="*/ 0 w 46"/>
                <a:gd name="T41" fmla="*/ 31 h 42"/>
                <a:gd name="T42" fmla="*/ 3 w 46"/>
                <a:gd name="T43" fmla="*/ 35 h 42"/>
                <a:gd name="T44" fmla="*/ 9 w 46"/>
                <a:gd name="T45" fmla="*/ 41 h 42"/>
                <a:gd name="T46" fmla="*/ 15 w 46"/>
                <a:gd name="T47" fmla="*/ 42 h 42"/>
                <a:gd name="T48" fmla="*/ 21 w 46"/>
                <a:gd name="T49" fmla="*/ 42 h 42"/>
                <a:gd name="T50" fmla="*/ 30 w 46"/>
                <a:gd name="T51" fmla="*/ 41 h 42"/>
                <a:gd name="T52" fmla="*/ 38 w 46"/>
                <a:gd name="T53" fmla="*/ 37 h 42"/>
                <a:gd name="T54" fmla="*/ 44 w 46"/>
                <a:gd name="T55" fmla="*/ 29 h 42"/>
                <a:gd name="T56" fmla="*/ 46 w 46"/>
                <a:gd name="T57" fmla="*/ 19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6"/>
                <a:gd name="T88" fmla="*/ 0 h 42"/>
                <a:gd name="T89" fmla="*/ 46 w 46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6" h="42">
                  <a:moveTo>
                    <a:pt x="46" y="19"/>
                  </a:moveTo>
                  <a:lnTo>
                    <a:pt x="46" y="14"/>
                  </a:lnTo>
                  <a:lnTo>
                    <a:pt x="44" y="8"/>
                  </a:lnTo>
                  <a:lnTo>
                    <a:pt x="40" y="4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8" y="4"/>
                  </a:lnTo>
                  <a:lnTo>
                    <a:pt x="40" y="8"/>
                  </a:lnTo>
                  <a:lnTo>
                    <a:pt x="42" y="14"/>
                  </a:lnTo>
                  <a:lnTo>
                    <a:pt x="44" y="19"/>
                  </a:lnTo>
                  <a:lnTo>
                    <a:pt x="42" y="27"/>
                  </a:lnTo>
                  <a:lnTo>
                    <a:pt x="36" y="35"/>
                  </a:lnTo>
                  <a:lnTo>
                    <a:pt x="30" y="39"/>
                  </a:lnTo>
                  <a:lnTo>
                    <a:pt x="21" y="41"/>
                  </a:lnTo>
                  <a:lnTo>
                    <a:pt x="15" y="41"/>
                  </a:lnTo>
                  <a:lnTo>
                    <a:pt x="9" y="37"/>
                  </a:lnTo>
                  <a:lnTo>
                    <a:pt x="5" y="33"/>
                  </a:lnTo>
                  <a:lnTo>
                    <a:pt x="1" y="27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3" y="35"/>
                  </a:lnTo>
                  <a:lnTo>
                    <a:pt x="9" y="41"/>
                  </a:lnTo>
                  <a:lnTo>
                    <a:pt x="15" y="42"/>
                  </a:lnTo>
                  <a:lnTo>
                    <a:pt x="21" y="42"/>
                  </a:lnTo>
                  <a:lnTo>
                    <a:pt x="30" y="41"/>
                  </a:lnTo>
                  <a:lnTo>
                    <a:pt x="38" y="37"/>
                  </a:lnTo>
                  <a:lnTo>
                    <a:pt x="44" y="29"/>
                  </a:lnTo>
                  <a:lnTo>
                    <a:pt x="46" y="19"/>
                  </a:lnTo>
                  <a:close/>
                </a:path>
              </a:pathLst>
            </a:custGeom>
            <a:solidFill>
              <a:srgbClr val="EFA2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85" name="Freeform 335">
              <a:extLst>
                <a:ext uri="{FF2B5EF4-FFF2-40B4-BE49-F238E27FC236}">
                  <a16:creationId xmlns:a16="http://schemas.microsoft.com/office/drawing/2014/main" id="{10FD7AE2-FD54-420C-3657-6B0F8CD45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3457"/>
              <a:ext cx="44" cy="42"/>
            </a:xfrm>
            <a:custGeom>
              <a:avLst/>
              <a:gdLst>
                <a:gd name="T0" fmla="*/ 44 w 44"/>
                <a:gd name="T1" fmla="*/ 19 h 42"/>
                <a:gd name="T2" fmla="*/ 44 w 44"/>
                <a:gd name="T3" fmla="*/ 14 h 42"/>
                <a:gd name="T4" fmla="*/ 42 w 44"/>
                <a:gd name="T5" fmla="*/ 8 h 42"/>
                <a:gd name="T6" fmla="*/ 38 w 44"/>
                <a:gd name="T7" fmla="*/ 4 h 42"/>
                <a:gd name="T8" fmla="*/ 34 w 44"/>
                <a:gd name="T9" fmla="*/ 0 h 42"/>
                <a:gd name="T10" fmla="*/ 32 w 44"/>
                <a:gd name="T11" fmla="*/ 0 h 42"/>
                <a:gd name="T12" fmla="*/ 30 w 44"/>
                <a:gd name="T13" fmla="*/ 0 h 42"/>
                <a:gd name="T14" fmla="*/ 36 w 44"/>
                <a:gd name="T15" fmla="*/ 4 h 42"/>
                <a:gd name="T16" fmla="*/ 40 w 44"/>
                <a:gd name="T17" fmla="*/ 8 h 42"/>
                <a:gd name="T18" fmla="*/ 42 w 44"/>
                <a:gd name="T19" fmla="*/ 14 h 42"/>
                <a:gd name="T20" fmla="*/ 42 w 44"/>
                <a:gd name="T21" fmla="*/ 19 h 42"/>
                <a:gd name="T22" fmla="*/ 40 w 44"/>
                <a:gd name="T23" fmla="*/ 27 h 42"/>
                <a:gd name="T24" fmla="*/ 36 w 44"/>
                <a:gd name="T25" fmla="*/ 33 h 42"/>
                <a:gd name="T26" fmla="*/ 30 w 44"/>
                <a:gd name="T27" fmla="*/ 39 h 42"/>
                <a:gd name="T28" fmla="*/ 21 w 44"/>
                <a:gd name="T29" fmla="*/ 41 h 42"/>
                <a:gd name="T30" fmla="*/ 15 w 44"/>
                <a:gd name="T31" fmla="*/ 39 h 42"/>
                <a:gd name="T32" fmla="*/ 9 w 44"/>
                <a:gd name="T33" fmla="*/ 37 h 42"/>
                <a:gd name="T34" fmla="*/ 5 w 44"/>
                <a:gd name="T35" fmla="*/ 31 h 42"/>
                <a:gd name="T36" fmla="*/ 1 w 44"/>
                <a:gd name="T37" fmla="*/ 25 h 42"/>
                <a:gd name="T38" fmla="*/ 1 w 44"/>
                <a:gd name="T39" fmla="*/ 27 h 42"/>
                <a:gd name="T40" fmla="*/ 0 w 44"/>
                <a:gd name="T41" fmla="*/ 29 h 42"/>
                <a:gd name="T42" fmla="*/ 3 w 44"/>
                <a:gd name="T43" fmla="*/ 35 h 42"/>
                <a:gd name="T44" fmla="*/ 9 w 44"/>
                <a:gd name="T45" fmla="*/ 39 h 42"/>
                <a:gd name="T46" fmla="*/ 15 w 44"/>
                <a:gd name="T47" fmla="*/ 41 h 42"/>
                <a:gd name="T48" fmla="*/ 21 w 44"/>
                <a:gd name="T49" fmla="*/ 42 h 42"/>
                <a:gd name="T50" fmla="*/ 30 w 44"/>
                <a:gd name="T51" fmla="*/ 41 h 42"/>
                <a:gd name="T52" fmla="*/ 38 w 44"/>
                <a:gd name="T53" fmla="*/ 35 h 42"/>
                <a:gd name="T54" fmla="*/ 42 w 44"/>
                <a:gd name="T55" fmla="*/ 27 h 42"/>
                <a:gd name="T56" fmla="*/ 44 w 44"/>
                <a:gd name="T57" fmla="*/ 19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2"/>
                <a:gd name="T89" fmla="*/ 44 w 44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2">
                  <a:moveTo>
                    <a:pt x="44" y="19"/>
                  </a:moveTo>
                  <a:lnTo>
                    <a:pt x="44" y="14"/>
                  </a:lnTo>
                  <a:lnTo>
                    <a:pt x="42" y="8"/>
                  </a:lnTo>
                  <a:lnTo>
                    <a:pt x="38" y="4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36" y="4"/>
                  </a:lnTo>
                  <a:lnTo>
                    <a:pt x="40" y="8"/>
                  </a:lnTo>
                  <a:lnTo>
                    <a:pt x="42" y="14"/>
                  </a:lnTo>
                  <a:lnTo>
                    <a:pt x="42" y="19"/>
                  </a:lnTo>
                  <a:lnTo>
                    <a:pt x="40" y="27"/>
                  </a:lnTo>
                  <a:lnTo>
                    <a:pt x="36" y="33"/>
                  </a:lnTo>
                  <a:lnTo>
                    <a:pt x="30" y="39"/>
                  </a:lnTo>
                  <a:lnTo>
                    <a:pt x="21" y="41"/>
                  </a:lnTo>
                  <a:lnTo>
                    <a:pt x="15" y="39"/>
                  </a:lnTo>
                  <a:lnTo>
                    <a:pt x="9" y="37"/>
                  </a:lnTo>
                  <a:lnTo>
                    <a:pt x="5" y="31"/>
                  </a:lnTo>
                  <a:lnTo>
                    <a:pt x="1" y="25"/>
                  </a:lnTo>
                  <a:lnTo>
                    <a:pt x="1" y="27"/>
                  </a:lnTo>
                  <a:lnTo>
                    <a:pt x="0" y="29"/>
                  </a:lnTo>
                  <a:lnTo>
                    <a:pt x="3" y="35"/>
                  </a:lnTo>
                  <a:lnTo>
                    <a:pt x="9" y="39"/>
                  </a:lnTo>
                  <a:lnTo>
                    <a:pt x="15" y="41"/>
                  </a:lnTo>
                  <a:lnTo>
                    <a:pt x="21" y="42"/>
                  </a:lnTo>
                  <a:lnTo>
                    <a:pt x="30" y="41"/>
                  </a:lnTo>
                  <a:lnTo>
                    <a:pt x="38" y="35"/>
                  </a:lnTo>
                  <a:lnTo>
                    <a:pt x="42" y="27"/>
                  </a:lnTo>
                  <a:lnTo>
                    <a:pt x="44" y="19"/>
                  </a:lnTo>
                  <a:close/>
                </a:path>
              </a:pathLst>
            </a:custGeom>
            <a:solidFill>
              <a:srgbClr val="F0A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86" name="Freeform 336">
              <a:extLst>
                <a:ext uri="{FF2B5EF4-FFF2-40B4-BE49-F238E27FC236}">
                  <a16:creationId xmlns:a16="http://schemas.microsoft.com/office/drawing/2014/main" id="{18134CF4-A2AC-F6D1-0B19-235CD4F19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" y="3457"/>
              <a:ext cx="43" cy="41"/>
            </a:xfrm>
            <a:custGeom>
              <a:avLst/>
              <a:gdLst>
                <a:gd name="T0" fmla="*/ 43 w 43"/>
                <a:gd name="T1" fmla="*/ 19 h 41"/>
                <a:gd name="T2" fmla="*/ 41 w 43"/>
                <a:gd name="T3" fmla="*/ 14 h 41"/>
                <a:gd name="T4" fmla="*/ 39 w 43"/>
                <a:gd name="T5" fmla="*/ 8 h 41"/>
                <a:gd name="T6" fmla="*/ 37 w 43"/>
                <a:gd name="T7" fmla="*/ 4 h 41"/>
                <a:gd name="T8" fmla="*/ 31 w 43"/>
                <a:gd name="T9" fmla="*/ 0 h 41"/>
                <a:gd name="T10" fmla="*/ 29 w 43"/>
                <a:gd name="T11" fmla="*/ 0 h 41"/>
                <a:gd name="T12" fmla="*/ 29 w 43"/>
                <a:gd name="T13" fmla="*/ 0 h 41"/>
                <a:gd name="T14" fmla="*/ 33 w 43"/>
                <a:gd name="T15" fmla="*/ 4 h 41"/>
                <a:gd name="T16" fmla="*/ 37 w 43"/>
                <a:gd name="T17" fmla="*/ 8 h 41"/>
                <a:gd name="T18" fmla="*/ 39 w 43"/>
                <a:gd name="T19" fmla="*/ 14 h 41"/>
                <a:gd name="T20" fmla="*/ 41 w 43"/>
                <a:gd name="T21" fmla="*/ 19 h 41"/>
                <a:gd name="T22" fmla="*/ 39 w 43"/>
                <a:gd name="T23" fmla="*/ 27 h 41"/>
                <a:gd name="T24" fmla="*/ 35 w 43"/>
                <a:gd name="T25" fmla="*/ 33 h 41"/>
                <a:gd name="T26" fmla="*/ 27 w 43"/>
                <a:gd name="T27" fmla="*/ 37 h 41"/>
                <a:gd name="T28" fmla="*/ 20 w 43"/>
                <a:gd name="T29" fmla="*/ 39 h 41"/>
                <a:gd name="T30" fmla="*/ 14 w 43"/>
                <a:gd name="T31" fmla="*/ 37 h 41"/>
                <a:gd name="T32" fmla="*/ 8 w 43"/>
                <a:gd name="T33" fmla="*/ 35 h 41"/>
                <a:gd name="T34" fmla="*/ 4 w 43"/>
                <a:gd name="T35" fmla="*/ 31 h 41"/>
                <a:gd name="T36" fmla="*/ 2 w 43"/>
                <a:gd name="T37" fmla="*/ 25 h 41"/>
                <a:gd name="T38" fmla="*/ 0 w 43"/>
                <a:gd name="T39" fmla="*/ 25 h 41"/>
                <a:gd name="T40" fmla="*/ 0 w 43"/>
                <a:gd name="T41" fmla="*/ 27 h 41"/>
                <a:gd name="T42" fmla="*/ 4 w 43"/>
                <a:gd name="T43" fmla="*/ 33 h 41"/>
                <a:gd name="T44" fmla="*/ 8 w 43"/>
                <a:gd name="T45" fmla="*/ 37 h 41"/>
                <a:gd name="T46" fmla="*/ 14 w 43"/>
                <a:gd name="T47" fmla="*/ 41 h 41"/>
                <a:gd name="T48" fmla="*/ 20 w 43"/>
                <a:gd name="T49" fmla="*/ 41 h 41"/>
                <a:gd name="T50" fmla="*/ 29 w 43"/>
                <a:gd name="T51" fmla="*/ 39 h 41"/>
                <a:gd name="T52" fmla="*/ 35 w 43"/>
                <a:gd name="T53" fmla="*/ 35 h 41"/>
                <a:gd name="T54" fmla="*/ 41 w 43"/>
                <a:gd name="T55" fmla="*/ 27 h 41"/>
                <a:gd name="T56" fmla="*/ 43 w 43"/>
                <a:gd name="T57" fmla="*/ 19 h 4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"/>
                <a:gd name="T88" fmla="*/ 0 h 41"/>
                <a:gd name="T89" fmla="*/ 43 w 43"/>
                <a:gd name="T90" fmla="*/ 41 h 4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" h="41">
                  <a:moveTo>
                    <a:pt x="43" y="19"/>
                  </a:moveTo>
                  <a:lnTo>
                    <a:pt x="41" y="14"/>
                  </a:lnTo>
                  <a:lnTo>
                    <a:pt x="39" y="8"/>
                  </a:lnTo>
                  <a:lnTo>
                    <a:pt x="37" y="4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33" y="4"/>
                  </a:lnTo>
                  <a:lnTo>
                    <a:pt x="37" y="8"/>
                  </a:lnTo>
                  <a:lnTo>
                    <a:pt x="39" y="14"/>
                  </a:lnTo>
                  <a:lnTo>
                    <a:pt x="41" y="19"/>
                  </a:lnTo>
                  <a:lnTo>
                    <a:pt x="39" y="27"/>
                  </a:lnTo>
                  <a:lnTo>
                    <a:pt x="35" y="33"/>
                  </a:lnTo>
                  <a:lnTo>
                    <a:pt x="27" y="37"/>
                  </a:lnTo>
                  <a:lnTo>
                    <a:pt x="20" y="39"/>
                  </a:lnTo>
                  <a:lnTo>
                    <a:pt x="14" y="37"/>
                  </a:lnTo>
                  <a:lnTo>
                    <a:pt x="8" y="35"/>
                  </a:lnTo>
                  <a:lnTo>
                    <a:pt x="4" y="31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4" y="33"/>
                  </a:lnTo>
                  <a:lnTo>
                    <a:pt x="8" y="37"/>
                  </a:lnTo>
                  <a:lnTo>
                    <a:pt x="14" y="41"/>
                  </a:lnTo>
                  <a:lnTo>
                    <a:pt x="20" y="41"/>
                  </a:lnTo>
                  <a:lnTo>
                    <a:pt x="29" y="39"/>
                  </a:lnTo>
                  <a:lnTo>
                    <a:pt x="35" y="35"/>
                  </a:lnTo>
                  <a:lnTo>
                    <a:pt x="41" y="27"/>
                  </a:lnTo>
                  <a:lnTo>
                    <a:pt x="43" y="19"/>
                  </a:lnTo>
                  <a:close/>
                </a:path>
              </a:pathLst>
            </a:custGeom>
            <a:solidFill>
              <a:srgbClr val="F0A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87" name="Freeform 337">
              <a:extLst>
                <a:ext uri="{FF2B5EF4-FFF2-40B4-BE49-F238E27FC236}">
                  <a16:creationId xmlns:a16="http://schemas.microsoft.com/office/drawing/2014/main" id="{F3C1FEA5-9E2B-4CCA-3A98-21AFEF69C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" y="3457"/>
              <a:ext cx="41" cy="41"/>
            </a:xfrm>
            <a:custGeom>
              <a:avLst/>
              <a:gdLst>
                <a:gd name="T0" fmla="*/ 41 w 41"/>
                <a:gd name="T1" fmla="*/ 19 h 41"/>
                <a:gd name="T2" fmla="*/ 41 w 41"/>
                <a:gd name="T3" fmla="*/ 14 h 41"/>
                <a:gd name="T4" fmla="*/ 39 w 41"/>
                <a:gd name="T5" fmla="*/ 8 h 41"/>
                <a:gd name="T6" fmla="*/ 35 w 41"/>
                <a:gd name="T7" fmla="*/ 4 h 41"/>
                <a:gd name="T8" fmla="*/ 29 w 41"/>
                <a:gd name="T9" fmla="*/ 0 h 41"/>
                <a:gd name="T10" fmla="*/ 29 w 41"/>
                <a:gd name="T11" fmla="*/ 0 h 41"/>
                <a:gd name="T12" fmla="*/ 27 w 41"/>
                <a:gd name="T13" fmla="*/ 2 h 41"/>
                <a:gd name="T14" fmla="*/ 31 w 41"/>
                <a:gd name="T15" fmla="*/ 4 h 41"/>
                <a:gd name="T16" fmla="*/ 35 w 41"/>
                <a:gd name="T17" fmla="*/ 8 h 41"/>
                <a:gd name="T18" fmla="*/ 39 w 41"/>
                <a:gd name="T19" fmla="*/ 14 h 41"/>
                <a:gd name="T20" fmla="*/ 39 w 41"/>
                <a:gd name="T21" fmla="*/ 19 h 41"/>
                <a:gd name="T22" fmla="*/ 37 w 41"/>
                <a:gd name="T23" fmla="*/ 27 h 41"/>
                <a:gd name="T24" fmla="*/ 33 w 41"/>
                <a:gd name="T25" fmla="*/ 33 h 41"/>
                <a:gd name="T26" fmla="*/ 27 w 41"/>
                <a:gd name="T27" fmla="*/ 37 h 41"/>
                <a:gd name="T28" fmla="*/ 20 w 41"/>
                <a:gd name="T29" fmla="*/ 37 h 41"/>
                <a:gd name="T30" fmla="*/ 14 w 41"/>
                <a:gd name="T31" fmla="*/ 37 h 41"/>
                <a:gd name="T32" fmla="*/ 8 w 41"/>
                <a:gd name="T33" fmla="*/ 33 h 41"/>
                <a:gd name="T34" fmla="*/ 4 w 41"/>
                <a:gd name="T35" fmla="*/ 29 h 41"/>
                <a:gd name="T36" fmla="*/ 2 w 41"/>
                <a:gd name="T37" fmla="*/ 23 h 41"/>
                <a:gd name="T38" fmla="*/ 2 w 41"/>
                <a:gd name="T39" fmla="*/ 25 h 41"/>
                <a:gd name="T40" fmla="*/ 0 w 41"/>
                <a:gd name="T41" fmla="*/ 25 h 41"/>
                <a:gd name="T42" fmla="*/ 4 w 41"/>
                <a:gd name="T43" fmla="*/ 31 h 41"/>
                <a:gd name="T44" fmla="*/ 8 w 41"/>
                <a:gd name="T45" fmla="*/ 37 h 41"/>
                <a:gd name="T46" fmla="*/ 14 w 41"/>
                <a:gd name="T47" fmla="*/ 39 h 41"/>
                <a:gd name="T48" fmla="*/ 20 w 41"/>
                <a:gd name="T49" fmla="*/ 41 h 41"/>
                <a:gd name="T50" fmla="*/ 29 w 41"/>
                <a:gd name="T51" fmla="*/ 39 h 41"/>
                <a:gd name="T52" fmla="*/ 35 w 41"/>
                <a:gd name="T53" fmla="*/ 33 h 41"/>
                <a:gd name="T54" fmla="*/ 39 w 41"/>
                <a:gd name="T55" fmla="*/ 27 h 41"/>
                <a:gd name="T56" fmla="*/ 41 w 41"/>
                <a:gd name="T57" fmla="*/ 19 h 4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"/>
                <a:gd name="T88" fmla="*/ 0 h 41"/>
                <a:gd name="T89" fmla="*/ 41 w 41"/>
                <a:gd name="T90" fmla="*/ 41 h 4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" h="41">
                  <a:moveTo>
                    <a:pt x="41" y="19"/>
                  </a:moveTo>
                  <a:lnTo>
                    <a:pt x="41" y="14"/>
                  </a:lnTo>
                  <a:lnTo>
                    <a:pt x="39" y="8"/>
                  </a:lnTo>
                  <a:lnTo>
                    <a:pt x="35" y="4"/>
                  </a:lnTo>
                  <a:lnTo>
                    <a:pt x="29" y="0"/>
                  </a:lnTo>
                  <a:lnTo>
                    <a:pt x="27" y="2"/>
                  </a:lnTo>
                  <a:lnTo>
                    <a:pt x="31" y="4"/>
                  </a:lnTo>
                  <a:lnTo>
                    <a:pt x="35" y="8"/>
                  </a:lnTo>
                  <a:lnTo>
                    <a:pt x="39" y="14"/>
                  </a:lnTo>
                  <a:lnTo>
                    <a:pt x="39" y="19"/>
                  </a:lnTo>
                  <a:lnTo>
                    <a:pt x="37" y="27"/>
                  </a:lnTo>
                  <a:lnTo>
                    <a:pt x="33" y="33"/>
                  </a:lnTo>
                  <a:lnTo>
                    <a:pt x="27" y="37"/>
                  </a:lnTo>
                  <a:lnTo>
                    <a:pt x="20" y="37"/>
                  </a:lnTo>
                  <a:lnTo>
                    <a:pt x="14" y="37"/>
                  </a:lnTo>
                  <a:lnTo>
                    <a:pt x="8" y="33"/>
                  </a:lnTo>
                  <a:lnTo>
                    <a:pt x="4" y="29"/>
                  </a:lnTo>
                  <a:lnTo>
                    <a:pt x="2" y="23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4" y="31"/>
                  </a:lnTo>
                  <a:lnTo>
                    <a:pt x="8" y="37"/>
                  </a:lnTo>
                  <a:lnTo>
                    <a:pt x="14" y="39"/>
                  </a:lnTo>
                  <a:lnTo>
                    <a:pt x="20" y="41"/>
                  </a:lnTo>
                  <a:lnTo>
                    <a:pt x="29" y="39"/>
                  </a:lnTo>
                  <a:lnTo>
                    <a:pt x="35" y="33"/>
                  </a:lnTo>
                  <a:lnTo>
                    <a:pt x="39" y="27"/>
                  </a:lnTo>
                  <a:lnTo>
                    <a:pt x="41" y="19"/>
                  </a:lnTo>
                  <a:close/>
                </a:path>
              </a:pathLst>
            </a:custGeom>
            <a:solidFill>
              <a:srgbClr val="F1AC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88" name="Freeform 338">
              <a:extLst>
                <a:ext uri="{FF2B5EF4-FFF2-40B4-BE49-F238E27FC236}">
                  <a16:creationId xmlns:a16="http://schemas.microsoft.com/office/drawing/2014/main" id="{B9BE3B0D-D54E-14A8-2BFE-2827E6428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" y="3457"/>
              <a:ext cx="39" cy="39"/>
            </a:xfrm>
            <a:custGeom>
              <a:avLst/>
              <a:gdLst>
                <a:gd name="T0" fmla="*/ 39 w 39"/>
                <a:gd name="T1" fmla="*/ 19 h 39"/>
                <a:gd name="T2" fmla="*/ 37 w 39"/>
                <a:gd name="T3" fmla="*/ 14 h 39"/>
                <a:gd name="T4" fmla="*/ 35 w 39"/>
                <a:gd name="T5" fmla="*/ 8 h 39"/>
                <a:gd name="T6" fmla="*/ 31 w 39"/>
                <a:gd name="T7" fmla="*/ 4 h 39"/>
                <a:gd name="T8" fmla="*/ 27 w 39"/>
                <a:gd name="T9" fmla="*/ 0 h 39"/>
                <a:gd name="T10" fmla="*/ 25 w 39"/>
                <a:gd name="T11" fmla="*/ 2 h 39"/>
                <a:gd name="T12" fmla="*/ 23 w 39"/>
                <a:gd name="T13" fmla="*/ 2 h 39"/>
                <a:gd name="T14" fmla="*/ 29 w 39"/>
                <a:gd name="T15" fmla="*/ 4 h 39"/>
                <a:gd name="T16" fmla="*/ 33 w 39"/>
                <a:gd name="T17" fmla="*/ 8 h 39"/>
                <a:gd name="T18" fmla="*/ 35 w 39"/>
                <a:gd name="T19" fmla="*/ 14 h 39"/>
                <a:gd name="T20" fmla="*/ 35 w 39"/>
                <a:gd name="T21" fmla="*/ 19 h 39"/>
                <a:gd name="T22" fmla="*/ 35 w 39"/>
                <a:gd name="T23" fmla="*/ 25 h 39"/>
                <a:gd name="T24" fmla="*/ 31 w 39"/>
                <a:gd name="T25" fmla="*/ 31 h 39"/>
                <a:gd name="T26" fmla="*/ 25 w 39"/>
                <a:gd name="T27" fmla="*/ 35 h 39"/>
                <a:gd name="T28" fmla="*/ 18 w 39"/>
                <a:gd name="T29" fmla="*/ 37 h 39"/>
                <a:gd name="T30" fmla="*/ 12 w 39"/>
                <a:gd name="T31" fmla="*/ 35 h 39"/>
                <a:gd name="T32" fmla="*/ 6 w 39"/>
                <a:gd name="T33" fmla="*/ 33 h 39"/>
                <a:gd name="T34" fmla="*/ 2 w 39"/>
                <a:gd name="T35" fmla="*/ 27 h 39"/>
                <a:gd name="T36" fmla="*/ 0 w 39"/>
                <a:gd name="T37" fmla="*/ 21 h 39"/>
                <a:gd name="T38" fmla="*/ 0 w 39"/>
                <a:gd name="T39" fmla="*/ 23 h 39"/>
                <a:gd name="T40" fmla="*/ 0 w 39"/>
                <a:gd name="T41" fmla="*/ 25 h 39"/>
                <a:gd name="T42" fmla="*/ 2 w 39"/>
                <a:gd name="T43" fmla="*/ 31 h 39"/>
                <a:gd name="T44" fmla="*/ 6 w 39"/>
                <a:gd name="T45" fmla="*/ 35 h 39"/>
                <a:gd name="T46" fmla="*/ 12 w 39"/>
                <a:gd name="T47" fmla="*/ 37 h 39"/>
                <a:gd name="T48" fmla="*/ 18 w 39"/>
                <a:gd name="T49" fmla="*/ 39 h 39"/>
                <a:gd name="T50" fmla="*/ 25 w 39"/>
                <a:gd name="T51" fmla="*/ 37 h 39"/>
                <a:gd name="T52" fmla="*/ 33 w 39"/>
                <a:gd name="T53" fmla="*/ 33 h 39"/>
                <a:gd name="T54" fmla="*/ 37 w 39"/>
                <a:gd name="T55" fmla="*/ 27 h 39"/>
                <a:gd name="T56" fmla="*/ 39 w 39"/>
                <a:gd name="T57" fmla="*/ 19 h 3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9"/>
                <a:gd name="T88" fmla="*/ 0 h 39"/>
                <a:gd name="T89" fmla="*/ 39 w 39"/>
                <a:gd name="T90" fmla="*/ 39 h 3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9" h="39">
                  <a:moveTo>
                    <a:pt x="39" y="19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7" y="0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9" y="4"/>
                  </a:lnTo>
                  <a:lnTo>
                    <a:pt x="33" y="8"/>
                  </a:lnTo>
                  <a:lnTo>
                    <a:pt x="35" y="14"/>
                  </a:lnTo>
                  <a:lnTo>
                    <a:pt x="35" y="19"/>
                  </a:lnTo>
                  <a:lnTo>
                    <a:pt x="35" y="25"/>
                  </a:lnTo>
                  <a:lnTo>
                    <a:pt x="31" y="31"/>
                  </a:lnTo>
                  <a:lnTo>
                    <a:pt x="25" y="35"/>
                  </a:lnTo>
                  <a:lnTo>
                    <a:pt x="18" y="37"/>
                  </a:lnTo>
                  <a:lnTo>
                    <a:pt x="12" y="35"/>
                  </a:lnTo>
                  <a:lnTo>
                    <a:pt x="6" y="33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31"/>
                  </a:lnTo>
                  <a:lnTo>
                    <a:pt x="6" y="35"/>
                  </a:lnTo>
                  <a:lnTo>
                    <a:pt x="12" y="37"/>
                  </a:lnTo>
                  <a:lnTo>
                    <a:pt x="18" y="39"/>
                  </a:lnTo>
                  <a:lnTo>
                    <a:pt x="25" y="37"/>
                  </a:lnTo>
                  <a:lnTo>
                    <a:pt x="33" y="33"/>
                  </a:lnTo>
                  <a:lnTo>
                    <a:pt x="37" y="27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F2AF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89" name="Freeform 339">
              <a:extLst>
                <a:ext uri="{FF2B5EF4-FFF2-40B4-BE49-F238E27FC236}">
                  <a16:creationId xmlns:a16="http://schemas.microsoft.com/office/drawing/2014/main" id="{3464FCE2-2CEB-C519-537A-3B490FCB7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" y="3459"/>
              <a:ext cx="37" cy="35"/>
            </a:xfrm>
            <a:custGeom>
              <a:avLst/>
              <a:gdLst>
                <a:gd name="T0" fmla="*/ 37 w 37"/>
                <a:gd name="T1" fmla="*/ 17 h 35"/>
                <a:gd name="T2" fmla="*/ 37 w 37"/>
                <a:gd name="T3" fmla="*/ 12 h 35"/>
                <a:gd name="T4" fmla="*/ 33 w 37"/>
                <a:gd name="T5" fmla="*/ 6 h 35"/>
                <a:gd name="T6" fmla="*/ 29 w 37"/>
                <a:gd name="T7" fmla="*/ 2 h 35"/>
                <a:gd name="T8" fmla="*/ 25 w 37"/>
                <a:gd name="T9" fmla="*/ 0 h 35"/>
                <a:gd name="T10" fmla="*/ 23 w 37"/>
                <a:gd name="T11" fmla="*/ 0 h 35"/>
                <a:gd name="T12" fmla="*/ 21 w 37"/>
                <a:gd name="T13" fmla="*/ 2 h 35"/>
                <a:gd name="T14" fmla="*/ 27 w 37"/>
                <a:gd name="T15" fmla="*/ 4 h 35"/>
                <a:gd name="T16" fmla="*/ 31 w 37"/>
                <a:gd name="T17" fmla="*/ 6 h 35"/>
                <a:gd name="T18" fmla="*/ 33 w 37"/>
                <a:gd name="T19" fmla="*/ 12 h 35"/>
                <a:gd name="T20" fmla="*/ 35 w 37"/>
                <a:gd name="T21" fmla="*/ 17 h 35"/>
                <a:gd name="T22" fmla="*/ 33 w 37"/>
                <a:gd name="T23" fmla="*/ 23 h 35"/>
                <a:gd name="T24" fmla="*/ 29 w 37"/>
                <a:gd name="T25" fmla="*/ 29 h 35"/>
                <a:gd name="T26" fmla="*/ 25 w 37"/>
                <a:gd name="T27" fmla="*/ 33 h 35"/>
                <a:gd name="T28" fmla="*/ 18 w 37"/>
                <a:gd name="T29" fmla="*/ 33 h 35"/>
                <a:gd name="T30" fmla="*/ 12 w 37"/>
                <a:gd name="T31" fmla="*/ 33 h 35"/>
                <a:gd name="T32" fmla="*/ 8 w 37"/>
                <a:gd name="T33" fmla="*/ 29 h 35"/>
                <a:gd name="T34" fmla="*/ 4 w 37"/>
                <a:gd name="T35" fmla="*/ 23 h 35"/>
                <a:gd name="T36" fmla="*/ 2 w 37"/>
                <a:gd name="T37" fmla="*/ 17 h 35"/>
                <a:gd name="T38" fmla="*/ 0 w 37"/>
                <a:gd name="T39" fmla="*/ 19 h 35"/>
                <a:gd name="T40" fmla="*/ 0 w 37"/>
                <a:gd name="T41" fmla="*/ 21 h 35"/>
                <a:gd name="T42" fmla="*/ 2 w 37"/>
                <a:gd name="T43" fmla="*/ 27 h 35"/>
                <a:gd name="T44" fmla="*/ 6 w 37"/>
                <a:gd name="T45" fmla="*/ 31 h 35"/>
                <a:gd name="T46" fmla="*/ 12 w 37"/>
                <a:gd name="T47" fmla="*/ 35 h 35"/>
                <a:gd name="T48" fmla="*/ 18 w 37"/>
                <a:gd name="T49" fmla="*/ 35 h 35"/>
                <a:gd name="T50" fmla="*/ 25 w 37"/>
                <a:gd name="T51" fmla="*/ 35 h 35"/>
                <a:gd name="T52" fmla="*/ 31 w 37"/>
                <a:gd name="T53" fmla="*/ 31 h 35"/>
                <a:gd name="T54" fmla="*/ 35 w 37"/>
                <a:gd name="T55" fmla="*/ 25 h 35"/>
                <a:gd name="T56" fmla="*/ 37 w 37"/>
                <a:gd name="T57" fmla="*/ 17 h 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"/>
                <a:gd name="T88" fmla="*/ 0 h 35"/>
                <a:gd name="T89" fmla="*/ 37 w 37"/>
                <a:gd name="T90" fmla="*/ 35 h 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" h="35">
                  <a:moveTo>
                    <a:pt x="37" y="17"/>
                  </a:moveTo>
                  <a:lnTo>
                    <a:pt x="37" y="12"/>
                  </a:lnTo>
                  <a:lnTo>
                    <a:pt x="33" y="6"/>
                  </a:lnTo>
                  <a:lnTo>
                    <a:pt x="29" y="2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2"/>
                  </a:lnTo>
                  <a:lnTo>
                    <a:pt x="27" y="4"/>
                  </a:lnTo>
                  <a:lnTo>
                    <a:pt x="31" y="6"/>
                  </a:lnTo>
                  <a:lnTo>
                    <a:pt x="33" y="12"/>
                  </a:lnTo>
                  <a:lnTo>
                    <a:pt x="35" y="17"/>
                  </a:lnTo>
                  <a:lnTo>
                    <a:pt x="33" y="23"/>
                  </a:lnTo>
                  <a:lnTo>
                    <a:pt x="29" y="29"/>
                  </a:lnTo>
                  <a:lnTo>
                    <a:pt x="25" y="33"/>
                  </a:lnTo>
                  <a:lnTo>
                    <a:pt x="18" y="33"/>
                  </a:lnTo>
                  <a:lnTo>
                    <a:pt x="12" y="33"/>
                  </a:lnTo>
                  <a:lnTo>
                    <a:pt x="8" y="29"/>
                  </a:lnTo>
                  <a:lnTo>
                    <a:pt x="4" y="23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2" y="27"/>
                  </a:lnTo>
                  <a:lnTo>
                    <a:pt x="6" y="31"/>
                  </a:lnTo>
                  <a:lnTo>
                    <a:pt x="12" y="35"/>
                  </a:lnTo>
                  <a:lnTo>
                    <a:pt x="18" y="35"/>
                  </a:lnTo>
                  <a:lnTo>
                    <a:pt x="25" y="35"/>
                  </a:lnTo>
                  <a:lnTo>
                    <a:pt x="31" y="31"/>
                  </a:lnTo>
                  <a:lnTo>
                    <a:pt x="35" y="25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2B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90" name="Freeform 340">
              <a:extLst>
                <a:ext uri="{FF2B5EF4-FFF2-40B4-BE49-F238E27FC236}">
                  <a16:creationId xmlns:a16="http://schemas.microsoft.com/office/drawing/2014/main" id="{B30E35EA-8B4E-CCAE-5B57-C5E07F96D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" y="3459"/>
              <a:ext cx="35" cy="35"/>
            </a:xfrm>
            <a:custGeom>
              <a:avLst/>
              <a:gdLst>
                <a:gd name="T0" fmla="*/ 35 w 35"/>
                <a:gd name="T1" fmla="*/ 17 h 35"/>
                <a:gd name="T2" fmla="*/ 35 w 35"/>
                <a:gd name="T3" fmla="*/ 12 h 35"/>
                <a:gd name="T4" fmla="*/ 33 w 35"/>
                <a:gd name="T5" fmla="*/ 6 h 35"/>
                <a:gd name="T6" fmla="*/ 29 w 35"/>
                <a:gd name="T7" fmla="*/ 2 h 35"/>
                <a:gd name="T8" fmla="*/ 23 w 35"/>
                <a:gd name="T9" fmla="*/ 0 h 35"/>
                <a:gd name="T10" fmla="*/ 21 w 35"/>
                <a:gd name="T11" fmla="*/ 2 h 35"/>
                <a:gd name="T12" fmla="*/ 20 w 35"/>
                <a:gd name="T13" fmla="*/ 2 h 35"/>
                <a:gd name="T14" fmla="*/ 25 w 35"/>
                <a:gd name="T15" fmla="*/ 4 h 35"/>
                <a:gd name="T16" fmla="*/ 29 w 35"/>
                <a:gd name="T17" fmla="*/ 8 h 35"/>
                <a:gd name="T18" fmla="*/ 33 w 35"/>
                <a:gd name="T19" fmla="*/ 12 h 35"/>
                <a:gd name="T20" fmla="*/ 33 w 35"/>
                <a:gd name="T21" fmla="*/ 17 h 35"/>
                <a:gd name="T22" fmla="*/ 33 w 35"/>
                <a:gd name="T23" fmla="*/ 23 h 35"/>
                <a:gd name="T24" fmla="*/ 29 w 35"/>
                <a:gd name="T25" fmla="*/ 27 h 35"/>
                <a:gd name="T26" fmla="*/ 23 w 35"/>
                <a:gd name="T27" fmla="*/ 31 h 35"/>
                <a:gd name="T28" fmla="*/ 18 w 35"/>
                <a:gd name="T29" fmla="*/ 33 h 35"/>
                <a:gd name="T30" fmla="*/ 12 w 35"/>
                <a:gd name="T31" fmla="*/ 31 h 35"/>
                <a:gd name="T32" fmla="*/ 8 w 35"/>
                <a:gd name="T33" fmla="*/ 27 h 35"/>
                <a:gd name="T34" fmla="*/ 4 w 35"/>
                <a:gd name="T35" fmla="*/ 23 h 35"/>
                <a:gd name="T36" fmla="*/ 4 w 35"/>
                <a:gd name="T37" fmla="*/ 17 h 35"/>
                <a:gd name="T38" fmla="*/ 4 w 35"/>
                <a:gd name="T39" fmla="*/ 17 h 35"/>
                <a:gd name="T40" fmla="*/ 4 w 35"/>
                <a:gd name="T41" fmla="*/ 16 h 35"/>
                <a:gd name="T42" fmla="*/ 2 w 35"/>
                <a:gd name="T43" fmla="*/ 17 h 35"/>
                <a:gd name="T44" fmla="*/ 0 w 35"/>
                <a:gd name="T45" fmla="*/ 19 h 35"/>
                <a:gd name="T46" fmla="*/ 2 w 35"/>
                <a:gd name="T47" fmla="*/ 25 h 35"/>
                <a:gd name="T48" fmla="*/ 6 w 35"/>
                <a:gd name="T49" fmla="*/ 31 h 35"/>
                <a:gd name="T50" fmla="*/ 12 w 35"/>
                <a:gd name="T51" fmla="*/ 33 h 35"/>
                <a:gd name="T52" fmla="*/ 18 w 35"/>
                <a:gd name="T53" fmla="*/ 35 h 35"/>
                <a:gd name="T54" fmla="*/ 25 w 35"/>
                <a:gd name="T55" fmla="*/ 33 h 35"/>
                <a:gd name="T56" fmla="*/ 31 w 35"/>
                <a:gd name="T57" fmla="*/ 29 h 35"/>
                <a:gd name="T58" fmla="*/ 35 w 35"/>
                <a:gd name="T59" fmla="*/ 23 h 35"/>
                <a:gd name="T60" fmla="*/ 35 w 35"/>
                <a:gd name="T61" fmla="*/ 17 h 3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5"/>
                <a:gd name="T94" fmla="*/ 0 h 35"/>
                <a:gd name="T95" fmla="*/ 35 w 35"/>
                <a:gd name="T96" fmla="*/ 35 h 3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5" h="35">
                  <a:moveTo>
                    <a:pt x="35" y="17"/>
                  </a:moveTo>
                  <a:lnTo>
                    <a:pt x="35" y="12"/>
                  </a:lnTo>
                  <a:lnTo>
                    <a:pt x="33" y="6"/>
                  </a:lnTo>
                  <a:lnTo>
                    <a:pt x="29" y="2"/>
                  </a:lnTo>
                  <a:lnTo>
                    <a:pt x="23" y="0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5" y="4"/>
                  </a:lnTo>
                  <a:lnTo>
                    <a:pt x="29" y="8"/>
                  </a:lnTo>
                  <a:lnTo>
                    <a:pt x="33" y="12"/>
                  </a:lnTo>
                  <a:lnTo>
                    <a:pt x="33" y="17"/>
                  </a:lnTo>
                  <a:lnTo>
                    <a:pt x="33" y="23"/>
                  </a:lnTo>
                  <a:lnTo>
                    <a:pt x="29" y="27"/>
                  </a:lnTo>
                  <a:lnTo>
                    <a:pt x="23" y="31"/>
                  </a:lnTo>
                  <a:lnTo>
                    <a:pt x="18" y="33"/>
                  </a:lnTo>
                  <a:lnTo>
                    <a:pt x="12" y="31"/>
                  </a:lnTo>
                  <a:lnTo>
                    <a:pt x="8" y="27"/>
                  </a:lnTo>
                  <a:lnTo>
                    <a:pt x="4" y="23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6" y="31"/>
                  </a:lnTo>
                  <a:lnTo>
                    <a:pt x="12" y="33"/>
                  </a:lnTo>
                  <a:lnTo>
                    <a:pt x="18" y="35"/>
                  </a:lnTo>
                  <a:lnTo>
                    <a:pt x="25" y="33"/>
                  </a:lnTo>
                  <a:lnTo>
                    <a:pt x="31" y="29"/>
                  </a:lnTo>
                  <a:lnTo>
                    <a:pt x="35" y="23"/>
                  </a:lnTo>
                  <a:lnTo>
                    <a:pt x="35" y="17"/>
                  </a:lnTo>
                  <a:close/>
                </a:path>
              </a:pathLst>
            </a:custGeom>
            <a:solidFill>
              <a:srgbClr val="F3B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91" name="Freeform 341">
              <a:extLst>
                <a:ext uri="{FF2B5EF4-FFF2-40B4-BE49-F238E27FC236}">
                  <a16:creationId xmlns:a16="http://schemas.microsoft.com/office/drawing/2014/main" id="{5DDFF522-7B92-12BE-D74E-0C10D0ADC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" y="3461"/>
              <a:ext cx="33" cy="31"/>
            </a:xfrm>
            <a:custGeom>
              <a:avLst/>
              <a:gdLst>
                <a:gd name="T0" fmla="*/ 33 w 33"/>
                <a:gd name="T1" fmla="*/ 15 h 31"/>
                <a:gd name="T2" fmla="*/ 31 w 33"/>
                <a:gd name="T3" fmla="*/ 10 h 31"/>
                <a:gd name="T4" fmla="*/ 29 w 33"/>
                <a:gd name="T5" fmla="*/ 4 h 31"/>
                <a:gd name="T6" fmla="*/ 25 w 33"/>
                <a:gd name="T7" fmla="*/ 2 h 31"/>
                <a:gd name="T8" fmla="*/ 19 w 33"/>
                <a:gd name="T9" fmla="*/ 0 h 31"/>
                <a:gd name="T10" fmla="*/ 18 w 33"/>
                <a:gd name="T11" fmla="*/ 0 h 31"/>
                <a:gd name="T12" fmla="*/ 16 w 33"/>
                <a:gd name="T13" fmla="*/ 2 h 31"/>
                <a:gd name="T14" fmla="*/ 16 w 33"/>
                <a:gd name="T15" fmla="*/ 2 h 31"/>
                <a:gd name="T16" fmla="*/ 16 w 33"/>
                <a:gd name="T17" fmla="*/ 2 h 31"/>
                <a:gd name="T18" fmla="*/ 21 w 33"/>
                <a:gd name="T19" fmla="*/ 2 h 31"/>
                <a:gd name="T20" fmla="*/ 25 w 33"/>
                <a:gd name="T21" fmla="*/ 6 h 31"/>
                <a:gd name="T22" fmla="*/ 29 w 33"/>
                <a:gd name="T23" fmla="*/ 10 h 31"/>
                <a:gd name="T24" fmla="*/ 31 w 33"/>
                <a:gd name="T25" fmla="*/ 15 h 31"/>
                <a:gd name="T26" fmla="*/ 29 w 33"/>
                <a:gd name="T27" fmla="*/ 21 h 31"/>
                <a:gd name="T28" fmla="*/ 25 w 33"/>
                <a:gd name="T29" fmla="*/ 25 h 31"/>
                <a:gd name="T30" fmla="*/ 21 w 33"/>
                <a:gd name="T31" fmla="*/ 27 h 31"/>
                <a:gd name="T32" fmla="*/ 16 w 33"/>
                <a:gd name="T33" fmla="*/ 29 h 31"/>
                <a:gd name="T34" fmla="*/ 12 w 33"/>
                <a:gd name="T35" fmla="*/ 27 h 31"/>
                <a:gd name="T36" fmla="*/ 6 w 33"/>
                <a:gd name="T37" fmla="*/ 25 h 31"/>
                <a:gd name="T38" fmla="*/ 4 w 33"/>
                <a:gd name="T39" fmla="*/ 21 h 31"/>
                <a:gd name="T40" fmla="*/ 2 w 33"/>
                <a:gd name="T41" fmla="*/ 15 h 31"/>
                <a:gd name="T42" fmla="*/ 2 w 33"/>
                <a:gd name="T43" fmla="*/ 14 h 31"/>
                <a:gd name="T44" fmla="*/ 2 w 33"/>
                <a:gd name="T45" fmla="*/ 14 h 31"/>
                <a:gd name="T46" fmla="*/ 2 w 33"/>
                <a:gd name="T47" fmla="*/ 14 h 31"/>
                <a:gd name="T48" fmla="*/ 0 w 33"/>
                <a:gd name="T49" fmla="*/ 15 h 31"/>
                <a:gd name="T50" fmla="*/ 2 w 33"/>
                <a:gd name="T51" fmla="*/ 21 h 31"/>
                <a:gd name="T52" fmla="*/ 6 w 33"/>
                <a:gd name="T53" fmla="*/ 27 h 31"/>
                <a:gd name="T54" fmla="*/ 10 w 33"/>
                <a:gd name="T55" fmla="*/ 31 h 31"/>
                <a:gd name="T56" fmla="*/ 16 w 33"/>
                <a:gd name="T57" fmla="*/ 31 h 31"/>
                <a:gd name="T58" fmla="*/ 23 w 33"/>
                <a:gd name="T59" fmla="*/ 31 h 31"/>
                <a:gd name="T60" fmla="*/ 27 w 33"/>
                <a:gd name="T61" fmla="*/ 27 h 31"/>
                <a:gd name="T62" fmla="*/ 31 w 33"/>
                <a:gd name="T63" fmla="*/ 21 h 31"/>
                <a:gd name="T64" fmla="*/ 33 w 33"/>
                <a:gd name="T65" fmla="*/ 15 h 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"/>
                <a:gd name="T100" fmla="*/ 0 h 31"/>
                <a:gd name="T101" fmla="*/ 33 w 33"/>
                <a:gd name="T102" fmla="*/ 31 h 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" h="31">
                  <a:moveTo>
                    <a:pt x="33" y="15"/>
                  </a:moveTo>
                  <a:lnTo>
                    <a:pt x="31" y="10"/>
                  </a:lnTo>
                  <a:lnTo>
                    <a:pt x="29" y="4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9" y="10"/>
                  </a:lnTo>
                  <a:lnTo>
                    <a:pt x="31" y="15"/>
                  </a:lnTo>
                  <a:lnTo>
                    <a:pt x="29" y="21"/>
                  </a:lnTo>
                  <a:lnTo>
                    <a:pt x="25" y="25"/>
                  </a:lnTo>
                  <a:lnTo>
                    <a:pt x="21" y="27"/>
                  </a:lnTo>
                  <a:lnTo>
                    <a:pt x="16" y="29"/>
                  </a:lnTo>
                  <a:lnTo>
                    <a:pt x="12" y="27"/>
                  </a:lnTo>
                  <a:lnTo>
                    <a:pt x="6" y="25"/>
                  </a:lnTo>
                  <a:lnTo>
                    <a:pt x="4" y="21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6" y="27"/>
                  </a:lnTo>
                  <a:lnTo>
                    <a:pt x="10" y="31"/>
                  </a:lnTo>
                  <a:lnTo>
                    <a:pt x="16" y="31"/>
                  </a:lnTo>
                  <a:lnTo>
                    <a:pt x="23" y="31"/>
                  </a:lnTo>
                  <a:lnTo>
                    <a:pt x="27" y="27"/>
                  </a:lnTo>
                  <a:lnTo>
                    <a:pt x="31" y="21"/>
                  </a:lnTo>
                  <a:lnTo>
                    <a:pt x="33" y="15"/>
                  </a:lnTo>
                  <a:close/>
                </a:path>
              </a:pathLst>
            </a:custGeom>
            <a:solidFill>
              <a:srgbClr val="F4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92" name="Freeform 342">
              <a:extLst>
                <a:ext uri="{FF2B5EF4-FFF2-40B4-BE49-F238E27FC236}">
                  <a16:creationId xmlns:a16="http://schemas.microsoft.com/office/drawing/2014/main" id="{4E4EE042-54D7-EFCE-1D32-28948D742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" y="3461"/>
              <a:ext cx="29" cy="31"/>
            </a:xfrm>
            <a:custGeom>
              <a:avLst/>
              <a:gdLst>
                <a:gd name="T0" fmla="*/ 29 w 29"/>
                <a:gd name="T1" fmla="*/ 15 h 31"/>
                <a:gd name="T2" fmla="*/ 29 w 29"/>
                <a:gd name="T3" fmla="*/ 10 h 31"/>
                <a:gd name="T4" fmla="*/ 25 w 29"/>
                <a:gd name="T5" fmla="*/ 6 h 31"/>
                <a:gd name="T6" fmla="*/ 21 w 29"/>
                <a:gd name="T7" fmla="*/ 2 h 31"/>
                <a:gd name="T8" fmla="*/ 16 w 29"/>
                <a:gd name="T9" fmla="*/ 0 h 31"/>
                <a:gd name="T10" fmla="*/ 14 w 29"/>
                <a:gd name="T11" fmla="*/ 2 h 31"/>
                <a:gd name="T12" fmla="*/ 12 w 29"/>
                <a:gd name="T13" fmla="*/ 2 h 31"/>
                <a:gd name="T14" fmla="*/ 14 w 29"/>
                <a:gd name="T15" fmla="*/ 2 h 31"/>
                <a:gd name="T16" fmla="*/ 14 w 29"/>
                <a:gd name="T17" fmla="*/ 2 h 31"/>
                <a:gd name="T18" fmla="*/ 19 w 29"/>
                <a:gd name="T19" fmla="*/ 4 h 31"/>
                <a:gd name="T20" fmla="*/ 23 w 29"/>
                <a:gd name="T21" fmla="*/ 6 h 31"/>
                <a:gd name="T22" fmla="*/ 25 w 29"/>
                <a:gd name="T23" fmla="*/ 10 h 31"/>
                <a:gd name="T24" fmla="*/ 27 w 29"/>
                <a:gd name="T25" fmla="*/ 15 h 31"/>
                <a:gd name="T26" fmla="*/ 25 w 29"/>
                <a:gd name="T27" fmla="*/ 19 h 31"/>
                <a:gd name="T28" fmla="*/ 23 w 29"/>
                <a:gd name="T29" fmla="*/ 23 h 31"/>
                <a:gd name="T30" fmla="*/ 19 w 29"/>
                <a:gd name="T31" fmla="*/ 27 h 31"/>
                <a:gd name="T32" fmla="*/ 14 w 29"/>
                <a:gd name="T33" fmla="*/ 27 h 31"/>
                <a:gd name="T34" fmla="*/ 10 w 29"/>
                <a:gd name="T35" fmla="*/ 27 h 31"/>
                <a:gd name="T36" fmla="*/ 6 w 29"/>
                <a:gd name="T37" fmla="*/ 23 h 31"/>
                <a:gd name="T38" fmla="*/ 2 w 29"/>
                <a:gd name="T39" fmla="*/ 19 h 31"/>
                <a:gd name="T40" fmla="*/ 2 w 29"/>
                <a:gd name="T41" fmla="*/ 15 h 31"/>
                <a:gd name="T42" fmla="*/ 2 w 29"/>
                <a:gd name="T43" fmla="*/ 14 h 31"/>
                <a:gd name="T44" fmla="*/ 2 w 29"/>
                <a:gd name="T45" fmla="*/ 10 h 31"/>
                <a:gd name="T46" fmla="*/ 0 w 29"/>
                <a:gd name="T47" fmla="*/ 12 h 31"/>
                <a:gd name="T48" fmla="*/ 0 w 29"/>
                <a:gd name="T49" fmla="*/ 14 h 31"/>
                <a:gd name="T50" fmla="*/ 0 w 29"/>
                <a:gd name="T51" fmla="*/ 15 h 31"/>
                <a:gd name="T52" fmla="*/ 0 w 29"/>
                <a:gd name="T53" fmla="*/ 15 h 31"/>
                <a:gd name="T54" fmla="*/ 0 w 29"/>
                <a:gd name="T55" fmla="*/ 21 h 31"/>
                <a:gd name="T56" fmla="*/ 4 w 29"/>
                <a:gd name="T57" fmla="*/ 25 h 31"/>
                <a:gd name="T58" fmla="*/ 8 w 29"/>
                <a:gd name="T59" fmla="*/ 29 h 31"/>
                <a:gd name="T60" fmla="*/ 14 w 29"/>
                <a:gd name="T61" fmla="*/ 31 h 31"/>
                <a:gd name="T62" fmla="*/ 19 w 29"/>
                <a:gd name="T63" fmla="*/ 29 h 31"/>
                <a:gd name="T64" fmla="*/ 25 w 29"/>
                <a:gd name="T65" fmla="*/ 25 h 31"/>
                <a:gd name="T66" fmla="*/ 29 w 29"/>
                <a:gd name="T67" fmla="*/ 21 h 31"/>
                <a:gd name="T68" fmla="*/ 29 w 29"/>
                <a:gd name="T69" fmla="*/ 15 h 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"/>
                <a:gd name="T106" fmla="*/ 0 h 31"/>
                <a:gd name="T107" fmla="*/ 29 w 29"/>
                <a:gd name="T108" fmla="*/ 31 h 3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" h="31">
                  <a:moveTo>
                    <a:pt x="29" y="15"/>
                  </a:moveTo>
                  <a:lnTo>
                    <a:pt x="29" y="10"/>
                  </a:lnTo>
                  <a:lnTo>
                    <a:pt x="25" y="6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9" y="4"/>
                  </a:lnTo>
                  <a:lnTo>
                    <a:pt x="23" y="6"/>
                  </a:lnTo>
                  <a:lnTo>
                    <a:pt x="25" y="10"/>
                  </a:lnTo>
                  <a:lnTo>
                    <a:pt x="27" y="15"/>
                  </a:lnTo>
                  <a:lnTo>
                    <a:pt x="25" y="19"/>
                  </a:lnTo>
                  <a:lnTo>
                    <a:pt x="23" y="23"/>
                  </a:lnTo>
                  <a:lnTo>
                    <a:pt x="19" y="27"/>
                  </a:lnTo>
                  <a:lnTo>
                    <a:pt x="14" y="27"/>
                  </a:lnTo>
                  <a:lnTo>
                    <a:pt x="10" y="27"/>
                  </a:lnTo>
                  <a:lnTo>
                    <a:pt x="6" y="23"/>
                  </a:lnTo>
                  <a:lnTo>
                    <a:pt x="2" y="19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4" y="25"/>
                  </a:lnTo>
                  <a:lnTo>
                    <a:pt x="8" y="29"/>
                  </a:lnTo>
                  <a:lnTo>
                    <a:pt x="14" y="31"/>
                  </a:lnTo>
                  <a:lnTo>
                    <a:pt x="19" y="29"/>
                  </a:lnTo>
                  <a:lnTo>
                    <a:pt x="25" y="25"/>
                  </a:lnTo>
                  <a:lnTo>
                    <a:pt x="29" y="21"/>
                  </a:lnTo>
                  <a:lnTo>
                    <a:pt x="29" y="15"/>
                  </a:lnTo>
                  <a:close/>
                </a:path>
              </a:pathLst>
            </a:custGeom>
            <a:solidFill>
              <a:srgbClr val="F5C2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93" name="Freeform 343">
              <a:extLst>
                <a:ext uri="{FF2B5EF4-FFF2-40B4-BE49-F238E27FC236}">
                  <a16:creationId xmlns:a16="http://schemas.microsoft.com/office/drawing/2014/main" id="{00CB93B2-5047-2EF6-91DD-C0E493A4CE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" y="3463"/>
              <a:ext cx="29" cy="27"/>
            </a:xfrm>
            <a:custGeom>
              <a:avLst/>
              <a:gdLst>
                <a:gd name="T0" fmla="*/ 29 w 29"/>
                <a:gd name="T1" fmla="*/ 13 h 27"/>
                <a:gd name="T2" fmla="*/ 27 w 29"/>
                <a:gd name="T3" fmla="*/ 8 h 27"/>
                <a:gd name="T4" fmla="*/ 23 w 29"/>
                <a:gd name="T5" fmla="*/ 4 h 27"/>
                <a:gd name="T6" fmla="*/ 19 w 29"/>
                <a:gd name="T7" fmla="*/ 0 h 27"/>
                <a:gd name="T8" fmla="*/ 14 w 29"/>
                <a:gd name="T9" fmla="*/ 0 h 27"/>
                <a:gd name="T10" fmla="*/ 14 w 29"/>
                <a:gd name="T11" fmla="*/ 0 h 27"/>
                <a:gd name="T12" fmla="*/ 14 w 29"/>
                <a:gd name="T13" fmla="*/ 0 h 27"/>
                <a:gd name="T14" fmla="*/ 6 w 29"/>
                <a:gd name="T15" fmla="*/ 4 h 27"/>
                <a:gd name="T16" fmla="*/ 0 w 29"/>
                <a:gd name="T17" fmla="*/ 12 h 27"/>
                <a:gd name="T18" fmla="*/ 0 w 29"/>
                <a:gd name="T19" fmla="*/ 12 h 27"/>
                <a:gd name="T20" fmla="*/ 0 w 29"/>
                <a:gd name="T21" fmla="*/ 13 h 27"/>
                <a:gd name="T22" fmla="*/ 2 w 29"/>
                <a:gd name="T23" fmla="*/ 19 h 27"/>
                <a:gd name="T24" fmla="*/ 4 w 29"/>
                <a:gd name="T25" fmla="*/ 23 h 27"/>
                <a:gd name="T26" fmla="*/ 10 w 29"/>
                <a:gd name="T27" fmla="*/ 25 h 27"/>
                <a:gd name="T28" fmla="*/ 14 w 29"/>
                <a:gd name="T29" fmla="*/ 27 h 27"/>
                <a:gd name="T30" fmla="*/ 19 w 29"/>
                <a:gd name="T31" fmla="*/ 25 h 27"/>
                <a:gd name="T32" fmla="*/ 23 w 29"/>
                <a:gd name="T33" fmla="*/ 23 h 27"/>
                <a:gd name="T34" fmla="*/ 27 w 29"/>
                <a:gd name="T35" fmla="*/ 19 h 27"/>
                <a:gd name="T36" fmla="*/ 29 w 29"/>
                <a:gd name="T37" fmla="*/ 13 h 27"/>
                <a:gd name="T38" fmla="*/ 25 w 29"/>
                <a:gd name="T39" fmla="*/ 13 h 27"/>
                <a:gd name="T40" fmla="*/ 25 w 29"/>
                <a:gd name="T41" fmla="*/ 17 h 27"/>
                <a:gd name="T42" fmla="*/ 23 w 29"/>
                <a:gd name="T43" fmla="*/ 21 h 27"/>
                <a:gd name="T44" fmla="*/ 19 w 29"/>
                <a:gd name="T45" fmla="*/ 23 h 27"/>
                <a:gd name="T46" fmla="*/ 14 w 29"/>
                <a:gd name="T47" fmla="*/ 25 h 27"/>
                <a:gd name="T48" fmla="*/ 10 w 29"/>
                <a:gd name="T49" fmla="*/ 23 h 27"/>
                <a:gd name="T50" fmla="*/ 6 w 29"/>
                <a:gd name="T51" fmla="*/ 21 h 27"/>
                <a:gd name="T52" fmla="*/ 4 w 29"/>
                <a:gd name="T53" fmla="*/ 17 h 27"/>
                <a:gd name="T54" fmla="*/ 2 w 29"/>
                <a:gd name="T55" fmla="*/ 13 h 27"/>
                <a:gd name="T56" fmla="*/ 4 w 29"/>
                <a:gd name="T57" fmla="*/ 8 h 27"/>
                <a:gd name="T58" fmla="*/ 6 w 29"/>
                <a:gd name="T59" fmla="*/ 6 h 27"/>
                <a:gd name="T60" fmla="*/ 10 w 29"/>
                <a:gd name="T61" fmla="*/ 2 h 27"/>
                <a:gd name="T62" fmla="*/ 14 w 29"/>
                <a:gd name="T63" fmla="*/ 2 h 27"/>
                <a:gd name="T64" fmla="*/ 19 w 29"/>
                <a:gd name="T65" fmla="*/ 2 h 27"/>
                <a:gd name="T66" fmla="*/ 23 w 29"/>
                <a:gd name="T67" fmla="*/ 6 h 27"/>
                <a:gd name="T68" fmla="*/ 25 w 29"/>
                <a:gd name="T69" fmla="*/ 8 h 27"/>
                <a:gd name="T70" fmla="*/ 25 w 29"/>
                <a:gd name="T71" fmla="*/ 13 h 2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9"/>
                <a:gd name="T109" fmla="*/ 0 h 27"/>
                <a:gd name="T110" fmla="*/ 29 w 29"/>
                <a:gd name="T111" fmla="*/ 27 h 2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9" h="27">
                  <a:moveTo>
                    <a:pt x="29" y="13"/>
                  </a:moveTo>
                  <a:lnTo>
                    <a:pt x="27" y="8"/>
                  </a:lnTo>
                  <a:lnTo>
                    <a:pt x="23" y="4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6" y="4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4" y="23"/>
                  </a:lnTo>
                  <a:lnTo>
                    <a:pt x="10" y="25"/>
                  </a:lnTo>
                  <a:lnTo>
                    <a:pt x="14" y="27"/>
                  </a:lnTo>
                  <a:lnTo>
                    <a:pt x="19" y="25"/>
                  </a:lnTo>
                  <a:lnTo>
                    <a:pt x="23" y="23"/>
                  </a:lnTo>
                  <a:lnTo>
                    <a:pt x="27" y="19"/>
                  </a:lnTo>
                  <a:lnTo>
                    <a:pt x="29" y="13"/>
                  </a:lnTo>
                  <a:close/>
                  <a:moveTo>
                    <a:pt x="25" y="13"/>
                  </a:moveTo>
                  <a:lnTo>
                    <a:pt x="25" y="17"/>
                  </a:lnTo>
                  <a:lnTo>
                    <a:pt x="23" y="21"/>
                  </a:lnTo>
                  <a:lnTo>
                    <a:pt x="19" y="23"/>
                  </a:lnTo>
                  <a:lnTo>
                    <a:pt x="14" y="25"/>
                  </a:lnTo>
                  <a:lnTo>
                    <a:pt x="10" y="23"/>
                  </a:lnTo>
                  <a:lnTo>
                    <a:pt x="6" y="21"/>
                  </a:lnTo>
                  <a:lnTo>
                    <a:pt x="4" y="17"/>
                  </a:lnTo>
                  <a:lnTo>
                    <a:pt x="2" y="13"/>
                  </a:lnTo>
                  <a:lnTo>
                    <a:pt x="4" y="8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9" y="2"/>
                  </a:lnTo>
                  <a:lnTo>
                    <a:pt x="23" y="6"/>
                  </a:lnTo>
                  <a:lnTo>
                    <a:pt x="25" y="8"/>
                  </a:lnTo>
                  <a:lnTo>
                    <a:pt x="25" y="13"/>
                  </a:lnTo>
                  <a:close/>
                </a:path>
              </a:pathLst>
            </a:custGeom>
            <a:solidFill>
              <a:srgbClr val="F6C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94" name="Freeform 344">
              <a:extLst>
                <a:ext uri="{FF2B5EF4-FFF2-40B4-BE49-F238E27FC236}">
                  <a16:creationId xmlns:a16="http://schemas.microsoft.com/office/drawing/2014/main" id="{886380B4-C1AC-32AE-0F1B-5AE5A7AAB9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0" y="3463"/>
              <a:ext cx="25" cy="25"/>
            </a:xfrm>
            <a:custGeom>
              <a:avLst/>
              <a:gdLst>
                <a:gd name="T0" fmla="*/ 25 w 25"/>
                <a:gd name="T1" fmla="*/ 13 h 25"/>
                <a:gd name="T2" fmla="*/ 23 w 25"/>
                <a:gd name="T3" fmla="*/ 8 h 25"/>
                <a:gd name="T4" fmla="*/ 21 w 25"/>
                <a:gd name="T5" fmla="*/ 4 h 25"/>
                <a:gd name="T6" fmla="*/ 17 w 25"/>
                <a:gd name="T7" fmla="*/ 2 h 25"/>
                <a:gd name="T8" fmla="*/ 12 w 25"/>
                <a:gd name="T9" fmla="*/ 0 h 25"/>
                <a:gd name="T10" fmla="*/ 12 w 25"/>
                <a:gd name="T11" fmla="*/ 0 h 25"/>
                <a:gd name="T12" fmla="*/ 10 w 25"/>
                <a:gd name="T13" fmla="*/ 0 h 25"/>
                <a:gd name="T14" fmla="*/ 4 w 25"/>
                <a:gd name="T15" fmla="*/ 4 h 25"/>
                <a:gd name="T16" fmla="*/ 0 w 25"/>
                <a:gd name="T17" fmla="*/ 8 h 25"/>
                <a:gd name="T18" fmla="*/ 0 w 25"/>
                <a:gd name="T19" fmla="*/ 12 h 25"/>
                <a:gd name="T20" fmla="*/ 0 w 25"/>
                <a:gd name="T21" fmla="*/ 13 h 25"/>
                <a:gd name="T22" fmla="*/ 0 w 25"/>
                <a:gd name="T23" fmla="*/ 17 h 25"/>
                <a:gd name="T24" fmla="*/ 4 w 25"/>
                <a:gd name="T25" fmla="*/ 21 h 25"/>
                <a:gd name="T26" fmla="*/ 8 w 25"/>
                <a:gd name="T27" fmla="*/ 25 h 25"/>
                <a:gd name="T28" fmla="*/ 12 w 25"/>
                <a:gd name="T29" fmla="*/ 25 h 25"/>
                <a:gd name="T30" fmla="*/ 17 w 25"/>
                <a:gd name="T31" fmla="*/ 25 h 25"/>
                <a:gd name="T32" fmla="*/ 21 w 25"/>
                <a:gd name="T33" fmla="*/ 21 h 25"/>
                <a:gd name="T34" fmla="*/ 23 w 25"/>
                <a:gd name="T35" fmla="*/ 17 h 25"/>
                <a:gd name="T36" fmla="*/ 25 w 25"/>
                <a:gd name="T37" fmla="*/ 13 h 25"/>
                <a:gd name="T38" fmla="*/ 23 w 25"/>
                <a:gd name="T39" fmla="*/ 13 h 25"/>
                <a:gd name="T40" fmla="*/ 21 w 25"/>
                <a:gd name="T41" fmla="*/ 17 h 25"/>
                <a:gd name="T42" fmla="*/ 19 w 25"/>
                <a:gd name="T43" fmla="*/ 21 h 25"/>
                <a:gd name="T44" fmla="*/ 15 w 25"/>
                <a:gd name="T45" fmla="*/ 23 h 25"/>
                <a:gd name="T46" fmla="*/ 12 w 25"/>
                <a:gd name="T47" fmla="*/ 23 h 25"/>
                <a:gd name="T48" fmla="*/ 8 w 25"/>
                <a:gd name="T49" fmla="*/ 23 h 25"/>
                <a:gd name="T50" fmla="*/ 6 w 25"/>
                <a:gd name="T51" fmla="*/ 21 h 25"/>
                <a:gd name="T52" fmla="*/ 2 w 25"/>
                <a:gd name="T53" fmla="*/ 17 h 25"/>
                <a:gd name="T54" fmla="*/ 2 w 25"/>
                <a:gd name="T55" fmla="*/ 13 h 25"/>
                <a:gd name="T56" fmla="*/ 2 w 25"/>
                <a:gd name="T57" fmla="*/ 10 h 25"/>
                <a:gd name="T58" fmla="*/ 6 w 25"/>
                <a:gd name="T59" fmla="*/ 6 h 25"/>
                <a:gd name="T60" fmla="*/ 8 w 25"/>
                <a:gd name="T61" fmla="*/ 4 h 25"/>
                <a:gd name="T62" fmla="*/ 12 w 25"/>
                <a:gd name="T63" fmla="*/ 2 h 25"/>
                <a:gd name="T64" fmla="*/ 15 w 25"/>
                <a:gd name="T65" fmla="*/ 4 h 25"/>
                <a:gd name="T66" fmla="*/ 19 w 25"/>
                <a:gd name="T67" fmla="*/ 6 h 25"/>
                <a:gd name="T68" fmla="*/ 21 w 25"/>
                <a:gd name="T69" fmla="*/ 10 h 25"/>
                <a:gd name="T70" fmla="*/ 23 w 25"/>
                <a:gd name="T71" fmla="*/ 13 h 2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5"/>
                <a:gd name="T109" fmla="*/ 0 h 25"/>
                <a:gd name="T110" fmla="*/ 25 w 25"/>
                <a:gd name="T111" fmla="*/ 25 h 2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5" h="25">
                  <a:moveTo>
                    <a:pt x="25" y="13"/>
                  </a:moveTo>
                  <a:lnTo>
                    <a:pt x="23" y="8"/>
                  </a:lnTo>
                  <a:lnTo>
                    <a:pt x="21" y="4"/>
                  </a:lnTo>
                  <a:lnTo>
                    <a:pt x="17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4" y="21"/>
                  </a:lnTo>
                  <a:lnTo>
                    <a:pt x="8" y="25"/>
                  </a:lnTo>
                  <a:lnTo>
                    <a:pt x="12" y="25"/>
                  </a:lnTo>
                  <a:lnTo>
                    <a:pt x="17" y="25"/>
                  </a:lnTo>
                  <a:lnTo>
                    <a:pt x="21" y="21"/>
                  </a:lnTo>
                  <a:lnTo>
                    <a:pt x="23" y="17"/>
                  </a:lnTo>
                  <a:lnTo>
                    <a:pt x="25" y="13"/>
                  </a:lnTo>
                  <a:close/>
                  <a:moveTo>
                    <a:pt x="23" y="13"/>
                  </a:moveTo>
                  <a:lnTo>
                    <a:pt x="21" y="17"/>
                  </a:lnTo>
                  <a:lnTo>
                    <a:pt x="19" y="21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6" y="21"/>
                  </a:lnTo>
                  <a:lnTo>
                    <a:pt x="2" y="17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6" y="6"/>
                  </a:lnTo>
                  <a:lnTo>
                    <a:pt x="8" y="4"/>
                  </a:lnTo>
                  <a:lnTo>
                    <a:pt x="12" y="2"/>
                  </a:lnTo>
                  <a:lnTo>
                    <a:pt x="15" y="4"/>
                  </a:lnTo>
                  <a:lnTo>
                    <a:pt x="19" y="6"/>
                  </a:lnTo>
                  <a:lnTo>
                    <a:pt x="21" y="10"/>
                  </a:lnTo>
                  <a:lnTo>
                    <a:pt x="23" y="13"/>
                  </a:lnTo>
                  <a:close/>
                </a:path>
              </a:pathLst>
            </a:custGeom>
            <a:solidFill>
              <a:srgbClr val="F7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95" name="Freeform 345">
              <a:extLst>
                <a:ext uri="{FF2B5EF4-FFF2-40B4-BE49-F238E27FC236}">
                  <a16:creationId xmlns:a16="http://schemas.microsoft.com/office/drawing/2014/main" id="{B9CC7679-AF41-1FC9-D6FE-ED928A0D93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0" y="3465"/>
              <a:ext cx="23" cy="23"/>
            </a:xfrm>
            <a:custGeom>
              <a:avLst/>
              <a:gdLst>
                <a:gd name="T0" fmla="*/ 23 w 23"/>
                <a:gd name="T1" fmla="*/ 11 h 23"/>
                <a:gd name="T2" fmla="*/ 23 w 23"/>
                <a:gd name="T3" fmla="*/ 6 h 23"/>
                <a:gd name="T4" fmla="*/ 21 w 23"/>
                <a:gd name="T5" fmla="*/ 4 h 23"/>
                <a:gd name="T6" fmla="*/ 17 w 23"/>
                <a:gd name="T7" fmla="*/ 0 h 23"/>
                <a:gd name="T8" fmla="*/ 12 w 23"/>
                <a:gd name="T9" fmla="*/ 0 h 23"/>
                <a:gd name="T10" fmla="*/ 8 w 23"/>
                <a:gd name="T11" fmla="*/ 0 h 23"/>
                <a:gd name="T12" fmla="*/ 4 w 23"/>
                <a:gd name="T13" fmla="*/ 4 h 23"/>
                <a:gd name="T14" fmla="*/ 2 w 23"/>
                <a:gd name="T15" fmla="*/ 6 h 23"/>
                <a:gd name="T16" fmla="*/ 0 w 23"/>
                <a:gd name="T17" fmla="*/ 11 h 23"/>
                <a:gd name="T18" fmla="*/ 2 w 23"/>
                <a:gd name="T19" fmla="*/ 15 h 23"/>
                <a:gd name="T20" fmla="*/ 4 w 23"/>
                <a:gd name="T21" fmla="*/ 19 h 23"/>
                <a:gd name="T22" fmla="*/ 8 w 23"/>
                <a:gd name="T23" fmla="*/ 21 h 23"/>
                <a:gd name="T24" fmla="*/ 12 w 23"/>
                <a:gd name="T25" fmla="*/ 23 h 23"/>
                <a:gd name="T26" fmla="*/ 17 w 23"/>
                <a:gd name="T27" fmla="*/ 21 h 23"/>
                <a:gd name="T28" fmla="*/ 21 w 23"/>
                <a:gd name="T29" fmla="*/ 19 h 23"/>
                <a:gd name="T30" fmla="*/ 23 w 23"/>
                <a:gd name="T31" fmla="*/ 15 h 23"/>
                <a:gd name="T32" fmla="*/ 23 w 23"/>
                <a:gd name="T33" fmla="*/ 11 h 23"/>
                <a:gd name="T34" fmla="*/ 21 w 23"/>
                <a:gd name="T35" fmla="*/ 11 h 23"/>
                <a:gd name="T36" fmla="*/ 21 w 23"/>
                <a:gd name="T37" fmla="*/ 15 h 23"/>
                <a:gd name="T38" fmla="*/ 19 w 23"/>
                <a:gd name="T39" fmla="*/ 17 h 23"/>
                <a:gd name="T40" fmla="*/ 15 w 23"/>
                <a:gd name="T41" fmla="*/ 19 h 23"/>
                <a:gd name="T42" fmla="*/ 12 w 23"/>
                <a:gd name="T43" fmla="*/ 21 h 23"/>
                <a:gd name="T44" fmla="*/ 10 w 23"/>
                <a:gd name="T45" fmla="*/ 19 h 23"/>
                <a:gd name="T46" fmla="*/ 6 w 23"/>
                <a:gd name="T47" fmla="*/ 17 h 23"/>
                <a:gd name="T48" fmla="*/ 4 w 23"/>
                <a:gd name="T49" fmla="*/ 15 h 23"/>
                <a:gd name="T50" fmla="*/ 4 w 23"/>
                <a:gd name="T51" fmla="*/ 11 h 23"/>
                <a:gd name="T52" fmla="*/ 4 w 23"/>
                <a:gd name="T53" fmla="*/ 8 h 23"/>
                <a:gd name="T54" fmla="*/ 6 w 23"/>
                <a:gd name="T55" fmla="*/ 4 h 23"/>
                <a:gd name="T56" fmla="*/ 10 w 23"/>
                <a:gd name="T57" fmla="*/ 2 h 23"/>
                <a:gd name="T58" fmla="*/ 12 w 23"/>
                <a:gd name="T59" fmla="*/ 2 h 23"/>
                <a:gd name="T60" fmla="*/ 15 w 23"/>
                <a:gd name="T61" fmla="*/ 2 h 23"/>
                <a:gd name="T62" fmla="*/ 19 w 23"/>
                <a:gd name="T63" fmla="*/ 4 h 23"/>
                <a:gd name="T64" fmla="*/ 21 w 23"/>
                <a:gd name="T65" fmla="*/ 8 h 23"/>
                <a:gd name="T66" fmla="*/ 21 w 23"/>
                <a:gd name="T67" fmla="*/ 11 h 2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3"/>
                <a:gd name="T103" fmla="*/ 0 h 23"/>
                <a:gd name="T104" fmla="*/ 23 w 23"/>
                <a:gd name="T105" fmla="*/ 23 h 2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3" h="23">
                  <a:moveTo>
                    <a:pt x="23" y="11"/>
                  </a:moveTo>
                  <a:lnTo>
                    <a:pt x="23" y="6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1"/>
                  </a:lnTo>
                  <a:lnTo>
                    <a:pt x="2" y="15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2" y="23"/>
                  </a:lnTo>
                  <a:lnTo>
                    <a:pt x="17" y="21"/>
                  </a:lnTo>
                  <a:lnTo>
                    <a:pt x="21" y="19"/>
                  </a:lnTo>
                  <a:lnTo>
                    <a:pt x="23" y="15"/>
                  </a:lnTo>
                  <a:lnTo>
                    <a:pt x="23" y="11"/>
                  </a:lnTo>
                  <a:close/>
                  <a:moveTo>
                    <a:pt x="21" y="11"/>
                  </a:moveTo>
                  <a:lnTo>
                    <a:pt x="21" y="15"/>
                  </a:lnTo>
                  <a:lnTo>
                    <a:pt x="19" y="17"/>
                  </a:lnTo>
                  <a:lnTo>
                    <a:pt x="15" y="19"/>
                  </a:lnTo>
                  <a:lnTo>
                    <a:pt x="12" y="21"/>
                  </a:lnTo>
                  <a:lnTo>
                    <a:pt x="10" y="19"/>
                  </a:lnTo>
                  <a:lnTo>
                    <a:pt x="6" y="17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8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5" y="2"/>
                  </a:lnTo>
                  <a:lnTo>
                    <a:pt x="19" y="4"/>
                  </a:lnTo>
                  <a:lnTo>
                    <a:pt x="21" y="8"/>
                  </a:lnTo>
                  <a:lnTo>
                    <a:pt x="21" y="11"/>
                  </a:lnTo>
                  <a:close/>
                </a:path>
              </a:pathLst>
            </a:custGeom>
            <a:solidFill>
              <a:srgbClr val="F8C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96" name="Freeform 346">
              <a:extLst>
                <a:ext uri="{FF2B5EF4-FFF2-40B4-BE49-F238E27FC236}">
                  <a16:creationId xmlns:a16="http://schemas.microsoft.com/office/drawing/2014/main" id="{EB4A63E2-B122-4450-A5EE-BD25AB3A5C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2" y="3465"/>
              <a:ext cx="21" cy="21"/>
            </a:xfrm>
            <a:custGeom>
              <a:avLst/>
              <a:gdLst>
                <a:gd name="T0" fmla="*/ 21 w 21"/>
                <a:gd name="T1" fmla="*/ 11 h 21"/>
                <a:gd name="T2" fmla="*/ 19 w 21"/>
                <a:gd name="T3" fmla="*/ 8 h 21"/>
                <a:gd name="T4" fmla="*/ 17 w 21"/>
                <a:gd name="T5" fmla="*/ 4 h 21"/>
                <a:gd name="T6" fmla="*/ 13 w 21"/>
                <a:gd name="T7" fmla="*/ 2 h 21"/>
                <a:gd name="T8" fmla="*/ 10 w 21"/>
                <a:gd name="T9" fmla="*/ 0 h 21"/>
                <a:gd name="T10" fmla="*/ 6 w 21"/>
                <a:gd name="T11" fmla="*/ 2 h 21"/>
                <a:gd name="T12" fmla="*/ 4 w 21"/>
                <a:gd name="T13" fmla="*/ 4 h 21"/>
                <a:gd name="T14" fmla="*/ 0 w 21"/>
                <a:gd name="T15" fmla="*/ 8 h 21"/>
                <a:gd name="T16" fmla="*/ 0 w 21"/>
                <a:gd name="T17" fmla="*/ 11 h 21"/>
                <a:gd name="T18" fmla="*/ 0 w 21"/>
                <a:gd name="T19" fmla="*/ 15 h 21"/>
                <a:gd name="T20" fmla="*/ 4 w 21"/>
                <a:gd name="T21" fmla="*/ 19 h 21"/>
                <a:gd name="T22" fmla="*/ 6 w 21"/>
                <a:gd name="T23" fmla="*/ 21 h 21"/>
                <a:gd name="T24" fmla="*/ 10 w 21"/>
                <a:gd name="T25" fmla="*/ 21 h 21"/>
                <a:gd name="T26" fmla="*/ 13 w 21"/>
                <a:gd name="T27" fmla="*/ 21 h 21"/>
                <a:gd name="T28" fmla="*/ 17 w 21"/>
                <a:gd name="T29" fmla="*/ 19 h 21"/>
                <a:gd name="T30" fmla="*/ 19 w 21"/>
                <a:gd name="T31" fmla="*/ 15 h 21"/>
                <a:gd name="T32" fmla="*/ 21 w 21"/>
                <a:gd name="T33" fmla="*/ 11 h 21"/>
                <a:gd name="T34" fmla="*/ 19 w 21"/>
                <a:gd name="T35" fmla="*/ 11 h 21"/>
                <a:gd name="T36" fmla="*/ 17 w 21"/>
                <a:gd name="T37" fmla="*/ 13 h 21"/>
                <a:gd name="T38" fmla="*/ 15 w 21"/>
                <a:gd name="T39" fmla="*/ 17 h 21"/>
                <a:gd name="T40" fmla="*/ 13 w 21"/>
                <a:gd name="T41" fmla="*/ 19 h 21"/>
                <a:gd name="T42" fmla="*/ 10 w 21"/>
                <a:gd name="T43" fmla="*/ 19 h 21"/>
                <a:gd name="T44" fmla="*/ 8 w 21"/>
                <a:gd name="T45" fmla="*/ 19 h 21"/>
                <a:gd name="T46" fmla="*/ 4 w 21"/>
                <a:gd name="T47" fmla="*/ 17 h 21"/>
                <a:gd name="T48" fmla="*/ 4 w 21"/>
                <a:gd name="T49" fmla="*/ 13 h 21"/>
                <a:gd name="T50" fmla="*/ 2 w 21"/>
                <a:gd name="T51" fmla="*/ 11 h 21"/>
                <a:gd name="T52" fmla="*/ 4 w 21"/>
                <a:gd name="T53" fmla="*/ 8 h 21"/>
                <a:gd name="T54" fmla="*/ 4 w 21"/>
                <a:gd name="T55" fmla="*/ 6 h 21"/>
                <a:gd name="T56" fmla="*/ 8 w 21"/>
                <a:gd name="T57" fmla="*/ 4 h 21"/>
                <a:gd name="T58" fmla="*/ 10 w 21"/>
                <a:gd name="T59" fmla="*/ 4 h 21"/>
                <a:gd name="T60" fmla="*/ 13 w 21"/>
                <a:gd name="T61" fmla="*/ 4 h 21"/>
                <a:gd name="T62" fmla="*/ 15 w 21"/>
                <a:gd name="T63" fmla="*/ 6 h 21"/>
                <a:gd name="T64" fmla="*/ 17 w 21"/>
                <a:gd name="T65" fmla="*/ 8 h 21"/>
                <a:gd name="T66" fmla="*/ 19 w 21"/>
                <a:gd name="T67" fmla="*/ 11 h 2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"/>
                <a:gd name="T103" fmla="*/ 0 h 21"/>
                <a:gd name="T104" fmla="*/ 21 w 21"/>
                <a:gd name="T105" fmla="*/ 21 h 2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" h="21">
                  <a:moveTo>
                    <a:pt x="21" y="11"/>
                  </a:moveTo>
                  <a:lnTo>
                    <a:pt x="19" y="8"/>
                  </a:lnTo>
                  <a:lnTo>
                    <a:pt x="17" y="4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10" y="21"/>
                  </a:lnTo>
                  <a:lnTo>
                    <a:pt x="13" y="21"/>
                  </a:lnTo>
                  <a:lnTo>
                    <a:pt x="17" y="19"/>
                  </a:lnTo>
                  <a:lnTo>
                    <a:pt x="19" y="15"/>
                  </a:lnTo>
                  <a:lnTo>
                    <a:pt x="21" y="11"/>
                  </a:lnTo>
                  <a:close/>
                  <a:moveTo>
                    <a:pt x="19" y="11"/>
                  </a:moveTo>
                  <a:lnTo>
                    <a:pt x="17" y="13"/>
                  </a:lnTo>
                  <a:lnTo>
                    <a:pt x="15" y="17"/>
                  </a:lnTo>
                  <a:lnTo>
                    <a:pt x="13" y="19"/>
                  </a:lnTo>
                  <a:lnTo>
                    <a:pt x="10" y="19"/>
                  </a:lnTo>
                  <a:lnTo>
                    <a:pt x="8" y="19"/>
                  </a:lnTo>
                  <a:lnTo>
                    <a:pt x="4" y="17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4" y="8"/>
                  </a:lnTo>
                  <a:lnTo>
                    <a:pt x="4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3" y="4"/>
                  </a:lnTo>
                  <a:lnTo>
                    <a:pt x="15" y="6"/>
                  </a:lnTo>
                  <a:lnTo>
                    <a:pt x="17" y="8"/>
                  </a:lnTo>
                  <a:lnTo>
                    <a:pt x="19" y="11"/>
                  </a:lnTo>
                  <a:close/>
                </a:path>
              </a:pathLst>
            </a:custGeom>
            <a:solidFill>
              <a:srgbClr val="F9D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97" name="Freeform 347">
              <a:extLst>
                <a:ext uri="{FF2B5EF4-FFF2-40B4-BE49-F238E27FC236}">
                  <a16:creationId xmlns:a16="http://schemas.microsoft.com/office/drawing/2014/main" id="{042EB611-6DAE-8EF6-D61F-F7858A099F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" y="3467"/>
              <a:ext cx="17" cy="19"/>
            </a:xfrm>
            <a:custGeom>
              <a:avLst/>
              <a:gdLst>
                <a:gd name="T0" fmla="*/ 17 w 17"/>
                <a:gd name="T1" fmla="*/ 9 h 19"/>
                <a:gd name="T2" fmla="*/ 17 w 17"/>
                <a:gd name="T3" fmla="*/ 6 h 19"/>
                <a:gd name="T4" fmla="*/ 15 w 17"/>
                <a:gd name="T5" fmla="*/ 2 h 19"/>
                <a:gd name="T6" fmla="*/ 11 w 17"/>
                <a:gd name="T7" fmla="*/ 0 h 19"/>
                <a:gd name="T8" fmla="*/ 8 w 17"/>
                <a:gd name="T9" fmla="*/ 0 h 19"/>
                <a:gd name="T10" fmla="*/ 6 w 17"/>
                <a:gd name="T11" fmla="*/ 0 h 19"/>
                <a:gd name="T12" fmla="*/ 2 w 17"/>
                <a:gd name="T13" fmla="*/ 2 h 19"/>
                <a:gd name="T14" fmla="*/ 0 w 17"/>
                <a:gd name="T15" fmla="*/ 6 h 19"/>
                <a:gd name="T16" fmla="*/ 0 w 17"/>
                <a:gd name="T17" fmla="*/ 9 h 19"/>
                <a:gd name="T18" fmla="*/ 0 w 17"/>
                <a:gd name="T19" fmla="*/ 13 h 19"/>
                <a:gd name="T20" fmla="*/ 2 w 17"/>
                <a:gd name="T21" fmla="*/ 15 h 19"/>
                <a:gd name="T22" fmla="*/ 6 w 17"/>
                <a:gd name="T23" fmla="*/ 17 h 19"/>
                <a:gd name="T24" fmla="*/ 8 w 17"/>
                <a:gd name="T25" fmla="*/ 19 h 19"/>
                <a:gd name="T26" fmla="*/ 11 w 17"/>
                <a:gd name="T27" fmla="*/ 17 h 19"/>
                <a:gd name="T28" fmla="*/ 15 w 17"/>
                <a:gd name="T29" fmla="*/ 15 h 19"/>
                <a:gd name="T30" fmla="*/ 17 w 17"/>
                <a:gd name="T31" fmla="*/ 13 h 19"/>
                <a:gd name="T32" fmla="*/ 17 w 17"/>
                <a:gd name="T33" fmla="*/ 9 h 19"/>
                <a:gd name="T34" fmla="*/ 15 w 17"/>
                <a:gd name="T35" fmla="*/ 9 h 19"/>
                <a:gd name="T36" fmla="*/ 15 w 17"/>
                <a:gd name="T37" fmla="*/ 11 h 19"/>
                <a:gd name="T38" fmla="*/ 13 w 17"/>
                <a:gd name="T39" fmla="*/ 13 h 19"/>
                <a:gd name="T40" fmla="*/ 11 w 17"/>
                <a:gd name="T41" fmla="*/ 15 h 19"/>
                <a:gd name="T42" fmla="*/ 8 w 17"/>
                <a:gd name="T43" fmla="*/ 15 h 19"/>
                <a:gd name="T44" fmla="*/ 6 w 17"/>
                <a:gd name="T45" fmla="*/ 15 h 19"/>
                <a:gd name="T46" fmla="*/ 4 w 17"/>
                <a:gd name="T47" fmla="*/ 13 h 19"/>
                <a:gd name="T48" fmla="*/ 2 w 17"/>
                <a:gd name="T49" fmla="*/ 11 h 19"/>
                <a:gd name="T50" fmla="*/ 2 w 17"/>
                <a:gd name="T51" fmla="*/ 9 h 19"/>
                <a:gd name="T52" fmla="*/ 2 w 17"/>
                <a:gd name="T53" fmla="*/ 6 h 19"/>
                <a:gd name="T54" fmla="*/ 4 w 17"/>
                <a:gd name="T55" fmla="*/ 4 h 19"/>
                <a:gd name="T56" fmla="*/ 6 w 17"/>
                <a:gd name="T57" fmla="*/ 2 h 19"/>
                <a:gd name="T58" fmla="*/ 8 w 17"/>
                <a:gd name="T59" fmla="*/ 2 h 19"/>
                <a:gd name="T60" fmla="*/ 11 w 17"/>
                <a:gd name="T61" fmla="*/ 2 h 19"/>
                <a:gd name="T62" fmla="*/ 13 w 17"/>
                <a:gd name="T63" fmla="*/ 4 h 19"/>
                <a:gd name="T64" fmla="*/ 15 w 17"/>
                <a:gd name="T65" fmla="*/ 6 h 19"/>
                <a:gd name="T66" fmla="*/ 15 w 17"/>
                <a:gd name="T67" fmla="*/ 9 h 1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"/>
                <a:gd name="T103" fmla="*/ 0 h 19"/>
                <a:gd name="T104" fmla="*/ 17 w 17"/>
                <a:gd name="T105" fmla="*/ 19 h 1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" h="19">
                  <a:moveTo>
                    <a:pt x="17" y="9"/>
                  </a:moveTo>
                  <a:lnTo>
                    <a:pt x="17" y="6"/>
                  </a:lnTo>
                  <a:lnTo>
                    <a:pt x="15" y="2"/>
                  </a:lnTo>
                  <a:lnTo>
                    <a:pt x="11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6" y="17"/>
                  </a:lnTo>
                  <a:lnTo>
                    <a:pt x="8" y="19"/>
                  </a:lnTo>
                  <a:lnTo>
                    <a:pt x="11" y="17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17" y="9"/>
                  </a:lnTo>
                  <a:close/>
                  <a:moveTo>
                    <a:pt x="15" y="9"/>
                  </a:moveTo>
                  <a:lnTo>
                    <a:pt x="15" y="11"/>
                  </a:lnTo>
                  <a:lnTo>
                    <a:pt x="13" y="13"/>
                  </a:lnTo>
                  <a:lnTo>
                    <a:pt x="11" y="15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2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5" y="6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F9D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98" name="Freeform 348">
              <a:extLst>
                <a:ext uri="{FF2B5EF4-FFF2-40B4-BE49-F238E27FC236}">
                  <a16:creationId xmlns:a16="http://schemas.microsoft.com/office/drawing/2014/main" id="{2D500B42-2DF8-6D54-BC06-112BB4D240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" y="3469"/>
              <a:ext cx="17" cy="15"/>
            </a:xfrm>
            <a:custGeom>
              <a:avLst/>
              <a:gdLst>
                <a:gd name="T0" fmla="*/ 17 w 17"/>
                <a:gd name="T1" fmla="*/ 7 h 15"/>
                <a:gd name="T2" fmla="*/ 15 w 17"/>
                <a:gd name="T3" fmla="*/ 4 h 15"/>
                <a:gd name="T4" fmla="*/ 13 w 17"/>
                <a:gd name="T5" fmla="*/ 2 h 15"/>
                <a:gd name="T6" fmla="*/ 11 w 17"/>
                <a:gd name="T7" fmla="*/ 0 h 15"/>
                <a:gd name="T8" fmla="*/ 8 w 17"/>
                <a:gd name="T9" fmla="*/ 0 h 15"/>
                <a:gd name="T10" fmla="*/ 6 w 17"/>
                <a:gd name="T11" fmla="*/ 0 h 15"/>
                <a:gd name="T12" fmla="*/ 2 w 17"/>
                <a:gd name="T13" fmla="*/ 2 h 15"/>
                <a:gd name="T14" fmla="*/ 2 w 17"/>
                <a:gd name="T15" fmla="*/ 4 h 15"/>
                <a:gd name="T16" fmla="*/ 0 w 17"/>
                <a:gd name="T17" fmla="*/ 7 h 15"/>
                <a:gd name="T18" fmla="*/ 2 w 17"/>
                <a:gd name="T19" fmla="*/ 9 h 15"/>
                <a:gd name="T20" fmla="*/ 2 w 17"/>
                <a:gd name="T21" fmla="*/ 13 h 15"/>
                <a:gd name="T22" fmla="*/ 6 w 17"/>
                <a:gd name="T23" fmla="*/ 15 h 15"/>
                <a:gd name="T24" fmla="*/ 8 w 17"/>
                <a:gd name="T25" fmla="*/ 15 h 15"/>
                <a:gd name="T26" fmla="*/ 11 w 17"/>
                <a:gd name="T27" fmla="*/ 15 h 15"/>
                <a:gd name="T28" fmla="*/ 13 w 17"/>
                <a:gd name="T29" fmla="*/ 13 h 15"/>
                <a:gd name="T30" fmla="*/ 15 w 17"/>
                <a:gd name="T31" fmla="*/ 9 h 15"/>
                <a:gd name="T32" fmla="*/ 17 w 17"/>
                <a:gd name="T33" fmla="*/ 7 h 15"/>
                <a:gd name="T34" fmla="*/ 13 w 17"/>
                <a:gd name="T35" fmla="*/ 7 h 15"/>
                <a:gd name="T36" fmla="*/ 13 w 17"/>
                <a:gd name="T37" fmla="*/ 11 h 15"/>
                <a:gd name="T38" fmla="*/ 8 w 17"/>
                <a:gd name="T39" fmla="*/ 13 h 15"/>
                <a:gd name="T40" fmla="*/ 4 w 17"/>
                <a:gd name="T41" fmla="*/ 11 h 15"/>
                <a:gd name="T42" fmla="*/ 2 w 17"/>
                <a:gd name="T43" fmla="*/ 7 h 15"/>
                <a:gd name="T44" fmla="*/ 4 w 17"/>
                <a:gd name="T45" fmla="*/ 4 h 15"/>
                <a:gd name="T46" fmla="*/ 8 w 17"/>
                <a:gd name="T47" fmla="*/ 2 h 15"/>
                <a:gd name="T48" fmla="*/ 13 w 17"/>
                <a:gd name="T49" fmla="*/ 4 h 15"/>
                <a:gd name="T50" fmla="*/ 13 w 17"/>
                <a:gd name="T51" fmla="*/ 7 h 1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"/>
                <a:gd name="T79" fmla="*/ 0 h 15"/>
                <a:gd name="T80" fmla="*/ 17 w 17"/>
                <a:gd name="T81" fmla="*/ 15 h 1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" h="15">
                  <a:moveTo>
                    <a:pt x="17" y="7"/>
                  </a:moveTo>
                  <a:lnTo>
                    <a:pt x="15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3" y="13"/>
                  </a:lnTo>
                  <a:lnTo>
                    <a:pt x="15" y="9"/>
                  </a:lnTo>
                  <a:lnTo>
                    <a:pt x="17" y="7"/>
                  </a:lnTo>
                  <a:close/>
                  <a:moveTo>
                    <a:pt x="13" y="7"/>
                  </a:moveTo>
                  <a:lnTo>
                    <a:pt x="13" y="11"/>
                  </a:lnTo>
                  <a:lnTo>
                    <a:pt x="8" y="13"/>
                  </a:lnTo>
                  <a:lnTo>
                    <a:pt x="4" y="11"/>
                  </a:lnTo>
                  <a:lnTo>
                    <a:pt x="2" y="7"/>
                  </a:lnTo>
                  <a:lnTo>
                    <a:pt x="4" y="4"/>
                  </a:lnTo>
                  <a:lnTo>
                    <a:pt x="8" y="2"/>
                  </a:lnTo>
                  <a:lnTo>
                    <a:pt x="13" y="4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FADE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99" name="Freeform 349">
              <a:extLst>
                <a:ext uri="{FF2B5EF4-FFF2-40B4-BE49-F238E27FC236}">
                  <a16:creationId xmlns:a16="http://schemas.microsoft.com/office/drawing/2014/main" id="{BA4CA8FC-2E4B-0740-C3D5-C3CA10B3E6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" y="3469"/>
              <a:ext cx="13" cy="13"/>
            </a:xfrm>
            <a:custGeom>
              <a:avLst/>
              <a:gdLst>
                <a:gd name="T0" fmla="*/ 13 w 13"/>
                <a:gd name="T1" fmla="*/ 7 h 13"/>
                <a:gd name="T2" fmla="*/ 13 w 13"/>
                <a:gd name="T3" fmla="*/ 4 h 13"/>
                <a:gd name="T4" fmla="*/ 11 w 13"/>
                <a:gd name="T5" fmla="*/ 2 h 13"/>
                <a:gd name="T6" fmla="*/ 9 w 13"/>
                <a:gd name="T7" fmla="*/ 0 h 13"/>
                <a:gd name="T8" fmla="*/ 6 w 13"/>
                <a:gd name="T9" fmla="*/ 0 h 13"/>
                <a:gd name="T10" fmla="*/ 4 w 13"/>
                <a:gd name="T11" fmla="*/ 0 h 13"/>
                <a:gd name="T12" fmla="*/ 2 w 13"/>
                <a:gd name="T13" fmla="*/ 2 h 13"/>
                <a:gd name="T14" fmla="*/ 0 w 13"/>
                <a:gd name="T15" fmla="*/ 4 h 13"/>
                <a:gd name="T16" fmla="*/ 0 w 13"/>
                <a:gd name="T17" fmla="*/ 7 h 13"/>
                <a:gd name="T18" fmla="*/ 0 w 13"/>
                <a:gd name="T19" fmla="*/ 9 h 13"/>
                <a:gd name="T20" fmla="*/ 2 w 13"/>
                <a:gd name="T21" fmla="*/ 11 h 13"/>
                <a:gd name="T22" fmla="*/ 4 w 13"/>
                <a:gd name="T23" fmla="*/ 13 h 13"/>
                <a:gd name="T24" fmla="*/ 6 w 13"/>
                <a:gd name="T25" fmla="*/ 13 h 13"/>
                <a:gd name="T26" fmla="*/ 9 w 13"/>
                <a:gd name="T27" fmla="*/ 13 h 13"/>
                <a:gd name="T28" fmla="*/ 11 w 13"/>
                <a:gd name="T29" fmla="*/ 11 h 13"/>
                <a:gd name="T30" fmla="*/ 13 w 13"/>
                <a:gd name="T31" fmla="*/ 9 h 13"/>
                <a:gd name="T32" fmla="*/ 13 w 13"/>
                <a:gd name="T33" fmla="*/ 7 h 13"/>
                <a:gd name="T34" fmla="*/ 11 w 13"/>
                <a:gd name="T35" fmla="*/ 7 h 13"/>
                <a:gd name="T36" fmla="*/ 9 w 13"/>
                <a:gd name="T37" fmla="*/ 9 h 13"/>
                <a:gd name="T38" fmla="*/ 6 w 13"/>
                <a:gd name="T39" fmla="*/ 11 h 13"/>
                <a:gd name="T40" fmla="*/ 4 w 13"/>
                <a:gd name="T41" fmla="*/ 9 h 13"/>
                <a:gd name="T42" fmla="*/ 2 w 13"/>
                <a:gd name="T43" fmla="*/ 7 h 13"/>
                <a:gd name="T44" fmla="*/ 4 w 13"/>
                <a:gd name="T45" fmla="*/ 4 h 13"/>
                <a:gd name="T46" fmla="*/ 6 w 13"/>
                <a:gd name="T47" fmla="*/ 2 h 13"/>
                <a:gd name="T48" fmla="*/ 9 w 13"/>
                <a:gd name="T49" fmla="*/ 4 h 13"/>
                <a:gd name="T50" fmla="*/ 11 w 13"/>
                <a:gd name="T51" fmla="*/ 7 h 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3"/>
                <a:gd name="T79" fmla="*/ 0 h 13"/>
                <a:gd name="T80" fmla="*/ 13 w 13"/>
                <a:gd name="T81" fmla="*/ 13 h 1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3" h="13">
                  <a:moveTo>
                    <a:pt x="13" y="7"/>
                  </a:moveTo>
                  <a:lnTo>
                    <a:pt x="13" y="4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lnTo>
                    <a:pt x="9" y="13"/>
                  </a:lnTo>
                  <a:lnTo>
                    <a:pt x="11" y="11"/>
                  </a:lnTo>
                  <a:lnTo>
                    <a:pt x="13" y="9"/>
                  </a:lnTo>
                  <a:lnTo>
                    <a:pt x="13" y="7"/>
                  </a:lnTo>
                  <a:close/>
                  <a:moveTo>
                    <a:pt x="11" y="7"/>
                  </a:moveTo>
                  <a:lnTo>
                    <a:pt x="9" y="9"/>
                  </a:lnTo>
                  <a:lnTo>
                    <a:pt x="6" y="11"/>
                  </a:lnTo>
                  <a:lnTo>
                    <a:pt x="4" y="9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2"/>
                  </a:lnTo>
                  <a:lnTo>
                    <a:pt x="9" y="4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FBE3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00" name="Freeform 350">
              <a:extLst>
                <a:ext uri="{FF2B5EF4-FFF2-40B4-BE49-F238E27FC236}">
                  <a16:creationId xmlns:a16="http://schemas.microsoft.com/office/drawing/2014/main" id="{9C216B73-5506-6C29-D1D0-BA306597D2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" y="3471"/>
              <a:ext cx="11" cy="11"/>
            </a:xfrm>
            <a:custGeom>
              <a:avLst/>
              <a:gdLst>
                <a:gd name="T0" fmla="*/ 11 w 11"/>
                <a:gd name="T1" fmla="*/ 5 h 11"/>
                <a:gd name="T2" fmla="*/ 11 w 11"/>
                <a:gd name="T3" fmla="*/ 2 h 11"/>
                <a:gd name="T4" fmla="*/ 6 w 11"/>
                <a:gd name="T5" fmla="*/ 0 h 11"/>
                <a:gd name="T6" fmla="*/ 2 w 11"/>
                <a:gd name="T7" fmla="*/ 2 h 11"/>
                <a:gd name="T8" fmla="*/ 0 w 11"/>
                <a:gd name="T9" fmla="*/ 5 h 11"/>
                <a:gd name="T10" fmla="*/ 2 w 11"/>
                <a:gd name="T11" fmla="*/ 9 h 11"/>
                <a:gd name="T12" fmla="*/ 6 w 11"/>
                <a:gd name="T13" fmla="*/ 11 h 11"/>
                <a:gd name="T14" fmla="*/ 11 w 11"/>
                <a:gd name="T15" fmla="*/ 9 h 11"/>
                <a:gd name="T16" fmla="*/ 11 w 11"/>
                <a:gd name="T17" fmla="*/ 5 h 11"/>
                <a:gd name="T18" fmla="*/ 9 w 11"/>
                <a:gd name="T19" fmla="*/ 5 h 11"/>
                <a:gd name="T20" fmla="*/ 9 w 11"/>
                <a:gd name="T21" fmla="*/ 7 h 11"/>
                <a:gd name="T22" fmla="*/ 6 w 11"/>
                <a:gd name="T23" fmla="*/ 9 h 11"/>
                <a:gd name="T24" fmla="*/ 4 w 11"/>
                <a:gd name="T25" fmla="*/ 7 h 11"/>
                <a:gd name="T26" fmla="*/ 4 w 11"/>
                <a:gd name="T27" fmla="*/ 5 h 11"/>
                <a:gd name="T28" fmla="*/ 4 w 11"/>
                <a:gd name="T29" fmla="*/ 4 h 11"/>
                <a:gd name="T30" fmla="*/ 6 w 11"/>
                <a:gd name="T31" fmla="*/ 2 h 11"/>
                <a:gd name="T32" fmla="*/ 9 w 11"/>
                <a:gd name="T33" fmla="*/ 4 h 11"/>
                <a:gd name="T34" fmla="*/ 9 w 11"/>
                <a:gd name="T35" fmla="*/ 5 h 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"/>
                <a:gd name="T55" fmla="*/ 0 h 11"/>
                <a:gd name="T56" fmla="*/ 11 w 11"/>
                <a:gd name="T57" fmla="*/ 11 h 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" h="11">
                  <a:moveTo>
                    <a:pt x="11" y="5"/>
                  </a:moveTo>
                  <a:lnTo>
                    <a:pt x="11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2" y="9"/>
                  </a:lnTo>
                  <a:lnTo>
                    <a:pt x="6" y="11"/>
                  </a:lnTo>
                  <a:lnTo>
                    <a:pt x="11" y="9"/>
                  </a:lnTo>
                  <a:lnTo>
                    <a:pt x="11" y="5"/>
                  </a:lnTo>
                  <a:close/>
                  <a:moveTo>
                    <a:pt x="9" y="5"/>
                  </a:moveTo>
                  <a:lnTo>
                    <a:pt x="9" y="7"/>
                  </a:lnTo>
                  <a:lnTo>
                    <a:pt x="6" y="9"/>
                  </a:lnTo>
                  <a:lnTo>
                    <a:pt x="4" y="7"/>
                  </a:lnTo>
                  <a:lnTo>
                    <a:pt x="4" y="5"/>
                  </a:lnTo>
                  <a:lnTo>
                    <a:pt x="4" y="4"/>
                  </a:lnTo>
                  <a:lnTo>
                    <a:pt x="6" y="2"/>
                  </a:lnTo>
                  <a:lnTo>
                    <a:pt x="9" y="4"/>
                  </a:lnTo>
                  <a:lnTo>
                    <a:pt x="9" y="5"/>
                  </a:lnTo>
                  <a:close/>
                </a:path>
              </a:pathLst>
            </a:custGeom>
            <a:solidFill>
              <a:srgbClr val="FC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01" name="Freeform 351">
              <a:extLst>
                <a:ext uri="{FF2B5EF4-FFF2-40B4-BE49-F238E27FC236}">
                  <a16:creationId xmlns:a16="http://schemas.microsoft.com/office/drawing/2014/main" id="{C231CBE9-3DFA-DD4B-B30F-F0ACBA14AE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" y="3471"/>
              <a:ext cx="9" cy="9"/>
            </a:xfrm>
            <a:custGeom>
              <a:avLst/>
              <a:gdLst>
                <a:gd name="T0" fmla="*/ 9 w 9"/>
                <a:gd name="T1" fmla="*/ 5 h 9"/>
                <a:gd name="T2" fmla="*/ 7 w 9"/>
                <a:gd name="T3" fmla="*/ 2 h 9"/>
                <a:gd name="T4" fmla="*/ 4 w 9"/>
                <a:gd name="T5" fmla="*/ 0 h 9"/>
                <a:gd name="T6" fmla="*/ 2 w 9"/>
                <a:gd name="T7" fmla="*/ 2 h 9"/>
                <a:gd name="T8" fmla="*/ 0 w 9"/>
                <a:gd name="T9" fmla="*/ 5 h 9"/>
                <a:gd name="T10" fmla="*/ 2 w 9"/>
                <a:gd name="T11" fmla="*/ 7 h 9"/>
                <a:gd name="T12" fmla="*/ 4 w 9"/>
                <a:gd name="T13" fmla="*/ 9 h 9"/>
                <a:gd name="T14" fmla="*/ 7 w 9"/>
                <a:gd name="T15" fmla="*/ 7 h 9"/>
                <a:gd name="T16" fmla="*/ 9 w 9"/>
                <a:gd name="T17" fmla="*/ 5 h 9"/>
                <a:gd name="T18" fmla="*/ 7 w 9"/>
                <a:gd name="T19" fmla="*/ 5 h 9"/>
                <a:gd name="T20" fmla="*/ 6 w 9"/>
                <a:gd name="T21" fmla="*/ 7 h 9"/>
                <a:gd name="T22" fmla="*/ 4 w 9"/>
                <a:gd name="T23" fmla="*/ 7 h 9"/>
                <a:gd name="T24" fmla="*/ 4 w 9"/>
                <a:gd name="T25" fmla="*/ 7 h 9"/>
                <a:gd name="T26" fmla="*/ 2 w 9"/>
                <a:gd name="T27" fmla="*/ 5 h 9"/>
                <a:gd name="T28" fmla="*/ 4 w 9"/>
                <a:gd name="T29" fmla="*/ 4 h 9"/>
                <a:gd name="T30" fmla="*/ 4 w 9"/>
                <a:gd name="T31" fmla="*/ 4 h 9"/>
                <a:gd name="T32" fmla="*/ 6 w 9"/>
                <a:gd name="T33" fmla="*/ 4 h 9"/>
                <a:gd name="T34" fmla="*/ 7 w 9"/>
                <a:gd name="T35" fmla="*/ 5 h 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"/>
                <a:gd name="T55" fmla="*/ 0 h 9"/>
                <a:gd name="T56" fmla="*/ 9 w 9"/>
                <a:gd name="T57" fmla="*/ 9 h 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" h="9">
                  <a:moveTo>
                    <a:pt x="9" y="5"/>
                  </a:moveTo>
                  <a:lnTo>
                    <a:pt x="7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2" y="7"/>
                  </a:lnTo>
                  <a:lnTo>
                    <a:pt x="4" y="9"/>
                  </a:lnTo>
                  <a:lnTo>
                    <a:pt x="7" y="7"/>
                  </a:lnTo>
                  <a:lnTo>
                    <a:pt x="9" y="5"/>
                  </a:lnTo>
                  <a:close/>
                  <a:moveTo>
                    <a:pt x="7" y="5"/>
                  </a:moveTo>
                  <a:lnTo>
                    <a:pt x="6" y="7"/>
                  </a:lnTo>
                  <a:lnTo>
                    <a:pt x="4" y="7"/>
                  </a:lnTo>
                  <a:lnTo>
                    <a:pt x="2" y="5"/>
                  </a:lnTo>
                  <a:lnTo>
                    <a:pt x="4" y="4"/>
                  </a:lnTo>
                  <a:lnTo>
                    <a:pt x="6" y="4"/>
                  </a:lnTo>
                  <a:lnTo>
                    <a:pt x="7" y="5"/>
                  </a:lnTo>
                  <a:close/>
                </a:path>
              </a:pathLst>
            </a:custGeom>
            <a:solidFill>
              <a:srgbClr val="FDEF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02" name="Freeform 352">
              <a:extLst>
                <a:ext uri="{FF2B5EF4-FFF2-40B4-BE49-F238E27FC236}">
                  <a16:creationId xmlns:a16="http://schemas.microsoft.com/office/drawing/2014/main" id="{A70D8165-1843-90CB-C27A-EF1E99D37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" y="3473"/>
              <a:ext cx="5" cy="7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2 h 7"/>
                <a:gd name="T4" fmla="*/ 2 w 5"/>
                <a:gd name="T5" fmla="*/ 0 h 7"/>
                <a:gd name="T6" fmla="*/ 0 w 5"/>
                <a:gd name="T7" fmla="*/ 2 h 7"/>
                <a:gd name="T8" fmla="*/ 0 w 5"/>
                <a:gd name="T9" fmla="*/ 3 h 7"/>
                <a:gd name="T10" fmla="*/ 0 w 5"/>
                <a:gd name="T11" fmla="*/ 5 h 7"/>
                <a:gd name="T12" fmla="*/ 2 w 5"/>
                <a:gd name="T13" fmla="*/ 7 h 7"/>
                <a:gd name="T14" fmla="*/ 5 w 5"/>
                <a:gd name="T15" fmla="*/ 5 h 7"/>
                <a:gd name="T16" fmla="*/ 5 w 5"/>
                <a:gd name="T17" fmla="*/ 3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7"/>
                <a:gd name="T29" fmla="*/ 5 w 5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7">
                  <a:moveTo>
                    <a:pt x="5" y="3"/>
                  </a:moveTo>
                  <a:lnTo>
                    <a:pt x="5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7"/>
                  </a:lnTo>
                  <a:lnTo>
                    <a:pt x="5" y="5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FDF4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403" name="Freeform 353">
              <a:extLst>
                <a:ext uri="{FF2B5EF4-FFF2-40B4-BE49-F238E27FC236}">
                  <a16:creationId xmlns:a16="http://schemas.microsoft.com/office/drawing/2014/main" id="{8132DAE4-7DD0-4EDE-2425-EF59D277C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" y="3475"/>
              <a:ext cx="5" cy="3"/>
            </a:xfrm>
            <a:custGeom>
              <a:avLst/>
              <a:gdLst>
                <a:gd name="T0" fmla="*/ 5 w 5"/>
                <a:gd name="T1" fmla="*/ 1 h 3"/>
                <a:gd name="T2" fmla="*/ 4 w 5"/>
                <a:gd name="T3" fmla="*/ 0 h 3"/>
                <a:gd name="T4" fmla="*/ 2 w 5"/>
                <a:gd name="T5" fmla="*/ 0 h 3"/>
                <a:gd name="T6" fmla="*/ 2 w 5"/>
                <a:gd name="T7" fmla="*/ 0 h 3"/>
                <a:gd name="T8" fmla="*/ 0 w 5"/>
                <a:gd name="T9" fmla="*/ 1 h 3"/>
                <a:gd name="T10" fmla="*/ 2 w 5"/>
                <a:gd name="T11" fmla="*/ 3 h 3"/>
                <a:gd name="T12" fmla="*/ 2 w 5"/>
                <a:gd name="T13" fmla="*/ 3 h 3"/>
                <a:gd name="T14" fmla="*/ 4 w 5"/>
                <a:gd name="T15" fmla="*/ 3 h 3"/>
                <a:gd name="T16" fmla="*/ 5 w 5"/>
                <a:gd name="T17" fmla="*/ 1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3"/>
                <a:gd name="T29" fmla="*/ 5 w 5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3">
                  <a:moveTo>
                    <a:pt x="5" y="1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4" y="3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FEFA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6340" name="Freeform 354">
            <a:extLst>
              <a:ext uri="{FF2B5EF4-FFF2-40B4-BE49-F238E27FC236}">
                <a16:creationId xmlns:a16="http://schemas.microsoft.com/office/drawing/2014/main" id="{DCF3A9E0-129A-48FA-C1A6-DAEAC2EA8325}"/>
              </a:ext>
            </a:extLst>
          </p:cNvPr>
          <p:cNvSpPr>
            <a:spLocks/>
          </p:cNvSpPr>
          <p:nvPr/>
        </p:nvSpPr>
        <p:spPr bwMode="auto">
          <a:xfrm>
            <a:off x="2720976" y="5140325"/>
            <a:ext cx="3175" cy="1588"/>
          </a:xfrm>
          <a:custGeom>
            <a:avLst/>
            <a:gdLst>
              <a:gd name="T0" fmla="*/ 2147483646 w 2"/>
              <a:gd name="T1" fmla="*/ 2147483646 h 1"/>
              <a:gd name="T2" fmla="*/ 2147483646 w 2"/>
              <a:gd name="T3" fmla="*/ 0 h 1"/>
              <a:gd name="T4" fmla="*/ 0 w 2"/>
              <a:gd name="T5" fmla="*/ 0 h 1"/>
              <a:gd name="T6" fmla="*/ 0 w 2"/>
              <a:gd name="T7" fmla="*/ 0 h 1"/>
              <a:gd name="T8" fmla="*/ 0 w 2"/>
              <a:gd name="T9" fmla="*/ 2147483646 h 1"/>
              <a:gd name="T10" fmla="*/ 0 w 2"/>
              <a:gd name="T11" fmla="*/ 2147483646 h 1"/>
              <a:gd name="T12" fmla="*/ 0 w 2"/>
              <a:gd name="T13" fmla="*/ 2147483646 h 1"/>
              <a:gd name="T14" fmla="*/ 2147483646 w 2"/>
              <a:gd name="T15" fmla="*/ 2147483646 h 1"/>
              <a:gd name="T16" fmla="*/ 2147483646 w 2"/>
              <a:gd name="T17" fmla="*/ 2147483646 h 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"/>
              <a:gd name="T28" fmla="*/ 0 h 1"/>
              <a:gd name="T29" fmla="*/ 2 w 2"/>
              <a:gd name="T30" fmla="*/ 1 h 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" h="1">
                <a:moveTo>
                  <a:pt x="2" y="1"/>
                </a:moveTo>
                <a:lnTo>
                  <a:pt x="2" y="0"/>
                </a:lnTo>
                <a:lnTo>
                  <a:pt x="0" y="0"/>
                </a:lnTo>
                <a:lnTo>
                  <a:pt x="0" y="1"/>
                </a:lnTo>
                <a:lnTo>
                  <a:pt x="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6341" name="AutoShape 355">
            <a:extLst>
              <a:ext uri="{FF2B5EF4-FFF2-40B4-BE49-F238E27FC236}">
                <a16:creationId xmlns:a16="http://schemas.microsoft.com/office/drawing/2014/main" id="{3E6332FC-10D2-C476-5527-960A2850F0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77464" y="6211889"/>
            <a:ext cx="325437" cy="287337"/>
          </a:xfrm>
          <a:prstGeom prst="notchedRightArrow">
            <a:avLst>
              <a:gd name="adj1" fmla="val 50000"/>
              <a:gd name="adj2" fmla="val 2831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57" name="CasellaDiTesto 356">
            <a:extLst>
              <a:ext uri="{FF2B5EF4-FFF2-40B4-BE49-F238E27FC236}">
                <a16:creationId xmlns:a16="http://schemas.microsoft.com/office/drawing/2014/main" id="{87B6B790-0FFB-42F9-F8AE-396E6A495419}"/>
              </a:ext>
            </a:extLst>
          </p:cNvPr>
          <p:cNvSpPr txBox="1"/>
          <p:nvPr/>
        </p:nvSpPr>
        <p:spPr>
          <a:xfrm>
            <a:off x="2471739" y="142876"/>
            <a:ext cx="280193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(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Fischer 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projection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)</a:t>
            </a:r>
          </a:p>
        </p:txBody>
      </p:sp>
      <p:sp>
        <p:nvSpPr>
          <p:cNvPr id="56343" name="Freeform 89">
            <a:extLst>
              <a:ext uri="{FF2B5EF4-FFF2-40B4-BE49-F238E27FC236}">
                <a16:creationId xmlns:a16="http://schemas.microsoft.com/office/drawing/2014/main" id="{4CB5A1F1-7E84-FD47-B494-0CB351653F69}"/>
              </a:ext>
            </a:extLst>
          </p:cNvPr>
          <p:cNvSpPr>
            <a:spLocks/>
          </p:cNvSpPr>
          <p:nvPr/>
        </p:nvSpPr>
        <p:spPr bwMode="auto">
          <a:xfrm>
            <a:off x="4756151" y="1392238"/>
            <a:ext cx="239713" cy="88900"/>
          </a:xfrm>
          <a:custGeom>
            <a:avLst/>
            <a:gdLst>
              <a:gd name="T0" fmla="*/ 2147483646 w 129"/>
              <a:gd name="T1" fmla="*/ 2147483646 h 56"/>
              <a:gd name="T2" fmla="*/ 2147483646 w 129"/>
              <a:gd name="T3" fmla="*/ 2147483646 h 56"/>
              <a:gd name="T4" fmla="*/ 0 w 129"/>
              <a:gd name="T5" fmla="*/ 0 h 56"/>
              <a:gd name="T6" fmla="*/ 0 w 129"/>
              <a:gd name="T7" fmla="*/ 2147483646 h 56"/>
              <a:gd name="T8" fmla="*/ 0 w 129"/>
              <a:gd name="T9" fmla="*/ 2147483646 h 56"/>
              <a:gd name="T10" fmla="*/ 2147483646 w 129"/>
              <a:gd name="T11" fmla="*/ 2147483646 h 56"/>
              <a:gd name="T12" fmla="*/ 2147483646 w 129"/>
              <a:gd name="T13" fmla="*/ 2147483646 h 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9"/>
              <a:gd name="T22" fmla="*/ 0 h 56"/>
              <a:gd name="T23" fmla="*/ 129 w 129"/>
              <a:gd name="T24" fmla="*/ 56 h 5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9" h="56">
                <a:moveTo>
                  <a:pt x="129" y="29"/>
                </a:moveTo>
                <a:lnTo>
                  <a:pt x="64" y="16"/>
                </a:lnTo>
                <a:lnTo>
                  <a:pt x="0" y="0"/>
                </a:lnTo>
                <a:lnTo>
                  <a:pt x="0" y="29"/>
                </a:lnTo>
                <a:lnTo>
                  <a:pt x="0" y="56"/>
                </a:lnTo>
                <a:lnTo>
                  <a:pt x="64" y="43"/>
                </a:lnTo>
                <a:lnTo>
                  <a:pt x="129" y="29"/>
                </a:lnTo>
                <a:close/>
              </a:path>
            </a:pathLst>
          </a:cu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99" name="Freccia circolare in su 298">
            <a:extLst>
              <a:ext uri="{FF2B5EF4-FFF2-40B4-BE49-F238E27FC236}">
                <a16:creationId xmlns:a16="http://schemas.microsoft.com/office/drawing/2014/main" id="{44503007-92ED-8200-38CF-C4A9F5B766C8}"/>
              </a:ext>
            </a:extLst>
          </p:cNvPr>
          <p:cNvSpPr/>
          <p:nvPr/>
        </p:nvSpPr>
        <p:spPr>
          <a:xfrm>
            <a:off x="3381376" y="4714875"/>
            <a:ext cx="5286375" cy="928688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00" name="CasellaDiTesto 299">
            <a:extLst>
              <a:ext uri="{FF2B5EF4-FFF2-40B4-BE49-F238E27FC236}">
                <a16:creationId xmlns:a16="http://schemas.microsoft.com/office/drawing/2014/main" id="{6903402E-C0C3-AA11-BF5D-AB84614A0EB7}"/>
              </a:ext>
            </a:extLst>
          </p:cNvPr>
          <p:cNvSpPr txBox="1"/>
          <p:nvPr/>
        </p:nvSpPr>
        <p:spPr>
          <a:xfrm>
            <a:off x="5414963" y="5214939"/>
            <a:ext cx="99738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Epimeri</a:t>
            </a:r>
          </a:p>
        </p:txBody>
      </p:sp>
      <p:sp>
        <p:nvSpPr>
          <p:cNvPr id="301" name="Freccia circolare in giù 300">
            <a:extLst>
              <a:ext uri="{FF2B5EF4-FFF2-40B4-BE49-F238E27FC236}">
                <a16:creationId xmlns:a16="http://schemas.microsoft.com/office/drawing/2014/main" id="{06200410-3968-93F0-B9E1-12B5AE6129E6}"/>
              </a:ext>
            </a:extLst>
          </p:cNvPr>
          <p:cNvSpPr/>
          <p:nvPr/>
        </p:nvSpPr>
        <p:spPr>
          <a:xfrm>
            <a:off x="6667500" y="2214564"/>
            <a:ext cx="1714500" cy="357187"/>
          </a:xfrm>
          <a:prstGeom prst="curvedDownArrow">
            <a:avLst/>
          </a:prstGeom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02" name="CasellaDiTesto 301">
            <a:extLst>
              <a:ext uri="{FF2B5EF4-FFF2-40B4-BE49-F238E27FC236}">
                <a16:creationId xmlns:a16="http://schemas.microsoft.com/office/drawing/2014/main" id="{8A1DFC68-474C-B9D2-9B1E-3F75E188A1A3}"/>
              </a:ext>
            </a:extLst>
          </p:cNvPr>
          <p:cNvSpPr txBox="1"/>
          <p:nvPr/>
        </p:nvSpPr>
        <p:spPr>
          <a:xfrm>
            <a:off x="6810375" y="2357439"/>
            <a:ext cx="146386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Enantiomeri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9369E83-8E60-A31C-47AC-53846F4D4160}"/>
              </a:ext>
            </a:extLst>
          </p:cNvPr>
          <p:cNvSpPr txBox="1"/>
          <p:nvPr/>
        </p:nvSpPr>
        <p:spPr>
          <a:xfrm>
            <a:off x="2139951" y="6381750"/>
            <a:ext cx="568296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2n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stereoisomeri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(n =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numero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di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centri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chirali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)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44323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7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77" grpId="0"/>
      <p:bldP spid="299" grpId="0" animBg="1"/>
      <p:bldP spid="300" grpId="0"/>
      <p:bldP spid="301" grpId="0" animBg="1"/>
      <p:bldP spid="302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>
            <a:extLst>
              <a:ext uri="{FF2B5EF4-FFF2-40B4-BE49-F238E27FC236}">
                <a16:creationId xmlns:a16="http://schemas.microsoft.com/office/drawing/2014/main" id="{56828F76-669F-24FE-0A4E-39B7495CD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3648" y="230292"/>
            <a:ext cx="8716617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		</a:t>
            </a:r>
            <a:r>
              <a:rPr kumimoji="0" lang="it-IT" altLang="it-IT" sz="4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EPIMERI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4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DIFFERISCONO NELLA CONFIGURAZIONE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 UNO SOLO DEI CENTRI CHIRALI</a:t>
            </a:r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806213CC-365F-95D7-4D64-C0F81B0CF29E}"/>
              </a:ext>
            </a:extLst>
          </p:cNvPr>
          <p:cNvGrpSpPr>
            <a:grpSpLocks/>
          </p:cNvGrpSpPr>
          <p:nvPr/>
        </p:nvGrpSpPr>
        <p:grpSpPr bwMode="auto">
          <a:xfrm>
            <a:off x="2964390" y="3532768"/>
            <a:ext cx="1257433" cy="1493837"/>
            <a:chOff x="881" y="2020"/>
            <a:chExt cx="731" cy="941"/>
          </a:xfrm>
        </p:grpSpPr>
        <p:sp>
          <p:nvSpPr>
            <p:cNvPr id="3" name="Rectangle 3">
              <a:extLst>
                <a:ext uri="{FF2B5EF4-FFF2-40B4-BE49-F238E27FC236}">
                  <a16:creationId xmlns:a16="http://schemas.microsoft.com/office/drawing/2014/main" id="{61C15055-2A85-6E8E-31C6-6745B36EB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2269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C</a:t>
              </a:r>
              <a:endParaRPr kumimoji="0" lang="it-IT" alt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4" name="Rectangle 4">
              <a:extLst>
                <a:ext uri="{FF2B5EF4-FFF2-40B4-BE49-F238E27FC236}">
                  <a16:creationId xmlns:a16="http://schemas.microsoft.com/office/drawing/2014/main" id="{72BDF7B5-979E-4A3F-9D72-9DEC45DA3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5" y="2269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O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C9D263C9-8B42-96F2-20BA-1029830E5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2269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8CF5576A-F40F-70C6-6F4A-F2EECE297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" y="2269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EA0DB5E5-EDB1-C5D6-9A69-A84865530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2020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C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9C3600E9-5122-F198-2490-DC35EF720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3" y="2020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65FB2742-83A6-DCF7-C254-62DF8E4DD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2020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O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54EFD89C-FBF6-4729-37D6-126C93797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2517"/>
              <a:ext cx="10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C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382543A7-D218-DAAC-3636-2E080A124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2767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C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931C1C1E-3827-2A0B-600D-3F6F4AA19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3" y="2767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8A07E837-3DA7-DC78-2452-405608B12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2825"/>
              <a:ext cx="6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2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6450F337-0542-030D-925F-5FE84B3AA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0" y="2767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O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C0A605EA-A544-4387-1EA9-DAE942A86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3" y="2767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3A04E606-5607-0BB0-AE8B-1DAEADFC9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5" y="2517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O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97ED929D-5ABA-430D-EDF1-8F88D68B3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2517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2C3204A3-498C-F6F0-8A3C-66C04C078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" y="2517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FBF06C7E-6CE3-CE9C-70D5-8C35D5632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2348"/>
              <a:ext cx="123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8409F37E-0796-138F-55CF-F0027E3BE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2" y="2348"/>
              <a:ext cx="117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F36E14CB-440B-6EB9-180B-8C2B80867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" y="2173"/>
              <a:ext cx="8" cy="10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6C46B3CC-32D9-2EBE-50C4-0BC71FBD8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" y="2423"/>
              <a:ext cx="8" cy="107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41F0A872-ED20-4B52-2B74-BF7E6E031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" y="2670"/>
              <a:ext cx="8" cy="10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644FDDC3-2848-9B4D-4762-5B2A67211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2595"/>
              <a:ext cx="123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8B099290-D354-69FF-D7DA-406B5A45CA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2" y="2595"/>
              <a:ext cx="117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26" name="Group 56">
            <a:extLst>
              <a:ext uri="{FF2B5EF4-FFF2-40B4-BE49-F238E27FC236}">
                <a16:creationId xmlns:a16="http://schemas.microsoft.com/office/drawing/2014/main" id="{4673CBC4-EB49-6CE0-262A-F847CEEE9778}"/>
              </a:ext>
            </a:extLst>
          </p:cNvPr>
          <p:cNvGrpSpPr>
            <a:grpSpLocks/>
          </p:cNvGrpSpPr>
          <p:nvPr/>
        </p:nvGrpSpPr>
        <p:grpSpPr bwMode="auto">
          <a:xfrm>
            <a:off x="3180289" y="5164717"/>
            <a:ext cx="1112227" cy="246062"/>
            <a:chOff x="1031" y="3025"/>
            <a:chExt cx="759" cy="155"/>
          </a:xfrm>
        </p:grpSpPr>
        <p:sp>
          <p:nvSpPr>
            <p:cNvPr id="27" name="Rectangle 57">
              <a:extLst>
                <a:ext uri="{FF2B5EF4-FFF2-40B4-BE49-F238E27FC236}">
                  <a16:creationId xmlns:a16="http://schemas.microsoft.com/office/drawing/2014/main" id="{81F9D3F4-B937-D360-F056-6FB3902C8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" y="3025"/>
              <a:ext cx="10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D</a:t>
              </a:r>
              <a:endParaRPr kumimoji="0" lang="it-IT" altLang="it-IT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28" name="Rectangle 58">
              <a:extLst>
                <a:ext uri="{FF2B5EF4-FFF2-40B4-BE49-F238E27FC236}">
                  <a16:creationId xmlns:a16="http://schemas.microsoft.com/office/drawing/2014/main" id="{9D394BC6-CF61-1F6B-4192-6E2B71FEE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" y="3025"/>
              <a:ext cx="66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-</a:t>
              </a:r>
              <a:r>
                <a:rPr kumimoji="0" lang="it-IT" altLang="it-IT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Eritrosio</a:t>
              </a:r>
              <a:endParaRPr kumimoji="0" lang="it-IT" altLang="it-IT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</p:grpSp>
      <p:sp>
        <p:nvSpPr>
          <p:cNvPr id="29" name="Freeform 297">
            <a:extLst>
              <a:ext uri="{FF2B5EF4-FFF2-40B4-BE49-F238E27FC236}">
                <a16:creationId xmlns:a16="http://schemas.microsoft.com/office/drawing/2014/main" id="{0273E6EE-F01E-02A9-D273-6A3F3D6995EE}"/>
              </a:ext>
            </a:extLst>
          </p:cNvPr>
          <p:cNvSpPr>
            <a:spLocks/>
          </p:cNvSpPr>
          <p:nvPr/>
        </p:nvSpPr>
        <p:spPr bwMode="auto">
          <a:xfrm>
            <a:off x="2670176" y="5199064"/>
            <a:ext cx="3175" cy="3175"/>
          </a:xfrm>
          <a:custGeom>
            <a:avLst/>
            <a:gdLst>
              <a:gd name="T0" fmla="*/ 2147483646 w 2"/>
              <a:gd name="T1" fmla="*/ 0 h 2"/>
              <a:gd name="T2" fmla="*/ 2147483646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147483646 h 2"/>
              <a:gd name="T12" fmla="*/ 0 w 2"/>
              <a:gd name="T13" fmla="*/ 2147483646 h 2"/>
              <a:gd name="T14" fmla="*/ 2147483646 w 2"/>
              <a:gd name="T15" fmla="*/ 2147483646 h 2"/>
              <a:gd name="T16" fmla="*/ 2147483646 w 2"/>
              <a:gd name="T17" fmla="*/ 0 h 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"/>
              <a:gd name="T28" fmla="*/ 0 h 2"/>
              <a:gd name="T29" fmla="*/ 2 w 2"/>
              <a:gd name="T30" fmla="*/ 2 h 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0" name="Freeform 354">
            <a:extLst>
              <a:ext uri="{FF2B5EF4-FFF2-40B4-BE49-F238E27FC236}">
                <a16:creationId xmlns:a16="http://schemas.microsoft.com/office/drawing/2014/main" id="{947EF317-8458-7D4C-64BD-7111BB058AD9}"/>
              </a:ext>
            </a:extLst>
          </p:cNvPr>
          <p:cNvSpPr>
            <a:spLocks/>
          </p:cNvSpPr>
          <p:nvPr/>
        </p:nvSpPr>
        <p:spPr bwMode="auto">
          <a:xfrm>
            <a:off x="2973915" y="5867979"/>
            <a:ext cx="3175" cy="1588"/>
          </a:xfrm>
          <a:custGeom>
            <a:avLst/>
            <a:gdLst>
              <a:gd name="T0" fmla="*/ 2147483646 w 2"/>
              <a:gd name="T1" fmla="*/ 2147483646 h 1"/>
              <a:gd name="T2" fmla="*/ 2147483646 w 2"/>
              <a:gd name="T3" fmla="*/ 0 h 1"/>
              <a:gd name="T4" fmla="*/ 0 w 2"/>
              <a:gd name="T5" fmla="*/ 0 h 1"/>
              <a:gd name="T6" fmla="*/ 0 w 2"/>
              <a:gd name="T7" fmla="*/ 0 h 1"/>
              <a:gd name="T8" fmla="*/ 0 w 2"/>
              <a:gd name="T9" fmla="*/ 2147483646 h 1"/>
              <a:gd name="T10" fmla="*/ 0 w 2"/>
              <a:gd name="T11" fmla="*/ 2147483646 h 1"/>
              <a:gd name="T12" fmla="*/ 0 w 2"/>
              <a:gd name="T13" fmla="*/ 2147483646 h 1"/>
              <a:gd name="T14" fmla="*/ 2147483646 w 2"/>
              <a:gd name="T15" fmla="*/ 2147483646 h 1"/>
              <a:gd name="T16" fmla="*/ 2147483646 w 2"/>
              <a:gd name="T17" fmla="*/ 2147483646 h 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"/>
              <a:gd name="T28" fmla="*/ 0 h 1"/>
              <a:gd name="T29" fmla="*/ 2 w 2"/>
              <a:gd name="T30" fmla="*/ 1 h 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" h="1">
                <a:moveTo>
                  <a:pt x="2" y="1"/>
                </a:moveTo>
                <a:lnTo>
                  <a:pt x="2" y="0"/>
                </a:lnTo>
                <a:lnTo>
                  <a:pt x="0" y="0"/>
                </a:lnTo>
                <a:lnTo>
                  <a:pt x="0" y="1"/>
                </a:lnTo>
                <a:lnTo>
                  <a:pt x="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31" name="Group 26">
            <a:extLst>
              <a:ext uri="{FF2B5EF4-FFF2-40B4-BE49-F238E27FC236}">
                <a16:creationId xmlns:a16="http://schemas.microsoft.com/office/drawing/2014/main" id="{FE206DA0-5524-D19D-184C-AB7B470F49C9}"/>
              </a:ext>
            </a:extLst>
          </p:cNvPr>
          <p:cNvGrpSpPr>
            <a:grpSpLocks/>
          </p:cNvGrpSpPr>
          <p:nvPr/>
        </p:nvGrpSpPr>
        <p:grpSpPr bwMode="auto">
          <a:xfrm>
            <a:off x="5852060" y="3597088"/>
            <a:ext cx="1638300" cy="1449334"/>
            <a:chOff x="1981" y="2020"/>
            <a:chExt cx="850" cy="945"/>
          </a:xfrm>
        </p:grpSpPr>
        <p:sp>
          <p:nvSpPr>
            <p:cNvPr id="32" name="Rectangle 27">
              <a:extLst>
                <a:ext uri="{FF2B5EF4-FFF2-40B4-BE49-F238E27FC236}">
                  <a16:creationId xmlns:a16="http://schemas.microsoft.com/office/drawing/2014/main" id="{2DAB6622-A47E-C726-5EF2-DBB11BE13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2269"/>
              <a:ext cx="76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C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33" name="Rectangle 28">
              <a:extLst>
                <a:ext uri="{FF2B5EF4-FFF2-40B4-BE49-F238E27FC236}">
                  <a16:creationId xmlns:a16="http://schemas.microsoft.com/office/drawing/2014/main" id="{096B792B-4C24-7D0E-99AB-ABA4D06EA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2020"/>
              <a:ext cx="7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C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34" name="Rectangle 29">
              <a:extLst>
                <a:ext uri="{FF2B5EF4-FFF2-40B4-BE49-F238E27FC236}">
                  <a16:creationId xmlns:a16="http://schemas.microsoft.com/office/drawing/2014/main" id="{02FD5911-138B-2E2B-5693-0C8D56CE9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" y="2020"/>
              <a:ext cx="9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35" name="Rectangle 30">
              <a:extLst>
                <a:ext uri="{FF2B5EF4-FFF2-40B4-BE49-F238E27FC236}">
                  <a16:creationId xmlns:a16="http://schemas.microsoft.com/office/drawing/2014/main" id="{469CD0E6-3491-2997-9CE0-36B98438B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0" y="2020"/>
              <a:ext cx="101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O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36" name="Rectangle 31">
              <a:extLst>
                <a:ext uri="{FF2B5EF4-FFF2-40B4-BE49-F238E27FC236}">
                  <a16:creationId xmlns:a16="http://schemas.microsoft.com/office/drawing/2014/main" id="{CA0132D1-44C8-5E96-7905-BCAF01D20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2517"/>
              <a:ext cx="7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C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7CB348C2-8F24-6CD6-F560-8E4703DCD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2767"/>
              <a:ext cx="76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C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58162C10-755E-B2BB-A2C7-A1755A6EF0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" y="2767"/>
              <a:ext cx="127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39" name="Rectangle 34">
              <a:extLst>
                <a:ext uri="{FF2B5EF4-FFF2-40B4-BE49-F238E27FC236}">
                  <a16:creationId xmlns:a16="http://schemas.microsoft.com/office/drawing/2014/main" id="{AF5CDB7C-13EB-6F4E-5011-D1750D411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0" y="2825"/>
              <a:ext cx="5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2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40" name="Rectangle 35">
              <a:extLst>
                <a:ext uri="{FF2B5EF4-FFF2-40B4-BE49-F238E27FC236}">
                  <a16:creationId xmlns:a16="http://schemas.microsoft.com/office/drawing/2014/main" id="{4A65D23E-CFE6-6BAD-24CA-5B875CCE3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6" y="2767"/>
              <a:ext cx="100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O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41" name="Rectangle 36">
              <a:extLst>
                <a:ext uri="{FF2B5EF4-FFF2-40B4-BE49-F238E27FC236}">
                  <a16:creationId xmlns:a16="http://schemas.microsoft.com/office/drawing/2014/main" id="{FA937CED-B8FA-4D43-47E5-A3C2FBD9B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9" y="2767"/>
              <a:ext cx="9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42" name="Rectangle 37">
              <a:extLst>
                <a:ext uri="{FF2B5EF4-FFF2-40B4-BE49-F238E27FC236}">
                  <a16:creationId xmlns:a16="http://schemas.microsoft.com/office/drawing/2014/main" id="{0FED0E4F-75CF-37D9-651F-91FF47AE5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" y="2517"/>
              <a:ext cx="101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O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43" name="Rectangle 38">
              <a:extLst>
                <a:ext uri="{FF2B5EF4-FFF2-40B4-BE49-F238E27FC236}">
                  <a16:creationId xmlns:a16="http://schemas.microsoft.com/office/drawing/2014/main" id="{CA32C01D-BFD9-52A1-7DEA-3E7846617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517"/>
              <a:ext cx="119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44" name="Rectangle 39">
              <a:extLst>
                <a:ext uri="{FF2B5EF4-FFF2-40B4-BE49-F238E27FC236}">
                  <a16:creationId xmlns:a16="http://schemas.microsoft.com/office/drawing/2014/main" id="{8CA11BC7-ACA4-16FB-3987-E5CBE4479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7" y="2517"/>
              <a:ext cx="9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45" name="Rectangle 40">
              <a:extLst>
                <a:ext uri="{FF2B5EF4-FFF2-40B4-BE49-F238E27FC236}">
                  <a16:creationId xmlns:a16="http://schemas.microsoft.com/office/drawing/2014/main" id="{B0E4064B-367F-E823-BA00-8D7885595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4" y="2270"/>
              <a:ext cx="9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46" name="Rectangle 41">
              <a:extLst>
                <a:ext uri="{FF2B5EF4-FFF2-40B4-BE49-F238E27FC236}">
                  <a16:creationId xmlns:a16="http://schemas.microsoft.com/office/drawing/2014/main" id="{3A02DAF9-CB8E-1638-0747-E8E8E8C20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2270"/>
              <a:ext cx="101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O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47" name="Rectangle 42">
              <a:extLst>
                <a:ext uri="{FF2B5EF4-FFF2-40B4-BE49-F238E27FC236}">
                  <a16:creationId xmlns:a16="http://schemas.microsoft.com/office/drawing/2014/main" id="{E44A4014-7A0E-1E0E-734E-C1C7DE15D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" y="2270"/>
              <a:ext cx="97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H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48" name="Rectangle 43">
              <a:extLst>
                <a:ext uri="{FF2B5EF4-FFF2-40B4-BE49-F238E27FC236}">
                  <a16:creationId xmlns:a16="http://schemas.microsoft.com/office/drawing/2014/main" id="{560E0F99-D4C7-EEA8-ADB0-8BED25D1F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3" y="2173"/>
              <a:ext cx="10" cy="10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9" name="Rectangle 44">
              <a:extLst>
                <a:ext uri="{FF2B5EF4-FFF2-40B4-BE49-F238E27FC236}">
                  <a16:creationId xmlns:a16="http://schemas.microsoft.com/office/drawing/2014/main" id="{779AFA8C-0855-EEE5-2F35-104498899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3" y="2423"/>
              <a:ext cx="10" cy="107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0" name="Rectangle 45">
              <a:extLst>
                <a:ext uri="{FF2B5EF4-FFF2-40B4-BE49-F238E27FC236}">
                  <a16:creationId xmlns:a16="http://schemas.microsoft.com/office/drawing/2014/main" id="{9B8A86A7-A2B1-7318-A3EB-9EE8EA4B6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3" y="2670"/>
              <a:ext cx="10" cy="10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1" name="Rectangle 46">
              <a:extLst>
                <a:ext uri="{FF2B5EF4-FFF2-40B4-BE49-F238E27FC236}">
                  <a16:creationId xmlns:a16="http://schemas.microsoft.com/office/drawing/2014/main" id="{84751853-8FF2-9387-B147-547115EFF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8" y="2595"/>
              <a:ext cx="123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2" name="Rectangle 47">
              <a:extLst>
                <a:ext uri="{FF2B5EF4-FFF2-40B4-BE49-F238E27FC236}">
                  <a16:creationId xmlns:a16="http://schemas.microsoft.com/office/drawing/2014/main" id="{9AF9871C-951B-E301-37F3-74BF5B1D5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2595"/>
              <a:ext cx="119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3" name="Rectangle 48">
              <a:extLst>
                <a:ext uri="{FF2B5EF4-FFF2-40B4-BE49-F238E27FC236}">
                  <a16:creationId xmlns:a16="http://schemas.microsoft.com/office/drawing/2014/main" id="{8A54ED1E-D5A4-1A5C-6C8D-CD38AD8CE6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8" y="2348"/>
              <a:ext cx="117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4" name="Rectangle 49">
              <a:extLst>
                <a:ext uri="{FF2B5EF4-FFF2-40B4-BE49-F238E27FC236}">
                  <a16:creationId xmlns:a16="http://schemas.microsoft.com/office/drawing/2014/main" id="{9465F4AB-2A6E-C93F-CE78-E7CF40907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2348"/>
              <a:ext cx="119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55" name="Group 59">
            <a:extLst>
              <a:ext uri="{FF2B5EF4-FFF2-40B4-BE49-F238E27FC236}">
                <a16:creationId xmlns:a16="http://schemas.microsoft.com/office/drawing/2014/main" id="{18457A44-2614-3FC7-0A42-C70EB07AEB37}"/>
              </a:ext>
            </a:extLst>
          </p:cNvPr>
          <p:cNvGrpSpPr>
            <a:grpSpLocks/>
          </p:cNvGrpSpPr>
          <p:nvPr/>
        </p:nvGrpSpPr>
        <p:grpSpPr bwMode="auto">
          <a:xfrm>
            <a:off x="6212419" y="5181412"/>
            <a:ext cx="988563" cy="246062"/>
            <a:chOff x="2244" y="3025"/>
            <a:chExt cx="675" cy="155"/>
          </a:xfrm>
        </p:grpSpPr>
        <p:sp>
          <p:nvSpPr>
            <p:cNvPr id="56" name="Rectangle 60">
              <a:extLst>
                <a:ext uri="{FF2B5EF4-FFF2-40B4-BE49-F238E27FC236}">
                  <a16:creationId xmlns:a16="http://schemas.microsoft.com/office/drawing/2014/main" id="{57DB3A02-8837-765C-A9E2-7143BA35B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4" y="3025"/>
              <a:ext cx="10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D</a:t>
              </a:r>
              <a:endParaRPr kumimoji="0" lang="it-IT" altLang="it-I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  <p:sp>
          <p:nvSpPr>
            <p:cNvPr id="57" name="Rectangle 61">
              <a:extLst>
                <a:ext uri="{FF2B5EF4-FFF2-40B4-BE49-F238E27FC236}">
                  <a16:creationId xmlns:a16="http://schemas.microsoft.com/office/drawing/2014/main" id="{DB0BD41F-DD36-20DE-3D18-CC76CA1AD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3025"/>
              <a:ext cx="58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-</a:t>
              </a:r>
              <a:r>
                <a:rPr kumimoji="0" lang="it-IT" altLang="it-IT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</a:rPr>
                <a:t>Treosio</a:t>
              </a:r>
              <a:endParaRPr kumimoji="0" lang="it-IT" altLang="it-IT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223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D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Text Box 11">
            <a:extLst>
              <a:ext uri="{FF2B5EF4-FFF2-40B4-BE49-F238E27FC236}">
                <a16:creationId xmlns:a16="http://schemas.microsoft.com/office/drawing/2014/main" id="{D98A3F13-8BA6-239E-CA00-7A26EB095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1" y="50801"/>
            <a:ext cx="4613275" cy="461963"/>
          </a:xfrm>
          <a:prstGeom prst="rect">
            <a:avLst/>
          </a:prstGeom>
          <a:noFill/>
          <a:ln w="28575">
            <a:solidFill>
              <a:srgbClr val="6BD6EB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altLang="it-IT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STEREOISOMERIA DEGLI ZUCCHERI</a:t>
            </a:r>
          </a:p>
        </p:txBody>
      </p:sp>
      <p:pic>
        <p:nvPicPr>
          <p:cNvPr id="49155" name="Picture 12" descr="f09">
            <a:extLst>
              <a:ext uri="{FF2B5EF4-FFF2-40B4-BE49-F238E27FC236}">
                <a16:creationId xmlns:a16="http://schemas.microsoft.com/office/drawing/2014/main" id="{5F5E073A-4630-BF78-4981-883ACE320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12" b="48581"/>
          <a:stretch>
            <a:fillRect/>
          </a:stretch>
        </p:blipFill>
        <p:spPr bwMode="auto">
          <a:xfrm>
            <a:off x="2057400" y="601664"/>
            <a:ext cx="7772400" cy="351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Line 17">
            <a:extLst>
              <a:ext uri="{FF2B5EF4-FFF2-40B4-BE49-F238E27FC236}">
                <a16:creationId xmlns:a16="http://schemas.microsoft.com/office/drawing/2014/main" id="{E55A5AEE-4B9A-EFED-7475-5EFC8D2CB51A}"/>
              </a:ext>
            </a:extLst>
          </p:cNvPr>
          <p:cNvSpPr>
            <a:spLocks noChangeShapeType="1"/>
          </p:cNvSpPr>
          <p:nvPr/>
        </p:nvSpPr>
        <p:spPr bwMode="auto">
          <a:xfrm>
            <a:off x="7981950" y="2492375"/>
            <a:ext cx="20638" cy="457200"/>
          </a:xfrm>
          <a:prstGeom prst="line">
            <a:avLst/>
          </a:prstGeom>
          <a:noFill/>
          <a:ln w="76200">
            <a:solidFill>
              <a:srgbClr val="15859B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297" name="Text Box 18">
            <a:extLst>
              <a:ext uri="{FF2B5EF4-FFF2-40B4-BE49-F238E27FC236}">
                <a16:creationId xmlns:a16="http://schemas.microsoft.com/office/drawing/2014/main" id="{7DC06EB3-3334-EC73-36C1-44F90E831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2949576"/>
            <a:ext cx="4876800" cy="2308225"/>
          </a:xfrm>
          <a:prstGeom prst="rect">
            <a:avLst/>
          </a:prstGeom>
          <a:solidFill>
            <a:srgbClr val="D1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CC0000"/>
                </a:solidFill>
                <a:latin typeface="Calibri" panose="020F0502020204030204" pitchFamily="34" charset="0"/>
              </a:rPr>
              <a:t>Molecole con gli stessi legami chimici ma diversa CONFIGURAZIONE.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CC0000"/>
                </a:solidFill>
                <a:latin typeface="Calibri" panose="020F0502020204030204" pitchFamily="34" charset="0"/>
              </a:rPr>
              <a:t>Nella classe dei carboidrati esistono due tipi di stereoisomeri: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CC0000"/>
                </a:solidFill>
                <a:latin typeface="Calibri" panose="020F0502020204030204" pitchFamily="34" charset="0"/>
              </a:rPr>
              <a:t>ENANTIOMERI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CC0000"/>
                </a:solidFill>
                <a:latin typeface="Calibri" panose="020F0502020204030204" pitchFamily="34" charset="0"/>
              </a:rPr>
              <a:t>DIASTEREOISOMERI</a:t>
            </a:r>
          </a:p>
        </p:txBody>
      </p:sp>
      <p:sp>
        <p:nvSpPr>
          <p:cNvPr id="10246" name="Line 17">
            <a:extLst>
              <a:ext uri="{FF2B5EF4-FFF2-40B4-BE49-F238E27FC236}">
                <a16:creationId xmlns:a16="http://schemas.microsoft.com/office/drawing/2014/main" id="{6B6EBDD7-650A-8CCC-7D4B-61DAC0D544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80138" y="4921250"/>
            <a:ext cx="381000" cy="673100"/>
          </a:xfrm>
          <a:prstGeom prst="line">
            <a:avLst/>
          </a:prstGeom>
          <a:noFill/>
          <a:ln w="76200">
            <a:solidFill>
              <a:srgbClr val="15859B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 Box 18">
            <a:extLst>
              <a:ext uri="{FF2B5EF4-FFF2-40B4-BE49-F238E27FC236}">
                <a16:creationId xmlns:a16="http://schemas.microsoft.com/office/drawing/2014/main" id="{D928BC24-4753-99F7-DBFC-ADCB97B15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1" y="5529263"/>
            <a:ext cx="51974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CC0000"/>
                </a:solidFill>
                <a:latin typeface="Calibri" panose="020F0502020204030204" pitchFamily="34" charset="0"/>
              </a:rPr>
              <a:t>Presenza di 1 o più atomi di carbonio tetraedrici ASIMMETRICI (CHIRALI)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4">
            <a:extLst>
              <a:ext uri="{FF2B5EF4-FFF2-40B4-BE49-F238E27FC236}">
                <a16:creationId xmlns:a16="http://schemas.microsoft.com/office/drawing/2014/main" id="{D3AB8DFC-0C14-53D2-33C9-AD853E830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144464"/>
            <a:ext cx="8763000" cy="197008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altLang="it-IT" sz="2000" dirty="0">
                <a:solidFill>
                  <a:srgbClr val="000000"/>
                </a:solidFill>
                <a:latin typeface="Calibri" panose="020F0502020204030204" pitchFamily="34" charset="0"/>
              </a:rPr>
              <a:t>Si definisce uno zucchero D o L in base alla configurazione dell’ultimo centro chirale (cioè il</a:t>
            </a:r>
            <a:r>
              <a:rPr lang="it-IT" altLang="it-IT" sz="2000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it-IT" altLang="it-IT" sz="2200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centro chirale più lontano dal C-carbonilico).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altLang="it-IT" sz="2000" dirty="0">
                <a:solidFill>
                  <a:srgbClr val="000000"/>
                </a:solidFill>
                <a:latin typeface="Calibri" panose="020F0502020204030204" pitchFamily="34" charset="0"/>
              </a:rPr>
              <a:t>Nella proiezione lineare dello zucchero (proiezione di Fisher), posto in alto il carbonio più ossidato: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altLang="it-IT" sz="2000" dirty="0">
                <a:solidFill>
                  <a:srgbClr val="C00000"/>
                </a:solidFill>
                <a:latin typeface="Calibri" panose="020F0502020204030204" pitchFamily="34" charset="0"/>
              </a:rPr>
              <a:t>l’-OH legato all’ultimo centro chirale va a destra nei D-zuccheri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altLang="it-IT" sz="2000" dirty="0">
                <a:solidFill>
                  <a:srgbClr val="C00000"/>
                </a:solidFill>
                <a:latin typeface="Calibri" panose="020F0502020204030204" pitchFamily="34" charset="0"/>
              </a:rPr>
              <a:t>l’-OH legato all’ultimo centro chirale va a sinistra negli L-zuccheri</a:t>
            </a:r>
          </a:p>
        </p:txBody>
      </p:sp>
      <p:grpSp>
        <p:nvGrpSpPr>
          <p:cNvPr id="2" name="Group 16">
            <a:extLst>
              <a:ext uri="{FF2B5EF4-FFF2-40B4-BE49-F238E27FC236}">
                <a16:creationId xmlns:a16="http://schemas.microsoft.com/office/drawing/2014/main" id="{BC799480-E6D9-7B42-95B5-4A650D657647}"/>
              </a:ext>
            </a:extLst>
          </p:cNvPr>
          <p:cNvGrpSpPr>
            <a:grpSpLocks/>
          </p:cNvGrpSpPr>
          <p:nvPr/>
        </p:nvGrpSpPr>
        <p:grpSpPr bwMode="auto">
          <a:xfrm>
            <a:off x="3657600" y="2209800"/>
            <a:ext cx="4953000" cy="2590800"/>
            <a:chOff x="1776" y="2016"/>
            <a:chExt cx="2112" cy="1248"/>
          </a:xfrm>
        </p:grpSpPr>
        <p:pic>
          <p:nvPicPr>
            <p:cNvPr id="51205" name="Picture 13" descr="f09">
              <a:extLst>
                <a:ext uri="{FF2B5EF4-FFF2-40B4-BE49-F238E27FC236}">
                  <a16:creationId xmlns:a16="http://schemas.microsoft.com/office/drawing/2014/main" id="{F69DD877-2A0D-7AEF-947D-57BAFC67CA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" t="62383" r="71931" b="11935"/>
            <a:stretch>
              <a:fillRect/>
            </a:stretch>
          </p:blipFill>
          <p:spPr bwMode="auto">
            <a:xfrm>
              <a:off x="1776" y="2016"/>
              <a:ext cx="2112" cy="1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06" name="Text Box 4">
              <a:extLst>
                <a:ext uri="{FF2B5EF4-FFF2-40B4-BE49-F238E27FC236}">
                  <a16:creationId xmlns:a16="http://schemas.microsoft.com/office/drawing/2014/main" id="{18200129-1C43-5E51-69EA-CA53ED9EB4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8" y="2344"/>
              <a:ext cx="144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b="1">
                  <a:solidFill>
                    <a:srgbClr val="FF0066"/>
                  </a:solidFill>
                  <a:latin typeface="Calibri" panose="020F0502020204030204" pitchFamily="34" charset="0"/>
                </a:rPr>
                <a:t>*</a:t>
              </a:r>
            </a:p>
          </p:txBody>
        </p:sp>
        <p:sp>
          <p:nvSpPr>
            <p:cNvPr id="51207" name="Text Box 5">
              <a:extLst>
                <a:ext uri="{FF2B5EF4-FFF2-40B4-BE49-F238E27FC236}">
                  <a16:creationId xmlns:a16="http://schemas.microsoft.com/office/drawing/2014/main" id="{F5FF5062-B5E2-0081-CA83-56976B3A92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0" y="2344"/>
              <a:ext cx="144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b="1">
                  <a:solidFill>
                    <a:srgbClr val="FF0066"/>
                  </a:solidFill>
                  <a:latin typeface="Calibri" panose="020F0502020204030204" pitchFamily="34" charset="0"/>
                </a:rPr>
                <a:t>*</a:t>
              </a:r>
            </a:p>
          </p:txBody>
        </p:sp>
      </p:grpSp>
      <p:sp>
        <p:nvSpPr>
          <p:cNvPr id="51204" name="Rettangolo 1">
            <a:extLst>
              <a:ext uri="{FF2B5EF4-FFF2-40B4-BE49-F238E27FC236}">
                <a16:creationId xmlns:a16="http://schemas.microsoft.com/office/drawing/2014/main" id="{84507A29-9004-A355-D6FF-2F0D062FF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4953000"/>
            <a:ext cx="89154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>
                <a:solidFill>
                  <a:srgbClr val="000000"/>
                </a:solidFill>
                <a:latin typeface="Calibri" panose="020F0502020204030204" pitchFamily="34" charset="0"/>
              </a:rPr>
              <a:t>Ad eccezione del diidrossiacetone tutti gli altri monosaccaridi sono composti chirali: hanno reattività chimica simile ma proprietà fisiche e ruoli biologici differenti. Per, es. interagiscono diversamente con la luce polarizzata, sono otticamente attivi (possono ruotare il piano della luce polarizzata verso destra (+) o verso sinistra (-))</a:t>
            </a:r>
            <a:endParaRPr lang="it-IT" altLang="it-IT" sz="2000">
              <a:solidFill>
                <a:srgbClr val="FF0066"/>
              </a:solidFill>
              <a:latin typeface="Calibri" panose="020F050202020403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altLang="it-IT" sz="2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Risultati immagini per stereoisomeria">
            <a:extLst>
              <a:ext uri="{FF2B5EF4-FFF2-40B4-BE49-F238E27FC236}">
                <a16:creationId xmlns:a16="http://schemas.microsoft.com/office/drawing/2014/main" id="{6CC6429A-6A9B-31C5-1029-9DE01067E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0" y="908050"/>
            <a:ext cx="76200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CasellaDiTesto 1">
            <a:extLst>
              <a:ext uri="{FF2B5EF4-FFF2-40B4-BE49-F238E27FC236}">
                <a16:creationId xmlns:a16="http://schemas.microsoft.com/office/drawing/2014/main" id="{97672842-F47E-4C58-0742-140B40D434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6950" y="2778126"/>
            <a:ext cx="20510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Differiscono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nella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configurazione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intorno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al </a:t>
            </a: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carbonio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chirale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Proprietà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ottiche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Racemi</a:t>
            </a:r>
            <a:endParaRPr lang="it-IT" altLang="it-IT" sz="1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8372" name="CasellaDiTesto 3">
            <a:extLst>
              <a:ext uri="{FF2B5EF4-FFF2-40B4-BE49-F238E27FC236}">
                <a16:creationId xmlns:a16="http://schemas.microsoft.com/office/drawing/2014/main" id="{A93BEDD5-D920-DA31-AD14-2AAD2C3B1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0014" y="5189538"/>
            <a:ext cx="183673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Differiscono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nella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configurazione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dei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gruppi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intorno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 al doppio </a:t>
            </a:r>
            <a:r>
              <a:rPr lang="en-US" altLang="it-IT" sz="1600" dirty="0" err="1">
                <a:solidFill>
                  <a:srgbClr val="FF0000"/>
                </a:solidFill>
                <a:latin typeface="Arial" panose="020B0604020202020204" pitchFamily="34" charset="0"/>
              </a:rPr>
              <a:t>legame</a:t>
            </a:r>
            <a:r>
              <a:rPr lang="en-US" altLang="it-IT" sz="1600" dirty="0">
                <a:solidFill>
                  <a:srgbClr val="FF0000"/>
                </a:solidFill>
                <a:latin typeface="Arial" panose="020B0604020202020204" pitchFamily="34" charset="0"/>
              </a:rPr>
              <a:t>.</a:t>
            </a:r>
            <a:endParaRPr lang="it-IT" altLang="it-IT" sz="1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0F88401-05BC-179F-894E-37B030FE6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8307" y="642759"/>
            <a:ext cx="36814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Gli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stereoisomeri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non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possono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essere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convertiti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da uno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all’altro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senza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rottura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del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legame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covalente</a:t>
            </a:r>
            <a:endParaRPr lang="it-IT" altLang="it-IT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BB19A02-9619-B17B-7A40-1C020F0270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7439" y="5373688"/>
            <a:ext cx="32416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Disposizione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spaziale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degli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atomi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senza la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rottura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del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legame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covalente</a:t>
            </a:r>
            <a:r>
              <a:rPr lang="en-US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it-IT" altLang="it-IT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1A5A5083-A60D-7837-2F68-13323268D0E8}"/>
              </a:ext>
            </a:extLst>
          </p:cNvPr>
          <p:cNvSpPr/>
          <p:nvPr/>
        </p:nvSpPr>
        <p:spPr>
          <a:xfrm>
            <a:off x="4727576" y="4618039"/>
            <a:ext cx="1655763" cy="7191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/>
      <p:bldP spid="58372" grpId="0"/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Oval 2">
            <a:extLst>
              <a:ext uri="{FF2B5EF4-FFF2-40B4-BE49-F238E27FC236}">
                <a16:creationId xmlns:a16="http://schemas.microsoft.com/office/drawing/2014/main" id="{E6A34E00-4D8C-B62B-15CA-16F09FC066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8525" y="765176"/>
            <a:ext cx="280988" cy="333375"/>
          </a:xfrm>
          <a:prstGeom prst="ellipse">
            <a:avLst/>
          </a:prstGeom>
          <a:solidFill>
            <a:schemeClr val="bg1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" name="Group 3">
            <a:extLst>
              <a:ext uri="{FF2B5EF4-FFF2-40B4-BE49-F238E27FC236}">
                <a16:creationId xmlns:a16="http://schemas.microsoft.com/office/drawing/2014/main" id="{22080396-2CC4-684D-1236-4C72B0D71C40}"/>
              </a:ext>
            </a:extLst>
          </p:cNvPr>
          <p:cNvGrpSpPr>
            <a:grpSpLocks/>
          </p:cNvGrpSpPr>
          <p:nvPr/>
        </p:nvGrpSpPr>
        <p:grpSpPr bwMode="auto">
          <a:xfrm>
            <a:off x="2782888" y="404814"/>
            <a:ext cx="1217642" cy="1933575"/>
            <a:chOff x="1434" y="330"/>
            <a:chExt cx="753" cy="1218"/>
          </a:xfrm>
        </p:grpSpPr>
        <p:sp>
          <p:nvSpPr>
            <p:cNvPr id="63795" name="Rectangle 4">
              <a:extLst>
                <a:ext uri="{FF2B5EF4-FFF2-40B4-BE49-F238E27FC236}">
                  <a16:creationId xmlns:a16="http://schemas.microsoft.com/office/drawing/2014/main" id="{3D5EAF61-D0D9-C216-2492-51BF3A849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" y="585"/>
              <a:ext cx="9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96" name="Rectangle 5">
              <a:extLst>
                <a:ext uri="{FF2B5EF4-FFF2-40B4-BE49-F238E27FC236}">
                  <a16:creationId xmlns:a16="http://schemas.microsoft.com/office/drawing/2014/main" id="{FB6ABDA3-9034-2E14-3879-FCF37CBA2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585"/>
              <a:ext cx="12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97" name="Rectangle 6">
              <a:extLst>
                <a:ext uri="{FF2B5EF4-FFF2-40B4-BE49-F238E27FC236}">
                  <a16:creationId xmlns:a16="http://schemas.microsoft.com/office/drawing/2014/main" id="{53A8B4F7-BD5F-8015-0C2D-E9AA3E665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585"/>
              <a:ext cx="11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98" name="Rectangle 7">
              <a:extLst>
                <a:ext uri="{FF2B5EF4-FFF2-40B4-BE49-F238E27FC236}">
                  <a16:creationId xmlns:a16="http://schemas.microsoft.com/office/drawing/2014/main" id="{9850DD02-FACB-9E59-387A-4622800C4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4" y="585"/>
              <a:ext cx="11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99" name="Rectangle 8">
              <a:extLst>
                <a:ext uri="{FF2B5EF4-FFF2-40B4-BE49-F238E27FC236}">
                  <a16:creationId xmlns:a16="http://schemas.microsoft.com/office/drawing/2014/main" id="{A83B4FEF-3119-AB64-941A-E9E49C06F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" y="330"/>
              <a:ext cx="9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00" name="Rectangle 9">
              <a:extLst>
                <a:ext uri="{FF2B5EF4-FFF2-40B4-BE49-F238E27FC236}">
                  <a16:creationId xmlns:a16="http://schemas.microsoft.com/office/drawing/2014/main" id="{E678147B-8188-6B9B-D9DE-06BD429E5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5" y="330"/>
              <a:ext cx="11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01" name="Rectangle 10">
              <a:extLst>
                <a:ext uri="{FF2B5EF4-FFF2-40B4-BE49-F238E27FC236}">
                  <a16:creationId xmlns:a16="http://schemas.microsoft.com/office/drawing/2014/main" id="{B65C5D29-C436-06ED-618B-B06C12B5C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330"/>
              <a:ext cx="12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02" name="Rectangle 11">
              <a:extLst>
                <a:ext uri="{FF2B5EF4-FFF2-40B4-BE49-F238E27FC236}">
                  <a16:creationId xmlns:a16="http://schemas.microsoft.com/office/drawing/2014/main" id="{9546838C-51B4-3E36-30A0-B36BB7AC3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6"/>
              <a:ext cx="126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803" name="Rectangle 12">
              <a:extLst>
                <a:ext uri="{FF2B5EF4-FFF2-40B4-BE49-F238E27FC236}">
                  <a16:creationId xmlns:a16="http://schemas.microsoft.com/office/drawing/2014/main" id="{B77F704F-F8CC-98A9-DD29-DAC2014D1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9" y="666"/>
              <a:ext cx="121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804" name="Rectangle 13">
              <a:extLst>
                <a:ext uri="{FF2B5EF4-FFF2-40B4-BE49-F238E27FC236}">
                  <a16:creationId xmlns:a16="http://schemas.microsoft.com/office/drawing/2014/main" id="{72BE7278-4929-B771-0222-7DF6F8974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485"/>
              <a:ext cx="10" cy="114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805" name="Rectangle 14">
              <a:extLst>
                <a:ext uri="{FF2B5EF4-FFF2-40B4-BE49-F238E27FC236}">
                  <a16:creationId xmlns:a16="http://schemas.microsoft.com/office/drawing/2014/main" id="{EA33F8F9-4DB7-2249-88D3-6FB1841C1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" y="585"/>
              <a:ext cx="9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06" name="Rectangle 15">
              <a:extLst>
                <a:ext uri="{FF2B5EF4-FFF2-40B4-BE49-F238E27FC236}">
                  <a16:creationId xmlns:a16="http://schemas.microsoft.com/office/drawing/2014/main" id="{3FB9DF3A-CFB1-D336-C01B-470291BF5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585"/>
              <a:ext cx="12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07" name="Rectangle 16">
              <a:extLst>
                <a:ext uri="{FF2B5EF4-FFF2-40B4-BE49-F238E27FC236}">
                  <a16:creationId xmlns:a16="http://schemas.microsoft.com/office/drawing/2014/main" id="{37CFD02C-E4F8-8A4D-5AB3-B625A736D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585"/>
              <a:ext cx="11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08" name="Rectangle 17">
              <a:extLst>
                <a:ext uri="{FF2B5EF4-FFF2-40B4-BE49-F238E27FC236}">
                  <a16:creationId xmlns:a16="http://schemas.microsoft.com/office/drawing/2014/main" id="{B209AAA0-F283-23CA-4898-630E7CF45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4" y="585"/>
              <a:ext cx="11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09" name="Rectangle 18">
              <a:extLst>
                <a:ext uri="{FF2B5EF4-FFF2-40B4-BE49-F238E27FC236}">
                  <a16:creationId xmlns:a16="http://schemas.microsoft.com/office/drawing/2014/main" id="{7E829830-0255-F00E-5459-D86667ACF8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" y="330"/>
              <a:ext cx="9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10" name="Rectangle 19">
              <a:extLst>
                <a:ext uri="{FF2B5EF4-FFF2-40B4-BE49-F238E27FC236}">
                  <a16:creationId xmlns:a16="http://schemas.microsoft.com/office/drawing/2014/main" id="{74569A71-3274-16EE-B942-0E8714ECB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5" y="330"/>
              <a:ext cx="11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11" name="Rectangle 20">
              <a:extLst>
                <a:ext uri="{FF2B5EF4-FFF2-40B4-BE49-F238E27FC236}">
                  <a16:creationId xmlns:a16="http://schemas.microsoft.com/office/drawing/2014/main" id="{EEB702FA-B7DE-0077-6588-51EB607F7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330"/>
              <a:ext cx="12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12" name="Rectangle 21">
              <a:extLst>
                <a:ext uri="{FF2B5EF4-FFF2-40B4-BE49-F238E27FC236}">
                  <a16:creationId xmlns:a16="http://schemas.microsoft.com/office/drawing/2014/main" id="{DA41A16C-3A65-23FF-58B1-555DF0E99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" y="841"/>
              <a:ext cx="10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13" name="Rectangle 22">
              <a:extLst>
                <a:ext uri="{FF2B5EF4-FFF2-40B4-BE49-F238E27FC236}">
                  <a16:creationId xmlns:a16="http://schemas.microsoft.com/office/drawing/2014/main" id="{0D718304-EC26-D420-E0BB-BDC2AA78C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841"/>
              <a:ext cx="12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14" name="Rectangle 23">
              <a:extLst>
                <a:ext uri="{FF2B5EF4-FFF2-40B4-BE49-F238E27FC236}">
                  <a16:creationId xmlns:a16="http://schemas.microsoft.com/office/drawing/2014/main" id="{737E0C8C-6AFF-20CB-5482-D215DAC41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841"/>
              <a:ext cx="11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15" name="Rectangle 24">
              <a:extLst>
                <a:ext uri="{FF2B5EF4-FFF2-40B4-BE49-F238E27FC236}">
                  <a16:creationId xmlns:a16="http://schemas.microsoft.com/office/drawing/2014/main" id="{DBAE253B-2ACD-A11C-43CB-346048E9B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4" y="841"/>
              <a:ext cx="11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16" name="Rectangle 25">
              <a:extLst>
                <a:ext uri="{FF2B5EF4-FFF2-40B4-BE49-F238E27FC236}">
                  <a16:creationId xmlns:a16="http://schemas.microsoft.com/office/drawing/2014/main" id="{0F51860A-1413-C7C8-DB66-E38FEBDD7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" y="1096"/>
              <a:ext cx="9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17" name="Rectangle 26">
              <a:extLst>
                <a:ext uri="{FF2B5EF4-FFF2-40B4-BE49-F238E27FC236}">
                  <a16:creationId xmlns:a16="http://schemas.microsoft.com/office/drawing/2014/main" id="{5F479FD2-0DFB-78B7-6004-D575712DF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" y="1351"/>
              <a:ext cx="9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18" name="Rectangle 27">
              <a:extLst>
                <a:ext uri="{FF2B5EF4-FFF2-40B4-BE49-F238E27FC236}">
                  <a16:creationId xmlns:a16="http://schemas.microsoft.com/office/drawing/2014/main" id="{9820EACA-0582-B58C-2C19-BBD9E56E9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5" y="1351"/>
              <a:ext cx="11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19" name="Rectangle 28">
              <a:extLst>
                <a:ext uri="{FF2B5EF4-FFF2-40B4-BE49-F238E27FC236}">
                  <a16:creationId xmlns:a16="http://schemas.microsoft.com/office/drawing/2014/main" id="{522A6857-9701-434B-D717-95193C1B6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1" y="1412"/>
              <a:ext cx="6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20" name="Rectangle 29">
              <a:extLst>
                <a:ext uri="{FF2B5EF4-FFF2-40B4-BE49-F238E27FC236}">
                  <a16:creationId xmlns:a16="http://schemas.microsoft.com/office/drawing/2014/main" id="{4564ADA6-09A7-22F0-ABF7-0DD2A5F4B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" y="1351"/>
              <a:ext cx="12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21" name="Rectangle 30">
              <a:extLst>
                <a:ext uri="{FF2B5EF4-FFF2-40B4-BE49-F238E27FC236}">
                  <a16:creationId xmlns:a16="http://schemas.microsoft.com/office/drawing/2014/main" id="{112AF717-2D01-78E3-3F73-AE4FE20C7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1351"/>
              <a:ext cx="11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22" name="Rectangle 31">
              <a:extLst>
                <a:ext uri="{FF2B5EF4-FFF2-40B4-BE49-F238E27FC236}">
                  <a16:creationId xmlns:a16="http://schemas.microsoft.com/office/drawing/2014/main" id="{C2BBCA73-3DC4-4C6B-7E2E-80B25AD97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096"/>
              <a:ext cx="12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23" name="Rectangle 32">
              <a:extLst>
                <a:ext uri="{FF2B5EF4-FFF2-40B4-BE49-F238E27FC236}">
                  <a16:creationId xmlns:a16="http://schemas.microsoft.com/office/drawing/2014/main" id="{25A53D0D-9F21-6758-A584-72AB96082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1096"/>
              <a:ext cx="11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24" name="Rectangle 33">
              <a:extLst>
                <a:ext uri="{FF2B5EF4-FFF2-40B4-BE49-F238E27FC236}">
                  <a16:creationId xmlns:a16="http://schemas.microsoft.com/office/drawing/2014/main" id="{D33FBFBB-6F44-D70A-8DAF-8A2FAE3C4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4" y="1096"/>
              <a:ext cx="11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825" name="Rectangle 34">
              <a:extLst>
                <a:ext uri="{FF2B5EF4-FFF2-40B4-BE49-F238E27FC236}">
                  <a16:creationId xmlns:a16="http://schemas.microsoft.com/office/drawing/2014/main" id="{E8137136-568A-6FB9-72A5-54E4BA1C5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6"/>
              <a:ext cx="126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826" name="Rectangle 35">
              <a:extLst>
                <a:ext uri="{FF2B5EF4-FFF2-40B4-BE49-F238E27FC236}">
                  <a16:creationId xmlns:a16="http://schemas.microsoft.com/office/drawing/2014/main" id="{1325EB20-88EE-0EB7-484A-E41E38DF4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9" y="666"/>
              <a:ext cx="121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827" name="Rectangle 36">
              <a:extLst>
                <a:ext uri="{FF2B5EF4-FFF2-40B4-BE49-F238E27FC236}">
                  <a16:creationId xmlns:a16="http://schemas.microsoft.com/office/drawing/2014/main" id="{D37E8408-BFB0-DF56-5721-49C220581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485"/>
              <a:ext cx="10" cy="114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828" name="Rectangle 37">
              <a:extLst>
                <a:ext uri="{FF2B5EF4-FFF2-40B4-BE49-F238E27FC236}">
                  <a16:creationId xmlns:a16="http://schemas.microsoft.com/office/drawing/2014/main" id="{B8B98379-3BD6-E370-7536-1CB86C6E4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741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829" name="Rectangle 38">
              <a:extLst>
                <a:ext uri="{FF2B5EF4-FFF2-40B4-BE49-F238E27FC236}">
                  <a16:creationId xmlns:a16="http://schemas.microsoft.com/office/drawing/2014/main" id="{F9822FD5-F77C-28E6-350C-B9B65485F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919"/>
              <a:ext cx="126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830" name="Rectangle 39">
              <a:extLst>
                <a:ext uri="{FF2B5EF4-FFF2-40B4-BE49-F238E27FC236}">
                  <a16:creationId xmlns:a16="http://schemas.microsoft.com/office/drawing/2014/main" id="{EFAC4770-7C6B-D746-4799-F12B40268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9" y="919"/>
              <a:ext cx="121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831" name="Rectangle 40">
              <a:extLst>
                <a:ext uri="{FF2B5EF4-FFF2-40B4-BE49-F238E27FC236}">
                  <a16:creationId xmlns:a16="http://schemas.microsoft.com/office/drawing/2014/main" id="{B7CC9258-C54D-D5B6-EB48-9F8EA46F6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996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832" name="Rectangle 41">
              <a:extLst>
                <a:ext uri="{FF2B5EF4-FFF2-40B4-BE49-F238E27FC236}">
                  <a16:creationId xmlns:a16="http://schemas.microsoft.com/office/drawing/2014/main" id="{75C2F07E-3113-600D-7500-E990682BD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1251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833" name="Rectangle 42">
              <a:extLst>
                <a:ext uri="{FF2B5EF4-FFF2-40B4-BE49-F238E27FC236}">
                  <a16:creationId xmlns:a16="http://schemas.microsoft.com/office/drawing/2014/main" id="{9CBC4CFA-5F03-D668-B595-18950A35D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174"/>
              <a:ext cx="126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834" name="Rectangle 43">
              <a:extLst>
                <a:ext uri="{FF2B5EF4-FFF2-40B4-BE49-F238E27FC236}">
                  <a16:creationId xmlns:a16="http://schemas.microsoft.com/office/drawing/2014/main" id="{3C9A792F-8700-15A5-D2ED-A0F08B13B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9" y="1174"/>
              <a:ext cx="121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" name="Group 44">
            <a:extLst>
              <a:ext uri="{FF2B5EF4-FFF2-40B4-BE49-F238E27FC236}">
                <a16:creationId xmlns:a16="http://schemas.microsoft.com/office/drawing/2014/main" id="{F4993AED-89E4-C448-7212-C3A3B40A3D50}"/>
              </a:ext>
            </a:extLst>
          </p:cNvPr>
          <p:cNvGrpSpPr>
            <a:grpSpLocks/>
          </p:cNvGrpSpPr>
          <p:nvPr/>
        </p:nvGrpSpPr>
        <p:grpSpPr bwMode="auto">
          <a:xfrm>
            <a:off x="6383338" y="404814"/>
            <a:ext cx="1268523" cy="1933575"/>
            <a:chOff x="3503" y="330"/>
            <a:chExt cx="747" cy="1218"/>
          </a:xfrm>
        </p:grpSpPr>
        <p:sp>
          <p:nvSpPr>
            <p:cNvPr id="63759" name="Rectangle 45">
              <a:extLst>
                <a:ext uri="{FF2B5EF4-FFF2-40B4-BE49-F238E27FC236}">
                  <a16:creationId xmlns:a16="http://schemas.microsoft.com/office/drawing/2014/main" id="{2756137E-68A4-2EC6-415F-030F9F2AE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8" y="585"/>
              <a:ext cx="8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60" name="Rectangle 46">
              <a:extLst>
                <a:ext uri="{FF2B5EF4-FFF2-40B4-BE49-F238E27FC236}">
                  <a16:creationId xmlns:a16="http://schemas.microsoft.com/office/drawing/2014/main" id="{052DE306-EDFC-4D0F-A23F-AE2C0E68B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3" y="585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61" name="Rectangle 47">
              <a:extLst>
                <a:ext uri="{FF2B5EF4-FFF2-40B4-BE49-F238E27FC236}">
                  <a16:creationId xmlns:a16="http://schemas.microsoft.com/office/drawing/2014/main" id="{634A9CA5-A632-8BDA-6703-C0CADB386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3" y="585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62" name="Rectangle 48">
              <a:extLst>
                <a:ext uri="{FF2B5EF4-FFF2-40B4-BE49-F238E27FC236}">
                  <a16:creationId xmlns:a16="http://schemas.microsoft.com/office/drawing/2014/main" id="{5FB0B488-2E30-7FD7-AB44-050C398C1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8" y="330"/>
              <a:ext cx="8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63" name="Rectangle 49">
              <a:extLst>
                <a:ext uri="{FF2B5EF4-FFF2-40B4-BE49-F238E27FC236}">
                  <a16:creationId xmlns:a16="http://schemas.microsoft.com/office/drawing/2014/main" id="{2826A8DD-32A9-5FBE-4C1B-31D7724D9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4" y="330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64" name="Rectangle 50">
              <a:extLst>
                <a:ext uri="{FF2B5EF4-FFF2-40B4-BE49-F238E27FC236}">
                  <a16:creationId xmlns:a16="http://schemas.microsoft.com/office/drawing/2014/main" id="{4C05485F-AA87-7507-5560-1926E7E68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330"/>
              <a:ext cx="11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65" name="Rectangle 51">
              <a:extLst>
                <a:ext uri="{FF2B5EF4-FFF2-40B4-BE49-F238E27FC236}">
                  <a16:creationId xmlns:a16="http://schemas.microsoft.com/office/drawing/2014/main" id="{4F13CBF1-5643-A3C9-485E-8F22B09E90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3" y="666"/>
              <a:ext cx="121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66" name="Rectangle 52">
              <a:extLst>
                <a:ext uri="{FF2B5EF4-FFF2-40B4-BE49-F238E27FC236}">
                  <a16:creationId xmlns:a16="http://schemas.microsoft.com/office/drawing/2014/main" id="{F2B0A5BF-76E2-A7B3-90DC-225E351F8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8" y="666"/>
              <a:ext cx="121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67" name="Rectangle 53">
              <a:extLst>
                <a:ext uri="{FF2B5EF4-FFF2-40B4-BE49-F238E27FC236}">
                  <a16:creationId xmlns:a16="http://schemas.microsoft.com/office/drawing/2014/main" id="{DA63AC84-19EB-0D41-F200-4AFD2C1DF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6" y="485"/>
              <a:ext cx="10" cy="114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68" name="Rectangle 54">
              <a:extLst>
                <a:ext uri="{FF2B5EF4-FFF2-40B4-BE49-F238E27FC236}">
                  <a16:creationId xmlns:a16="http://schemas.microsoft.com/office/drawing/2014/main" id="{27E0F138-3DA9-A0ED-DA46-FC8DCE875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8" y="585"/>
              <a:ext cx="8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69" name="Rectangle 55">
              <a:extLst>
                <a:ext uri="{FF2B5EF4-FFF2-40B4-BE49-F238E27FC236}">
                  <a16:creationId xmlns:a16="http://schemas.microsoft.com/office/drawing/2014/main" id="{F0919C89-BC6E-4446-8937-0B36D350E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3" y="585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70" name="Rectangle 56">
              <a:extLst>
                <a:ext uri="{FF2B5EF4-FFF2-40B4-BE49-F238E27FC236}">
                  <a16:creationId xmlns:a16="http://schemas.microsoft.com/office/drawing/2014/main" id="{D6599942-4B29-A72D-A11B-AAEE6E0DC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8" y="330"/>
              <a:ext cx="8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71" name="Rectangle 57">
              <a:extLst>
                <a:ext uri="{FF2B5EF4-FFF2-40B4-BE49-F238E27FC236}">
                  <a16:creationId xmlns:a16="http://schemas.microsoft.com/office/drawing/2014/main" id="{FB631C20-A6A4-4D05-80EB-C7A11FF56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4" y="330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72" name="Rectangle 58">
              <a:extLst>
                <a:ext uri="{FF2B5EF4-FFF2-40B4-BE49-F238E27FC236}">
                  <a16:creationId xmlns:a16="http://schemas.microsoft.com/office/drawing/2014/main" id="{E38E4E27-F64B-695B-A7DB-A21371DC6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330"/>
              <a:ext cx="11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73" name="Rectangle 59">
              <a:extLst>
                <a:ext uri="{FF2B5EF4-FFF2-40B4-BE49-F238E27FC236}">
                  <a16:creationId xmlns:a16="http://schemas.microsoft.com/office/drawing/2014/main" id="{10B7DE1D-BB0C-5A37-D230-E9EE908B9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8" y="841"/>
              <a:ext cx="10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74" name="Rectangle 60">
              <a:extLst>
                <a:ext uri="{FF2B5EF4-FFF2-40B4-BE49-F238E27FC236}">
                  <a16:creationId xmlns:a16="http://schemas.microsoft.com/office/drawing/2014/main" id="{9B30F64B-5909-0757-894D-2B571C719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0" y="841"/>
              <a:ext cx="11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75" name="Rectangle 61">
              <a:extLst>
                <a:ext uri="{FF2B5EF4-FFF2-40B4-BE49-F238E27FC236}">
                  <a16:creationId xmlns:a16="http://schemas.microsoft.com/office/drawing/2014/main" id="{FF105EFC-1507-742B-FAD0-501FBD9D7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3" y="841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76" name="Rectangle 62">
              <a:extLst>
                <a:ext uri="{FF2B5EF4-FFF2-40B4-BE49-F238E27FC236}">
                  <a16:creationId xmlns:a16="http://schemas.microsoft.com/office/drawing/2014/main" id="{0241CDF9-AEF1-2B89-1CA6-237BC5F43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3" y="841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77" name="Rectangle 63">
              <a:extLst>
                <a:ext uri="{FF2B5EF4-FFF2-40B4-BE49-F238E27FC236}">
                  <a16:creationId xmlns:a16="http://schemas.microsoft.com/office/drawing/2014/main" id="{0D2D38AB-F727-5035-074E-8E7CF3F1B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8" y="1096"/>
              <a:ext cx="8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78" name="Rectangle 64">
              <a:extLst>
                <a:ext uri="{FF2B5EF4-FFF2-40B4-BE49-F238E27FC236}">
                  <a16:creationId xmlns:a16="http://schemas.microsoft.com/office/drawing/2014/main" id="{4FEB3890-C509-7230-4BFE-A50ED348C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8" y="1351"/>
              <a:ext cx="8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79" name="Rectangle 65">
              <a:extLst>
                <a:ext uri="{FF2B5EF4-FFF2-40B4-BE49-F238E27FC236}">
                  <a16:creationId xmlns:a16="http://schemas.microsoft.com/office/drawing/2014/main" id="{B850A75E-4D3D-FD36-16D7-46D7328035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4" y="1351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80" name="Rectangle 66">
              <a:extLst>
                <a:ext uri="{FF2B5EF4-FFF2-40B4-BE49-F238E27FC236}">
                  <a16:creationId xmlns:a16="http://schemas.microsoft.com/office/drawing/2014/main" id="{31E68C66-374A-66E4-7880-F34AB50B3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1412"/>
              <a:ext cx="6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81" name="Rectangle 67">
              <a:extLst>
                <a:ext uri="{FF2B5EF4-FFF2-40B4-BE49-F238E27FC236}">
                  <a16:creationId xmlns:a16="http://schemas.microsoft.com/office/drawing/2014/main" id="{5E6FA563-42BC-3324-7E8D-31E42535F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" y="1351"/>
              <a:ext cx="11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82" name="Rectangle 68">
              <a:extLst>
                <a:ext uri="{FF2B5EF4-FFF2-40B4-BE49-F238E27FC236}">
                  <a16:creationId xmlns:a16="http://schemas.microsoft.com/office/drawing/2014/main" id="{5371FD1A-BFDC-88AA-DE20-DD00CD793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1351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83" name="Rectangle 69">
              <a:extLst>
                <a:ext uri="{FF2B5EF4-FFF2-40B4-BE49-F238E27FC236}">
                  <a16:creationId xmlns:a16="http://schemas.microsoft.com/office/drawing/2014/main" id="{ECA16301-E219-819D-8048-CD1B04D66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0" y="1096"/>
              <a:ext cx="11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84" name="Rectangle 70">
              <a:extLst>
                <a:ext uri="{FF2B5EF4-FFF2-40B4-BE49-F238E27FC236}">
                  <a16:creationId xmlns:a16="http://schemas.microsoft.com/office/drawing/2014/main" id="{B8A9C837-150C-B1E2-E054-F501F8576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4" y="1096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85" name="Rectangle 71">
              <a:extLst>
                <a:ext uri="{FF2B5EF4-FFF2-40B4-BE49-F238E27FC236}">
                  <a16:creationId xmlns:a16="http://schemas.microsoft.com/office/drawing/2014/main" id="{AC0C7238-D05C-D6B1-C528-C64F0EF3A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3" y="1096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86" name="Rectangle 72">
              <a:extLst>
                <a:ext uri="{FF2B5EF4-FFF2-40B4-BE49-F238E27FC236}">
                  <a16:creationId xmlns:a16="http://schemas.microsoft.com/office/drawing/2014/main" id="{EED13673-321B-6B2C-4B88-A6041C4A7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8" y="666"/>
              <a:ext cx="121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87" name="Rectangle 73">
              <a:extLst>
                <a:ext uri="{FF2B5EF4-FFF2-40B4-BE49-F238E27FC236}">
                  <a16:creationId xmlns:a16="http://schemas.microsoft.com/office/drawing/2014/main" id="{2173086A-1EED-9BC8-5205-C210AD23F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6" y="485"/>
              <a:ext cx="10" cy="114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88" name="Rectangle 74">
              <a:extLst>
                <a:ext uri="{FF2B5EF4-FFF2-40B4-BE49-F238E27FC236}">
                  <a16:creationId xmlns:a16="http://schemas.microsoft.com/office/drawing/2014/main" id="{104FD708-F38A-99BD-78C2-8D0ED3F99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6" y="741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89" name="Rectangle 75">
              <a:extLst>
                <a:ext uri="{FF2B5EF4-FFF2-40B4-BE49-F238E27FC236}">
                  <a16:creationId xmlns:a16="http://schemas.microsoft.com/office/drawing/2014/main" id="{9C1FB09E-75AA-D0C5-21F9-4EED94B93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3" y="919"/>
              <a:ext cx="127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90" name="Rectangle 76">
              <a:extLst>
                <a:ext uri="{FF2B5EF4-FFF2-40B4-BE49-F238E27FC236}">
                  <a16:creationId xmlns:a16="http://schemas.microsoft.com/office/drawing/2014/main" id="{3919E769-E66D-F928-21CA-7A9B46E27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8" y="919"/>
              <a:ext cx="121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91" name="Rectangle 77">
              <a:extLst>
                <a:ext uri="{FF2B5EF4-FFF2-40B4-BE49-F238E27FC236}">
                  <a16:creationId xmlns:a16="http://schemas.microsoft.com/office/drawing/2014/main" id="{C7F3A48E-1DB3-1642-520D-6B9C25459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6" y="996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92" name="Rectangle 78">
              <a:extLst>
                <a:ext uri="{FF2B5EF4-FFF2-40B4-BE49-F238E27FC236}">
                  <a16:creationId xmlns:a16="http://schemas.microsoft.com/office/drawing/2014/main" id="{0D8149C7-A1B7-3792-A559-294B06086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6" y="1251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93" name="Rectangle 79">
              <a:extLst>
                <a:ext uri="{FF2B5EF4-FFF2-40B4-BE49-F238E27FC236}">
                  <a16:creationId xmlns:a16="http://schemas.microsoft.com/office/drawing/2014/main" id="{6D9DF1EC-3448-E0A6-047B-9911DEE8C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3" y="1174"/>
              <a:ext cx="127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94" name="Rectangle 80">
              <a:extLst>
                <a:ext uri="{FF2B5EF4-FFF2-40B4-BE49-F238E27FC236}">
                  <a16:creationId xmlns:a16="http://schemas.microsoft.com/office/drawing/2014/main" id="{C7719D52-4DB4-AD72-8A81-904F9CFB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8" y="1174"/>
              <a:ext cx="121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4" name="Group 81">
            <a:extLst>
              <a:ext uri="{FF2B5EF4-FFF2-40B4-BE49-F238E27FC236}">
                <a16:creationId xmlns:a16="http://schemas.microsoft.com/office/drawing/2014/main" id="{926EDC8C-9080-7BF8-9BD5-0537DD78DB70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1773239"/>
            <a:ext cx="1507546" cy="648429"/>
            <a:chOff x="1208" y="1612"/>
            <a:chExt cx="918" cy="350"/>
          </a:xfrm>
        </p:grpSpPr>
        <p:sp>
          <p:nvSpPr>
            <p:cNvPr id="63755" name="Rectangle 82">
              <a:extLst>
                <a:ext uri="{FF2B5EF4-FFF2-40B4-BE49-F238E27FC236}">
                  <a16:creationId xmlns:a16="http://schemas.microsoft.com/office/drawing/2014/main" id="{6F3B8A14-8032-E411-A872-DA93F72B9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0" y="1612"/>
              <a:ext cx="10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56" name="Rectangle 83">
              <a:extLst>
                <a:ext uri="{FF2B5EF4-FFF2-40B4-BE49-F238E27FC236}">
                  <a16:creationId xmlns:a16="http://schemas.microsoft.com/office/drawing/2014/main" id="{CE0066D1-63A1-DEF7-2F67-0FB009A1E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" y="1618"/>
              <a:ext cx="55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-Ribosio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57" name="Rectangle 84">
              <a:extLst>
                <a:ext uri="{FF2B5EF4-FFF2-40B4-BE49-F238E27FC236}">
                  <a16:creationId xmlns:a16="http://schemas.microsoft.com/office/drawing/2014/main" id="{9F256F2C-18D9-B1F1-8E39-D36DA6827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8" y="1781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58" name="Rectangle 85">
              <a:extLst>
                <a:ext uri="{FF2B5EF4-FFF2-40B4-BE49-F238E27FC236}">
                  <a16:creationId xmlns:a16="http://schemas.microsoft.com/office/drawing/2014/main" id="{DD45DB3B-CECF-7879-638D-936E384C7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7" y="1807"/>
              <a:ext cx="40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(RNA)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5" name="Group 86">
            <a:extLst>
              <a:ext uri="{FF2B5EF4-FFF2-40B4-BE49-F238E27FC236}">
                <a16:creationId xmlns:a16="http://schemas.microsoft.com/office/drawing/2014/main" id="{CEB0A3FC-03DC-F78D-16BF-0CDF4D8D892E}"/>
              </a:ext>
            </a:extLst>
          </p:cNvPr>
          <p:cNvGrpSpPr>
            <a:grpSpLocks/>
          </p:cNvGrpSpPr>
          <p:nvPr/>
        </p:nvGrpSpPr>
        <p:grpSpPr bwMode="auto">
          <a:xfrm>
            <a:off x="7896223" y="1673229"/>
            <a:ext cx="1962510" cy="563563"/>
            <a:chOff x="3307" y="1600"/>
            <a:chExt cx="1307" cy="355"/>
          </a:xfrm>
        </p:grpSpPr>
        <p:sp>
          <p:nvSpPr>
            <p:cNvPr id="63751" name="Rectangle 87">
              <a:extLst>
                <a:ext uri="{FF2B5EF4-FFF2-40B4-BE49-F238E27FC236}">
                  <a16:creationId xmlns:a16="http://schemas.microsoft.com/office/drawing/2014/main" id="{CF7DF373-CB58-8AD5-5939-73B765645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3" y="1617"/>
              <a:ext cx="71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2-          -D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52" name="Rectangle 88">
              <a:extLst>
                <a:ext uri="{FF2B5EF4-FFF2-40B4-BE49-F238E27FC236}">
                  <a16:creationId xmlns:a16="http://schemas.microsoft.com/office/drawing/2014/main" id="{251B9A99-B8F2-EAEE-485F-ED989FFFF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600"/>
              <a:ext cx="105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Deossi</a:t>
              </a: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 -ribosio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53" name="Rectangle 89">
              <a:extLst>
                <a:ext uri="{FF2B5EF4-FFF2-40B4-BE49-F238E27FC236}">
                  <a16:creationId xmlns:a16="http://schemas.microsoft.com/office/drawing/2014/main" id="{8A1788D6-F542-A29C-17F2-9A34FE4E0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7" y="1781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54" name="Rectangle 90">
              <a:extLst>
                <a:ext uri="{FF2B5EF4-FFF2-40B4-BE49-F238E27FC236}">
                  <a16:creationId xmlns:a16="http://schemas.microsoft.com/office/drawing/2014/main" id="{E76AD9CA-B1D9-4D93-DB81-3CD49AE23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7" y="1787"/>
              <a:ext cx="47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(DNA)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sp>
        <p:nvSpPr>
          <p:cNvPr id="29787" name="Rectangle 91">
            <a:extLst>
              <a:ext uri="{FF2B5EF4-FFF2-40B4-BE49-F238E27FC236}">
                <a16:creationId xmlns:a16="http://schemas.microsoft.com/office/drawing/2014/main" id="{8340219E-3D1E-F2CD-695A-A2BFC6AB09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6414" y="188914"/>
            <a:ext cx="77745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pentosi</a:t>
            </a:r>
          </a:p>
        </p:txBody>
      </p:sp>
      <p:grpSp>
        <p:nvGrpSpPr>
          <p:cNvPr id="6" name="Group 92">
            <a:extLst>
              <a:ext uri="{FF2B5EF4-FFF2-40B4-BE49-F238E27FC236}">
                <a16:creationId xmlns:a16="http://schemas.microsoft.com/office/drawing/2014/main" id="{CB2E87FD-90EB-ACD7-134D-67F589B590A6}"/>
              </a:ext>
            </a:extLst>
          </p:cNvPr>
          <p:cNvGrpSpPr>
            <a:grpSpLocks/>
          </p:cNvGrpSpPr>
          <p:nvPr/>
        </p:nvGrpSpPr>
        <p:grpSpPr bwMode="auto">
          <a:xfrm>
            <a:off x="2782889" y="2820989"/>
            <a:ext cx="1482873" cy="2338387"/>
            <a:chOff x="1021" y="1777"/>
            <a:chExt cx="854" cy="1473"/>
          </a:xfrm>
        </p:grpSpPr>
        <p:sp>
          <p:nvSpPr>
            <p:cNvPr id="63704" name="Rectangle 93">
              <a:extLst>
                <a:ext uri="{FF2B5EF4-FFF2-40B4-BE49-F238E27FC236}">
                  <a16:creationId xmlns:a16="http://schemas.microsoft.com/office/drawing/2014/main" id="{D0768720-2182-FB4E-4F5C-6E0C48D36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5" y="2036"/>
              <a:ext cx="8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05" name="Rectangle 94">
              <a:extLst>
                <a:ext uri="{FF2B5EF4-FFF2-40B4-BE49-F238E27FC236}">
                  <a16:creationId xmlns:a16="http://schemas.microsoft.com/office/drawing/2014/main" id="{82D0D81F-BCEE-A6F0-E427-8A20E3034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6" y="2036"/>
              <a:ext cx="11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06" name="Rectangle 95">
              <a:extLst>
                <a:ext uri="{FF2B5EF4-FFF2-40B4-BE49-F238E27FC236}">
                  <a16:creationId xmlns:a16="http://schemas.microsoft.com/office/drawing/2014/main" id="{D4B11751-07B6-2876-55D8-F192A4644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" y="2036"/>
              <a:ext cx="10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07" name="Rectangle 96">
              <a:extLst>
                <a:ext uri="{FF2B5EF4-FFF2-40B4-BE49-F238E27FC236}">
                  <a16:creationId xmlns:a16="http://schemas.microsoft.com/office/drawing/2014/main" id="{5B52F6AB-D92F-2695-0C93-FCE7D72A7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" y="2036"/>
              <a:ext cx="10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08" name="Rectangle 97">
              <a:extLst>
                <a:ext uri="{FF2B5EF4-FFF2-40B4-BE49-F238E27FC236}">
                  <a16:creationId xmlns:a16="http://schemas.microsoft.com/office/drawing/2014/main" id="{F201CAD3-B533-B65C-87F2-D3C9C73A4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5" y="1777"/>
              <a:ext cx="8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00924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09" name="Rectangle 98">
              <a:extLst>
                <a:ext uri="{FF2B5EF4-FFF2-40B4-BE49-F238E27FC236}">
                  <a16:creationId xmlns:a16="http://schemas.microsoft.com/office/drawing/2014/main" id="{E5B7B859-530E-0CE3-128F-8D57C72EC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" y="1777"/>
              <a:ext cx="10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00924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10" name="Rectangle 99">
              <a:extLst>
                <a:ext uri="{FF2B5EF4-FFF2-40B4-BE49-F238E27FC236}">
                  <a16:creationId xmlns:a16="http://schemas.microsoft.com/office/drawing/2014/main" id="{5D542F46-9F4A-0142-8E93-7984C3C51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6" y="1777"/>
              <a:ext cx="11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00924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11" name="Rectangle 100">
              <a:extLst>
                <a:ext uri="{FF2B5EF4-FFF2-40B4-BE49-F238E27FC236}">
                  <a16:creationId xmlns:a16="http://schemas.microsoft.com/office/drawing/2014/main" id="{D024E975-7360-D3C6-934C-8308A45FE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5" y="2290"/>
              <a:ext cx="8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12" name="Rectangle 101">
              <a:extLst>
                <a:ext uri="{FF2B5EF4-FFF2-40B4-BE49-F238E27FC236}">
                  <a16:creationId xmlns:a16="http://schemas.microsoft.com/office/drawing/2014/main" id="{0F2715B8-120B-B393-D7A5-E1DF5A466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5" y="2545"/>
              <a:ext cx="10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13" name="Rectangle 102">
              <a:extLst>
                <a:ext uri="{FF2B5EF4-FFF2-40B4-BE49-F238E27FC236}">
                  <a16:creationId xmlns:a16="http://schemas.microsoft.com/office/drawing/2014/main" id="{3FC90224-20BB-0AA2-14CF-081D52A87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6" y="2545"/>
              <a:ext cx="11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14" name="Rectangle 103">
              <a:extLst>
                <a:ext uri="{FF2B5EF4-FFF2-40B4-BE49-F238E27FC236}">
                  <a16:creationId xmlns:a16="http://schemas.microsoft.com/office/drawing/2014/main" id="{11085341-4693-E9E1-4573-76A2A902A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" y="2545"/>
              <a:ext cx="10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15" name="Rectangle 104">
              <a:extLst>
                <a:ext uri="{FF2B5EF4-FFF2-40B4-BE49-F238E27FC236}">
                  <a16:creationId xmlns:a16="http://schemas.microsoft.com/office/drawing/2014/main" id="{98D7E8DA-44A4-ADEB-F145-5F120ACC5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" y="2545"/>
              <a:ext cx="11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16" name="Rectangle 105">
              <a:extLst>
                <a:ext uri="{FF2B5EF4-FFF2-40B4-BE49-F238E27FC236}">
                  <a16:creationId xmlns:a16="http://schemas.microsoft.com/office/drawing/2014/main" id="{89A35194-2B21-27FB-D4E8-15967E312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0" y="2290"/>
              <a:ext cx="10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17" name="Rectangle 106">
              <a:extLst>
                <a:ext uri="{FF2B5EF4-FFF2-40B4-BE49-F238E27FC236}">
                  <a16:creationId xmlns:a16="http://schemas.microsoft.com/office/drawing/2014/main" id="{938049BD-3B70-EEF0-1583-570D20ACA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5" y="2800"/>
              <a:ext cx="8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18" name="Rectangle 107">
              <a:extLst>
                <a:ext uri="{FF2B5EF4-FFF2-40B4-BE49-F238E27FC236}">
                  <a16:creationId xmlns:a16="http://schemas.microsoft.com/office/drawing/2014/main" id="{8441A7F0-A6E3-607B-8B60-E58AFC70C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5" y="3054"/>
              <a:ext cx="8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19" name="Rectangle 108">
              <a:extLst>
                <a:ext uri="{FF2B5EF4-FFF2-40B4-BE49-F238E27FC236}">
                  <a16:creationId xmlns:a16="http://schemas.microsoft.com/office/drawing/2014/main" id="{C3414D06-6B20-9EAB-1D81-8F061DD27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" y="3054"/>
              <a:ext cx="10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20" name="Rectangle 109">
              <a:extLst>
                <a:ext uri="{FF2B5EF4-FFF2-40B4-BE49-F238E27FC236}">
                  <a16:creationId xmlns:a16="http://schemas.microsoft.com/office/drawing/2014/main" id="{F80719B6-62EB-34C3-3E85-4A9E12D0E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6" y="3114"/>
              <a:ext cx="6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21" name="Rectangle 110">
              <a:extLst>
                <a:ext uri="{FF2B5EF4-FFF2-40B4-BE49-F238E27FC236}">
                  <a16:creationId xmlns:a16="http://schemas.microsoft.com/office/drawing/2014/main" id="{69603437-A564-D9FB-E1E8-825C29282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2" y="3054"/>
              <a:ext cx="11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22" name="Rectangle 111">
              <a:extLst>
                <a:ext uri="{FF2B5EF4-FFF2-40B4-BE49-F238E27FC236}">
                  <a16:creationId xmlns:a16="http://schemas.microsoft.com/office/drawing/2014/main" id="{44DCEDE6-5CCC-FF87-AD17-137B8C33E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7" y="3054"/>
              <a:ext cx="10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23" name="Rectangle 112">
              <a:extLst>
                <a:ext uri="{FF2B5EF4-FFF2-40B4-BE49-F238E27FC236}">
                  <a16:creationId xmlns:a16="http://schemas.microsoft.com/office/drawing/2014/main" id="{06A9935F-BFFE-973C-D36D-E46C88839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6" y="2800"/>
              <a:ext cx="11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24" name="Rectangle 113">
              <a:extLst>
                <a:ext uri="{FF2B5EF4-FFF2-40B4-BE49-F238E27FC236}">
                  <a16:creationId xmlns:a16="http://schemas.microsoft.com/office/drawing/2014/main" id="{82FE3AF8-5716-B345-EFE9-896426D55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" y="2800"/>
              <a:ext cx="10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25" name="Rectangle 114">
              <a:extLst>
                <a:ext uri="{FF2B5EF4-FFF2-40B4-BE49-F238E27FC236}">
                  <a16:creationId xmlns:a16="http://schemas.microsoft.com/office/drawing/2014/main" id="{78CD9F10-9FA8-DEC1-AD40-92D4102A8C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" y="2800"/>
              <a:ext cx="10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26" name="Rectangle 115">
              <a:extLst>
                <a:ext uri="{FF2B5EF4-FFF2-40B4-BE49-F238E27FC236}">
                  <a16:creationId xmlns:a16="http://schemas.microsoft.com/office/drawing/2014/main" id="{6EF0C2B5-EB88-C6CF-AFB8-136375074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" y="2290"/>
              <a:ext cx="10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27" name="Rectangle 116">
              <a:extLst>
                <a:ext uri="{FF2B5EF4-FFF2-40B4-BE49-F238E27FC236}">
                  <a16:creationId xmlns:a16="http://schemas.microsoft.com/office/drawing/2014/main" id="{87C8F588-8A12-2A29-6824-F87BB76E9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290"/>
              <a:ext cx="11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28" name="Rectangle 117">
              <a:extLst>
                <a:ext uri="{FF2B5EF4-FFF2-40B4-BE49-F238E27FC236}">
                  <a16:creationId xmlns:a16="http://schemas.microsoft.com/office/drawing/2014/main" id="{F538480B-A2A6-D5BC-7D97-B7E9D6FFF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0" y="2115"/>
              <a:ext cx="127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29" name="Rectangle 118">
              <a:extLst>
                <a:ext uri="{FF2B5EF4-FFF2-40B4-BE49-F238E27FC236}">
                  <a16:creationId xmlns:a16="http://schemas.microsoft.com/office/drawing/2014/main" id="{0B893039-F249-9BED-AE03-98D06C40C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5" y="2115"/>
              <a:ext cx="121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30" name="Rectangle 119">
              <a:extLst>
                <a:ext uri="{FF2B5EF4-FFF2-40B4-BE49-F238E27FC236}">
                  <a16:creationId xmlns:a16="http://schemas.microsoft.com/office/drawing/2014/main" id="{21BEABB3-0252-369B-48B4-24EDCB80C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" y="1936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31" name="Rectangle 120">
              <a:extLst>
                <a:ext uri="{FF2B5EF4-FFF2-40B4-BE49-F238E27FC236}">
                  <a16:creationId xmlns:a16="http://schemas.microsoft.com/office/drawing/2014/main" id="{AB3A6A25-0B60-01A2-52FF-B79F39ED5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" y="2191"/>
              <a:ext cx="10" cy="1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32" name="Rectangle 121">
              <a:extLst>
                <a:ext uri="{FF2B5EF4-FFF2-40B4-BE49-F238E27FC236}">
                  <a16:creationId xmlns:a16="http://schemas.microsoft.com/office/drawing/2014/main" id="{ED505542-2BE5-3D84-836E-06EC24423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" y="2445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33" name="Rectangle 122">
              <a:extLst>
                <a:ext uri="{FF2B5EF4-FFF2-40B4-BE49-F238E27FC236}">
                  <a16:creationId xmlns:a16="http://schemas.microsoft.com/office/drawing/2014/main" id="{6F530D5A-1706-642B-D5C3-0C8CADA698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0" y="2623"/>
              <a:ext cx="127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34" name="Rectangle 123">
              <a:extLst>
                <a:ext uri="{FF2B5EF4-FFF2-40B4-BE49-F238E27FC236}">
                  <a16:creationId xmlns:a16="http://schemas.microsoft.com/office/drawing/2014/main" id="{4FEFBEC6-BDDD-1868-D126-CFE908E90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5" y="2623"/>
              <a:ext cx="121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35" name="Rectangle 124">
              <a:extLst>
                <a:ext uri="{FF2B5EF4-FFF2-40B4-BE49-F238E27FC236}">
                  <a16:creationId xmlns:a16="http://schemas.microsoft.com/office/drawing/2014/main" id="{945F8812-9B0E-02FA-F3C2-6E6D9F219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0" y="2368"/>
              <a:ext cx="121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36" name="Rectangle 125">
              <a:extLst>
                <a:ext uri="{FF2B5EF4-FFF2-40B4-BE49-F238E27FC236}">
                  <a16:creationId xmlns:a16="http://schemas.microsoft.com/office/drawing/2014/main" id="{06DD5980-91DC-3D3B-1A06-F52B31EBB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" y="2700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37" name="Rectangle 126">
              <a:extLst>
                <a:ext uri="{FF2B5EF4-FFF2-40B4-BE49-F238E27FC236}">
                  <a16:creationId xmlns:a16="http://schemas.microsoft.com/office/drawing/2014/main" id="{8EB11228-255B-ADEF-AFB3-03C7549A3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" y="2955"/>
              <a:ext cx="10" cy="112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38" name="Rectangle 127">
              <a:extLst>
                <a:ext uri="{FF2B5EF4-FFF2-40B4-BE49-F238E27FC236}">
                  <a16:creationId xmlns:a16="http://schemas.microsoft.com/office/drawing/2014/main" id="{B78D5E37-ED58-8631-575C-8705D3306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0" y="2879"/>
              <a:ext cx="127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39" name="Rectangle 128">
              <a:extLst>
                <a:ext uri="{FF2B5EF4-FFF2-40B4-BE49-F238E27FC236}">
                  <a16:creationId xmlns:a16="http://schemas.microsoft.com/office/drawing/2014/main" id="{ED002FFA-2D6E-BCC9-A832-9EB686259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5" y="2879"/>
              <a:ext cx="121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40" name="Rectangle 129">
              <a:extLst>
                <a:ext uri="{FF2B5EF4-FFF2-40B4-BE49-F238E27FC236}">
                  <a16:creationId xmlns:a16="http://schemas.microsoft.com/office/drawing/2014/main" id="{55088981-8EF3-4560-C32E-DC16AE318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68"/>
              <a:ext cx="127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41" name="Rectangle 130">
              <a:extLst>
                <a:ext uri="{FF2B5EF4-FFF2-40B4-BE49-F238E27FC236}">
                  <a16:creationId xmlns:a16="http://schemas.microsoft.com/office/drawing/2014/main" id="{B2E0103A-B47E-A336-2D1F-5D746A3A9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5" y="2036"/>
              <a:ext cx="8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42" name="Rectangle 131">
              <a:extLst>
                <a:ext uri="{FF2B5EF4-FFF2-40B4-BE49-F238E27FC236}">
                  <a16:creationId xmlns:a16="http://schemas.microsoft.com/office/drawing/2014/main" id="{927CBC0A-481D-4BCB-008D-10608B7EB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6" y="2036"/>
              <a:ext cx="11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43" name="Rectangle 132">
              <a:extLst>
                <a:ext uri="{FF2B5EF4-FFF2-40B4-BE49-F238E27FC236}">
                  <a16:creationId xmlns:a16="http://schemas.microsoft.com/office/drawing/2014/main" id="{A104365B-9AAF-122D-87F4-7676DAA0F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" y="2036"/>
              <a:ext cx="10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744" name="Rectangle 133">
              <a:extLst>
                <a:ext uri="{FF2B5EF4-FFF2-40B4-BE49-F238E27FC236}">
                  <a16:creationId xmlns:a16="http://schemas.microsoft.com/office/drawing/2014/main" id="{88F935F5-481F-91AD-A5B4-18739F5A7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" y="2036"/>
              <a:ext cx="10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22" name="Rectangle 134">
              <a:extLst>
                <a:ext uri="{FF2B5EF4-FFF2-40B4-BE49-F238E27FC236}">
                  <a16:creationId xmlns:a16="http://schemas.microsoft.com/office/drawing/2014/main" id="{1CA49F84-329C-BEB1-0545-4E75D0110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5" y="1777"/>
              <a:ext cx="85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FF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omic Sans MS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23" name="Rectangle 135">
              <a:extLst>
                <a:ext uri="{FF2B5EF4-FFF2-40B4-BE49-F238E27FC236}">
                  <a16:creationId xmlns:a16="http://schemas.microsoft.com/office/drawing/2014/main" id="{EE88F728-8EC9-1DC3-0C36-0F8E12CA2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" y="1777"/>
              <a:ext cx="108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FF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omic Sans MS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24" name="Rectangle 136">
              <a:extLst>
                <a:ext uri="{FF2B5EF4-FFF2-40B4-BE49-F238E27FC236}">
                  <a16:creationId xmlns:a16="http://schemas.microsoft.com/office/drawing/2014/main" id="{D365CADB-A082-977B-EE5E-4DFD9FDBC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6" y="1777"/>
              <a:ext cx="112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FF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omic Sans MS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63748" name="Rectangle 137">
              <a:extLst>
                <a:ext uri="{FF2B5EF4-FFF2-40B4-BE49-F238E27FC236}">
                  <a16:creationId xmlns:a16="http://schemas.microsoft.com/office/drawing/2014/main" id="{858C26C8-3DEE-A6A9-B51C-13E12B6F3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0" y="2115"/>
              <a:ext cx="127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49" name="Rectangle 138">
              <a:extLst>
                <a:ext uri="{FF2B5EF4-FFF2-40B4-BE49-F238E27FC236}">
                  <a16:creationId xmlns:a16="http://schemas.microsoft.com/office/drawing/2014/main" id="{3A6BD9B1-9F2D-A004-442E-FBDD827EA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5" y="2115"/>
              <a:ext cx="121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50" name="Rectangle 139">
              <a:extLst>
                <a:ext uri="{FF2B5EF4-FFF2-40B4-BE49-F238E27FC236}">
                  <a16:creationId xmlns:a16="http://schemas.microsoft.com/office/drawing/2014/main" id="{867DC86A-7DC4-4B14-7376-0BF716103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" y="1936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63497" name="Freeform 140">
            <a:extLst>
              <a:ext uri="{FF2B5EF4-FFF2-40B4-BE49-F238E27FC236}">
                <a16:creationId xmlns:a16="http://schemas.microsoft.com/office/drawing/2014/main" id="{9B32D9BB-BC72-193C-E44F-168ABB50D852}"/>
              </a:ext>
            </a:extLst>
          </p:cNvPr>
          <p:cNvSpPr>
            <a:spLocks/>
          </p:cNvSpPr>
          <p:nvPr/>
        </p:nvSpPr>
        <p:spPr bwMode="auto">
          <a:xfrm>
            <a:off x="8897939" y="3394075"/>
            <a:ext cx="185737" cy="1588"/>
          </a:xfrm>
          <a:custGeom>
            <a:avLst/>
            <a:gdLst>
              <a:gd name="T0" fmla="*/ 0 w 127"/>
              <a:gd name="T1" fmla="*/ 0 h 1588"/>
              <a:gd name="T2" fmla="*/ 2147483646 w 127"/>
              <a:gd name="T3" fmla="*/ 0 h 1588"/>
              <a:gd name="T4" fmla="*/ 0 w 127"/>
              <a:gd name="T5" fmla="*/ 0 h 1588"/>
              <a:gd name="T6" fmla="*/ 0 60000 65536"/>
              <a:gd name="T7" fmla="*/ 0 60000 65536"/>
              <a:gd name="T8" fmla="*/ 0 60000 65536"/>
              <a:gd name="T9" fmla="*/ 0 w 127"/>
              <a:gd name="T10" fmla="*/ 0 h 1588"/>
              <a:gd name="T11" fmla="*/ 127 w 127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7" h="1588">
                <a:moveTo>
                  <a:pt x="0" y="0"/>
                </a:moveTo>
                <a:lnTo>
                  <a:pt x="127" y="0"/>
                </a:lnTo>
                <a:lnTo>
                  <a:pt x="0" y="0"/>
                </a:lnTo>
                <a:close/>
              </a:path>
            </a:pathLst>
          </a:custGeom>
          <a:solidFill>
            <a:srgbClr val="0092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3498" name="Freeform 141">
            <a:extLst>
              <a:ext uri="{FF2B5EF4-FFF2-40B4-BE49-F238E27FC236}">
                <a16:creationId xmlns:a16="http://schemas.microsoft.com/office/drawing/2014/main" id="{4122E445-EBC9-3E11-1524-660F8789AF37}"/>
              </a:ext>
            </a:extLst>
          </p:cNvPr>
          <p:cNvSpPr>
            <a:spLocks/>
          </p:cNvSpPr>
          <p:nvPr/>
        </p:nvSpPr>
        <p:spPr bwMode="auto">
          <a:xfrm>
            <a:off x="8664575" y="3819525"/>
            <a:ext cx="185738" cy="1588"/>
          </a:xfrm>
          <a:custGeom>
            <a:avLst/>
            <a:gdLst>
              <a:gd name="T0" fmla="*/ 0 w 127"/>
              <a:gd name="T1" fmla="*/ 0 h 1588"/>
              <a:gd name="T2" fmla="*/ 2147483646 w 127"/>
              <a:gd name="T3" fmla="*/ 0 h 1588"/>
              <a:gd name="T4" fmla="*/ 0 w 127"/>
              <a:gd name="T5" fmla="*/ 0 h 1588"/>
              <a:gd name="T6" fmla="*/ 0 60000 65536"/>
              <a:gd name="T7" fmla="*/ 0 60000 65536"/>
              <a:gd name="T8" fmla="*/ 0 60000 65536"/>
              <a:gd name="T9" fmla="*/ 0 w 127"/>
              <a:gd name="T10" fmla="*/ 0 h 1588"/>
              <a:gd name="T11" fmla="*/ 127 w 127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7" h="1588">
                <a:moveTo>
                  <a:pt x="0" y="0"/>
                </a:moveTo>
                <a:lnTo>
                  <a:pt x="127" y="0"/>
                </a:lnTo>
                <a:lnTo>
                  <a:pt x="0" y="0"/>
                </a:lnTo>
                <a:close/>
              </a:path>
            </a:pathLst>
          </a:custGeom>
          <a:solidFill>
            <a:srgbClr val="0092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7" name="Group 142">
            <a:extLst>
              <a:ext uri="{FF2B5EF4-FFF2-40B4-BE49-F238E27FC236}">
                <a16:creationId xmlns:a16="http://schemas.microsoft.com/office/drawing/2014/main" id="{6C9B2B67-5D71-2B25-6102-216BFF997C5D}"/>
              </a:ext>
            </a:extLst>
          </p:cNvPr>
          <p:cNvGrpSpPr>
            <a:grpSpLocks/>
          </p:cNvGrpSpPr>
          <p:nvPr/>
        </p:nvGrpSpPr>
        <p:grpSpPr bwMode="auto">
          <a:xfrm>
            <a:off x="8196261" y="2827339"/>
            <a:ext cx="1470152" cy="2332037"/>
            <a:chOff x="4553" y="1781"/>
            <a:chExt cx="857" cy="1469"/>
          </a:xfrm>
        </p:grpSpPr>
        <p:sp>
          <p:nvSpPr>
            <p:cNvPr id="25" name="Rectangle 143">
              <a:extLst>
                <a:ext uri="{FF2B5EF4-FFF2-40B4-BE49-F238E27FC236}">
                  <a16:creationId xmlns:a16="http://schemas.microsoft.com/office/drawing/2014/main" id="{7EEE8C05-457C-D96A-8929-C0AC80FC1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" y="2032"/>
              <a:ext cx="86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FF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omic Sans MS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63668" name="Rectangle 144">
              <a:extLst>
                <a:ext uri="{FF2B5EF4-FFF2-40B4-BE49-F238E27FC236}">
                  <a16:creationId xmlns:a16="http://schemas.microsoft.com/office/drawing/2014/main" id="{87F4736F-C65C-FC5C-F5B4-C05A24006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" y="2290"/>
              <a:ext cx="10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69" name="Rectangle 145">
              <a:extLst>
                <a:ext uri="{FF2B5EF4-FFF2-40B4-BE49-F238E27FC236}">
                  <a16:creationId xmlns:a16="http://schemas.microsoft.com/office/drawing/2014/main" id="{0AC59362-0F1E-616D-EE47-EA5251327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" y="2545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70" name="Rectangle 146">
              <a:extLst>
                <a:ext uri="{FF2B5EF4-FFF2-40B4-BE49-F238E27FC236}">
                  <a16:creationId xmlns:a16="http://schemas.microsoft.com/office/drawing/2014/main" id="{7FF62817-3090-B8EF-FB31-D0D83CDC1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9" y="2545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71" name="Rectangle 147">
              <a:extLst>
                <a:ext uri="{FF2B5EF4-FFF2-40B4-BE49-F238E27FC236}">
                  <a16:creationId xmlns:a16="http://schemas.microsoft.com/office/drawing/2014/main" id="{CE6F1346-1B8F-A5D6-B99F-AB93303A5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4" y="2545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72" name="Rectangle 148">
              <a:extLst>
                <a:ext uri="{FF2B5EF4-FFF2-40B4-BE49-F238E27FC236}">
                  <a16:creationId xmlns:a16="http://schemas.microsoft.com/office/drawing/2014/main" id="{0345FE91-5F7A-1FB5-0CD4-FEE06E4C6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" y="2545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73" name="Rectangle 149">
              <a:extLst>
                <a:ext uri="{FF2B5EF4-FFF2-40B4-BE49-F238E27FC236}">
                  <a16:creationId xmlns:a16="http://schemas.microsoft.com/office/drawing/2014/main" id="{3399B912-DEB5-DACE-D248-12C8AD9CB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2" y="2290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74" name="Rectangle 150">
              <a:extLst>
                <a:ext uri="{FF2B5EF4-FFF2-40B4-BE49-F238E27FC236}">
                  <a16:creationId xmlns:a16="http://schemas.microsoft.com/office/drawing/2014/main" id="{E851C264-0A85-6048-515C-DE620E8D8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" y="2800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75" name="Rectangle 151">
              <a:extLst>
                <a:ext uri="{FF2B5EF4-FFF2-40B4-BE49-F238E27FC236}">
                  <a16:creationId xmlns:a16="http://schemas.microsoft.com/office/drawing/2014/main" id="{BC07F91E-6202-F794-FC9E-938255BCD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" y="3054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76" name="Rectangle 152">
              <a:extLst>
                <a:ext uri="{FF2B5EF4-FFF2-40B4-BE49-F238E27FC236}">
                  <a16:creationId xmlns:a16="http://schemas.microsoft.com/office/drawing/2014/main" id="{ACDCF2FF-0D43-4977-CA88-B3A73BA78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3" y="3054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77" name="Rectangle 153">
              <a:extLst>
                <a:ext uri="{FF2B5EF4-FFF2-40B4-BE49-F238E27FC236}">
                  <a16:creationId xmlns:a16="http://schemas.microsoft.com/office/drawing/2014/main" id="{8B0A56D1-6044-B380-A80B-84223B36A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9" y="3114"/>
              <a:ext cx="6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78" name="Rectangle 154">
              <a:extLst>
                <a:ext uri="{FF2B5EF4-FFF2-40B4-BE49-F238E27FC236}">
                  <a16:creationId xmlns:a16="http://schemas.microsoft.com/office/drawing/2014/main" id="{CBA74D63-1460-29B7-8D20-C539015E7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" y="3054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79" name="Rectangle 155">
              <a:extLst>
                <a:ext uri="{FF2B5EF4-FFF2-40B4-BE49-F238E27FC236}">
                  <a16:creationId xmlns:a16="http://schemas.microsoft.com/office/drawing/2014/main" id="{B76BD65B-564D-258D-D9C2-CE8CF8E16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1" y="3054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80" name="Rectangle 156">
              <a:extLst>
                <a:ext uri="{FF2B5EF4-FFF2-40B4-BE49-F238E27FC236}">
                  <a16:creationId xmlns:a16="http://schemas.microsoft.com/office/drawing/2014/main" id="{11285EDF-77F6-9860-690B-01CB55567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9" y="2800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81" name="Rectangle 157">
              <a:extLst>
                <a:ext uri="{FF2B5EF4-FFF2-40B4-BE49-F238E27FC236}">
                  <a16:creationId xmlns:a16="http://schemas.microsoft.com/office/drawing/2014/main" id="{363D8F12-28CD-036B-3E97-E789A7E3B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4" y="2800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82" name="Rectangle 158">
              <a:extLst>
                <a:ext uri="{FF2B5EF4-FFF2-40B4-BE49-F238E27FC236}">
                  <a16:creationId xmlns:a16="http://schemas.microsoft.com/office/drawing/2014/main" id="{0D081A5E-742C-7FFE-E452-8D002B11D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" y="2800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83" name="Rectangle 159">
              <a:extLst>
                <a:ext uri="{FF2B5EF4-FFF2-40B4-BE49-F238E27FC236}">
                  <a16:creationId xmlns:a16="http://schemas.microsoft.com/office/drawing/2014/main" id="{D72CB25A-C6E4-DAB0-187C-AEEEA5A24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3" y="2290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84" name="Rectangle 160">
              <a:extLst>
                <a:ext uri="{FF2B5EF4-FFF2-40B4-BE49-F238E27FC236}">
                  <a16:creationId xmlns:a16="http://schemas.microsoft.com/office/drawing/2014/main" id="{1351C328-2880-5338-7A09-B39BBAB31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8" y="2290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85" name="Rectangle 161">
              <a:extLst>
                <a:ext uri="{FF2B5EF4-FFF2-40B4-BE49-F238E27FC236}">
                  <a16:creationId xmlns:a16="http://schemas.microsoft.com/office/drawing/2014/main" id="{4990DBB0-130A-3004-E21C-E9EF37985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7" y="1781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86" name="Rectangle 162">
              <a:extLst>
                <a:ext uri="{FF2B5EF4-FFF2-40B4-BE49-F238E27FC236}">
                  <a16:creationId xmlns:a16="http://schemas.microsoft.com/office/drawing/2014/main" id="{21C037FA-AD2E-45B3-1998-DE5BA78EC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4" y="1781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87" name="Rectangle 163">
              <a:extLst>
                <a:ext uri="{FF2B5EF4-FFF2-40B4-BE49-F238E27FC236}">
                  <a16:creationId xmlns:a16="http://schemas.microsoft.com/office/drawing/2014/main" id="{03257D16-52AA-CE45-8185-AF7164B0B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9" y="1842"/>
              <a:ext cx="6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88" name="Rectangle 164">
              <a:extLst>
                <a:ext uri="{FF2B5EF4-FFF2-40B4-BE49-F238E27FC236}">
                  <a16:creationId xmlns:a16="http://schemas.microsoft.com/office/drawing/2014/main" id="{F20954A7-9BDA-E86B-1CBC-FFBCB3892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" y="1781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89" name="Rectangle 165">
              <a:extLst>
                <a:ext uri="{FF2B5EF4-FFF2-40B4-BE49-F238E27FC236}">
                  <a16:creationId xmlns:a16="http://schemas.microsoft.com/office/drawing/2014/main" id="{DA5D5932-4D23-5DDA-EB83-20E3DE086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1" y="1781"/>
              <a:ext cx="10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29" name="Rectangle 166">
              <a:extLst>
                <a:ext uri="{FF2B5EF4-FFF2-40B4-BE49-F238E27FC236}">
                  <a16:creationId xmlns:a16="http://schemas.microsoft.com/office/drawing/2014/main" id="{DFD4AD05-1A2D-E67D-E787-024919C92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9" y="2032"/>
              <a:ext cx="113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FF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omic Sans MS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63691" name="Rectangle 167">
              <a:extLst>
                <a:ext uri="{FF2B5EF4-FFF2-40B4-BE49-F238E27FC236}">
                  <a16:creationId xmlns:a16="http://schemas.microsoft.com/office/drawing/2014/main" id="{FFE4A25A-DFD4-F5B1-57B5-AB89A1542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5" y="2191"/>
              <a:ext cx="10" cy="1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92" name="Rectangle 168">
              <a:extLst>
                <a:ext uri="{FF2B5EF4-FFF2-40B4-BE49-F238E27FC236}">
                  <a16:creationId xmlns:a16="http://schemas.microsoft.com/office/drawing/2014/main" id="{D66200ED-E2D2-6C93-8B1D-F78C5AE2D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5" y="2445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93" name="Rectangle 169">
              <a:extLst>
                <a:ext uri="{FF2B5EF4-FFF2-40B4-BE49-F238E27FC236}">
                  <a16:creationId xmlns:a16="http://schemas.microsoft.com/office/drawing/2014/main" id="{588614F5-9259-AFF3-98A8-298D7BF34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2" y="2623"/>
              <a:ext cx="127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94" name="Rectangle 170">
              <a:extLst>
                <a:ext uri="{FF2B5EF4-FFF2-40B4-BE49-F238E27FC236}">
                  <a16:creationId xmlns:a16="http://schemas.microsoft.com/office/drawing/2014/main" id="{DC1D91ED-E852-2190-88D5-4E36A7EC8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7" y="2623"/>
              <a:ext cx="121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95" name="Rectangle 171">
              <a:extLst>
                <a:ext uri="{FF2B5EF4-FFF2-40B4-BE49-F238E27FC236}">
                  <a16:creationId xmlns:a16="http://schemas.microsoft.com/office/drawing/2014/main" id="{33E2124D-1E23-617F-FF6D-8DD5DEE7A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2" y="2368"/>
              <a:ext cx="121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96" name="Rectangle 172">
              <a:extLst>
                <a:ext uri="{FF2B5EF4-FFF2-40B4-BE49-F238E27FC236}">
                  <a16:creationId xmlns:a16="http://schemas.microsoft.com/office/drawing/2014/main" id="{A1811494-20EB-A469-B916-8BFFE24D0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5" y="2700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97" name="Rectangle 173">
              <a:extLst>
                <a:ext uri="{FF2B5EF4-FFF2-40B4-BE49-F238E27FC236}">
                  <a16:creationId xmlns:a16="http://schemas.microsoft.com/office/drawing/2014/main" id="{554E380F-A2DF-EDA1-3C39-9ECF34C89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5" y="2955"/>
              <a:ext cx="10" cy="112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98" name="Rectangle 174">
              <a:extLst>
                <a:ext uri="{FF2B5EF4-FFF2-40B4-BE49-F238E27FC236}">
                  <a16:creationId xmlns:a16="http://schemas.microsoft.com/office/drawing/2014/main" id="{7A431158-E244-823F-B021-11A1C5F50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2" y="2879"/>
              <a:ext cx="127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99" name="Rectangle 175">
              <a:extLst>
                <a:ext uri="{FF2B5EF4-FFF2-40B4-BE49-F238E27FC236}">
                  <a16:creationId xmlns:a16="http://schemas.microsoft.com/office/drawing/2014/main" id="{477D9CF9-6283-92F2-1138-7162EE69F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7" y="2879"/>
              <a:ext cx="121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00" name="Rectangle 176">
              <a:extLst>
                <a:ext uri="{FF2B5EF4-FFF2-40B4-BE49-F238E27FC236}">
                  <a16:creationId xmlns:a16="http://schemas.microsoft.com/office/drawing/2014/main" id="{6BCA64CD-1BD5-4D37-1B4D-57F79DA0E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1" y="2368"/>
              <a:ext cx="127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01" name="Rectangle 177">
              <a:extLst>
                <a:ext uri="{FF2B5EF4-FFF2-40B4-BE49-F238E27FC236}">
                  <a16:creationId xmlns:a16="http://schemas.microsoft.com/office/drawing/2014/main" id="{ACC258BB-9029-61E1-F1B2-47EEEAEF3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5" y="1936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02" name="Rectangle 178">
              <a:extLst>
                <a:ext uri="{FF2B5EF4-FFF2-40B4-BE49-F238E27FC236}">
                  <a16:creationId xmlns:a16="http://schemas.microsoft.com/office/drawing/2014/main" id="{6324B2B8-0ABE-2638-5D64-7CE31452F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2" y="2134"/>
              <a:ext cx="127" cy="9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rgbClr val="FF33CC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703" name="Rectangle 179">
              <a:extLst>
                <a:ext uri="{FF2B5EF4-FFF2-40B4-BE49-F238E27FC236}">
                  <a16:creationId xmlns:a16="http://schemas.microsoft.com/office/drawing/2014/main" id="{7EE74192-13C9-B364-A3A1-08A293315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2" y="2095"/>
              <a:ext cx="127" cy="10"/>
            </a:xfrm>
            <a:prstGeom prst="rect">
              <a:avLst/>
            </a:prstGeom>
            <a:solidFill>
              <a:srgbClr val="009240"/>
            </a:solidFill>
            <a:ln w="9525">
              <a:solidFill>
                <a:srgbClr val="FF33CC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63500" name="Freeform 180">
            <a:extLst>
              <a:ext uri="{FF2B5EF4-FFF2-40B4-BE49-F238E27FC236}">
                <a16:creationId xmlns:a16="http://schemas.microsoft.com/office/drawing/2014/main" id="{D553F102-5476-A90A-2ED9-E94767E95070}"/>
              </a:ext>
            </a:extLst>
          </p:cNvPr>
          <p:cNvSpPr>
            <a:spLocks/>
          </p:cNvSpPr>
          <p:nvPr/>
        </p:nvSpPr>
        <p:spPr bwMode="auto">
          <a:xfrm>
            <a:off x="4848225" y="4660900"/>
            <a:ext cx="185738" cy="1588"/>
          </a:xfrm>
          <a:custGeom>
            <a:avLst/>
            <a:gdLst>
              <a:gd name="T0" fmla="*/ 2147483646 w 127"/>
              <a:gd name="T1" fmla="*/ 0 h 1588"/>
              <a:gd name="T2" fmla="*/ 0 w 127"/>
              <a:gd name="T3" fmla="*/ 0 h 1588"/>
              <a:gd name="T4" fmla="*/ 2147483646 w 127"/>
              <a:gd name="T5" fmla="*/ 0 h 1588"/>
              <a:gd name="T6" fmla="*/ 0 60000 65536"/>
              <a:gd name="T7" fmla="*/ 0 60000 65536"/>
              <a:gd name="T8" fmla="*/ 0 60000 65536"/>
              <a:gd name="T9" fmla="*/ 0 w 127"/>
              <a:gd name="T10" fmla="*/ 0 h 1588"/>
              <a:gd name="T11" fmla="*/ 127 w 127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7" h="1588">
                <a:moveTo>
                  <a:pt x="127" y="0"/>
                </a:moveTo>
                <a:lnTo>
                  <a:pt x="0" y="0"/>
                </a:lnTo>
                <a:lnTo>
                  <a:pt x="127" y="0"/>
                </a:lnTo>
                <a:close/>
              </a:path>
            </a:pathLst>
          </a:custGeom>
          <a:solidFill>
            <a:srgbClr val="009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3501" name="Freeform 181">
            <a:extLst>
              <a:ext uri="{FF2B5EF4-FFF2-40B4-BE49-F238E27FC236}">
                <a16:creationId xmlns:a16="http://schemas.microsoft.com/office/drawing/2014/main" id="{FB1BBF1C-3A74-333C-1A0E-198780AD0546}"/>
              </a:ext>
            </a:extLst>
          </p:cNvPr>
          <p:cNvSpPr>
            <a:spLocks/>
          </p:cNvSpPr>
          <p:nvPr/>
        </p:nvSpPr>
        <p:spPr bwMode="auto">
          <a:xfrm>
            <a:off x="5211764" y="4660900"/>
            <a:ext cx="180975" cy="1588"/>
          </a:xfrm>
          <a:custGeom>
            <a:avLst/>
            <a:gdLst>
              <a:gd name="T0" fmla="*/ 0 w 123"/>
              <a:gd name="T1" fmla="*/ 0 h 1588"/>
              <a:gd name="T2" fmla="*/ 2147483646 w 123"/>
              <a:gd name="T3" fmla="*/ 0 h 1588"/>
              <a:gd name="T4" fmla="*/ 0 w 123"/>
              <a:gd name="T5" fmla="*/ 0 h 1588"/>
              <a:gd name="T6" fmla="*/ 0 60000 65536"/>
              <a:gd name="T7" fmla="*/ 0 60000 65536"/>
              <a:gd name="T8" fmla="*/ 0 60000 65536"/>
              <a:gd name="T9" fmla="*/ 0 w 123"/>
              <a:gd name="T10" fmla="*/ 0 h 1588"/>
              <a:gd name="T11" fmla="*/ 123 w 123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" h="1588">
                <a:moveTo>
                  <a:pt x="0" y="0"/>
                </a:moveTo>
                <a:lnTo>
                  <a:pt x="12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9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8" name="Group 182">
            <a:extLst>
              <a:ext uri="{FF2B5EF4-FFF2-40B4-BE49-F238E27FC236}">
                <a16:creationId xmlns:a16="http://schemas.microsoft.com/office/drawing/2014/main" id="{122E0F03-5288-39E6-DDF7-F0A1FE4A3AEB}"/>
              </a:ext>
            </a:extLst>
          </p:cNvPr>
          <p:cNvGrpSpPr>
            <a:grpSpLocks/>
          </p:cNvGrpSpPr>
          <p:nvPr/>
        </p:nvGrpSpPr>
        <p:grpSpPr bwMode="auto">
          <a:xfrm>
            <a:off x="4743452" y="2827339"/>
            <a:ext cx="1468687" cy="2332037"/>
            <a:chOff x="2197" y="1781"/>
            <a:chExt cx="858" cy="1469"/>
          </a:xfrm>
        </p:grpSpPr>
        <p:sp>
          <p:nvSpPr>
            <p:cNvPr id="63620" name="Rectangle 183">
              <a:extLst>
                <a:ext uri="{FF2B5EF4-FFF2-40B4-BE49-F238E27FC236}">
                  <a16:creationId xmlns:a16="http://schemas.microsoft.com/office/drawing/2014/main" id="{3EBA5851-5D94-15EE-7365-FEBC4B1BEA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2036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21" name="Rectangle 184">
              <a:extLst>
                <a:ext uri="{FF2B5EF4-FFF2-40B4-BE49-F238E27FC236}">
                  <a16:creationId xmlns:a16="http://schemas.microsoft.com/office/drawing/2014/main" id="{62F3ECCE-51F1-A780-C757-0A4B17219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3" y="2036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22" name="Rectangle 185">
              <a:extLst>
                <a:ext uri="{FF2B5EF4-FFF2-40B4-BE49-F238E27FC236}">
                  <a16:creationId xmlns:a16="http://schemas.microsoft.com/office/drawing/2014/main" id="{B3859618-B1F9-D622-C727-3FFAC19AB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2036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23" name="Rectangle 186">
              <a:extLst>
                <a:ext uri="{FF2B5EF4-FFF2-40B4-BE49-F238E27FC236}">
                  <a16:creationId xmlns:a16="http://schemas.microsoft.com/office/drawing/2014/main" id="{A7A028B2-DC62-6B64-ACA7-B2BFF9E6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8" y="2036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24" name="Rectangle 187">
              <a:extLst>
                <a:ext uri="{FF2B5EF4-FFF2-40B4-BE49-F238E27FC236}">
                  <a16:creationId xmlns:a16="http://schemas.microsoft.com/office/drawing/2014/main" id="{12ED92AD-C760-812C-9837-C04209E3B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1781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25" name="Rectangle 188">
              <a:extLst>
                <a:ext uri="{FF2B5EF4-FFF2-40B4-BE49-F238E27FC236}">
                  <a16:creationId xmlns:a16="http://schemas.microsoft.com/office/drawing/2014/main" id="{B27FC82D-1129-132D-C3D8-A1D4397E7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1781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26" name="Rectangle 189">
              <a:extLst>
                <a:ext uri="{FF2B5EF4-FFF2-40B4-BE49-F238E27FC236}">
                  <a16:creationId xmlns:a16="http://schemas.microsoft.com/office/drawing/2014/main" id="{9609F12D-5C2C-7891-A69C-571422DD0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3" y="1781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27" name="Rectangle 190">
              <a:extLst>
                <a:ext uri="{FF2B5EF4-FFF2-40B4-BE49-F238E27FC236}">
                  <a16:creationId xmlns:a16="http://schemas.microsoft.com/office/drawing/2014/main" id="{3BE0192E-8926-A510-D50C-A793BCCA7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6" y="2115"/>
              <a:ext cx="127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28" name="Rectangle 191">
              <a:extLst>
                <a:ext uri="{FF2B5EF4-FFF2-40B4-BE49-F238E27FC236}">
                  <a16:creationId xmlns:a16="http://schemas.microsoft.com/office/drawing/2014/main" id="{1C760AD4-9E60-B0A8-9FE6-18B12CD7C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1" y="2115"/>
              <a:ext cx="123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29" name="Rectangle 192">
              <a:extLst>
                <a:ext uri="{FF2B5EF4-FFF2-40B4-BE49-F238E27FC236}">
                  <a16:creationId xmlns:a16="http://schemas.microsoft.com/office/drawing/2014/main" id="{CAF955EA-E4B0-FFC1-08BE-0E427D851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1" y="1936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30" name="Rectangle 193">
              <a:extLst>
                <a:ext uri="{FF2B5EF4-FFF2-40B4-BE49-F238E27FC236}">
                  <a16:creationId xmlns:a16="http://schemas.microsoft.com/office/drawing/2014/main" id="{DE36CE7D-FE50-C114-0EE2-A256D59CD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2036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31" name="Rectangle 194">
              <a:extLst>
                <a:ext uri="{FF2B5EF4-FFF2-40B4-BE49-F238E27FC236}">
                  <a16:creationId xmlns:a16="http://schemas.microsoft.com/office/drawing/2014/main" id="{D4FF9DCC-F0AC-C810-C9E8-D41E4A201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3" y="2036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32" name="Rectangle 195">
              <a:extLst>
                <a:ext uri="{FF2B5EF4-FFF2-40B4-BE49-F238E27FC236}">
                  <a16:creationId xmlns:a16="http://schemas.microsoft.com/office/drawing/2014/main" id="{034DAF9B-FE9A-E7C0-AEBB-08B28D9970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2036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33" name="Rectangle 196">
              <a:extLst>
                <a:ext uri="{FF2B5EF4-FFF2-40B4-BE49-F238E27FC236}">
                  <a16:creationId xmlns:a16="http://schemas.microsoft.com/office/drawing/2014/main" id="{76BE0022-69F5-FFA6-070D-001733E65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8" y="2036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29893" name="Rectangle 197">
              <a:extLst>
                <a:ext uri="{FF2B5EF4-FFF2-40B4-BE49-F238E27FC236}">
                  <a16:creationId xmlns:a16="http://schemas.microsoft.com/office/drawing/2014/main" id="{6A0A72AF-C611-FB7C-5543-3CEB588EE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1781"/>
              <a:ext cx="86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FF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omic Sans MS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29894" name="Rectangle 198">
              <a:extLst>
                <a:ext uri="{FF2B5EF4-FFF2-40B4-BE49-F238E27FC236}">
                  <a16:creationId xmlns:a16="http://schemas.microsoft.com/office/drawing/2014/main" id="{98353191-F7B8-4FCB-B131-4227735CB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1781"/>
              <a:ext cx="11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FF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omic Sans MS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29895" name="Rectangle 199">
              <a:extLst>
                <a:ext uri="{FF2B5EF4-FFF2-40B4-BE49-F238E27FC236}">
                  <a16:creationId xmlns:a16="http://schemas.microsoft.com/office/drawing/2014/main" id="{14B915BD-FF2B-F620-6059-547332FCE1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3" y="1781"/>
              <a:ext cx="113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FF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omic Sans MS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63637" name="Rectangle 200">
              <a:extLst>
                <a:ext uri="{FF2B5EF4-FFF2-40B4-BE49-F238E27FC236}">
                  <a16:creationId xmlns:a16="http://schemas.microsoft.com/office/drawing/2014/main" id="{01BA8AFB-4317-91A8-7F8B-5563EAA39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2290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38" name="Rectangle 201">
              <a:extLst>
                <a:ext uri="{FF2B5EF4-FFF2-40B4-BE49-F238E27FC236}">
                  <a16:creationId xmlns:a16="http://schemas.microsoft.com/office/drawing/2014/main" id="{CE046EC8-A48E-DE7E-124D-ECFE9E3E4F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2541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0093D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39" name="Rectangle 202">
              <a:extLst>
                <a:ext uri="{FF2B5EF4-FFF2-40B4-BE49-F238E27FC236}">
                  <a16:creationId xmlns:a16="http://schemas.microsoft.com/office/drawing/2014/main" id="{9000E4F9-C8BE-7E69-993C-742B60AF3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8" y="2290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40" name="Rectangle 203">
              <a:extLst>
                <a:ext uri="{FF2B5EF4-FFF2-40B4-BE49-F238E27FC236}">
                  <a16:creationId xmlns:a16="http://schemas.microsoft.com/office/drawing/2014/main" id="{251E4635-F731-592D-35C6-1403DC38F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2800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41" name="Rectangle 204">
              <a:extLst>
                <a:ext uri="{FF2B5EF4-FFF2-40B4-BE49-F238E27FC236}">
                  <a16:creationId xmlns:a16="http://schemas.microsoft.com/office/drawing/2014/main" id="{49F11366-1D77-D7E7-8C53-DD5621D3D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3054"/>
              <a:ext cx="8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42" name="Rectangle 205">
              <a:extLst>
                <a:ext uri="{FF2B5EF4-FFF2-40B4-BE49-F238E27FC236}">
                  <a16:creationId xmlns:a16="http://schemas.microsoft.com/office/drawing/2014/main" id="{95661A83-7F4A-BC4D-EACF-0AA826F1F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054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43" name="Rectangle 206">
              <a:extLst>
                <a:ext uri="{FF2B5EF4-FFF2-40B4-BE49-F238E27FC236}">
                  <a16:creationId xmlns:a16="http://schemas.microsoft.com/office/drawing/2014/main" id="{CACE811C-6B61-AEC4-4A6D-ADB6FE8E9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3" y="3114"/>
              <a:ext cx="6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44" name="Rectangle 207">
              <a:extLst>
                <a:ext uri="{FF2B5EF4-FFF2-40B4-BE49-F238E27FC236}">
                  <a16:creationId xmlns:a16="http://schemas.microsoft.com/office/drawing/2014/main" id="{7EDCAD71-6BDC-6176-B0D0-5383B3AD4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0" y="3054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45" name="Rectangle 208">
              <a:extLst>
                <a:ext uri="{FF2B5EF4-FFF2-40B4-BE49-F238E27FC236}">
                  <a16:creationId xmlns:a16="http://schemas.microsoft.com/office/drawing/2014/main" id="{A1621A6E-7779-2BBC-A963-4FA3CE6F9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5" y="3054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46" name="Rectangle 209">
              <a:extLst>
                <a:ext uri="{FF2B5EF4-FFF2-40B4-BE49-F238E27FC236}">
                  <a16:creationId xmlns:a16="http://schemas.microsoft.com/office/drawing/2014/main" id="{49A538E7-A1A2-86AA-A2D4-FE505B51A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3" y="2800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47" name="Rectangle 210">
              <a:extLst>
                <a:ext uri="{FF2B5EF4-FFF2-40B4-BE49-F238E27FC236}">
                  <a16:creationId xmlns:a16="http://schemas.microsoft.com/office/drawing/2014/main" id="{2E3C8F0D-51B9-722D-8000-C9C96760B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2800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48" name="Rectangle 211">
              <a:extLst>
                <a:ext uri="{FF2B5EF4-FFF2-40B4-BE49-F238E27FC236}">
                  <a16:creationId xmlns:a16="http://schemas.microsoft.com/office/drawing/2014/main" id="{A5CDC887-FF38-D876-81C8-E9F6D6393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8" y="2800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49" name="Rectangle 212">
              <a:extLst>
                <a:ext uri="{FF2B5EF4-FFF2-40B4-BE49-F238E27FC236}">
                  <a16:creationId xmlns:a16="http://schemas.microsoft.com/office/drawing/2014/main" id="{C6732FD0-622F-36CC-B567-4C701B0CC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" y="2290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50" name="Rectangle 213">
              <a:extLst>
                <a:ext uri="{FF2B5EF4-FFF2-40B4-BE49-F238E27FC236}">
                  <a16:creationId xmlns:a16="http://schemas.microsoft.com/office/drawing/2014/main" id="{D7A1C217-E6EB-7CFB-0687-B34383146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2290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51" name="Rectangle 214">
              <a:extLst>
                <a:ext uri="{FF2B5EF4-FFF2-40B4-BE49-F238E27FC236}">
                  <a16:creationId xmlns:a16="http://schemas.microsoft.com/office/drawing/2014/main" id="{F779F03D-C51D-EA05-B2AE-A42C6534A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" y="2541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0093D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52" name="Rectangle 215">
              <a:extLst>
                <a:ext uri="{FF2B5EF4-FFF2-40B4-BE49-F238E27FC236}">
                  <a16:creationId xmlns:a16="http://schemas.microsoft.com/office/drawing/2014/main" id="{89089370-4021-3ACC-1B58-2895CFB58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" y="2541"/>
              <a:ext cx="11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0093D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53" name="Rectangle 216">
              <a:extLst>
                <a:ext uri="{FF2B5EF4-FFF2-40B4-BE49-F238E27FC236}">
                  <a16:creationId xmlns:a16="http://schemas.microsoft.com/office/drawing/2014/main" id="{6366DF2B-4735-1F84-B939-0E1192DE7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8" y="2541"/>
              <a:ext cx="1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0093D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54" name="Rectangle 217">
              <a:extLst>
                <a:ext uri="{FF2B5EF4-FFF2-40B4-BE49-F238E27FC236}">
                  <a16:creationId xmlns:a16="http://schemas.microsoft.com/office/drawing/2014/main" id="{B2435253-EB77-9A59-A813-7394A916C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6" y="2115"/>
              <a:ext cx="127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55" name="Rectangle 218">
              <a:extLst>
                <a:ext uri="{FF2B5EF4-FFF2-40B4-BE49-F238E27FC236}">
                  <a16:creationId xmlns:a16="http://schemas.microsoft.com/office/drawing/2014/main" id="{5B1E7019-B49A-13FE-D201-0E7AADF8C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1" y="2115"/>
              <a:ext cx="123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56" name="Rectangle 219">
              <a:extLst>
                <a:ext uri="{FF2B5EF4-FFF2-40B4-BE49-F238E27FC236}">
                  <a16:creationId xmlns:a16="http://schemas.microsoft.com/office/drawing/2014/main" id="{95AE083E-E46E-7D69-31AF-7E5E87B07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1" y="1936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57" name="Rectangle 220">
              <a:extLst>
                <a:ext uri="{FF2B5EF4-FFF2-40B4-BE49-F238E27FC236}">
                  <a16:creationId xmlns:a16="http://schemas.microsoft.com/office/drawing/2014/main" id="{873BA5FE-BBC4-CA5E-64BE-BDA9BCF1E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1" y="2191"/>
              <a:ext cx="10" cy="1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58" name="Rectangle 221">
              <a:extLst>
                <a:ext uri="{FF2B5EF4-FFF2-40B4-BE49-F238E27FC236}">
                  <a16:creationId xmlns:a16="http://schemas.microsoft.com/office/drawing/2014/main" id="{E1B98BCA-71F3-D918-B4F7-A8823BDD8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1" y="2445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59" name="Rectangle 222">
              <a:extLst>
                <a:ext uri="{FF2B5EF4-FFF2-40B4-BE49-F238E27FC236}">
                  <a16:creationId xmlns:a16="http://schemas.microsoft.com/office/drawing/2014/main" id="{F4A6B9CB-49D5-4987-4503-6A6039A20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6" y="2368"/>
              <a:ext cx="123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60" name="Rectangle 223">
              <a:extLst>
                <a:ext uri="{FF2B5EF4-FFF2-40B4-BE49-F238E27FC236}">
                  <a16:creationId xmlns:a16="http://schemas.microsoft.com/office/drawing/2014/main" id="{19D436E2-02F6-A2F6-C06B-A37BE8084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1" y="2700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61" name="Rectangle 224">
              <a:extLst>
                <a:ext uri="{FF2B5EF4-FFF2-40B4-BE49-F238E27FC236}">
                  <a16:creationId xmlns:a16="http://schemas.microsoft.com/office/drawing/2014/main" id="{A495F10E-D6E0-32CF-3A8C-DC7F4125A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1" y="2955"/>
              <a:ext cx="10" cy="112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62" name="Rectangle 225">
              <a:extLst>
                <a:ext uri="{FF2B5EF4-FFF2-40B4-BE49-F238E27FC236}">
                  <a16:creationId xmlns:a16="http://schemas.microsoft.com/office/drawing/2014/main" id="{F40694D2-3D78-849F-2CD6-1E857043B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6" y="2879"/>
              <a:ext cx="127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63" name="Rectangle 226">
              <a:extLst>
                <a:ext uri="{FF2B5EF4-FFF2-40B4-BE49-F238E27FC236}">
                  <a16:creationId xmlns:a16="http://schemas.microsoft.com/office/drawing/2014/main" id="{9BE946E9-2900-5DF1-9ED6-C4F71C644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1" y="2879"/>
              <a:ext cx="123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64" name="Rectangle 227">
              <a:extLst>
                <a:ext uri="{FF2B5EF4-FFF2-40B4-BE49-F238E27FC236}">
                  <a16:creationId xmlns:a16="http://schemas.microsoft.com/office/drawing/2014/main" id="{760BC12D-4B44-F3A8-63BF-57AAB6B7E0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7" y="2368"/>
              <a:ext cx="127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65" name="Rectangle 228">
              <a:extLst>
                <a:ext uri="{FF2B5EF4-FFF2-40B4-BE49-F238E27FC236}">
                  <a16:creationId xmlns:a16="http://schemas.microsoft.com/office/drawing/2014/main" id="{5968B82A-5226-89CE-5E92-3E673A4629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7" y="2623"/>
              <a:ext cx="127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66" name="Rectangle 229">
              <a:extLst>
                <a:ext uri="{FF2B5EF4-FFF2-40B4-BE49-F238E27FC236}">
                  <a16:creationId xmlns:a16="http://schemas.microsoft.com/office/drawing/2014/main" id="{26746721-AA58-244B-98F7-7803D249E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6" y="2623"/>
              <a:ext cx="123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63503" name="Freeform 230">
            <a:extLst>
              <a:ext uri="{FF2B5EF4-FFF2-40B4-BE49-F238E27FC236}">
                <a16:creationId xmlns:a16="http://schemas.microsoft.com/office/drawing/2014/main" id="{897AB13D-C271-57E0-395F-7AA2B1B40FF7}"/>
              </a:ext>
            </a:extLst>
          </p:cNvPr>
          <p:cNvSpPr>
            <a:spLocks/>
          </p:cNvSpPr>
          <p:nvPr/>
        </p:nvSpPr>
        <p:spPr bwMode="auto">
          <a:xfrm>
            <a:off x="6938964" y="3849689"/>
            <a:ext cx="179387" cy="1587"/>
          </a:xfrm>
          <a:custGeom>
            <a:avLst/>
            <a:gdLst>
              <a:gd name="T0" fmla="*/ 0 w 123"/>
              <a:gd name="T1" fmla="*/ 0 h 1587"/>
              <a:gd name="T2" fmla="*/ 2147483646 w 123"/>
              <a:gd name="T3" fmla="*/ 0 h 1587"/>
              <a:gd name="T4" fmla="*/ 0 w 123"/>
              <a:gd name="T5" fmla="*/ 0 h 1587"/>
              <a:gd name="T6" fmla="*/ 0 60000 65536"/>
              <a:gd name="T7" fmla="*/ 0 60000 65536"/>
              <a:gd name="T8" fmla="*/ 0 60000 65536"/>
              <a:gd name="T9" fmla="*/ 0 w 123"/>
              <a:gd name="T10" fmla="*/ 0 h 1587"/>
              <a:gd name="T11" fmla="*/ 123 w 123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" h="1587">
                <a:moveTo>
                  <a:pt x="0" y="0"/>
                </a:moveTo>
                <a:lnTo>
                  <a:pt x="12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9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3504" name="Freeform 231">
            <a:extLst>
              <a:ext uri="{FF2B5EF4-FFF2-40B4-BE49-F238E27FC236}">
                <a16:creationId xmlns:a16="http://schemas.microsoft.com/office/drawing/2014/main" id="{7CF29A6C-1837-7532-089B-795524AF03D9}"/>
              </a:ext>
            </a:extLst>
          </p:cNvPr>
          <p:cNvSpPr>
            <a:spLocks/>
          </p:cNvSpPr>
          <p:nvPr/>
        </p:nvSpPr>
        <p:spPr bwMode="auto">
          <a:xfrm>
            <a:off x="6573838" y="3849689"/>
            <a:ext cx="182562" cy="1587"/>
          </a:xfrm>
          <a:custGeom>
            <a:avLst/>
            <a:gdLst>
              <a:gd name="T0" fmla="*/ 2147483646 w 125"/>
              <a:gd name="T1" fmla="*/ 0 h 1587"/>
              <a:gd name="T2" fmla="*/ 0 w 125"/>
              <a:gd name="T3" fmla="*/ 0 h 1587"/>
              <a:gd name="T4" fmla="*/ 2147483646 w 125"/>
              <a:gd name="T5" fmla="*/ 0 h 1587"/>
              <a:gd name="T6" fmla="*/ 0 60000 65536"/>
              <a:gd name="T7" fmla="*/ 0 60000 65536"/>
              <a:gd name="T8" fmla="*/ 0 60000 65536"/>
              <a:gd name="T9" fmla="*/ 0 w 125"/>
              <a:gd name="T10" fmla="*/ 0 h 1587"/>
              <a:gd name="T11" fmla="*/ 125 w 125"/>
              <a:gd name="T12" fmla="*/ 1587 h 15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5" h="1587">
                <a:moveTo>
                  <a:pt x="125" y="0"/>
                </a:moveTo>
                <a:lnTo>
                  <a:pt x="0" y="0"/>
                </a:lnTo>
                <a:lnTo>
                  <a:pt x="125" y="0"/>
                </a:lnTo>
                <a:close/>
              </a:path>
            </a:pathLst>
          </a:custGeom>
          <a:solidFill>
            <a:srgbClr val="009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9" name="Group 232">
            <a:extLst>
              <a:ext uri="{FF2B5EF4-FFF2-40B4-BE49-F238E27FC236}">
                <a16:creationId xmlns:a16="http://schemas.microsoft.com/office/drawing/2014/main" id="{C9A08599-735B-923B-2037-D7E77767B511}"/>
              </a:ext>
            </a:extLst>
          </p:cNvPr>
          <p:cNvGrpSpPr>
            <a:grpSpLocks/>
          </p:cNvGrpSpPr>
          <p:nvPr/>
        </p:nvGrpSpPr>
        <p:grpSpPr bwMode="auto">
          <a:xfrm>
            <a:off x="6469065" y="2827339"/>
            <a:ext cx="1551223" cy="2332037"/>
            <a:chOff x="3375" y="1781"/>
            <a:chExt cx="851" cy="1469"/>
          </a:xfrm>
        </p:grpSpPr>
        <p:sp>
          <p:nvSpPr>
            <p:cNvPr id="63583" name="Rectangle 233">
              <a:extLst>
                <a:ext uri="{FF2B5EF4-FFF2-40B4-BE49-F238E27FC236}">
                  <a16:creationId xmlns:a16="http://schemas.microsoft.com/office/drawing/2014/main" id="{DF631238-209E-5587-C0CA-D107B1D53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" y="2032"/>
              <a:ext cx="8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0093D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29930" name="Rectangle 234">
              <a:extLst>
                <a:ext uri="{FF2B5EF4-FFF2-40B4-BE49-F238E27FC236}">
                  <a16:creationId xmlns:a16="http://schemas.microsoft.com/office/drawing/2014/main" id="{8FC65CF2-BF02-03AD-BFAA-DC4C021B5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" y="1781"/>
              <a:ext cx="81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FF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omic Sans MS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29931" name="Rectangle 235">
              <a:extLst>
                <a:ext uri="{FF2B5EF4-FFF2-40B4-BE49-F238E27FC236}">
                  <a16:creationId xmlns:a16="http://schemas.microsoft.com/office/drawing/2014/main" id="{831E4D1D-45E3-AD9C-2D1B-48F1ADFBF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81"/>
              <a:ext cx="103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FF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omic Sans MS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29932" name="Rectangle 236">
              <a:extLst>
                <a:ext uri="{FF2B5EF4-FFF2-40B4-BE49-F238E27FC236}">
                  <a16:creationId xmlns:a16="http://schemas.microsoft.com/office/drawing/2014/main" id="{68B5C210-D125-D395-E2B4-6FBDC4F10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0" y="1781"/>
              <a:ext cx="106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FF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omic Sans MS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63587" name="Rectangle 237">
              <a:extLst>
                <a:ext uri="{FF2B5EF4-FFF2-40B4-BE49-F238E27FC236}">
                  <a16:creationId xmlns:a16="http://schemas.microsoft.com/office/drawing/2014/main" id="{B508AA05-24B9-5FC2-707A-6A8ACC78DF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" y="2290"/>
              <a:ext cx="8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88" name="Rectangle 238">
              <a:extLst>
                <a:ext uri="{FF2B5EF4-FFF2-40B4-BE49-F238E27FC236}">
                  <a16:creationId xmlns:a16="http://schemas.microsoft.com/office/drawing/2014/main" id="{63BEE78E-FE28-A9D2-5A09-E610AFA57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" y="2545"/>
              <a:ext cx="10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89" name="Rectangle 239">
              <a:extLst>
                <a:ext uri="{FF2B5EF4-FFF2-40B4-BE49-F238E27FC236}">
                  <a16:creationId xmlns:a16="http://schemas.microsoft.com/office/drawing/2014/main" id="{97E04B20-EBE2-6601-4EBF-43FCA9B06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1" y="2545"/>
              <a:ext cx="10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90" name="Rectangle 240">
              <a:extLst>
                <a:ext uri="{FF2B5EF4-FFF2-40B4-BE49-F238E27FC236}">
                  <a16:creationId xmlns:a16="http://schemas.microsoft.com/office/drawing/2014/main" id="{D021BA6D-1778-6B3D-03BD-814F8DECA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6" y="2545"/>
              <a:ext cx="10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91" name="Rectangle 241">
              <a:extLst>
                <a:ext uri="{FF2B5EF4-FFF2-40B4-BE49-F238E27FC236}">
                  <a16:creationId xmlns:a16="http://schemas.microsoft.com/office/drawing/2014/main" id="{4B286658-E108-042F-FD15-5E7C2C8F4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4" y="2545"/>
              <a:ext cx="10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92" name="Rectangle 242">
              <a:extLst>
                <a:ext uri="{FF2B5EF4-FFF2-40B4-BE49-F238E27FC236}">
                  <a16:creationId xmlns:a16="http://schemas.microsoft.com/office/drawing/2014/main" id="{E382C5EF-0BBF-CAFB-A9F0-A9AC58415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4" y="2290"/>
              <a:ext cx="10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93" name="Rectangle 243">
              <a:extLst>
                <a:ext uri="{FF2B5EF4-FFF2-40B4-BE49-F238E27FC236}">
                  <a16:creationId xmlns:a16="http://schemas.microsoft.com/office/drawing/2014/main" id="{51E036BC-7AE2-4F6A-478F-FCF1E6EA3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" y="2800"/>
              <a:ext cx="8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94" name="Rectangle 244">
              <a:extLst>
                <a:ext uri="{FF2B5EF4-FFF2-40B4-BE49-F238E27FC236}">
                  <a16:creationId xmlns:a16="http://schemas.microsoft.com/office/drawing/2014/main" id="{557947B2-6588-A135-12E9-7B3731FF7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" y="3054"/>
              <a:ext cx="8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95" name="Rectangle 245">
              <a:extLst>
                <a:ext uri="{FF2B5EF4-FFF2-40B4-BE49-F238E27FC236}">
                  <a16:creationId xmlns:a16="http://schemas.microsoft.com/office/drawing/2014/main" id="{AA519E42-74D4-D5B2-E2A2-2E72BB4D6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3054"/>
              <a:ext cx="10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96" name="Rectangle 246">
              <a:extLst>
                <a:ext uri="{FF2B5EF4-FFF2-40B4-BE49-F238E27FC236}">
                  <a16:creationId xmlns:a16="http://schemas.microsoft.com/office/drawing/2014/main" id="{0D482D56-48CD-5DBF-45EE-5C4C296DC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0" y="3114"/>
              <a:ext cx="60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97" name="Rectangle 247">
              <a:extLst>
                <a:ext uri="{FF2B5EF4-FFF2-40B4-BE49-F238E27FC236}">
                  <a16:creationId xmlns:a16="http://schemas.microsoft.com/office/drawing/2014/main" id="{A738E5A3-F85D-59AE-9BA8-78C3DFAB3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8" y="3054"/>
              <a:ext cx="10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98" name="Rectangle 248">
              <a:extLst>
                <a:ext uri="{FF2B5EF4-FFF2-40B4-BE49-F238E27FC236}">
                  <a16:creationId xmlns:a16="http://schemas.microsoft.com/office/drawing/2014/main" id="{156C3A25-7F13-FD6A-2458-1AD1687DF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3" y="3054"/>
              <a:ext cx="10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99" name="Rectangle 249">
              <a:extLst>
                <a:ext uri="{FF2B5EF4-FFF2-40B4-BE49-F238E27FC236}">
                  <a16:creationId xmlns:a16="http://schemas.microsoft.com/office/drawing/2014/main" id="{6A269B61-BF0C-345E-D5A0-4C54A390F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1" y="2800"/>
              <a:ext cx="10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00" name="Rectangle 250">
              <a:extLst>
                <a:ext uri="{FF2B5EF4-FFF2-40B4-BE49-F238E27FC236}">
                  <a16:creationId xmlns:a16="http://schemas.microsoft.com/office/drawing/2014/main" id="{2DE992D3-C0A7-2E2B-D561-BD11C74F4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6" y="2800"/>
              <a:ext cx="10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01" name="Rectangle 251">
              <a:extLst>
                <a:ext uri="{FF2B5EF4-FFF2-40B4-BE49-F238E27FC236}">
                  <a16:creationId xmlns:a16="http://schemas.microsoft.com/office/drawing/2014/main" id="{D8A68BE5-0886-B8B9-3BF5-2624CE794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4" y="2800"/>
              <a:ext cx="10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02" name="Rectangle 252">
              <a:extLst>
                <a:ext uri="{FF2B5EF4-FFF2-40B4-BE49-F238E27FC236}">
                  <a16:creationId xmlns:a16="http://schemas.microsoft.com/office/drawing/2014/main" id="{DDA2BD25-9868-40C3-952F-B1047E841E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2290"/>
              <a:ext cx="10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03" name="Rectangle 253">
              <a:extLst>
                <a:ext uri="{FF2B5EF4-FFF2-40B4-BE49-F238E27FC236}">
                  <a16:creationId xmlns:a16="http://schemas.microsoft.com/office/drawing/2014/main" id="{7C24BCDD-8F2C-E871-3836-645693A94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0" y="2290"/>
              <a:ext cx="10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04" name="Rectangle 254">
              <a:extLst>
                <a:ext uri="{FF2B5EF4-FFF2-40B4-BE49-F238E27FC236}">
                  <a16:creationId xmlns:a16="http://schemas.microsoft.com/office/drawing/2014/main" id="{D7ADC063-C66F-D03F-7656-C16F6FBF2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4" y="2032"/>
              <a:ext cx="10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0093D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05" name="Rectangle 255">
              <a:extLst>
                <a:ext uri="{FF2B5EF4-FFF2-40B4-BE49-F238E27FC236}">
                  <a16:creationId xmlns:a16="http://schemas.microsoft.com/office/drawing/2014/main" id="{FE0483D4-E9C8-0196-FED0-709F90E6F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2032"/>
              <a:ext cx="10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0093D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06" name="Rectangle 256">
              <a:extLst>
                <a:ext uri="{FF2B5EF4-FFF2-40B4-BE49-F238E27FC236}">
                  <a16:creationId xmlns:a16="http://schemas.microsoft.com/office/drawing/2014/main" id="{1F8B7C59-5989-A311-02E0-2A1FC46FE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0" y="2032"/>
              <a:ext cx="10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900" b="0" i="0" u="none" strike="noStrike" kern="1200" cap="none" spc="0" normalizeH="0" baseline="0" noProof="0">
                  <a:ln>
                    <a:noFill/>
                  </a:ln>
                  <a:solidFill>
                    <a:srgbClr val="0093D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607" name="Rectangle 257">
              <a:extLst>
                <a:ext uri="{FF2B5EF4-FFF2-40B4-BE49-F238E27FC236}">
                  <a16:creationId xmlns:a16="http://schemas.microsoft.com/office/drawing/2014/main" id="{96AC8E39-0781-6DFC-DAC0-468232890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" y="1936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08" name="Rectangle 258">
              <a:extLst>
                <a:ext uri="{FF2B5EF4-FFF2-40B4-BE49-F238E27FC236}">
                  <a16:creationId xmlns:a16="http://schemas.microsoft.com/office/drawing/2014/main" id="{115B729D-3918-D576-A9C3-63CD839E0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" y="2191"/>
              <a:ext cx="10" cy="1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09" name="Rectangle 259">
              <a:extLst>
                <a:ext uri="{FF2B5EF4-FFF2-40B4-BE49-F238E27FC236}">
                  <a16:creationId xmlns:a16="http://schemas.microsoft.com/office/drawing/2014/main" id="{7B98525B-500A-D011-2D3B-A9630BCB4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" y="2445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10" name="Rectangle 260">
              <a:extLst>
                <a:ext uri="{FF2B5EF4-FFF2-40B4-BE49-F238E27FC236}">
                  <a16:creationId xmlns:a16="http://schemas.microsoft.com/office/drawing/2014/main" id="{8F5D1EF1-1001-85FD-4CA7-B5BFDE9E5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4" y="2623"/>
              <a:ext cx="127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11" name="Rectangle 261">
              <a:extLst>
                <a:ext uri="{FF2B5EF4-FFF2-40B4-BE49-F238E27FC236}">
                  <a16:creationId xmlns:a16="http://schemas.microsoft.com/office/drawing/2014/main" id="{B347DF38-50A5-CAD4-6CD3-F9ADC8AF1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" y="2623"/>
              <a:ext cx="121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12" name="Rectangle 262">
              <a:extLst>
                <a:ext uri="{FF2B5EF4-FFF2-40B4-BE49-F238E27FC236}">
                  <a16:creationId xmlns:a16="http://schemas.microsoft.com/office/drawing/2014/main" id="{C35A5AD1-2ED9-C38D-3B7C-CD37FF8C5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4" y="2368"/>
              <a:ext cx="123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13" name="Rectangle 263">
              <a:extLst>
                <a:ext uri="{FF2B5EF4-FFF2-40B4-BE49-F238E27FC236}">
                  <a16:creationId xmlns:a16="http://schemas.microsoft.com/office/drawing/2014/main" id="{188CCD98-E11A-DEA0-BD6C-AF1FE0C55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" y="2700"/>
              <a:ext cx="10" cy="111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14" name="Rectangle 264">
              <a:extLst>
                <a:ext uri="{FF2B5EF4-FFF2-40B4-BE49-F238E27FC236}">
                  <a16:creationId xmlns:a16="http://schemas.microsoft.com/office/drawing/2014/main" id="{C6B3B99B-6D2B-1A7D-519F-687A5D3F2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" y="2955"/>
              <a:ext cx="10" cy="112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15" name="Rectangle 265">
              <a:extLst>
                <a:ext uri="{FF2B5EF4-FFF2-40B4-BE49-F238E27FC236}">
                  <a16:creationId xmlns:a16="http://schemas.microsoft.com/office/drawing/2014/main" id="{DB3F30A2-E990-351D-BF57-44A4353ED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4" y="2879"/>
              <a:ext cx="127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16" name="Rectangle 266">
              <a:extLst>
                <a:ext uri="{FF2B5EF4-FFF2-40B4-BE49-F238E27FC236}">
                  <a16:creationId xmlns:a16="http://schemas.microsoft.com/office/drawing/2014/main" id="{00FCC04C-5E34-EC0C-7C66-8772C6ACF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" y="2879"/>
              <a:ext cx="121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17" name="Rectangle 267">
              <a:extLst>
                <a:ext uri="{FF2B5EF4-FFF2-40B4-BE49-F238E27FC236}">
                  <a16:creationId xmlns:a16="http://schemas.microsoft.com/office/drawing/2014/main" id="{4927CA6D-0158-FF96-5B39-810328DC4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5" y="2368"/>
              <a:ext cx="125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18" name="Rectangle 268">
              <a:extLst>
                <a:ext uri="{FF2B5EF4-FFF2-40B4-BE49-F238E27FC236}">
                  <a16:creationId xmlns:a16="http://schemas.microsoft.com/office/drawing/2014/main" id="{9C6C45D3-4DB7-E528-93C4-BF5BC366E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4" y="2115"/>
              <a:ext cx="123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619" name="Rectangle 269">
              <a:extLst>
                <a:ext uri="{FF2B5EF4-FFF2-40B4-BE49-F238E27FC236}">
                  <a16:creationId xmlns:a16="http://schemas.microsoft.com/office/drawing/2014/main" id="{75D7C9A1-C470-FB29-D203-5700FAB42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5" y="2115"/>
              <a:ext cx="125" cy="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0" name="Group 270">
            <a:extLst>
              <a:ext uri="{FF2B5EF4-FFF2-40B4-BE49-F238E27FC236}">
                <a16:creationId xmlns:a16="http://schemas.microsoft.com/office/drawing/2014/main" id="{0BB969D6-576C-51C2-80E5-39323697DC44}"/>
              </a:ext>
            </a:extLst>
          </p:cNvPr>
          <p:cNvGrpSpPr>
            <a:grpSpLocks/>
          </p:cNvGrpSpPr>
          <p:nvPr/>
        </p:nvGrpSpPr>
        <p:grpSpPr bwMode="auto">
          <a:xfrm>
            <a:off x="3249613" y="5300663"/>
            <a:ext cx="1040423" cy="246062"/>
            <a:chOff x="1178" y="3339"/>
            <a:chExt cx="710" cy="155"/>
          </a:xfrm>
        </p:grpSpPr>
        <p:sp>
          <p:nvSpPr>
            <p:cNvPr id="63581" name="Rectangle 271">
              <a:extLst>
                <a:ext uri="{FF2B5EF4-FFF2-40B4-BE49-F238E27FC236}">
                  <a16:creationId xmlns:a16="http://schemas.microsoft.com/office/drawing/2014/main" id="{D95427F1-210E-C962-F94C-A417F4F28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8" y="3339"/>
              <a:ext cx="10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</a:t>
              </a:r>
              <a:endPara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82" name="Rectangle 272">
              <a:extLst>
                <a:ext uri="{FF2B5EF4-FFF2-40B4-BE49-F238E27FC236}">
                  <a16:creationId xmlns:a16="http://schemas.microsoft.com/office/drawing/2014/main" id="{C73798F5-77CC-AABF-33B6-87754874C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3339"/>
              <a:ext cx="61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-Glucosio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11" name="Group 273">
            <a:extLst>
              <a:ext uri="{FF2B5EF4-FFF2-40B4-BE49-F238E27FC236}">
                <a16:creationId xmlns:a16="http://schemas.microsoft.com/office/drawing/2014/main" id="{BB16D0DD-662B-E00F-2BCB-A38873E94B10}"/>
              </a:ext>
            </a:extLst>
          </p:cNvPr>
          <p:cNvGrpSpPr>
            <a:grpSpLocks/>
          </p:cNvGrpSpPr>
          <p:nvPr/>
        </p:nvGrpSpPr>
        <p:grpSpPr bwMode="auto">
          <a:xfrm>
            <a:off x="5006972" y="5300663"/>
            <a:ext cx="1247721" cy="246062"/>
            <a:chOff x="2377" y="3339"/>
            <a:chExt cx="850" cy="155"/>
          </a:xfrm>
        </p:grpSpPr>
        <p:sp>
          <p:nvSpPr>
            <p:cNvPr id="63579" name="Rectangle 274">
              <a:extLst>
                <a:ext uri="{FF2B5EF4-FFF2-40B4-BE49-F238E27FC236}">
                  <a16:creationId xmlns:a16="http://schemas.microsoft.com/office/drawing/2014/main" id="{0353B02D-363D-F956-862C-B6D6C3E39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7" y="3339"/>
              <a:ext cx="10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</a:t>
              </a:r>
              <a:endPara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80" name="Rectangle 275">
              <a:extLst>
                <a:ext uri="{FF2B5EF4-FFF2-40B4-BE49-F238E27FC236}">
                  <a16:creationId xmlns:a16="http://schemas.microsoft.com/office/drawing/2014/main" id="{58D83145-14E3-F479-8D17-38ABCE49E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9" y="3339"/>
              <a:ext cx="75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-Galattosio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12" name="Group 276">
            <a:extLst>
              <a:ext uri="{FF2B5EF4-FFF2-40B4-BE49-F238E27FC236}">
                <a16:creationId xmlns:a16="http://schemas.microsoft.com/office/drawing/2014/main" id="{EED2479C-A799-B077-535B-0870E27DC738}"/>
              </a:ext>
            </a:extLst>
          </p:cNvPr>
          <p:cNvGrpSpPr>
            <a:grpSpLocks/>
          </p:cNvGrpSpPr>
          <p:nvPr/>
        </p:nvGrpSpPr>
        <p:grpSpPr bwMode="auto">
          <a:xfrm>
            <a:off x="6715122" y="5300663"/>
            <a:ext cx="1141978" cy="246062"/>
            <a:chOff x="3542" y="3339"/>
            <a:chExt cx="780" cy="155"/>
          </a:xfrm>
        </p:grpSpPr>
        <p:sp>
          <p:nvSpPr>
            <p:cNvPr id="63577" name="Rectangle 277">
              <a:extLst>
                <a:ext uri="{FF2B5EF4-FFF2-40B4-BE49-F238E27FC236}">
                  <a16:creationId xmlns:a16="http://schemas.microsoft.com/office/drawing/2014/main" id="{675C4392-98B5-E350-C7D2-8F2D783CB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2" y="3339"/>
              <a:ext cx="10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</a:t>
              </a:r>
              <a:endPara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78" name="Rectangle 278">
              <a:extLst>
                <a:ext uri="{FF2B5EF4-FFF2-40B4-BE49-F238E27FC236}">
                  <a16:creationId xmlns:a16="http://schemas.microsoft.com/office/drawing/2014/main" id="{641D7E29-6FF4-F959-1DE1-50CFD3D1B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4" y="3339"/>
              <a:ext cx="68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-Mannosio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13" name="Group 279">
            <a:extLst>
              <a:ext uri="{FF2B5EF4-FFF2-40B4-BE49-F238E27FC236}">
                <a16:creationId xmlns:a16="http://schemas.microsoft.com/office/drawing/2014/main" id="{13431CDC-23E4-676F-60BD-7EAD39B7089A}"/>
              </a:ext>
            </a:extLst>
          </p:cNvPr>
          <p:cNvGrpSpPr>
            <a:grpSpLocks/>
          </p:cNvGrpSpPr>
          <p:nvPr/>
        </p:nvGrpSpPr>
        <p:grpSpPr bwMode="auto">
          <a:xfrm>
            <a:off x="8420103" y="5300663"/>
            <a:ext cx="1155609" cy="246062"/>
            <a:chOff x="4706" y="3339"/>
            <a:chExt cx="788" cy="155"/>
          </a:xfrm>
        </p:grpSpPr>
        <p:sp>
          <p:nvSpPr>
            <p:cNvPr id="63575" name="Rectangle 280">
              <a:extLst>
                <a:ext uri="{FF2B5EF4-FFF2-40B4-BE49-F238E27FC236}">
                  <a16:creationId xmlns:a16="http://schemas.microsoft.com/office/drawing/2014/main" id="{228846FE-BBCA-A69A-941F-B33749B35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6" y="3339"/>
              <a:ext cx="10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</a:t>
              </a:r>
              <a:endPara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76" name="Rectangle 281">
              <a:extLst>
                <a:ext uri="{FF2B5EF4-FFF2-40B4-BE49-F238E27FC236}">
                  <a16:creationId xmlns:a16="http://schemas.microsoft.com/office/drawing/2014/main" id="{A48EE02D-EB4B-0B73-FB89-431E1AF26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8" y="3339"/>
              <a:ext cx="69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-Fruttosio</a:t>
              </a:r>
              <a:endPara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sp>
        <p:nvSpPr>
          <p:cNvPr id="29978" name="Rectangle 282">
            <a:extLst>
              <a:ext uri="{FF2B5EF4-FFF2-40B4-BE49-F238E27FC236}">
                <a16:creationId xmlns:a16="http://schemas.microsoft.com/office/drawing/2014/main" id="{1DB50231-497C-37AE-E946-517FBA68C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6413" y="2852739"/>
            <a:ext cx="5370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esosi</a:t>
            </a:r>
          </a:p>
        </p:txBody>
      </p:sp>
      <p:sp>
        <p:nvSpPr>
          <p:cNvPr id="63511" name="AutoShape 283">
            <a:extLst>
              <a:ext uri="{FF2B5EF4-FFF2-40B4-BE49-F238E27FC236}">
                <a16:creationId xmlns:a16="http://schemas.microsoft.com/office/drawing/2014/main" id="{990A5C2B-29A5-BB5F-52CD-5DBAD1B16F0F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954214" y="5827713"/>
            <a:ext cx="6224587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4" name="Group 284">
            <a:extLst>
              <a:ext uri="{FF2B5EF4-FFF2-40B4-BE49-F238E27FC236}">
                <a16:creationId xmlns:a16="http://schemas.microsoft.com/office/drawing/2014/main" id="{244E8524-1AD9-C7B0-7126-9152A1E8380D}"/>
              </a:ext>
            </a:extLst>
          </p:cNvPr>
          <p:cNvGrpSpPr>
            <a:grpSpLocks/>
          </p:cNvGrpSpPr>
          <p:nvPr/>
        </p:nvGrpSpPr>
        <p:grpSpPr bwMode="auto">
          <a:xfrm>
            <a:off x="2238376" y="5805489"/>
            <a:ext cx="8245475" cy="554037"/>
            <a:chOff x="488" y="3657"/>
            <a:chExt cx="5626" cy="349"/>
          </a:xfrm>
        </p:grpSpPr>
        <p:sp>
          <p:nvSpPr>
            <p:cNvPr id="63573" name="Rectangle 285">
              <a:extLst>
                <a:ext uri="{FF2B5EF4-FFF2-40B4-BE49-F238E27FC236}">
                  <a16:creationId xmlns:a16="http://schemas.microsoft.com/office/drawing/2014/main" id="{F9035F5F-150A-8D81-66C0-F1C078D24F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" y="3657"/>
              <a:ext cx="54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epimeri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3574" name="Rectangle 286">
              <a:extLst>
                <a:ext uri="{FF2B5EF4-FFF2-40B4-BE49-F238E27FC236}">
                  <a16:creationId xmlns:a16="http://schemas.microsoft.com/office/drawing/2014/main" id="{2E3A5681-717D-6721-ED70-94D90DB05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3657"/>
              <a:ext cx="517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i 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= differiscono nella configurazione di un carbonio chirale  </a:t>
              </a:r>
              <a:endPara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15" name="Group 287">
            <a:extLst>
              <a:ext uri="{FF2B5EF4-FFF2-40B4-BE49-F238E27FC236}">
                <a16:creationId xmlns:a16="http://schemas.microsoft.com/office/drawing/2014/main" id="{44299563-B87E-C7FB-1D13-C1F2AEEF99B3}"/>
              </a:ext>
            </a:extLst>
          </p:cNvPr>
          <p:cNvGrpSpPr>
            <a:grpSpLocks/>
          </p:cNvGrpSpPr>
          <p:nvPr/>
        </p:nvGrpSpPr>
        <p:grpSpPr bwMode="auto">
          <a:xfrm>
            <a:off x="1970089" y="5843589"/>
            <a:ext cx="141287" cy="155575"/>
            <a:chOff x="304" y="3681"/>
            <a:chExt cx="97" cy="98"/>
          </a:xfrm>
        </p:grpSpPr>
        <p:sp>
          <p:nvSpPr>
            <p:cNvPr id="63519" name="Freeform 288">
              <a:extLst>
                <a:ext uri="{FF2B5EF4-FFF2-40B4-BE49-F238E27FC236}">
                  <a16:creationId xmlns:a16="http://schemas.microsoft.com/office/drawing/2014/main" id="{5BD8F11D-3107-E77E-0A37-6BDC65311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1"/>
              <a:ext cx="97" cy="98"/>
            </a:xfrm>
            <a:custGeom>
              <a:avLst/>
              <a:gdLst>
                <a:gd name="T0" fmla="*/ 48 w 97"/>
                <a:gd name="T1" fmla="*/ 0 h 98"/>
                <a:gd name="T2" fmla="*/ 57 w 97"/>
                <a:gd name="T3" fmla="*/ 2 h 98"/>
                <a:gd name="T4" fmla="*/ 67 w 97"/>
                <a:gd name="T5" fmla="*/ 4 h 98"/>
                <a:gd name="T6" fmla="*/ 76 w 97"/>
                <a:gd name="T7" fmla="*/ 7 h 98"/>
                <a:gd name="T8" fmla="*/ 82 w 97"/>
                <a:gd name="T9" fmla="*/ 13 h 98"/>
                <a:gd name="T10" fmla="*/ 90 w 97"/>
                <a:gd name="T11" fmla="*/ 21 h 98"/>
                <a:gd name="T12" fmla="*/ 94 w 97"/>
                <a:gd name="T13" fmla="*/ 31 h 98"/>
                <a:gd name="T14" fmla="*/ 97 w 97"/>
                <a:gd name="T15" fmla="*/ 38 h 98"/>
                <a:gd name="T16" fmla="*/ 97 w 97"/>
                <a:gd name="T17" fmla="*/ 50 h 98"/>
                <a:gd name="T18" fmla="*/ 97 w 97"/>
                <a:gd name="T19" fmla="*/ 60 h 98"/>
                <a:gd name="T20" fmla="*/ 94 w 97"/>
                <a:gd name="T21" fmla="*/ 69 h 98"/>
                <a:gd name="T22" fmla="*/ 90 w 97"/>
                <a:gd name="T23" fmla="*/ 77 h 98"/>
                <a:gd name="T24" fmla="*/ 82 w 97"/>
                <a:gd name="T25" fmla="*/ 85 h 98"/>
                <a:gd name="T26" fmla="*/ 76 w 97"/>
                <a:gd name="T27" fmla="*/ 90 h 98"/>
                <a:gd name="T28" fmla="*/ 67 w 97"/>
                <a:gd name="T29" fmla="*/ 94 h 98"/>
                <a:gd name="T30" fmla="*/ 57 w 97"/>
                <a:gd name="T31" fmla="*/ 98 h 98"/>
                <a:gd name="T32" fmla="*/ 48 w 97"/>
                <a:gd name="T33" fmla="*/ 98 h 98"/>
                <a:gd name="T34" fmla="*/ 38 w 97"/>
                <a:gd name="T35" fmla="*/ 98 h 98"/>
                <a:gd name="T36" fmla="*/ 28 w 97"/>
                <a:gd name="T37" fmla="*/ 94 h 98"/>
                <a:gd name="T38" fmla="*/ 21 w 97"/>
                <a:gd name="T39" fmla="*/ 90 h 98"/>
                <a:gd name="T40" fmla="*/ 13 w 97"/>
                <a:gd name="T41" fmla="*/ 85 h 98"/>
                <a:gd name="T42" fmla="*/ 7 w 97"/>
                <a:gd name="T43" fmla="*/ 77 h 98"/>
                <a:gd name="T44" fmla="*/ 3 w 97"/>
                <a:gd name="T45" fmla="*/ 69 h 98"/>
                <a:gd name="T46" fmla="*/ 0 w 97"/>
                <a:gd name="T47" fmla="*/ 60 h 98"/>
                <a:gd name="T48" fmla="*/ 0 w 97"/>
                <a:gd name="T49" fmla="*/ 50 h 98"/>
                <a:gd name="T50" fmla="*/ 0 w 97"/>
                <a:gd name="T51" fmla="*/ 38 h 98"/>
                <a:gd name="T52" fmla="*/ 3 w 97"/>
                <a:gd name="T53" fmla="*/ 31 h 98"/>
                <a:gd name="T54" fmla="*/ 7 w 97"/>
                <a:gd name="T55" fmla="*/ 21 h 98"/>
                <a:gd name="T56" fmla="*/ 13 w 97"/>
                <a:gd name="T57" fmla="*/ 13 h 98"/>
                <a:gd name="T58" fmla="*/ 21 w 97"/>
                <a:gd name="T59" fmla="*/ 7 h 98"/>
                <a:gd name="T60" fmla="*/ 28 w 97"/>
                <a:gd name="T61" fmla="*/ 4 h 98"/>
                <a:gd name="T62" fmla="*/ 38 w 97"/>
                <a:gd name="T63" fmla="*/ 2 h 98"/>
                <a:gd name="T64" fmla="*/ 48 w 97"/>
                <a:gd name="T65" fmla="*/ 0 h 9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7"/>
                <a:gd name="T100" fmla="*/ 0 h 98"/>
                <a:gd name="T101" fmla="*/ 97 w 97"/>
                <a:gd name="T102" fmla="*/ 98 h 9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7" h="98">
                  <a:moveTo>
                    <a:pt x="48" y="0"/>
                  </a:moveTo>
                  <a:lnTo>
                    <a:pt x="57" y="2"/>
                  </a:lnTo>
                  <a:lnTo>
                    <a:pt x="67" y="4"/>
                  </a:lnTo>
                  <a:lnTo>
                    <a:pt x="76" y="7"/>
                  </a:lnTo>
                  <a:lnTo>
                    <a:pt x="82" y="13"/>
                  </a:lnTo>
                  <a:lnTo>
                    <a:pt x="90" y="21"/>
                  </a:lnTo>
                  <a:lnTo>
                    <a:pt x="94" y="31"/>
                  </a:lnTo>
                  <a:lnTo>
                    <a:pt x="97" y="38"/>
                  </a:lnTo>
                  <a:lnTo>
                    <a:pt x="97" y="50"/>
                  </a:lnTo>
                  <a:lnTo>
                    <a:pt x="97" y="60"/>
                  </a:lnTo>
                  <a:lnTo>
                    <a:pt x="94" y="69"/>
                  </a:lnTo>
                  <a:lnTo>
                    <a:pt x="90" y="77"/>
                  </a:lnTo>
                  <a:lnTo>
                    <a:pt x="82" y="85"/>
                  </a:lnTo>
                  <a:lnTo>
                    <a:pt x="76" y="90"/>
                  </a:lnTo>
                  <a:lnTo>
                    <a:pt x="67" y="94"/>
                  </a:lnTo>
                  <a:lnTo>
                    <a:pt x="57" y="98"/>
                  </a:lnTo>
                  <a:lnTo>
                    <a:pt x="48" y="98"/>
                  </a:lnTo>
                  <a:lnTo>
                    <a:pt x="38" y="98"/>
                  </a:lnTo>
                  <a:lnTo>
                    <a:pt x="28" y="94"/>
                  </a:lnTo>
                  <a:lnTo>
                    <a:pt x="21" y="90"/>
                  </a:lnTo>
                  <a:lnTo>
                    <a:pt x="13" y="85"/>
                  </a:lnTo>
                  <a:lnTo>
                    <a:pt x="7" y="77"/>
                  </a:lnTo>
                  <a:lnTo>
                    <a:pt x="3" y="69"/>
                  </a:lnTo>
                  <a:lnTo>
                    <a:pt x="0" y="60"/>
                  </a:lnTo>
                  <a:lnTo>
                    <a:pt x="0" y="50"/>
                  </a:lnTo>
                  <a:lnTo>
                    <a:pt x="0" y="38"/>
                  </a:lnTo>
                  <a:lnTo>
                    <a:pt x="3" y="31"/>
                  </a:lnTo>
                  <a:lnTo>
                    <a:pt x="7" y="21"/>
                  </a:lnTo>
                  <a:lnTo>
                    <a:pt x="13" y="13"/>
                  </a:lnTo>
                  <a:lnTo>
                    <a:pt x="21" y="7"/>
                  </a:lnTo>
                  <a:lnTo>
                    <a:pt x="28" y="4"/>
                  </a:lnTo>
                  <a:lnTo>
                    <a:pt x="38" y="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20" name="Freeform 289">
              <a:extLst>
                <a:ext uri="{FF2B5EF4-FFF2-40B4-BE49-F238E27FC236}">
                  <a16:creationId xmlns:a16="http://schemas.microsoft.com/office/drawing/2014/main" id="{7461AF44-587D-F4B2-C267-34BBCAFD7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3696"/>
              <a:ext cx="77" cy="70"/>
            </a:xfrm>
            <a:custGeom>
              <a:avLst/>
              <a:gdLst>
                <a:gd name="T0" fmla="*/ 77 w 77"/>
                <a:gd name="T1" fmla="*/ 6 h 70"/>
                <a:gd name="T2" fmla="*/ 77 w 77"/>
                <a:gd name="T3" fmla="*/ 4 h 70"/>
                <a:gd name="T4" fmla="*/ 77 w 77"/>
                <a:gd name="T5" fmla="*/ 4 h 70"/>
                <a:gd name="T6" fmla="*/ 77 w 77"/>
                <a:gd name="T7" fmla="*/ 2 h 70"/>
                <a:gd name="T8" fmla="*/ 75 w 77"/>
                <a:gd name="T9" fmla="*/ 0 h 70"/>
                <a:gd name="T10" fmla="*/ 75 w 77"/>
                <a:gd name="T11" fmla="*/ 2 h 70"/>
                <a:gd name="T12" fmla="*/ 75 w 77"/>
                <a:gd name="T13" fmla="*/ 6 h 70"/>
                <a:gd name="T14" fmla="*/ 75 w 77"/>
                <a:gd name="T15" fmla="*/ 18 h 70"/>
                <a:gd name="T16" fmla="*/ 71 w 77"/>
                <a:gd name="T17" fmla="*/ 29 h 70"/>
                <a:gd name="T18" fmla="*/ 65 w 77"/>
                <a:gd name="T19" fmla="*/ 39 h 70"/>
                <a:gd name="T20" fmla="*/ 58 w 77"/>
                <a:gd name="T21" fmla="*/ 48 h 70"/>
                <a:gd name="T22" fmla="*/ 48 w 77"/>
                <a:gd name="T23" fmla="*/ 56 h 70"/>
                <a:gd name="T24" fmla="*/ 39 w 77"/>
                <a:gd name="T25" fmla="*/ 62 h 70"/>
                <a:gd name="T26" fmla="*/ 27 w 77"/>
                <a:gd name="T27" fmla="*/ 66 h 70"/>
                <a:gd name="T28" fmla="*/ 14 w 77"/>
                <a:gd name="T29" fmla="*/ 66 h 70"/>
                <a:gd name="T30" fmla="*/ 8 w 77"/>
                <a:gd name="T31" fmla="*/ 66 h 70"/>
                <a:gd name="T32" fmla="*/ 0 w 77"/>
                <a:gd name="T33" fmla="*/ 66 h 70"/>
                <a:gd name="T34" fmla="*/ 2 w 77"/>
                <a:gd name="T35" fmla="*/ 66 h 70"/>
                <a:gd name="T36" fmla="*/ 2 w 77"/>
                <a:gd name="T37" fmla="*/ 68 h 70"/>
                <a:gd name="T38" fmla="*/ 8 w 77"/>
                <a:gd name="T39" fmla="*/ 68 h 70"/>
                <a:gd name="T40" fmla="*/ 14 w 77"/>
                <a:gd name="T41" fmla="*/ 70 h 70"/>
                <a:gd name="T42" fmla="*/ 27 w 77"/>
                <a:gd name="T43" fmla="*/ 68 h 70"/>
                <a:gd name="T44" fmla="*/ 39 w 77"/>
                <a:gd name="T45" fmla="*/ 64 h 70"/>
                <a:gd name="T46" fmla="*/ 50 w 77"/>
                <a:gd name="T47" fmla="*/ 58 h 70"/>
                <a:gd name="T48" fmla="*/ 60 w 77"/>
                <a:gd name="T49" fmla="*/ 50 h 70"/>
                <a:gd name="T50" fmla="*/ 67 w 77"/>
                <a:gd name="T51" fmla="*/ 41 h 70"/>
                <a:gd name="T52" fmla="*/ 73 w 77"/>
                <a:gd name="T53" fmla="*/ 31 h 70"/>
                <a:gd name="T54" fmla="*/ 77 w 77"/>
                <a:gd name="T55" fmla="*/ 18 h 70"/>
                <a:gd name="T56" fmla="*/ 77 w 77"/>
                <a:gd name="T57" fmla="*/ 6 h 7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70"/>
                <a:gd name="T89" fmla="*/ 77 w 77"/>
                <a:gd name="T90" fmla="*/ 70 h 7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70">
                  <a:moveTo>
                    <a:pt x="77" y="6"/>
                  </a:moveTo>
                  <a:lnTo>
                    <a:pt x="77" y="4"/>
                  </a:lnTo>
                  <a:lnTo>
                    <a:pt x="77" y="2"/>
                  </a:lnTo>
                  <a:lnTo>
                    <a:pt x="75" y="0"/>
                  </a:lnTo>
                  <a:lnTo>
                    <a:pt x="75" y="2"/>
                  </a:lnTo>
                  <a:lnTo>
                    <a:pt x="75" y="6"/>
                  </a:lnTo>
                  <a:lnTo>
                    <a:pt x="75" y="18"/>
                  </a:lnTo>
                  <a:lnTo>
                    <a:pt x="71" y="29"/>
                  </a:lnTo>
                  <a:lnTo>
                    <a:pt x="65" y="39"/>
                  </a:lnTo>
                  <a:lnTo>
                    <a:pt x="58" y="48"/>
                  </a:lnTo>
                  <a:lnTo>
                    <a:pt x="48" y="56"/>
                  </a:lnTo>
                  <a:lnTo>
                    <a:pt x="39" y="62"/>
                  </a:lnTo>
                  <a:lnTo>
                    <a:pt x="27" y="66"/>
                  </a:lnTo>
                  <a:lnTo>
                    <a:pt x="14" y="66"/>
                  </a:lnTo>
                  <a:lnTo>
                    <a:pt x="8" y="66"/>
                  </a:lnTo>
                  <a:lnTo>
                    <a:pt x="0" y="66"/>
                  </a:lnTo>
                  <a:lnTo>
                    <a:pt x="2" y="66"/>
                  </a:lnTo>
                  <a:lnTo>
                    <a:pt x="2" y="68"/>
                  </a:lnTo>
                  <a:lnTo>
                    <a:pt x="8" y="68"/>
                  </a:lnTo>
                  <a:lnTo>
                    <a:pt x="14" y="70"/>
                  </a:lnTo>
                  <a:lnTo>
                    <a:pt x="27" y="68"/>
                  </a:lnTo>
                  <a:lnTo>
                    <a:pt x="39" y="64"/>
                  </a:lnTo>
                  <a:lnTo>
                    <a:pt x="50" y="58"/>
                  </a:lnTo>
                  <a:lnTo>
                    <a:pt x="60" y="50"/>
                  </a:lnTo>
                  <a:lnTo>
                    <a:pt x="67" y="41"/>
                  </a:lnTo>
                  <a:lnTo>
                    <a:pt x="73" y="31"/>
                  </a:lnTo>
                  <a:lnTo>
                    <a:pt x="77" y="18"/>
                  </a:lnTo>
                  <a:lnTo>
                    <a:pt x="77" y="6"/>
                  </a:lnTo>
                  <a:close/>
                </a:path>
              </a:pathLst>
            </a:custGeom>
            <a:solidFill>
              <a:srgbClr val="DB2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21" name="Freeform 290">
              <a:extLst>
                <a:ext uri="{FF2B5EF4-FFF2-40B4-BE49-F238E27FC236}">
                  <a16:creationId xmlns:a16="http://schemas.microsoft.com/office/drawing/2014/main" id="{4F8EA06F-CA21-AC64-75DC-6EDE26952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3694"/>
              <a:ext cx="77" cy="70"/>
            </a:xfrm>
            <a:custGeom>
              <a:avLst/>
              <a:gdLst>
                <a:gd name="T0" fmla="*/ 77 w 77"/>
                <a:gd name="T1" fmla="*/ 8 h 70"/>
                <a:gd name="T2" fmla="*/ 77 w 77"/>
                <a:gd name="T3" fmla="*/ 6 h 70"/>
                <a:gd name="T4" fmla="*/ 77 w 77"/>
                <a:gd name="T5" fmla="*/ 4 h 70"/>
                <a:gd name="T6" fmla="*/ 75 w 77"/>
                <a:gd name="T7" fmla="*/ 2 h 70"/>
                <a:gd name="T8" fmla="*/ 73 w 77"/>
                <a:gd name="T9" fmla="*/ 0 h 70"/>
                <a:gd name="T10" fmla="*/ 75 w 77"/>
                <a:gd name="T11" fmla="*/ 4 h 70"/>
                <a:gd name="T12" fmla="*/ 75 w 77"/>
                <a:gd name="T13" fmla="*/ 8 h 70"/>
                <a:gd name="T14" fmla="*/ 73 w 77"/>
                <a:gd name="T15" fmla="*/ 20 h 70"/>
                <a:gd name="T16" fmla="*/ 69 w 77"/>
                <a:gd name="T17" fmla="*/ 31 h 70"/>
                <a:gd name="T18" fmla="*/ 64 w 77"/>
                <a:gd name="T19" fmla="*/ 41 h 70"/>
                <a:gd name="T20" fmla="*/ 56 w 77"/>
                <a:gd name="T21" fmla="*/ 50 h 70"/>
                <a:gd name="T22" fmla="*/ 48 w 77"/>
                <a:gd name="T23" fmla="*/ 56 h 70"/>
                <a:gd name="T24" fmla="*/ 39 w 77"/>
                <a:gd name="T25" fmla="*/ 62 h 70"/>
                <a:gd name="T26" fmla="*/ 27 w 77"/>
                <a:gd name="T27" fmla="*/ 66 h 70"/>
                <a:gd name="T28" fmla="*/ 14 w 77"/>
                <a:gd name="T29" fmla="*/ 68 h 70"/>
                <a:gd name="T30" fmla="*/ 6 w 77"/>
                <a:gd name="T31" fmla="*/ 66 h 70"/>
                <a:gd name="T32" fmla="*/ 0 w 77"/>
                <a:gd name="T33" fmla="*/ 66 h 70"/>
                <a:gd name="T34" fmla="*/ 0 w 77"/>
                <a:gd name="T35" fmla="*/ 68 h 70"/>
                <a:gd name="T36" fmla="*/ 2 w 77"/>
                <a:gd name="T37" fmla="*/ 68 h 70"/>
                <a:gd name="T38" fmla="*/ 8 w 77"/>
                <a:gd name="T39" fmla="*/ 70 h 70"/>
                <a:gd name="T40" fmla="*/ 14 w 77"/>
                <a:gd name="T41" fmla="*/ 70 h 70"/>
                <a:gd name="T42" fmla="*/ 27 w 77"/>
                <a:gd name="T43" fmla="*/ 68 h 70"/>
                <a:gd name="T44" fmla="*/ 39 w 77"/>
                <a:gd name="T45" fmla="*/ 64 h 70"/>
                <a:gd name="T46" fmla="*/ 50 w 77"/>
                <a:gd name="T47" fmla="*/ 58 h 70"/>
                <a:gd name="T48" fmla="*/ 58 w 77"/>
                <a:gd name="T49" fmla="*/ 52 h 70"/>
                <a:gd name="T50" fmla="*/ 65 w 77"/>
                <a:gd name="T51" fmla="*/ 43 h 70"/>
                <a:gd name="T52" fmla="*/ 71 w 77"/>
                <a:gd name="T53" fmla="*/ 31 h 70"/>
                <a:gd name="T54" fmla="*/ 75 w 77"/>
                <a:gd name="T55" fmla="*/ 20 h 70"/>
                <a:gd name="T56" fmla="*/ 77 w 77"/>
                <a:gd name="T57" fmla="*/ 8 h 7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70"/>
                <a:gd name="T89" fmla="*/ 77 w 77"/>
                <a:gd name="T90" fmla="*/ 70 h 7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70">
                  <a:moveTo>
                    <a:pt x="77" y="8"/>
                  </a:moveTo>
                  <a:lnTo>
                    <a:pt x="77" y="6"/>
                  </a:lnTo>
                  <a:lnTo>
                    <a:pt x="77" y="4"/>
                  </a:lnTo>
                  <a:lnTo>
                    <a:pt x="75" y="2"/>
                  </a:lnTo>
                  <a:lnTo>
                    <a:pt x="73" y="0"/>
                  </a:lnTo>
                  <a:lnTo>
                    <a:pt x="75" y="4"/>
                  </a:lnTo>
                  <a:lnTo>
                    <a:pt x="75" y="8"/>
                  </a:lnTo>
                  <a:lnTo>
                    <a:pt x="73" y="20"/>
                  </a:lnTo>
                  <a:lnTo>
                    <a:pt x="69" y="31"/>
                  </a:lnTo>
                  <a:lnTo>
                    <a:pt x="64" y="41"/>
                  </a:lnTo>
                  <a:lnTo>
                    <a:pt x="56" y="50"/>
                  </a:lnTo>
                  <a:lnTo>
                    <a:pt x="48" y="56"/>
                  </a:lnTo>
                  <a:lnTo>
                    <a:pt x="39" y="62"/>
                  </a:lnTo>
                  <a:lnTo>
                    <a:pt x="27" y="66"/>
                  </a:lnTo>
                  <a:lnTo>
                    <a:pt x="14" y="68"/>
                  </a:lnTo>
                  <a:lnTo>
                    <a:pt x="6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2" y="68"/>
                  </a:lnTo>
                  <a:lnTo>
                    <a:pt x="8" y="70"/>
                  </a:lnTo>
                  <a:lnTo>
                    <a:pt x="14" y="70"/>
                  </a:lnTo>
                  <a:lnTo>
                    <a:pt x="27" y="68"/>
                  </a:lnTo>
                  <a:lnTo>
                    <a:pt x="39" y="64"/>
                  </a:lnTo>
                  <a:lnTo>
                    <a:pt x="50" y="58"/>
                  </a:lnTo>
                  <a:lnTo>
                    <a:pt x="58" y="52"/>
                  </a:lnTo>
                  <a:lnTo>
                    <a:pt x="65" y="43"/>
                  </a:lnTo>
                  <a:lnTo>
                    <a:pt x="71" y="31"/>
                  </a:lnTo>
                  <a:lnTo>
                    <a:pt x="75" y="20"/>
                  </a:lnTo>
                  <a:lnTo>
                    <a:pt x="77" y="8"/>
                  </a:lnTo>
                  <a:close/>
                </a:path>
              </a:pathLst>
            </a:custGeom>
            <a:solidFill>
              <a:srgbClr val="DC3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22" name="Freeform 291">
              <a:extLst>
                <a:ext uri="{FF2B5EF4-FFF2-40B4-BE49-F238E27FC236}">
                  <a16:creationId xmlns:a16="http://schemas.microsoft.com/office/drawing/2014/main" id="{3791A58E-D0E4-1D3E-18DF-0F5A3FFB0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3694"/>
              <a:ext cx="77" cy="68"/>
            </a:xfrm>
            <a:custGeom>
              <a:avLst/>
              <a:gdLst>
                <a:gd name="T0" fmla="*/ 77 w 77"/>
                <a:gd name="T1" fmla="*/ 8 h 68"/>
                <a:gd name="T2" fmla="*/ 77 w 77"/>
                <a:gd name="T3" fmla="*/ 4 h 68"/>
                <a:gd name="T4" fmla="*/ 77 w 77"/>
                <a:gd name="T5" fmla="*/ 2 h 68"/>
                <a:gd name="T6" fmla="*/ 75 w 77"/>
                <a:gd name="T7" fmla="*/ 0 h 68"/>
                <a:gd name="T8" fmla="*/ 75 w 77"/>
                <a:gd name="T9" fmla="*/ 0 h 68"/>
                <a:gd name="T10" fmla="*/ 75 w 77"/>
                <a:gd name="T11" fmla="*/ 4 h 68"/>
                <a:gd name="T12" fmla="*/ 75 w 77"/>
                <a:gd name="T13" fmla="*/ 8 h 68"/>
                <a:gd name="T14" fmla="*/ 73 w 77"/>
                <a:gd name="T15" fmla="*/ 20 h 68"/>
                <a:gd name="T16" fmla="*/ 71 w 77"/>
                <a:gd name="T17" fmla="*/ 31 h 68"/>
                <a:gd name="T18" fmla="*/ 66 w 77"/>
                <a:gd name="T19" fmla="*/ 41 h 68"/>
                <a:gd name="T20" fmla="*/ 58 w 77"/>
                <a:gd name="T21" fmla="*/ 48 h 68"/>
                <a:gd name="T22" fmla="*/ 50 w 77"/>
                <a:gd name="T23" fmla="*/ 56 h 68"/>
                <a:gd name="T24" fmla="*/ 39 w 77"/>
                <a:gd name="T25" fmla="*/ 62 h 68"/>
                <a:gd name="T26" fmla="*/ 29 w 77"/>
                <a:gd name="T27" fmla="*/ 66 h 68"/>
                <a:gd name="T28" fmla="*/ 16 w 77"/>
                <a:gd name="T29" fmla="*/ 66 h 68"/>
                <a:gd name="T30" fmla="*/ 8 w 77"/>
                <a:gd name="T31" fmla="*/ 66 h 68"/>
                <a:gd name="T32" fmla="*/ 0 w 77"/>
                <a:gd name="T33" fmla="*/ 64 h 68"/>
                <a:gd name="T34" fmla="*/ 2 w 77"/>
                <a:gd name="T35" fmla="*/ 66 h 68"/>
                <a:gd name="T36" fmla="*/ 2 w 77"/>
                <a:gd name="T37" fmla="*/ 68 h 68"/>
                <a:gd name="T38" fmla="*/ 10 w 77"/>
                <a:gd name="T39" fmla="*/ 68 h 68"/>
                <a:gd name="T40" fmla="*/ 16 w 77"/>
                <a:gd name="T41" fmla="*/ 68 h 68"/>
                <a:gd name="T42" fmla="*/ 29 w 77"/>
                <a:gd name="T43" fmla="*/ 68 h 68"/>
                <a:gd name="T44" fmla="*/ 41 w 77"/>
                <a:gd name="T45" fmla="*/ 64 h 68"/>
                <a:gd name="T46" fmla="*/ 50 w 77"/>
                <a:gd name="T47" fmla="*/ 58 h 68"/>
                <a:gd name="T48" fmla="*/ 60 w 77"/>
                <a:gd name="T49" fmla="*/ 50 h 68"/>
                <a:gd name="T50" fmla="*/ 67 w 77"/>
                <a:gd name="T51" fmla="*/ 41 h 68"/>
                <a:gd name="T52" fmla="*/ 73 w 77"/>
                <a:gd name="T53" fmla="*/ 31 h 68"/>
                <a:gd name="T54" fmla="*/ 77 w 77"/>
                <a:gd name="T55" fmla="*/ 20 h 68"/>
                <a:gd name="T56" fmla="*/ 77 w 77"/>
                <a:gd name="T57" fmla="*/ 8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68"/>
                <a:gd name="T89" fmla="*/ 77 w 77"/>
                <a:gd name="T90" fmla="*/ 68 h 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68">
                  <a:moveTo>
                    <a:pt x="77" y="8"/>
                  </a:moveTo>
                  <a:lnTo>
                    <a:pt x="77" y="4"/>
                  </a:lnTo>
                  <a:lnTo>
                    <a:pt x="77" y="2"/>
                  </a:lnTo>
                  <a:lnTo>
                    <a:pt x="75" y="0"/>
                  </a:lnTo>
                  <a:lnTo>
                    <a:pt x="75" y="4"/>
                  </a:lnTo>
                  <a:lnTo>
                    <a:pt x="75" y="8"/>
                  </a:lnTo>
                  <a:lnTo>
                    <a:pt x="73" y="20"/>
                  </a:lnTo>
                  <a:lnTo>
                    <a:pt x="71" y="31"/>
                  </a:lnTo>
                  <a:lnTo>
                    <a:pt x="66" y="41"/>
                  </a:lnTo>
                  <a:lnTo>
                    <a:pt x="58" y="48"/>
                  </a:lnTo>
                  <a:lnTo>
                    <a:pt x="50" y="56"/>
                  </a:lnTo>
                  <a:lnTo>
                    <a:pt x="39" y="62"/>
                  </a:lnTo>
                  <a:lnTo>
                    <a:pt x="29" y="66"/>
                  </a:lnTo>
                  <a:lnTo>
                    <a:pt x="16" y="66"/>
                  </a:lnTo>
                  <a:lnTo>
                    <a:pt x="8" y="66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2" y="68"/>
                  </a:lnTo>
                  <a:lnTo>
                    <a:pt x="10" y="68"/>
                  </a:lnTo>
                  <a:lnTo>
                    <a:pt x="16" y="68"/>
                  </a:lnTo>
                  <a:lnTo>
                    <a:pt x="29" y="68"/>
                  </a:lnTo>
                  <a:lnTo>
                    <a:pt x="41" y="64"/>
                  </a:lnTo>
                  <a:lnTo>
                    <a:pt x="50" y="58"/>
                  </a:lnTo>
                  <a:lnTo>
                    <a:pt x="60" y="50"/>
                  </a:lnTo>
                  <a:lnTo>
                    <a:pt x="67" y="41"/>
                  </a:lnTo>
                  <a:lnTo>
                    <a:pt x="73" y="31"/>
                  </a:lnTo>
                  <a:lnTo>
                    <a:pt x="77" y="20"/>
                  </a:lnTo>
                  <a:lnTo>
                    <a:pt x="77" y="8"/>
                  </a:lnTo>
                  <a:close/>
                </a:path>
              </a:pathLst>
            </a:custGeom>
            <a:solidFill>
              <a:srgbClr val="DC3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23" name="Freeform 292">
              <a:extLst>
                <a:ext uri="{FF2B5EF4-FFF2-40B4-BE49-F238E27FC236}">
                  <a16:creationId xmlns:a16="http://schemas.microsoft.com/office/drawing/2014/main" id="{41BFA3D6-507B-9282-5A26-8D377A857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" y="3692"/>
              <a:ext cx="79" cy="70"/>
            </a:xfrm>
            <a:custGeom>
              <a:avLst/>
              <a:gdLst>
                <a:gd name="T0" fmla="*/ 79 w 79"/>
                <a:gd name="T1" fmla="*/ 10 h 70"/>
                <a:gd name="T2" fmla="*/ 79 w 79"/>
                <a:gd name="T3" fmla="*/ 6 h 70"/>
                <a:gd name="T4" fmla="*/ 77 w 79"/>
                <a:gd name="T5" fmla="*/ 2 h 70"/>
                <a:gd name="T6" fmla="*/ 77 w 79"/>
                <a:gd name="T7" fmla="*/ 2 h 70"/>
                <a:gd name="T8" fmla="*/ 75 w 79"/>
                <a:gd name="T9" fmla="*/ 0 h 70"/>
                <a:gd name="T10" fmla="*/ 75 w 79"/>
                <a:gd name="T11" fmla="*/ 4 h 70"/>
                <a:gd name="T12" fmla="*/ 75 w 79"/>
                <a:gd name="T13" fmla="*/ 10 h 70"/>
                <a:gd name="T14" fmla="*/ 75 w 79"/>
                <a:gd name="T15" fmla="*/ 22 h 70"/>
                <a:gd name="T16" fmla="*/ 71 w 79"/>
                <a:gd name="T17" fmla="*/ 31 h 70"/>
                <a:gd name="T18" fmla="*/ 66 w 79"/>
                <a:gd name="T19" fmla="*/ 41 h 70"/>
                <a:gd name="T20" fmla="*/ 60 w 79"/>
                <a:gd name="T21" fmla="*/ 50 h 70"/>
                <a:gd name="T22" fmla="*/ 50 w 79"/>
                <a:gd name="T23" fmla="*/ 56 h 70"/>
                <a:gd name="T24" fmla="*/ 41 w 79"/>
                <a:gd name="T25" fmla="*/ 62 h 70"/>
                <a:gd name="T26" fmla="*/ 29 w 79"/>
                <a:gd name="T27" fmla="*/ 66 h 70"/>
                <a:gd name="T28" fmla="*/ 18 w 79"/>
                <a:gd name="T29" fmla="*/ 68 h 70"/>
                <a:gd name="T30" fmla="*/ 10 w 79"/>
                <a:gd name="T31" fmla="*/ 66 h 70"/>
                <a:gd name="T32" fmla="*/ 0 w 79"/>
                <a:gd name="T33" fmla="*/ 64 h 70"/>
                <a:gd name="T34" fmla="*/ 2 w 79"/>
                <a:gd name="T35" fmla="*/ 66 h 70"/>
                <a:gd name="T36" fmla="*/ 4 w 79"/>
                <a:gd name="T37" fmla="*/ 68 h 70"/>
                <a:gd name="T38" fmla="*/ 10 w 79"/>
                <a:gd name="T39" fmla="*/ 68 h 70"/>
                <a:gd name="T40" fmla="*/ 18 w 79"/>
                <a:gd name="T41" fmla="*/ 70 h 70"/>
                <a:gd name="T42" fmla="*/ 31 w 79"/>
                <a:gd name="T43" fmla="*/ 68 h 70"/>
                <a:gd name="T44" fmla="*/ 43 w 79"/>
                <a:gd name="T45" fmla="*/ 64 h 70"/>
                <a:gd name="T46" fmla="*/ 52 w 79"/>
                <a:gd name="T47" fmla="*/ 58 h 70"/>
                <a:gd name="T48" fmla="*/ 60 w 79"/>
                <a:gd name="T49" fmla="*/ 52 h 70"/>
                <a:gd name="T50" fmla="*/ 68 w 79"/>
                <a:gd name="T51" fmla="*/ 43 h 70"/>
                <a:gd name="T52" fmla="*/ 73 w 79"/>
                <a:gd name="T53" fmla="*/ 33 h 70"/>
                <a:gd name="T54" fmla="*/ 77 w 79"/>
                <a:gd name="T55" fmla="*/ 22 h 70"/>
                <a:gd name="T56" fmla="*/ 79 w 79"/>
                <a:gd name="T57" fmla="*/ 10 h 7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9"/>
                <a:gd name="T88" fmla="*/ 0 h 70"/>
                <a:gd name="T89" fmla="*/ 79 w 79"/>
                <a:gd name="T90" fmla="*/ 70 h 7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9" h="70">
                  <a:moveTo>
                    <a:pt x="79" y="10"/>
                  </a:moveTo>
                  <a:lnTo>
                    <a:pt x="79" y="6"/>
                  </a:lnTo>
                  <a:lnTo>
                    <a:pt x="77" y="2"/>
                  </a:lnTo>
                  <a:lnTo>
                    <a:pt x="75" y="0"/>
                  </a:lnTo>
                  <a:lnTo>
                    <a:pt x="75" y="4"/>
                  </a:lnTo>
                  <a:lnTo>
                    <a:pt x="75" y="10"/>
                  </a:lnTo>
                  <a:lnTo>
                    <a:pt x="75" y="22"/>
                  </a:lnTo>
                  <a:lnTo>
                    <a:pt x="71" y="31"/>
                  </a:lnTo>
                  <a:lnTo>
                    <a:pt x="66" y="41"/>
                  </a:lnTo>
                  <a:lnTo>
                    <a:pt x="60" y="50"/>
                  </a:lnTo>
                  <a:lnTo>
                    <a:pt x="50" y="56"/>
                  </a:lnTo>
                  <a:lnTo>
                    <a:pt x="41" y="62"/>
                  </a:lnTo>
                  <a:lnTo>
                    <a:pt x="29" y="66"/>
                  </a:lnTo>
                  <a:lnTo>
                    <a:pt x="18" y="68"/>
                  </a:lnTo>
                  <a:lnTo>
                    <a:pt x="10" y="66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10" y="68"/>
                  </a:lnTo>
                  <a:lnTo>
                    <a:pt x="18" y="70"/>
                  </a:lnTo>
                  <a:lnTo>
                    <a:pt x="31" y="68"/>
                  </a:lnTo>
                  <a:lnTo>
                    <a:pt x="43" y="64"/>
                  </a:lnTo>
                  <a:lnTo>
                    <a:pt x="52" y="58"/>
                  </a:lnTo>
                  <a:lnTo>
                    <a:pt x="60" y="52"/>
                  </a:lnTo>
                  <a:lnTo>
                    <a:pt x="68" y="43"/>
                  </a:lnTo>
                  <a:lnTo>
                    <a:pt x="73" y="33"/>
                  </a:lnTo>
                  <a:lnTo>
                    <a:pt x="77" y="22"/>
                  </a:lnTo>
                  <a:lnTo>
                    <a:pt x="79" y="10"/>
                  </a:lnTo>
                  <a:close/>
                </a:path>
              </a:pathLst>
            </a:custGeom>
            <a:solidFill>
              <a:srgbClr val="DD3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24" name="Freeform 293">
              <a:extLst>
                <a:ext uri="{FF2B5EF4-FFF2-40B4-BE49-F238E27FC236}">
                  <a16:creationId xmlns:a16="http://schemas.microsoft.com/office/drawing/2014/main" id="{4660ECEB-3AEE-A9E0-35B0-7118A98CA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" y="3692"/>
              <a:ext cx="77" cy="68"/>
            </a:xfrm>
            <a:custGeom>
              <a:avLst/>
              <a:gdLst>
                <a:gd name="T0" fmla="*/ 77 w 77"/>
                <a:gd name="T1" fmla="*/ 10 h 68"/>
                <a:gd name="T2" fmla="*/ 77 w 77"/>
                <a:gd name="T3" fmla="*/ 6 h 68"/>
                <a:gd name="T4" fmla="*/ 77 w 77"/>
                <a:gd name="T5" fmla="*/ 2 h 68"/>
                <a:gd name="T6" fmla="*/ 75 w 77"/>
                <a:gd name="T7" fmla="*/ 0 h 68"/>
                <a:gd name="T8" fmla="*/ 73 w 77"/>
                <a:gd name="T9" fmla="*/ 0 h 68"/>
                <a:gd name="T10" fmla="*/ 75 w 77"/>
                <a:gd name="T11" fmla="*/ 4 h 68"/>
                <a:gd name="T12" fmla="*/ 75 w 77"/>
                <a:gd name="T13" fmla="*/ 10 h 68"/>
                <a:gd name="T14" fmla="*/ 73 w 77"/>
                <a:gd name="T15" fmla="*/ 22 h 68"/>
                <a:gd name="T16" fmla="*/ 69 w 77"/>
                <a:gd name="T17" fmla="*/ 31 h 68"/>
                <a:gd name="T18" fmla="*/ 66 w 77"/>
                <a:gd name="T19" fmla="*/ 41 h 68"/>
                <a:gd name="T20" fmla="*/ 58 w 77"/>
                <a:gd name="T21" fmla="*/ 49 h 68"/>
                <a:gd name="T22" fmla="*/ 50 w 77"/>
                <a:gd name="T23" fmla="*/ 56 h 68"/>
                <a:gd name="T24" fmla="*/ 41 w 77"/>
                <a:gd name="T25" fmla="*/ 62 h 68"/>
                <a:gd name="T26" fmla="*/ 29 w 77"/>
                <a:gd name="T27" fmla="*/ 64 h 68"/>
                <a:gd name="T28" fmla="*/ 18 w 77"/>
                <a:gd name="T29" fmla="*/ 66 h 68"/>
                <a:gd name="T30" fmla="*/ 10 w 77"/>
                <a:gd name="T31" fmla="*/ 66 h 68"/>
                <a:gd name="T32" fmla="*/ 0 w 77"/>
                <a:gd name="T33" fmla="*/ 62 h 68"/>
                <a:gd name="T34" fmla="*/ 0 w 77"/>
                <a:gd name="T35" fmla="*/ 64 h 68"/>
                <a:gd name="T36" fmla="*/ 2 w 77"/>
                <a:gd name="T37" fmla="*/ 66 h 68"/>
                <a:gd name="T38" fmla="*/ 10 w 77"/>
                <a:gd name="T39" fmla="*/ 68 h 68"/>
                <a:gd name="T40" fmla="*/ 18 w 77"/>
                <a:gd name="T41" fmla="*/ 68 h 68"/>
                <a:gd name="T42" fmla="*/ 31 w 77"/>
                <a:gd name="T43" fmla="*/ 68 h 68"/>
                <a:gd name="T44" fmla="*/ 41 w 77"/>
                <a:gd name="T45" fmla="*/ 64 h 68"/>
                <a:gd name="T46" fmla="*/ 52 w 77"/>
                <a:gd name="T47" fmla="*/ 58 h 68"/>
                <a:gd name="T48" fmla="*/ 60 w 77"/>
                <a:gd name="T49" fmla="*/ 50 h 68"/>
                <a:gd name="T50" fmla="*/ 68 w 77"/>
                <a:gd name="T51" fmla="*/ 43 h 68"/>
                <a:gd name="T52" fmla="*/ 73 w 77"/>
                <a:gd name="T53" fmla="*/ 33 h 68"/>
                <a:gd name="T54" fmla="*/ 75 w 77"/>
                <a:gd name="T55" fmla="*/ 22 h 68"/>
                <a:gd name="T56" fmla="*/ 77 w 77"/>
                <a:gd name="T57" fmla="*/ 10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68"/>
                <a:gd name="T89" fmla="*/ 77 w 77"/>
                <a:gd name="T90" fmla="*/ 68 h 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68">
                  <a:moveTo>
                    <a:pt x="77" y="10"/>
                  </a:moveTo>
                  <a:lnTo>
                    <a:pt x="77" y="6"/>
                  </a:lnTo>
                  <a:lnTo>
                    <a:pt x="77" y="2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75" y="4"/>
                  </a:lnTo>
                  <a:lnTo>
                    <a:pt x="75" y="10"/>
                  </a:lnTo>
                  <a:lnTo>
                    <a:pt x="73" y="22"/>
                  </a:lnTo>
                  <a:lnTo>
                    <a:pt x="69" y="31"/>
                  </a:lnTo>
                  <a:lnTo>
                    <a:pt x="66" y="41"/>
                  </a:lnTo>
                  <a:lnTo>
                    <a:pt x="58" y="49"/>
                  </a:lnTo>
                  <a:lnTo>
                    <a:pt x="50" y="56"/>
                  </a:lnTo>
                  <a:lnTo>
                    <a:pt x="41" y="62"/>
                  </a:lnTo>
                  <a:lnTo>
                    <a:pt x="29" y="64"/>
                  </a:lnTo>
                  <a:lnTo>
                    <a:pt x="18" y="66"/>
                  </a:lnTo>
                  <a:lnTo>
                    <a:pt x="10" y="66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10" y="68"/>
                  </a:lnTo>
                  <a:lnTo>
                    <a:pt x="18" y="68"/>
                  </a:lnTo>
                  <a:lnTo>
                    <a:pt x="31" y="68"/>
                  </a:lnTo>
                  <a:lnTo>
                    <a:pt x="41" y="64"/>
                  </a:lnTo>
                  <a:lnTo>
                    <a:pt x="52" y="58"/>
                  </a:lnTo>
                  <a:lnTo>
                    <a:pt x="60" y="50"/>
                  </a:lnTo>
                  <a:lnTo>
                    <a:pt x="68" y="43"/>
                  </a:lnTo>
                  <a:lnTo>
                    <a:pt x="73" y="33"/>
                  </a:lnTo>
                  <a:lnTo>
                    <a:pt x="75" y="22"/>
                  </a:lnTo>
                  <a:lnTo>
                    <a:pt x="77" y="10"/>
                  </a:lnTo>
                  <a:close/>
                </a:path>
              </a:pathLst>
            </a:custGeom>
            <a:solidFill>
              <a:srgbClr val="DD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25" name="Freeform 294">
              <a:extLst>
                <a:ext uri="{FF2B5EF4-FFF2-40B4-BE49-F238E27FC236}">
                  <a16:creationId xmlns:a16="http://schemas.microsoft.com/office/drawing/2014/main" id="{96CC26AC-FB44-CD9A-6A9D-D73A52417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" y="3690"/>
              <a:ext cx="75" cy="70"/>
            </a:xfrm>
            <a:custGeom>
              <a:avLst/>
              <a:gdLst>
                <a:gd name="T0" fmla="*/ 75 w 75"/>
                <a:gd name="T1" fmla="*/ 12 h 70"/>
                <a:gd name="T2" fmla="*/ 75 w 75"/>
                <a:gd name="T3" fmla="*/ 6 h 70"/>
                <a:gd name="T4" fmla="*/ 75 w 75"/>
                <a:gd name="T5" fmla="*/ 2 h 70"/>
                <a:gd name="T6" fmla="*/ 73 w 75"/>
                <a:gd name="T7" fmla="*/ 2 h 70"/>
                <a:gd name="T8" fmla="*/ 73 w 75"/>
                <a:gd name="T9" fmla="*/ 0 h 70"/>
                <a:gd name="T10" fmla="*/ 73 w 75"/>
                <a:gd name="T11" fmla="*/ 6 h 70"/>
                <a:gd name="T12" fmla="*/ 73 w 75"/>
                <a:gd name="T13" fmla="*/ 12 h 70"/>
                <a:gd name="T14" fmla="*/ 73 w 75"/>
                <a:gd name="T15" fmla="*/ 22 h 70"/>
                <a:gd name="T16" fmla="*/ 69 w 75"/>
                <a:gd name="T17" fmla="*/ 33 h 70"/>
                <a:gd name="T18" fmla="*/ 64 w 75"/>
                <a:gd name="T19" fmla="*/ 43 h 70"/>
                <a:gd name="T20" fmla="*/ 58 w 75"/>
                <a:gd name="T21" fmla="*/ 51 h 70"/>
                <a:gd name="T22" fmla="*/ 48 w 75"/>
                <a:gd name="T23" fmla="*/ 56 h 70"/>
                <a:gd name="T24" fmla="*/ 41 w 75"/>
                <a:gd name="T25" fmla="*/ 62 h 70"/>
                <a:gd name="T26" fmla="*/ 29 w 75"/>
                <a:gd name="T27" fmla="*/ 66 h 70"/>
                <a:gd name="T28" fmla="*/ 18 w 75"/>
                <a:gd name="T29" fmla="*/ 66 h 70"/>
                <a:gd name="T30" fmla="*/ 8 w 75"/>
                <a:gd name="T31" fmla="*/ 66 h 70"/>
                <a:gd name="T32" fmla="*/ 0 w 75"/>
                <a:gd name="T33" fmla="*/ 64 h 70"/>
                <a:gd name="T34" fmla="*/ 0 w 75"/>
                <a:gd name="T35" fmla="*/ 64 h 70"/>
                <a:gd name="T36" fmla="*/ 0 w 75"/>
                <a:gd name="T37" fmla="*/ 66 h 70"/>
                <a:gd name="T38" fmla="*/ 10 w 75"/>
                <a:gd name="T39" fmla="*/ 68 h 70"/>
                <a:gd name="T40" fmla="*/ 18 w 75"/>
                <a:gd name="T41" fmla="*/ 70 h 70"/>
                <a:gd name="T42" fmla="*/ 29 w 75"/>
                <a:gd name="T43" fmla="*/ 68 h 70"/>
                <a:gd name="T44" fmla="*/ 41 w 75"/>
                <a:gd name="T45" fmla="*/ 64 h 70"/>
                <a:gd name="T46" fmla="*/ 50 w 75"/>
                <a:gd name="T47" fmla="*/ 58 h 70"/>
                <a:gd name="T48" fmla="*/ 60 w 75"/>
                <a:gd name="T49" fmla="*/ 52 h 70"/>
                <a:gd name="T50" fmla="*/ 66 w 75"/>
                <a:gd name="T51" fmla="*/ 43 h 70"/>
                <a:gd name="T52" fmla="*/ 71 w 75"/>
                <a:gd name="T53" fmla="*/ 33 h 70"/>
                <a:gd name="T54" fmla="*/ 75 w 75"/>
                <a:gd name="T55" fmla="*/ 24 h 70"/>
                <a:gd name="T56" fmla="*/ 75 w 75"/>
                <a:gd name="T57" fmla="*/ 12 h 7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5"/>
                <a:gd name="T88" fmla="*/ 0 h 70"/>
                <a:gd name="T89" fmla="*/ 75 w 75"/>
                <a:gd name="T90" fmla="*/ 70 h 7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5" h="70">
                  <a:moveTo>
                    <a:pt x="75" y="12"/>
                  </a:moveTo>
                  <a:lnTo>
                    <a:pt x="75" y="6"/>
                  </a:lnTo>
                  <a:lnTo>
                    <a:pt x="75" y="2"/>
                  </a:lnTo>
                  <a:lnTo>
                    <a:pt x="73" y="2"/>
                  </a:lnTo>
                  <a:lnTo>
                    <a:pt x="73" y="0"/>
                  </a:lnTo>
                  <a:lnTo>
                    <a:pt x="73" y="6"/>
                  </a:lnTo>
                  <a:lnTo>
                    <a:pt x="73" y="12"/>
                  </a:lnTo>
                  <a:lnTo>
                    <a:pt x="73" y="22"/>
                  </a:lnTo>
                  <a:lnTo>
                    <a:pt x="69" y="33"/>
                  </a:lnTo>
                  <a:lnTo>
                    <a:pt x="64" y="43"/>
                  </a:lnTo>
                  <a:lnTo>
                    <a:pt x="58" y="51"/>
                  </a:lnTo>
                  <a:lnTo>
                    <a:pt x="48" y="56"/>
                  </a:lnTo>
                  <a:lnTo>
                    <a:pt x="41" y="62"/>
                  </a:lnTo>
                  <a:lnTo>
                    <a:pt x="29" y="66"/>
                  </a:lnTo>
                  <a:lnTo>
                    <a:pt x="18" y="66"/>
                  </a:lnTo>
                  <a:lnTo>
                    <a:pt x="8" y="66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10" y="68"/>
                  </a:lnTo>
                  <a:lnTo>
                    <a:pt x="18" y="70"/>
                  </a:lnTo>
                  <a:lnTo>
                    <a:pt x="29" y="68"/>
                  </a:lnTo>
                  <a:lnTo>
                    <a:pt x="41" y="64"/>
                  </a:lnTo>
                  <a:lnTo>
                    <a:pt x="50" y="58"/>
                  </a:lnTo>
                  <a:lnTo>
                    <a:pt x="60" y="52"/>
                  </a:lnTo>
                  <a:lnTo>
                    <a:pt x="66" y="43"/>
                  </a:lnTo>
                  <a:lnTo>
                    <a:pt x="71" y="33"/>
                  </a:lnTo>
                  <a:lnTo>
                    <a:pt x="75" y="24"/>
                  </a:lnTo>
                  <a:lnTo>
                    <a:pt x="75" y="12"/>
                  </a:lnTo>
                  <a:close/>
                </a:path>
              </a:pathLst>
            </a:custGeom>
            <a:solidFill>
              <a:srgbClr val="DE43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26" name="Freeform 295">
              <a:extLst>
                <a:ext uri="{FF2B5EF4-FFF2-40B4-BE49-F238E27FC236}">
                  <a16:creationId xmlns:a16="http://schemas.microsoft.com/office/drawing/2014/main" id="{577FEF69-FB44-8490-AC6B-ED6CFD6DF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" y="3688"/>
              <a:ext cx="77" cy="70"/>
            </a:xfrm>
            <a:custGeom>
              <a:avLst/>
              <a:gdLst>
                <a:gd name="T0" fmla="*/ 77 w 77"/>
                <a:gd name="T1" fmla="*/ 14 h 70"/>
                <a:gd name="T2" fmla="*/ 77 w 77"/>
                <a:gd name="T3" fmla="*/ 8 h 70"/>
                <a:gd name="T4" fmla="*/ 75 w 77"/>
                <a:gd name="T5" fmla="*/ 4 h 70"/>
                <a:gd name="T6" fmla="*/ 75 w 77"/>
                <a:gd name="T7" fmla="*/ 2 h 70"/>
                <a:gd name="T8" fmla="*/ 73 w 77"/>
                <a:gd name="T9" fmla="*/ 0 h 70"/>
                <a:gd name="T10" fmla="*/ 73 w 77"/>
                <a:gd name="T11" fmla="*/ 8 h 70"/>
                <a:gd name="T12" fmla="*/ 75 w 77"/>
                <a:gd name="T13" fmla="*/ 14 h 70"/>
                <a:gd name="T14" fmla="*/ 73 w 77"/>
                <a:gd name="T15" fmla="*/ 24 h 70"/>
                <a:gd name="T16" fmla="*/ 70 w 77"/>
                <a:gd name="T17" fmla="*/ 35 h 70"/>
                <a:gd name="T18" fmla="*/ 66 w 77"/>
                <a:gd name="T19" fmla="*/ 43 h 70"/>
                <a:gd name="T20" fmla="*/ 58 w 77"/>
                <a:gd name="T21" fmla="*/ 53 h 70"/>
                <a:gd name="T22" fmla="*/ 50 w 77"/>
                <a:gd name="T23" fmla="*/ 58 h 70"/>
                <a:gd name="T24" fmla="*/ 41 w 77"/>
                <a:gd name="T25" fmla="*/ 64 h 70"/>
                <a:gd name="T26" fmla="*/ 31 w 77"/>
                <a:gd name="T27" fmla="*/ 66 h 70"/>
                <a:gd name="T28" fmla="*/ 20 w 77"/>
                <a:gd name="T29" fmla="*/ 68 h 70"/>
                <a:gd name="T30" fmla="*/ 10 w 77"/>
                <a:gd name="T31" fmla="*/ 66 h 70"/>
                <a:gd name="T32" fmla="*/ 0 w 77"/>
                <a:gd name="T33" fmla="*/ 64 h 70"/>
                <a:gd name="T34" fmla="*/ 2 w 77"/>
                <a:gd name="T35" fmla="*/ 66 h 70"/>
                <a:gd name="T36" fmla="*/ 2 w 77"/>
                <a:gd name="T37" fmla="*/ 66 h 70"/>
                <a:gd name="T38" fmla="*/ 12 w 77"/>
                <a:gd name="T39" fmla="*/ 70 h 70"/>
                <a:gd name="T40" fmla="*/ 20 w 77"/>
                <a:gd name="T41" fmla="*/ 70 h 70"/>
                <a:gd name="T42" fmla="*/ 31 w 77"/>
                <a:gd name="T43" fmla="*/ 68 h 70"/>
                <a:gd name="T44" fmla="*/ 43 w 77"/>
                <a:gd name="T45" fmla="*/ 66 h 70"/>
                <a:gd name="T46" fmla="*/ 52 w 77"/>
                <a:gd name="T47" fmla="*/ 60 h 70"/>
                <a:gd name="T48" fmla="*/ 60 w 77"/>
                <a:gd name="T49" fmla="*/ 53 h 70"/>
                <a:gd name="T50" fmla="*/ 68 w 77"/>
                <a:gd name="T51" fmla="*/ 45 h 70"/>
                <a:gd name="T52" fmla="*/ 71 w 77"/>
                <a:gd name="T53" fmla="*/ 35 h 70"/>
                <a:gd name="T54" fmla="*/ 75 w 77"/>
                <a:gd name="T55" fmla="*/ 26 h 70"/>
                <a:gd name="T56" fmla="*/ 77 w 77"/>
                <a:gd name="T57" fmla="*/ 14 h 7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7"/>
                <a:gd name="T88" fmla="*/ 0 h 70"/>
                <a:gd name="T89" fmla="*/ 77 w 77"/>
                <a:gd name="T90" fmla="*/ 70 h 7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7" h="70">
                  <a:moveTo>
                    <a:pt x="77" y="14"/>
                  </a:moveTo>
                  <a:lnTo>
                    <a:pt x="77" y="8"/>
                  </a:lnTo>
                  <a:lnTo>
                    <a:pt x="75" y="4"/>
                  </a:lnTo>
                  <a:lnTo>
                    <a:pt x="75" y="2"/>
                  </a:lnTo>
                  <a:lnTo>
                    <a:pt x="73" y="0"/>
                  </a:lnTo>
                  <a:lnTo>
                    <a:pt x="73" y="8"/>
                  </a:lnTo>
                  <a:lnTo>
                    <a:pt x="75" y="14"/>
                  </a:lnTo>
                  <a:lnTo>
                    <a:pt x="73" y="24"/>
                  </a:lnTo>
                  <a:lnTo>
                    <a:pt x="70" y="35"/>
                  </a:lnTo>
                  <a:lnTo>
                    <a:pt x="66" y="43"/>
                  </a:lnTo>
                  <a:lnTo>
                    <a:pt x="58" y="53"/>
                  </a:lnTo>
                  <a:lnTo>
                    <a:pt x="50" y="58"/>
                  </a:lnTo>
                  <a:lnTo>
                    <a:pt x="41" y="64"/>
                  </a:lnTo>
                  <a:lnTo>
                    <a:pt x="31" y="66"/>
                  </a:lnTo>
                  <a:lnTo>
                    <a:pt x="20" y="68"/>
                  </a:lnTo>
                  <a:lnTo>
                    <a:pt x="10" y="66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12" y="70"/>
                  </a:lnTo>
                  <a:lnTo>
                    <a:pt x="20" y="70"/>
                  </a:lnTo>
                  <a:lnTo>
                    <a:pt x="31" y="68"/>
                  </a:lnTo>
                  <a:lnTo>
                    <a:pt x="43" y="66"/>
                  </a:lnTo>
                  <a:lnTo>
                    <a:pt x="52" y="60"/>
                  </a:lnTo>
                  <a:lnTo>
                    <a:pt x="60" y="53"/>
                  </a:lnTo>
                  <a:lnTo>
                    <a:pt x="68" y="45"/>
                  </a:lnTo>
                  <a:lnTo>
                    <a:pt x="71" y="35"/>
                  </a:lnTo>
                  <a:lnTo>
                    <a:pt x="75" y="26"/>
                  </a:lnTo>
                  <a:lnTo>
                    <a:pt x="77" y="14"/>
                  </a:lnTo>
                  <a:close/>
                </a:path>
              </a:pathLst>
            </a:custGeom>
            <a:solidFill>
              <a:srgbClr val="DF4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27" name="Freeform 296">
              <a:extLst>
                <a:ext uri="{FF2B5EF4-FFF2-40B4-BE49-F238E27FC236}">
                  <a16:creationId xmlns:a16="http://schemas.microsoft.com/office/drawing/2014/main" id="{1D8BFA32-38BD-1E03-1E3B-4D2DA3466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" y="3688"/>
              <a:ext cx="75" cy="68"/>
            </a:xfrm>
            <a:custGeom>
              <a:avLst/>
              <a:gdLst>
                <a:gd name="T0" fmla="*/ 75 w 75"/>
                <a:gd name="T1" fmla="*/ 14 h 68"/>
                <a:gd name="T2" fmla="*/ 75 w 75"/>
                <a:gd name="T3" fmla="*/ 8 h 68"/>
                <a:gd name="T4" fmla="*/ 75 w 75"/>
                <a:gd name="T5" fmla="*/ 2 h 68"/>
                <a:gd name="T6" fmla="*/ 73 w 75"/>
                <a:gd name="T7" fmla="*/ 0 h 68"/>
                <a:gd name="T8" fmla="*/ 71 w 75"/>
                <a:gd name="T9" fmla="*/ 0 h 68"/>
                <a:gd name="T10" fmla="*/ 73 w 75"/>
                <a:gd name="T11" fmla="*/ 6 h 68"/>
                <a:gd name="T12" fmla="*/ 73 w 75"/>
                <a:gd name="T13" fmla="*/ 14 h 68"/>
                <a:gd name="T14" fmla="*/ 71 w 75"/>
                <a:gd name="T15" fmla="*/ 24 h 68"/>
                <a:gd name="T16" fmla="*/ 70 w 75"/>
                <a:gd name="T17" fmla="*/ 33 h 68"/>
                <a:gd name="T18" fmla="*/ 64 w 75"/>
                <a:gd name="T19" fmla="*/ 43 h 68"/>
                <a:gd name="T20" fmla="*/ 58 w 75"/>
                <a:gd name="T21" fmla="*/ 51 h 68"/>
                <a:gd name="T22" fmla="*/ 50 w 75"/>
                <a:gd name="T23" fmla="*/ 56 h 68"/>
                <a:gd name="T24" fmla="*/ 41 w 75"/>
                <a:gd name="T25" fmla="*/ 62 h 68"/>
                <a:gd name="T26" fmla="*/ 31 w 75"/>
                <a:gd name="T27" fmla="*/ 66 h 68"/>
                <a:gd name="T28" fmla="*/ 20 w 75"/>
                <a:gd name="T29" fmla="*/ 66 h 68"/>
                <a:gd name="T30" fmla="*/ 10 w 75"/>
                <a:gd name="T31" fmla="*/ 66 h 68"/>
                <a:gd name="T32" fmla="*/ 0 w 75"/>
                <a:gd name="T33" fmla="*/ 62 h 68"/>
                <a:gd name="T34" fmla="*/ 0 w 75"/>
                <a:gd name="T35" fmla="*/ 64 h 68"/>
                <a:gd name="T36" fmla="*/ 2 w 75"/>
                <a:gd name="T37" fmla="*/ 66 h 68"/>
                <a:gd name="T38" fmla="*/ 10 w 75"/>
                <a:gd name="T39" fmla="*/ 68 h 68"/>
                <a:gd name="T40" fmla="*/ 20 w 75"/>
                <a:gd name="T41" fmla="*/ 68 h 68"/>
                <a:gd name="T42" fmla="*/ 31 w 75"/>
                <a:gd name="T43" fmla="*/ 68 h 68"/>
                <a:gd name="T44" fmla="*/ 43 w 75"/>
                <a:gd name="T45" fmla="*/ 64 h 68"/>
                <a:gd name="T46" fmla="*/ 50 w 75"/>
                <a:gd name="T47" fmla="*/ 58 h 68"/>
                <a:gd name="T48" fmla="*/ 60 w 75"/>
                <a:gd name="T49" fmla="*/ 53 h 68"/>
                <a:gd name="T50" fmla="*/ 66 w 75"/>
                <a:gd name="T51" fmla="*/ 45 h 68"/>
                <a:gd name="T52" fmla="*/ 71 w 75"/>
                <a:gd name="T53" fmla="*/ 35 h 68"/>
                <a:gd name="T54" fmla="*/ 75 w 75"/>
                <a:gd name="T55" fmla="*/ 24 h 68"/>
                <a:gd name="T56" fmla="*/ 75 w 75"/>
                <a:gd name="T57" fmla="*/ 14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5"/>
                <a:gd name="T88" fmla="*/ 0 h 68"/>
                <a:gd name="T89" fmla="*/ 75 w 75"/>
                <a:gd name="T90" fmla="*/ 68 h 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5" h="68">
                  <a:moveTo>
                    <a:pt x="75" y="14"/>
                  </a:moveTo>
                  <a:lnTo>
                    <a:pt x="75" y="8"/>
                  </a:lnTo>
                  <a:lnTo>
                    <a:pt x="75" y="2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3" y="6"/>
                  </a:lnTo>
                  <a:lnTo>
                    <a:pt x="73" y="14"/>
                  </a:lnTo>
                  <a:lnTo>
                    <a:pt x="71" y="24"/>
                  </a:lnTo>
                  <a:lnTo>
                    <a:pt x="70" y="33"/>
                  </a:lnTo>
                  <a:lnTo>
                    <a:pt x="64" y="43"/>
                  </a:lnTo>
                  <a:lnTo>
                    <a:pt x="58" y="51"/>
                  </a:lnTo>
                  <a:lnTo>
                    <a:pt x="50" y="56"/>
                  </a:lnTo>
                  <a:lnTo>
                    <a:pt x="41" y="62"/>
                  </a:lnTo>
                  <a:lnTo>
                    <a:pt x="31" y="66"/>
                  </a:lnTo>
                  <a:lnTo>
                    <a:pt x="20" y="66"/>
                  </a:lnTo>
                  <a:lnTo>
                    <a:pt x="10" y="66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10" y="68"/>
                  </a:lnTo>
                  <a:lnTo>
                    <a:pt x="20" y="68"/>
                  </a:lnTo>
                  <a:lnTo>
                    <a:pt x="31" y="68"/>
                  </a:lnTo>
                  <a:lnTo>
                    <a:pt x="43" y="64"/>
                  </a:lnTo>
                  <a:lnTo>
                    <a:pt x="50" y="58"/>
                  </a:lnTo>
                  <a:lnTo>
                    <a:pt x="60" y="53"/>
                  </a:lnTo>
                  <a:lnTo>
                    <a:pt x="66" y="45"/>
                  </a:lnTo>
                  <a:lnTo>
                    <a:pt x="71" y="35"/>
                  </a:lnTo>
                  <a:lnTo>
                    <a:pt x="75" y="24"/>
                  </a:lnTo>
                  <a:lnTo>
                    <a:pt x="75" y="14"/>
                  </a:lnTo>
                  <a:close/>
                </a:path>
              </a:pathLst>
            </a:custGeom>
            <a:solidFill>
              <a:srgbClr val="DF4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28" name="Freeform 297">
              <a:extLst>
                <a:ext uri="{FF2B5EF4-FFF2-40B4-BE49-F238E27FC236}">
                  <a16:creationId xmlns:a16="http://schemas.microsoft.com/office/drawing/2014/main" id="{BDB56290-569A-8CFF-4503-A3F0D183E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" y="3688"/>
              <a:ext cx="76" cy="68"/>
            </a:xfrm>
            <a:custGeom>
              <a:avLst/>
              <a:gdLst>
                <a:gd name="T0" fmla="*/ 76 w 76"/>
                <a:gd name="T1" fmla="*/ 14 h 68"/>
                <a:gd name="T2" fmla="*/ 74 w 76"/>
                <a:gd name="T3" fmla="*/ 8 h 68"/>
                <a:gd name="T4" fmla="*/ 74 w 76"/>
                <a:gd name="T5" fmla="*/ 0 h 68"/>
                <a:gd name="T6" fmla="*/ 72 w 76"/>
                <a:gd name="T7" fmla="*/ 0 h 68"/>
                <a:gd name="T8" fmla="*/ 71 w 76"/>
                <a:gd name="T9" fmla="*/ 0 h 68"/>
                <a:gd name="T10" fmla="*/ 72 w 76"/>
                <a:gd name="T11" fmla="*/ 6 h 68"/>
                <a:gd name="T12" fmla="*/ 72 w 76"/>
                <a:gd name="T13" fmla="*/ 14 h 68"/>
                <a:gd name="T14" fmla="*/ 72 w 76"/>
                <a:gd name="T15" fmla="*/ 24 h 68"/>
                <a:gd name="T16" fmla="*/ 69 w 76"/>
                <a:gd name="T17" fmla="*/ 33 h 68"/>
                <a:gd name="T18" fmla="*/ 65 w 76"/>
                <a:gd name="T19" fmla="*/ 43 h 68"/>
                <a:gd name="T20" fmla="*/ 57 w 76"/>
                <a:gd name="T21" fmla="*/ 51 h 68"/>
                <a:gd name="T22" fmla="*/ 49 w 76"/>
                <a:gd name="T23" fmla="*/ 56 h 68"/>
                <a:gd name="T24" fmla="*/ 42 w 76"/>
                <a:gd name="T25" fmla="*/ 60 h 68"/>
                <a:gd name="T26" fmla="*/ 32 w 76"/>
                <a:gd name="T27" fmla="*/ 64 h 68"/>
                <a:gd name="T28" fmla="*/ 21 w 76"/>
                <a:gd name="T29" fmla="*/ 64 h 68"/>
                <a:gd name="T30" fmla="*/ 11 w 76"/>
                <a:gd name="T31" fmla="*/ 64 h 68"/>
                <a:gd name="T32" fmla="*/ 0 w 76"/>
                <a:gd name="T33" fmla="*/ 60 h 68"/>
                <a:gd name="T34" fmla="*/ 1 w 76"/>
                <a:gd name="T35" fmla="*/ 62 h 68"/>
                <a:gd name="T36" fmla="*/ 1 w 76"/>
                <a:gd name="T37" fmla="*/ 64 h 68"/>
                <a:gd name="T38" fmla="*/ 11 w 76"/>
                <a:gd name="T39" fmla="*/ 66 h 68"/>
                <a:gd name="T40" fmla="*/ 21 w 76"/>
                <a:gd name="T41" fmla="*/ 68 h 68"/>
                <a:gd name="T42" fmla="*/ 32 w 76"/>
                <a:gd name="T43" fmla="*/ 66 h 68"/>
                <a:gd name="T44" fmla="*/ 42 w 76"/>
                <a:gd name="T45" fmla="*/ 64 h 68"/>
                <a:gd name="T46" fmla="*/ 51 w 76"/>
                <a:gd name="T47" fmla="*/ 58 h 68"/>
                <a:gd name="T48" fmla="*/ 59 w 76"/>
                <a:gd name="T49" fmla="*/ 53 h 68"/>
                <a:gd name="T50" fmla="*/ 67 w 76"/>
                <a:gd name="T51" fmla="*/ 43 h 68"/>
                <a:gd name="T52" fmla="*/ 71 w 76"/>
                <a:gd name="T53" fmla="*/ 35 h 68"/>
                <a:gd name="T54" fmla="*/ 74 w 76"/>
                <a:gd name="T55" fmla="*/ 24 h 68"/>
                <a:gd name="T56" fmla="*/ 76 w 76"/>
                <a:gd name="T57" fmla="*/ 14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6"/>
                <a:gd name="T88" fmla="*/ 0 h 68"/>
                <a:gd name="T89" fmla="*/ 76 w 76"/>
                <a:gd name="T90" fmla="*/ 68 h 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6" h="68">
                  <a:moveTo>
                    <a:pt x="76" y="14"/>
                  </a:moveTo>
                  <a:lnTo>
                    <a:pt x="74" y="8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72" y="6"/>
                  </a:lnTo>
                  <a:lnTo>
                    <a:pt x="72" y="14"/>
                  </a:lnTo>
                  <a:lnTo>
                    <a:pt x="72" y="24"/>
                  </a:lnTo>
                  <a:lnTo>
                    <a:pt x="69" y="33"/>
                  </a:lnTo>
                  <a:lnTo>
                    <a:pt x="65" y="43"/>
                  </a:lnTo>
                  <a:lnTo>
                    <a:pt x="57" y="51"/>
                  </a:lnTo>
                  <a:lnTo>
                    <a:pt x="49" y="56"/>
                  </a:lnTo>
                  <a:lnTo>
                    <a:pt x="42" y="60"/>
                  </a:lnTo>
                  <a:lnTo>
                    <a:pt x="32" y="64"/>
                  </a:lnTo>
                  <a:lnTo>
                    <a:pt x="21" y="64"/>
                  </a:lnTo>
                  <a:lnTo>
                    <a:pt x="11" y="64"/>
                  </a:lnTo>
                  <a:lnTo>
                    <a:pt x="0" y="60"/>
                  </a:lnTo>
                  <a:lnTo>
                    <a:pt x="1" y="62"/>
                  </a:lnTo>
                  <a:lnTo>
                    <a:pt x="1" y="64"/>
                  </a:lnTo>
                  <a:lnTo>
                    <a:pt x="11" y="66"/>
                  </a:lnTo>
                  <a:lnTo>
                    <a:pt x="21" y="68"/>
                  </a:lnTo>
                  <a:lnTo>
                    <a:pt x="32" y="66"/>
                  </a:lnTo>
                  <a:lnTo>
                    <a:pt x="42" y="64"/>
                  </a:lnTo>
                  <a:lnTo>
                    <a:pt x="51" y="58"/>
                  </a:lnTo>
                  <a:lnTo>
                    <a:pt x="59" y="53"/>
                  </a:lnTo>
                  <a:lnTo>
                    <a:pt x="67" y="43"/>
                  </a:lnTo>
                  <a:lnTo>
                    <a:pt x="71" y="35"/>
                  </a:lnTo>
                  <a:lnTo>
                    <a:pt x="74" y="24"/>
                  </a:lnTo>
                  <a:lnTo>
                    <a:pt x="76" y="14"/>
                  </a:lnTo>
                  <a:close/>
                </a:path>
              </a:pathLst>
            </a:custGeom>
            <a:solidFill>
              <a:srgbClr val="E04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29" name="Freeform 298">
              <a:extLst>
                <a:ext uri="{FF2B5EF4-FFF2-40B4-BE49-F238E27FC236}">
                  <a16:creationId xmlns:a16="http://schemas.microsoft.com/office/drawing/2014/main" id="{55E9D561-22FD-A21F-9A76-F3FA9672F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" y="3686"/>
              <a:ext cx="74" cy="68"/>
            </a:xfrm>
            <a:custGeom>
              <a:avLst/>
              <a:gdLst>
                <a:gd name="T0" fmla="*/ 74 w 74"/>
                <a:gd name="T1" fmla="*/ 16 h 68"/>
                <a:gd name="T2" fmla="*/ 74 w 74"/>
                <a:gd name="T3" fmla="*/ 8 h 68"/>
                <a:gd name="T4" fmla="*/ 72 w 74"/>
                <a:gd name="T5" fmla="*/ 2 h 68"/>
                <a:gd name="T6" fmla="*/ 71 w 74"/>
                <a:gd name="T7" fmla="*/ 2 h 68"/>
                <a:gd name="T8" fmla="*/ 71 w 74"/>
                <a:gd name="T9" fmla="*/ 0 h 68"/>
                <a:gd name="T10" fmla="*/ 71 w 74"/>
                <a:gd name="T11" fmla="*/ 8 h 68"/>
                <a:gd name="T12" fmla="*/ 72 w 74"/>
                <a:gd name="T13" fmla="*/ 16 h 68"/>
                <a:gd name="T14" fmla="*/ 71 w 74"/>
                <a:gd name="T15" fmla="*/ 26 h 68"/>
                <a:gd name="T16" fmla="*/ 69 w 74"/>
                <a:gd name="T17" fmla="*/ 35 h 68"/>
                <a:gd name="T18" fmla="*/ 63 w 74"/>
                <a:gd name="T19" fmla="*/ 43 h 68"/>
                <a:gd name="T20" fmla="*/ 57 w 74"/>
                <a:gd name="T21" fmla="*/ 51 h 68"/>
                <a:gd name="T22" fmla="*/ 49 w 74"/>
                <a:gd name="T23" fmla="*/ 56 h 68"/>
                <a:gd name="T24" fmla="*/ 42 w 74"/>
                <a:gd name="T25" fmla="*/ 62 h 68"/>
                <a:gd name="T26" fmla="*/ 32 w 74"/>
                <a:gd name="T27" fmla="*/ 64 h 68"/>
                <a:gd name="T28" fmla="*/ 21 w 74"/>
                <a:gd name="T29" fmla="*/ 66 h 68"/>
                <a:gd name="T30" fmla="*/ 9 w 74"/>
                <a:gd name="T31" fmla="*/ 64 h 68"/>
                <a:gd name="T32" fmla="*/ 0 w 74"/>
                <a:gd name="T33" fmla="*/ 60 h 68"/>
                <a:gd name="T34" fmla="*/ 0 w 74"/>
                <a:gd name="T35" fmla="*/ 62 h 68"/>
                <a:gd name="T36" fmla="*/ 1 w 74"/>
                <a:gd name="T37" fmla="*/ 64 h 68"/>
                <a:gd name="T38" fmla="*/ 11 w 74"/>
                <a:gd name="T39" fmla="*/ 68 h 68"/>
                <a:gd name="T40" fmla="*/ 21 w 74"/>
                <a:gd name="T41" fmla="*/ 68 h 68"/>
                <a:gd name="T42" fmla="*/ 32 w 74"/>
                <a:gd name="T43" fmla="*/ 68 h 68"/>
                <a:gd name="T44" fmla="*/ 42 w 74"/>
                <a:gd name="T45" fmla="*/ 64 h 68"/>
                <a:gd name="T46" fmla="*/ 51 w 74"/>
                <a:gd name="T47" fmla="*/ 58 h 68"/>
                <a:gd name="T48" fmla="*/ 59 w 74"/>
                <a:gd name="T49" fmla="*/ 53 h 68"/>
                <a:gd name="T50" fmla="*/ 65 w 74"/>
                <a:gd name="T51" fmla="*/ 45 h 68"/>
                <a:gd name="T52" fmla="*/ 71 w 74"/>
                <a:gd name="T53" fmla="*/ 35 h 68"/>
                <a:gd name="T54" fmla="*/ 72 w 74"/>
                <a:gd name="T55" fmla="*/ 26 h 68"/>
                <a:gd name="T56" fmla="*/ 74 w 74"/>
                <a:gd name="T57" fmla="*/ 16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4"/>
                <a:gd name="T88" fmla="*/ 0 h 68"/>
                <a:gd name="T89" fmla="*/ 74 w 74"/>
                <a:gd name="T90" fmla="*/ 68 h 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4" h="68">
                  <a:moveTo>
                    <a:pt x="74" y="16"/>
                  </a:moveTo>
                  <a:lnTo>
                    <a:pt x="74" y="8"/>
                  </a:lnTo>
                  <a:lnTo>
                    <a:pt x="72" y="2"/>
                  </a:lnTo>
                  <a:lnTo>
                    <a:pt x="71" y="2"/>
                  </a:lnTo>
                  <a:lnTo>
                    <a:pt x="71" y="0"/>
                  </a:lnTo>
                  <a:lnTo>
                    <a:pt x="71" y="8"/>
                  </a:lnTo>
                  <a:lnTo>
                    <a:pt x="72" y="16"/>
                  </a:lnTo>
                  <a:lnTo>
                    <a:pt x="71" y="26"/>
                  </a:lnTo>
                  <a:lnTo>
                    <a:pt x="69" y="35"/>
                  </a:lnTo>
                  <a:lnTo>
                    <a:pt x="63" y="43"/>
                  </a:lnTo>
                  <a:lnTo>
                    <a:pt x="57" y="51"/>
                  </a:lnTo>
                  <a:lnTo>
                    <a:pt x="49" y="56"/>
                  </a:lnTo>
                  <a:lnTo>
                    <a:pt x="42" y="62"/>
                  </a:lnTo>
                  <a:lnTo>
                    <a:pt x="32" y="64"/>
                  </a:lnTo>
                  <a:lnTo>
                    <a:pt x="21" y="66"/>
                  </a:lnTo>
                  <a:lnTo>
                    <a:pt x="9" y="64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1" y="64"/>
                  </a:lnTo>
                  <a:lnTo>
                    <a:pt x="11" y="68"/>
                  </a:lnTo>
                  <a:lnTo>
                    <a:pt x="21" y="68"/>
                  </a:lnTo>
                  <a:lnTo>
                    <a:pt x="32" y="68"/>
                  </a:lnTo>
                  <a:lnTo>
                    <a:pt x="42" y="64"/>
                  </a:lnTo>
                  <a:lnTo>
                    <a:pt x="51" y="58"/>
                  </a:lnTo>
                  <a:lnTo>
                    <a:pt x="59" y="53"/>
                  </a:lnTo>
                  <a:lnTo>
                    <a:pt x="65" y="45"/>
                  </a:lnTo>
                  <a:lnTo>
                    <a:pt x="71" y="35"/>
                  </a:lnTo>
                  <a:lnTo>
                    <a:pt x="72" y="26"/>
                  </a:lnTo>
                  <a:lnTo>
                    <a:pt x="74" y="16"/>
                  </a:lnTo>
                  <a:close/>
                </a:path>
              </a:pathLst>
            </a:custGeom>
            <a:solidFill>
              <a:srgbClr val="E05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30" name="Freeform 299">
              <a:extLst>
                <a:ext uri="{FF2B5EF4-FFF2-40B4-BE49-F238E27FC236}">
                  <a16:creationId xmlns:a16="http://schemas.microsoft.com/office/drawing/2014/main" id="{DFBC2F83-C1F4-E224-A8F3-37300994D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" y="3686"/>
              <a:ext cx="72" cy="66"/>
            </a:xfrm>
            <a:custGeom>
              <a:avLst/>
              <a:gdLst>
                <a:gd name="T0" fmla="*/ 72 w 72"/>
                <a:gd name="T1" fmla="*/ 16 h 66"/>
                <a:gd name="T2" fmla="*/ 72 w 72"/>
                <a:gd name="T3" fmla="*/ 8 h 66"/>
                <a:gd name="T4" fmla="*/ 71 w 72"/>
                <a:gd name="T5" fmla="*/ 2 h 66"/>
                <a:gd name="T6" fmla="*/ 71 w 72"/>
                <a:gd name="T7" fmla="*/ 0 h 66"/>
                <a:gd name="T8" fmla="*/ 69 w 72"/>
                <a:gd name="T9" fmla="*/ 0 h 66"/>
                <a:gd name="T10" fmla="*/ 71 w 72"/>
                <a:gd name="T11" fmla="*/ 8 h 66"/>
                <a:gd name="T12" fmla="*/ 71 w 72"/>
                <a:gd name="T13" fmla="*/ 16 h 66"/>
                <a:gd name="T14" fmla="*/ 71 w 72"/>
                <a:gd name="T15" fmla="*/ 26 h 66"/>
                <a:gd name="T16" fmla="*/ 67 w 72"/>
                <a:gd name="T17" fmla="*/ 35 h 66"/>
                <a:gd name="T18" fmla="*/ 63 w 72"/>
                <a:gd name="T19" fmla="*/ 43 h 66"/>
                <a:gd name="T20" fmla="*/ 57 w 72"/>
                <a:gd name="T21" fmla="*/ 51 h 66"/>
                <a:gd name="T22" fmla="*/ 49 w 72"/>
                <a:gd name="T23" fmla="*/ 56 h 66"/>
                <a:gd name="T24" fmla="*/ 40 w 72"/>
                <a:gd name="T25" fmla="*/ 60 h 66"/>
                <a:gd name="T26" fmla="*/ 32 w 72"/>
                <a:gd name="T27" fmla="*/ 64 h 66"/>
                <a:gd name="T28" fmla="*/ 21 w 72"/>
                <a:gd name="T29" fmla="*/ 64 h 66"/>
                <a:gd name="T30" fmla="*/ 9 w 72"/>
                <a:gd name="T31" fmla="*/ 64 h 66"/>
                <a:gd name="T32" fmla="*/ 0 w 72"/>
                <a:gd name="T33" fmla="*/ 60 h 66"/>
                <a:gd name="T34" fmla="*/ 0 w 72"/>
                <a:gd name="T35" fmla="*/ 60 h 66"/>
                <a:gd name="T36" fmla="*/ 0 w 72"/>
                <a:gd name="T37" fmla="*/ 62 h 66"/>
                <a:gd name="T38" fmla="*/ 11 w 72"/>
                <a:gd name="T39" fmla="*/ 66 h 66"/>
                <a:gd name="T40" fmla="*/ 21 w 72"/>
                <a:gd name="T41" fmla="*/ 66 h 66"/>
                <a:gd name="T42" fmla="*/ 32 w 72"/>
                <a:gd name="T43" fmla="*/ 66 h 66"/>
                <a:gd name="T44" fmla="*/ 42 w 72"/>
                <a:gd name="T45" fmla="*/ 62 h 66"/>
                <a:gd name="T46" fmla="*/ 49 w 72"/>
                <a:gd name="T47" fmla="*/ 58 h 66"/>
                <a:gd name="T48" fmla="*/ 57 w 72"/>
                <a:gd name="T49" fmla="*/ 53 h 66"/>
                <a:gd name="T50" fmla="*/ 65 w 72"/>
                <a:gd name="T51" fmla="*/ 45 h 66"/>
                <a:gd name="T52" fmla="*/ 69 w 72"/>
                <a:gd name="T53" fmla="*/ 35 h 66"/>
                <a:gd name="T54" fmla="*/ 72 w 72"/>
                <a:gd name="T55" fmla="*/ 26 h 66"/>
                <a:gd name="T56" fmla="*/ 72 w 72"/>
                <a:gd name="T57" fmla="*/ 16 h 6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2"/>
                <a:gd name="T88" fmla="*/ 0 h 66"/>
                <a:gd name="T89" fmla="*/ 72 w 72"/>
                <a:gd name="T90" fmla="*/ 66 h 6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2" h="66">
                  <a:moveTo>
                    <a:pt x="72" y="16"/>
                  </a:moveTo>
                  <a:lnTo>
                    <a:pt x="72" y="8"/>
                  </a:lnTo>
                  <a:lnTo>
                    <a:pt x="71" y="2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71" y="8"/>
                  </a:lnTo>
                  <a:lnTo>
                    <a:pt x="71" y="16"/>
                  </a:lnTo>
                  <a:lnTo>
                    <a:pt x="71" y="26"/>
                  </a:lnTo>
                  <a:lnTo>
                    <a:pt x="67" y="35"/>
                  </a:lnTo>
                  <a:lnTo>
                    <a:pt x="63" y="43"/>
                  </a:lnTo>
                  <a:lnTo>
                    <a:pt x="57" y="51"/>
                  </a:lnTo>
                  <a:lnTo>
                    <a:pt x="49" y="56"/>
                  </a:lnTo>
                  <a:lnTo>
                    <a:pt x="40" y="60"/>
                  </a:lnTo>
                  <a:lnTo>
                    <a:pt x="32" y="64"/>
                  </a:lnTo>
                  <a:lnTo>
                    <a:pt x="21" y="64"/>
                  </a:lnTo>
                  <a:lnTo>
                    <a:pt x="9" y="64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11" y="66"/>
                  </a:lnTo>
                  <a:lnTo>
                    <a:pt x="21" y="66"/>
                  </a:lnTo>
                  <a:lnTo>
                    <a:pt x="32" y="66"/>
                  </a:lnTo>
                  <a:lnTo>
                    <a:pt x="42" y="62"/>
                  </a:lnTo>
                  <a:lnTo>
                    <a:pt x="49" y="58"/>
                  </a:lnTo>
                  <a:lnTo>
                    <a:pt x="57" y="53"/>
                  </a:lnTo>
                  <a:lnTo>
                    <a:pt x="65" y="45"/>
                  </a:lnTo>
                  <a:lnTo>
                    <a:pt x="69" y="35"/>
                  </a:lnTo>
                  <a:lnTo>
                    <a:pt x="72" y="26"/>
                  </a:lnTo>
                  <a:lnTo>
                    <a:pt x="72" y="16"/>
                  </a:lnTo>
                  <a:close/>
                </a:path>
              </a:pathLst>
            </a:custGeom>
            <a:solidFill>
              <a:srgbClr val="E15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31" name="Freeform 300">
              <a:extLst>
                <a:ext uri="{FF2B5EF4-FFF2-40B4-BE49-F238E27FC236}">
                  <a16:creationId xmlns:a16="http://schemas.microsoft.com/office/drawing/2014/main" id="{F7AA9255-7ED9-2B75-361B-887A7C5FE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" y="3685"/>
              <a:ext cx="72" cy="67"/>
            </a:xfrm>
            <a:custGeom>
              <a:avLst/>
              <a:gdLst>
                <a:gd name="T0" fmla="*/ 72 w 72"/>
                <a:gd name="T1" fmla="*/ 17 h 67"/>
                <a:gd name="T2" fmla="*/ 71 w 72"/>
                <a:gd name="T3" fmla="*/ 9 h 67"/>
                <a:gd name="T4" fmla="*/ 71 w 72"/>
                <a:gd name="T5" fmla="*/ 1 h 67"/>
                <a:gd name="T6" fmla="*/ 69 w 72"/>
                <a:gd name="T7" fmla="*/ 1 h 67"/>
                <a:gd name="T8" fmla="*/ 67 w 72"/>
                <a:gd name="T9" fmla="*/ 0 h 67"/>
                <a:gd name="T10" fmla="*/ 69 w 72"/>
                <a:gd name="T11" fmla="*/ 7 h 67"/>
                <a:gd name="T12" fmla="*/ 69 w 72"/>
                <a:gd name="T13" fmla="*/ 17 h 67"/>
                <a:gd name="T14" fmla="*/ 69 w 72"/>
                <a:gd name="T15" fmla="*/ 27 h 67"/>
                <a:gd name="T16" fmla="*/ 67 w 72"/>
                <a:gd name="T17" fmla="*/ 34 h 67"/>
                <a:gd name="T18" fmla="*/ 61 w 72"/>
                <a:gd name="T19" fmla="*/ 44 h 67"/>
                <a:gd name="T20" fmla="*/ 55 w 72"/>
                <a:gd name="T21" fmla="*/ 50 h 67"/>
                <a:gd name="T22" fmla="*/ 47 w 72"/>
                <a:gd name="T23" fmla="*/ 56 h 67"/>
                <a:gd name="T24" fmla="*/ 40 w 72"/>
                <a:gd name="T25" fmla="*/ 61 h 67"/>
                <a:gd name="T26" fmla="*/ 30 w 72"/>
                <a:gd name="T27" fmla="*/ 63 h 67"/>
                <a:gd name="T28" fmla="*/ 21 w 72"/>
                <a:gd name="T29" fmla="*/ 65 h 67"/>
                <a:gd name="T30" fmla="*/ 9 w 72"/>
                <a:gd name="T31" fmla="*/ 63 h 67"/>
                <a:gd name="T32" fmla="*/ 0 w 72"/>
                <a:gd name="T33" fmla="*/ 59 h 67"/>
                <a:gd name="T34" fmla="*/ 0 w 72"/>
                <a:gd name="T35" fmla="*/ 61 h 67"/>
                <a:gd name="T36" fmla="*/ 0 w 72"/>
                <a:gd name="T37" fmla="*/ 61 h 67"/>
                <a:gd name="T38" fmla="*/ 9 w 72"/>
                <a:gd name="T39" fmla="*/ 65 h 67"/>
                <a:gd name="T40" fmla="*/ 21 w 72"/>
                <a:gd name="T41" fmla="*/ 67 h 67"/>
                <a:gd name="T42" fmla="*/ 32 w 72"/>
                <a:gd name="T43" fmla="*/ 65 h 67"/>
                <a:gd name="T44" fmla="*/ 42 w 72"/>
                <a:gd name="T45" fmla="*/ 63 h 67"/>
                <a:gd name="T46" fmla="*/ 49 w 72"/>
                <a:gd name="T47" fmla="*/ 57 h 67"/>
                <a:gd name="T48" fmla="*/ 57 w 72"/>
                <a:gd name="T49" fmla="*/ 52 h 67"/>
                <a:gd name="T50" fmla="*/ 63 w 72"/>
                <a:gd name="T51" fmla="*/ 44 h 67"/>
                <a:gd name="T52" fmla="*/ 69 w 72"/>
                <a:gd name="T53" fmla="*/ 36 h 67"/>
                <a:gd name="T54" fmla="*/ 71 w 72"/>
                <a:gd name="T55" fmla="*/ 27 h 67"/>
                <a:gd name="T56" fmla="*/ 72 w 72"/>
                <a:gd name="T57" fmla="*/ 17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2"/>
                <a:gd name="T88" fmla="*/ 0 h 67"/>
                <a:gd name="T89" fmla="*/ 72 w 72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2" h="67">
                  <a:moveTo>
                    <a:pt x="72" y="17"/>
                  </a:moveTo>
                  <a:lnTo>
                    <a:pt x="71" y="9"/>
                  </a:lnTo>
                  <a:lnTo>
                    <a:pt x="71" y="1"/>
                  </a:lnTo>
                  <a:lnTo>
                    <a:pt x="69" y="1"/>
                  </a:lnTo>
                  <a:lnTo>
                    <a:pt x="67" y="0"/>
                  </a:lnTo>
                  <a:lnTo>
                    <a:pt x="69" y="7"/>
                  </a:lnTo>
                  <a:lnTo>
                    <a:pt x="69" y="17"/>
                  </a:lnTo>
                  <a:lnTo>
                    <a:pt x="69" y="27"/>
                  </a:lnTo>
                  <a:lnTo>
                    <a:pt x="67" y="34"/>
                  </a:lnTo>
                  <a:lnTo>
                    <a:pt x="61" y="44"/>
                  </a:lnTo>
                  <a:lnTo>
                    <a:pt x="55" y="50"/>
                  </a:lnTo>
                  <a:lnTo>
                    <a:pt x="47" y="56"/>
                  </a:lnTo>
                  <a:lnTo>
                    <a:pt x="40" y="61"/>
                  </a:lnTo>
                  <a:lnTo>
                    <a:pt x="30" y="63"/>
                  </a:lnTo>
                  <a:lnTo>
                    <a:pt x="21" y="65"/>
                  </a:lnTo>
                  <a:lnTo>
                    <a:pt x="9" y="63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9" y="65"/>
                  </a:lnTo>
                  <a:lnTo>
                    <a:pt x="21" y="67"/>
                  </a:lnTo>
                  <a:lnTo>
                    <a:pt x="32" y="65"/>
                  </a:lnTo>
                  <a:lnTo>
                    <a:pt x="42" y="63"/>
                  </a:lnTo>
                  <a:lnTo>
                    <a:pt x="49" y="57"/>
                  </a:lnTo>
                  <a:lnTo>
                    <a:pt x="57" y="52"/>
                  </a:lnTo>
                  <a:lnTo>
                    <a:pt x="63" y="44"/>
                  </a:lnTo>
                  <a:lnTo>
                    <a:pt x="69" y="36"/>
                  </a:lnTo>
                  <a:lnTo>
                    <a:pt x="71" y="27"/>
                  </a:lnTo>
                  <a:lnTo>
                    <a:pt x="72" y="17"/>
                  </a:lnTo>
                  <a:close/>
                </a:path>
              </a:pathLst>
            </a:custGeom>
            <a:solidFill>
              <a:srgbClr val="E259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32" name="Freeform 301">
              <a:extLst>
                <a:ext uri="{FF2B5EF4-FFF2-40B4-BE49-F238E27FC236}">
                  <a16:creationId xmlns:a16="http://schemas.microsoft.com/office/drawing/2014/main" id="{A80B94F7-C41A-4308-3D6B-CEB1F84B7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5"/>
              <a:ext cx="73" cy="65"/>
            </a:xfrm>
            <a:custGeom>
              <a:avLst/>
              <a:gdLst>
                <a:gd name="T0" fmla="*/ 73 w 73"/>
                <a:gd name="T1" fmla="*/ 17 h 65"/>
                <a:gd name="T2" fmla="*/ 73 w 73"/>
                <a:gd name="T3" fmla="*/ 9 h 65"/>
                <a:gd name="T4" fmla="*/ 71 w 73"/>
                <a:gd name="T5" fmla="*/ 1 h 65"/>
                <a:gd name="T6" fmla="*/ 69 w 73"/>
                <a:gd name="T7" fmla="*/ 0 h 65"/>
                <a:gd name="T8" fmla="*/ 67 w 73"/>
                <a:gd name="T9" fmla="*/ 0 h 65"/>
                <a:gd name="T10" fmla="*/ 69 w 73"/>
                <a:gd name="T11" fmla="*/ 7 h 65"/>
                <a:gd name="T12" fmla="*/ 71 w 73"/>
                <a:gd name="T13" fmla="*/ 17 h 65"/>
                <a:gd name="T14" fmla="*/ 69 w 73"/>
                <a:gd name="T15" fmla="*/ 27 h 65"/>
                <a:gd name="T16" fmla="*/ 67 w 73"/>
                <a:gd name="T17" fmla="*/ 34 h 65"/>
                <a:gd name="T18" fmla="*/ 63 w 73"/>
                <a:gd name="T19" fmla="*/ 42 h 65"/>
                <a:gd name="T20" fmla="*/ 57 w 73"/>
                <a:gd name="T21" fmla="*/ 50 h 65"/>
                <a:gd name="T22" fmla="*/ 49 w 73"/>
                <a:gd name="T23" fmla="*/ 56 h 65"/>
                <a:gd name="T24" fmla="*/ 42 w 73"/>
                <a:gd name="T25" fmla="*/ 59 h 65"/>
                <a:gd name="T26" fmla="*/ 32 w 73"/>
                <a:gd name="T27" fmla="*/ 63 h 65"/>
                <a:gd name="T28" fmla="*/ 23 w 73"/>
                <a:gd name="T29" fmla="*/ 63 h 65"/>
                <a:gd name="T30" fmla="*/ 11 w 73"/>
                <a:gd name="T31" fmla="*/ 61 h 65"/>
                <a:gd name="T32" fmla="*/ 0 w 73"/>
                <a:gd name="T33" fmla="*/ 57 h 65"/>
                <a:gd name="T34" fmla="*/ 2 w 73"/>
                <a:gd name="T35" fmla="*/ 59 h 65"/>
                <a:gd name="T36" fmla="*/ 2 w 73"/>
                <a:gd name="T37" fmla="*/ 61 h 65"/>
                <a:gd name="T38" fmla="*/ 11 w 73"/>
                <a:gd name="T39" fmla="*/ 65 h 65"/>
                <a:gd name="T40" fmla="*/ 23 w 73"/>
                <a:gd name="T41" fmla="*/ 65 h 65"/>
                <a:gd name="T42" fmla="*/ 34 w 73"/>
                <a:gd name="T43" fmla="*/ 65 h 65"/>
                <a:gd name="T44" fmla="*/ 42 w 73"/>
                <a:gd name="T45" fmla="*/ 61 h 65"/>
                <a:gd name="T46" fmla="*/ 51 w 73"/>
                <a:gd name="T47" fmla="*/ 57 h 65"/>
                <a:gd name="T48" fmla="*/ 59 w 73"/>
                <a:gd name="T49" fmla="*/ 52 h 65"/>
                <a:gd name="T50" fmla="*/ 65 w 73"/>
                <a:gd name="T51" fmla="*/ 44 h 65"/>
                <a:gd name="T52" fmla="*/ 69 w 73"/>
                <a:gd name="T53" fmla="*/ 36 h 65"/>
                <a:gd name="T54" fmla="*/ 73 w 73"/>
                <a:gd name="T55" fmla="*/ 27 h 65"/>
                <a:gd name="T56" fmla="*/ 73 w 73"/>
                <a:gd name="T57" fmla="*/ 17 h 6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3"/>
                <a:gd name="T88" fmla="*/ 0 h 65"/>
                <a:gd name="T89" fmla="*/ 73 w 73"/>
                <a:gd name="T90" fmla="*/ 65 h 6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3" h="65">
                  <a:moveTo>
                    <a:pt x="73" y="17"/>
                  </a:moveTo>
                  <a:lnTo>
                    <a:pt x="73" y="9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9" y="7"/>
                  </a:lnTo>
                  <a:lnTo>
                    <a:pt x="71" y="17"/>
                  </a:lnTo>
                  <a:lnTo>
                    <a:pt x="69" y="27"/>
                  </a:lnTo>
                  <a:lnTo>
                    <a:pt x="67" y="34"/>
                  </a:lnTo>
                  <a:lnTo>
                    <a:pt x="63" y="42"/>
                  </a:lnTo>
                  <a:lnTo>
                    <a:pt x="57" y="50"/>
                  </a:lnTo>
                  <a:lnTo>
                    <a:pt x="49" y="56"/>
                  </a:lnTo>
                  <a:lnTo>
                    <a:pt x="42" y="59"/>
                  </a:lnTo>
                  <a:lnTo>
                    <a:pt x="32" y="63"/>
                  </a:lnTo>
                  <a:lnTo>
                    <a:pt x="23" y="63"/>
                  </a:lnTo>
                  <a:lnTo>
                    <a:pt x="11" y="61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2" y="61"/>
                  </a:lnTo>
                  <a:lnTo>
                    <a:pt x="11" y="65"/>
                  </a:lnTo>
                  <a:lnTo>
                    <a:pt x="23" y="65"/>
                  </a:lnTo>
                  <a:lnTo>
                    <a:pt x="34" y="65"/>
                  </a:lnTo>
                  <a:lnTo>
                    <a:pt x="42" y="61"/>
                  </a:lnTo>
                  <a:lnTo>
                    <a:pt x="51" y="57"/>
                  </a:lnTo>
                  <a:lnTo>
                    <a:pt x="59" y="52"/>
                  </a:lnTo>
                  <a:lnTo>
                    <a:pt x="65" y="44"/>
                  </a:lnTo>
                  <a:lnTo>
                    <a:pt x="69" y="36"/>
                  </a:lnTo>
                  <a:lnTo>
                    <a:pt x="73" y="27"/>
                  </a:lnTo>
                  <a:lnTo>
                    <a:pt x="73" y="17"/>
                  </a:lnTo>
                  <a:close/>
                </a:path>
              </a:pathLst>
            </a:custGeom>
            <a:solidFill>
              <a:srgbClr val="E25D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33" name="Freeform 302">
              <a:extLst>
                <a:ext uri="{FF2B5EF4-FFF2-40B4-BE49-F238E27FC236}">
                  <a16:creationId xmlns:a16="http://schemas.microsoft.com/office/drawing/2014/main" id="{E75C88F2-C1BB-3618-9538-8026C0BC9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5"/>
              <a:ext cx="71" cy="65"/>
            </a:xfrm>
            <a:custGeom>
              <a:avLst/>
              <a:gdLst>
                <a:gd name="T0" fmla="*/ 71 w 71"/>
                <a:gd name="T1" fmla="*/ 17 h 65"/>
                <a:gd name="T2" fmla="*/ 71 w 71"/>
                <a:gd name="T3" fmla="*/ 7 h 65"/>
                <a:gd name="T4" fmla="*/ 69 w 71"/>
                <a:gd name="T5" fmla="*/ 0 h 65"/>
                <a:gd name="T6" fmla="*/ 67 w 71"/>
                <a:gd name="T7" fmla="*/ 0 h 65"/>
                <a:gd name="T8" fmla="*/ 65 w 71"/>
                <a:gd name="T9" fmla="*/ 0 h 65"/>
                <a:gd name="T10" fmla="*/ 69 w 71"/>
                <a:gd name="T11" fmla="*/ 7 h 65"/>
                <a:gd name="T12" fmla="*/ 69 w 71"/>
                <a:gd name="T13" fmla="*/ 17 h 65"/>
                <a:gd name="T14" fmla="*/ 69 w 71"/>
                <a:gd name="T15" fmla="*/ 27 h 65"/>
                <a:gd name="T16" fmla="*/ 65 w 71"/>
                <a:gd name="T17" fmla="*/ 34 h 65"/>
                <a:gd name="T18" fmla="*/ 61 w 71"/>
                <a:gd name="T19" fmla="*/ 42 h 65"/>
                <a:gd name="T20" fmla="*/ 55 w 71"/>
                <a:gd name="T21" fmla="*/ 48 h 65"/>
                <a:gd name="T22" fmla="*/ 49 w 71"/>
                <a:gd name="T23" fmla="*/ 54 h 65"/>
                <a:gd name="T24" fmla="*/ 42 w 71"/>
                <a:gd name="T25" fmla="*/ 59 h 65"/>
                <a:gd name="T26" fmla="*/ 32 w 71"/>
                <a:gd name="T27" fmla="*/ 61 h 65"/>
                <a:gd name="T28" fmla="*/ 23 w 71"/>
                <a:gd name="T29" fmla="*/ 61 h 65"/>
                <a:gd name="T30" fmla="*/ 11 w 71"/>
                <a:gd name="T31" fmla="*/ 61 h 65"/>
                <a:gd name="T32" fmla="*/ 0 w 71"/>
                <a:gd name="T33" fmla="*/ 56 h 65"/>
                <a:gd name="T34" fmla="*/ 0 w 71"/>
                <a:gd name="T35" fmla="*/ 57 h 65"/>
                <a:gd name="T36" fmla="*/ 2 w 71"/>
                <a:gd name="T37" fmla="*/ 59 h 65"/>
                <a:gd name="T38" fmla="*/ 11 w 71"/>
                <a:gd name="T39" fmla="*/ 63 h 65"/>
                <a:gd name="T40" fmla="*/ 23 w 71"/>
                <a:gd name="T41" fmla="*/ 65 h 65"/>
                <a:gd name="T42" fmla="*/ 32 w 71"/>
                <a:gd name="T43" fmla="*/ 63 h 65"/>
                <a:gd name="T44" fmla="*/ 42 w 71"/>
                <a:gd name="T45" fmla="*/ 61 h 65"/>
                <a:gd name="T46" fmla="*/ 49 w 71"/>
                <a:gd name="T47" fmla="*/ 56 h 65"/>
                <a:gd name="T48" fmla="*/ 57 w 71"/>
                <a:gd name="T49" fmla="*/ 50 h 65"/>
                <a:gd name="T50" fmla="*/ 63 w 71"/>
                <a:gd name="T51" fmla="*/ 44 h 65"/>
                <a:gd name="T52" fmla="*/ 69 w 71"/>
                <a:gd name="T53" fmla="*/ 34 h 65"/>
                <a:gd name="T54" fmla="*/ 71 w 71"/>
                <a:gd name="T55" fmla="*/ 27 h 65"/>
                <a:gd name="T56" fmla="*/ 71 w 71"/>
                <a:gd name="T57" fmla="*/ 17 h 6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1"/>
                <a:gd name="T88" fmla="*/ 0 h 65"/>
                <a:gd name="T89" fmla="*/ 71 w 71"/>
                <a:gd name="T90" fmla="*/ 65 h 6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1" h="65">
                  <a:moveTo>
                    <a:pt x="71" y="17"/>
                  </a:moveTo>
                  <a:lnTo>
                    <a:pt x="71" y="7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0"/>
                  </a:lnTo>
                  <a:lnTo>
                    <a:pt x="69" y="7"/>
                  </a:lnTo>
                  <a:lnTo>
                    <a:pt x="69" y="17"/>
                  </a:lnTo>
                  <a:lnTo>
                    <a:pt x="69" y="27"/>
                  </a:lnTo>
                  <a:lnTo>
                    <a:pt x="65" y="34"/>
                  </a:lnTo>
                  <a:lnTo>
                    <a:pt x="61" y="42"/>
                  </a:lnTo>
                  <a:lnTo>
                    <a:pt x="55" y="48"/>
                  </a:lnTo>
                  <a:lnTo>
                    <a:pt x="49" y="54"/>
                  </a:lnTo>
                  <a:lnTo>
                    <a:pt x="42" y="59"/>
                  </a:lnTo>
                  <a:lnTo>
                    <a:pt x="32" y="61"/>
                  </a:lnTo>
                  <a:lnTo>
                    <a:pt x="23" y="61"/>
                  </a:lnTo>
                  <a:lnTo>
                    <a:pt x="11" y="61"/>
                  </a:lnTo>
                  <a:lnTo>
                    <a:pt x="0" y="56"/>
                  </a:lnTo>
                  <a:lnTo>
                    <a:pt x="0" y="57"/>
                  </a:lnTo>
                  <a:lnTo>
                    <a:pt x="2" y="59"/>
                  </a:lnTo>
                  <a:lnTo>
                    <a:pt x="11" y="63"/>
                  </a:lnTo>
                  <a:lnTo>
                    <a:pt x="23" y="65"/>
                  </a:lnTo>
                  <a:lnTo>
                    <a:pt x="32" y="63"/>
                  </a:lnTo>
                  <a:lnTo>
                    <a:pt x="42" y="61"/>
                  </a:lnTo>
                  <a:lnTo>
                    <a:pt x="49" y="56"/>
                  </a:lnTo>
                  <a:lnTo>
                    <a:pt x="57" y="50"/>
                  </a:lnTo>
                  <a:lnTo>
                    <a:pt x="63" y="44"/>
                  </a:lnTo>
                  <a:lnTo>
                    <a:pt x="69" y="34"/>
                  </a:lnTo>
                  <a:lnTo>
                    <a:pt x="71" y="27"/>
                  </a:lnTo>
                  <a:lnTo>
                    <a:pt x="71" y="17"/>
                  </a:lnTo>
                  <a:close/>
                </a:path>
              </a:pathLst>
            </a:custGeom>
            <a:solidFill>
              <a:srgbClr val="E360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34" name="Freeform 303">
              <a:extLst>
                <a:ext uri="{FF2B5EF4-FFF2-40B4-BE49-F238E27FC236}">
                  <a16:creationId xmlns:a16="http://schemas.microsoft.com/office/drawing/2014/main" id="{98E515E3-E8F5-C250-EEE3-5A5A77163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3"/>
              <a:ext cx="71" cy="65"/>
            </a:xfrm>
            <a:custGeom>
              <a:avLst/>
              <a:gdLst>
                <a:gd name="T0" fmla="*/ 71 w 71"/>
                <a:gd name="T1" fmla="*/ 19 h 65"/>
                <a:gd name="T2" fmla="*/ 69 w 71"/>
                <a:gd name="T3" fmla="*/ 9 h 65"/>
                <a:gd name="T4" fmla="*/ 67 w 71"/>
                <a:gd name="T5" fmla="*/ 2 h 65"/>
                <a:gd name="T6" fmla="*/ 65 w 71"/>
                <a:gd name="T7" fmla="*/ 2 h 65"/>
                <a:gd name="T8" fmla="*/ 65 w 71"/>
                <a:gd name="T9" fmla="*/ 0 h 65"/>
                <a:gd name="T10" fmla="*/ 67 w 71"/>
                <a:gd name="T11" fmla="*/ 9 h 65"/>
                <a:gd name="T12" fmla="*/ 69 w 71"/>
                <a:gd name="T13" fmla="*/ 19 h 65"/>
                <a:gd name="T14" fmla="*/ 67 w 71"/>
                <a:gd name="T15" fmla="*/ 27 h 65"/>
                <a:gd name="T16" fmla="*/ 65 w 71"/>
                <a:gd name="T17" fmla="*/ 36 h 65"/>
                <a:gd name="T18" fmla="*/ 61 w 71"/>
                <a:gd name="T19" fmla="*/ 44 h 65"/>
                <a:gd name="T20" fmla="*/ 55 w 71"/>
                <a:gd name="T21" fmla="*/ 50 h 65"/>
                <a:gd name="T22" fmla="*/ 48 w 71"/>
                <a:gd name="T23" fmla="*/ 56 h 65"/>
                <a:gd name="T24" fmla="*/ 40 w 71"/>
                <a:gd name="T25" fmla="*/ 59 h 65"/>
                <a:gd name="T26" fmla="*/ 32 w 71"/>
                <a:gd name="T27" fmla="*/ 61 h 65"/>
                <a:gd name="T28" fmla="*/ 23 w 71"/>
                <a:gd name="T29" fmla="*/ 63 h 65"/>
                <a:gd name="T30" fmla="*/ 11 w 71"/>
                <a:gd name="T31" fmla="*/ 61 h 65"/>
                <a:gd name="T32" fmla="*/ 0 w 71"/>
                <a:gd name="T33" fmla="*/ 56 h 65"/>
                <a:gd name="T34" fmla="*/ 0 w 71"/>
                <a:gd name="T35" fmla="*/ 58 h 65"/>
                <a:gd name="T36" fmla="*/ 0 w 71"/>
                <a:gd name="T37" fmla="*/ 59 h 65"/>
                <a:gd name="T38" fmla="*/ 11 w 71"/>
                <a:gd name="T39" fmla="*/ 63 h 65"/>
                <a:gd name="T40" fmla="*/ 23 w 71"/>
                <a:gd name="T41" fmla="*/ 65 h 65"/>
                <a:gd name="T42" fmla="*/ 32 w 71"/>
                <a:gd name="T43" fmla="*/ 65 h 65"/>
                <a:gd name="T44" fmla="*/ 42 w 71"/>
                <a:gd name="T45" fmla="*/ 61 h 65"/>
                <a:gd name="T46" fmla="*/ 49 w 71"/>
                <a:gd name="T47" fmla="*/ 58 h 65"/>
                <a:gd name="T48" fmla="*/ 57 w 71"/>
                <a:gd name="T49" fmla="*/ 52 h 65"/>
                <a:gd name="T50" fmla="*/ 63 w 71"/>
                <a:gd name="T51" fmla="*/ 44 h 65"/>
                <a:gd name="T52" fmla="*/ 67 w 71"/>
                <a:gd name="T53" fmla="*/ 36 h 65"/>
                <a:gd name="T54" fmla="*/ 69 w 71"/>
                <a:gd name="T55" fmla="*/ 29 h 65"/>
                <a:gd name="T56" fmla="*/ 71 w 71"/>
                <a:gd name="T57" fmla="*/ 19 h 6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1"/>
                <a:gd name="T88" fmla="*/ 0 h 65"/>
                <a:gd name="T89" fmla="*/ 71 w 71"/>
                <a:gd name="T90" fmla="*/ 65 h 6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1" h="65">
                  <a:moveTo>
                    <a:pt x="71" y="19"/>
                  </a:moveTo>
                  <a:lnTo>
                    <a:pt x="69" y="9"/>
                  </a:lnTo>
                  <a:lnTo>
                    <a:pt x="67" y="2"/>
                  </a:lnTo>
                  <a:lnTo>
                    <a:pt x="65" y="2"/>
                  </a:lnTo>
                  <a:lnTo>
                    <a:pt x="65" y="0"/>
                  </a:lnTo>
                  <a:lnTo>
                    <a:pt x="67" y="9"/>
                  </a:lnTo>
                  <a:lnTo>
                    <a:pt x="69" y="19"/>
                  </a:lnTo>
                  <a:lnTo>
                    <a:pt x="67" y="27"/>
                  </a:lnTo>
                  <a:lnTo>
                    <a:pt x="65" y="36"/>
                  </a:lnTo>
                  <a:lnTo>
                    <a:pt x="61" y="44"/>
                  </a:lnTo>
                  <a:lnTo>
                    <a:pt x="55" y="50"/>
                  </a:lnTo>
                  <a:lnTo>
                    <a:pt x="48" y="56"/>
                  </a:lnTo>
                  <a:lnTo>
                    <a:pt x="40" y="59"/>
                  </a:lnTo>
                  <a:lnTo>
                    <a:pt x="32" y="61"/>
                  </a:lnTo>
                  <a:lnTo>
                    <a:pt x="23" y="63"/>
                  </a:lnTo>
                  <a:lnTo>
                    <a:pt x="11" y="61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0" y="59"/>
                  </a:lnTo>
                  <a:lnTo>
                    <a:pt x="11" y="63"/>
                  </a:lnTo>
                  <a:lnTo>
                    <a:pt x="23" y="65"/>
                  </a:lnTo>
                  <a:lnTo>
                    <a:pt x="32" y="65"/>
                  </a:lnTo>
                  <a:lnTo>
                    <a:pt x="42" y="61"/>
                  </a:lnTo>
                  <a:lnTo>
                    <a:pt x="49" y="58"/>
                  </a:lnTo>
                  <a:lnTo>
                    <a:pt x="57" y="52"/>
                  </a:lnTo>
                  <a:lnTo>
                    <a:pt x="63" y="44"/>
                  </a:lnTo>
                  <a:lnTo>
                    <a:pt x="67" y="36"/>
                  </a:lnTo>
                  <a:lnTo>
                    <a:pt x="69" y="29"/>
                  </a:lnTo>
                  <a:lnTo>
                    <a:pt x="71" y="19"/>
                  </a:lnTo>
                  <a:close/>
                </a:path>
              </a:pathLst>
            </a:custGeom>
            <a:solidFill>
              <a:srgbClr val="E362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35" name="Freeform 304">
              <a:extLst>
                <a:ext uri="{FF2B5EF4-FFF2-40B4-BE49-F238E27FC236}">
                  <a16:creationId xmlns:a16="http://schemas.microsoft.com/office/drawing/2014/main" id="{C3D8B4E0-E8F8-CB15-DEB8-29BB70A26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3"/>
              <a:ext cx="69" cy="63"/>
            </a:xfrm>
            <a:custGeom>
              <a:avLst/>
              <a:gdLst>
                <a:gd name="T0" fmla="*/ 69 w 69"/>
                <a:gd name="T1" fmla="*/ 19 h 63"/>
                <a:gd name="T2" fmla="*/ 69 w 69"/>
                <a:gd name="T3" fmla="*/ 9 h 63"/>
                <a:gd name="T4" fmla="*/ 65 w 69"/>
                <a:gd name="T5" fmla="*/ 2 h 63"/>
                <a:gd name="T6" fmla="*/ 65 w 69"/>
                <a:gd name="T7" fmla="*/ 0 h 63"/>
                <a:gd name="T8" fmla="*/ 63 w 69"/>
                <a:gd name="T9" fmla="*/ 0 h 63"/>
                <a:gd name="T10" fmla="*/ 65 w 69"/>
                <a:gd name="T11" fmla="*/ 9 h 63"/>
                <a:gd name="T12" fmla="*/ 67 w 69"/>
                <a:gd name="T13" fmla="*/ 19 h 63"/>
                <a:gd name="T14" fmla="*/ 67 w 69"/>
                <a:gd name="T15" fmla="*/ 27 h 63"/>
                <a:gd name="T16" fmla="*/ 63 w 69"/>
                <a:gd name="T17" fmla="*/ 34 h 63"/>
                <a:gd name="T18" fmla="*/ 59 w 69"/>
                <a:gd name="T19" fmla="*/ 42 h 63"/>
                <a:gd name="T20" fmla="*/ 53 w 69"/>
                <a:gd name="T21" fmla="*/ 50 h 63"/>
                <a:gd name="T22" fmla="*/ 48 w 69"/>
                <a:gd name="T23" fmla="*/ 54 h 63"/>
                <a:gd name="T24" fmla="*/ 40 w 69"/>
                <a:gd name="T25" fmla="*/ 58 h 63"/>
                <a:gd name="T26" fmla="*/ 32 w 69"/>
                <a:gd name="T27" fmla="*/ 61 h 63"/>
                <a:gd name="T28" fmla="*/ 23 w 69"/>
                <a:gd name="T29" fmla="*/ 61 h 63"/>
                <a:gd name="T30" fmla="*/ 11 w 69"/>
                <a:gd name="T31" fmla="*/ 59 h 63"/>
                <a:gd name="T32" fmla="*/ 0 w 69"/>
                <a:gd name="T33" fmla="*/ 54 h 63"/>
                <a:gd name="T34" fmla="*/ 0 w 69"/>
                <a:gd name="T35" fmla="*/ 56 h 63"/>
                <a:gd name="T36" fmla="*/ 0 w 69"/>
                <a:gd name="T37" fmla="*/ 58 h 63"/>
                <a:gd name="T38" fmla="*/ 11 w 69"/>
                <a:gd name="T39" fmla="*/ 63 h 63"/>
                <a:gd name="T40" fmla="*/ 23 w 69"/>
                <a:gd name="T41" fmla="*/ 63 h 63"/>
                <a:gd name="T42" fmla="*/ 32 w 69"/>
                <a:gd name="T43" fmla="*/ 63 h 63"/>
                <a:gd name="T44" fmla="*/ 42 w 69"/>
                <a:gd name="T45" fmla="*/ 61 h 63"/>
                <a:gd name="T46" fmla="*/ 49 w 69"/>
                <a:gd name="T47" fmla="*/ 56 h 63"/>
                <a:gd name="T48" fmla="*/ 55 w 69"/>
                <a:gd name="T49" fmla="*/ 50 h 63"/>
                <a:gd name="T50" fmla="*/ 61 w 69"/>
                <a:gd name="T51" fmla="*/ 44 h 63"/>
                <a:gd name="T52" fmla="*/ 65 w 69"/>
                <a:gd name="T53" fmla="*/ 36 h 63"/>
                <a:gd name="T54" fmla="*/ 69 w 69"/>
                <a:gd name="T55" fmla="*/ 29 h 63"/>
                <a:gd name="T56" fmla="*/ 69 w 69"/>
                <a:gd name="T57" fmla="*/ 19 h 6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9"/>
                <a:gd name="T88" fmla="*/ 0 h 63"/>
                <a:gd name="T89" fmla="*/ 69 w 69"/>
                <a:gd name="T90" fmla="*/ 63 h 6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9" h="63">
                  <a:moveTo>
                    <a:pt x="69" y="19"/>
                  </a:moveTo>
                  <a:lnTo>
                    <a:pt x="69" y="9"/>
                  </a:lnTo>
                  <a:lnTo>
                    <a:pt x="65" y="2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5" y="9"/>
                  </a:lnTo>
                  <a:lnTo>
                    <a:pt x="67" y="19"/>
                  </a:lnTo>
                  <a:lnTo>
                    <a:pt x="67" y="27"/>
                  </a:lnTo>
                  <a:lnTo>
                    <a:pt x="63" y="34"/>
                  </a:lnTo>
                  <a:lnTo>
                    <a:pt x="59" y="42"/>
                  </a:lnTo>
                  <a:lnTo>
                    <a:pt x="53" y="50"/>
                  </a:lnTo>
                  <a:lnTo>
                    <a:pt x="48" y="54"/>
                  </a:lnTo>
                  <a:lnTo>
                    <a:pt x="40" y="58"/>
                  </a:lnTo>
                  <a:lnTo>
                    <a:pt x="32" y="61"/>
                  </a:lnTo>
                  <a:lnTo>
                    <a:pt x="23" y="61"/>
                  </a:lnTo>
                  <a:lnTo>
                    <a:pt x="11" y="59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11" y="63"/>
                  </a:lnTo>
                  <a:lnTo>
                    <a:pt x="23" y="63"/>
                  </a:lnTo>
                  <a:lnTo>
                    <a:pt x="32" y="63"/>
                  </a:lnTo>
                  <a:lnTo>
                    <a:pt x="42" y="61"/>
                  </a:lnTo>
                  <a:lnTo>
                    <a:pt x="49" y="56"/>
                  </a:lnTo>
                  <a:lnTo>
                    <a:pt x="55" y="50"/>
                  </a:lnTo>
                  <a:lnTo>
                    <a:pt x="61" y="44"/>
                  </a:lnTo>
                  <a:lnTo>
                    <a:pt x="65" y="36"/>
                  </a:lnTo>
                  <a:lnTo>
                    <a:pt x="69" y="29"/>
                  </a:lnTo>
                  <a:lnTo>
                    <a:pt x="69" y="19"/>
                  </a:lnTo>
                  <a:close/>
                </a:path>
              </a:pathLst>
            </a:custGeom>
            <a:solidFill>
              <a:srgbClr val="E46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36" name="Freeform 305">
              <a:extLst>
                <a:ext uri="{FF2B5EF4-FFF2-40B4-BE49-F238E27FC236}">
                  <a16:creationId xmlns:a16="http://schemas.microsoft.com/office/drawing/2014/main" id="{A79F1016-457B-F043-BE6F-43B6A360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3"/>
              <a:ext cx="69" cy="63"/>
            </a:xfrm>
            <a:custGeom>
              <a:avLst/>
              <a:gdLst>
                <a:gd name="T0" fmla="*/ 69 w 69"/>
                <a:gd name="T1" fmla="*/ 19 h 63"/>
                <a:gd name="T2" fmla="*/ 67 w 69"/>
                <a:gd name="T3" fmla="*/ 9 h 63"/>
                <a:gd name="T4" fmla="*/ 65 w 69"/>
                <a:gd name="T5" fmla="*/ 0 h 63"/>
                <a:gd name="T6" fmla="*/ 63 w 69"/>
                <a:gd name="T7" fmla="*/ 0 h 63"/>
                <a:gd name="T8" fmla="*/ 61 w 69"/>
                <a:gd name="T9" fmla="*/ 0 h 63"/>
                <a:gd name="T10" fmla="*/ 65 w 69"/>
                <a:gd name="T11" fmla="*/ 9 h 63"/>
                <a:gd name="T12" fmla="*/ 65 w 69"/>
                <a:gd name="T13" fmla="*/ 19 h 63"/>
                <a:gd name="T14" fmla="*/ 65 w 69"/>
                <a:gd name="T15" fmla="*/ 27 h 63"/>
                <a:gd name="T16" fmla="*/ 63 w 69"/>
                <a:gd name="T17" fmla="*/ 34 h 63"/>
                <a:gd name="T18" fmla="*/ 59 w 69"/>
                <a:gd name="T19" fmla="*/ 42 h 63"/>
                <a:gd name="T20" fmla="*/ 53 w 69"/>
                <a:gd name="T21" fmla="*/ 48 h 63"/>
                <a:gd name="T22" fmla="*/ 48 w 69"/>
                <a:gd name="T23" fmla="*/ 54 h 63"/>
                <a:gd name="T24" fmla="*/ 40 w 69"/>
                <a:gd name="T25" fmla="*/ 58 h 63"/>
                <a:gd name="T26" fmla="*/ 32 w 69"/>
                <a:gd name="T27" fmla="*/ 59 h 63"/>
                <a:gd name="T28" fmla="*/ 23 w 69"/>
                <a:gd name="T29" fmla="*/ 61 h 63"/>
                <a:gd name="T30" fmla="*/ 17 w 69"/>
                <a:gd name="T31" fmla="*/ 59 h 63"/>
                <a:gd name="T32" fmla="*/ 11 w 69"/>
                <a:gd name="T33" fmla="*/ 59 h 63"/>
                <a:gd name="T34" fmla="*/ 5 w 69"/>
                <a:gd name="T35" fmla="*/ 56 h 63"/>
                <a:gd name="T36" fmla="*/ 0 w 69"/>
                <a:gd name="T37" fmla="*/ 54 h 63"/>
                <a:gd name="T38" fmla="*/ 0 w 69"/>
                <a:gd name="T39" fmla="*/ 54 h 63"/>
                <a:gd name="T40" fmla="*/ 0 w 69"/>
                <a:gd name="T41" fmla="*/ 56 h 63"/>
                <a:gd name="T42" fmla="*/ 11 w 69"/>
                <a:gd name="T43" fmla="*/ 61 h 63"/>
                <a:gd name="T44" fmla="*/ 23 w 69"/>
                <a:gd name="T45" fmla="*/ 63 h 63"/>
                <a:gd name="T46" fmla="*/ 32 w 69"/>
                <a:gd name="T47" fmla="*/ 61 h 63"/>
                <a:gd name="T48" fmla="*/ 40 w 69"/>
                <a:gd name="T49" fmla="*/ 59 h 63"/>
                <a:gd name="T50" fmla="*/ 48 w 69"/>
                <a:gd name="T51" fmla="*/ 56 h 63"/>
                <a:gd name="T52" fmla="*/ 55 w 69"/>
                <a:gd name="T53" fmla="*/ 50 h 63"/>
                <a:gd name="T54" fmla="*/ 61 w 69"/>
                <a:gd name="T55" fmla="*/ 44 h 63"/>
                <a:gd name="T56" fmla="*/ 65 w 69"/>
                <a:gd name="T57" fmla="*/ 36 h 63"/>
                <a:gd name="T58" fmla="*/ 67 w 69"/>
                <a:gd name="T59" fmla="*/ 27 h 63"/>
                <a:gd name="T60" fmla="*/ 69 w 69"/>
                <a:gd name="T61" fmla="*/ 19 h 6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9"/>
                <a:gd name="T94" fmla="*/ 0 h 63"/>
                <a:gd name="T95" fmla="*/ 69 w 69"/>
                <a:gd name="T96" fmla="*/ 63 h 6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9" h="63">
                  <a:moveTo>
                    <a:pt x="69" y="19"/>
                  </a:moveTo>
                  <a:lnTo>
                    <a:pt x="67" y="9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5" y="9"/>
                  </a:lnTo>
                  <a:lnTo>
                    <a:pt x="65" y="19"/>
                  </a:lnTo>
                  <a:lnTo>
                    <a:pt x="65" y="27"/>
                  </a:lnTo>
                  <a:lnTo>
                    <a:pt x="63" y="34"/>
                  </a:lnTo>
                  <a:lnTo>
                    <a:pt x="59" y="42"/>
                  </a:lnTo>
                  <a:lnTo>
                    <a:pt x="53" y="48"/>
                  </a:lnTo>
                  <a:lnTo>
                    <a:pt x="48" y="54"/>
                  </a:lnTo>
                  <a:lnTo>
                    <a:pt x="40" y="58"/>
                  </a:lnTo>
                  <a:lnTo>
                    <a:pt x="32" y="59"/>
                  </a:lnTo>
                  <a:lnTo>
                    <a:pt x="23" y="61"/>
                  </a:lnTo>
                  <a:lnTo>
                    <a:pt x="17" y="59"/>
                  </a:lnTo>
                  <a:lnTo>
                    <a:pt x="11" y="59"/>
                  </a:lnTo>
                  <a:lnTo>
                    <a:pt x="5" y="56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11" y="61"/>
                  </a:lnTo>
                  <a:lnTo>
                    <a:pt x="23" y="63"/>
                  </a:lnTo>
                  <a:lnTo>
                    <a:pt x="32" y="61"/>
                  </a:lnTo>
                  <a:lnTo>
                    <a:pt x="40" y="59"/>
                  </a:lnTo>
                  <a:lnTo>
                    <a:pt x="48" y="56"/>
                  </a:lnTo>
                  <a:lnTo>
                    <a:pt x="55" y="50"/>
                  </a:lnTo>
                  <a:lnTo>
                    <a:pt x="61" y="44"/>
                  </a:lnTo>
                  <a:lnTo>
                    <a:pt x="65" y="36"/>
                  </a:lnTo>
                  <a:lnTo>
                    <a:pt x="67" y="27"/>
                  </a:lnTo>
                  <a:lnTo>
                    <a:pt x="69" y="19"/>
                  </a:lnTo>
                  <a:close/>
                </a:path>
              </a:pathLst>
            </a:custGeom>
            <a:solidFill>
              <a:srgbClr val="E569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37" name="Freeform 306">
              <a:extLst>
                <a:ext uri="{FF2B5EF4-FFF2-40B4-BE49-F238E27FC236}">
                  <a16:creationId xmlns:a16="http://schemas.microsoft.com/office/drawing/2014/main" id="{DD2ABB5A-B01D-2941-6EFA-D4A291364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3"/>
              <a:ext cx="67" cy="61"/>
            </a:xfrm>
            <a:custGeom>
              <a:avLst/>
              <a:gdLst>
                <a:gd name="T0" fmla="*/ 67 w 67"/>
                <a:gd name="T1" fmla="*/ 19 h 61"/>
                <a:gd name="T2" fmla="*/ 65 w 67"/>
                <a:gd name="T3" fmla="*/ 9 h 61"/>
                <a:gd name="T4" fmla="*/ 63 w 67"/>
                <a:gd name="T5" fmla="*/ 0 h 61"/>
                <a:gd name="T6" fmla="*/ 61 w 67"/>
                <a:gd name="T7" fmla="*/ 0 h 61"/>
                <a:gd name="T8" fmla="*/ 59 w 67"/>
                <a:gd name="T9" fmla="*/ 0 h 61"/>
                <a:gd name="T10" fmla="*/ 63 w 67"/>
                <a:gd name="T11" fmla="*/ 7 h 61"/>
                <a:gd name="T12" fmla="*/ 65 w 67"/>
                <a:gd name="T13" fmla="*/ 19 h 61"/>
                <a:gd name="T14" fmla="*/ 63 w 67"/>
                <a:gd name="T15" fmla="*/ 27 h 61"/>
                <a:gd name="T16" fmla="*/ 61 w 67"/>
                <a:gd name="T17" fmla="*/ 34 h 61"/>
                <a:gd name="T18" fmla="*/ 57 w 67"/>
                <a:gd name="T19" fmla="*/ 42 h 61"/>
                <a:gd name="T20" fmla="*/ 53 w 67"/>
                <a:gd name="T21" fmla="*/ 48 h 61"/>
                <a:gd name="T22" fmla="*/ 46 w 67"/>
                <a:gd name="T23" fmla="*/ 52 h 61"/>
                <a:gd name="T24" fmla="*/ 40 w 67"/>
                <a:gd name="T25" fmla="*/ 56 h 61"/>
                <a:gd name="T26" fmla="*/ 32 w 67"/>
                <a:gd name="T27" fmla="*/ 59 h 61"/>
                <a:gd name="T28" fmla="*/ 23 w 67"/>
                <a:gd name="T29" fmla="*/ 59 h 61"/>
                <a:gd name="T30" fmla="*/ 17 w 67"/>
                <a:gd name="T31" fmla="*/ 59 h 61"/>
                <a:gd name="T32" fmla="*/ 11 w 67"/>
                <a:gd name="T33" fmla="*/ 58 h 61"/>
                <a:gd name="T34" fmla="*/ 3 w 67"/>
                <a:gd name="T35" fmla="*/ 56 h 61"/>
                <a:gd name="T36" fmla="*/ 0 w 67"/>
                <a:gd name="T37" fmla="*/ 52 h 61"/>
                <a:gd name="T38" fmla="*/ 0 w 67"/>
                <a:gd name="T39" fmla="*/ 54 h 61"/>
                <a:gd name="T40" fmla="*/ 0 w 67"/>
                <a:gd name="T41" fmla="*/ 54 h 61"/>
                <a:gd name="T42" fmla="*/ 11 w 67"/>
                <a:gd name="T43" fmla="*/ 59 h 61"/>
                <a:gd name="T44" fmla="*/ 23 w 67"/>
                <a:gd name="T45" fmla="*/ 61 h 61"/>
                <a:gd name="T46" fmla="*/ 32 w 67"/>
                <a:gd name="T47" fmla="*/ 61 h 61"/>
                <a:gd name="T48" fmla="*/ 40 w 67"/>
                <a:gd name="T49" fmla="*/ 58 h 61"/>
                <a:gd name="T50" fmla="*/ 48 w 67"/>
                <a:gd name="T51" fmla="*/ 54 h 61"/>
                <a:gd name="T52" fmla="*/ 53 w 67"/>
                <a:gd name="T53" fmla="*/ 50 h 61"/>
                <a:gd name="T54" fmla="*/ 59 w 67"/>
                <a:gd name="T55" fmla="*/ 42 h 61"/>
                <a:gd name="T56" fmla="*/ 63 w 67"/>
                <a:gd name="T57" fmla="*/ 34 h 61"/>
                <a:gd name="T58" fmla="*/ 67 w 67"/>
                <a:gd name="T59" fmla="*/ 27 h 61"/>
                <a:gd name="T60" fmla="*/ 67 w 67"/>
                <a:gd name="T61" fmla="*/ 19 h 6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7"/>
                <a:gd name="T94" fmla="*/ 0 h 61"/>
                <a:gd name="T95" fmla="*/ 67 w 67"/>
                <a:gd name="T96" fmla="*/ 61 h 6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7" h="61">
                  <a:moveTo>
                    <a:pt x="67" y="19"/>
                  </a:moveTo>
                  <a:lnTo>
                    <a:pt x="65" y="9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63" y="7"/>
                  </a:lnTo>
                  <a:lnTo>
                    <a:pt x="65" y="19"/>
                  </a:lnTo>
                  <a:lnTo>
                    <a:pt x="63" y="27"/>
                  </a:lnTo>
                  <a:lnTo>
                    <a:pt x="61" y="34"/>
                  </a:lnTo>
                  <a:lnTo>
                    <a:pt x="57" y="42"/>
                  </a:lnTo>
                  <a:lnTo>
                    <a:pt x="53" y="48"/>
                  </a:lnTo>
                  <a:lnTo>
                    <a:pt x="46" y="52"/>
                  </a:lnTo>
                  <a:lnTo>
                    <a:pt x="40" y="56"/>
                  </a:lnTo>
                  <a:lnTo>
                    <a:pt x="32" y="59"/>
                  </a:lnTo>
                  <a:lnTo>
                    <a:pt x="23" y="59"/>
                  </a:lnTo>
                  <a:lnTo>
                    <a:pt x="17" y="59"/>
                  </a:lnTo>
                  <a:lnTo>
                    <a:pt x="11" y="58"/>
                  </a:lnTo>
                  <a:lnTo>
                    <a:pt x="3" y="56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11" y="59"/>
                  </a:lnTo>
                  <a:lnTo>
                    <a:pt x="23" y="61"/>
                  </a:lnTo>
                  <a:lnTo>
                    <a:pt x="32" y="61"/>
                  </a:lnTo>
                  <a:lnTo>
                    <a:pt x="40" y="58"/>
                  </a:lnTo>
                  <a:lnTo>
                    <a:pt x="48" y="54"/>
                  </a:lnTo>
                  <a:lnTo>
                    <a:pt x="53" y="50"/>
                  </a:lnTo>
                  <a:lnTo>
                    <a:pt x="59" y="42"/>
                  </a:lnTo>
                  <a:lnTo>
                    <a:pt x="63" y="34"/>
                  </a:lnTo>
                  <a:lnTo>
                    <a:pt x="67" y="27"/>
                  </a:lnTo>
                  <a:lnTo>
                    <a:pt x="67" y="19"/>
                  </a:lnTo>
                  <a:close/>
                </a:path>
              </a:pathLst>
            </a:custGeom>
            <a:solidFill>
              <a:srgbClr val="E56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38" name="Freeform 307">
              <a:extLst>
                <a:ext uri="{FF2B5EF4-FFF2-40B4-BE49-F238E27FC236}">
                  <a16:creationId xmlns:a16="http://schemas.microsoft.com/office/drawing/2014/main" id="{EA10CB75-5F90-363C-4C53-58A0EAB49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3"/>
              <a:ext cx="65" cy="61"/>
            </a:xfrm>
            <a:custGeom>
              <a:avLst/>
              <a:gdLst>
                <a:gd name="T0" fmla="*/ 65 w 65"/>
                <a:gd name="T1" fmla="*/ 19 h 61"/>
                <a:gd name="T2" fmla="*/ 65 w 65"/>
                <a:gd name="T3" fmla="*/ 9 h 61"/>
                <a:gd name="T4" fmla="*/ 61 w 65"/>
                <a:gd name="T5" fmla="*/ 0 h 61"/>
                <a:gd name="T6" fmla="*/ 59 w 65"/>
                <a:gd name="T7" fmla="*/ 0 h 61"/>
                <a:gd name="T8" fmla="*/ 57 w 65"/>
                <a:gd name="T9" fmla="*/ 0 h 61"/>
                <a:gd name="T10" fmla="*/ 61 w 65"/>
                <a:gd name="T11" fmla="*/ 7 h 61"/>
                <a:gd name="T12" fmla="*/ 63 w 65"/>
                <a:gd name="T13" fmla="*/ 19 h 61"/>
                <a:gd name="T14" fmla="*/ 63 w 65"/>
                <a:gd name="T15" fmla="*/ 27 h 61"/>
                <a:gd name="T16" fmla="*/ 61 w 65"/>
                <a:gd name="T17" fmla="*/ 34 h 61"/>
                <a:gd name="T18" fmla="*/ 57 w 65"/>
                <a:gd name="T19" fmla="*/ 40 h 61"/>
                <a:gd name="T20" fmla="*/ 51 w 65"/>
                <a:gd name="T21" fmla="*/ 46 h 61"/>
                <a:gd name="T22" fmla="*/ 46 w 65"/>
                <a:gd name="T23" fmla="*/ 52 h 61"/>
                <a:gd name="T24" fmla="*/ 38 w 65"/>
                <a:gd name="T25" fmla="*/ 56 h 61"/>
                <a:gd name="T26" fmla="*/ 32 w 65"/>
                <a:gd name="T27" fmla="*/ 58 h 61"/>
                <a:gd name="T28" fmla="*/ 23 w 65"/>
                <a:gd name="T29" fmla="*/ 58 h 61"/>
                <a:gd name="T30" fmla="*/ 17 w 65"/>
                <a:gd name="T31" fmla="*/ 58 h 61"/>
                <a:gd name="T32" fmla="*/ 9 w 65"/>
                <a:gd name="T33" fmla="*/ 56 h 61"/>
                <a:gd name="T34" fmla="*/ 3 w 65"/>
                <a:gd name="T35" fmla="*/ 54 h 61"/>
                <a:gd name="T36" fmla="*/ 0 w 65"/>
                <a:gd name="T37" fmla="*/ 50 h 61"/>
                <a:gd name="T38" fmla="*/ 0 w 65"/>
                <a:gd name="T39" fmla="*/ 52 h 61"/>
                <a:gd name="T40" fmla="*/ 0 w 65"/>
                <a:gd name="T41" fmla="*/ 54 h 61"/>
                <a:gd name="T42" fmla="*/ 5 w 65"/>
                <a:gd name="T43" fmla="*/ 56 h 61"/>
                <a:gd name="T44" fmla="*/ 11 w 65"/>
                <a:gd name="T45" fmla="*/ 59 h 61"/>
                <a:gd name="T46" fmla="*/ 17 w 65"/>
                <a:gd name="T47" fmla="*/ 59 h 61"/>
                <a:gd name="T48" fmla="*/ 23 w 65"/>
                <a:gd name="T49" fmla="*/ 61 h 61"/>
                <a:gd name="T50" fmla="*/ 32 w 65"/>
                <a:gd name="T51" fmla="*/ 59 h 61"/>
                <a:gd name="T52" fmla="*/ 40 w 65"/>
                <a:gd name="T53" fmla="*/ 58 h 61"/>
                <a:gd name="T54" fmla="*/ 48 w 65"/>
                <a:gd name="T55" fmla="*/ 54 h 61"/>
                <a:gd name="T56" fmla="*/ 53 w 65"/>
                <a:gd name="T57" fmla="*/ 48 h 61"/>
                <a:gd name="T58" fmla="*/ 59 w 65"/>
                <a:gd name="T59" fmla="*/ 42 h 61"/>
                <a:gd name="T60" fmla="*/ 63 w 65"/>
                <a:gd name="T61" fmla="*/ 34 h 61"/>
                <a:gd name="T62" fmla="*/ 65 w 65"/>
                <a:gd name="T63" fmla="*/ 27 h 61"/>
                <a:gd name="T64" fmla="*/ 65 w 65"/>
                <a:gd name="T65" fmla="*/ 19 h 6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5"/>
                <a:gd name="T100" fmla="*/ 0 h 61"/>
                <a:gd name="T101" fmla="*/ 65 w 65"/>
                <a:gd name="T102" fmla="*/ 61 h 6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5" h="61">
                  <a:moveTo>
                    <a:pt x="65" y="19"/>
                  </a:moveTo>
                  <a:lnTo>
                    <a:pt x="65" y="9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61" y="7"/>
                  </a:lnTo>
                  <a:lnTo>
                    <a:pt x="63" y="19"/>
                  </a:lnTo>
                  <a:lnTo>
                    <a:pt x="63" y="27"/>
                  </a:lnTo>
                  <a:lnTo>
                    <a:pt x="61" y="34"/>
                  </a:lnTo>
                  <a:lnTo>
                    <a:pt x="57" y="40"/>
                  </a:lnTo>
                  <a:lnTo>
                    <a:pt x="51" y="46"/>
                  </a:lnTo>
                  <a:lnTo>
                    <a:pt x="46" y="52"/>
                  </a:lnTo>
                  <a:lnTo>
                    <a:pt x="38" y="56"/>
                  </a:lnTo>
                  <a:lnTo>
                    <a:pt x="32" y="58"/>
                  </a:lnTo>
                  <a:lnTo>
                    <a:pt x="23" y="58"/>
                  </a:lnTo>
                  <a:lnTo>
                    <a:pt x="17" y="58"/>
                  </a:lnTo>
                  <a:lnTo>
                    <a:pt x="9" y="56"/>
                  </a:lnTo>
                  <a:lnTo>
                    <a:pt x="3" y="54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5" y="56"/>
                  </a:lnTo>
                  <a:lnTo>
                    <a:pt x="11" y="59"/>
                  </a:lnTo>
                  <a:lnTo>
                    <a:pt x="17" y="59"/>
                  </a:lnTo>
                  <a:lnTo>
                    <a:pt x="23" y="61"/>
                  </a:lnTo>
                  <a:lnTo>
                    <a:pt x="32" y="59"/>
                  </a:lnTo>
                  <a:lnTo>
                    <a:pt x="40" y="58"/>
                  </a:lnTo>
                  <a:lnTo>
                    <a:pt x="48" y="54"/>
                  </a:lnTo>
                  <a:lnTo>
                    <a:pt x="53" y="48"/>
                  </a:lnTo>
                  <a:lnTo>
                    <a:pt x="59" y="42"/>
                  </a:lnTo>
                  <a:lnTo>
                    <a:pt x="63" y="34"/>
                  </a:lnTo>
                  <a:lnTo>
                    <a:pt x="65" y="27"/>
                  </a:lnTo>
                  <a:lnTo>
                    <a:pt x="65" y="19"/>
                  </a:lnTo>
                  <a:close/>
                </a:path>
              </a:pathLst>
            </a:custGeom>
            <a:solidFill>
              <a:srgbClr val="E67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39" name="Freeform 308">
              <a:extLst>
                <a:ext uri="{FF2B5EF4-FFF2-40B4-BE49-F238E27FC236}">
                  <a16:creationId xmlns:a16="http://schemas.microsoft.com/office/drawing/2014/main" id="{12F98635-E59E-E468-DCC4-98363AB5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1"/>
              <a:ext cx="65" cy="61"/>
            </a:xfrm>
            <a:custGeom>
              <a:avLst/>
              <a:gdLst>
                <a:gd name="T0" fmla="*/ 65 w 65"/>
                <a:gd name="T1" fmla="*/ 21 h 61"/>
                <a:gd name="T2" fmla="*/ 63 w 65"/>
                <a:gd name="T3" fmla="*/ 9 h 61"/>
                <a:gd name="T4" fmla="*/ 59 w 65"/>
                <a:gd name="T5" fmla="*/ 2 h 61"/>
                <a:gd name="T6" fmla="*/ 57 w 65"/>
                <a:gd name="T7" fmla="*/ 2 h 61"/>
                <a:gd name="T8" fmla="*/ 57 w 65"/>
                <a:gd name="T9" fmla="*/ 0 h 61"/>
                <a:gd name="T10" fmla="*/ 61 w 65"/>
                <a:gd name="T11" fmla="*/ 9 h 61"/>
                <a:gd name="T12" fmla="*/ 63 w 65"/>
                <a:gd name="T13" fmla="*/ 21 h 61"/>
                <a:gd name="T14" fmla="*/ 61 w 65"/>
                <a:gd name="T15" fmla="*/ 29 h 61"/>
                <a:gd name="T16" fmla="*/ 59 w 65"/>
                <a:gd name="T17" fmla="*/ 36 h 61"/>
                <a:gd name="T18" fmla="*/ 55 w 65"/>
                <a:gd name="T19" fmla="*/ 42 h 61"/>
                <a:gd name="T20" fmla="*/ 51 w 65"/>
                <a:gd name="T21" fmla="*/ 48 h 61"/>
                <a:gd name="T22" fmla="*/ 46 w 65"/>
                <a:gd name="T23" fmla="*/ 52 h 61"/>
                <a:gd name="T24" fmla="*/ 38 w 65"/>
                <a:gd name="T25" fmla="*/ 56 h 61"/>
                <a:gd name="T26" fmla="*/ 30 w 65"/>
                <a:gd name="T27" fmla="*/ 58 h 61"/>
                <a:gd name="T28" fmla="*/ 23 w 65"/>
                <a:gd name="T29" fmla="*/ 60 h 61"/>
                <a:gd name="T30" fmla="*/ 17 w 65"/>
                <a:gd name="T31" fmla="*/ 58 h 61"/>
                <a:gd name="T32" fmla="*/ 9 w 65"/>
                <a:gd name="T33" fmla="*/ 58 h 61"/>
                <a:gd name="T34" fmla="*/ 3 w 65"/>
                <a:gd name="T35" fmla="*/ 54 h 61"/>
                <a:gd name="T36" fmla="*/ 0 w 65"/>
                <a:gd name="T37" fmla="*/ 50 h 61"/>
                <a:gd name="T38" fmla="*/ 0 w 65"/>
                <a:gd name="T39" fmla="*/ 52 h 61"/>
                <a:gd name="T40" fmla="*/ 0 w 65"/>
                <a:gd name="T41" fmla="*/ 54 h 61"/>
                <a:gd name="T42" fmla="*/ 3 w 65"/>
                <a:gd name="T43" fmla="*/ 58 h 61"/>
                <a:gd name="T44" fmla="*/ 11 w 65"/>
                <a:gd name="T45" fmla="*/ 60 h 61"/>
                <a:gd name="T46" fmla="*/ 17 w 65"/>
                <a:gd name="T47" fmla="*/ 61 h 61"/>
                <a:gd name="T48" fmla="*/ 23 w 65"/>
                <a:gd name="T49" fmla="*/ 61 h 61"/>
                <a:gd name="T50" fmla="*/ 32 w 65"/>
                <a:gd name="T51" fmla="*/ 61 h 61"/>
                <a:gd name="T52" fmla="*/ 40 w 65"/>
                <a:gd name="T53" fmla="*/ 58 h 61"/>
                <a:gd name="T54" fmla="*/ 46 w 65"/>
                <a:gd name="T55" fmla="*/ 54 h 61"/>
                <a:gd name="T56" fmla="*/ 53 w 65"/>
                <a:gd name="T57" fmla="*/ 50 h 61"/>
                <a:gd name="T58" fmla="*/ 57 w 65"/>
                <a:gd name="T59" fmla="*/ 44 h 61"/>
                <a:gd name="T60" fmla="*/ 61 w 65"/>
                <a:gd name="T61" fmla="*/ 36 h 61"/>
                <a:gd name="T62" fmla="*/ 63 w 65"/>
                <a:gd name="T63" fmla="*/ 29 h 61"/>
                <a:gd name="T64" fmla="*/ 65 w 65"/>
                <a:gd name="T65" fmla="*/ 21 h 6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5"/>
                <a:gd name="T100" fmla="*/ 0 h 61"/>
                <a:gd name="T101" fmla="*/ 65 w 65"/>
                <a:gd name="T102" fmla="*/ 61 h 6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5" h="61">
                  <a:moveTo>
                    <a:pt x="65" y="21"/>
                  </a:moveTo>
                  <a:lnTo>
                    <a:pt x="63" y="9"/>
                  </a:lnTo>
                  <a:lnTo>
                    <a:pt x="59" y="2"/>
                  </a:lnTo>
                  <a:lnTo>
                    <a:pt x="57" y="2"/>
                  </a:lnTo>
                  <a:lnTo>
                    <a:pt x="57" y="0"/>
                  </a:lnTo>
                  <a:lnTo>
                    <a:pt x="61" y="9"/>
                  </a:lnTo>
                  <a:lnTo>
                    <a:pt x="63" y="21"/>
                  </a:lnTo>
                  <a:lnTo>
                    <a:pt x="61" y="29"/>
                  </a:lnTo>
                  <a:lnTo>
                    <a:pt x="59" y="36"/>
                  </a:lnTo>
                  <a:lnTo>
                    <a:pt x="55" y="42"/>
                  </a:lnTo>
                  <a:lnTo>
                    <a:pt x="51" y="48"/>
                  </a:lnTo>
                  <a:lnTo>
                    <a:pt x="46" y="52"/>
                  </a:lnTo>
                  <a:lnTo>
                    <a:pt x="38" y="56"/>
                  </a:lnTo>
                  <a:lnTo>
                    <a:pt x="30" y="58"/>
                  </a:lnTo>
                  <a:lnTo>
                    <a:pt x="23" y="60"/>
                  </a:lnTo>
                  <a:lnTo>
                    <a:pt x="17" y="58"/>
                  </a:lnTo>
                  <a:lnTo>
                    <a:pt x="9" y="58"/>
                  </a:lnTo>
                  <a:lnTo>
                    <a:pt x="3" y="54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3" y="58"/>
                  </a:lnTo>
                  <a:lnTo>
                    <a:pt x="11" y="60"/>
                  </a:lnTo>
                  <a:lnTo>
                    <a:pt x="17" y="61"/>
                  </a:lnTo>
                  <a:lnTo>
                    <a:pt x="23" y="61"/>
                  </a:lnTo>
                  <a:lnTo>
                    <a:pt x="32" y="61"/>
                  </a:lnTo>
                  <a:lnTo>
                    <a:pt x="40" y="58"/>
                  </a:lnTo>
                  <a:lnTo>
                    <a:pt x="46" y="54"/>
                  </a:lnTo>
                  <a:lnTo>
                    <a:pt x="53" y="50"/>
                  </a:lnTo>
                  <a:lnTo>
                    <a:pt x="57" y="44"/>
                  </a:lnTo>
                  <a:lnTo>
                    <a:pt x="61" y="36"/>
                  </a:lnTo>
                  <a:lnTo>
                    <a:pt x="63" y="29"/>
                  </a:lnTo>
                  <a:lnTo>
                    <a:pt x="65" y="21"/>
                  </a:lnTo>
                  <a:close/>
                </a:path>
              </a:pathLst>
            </a:custGeom>
            <a:solidFill>
              <a:srgbClr val="E67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40" name="Freeform 309">
              <a:extLst>
                <a:ext uri="{FF2B5EF4-FFF2-40B4-BE49-F238E27FC236}">
                  <a16:creationId xmlns:a16="http://schemas.microsoft.com/office/drawing/2014/main" id="{D99C1D09-04D9-89D1-96E3-49A21FFA9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1"/>
              <a:ext cx="63" cy="60"/>
            </a:xfrm>
            <a:custGeom>
              <a:avLst/>
              <a:gdLst>
                <a:gd name="T0" fmla="*/ 63 w 63"/>
                <a:gd name="T1" fmla="*/ 21 h 60"/>
                <a:gd name="T2" fmla="*/ 61 w 63"/>
                <a:gd name="T3" fmla="*/ 9 h 60"/>
                <a:gd name="T4" fmla="*/ 57 w 63"/>
                <a:gd name="T5" fmla="*/ 2 h 60"/>
                <a:gd name="T6" fmla="*/ 57 w 63"/>
                <a:gd name="T7" fmla="*/ 0 h 60"/>
                <a:gd name="T8" fmla="*/ 55 w 63"/>
                <a:gd name="T9" fmla="*/ 0 h 60"/>
                <a:gd name="T10" fmla="*/ 59 w 63"/>
                <a:gd name="T11" fmla="*/ 9 h 60"/>
                <a:gd name="T12" fmla="*/ 61 w 63"/>
                <a:gd name="T13" fmla="*/ 21 h 60"/>
                <a:gd name="T14" fmla="*/ 61 w 63"/>
                <a:gd name="T15" fmla="*/ 29 h 60"/>
                <a:gd name="T16" fmla="*/ 57 w 63"/>
                <a:gd name="T17" fmla="*/ 34 h 60"/>
                <a:gd name="T18" fmla="*/ 55 w 63"/>
                <a:gd name="T19" fmla="*/ 42 h 60"/>
                <a:gd name="T20" fmla="*/ 49 w 63"/>
                <a:gd name="T21" fmla="*/ 46 h 60"/>
                <a:gd name="T22" fmla="*/ 44 w 63"/>
                <a:gd name="T23" fmla="*/ 52 h 60"/>
                <a:gd name="T24" fmla="*/ 38 w 63"/>
                <a:gd name="T25" fmla="*/ 56 h 60"/>
                <a:gd name="T26" fmla="*/ 30 w 63"/>
                <a:gd name="T27" fmla="*/ 58 h 60"/>
                <a:gd name="T28" fmla="*/ 23 w 63"/>
                <a:gd name="T29" fmla="*/ 58 h 60"/>
                <a:gd name="T30" fmla="*/ 17 w 63"/>
                <a:gd name="T31" fmla="*/ 58 h 60"/>
                <a:gd name="T32" fmla="*/ 9 w 63"/>
                <a:gd name="T33" fmla="*/ 56 h 60"/>
                <a:gd name="T34" fmla="*/ 3 w 63"/>
                <a:gd name="T35" fmla="*/ 52 h 60"/>
                <a:gd name="T36" fmla="*/ 0 w 63"/>
                <a:gd name="T37" fmla="*/ 48 h 60"/>
                <a:gd name="T38" fmla="*/ 0 w 63"/>
                <a:gd name="T39" fmla="*/ 48 h 60"/>
                <a:gd name="T40" fmla="*/ 0 w 63"/>
                <a:gd name="T41" fmla="*/ 50 h 60"/>
                <a:gd name="T42" fmla="*/ 0 w 63"/>
                <a:gd name="T43" fmla="*/ 50 h 60"/>
                <a:gd name="T44" fmla="*/ 0 w 63"/>
                <a:gd name="T45" fmla="*/ 52 h 60"/>
                <a:gd name="T46" fmla="*/ 3 w 63"/>
                <a:gd name="T47" fmla="*/ 56 h 60"/>
                <a:gd name="T48" fmla="*/ 9 w 63"/>
                <a:gd name="T49" fmla="*/ 58 h 60"/>
                <a:gd name="T50" fmla="*/ 17 w 63"/>
                <a:gd name="T51" fmla="*/ 60 h 60"/>
                <a:gd name="T52" fmla="*/ 23 w 63"/>
                <a:gd name="T53" fmla="*/ 60 h 60"/>
                <a:gd name="T54" fmla="*/ 32 w 63"/>
                <a:gd name="T55" fmla="*/ 60 h 60"/>
                <a:gd name="T56" fmla="*/ 38 w 63"/>
                <a:gd name="T57" fmla="*/ 58 h 60"/>
                <a:gd name="T58" fmla="*/ 46 w 63"/>
                <a:gd name="T59" fmla="*/ 54 h 60"/>
                <a:gd name="T60" fmla="*/ 51 w 63"/>
                <a:gd name="T61" fmla="*/ 48 h 60"/>
                <a:gd name="T62" fmla="*/ 57 w 63"/>
                <a:gd name="T63" fmla="*/ 42 h 60"/>
                <a:gd name="T64" fmla="*/ 61 w 63"/>
                <a:gd name="T65" fmla="*/ 36 h 60"/>
                <a:gd name="T66" fmla="*/ 63 w 63"/>
                <a:gd name="T67" fmla="*/ 29 h 60"/>
                <a:gd name="T68" fmla="*/ 63 w 63"/>
                <a:gd name="T69" fmla="*/ 21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3"/>
                <a:gd name="T106" fmla="*/ 0 h 60"/>
                <a:gd name="T107" fmla="*/ 63 w 63"/>
                <a:gd name="T108" fmla="*/ 60 h 6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3" h="60">
                  <a:moveTo>
                    <a:pt x="63" y="21"/>
                  </a:moveTo>
                  <a:lnTo>
                    <a:pt x="61" y="9"/>
                  </a:lnTo>
                  <a:lnTo>
                    <a:pt x="57" y="2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9" y="9"/>
                  </a:lnTo>
                  <a:lnTo>
                    <a:pt x="61" y="21"/>
                  </a:lnTo>
                  <a:lnTo>
                    <a:pt x="61" y="29"/>
                  </a:lnTo>
                  <a:lnTo>
                    <a:pt x="57" y="34"/>
                  </a:lnTo>
                  <a:lnTo>
                    <a:pt x="55" y="42"/>
                  </a:lnTo>
                  <a:lnTo>
                    <a:pt x="49" y="46"/>
                  </a:lnTo>
                  <a:lnTo>
                    <a:pt x="44" y="52"/>
                  </a:lnTo>
                  <a:lnTo>
                    <a:pt x="38" y="56"/>
                  </a:lnTo>
                  <a:lnTo>
                    <a:pt x="30" y="58"/>
                  </a:lnTo>
                  <a:lnTo>
                    <a:pt x="23" y="58"/>
                  </a:lnTo>
                  <a:lnTo>
                    <a:pt x="17" y="58"/>
                  </a:lnTo>
                  <a:lnTo>
                    <a:pt x="9" y="56"/>
                  </a:lnTo>
                  <a:lnTo>
                    <a:pt x="3" y="52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3" y="56"/>
                  </a:lnTo>
                  <a:lnTo>
                    <a:pt x="9" y="58"/>
                  </a:lnTo>
                  <a:lnTo>
                    <a:pt x="17" y="60"/>
                  </a:lnTo>
                  <a:lnTo>
                    <a:pt x="23" y="60"/>
                  </a:lnTo>
                  <a:lnTo>
                    <a:pt x="32" y="60"/>
                  </a:lnTo>
                  <a:lnTo>
                    <a:pt x="38" y="58"/>
                  </a:lnTo>
                  <a:lnTo>
                    <a:pt x="46" y="54"/>
                  </a:lnTo>
                  <a:lnTo>
                    <a:pt x="51" y="48"/>
                  </a:lnTo>
                  <a:lnTo>
                    <a:pt x="57" y="42"/>
                  </a:lnTo>
                  <a:lnTo>
                    <a:pt x="61" y="36"/>
                  </a:lnTo>
                  <a:lnTo>
                    <a:pt x="63" y="29"/>
                  </a:lnTo>
                  <a:lnTo>
                    <a:pt x="63" y="21"/>
                  </a:lnTo>
                  <a:close/>
                </a:path>
              </a:pathLst>
            </a:custGeom>
            <a:solidFill>
              <a:srgbClr val="E776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41" name="Freeform 310">
              <a:extLst>
                <a:ext uri="{FF2B5EF4-FFF2-40B4-BE49-F238E27FC236}">
                  <a16:creationId xmlns:a16="http://schemas.microsoft.com/office/drawing/2014/main" id="{E3387D95-5FC6-89F7-1B75-A539384F6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1"/>
              <a:ext cx="63" cy="60"/>
            </a:xfrm>
            <a:custGeom>
              <a:avLst/>
              <a:gdLst>
                <a:gd name="T0" fmla="*/ 63 w 63"/>
                <a:gd name="T1" fmla="*/ 21 h 60"/>
                <a:gd name="T2" fmla="*/ 61 w 63"/>
                <a:gd name="T3" fmla="*/ 9 h 60"/>
                <a:gd name="T4" fmla="*/ 57 w 63"/>
                <a:gd name="T5" fmla="*/ 0 h 60"/>
                <a:gd name="T6" fmla="*/ 55 w 63"/>
                <a:gd name="T7" fmla="*/ 0 h 60"/>
                <a:gd name="T8" fmla="*/ 53 w 63"/>
                <a:gd name="T9" fmla="*/ 0 h 60"/>
                <a:gd name="T10" fmla="*/ 59 w 63"/>
                <a:gd name="T11" fmla="*/ 9 h 60"/>
                <a:gd name="T12" fmla="*/ 59 w 63"/>
                <a:gd name="T13" fmla="*/ 21 h 60"/>
                <a:gd name="T14" fmla="*/ 59 w 63"/>
                <a:gd name="T15" fmla="*/ 29 h 60"/>
                <a:gd name="T16" fmla="*/ 57 w 63"/>
                <a:gd name="T17" fmla="*/ 34 h 60"/>
                <a:gd name="T18" fmla="*/ 53 w 63"/>
                <a:gd name="T19" fmla="*/ 40 h 60"/>
                <a:gd name="T20" fmla="*/ 49 w 63"/>
                <a:gd name="T21" fmla="*/ 46 h 60"/>
                <a:gd name="T22" fmla="*/ 44 w 63"/>
                <a:gd name="T23" fmla="*/ 50 h 60"/>
                <a:gd name="T24" fmla="*/ 38 w 63"/>
                <a:gd name="T25" fmla="*/ 54 h 60"/>
                <a:gd name="T26" fmla="*/ 30 w 63"/>
                <a:gd name="T27" fmla="*/ 56 h 60"/>
                <a:gd name="T28" fmla="*/ 23 w 63"/>
                <a:gd name="T29" fmla="*/ 58 h 60"/>
                <a:gd name="T30" fmla="*/ 17 w 63"/>
                <a:gd name="T31" fmla="*/ 56 h 60"/>
                <a:gd name="T32" fmla="*/ 9 w 63"/>
                <a:gd name="T33" fmla="*/ 54 h 60"/>
                <a:gd name="T34" fmla="*/ 3 w 63"/>
                <a:gd name="T35" fmla="*/ 52 h 60"/>
                <a:gd name="T36" fmla="*/ 0 w 63"/>
                <a:gd name="T37" fmla="*/ 48 h 60"/>
                <a:gd name="T38" fmla="*/ 0 w 63"/>
                <a:gd name="T39" fmla="*/ 48 h 60"/>
                <a:gd name="T40" fmla="*/ 0 w 63"/>
                <a:gd name="T41" fmla="*/ 50 h 60"/>
                <a:gd name="T42" fmla="*/ 0 w 63"/>
                <a:gd name="T43" fmla="*/ 50 h 60"/>
                <a:gd name="T44" fmla="*/ 0 w 63"/>
                <a:gd name="T45" fmla="*/ 50 h 60"/>
                <a:gd name="T46" fmla="*/ 3 w 63"/>
                <a:gd name="T47" fmla="*/ 54 h 60"/>
                <a:gd name="T48" fmla="*/ 9 w 63"/>
                <a:gd name="T49" fmla="*/ 58 h 60"/>
                <a:gd name="T50" fmla="*/ 17 w 63"/>
                <a:gd name="T51" fmla="*/ 58 h 60"/>
                <a:gd name="T52" fmla="*/ 23 w 63"/>
                <a:gd name="T53" fmla="*/ 60 h 60"/>
                <a:gd name="T54" fmla="*/ 30 w 63"/>
                <a:gd name="T55" fmla="*/ 58 h 60"/>
                <a:gd name="T56" fmla="*/ 38 w 63"/>
                <a:gd name="T57" fmla="*/ 56 h 60"/>
                <a:gd name="T58" fmla="*/ 46 w 63"/>
                <a:gd name="T59" fmla="*/ 52 h 60"/>
                <a:gd name="T60" fmla="*/ 51 w 63"/>
                <a:gd name="T61" fmla="*/ 48 h 60"/>
                <a:gd name="T62" fmla="*/ 55 w 63"/>
                <a:gd name="T63" fmla="*/ 42 h 60"/>
                <a:gd name="T64" fmla="*/ 59 w 63"/>
                <a:gd name="T65" fmla="*/ 36 h 60"/>
                <a:gd name="T66" fmla="*/ 61 w 63"/>
                <a:gd name="T67" fmla="*/ 29 h 60"/>
                <a:gd name="T68" fmla="*/ 63 w 63"/>
                <a:gd name="T69" fmla="*/ 21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3"/>
                <a:gd name="T106" fmla="*/ 0 h 60"/>
                <a:gd name="T107" fmla="*/ 63 w 63"/>
                <a:gd name="T108" fmla="*/ 60 h 6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3" h="60">
                  <a:moveTo>
                    <a:pt x="63" y="21"/>
                  </a:moveTo>
                  <a:lnTo>
                    <a:pt x="61" y="9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9" y="9"/>
                  </a:lnTo>
                  <a:lnTo>
                    <a:pt x="59" y="21"/>
                  </a:lnTo>
                  <a:lnTo>
                    <a:pt x="59" y="29"/>
                  </a:lnTo>
                  <a:lnTo>
                    <a:pt x="57" y="34"/>
                  </a:lnTo>
                  <a:lnTo>
                    <a:pt x="53" y="40"/>
                  </a:lnTo>
                  <a:lnTo>
                    <a:pt x="49" y="46"/>
                  </a:lnTo>
                  <a:lnTo>
                    <a:pt x="44" y="50"/>
                  </a:lnTo>
                  <a:lnTo>
                    <a:pt x="38" y="54"/>
                  </a:lnTo>
                  <a:lnTo>
                    <a:pt x="30" y="56"/>
                  </a:lnTo>
                  <a:lnTo>
                    <a:pt x="23" y="58"/>
                  </a:lnTo>
                  <a:lnTo>
                    <a:pt x="17" y="56"/>
                  </a:lnTo>
                  <a:lnTo>
                    <a:pt x="9" y="54"/>
                  </a:lnTo>
                  <a:lnTo>
                    <a:pt x="3" y="52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3" y="54"/>
                  </a:lnTo>
                  <a:lnTo>
                    <a:pt x="9" y="58"/>
                  </a:lnTo>
                  <a:lnTo>
                    <a:pt x="17" y="58"/>
                  </a:lnTo>
                  <a:lnTo>
                    <a:pt x="23" y="60"/>
                  </a:lnTo>
                  <a:lnTo>
                    <a:pt x="30" y="58"/>
                  </a:lnTo>
                  <a:lnTo>
                    <a:pt x="38" y="56"/>
                  </a:lnTo>
                  <a:lnTo>
                    <a:pt x="46" y="52"/>
                  </a:lnTo>
                  <a:lnTo>
                    <a:pt x="51" y="48"/>
                  </a:lnTo>
                  <a:lnTo>
                    <a:pt x="55" y="42"/>
                  </a:lnTo>
                  <a:lnTo>
                    <a:pt x="59" y="36"/>
                  </a:lnTo>
                  <a:lnTo>
                    <a:pt x="61" y="29"/>
                  </a:lnTo>
                  <a:lnTo>
                    <a:pt x="63" y="21"/>
                  </a:lnTo>
                  <a:close/>
                </a:path>
              </a:pathLst>
            </a:custGeom>
            <a:solidFill>
              <a:srgbClr val="E87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42" name="Freeform 311">
              <a:extLst>
                <a:ext uri="{FF2B5EF4-FFF2-40B4-BE49-F238E27FC236}">
                  <a16:creationId xmlns:a16="http://schemas.microsoft.com/office/drawing/2014/main" id="{8A45DE39-F393-8B41-577F-FFC0DA858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1"/>
              <a:ext cx="61" cy="58"/>
            </a:xfrm>
            <a:custGeom>
              <a:avLst/>
              <a:gdLst>
                <a:gd name="T0" fmla="*/ 61 w 61"/>
                <a:gd name="T1" fmla="*/ 21 h 58"/>
                <a:gd name="T2" fmla="*/ 59 w 61"/>
                <a:gd name="T3" fmla="*/ 9 h 58"/>
                <a:gd name="T4" fmla="*/ 55 w 61"/>
                <a:gd name="T5" fmla="*/ 0 h 58"/>
                <a:gd name="T6" fmla="*/ 53 w 61"/>
                <a:gd name="T7" fmla="*/ 0 h 58"/>
                <a:gd name="T8" fmla="*/ 51 w 61"/>
                <a:gd name="T9" fmla="*/ 0 h 58"/>
                <a:gd name="T10" fmla="*/ 57 w 61"/>
                <a:gd name="T11" fmla="*/ 9 h 58"/>
                <a:gd name="T12" fmla="*/ 59 w 61"/>
                <a:gd name="T13" fmla="*/ 21 h 58"/>
                <a:gd name="T14" fmla="*/ 57 w 61"/>
                <a:gd name="T15" fmla="*/ 27 h 58"/>
                <a:gd name="T16" fmla="*/ 55 w 61"/>
                <a:gd name="T17" fmla="*/ 34 h 58"/>
                <a:gd name="T18" fmla="*/ 53 w 61"/>
                <a:gd name="T19" fmla="*/ 40 h 58"/>
                <a:gd name="T20" fmla="*/ 48 w 61"/>
                <a:gd name="T21" fmla="*/ 46 h 58"/>
                <a:gd name="T22" fmla="*/ 44 w 61"/>
                <a:gd name="T23" fmla="*/ 50 h 58"/>
                <a:gd name="T24" fmla="*/ 38 w 61"/>
                <a:gd name="T25" fmla="*/ 54 h 58"/>
                <a:gd name="T26" fmla="*/ 30 w 61"/>
                <a:gd name="T27" fmla="*/ 56 h 58"/>
                <a:gd name="T28" fmla="*/ 23 w 61"/>
                <a:gd name="T29" fmla="*/ 56 h 58"/>
                <a:gd name="T30" fmla="*/ 17 w 61"/>
                <a:gd name="T31" fmla="*/ 56 h 58"/>
                <a:gd name="T32" fmla="*/ 9 w 61"/>
                <a:gd name="T33" fmla="*/ 54 h 58"/>
                <a:gd name="T34" fmla="*/ 3 w 61"/>
                <a:gd name="T35" fmla="*/ 50 h 58"/>
                <a:gd name="T36" fmla="*/ 0 w 61"/>
                <a:gd name="T37" fmla="*/ 46 h 58"/>
                <a:gd name="T38" fmla="*/ 0 w 61"/>
                <a:gd name="T39" fmla="*/ 48 h 58"/>
                <a:gd name="T40" fmla="*/ 0 w 61"/>
                <a:gd name="T41" fmla="*/ 48 h 58"/>
                <a:gd name="T42" fmla="*/ 3 w 61"/>
                <a:gd name="T43" fmla="*/ 52 h 58"/>
                <a:gd name="T44" fmla="*/ 9 w 61"/>
                <a:gd name="T45" fmla="*/ 56 h 58"/>
                <a:gd name="T46" fmla="*/ 17 w 61"/>
                <a:gd name="T47" fmla="*/ 58 h 58"/>
                <a:gd name="T48" fmla="*/ 23 w 61"/>
                <a:gd name="T49" fmla="*/ 58 h 58"/>
                <a:gd name="T50" fmla="*/ 30 w 61"/>
                <a:gd name="T51" fmla="*/ 58 h 58"/>
                <a:gd name="T52" fmla="*/ 38 w 61"/>
                <a:gd name="T53" fmla="*/ 56 h 58"/>
                <a:gd name="T54" fmla="*/ 44 w 61"/>
                <a:gd name="T55" fmla="*/ 52 h 58"/>
                <a:gd name="T56" fmla="*/ 49 w 61"/>
                <a:gd name="T57" fmla="*/ 46 h 58"/>
                <a:gd name="T58" fmla="*/ 55 w 61"/>
                <a:gd name="T59" fmla="*/ 42 h 58"/>
                <a:gd name="T60" fmla="*/ 57 w 61"/>
                <a:gd name="T61" fmla="*/ 34 h 58"/>
                <a:gd name="T62" fmla="*/ 61 w 61"/>
                <a:gd name="T63" fmla="*/ 29 h 58"/>
                <a:gd name="T64" fmla="*/ 61 w 61"/>
                <a:gd name="T65" fmla="*/ 21 h 5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"/>
                <a:gd name="T100" fmla="*/ 0 h 58"/>
                <a:gd name="T101" fmla="*/ 61 w 61"/>
                <a:gd name="T102" fmla="*/ 58 h 5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" h="58">
                  <a:moveTo>
                    <a:pt x="61" y="21"/>
                  </a:moveTo>
                  <a:lnTo>
                    <a:pt x="59" y="9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57" y="9"/>
                  </a:lnTo>
                  <a:lnTo>
                    <a:pt x="59" y="21"/>
                  </a:lnTo>
                  <a:lnTo>
                    <a:pt x="57" y="27"/>
                  </a:lnTo>
                  <a:lnTo>
                    <a:pt x="55" y="34"/>
                  </a:lnTo>
                  <a:lnTo>
                    <a:pt x="53" y="40"/>
                  </a:lnTo>
                  <a:lnTo>
                    <a:pt x="48" y="46"/>
                  </a:lnTo>
                  <a:lnTo>
                    <a:pt x="44" y="50"/>
                  </a:lnTo>
                  <a:lnTo>
                    <a:pt x="38" y="54"/>
                  </a:lnTo>
                  <a:lnTo>
                    <a:pt x="30" y="56"/>
                  </a:lnTo>
                  <a:lnTo>
                    <a:pt x="23" y="56"/>
                  </a:lnTo>
                  <a:lnTo>
                    <a:pt x="17" y="56"/>
                  </a:lnTo>
                  <a:lnTo>
                    <a:pt x="9" y="54"/>
                  </a:lnTo>
                  <a:lnTo>
                    <a:pt x="3" y="5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3" y="52"/>
                  </a:lnTo>
                  <a:lnTo>
                    <a:pt x="9" y="56"/>
                  </a:lnTo>
                  <a:lnTo>
                    <a:pt x="17" y="58"/>
                  </a:lnTo>
                  <a:lnTo>
                    <a:pt x="23" y="58"/>
                  </a:lnTo>
                  <a:lnTo>
                    <a:pt x="30" y="58"/>
                  </a:lnTo>
                  <a:lnTo>
                    <a:pt x="38" y="56"/>
                  </a:lnTo>
                  <a:lnTo>
                    <a:pt x="44" y="52"/>
                  </a:lnTo>
                  <a:lnTo>
                    <a:pt x="49" y="46"/>
                  </a:lnTo>
                  <a:lnTo>
                    <a:pt x="55" y="42"/>
                  </a:lnTo>
                  <a:lnTo>
                    <a:pt x="57" y="34"/>
                  </a:lnTo>
                  <a:lnTo>
                    <a:pt x="61" y="29"/>
                  </a:lnTo>
                  <a:lnTo>
                    <a:pt x="61" y="21"/>
                  </a:lnTo>
                  <a:close/>
                </a:path>
              </a:pathLst>
            </a:custGeom>
            <a:solidFill>
              <a:srgbClr val="E87C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43" name="Freeform 312">
              <a:extLst>
                <a:ext uri="{FF2B5EF4-FFF2-40B4-BE49-F238E27FC236}">
                  <a16:creationId xmlns:a16="http://schemas.microsoft.com/office/drawing/2014/main" id="{E76F1A27-154E-ADA9-17E0-D06584DA1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1"/>
              <a:ext cx="59" cy="58"/>
            </a:xfrm>
            <a:custGeom>
              <a:avLst/>
              <a:gdLst>
                <a:gd name="T0" fmla="*/ 59 w 59"/>
                <a:gd name="T1" fmla="*/ 21 h 58"/>
                <a:gd name="T2" fmla="*/ 59 w 59"/>
                <a:gd name="T3" fmla="*/ 9 h 58"/>
                <a:gd name="T4" fmla="*/ 53 w 59"/>
                <a:gd name="T5" fmla="*/ 0 h 58"/>
                <a:gd name="T6" fmla="*/ 51 w 59"/>
                <a:gd name="T7" fmla="*/ 0 h 58"/>
                <a:gd name="T8" fmla="*/ 49 w 59"/>
                <a:gd name="T9" fmla="*/ 0 h 58"/>
                <a:gd name="T10" fmla="*/ 55 w 59"/>
                <a:gd name="T11" fmla="*/ 9 h 58"/>
                <a:gd name="T12" fmla="*/ 57 w 59"/>
                <a:gd name="T13" fmla="*/ 21 h 58"/>
                <a:gd name="T14" fmla="*/ 57 w 59"/>
                <a:gd name="T15" fmla="*/ 27 h 58"/>
                <a:gd name="T16" fmla="*/ 55 w 59"/>
                <a:gd name="T17" fmla="*/ 34 h 58"/>
                <a:gd name="T18" fmla="*/ 51 w 59"/>
                <a:gd name="T19" fmla="*/ 40 h 58"/>
                <a:gd name="T20" fmla="*/ 48 w 59"/>
                <a:gd name="T21" fmla="*/ 44 h 58"/>
                <a:gd name="T22" fmla="*/ 42 w 59"/>
                <a:gd name="T23" fmla="*/ 48 h 58"/>
                <a:gd name="T24" fmla="*/ 36 w 59"/>
                <a:gd name="T25" fmla="*/ 52 h 58"/>
                <a:gd name="T26" fmla="*/ 30 w 59"/>
                <a:gd name="T27" fmla="*/ 54 h 58"/>
                <a:gd name="T28" fmla="*/ 23 w 59"/>
                <a:gd name="T29" fmla="*/ 54 h 58"/>
                <a:gd name="T30" fmla="*/ 17 w 59"/>
                <a:gd name="T31" fmla="*/ 54 h 58"/>
                <a:gd name="T32" fmla="*/ 9 w 59"/>
                <a:gd name="T33" fmla="*/ 52 h 58"/>
                <a:gd name="T34" fmla="*/ 3 w 59"/>
                <a:gd name="T35" fmla="*/ 48 h 58"/>
                <a:gd name="T36" fmla="*/ 0 w 59"/>
                <a:gd name="T37" fmla="*/ 44 h 58"/>
                <a:gd name="T38" fmla="*/ 0 w 59"/>
                <a:gd name="T39" fmla="*/ 46 h 58"/>
                <a:gd name="T40" fmla="*/ 0 w 59"/>
                <a:gd name="T41" fmla="*/ 48 h 58"/>
                <a:gd name="T42" fmla="*/ 3 w 59"/>
                <a:gd name="T43" fmla="*/ 52 h 58"/>
                <a:gd name="T44" fmla="*/ 9 w 59"/>
                <a:gd name="T45" fmla="*/ 54 h 58"/>
                <a:gd name="T46" fmla="*/ 17 w 59"/>
                <a:gd name="T47" fmla="*/ 56 h 58"/>
                <a:gd name="T48" fmla="*/ 23 w 59"/>
                <a:gd name="T49" fmla="*/ 58 h 58"/>
                <a:gd name="T50" fmla="*/ 30 w 59"/>
                <a:gd name="T51" fmla="*/ 56 h 58"/>
                <a:gd name="T52" fmla="*/ 38 w 59"/>
                <a:gd name="T53" fmla="*/ 54 h 58"/>
                <a:gd name="T54" fmla="*/ 44 w 59"/>
                <a:gd name="T55" fmla="*/ 50 h 58"/>
                <a:gd name="T56" fmla="*/ 49 w 59"/>
                <a:gd name="T57" fmla="*/ 46 h 58"/>
                <a:gd name="T58" fmla="*/ 53 w 59"/>
                <a:gd name="T59" fmla="*/ 40 h 58"/>
                <a:gd name="T60" fmla="*/ 57 w 59"/>
                <a:gd name="T61" fmla="*/ 34 h 58"/>
                <a:gd name="T62" fmla="*/ 59 w 59"/>
                <a:gd name="T63" fmla="*/ 29 h 58"/>
                <a:gd name="T64" fmla="*/ 59 w 59"/>
                <a:gd name="T65" fmla="*/ 21 h 5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"/>
                <a:gd name="T100" fmla="*/ 0 h 58"/>
                <a:gd name="T101" fmla="*/ 59 w 59"/>
                <a:gd name="T102" fmla="*/ 58 h 5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" h="58">
                  <a:moveTo>
                    <a:pt x="59" y="21"/>
                  </a:moveTo>
                  <a:lnTo>
                    <a:pt x="59" y="9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55" y="9"/>
                  </a:lnTo>
                  <a:lnTo>
                    <a:pt x="57" y="21"/>
                  </a:lnTo>
                  <a:lnTo>
                    <a:pt x="57" y="27"/>
                  </a:lnTo>
                  <a:lnTo>
                    <a:pt x="55" y="34"/>
                  </a:lnTo>
                  <a:lnTo>
                    <a:pt x="51" y="40"/>
                  </a:lnTo>
                  <a:lnTo>
                    <a:pt x="48" y="44"/>
                  </a:lnTo>
                  <a:lnTo>
                    <a:pt x="42" y="48"/>
                  </a:lnTo>
                  <a:lnTo>
                    <a:pt x="36" y="52"/>
                  </a:lnTo>
                  <a:lnTo>
                    <a:pt x="30" y="54"/>
                  </a:lnTo>
                  <a:lnTo>
                    <a:pt x="23" y="54"/>
                  </a:lnTo>
                  <a:lnTo>
                    <a:pt x="17" y="54"/>
                  </a:lnTo>
                  <a:lnTo>
                    <a:pt x="9" y="52"/>
                  </a:lnTo>
                  <a:lnTo>
                    <a:pt x="3" y="48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3" y="52"/>
                  </a:lnTo>
                  <a:lnTo>
                    <a:pt x="9" y="54"/>
                  </a:lnTo>
                  <a:lnTo>
                    <a:pt x="17" y="56"/>
                  </a:lnTo>
                  <a:lnTo>
                    <a:pt x="23" y="58"/>
                  </a:lnTo>
                  <a:lnTo>
                    <a:pt x="30" y="56"/>
                  </a:lnTo>
                  <a:lnTo>
                    <a:pt x="38" y="54"/>
                  </a:lnTo>
                  <a:lnTo>
                    <a:pt x="44" y="50"/>
                  </a:lnTo>
                  <a:lnTo>
                    <a:pt x="49" y="46"/>
                  </a:lnTo>
                  <a:lnTo>
                    <a:pt x="53" y="40"/>
                  </a:lnTo>
                  <a:lnTo>
                    <a:pt x="57" y="34"/>
                  </a:lnTo>
                  <a:lnTo>
                    <a:pt x="59" y="29"/>
                  </a:lnTo>
                  <a:lnTo>
                    <a:pt x="59" y="21"/>
                  </a:lnTo>
                  <a:close/>
                </a:path>
              </a:pathLst>
            </a:custGeom>
            <a:solidFill>
              <a:srgbClr val="E97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44" name="Freeform 313">
              <a:extLst>
                <a:ext uri="{FF2B5EF4-FFF2-40B4-BE49-F238E27FC236}">
                  <a16:creationId xmlns:a16="http://schemas.microsoft.com/office/drawing/2014/main" id="{CE169CC5-4E92-DDF2-AD97-B6408328A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1"/>
              <a:ext cx="59" cy="56"/>
            </a:xfrm>
            <a:custGeom>
              <a:avLst/>
              <a:gdLst>
                <a:gd name="T0" fmla="*/ 59 w 59"/>
                <a:gd name="T1" fmla="*/ 21 h 56"/>
                <a:gd name="T2" fmla="*/ 57 w 59"/>
                <a:gd name="T3" fmla="*/ 9 h 56"/>
                <a:gd name="T4" fmla="*/ 51 w 59"/>
                <a:gd name="T5" fmla="*/ 0 h 56"/>
                <a:gd name="T6" fmla="*/ 49 w 59"/>
                <a:gd name="T7" fmla="*/ 0 h 56"/>
                <a:gd name="T8" fmla="*/ 49 w 59"/>
                <a:gd name="T9" fmla="*/ 0 h 56"/>
                <a:gd name="T10" fmla="*/ 55 w 59"/>
                <a:gd name="T11" fmla="*/ 9 h 56"/>
                <a:gd name="T12" fmla="*/ 57 w 59"/>
                <a:gd name="T13" fmla="*/ 21 h 56"/>
                <a:gd name="T14" fmla="*/ 55 w 59"/>
                <a:gd name="T15" fmla="*/ 27 h 56"/>
                <a:gd name="T16" fmla="*/ 53 w 59"/>
                <a:gd name="T17" fmla="*/ 33 h 56"/>
                <a:gd name="T18" fmla="*/ 51 w 59"/>
                <a:gd name="T19" fmla="*/ 38 h 56"/>
                <a:gd name="T20" fmla="*/ 48 w 59"/>
                <a:gd name="T21" fmla="*/ 44 h 56"/>
                <a:gd name="T22" fmla="*/ 42 w 59"/>
                <a:gd name="T23" fmla="*/ 48 h 56"/>
                <a:gd name="T24" fmla="*/ 36 w 59"/>
                <a:gd name="T25" fmla="*/ 50 h 56"/>
                <a:gd name="T26" fmla="*/ 30 w 59"/>
                <a:gd name="T27" fmla="*/ 52 h 56"/>
                <a:gd name="T28" fmla="*/ 23 w 59"/>
                <a:gd name="T29" fmla="*/ 54 h 56"/>
                <a:gd name="T30" fmla="*/ 17 w 59"/>
                <a:gd name="T31" fmla="*/ 52 h 56"/>
                <a:gd name="T32" fmla="*/ 9 w 59"/>
                <a:gd name="T33" fmla="*/ 50 h 56"/>
                <a:gd name="T34" fmla="*/ 3 w 59"/>
                <a:gd name="T35" fmla="*/ 48 h 56"/>
                <a:gd name="T36" fmla="*/ 0 w 59"/>
                <a:gd name="T37" fmla="*/ 42 h 56"/>
                <a:gd name="T38" fmla="*/ 0 w 59"/>
                <a:gd name="T39" fmla="*/ 44 h 56"/>
                <a:gd name="T40" fmla="*/ 0 w 59"/>
                <a:gd name="T41" fmla="*/ 46 h 56"/>
                <a:gd name="T42" fmla="*/ 3 w 59"/>
                <a:gd name="T43" fmla="*/ 50 h 56"/>
                <a:gd name="T44" fmla="*/ 9 w 59"/>
                <a:gd name="T45" fmla="*/ 54 h 56"/>
                <a:gd name="T46" fmla="*/ 17 w 59"/>
                <a:gd name="T47" fmla="*/ 56 h 56"/>
                <a:gd name="T48" fmla="*/ 23 w 59"/>
                <a:gd name="T49" fmla="*/ 56 h 56"/>
                <a:gd name="T50" fmla="*/ 30 w 59"/>
                <a:gd name="T51" fmla="*/ 56 h 56"/>
                <a:gd name="T52" fmla="*/ 38 w 59"/>
                <a:gd name="T53" fmla="*/ 54 h 56"/>
                <a:gd name="T54" fmla="*/ 44 w 59"/>
                <a:gd name="T55" fmla="*/ 50 h 56"/>
                <a:gd name="T56" fmla="*/ 48 w 59"/>
                <a:gd name="T57" fmla="*/ 46 h 56"/>
                <a:gd name="T58" fmla="*/ 53 w 59"/>
                <a:gd name="T59" fmla="*/ 40 h 56"/>
                <a:gd name="T60" fmla="*/ 55 w 59"/>
                <a:gd name="T61" fmla="*/ 34 h 56"/>
                <a:gd name="T62" fmla="*/ 57 w 59"/>
                <a:gd name="T63" fmla="*/ 27 h 56"/>
                <a:gd name="T64" fmla="*/ 59 w 59"/>
                <a:gd name="T65" fmla="*/ 21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"/>
                <a:gd name="T100" fmla="*/ 0 h 56"/>
                <a:gd name="T101" fmla="*/ 59 w 59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" h="56">
                  <a:moveTo>
                    <a:pt x="59" y="21"/>
                  </a:moveTo>
                  <a:lnTo>
                    <a:pt x="57" y="9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55" y="9"/>
                  </a:lnTo>
                  <a:lnTo>
                    <a:pt x="57" y="21"/>
                  </a:lnTo>
                  <a:lnTo>
                    <a:pt x="55" y="27"/>
                  </a:lnTo>
                  <a:lnTo>
                    <a:pt x="53" y="33"/>
                  </a:lnTo>
                  <a:lnTo>
                    <a:pt x="51" y="38"/>
                  </a:lnTo>
                  <a:lnTo>
                    <a:pt x="48" y="44"/>
                  </a:lnTo>
                  <a:lnTo>
                    <a:pt x="42" y="48"/>
                  </a:lnTo>
                  <a:lnTo>
                    <a:pt x="36" y="50"/>
                  </a:lnTo>
                  <a:lnTo>
                    <a:pt x="30" y="52"/>
                  </a:lnTo>
                  <a:lnTo>
                    <a:pt x="23" y="54"/>
                  </a:lnTo>
                  <a:lnTo>
                    <a:pt x="17" y="52"/>
                  </a:lnTo>
                  <a:lnTo>
                    <a:pt x="9" y="50"/>
                  </a:lnTo>
                  <a:lnTo>
                    <a:pt x="3" y="48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3" y="50"/>
                  </a:lnTo>
                  <a:lnTo>
                    <a:pt x="9" y="54"/>
                  </a:lnTo>
                  <a:lnTo>
                    <a:pt x="17" y="56"/>
                  </a:lnTo>
                  <a:lnTo>
                    <a:pt x="23" y="56"/>
                  </a:lnTo>
                  <a:lnTo>
                    <a:pt x="30" y="56"/>
                  </a:lnTo>
                  <a:lnTo>
                    <a:pt x="38" y="54"/>
                  </a:lnTo>
                  <a:lnTo>
                    <a:pt x="44" y="50"/>
                  </a:lnTo>
                  <a:lnTo>
                    <a:pt x="48" y="46"/>
                  </a:lnTo>
                  <a:lnTo>
                    <a:pt x="53" y="40"/>
                  </a:lnTo>
                  <a:lnTo>
                    <a:pt x="55" y="34"/>
                  </a:lnTo>
                  <a:lnTo>
                    <a:pt x="57" y="27"/>
                  </a:lnTo>
                  <a:lnTo>
                    <a:pt x="59" y="21"/>
                  </a:lnTo>
                  <a:close/>
                </a:path>
              </a:pathLst>
            </a:custGeom>
            <a:solidFill>
              <a:srgbClr val="E983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45" name="Freeform 314">
              <a:extLst>
                <a:ext uri="{FF2B5EF4-FFF2-40B4-BE49-F238E27FC236}">
                  <a16:creationId xmlns:a16="http://schemas.microsoft.com/office/drawing/2014/main" id="{6DFE7BCA-870D-E40E-266A-9085BA08B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1"/>
              <a:ext cx="57" cy="54"/>
            </a:xfrm>
            <a:custGeom>
              <a:avLst/>
              <a:gdLst>
                <a:gd name="T0" fmla="*/ 57 w 57"/>
                <a:gd name="T1" fmla="*/ 21 h 54"/>
                <a:gd name="T2" fmla="*/ 55 w 57"/>
                <a:gd name="T3" fmla="*/ 9 h 54"/>
                <a:gd name="T4" fmla="*/ 49 w 57"/>
                <a:gd name="T5" fmla="*/ 0 h 54"/>
                <a:gd name="T6" fmla="*/ 49 w 57"/>
                <a:gd name="T7" fmla="*/ 0 h 54"/>
                <a:gd name="T8" fmla="*/ 48 w 57"/>
                <a:gd name="T9" fmla="*/ 0 h 54"/>
                <a:gd name="T10" fmla="*/ 48 w 57"/>
                <a:gd name="T11" fmla="*/ 0 h 54"/>
                <a:gd name="T12" fmla="*/ 48 w 57"/>
                <a:gd name="T13" fmla="*/ 0 h 54"/>
                <a:gd name="T14" fmla="*/ 51 w 57"/>
                <a:gd name="T15" fmla="*/ 4 h 54"/>
                <a:gd name="T16" fmla="*/ 53 w 57"/>
                <a:gd name="T17" fmla="*/ 9 h 54"/>
                <a:gd name="T18" fmla="*/ 55 w 57"/>
                <a:gd name="T19" fmla="*/ 15 h 54"/>
                <a:gd name="T20" fmla="*/ 55 w 57"/>
                <a:gd name="T21" fmla="*/ 21 h 54"/>
                <a:gd name="T22" fmla="*/ 55 w 57"/>
                <a:gd name="T23" fmla="*/ 27 h 54"/>
                <a:gd name="T24" fmla="*/ 53 w 57"/>
                <a:gd name="T25" fmla="*/ 33 h 54"/>
                <a:gd name="T26" fmla="*/ 49 w 57"/>
                <a:gd name="T27" fmla="*/ 38 h 54"/>
                <a:gd name="T28" fmla="*/ 46 w 57"/>
                <a:gd name="T29" fmla="*/ 42 h 54"/>
                <a:gd name="T30" fmla="*/ 42 w 57"/>
                <a:gd name="T31" fmla="*/ 46 h 54"/>
                <a:gd name="T32" fmla="*/ 36 w 57"/>
                <a:gd name="T33" fmla="*/ 50 h 54"/>
                <a:gd name="T34" fmla="*/ 30 w 57"/>
                <a:gd name="T35" fmla="*/ 52 h 54"/>
                <a:gd name="T36" fmla="*/ 23 w 57"/>
                <a:gd name="T37" fmla="*/ 52 h 54"/>
                <a:gd name="T38" fmla="*/ 17 w 57"/>
                <a:gd name="T39" fmla="*/ 52 h 54"/>
                <a:gd name="T40" fmla="*/ 9 w 57"/>
                <a:gd name="T41" fmla="*/ 50 h 54"/>
                <a:gd name="T42" fmla="*/ 3 w 57"/>
                <a:gd name="T43" fmla="*/ 46 h 54"/>
                <a:gd name="T44" fmla="*/ 0 w 57"/>
                <a:gd name="T45" fmla="*/ 40 h 54"/>
                <a:gd name="T46" fmla="*/ 0 w 57"/>
                <a:gd name="T47" fmla="*/ 42 h 54"/>
                <a:gd name="T48" fmla="*/ 0 w 57"/>
                <a:gd name="T49" fmla="*/ 44 h 54"/>
                <a:gd name="T50" fmla="*/ 3 w 57"/>
                <a:gd name="T51" fmla="*/ 48 h 54"/>
                <a:gd name="T52" fmla="*/ 9 w 57"/>
                <a:gd name="T53" fmla="*/ 52 h 54"/>
                <a:gd name="T54" fmla="*/ 17 w 57"/>
                <a:gd name="T55" fmla="*/ 54 h 54"/>
                <a:gd name="T56" fmla="*/ 23 w 57"/>
                <a:gd name="T57" fmla="*/ 54 h 54"/>
                <a:gd name="T58" fmla="*/ 30 w 57"/>
                <a:gd name="T59" fmla="*/ 54 h 54"/>
                <a:gd name="T60" fmla="*/ 36 w 57"/>
                <a:gd name="T61" fmla="*/ 52 h 54"/>
                <a:gd name="T62" fmla="*/ 42 w 57"/>
                <a:gd name="T63" fmla="*/ 48 h 54"/>
                <a:gd name="T64" fmla="*/ 48 w 57"/>
                <a:gd name="T65" fmla="*/ 44 h 54"/>
                <a:gd name="T66" fmla="*/ 51 w 57"/>
                <a:gd name="T67" fmla="*/ 40 h 54"/>
                <a:gd name="T68" fmla="*/ 55 w 57"/>
                <a:gd name="T69" fmla="*/ 34 h 54"/>
                <a:gd name="T70" fmla="*/ 57 w 57"/>
                <a:gd name="T71" fmla="*/ 27 h 54"/>
                <a:gd name="T72" fmla="*/ 57 w 57"/>
                <a:gd name="T73" fmla="*/ 21 h 5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7"/>
                <a:gd name="T112" fmla="*/ 0 h 54"/>
                <a:gd name="T113" fmla="*/ 57 w 57"/>
                <a:gd name="T114" fmla="*/ 54 h 5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7" h="54">
                  <a:moveTo>
                    <a:pt x="57" y="21"/>
                  </a:moveTo>
                  <a:lnTo>
                    <a:pt x="55" y="9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51" y="4"/>
                  </a:lnTo>
                  <a:lnTo>
                    <a:pt x="53" y="9"/>
                  </a:lnTo>
                  <a:lnTo>
                    <a:pt x="55" y="15"/>
                  </a:lnTo>
                  <a:lnTo>
                    <a:pt x="55" y="21"/>
                  </a:lnTo>
                  <a:lnTo>
                    <a:pt x="55" y="27"/>
                  </a:lnTo>
                  <a:lnTo>
                    <a:pt x="53" y="33"/>
                  </a:lnTo>
                  <a:lnTo>
                    <a:pt x="49" y="38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36" y="50"/>
                  </a:lnTo>
                  <a:lnTo>
                    <a:pt x="30" y="52"/>
                  </a:lnTo>
                  <a:lnTo>
                    <a:pt x="23" y="52"/>
                  </a:lnTo>
                  <a:lnTo>
                    <a:pt x="17" y="52"/>
                  </a:lnTo>
                  <a:lnTo>
                    <a:pt x="9" y="50"/>
                  </a:lnTo>
                  <a:lnTo>
                    <a:pt x="3" y="46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3" y="48"/>
                  </a:lnTo>
                  <a:lnTo>
                    <a:pt x="9" y="52"/>
                  </a:lnTo>
                  <a:lnTo>
                    <a:pt x="17" y="54"/>
                  </a:lnTo>
                  <a:lnTo>
                    <a:pt x="23" y="54"/>
                  </a:lnTo>
                  <a:lnTo>
                    <a:pt x="30" y="54"/>
                  </a:lnTo>
                  <a:lnTo>
                    <a:pt x="36" y="52"/>
                  </a:lnTo>
                  <a:lnTo>
                    <a:pt x="42" y="48"/>
                  </a:lnTo>
                  <a:lnTo>
                    <a:pt x="48" y="44"/>
                  </a:lnTo>
                  <a:lnTo>
                    <a:pt x="51" y="40"/>
                  </a:lnTo>
                  <a:lnTo>
                    <a:pt x="55" y="34"/>
                  </a:lnTo>
                  <a:lnTo>
                    <a:pt x="57" y="27"/>
                  </a:lnTo>
                  <a:lnTo>
                    <a:pt x="57" y="21"/>
                  </a:lnTo>
                  <a:close/>
                </a:path>
              </a:pathLst>
            </a:custGeom>
            <a:solidFill>
              <a:srgbClr val="EA86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46" name="Freeform 315">
              <a:extLst>
                <a:ext uri="{FF2B5EF4-FFF2-40B4-BE49-F238E27FC236}">
                  <a16:creationId xmlns:a16="http://schemas.microsoft.com/office/drawing/2014/main" id="{EAF83D26-AB71-66AE-2E5A-BD9EBAB38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1"/>
              <a:ext cx="57" cy="54"/>
            </a:xfrm>
            <a:custGeom>
              <a:avLst/>
              <a:gdLst>
                <a:gd name="T0" fmla="*/ 57 w 57"/>
                <a:gd name="T1" fmla="*/ 21 h 54"/>
                <a:gd name="T2" fmla="*/ 55 w 57"/>
                <a:gd name="T3" fmla="*/ 9 h 54"/>
                <a:gd name="T4" fmla="*/ 49 w 57"/>
                <a:gd name="T5" fmla="*/ 0 h 54"/>
                <a:gd name="T6" fmla="*/ 48 w 57"/>
                <a:gd name="T7" fmla="*/ 0 h 54"/>
                <a:gd name="T8" fmla="*/ 48 w 57"/>
                <a:gd name="T9" fmla="*/ 0 h 54"/>
                <a:gd name="T10" fmla="*/ 48 w 57"/>
                <a:gd name="T11" fmla="*/ 0 h 54"/>
                <a:gd name="T12" fmla="*/ 46 w 57"/>
                <a:gd name="T13" fmla="*/ 0 h 54"/>
                <a:gd name="T14" fmla="*/ 49 w 57"/>
                <a:gd name="T15" fmla="*/ 4 h 54"/>
                <a:gd name="T16" fmla="*/ 51 w 57"/>
                <a:gd name="T17" fmla="*/ 9 h 54"/>
                <a:gd name="T18" fmla="*/ 53 w 57"/>
                <a:gd name="T19" fmla="*/ 15 h 54"/>
                <a:gd name="T20" fmla="*/ 53 w 57"/>
                <a:gd name="T21" fmla="*/ 21 h 54"/>
                <a:gd name="T22" fmla="*/ 53 w 57"/>
                <a:gd name="T23" fmla="*/ 27 h 54"/>
                <a:gd name="T24" fmla="*/ 51 w 57"/>
                <a:gd name="T25" fmla="*/ 33 h 54"/>
                <a:gd name="T26" fmla="*/ 49 w 57"/>
                <a:gd name="T27" fmla="*/ 38 h 54"/>
                <a:gd name="T28" fmla="*/ 46 w 57"/>
                <a:gd name="T29" fmla="*/ 42 h 54"/>
                <a:gd name="T30" fmla="*/ 40 w 57"/>
                <a:gd name="T31" fmla="*/ 46 h 54"/>
                <a:gd name="T32" fmla="*/ 36 w 57"/>
                <a:gd name="T33" fmla="*/ 48 h 54"/>
                <a:gd name="T34" fmla="*/ 30 w 57"/>
                <a:gd name="T35" fmla="*/ 50 h 54"/>
                <a:gd name="T36" fmla="*/ 23 w 57"/>
                <a:gd name="T37" fmla="*/ 52 h 54"/>
                <a:gd name="T38" fmla="*/ 17 w 57"/>
                <a:gd name="T39" fmla="*/ 50 h 54"/>
                <a:gd name="T40" fmla="*/ 9 w 57"/>
                <a:gd name="T41" fmla="*/ 48 h 54"/>
                <a:gd name="T42" fmla="*/ 3 w 57"/>
                <a:gd name="T43" fmla="*/ 44 h 54"/>
                <a:gd name="T44" fmla="*/ 0 w 57"/>
                <a:gd name="T45" fmla="*/ 40 h 54"/>
                <a:gd name="T46" fmla="*/ 0 w 57"/>
                <a:gd name="T47" fmla="*/ 40 h 54"/>
                <a:gd name="T48" fmla="*/ 0 w 57"/>
                <a:gd name="T49" fmla="*/ 42 h 54"/>
                <a:gd name="T50" fmla="*/ 3 w 57"/>
                <a:gd name="T51" fmla="*/ 48 h 54"/>
                <a:gd name="T52" fmla="*/ 9 w 57"/>
                <a:gd name="T53" fmla="*/ 50 h 54"/>
                <a:gd name="T54" fmla="*/ 17 w 57"/>
                <a:gd name="T55" fmla="*/ 52 h 54"/>
                <a:gd name="T56" fmla="*/ 23 w 57"/>
                <a:gd name="T57" fmla="*/ 54 h 54"/>
                <a:gd name="T58" fmla="*/ 30 w 57"/>
                <a:gd name="T59" fmla="*/ 52 h 54"/>
                <a:gd name="T60" fmla="*/ 36 w 57"/>
                <a:gd name="T61" fmla="*/ 50 h 54"/>
                <a:gd name="T62" fmla="*/ 42 w 57"/>
                <a:gd name="T63" fmla="*/ 48 h 54"/>
                <a:gd name="T64" fmla="*/ 48 w 57"/>
                <a:gd name="T65" fmla="*/ 44 h 54"/>
                <a:gd name="T66" fmla="*/ 51 w 57"/>
                <a:gd name="T67" fmla="*/ 38 h 54"/>
                <a:gd name="T68" fmla="*/ 53 w 57"/>
                <a:gd name="T69" fmla="*/ 33 h 54"/>
                <a:gd name="T70" fmla="*/ 55 w 57"/>
                <a:gd name="T71" fmla="*/ 27 h 54"/>
                <a:gd name="T72" fmla="*/ 57 w 57"/>
                <a:gd name="T73" fmla="*/ 21 h 5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7"/>
                <a:gd name="T112" fmla="*/ 0 h 54"/>
                <a:gd name="T113" fmla="*/ 57 w 57"/>
                <a:gd name="T114" fmla="*/ 54 h 5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7" h="54">
                  <a:moveTo>
                    <a:pt x="57" y="21"/>
                  </a:moveTo>
                  <a:lnTo>
                    <a:pt x="55" y="9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9" y="4"/>
                  </a:lnTo>
                  <a:lnTo>
                    <a:pt x="51" y="9"/>
                  </a:lnTo>
                  <a:lnTo>
                    <a:pt x="53" y="15"/>
                  </a:lnTo>
                  <a:lnTo>
                    <a:pt x="53" y="21"/>
                  </a:lnTo>
                  <a:lnTo>
                    <a:pt x="53" y="27"/>
                  </a:lnTo>
                  <a:lnTo>
                    <a:pt x="51" y="33"/>
                  </a:lnTo>
                  <a:lnTo>
                    <a:pt x="49" y="38"/>
                  </a:lnTo>
                  <a:lnTo>
                    <a:pt x="46" y="42"/>
                  </a:lnTo>
                  <a:lnTo>
                    <a:pt x="40" y="46"/>
                  </a:lnTo>
                  <a:lnTo>
                    <a:pt x="36" y="48"/>
                  </a:lnTo>
                  <a:lnTo>
                    <a:pt x="30" y="50"/>
                  </a:lnTo>
                  <a:lnTo>
                    <a:pt x="23" y="52"/>
                  </a:lnTo>
                  <a:lnTo>
                    <a:pt x="17" y="50"/>
                  </a:lnTo>
                  <a:lnTo>
                    <a:pt x="9" y="48"/>
                  </a:lnTo>
                  <a:lnTo>
                    <a:pt x="3" y="44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3" y="48"/>
                  </a:lnTo>
                  <a:lnTo>
                    <a:pt x="9" y="50"/>
                  </a:lnTo>
                  <a:lnTo>
                    <a:pt x="17" y="52"/>
                  </a:lnTo>
                  <a:lnTo>
                    <a:pt x="23" y="54"/>
                  </a:lnTo>
                  <a:lnTo>
                    <a:pt x="30" y="52"/>
                  </a:lnTo>
                  <a:lnTo>
                    <a:pt x="36" y="50"/>
                  </a:lnTo>
                  <a:lnTo>
                    <a:pt x="42" y="48"/>
                  </a:lnTo>
                  <a:lnTo>
                    <a:pt x="48" y="44"/>
                  </a:lnTo>
                  <a:lnTo>
                    <a:pt x="51" y="38"/>
                  </a:lnTo>
                  <a:lnTo>
                    <a:pt x="53" y="33"/>
                  </a:lnTo>
                  <a:lnTo>
                    <a:pt x="55" y="27"/>
                  </a:lnTo>
                  <a:lnTo>
                    <a:pt x="57" y="21"/>
                  </a:lnTo>
                  <a:close/>
                </a:path>
              </a:pathLst>
            </a:custGeom>
            <a:solidFill>
              <a:srgbClr val="EA89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47" name="Freeform 316">
              <a:extLst>
                <a:ext uri="{FF2B5EF4-FFF2-40B4-BE49-F238E27FC236}">
                  <a16:creationId xmlns:a16="http://schemas.microsoft.com/office/drawing/2014/main" id="{4C98CDAC-3AEE-8033-F285-E4DA2FB80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1"/>
              <a:ext cx="55" cy="52"/>
            </a:xfrm>
            <a:custGeom>
              <a:avLst/>
              <a:gdLst>
                <a:gd name="T0" fmla="*/ 55 w 55"/>
                <a:gd name="T1" fmla="*/ 21 h 52"/>
                <a:gd name="T2" fmla="*/ 55 w 55"/>
                <a:gd name="T3" fmla="*/ 15 h 52"/>
                <a:gd name="T4" fmla="*/ 53 w 55"/>
                <a:gd name="T5" fmla="*/ 9 h 52"/>
                <a:gd name="T6" fmla="*/ 51 w 55"/>
                <a:gd name="T7" fmla="*/ 4 h 52"/>
                <a:gd name="T8" fmla="*/ 48 w 55"/>
                <a:gd name="T9" fmla="*/ 0 h 52"/>
                <a:gd name="T10" fmla="*/ 46 w 55"/>
                <a:gd name="T11" fmla="*/ 0 h 52"/>
                <a:gd name="T12" fmla="*/ 44 w 55"/>
                <a:gd name="T13" fmla="*/ 0 h 52"/>
                <a:gd name="T14" fmla="*/ 48 w 55"/>
                <a:gd name="T15" fmla="*/ 4 h 52"/>
                <a:gd name="T16" fmla="*/ 51 w 55"/>
                <a:gd name="T17" fmla="*/ 9 h 52"/>
                <a:gd name="T18" fmla="*/ 51 w 55"/>
                <a:gd name="T19" fmla="*/ 15 h 52"/>
                <a:gd name="T20" fmla="*/ 53 w 55"/>
                <a:gd name="T21" fmla="*/ 21 h 52"/>
                <a:gd name="T22" fmla="*/ 51 w 55"/>
                <a:gd name="T23" fmla="*/ 27 h 52"/>
                <a:gd name="T24" fmla="*/ 49 w 55"/>
                <a:gd name="T25" fmla="*/ 33 h 52"/>
                <a:gd name="T26" fmla="*/ 48 w 55"/>
                <a:gd name="T27" fmla="*/ 36 h 52"/>
                <a:gd name="T28" fmla="*/ 44 w 55"/>
                <a:gd name="T29" fmla="*/ 40 h 52"/>
                <a:gd name="T30" fmla="*/ 40 w 55"/>
                <a:gd name="T31" fmla="*/ 44 h 52"/>
                <a:gd name="T32" fmla="*/ 34 w 55"/>
                <a:gd name="T33" fmla="*/ 48 h 52"/>
                <a:gd name="T34" fmla="*/ 28 w 55"/>
                <a:gd name="T35" fmla="*/ 50 h 52"/>
                <a:gd name="T36" fmla="*/ 23 w 55"/>
                <a:gd name="T37" fmla="*/ 50 h 52"/>
                <a:gd name="T38" fmla="*/ 17 w 55"/>
                <a:gd name="T39" fmla="*/ 50 h 52"/>
                <a:gd name="T40" fmla="*/ 9 w 55"/>
                <a:gd name="T41" fmla="*/ 46 h 52"/>
                <a:gd name="T42" fmla="*/ 5 w 55"/>
                <a:gd name="T43" fmla="*/ 42 h 52"/>
                <a:gd name="T44" fmla="*/ 0 w 55"/>
                <a:gd name="T45" fmla="*/ 38 h 52"/>
                <a:gd name="T46" fmla="*/ 0 w 55"/>
                <a:gd name="T47" fmla="*/ 40 h 52"/>
                <a:gd name="T48" fmla="*/ 0 w 55"/>
                <a:gd name="T49" fmla="*/ 40 h 52"/>
                <a:gd name="T50" fmla="*/ 3 w 55"/>
                <a:gd name="T51" fmla="*/ 46 h 52"/>
                <a:gd name="T52" fmla="*/ 9 w 55"/>
                <a:gd name="T53" fmla="*/ 50 h 52"/>
                <a:gd name="T54" fmla="*/ 17 w 55"/>
                <a:gd name="T55" fmla="*/ 52 h 52"/>
                <a:gd name="T56" fmla="*/ 23 w 55"/>
                <a:gd name="T57" fmla="*/ 52 h 52"/>
                <a:gd name="T58" fmla="*/ 30 w 55"/>
                <a:gd name="T59" fmla="*/ 52 h 52"/>
                <a:gd name="T60" fmla="*/ 36 w 55"/>
                <a:gd name="T61" fmla="*/ 50 h 52"/>
                <a:gd name="T62" fmla="*/ 42 w 55"/>
                <a:gd name="T63" fmla="*/ 46 h 52"/>
                <a:gd name="T64" fmla="*/ 46 w 55"/>
                <a:gd name="T65" fmla="*/ 42 h 52"/>
                <a:gd name="T66" fmla="*/ 49 w 55"/>
                <a:gd name="T67" fmla="*/ 38 h 52"/>
                <a:gd name="T68" fmla="*/ 53 w 55"/>
                <a:gd name="T69" fmla="*/ 33 h 52"/>
                <a:gd name="T70" fmla="*/ 55 w 55"/>
                <a:gd name="T71" fmla="*/ 27 h 52"/>
                <a:gd name="T72" fmla="*/ 55 w 55"/>
                <a:gd name="T73" fmla="*/ 21 h 5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5"/>
                <a:gd name="T112" fmla="*/ 0 h 52"/>
                <a:gd name="T113" fmla="*/ 55 w 55"/>
                <a:gd name="T114" fmla="*/ 52 h 5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5" h="52">
                  <a:moveTo>
                    <a:pt x="55" y="21"/>
                  </a:moveTo>
                  <a:lnTo>
                    <a:pt x="55" y="15"/>
                  </a:lnTo>
                  <a:lnTo>
                    <a:pt x="53" y="9"/>
                  </a:lnTo>
                  <a:lnTo>
                    <a:pt x="51" y="4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8" y="4"/>
                  </a:lnTo>
                  <a:lnTo>
                    <a:pt x="51" y="9"/>
                  </a:lnTo>
                  <a:lnTo>
                    <a:pt x="51" y="15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9" y="33"/>
                  </a:lnTo>
                  <a:lnTo>
                    <a:pt x="48" y="36"/>
                  </a:lnTo>
                  <a:lnTo>
                    <a:pt x="44" y="40"/>
                  </a:lnTo>
                  <a:lnTo>
                    <a:pt x="40" y="44"/>
                  </a:lnTo>
                  <a:lnTo>
                    <a:pt x="34" y="48"/>
                  </a:lnTo>
                  <a:lnTo>
                    <a:pt x="28" y="50"/>
                  </a:lnTo>
                  <a:lnTo>
                    <a:pt x="23" y="50"/>
                  </a:lnTo>
                  <a:lnTo>
                    <a:pt x="17" y="50"/>
                  </a:lnTo>
                  <a:lnTo>
                    <a:pt x="9" y="46"/>
                  </a:lnTo>
                  <a:lnTo>
                    <a:pt x="5" y="42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3" y="46"/>
                  </a:lnTo>
                  <a:lnTo>
                    <a:pt x="9" y="50"/>
                  </a:lnTo>
                  <a:lnTo>
                    <a:pt x="17" y="52"/>
                  </a:lnTo>
                  <a:lnTo>
                    <a:pt x="23" y="52"/>
                  </a:lnTo>
                  <a:lnTo>
                    <a:pt x="30" y="52"/>
                  </a:lnTo>
                  <a:lnTo>
                    <a:pt x="36" y="50"/>
                  </a:lnTo>
                  <a:lnTo>
                    <a:pt x="42" y="46"/>
                  </a:lnTo>
                  <a:lnTo>
                    <a:pt x="46" y="42"/>
                  </a:lnTo>
                  <a:lnTo>
                    <a:pt x="49" y="38"/>
                  </a:lnTo>
                  <a:lnTo>
                    <a:pt x="53" y="33"/>
                  </a:lnTo>
                  <a:lnTo>
                    <a:pt x="55" y="27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EB8C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48" name="Freeform 317">
              <a:extLst>
                <a:ext uri="{FF2B5EF4-FFF2-40B4-BE49-F238E27FC236}">
                  <a16:creationId xmlns:a16="http://schemas.microsoft.com/office/drawing/2014/main" id="{8616CAF7-FF45-C04A-480D-D1EF4AC39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1"/>
              <a:ext cx="53" cy="52"/>
            </a:xfrm>
            <a:custGeom>
              <a:avLst/>
              <a:gdLst>
                <a:gd name="T0" fmla="*/ 53 w 53"/>
                <a:gd name="T1" fmla="*/ 21 h 52"/>
                <a:gd name="T2" fmla="*/ 53 w 53"/>
                <a:gd name="T3" fmla="*/ 15 h 52"/>
                <a:gd name="T4" fmla="*/ 51 w 53"/>
                <a:gd name="T5" fmla="*/ 9 h 52"/>
                <a:gd name="T6" fmla="*/ 49 w 53"/>
                <a:gd name="T7" fmla="*/ 4 h 52"/>
                <a:gd name="T8" fmla="*/ 46 w 53"/>
                <a:gd name="T9" fmla="*/ 0 h 52"/>
                <a:gd name="T10" fmla="*/ 44 w 53"/>
                <a:gd name="T11" fmla="*/ 0 h 52"/>
                <a:gd name="T12" fmla="*/ 42 w 53"/>
                <a:gd name="T13" fmla="*/ 0 h 52"/>
                <a:gd name="T14" fmla="*/ 46 w 53"/>
                <a:gd name="T15" fmla="*/ 4 h 52"/>
                <a:gd name="T16" fmla="*/ 49 w 53"/>
                <a:gd name="T17" fmla="*/ 9 h 52"/>
                <a:gd name="T18" fmla="*/ 51 w 53"/>
                <a:gd name="T19" fmla="*/ 15 h 52"/>
                <a:gd name="T20" fmla="*/ 51 w 53"/>
                <a:gd name="T21" fmla="*/ 21 h 52"/>
                <a:gd name="T22" fmla="*/ 51 w 53"/>
                <a:gd name="T23" fmla="*/ 27 h 52"/>
                <a:gd name="T24" fmla="*/ 49 w 53"/>
                <a:gd name="T25" fmla="*/ 31 h 52"/>
                <a:gd name="T26" fmla="*/ 48 w 53"/>
                <a:gd name="T27" fmla="*/ 36 h 52"/>
                <a:gd name="T28" fmla="*/ 44 w 53"/>
                <a:gd name="T29" fmla="*/ 40 h 52"/>
                <a:gd name="T30" fmla="*/ 40 w 53"/>
                <a:gd name="T31" fmla="*/ 44 h 52"/>
                <a:gd name="T32" fmla="*/ 34 w 53"/>
                <a:gd name="T33" fmla="*/ 46 h 52"/>
                <a:gd name="T34" fmla="*/ 28 w 53"/>
                <a:gd name="T35" fmla="*/ 48 h 52"/>
                <a:gd name="T36" fmla="*/ 23 w 53"/>
                <a:gd name="T37" fmla="*/ 48 h 52"/>
                <a:gd name="T38" fmla="*/ 17 w 53"/>
                <a:gd name="T39" fmla="*/ 48 h 52"/>
                <a:gd name="T40" fmla="*/ 9 w 53"/>
                <a:gd name="T41" fmla="*/ 46 h 52"/>
                <a:gd name="T42" fmla="*/ 5 w 53"/>
                <a:gd name="T43" fmla="*/ 42 h 52"/>
                <a:gd name="T44" fmla="*/ 0 w 53"/>
                <a:gd name="T45" fmla="*/ 36 h 52"/>
                <a:gd name="T46" fmla="*/ 0 w 53"/>
                <a:gd name="T47" fmla="*/ 38 h 52"/>
                <a:gd name="T48" fmla="*/ 0 w 53"/>
                <a:gd name="T49" fmla="*/ 40 h 52"/>
                <a:gd name="T50" fmla="*/ 3 w 53"/>
                <a:gd name="T51" fmla="*/ 44 h 52"/>
                <a:gd name="T52" fmla="*/ 9 w 53"/>
                <a:gd name="T53" fmla="*/ 48 h 52"/>
                <a:gd name="T54" fmla="*/ 17 w 53"/>
                <a:gd name="T55" fmla="*/ 50 h 52"/>
                <a:gd name="T56" fmla="*/ 23 w 53"/>
                <a:gd name="T57" fmla="*/ 52 h 52"/>
                <a:gd name="T58" fmla="*/ 30 w 53"/>
                <a:gd name="T59" fmla="*/ 50 h 52"/>
                <a:gd name="T60" fmla="*/ 36 w 53"/>
                <a:gd name="T61" fmla="*/ 48 h 52"/>
                <a:gd name="T62" fmla="*/ 40 w 53"/>
                <a:gd name="T63" fmla="*/ 46 h 52"/>
                <a:gd name="T64" fmla="*/ 46 w 53"/>
                <a:gd name="T65" fmla="*/ 42 h 52"/>
                <a:gd name="T66" fmla="*/ 49 w 53"/>
                <a:gd name="T67" fmla="*/ 38 h 52"/>
                <a:gd name="T68" fmla="*/ 51 w 53"/>
                <a:gd name="T69" fmla="*/ 33 h 52"/>
                <a:gd name="T70" fmla="*/ 53 w 53"/>
                <a:gd name="T71" fmla="*/ 27 h 52"/>
                <a:gd name="T72" fmla="*/ 53 w 53"/>
                <a:gd name="T73" fmla="*/ 21 h 5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3"/>
                <a:gd name="T112" fmla="*/ 0 h 52"/>
                <a:gd name="T113" fmla="*/ 53 w 53"/>
                <a:gd name="T114" fmla="*/ 52 h 5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3" h="52">
                  <a:moveTo>
                    <a:pt x="53" y="21"/>
                  </a:moveTo>
                  <a:lnTo>
                    <a:pt x="53" y="15"/>
                  </a:lnTo>
                  <a:lnTo>
                    <a:pt x="51" y="9"/>
                  </a:lnTo>
                  <a:lnTo>
                    <a:pt x="49" y="4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6" y="4"/>
                  </a:lnTo>
                  <a:lnTo>
                    <a:pt x="49" y="9"/>
                  </a:lnTo>
                  <a:lnTo>
                    <a:pt x="51" y="15"/>
                  </a:lnTo>
                  <a:lnTo>
                    <a:pt x="51" y="21"/>
                  </a:lnTo>
                  <a:lnTo>
                    <a:pt x="51" y="27"/>
                  </a:lnTo>
                  <a:lnTo>
                    <a:pt x="49" y="31"/>
                  </a:lnTo>
                  <a:lnTo>
                    <a:pt x="48" y="36"/>
                  </a:lnTo>
                  <a:lnTo>
                    <a:pt x="44" y="40"/>
                  </a:lnTo>
                  <a:lnTo>
                    <a:pt x="40" y="44"/>
                  </a:lnTo>
                  <a:lnTo>
                    <a:pt x="34" y="46"/>
                  </a:lnTo>
                  <a:lnTo>
                    <a:pt x="28" y="48"/>
                  </a:lnTo>
                  <a:lnTo>
                    <a:pt x="23" y="48"/>
                  </a:lnTo>
                  <a:lnTo>
                    <a:pt x="17" y="48"/>
                  </a:lnTo>
                  <a:lnTo>
                    <a:pt x="9" y="46"/>
                  </a:lnTo>
                  <a:lnTo>
                    <a:pt x="5" y="42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3" y="44"/>
                  </a:lnTo>
                  <a:lnTo>
                    <a:pt x="9" y="48"/>
                  </a:lnTo>
                  <a:lnTo>
                    <a:pt x="17" y="50"/>
                  </a:lnTo>
                  <a:lnTo>
                    <a:pt x="23" y="52"/>
                  </a:lnTo>
                  <a:lnTo>
                    <a:pt x="30" y="50"/>
                  </a:lnTo>
                  <a:lnTo>
                    <a:pt x="36" y="48"/>
                  </a:lnTo>
                  <a:lnTo>
                    <a:pt x="40" y="46"/>
                  </a:lnTo>
                  <a:lnTo>
                    <a:pt x="46" y="42"/>
                  </a:lnTo>
                  <a:lnTo>
                    <a:pt x="49" y="38"/>
                  </a:lnTo>
                  <a:lnTo>
                    <a:pt x="51" y="33"/>
                  </a:lnTo>
                  <a:lnTo>
                    <a:pt x="53" y="27"/>
                  </a:lnTo>
                  <a:lnTo>
                    <a:pt x="53" y="21"/>
                  </a:lnTo>
                  <a:close/>
                </a:path>
              </a:pathLst>
            </a:custGeom>
            <a:solidFill>
              <a:srgbClr val="EB8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49" name="Freeform 318">
              <a:extLst>
                <a:ext uri="{FF2B5EF4-FFF2-40B4-BE49-F238E27FC236}">
                  <a16:creationId xmlns:a16="http://schemas.microsoft.com/office/drawing/2014/main" id="{1281F724-2C70-7EC3-2EB7-4C56A1627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1"/>
              <a:ext cx="53" cy="50"/>
            </a:xfrm>
            <a:custGeom>
              <a:avLst/>
              <a:gdLst>
                <a:gd name="T0" fmla="*/ 53 w 53"/>
                <a:gd name="T1" fmla="*/ 21 h 50"/>
                <a:gd name="T2" fmla="*/ 51 w 53"/>
                <a:gd name="T3" fmla="*/ 15 h 50"/>
                <a:gd name="T4" fmla="*/ 51 w 53"/>
                <a:gd name="T5" fmla="*/ 9 h 50"/>
                <a:gd name="T6" fmla="*/ 48 w 53"/>
                <a:gd name="T7" fmla="*/ 4 h 50"/>
                <a:gd name="T8" fmla="*/ 44 w 53"/>
                <a:gd name="T9" fmla="*/ 0 h 50"/>
                <a:gd name="T10" fmla="*/ 42 w 53"/>
                <a:gd name="T11" fmla="*/ 0 h 50"/>
                <a:gd name="T12" fmla="*/ 42 w 53"/>
                <a:gd name="T13" fmla="*/ 0 h 50"/>
                <a:gd name="T14" fmla="*/ 46 w 53"/>
                <a:gd name="T15" fmla="*/ 4 h 50"/>
                <a:gd name="T16" fmla="*/ 48 w 53"/>
                <a:gd name="T17" fmla="*/ 9 h 50"/>
                <a:gd name="T18" fmla="*/ 49 w 53"/>
                <a:gd name="T19" fmla="*/ 15 h 50"/>
                <a:gd name="T20" fmla="*/ 49 w 53"/>
                <a:gd name="T21" fmla="*/ 21 h 50"/>
                <a:gd name="T22" fmla="*/ 49 w 53"/>
                <a:gd name="T23" fmla="*/ 27 h 50"/>
                <a:gd name="T24" fmla="*/ 48 w 53"/>
                <a:gd name="T25" fmla="*/ 31 h 50"/>
                <a:gd name="T26" fmla="*/ 46 w 53"/>
                <a:gd name="T27" fmla="*/ 36 h 50"/>
                <a:gd name="T28" fmla="*/ 42 w 53"/>
                <a:gd name="T29" fmla="*/ 40 h 50"/>
                <a:gd name="T30" fmla="*/ 38 w 53"/>
                <a:gd name="T31" fmla="*/ 42 h 50"/>
                <a:gd name="T32" fmla="*/ 34 w 53"/>
                <a:gd name="T33" fmla="*/ 46 h 50"/>
                <a:gd name="T34" fmla="*/ 28 w 53"/>
                <a:gd name="T35" fmla="*/ 46 h 50"/>
                <a:gd name="T36" fmla="*/ 23 w 53"/>
                <a:gd name="T37" fmla="*/ 48 h 50"/>
                <a:gd name="T38" fmla="*/ 17 w 53"/>
                <a:gd name="T39" fmla="*/ 46 h 50"/>
                <a:gd name="T40" fmla="*/ 11 w 53"/>
                <a:gd name="T41" fmla="*/ 44 h 50"/>
                <a:gd name="T42" fmla="*/ 5 w 53"/>
                <a:gd name="T43" fmla="*/ 40 h 50"/>
                <a:gd name="T44" fmla="*/ 2 w 53"/>
                <a:gd name="T45" fmla="*/ 34 h 50"/>
                <a:gd name="T46" fmla="*/ 0 w 53"/>
                <a:gd name="T47" fmla="*/ 36 h 50"/>
                <a:gd name="T48" fmla="*/ 0 w 53"/>
                <a:gd name="T49" fmla="*/ 38 h 50"/>
                <a:gd name="T50" fmla="*/ 5 w 53"/>
                <a:gd name="T51" fmla="*/ 42 h 50"/>
                <a:gd name="T52" fmla="*/ 9 w 53"/>
                <a:gd name="T53" fmla="*/ 46 h 50"/>
                <a:gd name="T54" fmla="*/ 17 w 53"/>
                <a:gd name="T55" fmla="*/ 50 h 50"/>
                <a:gd name="T56" fmla="*/ 23 w 53"/>
                <a:gd name="T57" fmla="*/ 50 h 50"/>
                <a:gd name="T58" fmla="*/ 28 w 53"/>
                <a:gd name="T59" fmla="*/ 50 h 50"/>
                <a:gd name="T60" fmla="*/ 34 w 53"/>
                <a:gd name="T61" fmla="*/ 48 h 50"/>
                <a:gd name="T62" fmla="*/ 40 w 53"/>
                <a:gd name="T63" fmla="*/ 44 h 50"/>
                <a:gd name="T64" fmla="*/ 44 w 53"/>
                <a:gd name="T65" fmla="*/ 40 h 50"/>
                <a:gd name="T66" fmla="*/ 48 w 53"/>
                <a:gd name="T67" fmla="*/ 36 h 50"/>
                <a:gd name="T68" fmla="*/ 49 w 53"/>
                <a:gd name="T69" fmla="*/ 33 h 50"/>
                <a:gd name="T70" fmla="*/ 51 w 53"/>
                <a:gd name="T71" fmla="*/ 27 h 50"/>
                <a:gd name="T72" fmla="*/ 53 w 53"/>
                <a:gd name="T73" fmla="*/ 21 h 5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3"/>
                <a:gd name="T112" fmla="*/ 0 h 50"/>
                <a:gd name="T113" fmla="*/ 53 w 53"/>
                <a:gd name="T114" fmla="*/ 50 h 5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3" h="50">
                  <a:moveTo>
                    <a:pt x="53" y="21"/>
                  </a:moveTo>
                  <a:lnTo>
                    <a:pt x="51" y="15"/>
                  </a:lnTo>
                  <a:lnTo>
                    <a:pt x="51" y="9"/>
                  </a:lnTo>
                  <a:lnTo>
                    <a:pt x="48" y="4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6" y="4"/>
                  </a:lnTo>
                  <a:lnTo>
                    <a:pt x="48" y="9"/>
                  </a:lnTo>
                  <a:lnTo>
                    <a:pt x="49" y="15"/>
                  </a:lnTo>
                  <a:lnTo>
                    <a:pt x="49" y="21"/>
                  </a:lnTo>
                  <a:lnTo>
                    <a:pt x="49" y="27"/>
                  </a:lnTo>
                  <a:lnTo>
                    <a:pt x="48" y="31"/>
                  </a:lnTo>
                  <a:lnTo>
                    <a:pt x="46" y="36"/>
                  </a:lnTo>
                  <a:lnTo>
                    <a:pt x="42" y="40"/>
                  </a:lnTo>
                  <a:lnTo>
                    <a:pt x="38" y="42"/>
                  </a:lnTo>
                  <a:lnTo>
                    <a:pt x="34" y="46"/>
                  </a:lnTo>
                  <a:lnTo>
                    <a:pt x="28" y="46"/>
                  </a:lnTo>
                  <a:lnTo>
                    <a:pt x="23" y="48"/>
                  </a:lnTo>
                  <a:lnTo>
                    <a:pt x="17" y="46"/>
                  </a:lnTo>
                  <a:lnTo>
                    <a:pt x="11" y="44"/>
                  </a:lnTo>
                  <a:lnTo>
                    <a:pt x="5" y="40"/>
                  </a:lnTo>
                  <a:lnTo>
                    <a:pt x="2" y="34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5" y="42"/>
                  </a:lnTo>
                  <a:lnTo>
                    <a:pt x="9" y="46"/>
                  </a:lnTo>
                  <a:lnTo>
                    <a:pt x="17" y="50"/>
                  </a:lnTo>
                  <a:lnTo>
                    <a:pt x="23" y="50"/>
                  </a:lnTo>
                  <a:lnTo>
                    <a:pt x="28" y="50"/>
                  </a:lnTo>
                  <a:lnTo>
                    <a:pt x="34" y="48"/>
                  </a:lnTo>
                  <a:lnTo>
                    <a:pt x="40" y="44"/>
                  </a:lnTo>
                  <a:lnTo>
                    <a:pt x="44" y="40"/>
                  </a:lnTo>
                  <a:lnTo>
                    <a:pt x="48" y="36"/>
                  </a:lnTo>
                  <a:lnTo>
                    <a:pt x="49" y="33"/>
                  </a:lnTo>
                  <a:lnTo>
                    <a:pt x="51" y="27"/>
                  </a:lnTo>
                  <a:lnTo>
                    <a:pt x="53" y="21"/>
                  </a:lnTo>
                  <a:close/>
                </a:path>
              </a:pathLst>
            </a:custGeom>
            <a:solidFill>
              <a:srgbClr val="EC92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50" name="Freeform 319">
              <a:extLst>
                <a:ext uri="{FF2B5EF4-FFF2-40B4-BE49-F238E27FC236}">
                  <a16:creationId xmlns:a16="http://schemas.microsoft.com/office/drawing/2014/main" id="{1F352384-F267-2D59-65CA-EB5588EA8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681"/>
              <a:ext cx="51" cy="48"/>
            </a:xfrm>
            <a:custGeom>
              <a:avLst/>
              <a:gdLst>
                <a:gd name="T0" fmla="*/ 51 w 51"/>
                <a:gd name="T1" fmla="*/ 21 h 48"/>
                <a:gd name="T2" fmla="*/ 51 w 51"/>
                <a:gd name="T3" fmla="*/ 15 h 48"/>
                <a:gd name="T4" fmla="*/ 49 w 51"/>
                <a:gd name="T5" fmla="*/ 9 h 48"/>
                <a:gd name="T6" fmla="*/ 46 w 51"/>
                <a:gd name="T7" fmla="*/ 4 h 48"/>
                <a:gd name="T8" fmla="*/ 42 w 51"/>
                <a:gd name="T9" fmla="*/ 0 h 48"/>
                <a:gd name="T10" fmla="*/ 42 w 51"/>
                <a:gd name="T11" fmla="*/ 0 h 48"/>
                <a:gd name="T12" fmla="*/ 40 w 51"/>
                <a:gd name="T13" fmla="*/ 0 h 48"/>
                <a:gd name="T14" fmla="*/ 44 w 51"/>
                <a:gd name="T15" fmla="*/ 4 h 48"/>
                <a:gd name="T16" fmla="*/ 48 w 51"/>
                <a:gd name="T17" fmla="*/ 9 h 48"/>
                <a:gd name="T18" fmla="*/ 49 w 51"/>
                <a:gd name="T19" fmla="*/ 15 h 48"/>
                <a:gd name="T20" fmla="*/ 49 w 51"/>
                <a:gd name="T21" fmla="*/ 21 h 48"/>
                <a:gd name="T22" fmla="*/ 49 w 51"/>
                <a:gd name="T23" fmla="*/ 25 h 48"/>
                <a:gd name="T24" fmla="*/ 48 w 51"/>
                <a:gd name="T25" fmla="*/ 31 h 48"/>
                <a:gd name="T26" fmla="*/ 46 w 51"/>
                <a:gd name="T27" fmla="*/ 34 h 48"/>
                <a:gd name="T28" fmla="*/ 42 w 51"/>
                <a:gd name="T29" fmla="*/ 38 h 48"/>
                <a:gd name="T30" fmla="*/ 38 w 51"/>
                <a:gd name="T31" fmla="*/ 42 h 48"/>
                <a:gd name="T32" fmla="*/ 34 w 51"/>
                <a:gd name="T33" fmla="*/ 44 h 48"/>
                <a:gd name="T34" fmla="*/ 28 w 51"/>
                <a:gd name="T35" fmla="*/ 46 h 48"/>
                <a:gd name="T36" fmla="*/ 23 w 51"/>
                <a:gd name="T37" fmla="*/ 46 h 48"/>
                <a:gd name="T38" fmla="*/ 17 w 51"/>
                <a:gd name="T39" fmla="*/ 46 h 48"/>
                <a:gd name="T40" fmla="*/ 11 w 51"/>
                <a:gd name="T41" fmla="*/ 42 h 48"/>
                <a:gd name="T42" fmla="*/ 5 w 51"/>
                <a:gd name="T43" fmla="*/ 38 h 48"/>
                <a:gd name="T44" fmla="*/ 2 w 51"/>
                <a:gd name="T45" fmla="*/ 34 h 48"/>
                <a:gd name="T46" fmla="*/ 2 w 51"/>
                <a:gd name="T47" fmla="*/ 34 h 48"/>
                <a:gd name="T48" fmla="*/ 0 w 51"/>
                <a:gd name="T49" fmla="*/ 36 h 48"/>
                <a:gd name="T50" fmla="*/ 5 w 51"/>
                <a:gd name="T51" fmla="*/ 42 h 48"/>
                <a:gd name="T52" fmla="*/ 9 w 51"/>
                <a:gd name="T53" fmla="*/ 46 h 48"/>
                <a:gd name="T54" fmla="*/ 17 w 51"/>
                <a:gd name="T55" fmla="*/ 48 h 48"/>
                <a:gd name="T56" fmla="*/ 23 w 51"/>
                <a:gd name="T57" fmla="*/ 48 h 48"/>
                <a:gd name="T58" fmla="*/ 28 w 51"/>
                <a:gd name="T59" fmla="*/ 48 h 48"/>
                <a:gd name="T60" fmla="*/ 34 w 51"/>
                <a:gd name="T61" fmla="*/ 46 h 48"/>
                <a:gd name="T62" fmla="*/ 40 w 51"/>
                <a:gd name="T63" fmla="*/ 44 h 48"/>
                <a:gd name="T64" fmla="*/ 44 w 51"/>
                <a:gd name="T65" fmla="*/ 40 h 48"/>
                <a:gd name="T66" fmla="*/ 48 w 51"/>
                <a:gd name="T67" fmla="*/ 36 h 48"/>
                <a:gd name="T68" fmla="*/ 49 w 51"/>
                <a:gd name="T69" fmla="*/ 31 h 48"/>
                <a:gd name="T70" fmla="*/ 51 w 51"/>
                <a:gd name="T71" fmla="*/ 27 h 48"/>
                <a:gd name="T72" fmla="*/ 51 w 51"/>
                <a:gd name="T73" fmla="*/ 21 h 4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1"/>
                <a:gd name="T112" fmla="*/ 0 h 48"/>
                <a:gd name="T113" fmla="*/ 51 w 51"/>
                <a:gd name="T114" fmla="*/ 48 h 4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1" h="48">
                  <a:moveTo>
                    <a:pt x="51" y="21"/>
                  </a:moveTo>
                  <a:lnTo>
                    <a:pt x="51" y="15"/>
                  </a:lnTo>
                  <a:lnTo>
                    <a:pt x="49" y="9"/>
                  </a:lnTo>
                  <a:lnTo>
                    <a:pt x="46" y="4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44" y="4"/>
                  </a:lnTo>
                  <a:lnTo>
                    <a:pt x="48" y="9"/>
                  </a:lnTo>
                  <a:lnTo>
                    <a:pt x="49" y="15"/>
                  </a:lnTo>
                  <a:lnTo>
                    <a:pt x="49" y="21"/>
                  </a:lnTo>
                  <a:lnTo>
                    <a:pt x="49" y="25"/>
                  </a:lnTo>
                  <a:lnTo>
                    <a:pt x="48" y="31"/>
                  </a:lnTo>
                  <a:lnTo>
                    <a:pt x="46" y="34"/>
                  </a:lnTo>
                  <a:lnTo>
                    <a:pt x="42" y="38"/>
                  </a:lnTo>
                  <a:lnTo>
                    <a:pt x="38" y="42"/>
                  </a:lnTo>
                  <a:lnTo>
                    <a:pt x="34" y="44"/>
                  </a:lnTo>
                  <a:lnTo>
                    <a:pt x="28" y="46"/>
                  </a:lnTo>
                  <a:lnTo>
                    <a:pt x="23" y="46"/>
                  </a:lnTo>
                  <a:lnTo>
                    <a:pt x="17" y="46"/>
                  </a:lnTo>
                  <a:lnTo>
                    <a:pt x="11" y="42"/>
                  </a:lnTo>
                  <a:lnTo>
                    <a:pt x="5" y="38"/>
                  </a:lnTo>
                  <a:lnTo>
                    <a:pt x="2" y="34"/>
                  </a:lnTo>
                  <a:lnTo>
                    <a:pt x="0" y="36"/>
                  </a:lnTo>
                  <a:lnTo>
                    <a:pt x="5" y="42"/>
                  </a:lnTo>
                  <a:lnTo>
                    <a:pt x="9" y="46"/>
                  </a:lnTo>
                  <a:lnTo>
                    <a:pt x="17" y="48"/>
                  </a:lnTo>
                  <a:lnTo>
                    <a:pt x="23" y="48"/>
                  </a:lnTo>
                  <a:lnTo>
                    <a:pt x="28" y="48"/>
                  </a:lnTo>
                  <a:lnTo>
                    <a:pt x="34" y="46"/>
                  </a:lnTo>
                  <a:lnTo>
                    <a:pt x="40" y="44"/>
                  </a:lnTo>
                  <a:lnTo>
                    <a:pt x="44" y="40"/>
                  </a:lnTo>
                  <a:lnTo>
                    <a:pt x="48" y="36"/>
                  </a:lnTo>
                  <a:lnTo>
                    <a:pt x="49" y="31"/>
                  </a:lnTo>
                  <a:lnTo>
                    <a:pt x="51" y="27"/>
                  </a:lnTo>
                  <a:lnTo>
                    <a:pt x="51" y="21"/>
                  </a:lnTo>
                  <a:close/>
                </a:path>
              </a:pathLst>
            </a:custGeom>
            <a:solidFill>
              <a:srgbClr val="ED95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51" name="Freeform 320">
              <a:extLst>
                <a:ext uri="{FF2B5EF4-FFF2-40B4-BE49-F238E27FC236}">
                  <a16:creationId xmlns:a16="http://schemas.microsoft.com/office/drawing/2014/main" id="{47BA7ED2-EBA0-90C9-E8CF-EC56107CC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" y="3681"/>
              <a:ext cx="47" cy="48"/>
            </a:xfrm>
            <a:custGeom>
              <a:avLst/>
              <a:gdLst>
                <a:gd name="T0" fmla="*/ 47 w 47"/>
                <a:gd name="T1" fmla="*/ 21 h 48"/>
                <a:gd name="T2" fmla="*/ 47 w 47"/>
                <a:gd name="T3" fmla="*/ 15 h 48"/>
                <a:gd name="T4" fmla="*/ 46 w 47"/>
                <a:gd name="T5" fmla="*/ 9 h 48"/>
                <a:gd name="T6" fmla="*/ 44 w 47"/>
                <a:gd name="T7" fmla="*/ 4 h 48"/>
                <a:gd name="T8" fmla="*/ 40 w 47"/>
                <a:gd name="T9" fmla="*/ 0 h 48"/>
                <a:gd name="T10" fmla="*/ 38 w 47"/>
                <a:gd name="T11" fmla="*/ 0 h 48"/>
                <a:gd name="T12" fmla="*/ 36 w 47"/>
                <a:gd name="T13" fmla="*/ 0 h 48"/>
                <a:gd name="T14" fmla="*/ 40 w 47"/>
                <a:gd name="T15" fmla="*/ 4 h 48"/>
                <a:gd name="T16" fmla="*/ 44 w 47"/>
                <a:gd name="T17" fmla="*/ 9 h 48"/>
                <a:gd name="T18" fmla="*/ 46 w 47"/>
                <a:gd name="T19" fmla="*/ 15 h 48"/>
                <a:gd name="T20" fmla="*/ 46 w 47"/>
                <a:gd name="T21" fmla="*/ 21 h 48"/>
                <a:gd name="T22" fmla="*/ 44 w 47"/>
                <a:gd name="T23" fmla="*/ 31 h 48"/>
                <a:gd name="T24" fmla="*/ 38 w 47"/>
                <a:gd name="T25" fmla="*/ 38 h 48"/>
                <a:gd name="T26" fmla="*/ 30 w 47"/>
                <a:gd name="T27" fmla="*/ 42 h 48"/>
                <a:gd name="T28" fmla="*/ 21 w 47"/>
                <a:gd name="T29" fmla="*/ 44 h 48"/>
                <a:gd name="T30" fmla="*/ 15 w 47"/>
                <a:gd name="T31" fmla="*/ 44 h 48"/>
                <a:gd name="T32" fmla="*/ 9 w 47"/>
                <a:gd name="T33" fmla="*/ 42 h 48"/>
                <a:gd name="T34" fmla="*/ 3 w 47"/>
                <a:gd name="T35" fmla="*/ 38 h 48"/>
                <a:gd name="T36" fmla="*/ 0 w 47"/>
                <a:gd name="T37" fmla="*/ 33 h 48"/>
                <a:gd name="T38" fmla="*/ 0 w 47"/>
                <a:gd name="T39" fmla="*/ 34 h 48"/>
                <a:gd name="T40" fmla="*/ 0 w 47"/>
                <a:gd name="T41" fmla="*/ 34 h 48"/>
                <a:gd name="T42" fmla="*/ 3 w 47"/>
                <a:gd name="T43" fmla="*/ 40 h 48"/>
                <a:gd name="T44" fmla="*/ 9 w 47"/>
                <a:gd name="T45" fmla="*/ 44 h 48"/>
                <a:gd name="T46" fmla="*/ 15 w 47"/>
                <a:gd name="T47" fmla="*/ 46 h 48"/>
                <a:gd name="T48" fmla="*/ 21 w 47"/>
                <a:gd name="T49" fmla="*/ 48 h 48"/>
                <a:gd name="T50" fmla="*/ 26 w 47"/>
                <a:gd name="T51" fmla="*/ 46 h 48"/>
                <a:gd name="T52" fmla="*/ 32 w 47"/>
                <a:gd name="T53" fmla="*/ 46 h 48"/>
                <a:gd name="T54" fmla="*/ 36 w 47"/>
                <a:gd name="T55" fmla="*/ 42 h 48"/>
                <a:gd name="T56" fmla="*/ 40 w 47"/>
                <a:gd name="T57" fmla="*/ 40 h 48"/>
                <a:gd name="T58" fmla="*/ 44 w 47"/>
                <a:gd name="T59" fmla="*/ 36 h 48"/>
                <a:gd name="T60" fmla="*/ 46 w 47"/>
                <a:gd name="T61" fmla="*/ 31 h 48"/>
                <a:gd name="T62" fmla="*/ 47 w 47"/>
                <a:gd name="T63" fmla="*/ 27 h 48"/>
                <a:gd name="T64" fmla="*/ 47 w 47"/>
                <a:gd name="T65" fmla="*/ 21 h 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7"/>
                <a:gd name="T100" fmla="*/ 0 h 48"/>
                <a:gd name="T101" fmla="*/ 47 w 47"/>
                <a:gd name="T102" fmla="*/ 48 h 4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7" h="48">
                  <a:moveTo>
                    <a:pt x="47" y="21"/>
                  </a:moveTo>
                  <a:lnTo>
                    <a:pt x="47" y="15"/>
                  </a:lnTo>
                  <a:lnTo>
                    <a:pt x="46" y="9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40" y="4"/>
                  </a:lnTo>
                  <a:lnTo>
                    <a:pt x="44" y="9"/>
                  </a:lnTo>
                  <a:lnTo>
                    <a:pt x="46" y="15"/>
                  </a:lnTo>
                  <a:lnTo>
                    <a:pt x="46" y="21"/>
                  </a:lnTo>
                  <a:lnTo>
                    <a:pt x="44" y="31"/>
                  </a:lnTo>
                  <a:lnTo>
                    <a:pt x="38" y="38"/>
                  </a:lnTo>
                  <a:lnTo>
                    <a:pt x="30" y="42"/>
                  </a:lnTo>
                  <a:lnTo>
                    <a:pt x="21" y="44"/>
                  </a:lnTo>
                  <a:lnTo>
                    <a:pt x="15" y="44"/>
                  </a:lnTo>
                  <a:lnTo>
                    <a:pt x="9" y="42"/>
                  </a:lnTo>
                  <a:lnTo>
                    <a:pt x="3" y="38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3" y="40"/>
                  </a:lnTo>
                  <a:lnTo>
                    <a:pt x="9" y="44"/>
                  </a:lnTo>
                  <a:lnTo>
                    <a:pt x="15" y="46"/>
                  </a:lnTo>
                  <a:lnTo>
                    <a:pt x="21" y="48"/>
                  </a:lnTo>
                  <a:lnTo>
                    <a:pt x="26" y="46"/>
                  </a:lnTo>
                  <a:lnTo>
                    <a:pt x="32" y="46"/>
                  </a:lnTo>
                  <a:lnTo>
                    <a:pt x="36" y="42"/>
                  </a:lnTo>
                  <a:lnTo>
                    <a:pt x="40" y="40"/>
                  </a:lnTo>
                  <a:lnTo>
                    <a:pt x="44" y="36"/>
                  </a:lnTo>
                  <a:lnTo>
                    <a:pt x="46" y="31"/>
                  </a:lnTo>
                  <a:lnTo>
                    <a:pt x="47" y="27"/>
                  </a:lnTo>
                  <a:lnTo>
                    <a:pt x="47" y="21"/>
                  </a:lnTo>
                  <a:close/>
                </a:path>
              </a:pathLst>
            </a:custGeom>
            <a:solidFill>
              <a:srgbClr val="ED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52" name="Freeform 321">
              <a:extLst>
                <a:ext uri="{FF2B5EF4-FFF2-40B4-BE49-F238E27FC236}">
                  <a16:creationId xmlns:a16="http://schemas.microsoft.com/office/drawing/2014/main" id="{EA3301DD-31AA-F3D3-7CD3-83195D396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" y="3681"/>
              <a:ext cx="47" cy="46"/>
            </a:xfrm>
            <a:custGeom>
              <a:avLst/>
              <a:gdLst>
                <a:gd name="T0" fmla="*/ 47 w 47"/>
                <a:gd name="T1" fmla="*/ 21 h 46"/>
                <a:gd name="T2" fmla="*/ 47 w 47"/>
                <a:gd name="T3" fmla="*/ 15 h 46"/>
                <a:gd name="T4" fmla="*/ 46 w 47"/>
                <a:gd name="T5" fmla="*/ 9 h 46"/>
                <a:gd name="T6" fmla="*/ 42 w 47"/>
                <a:gd name="T7" fmla="*/ 4 h 46"/>
                <a:gd name="T8" fmla="*/ 38 w 47"/>
                <a:gd name="T9" fmla="*/ 0 h 46"/>
                <a:gd name="T10" fmla="*/ 36 w 47"/>
                <a:gd name="T11" fmla="*/ 0 h 46"/>
                <a:gd name="T12" fmla="*/ 34 w 47"/>
                <a:gd name="T13" fmla="*/ 2 h 46"/>
                <a:gd name="T14" fmla="*/ 38 w 47"/>
                <a:gd name="T15" fmla="*/ 5 h 46"/>
                <a:gd name="T16" fmla="*/ 42 w 47"/>
                <a:gd name="T17" fmla="*/ 9 h 46"/>
                <a:gd name="T18" fmla="*/ 44 w 47"/>
                <a:gd name="T19" fmla="*/ 15 h 46"/>
                <a:gd name="T20" fmla="*/ 46 w 47"/>
                <a:gd name="T21" fmla="*/ 21 h 46"/>
                <a:gd name="T22" fmla="*/ 44 w 47"/>
                <a:gd name="T23" fmla="*/ 29 h 46"/>
                <a:gd name="T24" fmla="*/ 38 w 47"/>
                <a:gd name="T25" fmla="*/ 36 h 46"/>
                <a:gd name="T26" fmla="*/ 30 w 47"/>
                <a:gd name="T27" fmla="*/ 42 h 46"/>
                <a:gd name="T28" fmla="*/ 21 w 47"/>
                <a:gd name="T29" fmla="*/ 44 h 46"/>
                <a:gd name="T30" fmla="*/ 15 w 47"/>
                <a:gd name="T31" fmla="*/ 42 h 46"/>
                <a:gd name="T32" fmla="*/ 9 w 47"/>
                <a:gd name="T33" fmla="*/ 40 h 46"/>
                <a:gd name="T34" fmla="*/ 3 w 47"/>
                <a:gd name="T35" fmla="*/ 36 h 46"/>
                <a:gd name="T36" fmla="*/ 0 w 47"/>
                <a:gd name="T37" fmla="*/ 31 h 46"/>
                <a:gd name="T38" fmla="*/ 0 w 47"/>
                <a:gd name="T39" fmla="*/ 33 h 46"/>
                <a:gd name="T40" fmla="*/ 0 w 47"/>
                <a:gd name="T41" fmla="*/ 34 h 46"/>
                <a:gd name="T42" fmla="*/ 3 w 47"/>
                <a:gd name="T43" fmla="*/ 38 h 46"/>
                <a:gd name="T44" fmla="*/ 9 w 47"/>
                <a:gd name="T45" fmla="*/ 42 h 46"/>
                <a:gd name="T46" fmla="*/ 15 w 47"/>
                <a:gd name="T47" fmla="*/ 46 h 46"/>
                <a:gd name="T48" fmla="*/ 21 w 47"/>
                <a:gd name="T49" fmla="*/ 46 h 46"/>
                <a:gd name="T50" fmla="*/ 26 w 47"/>
                <a:gd name="T51" fmla="*/ 46 h 46"/>
                <a:gd name="T52" fmla="*/ 32 w 47"/>
                <a:gd name="T53" fmla="*/ 44 h 46"/>
                <a:gd name="T54" fmla="*/ 36 w 47"/>
                <a:gd name="T55" fmla="*/ 42 h 46"/>
                <a:gd name="T56" fmla="*/ 40 w 47"/>
                <a:gd name="T57" fmla="*/ 38 h 46"/>
                <a:gd name="T58" fmla="*/ 44 w 47"/>
                <a:gd name="T59" fmla="*/ 34 h 46"/>
                <a:gd name="T60" fmla="*/ 46 w 47"/>
                <a:gd name="T61" fmla="*/ 31 h 46"/>
                <a:gd name="T62" fmla="*/ 47 w 47"/>
                <a:gd name="T63" fmla="*/ 25 h 46"/>
                <a:gd name="T64" fmla="*/ 47 w 47"/>
                <a:gd name="T65" fmla="*/ 21 h 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7"/>
                <a:gd name="T100" fmla="*/ 0 h 46"/>
                <a:gd name="T101" fmla="*/ 47 w 47"/>
                <a:gd name="T102" fmla="*/ 46 h 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7" h="46">
                  <a:moveTo>
                    <a:pt x="47" y="21"/>
                  </a:moveTo>
                  <a:lnTo>
                    <a:pt x="47" y="15"/>
                  </a:lnTo>
                  <a:lnTo>
                    <a:pt x="46" y="9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2" y="9"/>
                  </a:lnTo>
                  <a:lnTo>
                    <a:pt x="44" y="15"/>
                  </a:lnTo>
                  <a:lnTo>
                    <a:pt x="46" y="21"/>
                  </a:lnTo>
                  <a:lnTo>
                    <a:pt x="44" y="29"/>
                  </a:lnTo>
                  <a:lnTo>
                    <a:pt x="38" y="36"/>
                  </a:lnTo>
                  <a:lnTo>
                    <a:pt x="30" y="42"/>
                  </a:lnTo>
                  <a:lnTo>
                    <a:pt x="21" y="44"/>
                  </a:lnTo>
                  <a:lnTo>
                    <a:pt x="15" y="42"/>
                  </a:lnTo>
                  <a:lnTo>
                    <a:pt x="9" y="40"/>
                  </a:lnTo>
                  <a:lnTo>
                    <a:pt x="3" y="36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3" y="38"/>
                  </a:lnTo>
                  <a:lnTo>
                    <a:pt x="9" y="42"/>
                  </a:lnTo>
                  <a:lnTo>
                    <a:pt x="15" y="46"/>
                  </a:lnTo>
                  <a:lnTo>
                    <a:pt x="21" y="46"/>
                  </a:lnTo>
                  <a:lnTo>
                    <a:pt x="26" y="46"/>
                  </a:lnTo>
                  <a:lnTo>
                    <a:pt x="32" y="44"/>
                  </a:lnTo>
                  <a:lnTo>
                    <a:pt x="36" y="42"/>
                  </a:lnTo>
                  <a:lnTo>
                    <a:pt x="40" y="38"/>
                  </a:lnTo>
                  <a:lnTo>
                    <a:pt x="44" y="34"/>
                  </a:lnTo>
                  <a:lnTo>
                    <a:pt x="46" y="31"/>
                  </a:lnTo>
                  <a:lnTo>
                    <a:pt x="47" y="25"/>
                  </a:lnTo>
                  <a:lnTo>
                    <a:pt x="47" y="21"/>
                  </a:lnTo>
                  <a:close/>
                </a:path>
              </a:pathLst>
            </a:custGeom>
            <a:solidFill>
              <a:srgbClr val="EE9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53" name="Freeform 322">
              <a:extLst>
                <a:ext uri="{FF2B5EF4-FFF2-40B4-BE49-F238E27FC236}">
                  <a16:creationId xmlns:a16="http://schemas.microsoft.com/office/drawing/2014/main" id="{0C6DB61D-7B8D-B984-0516-96B825882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" y="3681"/>
              <a:ext cx="46" cy="44"/>
            </a:xfrm>
            <a:custGeom>
              <a:avLst/>
              <a:gdLst>
                <a:gd name="T0" fmla="*/ 46 w 46"/>
                <a:gd name="T1" fmla="*/ 21 h 44"/>
                <a:gd name="T2" fmla="*/ 46 w 46"/>
                <a:gd name="T3" fmla="*/ 15 h 44"/>
                <a:gd name="T4" fmla="*/ 44 w 46"/>
                <a:gd name="T5" fmla="*/ 9 h 44"/>
                <a:gd name="T6" fmla="*/ 40 w 46"/>
                <a:gd name="T7" fmla="*/ 4 h 44"/>
                <a:gd name="T8" fmla="*/ 36 w 46"/>
                <a:gd name="T9" fmla="*/ 0 h 44"/>
                <a:gd name="T10" fmla="*/ 34 w 46"/>
                <a:gd name="T11" fmla="*/ 2 h 44"/>
                <a:gd name="T12" fmla="*/ 32 w 46"/>
                <a:gd name="T13" fmla="*/ 2 h 44"/>
                <a:gd name="T14" fmla="*/ 38 w 46"/>
                <a:gd name="T15" fmla="*/ 5 h 44"/>
                <a:gd name="T16" fmla="*/ 40 w 46"/>
                <a:gd name="T17" fmla="*/ 9 h 44"/>
                <a:gd name="T18" fmla="*/ 44 w 46"/>
                <a:gd name="T19" fmla="*/ 15 h 44"/>
                <a:gd name="T20" fmla="*/ 44 w 46"/>
                <a:gd name="T21" fmla="*/ 21 h 44"/>
                <a:gd name="T22" fmla="*/ 42 w 46"/>
                <a:gd name="T23" fmla="*/ 29 h 44"/>
                <a:gd name="T24" fmla="*/ 38 w 46"/>
                <a:gd name="T25" fmla="*/ 36 h 44"/>
                <a:gd name="T26" fmla="*/ 30 w 46"/>
                <a:gd name="T27" fmla="*/ 40 h 44"/>
                <a:gd name="T28" fmla="*/ 21 w 46"/>
                <a:gd name="T29" fmla="*/ 42 h 44"/>
                <a:gd name="T30" fmla="*/ 15 w 46"/>
                <a:gd name="T31" fmla="*/ 42 h 44"/>
                <a:gd name="T32" fmla="*/ 9 w 46"/>
                <a:gd name="T33" fmla="*/ 38 h 44"/>
                <a:gd name="T34" fmla="*/ 3 w 46"/>
                <a:gd name="T35" fmla="*/ 34 h 44"/>
                <a:gd name="T36" fmla="*/ 1 w 46"/>
                <a:gd name="T37" fmla="*/ 29 h 44"/>
                <a:gd name="T38" fmla="*/ 0 w 46"/>
                <a:gd name="T39" fmla="*/ 31 h 44"/>
                <a:gd name="T40" fmla="*/ 0 w 46"/>
                <a:gd name="T41" fmla="*/ 33 h 44"/>
                <a:gd name="T42" fmla="*/ 3 w 46"/>
                <a:gd name="T43" fmla="*/ 38 h 44"/>
                <a:gd name="T44" fmla="*/ 9 w 46"/>
                <a:gd name="T45" fmla="*/ 42 h 44"/>
                <a:gd name="T46" fmla="*/ 15 w 46"/>
                <a:gd name="T47" fmla="*/ 44 h 44"/>
                <a:gd name="T48" fmla="*/ 21 w 46"/>
                <a:gd name="T49" fmla="*/ 44 h 44"/>
                <a:gd name="T50" fmla="*/ 30 w 46"/>
                <a:gd name="T51" fmla="*/ 42 h 44"/>
                <a:gd name="T52" fmla="*/ 38 w 46"/>
                <a:gd name="T53" fmla="*/ 38 h 44"/>
                <a:gd name="T54" fmla="*/ 44 w 46"/>
                <a:gd name="T55" fmla="*/ 31 h 44"/>
                <a:gd name="T56" fmla="*/ 46 w 46"/>
                <a:gd name="T57" fmla="*/ 21 h 4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6"/>
                <a:gd name="T88" fmla="*/ 0 h 44"/>
                <a:gd name="T89" fmla="*/ 46 w 46"/>
                <a:gd name="T90" fmla="*/ 44 h 4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6" h="44">
                  <a:moveTo>
                    <a:pt x="46" y="21"/>
                  </a:moveTo>
                  <a:lnTo>
                    <a:pt x="46" y="15"/>
                  </a:lnTo>
                  <a:lnTo>
                    <a:pt x="44" y="9"/>
                  </a:lnTo>
                  <a:lnTo>
                    <a:pt x="40" y="4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38" y="5"/>
                  </a:lnTo>
                  <a:lnTo>
                    <a:pt x="40" y="9"/>
                  </a:lnTo>
                  <a:lnTo>
                    <a:pt x="44" y="15"/>
                  </a:lnTo>
                  <a:lnTo>
                    <a:pt x="44" y="21"/>
                  </a:lnTo>
                  <a:lnTo>
                    <a:pt x="42" y="29"/>
                  </a:lnTo>
                  <a:lnTo>
                    <a:pt x="38" y="36"/>
                  </a:lnTo>
                  <a:lnTo>
                    <a:pt x="30" y="40"/>
                  </a:lnTo>
                  <a:lnTo>
                    <a:pt x="21" y="42"/>
                  </a:lnTo>
                  <a:lnTo>
                    <a:pt x="15" y="42"/>
                  </a:lnTo>
                  <a:lnTo>
                    <a:pt x="9" y="38"/>
                  </a:lnTo>
                  <a:lnTo>
                    <a:pt x="3" y="34"/>
                  </a:lnTo>
                  <a:lnTo>
                    <a:pt x="1" y="29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3" y="38"/>
                  </a:lnTo>
                  <a:lnTo>
                    <a:pt x="9" y="42"/>
                  </a:lnTo>
                  <a:lnTo>
                    <a:pt x="15" y="44"/>
                  </a:lnTo>
                  <a:lnTo>
                    <a:pt x="21" y="44"/>
                  </a:lnTo>
                  <a:lnTo>
                    <a:pt x="30" y="42"/>
                  </a:lnTo>
                  <a:lnTo>
                    <a:pt x="38" y="38"/>
                  </a:lnTo>
                  <a:lnTo>
                    <a:pt x="44" y="31"/>
                  </a:lnTo>
                  <a:lnTo>
                    <a:pt x="46" y="21"/>
                  </a:lnTo>
                  <a:close/>
                </a:path>
              </a:pathLst>
            </a:custGeom>
            <a:solidFill>
              <a:srgbClr val="EFA1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54" name="Freeform 323">
              <a:extLst>
                <a:ext uri="{FF2B5EF4-FFF2-40B4-BE49-F238E27FC236}">
                  <a16:creationId xmlns:a16="http://schemas.microsoft.com/office/drawing/2014/main" id="{6CBDC09D-736E-B904-EEAC-79EC2711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" y="3683"/>
              <a:ext cx="46" cy="42"/>
            </a:xfrm>
            <a:custGeom>
              <a:avLst/>
              <a:gdLst>
                <a:gd name="T0" fmla="*/ 46 w 46"/>
                <a:gd name="T1" fmla="*/ 19 h 42"/>
                <a:gd name="T2" fmla="*/ 44 w 46"/>
                <a:gd name="T3" fmla="*/ 13 h 42"/>
                <a:gd name="T4" fmla="*/ 42 w 46"/>
                <a:gd name="T5" fmla="*/ 7 h 42"/>
                <a:gd name="T6" fmla="*/ 38 w 46"/>
                <a:gd name="T7" fmla="*/ 3 h 42"/>
                <a:gd name="T8" fmla="*/ 34 w 46"/>
                <a:gd name="T9" fmla="*/ 0 h 42"/>
                <a:gd name="T10" fmla="*/ 32 w 46"/>
                <a:gd name="T11" fmla="*/ 0 h 42"/>
                <a:gd name="T12" fmla="*/ 32 w 46"/>
                <a:gd name="T13" fmla="*/ 0 h 42"/>
                <a:gd name="T14" fmla="*/ 36 w 46"/>
                <a:gd name="T15" fmla="*/ 3 h 42"/>
                <a:gd name="T16" fmla="*/ 40 w 46"/>
                <a:gd name="T17" fmla="*/ 7 h 42"/>
                <a:gd name="T18" fmla="*/ 42 w 46"/>
                <a:gd name="T19" fmla="*/ 13 h 42"/>
                <a:gd name="T20" fmla="*/ 42 w 46"/>
                <a:gd name="T21" fmla="*/ 19 h 42"/>
                <a:gd name="T22" fmla="*/ 42 w 46"/>
                <a:gd name="T23" fmla="*/ 27 h 42"/>
                <a:gd name="T24" fmla="*/ 36 w 46"/>
                <a:gd name="T25" fmla="*/ 32 h 42"/>
                <a:gd name="T26" fmla="*/ 30 w 46"/>
                <a:gd name="T27" fmla="*/ 38 h 42"/>
                <a:gd name="T28" fmla="*/ 21 w 46"/>
                <a:gd name="T29" fmla="*/ 40 h 42"/>
                <a:gd name="T30" fmla="*/ 15 w 46"/>
                <a:gd name="T31" fmla="*/ 38 h 42"/>
                <a:gd name="T32" fmla="*/ 9 w 46"/>
                <a:gd name="T33" fmla="*/ 36 h 42"/>
                <a:gd name="T34" fmla="*/ 5 w 46"/>
                <a:gd name="T35" fmla="*/ 31 h 42"/>
                <a:gd name="T36" fmla="*/ 1 w 46"/>
                <a:gd name="T37" fmla="*/ 27 h 42"/>
                <a:gd name="T38" fmla="*/ 1 w 46"/>
                <a:gd name="T39" fmla="*/ 27 h 42"/>
                <a:gd name="T40" fmla="*/ 0 w 46"/>
                <a:gd name="T41" fmla="*/ 29 h 42"/>
                <a:gd name="T42" fmla="*/ 3 w 46"/>
                <a:gd name="T43" fmla="*/ 34 h 42"/>
                <a:gd name="T44" fmla="*/ 9 w 46"/>
                <a:gd name="T45" fmla="*/ 38 h 42"/>
                <a:gd name="T46" fmla="*/ 15 w 46"/>
                <a:gd name="T47" fmla="*/ 40 h 42"/>
                <a:gd name="T48" fmla="*/ 21 w 46"/>
                <a:gd name="T49" fmla="*/ 42 h 42"/>
                <a:gd name="T50" fmla="*/ 30 w 46"/>
                <a:gd name="T51" fmla="*/ 40 h 42"/>
                <a:gd name="T52" fmla="*/ 38 w 46"/>
                <a:gd name="T53" fmla="*/ 34 h 42"/>
                <a:gd name="T54" fmla="*/ 44 w 46"/>
                <a:gd name="T55" fmla="*/ 27 h 42"/>
                <a:gd name="T56" fmla="*/ 46 w 46"/>
                <a:gd name="T57" fmla="*/ 19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6"/>
                <a:gd name="T88" fmla="*/ 0 h 42"/>
                <a:gd name="T89" fmla="*/ 46 w 46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6" h="42">
                  <a:moveTo>
                    <a:pt x="46" y="19"/>
                  </a:moveTo>
                  <a:lnTo>
                    <a:pt x="44" y="13"/>
                  </a:lnTo>
                  <a:lnTo>
                    <a:pt x="42" y="7"/>
                  </a:lnTo>
                  <a:lnTo>
                    <a:pt x="38" y="3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3"/>
                  </a:lnTo>
                  <a:lnTo>
                    <a:pt x="42" y="19"/>
                  </a:lnTo>
                  <a:lnTo>
                    <a:pt x="42" y="27"/>
                  </a:lnTo>
                  <a:lnTo>
                    <a:pt x="36" y="32"/>
                  </a:lnTo>
                  <a:lnTo>
                    <a:pt x="30" y="38"/>
                  </a:lnTo>
                  <a:lnTo>
                    <a:pt x="21" y="40"/>
                  </a:lnTo>
                  <a:lnTo>
                    <a:pt x="15" y="38"/>
                  </a:lnTo>
                  <a:lnTo>
                    <a:pt x="9" y="36"/>
                  </a:lnTo>
                  <a:lnTo>
                    <a:pt x="5" y="31"/>
                  </a:lnTo>
                  <a:lnTo>
                    <a:pt x="1" y="27"/>
                  </a:lnTo>
                  <a:lnTo>
                    <a:pt x="0" y="29"/>
                  </a:lnTo>
                  <a:lnTo>
                    <a:pt x="3" y="34"/>
                  </a:lnTo>
                  <a:lnTo>
                    <a:pt x="9" y="38"/>
                  </a:lnTo>
                  <a:lnTo>
                    <a:pt x="15" y="40"/>
                  </a:lnTo>
                  <a:lnTo>
                    <a:pt x="21" y="42"/>
                  </a:lnTo>
                  <a:lnTo>
                    <a:pt x="30" y="40"/>
                  </a:lnTo>
                  <a:lnTo>
                    <a:pt x="38" y="34"/>
                  </a:lnTo>
                  <a:lnTo>
                    <a:pt x="44" y="27"/>
                  </a:lnTo>
                  <a:lnTo>
                    <a:pt x="46" y="19"/>
                  </a:lnTo>
                  <a:close/>
                </a:path>
              </a:pathLst>
            </a:custGeom>
            <a:solidFill>
              <a:srgbClr val="EFA5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55" name="Freeform 324">
              <a:extLst>
                <a:ext uri="{FF2B5EF4-FFF2-40B4-BE49-F238E27FC236}">
                  <a16:creationId xmlns:a16="http://schemas.microsoft.com/office/drawing/2014/main" id="{AD8E109F-C2DB-D090-957B-4F69C282A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" y="3683"/>
              <a:ext cx="43" cy="40"/>
            </a:xfrm>
            <a:custGeom>
              <a:avLst/>
              <a:gdLst>
                <a:gd name="T0" fmla="*/ 43 w 43"/>
                <a:gd name="T1" fmla="*/ 19 h 40"/>
                <a:gd name="T2" fmla="*/ 43 w 43"/>
                <a:gd name="T3" fmla="*/ 13 h 40"/>
                <a:gd name="T4" fmla="*/ 39 w 43"/>
                <a:gd name="T5" fmla="*/ 7 h 40"/>
                <a:gd name="T6" fmla="*/ 37 w 43"/>
                <a:gd name="T7" fmla="*/ 3 h 40"/>
                <a:gd name="T8" fmla="*/ 31 w 43"/>
                <a:gd name="T9" fmla="*/ 0 h 40"/>
                <a:gd name="T10" fmla="*/ 31 w 43"/>
                <a:gd name="T11" fmla="*/ 0 h 40"/>
                <a:gd name="T12" fmla="*/ 29 w 43"/>
                <a:gd name="T13" fmla="*/ 0 h 40"/>
                <a:gd name="T14" fmla="*/ 33 w 43"/>
                <a:gd name="T15" fmla="*/ 3 h 40"/>
                <a:gd name="T16" fmla="*/ 37 w 43"/>
                <a:gd name="T17" fmla="*/ 7 h 40"/>
                <a:gd name="T18" fmla="*/ 39 w 43"/>
                <a:gd name="T19" fmla="*/ 13 h 40"/>
                <a:gd name="T20" fmla="*/ 41 w 43"/>
                <a:gd name="T21" fmla="*/ 19 h 40"/>
                <a:gd name="T22" fmla="*/ 39 w 43"/>
                <a:gd name="T23" fmla="*/ 27 h 40"/>
                <a:gd name="T24" fmla="*/ 35 w 43"/>
                <a:gd name="T25" fmla="*/ 32 h 40"/>
                <a:gd name="T26" fmla="*/ 27 w 43"/>
                <a:gd name="T27" fmla="*/ 36 h 40"/>
                <a:gd name="T28" fmla="*/ 20 w 43"/>
                <a:gd name="T29" fmla="*/ 38 h 40"/>
                <a:gd name="T30" fmla="*/ 14 w 43"/>
                <a:gd name="T31" fmla="*/ 38 h 40"/>
                <a:gd name="T32" fmla="*/ 8 w 43"/>
                <a:gd name="T33" fmla="*/ 34 h 40"/>
                <a:gd name="T34" fmla="*/ 4 w 43"/>
                <a:gd name="T35" fmla="*/ 31 h 40"/>
                <a:gd name="T36" fmla="*/ 0 w 43"/>
                <a:gd name="T37" fmla="*/ 25 h 40"/>
                <a:gd name="T38" fmla="*/ 0 w 43"/>
                <a:gd name="T39" fmla="*/ 27 h 40"/>
                <a:gd name="T40" fmla="*/ 0 w 43"/>
                <a:gd name="T41" fmla="*/ 27 h 40"/>
                <a:gd name="T42" fmla="*/ 2 w 43"/>
                <a:gd name="T43" fmla="*/ 32 h 40"/>
                <a:gd name="T44" fmla="*/ 8 w 43"/>
                <a:gd name="T45" fmla="*/ 36 h 40"/>
                <a:gd name="T46" fmla="*/ 14 w 43"/>
                <a:gd name="T47" fmla="*/ 40 h 40"/>
                <a:gd name="T48" fmla="*/ 20 w 43"/>
                <a:gd name="T49" fmla="*/ 40 h 40"/>
                <a:gd name="T50" fmla="*/ 29 w 43"/>
                <a:gd name="T51" fmla="*/ 38 h 40"/>
                <a:gd name="T52" fmla="*/ 37 w 43"/>
                <a:gd name="T53" fmla="*/ 34 h 40"/>
                <a:gd name="T54" fmla="*/ 41 w 43"/>
                <a:gd name="T55" fmla="*/ 27 h 40"/>
                <a:gd name="T56" fmla="*/ 43 w 43"/>
                <a:gd name="T57" fmla="*/ 19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"/>
                <a:gd name="T88" fmla="*/ 0 h 40"/>
                <a:gd name="T89" fmla="*/ 43 w 43"/>
                <a:gd name="T90" fmla="*/ 40 h 4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" h="40">
                  <a:moveTo>
                    <a:pt x="43" y="19"/>
                  </a:moveTo>
                  <a:lnTo>
                    <a:pt x="43" y="13"/>
                  </a:lnTo>
                  <a:lnTo>
                    <a:pt x="39" y="7"/>
                  </a:lnTo>
                  <a:lnTo>
                    <a:pt x="37" y="3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33" y="3"/>
                  </a:lnTo>
                  <a:lnTo>
                    <a:pt x="37" y="7"/>
                  </a:lnTo>
                  <a:lnTo>
                    <a:pt x="39" y="13"/>
                  </a:lnTo>
                  <a:lnTo>
                    <a:pt x="41" y="19"/>
                  </a:lnTo>
                  <a:lnTo>
                    <a:pt x="39" y="27"/>
                  </a:lnTo>
                  <a:lnTo>
                    <a:pt x="35" y="32"/>
                  </a:lnTo>
                  <a:lnTo>
                    <a:pt x="27" y="36"/>
                  </a:lnTo>
                  <a:lnTo>
                    <a:pt x="20" y="38"/>
                  </a:lnTo>
                  <a:lnTo>
                    <a:pt x="14" y="38"/>
                  </a:lnTo>
                  <a:lnTo>
                    <a:pt x="8" y="34"/>
                  </a:lnTo>
                  <a:lnTo>
                    <a:pt x="4" y="31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2" y="32"/>
                  </a:lnTo>
                  <a:lnTo>
                    <a:pt x="8" y="36"/>
                  </a:lnTo>
                  <a:lnTo>
                    <a:pt x="14" y="40"/>
                  </a:lnTo>
                  <a:lnTo>
                    <a:pt x="20" y="40"/>
                  </a:lnTo>
                  <a:lnTo>
                    <a:pt x="29" y="38"/>
                  </a:lnTo>
                  <a:lnTo>
                    <a:pt x="37" y="34"/>
                  </a:lnTo>
                  <a:lnTo>
                    <a:pt x="41" y="27"/>
                  </a:lnTo>
                  <a:lnTo>
                    <a:pt x="43" y="19"/>
                  </a:lnTo>
                  <a:close/>
                </a:path>
              </a:pathLst>
            </a:custGeom>
            <a:solidFill>
              <a:srgbClr val="F0A8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56" name="Freeform 325">
              <a:extLst>
                <a:ext uri="{FF2B5EF4-FFF2-40B4-BE49-F238E27FC236}">
                  <a16:creationId xmlns:a16="http://schemas.microsoft.com/office/drawing/2014/main" id="{F717D95F-DABC-7135-42AF-934523FA1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" y="3683"/>
              <a:ext cx="41" cy="40"/>
            </a:xfrm>
            <a:custGeom>
              <a:avLst/>
              <a:gdLst>
                <a:gd name="T0" fmla="*/ 41 w 41"/>
                <a:gd name="T1" fmla="*/ 19 h 40"/>
                <a:gd name="T2" fmla="*/ 41 w 41"/>
                <a:gd name="T3" fmla="*/ 13 h 40"/>
                <a:gd name="T4" fmla="*/ 39 w 41"/>
                <a:gd name="T5" fmla="*/ 7 h 40"/>
                <a:gd name="T6" fmla="*/ 35 w 41"/>
                <a:gd name="T7" fmla="*/ 3 h 40"/>
                <a:gd name="T8" fmla="*/ 31 w 41"/>
                <a:gd name="T9" fmla="*/ 0 h 40"/>
                <a:gd name="T10" fmla="*/ 29 w 41"/>
                <a:gd name="T11" fmla="*/ 0 h 40"/>
                <a:gd name="T12" fmla="*/ 27 w 41"/>
                <a:gd name="T13" fmla="*/ 2 h 40"/>
                <a:gd name="T14" fmla="*/ 33 w 41"/>
                <a:gd name="T15" fmla="*/ 3 h 40"/>
                <a:gd name="T16" fmla="*/ 35 w 41"/>
                <a:gd name="T17" fmla="*/ 7 h 40"/>
                <a:gd name="T18" fmla="*/ 39 w 41"/>
                <a:gd name="T19" fmla="*/ 13 h 40"/>
                <a:gd name="T20" fmla="*/ 39 w 41"/>
                <a:gd name="T21" fmla="*/ 19 h 40"/>
                <a:gd name="T22" fmla="*/ 37 w 41"/>
                <a:gd name="T23" fmla="*/ 27 h 40"/>
                <a:gd name="T24" fmla="*/ 33 w 41"/>
                <a:gd name="T25" fmla="*/ 32 h 40"/>
                <a:gd name="T26" fmla="*/ 27 w 41"/>
                <a:gd name="T27" fmla="*/ 36 h 40"/>
                <a:gd name="T28" fmla="*/ 20 w 41"/>
                <a:gd name="T29" fmla="*/ 36 h 40"/>
                <a:gd name="T30" fmla="*/ 14 w 41"/>
                <a:gd name="T31" fmla="*/ 36 h 40"/>
                <a:gd name="T32" fmla="*/ 8 w 41"/>
                <a:gd name="T33" fmla="*/ 32 h 40"/>
                <a:gd name="T34" fmla="*/ 4 w 41"/>
                <a:gd name="T35" fmla="*/ 29 h 40"/>
                <a:gd name="T36" fmla="*/ 2 w 41"/>
                <a:gd name="T37" fmla="*/ 23 h 40"/>
                <a:gd name="T38" fmla="*/ 0 w 41"/>
                <a:gd name="T39" fmla="*/ 25 h 40"/>
                <a:gd name="T40" fmla="*/ 0 w 41"/>
                <a:gd name="T41" fmla="*/ 27 h 40"/>
                <a:gd name="T42" fmla="*/ 4 w 41"/>
                <a:gd name="T43" fmla="*/ 31 h 40"/>
                <a:gd name="T44" fmla="*/ 8 w 41"/>
                <a:gd name="T45" fmla="*/ 36 h 40"/>
                <a:gd name="T46" fmla="*/ 14 w 41"/>
                <a:gd name="T47" fmla="*/ 38 h 40"/>
                <a:gd name="T48" fmla="*/ 20 w 41"/>
                <a:gd name="T49" fmla="*/ 40 h 40"/>
                <a:gd name="T50" fmla="*/ 29 w 41"/>
                <a:gd name="T51" fmla="*/ 38 h 40"/>
                <a:gd name="T52" fmla="*/ 35 w 41"/>
                <a:gd name="T53" fmla="*/ 32 h 40"/>
                <a:gd name="T54" fmla="*/ 41 w 41"/>
                <a:gd name="T55" fmla="*/ 27 h 40"/>
                <a:gd name="T56" fmla="*/ 41 w 41"/>
                <a:gd name="T57" fmla="*/ 19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"/>
                <a:gd name="T88" fmla="*/ 0 h 40"/>
                <a:gd name="T89" fmla="*/ 41 w 41"/>
                <a:gd name="T90" fmla="*/ 40 h 4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" h="40">
                  <a:moveTo>
                    <a:pt x="41" y="19"/>
                  </a:moveTo>
                  <a:lnTo>
                    <a:pt x="41" y="13"/>
                  </a:lnTo>
                  <a:lnTo>
                    <a:pt x="39" y="7"/>
                  </a:lnTo>
                  <a:lnTo>
                    <a:pt x="35" y="3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7" y="2"/>
                  </a:lnTo>
                  <a:lnTo>
                    <a:pt x="33" y="3"/>
                  </a:lnTo>
                  <a:lnTo>
                    <a:pt x="35" y="7"/>
                  </a:lnTo>
                  <a:lnTo>
                    <a:pt x="39" y="13"/>
                  </a:lnTo>
                  <a:lnTo>
                    <a:pt x="39" y="19"/>
                  </a:lnTo>
                  <a:lnTo>
                    <a:pt x="37" y="27"/>
                  </a:lnTo>
                  <a:lnTo>
                    <a:pt x="33" y="32"/>
                  </a:lnTo>
                  <a:lnTo>
                    <a:pt x="27" y="36"/>
                  </a:lnTo>
                  <a:lnTo>
                    <a:pt x="20" y="36"/>
                  </a:lnTo>
                  <a:lnTo>
                    <a:pt x="14" y="36"/>
                  </a:lnTo>
                  <a:lnTo>
                    <a:pt x="8" y="32"/>
                  </a:lnTo>
                  <a:lnTo>
                    <a:pt x="4" y="29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40"/>
                  </a:lnTo>
                  <a:lnTo>
                    <a:pt x="29" y="38"/>
                  </a:lnTo>
                  <a:lnTo>
                    <a:pt x="35" y="32"/>
                  </a:lnTo>
                  <a:lnTo>
                    <a:pt x="41" y="27"/>
                  </a:lnTo>
                  <a:lnTo>
                    <a:pt x="41" y="19"/>
                  </a:lnTo>
                  <a:close/>
                </a:path>
              </a:pathLst>
            </a:custGeom>
            <a:solidFill>
              <a:srgbClr val="F1AB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57" name="Freeform 326">
              <a:extLst>
                <a:ext uri="{FF2B5EF4-FFF2-40B4-BE49-F238E27FC236}">
                  <a16:creationId xmlns:a16="http://schemas.microsoft.com/office/drawing/2014/main" id="{7D34C006-5BF9-59D6-3080-2B35EFFEA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" y="3683"/>
              <a:ext cx="41" cy="38"/>
            </a:xfrm>
            <a:custGeom>
              <a:avLst/>
              <a:gdLst>
                <a:gd name="T0" fmla="*/ 41 w 41"/>
                <a:gd name="T1" fmla="*/ 19 h 38"/>
                <a:gd name="T2" fmla="*/ 39 w 41"/>
                <a:gd name="T3" fmla="*/ 13 h 38"/>
                <a:gd name="T4" fmla="*/ 37 w 41"/>
                <a:gd name="T5" fmla="*/ 7 h 38"/>
                <a:gd name="T6" fmla="*/ 33 w 41"/>
                <a:gd name="T7" fmla="*/ 3 h 38"/>
                <a:gd name="T8" fmla="*/ 29 w 41"/>
                <a:gd name="T9" fmla="*/ 0 h 38"/>
                <a:gd name="T10" fmla="*/ 27 w 41"/>
                <a:gd name="T11" fmla="*/ 2 h 38"/>
                <a:gd name="T12" fmla="*/ 25 w 41"/>
                <a:gd name="T13" fmla="*/ 2 h 38"/>
                <a:gd name="T14" fmla="*/ 31 w 41"/>
                <a:gd name="T15" fmla="*/ 3 h 38"/>
                <a:gd name="T16" fmla="*/ 35 w 41"/>
                <a:gd name="T17" fmla="*/ 7 h 38"/>
                <a:gd name="T18" fmla="*/ 37 w 41"/>
                <a:gd name="T19" fmla="*/ 13 h 38"/>
                <a:gd name="T20" fmla="*/ 39 w 41"/>
                <a:gd name="T21" fmla="*/ 19 h 38"/>
                <a:gd name="T22" fmla="*/ 37 w 41"/>
                <a:gd name="T23" fmla="*/ 25 h 38"/>
                <a:gd name="T24" fmla="*/ 33 w 41"/>
                <a:gd name="T25" fmla="*/ 31 h 38"/>
                <a:gd name="T26" fmla="*/ 27 w 41"/>
                <a:gd name="T27" fmla="*/ 34 h 38"/>
                <a:gd name="T28" fmla="*/ 20 w 41"/>
                <a:gd name="T29" fmla="*/ 36 h 38"/>
                <a:gd name="T30" fmla="*/ 14 w 41"/>
                <a:gd name="T31" fmla="*/ 34 h 38"/>
                <a:gd name="T32" fmla="*/ 8 w 41"/>
                <a:gd name="T33" fmla="*/ 32 h 38"/>
                <a:gd name="T34" fmla="*/ 4 w 41"/>
                <a:gd name="T35" fmla="*/ 27 h 38"/>
                <a:gd name="T36" fmla="*/ 2 w 41"/>
                <a:gd name="T37" fmla="*/ 21 h 38"/>
                <a:gd name="T38" fmla="*/ 2 w 41"/>
                <a:gd name="T39" fmla="*/ 23 h 38"/>
                <a:gd name="T40" fmla="*/ 0 w 41"/>
                <a:gd name="T41" fmla="*/ 25 h 38"/>
                <a:gd name="T42" fmla="*/ 4 w 41"/>
                <a:gd name="T43" fmla="*/ 31 h 38"/>
                <a:gd name="T44" fmla="*/ 8 w 41"/>
                <a:gd name="T45" fmla="*/ 34 h 38"/>
                <a:gd name="T46" fmla="*/ 14 w 41"/>
                <a:gd name="T47" fmla="*/ 38 h 38"/>
                <a:gd name="T48" fmla="*/ 20 w 41"/>
                <a:gd name="T49" fmla="*/ 38 h 38"/>
                <a:gd name="T50" fmla="*/ 27 w 41"/>
                <a:gd name="T51" fmla="*/ 36 h 38"/>
                <a:gd name="T52" fmla="*/ 35 w 41"/>
                <a:gd name="T53" fmla="*/ 32 h 38"/>
                <a:gd name="T54" fmla="*/ 39 w 41"/>
                <a:gd name="T55" fmla="*/ 27 h 38"/>
                <a:gd name="T56" fmla="*/ 41 w 41"/>
                <a:gd name="T57" fmla="*/ 19 h 3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"/>
                <a:gd name="T88" fmla="*/ 0 h 38"/>
                <a:gd name="T89" fmla="*/ 41 w 41"/>
                <a:gd name="T90" fmla="*/ 38 h 3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" h="38">
                  <a:moveTo>
                    <a:pt x="41" y="19"/>
                  </a:moveTo>
                  <a:lnTo>
                    <a:pt x="39" y="13"/>
                  </a:lnTo>
                  <a:lnTo>
                    <a:pt x="37" y="7"/>
                  </a:lnTo>
                  <a:lnTo>
                    <a:pt x="33" y="3"/>
                  </a:lnTo>
                  <a:lnTo>
                    <a:pt x="29" y="0"/>
                  </a:lnTo>
                  <a:lnTo>
                    <a:pt x="27" y="2"/>
                  </a:lnTo>
                  <a:lnTo>
                    <a:pt x="25" y="2"/>
                  </a:lnTo>
                  <a:lnTo>
                    <a:pt x="31" y="3"/>
                  </a:lnTo>
                  <a:lnTo>
                    <a:pt x="35" y="7"/>
                  </a:lnTo>
                  <a:lnTo>
                    <a:pt x="37" y="13"/>
                  </a:lnTo>
                  <a:lnTo>
                    <a:pt x="39" y="19"/>
                  </a:lnTo>
                  <a:lnTo>
                    <a:pt x="37" y="25"/>
                  </a:lnTo>
                  <a:lnTo>
                    <a:pt x="33" y="31"/>
                  </a:lnTo>
                  <a:lnTo>
                    <a:pt x="27" y="34"/>
                  </a:lnTo>
                  <a:lnTo>
                    <a:pt x="20" y="36"/>
                  </a:lnTo>
                  <a:lnTo>
                    <a:pt x="14" y="34"/>
                  </a:lnTo>
                  <a:lnTo>
                    <a:pt x="8" y="32"/>
                  </a:lnTo>
                  <a:lnTo>
                    <a:pt x="4" y="27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4" y="31"/>
                  </a:lnTo>
                  <a:lnTo>
                    <a:pt x="8" y="34"/>
                  </a:lnTo>
                  <a:lnTo>
                    <a:pt x="14" y="38"/>
                  </a:lnTo>
                  <a:lnTo>
                    <a:pt x="20" y="38"/>
                  </a:lnTo>
                  <a:lnTo>
                    <a:pt x="27" y="36"/>
                  </a:lnTo>
                  <a:lnTo>
                    <a:pt x="35" y="32"/>
                  </a:lnTo>
                  <a:lnTo>
                    <a:pt x="39" y="27"/>
                  </a:lnTo>
                  <a:lnTo>
                    <a:pt x="41" y="19"/>
                  </a:lnTo>
                  <a:close/>
                </a:path>
              </a:pathLst>
            </a:custGeom>
            <a:solidFill>
              <a:srgbClr val="F2AF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58" name="Freeform 327">
              <a:extLst>
                <a:ext uri="{FF2B5EF4-FFF2-40B4-BE49-F238E27FC236}">
                  <a16:creationId xmlns:a16="http://schemas.microsoft.com/office/drawing/2014/main" id="{1DEE1758-F813-A5F1-7555-360791EAC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" y="3685"/>
              <a:ext cx="37" cy="34"/>
            </a:xfrm>
            <a:custGeom>
              <a:avLst/>
              <a:gdLst>
                <a:gd name="T0" fmla="*/ 37 w 37"/>
                <a:gd name="T1" fmla="*/ 17 h 34"/>
                <a:gd name="T2" fmla="*/ 37 w 37"/>
                <a:gd name="T3" fmla="*/ 11 h 34"/>
                <a:gd name="T4" fmla="*/ 33 w 37"/>
                <a:gd name="T5" fmla="*/ 5 h 34"/>
                <a:gd name="T6" fmla="*/ 31 w 37"/>
                <a:gd name="T7" fmla="*/ 1 h 34"/>
                <a:gd name="T8" fmla="*/ 25 w 37"/>
                <a:gd name="T9" fmla="*/ 0 h 34"/>
                <a:gd name="T10" fmla="*/ 23 w 37"/>
                <a:gd name="T11" fmla="*/ 0 h 34"/>
                <a:gd name="T12" fmla="*/ 21 w 37"/>
                <a:gd name="T13" fmla="*/ 0 h 34"/>
                <a:gd name="T14" fmla="*/ 27 w 37"/>
                <a:gd name="T15" fmla="*/ 3 h 34"/>
                <a:gd name="T16" fmla="*/ 31 w 37"/>
                <a:gd name="T17" fmla="*/ 5 h 34"/>
                <a:gd name="T18" fmla="*/ 33 w 37"/>
                <a:gd name="T19" fmla="*/ 11 h 34"/>
                <a:gd name="T20" fmla="*/ 35 w 37"/>
                <a:gd name="T21" fmla="*/ 17 h 34"/>
                <a:gd name="T22" fmla="*/ 33 w 37"/>
                <a:gd name="T23" fmla="*/ 23 h 34"/>
                <a:gd name="T24" fmla="*/ 29 w 37"/>
                <a:gd name="T25" fmla="*/ 29 h 34"/>
                <a:gd name="T26" fmla="*/ 25 w 37"/>
                <a:gd name="T27" fmla="*/ 32 h 34"/>
                <a:gd name="T28" fmla="*/ 18 w 37"/>
                <a:gd name="T29" fmla="*/ 32 h 34"/>
                <a:gd name="T30" fmla="*/ 12 w 37"/>
                <a:gd name="T31" fmla="*/ 32 h 34"/>
                <a:gd name="T32" fmla="*/ 8 w 37"/>
                <a:gd name="T33" fmla="*/ 29 h 34"/>
                <a:gd name="T34" fmla="*/ 4 w 37"/>
                <a:gd name="T35" fmla="*/ 23 h 34"/>
                <a:gd name="T36" fmla="*/ 2 w 37"/>
                <a:gd name="T37" fmla="*/ 17 h 34"/>
                <a:gd name="T38" fmla="*/ 0 w 37"/>
                <a:gd name="T39" fmla="*/ 19 h 34"/>
                <a:gd name="T40" fmla="*/ 0 w 37"/>
                <a:gd name="T41" fmla="*/ 21 h 34"/>
                <a:gd name="T42" fmla="*/ 2 w 37"/>
                <a:gd name="T43" fmla="*/ 27 h 34"/>
                <a:gd name="T44" fmla="*/ 6 w 37"/>
                <a:gd name="T45" fmla="*/ 30 h 34"/>
                <a:gd name="T46" fmla="*/ 12 w 37"/>
                <a:gd name="T47" fmla="*/ 34 h 34"/>
                <a:gd name="T48" fmla="*/ 18 w 37"/>
                <a:gd name="T49" fmla="*/ 34 h 34"/>
                <a:gd name="T50" fmla="*/ 25 w 37"/>
                <a:gd name="T51" fmla="*/ 34 h 34"/>
                <a:gd name="T52" fmla="*/ 31 w 37"/>
                <a:gd name="T53" fmla="*/ 30 h 34"/>
                <a:gd name="T54" fmla="*/ 35 w 37"/>
                <a:gd name="T55" fmla="*/ 25 h 34"/>
                <a:gd name="T56" fmla="*/ 37 w 37"/>
                <a:gd name="T57" fmla="*/ 17 h 3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"/>
                <a:gd name="T88" fmla="*/ 0 h 34"/>
                <a:gd name="T89" fmla="*/ 37 w 37"/>
                <a:gd name="T90" fmla="*/ 34 h 3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" h="34">
                  <a:moveTo>
                    <a:pt x="37" y="17"/>
                  </a:moveTo>
                  <a:lnTo>
                    <a:pt x="37" y="11"/>
                  </a:lnTo>
                  <a:lnTo>
                    <a:pt x="33" y="5"/>
                  </a:lnTo>
                  <a:lnTo>
                    <a:pt x="31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7" y="3"/>
                  </a:lnTo>
                  <a:lnTo>
                    <a:pt x="31" y="5"/>
                  </a:lnTo>
                  <a:lnTo>
                    <a:pt x="33" y="11"/>
                  </a:lnTo>
                  <a:lnTo>
                    <a:pt x="35" y="17"/>
                  </a:lnTo>
                  <a:lnTo>
                    <a:pt x="33" y="23"/>
                  </a:lnTo>
                  <a:lnTo>
                    <a:pt x="29" y="29"/>
                  </a:lnTo>
                  <a:lnTo>
                    <a:pt x="25" y="32"/>
                  </a:lnTo>
                  <a:lnTo>
                    <a:pt x="18" y="32"/>
                  </a:lnTo>
                  <a:lnTo>
                    <a:pt x="12" y="32"/>
                  </a:lnTo>
                  <a:lnTo>
                    <a:pt x="8" y="29"/>
                  </a:lnTo>
                  <a:lnTo>
                    <a:pt x="4" y="23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2" y="27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4"/>
                  </a:lnTo>
                  <a:lnTo>
                    <a:pt x="25" y="34"/>
                  </a:lnTo>
                  <a:lnTo>
                    <a:pt x="31" y="30"/>
                  </a:lnTo>
                  <a:lnTo>
                    <a:pt x="35" y="25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2B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59" name="Freeform 328">
              <a:extLst>
                <a:ext uri="{FF2B5EF4-FFF2-40B4-BE49-F238E27FC236}">
                  <a16:creationId xmlns:a16="http://schemas.microsoft.com/office/drawing/2014/main" id="{1D20F847-B0DC-890B-DC24-711ACB577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" y="3685"/>
              <a:ext cx="37" cy="34"/>
            </a:xfrm>
            <a:custGeom>
              <a:avLst/>
              <a:gdLst>
                <a:gd name="T0" fmla="*/ 37 w 37"/>
                <a:gd name="T1" fmla="*/ 17 h 34"/>
                <a:gd name="T2" fmla="*/ 35 w 37"/>
                <a:gd name="T3" fmla="*/ 11 h 34"/>
                <a:gd name="T4" fmla="*/ 33 w 37"/>
                <a:gd name="T5" fmla="*/ 5 h 34"/>
                <a:gd name="T6" fmla="*/ 29 w 37"/>
                <a:gd name="T7" fmla="*/ 1 h 34"/>
                <a:gd name="T8" fmla="*/ 23 w 37"/>
                <a:gd name="T9" fmla="*/ 0 h 34"/>
                <a:gd name="T10" fmla="*/ 21 w 37"/>
                <a:gd name="T11" fmla="*/ 0 h 34"/>
                <a:gd name="T12" fmla="*/ 20 w 37"/>
                <a:gd name="T13" fmla="*/ 1 h 34"/>
                <a:gd name="T14" fmla="*/ 25 w 37"/>
                <a:gd name="T15" fmla="*/ 3 h 34"/>
                <a:gd name="T16" fmla="*/ 29 w 37"/>
                <a:gd name="T17" fmla="*/ 5 h 34"/>
                <a:gd name="T18" fmla="*/ 33 w 37"/>
                <a:gd name="T19" fmla="*/ 11 h 34"/>
                <a:gd name="T20" fmla="*/ 33 w 37"/>
                <a:gd name="T21" fmla="*/ 17 h 34"/>
                <a:gd name="T22" fmla="*/ 33 w 37"/>
                <a:gd name="T23" fmla="*/ 23 h 34"/>
                <a:gd name="T24" fmla="*/ 29 w 37"/>
                <a:gd name="T25" fmla="*/ 27 h 34"/>
                <a:gd name="T26" fmla="*/ 23 w 37"/>
                <a:gd name="T27" fmla="*/ 30 h 34"/>
                <a:gd name="T28" fmla="*/ 18 w 37"/>
                <a:gd name="T29" fmla="*/ 32 h 34"/>
                <a:gd name="T30" fmla="*/ 12 w 37"/>
                <a:gd name="T31" fmla="*/ 30 h 34"/>
                <a:gd name="T32" fmla="*/ 8 w 37"/>
                <a:gd name="T33" fmla="*/ 27 h 34"/>
                <a:gd name="T34" fmla="*/ 4 w 37"/>
                <a:gd name="T35" fmla="*/ 23 h 34"/>
                <a:gd name="T36" fmla="*/ 2 w 37"/>
                <a:gd name="T37" fmla="*/ 17 h 34"/>
                <a:gd name="T38" fmla="*/ 2 w 37"/>
                <a:gd name="T39" fmla="*/ 17 h 34"/>
                <a:gd name="T40" fmla="*/ 2 w 37"/>
                <a:gd name="T41" fmla="*/ 17 h 34"/>
                <a:gd name="T42" fmla="*/ 2 w 37"/>
                <a:gd name="T43" fmla="*/ 17 h 34"/>
                <a:gd name="T44" fmla="*/ 0 w 37"/>
                <a:gd name="T45" fmla="*/ 19 h 34"/>
                <a:gd name="T46" fmla="*/ 2 w 37"/>
                <a:gd name="T47" fmla="*/ 25 h 34"/>
                <a:gd name="T48" fmla="*/ 6 w 37"/>
                <a:gd name="T49" fmla="*/ 30 h 34"/>
                <a:gd name="T50" fmla="*/ 12 w 37"/>
                <a:gd name="T51" fmla="*/ 32 h 34"/>
                <a:gd name="T52" fmla="*/ 18 w 37"/>
                <a:gd name="T53" fmla="*/ 34 h 34"/>
                <a:gd name="T54" fmla="*/ 25 w 37"/>
                <a:gd name="T55" fmla="*/ 32 h 34"/>
                <a:gd name="T56" fmla="*/ 31 w 37"/>
                <a:gd name="T57" fmla="*/ 29 h 34"/>
                <a:gd name="T58" fmla="*/ 35 w 37"/>
                <a:gd name="T59" fmla="*/ 23 h 34"/>
                <a:gd name="T60" fmla="*/ 37 w 37"/>
                <a:gd name="T61" fmla="*/ 17 h 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7"/>
                <a:gd name="T94" fmla="*/ 0 h 34"/>
                <a:gd name="T95" fmla="*/ 37 w 37"/>
                <a:gd name="T96" fmla="*/ 34 h 3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7" h="34">
                  <a:moveTo>
                    <a:pt x="37" y="17"/>
                  </a:moveTo>
                  <a:lnTo>
                    <a:pt x="35" y="11"/>
                  </a:lnTo>
                  <a:lnTo>
                    <a:pt x="33" y="5"/>
                  </a:lnTo>
                  <a:lnTo>
                    <a:pt x="29" y="1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1"/>
                  </a:lnTo>
                  <a:lnTo>
                    <a:pt x="25" y="3"/>
                  </a:lnTo>
                  <a:lnTo>
                    <a:pt x="29" y="5"/>
                  </a:lnTo>
                  <a:lnTo>
                    <a:pt x="33" y="11"/>
                  </a:lnTo>
                  <a:lnTo>
                    <a:pt x="33" y="17"/>
                  </a:lnTo>
                  <a:lnTo>
                    <a:pt x="33" y="23"/>
                  </a:lnTo>
                  <a:lnTo>
                    <a:pt x="29" y="27"/>
                  </a:lnTo>
                  <a:lnTo>
                    <a:pt x="23" y="30"/>
                  </a:lnTo>
                  <a:lnTo>
                    <a:pt x="18" y="32"/>
                  </a:lnTo>
                  <a:lnTo>
                    <a:pt x="12" y="30"/>
                  </a:lnTo>
                  <a:lnTo>
                    <a:pt x="8" y="27"/>
                  </a:lnTo>
                  <a:lnTo>
                    <a:pt x="4" y="23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6" y="30"/>
                  </a:lnTo>
                  <a:lnTo>
                    <a:pt x="12" y="32"/>
                  </a:lnTo>
                  <a:lnTo>
                    <a:pt x="18" y="34"/>
                  </a:lnTo>
                  <a:lnTo>
                    <a:pt x="25" y="32"/>
                  </a:lnTo>
                  <a:lnTo>
                    <a:pt x="31" y="29"/>
                  </a:lnTo>
                  <a:lnTo>
                    <a:pt x="35" y="23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3B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60" name="Freeform 329">
              <a:extLst>
                <a:ext uri="{FF2B5EF4-FFF2-40B4-BE49-F238E27FC236}">
                  <a16:creationId xmlns:a16="http://schemas.microsoft.com/office/drawing/2014/main" id="{F0D09AA9-0697-6CA9-2679-121BDFEAB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3685"/>
              <a:ext cx="33" cy="32"/>
            </a:xfrm>
            <a:custGeom>
              <a:avLst/>
              <a:gdLst>
                <a:gd name="T0" fmla="*/ 33 w 33"/>
                <a:gd name="T1" fmla="*/ 17 h 32"/>
                <a:gd name="T2" fmla="*/ 31 w 33"/>
                <a:gd name="T3" fmla="*/ 11 h 32"/>
                <a:gd name="T4" fmla="*/ 29 w 33"/>
                <a:gd name="T5" fmla="*/ 5 h 32"/>
                <a:gd name="T6" fmla="*/ 25 w 33"/>
                <a:gd name="T7" fmla="*/ 3 h 32"/>
                <a:gd name="T8" fmla="*/ 19 w 33"/>
                <a:gd name="T9" fmla="*/ 0 h 32"/>
                <a:gd name="T10" fmla="*/ 18 w 33"/>
                <a:gd name="T11" fmla="*/ 1 h 32"/>
                <a:gd name="T12" fmla="*/ 16 w 33"/>
                <a:gd name="T13" fmla="*/ 1 h 32"/>
                <a:gd name="T14" fmla="*/ 16 w 33"/>
                <a:gd name="T15" fmla="*/ 1 h 32"/>
                <a:gd name="T16" fmla="*/ 16 w 33"/>
                <a:gd name="T17" fmla="*/ 1 h 32"/>
                <a:gd name="T18" fmla="*/ 21 w 33"/>
                <a:gd name="T19" fmla="*/ 3 h 32"/>
                <a:gd name="T20" fmla="*/ 27 w 33"/>
                <a:gd name="T21" fmla="*/ 7 h 32"/>
                <a:gd name="T22" fmla="*/ 29 w 33"/>
                <a:gd name="T23" fmla="*/ 11 h 32"/>
                <a:gd name="T24" fmla="*/ 31 w 33"/>
                <a:gd name="T25" fmla="*/ 17 h 32"/>
                <a:gd name="T26" fmla="*/ 29 w 33"/>
                <a:gd name="T27" fmla="*/ 23 h 32"/>
                <a:gd name="T28" fmla="*/ 27 w 33"/>
                <a:gd name="T29" fmla="*/ 27 h 32"/>
                <a:gd name="T30" fmla="*/ 21 w 33"/>
                <a:gd name="T31" fmla="*/ 29 h 32"/>
                <a:gd name="T32" fmla="*/ 16 w 33"/>
                <a:gd name="T33" fmla="*/ 30 h 32"/>
                <a:gd name="T34" fmla="*/ 12 w 33"/>
                <a:gd name="T35" fmla="*/ 29 h 32"/>
                <a:gd name="T36" fmla="*/ 6 w 33"/>
                <a:gd name="T37" fmla="*/ 27 h 32"/>
                <a:gd name="T38" fmla="*/ 4 w 33"/>
                <a:gd name="T39" fmla="*/ 23 h 32"/>
                <a:gd name="T40" fmla="*/ 2 w 33"/>
                <a:gd name="T41" fmla="*/ 17 h 32"/>
                <a:gd name="T42" fmla="*/ 2 w 33"/>
                <a:gd name="T43" fmla="*/ 15 h 32"/>
                <a:gd name="T44" fmla="*/ 2 w 33"/>
                <a:gd name="T45" fmla="*/ 15 h 32"/>
                <a:gd name="T46" fmla="*/ 0 w 33"/>
                <a:gd name="T47" fmla="*/ 17 h 32"/>
                <a:gd name="T48" fmla="*/ 0 w 33"/>
                <a:gd name="T49" fmla="*/ 17 h 32"/>
                <a:gd name="T50" fmla="*/ 2 w 33"/>
                <a:gd name="T51" fmla="*/ 23 h 32"/>
                <a:gd name="T52" fmla="*/ 6 w 33"/>
                <a:gd name="T53" fmla="*/ 29 h 32"/>
                <a:gd name="T54" fmla="*/ 10 w 33"/>
                <a:gd name="T55" fmla="*/ 32 h 32"/>
                <a:gd name="T56" fmla="*/ 16 w 33"/>
                <a:gd name="T57" fmla="*/ 32 h 32"/>
                <a:gd name="T58" fmla="*/ 23 w 33"/>
                <a:gd name="T59" fmla="*/ 32 h 32"/>
                <a:gd name="T60" fmla="*/ 27 w 33"/>
                <a:gd name="T61" fmla="*/ 29 h 32"/>
                <a:gd name="T62" fmla="*/ 31 w 33"/>
                <a:gd name="T63" fmla="*/ 23 h 32"/>
                <a:gd name="T64" fmla="*/ 33 w 33"/>
                <a:gd name="T65" fmla="*/ 17 h 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"/>
                <a:gd name="T100" fmla="*/ 0 h 32"/>
                <a:gd name="T101" fmla="*/ 33 w 33"/>
                <a:gd name="T102" fmla="*/ 32 h 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" h="32">
                  <a:moveTo>
                    <a:pt x="33" y="17"/>
                  </a:moveTo>
                  <a:lnTo>
                    <a:pt x="31" y="11"/>
                  </a:lnTo>
                  <a:lnTo>
                    <a:pt x="29" y="5"/>
                  </a:lnTo>
                  <a:lnTo>
                    <a:pt x="25" y="3"/>
                  </a:lnTo>
                  <a:lnTo>
                    <a:pt x="19" y="0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21" y="3"/>
                  </a:lnTo>
                  <a:lnTo>
                    <a:pt x="27" y="7"/>
                  </a:lnTo>
                  <a:lnTo>
                    <a:pt x="29" y="11"/>
                  </a:lnTo>
                  <a:lnTo>
                    <a:pt x="31" y="17"/>
                  </a:lnTo>
                  <a:lnTo>
                    <a:pt x="29" y="23"/>
                  </a:lnTo>
                  <a:lnTo>
                    <a:pt x="27" y="27"/>
                  </a:lnTo>
                  <a:lnTo>
                    <a:pt x="21" y="29"/>
                  </a:lnTo>
                  <a:lnTo>
                    <a:pt x="16" y="30"/>
                  </a:lnTo>
                  <a:lnTo>
                    <a:pt x="12" y="29"/>
                  </a:lnTo>
                  <a:lnTo>
                    <a:pt x="6" y="27"/>
                  </a:lnTo>
                  <a:lnTo>
                    <a:pt x="4" y="23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2" y="23"/>
                  </a:lnTo>
                  <a:lnTo>
                    <a:pt x="6" y="29"/>
                  </a:lnTo>
                  <a:lnTo>
                    <a:pt x="10" y="32"/>
                  </a:lnTo>
                  <a:lnTo>
                    <a:pt x="16" y="32"/>
                  </a:lnTo>
                  <a:lnTo>
                    <a:pt x="23" y="32"/>
                  </a:lnTo>
                  <a:lnTo>
                    <a:pt x="27" y="29"/>
                  </a:lnTo>
                  <a:lnTo>
                    <a:pt x="31" y="23"/>
                  </a:lnTo>
                  <a:lnTo>
                    <a:pt x="33" y="17"/>
                  </a:lnTo>
                  <a:close/>
                </a:path>
              </a:pathLst>
            </a:custGeom>
            <a:solidFill>
              <a:srgbClr val="F4B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61" name="Freeform 330">
              <a:extLst>
                <a:ext uri="{FF2B5EF4-FFF2-40B4-BE49-F238E27FC236}">
                  <a16:creationId xmlns:a16="http://schemas.microsoft.com/office/drawing/2014/main" id="{EE31D687-2578-0A21-B30E-7C8871A1D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3686"/>
              <a:ext cx="31" cy="31"/>
            </a:xfrm>
            <a:custGeom>
              <a:avLst/>
              <a:gdLst>
                <a:gd name="T0" fmla="*/ 31 w 31"/>
                <a:gd name="T1" fmla="*/ 16 h 31"/>
                <a:gd name="T2" fmla="*/ 31 w 31"/>
                <a:gd name="T3" fmla="*/ 10 h 31"/>
                <a:gd name="T4" fmla="*/ 27 w 31"/>
                <a:gd name="T5" fmla="*/ 4 h 31"/>
                <a:gd name="T6" fmla="*/ 23 w 31"/>
                <a:gd name="T7" fmla="*/ 2 h 31"/>
                <a:gd name="T8" fmla="*/ 18 w 31"/>
                <a:gd name="T9" fmla="*/ 0 h 31"/>
                <a:gd name="T10" fmla="*/ 16 w 31"/>
                <a:gd name="T11" fmla="*/ 0 h 31"/>
                <a:gd name="T12" fmla="*/ 14 w 31"/>
                <a:gd name="T13" fmla="*/ 2 h 31"/>
                <a:gd name="T14" fmla="*/ 16 w 31"/>
                <a:gd name="T15" fmla="*/ 2 h 31"/>
                <a:gd name="T16" fmla="*/ 16 w 31"/>
                <a:gd name="T17" fmla="*/ 2 h 31"/>
                <a:gd name="T18" fmla="*/ 21 w 31"/>
                <a:gd name="T19" fmla="*/ 4 h 31"/>
                <a:gd name="T20" fmla="*/ 25 w 31"/>
                <a:gd name="T21" fmla="*/ 6 h 31"/>
                <a:gd name="T22" fmla="*/ 29 w 31"/>
                <a:gd name="T23" fmla="*/ 10 h 31"/>
                <a:gd name="T24" fmla="*/ 29 w 31"/>
                <a:gd name="T25" fmla="*/ 16 h 31"/>
                <a:gd name="T26" fmla="*/ 29 w 31"/>
                <a:gd name="T27" fmla="*/ 20 h 31"/>
                <a:gd name="T28" fmla="*/ 25 w 31"/>
                <a:gd name="T29" fmla="*/ 24 h 31"/>
                <a:gd name="T30" fmla="*/ 21 w 31"/>
                <a:gd name="T31" fmla="*/ 28 h 31"/>
                <a:gd name="T32" fmla="*/ 16 w 31"/>
                <a:gd name="T33" fmla="*/ 28 h 31"/>
                <a:gd name="T34" fmla="*/ 12 w 31"/>
                <a:gd name="T35" fmla="*/ 28 h 31"/>
                <a:gd name="T36" fmla="*/ 8 w 31"/>
                <a:gd name="T37" fmla="*/ 24 h 31"/>
                <a:gd name="T38" fmla="*/ 4 w 31"/>
                <a:gd name="T39" fmla="*/ 20 h 31"/>
                <a:gd name="T40" fmla="*/ 4 w 31"/>
                <a:gd name="T41" fmla="*/ 16 h 31"/>
                <a:gd name="T42" fmla="*/ 4 w 31"/>
                <a:gd name="T43" fmla="*/ 14 h 31"/>
                <a:gd name="T44" fmla="*/ 4 w 31"/>
                <a:gd name="T45" fmla="*/ 12 h 31"/>
                <a:gd name="T46" fmla="*/ 2 w 31"/>
                <a:gd name="T47" fmla="*/ 14 h 31"/>
                <a:gd name="T48" fmla="*/ 0 w 31"/>
                <a:gd name="T49" fmla="*/ 16 h 31"/>
                <a:gd name="T50" fmla="*/ 0 w 31"/>
                <a:gd name="T51" fmla="*/ 16 h 31"/>
                <a:gd name="T52" fmla="*/ 0 w 31"/>
                <a:gd name="T53" fmla="*/ 16 h 31"/>
                <a:gd name="T54" fmla="*/ 2 w 31"/>
                <a:gd name="T55" fmla="*/ 22 h 31"/>
                <a:gd name="T56" fmla="*/ 6 w 31"/>
                <a:gd name="T57" fmla="*/ 26 h 31"/>
                <a:gd name="T58" fmla="*/ 10 w 31"/>
                <a:gd name="T59" fmla="*/ 29 h 31"/>
                <a:gd name="T60" fmla="*/ 16 w 31"/>
                <a:gd name="T61" fmla="*/ 31 h 31"/>
                <a:gd name="T62" fmla="*/ 21 w 31"/>
                <a:gd name="T63" fmla="*/ 29 h 31"/>
                <a:gd name="T64" fmla="*/ 27 w 31"/>
                <a:gd name="T65" fmla="*/ 26 h 31"/>
                <a:gd name="T66" fmla="*/ 31 w 31"/>
                <a:gd name="T67" fmla="*/ 22 h 31"/>
                <a:gd name="T68" fmla="*/ 31 w 31"/>
                <a:gd name="T69" fmla="*/ 16 h 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1"/>
                <a:gd name="T106" fmla="*/ 0 h 31"/>
                <a:gd name="T107" fmla="*/ 31 w 31"/>
                <a:gd name="T108" fmla="*/ 31 h 3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1" h="31">
                  <a:moveTo>
                    <a:pt x="31" y="16"/>
                  </a:moveTo>
                  <a:lnTo>
                    <a:pt x="31" y="10"/>
                  </a:lnTo>
                  <a:lnTo>
                    <a:pt x="27" y="4"/>
                  </a:lnTo>
                  <a:lnTo>
                    <a:pt x="23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21" y="4"/>
                  </a:lnTo>
                  <a:lnTo>
                    <a:pt x="25" y="6"/>
                  </a:lnTo>
                  <a:lnTo>
                    <a:pt x="29" y="10"/>
                  </a:lnTo>
                  <a:lnTo>
                    <a:pt x="29" y="16"/>
                  </a:lnTo>
                  <a:lnTo>
                    <a:pt x="29" y="20"/>
                  </a:lnTo>
                  <a:lnTo>
                    <a:pt x="25" y="24"/>
                  </a:lnTo>
                  <a:lnTo>
                    <a:pt x="21" y="28"/>
                  </a:lnTo>
                  <a:lnTo>
                    <a:pt x="16" y="28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4" y="20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6" y="26"/>
                  </a:lnTo>
                  <a:lnTo>
                    <a:pt x="10" y="29"/>
                  </a:lnTo>
                  <a:lnTo>
                    <a:pt x="16" y="31"/>
                  </a:lnTo>
                  <a:lnTo>
                    <a:pt x="21" y="29"/>
                  </a:lnTo>
                  <a:lnTo>
                    <a:pt x="27" y="26"/>
                  </a:lnTo>
                  <a:lnTo>
                    <a:pt x="31" y="22"/>
                  </a:lnTo>
                  <a:lnTo>
                    <a:pt x="31" y="16"/>
                  </a:lnTo>
                  <a:close/>
                </a:path>
              </a:pathLst>
            </a:custGeom>
            <a:solidFill>
              <a:srgbClr val="F5C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62" name="Freeform 331">
              <a:extLst>
                <a:ext uri="{FF2B5EF4-FFF2-40B4-BE49-F238E27FC236}">
                  <a16:creationId xmlns:a16="http://schemas.microsoft.com/office/drawing/2014/main" id="{59B0AD1D-3DDC-9490-67BB-B798AEF20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3686"/>
              <a:ext cx="29" cy="29"/>
            </a:xfrm>
            <a:custGeom>
              <a:avLst/>
              <a:gdLst>
                <a:gd name="T0" fmla="*/ 29 w 29"/>
                <a:gd name="T1" fmla="*/ 16 h 29"/>
                <a:gd name="T2" fmla="*/ 27 w 29"/>
                <a:gd name="T3" fmla="*/ 10 h 29"/>
                <a:gd name="T4" fmla="*/ 25 w 29"/>
                <a:gd name="T5" fmla="*/ 6 h 29"/>
                <a:gd name="T6" fmla="*/ 19 w 29"/>
                <a:gd name="T7" fmla="*/ 2 h 29"/>
                <a:gd name="T8" fmla="*/ 14 w 29"/>
                <a:gd name="T9" fmla="*/ 0 h 29"/>
                <a:gd name="T10" fmla="*/ 14 w 29"/>
                <a:gd name="T11" fmla="*/ 0 h 29"/>
                <a:gd name="T12" fmla="*/ 14 w 29"/>
                <a:gd name="T13" fmla="*/ 0 h 29"/>
                <a:gd name="T14" fmla="*/ 12 w 29"/>
                <a:gd name="T15" fmla="*/ 2 h 29"/>
                <a:gd name="T16" fmla="*/ 8 w 29"/>
                <a:gd name="T17" fmla="*/ 4 h 29"/>
                <a:gd name="T18" fmla="*/ 12 w 29"/>
                <a:gd name="T19" fmla="*/ 4 h 29"/>
                <a:gd name="T20" fmla="*/ 14 w 29"/>
                <a:gd name="T21" fmla="*/ 4 h 29"/>
                <a:gd name="T22" fmla="*/ 19 w 29"/>
                <a:gd name="T23" fmla="*/ 4 h 29"/>
                <a:gd name="T24" fmla="*/ 23 w 29"/>
                <a:gd name="T25" fmla="*/ 6 h 29"/>
                <a:gd name="T26" fmla="*/ 25 w 29"/>
                <a:gd name="T27" fmla="*/ 10 h 29"/>
                <a:gd name="T28" fmla="*/ 27 w 29"/>
                <a:gd name="T29" fmla="*/ 16 h 29"/>
                <a:gd name="T30" fmla="*/ 25 w 29"/>
                <a:gd name="T31" fmla="*/ 20 h 29"/>
                <a:gd name="T32" fmla="*/ 23 w 29"/>
                <a:gd name="T33" fmla="*/ 24 h 29"/>
                <a:gd name="T34" fmla="*/ 19 w 29"/>
                <a:gd name="T35" fmla="*/ 26 h 29"/>
                <a:gd name="T36" fmla="*/ 14 w 29"/>
                <a:gd name="T37" fmla="*/ 28 h 29"/>
                <a:gd name="T38" fmla="*/ 10 w 29"/>
                <a:gd name="T39" fmla="*/ 26 h 29"/>
                <a:gd name="T40" fmla="*/ 6 w 29"/>
                <a:gd name="T41" fmla="*/ 24 h 29"/>
                <a:gd name="T42" fmla="*/ 4 w 29"/>
                <a:gd name="T43" fmla="*/ 20 h 29"/>
                <a:gd name="T44" fmla="*/ 2 w 29"/>
                <a:gd name="T45" fmla="*/ 16 h 29"/>
                <a:gd name="T46" fmla="*/ 4 w 29"/>
                <a:gd name="T47" fmla="*/ 12 h 29"/>
                <a:gd name="T48" fmla="*/ 4 w 29"/>
                <a:gd name="T49" fmla="*/ 8 h 29"/>
                <a:gd name="T50" fmla="*/ 2 w 29"/>
                <a:gd name="T51" fmla="*/ 10 h 29"/>
                <a:gd name="T52" fmla="*/ 0 w 29"/>
                <a:gd name="T53" fmla="*/ 14 h 29"/>
                <a:gd name="T54" fmla="*/ 0 w 29"/>
                <a:gd name="T55" fmla="*/ 14 h 29"/>
                <a:gd name="T56" fmla="*/ 0 w 29"/>
                <a:gd name="T57" fmla="*/ 16 h 29"/>
                <a:gd name="T58" fmla="*/ 2 w 29"/>
                <a:gd name="T59" fmla="*/ 22 h 29"/>
                <a:gd name="T60" fmla="*/ 4 w 29"/>
                <a:gd name="T61" fmla="*/ 26 h 29"/>
                <a:gd name="T62" fmla="*/ 10 w 29"/>
                <a:gd name="T63" fmla="*/ 28 h 29"/>
                <a:gd name="T64" fmla="*/ 14 w 29"/>
                <a:gd name="T65" fmla="*/ 29 h 29"/>
                <a:gd name="T66" fmla="*/ 19 w 29"/>
                <a:gd name="T67" fmla="*/ 28 h 29"/>
                <a:gd name="T68" fmla="*/ 25 w 29"/>
                <a:gd name="T69" fmla="*/ 26 h 29"/>
                <a:gd name="T70" fmla="*/ 27 w 29"/>
                <a:gd name="T71" fmla="*/ 22 h 29"/>
                <a:gd name="T72" fmla="*/ 29 w 29"/>
                <a:gd name="T73" fmla="*/ 16 h 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"/>
                <a:gd name="T112" fmla="*/ 0 h 29"/>
                <a:gd name="T113" fmla="*/ 29 w 29"/>
                <a:gd name="T114" fmla="*/ 29 h 2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" h="29">
                  <a:moveTo>
                    <a:pt x="29" y="16"/>
                  </a:moveTo>
                  <a:lnTo>
                    <a:pt x="27" y="10"/>
                  </a:lnTo>
                  <a:lnTo>
                    <a:pt x="25" y="6"/>
                  </a:lnTo>
                  <a:lnTo>
                    <a:pt x="19" y="2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9" y="4"/>
                  </a:lnTo>
                  <a:lnTo>
                    <a:pt x="23" y="6"/>
                  </a:lnTo>
                  <a:lnTo>
                    <a:pt x="25" y="10"/>
                  </a:lnTo>
                  <a:lnTo>
                    <a:pt x="27" y="16"/>
                  </a:lnTo>
                  <a:lnTo>
                    <a:pt x="25" y="20"/>
                  </a:lnTo>
                  <a:lnTo>
                    <a:pt x="23" y="24"/>
                  </a:lnTo>
                  <a:lnTo>
                    <a:pt x="19" y="26"/>
                  </a:lnTo>
                  <a:lnTo>
                    <a:pt x="14" y="28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6"/>
                  </a:lnTo>
                  <a:lnTo>
                    <a:pt x="10" y="28"/>
                  </a:lnTo>
                  <a:lnTo>
                    <a:pt x="14" y="29"/>
                  </a:lnTo>
                  <a:lnTo>
                    <a:pt x="19" y="28"/>
                  </a:lnTo>
                  <a:lnTo>
                    <a:pt x="25" y="26"/>
                  </a:lnTo>
                  <a:lnTo>
                    <a:pt x="27" y="22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F6C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63" name="Freeform 332">
              <a:extLst>
                <a:ext uri="{FF2B5EF4-FFF2-40B4-BE49-F238E27FC236}">
                  <a16:creationId xmlns:a16="http://schemas.microsoft.com/office/drawing/2014/main" id="{B10EA360-9D1E-6707-DF0A-1089465921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5" y="3688"/>
              <a:ext cx="25" cy="26"/>
            </a:xfrm>
            <a:custGeom>
              <a:avLst/>
              <a:gdLst>
                <a:gd name="T0" fmla="*/ 25 w 25"/>
                <a:gd name="T1" fmla="*/ 14 h 26"/>
                <a:gd name="T2" fmla="*/ 25 w 25"/>
                <a:gd name="T3" fmla="*/ 8 h 26"/>
                <a:gd name="T4" fmla="*/ 21 w 25"/>
                <a:gd name="T5" fmla="*/ 4 h 26"/>
                <a:gd name="T6" fmla="*/ 17 w 25"/>
                <a:gd name="T7" fmla="*/ 2 h 26"/>
                <a:gd name="T8" fmla="*/ 12 w 25"/>
                <a:gd name="T9" fmla="*/ 0 h 26"/>
                <a:gd name="T10" fmla="*/ 12 w 25"/>
                <a:gd name="T11" fmla="*/ 0 h 26"/>
                <a:gd name="T12" fmla="*/ 10 w 25"/>
                <a:gd name="T13" fmla="*/ 0 h 26"/>
                <a:gd name="T14" fmla="*/ 4 w 25"/>
                <a:gd name="T15" fmla="*/ 4 h 26"/>
                <a:gd name="T16" fmla="*/ 0 w 25"/>
                <a:gd name="T17" fmla="*/ 10 h 26"/>
                <a:gd name="T18" fmla="*/ 0 w 25"/>
                <a:gd name="T19" fmla="*/ 12 h 26"/>
                <a:gd name="T20" fmla="*/ 0 w 25"/>
                <a:gd name="T21" fmla="*/ 14 h 26"/>
                <a:gd name="T22" fmla="*/ 0 w 25"/>
                <a:gd name="T23" fmla="*/ 18 h 26"/>
                <a:gd name="T24" fmla="*/ 4 w 25"/>
                <a:gd name="T25" fmla="*/ 22 h 26"/>
                <a:gd name="T26" fmla="*/ 8 w 25"/>
                <a:gd name="T27" fmla="*/ 26 h 26"/>
                <a:gd name="T28" fmla="*/ 12 w 25"/>
                <a:gd name="T29" fmla="*/ 26 h 26"/>
                <a:gd name="T30" fmla="*/ 17 w 25"/>
                <a:gd name="T31" fmla="*/ 26 h 26"/>
                <a:gd name="T32" fmla="*/ 21 w 25"/>
                <a:gd name="T33" fmla="*/ 22 h 26"/>
                <a:gd name="T34" fmla="*/ 25 w 25"/>
                <a:gd name="T35" fmla="*/ 18 h 26"/>
                <a:gd name="T36" fmla="*/ 25 w 25"/>
                <a:gd name="T37" fmla="*/ 14 h 26"/>
                <a:gd name="T38" fmla="*/ 23 w 25"/>
                <a:gd name="T39" fmla="*/ 14 h 26"/>
                <a:gd name="T40" fmla="*/ 21 w 25"/>
                <a:gd name="T41" fmla="*/ 18 h 26"/>
                <a:gd name="T42" fmla="*/ 19 w 25"/>
                <a:gd name="T43" fmla="*/ 22 h 26"/>
                <a:gd name="T44" fmla="*/ 17 w 25"/>
                <a:gd name="T45" fmla="*/ 24 h 26"/>
                <a:gd name="T46" fmla="*/ 12 w 25"/>
                <a:gd name="T47" fmla="*/ 24 h 26"/>
                <a:gd name="T48" fmla="*/ 8 w 25"/>
                <a:gd name="T49" fmla="*/ 24 h 26"/>
                <a:gd name="T50" fmla="*/ 4 w 25"/>
                <a:gd name="T51" fmla="*/ 22 h 26"/>
                <a:gd name="T52" fmla="*/ 2 w 25"/>
                <a:gd name="T53" fmla="*/ 18 h 26"/>
                <a:gd name="T54" fmla="*/ 2 w 25"/>
                <a:gd name="T55" fmla="*/ 14 h 26"/>
                <a:gd name="T56" fmla="*/ 2 w 25"/>
                <a:gd name="T57" fmla="*/ 10 h 26"/>
                <a:gd name="T58" fmla="*/ 4 w 25"/>
                <a:gd name="T59" fmla="*/ 6 h 26"/>
                <a:gd name="T60" fmla="*/ 8 w 25"/>
                <a:gd name="T61" fmla="*/ 4 h 26"/>
                <a:gd name="T62" fmla="*/ 12 w 25"/>
                <a:gd name="T63" fmla="*/ 2 h 26"/>
                <a:gd name="T64" fmla="*/ 17 w 25"/>
                <a:gd name="T65" fmla="*/ 4 h 26"/>
                <a:gd name="T66" fmla="*/ 19 w 25"/>
                <a:gd name="T67" fmla="*/ 6 h 26"/>
                <a:gd name="T68" fmla="*/ 21 w 25"/>
                <a:gd name="T69" fmla="*/ 10 h 26"/>
                <a:gd name="T70" fmla="*/ 23 w 25"/>
                <a:gd name="T71" fmla="*/ 14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5"/>
                <a:gd name="T109" fmla="*/ 0 h 26"/>
                <a:gd name="T110" fmla="*/ 25 w 2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5" h="26">
                  <a:moveTo>
                    <a:pt x="25" y="14"/>
                  </a:moveTo>
                  <a:lnTo>
                    <a:pt x="25" y="8"/>
                  </a:lnTo>
                  <a:lnTo>
                    <a:pt x="21" y="4"/>
                  </a:lnTo>
                  <a:lnTo>
                    <a:pt x="17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4" y="22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7" y="26"/>
                  </a:lnTo>
                  <a:lnTo>
                    <a:pt x="21" y="22"/>
                  </a:lnTo>
                  <a:lnTo>
                    <a:pt x="25" y="18"/>
                  </a:lnTo>
                  <a:lnTo>
                    <a:pt x="25" y="14"/>
                  </a:lnTo>
                  <a:close/>
                  <a:moveTo>
                    <a:pt x="23" y="14"/>
                  </a:moveTo>
                  <a:lnTo>
                    <a:pt x="21" y="18"/>
                  </a:lnTo>
                  <a:lnTo>
                    <a:pt x="19" y="22"/>
                  </a:lnTo>
                  <a:lnTo>
                    <a:pt x="17" y="24"/>
                  </a:lnTo>
                  <a:lnTo>
                    <a:pt x="12" y="24"/>
                  </a:lnTo>
                  <a:lnTo>
                    <a:pt x="8" y="24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2" y="14"/>
                  </a:lnTo>
                  <a:lnTo>
                    <a:pt x="2" y="10"/>
                  </a:lnTo>
                  <a:lnTo>
                    <a:pt x="4" y="6"/>
                  </a:lnTo>
                  <a:lnTo>
                    <a:pt x="8" y="4"/>
                  </a:lnTo>
                  <a:lnTo>
                    <a:pt x="12" y="2"/>
                  </a:lnTo>
                  <a:lnTo>
                    <a:pt x="17" y="4"/>
                  </a:lnTo>
                  <a:lnTo>
                    <a:pt x="19" y="6"/>
                  </a:lnTo>
                  <a:lnTo>
                    <a:pt x="21" y="10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F7C9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64" name="Freeform 333">
              <a:extLst>
                <a:ext uri="{FF2B5EF4-FFF2-40B4-BE49-F238E27FC236}">
                  <a16:creationId xmlns:a16="http://schemas.microsoft.com/office/drawing/2014/main" id="{B5488B0A-07E3-2F58-CE0C-D487D1BB9B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5" y="3690"/>
              <a:ext cx="25" cy="24"/>
            </a:xfrm>
            <a:custGeom>
              <a:avLst/>
              <a:gdLst>
                <a:gd name="T0" fmla="*/ 25 w 25"/>
                <a:gd name="T1" fmla="*/ 12 h 24"/>
                <a:gd name="T2" fmla="*/ 23 w 25"/>
                <a:gd name="T3" fmla="*/ 6 h 24"/>
                <a:gd name="T4" fmla="*/ 21 w 25"/>
                <a:gd name="T5" fmla="*/ 2 h 24"/>
                <a:gd name="T6" fmla="*/ 17 w 25"/>
                <a:gd name="T7" fmla="*/ 0 h 24"/>
                <a:gd name="T8" fmla="*/ 12 w 25"/>
                <a:gd name="T9" fmla="*/ 0 h 24"/>
                <a:gd name="T10" fmla="*/ 10 w 25"/>
                <a:gd name="T11" fmla="*/ 0 h 24"/>
                <a:gd name="T12" fmla="*/ 6 w 25"/>
                <a:gd name="T13" fmla="*/ 0 h 24"/>
                <a:gd name="T14" fmla="*/ 4 w 25"/>
                <a:gd name="T15" fmla="*/ 2 h 24"/>
                <a:gd name="T16" fmla="*/ 2 w 25"/>
                <a:gd name="T17" fmla="*/ 4 h 24"/>
                <a:gd name="T18" fmla="*/ 2 w 25"/>
                <a:gd name="T19" fmla="*/ 8 h 24"/>
                <a:gd name="T20" fmla="*/ 0 w 25"/>
                <a:gd name="T21" fmla="*/ 12 h 24"/>
                <a:gd name="T22" fmla="*/ 2 w 25"/>
                <a:gd name="T23" fmla="*/ 16 h 24"/>
                <a:gd name="T24" fmla="*/ 4 w 25"/>
                <a:gd name="T25" fmla="*/ 20 h 24"/>
                <a:gd name="T26" fmla="*/ 8 w 25"/>
                <a:gd name="T27" fmla="*/ 22 h 24"/>
                <a:gd name="T28" fmla="*/ 12 w 25"/>
                <a:gd name="T29" fmla="*/ 24 h 24"/>
                <a:gd name="T30" fmla="*/ 17 w 25"/>
                <a:gd name="T31" fmla="*/ 22 h 24"/>
                <a:gd name="T32" fmla="*/ 21 w 25"/>
                <a:gd name="T33" fmla="*/ 20 h 24"/>
                <a:gd name="T34" fmla="*/ 23 w 25"/>
                <a:gd name="T35" fmla="*/ 16 h 24"/>
                <a:gd name="T36" fmla="*/ 25 w 25"/>
                <a:gd name="T37" fmla="*/ 12 h 24"/>
                <a:gd name="T38" fmla="*/ 21 w 25"/>
                <a:gd name="T39" fmla="*/ 12 h 24"/>
                <a:gd name="T40" fmla="*/ 21 w 25"/>
                <a:gd name="T41" fmla="*/ 16 h 24"/>
                <a:gd name="T42" fmla="*/ 19 w 25"/>
                <a:gd name="T43" fmla="*/ 18 h 24"/>
                <a:gd name="T44" fmla="*/ 15 w 25"/>
                <a:gd name="T45" fmla="*/ 20 h 24"/>
                <a:gd name="T46" fmla="*/ 12 w 25"/>
                <a:gd name="T47" fmla="*/ 22 h 24"/>
                <a:gd name="T48" fmla="*/ 8 w 25"/>
                <a:gd name="T49" fmla="*/ 20 h 24"/>
                <a:gd name="T50" fmla="*/ 6 w 25"/>
                <a:gd name="T51" fmla="*/ 18 h 24"/>
                <a:gd name="T52" fmla="*/ 4 w 25"/>
                <a:gd name="T53" fmla="*/ 16 h 24"/>
                <a:gd name="T54" fmla="*/ 2 w 25"/>
                <a:gd name="T55" fmla="*/ 12 h 24"/>
                <a:gd name="T56" fmla="*/ 4 w 25"/>
                <a:gd name="T57" fmla="*/ 8 h 24"/>
                <a:gd name="T58" fmla="*/ 6 w 25"/>
                <a:gd name="T59" fmla="*/ 4 h 24"/>
                <a:gd name="T60" fmla="*/ 8 w 25"/>
                <a:gd name="T61" fmla="*/ 2 h 24"/>
                <a:gd name="T62" fmla="*/ 12 w 25"/>
                <a:gd name="T63" fmla="*/ 2 h 24"/>
                <a:gd name="T64" fmla="*/ 15 w 25"/>
                <a:gd name="T65" fmla="*/ 2 h 24"/>
                <a:gd name="T66" fmla="*/ 19 w 25"/>
                <a:gd name="T67" fmla="*/ 4 h 24"/>
                <a:gd name="T68" fmla="*/ 21 w 25"/>
                <a:gd name="T69" fmla="*/ 8 h 24"/>
                <a:gd name="T70" fmla="*/ 21 w 25"/>
                <a:gd name="T71" fmla="*/ 12 h 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5"/>
                <a:gd name="T109" fmla="*/ 0 h 24"/>
                <a:gd name="T110" fmla="*/ 25 w 25"/>
                <a:gd name="T111" fmla="*/ 24 h 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5" h="24">
                  <a:moveTo>
                    <a:pt x="25" y="12"/>
                  </a:moveTo>
                  <a:lnTo>
                    <a:pt x="23" y="6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4"/>
                  </a:lnTo>
                  <a:lnTo>
                    <a:pt x="17" y="22"/>
                  </a:lnTo>
                  <a:lnTo>
                    <a:pt x="21" y="20"/>
                  </a:lnTo>
                  <a:lnTo>
                    <a:pt x="23" y="16"/>
                  </a:lnTo>
                  <a:lnTo>
                    <a:pt x="25" y="12"/>
                  </a:lnTo>
                  <a:close/>
                  <a:moveTo>
                    <a:pt x="21" y="12"/>
                  </a:moveTo>
                  <a:lnTo>
                    <a:pt x="21" y="16"/>
                  </a:lnTo>
                  <a:lnTo>
                    <a:pt x="19" y="18"/>
                  </a:lnTo>
                  <a:lnTo>
                    <a:pt x="15" y="20"/>
                  </a:lnTo>
                  <a:lnTo>
                    <a:pt x="12" y="22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4" y="8"/>
                  </a:lnTo>
                  <a:lnTo>
                    <a:pt x="6" y="4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5" y="2"/>
                  </a:lnTo>
                  <a:lnTo>
                    <a:pt x="19" y="4"/>
                  </a:lnTo>
                  <a:lnTo>
                    <a:pt x="21" y="8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8C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65" name="Freeform 334">
              <a:extLst>
                <a:ext uri="{FF2B5EF4-FFF2-40B4-BE49-F238E27FC236}">
                  <a16:creationId xmlns:a16="http://schemas.microsoft.com/office/drawing/2014/main" id="{D6C64783-DD9D-71CE-FFB8-5E1C1696BA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" y="3690"/>
              <a:ext cx="21" cy="22"/>
            </a:xfrm>
            <a:custGeom>
              <a:avLst/>
              <a:gdLst>
                <a:gd name="T0" fmla="*/ 21 w 21"/>
                <a:gd name="T1" fmla="*/ 12 h 22"/>
                <a:gd name="T2" fmla="*/ 19 w 21"/>
                <a:gd name="T3" fmla="*/ 8 h 22"/>
                <a:gd name="T4" fmla="*/ 17 w 21"/>
                <a:gd name="T5" fmla="*/ 4 h 22"/>
                <a:gd name="T6" fmla="*/ 15 w 21"/>
                <a:gd name="T7" fmla="*/ 2 h 22"/>
                <a:gd name="T8" fmla="*/ 10 w 21"/>
                <a:gd name="T9" fmla="*/ 0 h 22"/>
                <a:gd name="T10" fmla="*/ 6 w 21"/>
                <a:gd name="T11" fmla="*/ 2 h 22"/>
                <a:gd name="T12" fmla="*/ 2 w 21"/>
                <a:gd name="T13" fmla="*/ 4 h 22"/>
                <a:gd name="T14" fmla="*/ 0 w 21"/>
                <a:gd name="T15" fmla="*/ 8 h 22"/>
                <a:gd name="T16" fmla="*/ 0 w 21"/>
                <a:gd name="T17" fmla="*/ 12 h 22"/>
                <a:gd name="T18" fmla="*/ 0 w 21"/>
                <a:gd name="T19" fmla="*/ 16 h 22"/>
                <a:gd name="T20" fmla="*/ 2 w 21"/>
                <a:gd name="T21" fmla="*/ 20 h 22"/>
                <a:gd name="T22" fmla="*/ 6 w 21"/>
                <a:gd name="T23" fmla="*/ 22 h 22"/>
                <a:gd name="T24" fmla="*/ 10 w 21"/>
                <a:gd name="T25" fmla="*/ 22 h 22"/>
                <a:gd name="T26" fmla="*/ 15 w 21"/>
                <a:gd name="T27" fmla="*/ 22 h 22"/>
                <a:gd name="T28" fmla="*/ 17 w 21"/>
                <a:gd name="T29" fmla="*/ 20 h 22"/>
                <a:gd name="T30" fmla="*/ 19 w 21"/>
                <a:gd name="T31" fmla="*/ 16 h 22"/>
                <a:gd name="T32" fmla="*/ 21 w 21"/>
                <a:gd name="T33" fmla="*/ 12 h 22"/>
                <a:gd name="T34" fmla="*/ 19 w 21"/>
                <a:gd name="T35" fmla="*/ 12 h 22"/>
                <a:gd name="T36" fmla="*/ 17 w 21"/>
                <a:gd name="T37" fmla="*/ 14 h 22"/>
                <a:gd name="T38" fmla="*/ 15 w 21"/>
                <a:gd name="T39" fmla="*/ 18 h 22"/>
                <a:gd name="T40" fmla="*/ 13 w 21"/>
                <a:gd name="T41" fmla="*/ 20 h 22"/>
                <a:gd name="T42" fmla="*/ 10 w 21"/>
                <a:gd name="T43" fmla="*/ 20 h 22"/>
                <a:gd name="T44" fmla="*/ 8 w 21"/>
                <a:gd name="T45" fmla="*/ 20 h 22"/>
                <a:gd name="T46" fmla="*/ 4 w 21"/>
                <a:gd name="T47" fmla="*/ 18 h 22"/>
                <a:gd name="T48" fmla="*/ 2 w 21"/>
                <a:gd name="T49" fmla="*/ 14 h 22"/>
                <a:gd name="T50" fmla="*/ 2 w 21"/>
                <a:gd name="T51" fmla="*/ 12 h 22"/>
                <a:gd name="T52" fmla="*/ 2 w 21"/>
                <a:gd name="T53" fmla="*/ 8 h 22"/>
                <a:gd name="T54" fmla="*/ 4 w 21"/>
                <a:gd name="T55" fmla="*/ 6 h 22"/>
                <a:gd name="T56" fmla="*/ 8 w 21"/>
                <a:gd name="T57" fmla="*/ 4 h 22"/>
                <a:gd name="T58" fmla="*/ 10 w 21"/>
                <a:gd name="T59" fmla="*/ 2 h 22"/>
                <a:gd name="T60" fmla="*/ 13 w 21"/>
                <a:gd name="T61" fmla="*/ 4 h 22"/>
                <a:gd name="T62" fmla="*/ 15 w 21"/>
                <a:gd name="T63" fmla="*/ 6 h 22"/>
                <a:gd name="T64" fmla="*/ 17 w 21"/>
                <a:gd name="T65" fmla="*/ 8 h 22"/>
                <a:gd name="T66" fmla="*/ 19 w 21"/>
                <a:gd name="T67" fmla="*/ 12 h 2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"/>
                <a:gd name="T103" fmla="*/ 0 h 22"/>
                <a:gd name="T104" fmla="*/ 21 w 21"/>
                <a:gd name="T105" fmla="*/ 22 h 2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" h="22">
                  <a:moveTo>
                    <a:pt x="21" y="12"/>
                  </a:moveTo>
                  <a:lnTo>
                    <a:pt x="19" y="8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2"/>
                  </a:lnTo>
                  <a:lnTo>
                    <a:pt x="10" y="22"/>
                  </a:lnTo>
                  <a:lnTo>
                    <a:pt x="15" y="22"/>
                  </a:lnTo>
                  <a:lnTo>
                    <a:pt x="17" y="20"/>
                  </a:lnTo>
                  <a:lnTo>
                    <a:pt x="19" y="16"/>
                  </a:lnTo>
                  <a:lnTo>
                    <a:pt x="21" y="12"/>
                  </a:lnTo>
                  <a:close/>
                  <a:moveTo>
                    <a:pt x="19" y="12"/>
                  </a:moveTo>
                  <a:lnTo>
                    <a:pt x="17" y="14"/>
                  </a:lnTo>
                  <a:lnTo>
                    <a:pt x="15" y="18"/>
                  </a:lnTo>
                  <a:lnTo>
                    <a:pt x="13" y="20"/>
                  </a:lnTo>
                  <a:lnTo>
                    <a:pt x="10" y="20"/>
                  </a:lnTo>
                  <a:lnTo>
                    <a:pt x="8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8"/>
                  </a:lnTo>
                  <a:lnTo>
                    <a:pt x="4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4"/>
                  </a:lnTo>
                  <a:lnTo>
                    <a:pt x="15" y="6"/>
                  </a:lnTo>
                  <a:lnTo>
                    <a:pt x="17" y="8"/>
                  </a:lnTo>
                  <a:lnTo>
                    <a:pt x="19" y="12"/>
                  </a:lnTo>
                  <a:close/>
                </a:path>
              </a:pathLst>
            </a:custGeom>
            <a:solidFill>
              <a:srgbClr val="F9D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66" name="Freeform 335">
              <a:extLst>
                <a:ext uri="{FF2B5EF4-FFF2-40B4-BE49-F238E27FC236}">
                  <a16:creationId xmlns:a16="http://schemas.microsoft.com/office/drawing/2014/main" id="{97E18E0E-2695-7A67-CC50-7B23224781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" y="3692"/>
              <a:ext cx="19" cy="20"/>
            </a:xfrm>
            <a:custGeom>
              <a:avLst/>
              <a:gdLst>
                <a:gd name="T0" fmla="*/ 19 w 19"/>
                <a:gd name="T1" fmla="*/ 10 h 20"/>
                <a:gd name="T2" fmla="*/ 19 w 19"/>
                <a:gd name="T3" fmla="*/ 6 h 20"/>
                <a:gd name="T4" fmla="*/ 17 w 19"/>
                <a:gd name="T5" fmla="*/ 2 h 20"/>
                <a:gd name="T6" fmla="*/ 13 w 19"/>
                <a:gd name="T7" fmla="*/ 0 h 20"/>
                <a:gd name="T8" fmla="*/ 10 w 19"/>
                <a:gd name="T9" fmla="*/ 0 h 20"/>
                <a:gd name="T10" fmla="*/ 6 w 19"/>
                <a:gd name="T11" fmla="*/ 0 h 20"/>
                <a:gd name="T12" fmla="*/ 4 w 19"/>
                <a:gd name="T13" fmla="*/ 2 h 20"/>
                <a:gd name="T14" fmla="*/ 2 w 19"/>
                <a:gd name="T15" fmla="*/ 6 h 20"/>
                <a:gd name="T16" fmla="*/ 0 w 19"/>
                <a:gd name="T17" fmla="*/ 10 h 20"/>
                <a:gd name="T18" fmla="*/ 2 w 19"/>
                <a:gd name="T19" fmla="*/ 14 h 20"/>
                <a:gd name="T20" fmla="*/ 4 w 19"/>
                <a:gd name="T21" fmla="*/ 16 h 20"/>
                <a:gd name="T22" fmla="*/ 6 w 19"/>
                <a:gd name="T23" fmla="*/ 18 h 20"/>
                <a:gd name="T24" fmla="*/ 10 w 19"/>
                <a:gd name="T25" fmla="*/ 20 h 20"/>
                <a:gd name="T26" fmla="*/ 13 w 19"/>
                <a:gd name="T27" fmla="*/ 18 h 20"/>
                <a:gd name="T28" fmla="*/ 17 w 19"/>
                <a:gd name="T29" fmla="*/ 16 h 20"/>
                <a:gd name="T30" fmla="*/ 19 w 19"/>
                <a:gd name="T31" fmla="*/ 14 h 20"/>
                <a:gd name="T32" fmla="*/ 19 w 19"/>
                <a:gd name="T33" fmla="*/ 10 h 20"/>
                <a:gd name="T34" fmla="*/ 17 w 19"/>
                <a:gd name="T35" fmla="*/ 10 h 20"/>
                <a:gd name="T36" fmla="*/ 17 w 19"/>
                <a:gd name="T37" fmla="*/ 12 h 20"/>
                <a:gd name="T38" fmla="*/ 15 w 19"/>
                <a:gd name="T39" fmla="*/ 14 h 20"/>
                <a:gd name="T40" fmla="*/ 13 w 19"/>
                <a:gd name="T41" fmla="*/ 16 h 20"/>
                <a:gd name="T42" fmla="*/ 10 w 19"/>
                <a:gd name="T43" fmla="*/ 16 h 20"/>
                <a:gd name="T44" fmla="*/ 8 w 19"/>
                <a:gd name="T45" fmla="*/ 16 h 20"/>
                <a:gd name="T46" fmla="*/ 6 w 19"/>
                <a:gd name="T47" fmla="*/ 14 h 20"/>
                <a:gd name="T48" fmla="*/ 4 w 19"/>
                <a:gd name="T49" fmla="*/ 12 h 20"/>
                <a:gd name="T50" fmla="*/ 4 w 19"/>
                <a:gd name="T51" fmla="*/ 10 h 20"/>
                <a:gd name="T52" fmla="*/ 4 w 19"/>
                <a:gd name="T53" fmla="*/ 6 h 20"/>
                <a:gd name="T54" fmla="*/ 6 w 19"/>
                <a:gd name="T55" fmla="*/ 4 h 20"/>
                <a:gd name="T56" fmla="*/ 8 w 19"/>
                <a:gd name="T57" fmla="*/ 2 h 20"/>
                <a:gd name="T58" fmla="*/ 10 w 19"/>
                <a:gd name="T59" fmla="*/ 2 h 20"/>
                <a:gd name="T60" fmla="*/ 13 w 19"/>
                <a:gd name="T61" fmla="*/ 2 h 20"/>
                <a:gd name="T62" fmla="*/ 15 w 19"/>
                <a:gd name="T63" fmla="*/ 4 h 20"/>
                <a:gd name="T64" fmla="*/ 17 w 19"/>
                <a:gd name="T65" fmla="*/ 6 h 20"/>
                <a:gd name="T66" fmla="*/ 17 w 19"/>
                <a:gd name="T67" fmla="*/ 10 h 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9"/>
                <a:gd name="T103" fmla="*/ 0 h 20"/>
                <a:gd name="T104" fmla="*/ 19 w 19"/>
                <a:gd name="T105" fmla="*/ 20 h 2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9" h="20">
                  <a:moveTo>
                    <a:pt x="19" y="10"/>
                  </a:moveTo>
                  <a:lnTo>
                    <a:pt x="19" y="6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10" y="20"/>
                  </a:lnTo>
                  <a:lnTo>
                    <a:pt x="13" y="18"/>
                  </a:lnTo>
                  <a:lnTo>
                    <a:pt x="17" y="16"/>
                  </a:lnTo>
                  <a:lnTo>
                    <a:pt x="19" y="14"/>
                  </a:lnTo>
                  <a:lnTo>
                    <a:pt x="19" y="10"/>
                  </a:lnTo>
                  <a:close/>
                  <a:moveTo>
                    <a:pt x="17" y="10"/>
                  </a:moveTo>
                  <a:lnTo>
                    <a:pt x="17" y="12"/>
                  </a:lnTo>
                  <a:lnTo>
                    <a:pt x="15" y="14"/>
                  </a:lnTo>
                  <a:lnTo>
                    <a:pt x="13" y="16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6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7" y="6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rgbClr val="F9D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67" name="Freeform 336">
              <a:extLst>
                <a:ext uri="{FF2B5EF4-FFF2-40B4-BE49-F238E27FC236}">
                  <a16:creationId xmlns:a16="http://schemas.microsoft.com/office/drawing/2014/main" id="{3BE5AB30-FEC1-CB0D-674C-D2A49037CA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" y="3692"/>
              <a:ext cx="17" cy="18"/>
            </a:xfrm>
            <a:custGeom>
              <a:avLst/>
              <a:gdLst>
                <a:gd name="T0" fmla="*/ 17 w 17"/>
                <a:gd name="T1" fmla="*/ 10 h 18"/>
                <a:gd name="T2" fmla="*/ 15 w 17"/>
                <a:gd name="T3" fmla="*/ 6 h 18"/>
                <a:gd name="T4" fmla="*/ 13 w 17"/>
                <a:gd name="T5" fmla="*/ 4 h 18"/>
                <a:gd name="T6" fmla="*/ 11 w 17"/>
                <a:gd name="T7" fmla="*/ 2 h 18"/>
                <a:gd name="T8" fmla="*/ 8 w 17"/>
                <a:gd name="T9" fmla="*/ 0 h 18"/>
                <a:gd name="T10" fmla="*/ 6 w 17"/>
                <a:gd name="T11" fmla="*/ 2 h 18"/>
                <a:gd name="T12" fmla="*/ 2 w 17"/>
                <a:gd name="T13" fmla="*/ 4 h 18"/>
                <a:gd name="T14" fmla="*/ 0 w 17"/>
                <a:gd name="T15" fmla="*/ 6 h 18"/>
                <a:gd name="T16" fmla="*/ 0 w 17"/>
                <a:gd name="T17" fmla="*/ 10 h 18"/>
                <a:gd name="T18" fmla="*/ 0 w 17"/>
                <a:gd name="T19" fmla="*/ 12 h 18"/>
                <a:gd name="T20" fmla="*/ 2 w 17"/>
                <a:gd name="T21" fmla="*/ 16 h 18"/>
                <a:gd name="T22" fmla="*/ 6 w 17"/>
                <a:gd name="T23" fmla="*/ 18 h 18"/>
                <a:gd name="T24" fmla="*/ 8 w 17"/>
                <a:gd name="T25" fmla="*/ 18 h 18"/>
                <a:gd name="T26" fmla="*/ 11 w 17"/>
                <a:gd name="T27" fmla="*/ 18 h 18"/>
                <a:gd name="T28" fmla="*/ 13 w 17"/>
                <a:gd name="T29" fmla="*/ 16 h 18"/>
                <a:gd name="T30" fmla="*/ 15 w 17"/>
                <a:gd name="T31" fmla="*/ 12 h 18"/>
                <a:gd name="T32" fmla="*/ 17 w 17"/>
                <a:gd name="T33" fmla="*/ 10 h 18"/>
                <a:gd name="T34" fmla="*/ 13 w 17"/>
                <a:gd name="T35" fmla="*/ 10 h 18"/>
                <a:gd name="T36" fmla="*/ 13 w 17"/>
                <a:gd name="T37" fmla="*/ 14 h 18"/>
                <a:gd name="T38" fmla="*/ 8 w 17"/>
                <a:gd name="T39" fmla="*/ 16 h 18"/>
                <a:gd name="T40" fmla="*/ 4 w 17"/>
                <a:gd name="T41" fmla="*/ 14 h 18"/>
                <a:gd name="T42" fmla="*/ 2 w 17"/>
                <a:gd name="T43" fmla="*/ 10 h 18"/>
                <a:gd name="T44" fmla="*/ 4 w 17"/>
                <a:gd name="T45" fmla="*/ 6 h 18"/>
                <a:gd name="T46" fmla="*/ 8 w 17"/>
                <a:gd name="T47" fmla="*/ 4 h 18"/>
                <a:gd name="T48" fmla="*/ 13 w 17"/>
                <a:gd name="T49" fmla="*/ 6 h 18"/>
                <a:gd name="T50" fmla="*/ 13 w 17"/>
                <a:gd name="T51" fmla="*/ 10 h 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"/>
                <a:gd name="T79" fmla="*/ 0 h 18"/>
                <a:gd name="T80" fmla="*/ 17 w 17"/>
                <a:gd name="T81" fmla="*/ 18 h 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" h="18">
                  <a:moveTo>
                    <a:pt x="17" y="10"/>
                  </a:moveTo>
                  <a:lnTo>
                    <a:pt x="15" y="6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11" y="18"/>
                  </a:lnTo>
                  <a:lnTo>
                    <a:pt x="13" y="16"/>
                  </a:lnTo>
                  <a:lnTo>
                    <a:pt x="15" y="12"/>
                  </a:lnTo>
                  <a:lnTo>
                    <a:pt x="17" y="10"/>
                  </a:lnTo>
                  <a:close/>
                  <a:moveTo>
                    <a:pt x="13" y="10"/>
                  </a:moveTo>
                  <a:lnTo>
                    <a:pt x="13" y="14"/>
                  </a:lnTo>
                  <a:lnTo>
                    <a:pt x="8" y="16"/>
                  </a:lnTo>
                  <a:lnTo>
                    <a:pt x="4" y="14"/>
                  </a:lnTo>
                  <a:lnTo>
                    <a:pt x="2" y="10"/>
                  </a:lnTo>
                  <a:lnTo>
                    <a:pt x="4" y="6"/>
                  </a:lnTo>
                  <a:lnTo>
                    <a:pt x="8" y="4"/>
                  </a:lnTo>
                  <a:lnTo>
                    <a:pt x="13" y="6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FAD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68" name="Freeform 337">
              <a:extLst>
                <a:ext uri="{FF2B5EF4-FFF2-40B4-BE49-F238E27FC236}">
                  <a16:creationId xmlns:a16="http://schemas.microsoft.com/office/drawing/2014/main" id="{3993BDB7-5C01-F190-5D8C-D583C630B9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" y="3694"/>
              <a:ext cx="13" cy="14"/>
            </a:xfrm>
            <a:custGeom>
              <a:avLst/>
              <a:gdLst>
                <a:gd name="T0" fmla="*/ 13 w 13"/>
                <a:gd name="T1" fmla="*/ 8 h 14"/>
                <a:gd name="T2" fmla="*/ 13 w 13"/>
                <a:gd name="T3" fmla="*/ 4 h 14"/>
                <a:gd name="T4" fmla="*/ 11 w 13"/>
                <a:gd name="T5" fmla="*/ 2 h 14"/>
                <a:gd name="T6" fmla="*/ 9 w 13"/>
                <a:gd name="T7" fmla="*/ 0 h 14"/>
                <a:gd name="T8" fmla="*/ 6 w 13"/>
                <a:gd name="T9" fmla="*/ 0 h 14"/>
                <a:gd name="T10" fmla="*/ 4 w 13"/>
                <a:gd name="T11" fmla="*/ 0 h 14"/>
                <a:gd name="T12" fmla="*/ 2 w 13"/>
                <a:gd name="T13" fmla="*/ 2 h 14"/>
                <a:gd name="T14" fmla="*/ 0 w 13"/>
                <a:gd name="T15" fmla="*/ 4 h 14"/>
                <a:gd name="T16" fmla="*/ 0 w 13"/>
                <a:gd name="T17" fmla="*/ 8 h 14"/>
                <a:gd name="T18" fmla="*/ 0 w 13"/>
                <a:gd name="T19" fmla="*/ 10 h 14"/>
                <a:gd name="T20" fmla="*/ 2 w 13"/>
                <a:gd name="T21" fmla="*/ 12 h 14"/>
                <a:gd name="T22" fmla="*/ 4 w 13"/>
                <a:gd name="T23" fmla="*/ 14 h 14"/>
                <a:gd name="T24" fmla="*/ 6 w 13"/>
                <a:gd name="T25" fmla="*/ 14 h 14"/>
                <a:gd name="T26" fmla="*/ 9 w 13"/>
                <a:gd name="T27" fmla="*/ 14 h 14"/>
                <a:gd name="T28" fmla="*/ 11 w 13"/>
                <a:gd name="T29" fmla="*/ 12 h 14"/>
                <a:gd name="T30" fmla="*/ 13 w 13"/>
                <a:gd name="T31" fmla="*/ 10 h 14"/>
                <a:gd name="T32" fmla="*/ 13 w 13"/>
                <a:gd name="T33" fmla="*/ 8 h 14"/>
                <a:gd name="T34" fmla="*/ 11 w 13"/>
                <a:gd name="T35" fmla="*/ 8 h 14"/>
                <a:gd name="T36" fmla="*/ 9 w 13"/>
                <a:gd name="T37" fmla="*/ 10 h 14"/>
                <a:gd name="T38" fmla="*/ 6 w 13"/>
                <a:gd name="T39" fmla="*/ 12 h 14"/>
                <a:gd name="T40" fmla="*/ 4 w 13"/>
                <a:gd name="T41" fmla="*/ 10 h 14"/>
                <a:gd name="T42" fmla="*/ 2 w 13"/>
                <a:gd name="T43" fmla="*/ 8 h 14"/>
                <a:gd name="T44" fmla="*/ 4 w 13"/>
                <a:gd name="T45" fmla="*/ 4 h 14"/>
                <a:gd name="T46" fmla="*/ 6 w 13"/>
                <a:gd name="T47" fmla="*/ 2 h 14"/>
                <a:gd name="T48" fmla="*/ 9 w 13"/>
                <a:gd name="T49" fmla="*/ 4 h 14"/>
                <a:gd name="T50" fmla="*/ 11 w 13"/>
                <a:gd name="T51" fmla="*/ 8 h 1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3"/>
                <a:gd name="T79" fmla="*/ 0 h 14"/>
                <a:gd name="T80" fmla="*/ 13 w 13"/>
                <a:gd name="T81" fmla="*/ 14 h 1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3" h="14">
                  <a:moveTo>
                    <a:pt x="13" y="8"/>
                  </a:moveTo>
                  <a:lnTo>
                    <a:pt x="13" y="4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3" y="8"/>
                  </a:lnTo>
                  <a:close/>
                  <a:moveTo>
                    <a:pt x="11" y="8"/>
                  </a:moveTo>
                  <a:lnTo>
                    <a:pt x="9" y="10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9" y="4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BE3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69" name="Freeform 338">
              <a:extLst>
                <a:ext uri="{FF2B5EF4-FFF2-40B4-BE49-F238E27FC236}">
                  <a16:creationId xmlns:a16="http://schemas.microsoft.com/office/drawing/2014/main" id="{336867C5-30C8-AF19-40D3-42963587E2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" y="3696"/>
              <a:ext cx="11" cy="12"/>
            </a:xfrm>
            <a:custGeom>
              <a:avLst/>
              <a:gdLst>
                <a:gd name="T0" fmla="*/ 11 w 11"/>
                <a:gd name="T1" fmla="*/ 6 h 12"/>
                <a:gd name="T2" fmla="*/ 11 w 11"/>
                <a:gd name="T3" fmla="*/ 2 h 12"/>
                <a:gd name="T4" fmla="*/ 6 w 11"/>
                <a:gd name="T5" fmla="*/ 0 h 12"/>
                <a:gd name="T6" fmla="*/ 2 w 11"/>
                <a:gd name="T7" fmla="*/ 2 h 12"/>
                <a:gd name="T8" fmla="*/ 0 w 11"/>
                <a:gd name="T9" fmla="*/ 6 h 12"/>
                <a:gd name="T10" fmla="*/ 2 w 11"/>
                <a:gd name="T11" fmla="*/ 10 h 12"/>
                <a:gd name="T12" fmla="*/ 6 w 11"/>
                <a:gd name="T13" fmla="*/ 12 h 12"/>
                <a:gd name="T14" fmla="*/ 11 w 11"/>
                <a:gd name="T15" fmla="*/ 10 h 12"/>
                <a:gd name="T16" fmla="*/ 11 w 11"/>
                <a:gd name="T17" fmla="*/ 6 h 12"/>
                <a:gd name="T18" fmla="*/ 9 w 11"/>
                <a:gd name="T19" fmla="*/ 6 h 12"/>
                <a:gd name="T20" fmla="*/ 9 w 11"/>
                <a:gd name="T21" fmla="*/ 8 h 12"/>
                <a:gd name="T22" fmla="*/ 6 w 11"/>
                <a:gd name="T23" fmla="*/ 10 h 12"/>
                <a:gd name="T24" fmla="*/ 4 w 11"/>
                <a:gd name="T25" fmla="*/ 8 h 12"/>
                <a:gd name="T26" fmla="*/ 4 w 11"/>
                <a:gd name="T27" fmla="*/ 6 h 12"/>
                <a:gd name="T28" fmla="*/ 4 w 11"/>
                <a:gd name="T29" fmla="*/ 2 h 12"/>
                <a:gd name="T30" fmla="*/ 6 w 11"/>
                <a:gd name="T31" fmla="*/ 2 h 12"/>
                <a:gd name="T32" fmla="*/ 9 w 11"/>
                <a:gd name="T33" fmla="*/ 2 h 12"/>
                <a:gd name="T34" fmla="*/ 9 w 11"/>
                <a:gd name="T35" fmla="*/ 6 h 1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"/>
                <a:gd name="T55" fmla="*/ 0 h 12"/>
                <a:gd name="T56" fmla="*/ 11 w 11"/>
                <a:gd name="T57" fmla="*/ 12 h 1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" h="12">
                  <a:moveTo>
                    <a:pt x="11" y="6"/>
                  </a:moveTo>
                  <a:lnTo>
                    <a:pt x="11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11" y="10"/>
                  </a:lnTo>
                  <a:lnTo>
                    <a:pt x="11" y="6"/>
                  </a:lnTo>
                  <a:close/>
                  <a:moveTo>
                    <a:pt x="9" y="6"/>
                  </a:moveTo>
                  <a:lnTo>
                    <a:pt x="9" y="8"/>
                  </a:lnTo>
                  <a:lnTo>
                    <a:pt x="6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2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FC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70" name="Freeform 339">
              <a:extLst>
                <a:ext uri="{FF2B5EF4-FFF2-40B4-BE49-F238E27FC236}">
                  <a16:creationId xmlns:a16="http://schemas.microsoft.com/office/drawing/2014/main" id="{6A084723-6BD0-E002-68D0-8B1F8242A2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" y="3696"/>
              <a:ext cx="9" cy="10"/>
            </a:xfrm>
            <a:custGeom>
              <a:avLst/>
              <a:gdLst>
                <a:gd name="T0" fmla="*/ 9 w 9"/>
                <a:gd name="T1" fmla="*/ 6 h 10"/>
                <a:gd name="T2" fmla="*/ 7 w 9"/>
                <a:gd name="T3" fmla="*/ 2 h 10"/>
                <a:gd name="T4" fmla="*/ 4 w 9"/>
                <a:gd name="T5" fmla="*/ 0 h 10"/>
                <a:gd name="T6" fmla="*/ 2 w 9"/>
                <a:gd name="T7" fmla="*/ 2 h 10"/>
                <a:gd name="T8" fmla="*/ 0 w 9"/>
                <a:gd name="T9" fmla="*/ 6 h 10"/>
                <a:gd name="T10" fmla="*/ 2 w 9"/>
                <a:gd name="T11" fmla="*/ 8 h 10"/>
                <a:gd name="T12" fmla="*/ 4 w 9"/>
                <a:gd name="T13" fmla="*/ 10 h 10"/>
                <a:gd name="T14" fmla="*/ 7 w 9"/>
                <a:gd name="T15" fmla="*/ 8 h 10"/>
                <a:gd name="T16" fmla="*/ 9 w 9"/>
                <a:gd name="T17" fmla="*/ 6 h 10"/>
                <a:gd name="T18" fmla="*/ 7 w 9"/>
                <a:gd name="T19" fmla="*/ 6 h 10"/>
                <a:gd name="T20" fmla="*/ 6 w 9"/>
                <a:gd name="T21" fmla="*/ 8 h 10"/>
                <a:gd name="T22" fmla="*/ 4 w 9"/>
                <a:gd name="T23" fmla="*/ 8 h 10"/>
                <a:gd name="T24" fmla="*/ 4 w 9"/>
                <a:gd name="T25" fmla="*/ 8 h 10"/>
                <a:gd name="T26" fmla="*/ 2 w 9"/>
                <a:gd name="T27" fmla="*/ 6 h 10"/>
                <a:gd name="T28" fmla="*/ 4 w 9"/>
                <a:gd name="T29" fmla="*/ 4 h 10"/>
                <a:gd name="T30" fmla="*/ 4 w 9"/>
                <a:gd name="T31" fmla="*/ 4 h 10"/>
                <a:gd name="T32" fmla="*/ 6 w 9"/>
                <a:gd name="T33" fmla="*/ 4 h 10"/>
                <a:gd name="T34" fmla="*/ 7 w 9"/>
                <a:gd name="T35" fmla="*/ 6 h 1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"/>
                <a:gd name="T55" fmla="*/ 0 h 10"/>
                <a:gd name="T56" fmla="*/ 9 w 9"/>
                <a:gd name="T57" fmla="*/ 10 h 1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" h="10">
                  <a:moveTo>
                    <a:pt x="9" y="6"/>
                  </a:moveTo>
                  <a:lnTo>
                    <a:pt x="7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7" y="8"/>
                  </a:lnTo>
                  <a:lnTo>
                    <a:pt x="9" y="6"/>
                  </a:lnTo>
                  <a:close/>
                  <a:moveTo>
                    <a:pt x="7" y="6"/>
                  </a:moveTo>
                  <a:lnTo>
                    <a:pt x="6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FCEE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71" name="Freeform 340">
              <a:extLst>
                <a:ext uri="{FF2B5EF4-FFF2-40B4-BE49-F238E27FC236}">
                  <a16:creationId xmlns:a16="http://schemas.microsoft.com/office/drawing/2014/main" id="{5F0AB187-9E9C-5A9F-AF4C-A30827727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" y="3698"/>
              <a:ext cx="5" cy="8"/>
            </a:xfrm>
            <a:custGeom>
              <a:avLst/>
              <a:gdLst>
                <a:gd name="T0" fmla="*/ 5 w 5"/>
                <a:gd name="T1" fmla="*/ 4 h 8"/>
                <a:gd name="T2" fmla="*/ 5 w 5"/>
                <a:gd name="T3" fmla="*/ 0 h 8"/>
                <a:gd name="T4" fmla="*/ 2 w 5"/>
                <a:gd name="T5" fmla="*/ 0 h 8"/>
                <a:gd name="T6" fmla="*/ 0 w 5"/>
                <a:gd name="T7" fmla="*/ 0 h 8"/>
                <a:gd name="T8" fmla="*/ 0 w 5"/>
                <a:gd name="T9" fmla="*/ 4 h 8"/>
                <a:gd name="T10" fmla="*/ 0 w 5"/>
                <a:gd name="T11" fmla="*/ 6 h 8"/>
                <a:gd name="T12" fmla="*/ 2 w 5"/>
                <a:gd name="T13" fmla="*/ 8 h 8"/>
                <a:gd name="T14" fmla="*/ 5 w 5"/>
                <a:gd name="T15" fmla="*/ 6 h 8"/>
                <a:gd name="T16" fmla="*/ 5 w 5"/>
                <a:gd name="T17" fmla="*/ 4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8"/>
                <a:gd name="T29" fmla="*/ 5 w 5"/>
                <a:gd name="T30" fmla="*/ 8 h 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8">
                  <a:moveTo>
                    <a:pt x="5" y="4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5" y="6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FDF4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572" name="Freeform 341">
              <a:extLst>
                <a:ext uri="{FF2B5EF4-FFF2-40B4-BE49-F238E27FC236}">
                  <a16:creationId xmlns:a16="http://schemas.microsoft.com/office/drawing/2014/main" id="{CDD21BAB-6B91-A2CF-581A-1568AF44B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" y="3700"/>
              <a:ext cx="5" cy="4"/>
            </a:xfrm>
            <a:custGeom>
              <a:avLst/>
              <a:gdLst>
                <a:gd name="T0" fmla="*/ 5 w 5"/>
                <a:gd name="T1" fmla="*/ 2 h 4"/>
                <a:gd name="T2" fmla="*/ 4 w 5"/>
                <a:gd name="T3" fmla="*/ 0 h 4"/>
                <a:gd name="T4" fmla="*/ 2 w 5"/>
                <a:gd name="T5" fmla="*/ 0 h 4"/>
                <a:gd name="T6" fmla="*/ 2 w 5"/>
                <a:gd name="T7" fmla="*/ 0 h 4"/>
                <a:gd name="T8" fmla="*/ 0 w 5"/>
                <a:gd name="T9" fmla="*/ 2 h 4"/>
                <a:gd name="T10" fmla="*/ 2 w 5"/>
                <a:gd name="T11" fmla="*/ 4 h 4"/>
                <a:gd name="T12" fmla="*/ 2 w 5"/>
                <a:gd name="T13" fmla="*/ 4 h 4"/>
                <a:gd name="T14" fmla="*/ 4 w 5"/>
                <a:gd name="T15" fmla="*/ 4 h 4"/>
                <a:gd name="T16" fmla="*/ 5 w 5"/>
                <a:gd name="T17" fmla="*/ 2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4"/>
                <a:gd name="T29" fmla="*/ 5 w 5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4">
                  <a:moveTo>
                    <a:pt x="5" y="2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FEFA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63514" name="Freeform 342">
            <a:extLst>
              <a:ext uri="{FF2B5EF4-FFF2-40B4-BE49-F238E27FC236}">
                <a16:creationId xmlns:a16="http://schemas.microsoft.com/office/drawing/2014/main" id="{0073ACD6-FDFE-877C-7539-D081C9236A23}"/>
              </a:ext>
            </a:extLst>
          </p:cNvPr>
          <p:cNvSpPr>
            <a:spLocks/>
          </p:cNvSpPr>
          <p:nvPr/>
        </p:nvSpPr>
        <p:spPr bwMode="auto">
          <a:xfrm>
            <a:off x="2355851" y="5851526"/>
            <a:ext cx="3175" cy="3175"/>
          </a:xfrm>
          <a:custGeom>
            <a:avLst/>
            <a:gdLst>
              <a:gd name="T0" fmla="*/ 2147483646 w 2"/>
              <a:gd name="T1" fmla="*/ 2147483646 h 2"/>
              <a:gd name="T2" fmla="*/ 2147483646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147483646 h 2"/>
              <a:gd name="T10" fmla="*/ 0 w 2"/>
              <a:gd name="T11" fmla="*/ 2147483646 h 2"/>
              <a:gd name="T12" fmla="*/ 0 w 2"/>
              <a:gd name="T13" fmla="*/ 2147483646 h 2"/>
              <a:gd name="T14" fmla="*/ 2147483646 w 2"/>
              <a:gd name="T15" fmla="*/ 2147483646 h 2"/>
              <a:gd name="T16" fmla="*/ 2147483646 w 2"/>
              <a:gd name="T17" fmla="*/ 2147483646 h 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"/>
              <a:gd name="T28" fmla="*/ 0 h 2"/>
              <a:gd name="T29" fmla="*/ 2 w 2"/>
              <a:gd name="T30" fmla="*/ 2 h 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039" name="AutoShape 343">
            <a:extLst>
              <a:ext uri="{FF2B5EF4-FFF2-40B4-BE49-F238E27FC236}">
                <a16:creationId xmlns:a16="http://schemas.microsoft.com/office/drawing/2014/main" id="{65818EF4-EE7A-C935-9318-92362EABC9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77464" y="6211889"/>
            <a:ext cx="325437" cy="287337"/>
          </a:xfrm>
          <a:prstGeom prst="notchedRightArrow">
            <a:avLst>
              <a:gd name="adj1" fmla="val 50000"/>
              <a:gd name="adj2" fmla="val 2831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040" name="Line 344">
            <a:extLst>
              <a:ext uri="{FF2B5EF4-FFF2-40B4-BE49-F238E27FC236}">
                <a16:creationId xmlns:a16="http://schemas.microsoft.com/office/drawing/2014/main" id="{AFA9EA68-79AB-2628-DC92-F6C74000F70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26350" y="1057275"/>
            <a:ext cx="800100" cy="495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395674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9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30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29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  <p:bldP spid="29787" grpId="0"/>
      <p:bldP spid="29978" grpId="0"/>
      <p:bldP spid="300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095500" y="1524001"/>
            <a:ext cx="85725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altLang="it-IT" sz="2400" dirty="0">
                <a:solidFill>
                  <a:prstClr val="black"/>
                </a:solidFill>
                <a:latin typeface="Calibri"/>
              </a:rPr>
              <a:t>	</a:t>
            </a:r>
            <a:r>
              <a:rPr lang="it-IT" altLang="it-IT" sz="2400" dirty="0">
                <a:solidFill>
                  <a:srgbClr val="FF0000"/>
                </a:solidFill>
                <a:latin typeface="Calibri"/>
              </a:rPr>
              <a:t>Prof.ssa Alessandra Olianas</a:t>
            </a:r>
          </a:p>
          <a:p>
            <a:pPr>
              <a:defRPr/>
            </a:pPr>
            <a:r>
              <a:rPr lang="it-IT" altLang="it-IT" sz="2400" dirty="0">
                <a:solidFill>
                  <a:prstClr val="black"/>
                </a:solidFill>
                <a:latin typeface="Calibri"/>
              </a:rPr>
              <a:t>	</a:t>
            </a:r>
            <a:endParaRPr lang="it-IT" altLang="it-IT" sz="28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it-IT" altLang="it-IT" sz="2800" dirty="0" err="1">
                <a:solidFill>
                  <a:prstClr val="black"/>
                </a:solidFill>
                <a:latin typeface="+mj-lt"/>
              </a:rPr>
              <a:t>Dip</a:t>
            </a:r>
            <a:r>
              <a:rPr lang="it-IT" altLang="it-IT" sz="2800" dirty="0">
                <a:solidFill>
                  <a:prstClr val="black"/>
                </a:solidFill>
                <a:latin typeface="+mj-lt"/>
              </a:rPr>
              <a:t>. Scienze della Vita e dell’Ambiente </a:t>
            </a:r>
          </a:p>
          <a:p>
            <a:pPr>
              <a:defRPr/>
            </a:pPr>
            <a:r>
              <a:rPr lang="it-IT" altLang="it-IT" sz="2800" dirty="0">
                <a:solidFill>
                  <a:prstClr val="black"/>
                </a:solidFill>
                <a:latin typeface="+mj-lt"/>
              </a:rPr>
              <a:t>Sezione Biomedica (laboratorio di Biochimica)</a:t>
            </a:r>
          </a:p>
          <a:p>
            <a:pPr>
              <a:defRPr/>
            </a:pPr>
            <a:r>
              <a:rPr lang="it-IT" altLang="it-IT" sz="2800" dirty="0">
                <a:solidFill>
                  <a:prstClr val="black"/>
                </a:solidFill>
                <a:latin typeface="+mj-lt"/>
              </a:rPr>
              <a:t>Tel. 0706754507 (studio)</a:t>
            </a:r>
          </a:p>
          <a:p>
            <a:pPr>
              <a:defRPr/>
            </a:pPr>
            <a:endParaRPr lang="it-IT" altLang="it-IT" sz="2800" dirty="0">
              <a:solidFill>
                <a:prstClr val="black"/>
              </a:solidFill>
              <a:latin typeface="+mj-lt"/>
            </a:endParaRPr>
          </a:p>
          <a:p>
            <a:pPr>
              <a:defRPr/>
            </a:pPr>
            <a:endParaRPr lang="it-IT" altLang="it-IT" sz="2800" dirty="0">
              <a:solidFill>
                <a:prstClr val="black"/>
              </a:solidFill>
              <a:latin typeface="+mj-lt"/>
            </a:endParaRPr>
          </a:p>
          <a:p>
            <a:pPr>
              <a:defRPr/>
            </a:pPr>
            <a:r>
              <a:rPr lang="it-IT" altLang="it-IT" sz="2800" dirty="0">
                <a:solidFill>
                  <a:prstClr val="black"/>
                </a:solidFill>
                <a:latin typeface="+mj-lt"/>
              </a:rPr>
              <a:t>Ricevimento studenti: </a:t>
            </a:r>
            <a:r>
              <a:rPr lang="it-IT" altLang="it-IT" sz="2800" dirty="0">
                <a:solidFill>
                  <a:srgbClr val="FF0000"/>
                </a:solidFill>
                <a:latin typeface="+mj-lt"/>
              </a:rPr>
              <a:t>si riceve per appuntamento</a:t>
            </a:r>
          </a:p>
          <a:p>
            <a:pPr>
              <a:defRPr/>
            </a:pPr>
            <a:r>
              <a:rPr lang="it-IT" altLang="it-IT" sz="2800" dirty="0">
                <a:solidFill>
                  <a:srgbClr val="FF0000"/>
                </a:solidFill>
                <a:latin typeface="+mj-lt"/>
              </a:rPr>
              <a:t>			       </a:t>
            </a:r>
          </a:p>
          <a:p>
            <a:pPr>
              <a:defRPr/>
            </a:pPr>
            <a:r>
              <a:rPr lang="it-IT" altLang="it-IT" sz="2800" dirty="0">
                <a:solidFill>
                  <a:srgbClr val="FF0000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olianas@unica.it</a:t>
            </a:r>
            <a:r>
              <a:rPr lang="it-IT" altLang="it-IT" sz="2800" dirty="0">
                <a:solidFill>
                  <a:srgbClr val="FF0000"/>
                </a:solidFill>
                <a:latin typeface="+mj-lt"/>
              </a:rPr>
              <a:t> </a:t>
            </a:r>
          </a:p>
          <a:p>
            <a:pPr>
              <a:defRPr/>
            </a:pPr>
            <a:endParaRPr lang="it-IT" altLang="it-IT" sz="2800" dirty="0">
              <a:solidFill>
                <a:srgbClr val="FF0000"/>
              </a:solidFill>
              <a:latin typeface="Calibri"/>
            </a:endParaRPr>
          </a:p>
          <a:p>
            <a:pPr>
              <a:defRPr/>
            </a:pPr>
            <a:endParaRPr lang="it-IT" altLang="it-IT" sz="2800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E2887D2A-C430-479B-8BC6-E56D1C529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281" y="214313"/>
            <a:ext cx="1654419" cy="166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4364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0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0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0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4">
            <a:extLst>
              <a:ext uri="{FF2B5EF4-FFF2-40B4-BE49-F238E27FC236}">
                <a16:creationId xmlns:a16="http://schemas.microsoft.com/office/drawing/2014/main" id="{53118E96-E2A4-3359-5BD1-15B6D73B8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0289" y="461963"/>
            <a:ext cx="4211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>
                <a:solidFill>
                  <a:srgbClr val="000000"/>
                </a:solidFill>
                <a:latin typeface="Calibri" panose="020F0502020204030204" pitchFamily="34" charset="0"/>
              </a:rPr>
              <a:t>D-glucosio                      L-glucosio</a:t>
            </a:r>
          </a:p>
        </p:txBody>
      </p:sp>
      <p:pic>
        <p:nvPicPr>
          <p:cNvPr id="55299" name="Picture 5" descr="figure 7-04">
            <a:extLst>
              <a:ext uri="{FF2B5EF4-FFF2-40B4-BE49-F238E27FC236}">
                <a16:creationId xmlns:a16="http://schemas.microsoft.com/office/drawing/2014/main" id="{26EF7E2E-4157-894C-BC64-5A50D1C8F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95" r="35709" b="28766"/>
          <a:stretch>
            <a:fillRect/>
          </a:stretch>
        </p:blipFill>
        <p:spPr bwMode="auto">
          <a:xfrm>
            <a:off x="3352800" y="990600"/>
            <a:ext cx="22860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1">
            <a:extLst>
              <a:ext uri="{FF2B5EF4-FFF2-40B4-BE49-F238E27FC236}">
                <a16:creationId xmlns:a16="http://schemas.microsoft.com/office/drawing/2014/main" id="{A7C20717-DA71-595F-57B9-30F9DCD1C759}"/>
              </a:ext>
            </a:extLst>
          </p:cNvPr>
          <p:cNvGrpSpPr>
            <a:grpSpLocks/>
          </p:cNvGrpSpPr>
          <p:nvPr/>
        </p:nvGrpSpPr>
        <p:grpSpPr bwMode="auto">
          <a:xfrm>
            <a:off x="6096001" y="1001713"/>
            <a:ext cx="2428875" cy="3581400"/>
            <a:chOff x="2976" y="576"/>
            <a:chExt cx="1530" cy="2256"/>
          </a:xfrm>
        </p:grpSpPr>
        <p:pic>
          <p:nvPicPr>
            <p:cNvPr id="55304" name="Picture 6" descr="figure 7-04">
              <a:extLst>
                <a:ext uri="{FF2B5EF4-FFF2-40B4-BE49-F238E27FC236}">
                  <a16:creationId xmlns:a16="http://schemas.microsoft.com/office/drawing/2014/main" id="{B030E3DA-5BBB-C691-0026-1F39233473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495" r="35709" b="28766"/>
            <a:stretch>
              <a:fillRect/>
            </a:stretch>
          </p:blipFill>
          <p:spPr bwMode="auto">
            <a:xfrm flipH="1">
              <a:off x="2976" y="576"/>
              <a:ext cx="1440" cy="2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05" name="Picture 8" descr="figure 7-04">
              <a:extLst>
                <a:ext uri="{FF2B5EF4-FFF2-40B4-BE49-F238E27FC236}">
                  <a16:creationId xmlns:a16="http://schemas.microsoft.com/office/drawing/2014/main" id="{E051DC29-F535-CBD3-0271-1208280030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24" t="10641" r="46036" b="40891"/>
            <a:stretch>
              <a:fillRect/>
            </a:stretch>
          </p:blipFill>
          <p:spPr bwMode="auto">
            <a:xfrm>
              <a:off x="3519" y="912"/>
              <a:ext cx="432" cy="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06" name="Picture 9" descr="figure 7-04">
              <a:extLst>
                <a:ext uri="{FF2B5EF4-FFF2-40B4-BE49-F238E27FC236}">
                  <a16:creationId xmlns:a16="http://schemas.microsoft.com/office/drawing/2014/main" id="{12176028-C8EA-7D63-FDAE-A1DC68DB34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495" r="35709" b="89391"/>
            <a:stretch>
              <a:fillRect/>
            </a:stretch>
          </p:blipFill>
          <p:spPr bwMode="auto">
            <a:xfrm>
              <a:off x="3065" y="583"/>
              <a:ext cx="1440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07" name="Picture 10" descr="figure 7-04">
              <a:extLst>
                <a:ext uri="{FF2B5EF4-FFF2-40B4-BE49-F238E27FC236}">
                  <a16:creationId xmlns:a16="http://schemas.microsoft.com/office/drawing/2014/main" id="{4C5B06C2-BB5F-134C-4991-7E35B05F8F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495" t="59109" r="35709" b="28766"/>
            <a:stretch>
              <a:fillRect/>
            </a:stretch>
          </p:blipFill>
          <p:spPr bwMode="auto">
            <a:xfrm>
              <a:off x="3066" y="2448"/>
              <a:ext cx="144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0188" name="Text Box 12">
            <a:extLst>
              <a:ext uri="{FF2B5EF4-FFF2-40B4-BE49-F238E27FC236}">
                <a16:creationId xmlns:a16="http://schemas.microsoft.com/office/drawing/2014/main" id="{CAB06786-9D80-8415-E0D3-7FFBDF61C9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5033963"/>
            <a:ext cx="6985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FF0000"/>
                </a:solidFill>
                <a:latin typeface="Calibri" panose="020F0502020204030204" pitchFamily="34" charset="0"/>
              </a:rPr>
              <a:t>Devo invertire la configurazione di ogni centro chirale</a:t>
            </a:r>
          </a:p>
        </p:txBody>
      </p:sp>
      <p:pic>
        <p:nvPicPr>
          <p:cNvPr id="55302" name="Picture 13" descr="figure 7-04">
            <a:extLst>
              <a:ext uri="{FF2B5EF4-FFF2-40B4-BE49-F238E27FC236}">
                <a16:creationId xmlns:a16="http://schemas.microsoft.com/office/drawing/2014/main" id="{0E147E54-2713-027D-3432-F3B7C5253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823" r="69650" b="-32"/>
          <a:stretch>
            <a:fillRect/>
          </a:stretch>
        </p:blipFill>
        <p:spPr bwMode="auto">
          <a:xfrm>
            <a:off x="1676401" y="6248401"/>
            <a:ext cx="28178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884D2D12-C29A-E520-43BB-B757CE126F02}"/>
              </a:ext>
            </a:extLst>
          </p:cNvPr>
          <p:cNvCxnSpPr/>
          <p:nvPr/>
        </p:nvCxnSpPr>
        <p:spPr>
          <a:xfrm>
            <a:off x="5791200" y="152400"/>
            <a:ext cx="0" cy="4724400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4" descr="09_14">
            <a:extLst>
              <a:ext uri="{FF2B5EF4-FFF2-40B4-BE49-F238E27FC236}">
                <a16:creationId xmlns:a16="http://schemas.microsoft.com/office/drawing/2014/main" id="{913C1B97-FC0B-FEE4-E54D-C87F7E4CF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1" r="17531" b="58940"/>
          <a:stretch>
            <a:fillRect/>
          </a:stretch>
        </p:blipFill>
        <p:spPr bwMode="auto">
          <a:xfrm>
            <a:off x="2312895" y="143436"/>
            <a:ext cx="7336399" cy="5642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6D122D5-58B3-0142-FC90-730E387CAFD0}"/>
              </a:ext>
            </a:extLst>
          </p:cNvPr>
          <p:cNvSpPr txBox="1"/>
          <p:nvPr/>
        </p:nvSpPr>
        <p:spPr>
          <a:xfrm>
            <a:off x="2462024" y="3558988"/>
            <a:ext cx="1625882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Epimeri            </a:t>
            </a:r>
          </a:p>
        </p:txBody>
      </p:sp>
    </p:spTree>
    <p:extLst>
      <p:ext uri="{BB962C8B-B14F-4D97-AF65-F5344CB8AC3E}">
        <p14:creationId xmlns:p14="http://schemas.microsoft.com/office/powerpoint/2010/main" val="2108192403"/>
      </p:ext>
    </p:extLst>
  </p:cSld>
  <p:clrMapOvr>
    <a:masterClrMapping/>
  </p:clrMapOvr>
  <p:transition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>
            <a:extLst>
              <a:ext uri="{FF2B5EF4-FFF2-40B4-BE49-F238E27FC236}">
                <a16:creationId xmlns:a16="http://schemas.microsoft.com/office/drawing/2014/main" id="{2A073463-EC2D-ACE4-379F-874BA72D1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4" y="1252539"/>
            <a:ext cx="8535987" cy="435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Text Box 3">
            <a:extLst>
              <a:ext uri="{FF2B5EF4-FFF2-40B4-BE49-F238E27FC236}">
                <a16:creationId xmlns:a16="http://schemas.microsoft.com/office/drawing/2014/main" id="{C7A44689-ADA3-5EE9-EBCA-0DAAD149F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0669" y="4837580"/>
            <a:ext cx="9109075" cy="1006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D-mannosio        D-glucosio           D-galattosio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epimero in C-2                                        epimero in C-4</a:t>
            </a:r>
          </a:p>
        </p:txBody>
      </p:sp>
    </p:spTree>
    <p:extLst>
      <p:ext uri="{BB962C8B-B14F-4D97-AF65-F5344CB8AC3E}">
        <p14:creationId xmlns:p14="http://schemas.microsoft.com/office/powerpoint/2010/main" val="30183556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>
            <a:extLst>
              <a:ext uri="{FF2B5EF4-FFF2-40B4-BE49-F238E27FC236}">
                <a16:creationId xmlns:a16="http://schemas.microsoft.com/office/drawing/2014/main" id="{EB97D54B-07F3-0E53-C0FA-9C26E9C14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4" y="1343026"/>
            <a:ext cx="8535987" cy="417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CasellaDiTesto 1">
            <a:extLst>
              <a:ext uri="{FF2B5EF4-FFF2-40B4-BE49-F238E27FC236}">
                <a16:creationId xmlns:a16="http://schemas.microsoft.com/office/drawing/2014/main" id="{41C1256C-2078-DAE0-FC18-CB3060CAB5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650" y="404813"/>
            <a:ext cx="76152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PENTOSES AND HESOSES MAY ASSUME CYCLIC STRUCTURES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(CYCLIC POLYHYDROXY HEMIACETALS OR HEMIKETALS)</a:t>
            </a:r>
          </a:p>
        </p:txBody>
      </p:sp>
      <p:sp>
        <p:nvSpPr>
          <p:cNvPr id="67588" name="CasellaDiTesto 2">
            <a:extLst>
              <a:ext uri="{FF2B5EF4-FFF2-40B4-BE49-F238E27FC236}">
                <a16:creationId xmlns:a16="http://schemas.microsoft.com/office/drawing/2014/main" id="{ED838C27-4CA2-F49E-0FF7-53B3DA6A5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6513" y="1628776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4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2900094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40">
            <a:extLst>
              <a:ext uri="{FF2B5EF4-FFF2-40B4-BE49-F238E27FC236}">
                <a16:creationId xmlns:a16="http://schemas.microsoft.com/office/drawing/2014/main" id="{34F2CF6E-6681-7177-7B1F-A9027EEEF35C}"/>
              </a:ext>
            </a:extLst>
          </p:cNvPr>
          <p:cNvGrpSpPr>
            <a:grpSpLocks/>
          </p:cNvGrpSpPr>
          <p:nvPr/>
        </p:nvGrpSpPr>
        <p:grpSpPr bwMode="auto">
          <a:xfrm>
            <a:off x="1809751" y="1985964"/>
            <a:ext cx="1204884" cy="2344737"/>
            <a:chOff x="2651" y="321"/>
            <a:chExt cx="773" cy="1477"/>
          </a:xfrm>
        </p:grpSpPr>
        <p:sp>
          <p:nvSpPr>
            <p:cNvPr id="69785" name="Rectangle 241">
              <a:extLst>
                <a:ext uri="{FF2B5EF4-FFF2-40B4-BE49-F238E27FC236}">
                  <a16:creationId xmlns:a16="http://schemas.microsoft.com/office/drawing/2014/main" id="{B05A7B16-8226-07CD-BB22-44EC10744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5" y="709"/>
              <a:ext cx="8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86" name="Rectangle 242">
              <a:extLst>
                <a:ext uri="{FF2B5EF4-FFF2-40B4-BE49-F238E27FC236}">
                  <a16:creationId xmlns:a16="http://schemas.microsoft.com/office/drawing/2014/main" id="{CA2899E5-2D84-9036-00CC-9C247E19F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" y="709"/>
              <a:ext cx="11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87" name="Rectangle 243">
              <a:extLst>
                <a:ext uri="{FF2B5EF4-FFF2-40B4-BE49-F238E27FC236}">
                  <a16:creationId xmlns:a16="http://schemas.microsoft.com/office/drawing/2014/main" id="{789C2DFB-C950-26F5-CCEB-7EBDA45A6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709"/>
              <a:ext cx="10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88" name="Rectangle 244">
              <a:extLst>
                <a:ext uri="{FF2B5EF4-FFF2-40B4-BE49-F238E27FC236}">
                  <a16:creationId xmlns:a16="http://schemas.microsoft.com/office/drawing/2014/main" id="{F6B92574-FC8E-B480-4036-CCF6E03FA2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0" y="709"/>
              <a:ext cx="10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89" name="Rectangle 245">
              <a:extLst>
                <a:ext uri="{FF2B5EF4-FFF2-40B4-BE49-F238E27FC236}">
                  <a16:creationId xmlns:a16="http://schemas.microsoft.com/office/drawing/2014/main" id="{1C2665B0-7C8D-53C5-AF71-F3A7FA270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5" y="482"/>
              <a:ext cx="8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90" name="Rectangle 246">
              <a:extLst>
                <a:ext uri="{FF2B5EF4-FFF2-40B4-BE49-F238E27FC236}">
                  <a16:creationId xmlns:a16="http://schemas.microsoft.com/office/drawing/2014/main" id="{C180625E-8CE7-9425-800F-F8C2E692E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5" y="935"/>
              <a:ext cx="8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91" name="Rectangle 247">
              <a:extLst>
                <a:ext uri="{FF2B5EF4-FFF2-40B4-BE49-F238E27FC236}">
                  <a16:creationId xmlns:a16="http://schemas.microsoft.com/office/drawing/2014/main" id="{95F80F7A-F21F-3A97-C78C-F507E4075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5" y="1164"/>
              <a:ext cx="8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92" name="Rectangle 248">
              <a:extLst>
                <a:ext uri="{FF2B5EF4-FFF2-40B4-BE49-F238E27FC236}">
                  <a16:creationId xmlns:a16="http://schemas.microsoft.com/office/drawing/2014/main" id="{301578B7-28AF-06F4-1493-2E44E35DF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" y="1164"/>
              <a:ext cx="11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93" name="Rectangle 249">
              <a:extLst>
                <a:ext uri="{FF2B5EF4-FFF2-40B4-BE49-F238E27FC236}">
                  <a16:creationId xmlns:a16="http://schemas.microsoft.com/office/drawing/2014/main" id="{DD3D70F5-9BA4-2C50-A6CD-0B2A16B84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1164"/>
              <a:ext cx="10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94" name="Rectangle 250">
              <a:extLst>
                <a:ext uri="{FF2B5EF4-FFF2-40B4-BE49-F238E27FC236}">
                  <a16:creationId xmlns:a16="http://schemas.microsoft.com/office/drawing/2014/main" id="{CD81E8C2-74BE-2179-C1D0-C74A8758E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0" y="1164"/>
              <a:ext cx="10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95" name="Rectangle 251">
              <a:extLst>
                <a:ext uri="{FF2B5EF4-FFF2-40B4-BE49-F238E27FC236}">
                  <a16:creationId xmlns:a16="http://schemas.microsoft.com/office/drawing/2014/main" id="{5D7A4D25-F45A-789A-E743-EBD357C89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4" y="935"/>
              <a:ext cx="10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96" name="Rectangle 252">
              <a:extLst>
                <a:ext uri="{FF2B5EF4-FFF2-40B4-BE49-F238E27FC236}">
                  <a16:creationId xmlns:a16="http://schemas.microsoft.com/office/drawing/2014/main" id="{48C301ED-8255-2C9E-F0A1-7E2A35DD6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5" y="1390"/>
              <a:ext cx="8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97" name="Rectangle 253">
              <a:extLst>
                <a:ext uri="{FF2B5EF4-FFF2-40B4-BE49-F238E27FC236}">
                  <a16:creationId xmlns:a16="http://schemas.microsoft.com/office/drawing/2014/main" id="{1B5ED3F2-3378-E1B5-FE5F-F6CF94F04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5" y="1617"/>
              <a:ext cx="8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98" name="Rectangle 254">
              <a:extLst>
                <a:ext uri="{FF2B5EF4-FFF2-40B4-BE49-F238E27FC236}">
                  <a16:creationId xmlns:a16="http://schemas.microsoft.com/office/drawing/2014/main" id="{FAD412B1-C687-F48B-244C-F075E47CE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9" y="1617"/>
              <a:ext cx="10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99" name="Rectangle 255">
              <a:extLst>
                <a:ext uri="{FF2B5EF4-FFF2-40B4-BE49-F238E27FC236}">
                  <a16:creationId xmlns:a16="http://schemas.microsoft.com/office/drawing/2014/main" id="{41901E27-4A0E-5F02-4EF5-4DE4FAAE8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673"/>
              <a:ext cx="6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3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00" name="Rectangle 256">
              <a:extLst>
                <a:ext uri="{FF2B5EF4-FFF2-40B4-BE49-F238E27FC236}">
                  <a16:creationId xmlns:a16="http://schemas.microsoft.com/office/drawing/2014/main" id="{8C091E8D-AC18-D1ED-9A3C-354A75448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5" y="1617"/>
              <a:ext cx="11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01" name="Rectangle 257">
              <a:extLst>
                <a:ext uri="{FF2B5EF4-FFF2-40B4-BE49-F238E27FC236}">
                  <a16:creationId xmlns:a16="http://schemas.microsoft.com/office/drawing/2014/main" id="{C3F3BC9D-FE45-E645-2D00-1974EDC66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7" y="1617"/>
              <a:ext cx="10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02" name="Rectangle 258">
              <a:extLst>
                <a:ext uri="{FF2B5EF4-FFF2-40B4-BE49-F238E27FC236}">
                  <a16:creationId xmlns:a16="http://schemas.microsoft.com/office/drawing/2014/main" id="{AE8853E2-5B97-59EF-51DF-3AC1E703E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" y="1390"/>
              <a:ext cx="11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03" name="Rectangle 259">
              <a:extLst>
                <a:ext uri="{FF2B5EF4-FFF2-40B4-BE49-F238E27FC236}">
                  <a16:creationId xmlns:a16="http://schemas.microsoft.com/office/drawing/2014/main" id="{B5FED5AB-9028-A3D5-2984-5BFB98322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1390"/>
              <a:ext cx="10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04" name="Rectangle 260">
              <a:extLst>
                <a:ext uri="{FF2B5EF4-FFF2-40B4-BE49-F238E27FC236}">
                  <a16:creationId xmlns:a16="http://schemas.microsoft.com/office/drawing/2014/main" id="{CE3A0275-9A47-F650-8023-217332C55E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9" y="1390"/>
              <a:ext cx="10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05" name="Rectangle 261">
              <a:extLst>
                <a:ext uri="{FF2B5EF4-FFF2-40B4-BE49-F238E27FC236}">
                  <a16:creationId xmlns:a16="http://schemas.microsoft.com/office/drawing/2014/main" id="{10ED002C-55B1-025E-A690-5B9241C6F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1" y="935"/>
              <a:ext cx="10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06" name="Rectangle 262">
              <a:extLst>
                <a:ext uri="{FF2B5EF4-FFF2-40B4-BE49-F238E27FC236}">
                  <a16:creationId xmlns:a16="http://schemas.microsoft.com/office/drawing/2014/main" id="{ABCF9742-DD94-697C-6C76-B820B6E76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5" y="935"/>
              <a:ext cx="11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07" name="Rectangle 263">
              <a:extLst>
                <a:ext uri="{FF2B5EF4-FFF2-40B4-BE49-F238E27FC236}">
                  <a16:creationId xmlns:a16="http://schemas.microsoft.com/office/drawing/2014/main" id="{97DAC0A5-DA69-DE19-AC21-4517B2561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5" y="321"/>
              <a:ext cx="10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08" name="Rectangle 264">
              <a:extLst>
                <a:ext uri="{FF2B5EF4-FFF2-40B4-BE49-F238E27FC236}">
                  <a16:creationId xmlns:a16="http://schemas.microsoft.com/office/drawing/2014/main" id="{EF57ECD5-0D69-D86F-2848-9D33D2322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" y="321"/>
              <a:ext cx="11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09" name="Rectangle 265">
              <a:extLst>
                <a:ext uri="{FF2B5EF4-FFF2-40B4-BE49-F238E27FC236}">
                  <a16:creationId xmlns:a16="http://schemas.microsoft.com/office/drawing/2014/main" id="{F2D19482-DF40-B158-0A69-9BB4C2A3F0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9" y="782"/>
              <a:ext cx="111" cy="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10" name="Rectangle 266">
              <a:extLst>
                <a:ext uri="{FF2B5EF4-FFF2-40B4-BE49-F238E27FC236}">
                  <a16:creationId xmlns:a16="http://schemas.microsoft.com/office/drawing/2014/main" id="{816F116E-895E-F451-67AD-157F8C657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0" y="782"/>
              <a:ext cx="108" cy="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11" name="Rectangle 267">
              <a:extLst>
                <a:ext uri="{FF2B5EF4-FFF2-40B4-BE49-F238E27FC236}">
                  <a16:creationId xmlns:a16="http://schemas.microsoft.com/office/drawing/2014/main" id="{4259C2D2-999C-C821-03C3-EEB07E8D8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9" y="623"/>
              <a:ext cx="8" cy="9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12" name="Rectangle 268">
              <a:extLst>
                <a:ext uri="{FF2B5EF4-FFF2-40B4-BE49-F238E27FC236}">
                  <a16:creationId xmlns:a16="http://schemas.microsoft.com/office/drawing/2014/main" id="{A86BA3DE-7216-6C1B-F928-EC63B9542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9" y="849"/>
              <a:ext cx="8" cy="10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13" name="Rectangle 269">
              <a:extLst>
                <a:ext uri="{FF2B5EF4-FFF2-40B4-BE49-F238E27FC236}">
                  <a16:creationId xmlns:a16="http://schemas.microsoft.com/office/drawing/2014/main" id="{ECB74BDD-925E-7D26-3208-E07F0A93B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9" y="1076"/>
              <a:ext cx="8" cy="9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14" name="Rectangle 270">
              <a:extLst>
                <a:ext uri="{FF2B5EF4-FFF2-40B4-BE49-F238E27FC236}">
                  <a16:creationId xmlns:a16="http://schemas.microsoft.com/office/drawing/2014/main" id="{9378CD89-B3F9-631D-5E14-EE09E5485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9" y="1235"/>
              <a:ext cx="111" cy="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15" name="Rectangle 271">
              <a:extLst>
                <a:ext uri="{FF2B5EF4-FFF2-40B4-BE49-F238E27FC236}">
                  <a16:creationId xmlns:a16="http://schemas.microsoft.com/office/drawing/2014/main" id="{7ACD0A7B-FDC2-3D81-4C3B-C6676AC00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0" y="1235"/>
              <a:ext cx="108" cy="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16" name="Rectangle 272">
              <a:extLst>
                <a:ext uri="{FF2B5EF4-FFF2-40B4-BE49-F238E27FC236}">
                  <a16:creationId xmlns:a16="http://schemas.microsoft.com/office/drawing/2014/main" id="{59BC00B7-85F5-2475-8A13-29C156518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9" y="1008"/>
              <a:ext cx="107" cy="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17" name="Rectangle 273">
              <a:extLst>
                <a:ext uri="{FF2B5EF4-FFF2-40B4-BE49-F238E27FC236}">
                  <a16:creationId xmlns:a16="http://schemas.microsoft.com/office/drawing/2014/main" id="{58D400A0-68E7-F8F0-2CB8-71A5A4E99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9" y="1302"/>
              <a:ext cx="8" cy="10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18" name="Rectangle 274">
              <a:extLst>
                <a:ext uri="{FF2B5EF4-FFF2-40B4-BE49-F238E27FC236}">
                  <a16:creationId xmlns:a16="http://schemas.microsoft.com/office/drawing/2014/main" id="{3B2C8FF1-D833-4D32-550A-D69D37B86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9" y="1531"/>
              <a:ext cx="8" cy="97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19" name="Rectangle 275">
              <a:extLst>
                <a:ext uri="{FF2B5EF4-FFF2-40B4-BE49-F238E27FC236}">
                  <a16:creationId xmlns:a16="http://schemas.microsoft.com/office/drawing/2014/main" id="{D449D37A-365A-1CE9-7DD9-C878C1544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9" y="1461"/>
              <a:ext cx="111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20" name="Rectangle 276">
              <a:extLst>
                <a:ext uri="{FF2B5EF4-FFF2-40B4-BE49-F238E27FC236}">
                  <a16:creationId xmlns:a16="http://schemas.microsoft.com/office/drawing/2014/main" id="{682016D2-0E9F-63F7-1831-5EC7CFB4D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0" y="1461"/>
              <a:ext cx="108" cy="10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21" name="Rectangle 277">
              <a:extLst>
                <a:ext uri="{FF2B5EF4-FFF2-40B4-BE49-F238E27FC236}">
                  <a16:creationId xmlns:a16="http://schemas.microsoft.com/office/drawing/2014/main" id="{06A5A02F-18BD-61E1-A502-BF1BC8800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6" y="1008"/>
              <a:ext cx="112" cy="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22" name="Freeform 278">
              <a:extLst>
                <a:ext uri="{FF2B5EF4-FFF2-40B4-BE49-F238E27FC236}">
                  <a16:creationId xmlns:a16="http://schemas.microsoft.com/office/drawing/2014/main" id="{4CF80CFE-0F7B-E97A-F82A-0E0D310D5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5" y="461"/>
              <a:ext cx="43" cy="43"/>
            </a:xfrm>
            <a:custGeom>
              <a:avLst/>
              <a:gdLst>
                <a:gd name="T0" fmla="*/ 43 w 43"/>
                <a:gd name="T1" fmla="*/ 43 h 43"/>
                <a:gd name="T2" fmla="*/ 0 w 43"/>
                <a:gd name="T3" fmla="*/ 0 h 43"/>
                <a:gd name="T4" fmla="*/ 43 w 43"/>
                <a:gd name="T5" fmla="*/ 43 h 43"/>
                <a:gd name="T6" fmla="*/ 0 60000 65536"/>
                <a:gd name="T7" fmla="*/ 0 60000 65536"/>
                <a:gd name="T8" fmla="*/ 0 60000 65536"/>
                <a:gd name="T9" fmla="*/ 0 w 43"/>
                <a:gd name="T10" fmla="*/ 0 h 43"/>
                <a:gd name="T11" fmla="*/ 43 w 43"/>
                <a:gd name="T12" fmla="*/ 43 h 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" h="43">
                  <a:moveTo>
                    <a:pt x="43" y="43"/>
                  </a:moveTo>
                  <a:lnTo>
                    <a:pt x="0" y="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23" name="Freeform 279">
              <a:extLst>
                <a:ext uri="{FF2B5EF4-FFF2-40B4-BE49-F238E27FC236}">
                  <a16:creationId xmlns:a16="http://schemas.microsoft.com/office/drawing/2014/main" id="{8E9077F3-2B44-85B9-F66E-68ACBB173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4" y="458"/>
              <a:ext cx="47" cy="48"/>
            </a:xfrm>
            <a:custGeom>
              <a:avLst/>
              <a:gdLst>
                <a:gd name="T0" fmla="*/ 40 w 47"/>
                <a:gd name="T1" fmla="*/ 48 h 48"/>
                <a:gd name="T2" fmla="*/ 0 w 47"/>
                <a:gd name="T3" fmla="*/ 7 h 48"/>
                <a:gd name="T4" fmla="*/ 5 w 47"/>
                <a:gd name="T5" fmla="*/ 0 h 48"/>
                <a:gd name="T6" fmla="*/ 47 w 47"/>
                <a:gd name="T7" fmla="*/ 42 h 48"/>
                <a:gd name="T8" fmla="*/ 40 w 47"/>
                <a:gd name="T9" fmla="*/ 48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8"/>
                <a:gd name="T17" fmla="*/ 47 w 47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8">
                  <a:moveTo>
                    <a:pt x="40" y="48"/>
                  </a:moveTo>
                  <a:lnTo>
                    <a:pt x="0" y="7"/>
                  </a:lnTo>
                  <a:lnTo>
                    <a:pt x="5" y="0"/>
                  </a:lnTo>
                  <a:lnTo>
                    <a:pt x="47" y="42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24" name="Freeform 280">
              <a:extLst>
                <a:ext uri="{FF2B5EF4-FFF2-40B4-BE49-F238E27FC236}">
                  <a16:creationId xmlns:a16="http://schemas.microsoft.com/office/drawing/2014/main" id="{2CA608EB-9B62-B684-D884-DB287B706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" y="469"/>
              <a:ext cx="47" cy="46"/>
            </a:xfrm>
            <a:custGeom>
              <a:avLst/>
              <a:gdLst>
                <a:gd name="T0" fmla="*/ 0 w 47"/>
                <a:gd name="T1" fmla="*/ 46 h 46"/>
                <a:gd name="T2" fmla="*/ 47 w 47"/>
                <a:gd name="T3" fmla="*/ 0 h 46"/>
                <a:gd name="T4" fmla="*/ 0 w 47"/>
                <a:gd name="T5" fmla="*/ 46 h 46"/>
                <a:gd name="T6" fmla="*/ 0 60000 65536"/>
                <a:gd name="T7" fmla="*/ 0 60000 65536"/>
                <a:gd name="T8" fmla="*/ 0 60000 65536"/>
                <a:gd name="T9" fmla="*/ 0 w 47"/>
                <a:gd name="T10" fmla="*/ 0 h 46"/>
                <a:gd name="T11" fmla="*/ 47 w 47"/>
                <a:gd name="T12" fmla="*/ 46 h 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7" h="46">
                  <a:moveTo>
                    <a:pt x="0" y="46"/>
                  </a:moveTo>
                  <a:lnTo>
                    <a:pt x="47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25" name="Freeform 281">
              <a:extLst>
                <a:ext uri="{FF2B5EF4-FFF2-40B4-BE49-F238E27FC236}">
                  <a16:creationId xmlns:a16="http://schemas.microsoft.com/office/drawing/2014/main" id="{2A10106E-4667-395F-2E70-758F81419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7" y="467"/>
              <a:ext cx="51" cy="52"/>
            </a:xfrm>
            <a:custGeom>
              <a:avLst/>
              <a:gdLst>
                <a:gd name="T0" fmla="*/ 0 w 51"/>
                <a:gd name="T1" fmla="*/ 44 h 52"/>
                <a:gd name="T2" fmla="*/ 46 w 51"/>
                <a:gd name="T3" fmla="*/ 0 h 52"/>
                <a:gd name="T4" fmla="*/ 51 w 51"/>
                <a:gd name="T5" fmla="*/ 6 h 52"/>
                <a:gd name="T6" fmla="*/ 5 w 51"/>
                <a:gd name="T7" fmla="*/ 52 h 52"/>
                <a:gd name="T8" fmla="*/ 0 w 51"/>
                <a:gd name="T9" fmla="*/ 44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52"/>
                <a:gd name="T17" fmla="*/ 51 w 51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52">
                  <a:moveTo>
                    <a:pt x="0" y="44"/>
                  </a:moveTo>
                  <a:lnTo>
                    <a:pt x="46" y="0"/>
                  </a:lnTo>
                  <a:lnTo>
                    <a:pt x="51" y="6"/>
                  </a:lnTo>
                  <a:lnTo>
                    <a:pt x="5" y="5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26" name="Freeform 282">
              <a:extLst>
                <a:ext uri="{FF2B5EF4-FFF2-40B4-BE49-F238E27FC236}">
                  <a16:creationId xmlns:a16="http://schemas.microsoft.com/office/drawing/2014/main" id="{A48DDC26-8F01-4082-B68F-47AACE39D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6" y="446"/>
              <a:ext cx="46" cy="46"/>
            </a:xfrm>
            <a:custGeom>
              <a:avLst/>
              <a:gdLst>
                <a:gd name="T0" fmla="*/ 0 w 46"/>
                <a:gd name="T1" fmla="*/ 46 h 46"/>
                <a:gd name="T2" fmla="*/ 46 w 46"/>
                <a:gd name="T3" fmla="*/ 0 h 46"/>
                <a:gd name="T4" fmla="*/ 0 w 46"/>
                <a:gd name="T5" fmla="*/ 46 h 46"/>
                <a:gd name="T6" fmla="*/ 0 60000 65536"/>
                <a:gd name="T7" fmla="*/ 0 60000 65536"/>
                <a:gd name="T8" fmla="*/ 0 60000 65536"/>
                <a:gd name="T9" fmla="*/ 0 w 46"/>
                <a:gd name="T10" fmla="*/ 0 h 46"/>
                <a:gd name="T11" fmla="*/ 46 w 46"/>
                <a:gd name="T12" fmla="*/ 46 h 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46">
                  <a:moveTo>
                    <a:pt x="0" y="46"/>
                  </a:moveTo>
                  <a:lnTo>
                    <a:pt x="46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27" name="Freeform 283">
              <a:extLst>
                <a:ext uri="{FF2B5EF4-FFF2-40B4-BE49-F238E27FC236}">
                  <a16:creationId xmlns:a16="http://schemas.microsoft.com/office/drawing/2014/main" id="{356FCCAC-6FFB-F24C-0A8C-C50BFDFFF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4" y="442"/>
              <a:ext cx="51" cy="52"/>
            </a:xfrm>
            <a:custGeom>
              <a:avLst/>
              <a:gdLst>
                <a:gd name="T0" fmla="*/ 0 w 51"/>
                <a:gd name="T1" fmla="*/ 46 h 52"/>
                <a:gd name="T2" fmla="*/ 46 w 51"/>
                <a:gd name="T3" fmla="*/ 0 h 52"/>
                <a:gd name="T4" fmla="*/ 51 w 51"/>
                <a:gd name="T5" fmla="*/ 8 h 52"/>
                <a:gd name="T6" fmla="*/ 5 w 51"/>
                <a:gd name="T7" fmla="*/ 52 h 52"/>
                <a:gd name="T8" fmla="*/ 0 w 51"/>
                <a:gd name="T9" fmla="*/ 46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52"/>
                <a:gd name="T17" fmla="*/ 51 w 51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52">
                  <a:moveTo>
                    <a:pt x="0" y="46"/>
                  </a:moveTo>
                  <a:lnTo>
                    <a:pt x="46" y="0"/>
                  </a:lnTo>
                  <a:lnTo>
                    <a:pt x="51" y="8"/>
                  </a:lnTo>
                  <a:lnTo>
                    <a:pt x="5" y="52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28" name="Rectangle 284">
              <a:extLst>
                <a:ext uri="{FF2B5EF4-FFF2-40B4-BE49-F238E27FC236}">
                  <a16:creationId xmlns:a16="http://schemas.microsoft.com/office/drawing/2014/main" id="{212D613F-9E8F-A858-B336-D194AA738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5" y="709"/>
              <a:ext cx="84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29" name="Rectangle 285">
              <a:extLst>
                <a:ext uri="{FF2B5EF4-FFF2-40B4-BE49-F238E27FC236}">
                  <a16:creationId xmlns:a16="http://schemas.microsoft.com/office/drawing/2014/main" id="{95CE5884-2ED9-280A-C5BA-26C330AC0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" y="709"/>
              <a:ext cx="11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30" name="Rectangle 286">
              <a:extLst>
                <a:ext uri="{FF2B5EF4-FFF2-40B4-BE49-F238E27FC236}">
                  <a16:creationId xmlns:a16="http://schemas.microsoft.com/office/drawing/2014/main" id="{65B402B9-2485-3433-37A8-9D808A443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709"/>
              <a:ext cx="10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31" name="Rectangle 287">
              <a:extLst>
                <a:ext uri="{FF2B5EF4-FFF2-40B4-BE49-F238E27FC236}">
                  <a16:creationId xmlns:a16="http://schemas.microsoft.com/office/drawing/2014/main" id="{7BD2C2D8-651A-DE14-E79B-B681BFCEF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9" y="709"/>
              <a:ext cx="107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7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832" name="Rectangle 288">
              <a:extLst>
                <a:ext uri="{FF2B5EF4-FFF2-40B4-BE49-F238E27FC236}">
                  <a16:creationId xmlns:a16="http://schemas.microsoft.com/office/drawing/2014/main" id="{3C4D5A67-5823-F7A0-095A-D314E5AAF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9" y="782"/>
              <a:ext cx="111" cy="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833" name="Rectangle 289">
              <a:extLst>
                <a:ext uri="{FF2B5EF4-FFF2-40B4-BE49-F238E27FC236}">
                  <a16:creationId xmlns:a16="http://schemas.microsoft.com/office/drawing/2014/main" id="{B0DBE362-507D-359D-2488-CEAAAB8F7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0" y="782"/>
              <a:ext cx="108" cy="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69635" name="Freeform 10">
            <a:extLst>
              <a:ext uri="{FF2B5EF4-FFF2-40B4-BE49-F238E27FC236}">
                <a16:creationId xmlns:a16="http://schemas.microsoft.com/office/drawing/2014/main" id="{1537521F-988C-4EBE-A679-CBD62EC84FD9}"/>
              </a:ext>
            </a:extLst>
          </p:cNvPr>
          <p:cNvSpPr>
            <a:spLocks/>
          </p:cNvSpPr>
          <p:nvPr/>
        </p:nvSpPr>
        <p:spPr bwMode="auto">
          <a:xfrm>
            <a:off x="5357814" y="3140075"/>
            <a:ext cx="530225" cy="1588"/>
          </a:xfrm>
          <a:custGeom>
            <a:avLst/>
            <a:gdLst>
              <a:gd name="T0" fmla="*/ 0 w 361"/>
              <a:gd name="T1" fmla="*/ 0 h 1588"/>
              <a:gd name="T2" fmla="*/ 2147483646 w 361"/>
              <a:gd name="T3" fmla="*/ 0 h 1588"/>
              <a:gd name="T4" fmla="*/ 0 w 361"/>
              <a:gd name="T5" fmla="*/ 0 h 1588"/>
              <a:gd name="T6" fmla="*/ 0 60000 65536"/>
              <a:gd name="T7" fmla="*/ 0 60000 65536"/>
              <a:gd name="T8" fmla="*/ 0 60000 65536"/>
              <a:gd name="T9" fmla="*/ 0 w 361"/>
              <a:gd name="T10" fmla="*/ 0 h 1588"/>
              <a:gd name="T11" fmla="*/ 361 w 361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1" h="1588">
                <a:moveTo>
                  <a:pt x="0" y="0"/>
                </a:moveTo>
                <a:lnTo>
                  <a:pt x="36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9636" name="Freeform 11">
            <a:extLst>
              <a:ext uri="{FF2B5EF4-FFF2-40B4-BE49-F238E27FC236}">
                <a16:creationId xmlns:a16="http://schemas.microsoft.com/office/drawing/2014/main" id="{4F3562CB-FAB1-48BA-6E25-D2AC3440814B}"/>
              </a:ext>
            </a:extLst>
          </p:cNvPr>
          <p:cNvSpPr>
            <a:spLocks/>
          </p:cNvSpPr>
          <p:nvPr/>
        </p:nvSpPr>
        <p:spPr bwMode="auto">
          <a:xfrm>
            <a:off x="5357814" y="4130675"/>
            <a:ext cx="530225" cy="1588"/>
          </a:xfrm>
          <a:custGeom>
            <a:avLst/>
            <a:gdLst>
              <a:gd name="T0" fmla="*/ 0 w 361"/>
              <a:gd name="T1" fmla="*/ 0 h 1588"/>
              <a:gd name="T2" fmla="*/ 2147483646 w 361"/>
              <a:gd name="T3" fmla="*/ 0 h 1588"/>
              <a:gd name="T4" fmla="*/ 0 w 361"/>
              <a:gd name="T5" fmla="*/ 0 h 1588"/>
              <a:gd name="T6" fmla="*/ 0 60000 65536"/>
              <a:gd name="T7" fmla="*/ 0 60000 65536"/>
              <a:gd name="T8" fmla="*/ 0 60000 65536"/>
              <a:gd name="T9" fmla="*/ 0 w 361"/>
              <a:gd name="T10" fmla="*/ 0 h 1588"/>
              <a:gd name="T11" fmla="*/ 361 w 361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1" h="1588">
                <a:moveTo>
                  <a:pt x="0" y="0"/>
                </a:moveTo>
                <a:lnTo>
                  <a:pt x="36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9637" name="Freeform 12">
            <a:extLst>
              <a:ext uri="{FF2B5EF4-FFF2-40B4-BE49-F238E27FC236}">
                <a16:creationId xmlns:a16="http://schemas.microsoft.com/office/drawing/2014/main" id="{67ED99D7-19C2-F407-6404-04865F4E2551}"/>
              </a:ext>
            </a:extLst>
          </p:cNvPr>
          <p:cNvSpPr>
            <a:spLocks/>
          </p:cNvSpPr>
          <p:nvPr/>
        </p:nvSpPr>
        <p:spPr bwMode="auto">
          <a:xfrm>
            <a:off x="5895975" y="3216275"/>
            <a:ext cx="127000" cy="1588"/>
          </a:xfrm>
          <a:custGeom>
            <a:avLst/>
            <a:gdLst>
              <a:gd name="T0" fmla="*/ 0 w 86"/>
              <a:gd name="T1" fmla="*/ 0 h 1588"/>
              <a:gd name="T2" fmla="*/ 2147483646 w 86"/>
              <a:gd name="T3" fmla="*/ 0 h 1588"/>
              <a:gd name="T4" fmla="*/ 0 w 86"/>
              <a:gd name="T5" fmla="*/ 0 h 1588"/>
              <a:gd name="T6" fmla="*/ 0 60000 65536"/>
              <a:gd name="T7" fmla="*/ 0 60000 65536"/>
              <a:gd name="T8" fmla="*/ 0 60000 65536"/>
              <a:gd name="T9" fmla="*/ 0 w 86"/>
              <a:gd name="T10" fmla="*/ 0 h 1588"/>
              <a:gd name="T11" fmla="*/ 86 w 86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6" h="1588">
                <a:moveTo>
                  <a:pt x="0" y="0"/>
                </a:moveTo>
                <a:lnTo>
                  <a:pt x="8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3" name="Group 192">
            <a:extLst>
              <a:ext uri="{FF2B5EF4-FFF2-40B4-BE49-F238E27FC236}">
                <a16:creationId xmlns:a16="http://schemas.microsoft.com/office/drawing/2014/main" id="{285A11F4-8867-E76C-2F99-243AE99DFCCE}"/>
              </a:ext>
            </a:extLst>
          </p:cNvPr>
          <p:cNvGrpSpPr>
            <a:grpSpLocks/>
          </p:cNvGrpSpPr>
          <p:nvPr/>
        </p:nvGrpSpPr>
        <p:grpSpPr bwMode="auto">
          <a:xfrm>
            <a:off x="4946650" y="2460626"/>
            <a:ext cx="1650878" cy="1793875"/>
            <a:chOff x="2440" y="255"/>
            <a:chExt cx="1127" cy="1130"/>
          </a:xfrm>
        </p:grpSpPr>
        <p:sp>
          <p:nvSpPr>
            <p:cNvPr id="69741" name="Rectangle 193">
              <a:extLst>
                <a:ext uri="{FF2B5EF4-FFF2-40B4-BE49-F238E27FC236}">
                  <a16:creationId xmlns:a16="http://schemas.microsoft.com/office/drawing/2014/main" id="{76D47559-D360-1E78-D2AF-F374EA304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" y="501"/>
              <a:ext cx="361" cy="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42" name="Freeform 194">
              <a:extLst>
                <a:ext uri="{FF2B5EF4-FFF2-40B4-BE49-F238E27FC236}">
                  <a16:creationId xmlns:a16="http://schemas.microsoft.com/office/drawing/2014/main" id="{342BE398-04BB-0ACA-DE1A-AA784872A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9" y="503"/>
              <a:ext cx="180" cy="313"/>
            </a:xfrm>
            <a:custGeom>
              <a:avLst/>
              <a:gdLst>
                <a:gd name="T0" fmla="*/ 180 w 180"/>
                <a:gd name="T1" fmla="*/ 0 h 313"/>
                <a:gd name="T2" fmla="*/ 0 w 180"/>
                <a:gd name="T3" fmla="*/ 313 h 313"/>
                <a:gd name="T4" fmla="*/ 180 w 180"/>
                <a:gd name="T5" fmla="*/ 0 h 313"/>
                <a:gd name="T6" fmla="*/ 0 60000 65536"/>
                <a:gd name="T7" fmla="*/ 0 60000 65536"/>
                <a:gd name="T8" fmla="*/ 0 60000 65536"/>
                <a:gd name="T9" fmla="*/ 0 w 180"/>
                <a:gd name="T10" fmla="*/ 0 h 313"/>
                <a:gd name="T11" fmla="*/ 180 w 180"/>
                <a:gd name="T12" fmla="*/ 313 h 3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" h="313">
                  <a:moveTo>
                    <a:pt x="180" y="0"/>
                  </a:moveTo>
                  <a:lnTo>
                    <a:pt x="0" y="313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43" name="Freeform 195">
              <a:extLst>
                <a:ext uri="{FF2B5EF4-FFF2-40B4-BE49-F238E27FC236}">
                  <a16:creationId xmlns:a16="http://schemas.microsoft.com/office/drawing/2014/main" id="{3A0DB73D-219C-B331-8B4E-EAB2549D9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5" y="501"/>
              <a:ext cx="188" cy="317"/>
            </a:xfrm>
            <a:custGeom>
              <a:avLst/>
              <a:gdLst>
                <a:gd name="T0" fmla="*/ 188 w 188"/>
                <a:gd name="T1" fmla="*/ 4 h 317"/>
                <a:gd name="T2" fmla="*/ 5 w 188"/>
                <a:gd name="T3" fmla="*/ 317 h 317"/>
                <a:gd name="T4" fmla="*/ 0 w 188"/>
                <a:gd name="T5" fmla="*/ 313 h 317"/>
                <a:gd name="T6" fmla="*/ 180 w 188"/>
                <a:gd name="T7" fmla="*/ 0 h 317"/>
                <a:gd name="T8" fmla="*/ 188 w 188"/>
                <a:gd name="T9" fmla="*/ 4 h 3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8"/>
                <a:gd name="T16" fmla="*/ 0 h 317"/>
                <a:gd name="T17" fmla="*/ 188 w 188"/>
                <a:gd name="T18" fmla="*/ 317 h 3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8" h="317">
                  <a:moveTo>
                    <a:pt x="188" y="4"/>
                  </a:moveTo>
                  <a:lnTo>
                    <a:pt x="5" y="317"/>
                  </a:lnTo>
                  <a:lnTo>
                    <a:pt x="0" y="313"/>
                  </a:lnTo>
                  <a:lnTo>
                    <a:pt x="180" y="0"/>
                  </a:lnTo>
                  <a:lnTo>
                    <a:pt x="188" y="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44" name="Rectangle 196">
              <a:extLst>
                <a:ext uri="{FF2B5EF4-FFF2-40B4-BE49-F238E27FC236}">
                  <a16:creationId xmlns:a16="http://schemas.microsoft.com/office/drawing/2014/main" id="{F36839FB-68C8-0F24-E6FF-55CB7B0457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" y="1125"/>
              <a:ext cx="361" cy="6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45" name="Freeform 197">
              <a:extLst>
                <a:ext uri="{FF2B5EF4-FFF2-40B4-BE49-F238E27FC236}">
                  <a16:creationId xmlns:a16="http://schemas.microsoft.com/office/drawing/2014/main" id="{F18BF4BB-4220-E253-F3A9-7CD865300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9" y="818"/>
              <a:ext cx="180" cy="313"/>
            </a:xfrm>
            <a:custGeom>
              <a:avLst/>
              <a:gdLst>
                <a:gd name="T0" fmla="*/ 180 w 180"/>
                <a:gd name="T1" fmla="*/ 313 h 313"/>
                <a:gd name="T2" fmla="*/ 0 w 180"/>
                <a:gd name="T3" fmla="*/ 0 h 313"/>
                <a:gd name="T4" fmla="*/ 180 w 180"/>
                <a:gd name="T5" fmla="*/ 313 h 313"/>
                <a:gd name="T6" fmla="*/ 0 60000 65536"/>
                <a:gd name="T7" fmla="*/ 0 60000 65536"/>
                <a:gd name="T8" fmla="*/ 0 60000 65536"/>
                <a:gd name="T9" fmla="*/ 0 w 180"/>
                <a:gd name="T10" fmla="*/ 0 h 313"/>
                <a:gd name="T11" fmla="*/ 180 w 180"/>
                <a:gd name="T12" fmla="*/ 313 h 3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" h="313">
                  <a:moveTo>
                    <a:pt x="180" y="313"/>
                  </a:moveTo>
                  <a:lnTo>
                    <a:pt x="0" y="0"/>
                  </a:lnTo>
                  <a:lnTo>
                    <a:pt x="180" y="3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46" name="Freeform 198">
              <a:extLst>
                <a:ext uri="{FF2B5EF4-FFF2-40B4-BE49-F238E27FC236}">
                  <a16:creationId xmlns:a16="http://schemas.microsoft.com/office/drawing/2014/main" id="{99E68622-5C60-BA9F-680F-7543624C5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5" y="816"/>
              <a:ext cx="188" cy="317"/>
            </a:xfrm>
            <a:custGeom>
              <a:avLst/>
              <a:gdLst>
                <a:gd name="T0" fmla="*/ 188 w 188"/>
                <a:gd name="T1" fmla="*/ 313 h 317"/>
                <a:gd name="T2" fmla="*/ 5 w 188"/>
                <a:gd name="T3" fmla="*/ 0 h 317"/>
                <a:gd name="T4" fmla="*/ 0 w 188"/>
                <a:gd name="T5" fmla="*/ 4 h 317"/>
                <a:gd name="T6" fmla="*/ 180 w 188"/>
                <a:gd name="T7" fmla="*/ 317 h 317"/>
                <a:gd name="T8" fmla="*/ 188 w 188"/>
                <a:gd name="T9" fmla="*/ 313 h 3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8"/>
                <a:gd name="T16" fmla="*/ 0 h 317"/>
                <a:gd name="T17" fmla="*/ 188 w 188"/>
                <a:gd name="T18" fmla="*/ 317 h 3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8" h="317">
                  <a:moveTo>
                    <a:pt x="188" y="313"/>
                  </a:moveTo>
                  <a:lnTo>
                    <a:pt x="5" y="0"/>
                  </a:lnTo>
                  <a:lnTo>
                    <a:pt x="0" y="4"/>
                  </a:lnTo>
                  <a:lnTo>
                    <a:pt x="180" y="317"/>
                  </a:lnTo>
                  <a:lnTo>
                    <a:pt x="188" y="31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47" name="Freeform 199">
              <a:extLst>
                <a:ext uri="{FF2B5EF4-FFF2-40B4-BE49-F238E27FC236}">
                  <a16:creationId xmlns:a16="http://schemas.microsoft.com/office/drawing/2014/main" id="{953E5FE5-F0E1-5F91-7C81-9F19F069F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" y="818"/>
              <a:ext cx="182" cy="313"/>
            </a:xfrm>
            <a:custGeom>
              <a:avLst/>
              <a:gdLst>
                <a:gd name="T0" fmla="*/ 0 w 182"/>
                <a:gd name="T1" fmla="*/ 313 h 313"/>
                <a:gd name="T2" fmla="*/ 182 w 182"/>
                <a:gd name="T3" fmla="*/ 0 h 313"/>
                <a:gd name="T4" fmla="*/ 0 w 182"/>
                <a:gd name="T5" fmla="*/ 313 h 313"/>
                <a:gd name="T6" fmla="*/ 0 60000 65536"/>
                <a:gd name="T7" fmla="*/ 0 60000 65536"/>
                <a:gd name="T8" fmla="*/ 0 60000 65536"/>
                <a:gd name="T9" fmla="*/ 0 w 182"/>
                <a:gd name="T10" fmla="*/ 0 h 313"/>
                <a:gd name="T11" fmla="*/ 182 w 182"/>
                <a:gd name="T12" fmla="*/ 313 h 3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313">
                  <a:moveTo>
                    <a:pt x="0" y="313"/>
                  </a:moveTo>
                  <a:lnTo>
                    <a:pt x="182" y="0"/>
                  </a:lnTo>
                  <a:lnTo>
                    <a:pt x="0" y="3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48" name="Freeform 200">
              <a:extLst>
                <a:ext uri="{FF2B5EF4-FFF2-40B4-BE49-F238E27FC236}">
                  <a16:creationId xmlns:a16="http://schemas.microsoft.com/office/drawing/2014/main" id="{8CD5D593-666F-E26E-550B-A7CBA8EC8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" y="816"/>
              <a:ext cx="186" cy="317"/>
            </a:xfrm>
            <a:custGeom>
              <a:avLst/>
              <a:gdLst>
                <a:gd name="T0" fmla="*/ 0 w 186"/>
                <a:gd name="T1" fmla="*/ 313 h 317"/>
                <a:gd name="T2" fmla="*/ 180 w 186"/>
                <a:gd name="T3" fmla="*/ 0 h 317"/>
                <a:gd name="T4" fmla="*/ 186 w 186"/>
                <a:gd name="T5" fmla="*/ 4 h 317"/>
                <a:gd name="T6" fmla="*/ 6 w 186"/>
                <a:gd name="T7" fmla="*/ 317 h 317"/>
                <a:gd name="T8" fmla="*/ 0 w 186"/>
                <a:gd name="T9" fmla="*/ 313 h 3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6"/>
                <a:gd name="T16" fmla="*/ 0 h 317"/>
                <a:gd name="T17" fmla="*/ 186 w 186"/>
                <a:gd name="T18" fmla="*/ 317 h 3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6" h="317">
                  <a:moveTo>
                    <a:pt x="0" y="313"/>
                  </a:moveTo>
                  <a:lnTo>
                    <a:pt x="180" y="0"/>
                  </a:lnTo>
                  <a:lnTo>
                    <a:pt x="186" y="4"/>
                  </a:lnTo>
                  <a:lnTo>
                    <a:pt x="6" y="317"/>
                  </a:lnTo>
                  <a:lnTo>
                    <a:pt x="0" y="31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49" name="Rectangle 201">
              <a:extLst>
                <a:ext uri="{FF2B5EF4-FFF2-40B4-BE49-F238E27FC236}">
                  <a16:creationId xmlns:a16="http://schemas.microsoft.com/office/drawing/2014/main" id="{E3C4866B-1D06-95D6-D2EF-A46DC37FD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" y="940"/>
              <a:ext cx="9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50" name="Rectangle 202">
              <a:extLst>
                <a:ext uri="{FF2B5EF4-FFF2-40B4-BE49-F238E27FC236}">
                  <a16:creationId xmlns:a16="http://schemas.microsoft.com/office/drawing/2014/main" id="{682046A2-B0D6-0B20-13FC-C3816AA03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940"/>
              <a:ext cx="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51" name="Rectangle 203">
              <a:extLst>
                <a:ext uri="{FF2B5EF4-FFF2-40B4-BE49-F238E27FC236}">
                  <a16:creationId xmlns:a16="http://schemas.microsoft.com/office/drawing/2014/main" id="{0AD25A51-990E-BEE1-C335-CA22A079EB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5" y="816"/>
              <a:ext cx="7" cy="136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52" name="Rectangle 204">
              <a:extLst>
                <a:ext uri="{FF2B5EF4-FFF2-40B4-BE49-F238E27FC236}">
                  <a16:creationId xmlns:a16="http://schemas.microsoft.com/office/drawing/2014/main" id="{8C6A04AC-E9D9-897B-4175-73A07832E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5" y="680"/>
              <a:ext cx="7" cy="136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53" name="Rectangle 205">
              <a:extLst>
                <a:ext uri="{FF2B5EF4-FFF2-40B4-BE49-F238E27FC236}">
                  <a16:creationId xmlns:a16="http://schemas.microsoft.com/office/drawing/2014/main" id="{80853E8B-B057-C9E4-7519-C9B5C8A41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1" y="509"/>
              <a:ext cx="6" cy="13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54" name="Rectangle 206">
              <a:extLst>
                <a:ext uri="{FF2B5EF4-FFF2-40B4-BE49-F238E27FC236}">
                  <a16:creationId xmlns:a16="http://schemas.microsoft.com/office/drawing/2014/main" id="{2C53DADD-14D2-4241-3624-7CCFB174C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1" y="375"/>
              <a:ext cx="6" cy="136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55" name="Rectangle 207">
              <a:extLst>
                <a:ext uri="{FF2B5EF4-FFF2-40B4-BE49-F238E27FC236}">
                  <a16:creationId xmlns:a16="http://schemas.microsoft.com/office/drawing/2014/main" id="{B21DD529-CBDE-CD91-46AD-8BDBADC02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" y="1127"/>
              <a:ext cx="8" cy="13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56" name="Rectangle 208">
              <a:extLst>
                <a:ext uri="{FF2B5EF4-FFF2-40B4-BE49-F238E27FC236}">
                  <a16:creationId xmlns:a16="http://schemas.microsoft.com/office/drawing/2014/main" id="{1FF2368B-BEEA-A384-7901-F573AEDA7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" y="1127"/>
              <a:ext cx="7" cy="13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57" name="Rectangle 209">
              <a:extLst>
                <a:ext uri="{FF2B5EF4-FFF2-40B4-BE49-F238E27FC236}">
                  <a16:creationId xmlns:a16="http://schemas.microsoft.com/office/drawing/2014/main" id="{DF19AF80-C9C1-25B0-6BA2-0196DA6A0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" y="991"/>
              <a:ext cx="7" cy="13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58" name="Rectangle 210">
              <a:extLst>
                <a:ext uri="{FF2B5EF4-FFF2-40B4-BE49-F238E27FC236}">
                  <a16:creationId xmlns:a16="http://schemas.microsoft.com/office/drawing/2014/main" id="{311CC971-D3B1-5CB4-C57D-F187332BB8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" y="991"/>
              <a:ext cx="6" cy="138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59" name="Rectangle 211">
              <a:extLst>
                <a:ext uri="{FF2B5EF4-FFF2-40B4-BE49-F238E27FC236}">
                  <a16:creationId xmlns:a16="http://schemas.microsoft.com/office/drawing/2014/main" id="{861D1D7D-1756-4D53-4E07-EFFF1675C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6" y="562"/>
              <a:ext cx="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60" name="Rectangle 212">
              <a:extLst>
                <a:ext uri="{FF2B5EF4-FFF2-40B4-BE49-F238E27FC236}">
                  <a16:creationId xmlns:a16="http://schemas.microsoft.com/office/drawing/2014/main" id="{658BD121-2780-A595-EF1F-494C8BE01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" y="626"/>
              <a:ext cx="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61" name="Rectangle 213">
              <a:extLst>
                <a:ext uri="{FF2B5EF4-FFF2-40B4-BE49-F238E27FC236}">
                  <a16:creationId xmlns:a16="http://schemas.microsoft.com/office/drawing/2014/main" id="{B97DFD37-4E24-2256-A599-114267071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49"/>
              <a:ext cx="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62" name="Rectangle 214">
              <a:extLst>
                <a:ext uri="{FF2B5EF4-FFF2-40B4-BE49-F238E27FC236}">
                  <a16:creationId xmlns:a16="http://schemas.microsoft.com/office/drawing/2014/main" id="{910956D5-CDF1-A952-E976-DB8BD338E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0" y="877"/>
              <a:ext cx="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63" name="Rectangle 215">
              <a:extLst>
                <a:ext uri="{FF2B5EF4-FFF2-40B4-BE49-F238E27FC236}">
                  <a16:creationId xmlns:a16="http://schemas.microsoft.com/office/drawing/2014/main" id="{4ED1DE60-114A-C88F-DA1F-6DE697AA2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9" y="255"/>
              <a:ext cx="7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64" name="Rectangle 216">
              <a:extLst>
                <a:ext uri="{FF2B5EF4-FFF2-40B4-BE49-F238E27FC236}">
                  <a16:creationId xmlns:a16="http://schemas.microsoft.com/office/drawing/2014/main" id="{A2D74BC6-8A47-196C-47FB-B9CDC447F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7" y="255"/>
              <a:ext cx="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65" name="Rectangle 217">
              <a:extLst>
                <a:ext uri="{FF2B5EF4-FFF2-40B4-BE49-F238E27FC236}">
                  <a16:creationId xmlns:a16="http://schemas.microsoft.com/office/drawing/2014/main" id="{95C2E245-38F0-2EE5-96B0-FA602BC58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6" y="301"/>
              <a:ext cx="5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1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66" name="Rectangle 218">
              <a:extLst>
                <a:ext uri="{FF2B5EF4-FFF2-40B4-BE49-F238E27FC236}">
                  <a16:creationId xmlns:a16="http://schemas.microsoft.com/office/drawing/2014/main" id="{A8CDFDF0-515E-F825-947F-237DD4959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8" y="255"/>
              <a:ext cx="9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67" name="Rectangle 219">
              <a:extLst>
                <a:ext uri="{FF2B5EF4-FFF2-40B4-BE49-F238E27FC236}">
                  <a16:creationId xmlns:a16="http://schemas.microsoft.com/office/drawing/2014/main" id="{F700DB4B-42B1-0183-46BF-5AAC03990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5" y="255"/>
              <a:ext cx="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68" name="Rectangle 220">
              <a:extLst>
                <a:ext uri="{FF2B5EF4-FFF2-40B4-BE49-F238E27FC236}">
                  <a16:creationId xmlns:a16="http://schemas.microsoft.com/office/drawing/2014/main" id="{FB1A7441-7484-E08C-7245-F8D197614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9" y="1246"/>
              <a:ext cx="9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69" name="Rectangle 221">
              <a:extLst>
                <a:ext uri="{FF2B5EF4-FFF2-40B4-BE49-F238E27FC236}">
                  <a16:creationId xmlns:a16="http://schemas.microsoft.com/office/drawing/2014/main" id="{BD2397FB-E4C9-BCC2-AFA1-332BB82B7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3" y="1246"/>
              <a:ext cx="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70" name="Rectangle 222">
              <a:extLst>
                <a:ext uri="{FF2B5EF4-FFF2-40B4-BE49-F238E27FC236}">
                  <a16:creationId xmlns:a16="http://schemas.microsoft.com/office/drawing/2014/main" id="{F2D05484-9F6F-B714-3BB4-CC07AE04E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6" y="875"/>
              <a:ext cx="9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71" name="Rectangle 223">
              <a:extLst>
                <a:ext uri="{FF2B5EF4-FFF2-40B4-BE49-F238E27FC236}">
                  <a16:creationId xmlns:a16="http://schemas.microsoft.com/office/drawing/2014/main" id="{7F913C6D-3F21-BF56-A776-ABF6645FC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9" y="875"/>
              <a:ext cx="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131516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72" name="Rectangle 224">
              <a:extLst>
                <a:ext uri="{FF2B5EF4-FFF2-40B4-BE49-F238E27FC236}">
                  <a16:creationId xmlns:a16="http://schemas.microsoft.com/office/drawing/2014/main" id="{85075A2F-7905-FC5A-8929-076E91512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7" y="426"/>
              <a:ext cx="9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73" name="Rectangle 225">
              <a:extLst>
                <a:ext uri="{FF2B5EF4-FFF2-40B4-BE49-F238E27FC236}">
                  <a16:creationId xmlns:a16="http://schemas.microsoft.com/office/drawing/2014/main" id="{AED1F9B0-90AF-3D14-1BDA-043002A2A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" y="426"/>
              <a:ext cx="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74" name="Rectangle 226">
              <a:extLst>
                <a:ext uri="{FF2B5EF4-FFF2-40B4-BE49-F238E27FC236}">
                  <a16:creationId xmlns:a16="http://schemas.microsoft.com/office/drawing/2014/main" id="{5ACA345E-DA73-E862-64A4-439C7DF90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2" y="700"/>
              <a:ext cx="7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75" name="Freeform 227">
              <a:extLst>
                <a:ext uri="{FF2B5EF4-FFF2-40B4-BE49-F238E27FC236}">
                  <a16:creationId xmlns:a16="http://schemas.microsoft.com/office/drawing/2014/main" id="{1EA8E8F0-747F-F9F4-6141-FF5EF4F6C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0" y="787"/>
              <a:ext cx="119" cy="69"/>
            </a:xfrm>
            <a:custGeom>
              <a:avLst/>
              <a:gdLst>
                <a:gd name="T0" fmla="*/ 119 w 119"/>
                <a:gd name="T1" fmla="*/ 69 h 69"/>
                <a:gd name="T2" fmla="*/ 0 w 119"/>
                <a:gd name="T3" fmla="*/ 0 h 69"/>
                <a:gd name="T4" fmla="*/ 119 w 119"/>
                <a:gd name="T5" fmla="*/ 69 h 69"/>
                <a:gd name="T6" fmla="*/ 0 60000 65536"/>
                <a:gd name="T7" fmla="*/ 0 60000 65536"/>
                <a:gd name="T8" fmla="*/ 0 60000 65536"/>
                <a:gd name="T9" fmla="*/ 0 w 119"/>
                <a:gd name="T10" fmla="*/ 0 h 69"/>
                <a:gd name="T11" fmla="*/ 119 w 119"/>
                <a:gd name="T12" fmla="*/ 69 h 6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9" h="69">
                  <a:moveTo>
                    <a:pt x="119" y="69"/>
                  </a:moveTo>
                  <a:lnTo>
                    <a:pt x="0" y="0"/>
                  </a:lnTo>
                  <a:lnTo>
                    <a:pt x="119" y="69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76" name="Freeform 228">
              <a:extLst>
                <a:ext uri="{FF2B5EF4-FFF2-40B4-BE49-F238E27FC236}">
                  <a16:creationId xmlns:a16="http://schemas.microsoft.com/office/drawing/2014/main" id="{769FAA85-2446-91A7-729C-A486810CF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" y="785"/>
              <a:ext cx="123" cy="75"/>
            </a:xfrm>
            <a:custGeom>
              <a:avLst/>
              <a:gdLst>
                <a:gd name="T0" fmla="*/ 119 w 123"/>
                <a:gd name="T1" fmla="*/ 75 h 75"/>
                <a:gd name="T2" fmla="*/ 0 w 123"/>
                <a:gd name="T3" fmla="*/ 6 h 75"/>
                <a:gd name="T4" fmla="*/ 4 w 123"/>
                <a:gd name="T5" fmla="*/ 0 h 75"/>
                <a:gd name="T6" fmla="*/ 123 w 123"/>
                <a:gd name="T7" fmla="*/ 67 h 75"/>
                <a:gd name="T8" fmla="*/ 119 w 123"/>
                <a:gd name="T9" fmla="*/ 75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"/>
                <a:gd name="T16" fmla="*/ 0 h 75"/>
                <a:gd name="T17" fmla="*/ 123 w 123"/>
                <a:gd name="T18" fmla="*/ 75 h 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" h="75">
                  <a:moveTo>
                    <a:pt x="119" y="75"/>
                  </a:moveTo>
                  <a:lnTo>
                    <a:pt x="0" y="6"/>
                  </a:lnTo>
                  <a:lnTo>
                    <a:pt x="4" y="0"/>
                  </a:lnTo>
                  <a:lnTo>
                    <a:pt x="123" y="67"/>
                  </a:lnTo>
                  <a:lnTo>
                    <a:pt x="119" y="75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77" name="Freeform 229">
              <a:extLst>
                <a:ext uri="{FF2B5EF4-FFF2-40B4-BE49-F238E27FC236}">
                  <a16:creationId xmlns:a16="http://schemas.microsoft.com/office/drawing/2014/main" id="{CD6B1B8F-07B8-FA16-FFB2-A6435EFCC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0" y="812"/>
              <a:ext cx="119" cy="69"/>
            </a:xfrm>
            <a:custGeom>
              <a:avLst/>
              <a:gdLst>
                <a:gd name="T0" fmla="*/ 119 w 119"/>
                <a:gd name="T1" fmla="*/ 69 h 69"/>
                <a:gd name="T2" fmla="*/ 0 w 119"/>
                <a:gd name="T3" fmla="*/ 0 h 69"/>
                <a:gd name="T4" fmla="*/ 119 w 119"/>
                <a:gd name="T5" fmla="*/ 69 h 69"/>
                <a:gd name="T6" fmla="*/ 0 60000 65536"/>
                <a:gd name="T7" fmla="*/ 0 60000 65536"/>
                <a:gd name="T8" fmla="*/ 0 60000 65536"/>
                <a:gd name="T9" fmla="*/ 0 w 119"/>
                <a:gd name="T10" fmla="*/ 0 h 69"/>
                <a:gd name="T11" fmla="*/ 119 w 119"/>
                <a:gd name="T12" fmla="*/ 69 h 6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9" h="69">
                  <a:moveTo>
                    <a:pt x="119" y="69"/>
                  </a:moveTo>
                  <a:lnTo>
                    <a:pt x="0" y="0"/>
                  </a:lnTo>
                  <a:lnTo>
                    <a:pt x="119" y="69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78" name="Freeform 230">
              <a:extLst>
                <a:ext uri="{FF2B5EF4-FFF2-40B4-BE49-F238E27FC236}">
                  <a16:creationId xmlns:a16="http://schemas.microsoft.com/office/drawing/2014/main" id="{4F47850E-E7EE-4244-D7E5-87BFE0908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" y="810"/>
              <a:ext cx="123" cy="75"/>
            </a:xfrm>
            <a:custGeom>
              <a:avLst/>
              <a:gdLst>
                <a:gd name="T0" fmla="*/ 119 w 123"/>
                <a:gd name="T1" fmla="*/ 75 h 75"/>
                <a:gd name="T2" fmla="*/ 0 w 123"/>
                <a:gd name="T3" fmla="*/ 6 h 75"/>
                <a:gd name="T4" fmla="*/ 4 w 123"/>
                <a:gd name="T5" fmla="*/ 0 h 75"/>
                <a:gd name="T6" fmla="*/ 123 w 123"/>
                <a:gd name="T7" fmla="*/ 67 h 75"/>
                <a:gd name="T8" fmla="*/ 119 w 123"/>
                <a:gd name="T9" fmla="*/ 75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"/>
                <a:gd name="T16" fmla="*/ 0 h 75"/>
                <a:gd name="T17" fmla="*/ 123 w 123"/>
                <a:gd name="T18" fmla="*/ 75 h 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" h="75">
                  <a:moveTo>
                    <a:pt x="119" y="75"/>
                  </a:moveTo>
                  <a:lnTo>
                    <a:pt x="0" y="6"/>
                  </a:lnTo>
                  <a:lnTo>
                    <a:pt x="4" y="0"/>
                  </a:lnTo>
                  <a:lnTo>
                    <a:pt x="123" y="67"/>
                  </a:lnTo>
                  <a:lnTo>
                    <a:pt x="119" y="75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79" name="Freeform 231">
              <a:extLst>
                <a:ext uri="{FF2B5EF4-FFF2-40B4-BE49-F238E27FC236}">
                  <a16:creationId xmlns:a16="http://schemas.microsoft.com/office/drawing/2014/main" id="{60916D3C-9009-D52C-F57B-464FFFEAD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0" y="684"/>
              <a:ext cx="119" cy="67"/>
            </a:xfrm>
            <a:custGeom>
              <a:avLst/>
              <a:gdLst>
                <a:gd name="T0" fmla="*/ 119 w 119"/>
                <a:gd name="T1" fmla="*/ 0 h 67"/>
                <a:gd name="T2" fmla="*/ 0 w 119"/>
                <a:gd name="T3" fmla="*/ 67 h 67"/>
                <a:gd name="T4" fmla="*/ 119 w 119"/>
                <a:gd name="T5" fmla="*/ 0 h 67"/>
                <a:gd name="T6" fmla="*/ 0 60000 65536"/>
                <a:gd name="T7" fmla="*/ 0 60000 65536"/>
                <a:gd name="T8" fmla="*/ 0 60000 65536"/>
                <a:gd name="T9" fmla="*/ 0 w 119"/>
                <a:gd name="T10" fmla="*/ 0 h 67"/>
                <a:gd name="T11" fmla="*/ 119 w 119"/>
                <a:gd name="T12" fmla="*/ 67 h 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9" h="67">
                  <a:moveTo>
                    <a:pt x="119" y="0"/>
                  </a:moveTo>
                  <a:lnTo>
                    <a:pt x="0" y="67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80" name="Freeform 232">
              <a:extLst>
                <a:ext uri="{FF2B5EF4-FFF2-40B4-BE49-F238E27FC236}">
                  <a16:creationId xmlns:a16="http://schemas.microsoft.com/office/drawing/2014/main" id="{984396C0-2C64-87E7-1CE2-C3D7DC02E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" y="680"/>
              <a:ext cx="123" cy="75"/>
            </a:xfrm>
            <a:custGeom>
              <a:avLst/>
              <a:gdLst>
                <a:gd name="T0" fmla="*/ 119 w 123"/>
                <a:gd name="T1" fmla="*/ 0 h 75"/>
                <a:gd name="T2" fmla="*/ 0 w 123"/>
                <a:gd name="T3" fmla="*/ 69 h 75"/>
                <a:gd name="T4" fmla="*/ 4 w 123"/>
                <a:gd name="T5" fmla="*/ 75 h 75"/>
                <a:gd name="T6" fmla="*/ 123 w 123"/>
                <a:gd name="T7" fmla="*/ 5 h 75"/>
                <a:gd name="T8" fmla="*/ 119 w 123"/>
                <a:gd name="T9" fmla="*/ 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"/>
                <a:gd name="T16" fmla="*/ 0 h 75"/>
                <a:gd name="T17" fmla="*/ 123 w 123"/>
                <a:gd name="T18" fmla="*/ 75 h 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" h="75">
                  <a:moveTo>
                    <a:pt x="119" y="0"/>
                  </a:moveTo>
                  <a:lnTo>
                    <a:pt x="0" y="69"/>
                  </a:lnTo>
                  <a:lnTo>
                    <a:pt x="4" y="75"/>
                  </a:lnTo>
                  <a:lnTo>
                    <a:pt x="123" y="5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81" name="Rectangle 233">
              <a:extLst>
                <a:ext uri="{FF2B5EF4-FFF2-40B4-BE49-F238E27FC236}">
                  <a16:creationId xmlns:a16="http://schemas.microsoft.com/office/drawing/2014/main" id="{EE79B8ED-5597-DD3E-0BEB-52D84F1CA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9" y="599"/>
              <a:ext cx="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82" name="Rectangle 234">
              <a:extLst>
                <a:ext uri="{FF2B5EF4-FFF2-40B4-BE49-F238E27FC236}">
                  <a16:creationId xmlns:a16="http://schemas.microsoft.com/office/drawing/2014/main" id="{1CD11ADF-3633-400C-09FA-C6827CB1FD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0" y="796"/>
              <a:ext cx="97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83" name="Rectangle 235">
              <a:extLst>
                <a:ext uri="{FF2B5EF4-FFF2-40B4-BE49-F238E27FC236}">
                  <a16:creationId xmlns:a16="http://schemas.microsoft.com/office/drawing/2014/main" id="{E3000FA2-BDCC-E3AB-5F36-C031FD0F8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4" y="549"/>
              <a:ext cx="86" cy="8"/>
            </a:xfrm>
            <a:prstGeom prst="rect">
              <a:avLst/>
            </a:pr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84" name="Freeform 236">
              <a:extLst>
                <a:ext uri="{FF2B5EF4-FFF2-40B4-BE49-F238E27FC236}">
                  <a16:creationId xmlns:a16="http://schemas.microsoft.com/office/drawing/2014/main" id="{537063DC-F590-D845-0447-0E7061808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" y="572"/>
              <a:ext cx="108" cy="150"/>
            </a:xfrm>
            <a:custGeom>
              <a:avLst/>
              <a:gdLst>
                <a:gd name="T0" fmla="*/ 0 w 108"/>
                <a:gd name="T1" fmla="*/ 0 h 150"/>
                <a:gd name="T2" fmla="*/ 108 w 108"/>
                <a:gd name="T3" fmla="*/ 150 h 150"/>
                <a:gd name="T4" fmla="*/ 0 w 108"/>
                <a:gd name="T5" fmla="*/ 0 h 150"/>
                <a:gd name="T6" fmla="*/ 0 60000 65536"/>
                <a:gd name="T7" fmla="*/ 0 60000 65536"/>
                <a:gd name="T8" fmla="*/ 0 60000 65536"/>
                <a:gd name="T9" fmla="*/ 0 w 108"/>
                <a:gd name="T10" fmla="*/ 0 h 150"/>
                <a:gd name="T11" fmla="*/ 108 w 108"/>
                <a:gd name="T12" fmla="*/ 150 h 1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8" h="150">
                  <a:moveTo>
                    <a:pt x="0" y="0"/>
                  </a:moveTo>
                  <a:lnTo>
                    <a:pt x="108" y="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45" name="Text Box 466">
            <a:extLst>
              <a:ext uri="{FF2B5EF4-FFF2-40B4-BE49-F238E27FC236}">
                <a16:creationId xmlns:a16="http://schemas.microsoft.com/office/drawing/2014/main" id="{77C0608A-D837-C6F8-CEE5-315C7E0D7E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550" y="3148013"/>
            <a:ext cx="260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1</a:t>
            </a:r>
          </a:p>
        </p:txBody>
      </p:sp>
      <p:sp>
        <p:nvSpPr>
          <p:cNvPr id="146" name="Text Box 467">
            <a:extLst>
              <a:ext uri="{FF2B5EF4-FFF2-40B4-BE49-F238E27FC236}">
                <a16:creationId xmlns:a16="http://schemas.microsoft.com/office/drawing/2014/main" id="{C5699096-9366-2F57-FE4E-920FC560A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0100" y="3690938"/>
            <a:ext cx="260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2</a:t>
            </a:r>
          </a:p>
        </p:txBody>
      </p:sp>
      <p:sp>
        <p:nvSpPr>
          <p:cNvPr id="147" name="Text Box 468">
            <a:extLst>
              <a:ext uri="{FF2B5EF4-FFF2-40B4-BE49-F238E27FC236}">
                <a16:creationId xmlns:a16="http://schemas.microsoft.com/office/drawing/2014/main" id="{D2B98382-4FC4-B8DA-FA92-B22A0EF5C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6063" y="3786188"/>
            <a:ext cx="260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3</a:t>
            </a:r>
          </a:p>
        </p:txBody>
      </p:sp>
      <p:sp>
        <p:nvSpPr>
          <p:cNvPr id="148" name="Text Box 469">
            <a:extLst>
              <a:ext uri="{FF2B5EF4-FFF2-40B4-BE49-F238E27FC236}">
                <a16:creationId xmlns:a16="http://schemas.microsoft.com/office/drawing/2014/main" id="{358DEEE7-BB2E-31B0-1DD2-4264EA9A0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50" y="3186113"/>
            <a:ext cx="2619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4</a:t>
            </a:r>
          </a:p>
        </p:txBody>
      </p:sp>
      <p:sp>
        <p:nvSpPr>
          <p:cNvPr id="149" name="Text Box 470">
            <a:extLst>
              <a:ext uri="{FF2B5EF4-FFF2-40B4-BE49-F238E27FC236}">
                <a16:creationId xmlns:a16="http://schemas.microsoft.com/office/drawing/2014/main" id="{BC4A4C1F-06FE-FF57-65C1-22400CD4DD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300" y="2681288"/>
            <a:ext cx="260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5</a:t>
            </a:r>
          </a:p>
        </p:txBody>
      </p:sp>
      <p:sp>
        <p:nvSpPr>
          <p:cNvPr id="150" name="Text Box 471">
            <a:extLst>
              <a:ext uri="{FF2B5EF4-FFF2-40B4-BE49-F238E27FC236}">
                <a16:creationId xmlns:a16="http://schemas.microsoft.com/office/drawing/2014/main" id="{7E5E7C48-07B8-68E2-3A31-E73DBA70A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8913" y="2286000"/>
            <a:ext cx="260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6</a:t>
            </a:r>
          </a:p>
        </p:txBody>
      </p:sp>
      <p:sp>
        <p:nvSpPr>
          <p:cNvPr id="151" name="Freeform 473">
            <a:extLst>
              <a:ext uri="{FF2B5EF4-FFF2-40B4-BE49-F238E27FC236}">
                <a16:creationId xmlns:a16="http://schemas.microsoft.com/office/drawing/2014/main" id="{6FCE4579-ECFD-DDF4-6B92-1E26DE33D09E}"/>
              </a:ext>
            </a:extLst>
          </p:cNvPr>
          <p:cNvSpPr>
            <a:spLocks/>
          </p:cNvSpPr>
          <p:nvPr/>
        </p:nvSpPr>
        <p:spPr bwMode="auto">
          <a:xfrm>
            <a:off x="5983288" y="2614614"/>
            <a:ext cx="373062" cy="504825"/>
          </a:xfrm>
          <a:custGeom>
            <a:avLst/>
            <a:gdLst>
              <a:gd name="T0" fmla="*/ 0 w 235"/>
              <a:gd name="T1" fmla="*/ 2147483646 h 318"/>
              <a:gd name="T2" fmla="*/ 2147483646 w 235"/>
              <a:gd name="T3" fmla="*/ 0 h 318"/>
              <a:gd name="T4" fmla="*/ 2147483646 w 235"/>
              <a:gd name="T5" fmla="*/ 2147483646 h 318"/>
              <a:gd name="T6" fmla="*/ 2147483646 w 235"/>
              <a:gd name="T7" fmla="*/ 2147483646 h 318"/>
              <a:gd name="T8" fmla="*/ 0 60000 65536"/>
              <a:gd name="T9" fmla="*/ 0 60000 65536"/>
              <a:gd name="T10" fmla="*/ 0 60000 65536"/>
              <a:gd name="T11" fmla="*/ 0 60000 65536"/>
              <a:gd name="T12" fmla="*/ 0 w 235"/>
              <a:gd name="T13" fmla="*/ 0 h 318"/>
              <a:gd name="T14" fmla="*/ 235 w 235"/>
              <a:gd name="T15" fmla="*/ 318 h 31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5" h="318">
                <a:moveTo>
                  <a:pt x="0" y="91"/>
                </a:moveTo>
                <a:cubicBezTo>
                  <a:pt x="49" y="45"/>
                  <a:pt x="98" y="0"/>
                  <a:pt x="136" y="0"/>
                </a:cubicBezTo>
                <a:cubicBezTo>
                  <a:pt x="174" y="0"/>
                  <a:pt x="219" y="38"/>
                  <a:pt x="227" y="91"/>
                </a:cubicBezTo>
                <a:cubicBezTo>
                  <a:pt x="235" y="144"/>
                  <a:pt x="208" y="231"/>
                  <a:pt x="182" y="318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2" name="Rettangolo 151">
            <a:extLst>
              <a:ext uri="{FF2B5EF4-FFF2-40B4-BE49-F238E27FC236}">
                <a16:creationId xmlns:a16="http://schemas.microsoft.com/office/drawing/2014/main" id="{5CE27AA7-762A-6A4B-654A-04745970AC7C}"/>
              </a:ext>
            </a:extLst>
          </p:cNvPr>
          <p:cNvSpPr/>
          <p:nvPr/>
        </p:nvSpPr>
        <p:spPr>
          <a:xfrm>
            <a:off x="1738314" y="1785938"/>
            <a:ext cx="1214437" cy="785812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65" name="Parentesi quadra chiusa 164">
            <a:extLst>
              <a:ext uri="{FF2B5EF4-FFF2-40B4-BE49-F238E27FC236}">
                <a16:creationId xmlns:a16="http://schemas.microsoft.com/office/drawing/2014/main" id="{435B7506-B3C4-91DB-5E61-36F8F8097BC8}"/>
              </a:ext>
            </a:extLst>
          </p:cNvPr>
          <p:cNvSpPr>
            <a:spLocks/>
          </p:cNvSpPr>
          <p:nvPr/>
        </p:nvSpPr>
        <p:spPr bwMode="auto">
          <a:xfrm>
            <a:off x="3024188" y="2143126"/>
            <a:ext cx="285750" cy="1643063"/>
          </a:xfrm>
          <a:prstGeom prst="rightBracket">
            <a:avLst>
              <a:gd name="adj" fmla="val 8332"/>
            </a:avLst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66" name="Rettangolo 165">
            <a:extLst>
              <a:ext uri="{FF2B5EF4-FFF2-40B4-BE49-F238E27FC236}">
                <a16:creationId xmlns:a16="http://schemas.microsoft.com/office/drawing/2014/main" id="{C43D1E55-4A84-109E-5AAF-D33485CC017F}"/>
              </a:ext>
            </a:extLst>
          </p:cNvPr>
          <p:cNvSpPr/>
          <p:nvPr/>
        </p:nvSpPr>
        <p:spPr>
          <a:xfrm>
            <a:off x="2595563" y="3643313"/>
            <a:ext cx="500062" cy="28575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9649" name="Text Box 466">
            <a:extLst>
              <a:ext uri="{FF2B5EF4-FFF2-40B4-BE49-F238E27FC236}">
                <a16:creationId xmlns:a16="http://schemas.microsoft.com/office/drawing/2014/main" id="{DB99F47B-297C-FFE7-05FD-DD89759330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2266950"/>
            <a:ext cx="260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1</a:t>
            </a:r>
          </a:p>
        </p:txBody>
      </p:sp>
      <p:sp>
        <p:nvSpPr>
          <p:cNvPr id="69650" name="Text Box 467">
            <a:extLst>
              <a:ext uri="{FF2B5EF4-FFF2-40B4-BE49-F238E27FC236}">
                <a16:creationId xmlns:a16="http://schemas.microsoft.com/office/drawing/2014/main" id="{EA217DB2-CF41-6D61-D76D-70955284DE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0900" y="2676525"/>
            <a:ext cx="260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2</a:t>
            </a:r>
          </a:p>
        </p:txBody>
      </p:sp>
      <p:sp>
        <p:nvSpPr>
          <p:cNvPr id="69651" name="Text Box 468">
            <a:extLst>
              <a:ext uri="{FF2B5EF4-FFF2-40B4-BE49-F238E27FC236}">
                <a16:creationId xmlns:a16="http://schemas.microsoft.com/office/drawing/2014/main" id="{EA9797C1-4C74-A570-8B18-F4A423B077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3052763"/>
            <a:ext cx="260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3</a:t>
            </a:r>
          </a:p>
        </p:txBody>
      </p:sp>
      <p:sp>
        <p:nvSpPr>
          <p:cNvPr id="69652" name="Text Box 469">
            <a:extLst>
              <a:ext uri="{FF2B5EF4-FFF2-40B4-BE49-F238E27FC236}">
                <a16:creationId xmlns:a16="http://schemas.microsoft.com/office/drawing/2014/main" id="{9B7C9995-69D5-E1FC-30C8-95988778A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9314" y="3386138"/>
            <a:ext cx="261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4</a:t>
            </a:r>
          </a:p>
        </p:txBody>
      </p:sp>
      <p:sp>
        <p:nvSpPr>
          <p:cNvPr id="69653" name="Text Box 470">
            <a:extLst>
              <a:ext uri="{FF2B5EF4-FFF2-40B4-BE49-F238E27FC236}">
                <a16:creationId xmlns:a16="http://schemas.microsoft.com/office/drawing/2014/main" id="{BF3F13F4-F71F-A7BB-5278-D42AA78EB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0900" y="3767138"/>
            <a:ext cx="260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5</a:t>
            </a:r>
          </a:p>
        </p:txBody>
      </p:sp>
      <p:sp>
        <p:nvSpPr>
          <p:cNvPr id="69654" name="Text Box 471">
            <a:extLst>
              <a:ext uri="{FF2B5EF4-FFF2-40B4-BE49-F238E27FC236}">
                <a16:creationId xmlns:a16="http://schemas.microsoft.com/office/drawing/2014/main" id="{C29FF105-5496-8301-696B-1675C0335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188" y="4110038"/>
            <a:ext cx="260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6</a:t>
            </a:r>
          </a:p>
        </p:txBody>
      </p:sp>
      <p:grpSp>
        <p:nvGrpSpPr>
          <p:cNvPr id="4" name="Group 402">
            <a:extLst>
              <a:ext uri="{FF2B5EF4-FFF2-40B4-BE49-F238E27FC236}">
                <a16:creationId xmlns:a16="http://schemas.microsoft.com/office/drawing/2014/main" id="{B9C7B8CD-F1B3-F881-B06B-EA664BED8AD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04151" y="1279525"/>
            <a:ext cx="1577975" cy="1792288"/>
            <a:chOff x="1061" y="2881"/>
            <a:chExt cx="948" cy="1129"/>
          </a:xfrm>
        </p:grpSpPr>
        <p:sp>
          <p:nvSpPr>
            <p:cNvPr id="69710" name="AutoShape 403">
              <a:extLst>
                <a:ext uri="{FF2B5EF4-FFF2-40B4-BE49-F238E27FC236}">
                  <a16:creationId xmlns:a16="http://schemas.microsoft.com/office/drawing/2014/main" id="{152730B8-10C6-80A4-386A-4FE37548A99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061" y="2881"/>
              <a:ext cx="948" cy="1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11" name="Rectangle 404">
              <a:extLst>
                <a:ext uri="{FF2B5EF4-FFF2-40B4-BE49-F238E27FC236}">
                  <a16:creationId xmlns:a16="http://schemas.microsoft.com/office/drawing/2014/main" id="{40262C8D-DF05-A4B7-F7C3-79958FAF1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" y="3131"/>
              <a:ext cx="92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12" name="Rectangle 405">
              <a:extLst>
                <a:ext uri="{FF2B5EF4-FFF2-40B4-BE49-F238E27FC236}">
                  <a16:creationId xmlns:a16="http://schemas.microsoft.com/office/drawing/2014/main" id="{467F539A-5A82-DB29-573C-DAE32BF38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" y="2931"/>
              <a:ext cx="69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13" name="Rectangle 406">
              <a:extLst>
                <a:ext uri="{FF2B5EF4-FFF2-40B4-BE49-F238E27FC236}">
                  <a16:creationId xmlns:a16="http://schemas.microsoft.com/office/drawing/2014/main" id="{6F4EC15A-103D-FD59-6BE2-4B8AD232B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7" y="2931"/>
              <a:ext cx="88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14" name="Rectangle 407">
              <a:extLst>
                <a:ext uri="{FF2B5EF4-FFF2-40B4-BE49-F238E27FC236}">
                  <a16:creationId xmlns:a16="http://schemas.microsoft.com/office/drawing/2014/main" id="{46C780A0-2F73-F80B-E03A-93662BE70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9" y="2979"/>
              <a:ext cx="5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15" name="Rectangle 408">
              <a:extLst>
                <a:ext uri="{FF2B5EF4-FFF2-40B4-BE49-F238E27FC236}">
                  <a16:creationId xmlns:a16="http://schemas.microsoft.com/office/drawing/2014/main" id="{963A6C70-E6FF-9BD7-0F91-7F2B4896F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4" y="2931"/>
              <a:ext cx="92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16" name="Rectangle 409">
              <a:extLst>
                <a:ext uri="{FF2B5EF4-FFF2-40B4-BE49-F238E27FC236}">
                  <a16:creationId xmlns:a16="http://schemas.microsoft.com/office/drawing/2014/main" id="{CD38C451-BB9A-BDFF-3DA5-C771765B8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" y="2931"/>
              <a:ext cx="89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17" name="Rectangle 410">
              <a:extLst>
                <a:ext uri="{FF2B5EF4-FFF2-40B4-BE49-F238E27FC236}">
                  <a16:creationId xmlns:a16="http://schemas.microsoft.com/office/drawing/2014/main" id="{852CB263-5501-4836-D90B-D8C66F17F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" y="3579"/>
              <a:ext cx="92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18" name="Rectangle 411">
              <a:extLst>
                <a:ext uri="{FF2B5EF4-FFF2-40B4-BE49-F238E27FC236}">
                  <a16:creationId xmlns:a16="http://schemas.microsoft.com/office/drawing/2014/main" id="{E5DE2D44-7E06-D1EF-522B-3BB03B486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9" y="3579"/>
              <a:ext cx="88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19" name="Rectangle 412">
              <a:extLst>
                <a:ext uri="{FF2B5EF4-FFF2-40B4-BE49-F238E27FC236}">
                  <a16:creationId xmlns:a16="http://schemas.microsoft.com/office/drawing/2014/main" id="{D3327600-7DC9-75B0-F471-268ACAFFC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0" y="3426"/>
              <a:ext cx="92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20" name="Rectangle 413">
              <a:extLst>
                <a:ext uri="{FF2B5EF4-FFF2-40B4-BE49-F238E27FC236}">
                  <a16:creationId xmlns:a16="http://schemas.microsoft.com/office/drawing/2014/main" id="{428B9B8F-E13A-8777-27AF-3A90CDC5E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0" y="3426"/>
              <a:ext cx="88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21" name="Rectangle 414">
              <a:extLst>
                <a:ext uri="{FF2B5EF4-FFF2-40B4-BE49-F238E27FC236}">
                  <a16:creationId xmlns:a16="http://schemas.microsoft.com/office/drawing/2014/main" id="{C908D847-12FA-1349-868B-9B7422A50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" y="3828"/>
              <a:ext cx="92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22" name="Rectangle 415">
              <a:extLst>
                <a:ext uri="{FF2B5EF4-FFF2-40B4-BE49-F238E27FC236}">
                  <a16:creationId xmlns:a16="http://schemas.microsoft.com/office/drawing/2014/main" id="{CC0CEF7D-0573-8FFE-A10E-4810DE9ED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2" y="3828"/>
              <a:ext cx="88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23" name="Rectangle 416">
              <a:extLst>
                <a:ext uri="{FF2B5EF4-FFF2-40B4-BE49-F238E27FC236}">
                  <a16:creationId xmlns:a16="http://schemas.microsoft.com/office/drawing/2014/main" id="{13C0FDDE-C6C0-EAE8-19D6-932135F44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2" y="3178"/>
              <a:ext cx="92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24" name="Rectangle 417">
              <a:extLst>
                <a:ext uri="{FF2B5EF4-FFF2-40B4-BE49-F238E27FC236}">
                  <a16:creationId xmlns:a16="http://schemas.microsoft.com/office/drawing/2014/main" id="{4A085EB0-4197-27D7-58A5-3E069C222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3" y="3178"/>
              <a:ext cx="88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725" name="Freeform 418">
              <a:extLst>
                <a:ext uri="{FF2B5EF4-FFF2-40B4-BE49-F238E27FC236}">
                  <a16:creationId xmlns:a16="http://schemas.microsoft.com/office/drawing/2014/main" id="{1E152326-082E-BC46-1620-126DF5776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5" y="3681"/>
              <a:ext cx="362" cy="23"/>
            </a:xfrm>
            <a:custGeom>
              <a:avLst/>
              <a:gdLst>
                <a:gd name="T0" fmla="*/ 0 w 725"/>
                <a:gd name="T1" fmla="*/ 1 h 45"/>
                <a:gd name="T2" fmla="*/ 0 w 725"/>
                <a:gd name="T3" fmla="*/ 1 h 45"/>
                <a:gd name="T4" fmla="*/ 0 w 725"/>
                <a:gd name="T5" fmla="*/ 1 h 45"/>
                <a:gd name="T6" fmla="*/ 0 w 725"/>
                <a:gd name="T7" fmla="*/ 1 h 45"/>
                <a:gd name="T8" fmla="*/ 0 w 725"/>
                <a:gd name="T9" fmla="*/ 0 h 45"/>
                <a:gd name="T10" fmla="*/ 0 w 725"/>
                <a:gd name="T11" fmla="*/ 0 h 45"/>
                <a:gd name="T12" fmla="*/ 0 w 725"/>
                <a:gd name="T13" fmla="*/ 1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5"/>
                <a:gd name="T22" fmla="*/ 0 h 45"/>
                <a:gd name="T23" fmla="*/ 725 w 725"/>
                <a:gd name="T24" fmla="*/ 45 h 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5" h="45">
                  <a:moveTo>
                    <a:pt x="21" y="23"/>
                  </a:moveTo>
                  <a:lnTo>
                    <a:pt x="0" y="45"/>
                  </a:lnTo>
                  <a:lnTo>
                    <a:pt x="725" y="45"/>
                  </a:lnTo>
                  <a:lnTo>
                    <a:pt x="704" y="23"/>
                  </a:lnTo>
                  <a:lnTo>
                    <a:pt x="704" y="0"/>
                  </a:lnTo>
                  <a:lnTo>
                    <a:pt x="21" y="0"/>
                  </a:lnTo>
                  <a:lnTo>
                    <a:pt x="21" y="23"/>
                  </a:ln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26" name="Freeform 419">
              <a:extLst>
                <a:ext uri="{FF2B5EF4-FFF2-40B4-BE49-F238E27FC236}">
                  <a16:creationId xmlns:a16="http://schemas.microsoft.com/office/drawing/2014/main" id="{09DE055C-F75C-4AC2-24E4-27C1DFCBE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" y="3445"/>
              <a:ext cx="183" cy="259"/>
            </a:xfrm>
            <a:custGeom>
              <a:avLst/>
              <a:gdLst>
                <a:gd name="T0" fmla="*/ 0 w 365"/>
                <a:gd name="T1" fmla="*/ 0 h 518"/>
                <a:gd name="T2" fmla="*/ 0 w 365"/>
                <a:gd name="T3" fmla="*/ 0 h 518"/>
                <a:gd name="T4" fmla="*/ 1 w 365"/>
                <a:gd name="T5" fmla="*/ 1 h 518"/>
                <a:gd name="T6" fmla="*/ 1 w 365"/>
                <a:gd name="T7" fmla="*/ 1 h 518"/>
                <a:gd name="T8" fmla="*/ 1 w 365"/>
                <a:gd name="T9" fmla="*/ 1 h 518"/>
                <a:gd name="T10" fmla="*/ 0 w 365"/>
                <a:gd name="T11" fmla="*/ 0 h 518"/>
                <a:gd name="T12" fmla="*/ 0 w 365"/>
                <a:gd name="T13" fmla="*/ 0 h 5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5"/>
                <a:gd name="T22" fmla="*/ 0 h 518"/>
                <a:gd name="T23" fmla="*/ 365 w 365"/>
                <a:gd name="T24" fmla="*/ 518 h 5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5" h="518">
                  <a:moveTo>
                    <a:pt x="0" y="0"/>
                  </a:moveTo>
                  <a:lnTo>
                    <a:pt x="0" y="0"/>
                  </a:lnTo>
                  <a:lnTo>
                    <a:pt x="320" y="518"/>
                  </a:lnTo>
                  <a:lnTo>
                    <a:pt x="341" y="496"/>
                  </a:lnTo>
                  <a:lnTo>
                    <a:pt x="365" y="479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27" name="Line 420">
              <a:extLst>
                <a:ext uri="{FF2B5EF4-FFF2-40B4-BE49-F238E27FC236}">
                  <a16:creationId xmlns:a16="http://schemas.microsoft.com/office/drawing/2014/main" id="{B01D15DA-16EE-EEF3-0C27-A970C3B2FB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54" y="3196"/>
              <a:ext cx="171" cy="24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28" name="Line 421">
              <a:extLst>
                <a:ext uri="{FF2B5EF4-FFF2-40B4-BE49-F238E27FC236}">
                  <a16:creationId xmlns:a16="http://schemas.microsoft.com/office/drawing/2014/main" id="{E36D0F8F-1DE8-020A-69BC-F9A0B12C80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25" y="3196"/>
              <a:ext cx="289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29" name="Line 422">
              <a:extLst>
                <a:ext uri="{FF2B5EF4-FFF2-40B4-BE49-F238E27FC236}">
                  <a16:creationId xmlns:a16="http://schemas.microsoft.com/office/drawing/2014/main" id="{D5222E4B-503A-7B4D-763F-3B24F59DB6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705" y="3253"/>
              <a:ext cx="132" cy="1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30" name="Freeform 423">
              <a:extLst>
                <a:ext uri="{FF2B5EF4-FFF2-40B4-BE49-F238E27FC236}">
                  <a16:creationId xmlns:a16="http://schemas.microsoft.com/office/drawing/2014/main" id="{B73A3EAB-89B8-CAFD-1628-F7B6EE110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4" y="3445"/>
              <a:ext cx="183" cy="259"/>
            </a:xfrm>
            <a:custGeom>
              <a:avLst/>
              <a:gdLst>
                <a:gd name="T0" fmla="*/ 0 w 367"/>
                <a:gd name="T1" fmla="*/ 1 h 518"/>
                <a:gd name="T2" fmla="*/ 0 w 367"/>
                <a:gd name="T3" fmla="*/ 1 h 518"/>
                <a:gd name="T4" fmla="*/ 0 w 367"/>
                <a:gd name="T5" fmla="*/ 0 h 518"/>
                <a:gd name="T6" fmla="*/ 0 w 367"/>
                <a:gd name="T7" fmla="*/ 0 h 518"/>
                <a:gd name="T8" fmla="*/ 0 w 367"/>
                <a:gd name="T9" fmla="*/ 0 h 518"/>
                <a:gd name="T10" fmla="*/ 0 w 367"/>
                <a:gd name="T11" fmla="*/ 1 h 518"/>
                <a:gd name="T12" fmla="*/ 0 w 367"/>
                <a:gd name="T13" fmla="*/ 1 h 5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7"/>
                <a:gd name="T22" fmla="*/ 0 h 518"/>
                <a:gd name="T23" fmla="*/ 367 w 367"/>
                <a:gd name="T24" fmla="*/ 518 h 5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7" h="518">
                  <a:moveTo>
                    <a:pt x="25" y="496"/>
                  </a:moveTo>
                  <a:lnTo>
                    <a:pt x="46" y="518"/>
                  </a:lnTo>
                  <a:lnTo>
                    <a:pt x="367" y="0"/>
                  </a:lnTo>
                  <a:lnTo>
                    <a:pt x="365" y="0"/>
                  </a:lnTo>
                  <a:lnTo>
                    <a:pt x="0" y="479"/>
                  </a:lnTo>
                  <a:lnTo>
                    <a:pt x="25" y="496"/>
                  </a:ln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31" name="Line 424">
              <a:extLst>
                <a:ext uri="{FF2B5EF4-FFF2-40B4-BE49-F238E27FC236}">
                  <a16:creationId xmlns:a16="http://schemas.microsoft.com/office/drawing/2014/main" id="{03E96921-E0FC-DF15-3EFD-920D73AD2A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25" y="3196"/>
              <a:ext cx="1" cy="2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32" name="Line 425">
              <a:extLst>
                <a:ext uri="{FF2B5EF4-FFF2-40B4-BE49-F238E27FC236}">
                  <a16:creationId xmlns:a16="http://schemas.microsoft.com/office/drawing/2014/main" id="{C17F0EB9-C85F-3F7F-7A91-201730E01A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25" y="3053"/>
              <a:ext cx="1" cy="1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33" name="Line 426">
              <a:extLst>
                <a:ext uri="{FF2B5EF4-FFF2-40B4-BE49-F238E27FC236}">
                  <a16:creationId xmlns:a16="http://schemas.microsoft.com/office/drawing/2014/main" id="{FA90D930-7F2D-B857-F124-B71FC3CA7E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4" y="3445"/>
              <a:ext cx="1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34" name="Line 427">
              <a:extLst>
                <a:ext uri="{FF2B5EF4-FFF2-40B4-BE49-F238E27FC236}">
                  <a16:creationId xmlns:a16="http://schemas.microsoft.com/office/drawing/2014/main" id="{A5A5AD7B-8EEB-80FE-76BD-C93B35B26B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25" y="3548"/>
              <a:ext cx="1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35" name="Line 428">
              <a:extLst>
                <a:ext uri="{FF2B5EF4-FFF2-40B4-BE49-F238E27FC236}">
                  <a16:creationId xmlns:a16="http://schemas.microsoft.com/office/drawing/2014/main" id="{FAF67034-24A8-0E92-6934-DAD0B3EB1C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7" y="3692"/>
              <a:ext cx="1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36" name="Line 429">
              <a:extLst>
                <a:ext uri="{FF2B5EF4-FFF2-40B4-BE49-F238E27FC236}">
                  <a16:creationId xmlns:a16="http://schemas.microsoft.com/office/drawing/2014/main" id="{F2CFEE01-82A7-7D72-A29C-2215C55A65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37" y="3300"/>
              <a:ext cx="1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37" name="Line 430">
              <a:extLst>
                <a:ext uri="{FF2B5EF4-FFF2-40B4-BE49-F238E27FC236}">
                  <a16:creationId xmlns:a16="http://schemas.microsoft.com/office/drawing/2014/main" id="{D84D0280-8802-3F1C-6639-8A7A964A8D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4" y="3244"/>
              <a:ext cx="1" cy="2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38" name="Line 431">
              <a:extLst>
                <a:ext uri="{FF2B5EF4-FFF2-40B4-BE49-F238E27FC236}">
                  <a16:creationId xmlns:a16="http://schemas.microsoft.com/office/drawing/2014/main" id="{8CD966B7-703B-0177-824E-62DDE6AB69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25" y="3692"/>
              <a:ext cx="1" cy="2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39" name="Line 432">
              <a:extLst>
                <a:ext uri="{FF2B5EF4-FFF2-40B4-BE49-F238E27FC236}">
                  <a16:creationId xmlns:a16="http://schemas.microsoft.com/office/drawing/2014/main" id="{6AD03412-0850-F1F5-CE42-7577926C40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67" y="3491"/>
              <a:ext cx="1" cy="2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40" name="Line 433">
              <a:extLst>
                <a:ext uri="{FF2B5EF4-FFF2-40B4-BE49-F238E27FC236}">
                  <a16:creationId xmlns:a16="http://schemas.microsoft.com/office/drawing/2014/main" id="{AE12D8EA-14A6-988E-0361-35E4683691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7" y="3445"/>
              <a:ext cx="1" cy="2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5" name="Group 434">
            <a:extLst>
              <a:ext uri="{FF2B5EF4-FFF2-40B4-BE49-F238E27FC236}">
                <a16:creationId xmlns:a16="http://schemas.microsoft.com/office/drawing/2014/main" id="{A906C911-B595-8A59-D7C8-23697F07EF8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999414" y="4286250"/>
            <a:ext cx="1525587" cy="1792288"/>
            <a:chOff x="4143" y="2881"/>
            <a:chExt cx="948" cy="1129"/>
          </a:xfrm>
        </p:grpSpPr>
        <p:sp>
          <p:nvSpPr>
            <p:cNvPr id="69679" name="AutoShape 435">
              <a:extLst>
                <a:ext uri="{FF2B5EF4-FFF2-40B4-BE49-F238E27FC236}">
                  <a16:creationId xmlns:a16="http://schemas.microsoft.com/office/drawing/2014/main" id="{815C9446-EB21-03DC-FBF5-6F5ECECB7AC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143" y="2881"/>
              <a:ext cx="948" cy="1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680" name="Rectangle 436">
              <a:extLst>
                <a:ext uri="{FF2B5EF4-FFF2-40B4-BE49-F238E27FC236}">
                  <a16:creationId xmlns:a16="http://schemas.microsoft.com/office/drawing/2014/main" id="{51D89109-84C0-4D82-803D-9E7A6461E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131"/>
              <a:ext cx="9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81" name="Rectangle 437">
              <a:extLst>
                <a:ext uri="{FF2B5EF4-FFF2-40B4-BE49-F238E27FC236}">
                  <a16:creationId xmlns:a16="http://schemas.microsoft.com/office/drawing/2014/main" id="{21572C1B-6B34-3534-6D81-8A5CCF33B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6" y="2931"/>
              <a:ext cx="72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C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82" name="Rectangle 438">
              <a:extLst>
                <a:ext uri="{FF2B5EF4-FFF2-40B4-BE49-F238E27FC236}">
                  <a16:creationId xmlns:a16="http://schemas.microsoft.com/office/drawing/2014/main" id="{AF1A314D-6E40-93C4-F3BF-7A6214A15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9" y="2931"/>
              <a:ext cx="91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83" name="Rectangle 439">
              <a:extLst>
                <a:ext uri="{FF2B5EF4-FFF2-40B4-BE49-F238E27FC236}">
                  <a16:creationId xmlns:a16="http://schemas.microsoft.com/office/drawing/2014/main" id="{561635FB-B9BA-70CB-BF9E-9441F5755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1" y="2979"/>
              <a:ext cx="5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84" name="Rectangle 440">
              <a:extLst>
                <a:ext uri="{FF2B5EF4-FFF2-40B4-BE49-F238E27FC236}">
                  <a16:creationId xmlns:a16="http://schemas.microsoft.com/office/drawing/2014/main" id="{9A9E8D37-54A6-5F1C-7865-215678B57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6" y="2931"/>
              <a:ext cx="104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85" name="Rectangle 441">
              <a:extLst>
                <a:ext uri="{FF2B5EF4-FFF2-40B4-BE49-F238E27FC236}">
                  <a16:creationId xmlns:a16="http://schemas.microsoft.com/office/drawing/2014/main" id="{1AA2B4EE-F33E-67F0-9FF9-306DBEC92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" y="2931"/>
              <a:ext cx="91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86" name="Rectangle 442">
              <a:extLst>
                <a:ext uri="{FF2B5EF4-FFF2-40B4-BE49-F238E27FC236}">
                  <a16:creationId xmlns:a16="http://schemas.microsoft.com/office/drawing/2014/main" id="{FAE09ABC-29D5-23DE-113B-72A2FEDDF7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" y="3579"/>
              <a:ext cx="9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87" name="Rectangle 443">
              <a:extLst>
                <a:ext uri="{FF2B5EF4-FFF2-40B4-BE49-F238E27FC236}">
                  <a16:creationId xmlns:a16="http://schemas.microsoft.com/office/drawing/2014/main" id="{793C0127-DB6D-C85C-6771-05599CAED3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1" y="3579"/>
              <a:ext cx="91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88" name="Rectangle 444">
              <a:extLst>
                <a:ext uri="{FF2B5EF4-FFF2-40B4-BE49-F238E27FC236}">
                  <a16:creationId xmlns:a16="http://schemas.microsoft.com/office/drawing/2014/main" id="{919DA27F-7D2D-1342-DFC4-20FB89664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2" y="3426"/>
              <a:ext cx="9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89" name="Rectangle 445">
              <a:extLst>
                <a:ext uri="{FF2B5EF4-FFF2-40B4-BE49-F238E27FC236}">
                  <a16:creationId xmlns:a16="http://schemas.microsoft.com/office/drawing/2014/main" id="{F415C7F2-14D3-E0EC-E0E5-C410B0D3E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2" y="3426"/>
              <a:ext cx="91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90" name="Rectangle 446">
              <a:extLst>
                <a:ext uri="{FF2B5EF4-FFF2-40B4-BE49-F238E27FC236}">
                  <a16:creationId xmlns:a16="http://schemas.microsoft.com/office/drawing/2014/main" id="{B10EBD7D-B7CD-7459-98BE-C5994C728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828"/>
              <a:ext cx="9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91" name="Rectangle 447">
              <a:extLst>
                <a:ext uri="{FF2B5EF4-FFF2-40B4-BE49-F238E27FC236}">
                  <a16:creationId xmlns:a16="http://schemas.microsoft.com/office/drawing/2014/main" id="{EBE5173A-FAED-FA8C-CDF0-95EAFDD93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" y="3828"/>
              <a:ext cx="91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92" name="Rectangle 448">
              <a:extLst>
                <a:ext uri="{FF2B5EF4-FFF2-40B4-BE49-F238E27FC236}">
                  <a16:creationId xmlns:a16="http://schemas.microsoft.com/office/drawing/2014/main" id="{2B6AB736-4C8B-3229-C4DE-0005311A6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4" y="3579"/>
              <a:ext cx="9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93" name="Rectangle 449">
              <a:extLst>
                <a:ext uri="{FF2B5EF4-FFF2-40B4-BE49-F238E27FC236}">
                  <a16:creationId xmlns:a16="http://schemas.microsoft.com/office/drawing/2014/main" id="{5788E999-42E1-3A90-CA46-A697A6EE7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5" y="3579"/>
              <a:ext cx="92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500" b="0" i="0" u="none" strike="noStrike" kern="1200" cap="none" spc="0" normalizeH="0" baseline="0" noProof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94" name="Freeform 450">
              <a:extLst>
                <a:ext uri="{FF2B5EF4-FFF2-40B4-BE49-F238E27FC236}">
                  <a16:creationId xmlns:a16="http://schemas.microsoft.com/office/drawing/2014/main" id="{75CECCA5-C8B8-44E0-C99B-0B5CF0166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" y="3681"/>
              <a:ext cx="362" cy="23"/>
            </a:xfrm>
            <a:custGeom>
              <a:avLst/>
              <a:gdLst>
                <a:gd name="T0" fmla="*/ 0 w 725"/>
                <a:gd name="T1" fmla="*/ 1 h 45"/>
                <a:gd name="T2" fmla="*/ 0 w 725"/>
                <a:gd name="T3" fmla="*/ 1 h 45"/>
                <a:gd name="T4" fmla="*/ 0 w 725"/>
                <a:gd name="T5" fmla="*/ 1 h 45"/>
                <a:gd name="T6" fmla="*/ 0 w 725"/>
                <a:gd name="T7" fmla="*/ 1 h 45"/>
                <a:gd name="T8" fmla="*/ 0 w 725"/>
                <a:gd name="T9" fmla="*/ 0 h 45"/>
                <a:gd name="T10" fmla="*/ 0 w 725"/>
                <a:gd name="T11" fmla="*/ 0 h 45"/>
                <a:gd name="T12" fmla="*/ 0 w 725"/>
                <a:gd name="T13" fmla="*/ 1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5"/>
                <a:gd name="T22" fmla="*/ 0 h 45"/>
                <a:gd name="T23" fmla="*/ 725 w 725"/>
                <a:gd name="T24" fmla="*/ 45 h 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5" h="45">
                  <a:moveTo>
                    <a:pt x="21" y="23"/>
                  </a:moveTo>
                  <a:lnTo>
                    <a:pt x="0" y="45"/>
                  </a:lnTo>
                  <a:lnTo>
                    <a:pt x="725" y="45"/>
                  </a:lnTo>
                  <a:lnTo>
                    <a:pt x="704" y="23"/>
                  </a:lnTo>
                  <a:lnTo>
                    <a:pt x="704" y="0"/>
                  </a:lnTo>
                  <a:lnTo>
                    <a:pt x="21" y="0"/>
                  </a:lnTo>
                  <a:lnTo>
                    <a:pt x="21" y="23"/>
                  </a:ln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695" name="Freeform 451">
              <a:extLst>
                <a:ext uri="{FF2B5EF4-FFF2-40B4-BE49-F238E27FC236}">
                  <a16:creationId xmlns:a16="http://schemas.microsoft.com/office/drawing/2014/main" id="{F6AE1E2A-F976-9E20-5A5D-4E4E90E08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" y="3445"/>
              <a:ext cx="183" cy="259"/>
            </a:xfrm>
            <a:custGeom>
              <a:avLst/>
              <a:gdLst>
                <a:gd name="T0" fmla="*/ 0 w 365"/>
                <a:gd name="T1" fmla="*/ 0 h 518"/>
                <a:gd name="T2" fmla="*/ 0 w 365"/>
                <a:gd name="T3" fmla="*/ 0 h 518"/>
                <a:gd name="T4" fmla="*/ 1 w 365"/>
                <a:gd name="T5" fmla="*/ 1 h 518"/>
                <a:gd name="T6" fmla="*/ 1 w 365"/>
                <a:gd name="T7" fmla="*/ 1 h 518"/>
                <a:gd name="T8" fmla="*/ 1 w 365"/>
                <a:gd name="T9" fmla="*/ 1 h 518"/>
                <a:gd name="T10" fmla="*/ 0 w 365"/>
                <a:gd name="T11" fmla="*/ 0 h 518"/>
                <a:gd name="T12" fmla="*/ 0 w 365"/>
                <a:gd name="T13" fmla="*/ 0 h 5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5"/>
                <a:gd name="T22" fmla="*/ 0 h 518"/>
                <a:gd name="T23" fmla="*/ 365 w 365"/>
                <a:gd name="T24" fmla="*/ 518 h 5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5" h="518">
                  <a:moveTo>
                    <a:pt x="0" y="0"/>
                  </a:moveTo>
                  <a:lnTo>
                    <a:pt x="0" y="0"/>
                  </a:lnTo>
                  <a:lnTo>
                    <a:pt x="320" y="518"/>
                  </a:lnTo>
                  <a:lnTo>
                    <a:pt x="341" y="496"/>
                  </a:lnTo>
                  <a:lnTo>
                    <a:pt x="365" y="479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696" name="Line 452">
              <a:extLst>
                <a:ext uri="{FF2B5EF4-FFF2-40B4-BE49-F238E27FC236}">
                  <a16:creationId xmlns:a16="http://schemas.microsoft.com/office/drawing/2014/main" id="{A65B07BD-0FE8-95F6-7503-37D8731A5C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36" y="3196"/>
              <a:ext cx="171" cy="24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697" name="Line 453">
              <a:extLst>
                <a:ext uri="{FF2B5EF4-FFF2-40B4-BE49-F238E27FC236}">
                  <a16:creationId xmlns:a16="http://schemas.microsoft.com/office/drawing/2014/main" id="{C291AC6A-9BCA-C633-0AF7-4D1178C6C1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07" y="3196"/>
              <a:ext cx="289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698" name="Line 454">
              <a:extLst>
                <a:ext uri="{FF2B5EF4-FFF2-40B4-BE49-F238E27FC236}">
                  <a16:creationId xmlns:a16="http://schemas.microsoft.com/office/drawing/2014/main" id="{63F8B615-8DB7-B301-1DCD-71692D7B7A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787" y="3253"/>
              <a:ext cx="132" cy="1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699" name="Freeform 455">
              <a:extLst>
                <a:ext uri="{FF2B5EF4-FFF2-40B4-BE49-F238E27FC236}">
                  <a16:creationId xmlns:a16="http://schemas.microsoft.com/office/drawing/2014/main" id="{68D6BA5F-E88E-C0FF-2B83-397B4BC10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6" y="3445"/>
              <a:ext cx="183" cy="259"/>
            </a:xfrm>
            <a:custGeom>
              <a:avLst/>
              <a:gdLst>
                <a:gd name="T0" fmla="*/ 0 w 367"/>
                <a:gd name="T1" fmla="*/ 1 h 518"/>
                <a:gd name="T2" fmla="*/ 0 w 367"/>
                <a:gd name="T3" fmla="*/ 1 h 518"/>
                <a:gd name="T4" fmla="*/ 0 w 367"/>
                <a:gd name="T5" fmla="*/ 0 h 518"/>
                <a:gd name="T6" fmla="*/ 0 w 367"/>
                <a:gd name="T7" fmla="*/ 0 h 518"/>
                <a:gd name="T8" fmla="*/ 0 w 367"/>
                <a:gd name="T9" fmla="*/ 0 h 518"/>
                <a:gd name="T10" fmla="*/ 0 w 367"/>
                <a:gd name="T11" fmla="*/ 1 h 518"/>
                <a:gd name="T12" fmla="*/ 0 w 367"/>
                <a:gd name="T13" fmla="*/ 1 h 5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7"/>
                <a:gd name="T22" fmla="*/ 0 h 518"/>
                <a:gd name="T23" fmla="*/ 367 w 367"/>
                <a:gd name="T24" fmla="*/ 518 h 5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7" h="518">
                  <a:moveTo>
                    <a:pt x="25" y="496"/>
                  </a:moveTo>
                  <a:lnTo>
                    <a:pt x="46" y="518"/>
                  </a:lnTo>
                  <a:lnTo>
                    <a:pt x="367" y="0"/>
                  </a:lnTo>
                  <a:lnTo>
                    <a:pt x="365" y="0"/>
                  </a:lnTo>
                  <a:lnTo>
                    <a:pt x="0" y="479"/>
                  </a:lnTo>
                  <a:lnTo>
                    <a:pt x="25" y="496"/>
                  </a:ln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00" name="Line 456">
              <a:extLst>
                <a:ext uri="{FF2B5EF4-FFF2-40B4-BE49-F238E27FC236}">
                  <a16:creationId xmlns:a16="http://schemas.microsoft.com/office/drawing/2014/main" id="{FD94B8C4-9924-E7E9-1CD3-5A6FC69F74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7" y="3196"/>
              <a:ext cx="1" cy="2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01" name="Line 457">
              <a:extLst>
                <a:ext uri="{FF2B5EF4-FFF2-40B4-BE49-F238E27FC236}">
                  <a16:creationId xmlns:a16="http://schemas.microsoft.com/office/drawing/2014/main" id="{B175E3E3-66D2-5D4A-C509-5A4AFCC9B1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07" y="3053"/>
              <a:ext cx="1" cy="1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02" name="Line 458">
              <a:extLst>
                <a:ext uri="{FF2B5EF4-FFF2-40B4-BE49-F238E27FC236}">
                  <a16:creationId xmlns:a16="http://schemas.microsoft.com/office/drawing/2014/main" id="{BCBBF419-2965-895D-6533-68A8812F12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6" y="3445"/>
              <a:ext cx="1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03" name="Line 459">
              <a:extLst>
                <a:ext uri="{FF2B5EF4-FFF2-40B4-BE49-F238E27FC236}">
                  <a16:creationId xmlns:a16="http://schemas.microsoft.com/office/drawing/2014/main" id="{3F4CB4A0-D84C-DC96-2021-D504814CBB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07" y="3548"/>
              <a:ext cx="1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04" name="Line 460">
              <a:extLst>
                <a:ext uri="{FF2B5EF4-FFF2-40B4-BE49-F238E27FC236}">
                  <a16:creationId xmlns:a16="http://schemas.microsoft.com/office/drawing/2014/main" id="{9AEA3ECF-98A2-FFAA-BDB2-A865072D88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9" y="3692"/>
              <a:ext cx="1" cy="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05" name="Line 461">
              <a:extLst>
                <a:ext uri="{FF2B5EF4-FFF2-40B4-BE49-F238E27FC236}">
                  <a16:creationId xmlns:a16="http://schemas.microsoft.com/office/drawing/2014/main" id="{BA815494-14FC-E54D-D96C-9CD9F93D53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19" y="3244"/>
              <a:ext cx="1" cy="2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06" name="Line 462">
              <a:extLst>
                <a:ext uri="{FF2B5EF4-FFF2-40B4-BE49-F238E27FC236}">
                  <a16:creationId xmlns:a16="http://schemas.microsoft.com/office/drawing/2014/main" id="{B528E47B-4327-2A4E-EA37-6894882AE1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36" y="3244"/>
              <a:ext cx="1" cy="2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07" name="Line 463">
              <a:extLst>
                <a:ext uri="{FF2B5EF4-FFF2-40B4-BE49-F238E27FC236}">
                  <a16:creationId xmlns:a16="http://schemas.microsoft.com/office/drawing/2014/main" id="{5C8CC311-907C-88D3-77AD-49E10DA2D6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7" y="3692"/>
              <a:ext cx="1" cy="2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08" name="Line 464">
              <a:extLst>
                <a:ext uri="{FF2B5EF4-FFF2-40B4-BE49-F238E27FC236}">
                  <a16:creationId xmlns:a16="http://schemas.microsoft.com/office/drawing/2014/main" id="{A225091F-82C7-F424-AD3E-244719FA9B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49" y="3491"/>
              <a:ext cx="1" cy="2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709" name="Line 465">
              <a:extLst>
                <a:ext uri="{FF2B5EF4-FFF2-40B4-BE49-F238E27FC236}">
                  <a16:creationId xmlns:a16="http://schemas.microsoft.com/office/drawing/2014/main" id="{7097EBF9-911B-D3B6-2E73-899BABDAD4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9" y="3445"/>
              <a:ext cx="1" cy="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9657" name="Group 394">
            <a:extLst>
              <a:ext uri="{FF2B5EF4-FFF2-40B4-BE49-F238E27FC236}">
                <a16:creationId xmlns:a16="http://schemas.microsoft.com/office/drawing/2014/main" id="{1B0DF1C8-0640-E8EC-6A00-66A805886769}"/>
              </a:ext>
            </a:extLst>
          </p:cNvPr>
          <p:cNvGrpSpPr>
            <a:grpSpLocks/>
          </p:cNvGrpSpPr>
          <p:nvPr/>
        </p:nvGrpSpPr>
        <p:grpSpPr bwMode="auto">
          <a:xfrm>
            <a:off x="1773237" y="4511682"/>
            <a:ext cx="1297962" cy="246063"/>
            <a:chOff x="2881" y="1865"/>
            <a:chExt cx="885" cy="155"/>
          </a:xfrm>
        </p:grpSpPr>
        <p:sp>
          <p:nvSpPr>
            <p:cNvPr id="239" name="Rectangle 395">
              <a:extLst>
                <a:ext uri="{FF2B5EF4-FFF2-40B4-BE49-F238E27FC236}">
                  <a16:creationId xmlns:a16="http://schemas.microsoft.com/office/drawing/2014/main" id="{1A55D1A0-8E02-1CFE-94A8-D2F620CB2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1" y="1865"/>
              <a:ext cx="22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omic Sans MS" pitchFamily="66" charset="0"/>
                  <a:ea typeface="+mn-ea"/>
                  <a:cs typeface="+mn-cs"/>
                </a:rPr>
                <a:t>   </a:t>
              </a: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rPr>
                <a:t>D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69678" name="Rectangle 396">
              <a:extLst>
                <a:ext uri="{FF2B5EF4-FFF2-40B4-BE49-F238E27FC236}">
                  <a16:creationId xmlns:a16="http://schemas.microsoft.com/office/drawing/2014/main" id="{2DA9EB2F-4EB0-A084-2EE9-D18E7DEBE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4" y="1865"/>
              <a:ext cx="632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-Glucosio </a:t>
              </a:r>
            </a:p>
          </p:txBody>
        </p:sp>
      </p:grpSp>
      <p:sp>
        <p:nvSpPr>
          <p:cNvPr id="241" name="Text Box 472">
            <a:extLst>
              <a:ext uri="{FF2B5EF4-FFF2-40B4-BE49-F238E27FC236}">
                <a16:creationId xmlns:a16="http://schemas.microsoft.com/office/drawing/2014/main" id="{CD232B7F-667D-9193-E367-812709158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9250" y="3143251"/>
            <a:ext cx="142875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( formula di </a:t>
            </a:r>
            <a:r>
              <a:rPr kumimoji="0" lang="it-IT" alt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Haworth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)</a:t>
            </a:r>
            <a:endParaRPr kumimoji="0" lang="en-US" alt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grpSp>
        <p:nvGrpSpPr>
          <p:cNvPr id="7" name="Group 389">
            <a:extLst>
              <a:ext uri="{FF2B5EF4-FFF2-40B4-BE49-F238E27FC236}">
                <a16:creationId xmlns:a16="http://schemas.microsoft.com/office/drawing/2014/main" id="{535D8D92-7623-23D4-6DA3-EBC7F0179E1C}"/>
              </a:ext>
            </a:extLst>
          </p:cNvPr>
          <p:cNvGrpSpPr>
            <a:grpSpLocks/>
          </p:cNvGrpSpPr>
          <p:nvPr/>
        </p:nvGrpSpPr>
        <p:grpSpPr bwMode="auto">
          <a:xfrm>
            <a:off x="8010525" y="947738"/>
            <a:ext cx="1165551" cy="266700"/>
            <a:chOff x="1281" y="1853"/>
            <a:chExt cx="796" cy="168"/>
          </a:xfrm>
        </p:grpSpPr>
        <p:sp>
          <p:nvSpPr>
            <p:cNvPr id="69673" name="Rectangle 390">
              <a:extLst>
                <a:ext uri="{FF2B5EF4-FFF2-40B4-BE49-F238E27FC236}">
                  <a16:creationId xmlns:a16="http://schemas.microsoft.com/office/drawing/2014/main" id="{82AF72E2-C15A-8810-B210-993420144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1" y="1853"/>
              <a:ext cx="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1600" b="1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β</a:t>
              </a:r>
              <a:endParaRPr kumimoji="0" lang="el-GR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69674" name="Rectangle 391">
              <a:extLst>
                <a:ext uri="{FF2B5EF4-FFF2-40B4-BE49-F238E27FC236}">
                  <a16:creationId xmlns:a16="http://schemas.microsoft.com/office/drawing/2014/main" id="{9F83E8AA-06E2-9240-AE00-3B75143AC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" y="1867"/>
              <a:ext cx="5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75" name="Rectangle 392">
              <a:extLst>
                <a:ext uri="{FF2B5EF4-FFF2-40B4-BE49-F238E27FC236}">
                  <a16:creationId xmlns:a16="http://schemas.microsoft.com/office/drawing/2014/main" id="{F4B60D99-E0AD-90B3-7689-0520C7222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4" y="1865"/>
              <a:ext cx="10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76" name="Rectangle 393">
              <a:extLst>
                <a:ext uri="{FF2B5EF4-FFF2-40B4-BE49-F238E27FC236}">
                  <a16:creationId xmlns:a16="http://schemas.microsoft.com/office/drawing/2014/main" id="{B534336D-4473-2E0A-95D2-E32BD3E6B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" y="1865"/>
              <a:ext cx="59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-Glucosio</a:t>
              </a:r>
              <a:endPara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8" name="Group 397">
            <a:extLst>
              <a:ext uri="{FF2B5EF4-FFF2-40B4-BE49-F238E27FC236}">
                <a16:creationId xmlns:a16="http://schemas.microsoft.com/office/drawing/2014/main" id="{FF9594E8-F7D5-3F14-081E-2C9DF20BFCD1}"/>
              </a:ext>
            </a:extLst>
          </p:cNvPr>
          <p:cNvGrpSpPr>
            <a:grpSpLocks/>
          </p:cNvGrpSpPr>
          <p:nvPr/>
        </p:nvGrpSpPr>
        <p:grpSpPr bwMode="auto">
          <a:xfrm>
            <a:off x="8210554" y="6091243"/>
            <a:ext cx="1179764" cy="268288"/>
            <a:chOff x="4296" y="1853"/>
            <a:chExt cx="805" cy="169"/>
          </a:xfrm>
        </p:grpSpPr>
        <p:sp>
          <p:nvSpPr>
            <p:cNvPr id="69669" name="Rectangle 398">
              <a:extLst>
                <a:ext uri="{FF2B5EF4-FFF2-40B4-BE49-F238E27FC236}">
                  <a16:creationId xmlns:a16="http://schemas.microsoft.com/office/drawing/2014/main" id="{4A87F47B-E245-7BE7-4C11-37CDD467D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6" y="1853"/>
              <a:ext cx="7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1600" b="1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α</a:t>
              </a:r>
              <a:endParaRPr kumimoji="0" lang="el-GR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69670" name="Rectangle 399">
              <a:extLst>
                <a:ext uri="{FF2B5EF4-FFF2-40B4-BE49-F238E27FC236}">
                  <a16:creationId xmlns:a16="http://schemas.microsoft.com/office/drawing/2014/main" id="{EC328A1E-6347-9717-C23C-F3B0AB40B7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6" y="1867"/>
              <a:ext cx="5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71" name="Rectangle 400">
              <a:extLst>
                <a:ext uri="{FF2B5EF4-FFF2-40B4-BE49-F238E27FC236}">
                  <a16:creationId xmlns:a16="http://schemas.microsoft.com/office/drawing/2014/main" id="{B39B84F5-8620-6BCB-22FD-5EA089B41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8" y="1865"/>
              <a:ext cx="10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DA251D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D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69672" name="Rectangle 401">
              <a:extLst>
                <a:ext uri="{FF2B5EF4-FFF2-40B4-BE49-F238E27FC236}">
                  <a16:creationId xmlns:a16="http://schemas.microsoft.com/office/drawing/2014/main" id="{FB561FAE-8B65-8EFF-37C8-A9E1EB42E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0" y="1865"/>
              <a:ext cx="59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000">
                  <a:solidFill>
                    <a:srgbClr val="FF99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66FFFF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-Glucosio</a:t>
              </a:r>
              <a:endPara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sp>
        <p:nvSpPr>
          <p:cNvPr id="252" name="Freccia a destra 251">
            <a:extLst>
              <a:ext uri="{FF2B5EF4-FFF2-40B4-BE49-F238E27FC236}">
                <a16:creationId xmlns:a16="http://schemas.microsoft.com/office/drawing/2014/main" id="{EBA71B69-8275-49BB-5192-5F641DDA11D3}"/>
              </a:ext>
            </a:extLst>
          </p:cNvPr>
          <p:cNvSpPr/>
          <p:nvPr/>
        </p:nvSpPr>
        <p:spPr>
          <a:xfrm rot="19848788">
            <a:off x="6523039" y="2317751"/>
            <a:ext cx="1171575" cy="195263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53" name="Freccia a destra 252">
            <a:extLst>
              <a:ext uri="{FF2B5EF4-FFF2-40B4-BE49-F238E27FC236}">
                <a16:creationId xmlns:a16="http://schemas.microsoft.com/office/drawing/2014/main" id="{8C1A8193-70AB-2880-4ED1-AF865E17076C}"/>
              </a:ext>
            </a:extLst>
          </p:cNvPr>
          <p:cNvSpPr/>
          <p:nvPr/>
        </p:nvSpPr>
        <p:spPr>
          <a:xfrm rot="1434539">
            <a:off x="6584951" y="4005263"/>
            <a:ext cx="1171575" cy="195262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55" name="CasellaDiTesto 254">
            <a:extLst>
              <a:ext uri="{FF2B5EF4-FFF2-40B4-BE49-F238E27FC236}">
                <a16:creationId xmlns:a16="http://schemas.microsoft.com/office/drawing/2014/main" id="{C350F04B-30F0-9FC3-7B36-E3912A37A7EE}"/>
              </a:ext>
            </a:extLst>
          </p:cNvPr>
          <p:cNvSpPr txBox="1"/>
          <p:nvPr/>
        </p:nvSpPr>
        <p:spPr>
          <a:xfrm>
            <a:off x="7739064" y="3357564"/>
            <a:ext cx="134043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ANOMERI</a:t>
            </a:r>
          </a:p>
        </p:txBody>
      </p:sp>
      <p:sp>
        <p:nvSpPr>
          <p:cNvPr id="198" name="Freccia circolare in giù 197">
            <a:extLst>
              <a:ext uri="{FF2B5EF4-FFF2-40B4-BE49-F238E27FC236}">
                <a16:creationId xmlns:a16="http://schemas.microsoft.com/office/drawing/2014/main" id="{85968E90-D2AE-3520-4B7B-C62FCAF38BF6}"/>
              </a:ext>
            </a:extLst>
          </p:cNvPr>
          <p:cNvSpPr/>
          <p:nvPr/>
        </p:nvSpPr>
        <p:spPr>
          <a:xfrm>
            <a:off x="3452814" y="1071564"/>
            <a:ext cx="1857375" cy="642937"/>
          </a:xfrm>
          <a:prstGeom prst="curvedDownArrow">
            <a:avLst/>
          </a:prstGeom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99" name="Text Box 466">
            <a:extLst>
              <a:ext uri="{FF2B5EF4-FFF2-40B4-BE49-F238E27FC236}">
                <a16:creationId xmlns:a16="http://schemas.microsoft.com/office/drawing/2014/main" id="{7039C30D-CBC2-3BA1-5976-0EB2237747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75" y="2000250"/>
            <a:ext cx="260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1</a:t>
            </a:r>
          </a:p>
        </p:txBody>
      </p:sp>
      <p:sp>
        <p:nvSpPr>
          <p:cNvPr id="200" name="Text Box 471">
            <a:extLst>
              <a:ext uri="{FF2B5EF4-FFF2-40B4-BE49-F238E27FC236}">
                <a16:creationId xmlns:a16="http://schemas.microsoft.com/office/drawing/2014/main" id="{3BF1F49D-5B4E-207F-FD24-FC8CF12AC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8775" y="1285875"/>
            <a:ext cx="260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6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0472B08-FC09-429E-FF67-696CB7EBC1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0813" y="173319"/>
            <a:ext cx="8297375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8374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146" grpId="0"/>
      <p:bldP spid="147" grpId="0"/>
      <p:bldP spid="148" grpId="0"/>
      <p:bldP spid="149" grpId="0"/>
      <p:bldP spid="150" grpId="0"/>
      <p:bldP spid="152" grpId="0" animBg="1"/>
      <p:bldP spid="165" grpId="0" animBg="1"/>
      <p:bldP spid="166" grpId="0" animBg="1"/>
      <p:bldP spid="241" grpId="0"/>
      <p:bldP spid="252" grpId="0" animBg="1"/>
      <p:bldP spid="253" grpId="0" animBg="1"/>
      <p:bldP spid="255" grpId="0"/>
      <p:bldP spid="198" grpId="0" animBg="1"/>
      <p:bldP spid="199" grpId="0"/>
      <p:bldP spid="20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>
            <a:extLst>
              <a:ext uri="{FF2B5EF4-FFF2-40B4-BE49-F238E27FC236}">
                <a16:creationId xmlns:a16="http://schemas.microsoft.com/office/drawing/2014/main" id="{39E0485B-BA23-C862-CC5B-8C029CAB3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3" y="188914"/>
            <a:ext cx="5707062" cy="609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Rectangle 3">
            <a:extLst>
              <a:ext uri="{FF2B5EF4-FFF2-40B4-BE49-F238E27FC236}">
                <a16:creationId xmlns:a16="http://schemas.microsoft.com/office/drawing/2014/main" id="{16050952-A8EE-12D8-CA34-917416DC5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3476" y="6299200"/>
            <a:ext cx="2339975" cy="55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1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anomeri</a:t>
            </a:r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A0DF0055-15FB-643A-F683-F363CC11B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8026" y="3141664"/>
            <a:ext cx="2339975" cy="847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1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Carbonio anomerico</a:t>
            </a:r>
          </a:p>
        </p:txBody>
      </p:sp>
      <p:sp>
        <p:nvSpPr>
          <p:cNvPr id="29701" name="Line 5">
            <a:extLst>
              <a:ext uri="{FF2B5EF4-FFF2-40B4-BE49-F238E27FC236}">
                <a16:creationId xmlns:a16="http://schemas.microsoft.com/office/drawing/2014/main" id="{007A04A3-D15E-097E-702F-E3BA055C377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28025" y="4221163"/>
            <a:ext cx="4318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702" name="Rectangle 6">
            <a:extLst>
              <a:ext uri="{FF2B5EF4-FFF2-40B4-BE49-F238E27FC236}">
                <a16:creationId xmlns:a16="http://schemas.microsoft.com/office/drawing/2014/main" id="{9F915CF8-BD0D-68B9-803F-030DD0F74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141664"/>
            <a:ext cx="2339975" cy="847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1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Carbonio anomerico</a:t>
            </a:r>
          </a:p>
        </p:txBody>
      </p:sp>
      <p:sp>
        <p:nvSpPr>
          <p:cNvPr id="29703" name="Line 7">
            <a:extLst>
              <a:ext uri="{FF2B5EF4-FFF2-40B4-BE49-F238E27FC236}">
                <a16:creationId xmlns:a16="http://schemas.microsoft.com/office/drawing/2014/main" id="{989D6A8C-84DE-E714-460E-965DE5A05A51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9150" y="3860801"/>
            <a:ext cx="1512888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0112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Immagine 1" descr="8.4.png">
            <a:extLst>
              <a:ext uri="{FF2B5EF4-FFF2-40B4-BE49-F238E27FC236}">
                <a16:creationId xmlns:a16="http://schemas.microsoft.com/office/drawing/2014/main" id="{D84806C9-D14E-6CA1-E281-65C663C33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0" y="2101851"/>
            <a:ext cx="8686800" cy="2652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ccia circolare in giù 3">
            <a:extLst>
              <a:ext uri="{FF2B5EF4-FFF2-40B4-BE49-F238E27FC236}">
                <a16:creationId xmlns:a16="http://schemas.microsoft.com/office/drawing/2014/main" id="{3F61A8E6-A0B1-A731-76B6-2D6FA5F0512F}"/>
              </a:ext>
            </a:extLst>
          </p:cNvPr>
          <p:cNvSpPr/>
          <p:nvPr/>
        </p:nvSpPr>
        <p:spPr>
          <a:xfrm>
            <a:off x="4295776" y="1557339"/>
            <a:ext cx="3313113" cy="541337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6" name="Freccia circolare in giù 5">
            <a:extLst>
              <a:ext uri="{FF2B5EF4-FFF2-40B4-BE49-F238E27FC236}">
                <a16:creationId xmlns:a16="http://schemas.microsoft.com/office/drawing/2014/main" id="{27DF9F56-8F5F-0D60-82C8-977FAE386629}"/>
              </a:ext>
            </a:extLst>
          </p:cNvPr>
          <p:cNvSpPr/>
          <p:nvPr/>
        </p:nvSpPr>
        <p:spPr>
          <a:xfrm rot="10800000">
            <a:off x="4560889" y="4581525"/>
            <a:ext cx="3311525" cy="541338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5DEBFC2-8AFC-82C2-A7E4-DDDA6C68F7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1" y="1187450"/>
            <a:ext cx="2151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MUTAROTAZIONE</a:t>
            </a:r>
          </a:p>
        </p:txBody>
      </p:sp>
    </p:spTree>
    <p:extLst>
      <p:ext uri="{BB962C8B-B14F-4D97-AF65-F5344CB8AC3E}">
        <p14:creationId xmlns:p14="http://schemas.microsoft.com/office/powerpoint/2010/main" val="178221212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Gruppo 2">
            <a:extLst>
              <a:ext uri="{FF2B5EF4-FFF2-40B4-BE49-F238E27FC236}">
                <a16:creationId xmlns:a16="http://schemas.microsoft.com/office/drawing/2014/main" id="{988901ED-9F50-AC94-BAC5-C90B88F4CD19}"/>
              </a:ext>
            </a:extLst>
          </p:cNvPr>
          <p:cNvGrpSpPr>
            <a:grpSpLocks/>
          </p:cNvGrpSpPr>
          <p:nvPr/>
        </p:nvGrpSpPr>
        <p:grpSpPr bwMode="auto">
          <a:xfrm>
            <a:off x="1863726" y="2057400"/>
            <a:ext cx="4786313" cy="3962400"/>
            <a:chOff x="340231" y="2057400"/>
            <a:chExt cx="4786496" cy="3962400"/>
          </a:xfrm>
        </p:grpSpPr>
        <p:pic>
          <p:nvPicPr>
            <p:cNvPr id="59419" name="Picture 27">
              <a:extLst>
                <a:ext uri="{FF2B5EF4-FFF2-40B4-BE49-F238E27FC236}">
                  <a16:creationId xmlns:a16="http://schemas.microsoft.com/office/drawing/2014/main" id="{D1F0768C-D576-12D2-36FE-DEAF6E86C9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731" r="56699"/>
            <a:stretch>
              <a:fillRect/>
            </a:stretch>
          </p:blipFill>
          <p:spPr bwMode="auto">
            <a:xfrm>
              <a:off x="340231" y="2057400"/>
              <a:ext cx="4332454" cy="396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ttangolo 1">
              <a:extLst>
                <a:ext uri="{FF2B5EF4-FFF2-40B4-BE49-F238E27FC236}">
                  <a16:creationId xmlns:a16="http://schemas.microsoft.com/office/drawing/2014/main" id="{8CD1295B-8778-AEA1-3CC1-73743A5D1ED5}"/>
                </a:ext>
              </a:extLst>
            </p:cNvPr>
            <p:cNvSpPr/>
            <p:nvPr/>
          </p:nvSpPr>
          <p:spPr>
            <a:xfrm>
              <a:off x="2659658" y="2359025"/>
              <a:ext cx="2467069" cy="2511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 altLang="it-IT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59395" name="Text Box 11">
            <a:extLst>
              <a:ext uri="{FF2B5EF4-FFF2-40B4-BE49-F238E27FC236}">
                <a16:creationId xmlns:a16="http://schemas.microsoft.com/office/drawing/2014/main" id="{7BBA9BCE-F19E-A5CB-1133-FF54E0657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0526" y="184150"/>
            <a:ext cx="8855075" cy="1200150"/>
          </a:xfrm>
          <a:prstGeom prst="rect">
            <a:avLst/>
          </a:prstGeom>
          <a:solidFill>
            <a:srgbClr val="DDD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u="sng">
                <a:solidFill>
                  <a:srgbClr val="0000FF"/>
                </a:solidFill>
                <a:latin typeface="Calibri" panose="020F0502020204030204" pitchFamily="34" charset="0"/>
              </a:rPr>
              <a:t>Ciclizzazione dei monosaccaridi chetosi.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>
                <a:solidFill>
                  <a:srgbClr val="0000FF"/>
                </a:solidFill>
                <a:latin typeface="Calibri" panose="020F0502020204030204" pitchFamily="34" charset="0"/>
              </a:rPr>
              <a:t>Fruttosio: legame emichetalico fra il carbonio carbonilico in C-2 e il gruppo alcolico in C-5: anello a 5 atomi</a:t>
            </a:r>
            <a:endParaRPr lang="it-IT" altLang="it-IT" sz="200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59396" name="Text Box 26">
            <a:extLst>
              <a:ext uri="{FF2B5EF4-FFF2-40B4-BE49-F238E27FC236}">
                <a16:creationId xmlns:a16="http://schemas.microsoft.com/office/drawing/2014/main" id="{0A0CD40F-A23B-1255-109D-E50858130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0526" y="6553201"/>
            <a:ext cx="44561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1000">
                <a:solidFill>
                  <a:srgbClr val="000000"/>
                </a:solidFill>
                <a:latin typeface="Calibri" panose="020F0502020204030204" pitchFamily="34" charset="0"/>
              </a:rPr>
              <a:t>Tymoczko et al., PRINCIPI DI BIOCHIMICA zanichelli editore S.p.A Copyright </a:t>
            </a:r>
            <a:r>
              <a:rPr lang="en-US" altLang="it-IT" sz="1000">
                <a:solidFill>
                  <a:srgbClr val="000000"/>
                </a:solidFill>
                <a:latin typeface="Calibri" panose="020F0502020204030204" pitchFamily="34" charset="0"/>
              </a:rPr>
              <a:t>© 2010</a:t>
            </a:r>
          </a:p>
        </p:txBody>
      </p:sp>
      <p:sp>
        <p:nvSpPr>
          <p:cNvPr id="16" name="Text Box 17">
            <a:extLst>
              <a:ext uri="{FF2B5EF4-FFF2-40B4-BE49-F238E27FC236}">
                <a16:creationId xmlns:a16="http://schemas.microsoft.com/office/drawing/2014/main" id="{EDCB6CAE-DA3C-333F-03DB-34B52E35E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3413" y="4286250"/>
            <a:ext cx="31115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it-IT" sz="24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¨</a:t>
            </a:r>
          </a:p>
        </p:txBody>
      </p:sp>
      <p:sp>
        <p:nvSpPr>
          <p:cNvPr id="17" name="Text Box 19">
            <a:extLst>
              <a:ext uri="{FF2B5EF4-FFF2-40B4-BE49-F238E27FC236}">
                <a16:creationId xmlns:a16="http://schemas.microsoft.com/office/drawing/2014/main" id="{03BFCD50-66FF-28DA-3B1F-E833D8399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2388" y="2327276"/>
            <a:ext cx="444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altLang="it-IT" sz="2000">
                <a:solidFill>
                  <a:srgbClr val="000000"/>
                </a:solidFill>
                <a:latin typeface="Calibri" panose="020F0502020204030204" pitchFamily="34" charset="0"/>
              </a:rPr>
              <a:t>δ</a:t>
            </a:r>
            <a:r>
              <a:rPr lang="it-IT" altLang="it-IT" sz="2000">
                <a:solidFill>
                  <a:srgbClr val="000000"/>
                </a:solidFill>
                <a:latin typeface="Calibri" panose="020F0502020204030204" pitchFamily="34" charset="0"/>
              </a:rPr>
              <a:t>+</a:t>
            </a:r>
            <a:endParaRPr lang="el-GR" altLang="it-IT" sz="2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 Box 20">
            <a:extLst>
              <a:ext uri="{FF2B5EF4-FFF2-40B4-BE49-F238E27FC236}">
                <a16:creationId xmlns:a16="http://schemas.microsoft.com/office/drawing/2014/main" id="{7BBB80A1-45CC-252B-7279-3F62B803B4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8500" y="2090739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altLang="it-IT" sz="2000">
                <a:solidFill>
                  <a:srgbClr val="000000"/>
                </a:solidFill>
                <a:latin typeface="Calibri" panose="020F0502020204030204" pitchFamily="34" charset="0"/>
              </a:rPr>
              <a:t>δ</a:t>
            </a:r>
            <a:r>
              <a:rPr lang="it-IT" altLang="it-IT" sz="2000">
                <a:solidFill>
                  <a:srgbClr val="000000"/>
                </a:solidFill>
                <a:latin typeface="Calibri" panose="020F0502020204030204" pitchFamily="34" charset="0"/>
              </a:rPr>
              <a:t>-</a:t>
            </a:r>
            <a:endParaRPr lang="el-GR" altLang="it-IT" sz="2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9400" name="Rectangle 21">
            <a:extLst>
              <a:ext uri="{FF2B5EF4-FFF2-40B4-BE49-F238E27FC236}">
                <a16:creationId xmlns:a16="http://schemas.microsoft.com/office/drawing/2014/main" id="{3C932FE1-A67E-F390-4B87-C2814523D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663" y="4327525"/>
            <a:ext cx="685800" cy="457200"/>
          </a:xfrm>
          <a:prstGeom prst="rect">
            <a:avLst/>
          </a:prstGeom>
          <a:solidFill>
            <a:srgbClr val="3399FF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Freccia ad arco 19">
            <a:extLst>
              <a:ext uri="{FF2B5EF4-FFF2-40B4-BE49-F238E27FC236}">
                <a16:creationId xmlns:a16="http://schemas.microsoft.com/office/drawing/2014/main" id="{D2BBFE1C-DB6E-3BB4-3082-5A5A9DEFC834}"/>
              </a:ext>
            </a:extLst>
          </p:cNvPr>
          <p:cNvSpPr/>
          <p:nvPr/>
        </p:nvSpPr>
        <p:spPr>
          <a:xfrm rot="12784039" flipV="1">
            <a:off x="2271713" y="2274888"/>
            <a:ext cx="347662" cy="412750"/>
          </a:xfrm>
          <a:prstGeom prst="circularArrow">
            <a:avLst>
              <a:gd name="adj1" fmla="val 3967"/>
              <a:gd name="adj2" fmla="val 749617"/>
              <a:gd name="adj3" fmla="val 20554851"/>
              <a:gd name="adj4" fmla="val 10844863"/>
              <a:gd name="adj5" fmla="val 1280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Freccia ad arco 20">
            <a:extLst>
              <a:ext uri="{FF2B5EF4-FFF2-40B4-BE49-F238E27FC236}">
                <a16:creationId xmlns:a16="http://schemas.microsoft.com/office/drawing/2014/main" id="{22338045-9AF8-7548-44AA-04E8809EE216}"/>
              </a:ext>
            </a:extLst>
          </p:cNvPr>
          <p:cNvSpPr/>
          <p:nvPr/>
        </p:nvSpPr>
        <p:spPr>
          <a:xfrm rot="14734814" flipV="1">
            <a:off x="2193132" y="2532857"/>
            <a:ext cx="2241550" cy="2163763"/>
          </a:xfrm>
          <a:prstGeom prst="circularArrow">
            <a:avLst>
              <a:gd name="adj1" fmla="val 4273"/>
              <a:gd name="adj2" fmla="val 940026"/>
              <a:gd name="adj3" fmla="val 20340763"/>
              <a:gd name="adj4" fmla="val 9989652"/>
              <a:gd name="adj5" fmla="val 12854"/>
            </a:avLst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Freccia ad arco 23">
            <a:extLst>
              <a:ext uri="{FF2B5EF4-FFF2-40B4-BE49-F238E27FC236}">
                <a16:creationId xmlns:a16="http://schemas.microsoft.com/office/drawing/2014/main" id="{8C4BFC94-448A-2411-59F2-EED4BAAB863D}"/>
              </a:ext>
            </a:extLst>
          </p:cNvPr>
          <p:cNvSpPr/>
          <p:nvPr/>
        </p:nvSpPr>
        <p:spPr>
          <a:xfrm rot="11283966">
            <a:off x="3332163" y="4546600"/>
            <a:ext cx="203200" cy="311150"/>
          </a:xfrm>
          <a:prstGeom prst="circularArrow">
            <a:avLst>
              <a:gd name="adj1" fmla="val 3967"/>
              <a:gd name="adj2" fmla="val 749617"/>
              <a:gd name="adj3" fmla="val 20554851"/>
              <a:gd name="adj4" fmla="val 10844863"/>
              <a:gd name="adj5" fmla="val 1280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" name="Text Box 3">
            <a:extLst>
              <a:ext uri="{FF2B5EF4-FFF2-40B4-BE49-F238E27FC236}">
                <a16:creationId xmlns:a16="http://schemas.microsoft.com/office/drawing/2014/main" id="{D05B0810-6FF2-9AB3-7BCD-706B43408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1476" y="2465388"/>
            <a:ext cx="466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>
                <a:solidFill>
                  <a:srgbClr val="0000FF"/>
                </a:solidFill>
                <a:latin typeface="Calibri" panose="020F0502020204030204" pitchFamily="34" charset="0"/>
              </a:rPr>
              <a:t>H</a:t>
            </a:r>
            <a:r>
              <a:rPr lang="it-IT" altLang="it-IT" sz="2000" baseline="30000">
                <a:solidFill>
                  <a:srgbClr val="0000FF"/>
                </a:solidFill>
                <a:latin typeface="Calibri" panose="020F0502020204030204" pitchFamily="34" charset="0"/>
              </a:rPr>
              <a:t>+</a:t>
            </a:r>
            <a:endParaRPr lang="it-IT" altLang="it-IT" sz="200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Freccia ad arco 26">
            <a:extLst>
              <a:ext uri="{FF2B5EF4-FFF2-40B4-BE49-F238E27FC236}">
                <a16:creationId xmlns:a16="http://schemas.microsoft.com/office/drawing/2014/main" id="{9F461695-C67C-E9C9-5CED-E1F937AC8AD7}"/>
              </a:ext>
            </a:extLst>
          </p:cNvPr>
          <p:cNvSpPr/>
          <p:nvPr/>
        </p:nvSpPr>
        <p:spPr>
          <a:xfrm rot="9554771">
            <a:off x="1903414" y="2544763"/>
            <a:ext cx="346075" cy="241300"/>
          </a:xfrm>
          <a:prstGeom prst="circularArrow">
            <a:avLst>
              <a:gd name="adj1" fmla="val 3967"/>
              <a:gd name="adj2" fmla="val 749617"/>
              <a:gd name="adj3" fmla="val 20554851"/>
              <a:gd name="adj4" fmla="val 10844863"/>
              <a:gd name="adj5" fmla="val 1280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2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" name="Text Box 3">
            <a:extLst>
              <a:ext uri="{FF2B5EF4-FFF2-40B4-BE49-F238E27FC236}">
                <a16:creationId xmlns:a16="http://schemas.microsoft.com/office/drawing/2014/main" id="{A065DA2B-CA37-1D3E-EA21-7A3A26BAC1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9101" y="1889126"/>
            <a:ext cx="1617663" cy="1323975"/>
          </a:xfrm>
          <a:prstGeom prst="rect">
            <a:avLst/>
          </a:prstGeom>
          <a:solidFill>
            <a:srgbClr val="DDD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>
                <a:solidFill>
                  <a:srgbClr val="0000FF"/>
                </a:solidFill>
                <a:latin typeface="Calibri" panose="020F0502020204030204" pitchFamily="34" charset="0"/>
              </a:rPr>
              <a:t>Attacco nucleofilo dell’ossigeno sul C2</a:t>
            </a:r>
          </a:p>
        </p:txBody>
      </p:sp>
      <p:sp>
        <p:nvSpPr>
          <p:cNvPr id="23" name="Text Box 3">
            <a:extLst>
              <a:ext uri="{FF2B5EF4-FFF2-40B4-BE49-F238E27FC236}">
                <a16:creationId xmlns:a16="http://schemas.microsoft.com/office/drawing/2014/main" id="{8E101514-75AF-99D6-6DA1-4FEE2146A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9739" y="4321176"/>
            <a:ext cx="1965325" cy="708025"/>
          </a:xfrm>
          <a:prstGeom prst="rect">
            <a:avLst/>
          </a:prstGeom>
          <a:solidFill>
            <a:srgbClr val="DDD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>
                <a:solidFill>
                  <a:srgbClr val="0000FF"/>
                </a:solidFill>
                <a:latin typeface="Calibri" panose="020F0502020204030204" pitchFamily="34" charset="0"/>
              </a:rPr>
              <a:t>Idrogeno liberato come H</a:t>
            </a:r>
            <a:r>
              <a:rPr lang="it-IT" altLang="it-IT" sz="2000" baseline="30000">
                <a:solidFill>
                  <a:srgbClr val="0000FF"/>
                </a:solidFill>
                <a:latin typeface="Calibri" panose="020F0502020204030204" pitchFamily="34" charset="0"/>
              </a:rPr>
              <a:t>+</a:t>
            </a:r>
            <a:endParaRPr lang="it-IT" altLang="it-IT" sz="200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Freccia a destra rientrata 24">
            <a:extLst>
              <a:ext uri="{FF2B5EF4-FFF2-40B4-BE49-F238E27FC236}">
                <a16:creationId xmlns:a16="http://schemas.microsoft.com/office/drawing/2014/main" id="{D903FFA3-240A-0200-124D-30FB24D6F97A}"/>
              </a:ext>
            </a:extLst>
          </p:cNvPr>
          <p:cNvSpPr/>
          <p:nvPr/>
        </p:nvSpPr>
        <p:spPr>
          <a:xfrm>
            <a:off x="3735388" y="4506914"/>
            <a:ext cx="508000" cy="168275"/>
          </a:xfrm>
          <a:prstGeom prst="notchedRightArrow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240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3EA73E99-36B6-7985-D3D5-C1EDCEE7B7C9}"/>
              </a:ext>
            </a:extLst>
          </p:cNvPr>
          <p:cNvGrpSpPr>
            <a:grpSpLocks/>
          </p:cNvGrpSpPr>
          <p:nvPr/>
        </p:nvGrpSpPr>
        <p:grpSpPr bwMode="auto">
          <a:xfrm>
            <a:off x="7578725" y="2597150"/>
            <a:ext cx="2292350" cy="3505200"/>
            <a:chOff x="5335247" y="2155922"/>
            <a:chExt cx="2291346" cy="3505200"/>
          </a:xfrm>
        </p:grpSpPr>
        <p:pic>
          <p:nvPicPr>
            <p:cNvPr id="59411" name="Picture 27">
              <a:extLst>
                <a:ext uri="{FF2B5EF4-FFF2-40B4-BE49-F238E27FC236}">
                  <a16:creationId xmlns:a16="http://schemas.microsoft.com/office/drawing/2014/main" id="{47D925AD-1695-746E-AD82-6ED4FB38BA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731" r="77101" b="7877"/>
            <a:stretch>
              <a:fillRect/>
            </a:stretch>
          </p:blipFill>
          <p:spPr bwMode="auto">
            <a:xfrm>
              <a:off x="5335247" y="2155922"/>
              <a:ext cx="2291346" cy="350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Connettore 1 8">
              <a:extLst>
                <a:ext uri="{FF2B5EF4-FFF2-40B4-BE49-F238E27FC236}">
                  <a16:creationId xmlns:a16="http://schemas.microsoft.com/office/drawing/2014/main" id="{CCA9A4F4-D22B-269E-4952-6BEBA20FAE1C}"/>
                </a:ext>
              </a:extLst>
            </p:cNvPr>
            <p:cNvCxnSpPr/>
            <p:nvPr/>
          </p:nvCxnSpPr>
          <p:spPr bwMode="auto">
            <a:xfrm>
              <a:off x="6353976" y="2865535"/>
              <a:ext cx="10457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>
              <a:extLst>
                <a:ext uri="{FF2B5EF4-FFF2-40B4-BE49-F238E27FC236}">
                  <a16:creationId xmlns:a16="http://schemas.microsoft.com/office/drawing/2014/main" id="{9F12943B-6F9C-E614-4C7D-5C8CE6AC12D2}"/>
                </a:ext>
              </a:extLst>
            </p:cNvPr>
            <p:cNvCxnSpPr/>
            <p:nvPr/>
          </p:nvCxnSpPr>
          <p:spPr bwMode="auto">
            <a:xfrm>
              <a:off x="7399680" y="2857597"/>
              <a:ext cx="0" cy="183515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414" name="CasellaDiTesto 13">
              <a:extLst>
                <a:ext uri="{FF2B5EF4-FFF2-40B4-BE49-F238E27FC236}">
                  <a16:creationId xmlns:a16="http://schemas.microsoft.com/office/drawing/2014/main" id="{22F0A165-36B0-A79B-9A3B-6D25A76FD3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97652" y="3559986"/>
              <a:ext cx="204722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400" b="1">
                  <a:solidFill>
                    <a:srgbClr val="CC0099"/>
                  </a:solidFill>
                  <a:latin typeface="Arial Narrow" panose="020B0606020202030204" pitchFamily="34" charset="0"/>
                </a:rPr>
                <a:t>O</a:t>
              </a:r>
            </a:p>
          </p:txBody>
        </p: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9AB85291-86D5-F61E-3C1C-44FC0CD9DF40}"/>
                </a:ext>
              </a:extLst>
            </p:cNvPr>
            <p:cNvSpPr/>
            <p:nvPr/>
          </p:nvSpPr>
          <p:spPr bwMode="auto">
            <a:xfrm rot="1668050">
              <a:off x="5836677" y="2697260"/>
              <a:ext cx="368139" cy="460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 altLang="it-IT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36E04497-5280-4248-3238-C0B4DF1997D6}"/>
                </a:ext>
              </a:extLst>
            </p:cNvPr>
            <p:cNvSpPr/>
            <p:nvPr/>
          </p:nvSpPr>
          <p:spPr bwMode="auto">
            <a:xfrm>
              <a:off x="6707834" y="4578447"/>
              <a:ext cx="474454" cy="284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 altLang="it-IT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59417" name="CasellaDiTesto 44">
              <a:extLst>
                <a:ext uri="{FF2B5EF4-FFF2-40B4-BE49-F238E27FC236}">
                  <a16:creationId xmlns:a16="http://schemas.microsoft.com/office/drawing/2014/main" id="{744CF2A3-2C27-4299-345D-3D527F1946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36869" y="2427850"/>
              <a:ext cx="19307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>
                  <a:solidFill>
                    <a:srgbClr val="0000FF"/>
                  </a:solidFill>
                  <a:cs typeface="Arial" panose="020B0604020202020204" pitchFamily="34" charset="0"/>
                </a:rPr>
                <a:t>H</a:t>
              </a:r>
            </a:p>
          </p:txBody>
        </p:sp>
        <p:cxnSp>
          <p:nvCxnSpPr>
            <p:cNvPr id="8" name="Connettore 1 7">
              <a:extLst>
                <a:ext uri="{FF2B5EF4-FFF2-40B4-BE49-F238E27FC236}">
                  <a16:creationId xmlns:a16="http://schemas.microsoft.com/office/drawing/2014/main" id="{68C2A0DB-D156-0D33-0713-0CC0314FCBAB}"/>
                </a:ext>
              </a:extLst>
            </p:cNvPr>
            <p:cNvCxnSpPr/>
            <p:nvPr/>
          </p:nvCxnSpPr>
          <p:spPr bwMode="auto">
            <a:xfrm>
              <a:off x="6618973" y="4684810"/>
              <a:ext cx="78546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627" name="Text Box 25">
            <a:extLst>
              <a:ext uri="{FF2B5EF4-FFF2-40B4-BE49-F238E27FC236}">
                <a16:creationId xmlns:a16="http://schemas.microsoft.com/office/drawing/2014/main" id="{774C2A5C-D6A2-0609-68DB-CD95B6251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1613" y="1612900"/>
            <a:ext cx="33194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>
                <a:solidFill>
                  <a:srgbClr val="FF0066"/>
                </a:solidFill>
                <a:latin typeface="Calibri" panose="020F0502020204030204" pitchFamily="34" charset="0"/>
              </a:rPr>
              <a:t>Il carbonio ANOMERICO del fruttosio è il C-2, diventa un Carbonio sp</a:t>
            </a:r>
            <a:r>
              <a:rPr lang="it-IT" altLang="it-IT" sz="2000" b="1" baseline="30000">
                <a:solidFill>
                  <a:srgbClr val="FF0066"/>
                </a:solidFill>
                <a:latin typeface="Calibri" panose="020F0502020204030204" pitchFamily="34" charset="0"/>
              </a:rPr>
              <a:t>3</a:t>
            </a:r>
            <a:r>
              <a:rPr lang="it-IT" altLang="it-IT" sz="2000" b="1">
                <a:solidFill>
                  <a:srgbClr val="FF0066"/>
                </a:solidFill>
                <a:latin typeface="Calibri" panose="020F0502020204030204" pitchFamily="34" charset="0"/>
              </a:rPr>
              <a:t> chirale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6" grpId="0"/>
      <p:bldP spid="22" grpId="0" animBg="1"/>
      <p:bldP spid="23" grpId="0" animBg="1"/>
      <p:bldP spid="25" grpId="0" animBg="1"/>
      <p:bldP spid="266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Line 2">
            <a:extLst>
              <a:ext uri="{FF2B5EF4-FFF2-40B4-BE49-F238E27FC236}">
                <a16:creationId xmlns:a16="http://schemas.microsoft.com/office/drawing/2014/main" id="{70C8DFC3-4FF5-FC11-2125-2863FCD5A325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1738" y="2105025"/>
            <a:ext cx="304800" cy="660400"/>
          </a:xfrm>
          <a:prstGeom prst="line">
            <a:avLst/>
          </a:prstGeom>
          <a:noFill/>
          <a:ln w="50800">
            <a:solidFill>
              <a:srgbClr val="1010B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0419" name="Line 3">
            <a:extLst>
              <a:ext uri="{FF2B5EF4-FFF2-40B4-BE49-F238E27FC236}">
                <a16:creationId xmlns:a16="http://schemas.microsoft.com/office/drawing/2014/main" id="{24006B45-7FC5-9EFD-033F-5A9BCA13B9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22851" y="1701800"/>
            <a:ext cx="587375" cy="387350"/>
          </a:xfrm>
          <a:prstGeom prst="line">
            <a:avLst/>
          </a:prstGeom>
          <a:noFill/>
          <a:ln w="50800">
            <a:solidFill>
              <a:srgbClr val="1010B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0420" name="Line 4">
            <a:extLst>
              <a:ext uri="{FF2B5EF4-FFF2-40B4-BE49-F238E27FC236}">
                <a16:creationId xmlns:a16="http://schemas.microsoft.com/office/drawing/2014/main" id="{257E5B7F-45F5-7E3A-76BF-F2A68B1EF0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7176" y="2760663"/>
            <a:ext cx="777875" cy="0"/>
          </a:xfrm>
          <a:prstGeom prst="line">
            <a:avLst/>
          </a:prstGeom>
          <a:noFill/>
          <a:ln w="50800">
            <a:solidFill>
              <a:srgbClr val="1010B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0421" name="Rectangle 5">
            <a:extLst>
              <a:ext uri="{FF2B5EF4-FFF2-40B4-BE49-F238E27FC236}">
                <a16:creationId xmlns:a16="http://schemas.microsoft.com/office/drawing/2014/main" id="{262EC968-9EA7-DEF6-94EA-696F29A7C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9" y="2052638"/>
            <a:ext cx="769441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3350" tIns="66675" rIns="133350" bIns="66675">
            <a:spAutoFit/>
          </a:bodyPr>
          <a:lstStyle>
            <a:lvl1pPr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600" b="1">
                <a:solidFill>
                  <a:srgbClr val="1010B0"/>
                </a:solidFill>
              </a:rPr>
              <a:t>HO</a:t>
            </a:r>
          </a:p>
        </p:txBody>
      </p:sp>
      <p:sp>
        <p:nvSpPr>
          <p:cNvPr id="60422" name="Rectangle 6">
            <a:extLst>
              <a:ext uri="{FF2B5EF4-FFF2-40B4-BE49-F238E27FC236}">
                <a16:creationId xmlns:a16="http://schemas.microsoft.com/office/drawing/2014/main" id="{F326A676-5593-68B2-CB45-DCD211874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1851" y="2890838"/>
            <a:ext cx="509755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3350" tIns="66675" rIns="133350" bIns="66675">
            <a:spAutoFit/>
          </a:bodyPr>
          <a:lstStyle>
            <a:lvl1pPr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600" b="1">
                <a:solidFill>
                  <a:srgbClr val="1010B0"/>
                </a:solidFill>
              </a:rPr>
              <a:t>H</a:t>
            </a:r>
          </a:p>
        </p:txBody>
      </p:sp>
      <p:sp>
        <p:nvSpPr>
          <p:cNvPr id="60423" name="Line 7">
            <a:extLst>
              <a:ext uri="{FF2B5EF4-FFF2-40B4-BE49-F238E27FC236}">
                <a16:creationId xmlns:a16="http://schemas.microsoft.com/office/drawing/2014/main" id="{1B7B6464-820A-F10F-CD9C-666EA4D7880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7450" y="1824039"/>
            <a:ext cx="0" cy="541337"/>
          </a:xfrm>
          <a:prstGeom prst="line">
            <a:avLst/>
          </a:prstGeom>
          <a:noFill/>
          <a:ln w="50800">
            <a:solidFill>
              <a:srgbClr val="1010B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0424" name="Line 8">
            <a:extLst>
              <a:ext uri="{FF2B5EF4-FFF2-40B4-BE49-F238E27FC236}">
                <a16:creationId xmlns:a16="http://schemas.microsoft.com/office/drawing/2014/main" id="{8EFC9147-95F0-1723-C346-780F760BFD50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7275" y="2476500"/>
            <a:ext cx="0" cy="539750"/>
          </a:xfrm>
          <a:prstGeom prst="line">
            <a:avLst/>
          </a:prstGeom>
          <a:noFill/>
          <a:ln w="50800">
            <a:solidFill>
              <a:srgbClr val="1010B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0425" name="Line 9">
            <a:extLst>
              <a:ext uri="{FF2B5EF4-FFF2-40B4-BE49-F238E27FC236}">
                <a16:creationId xmlns:a16="http://schemas.microsoft.com/office/drawing/2014/main" id="{D3B9B9CC-C29A-A30E-96FC-1987AD398D42}"/>
              </a:ext>
            </a:extLst>
          </p:cNvPr>
          <p:cNvSpPr>
            <a:spLocks noChangeShapeType="1"/>
          </p:cNvSpPr>
          <p:nvPr/>
        </p:nvSpPr>
        <p:spPr bwMode="auto">
          <a:xfrm>
            <a:off x="5319713" y="2460625"/>
            <a:ext cx="0" cy="541338"/>
          </a:xfrm>
          <a:prstGeom prst="line">
            <a:avLst/>
          </a:prstGeom>
          <a:noFill/>
          <a:ln w="50800">
            <a:solidFill>
              <a:srgbClr val="1010B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0426" name="Rectangle 10">
            <a:extLst>
              <a:ext uri="{FF2B5EF4-FFF2-40B4-BE49-F238E27FC236}">
                <a16:creationId xmlns:a16="http://schemas.microsoft.com/office/drawing/2014/main" id="{00E223BC-63B6-6286-217A-B94AE4063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1138" y="1409700"/>
            <a:ext cx="1373774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3350" tIns="66675" rIns="133350" bIns="66675">
            <a:spAutoFit/>
          </a:bodyPr>
          <a:lstStyle>
            <a:lvl1pPr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600" b="1">
                <a:solidFill>
                  <a:srgbClr val="1010B0"/>
                </a:solidFill>
              </a:rPr>
              <a:t>HOH</a:t>
            </a:r>
            <a:r>
              <a:rPr lang="it-IT" altLang="it-IT" sz="2600" b="1" baseline="-25000">
                <a:solidFill>
                  <a:srgbClr val="1010B0"/>
                </a:solidFill>
              </a:rPr>
              <a:t>2</a:t>
            </a:r>
            <a:r>
              <a:rPr lang="it-IT" altLang="it-IT" sz="2600" b="1">
                <a:solidFill>
                  <a:srgbClr val="1010B0"/>
                </a:solidFill>
              </a:rPr>
              <a:t>C</a:t>
            </a:r>
          </a:p>
        </p:txBody>
      </p:sp>
      <p:sp>
        <p:nvSpPr>
          <p:cNvPr id="60427" name="Rectangle 11">
            <a:extLst>
              <a:ext uri="{FF2B5EF4-FFF2-40B4-BE49-F238E27FC236}">
                <a16:creationId xmlns:a16="http://schemas.microsoft.com/office/drawing/2014/main" id="{AFAD25B9-2CA4-98F9-2606-9DA00DE7A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7276" y="2900363"/>
            <a:ext cx="769441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3350" tIns="66675" rIns="133350" bIns="66675">
            <a:spAutoFit/>
          </a:bodyPr>
          <a:lstStyle>
            <a:lvl1pPr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600" b="1">
                <a:solidFill>
                  <a:srgbClr val="1010B0"/>
                </a:solidFill>
              </a:rPr>
              <a:t>HO</a:t>
            </a:r>
          </a:p>
        </p:txBody>
      </p:sp>
      <p:sp>
        <p:nvSpPr>
          <p:cNvPr id="60428" name="Rectangle 12">
            <a:extLst>
              <a:ext uri="{FF2B5EF4-FFF2-40B4-BE49-F238E27FC236}">
                <a16:creationId xmlns:a16="http://schemas.microsoft.com/office/drawing/2014/main" id="{9D8D25F1-0659-5246-45AC-88FD641C9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5926" y="1390650"/>
            <a:ext cx="769441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3350" tIns="66675" rIns="133350" bIns="66675">
            <a:spAutoFit/>
          </a:bodyPr>
          <a:lstStyle>
            <a:lvl1pPr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600" b="1">
                <a:solidFill>
                  <a:srgbClr val="1010B0"/>
                </a:solidFill>
              </a:rPr>
              <a:t>OH</a:t>
            </a:r>
          </a:p>
        </p:txBody>
      </p:sp>
      <p:sp>
        <p:nvSpPr>
          <p:cNvPr id="60429" name="Rectangle 13">
            <a:extLst>
              <a:ext uri="{FF2B5EF4-FFF2-40B4-BE49-F238E27FC236}">
                <a16:creationId xmlns:a16="http://schemas.microsoft.com/office/drawing/2014/main" id="{7D2A3DB9-DDB8-AF50-6795-4E7A77E5D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0214" y="1065214"/>
            <a:ext cx="458459" cy="595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7475" tIns="58738" rIns="117475" bIns="58738">
            <a:spAutoFit/>
          </a:bodyPr>
          <a:lstStyle>
            <a:lvl1pPr defTabSz="1184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184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184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184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184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184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184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184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184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3100" b="1">
                <a:solidFill>
                  <a:srgbClr val="009999"/>
                </a:solidFill>
              </a:rPr>
              <a:t>..</a:t>
            </a:r>
          </a:p>
        </p:txBody>
      </p:sp>
      <p:grpSp>
        <p:nvGrpSpPr>
          <p:cNvPr id="60430" name="Group 14">
            <a:extLst>
              <a:ext uri="{FF2B5EF4-FFF2-40B4-BE49-F238E27FC236}">
                <a16:creationId xmlns:a16="http://schemas.microsoft.com/office/drawing/2014/main" id="{C7E1FD60-EABE-753A-9263-E7E7DF29E486}"/>
              </a:ext>
            </a:extLst>
          </p:cNvPr>
          <p:cNvGrpSpPr>
            <a:grpSpLocks/>
          </p:cNvGrpSpPr>
          <p:nvPr/>
        </p:nvGrpSpPr>
        <p:grpSpPr bwMode="auto">
          <a:xfrm>
            <a:off x="5689601" y="871539"/>
            <a:ext cx="644525" cy="1036637"/>
            <a:chOff x="2940" y="555"/>
            <a:chExt cx="457" cy="653"/>
          </a:xfrm>
        </p:grpSpPr>
        <p:sp>
          <p:nvSpPr>
            <p:cNvPr id="60509" name="Arc 15">
              <a:extLst>
                <a:ext uri="{FF2B5EF4-FFF2-40B4-BE49-F238E27FC236}">
                  <a16:creationId xmlns:a16="http://schemas.microsoft.com/office/drawing/2014/main" id="{B6649DBB-9AE6-C55C-9292-11A277A6DE9B}"/>
                </a:ext>
              </a:extLst>
            </p:cNvPr>
            <p:cNvSpPr>
              <a:spLocks/>
            </p:cNvSpPr>
            <p:nvPr/>
          </p:nvSpPr>
          <p:spPr bwMode="auto">
            <a:xfrm rot="-391581">
              <a:off x="3053" y="555"/>
              <a:ext cx="344" cy="65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 cap="rnd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510" name="Arc 16">
              <a:extLst>
                <a:ext uri="{FF2B5EF4-FFF2-40B4-BE49-F238E27FC236}">
                  <a16:creationId xmlns:a16="http://schemas.microsoft.com/office/drawing/2014/main" id="{8B3C12F1-D840-9846-02E1-1CCA826F5D65}"/>
                </a:ext>
              </a:extLst>
            </p:cNvPr>
            <p:cNvSpPr>
              <a:spLocks/>
            </p:cNvSpPr>
            <p:nvPr/>
          </p:nvSpPr>
          <p:spPr bwMode="auto">
            <a:xfrm rot="-391581">
              <a:off x="2940" y="581"/>
              <a:ext cx="91" cy="278"/>
            </a:xfrm>
            <a:custGeom>
              <a:avLst/>
              <a:gdLst>
                <a:gd name="T0" fmla="*/ 0 w 21600"/>
                <a:gd name="T1" fmla="*/ 0 h 21599"/>
                <a:gd name="T2" fmla="*/ 0 w 21600"/>
                <a:gd name="T3" fmla="*/ 0 h 21599"/>
                <a:gd name="T4" fmla="*/ 0 w 21600"/>
                <a:gd name="T5" fmla="*/ 0 h 21599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99"/>
                <a:gd name="T11" fmla="*/ 21600 w 21600"/>
                <a:gd name="T12" fmla="*/ 21599 h 215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99" fill="none" extrusionOk="0">
                  <a:moveTo>
                    <a:pt x="0" y="21479"/>
                  </a:moveTo>
                  <a:cubicBezTo>
                    <a:pt x="65" y="9684"/>
                    <a:pt x="9580" y="123"/>
                    <a:pt x="21374" y="0"/>
                  </a:cubicBezTo>
                </a:path>
                <a:path w="21600" h="21599" stroke="0" extrusionOk="0">
                  <a:moveTo>
                    <a:pt x="0" y="21479"/>
                  </a:moveTo>
                  <a:cubicBezTo>
                    <a:pt x="65" y="9684"/>
                    <a:pt x="9580" y="123"/>
                    <a:pt x="21374" y="0"/>
                  </a:cubicBezTo>
                  <a:lnTo>
                    <a:pt x="21600" y="21599"/>
                  </a:lnTo>
                  <a:lnTo>
                    <a:pt x="0" y="21479"/>
                  </a:lnTo>
                  <a:close/>
                </a:path>
              </a:pathLst>
            </a:custGeom>
            <a:noFill/>
            <a:ln w="25400" cap="rnd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60431" name="Rectangle 17">
            <a:extLst>
              <a:ext uri="{FF2B5EF4-FFF2-40B4-BE49-F238E27FC236}">
                <a16:creationId xmlns:a16="http://schemas.microsoft.com/office/drawing/2014/main" id="{96DA8983-3CA2-BF06-0272-5530F0560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8063" y="2574926"/>
            <a:ext cx="411972" cy="442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3350" tIns="66675" rIns="133350" bIns="66675">
            <a:spAutoFit/>
          </a:bodyPr>
          <a:lstStyle>
            <a:lvl1pPr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>
                <a:solidFill>
                  <a:srgbClr val="00AE00"/>
                </a:solidFill>
              </a:rPr>
              <a:t>3</a:t>
            </a:r>
          </a:p>
        </p:txBody>
      </p:sp>
      <p:sp>
        <p:nvSpPr>
          <p:cNvPr id="60432" name="Rectangle 18">
            <a:extLst>
              <a:ext uri="{FF2B5EF4-FFF2-40B4-BE49-F238E27FC236}">
                <a16:creationId xmlns:a16="http://schemas.microsoft.com/office/drawing/2014/main" id="{BFF14391-5675-3889-8020-F514CAF19A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2213" y="2587626"/>
            <a:ext cx="411972" cy="442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3350" tIns="66675" rIns="133350" bIns="66675">
            <a:spAutoFit/>
          </a:bodyPr>
          <a:lstStyle>
            <a:lvl1pPr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>
                <a:solidFill>
                  <a:srgbClr val="00AE00"/>
                </a:solidFill>
              </a:rPr>
              <a:t>4</a:t>
            </a:r>
          </a:p>
        </p:txBody>
      </p:sp>
      <p:sp>
        <p:nvSpPr>
          <p:cNvPr id="60433" name="Rectangle 19">
            <a:extLst>
              <a:ext uri="{FF2B5EF4-FFF2-40B4-BE49-F238E27FC236}">
                <a16:creationId xmlns:a16="http://schemas.microsoft.com/office/drawing/2014/main" id="{9A5D4D97-DFB3-8749-EF00-21F8AE41E1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6938" y="1905001"/>
            <a:ext cx="411972" cy="442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3350" tIns="66675" rIns="133350" bIns="66675">
            <a:spAutoFit/>
          </a:bodyPr>
          <a:lstStyle>
            <a:lvl1pPr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>
                <a:solidFill>
                  <a:srgbClr val="00AE00"/>
                </a:solidFill>
              </a:rPr>
              <a:t>5</a:t>
            </a:r>
          </a:p>
        </p:txBody>
      </p:sp>
      <p:sp>
        <p:nvSpPr>
          <p:cNvPr id="60434" name="Rectangle 20">
            <a:extLst>
              <a:ext uri="{FF2B5EF4-FFF2-40B4-BE49-F238E27FC236}">
                <a16:creationId xmlns:a16="http://schemas.microsoft.com/office/drawing/2014/main" id="{71C48DE7-8711-4DFF-A072-DB2DFA7A8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3463" y="1184276"/>
            <a:ext cx="411972" cy="442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3350" tIns="66675" rIns="133350" bIns="66675">
            <a:spAutoFit/>
          </a:bodyPr>
          <a:lstStyle>
            <a:lvl1pPr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>
                <a:solidFill>
                  <a:srgbClr val="00AE00"/>
                </a:solidFill>
              </a:rPr>
              <a:t>6</a:t>
            </a:r>
          </a:p>
        </p:txBody>
      </p:sp>
      <p:sp>
        <p:nvSpPr>
          <p:cNvPr id="60435" name="Rectangle 21">
            <a:extLst>
              <a:ext uri="{FF2B5EF4-FFF2-40B4-BE49-F238E27FC236}">
                <a16:creationId xmlns:a16="http://schemas.microsoft.com/office/drawing/2014/main" id="{392663CE-193A-59DE-4627-ED685F55DF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5201" y="2238375"/>
            <a:ext cx="509755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3350" tIns="66675" rIns="133350" bIns="66675">
            <a:spAutoFit/>
          </a:bodyPr>
          <a:lstStyle>
            <a:lvl1pPr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600" b="1">
                <a:solidFill>
                  <a:srgbClr val="1010B0"/>
                </a:solidFill>
              </a:rPr>
              <a:t>H</a:t>
            </a:r>
          </a:p>
        </p:txBody>
      </p:sp>
      <p:sp>
        <p:nvSpPr>
          <p:cNvPr id="60436" name="Rectangle 24">
            <a:extLst>
              <a:ext uri="{FF2B5EF4-FFF2-40B4-BE49-F238E27FC236}">
                <a16:creationId xmlns:a16="http://schemas.microsoft.com/office/drawing/2014/main" id="{5E76BD1C-B220-8885-15E6-2FE63CC7FB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2363" y="1997076"/>
            <a:ext cx="2127186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800">
                <a:solidFill>
                  <a:srgbClr val="009999"/>
                </a:solidFill>
                <a:latin typeface="Comic Sans MS" panose="030F0702030302020204" pitchFamily="66" charset="0"/>
              </a:rPr>
              <a:t>D-fruttosio</a:t>
            </a:r>
          </a:p>
        </p:txBody>
      </p:sp>
      <p:sp>
        <p:nvSpPr>
          <p:cNvPr id="60437" name="Rectangle 25">
            <a:extLst>
              <a:ext uri="{FF2B5EF4-FFF2-40B4-BE49-F238E27FC236}">
                <a16:creationId xmlns:a16="http://schemas.microsoft.com/office/drawing/2014/main" id="{6D3D20F7-D0A1-4934-C22C-A266867FA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4239" y="6149975"/>
            <a:ext cx="247332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800">
                <a:solidFill>
                  <a:srgbClr val="009999"/>
                </a:solidFill>
                <a:latin typeface="Symbol" panose="05050102010706020507" pitchFamily="18" charset="2"/>
              </a:rPr>
              <a:t></a:t>
            </a:r>
            <a:r>
              <a:rPr lang="it-IT" altLang="it-IT" sz="2800">
                <a:solidFill>
                  <a:srgbClr val="009999"/>
                </a:solidFill>
                <a:latin typeface="Comic Sans MS" panose="030F0702030302020204" pitchFamily="66" charset="0"/>
              </a:rPr>
              <a:t>-D-fruttosio</a:t>
            </a:r>
          </a:p>
        </p:txBody>
      </p:sp>
      <p:sp>
        <p:nvSpPr>
          <p:cNvPr id="60438" name="Rectangle 26">
            <a:extLst>
              <a:ext uri="{FF2B5EF4-FFF2-40B4-BE49-F238E27FC236}">
                <a16:creationId xmlns:a16="http://schemas.microsoft.com/office/drawing/2014/main" id="{64EEF3C7-FF68-A2E2-32B6-8CDFEA77B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0363" y="6130925"/>
            <a:ext cx="2501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800">
                <a:solidFill>
                  <a:srgbClr val="009999"/>
                </a:solidFill>
                <a:latin typeface="Symbol" panose="05050102010706020507" pitchFamily="18" charset="2"/>
              </a:rPr>
              <a:t></a:t>
            </a:r>
            <a:r>
              <a:rPr lang="it-IT" altLang="it-IT" sz="2800">
                <a:solidFill>
                  <a:srgbClr val="009999"/>
                </a:solidFill>
                <a:latin typeface="Comic Sans MS" panose="030F0702030302020204" pitchFamily="66" charset="0"/>
              </a:rPr>
              <a:t>-D-fruttosio</a:t>
            </a:r>
          </a:p>
        </p:txBody>
      </p:sp>
      <p:sp>
        <p:nvSpPr>
          <p:cNvPr id="60439" name="Line 27">
            <a:extLst>
              <a:ext uri="{FF2B5EF4-FFF2-40B4-BE49-F238E27FC236}">
                <a16:creationId xmlns:a16="http://schemas.microsoft.com/office/drawing/2014/main" id="{7470506C-FC74-81D2-32DC-F693386CEAF1}"/>
              </a:ext>
            </a:extLst>
          </p:cNvPr>
          <p:cNvSpPr>
            <a:spLocks noChangeShapeType="1"/>
          </p:cNvSpPr>
          <p:nvPr/>
        </p:nvSpPr>
        <p:spPr bwMode="auto">
          <a:xfrm>
            <a:off x="6478588" y="3267075"/>
            <a:ext cx="404812" cy="450850"/>
          </a:xfrm>
          <a:prstGeom prst="line">
            <a:avLst/>
          </a:prstGeom>
          <a:noFill/>
          <a:ln w="25400">
            <a:solidFill>
              <a:srgbClr val="1010B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0440" name="Line 28">
            <a:extLst>
              <a:ext uri="{FF2B5EF4-FFF2-40B4-BE49-F238E27FC236}">
                <a16:creationId xmlns:a16="http://schemas.microsoft.com/office/drawing/2014/main" id="{C92831A2-ED99-DACC-D4F4-FDF69D4303B6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4951" y="3127375"/>
            <a:ext cx="404813" cy="457200"/>
          </a:xfrm>
          <a:prstGeom prst="line">
            <a:avLst/>
          </a:prstGeom>
          <a:noFill/>
          <a:ln w="25400">
            <a:solidFill>
              <a:srgbClr val="1010B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0441" name="Line 29">
            <a:extLst>
              <a:ext uri="{FF2B5EF4-FFF2-40B4-BE49-F238E27FC236}">
                <a16:creationId xmlns:a16="http://schemas.microsoft.com/office/drawing/2014/main" id="{E6924ADA-3284-70D9-AA31-B4C077253D9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98950" y="3219451"/>
            <a:ext cx="425450" cy="523875"/>
          </a:xfrm>
          <a:prstGeom prst="line">
            <a:avLst/>
          </a:prstGeom>
          <a:noFill/>
          <a:ln w="25400">
            <a:solidFill>
              <a:srgbClr val="1010B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0442" name="Line 30">
            <a:extLst>
              <a:ext uri="{FF2B5EF4-FFF2-40B4-BE49-F238E27FC236}">
                <a16:creationId xmlns:a16="http://schemas.microsoft.com/office/drawing/2014/main" id="{2BC447AD-5119-B6E4-DA10-D44A38AFC7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05314" y="3341689"/>
            <a:ext cx="427037" cy="523875"/>
          </a:xfrm>
          <a:prstGeom prst="line">
            <a:avLst/>
          </a:prstGeom>
          <a:noFill/>
          <a:ln w="25400">
            <a:solidFill>
              <a:srgbClr val="1010B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0443" name="Rectangle 31">
            <a:extLst>
              <a:ext uri="{FF2B5EF4-FFF2-40B4-BE49-F238E27FC236}">
                <a16:creationId xmlns:a16="http://schemas.microsoft.com/office/drawing/2014/main" id="{7E05B511-2CD2-C661-9445-8AC103BE4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3338" y="2057401"/>
            <a:ext cx="373062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3350" tIns="66675" rIns="133350" bIns="66675">
            <a:spAutoFit/>
          </a:bodyPr>
          <a:lstStyle>
            <a:lvl1pPr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3160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316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600" b="1">
                <a:solidFill>
                  <a:srgbClr val="1010B0"/>
                </a:solidFill>
              </a:rPr>
              <a:t>H</a:t>
            </a:r>
          </a:p>
        </p:txBody>
      </p:sp>
      <p:grpSp>
        <p:nvGrpSpPr>
          <p:cNvPr id="60444" name="Group 32">
            <a:extLst>
              <a:ext uri="{FF2B5EF4-FFF2-40B4-BE49-F238E27FC236}">
                <a16:creationId xmlns:a16="http://schemas.microsoft.com/office/drawing/2014/main" id="{A8D7AB0C-B518-D816-A3FC-A63B41C45986}"/>
              </a:ext>
            </a:extLst>
          </p:cNvPr>
          <p:cNvGrpSpPr>
            <a:grpSpLocks/>
          </p:cNvGrpSpPr>
          <p:nvPr/>
        </p:nvGrpSpPr>
        <p:grpSpPr bwMode="auto">
          <a:xfrm>
            <a:off x="6281741" y="704850"/>
            <a:ext cx="1398611" cy="1773238"/>
            <a:chOff x="3294" y="481"/>
            <a:chExt cx="991" cy="1117"/>
          </a:xfrm>
        </p:grpSpPr>
        <p:sp>
          <p:nvSpPr>
            <p:cNvPr id="60497" name="Rectangle 33">
              <a:extLst>
                <a:ext uri="{FF2B5EF4-FFF2-40B4-BE49-F238E27FC236}">
                  <a16:creationId xmlns:a16="http://schemas.microsoft.com/office/drawing/2014/main" id="{6200A3BB-47FD-0914-BE27-DCF7576FB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619"/>
              <a:ext cx="973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CH</a:t>
              </a:r>
              <a:r>
                <a:rPr lang="it-IT" altLang="it-IT" sz="2600" b="1" baseline="-25000">
                  <a:solidFill>
                    <a:srgbClr val="1010B0"/>
                  </a:solidFill>
                </a:rPr>
                <a:t>2</a:t>
              </a:r>
              <a:r>
                <a:rPr lang="it-IT" altLang="it-IT" sz="2600" b="1">
                  <a:solidFill>
                    <a:srgbClr val="1010B0"/>
                  </a:solidFill>
                </a:rPr>
                <a:t>OH</a:t>
              </a:r>
            </a:p>
          </p:txBody>
        </p:sp>
        <p:sp>
          <p:nvSpPr>
            <p:cNvPr id="60498" name="Rectangle 34">
              <a:extLst>
                <a:ext uri="{FF2B5EF4-FFF2-40B4-BE49-F238E27FC236}">
                  <a16:creationId xmlns:a16="http://schemas.microsoft.com/office/drawing/2014/main" id="{81F29CAC-C167-743A-EB47-0BBBA8FE39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" y="1129"/>
              <a:ext cx="361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C</a:t>
              </a:r>
            </a:p>
          </p:txBody>
        </p:sp>
        <p:sp>
          <p:nvSpPr>
            <p:cNvPr id="60499" name="Rectangle 35">
              <a:extLst>
                <a:ext uri="{FF2B5EF4-FFF2-40B4-BE49-F238E27FC236}">
                  <a16:creationId xmlns:a16="http://schemas.microsoft.com/office/drawing/2014/main" id="{478C524B-1986-F8E5-2279-D38FC0390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1143"/>
              <a:ext cx="375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O</a:t>
              </a:r>
            </a:p>
          </p:txBody>
        </p:sp>
        <p:grpSp>
          <p:nvGrpSpPr>
            <p:cNvPr id="60500" name="Group 36">
              <a:extLst>
                <a:ext uri="{FF2B5EF4-FFF2-40B4-BE49-F238E27FC236}">
                  <a16:creationId xmlns:a16="http://schemas.microsoft.com/office/drawing/2014/main" id="{88D661D1-CC3E-F1DB-76E5-B5D0DBDFB9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7" y="1268"/>
              <a:ext cx="186" cy="68"/>
              <a:chOff x="3575" y="1256"/>
              <a:chExt cx="141" cy="68"/>
            </a:xfrm>
          </p:grpSpPr>
          <p:sp>
            <p:nvSpPr>
              <p:cNvPr id="60507" name="Line 37">
                <a:extLst>
                  <a:ext uri="{FF2B5EF4-FFF2-40B4-BE49-F238E27FC236}">
                    <a16:creationId xmlns:a16="http://schemas.microsoft.com/office/drawing/2014/main" id="{C90CAF1A-6784-F41E-9603-0367FE3A61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5" y="1256"/>
                <a:ext cx="141" cy="0"/>
              </a:xfrm>
              <a:prstGeom prst="line">
                <a:avLst/>
              </a:prstGeom>
              <a:noFill/>
              <a:ln w="50800">
                <a:solidFill>
                  <a:srgbClr val="1010B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0508" name="Line 38">
                <a:extLst>
                  <a:ext uri="{FF2B5EF4-FFF2-40B4-BE49-F238E27FC236}">
                    <a16:creationId xmlns:a16="http://schemas.microsoft.com/office/drawing/2014/main" id="{47E15736-A231-C053-9CE0-0A373D254B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5" y="1324"/>
                <a:ext cx="141" cy="0"/>
              </a:xfrm>
              <a:prstGeom prst="line">
                <a:avLst/>
              </a:prstGeom>
              <a:noFill/>
              <a:ln w="50800">
                <a:solidFill>
                  <a:srgbClr val="1010B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60501" name="Group 39">
              <a:extLst>
                <a:ext uri="{FF2B5EF4-FFF2-40B4-BE49-F238E27FC236}">
                  <a16:creationId xmlns:a16="http://schemas.microsoft.com/office/drawing/2014/main" id="{11573FE0-3179-AB24-CC69-7EB95476FF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9" y="1044"/>
              <a:ext cx="234" cy="152"/>
              <a:chOff x="3609" y="1044"/>
              <a:chExt cx="234" cy="152"/>
            </a:xfrm>
          </p:grpSpPr>
          <p:sp>
            <p:nvSpPr>
              <p:cNvPr id="60505" name="Arc 40">
                <a:extLst>
                  <a:ext uri="{FF2B5EF4-FFF2-40B4-BE49-F238E27FC236}">
                    <a16:creationId xmlns:a16="http://schemas.microsoft.com/office/drawing/2014/main" id="{B0A2FBF7-BDAE-CC61-AD3E-0D2789A61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" y="1049"/>
                <a:ext cx="124" cy="147"/>
              </a:xfrm>
              <a:custGeom>
                <a:avLst/>
                <a:gdLst>
                  <a:gd name="T0" fmla="*/ 0 w 21600"/>
                  <a:gd name="T1" fmla="*/ 0 h 21599"/>
                  <a:gd name="T2" fmla="*/ 0 w 21600"/>
                  <a:gd name="T3" fmla="*/ 0 h 21599"/>
                  <a:gd name="T4" fmla="*/ 0 w 21600"/>
                  <a:gd name="T5" fmla="*/ 0 h 2159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9"/>
                  <a:gd name="T11" fmla="*/ 21600 w 21600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737"/>
                      <a:pt x="9564" y="95"/>
                      <a:pt x="21425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737"/>
                      <a:pt x="9564" y="95"/>
                      <a:pt x="21425" y="-1"/>
                    </a:cubicBez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0506" name="Arc 41">
                <a:extLst>
                  <a:ext uri="{FF2B5EF4-FFF2-40B4-BE49-F238E27FC236}">
                    <a16:creationId xmlns:a16="http://schemas.microsoft.com/office/drawing/2014/main" id="{A1189501-8ACB-D6AE-2A53-304984E1AD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9" y="1044"/>
                <a:ext cx="124" cy="14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872" y="0"/>
                      <a:pt x="21519" y="9581"/>
                      <a:pt x="21599" y="21454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872" y="0"/>
                      <a:pt x="21519" y="9581"/>
                      <a:pt x="21599" y="21454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0502" name="Rectangle 42">
              <a:extLst>
                <a:ext uri="{FF2B5EF4-FFF2-40B4-BE49-F238E27FC236}">
                  <a16:creationId xmlns:a16="http://schemas.microsoft.com/office/drawing/2014/main" id="{DF11D5B2-497A-1848-5825-43F26880D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7" y="481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00AE00"/>
                  </a:solidFill>
                </a:rPr>
                <a:t>1</a:t>
              </a:r>
            </a:p>
          </p:txBody>
        </p:sp>
        <p:sp>
          <p:nvSpPr>
            <p:cNvPr id="60503" name="Rectangle 43">
              <a:extLst>
                <a:ext uri="{FF2B5EF4-FFF2-40B4-BE49-F238E27FC236}">
                  <a16:creationId xmlns:a16="http://schemas.microsoft.com/office/drawing/2014/main" id="{2850C020-2701-3872-A646-0FF5E8750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5" y="1319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00AE00"/>
                  </a:solidFill>
                </a:rPr>
                <a:t>2</a:t>
              </a:r>
            </a:p>
          </p:txBody>
        </p:sp>
        <p:sp>
          <p:nvSpPr>
            <p:cNvPr id="60504" name="Line 44">
              <a:extLst>
                <a:ext uri="{FF2B5EF4-FFF2-40B4-BE49-F238E27FC236}">
                  <a16:creationId xmlns:a16="http://schemas.microsoft.com/office/drawing/2014/main" id="{7BC0B11E-53D6-B7AD-CD97-E1EB43B2765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3291" y="1049"/>
              <a:ext cx="324" cy="0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60445" name="Line 45">
            <a:extLst>
              <a:ext uri="{FF2B5EF4-FFF2-40B4-BE49-F238E27FC236}">
                <a16:creationId xmlns:a16="http://schemas.microsoft.com/office/drawing/2014/main" id="{0F6CCA2C-39F7-31B2-D87F-99B906A5C9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38863" y="2124075"/>
            <a:ext cx="304800" cy="660400"/>
          </a:xfrm>
          <a:prstGeom prst="line">
            <a:avLst/>
          </a:prstGeom>
          <a:noFill/>
          <a:ln w="50800">
            <a:solidFill>
              <a:srgbClr val="1010B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60446" name="Group 54">
            <a:extLst>
              <a:ext uri="{FF2B5EF4-FFF2-40B4-BE49-F238E27FC236}">
                <a16:creationId xmlns:a16="http://schemas.microsoft.com/office/drawing/2014/main" id="{F12D68E6-C7AB-D028-4A35-01D73F364A45}"/>
              </a:ext>
            </a:extLst>
          </p:cNvPr>
          <p:cNvGrpSpPr>
            <a:grpSpLocks/>
          </p:cNvGrpSpPr>
          <p:nvPr/>
        </p:nvGrpSpPr>
        <p:grpSpPr bwMode="auto">
          <a:xfrm>
            <a:off x="1908175" y="3836989"/>
            <a:ext cx="3498630" cy="2287588"/>
            <a:chOff x="272" y="2417"/>
            <a:chExt cx="2480" cy="1441"/>
          </a:xfrm>
        </p:grpSpPr>
        <p:sp>
          <p:nvSpPr>
            <p:cNvPr id="60473" name="Line 55">
              <a:extLst>
                <a:ext uri="{FF2B5EF4-FFF2-40B4-BE49-F238E27FC236}">
                  <a16:creationId xmlns:a16="http://schemas.microsoft.com/office/drawing/2014/main" id="{87C2C3C5-699F-5E9D-E18D-E926FF162E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34" y="2976"/>
              <a:ext cx="176" cy="439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74" name="Line 56">
              <a:extLst>
                <a:ext uri="{FF2B5EF4-FFF2-40B4-BE49-F238E27FC236}">
                  <a16:creationId xmlns:a16="http://schemas.microsoft.com/office/drawing/2014/main" id="{AF5ADD24-FA3C-44BA-8D85-E4645F2C42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3" y="3416"/>
              <a:ext cx="551" cy="0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75" name="Rectangle 57">
              <a:extLst>
                <a:ext uri="{FF2B5EF4-FFF2-40B4-BE49-F238E27FC236}">
                  <a16:creationId xmlns:a16="http://schemas.microsoft.com/office/drawing/2014/main" id="{8CA496D7-B06D-0A58-649F-E910C613F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" y="3210"/>
              <a:ext cx="974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CH</a:t>
              </a:r>
              <a:r>
                <a:rPr lang="it-IT" altLang="it-IT" sz="2600" b="1" baseline="-25000">
                  <a:solidFill>
                    <a:srgbClr val="1010B0"/>
                  </a:solidFill>
                </a:rPr>
                <a:t>2</a:t>
              </a:r>
              <a:r>
                <a:rPr lang="it-IT" altLang="it-IT" sz="2600" b="1">
                  <a:solidFill>
                    <a:srgbClr val="1010B0"/>
                  </a:solidFill>
                </a:rPr>
                <a:t>OH</a:t>
              </a:r>
            </a:p>
          </p:txBody>
        </p:sp>
        <p:sp>
          <p:nvSpPr>
            <p:cNvPr id="60476" name="Rectangle 58">
              <a:extLst>
                <a:ext uri="{FF2B5EF4-FFF2-40B4-BE49-F238E27FC236}">
                  <a16:creationId xmlns:a16="http://schemas.microsoft.com/office/drawing/2014/main" id="{B38DE90D-1A87-E7C8-F6A2-322EF457C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6" y="2952"/>
              <a:ext cx="545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HO</a:t>
              </a:r>
            </a:p>
          </p:txBody>
        </p:sp>
        <p:sp>
          <p:nvSpPr>
            <p:cNvPr id="60477" name="Rectangle 59">
              <a:extLst>
                <a:ext uri="{FF2B5EF4-FFF2-40B4-BE49-F238E27FC236}">
                  <a16:creationId xmlns:a16="http://schemas.microsoft.com/office/drawing/2014/main" id="{1ECFC527-20C5-712D-11B8-0F7F17899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0" y="3514"/>
              <a:ext cx="361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H</a:t>
              </a:r>
            </a:p>
          </p:txBody>
        </p:sp>
        <p:sp>
          <p:nvSpPr>
            <p:cNvPr id="60478" name="Rectangle 60">
              <a:extLst>
                <a:ext uri="{FF2B5EF4-FFF2-40B4-BE49-F238E27FC236}">
                  <a16:creationId xmlns:a16="http://schemas.microsoft.com/office/drawing/2014/main" id="{A4BD0672-2397-278D-8AC7-44CF5A80B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2442"/>
              <a:ext cx="545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009999"/>
                  </a:solidFill>
                </a:rPr>
                <a:t>OH</a:t>
              </a:r>
            </a:p>
          </p:txBody>
        </p:sp>
        <p:sp>
          <p:nvSpPr>
            <p:cNvPr id="60479" name="Line 61">
              <a:extLst>
                <a:ext uri="{FF2B5EF4-FFF2-40B4-BE49-F238E27FC236}">
                  <a16:creationId xmlns:a16="http://schemas.microsoft.com/office/drawing/2014/main" id="{5FC72277-90F6-32E3-8DA7-14630E018D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3" y="2804"/>
              <a:ext cx="0" cy="401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80" name="Line 62">
              <a:extLst>
                <a:ext uri="{FF2B5EF4-FFF2-40B4-BE49-F238E27FC236}">
                  <a16:creationId xmlns:a16="http://schemas.microsoft.com/office/drawing/2014/main" id="{67C474FA-9C74-61BB-F5E2-E4E87D1B80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8" y="3216"/>
              <a:ext cx="0" cy="340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81" name="Line 63">
              <a:extLst>
                <a:ext uri="{FF2B5EF4-FFF2-40B4-BE49-F238E27FC236}">
                  <a16:creationId xmlns:a16="http://schemas.microsoft.com/office/drawing/2014/main" id="{C271A2ED-195D-F65C-0CA4-EA7DF04336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1" y="3226"/>
              <a:ext cx="0" cy="341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82" name="Rectangle 64">
              <a:extLst>
                <a:ext uri="{FF2B5EF4-FFF2-40B4-BE49-F238E27FC236}">
                  <a16:creationId xmlns:a16="http://schemas.microsoft.com/office/drawing/2014/main" id="{6528EE3E-CF73-181C-B0D3-EDD7DE6A6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" y="2546"/>
              <a:ext cx="974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HOH</a:t>
              </a:r>
              <a:r>
                <a:rPr lang="it-IT" altLang="it-IT" sz="2600" b="1" baseline="-25000">
                  <a:solidFill>
                    <a:srgbClr val="1010B0"/>
                  </a:solidFill>
                </a:rPr>
                <a:t>2</a:t>
              </a:r>
              <a:r>
                <a:rPr lang="it-IT" altLang="it-IT" sz="2600" b="1">
                  <a:solidFill>
                    <a:srgbClr val="1010B0"/>
                  </a:solidFill>
                </a:rPr>
                <a:t>C</a:t>
              </a:r>
            </a:p>
          </p:txBody>
        </p:sp>
        <p:sp>
          <p:nvSpPr>
            <p:cNvPr id="60483" name="Rectangle 65">
              <a:extLst>
                <a:ext uri="{FF2B5EF4-FFF2-40B4-BE49-F238E27FC236}">
                  <a16:creationId xmlns:a16="http://schemas.microsoft.com/office/drawing/2014/main" id="{98E12DA8-F33F-BFA8-1041-2FDEBF197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" y="3521"/>
              <a:ext cx="545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HO</a:t>
              </a:r>
            </a:p>
          </p:txBody>
        </p:sp>
        <p:sp>
          <p:nvSpPr>
            <p:cNvPr id="60484" name="Rectangle 66">
              <a:extLst>
                <a:ext uri="{FF2B5EF4-FFF2-40B4-BE49-F238E27FC236}">
                  <a16:creationId xmlns:a16="http://schemas.microsoft.com/office/drawing/2014/main" id="{7D5D070F-ECDA-F3C8-2E29-F9900C230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0" y="2484"/>
              <a:ext cx="375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O</a:t>
              </a:r>
            </a:p>
          </p:txBody>
        </p:sp>
        <p:sp>
          <p:nvSpPr>
            <p:cNvPr id="60485" name="Rectangle 67">
              <a:extLst>
                <a:ext uri="{FF2B5EF4-FFF2-40B4-BE49-F238E27FC236}">
                  <a16:creationId xmlns:a16="http://schemas.microsoft.com/office/drawing/2014/main" id="{22069D67-361D-8E93-7828-D7174B148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4" y="3415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333399"/>
                  </a:solidFill>
                </a:rPr>
                <a:t>1</a:t>
              </a:r>
            </a:p>
          </p:txBody>
        </p:sp>
        <p:sp>
          <p:nvSpPr>
            <p:cNvPr id="60486" name="Rectangle 68">
              <a:extLst>
                <a:ext uri="{FF2B5EF4-FFF2-40B4-BE49-F238E27FC236}">
                  <a16:creationId xmlns:a16="http://schemas.microsoft.com/office/drawing/2014/main" id="{ECAE91D2-EB7F-865A-D02D-DFE37E293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7" y="2842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333399"/>
                  </a:solidFill>
                </a:rPr>
                <a:t>2</a:t>
              </a:r>
            </a:p>
          </p:txBody>
        </p:sp>
        <p:sp>
          <p:nvSpPr>
            <p:cNvPr id="60487" name="Rectangle 69">
              <a:extLst>
                <a:ext uri="{FF2B5EF4-FFF2-40B4-BE49-F238E27FC236}">
                  <a16:creationId xmlns:a16="http://schemas.microsoft.com/office/drawing/2014/main" id="{8FDD465A-B801-2FDF-20A8-D003906D9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1" y="3369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333399"/>
                  </a:solidFill>
                </a:rPr>
                <a:t>3</a:t>
              </a:r>
            </a:p>
          </p:txBody>
        </p:sp>
        <p:sp>
          <p:nvSpPr>
            <p:cNvPr id="60488" name="Rectangle 70">
              <a:extLst>
                <a:ext uri="{FF2B5EF4-FFF2-40B4-BE49-F238E27FC236}">
                  <a16:creationId xmlns:a16="http://schemas.microsoft.com/office/drawing/2014/main" id="{1ADDF0F9-EAF2-1332-721F-3DB56ECD9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6" y="3306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008000"/>
                  </a:solidFill>
                </a:rPr>
                <a:t>4</a:t>
              </a:r>
              <a:endParaRPr lang="it-IT" altLang="it-IT" sz="2000" b="1">
                <a:solidFill>
                  <a:srgbClr val="1010B0"/>
                </a:solidFill>
              </a:endParaRPr>
            </a:p>
          </p:txBody>
        </p:sp>
        <p:sp>
          <p:nvSpPr>
            <p:cNvPr id="60489" name="Rectangle 71">
              <a:extLst>
                <a:ext uri="{FF2B5EF4-FFF2-40B4-BE49-F238E27FC236}">
                  <a16:creationId xmlns:a16="http://schemas.microsoft.com/office/drawing/2014/main" id="{875FD957-BDB2-9F5C-E4E8-0EA123C56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" y="2884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333399"/>
                  </a:solidFill>
                </a:rPr>
                <a:t>5</a:t>
              </a:r>
            </a:p>
          </p:txBody>
        </p:sp>
        <p:sp>
          <p:nvSpPr>
            <p:cNvPr id="60490" name="Rectangle 72">
              <a:extLst>
                <a:ext uri="{FF2B5EF4-FFF2-40B4-BE49-F238E27FC236}">
                  <a16:creationId xmlns:a16="http://schemas.microsoft.com/office/drawing/2014/main" id="{99A6B1B9-F7E7-8E0C-6ABF-4DDFC2D176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" y="2417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333399"/>
                  </a:solidFill>
                </a:rPr>
                <a:t>6</a:t>
              </a:r>
            </a:p>
          </p:txBody>
        </p:sp>
        <p:sp>
          <p:nvSpPr>
            <p:cNvPr id="60491" name="Line 73">
              <a:extLst>
                <a:ext uri="{FF2B5EF4-FFF2-40B4-BE49-F238E27FC236}">
                  <a16:creationId xmlns:a16="http://schemas.microsoft.com/office/drawing/2014/main" id="{CE2DEA74-2EA2-62BE-8341-2D2435D4FF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542" y="2706"/>
              <a:ext cx="369" cy="277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92" name="Rectangle 74">
              <a:extLst>
                <a:ext uri="{FF2B5EF4-FFF2-40B4-BE49-F238E27FC236}">
                  <a16:creationId xmlns:a16="http://schemas.microsoft.com/office/drawing/2014/main" id="{85D6CBD2-A3BB-515D-2241-99A4C7022A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3152"/>
              <a:ext cx="361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003399"/>
                  </a:solidFill>
                </a:rPr>
                <a:t>H</a:t>
              </a:r>
              <a:endParaRPr lang="it-IT" altLang="it-IT" sz="2600" b="1">
                <a:solidFill>
                  <a:srgbClr val="333399"/>
                </a:solidFill>
              </a:endParaRPr>
            </a:p>
          </p:txBody>
        </p:sp>
        <p:sp>
          <p:nvSpPr>
            <p:cNvPr id="60493" name="Rectangle 75">
              <a:extLst>
                <a:ext uri="{FF2B5EF4-FFF2-40B4-BE49-F238E27FC236}">
                  <a16:creationId xmlns:a16="http://schemas.microsoft.com/office/drawing/2014/main" id="{BE667BF3-0912-39C1-9AB7-9A59D9A90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6" y="2972"/>
              <a:ext cx="361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003399"/>
                  </a:solidFill>
                </a:rPr>
                <a:t>H</a:t>
              </a:r>
              <a:endParaRPr lang="it-IT" altLang="it-IT" sz="2600" b="1">
                <a:solidFill>
                  <a:srgbClr val="000000"/>
                </a:solidFill>
              </a:endParaRPr>
            </a:p>
          </p:txBody>
        </p:sp>
        <p:sp>
          <p:nvSpPr>
            <p:cNvPr id="60494" name="Line 76">
              <a:extLst>
                <a:ext uri="{FF2B5EF4-FFF2-40B4-BE49-F238E27FC236}">
                  <a16:creationId xmlns:a16="http://schemas.microsoft.com/office/drawing/2014/main" id="{E6BFE59B-7197-7B79-A7F0-E55FD2CE35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14" y="2706"/>
              <a:ext cx="0" cy="589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95" name="Line 77">
              <a:extLst>
                <a:ext uri="{FF2B5EF4-FFF2-40B4-BE49-F238E27FC236}">
                  <a16:creationId xmlns:a16="http://schemas.microsoft.com/office/drawing/2014/main" id="{0F65461E-D635-5B78-207E-3F2310B2A2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6" y="2706"/>
              <a:ext cx="369" cy="277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96" name="Line 78">
              <a:extLst>
                <a:ext uri="{FF2B5EF4-FFF2-40B4-BE49-F238E27FC236}">
                  <a16:creationId xmlns:a16="http://schemas.microsoft.com/office/drawing/2014/main" id="{6624EB06-5CD3-AD89-8247-FAED666596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86" y="2975"/>
              <a:ext cx="176" cy="439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60447" name="Group 79">
            <a:extLst>
              <a:ext uri="{FF2B5EF4-FFF2-40B4-BE49-F238E27FC236}">
                <a16:creationId xmlns:a16="http://schemas.microsoft.com/office/drawing/2014/main" id="{0E696297-8078-925B-128F-9AC9B343F28B}"/>
              </a:ext>
            </a:extLst>
          </p:cNvPr>
          <p:cNvGrpSpPr>
            <a:grpSpLocks/>
          </p:cNvGrpSpPr>
          <p:nvPr/>
        </p:nvGrpSpPr>
        <p:grpSpPr bwMode="auto">
          <a:xfrm>
            <a:off x="6469062" y="3665539"/>
            <a:ext cx="3490718" cy="2459038"/>
            <a:chOff x="2880" y="2292"/>
            <a:chExt cx="2474" cy="1549"/>
          </a:xfrm>
        </p:grpSpPr>
        <p:sp>
          <p:nvSpPr>
            <p:cNvPr id="60449" name="Line 80">
              <a:extLst>
                <a:ext uri="{FF2B5EF4-FFF2-40B4-BE49-F238E27FC236}">
                  <a16:creationId xmlns:a16="http://schemas.microsoft.com/office/drawing/2014/main" id="{94868772-AE84-BA78-D538-9BDDAFE703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2" y="2959"/>
              <a:ext cx="176" cy="439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50" name="Line 81">
              <a:extLst>
                <a:ext uri="{FF2B5EF4-FFF2-40B4-BE49-F238E27FC236}">
                  <a16:creationId xmlns:a16="http://schemas.microsoft.com/office/drawing/2014/main" id="{4D614EB8-F1C4-E5E6-31AA-60E0054AEB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1" y="3399"/>
              <a:ext cx="551" cy="0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51" name="Rectangle 82">
              <a:extLst>
                <a:ext uri="{FF2B5EF4-FFF2-40B4-BE49-F238E27FC236}">
                  <a16:creationId xmlns:a16="http://schemas.microsoft.com/office/drawing/2014/main" id="{6AAD246B-E483-99CA-D5AA-2789ECB89D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0" y="2431"/>
              <a:ext cx="974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CH</a:t>
              </a:r>
              <a:r>
                <a:rPr lang="it-IT" altLang="it-IT" sz="2600" b="1" baseline="-25000">
                  <a:solidFill>
                    <a:srgbClr val="1010B0"/>
                  </a:solidFill>
                </a:rPr>
                <a:t>2</a:t>
              </a:r>
              <a:r>
                <a:rPr lang="it-IT" altLang="it-IT" sz="2600" b="1">
                  <a:solidFill>
                    <a:srgbClr val="1010B0"/>
                  </a:solidFill>
                </a:rPr>
                <a:t>OH</a:t>
              </a:r>
            </a:p>
          </p:txBody>
        </p:sp>
        <p:sp>
          <p:nvSpPr>
            <p:cNvPr id="60452" name="Rectangle 83">
              <a:extLst>
                <a:ext uri="{FF2B5EF4-FFF2-40B4-BE49-F238E27FC236}">
                  <a16:creationId xmlns:a16="http://schemas.microsoft.com/office/drawing/2014/main" id="{64BEE0DB-B6F8-E38A-2678-1EF906618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4" y="2935"/>
              <a:ext cx="545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HO</a:t>
              </a:r>
            </a:p>
          </p:txBody>
        </p:sp>
        <p:sp>
          <p:nvSpPr>
            <p:cNvPr id="60453" name="Rectangle 84">
              <a:extLst>
                <a:ext uri="{FF2B5EF4-FFF2-40B4-BE49-F238E27FC236}">
                  <a16:creationId xmlns:a16="http://schemas.microsoft.com/office/drawing/2014/main" id="{4F095990-7207-3B5A-CCE9-7478FA50B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8" y="3497"/>
              <a:ext cx="361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H</a:t>
              </a:r>
            </a:p>
          </p:txBody>
        </p:sp>
        <p:sp>
          <p:nvSpPr>
            <p:cNvPr id="60454" name="Rectangle 85">
              <a:extLst>
                <a:ext uri="{FF2B5EF4-FFF2-40B4-BE49-F238E27FC236}">
                  <a16:creationId xmlns:a16="http://schemas.microsoft.com/office/drawing/2014/main" id="{19C3FD36-72CC-1BEA-B53E-5976D5804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0" y="3192"/>
              <a:ext cx="545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009999"/>
                  </a:solidFill>
                </a:rPr>
                <a:t>OH</a:t>
              </a:r>
            </a:p>
          </p:txBody>
        </p:sp>
        <p:sp>
          <p:nvSpPr>
            <p:cNvPr id="60455" name="Line 86">
              <a:extLst>
                <a:ext uri="{FF2B5EF4-FFF2-40B4-BE49-F238E27FC236}">
                  <a16:creationId xmlns:a16="http://schemas.microsoft.com/office/drawing/2014/main" id="{A2A60C18-0E1D-D98E-15D0-17E24A607A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1" y="2787"/>
              <a:ext cx="0" cy="401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56" name="Line 87">
              <a:extLst>
                <a:ext uri="{FF2B5EF4-FFF2-40B4-BE49-F238E27FC236}">
                  <a16:creationId xmlns:a16="http://schemas.microsoft.com/office/drawing/2014/main" id="{1DDD5AA3-FAD4-DC95-8BAD-1819D8018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6" y="3199"/>
              <a:ext cx="0" cy="340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57" name="Line 88">
              <a:extLst>
                <a:ext uri="{FF2B5EF4-FFF2-40B4-BE49-F238E27FC236}">
                  <a16:creationId xmlns:a16="http://schemas.microsoft.com/office/drawing/2014/main" id="{01B71DB4-0ECE-17C4-2E30-E74F902A14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9" y="3209"/>
              <a:ext cx="0" cy="341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58" name="Rectangle 89">
              <a:extLst>
                <a:ext uri="{FF2B5EF4-FFF2-40B4-BE49-F238E27FC236}">
                  <a16:creationId xmlns:a16="http://schemas.microsoft.com/office/drawing/2014/main" id="{6058BBD1-B14B-9CF0-7A4F-FB0B6331E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2529"/>
              <a:ext cx="974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HOH</a:t>
              </a:r>
              <a:r>
                <a:rPr lang="it-IT" altLang="it-IT" sz="2600" b="1" baseline="-25000">
                  <a:solidFill>
                    <a:srgbClr val="1010B0"/>
                  </a:solidFill>
                </a:rPr>
                <a:t>2</a:t>
              </a:r>
              <a:r>
                <a:rPr lang="it-IT" altLang="it-IT" sz="2600" b="1">
                  <a:solidFill>
                    <a:srgbClr val="1010B0"/>
                  </a:solidFill>
                </a:rPr>
                <a:t>C</a:t>
              </a:r>
            </a:p>
          </p:txBody>
        </p:sp>
        <p:sp>
          <p:nvSpPr>
            <p:cNvPr id="60459" name="Rectangle 90">
              <a:extLst>
                <a:ext uri="{FF2B5EF4-FFF2-40B4-BE49-F238E27FC236}">
                  <a16:creationId xmlns:a16="http://schemas.microsoft.com/office/drawing/2014/main" id="{F10FE687-C143-072B-EE73-509BC597E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" y="3504"/>
              <a:ext cx="545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HO</a:t>
              </a:r>
            </a:p>
          </p:txBody>
        </p:sp>
        <p:sp>
          <p:nvSpPr>
            <p:cNvPr id="60460" name="Rectangle 91">
              <a:extLst>
                <a:ext uri="{FF2B5EF4-FFF2-40B4-BE49-F238E27FC236}">
                  <a16:creationId xmlns:a16="http://schemas.microsoft.com/office/drawing/2014/main" id="{D58E434E-2781-12B0-AB1C-93A1A080D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8" y="2467"/>
              <a:ext cx="375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1010B0"/>
                  </a:solidFill>
                </a:rPr>
                <a:t>O</a:t>
              </a:r>
            </a:p>
          </p:txBody>
        </p:sp>
        <p:sp>
          <p:nvSpPr>
            <p:cNvPr id="60461" name="Rectangle 92">
              <a:extLst>
                <a:ext uri="{FF2B5EF4-FFF2-40B4-BE49-F238E27FC236}">
                  <a16:creationId xmlns:a16="http://schemas.microsoft.com/office/drawing/2014/main" id="{22187B20-5BE6-CA7D-8696-4E353936D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8" y="2292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333399"/>
                  </a:solidFill>
                </a:rPr>
                <a:t>1</a:t>
              </a:r>
            </a:p>
          </p:txBody>
        </p:sp>
        <p:sp>
          <p:nvSpPr>
            <p:cNvPr id="60462" name="Rectangle 93">
              <a:extLst>
                <a:ext uri="{FF2B5EF4-FFF2-40B4-BE49-F238E27FC236}">
                  <a16:creationId xmlns:a16="http://schemas.microsoft.com/office/drawing/2014/main" id="{E0204031-9DCE-7C6D-E4E3-2F71C5BC8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5" y="2825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333399"/>
                  </a:solidFill>
                </a:rPr>
                <a:t>2</a:t>
              </a:r>
            </a:p>
          </p:txBody>
        </p:sp>
        <p:sp>
          <p:nvSpPr>
            <p:cNvPr id="60463" name="Rectangle 94">
              <a:extLst>
                <a:ext uri="{FF2B5EF4-FFF2-40B4-BE49-F238E27FC236}">
                  <a16:creationId xmlns:a16="http://schemas.microsoft.com/office/drawing/2014/main" id="{9D1D5C77-32A9-31FB-A96C-9379FB6A3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" y="3352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333399"/>
                  </a:solidFill>
                </a:rPr>
                <a:t>3</a:t>
              </a:r>
            </a:p>
          </p:txBody>
        </p:sp>
        <p:sp>
          <p:nvSpPr>
            <p:cNvPr id="60464" name="Rectangle 95">
              <a:extLst>
                <a:ext uri="{FF2B5EF4-FFF2-40B4-BE49-F238E27FC236}">
                  <a16:creationId xmlns:a16="http://schemas.microsoft.com/office/drawing/2014/main" id="{CDAB73DF-0E7B-C34A-6886-590B36A45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4" y="3289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008000"/>
                  </a:solidFill>
                </a:rPr>
                <a:t>4</a:t>
              </a:r>
              <a:endParaRPr lang="it-IT" altLang="it-IT" sz="2000" b="1">
                <a:solidFill>
                  <a:srgbClr val="1010B0"/>
                </a:solidFill>
              </a:endParaRPr>
            </a:p>
          </p:txBody>
        </p:sp>
        <p:sp>
          <p:nvSpPr>
            <p:cNvPr id="60465" name="Rectangle 96">
              <a:extLst>
                <a:ext uri="{FF2B5EF4-FFF2-40B4-BE49-F238E27FC236}">
                  <a16:creationId xmlns:a16="http://schemas.microsoft.com/office/drawing/2014/main" id="{07EF4909-64CD-CC17-3D83-917711FFF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2" y="2867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333399"/>
                  </a:solidFill>
                </a:rPr>
                <a:t>5</a:t>
              </a:r>
            </a:p>
          </p:txBody>
        </p:sp>
        <p:sp>
          <p:nvSpPr>
            <p:cNvPr id="60466" name="Rectangle 97">
              <a:extLst>
                <a:ext uri="{FF2B5EF4-FFF2-40B4-BE49-F238E27FC236}">
                  <a16:creationId xmlns:a16="http://schemas.microsoft.com/office/drawing/2014/main" id="{A924DC59-F1B0-25CD-6C69-55609FAFF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0" y="2400"/>
              <a:ext cx="2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 b="1">
                  <a:solidFill>
                    <a:srgbClr val="333399"/>
                  </a:solidFill>
                </a:rPr>
                <a:t>6</a:t>
              </a:r>
            </a:p>
          </p:txBody>
        </p:sp>
        <p:sp>
          <p:nvSpPr>
            <p:cNvPr id="60467" name="Line 98">
              <a:extLst>
                <a:ext uri="{FF2B5EF4-FFF2-40B4-BE49-F238E27FC236}">
                  <a16:creationId xmlns:a16="http://schemas.microsoft.com/office/drawing/2014/main" id="{C2E7CA2F-A828-5890-282E-0AA226F986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150" y="2689"/>
              <a:ext cx="369" cy="277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68" name="Rectangle 99">
              <a:extLst>
                <a:ext uri="{FF2B5EF4-FFF2-40B4-BE49-F238E27FC236}">
                  <a16:creationId xmlns:a16="http://schemas.microsoft.com/office/drawing/2014/main" id="{0B2DB8A7-E994-FD04-5B26-6DC15CC51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4" y="3135"/>
              <a:ext cx="361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003399"/>
                  </a:solidFill>
                </a:rPr>
                <a:t>H</a:t>
              </a:r>
              <a:endParaRPr lang="it-IT" altLang="it-IT" sz="2600" b="1">
                <a:solidFill>
                  <a:srgbClr val="333399"/>
                </a:solidFill>
              </a:endParaRPr>
            </a:p>
          </p:txBody>
        </p:sp>
        <p:sp>
          <p:nvSpPr>
            <p:cNvPr id="60469" name="Rectangle 100">
              <a:extLst>
                <a:ext uri="{FF2B5EF4-FFF2-40B4-BE49-F238E27FC236}">
                  <a16:creationId xmlns:a16="http://schemas.microsoft.com/office/drawing/2014/main" id="{4AF2C302-0425-3669-226C-D0F734F143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4" y="2955"/>
              <a:ext cx="361" cy="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350" tIns="66675" rIns="133350" bIns="66675">
              <a:spAutoFit/>
            </a:bodyPr>
            <a:lstStyle>
              <a:lvl1pPr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1316038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13160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600" b="1">
                  <a:solidFill>
                    <a:srgbClr val="003399"/>
                  </a:solidFill>
                </a:rPr>
                <a:t>H</a:t>
              </a:r>
              <a:endParaRPr lang="it-IT" altLang="it-IT" sz="2600" b="1">
                <a:solidFill>
                  <a:srgbClr val="000000"/>
                </a:solidFill>
              </a:endParaRPr>
            </a:p>
          </p:txBody>
        </p:sp>
        <p:sp>
          <p:nvSpPr>
            <p:cNvPr id="60470" name="Line 101">
              <a:extLst>
                <a:ext uri="{FF2B5EF4-FFF2-40B4-BE49-F238E27FC236}">
                  <a16:creationId xmlns:a16="http://schemas.microsoft.com/office/drawing/2014/main" id="{3F21D8A1-2A86-9D36-AEBE-042F7DCAD9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2" y="2689"/>
              <a:ext cx="0" cy="589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71" name="Line 102">
              <a:extLst>
                <a:ext uri="{FF2B5EF4-FFF2-40B4-BE49-F238E27FC236}">
                  <a16:creationId xmlns:a16="http://schemas.microsoft.com/office/drawing/2014/main" id="{19468F7C-731D-6301-B1D4-5EB3BB13C3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4" y="2689"/>
              <a:ext cx="369" cy="277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72" name="Line 103">
              <a:extLst>
                <a:ext uri="{FF2B5EF4-FFF2-40B4-BE49-F238E27FC236}">
                  <a16:creationId xmlns:a16="http://schemas.microsoft.com/office/drawing/2014/main" id="{7AB8E9BA-64D8-9FA7-08EA-EEE029BF1C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594" y="2958"/>
              <a:ext cx="176" cy="439"/>
            </a:xfrm>
            <a:prstGeom prst="line">
              <a:avLst/>
            </a:prstGeom>
            <a:noFill/>
            <a:ln w="50800">
              <a:solidFill>
                <a:srgbClr val="1010B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5FB7F152-8CCD-92C9-451A-5BBBC8782D54}"/>
              </a:ext>
            </a:extLst>
          </p:cNvPr>
          <p:cNvSpPr txBox="1"/>
          <p:nvPr/>
        </p:nvSpPr>
        <p:spPr>
          <a:xfrm>
            <a:off x="3219450" y="-26988"/>
            <a:ext cx="5830888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3600" kern="0" dirty="0">
                <a:solidFill>
                  <a:sysClr val="windowText" lastClr="000000"/>
                </a:solidFill>
                <a:latin typeface="Comic Sans MS"/>
              </a:rPr>
              <a:t>Ciclizzazione del fruttosio</a:t>
            </a:r>
          </a:p>
        </p:txBody>
      </p:sp>
    </p:spTree>
  </p:cSld>
  <p:clrMapOvr>
    <a:masterClrMapping/>
  </p:clrMapOvr>
  <p:transition>
    <p:strips dir="r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>
            <a:extLst>
              <a:ext uri="{FF2B5EF4-FFF2-40B4-BE49-F238E27FC236}">
                <a16:creationId xmlns:a16="http://schemas.microsoft.com/office/drawing/2014/main" id="{4B3484F8-9B01-4AFF-C6E6-2575906DA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4" y="898525"/>
            <a:ext cx="8535987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Text Box 3">
            <a:extLst>
              <a:ext uri="{FF2B5EF4-FFF2-40B4-BE49-F238E27FC236}">
                <a16:creationId xmlns:a16="http://schemas.microsoft.com/office/drawing/2014/main" id="{FF8DCD80-6C31-9145-3F41-A5FD1033C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9" y="280988"/>
            <a:ext cx="7985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3600" b="1">
                <a:solidFill>
                  <a:srgbClr val="FF3300"/>
                </a:solidFill>
                <a:latin typeface="Comic Sans MS" panose="030F0702030302020204" pitchFamily="66" charset="0"/>
              </a:rPr>
              <a:t>Formule in prospettiva di Haworth</a:t>
            </a:r>
            <a:r>
              <a:rPr lang="it-IT" altLang="it-IT" sz="360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6E7FE093-1442-293B-DD3F-C68917F4C78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79650" y="1196976"/>
            <a:ext cx="7702550" cy="2403475"/>
          </a:xfrm>
        </p:spPr>
        <p:txBody>
          <a:bodyPr anchor="ctr"/>
          <a:lstStyle/>
          <a:p>
            <a:r>
              <a:rPr lang="it-IT" altLang="it-IT" sz="5400" b="1" i="1" dirty="0">
                <a:solidFill>
                  <a:srgbClr val="FF0000"/>
                </a:solidFill>
              </a:rPr>
              <a:t>GLUCIDI</a:t>
            </a:r>
            <a:br>
              <a:rPr lang="it-IT" altLang="it-IT" sz="5400" b="1" i="1" dirty="0">
                <a:solidFill>
                  <a:srgbClr val="FF0000"/>
                </a:solidFill>
              </a:rPr>
            </a:br>
            <a:br>
              <a:rPr lang="it-IT" altLang="it-IT" sz="5400" b="1" i="1" dirty="0">
                <a:solidFill>
                  <a:srgbClr val="FF0000"/>
                </a:solidFill>
              </a:rPr>
            </a:br>
            <a:r>
              <a:rPr lang="it-IT" altLang="it-IT" sz="5400" b="1" i="1" dirty="0">
                <a:solidFill>
                  <a:srgbClr val="FF0000"/>
                </a:solidFill>
              </a:rPr>
              <a:t>CARBOIDRATI</a:t>
            </a:r>
            <a:br>
              <a:rPr lang="it-IT" altLang="it-IT" sz="5400" b="1" i="1" dirty="0">
                <a:solidFill>
                  <a:srgbClr val="FF0000"/>
                </a:solidFill>
              </a:rPr>
            </a:br>
            <a:br>
              <a:rPr lang="it-IT" altLang="it-IT" sz="5400" b="1" i="1" dirty="0">
                <a:solidFill>
                  <a:srgbClr val="FF0000"/>
                </a:solidFill>
              </a:rPr>
            </a:br>
            <a:r>
              <a:rPr lang="it-IT" altLang="it-IT" sz="5400" b="1" i="1" dirty="0">
                <a:solidFill>
                  <a:srgbClr val="FF0000"/>
                </a:solidFill>
              </a:rPr>
              <a:t>(CH</a:t>
            </a:r>
            <a:r>
              <a:rPr lang="it-IT" altLang="it-IT" sz="5400" b="1" i="1" baseline="-25000" dirty="0">
                <a:solidFill>
                  <a:srgbClr val="FF0000"/>
                </a:solidFill>
              </a:rPr>
              <a:t>2</a:t>
            </a:r>
            <a:r>
              <a:rPr lang="it-IT" altLang="it-IT" sz="5400" b="1" i="1" dirty="0">
                <a:solidFill>
                  <a:srgbClr val="FF0000"/>
                </a:solidFill>
              </a:rPr>
              <a:t>O)</a:t>
            </a:r>
            <a:r>
              <a:rPr lang="it-IT" altLang="it-IT" sz="5400" b="1" i="1" baseline="-25000" dirty="0">
                <a:solidFill>
                  <a:srgbClr val="FF0000"/>
                </a:solidFill>
              </a:rPr>
              <a:t>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>
            <a:extLst>
              <a:ext uri="{FF2B5EF4-FFF2-40B4-BE49-F238E27FC236}">
                <a16:creationId xmlns:a16="http://schemas.microsoft.com/office/drawing/2014/main" id="{782CDFAF-7574-D734-3D13-60757BCF5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4" y="1593850"/>
            <a:ext cx="8535987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CasellaDiTesto 1">
            <a:extLst>
              <a:ext uri="{FF2B5EF4-FFF2-40B4-BE49-F238E27FC236}">
                <a16:creationId xmlns:a16="http://schemas.microsoft.com/office/drawing/2014/main" id="{6EF2D912-CEFA-8C19-CE99-EF54E72C49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7514" y="173038"/>
            <a:ext cx="62753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FF0000"/>
                </a:solidFill>
              </a:rPr>
              <a:t>L’anello piranosico a sei membri non è esattamente planare</a:t>
            </a:r>
          </a:p>
        </p:txBody>
      </p:sp>
      <p:sp>
        <p:nvSpPr>
          <p:cNvPr id="62468" name="CasellaDiTesto 2">
            <a:extLst>
              <a:ext uri="{FF2B5EF4-FFF2-40B4-BE49-F238E27FC236}">
                <a16:creationId xmlns:a16="http://schemas.microsoft.com/office/drawing/2014/main" id="{E3F34F62-552E-819F-D5B1-CCE4574BB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5497513"/>
            <a:ext cx="8299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000000"/>
                </a:solidFill>
              </a:rPr>
              <a:t>Due </a:t>
            </a:r>
            <a:r>
              <a:rPr lang="it-IT" altLang="it-IT" sz="2400" b="1">
                <a:solidFill>
                  <a:srgbClr val="FF0000"/>
                </a:solidFill>
              </a:rPr>
              <a:t>conformazioni </a:t>
            </a:r>
            <a:r>
              <a:rPr lang="it-IT" altLang="it-IT" sz="2400" b="1">
                <a:solidFill>
                  <a:srgbClr val="000000"/>
                </a:solidFill>
              </a:rPr>
              <a:t>a sedia del </a:t>
            </a:r>
            <a:r>
              <a:rPr lang="el-GR" altLang="it-IT" sz="2400" b="1">
                <a:solidFill>
                  <a:srgbClr val="0070C0"/>
                </a:solidFill>
              </a:rPr>
              <a:t>β</a:t>
            </a:r>
            <a:r>
              <a:rPr lang="it-IT" altLang="it-IT" sz="2400" b="1">
                <a:solidFill>
                  <a:srgbClr val="0070C0"/>
                </a:solidFill>
              </a:rPr>
              <a:t>-D GLUCOPIRANOSIO </a:t>
            </a:r>
            <a:r>
              <a:rPr lang="it-IT" altLang="it-IT" sz="2400" b="1">
                <a:solidFill>
                  <a:srgbClr val="000000"/>
                </a:solidFill>
              </a:rPr>
              <a:t>interconvertibili senza rottura di legami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>
            <a:extLst>
              <a:ext uri="{FF2B5EF4-FFF2-40B4-BE49-F238E27FC236}">
                <a16:creationId xmlns:a16="http://schemas.microsoft.com/office/drawing/2014/main" id="{3444F9BC-0A46-A726-F018-DD15ECC6E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726" y="427039"/>
            <a:ext cx="6938963" cy="609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0234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>
            <a:extLst>
              <a:ext uri="{FF2B5EF4-FFF2-40B4-BE49-F238E27FC236}">
                <a16:creationId xmlns:a16="http://schemas.microsoft.com/office/drawing/2014/main" id="{6E3DF6AD-2DEA-B5C3-95A7-B9A53E8F0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9414"/>
            <a:ext cx="4535488" cy="609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9" name="Text Box 3">
            <a:extLst>
              <a:ext uri="{FF2B5EF4-FFF2-40B4-BE49-F238E27FC236}">
                <a16:creationId xmlns:a16="http://schemas.microsoft.com/office/drawing/2014/main" id="{16589F06-49A8-0F98-B5EA-2CEB5590E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4650" y="2368551"/>
            <a:ext cx="2317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b="1">
                <a:solidFill>
                  <a:srgbClr val="FF0000"/>
                </a:solidFill>
              </a:rPr>
              <a:t>reazione di  Fehling</a:t>
            </a:r>
          </a:p>
        </p:txBody>
      </p:sp>
      <p:sp>
        <p:nvSpPr>
          <p:cNvPr id="65540" name="CasellaDiTesto 1">
            <a:extLst>
              <a:ext uri="{FF2B5EF4-FFF2-40B4-BE49-F238E27FC236}">
                <a16:creationId xmlns:a16="http://schemas.microsoft.com/office/drawing/2014/main" id="{C2CB0F55-1DBB-6727-DA52-45F83D99B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7063" y="406400"/>
            <a:ext cx="2614612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 u="sng">
                <a:solidFill>
                  <a:srgbClr val="FF0000"/>
                </a:solidFill>
                <a:latin typeface="Comic Sans MS" panose="030F0702030302020204" pitchFamily="66" charset="0"/>
              </a:rPr>
              <a:t>I monosaccaridi sono riducenti</a:t>
            </a:r>
            <a:r>
              <a:rPr lang="it-IT" altLang="it-IT" sz="2000" b="1" u="sng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b="1">
                <a:solidFill>
                  <a:srgbClr val="FF0000"/>
                </a:solidFill>
                <a:latin typeface="Comic Sans MS" panose="030F0702030302020204" pitchFamily="66" charset="0"/>
              </a:rPr>
              <a:t>Si ha l’ossidazione del carbonio anomerico a gruppo carbossilico e la riduzione dello ione rameico Cu</a:t>
            </a:r>
            <a:r>
              <a:rPr lang="it-IT" altLang="it-IT" b="1" baseline="30000">
                <a:solidFill>
                  <a:srgbClr val="FF0000"/>
                </a:solidFill>
                <a:latin typeface="Comic Sans MS" panose="030F0702030302020204" pitchFamily="66" charset="0"/>
              </a:rPr>
              <a:t>2+ </a:t>
            </a:r>
            <a:r>
              <a:rPr lang="it-IT" altLang="it-IT" b="1">
                <a:solidFill>
                  <a:srgbClr val="FF0000"/>
                </a:solidFill>
                <a:latin typeface="Comic Sans MS" panose="030F0702030302020204" pitchFamily="66" charset="0"/>
              </a:rPr>
              <a:t>a rameoso Cu</a:t>
            </a:r>
            <a:r>
              <a:rPr lang="it-IT" altLang="it-IT" b="1" baseline="30000">
                <a:solidFill>
                  <a:srgbClr val="FF0000"/>
                </a:solidFill>
                <a:latin typeface="Comic Sans MS" panose="030F0702030302020204" pitchFamily="66" charset="0"/>
              </a:rPr>
              <a:t> +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 baseline="3000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 baseline="3000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 baseline="3000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 baseline="3000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b="1">
                <a:solidFill>
                  <a:srgbClr val="FF0000"/>
                </a:solidFill>
                <a:latin typeface="Comic Sans MS" panose="030F0702030302020204" pitchFamily="66" charset="0"/>
              </a:rPr>
              <a:t>Determinazione quantitativa degli zuccheri</a:t>
            </a:r>
          </a:p>
        </p:txBody>
      </p:sp>
      <p:pic>
        <p:nvPicPr>
          <p:cNvPr id="65541" name="Picture 6" descr="Immagine correlata">
            <a:extLst>
              <a:ext uri="{FF2B5EF4-FFF2-40B4-BE49-F238E27FC236}">
                <a16:creationId xmlns:a16="http://schemas.microsoft.com/office/drawing/2014/main" id="{F84E7070-FA18-CD67-D44F-60A509066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96"/>
          <a:stretch>
            <a:fillRect/>
          </a:stretch>
        </p:blipFill>
        <p:spPr bwMode="auto">
          <a:xfrm>
            <a:off x="7248526" y="406401"/>
            <a:ext cx="33305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Risultati immagini per ossidazione glucosio">
            <a:extLst>
              <a:ext uri="{FF2B5EF4-FFF2-40B4-BE49-F238E27FC236}">
                <a16:creationId xmlns:a16="http://schemas.microsoft.com/office/drawing/2014/main" id="{DC20B7EE-7B2C-DF27-2621-6E7EB3F22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225" y="131764"/>
            <a:ext cx="5545138" cy="628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580129F-FA26-5828-C5FE-7CB2EEFA1933}"/>
              </a:ext>
            </a:extLst>
          </p:cNvPr>
          <p:cNvSpPr txBox="1"/>
          <p:nvPr/>
        </p:nvSpPr>
        <p:spPr>
          <a:xfrm>
            <a:off x="1524000" y="-20638"/>
            <a:ext cx="4795838" cy="4603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b="1" dirty="0">
                <a:solidFill>
                  <a:srgbClr val="FF0000"/>
                </a:solidFill>
                <a:latin typeface="Arial"/>
              </a:rPr>
              <a:t>Derivati biologici degli zuccheri</a:t>
            </a:r>
          </a:p>
        </p:txBody>
      </p:sp>
      <p:sp>
        <p:nvSpPr>
          <p:cNvPr id="66564" name="CasellaDiTesto 1">
            <a:extLst>
              <a:ext uri="{FF2B5EF4-FFF2-40B4-BE49-F238E27FC236}">
                <a16:creationId xmlns:a16="http://schemas.microsoft.com/office/drawing/2014/main" id="{36664F2A-F936-D37A-861E-B8ADA84CD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8625" y="3313114"/>
            <a:ext cx="250983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000000"/>
                </a:solidFill>
              </a:rPr>
              <a:t>Ossidazione chimica o enzimatica di un aldosio</a:t>
            </a: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A514C0BE-CD2E-F512-2A3A-145571C3387D}"/>
              </a:ext>
            </a:extLst>
          </p:cNvPr>
          <p:cNvSpPr/>
          <p:nvPr/>
        </p:nvSpPr>
        <p:spPr>
          <a:xfrm>
            <a:off x="7175500" y="-20638"/>
            <a:ext cx="1081088" cy="4603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2F37927B-ABF8-4947-7548-38FD6B756D9D}"/>
              </a:ext>
            </a:extLst>
          </p:cNvPr>
          <p:cNvSpPr/>
          <p:nvPr/>
        </p:nvSpPr>
        <p:spPr>
          <a:xfrm>
            <a:off x="4367214" y="981076"/>
            <a:ext cx="1081087" cy="4619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9D31F662-13DC-552C-35B9-3F595A4809A1}"/>
              </a:ext>
            </a:extLst>
          </p:cNvPr>
          <p:cNvCxnSpPr/>
          <p:nvPr/>
        </p:nvCxnSpPr>
        <p:spPr>
          <a:xfrm flipV="1">
            <a:off x="5880101" y="1700214"/>
            <a:ext cx="792163" cy="4333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2BF68AD-A9B0-1F08-E41C-96418F85D9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2489" y="981075"/>
            <a:ext cx="1920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b="1">
                <a:solidFill>
                  <a:srgbClr val="FF0000"/>
                </a:solidFill>
              </a:rPr>
              <a:t>Acidi ALD</a:t>
            </a:r>
            <a:r>
              <a:rPr lang="it-IT" altLang="it-IT" b="1" u="sng">
                <a:solidFill>
                  <a:srgbClr val="FF0000"/>
                </a:solidFill>
              </a:rPr>
              <a:t>ONICI</a:t>
            </a:r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160E495F-5449-C975-B3F8-D7BCD79F9A71}"/>
              </a:ext>
            </a:extLst>
          </p:cNvPr>
          <p:cNvSpPr/>
          <p:nvPr/>
        </p:nvSpPr>
        <p:spPr>
          <a:xfrm>
            <a:off x="4583114" y="2708275"/>
            <a:ext cx="865187" cy="43338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CBB51CFA-5705-8863-4831-D9082BAF511F}"/>
              </a:ext>
            </a:extLst>
          </p:cNvPr>
          <p:cNvSpPr/>
          <p:nvPr/>
        </p:nvSpPr>
        <p:spPr>
          <a:xfrm>
            <a:off x="7175500" y="3738563"/>
            <a:ext cx="865188" cy="4318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ADBA1F2-422C-98C5-AB84-112B31D4B4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2488" y="2924175"/>
            <a:ext cx="2017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b="1">
                <a:solidFill>
                  <a:srgbClr val="00B0F0"/>
                </a:solidFill>
              </a:rPr>
              <a:t>Acidi </a:t>
            </a:r>
            <a:r>
              <a:rPr lang="it-IT" altLang="it-IT" b="1" u="sng">
                <a:solidFill>
                  <a:srgbClr val="00B0F0"/>
                </a:solidFill>
              </a:rPr>
              <a:t>URONICI 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EECB3674-DDA7-B3D9-F9E8-B81B1BD95034}"/>
              </a:ext>
            </a:extLst>
          </p:cNvPr>
          <p:cNvCxnSpPr/>
          <p:nvPr/>
        </p:nvCxnSpPr>
        <p:spPr>
          <a:xfrm>
            <a:off x="5880101" y="2133601"/>
            <a:ext cx="720725" cy="1160463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Freccia in giù 17">
            <a:extLst>
              <a:ext uri="{FF2B5EF4-FFF2-40B4-BE49-F238E27FC236}">
                <a16:creationId xmlns:a16="http://schemas.microsoft.com/office/drawing/2014/main" id="{F6FB60C1-06BD-CDEE-C1A2-45656A151DA4}"/>
              </a:ext>
            </a:extLst>
          </p:cNvPr>
          <p:cNvSpPr/>
          <p:nvPr/>
        </p:nvSpPr>
        <p:spPr>
          <a:xfrm>
            <a:off x="2711450" y="4883150"/>
            <a:ext cx="241300" cy="49053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  <a:latin typeface="Arial"/>
            </a:endParaRPr>
          </a:p>
        </p:txBody>
      </p:sp>
      <p:sp>
        <p:nvSpPr>
          <p:cNvPr id="66574" name="CasellaDiTesto 18">
            <a:extLst>
              <a:ext uri="{FF2B5EF4-FFF2-40B4-BE49-F238E27FC236}">
                <a16:creationId xmlns:a16="http://schemas.microsoft.com/office/drawing/2014/main" id="{30720BA1-8000-07C7-594C-488268988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2050" y="5403850"/>
            <a:ext cx="812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b="1" u="sng">
                <a:solidFill>
                  <a:srgbClr val="FF0000"/>
                </a:solidFill>
              </a:rPr>
              <a:t>ACIDI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B65069E-6EA8-24AB-6188-1AAADA6C66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9463" y="4652964"/>
            <a:ext cx="20177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b="1">
                <a:solidFill>
                  <a:srgbClr val="00B050"/>
                </a:solidFill>
              </a:rPr>
              <a:t>Acidi ALD</a:t>
            </a:r>
            <a:r>
              <a:rPr lang="it-IT" altLang="it-IT" b="1" u="sng">
                <a:solidFill>
                  <a:srgbClr val="00B050"/>
                </a:solidFill>
              </a:rPr>
              <a:t>ARICI </a:t>
            </a: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9DAD2746-DC51-5102-2419-D51FA1A89B71}"/>
              </a:ext>
            </a:extLst>
          </p:cNvPr>
          <p:cNvCxnSpPr/>
          <p:nvPr/>
        </p:nvCxnSpPr>
        <p:spPr>
          <a:xfrm>
            <a:off x="5880101" y="2205038"/>
            <a:ext cx="720725" cy="2519362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e 20">
            <a:extLst>
              <a:ext uri="{FF2B5EF4-FFF2-40B4-BE49-F238E27FC236}">
                <a16:creationId xmlns:a16="http://schemas.microsoft.com/office/drawing/2014/main" id="{C8508AB3-9630-0BB3-FC78-FAA234B0CFA9}"/>
              </a:ext>
            </a:extLst>
          </p:cNvPr>
          <p:cNvSpPr/>
          <p:nvPr/>
        </p:nvSpPr>
        <p:spPr>
          <a:xfrm>
            <a:off x="7248525" y="4365625"/>
            <a:ext cx="865188" cy="431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395C027A-D2D9-1E86-65D0-D72104B0A376}"/>
              </a:ext>
            </a:extLst>
          </p:cNvPr>
          <p:cNvSpPr/>
          <p:nvPr/>
        </p:nvSpPr>
        <p:spPr>
          <a:xfrm>
            <a:off x="7175500" y="6021388"/>
            <a:ext cx="865188" cy="431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/>
      <p:bldP spid="12" grpId="0" animBg="1"/>
      <p:bldP spid="15" grpId="0" animBg="1"/>
      <p:bldP spid="14" grpId="0"/>
      <p:bldP spid="16" grpId="0"/>
      <p:bldP spid="21" grpId="0" animBg="1"/>
      <p:bldP spid="2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Text Box 5">
            <a:extLst>
              <a:ext uri="{FF2B5EF4-FFF2-40B4-BE49-F238E27FC236}">
                <a16:creationId xmlns:a16="http://schemas.microsoft.com/office/drawing/2014/main" id="{1E33547F-7FF0-6648-3031-DBAD30DEB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928688"/>
            <a:ext cx="4572000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50" name="Rectangle 6">
            <a:extLst>
              <a:ext uri="{FF2B5EF4-FFF2-40B4-BE49-F238E27FC236}">
                <a16:creationId xmlns:a16="http://schemas.microsoft.com/office/drawing/2014/main" id="{3D24A59A-F848-EA69-4637-9E8EB686C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114" y="4941889"/>
            <a:ext cx="8893175" cy="1755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 i="1">
                <a:solidFill>
                  <a:srgbClr val="000000"/>
                </a:solidFill>
              </a:rPr>
              <a:t>acido gluconico      acido glucuronico            acido glucarico</a:t>
            </a:r>
          </a:p>
        </p:txBody>
      </p:sp>
      <p:pic>
        <p:nvPicPr>
          <p:cNvPr id="31752" name="Picture 8">
            <a:extLst>
              <a:ext uri="{FF2B5EF4-FFF2-40B4-BE49-F238E27FC236}">
                <a16:creationId xmlns:a16="http://schemas.microsoft.com/office/drawing/2014/main" id="{8D8AB27B-39E4-2FB7-9A63-C9F0107156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333375"/>
            <a:ext cx="6054725" cy="609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3" name="Picture 9">
            <a:extLst>
              <a:ext uri="{FF2B5EF4-FFF2-40B4-BE49-F238E27FC236}">
                <a16:creationId xmlns:a16="http://schemas.microsoft.com/office/drawing/2014/main" id="{8337A6A7-C929-A9E5-792C-985F785F2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94" y="160336"/>
            <a:ext cx="6054725" cy="609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4" name="Picture 10">
            <a:extLst>
              <a:ext uri="{FF2B5EF4-FFF2-40B4-BE49-F238E27FC236}">
                <a16:creationId xmlns:a16="http://schemas.microsoft.com/office/drawing/2014/main" id="{75F44824-7BE9-FC52-E4B7-3D66154EE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282" y="104095"/>
            <a:ext cx="6054725" cy="609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7" name="Rectangle 13">
            <a:extLst>
              <a:ext uri="{FF2B5EF4-FFF2-40B4-BE49-F238E27FC236}">
                <a16:creationId xmlns:a16="http://schemas.microsoft.com/office/drawing/2014/main" id="{D4B4C6E5-F0C9-CCBB-0568-05DC040E9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9" y="4868864"/>
            <a:ext cx="8893175" cy="1755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 i="1">
                <a:solidFill>
                  <a:srgbClr val="000000"/>
                </a:solidFill>
              </a:rPr>
              <a:t>acido gluconico      acido glucuronico            acido glucarico</a:t>
            </a:r>
          </a:p>
        </p:txBody>
      </p:sp>
      <p:sp>
        <p:nvSpPr>
          <p:cNvPr id="31758" name="Text Box 14">
            <a:extLst>
              <a:ext uri="{FF2B5EF4-FFF2-40B4-BE49-F238E27FC236}">
                <a16:creationId xmlns:a16="http://schemas.microsoft.com/office/drawing/2014/main" id="{0C43F33D-4B3C-1225-D24B-D4574517C9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2126" y="260350"/>
            <a:ext cx="2193925" cy="106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32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COOH</a:t>
            </a:r>
          </a:p>
        </p:txBody>
      </p:sp>
      <p:sp>
        <p:nvSpPr>
          <p:cNvPr id="31759" name="Text Box 15">
            <a:extLst>
              <a:ext uri="{FF2B5EF4-FFF2-40B4-BE49-F238E27FC236}">
                <a16:creationId xmlns:a16="http://schemas.microsoft.com/office/drawing/2014/main" id="{88E06EC3-A519-953F-E087-9E645F24F7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4076" y="4221164"/>
            <a:ext cx="2193925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COOH</a:t>
            </a:r>
          </a:p>
        </p:txBody>
      </p:sp>
      <p:sp>
        <p:nvSpPr>
          <p:cNvPr id="31760" name="Text Box 16">
            <a:extLst>
              <a:ext uri="{FF2B5EF4-FFF2-40B4-BE49-F238E27FC236}">
                <a16:creationId xmlns:a16="http://schemas.microsoft.com/office/drawing/2014/main" id="{ED798AD5-B703-D0A2-62A1-EE0A973D95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9376" y="4292600"/>
            <a:ext cx="2193925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COOH</a:t>
            </a:r>
          </a:p>
        </p:txBody>
      </p:sp>
      <p:sp>
        <p:nvSpPr>
          <p:cNvPr id="31761" name="Text Box 17">
            <a:extLst>
              <a:ext uri="{FF2B5EF4-FFF2-40B4-BE49-F238E27FC236}">
                <a16:creationId xmlns:a16="http://schemas.microsoft.com/office/drawing/2014/main" id="{60C5B094-1FB5-7806-0216-E2E15D3D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089" y="404813"/>
            <a:ext cx="2193925" cy="106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32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COOH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30C3B84-3B92-1625-A1AD-51E26AC675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6654" y="-27273"/>
            <a:ext cx="2603218" cy="561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059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08B8D689-35DF-14D7-4E9A-6E9A47CB0A30}"/>
              </a:ext>
            </a:extLst>
          </p:cNvPr>
          <p:cNvSpPr txBox="1"/>
          <p:nvPr/>
        </p:nvSpPr>
        <p:spPr>
          <a:xfrm>
            <a:off x="1524000" y="-20638"/>
            <a:ext cx="4795838" cy="4603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b="1" dirty="0">
                <a:solidFill>
                  <a:srgbClr val="FF0000"/>
                </a:solidFill>
                <a:latin typeface="Arial"/>
              </a:rPr>
              <a:t>Derivati biologici degli zuccheri</a:t>
            </a:r>
          </a:p>
        </p:txBody>
      </p:sp>
      <p:sp>
        <p:nvSpPr>
          <p:cNvPr id="67587" name="CasellaDiTesto 2">
            <a:extLst>
              <a:ext uri="{FF2B5EF4-FFF2-40B4-BE49-F238E27FC236}">
                <a16:creationId xmlns:a16="http://schemas.microsoft.com/office/drawing/2014/main" id="{8883495B-1D21-F32C-8A17-66FADA3A6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9" y="3789363"/>
            <a:ext cx="25098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000000"/>
                </a:solidFill>
              </a:rPr>
              <a:t>Riduzione di un aldosio o chetosio</a:t>
            </a: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A3D3997D-8BA0-206E-B7EC-7234775EC08E}"/>
              </a:ext>
            </a:extLst>
          </p:cNvPr>
          <p:cNvSpPr/>
          <p:nvPr/>
        </p:nvSpPr>
        <p:spPr>
          <a:xfrm>
            <a:off x="2711451" y="4989513"/>
            <a:ext cx="360363" cy="4556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  <a:latin typeface="Arial"/>
            </a:endParaRPr>
          </a:p>
        </p:txBody>
      </p:sp>
      <p:sp>
        <p:nvSpPr>
          <p:cNvPr id="67589" name="CasellaDiTesto 4">
            <a:extLst>
              <a:ext uri="{FF2B5EF4-FFF2-40B4-BE49-F238E27FC236}">
                <a16:creationId xmlns:a16="http://schemas.microsoft.com/office/drawing/2014/main" id="{B1289C6F-1BF1-86C6-D8E0-2BFD521CF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3" y="5589588"/>
            <a:ext cx="330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 u="sng">
                <a:solidFill>
                  <a:srgbClr val="FF0000"/>
                </a:solidFill>
              </a:rPr>
              <a:t>ALDITOLI (polialcoli )</a:t>
            </a:r>
          </a:p>
        </p:txBody>
      </p:sp>
      <p:sp>
        <p:nvSpPr>
          <p:cNvPr id="67590" name="AutoShape 2" descr="Risultati immagini per xilitolo">
            <a:extLst>
              <a:ext uri="{FF2B5EF4-FFF2-40B4-BE49-F238E27FC236}">
                <a16:creationId xmlns:a16="http://schemas.microsoft.com/office/drawing/2014/main" id="{84579DDA-9195-8086-0ECB-6597513FB9E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</a:endParaRPr>
          </a:p>
        </p:txBody>
      </p:sp>
      <p:sp>
        <p:nvSpPr>
          <p:cNvPr id="67591" name="AutoShape 4" descr="Risultati immagini per xilitolo">
            <a:extLst>
              <a:ext uri="{FF2B5EF4-FFF2-40B4-BE49-F238E27FC236}">
                <a16:creationId xmlns:a16="http://schemas.microsoft.com/office/drawing/2014/main" id="{BC2A92A6-CBC3-D3BF-C855-318A9DADC9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</a:endParaRPr>
          </a:p>
        </p:txBody>
      </p:sp>
      <p:pic>
        <p:nvPicPr>
          <p:cNvPr id="67592" name="Picture 4" descr="Z:\NewMedia\Ebook-Novella\Wiley\JIRA\Voet5e\Work\JPEGs\Ch08\voet_5e_figun_08_p226-2.jpg">
            <a:extLst>
              <a:ext uri="{FF2B5EF4-FFF2-40B4-BE49-F238E27FC236}">
                <a16:creationId xmlns:a16="http://schemas.microsoft.com/office/drawing/2014/main" id="{2B56EAFC-80E6-C048-A126-14E4CF678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975" y="908051"/>
            <a:ext cx="8229600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3" name="CasellaDiTesto 8">
            <a:extLst>
              <a:ext uri="{FF2B5EF4-FFF2-40B4-BE49-F238E27FC236}">
                <a16:creationId xmlns:a16="http://schemas.microsoft.com/office/drawing/2014/main" id="{60B1707D-DC85-7A66-7C00-9901F5DDC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3357563"/>
            <a:ext cx="10175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</a:rPr>
              <a:t>(ribosio)</a:t>
            </a:r>
          </a:p>
        </p:txBody>
      </p:sp>
      <p:sp>
        <p:nvSpPr>
          <p:cNvPr id="67594" name="CasellaDiTesto 9">
            <a:extLst>
              <a:ext uri="{FF2B5EF4-FFF2-40B4-BE49-F238E27FC236}">
                <a16:creationId xmlns:a16="http://schemas.microsoft.com/office/drawing/2014/main" id="{49D2D6AF-858C-1F9D-E91A-D11905791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76" y="3284539"/>
            <a:ext cx="115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</a:rPr>
              <a:t>(xilulosio)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>
            <a:extLst>
              <a:ext uri="{FF2B5EF4-FFF2-40B4-BE49-F238E27FC236}">
                <a16:creationId xmlns:a16="http://schemas.microsoft.com/office/drawing/2014/main" id="{B69FFE52-F72E-07D8-097F-6DB88D7DB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908051"/>
            <a:ext cx="5360988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DD61C6E-8CCB-6BAD-B919-BEBDB8B59873}"/>
              </a:ext>
            </a:extLst>
          </p:cNvPr>
          <p:cNvSpPr txBox="1"/>
          <p:nvPr/>
        </p:nvSpPr>
        <p:spPr>
          <a:xfrm>
            <a:off x="1524000" y="-20638"/>
            <a:ext cx="4795838" cy="4603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b="1" dirty="0">
                <a:solidFill>
                  <a:srgbClr val="FF0000"/>
                </a:solidFill>
                <a:latin typeface="Arial"/>
              </a:rPr>
              <a:t>Derivati biologici degli zuccheri</a:t>
            </a:r>
          </a:p>
        </p:txBody>
      </p:sp>
      <p:sp>
        <p:nvSpPr>
          <p:cNvPr id="68612" name="CasellaDiTesto 3">
            <a:extLst>
              <a:ext uri="{FF2B5EF4-FFF2-40B4-BE49-F238E27FC236}">
                <a16:creationId xmlns:a16="http://schemas.microsoft.com/office/drawing/2014/main" id="{6EBBBB6D-F931-CE2B-F752-4D80871B9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9" y="3789363"/>
            <a:ext cx="25098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000000"/>
                </a:solidFill>
              </a:rPr>
              <a:t>Sostituzione di un –OH con un -H</a:t>
            </a:r>
          </a:p>
        </p:txBody>
      </p:sp>
      <p:sp>
        <p:nvSpPr>
          <p:cNvPr id="2" name="Freccia in giù 1">
            <a:extLst>
              <a:ext uri="{FF2B5EF4-FFF2-40B4-BE49-F238E27FC236}">
                <a16:creationId xmlns:a16="http://schemas.microsoft.com/office/drawing/2014/main" id="{97D1D0FF-2E03-1569-31BF-9A49F18AC4BC}"/>
              </a:ext>
            </a:extLst>
          </p:cNvPr>
          <p:cNvSpPr/>
          <p:nvPr/>
        </p:nvSpPr>
        <p:spPr>
          <a:xfrm>
            <a:off x="2927351" y="4989513"/>
            <a:ext cx="328613" cy="455612"/>
          </a:xfrm>
          <a:prstGeom prst="downArrow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  <a:latin typeface="Arial"/>
            </a:endParaRPr>
          </a:p>
        </p:txBody>
      </p:sp>
      <p:sp>
        <p:nvSpPr>
          <p:cNvPr id="68614" name="CasellaDiTesto 4">
            <a:extLst>
              <a:ext uri="{FF2B5EF4-FFF2-40B4-BE49-F238E27FC236}">
                <a16:creationId xmlns:a16="http://schemas.microsoft.com/office/drawing/2014/main" id="{FED529B2-B5A8-5BFE-0475-072326497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3564" y="5453064"/>
            <a:ext cx="224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b="1" u="sng">
                <a:solidFill>
                  <a:srgbClr val="FF0000"/>
                </a:solidFill>
              </a:rPr>
              <a:t>DEOSSIZUCCHERI</a:t>
            </a:r>
          </a:p>
        </p:txBody>
      </p:sp>
      <p:pic>
        <p:nvPicPr>
          <p:cNvPr id="68615" name="Picture 3">
            <a:extLst>
              <a:ext uri="{FF2B5EF4-FFF2-40B4-BE49-F238E27FC236}">
                <a16:creationId xmlns:a16="http://schemas.microsoft.com/office/drawing/2014/main" id="{0ED4354B-0D40-2C47-B7BC-11AA11913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3" y="3379788"/>
            <a:ext cx="20193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ccia in su 5">
            <a:extLst>
              <a:ext uri="{FF2B5EF4-FFF2-40B4-BE49-F238E27FC236}">
                <a16:creationId xmlns:a16="http://schemas.microsoft.com/office/drawing/2014/main" id="{CC43BB36-1C42-88AD-EB0D-55096C5DCF37}"/>
              </a:ext>
            </a:extLst>
          </p:cNvPr>
          <p:cNvSpPr/>
          <p:nvPr/>
        </p:nvSpPr>
        <p:spPr>
          <a:xfrm>
            <a:off x="8399464" y="5646738"/>
            <a:ext cx="73025" cy="215900"/>
          </a:xfrm>
          <a:prstGeom prst="upArrow">
            <a:avLst/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>
            <a:extLst>
              <a:ext uri="{FF2B5EF4-FFF2-40B4-BE49-F238E27FC236}">
                <a16:creationId xmlns:a16="http://schemas.microsoft.com/office/drawing/2014/main" id="{C9BB459F-B9E1-15D6-8251-FA8CD3626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0" t="5659" r="36623" b="35907"/>
          <a:stretch>
            <a:fillRect/>
          </a:stretch>
        </p:blipFill>
        <p:spPr bwMode="auto">
          <a:xfrm>
            <a:off x="5808663" y="549276"/>
            <a:ext cx="4024312" cy="551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934F5A8-95CE-57F0-A3D1-2C5AEFA2DEEA}"/>
              </a:ext>
            </a:extLst>
          </p:cNvPr>
          <p:cNvSpPr txBox="1"/>
          <p:nvPr/>
        </p:nvSpPr>
        <p:spPr>
          <a:xfrm>
            <a:off x="1524000" y="-20638"/>
            <a:ext cx="4795838" cy="4603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b="1" dirty="0">
                <a:solidFill>
                  <a:srgbClr val="FF0000"/>
                </a:solidFill>
                <a:latin typeface="Arial"/>
              </a:rPr>
              <a:t>Derivati biologici degli zuccheri</a:t>
            </a:r>
          </a:p>
        </p:txBody>
      </p:sp>
      <p:sp>
        <p:nvSpPr>
          <p:cNvPr id="69636" name="CasellaDiTesto 3">
            <a:extLst>
              <a:ext uri="{FF2B5EF4-FFF2-40B4-BE49-F238E27FC236}">
                <a16:creationId xmlns:a16="http://schemas.microsoft.com/office/drawing/2014/main" id="{399EDA1F-A489-5E88-37B3-AF16BA966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8" y="1844676"/>
            <a:ext cx="29527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000000"/>
                </a:solidFill>
              </a:rPr>
              <a:t>Sostituzione di un –OH con un gruppo amminico che è spesso acetilato</a:t>
            </a:r>
          </a:p>
        </p:txBody>
      </p:sp>
      <p:sp>
        <p:nvSpPr>
          <p:cNvPr id="5" name="Freccia in giù 4">
            <a:extLst>
              <a:ext uri="{FF2B5EF4-FFF2-40B4-BE49-F238E27FC236}">
                <a16:creationId xmlns:a16="http://schemas.microsoft.com/office/drawing/2014/main" id="{F8647E38-C62A-D419-E09F-24BE5E582679}"/>
              </a:ext>
            </a:extLst>
          </p:cNvPr>
          <p:cNvSpPr/>
          <p:nvPr/>
        </p:nvSpPr>
        <p:spPr>
          <a:xfrm>
            <a:off x="2981326" y="3762375"/>
            <a:ext cx="396875" cy="70643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  <a:latin typeface="Arial"/>
            </a:endParaRPr>
          </a:p>
        </p:txBody>
      </p:sp>
      <p:sp>
        <p:nvSpPr>
          <p:cNvPr id="69638" name="CasellaDiTesto 5">
            <a:extLst>
              <a:ext uri="{FF2B5EF4-FFF2-40B4-BE49-F238E27FC236}">
                <a16:creationId xmlns:a16="http://schemas.microsoft.com/office/drawing/2014/main" id="{F86BA27A-0211-4D95-ADB5-5B9F46A74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4" y="4468814"/>
            <a:ext cx="2663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b="1" u="sng">
                <a:solidFill>
                  <a:srgbClr val="FF0000"/>
                </a:solidFill>
              </a:rPr>
              <a:t>AMMINOZUCCHERI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A265ED6D-29CD-DA46-43F5-A24624037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725" y="238708"/>
            <a:ext cx="6176963" cy="609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Text Box 3">
            <a:extLst>
              <a:ext uri="{FF2B5EF4-FFF2-40B4-BE49-F238E27FC236}">
                <a16:creationId xmlns:a16="http://schemas.microsoft.com/office/drawing/2014/main" id="{62DC5688-ACEA-6526-DFA1-5354E53041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0061" y="5205459"/>
            <a:ext cx="570865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D-</a:t>
            </a:r>
            <a:r>
              <a:rPr kumimoji="0" lang="it-IT" altLang="it-IT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eritrosio</a:t>
            </a:r>
            <a:r>
              <a:rPr kumimoji="0" lang="it-IT" altLang="it-IT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D-</a:t>
            </a:r>
            <a:r>
              <a:rPr kumimoji="0" lang="it-IT" altLang="it-IT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treosio</a:t>
            </a:r>
            <a:endParaRPr kumimoji="0" lang="it-IT" altLang="it-IT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0A1533A4-D873-273A-155D-BAE12AB21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3976" y="836613"/>
            <a:ext cx="4752975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70968A2-FEEA-2D22-0918-36A0F975304A}"/>
              </a:ext>
            </a:extLst>
          </p:cNvPr>
          <p:cNvSpPr txBox="1"/>
          <p:nvPr/>
        </p:nvSpPr>
        <p:spPr>
          <a:xfrm>
            <a:off x="3220061" y="651947"/>
            <a:ext cx="575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Quali sono gli atomi di carbonio asimmetrici o chirali??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6464EF1-04D7-641A-85D7-9D20BC856517}"/>
              </a:ext>
            </a:extLst>
          </p:cNvPr>
          <p:cNvSpPr txBox="1"/>
          <p:nvPr/>
        </p:nvSpPr>
        <p:spPr>
          <a:xfrm>
            <a:off x="7117080" y="4058646"/>
            <a:ext cx="41148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EA93B3E-5F87-E629-39BD-ECD1F9CE8FE1}"/>
              </a:ext>
            </a:extLst>
          </p:cNvPr>
          <p:cNvSpPr txBox="1"/>
          <p:nvPr/>
        </p:nvSpPr>
        <p:spPr>
          <a:xfrm>
            <a:off x="7123176" y="3378942"/>
            <a:ext cx="41148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9DE51B5-9673-A8AB-856E-52682EAD50FB}"/>
              </a:ext>
            </a:extLst>
          </p:cNvPr>
          <p:cNvSpPr txBox="1"/>
          <p:nvPr/>
        </p:nvSpPr>
        <p:spPr>
          <a:xfrm>
            <a:off x="7092696" y="2789906"/>
            <a:ext cx="41148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CDA5549-5CEF-FEE3-D4EE-58DE13E78AC5}"/>
              </a:ext>
            </a:extLst>
          </p:cNvPr>
          <p:cNvSpPr txBox="1"/>
          <p:nvPr/>
        </p:nvSpPr>
        <p:spPr>
          <a:xfrm>
            <a:off x="4355592" y="4067790"/>
            <a:ext cx="41148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36F0BCB-1E42-73DE-BE7B-1E8CD4DD7178}"/>
              </a:ext>
            </a:extLst>
          </p:cNvPr>
          <p:cNvSpPr txBox="1"/>
          <p:nvPr/>
        </p:nvSpPr>
        <p:spPr>
          <a:xfrm>
            <a:off x="4379976" y="3424662"/>
            <a:ext cx="41148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BFD6E10-3C78-3754-6AC9-BA46B820BD24}"/>
              </a:ext>
            </a:extLst>
          </p:cNvPr>
          <p:cNvSpPr txBox="1"/>
          <p:nvPr/>
        </p:nvSpPr>
        <p:spPr>
          <a:xfrm>
            <a:off x="4367784" y="2789906"/>
            <a:ext cx="41148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58152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>
            <a:extLst>
              <a:ext uri="{FF2B5EF4-FFF2-40B4-BE49-F238E27FC236}">
                <a16:creationId xmlns:a16="http://schemas.microsoft.com/office/drawing/2014/main" id="{124B2DBC-1FD1-AAD7-6F5D-F18829E42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68"/>
          <a:stretch>
            <a:fillRect/>
          </a:stretch>
        </p:blipFill>
        <p:spPr bwMode="auto">
          <a:xfrm>
            <a:off x="3457576" y="760413"/>
            <a:ext cx="615156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 Box 3">
            <a:extLst>
              <a:ext uri="{FF2B5EF4-FFF2-40B4-BE49-F238E27FC236}">
                <a16:creationId xmlns:a16="http://schemas.microsoft.com/office/drawing/2014/main" id="{05EE3A89-AC8F-E55C-FFE5-36EBE9EB8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9014" y="136526"/>
            <a:ext cx="63007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3600" b="1" dirty="0">
                <a:solidFill>
                  <a:srgbClr val="FF3300"/>
                </a:solidFill>
                <a:latin typeface="Comic Sans MS"/>
              </a:rPr>
              <a:t>DISACCARIDI</a:t>
            </a:r>
            <a:r>
              <a:rPr lang="it-IT" b="1" dirty="0">
                <a:solidFill>
                  <a:srgbClr val="000000"/>
                </a:solidFill>
                <a:latin typeface="Comic Sans MS"/>
              </a:rPr>
              <a:t>: </a:t>
            </a:r>
            <a:r>
              <a:rPr lang="it-IT" sz="3600" b="1" u="sng" dirty="0">
                <a:solidFill>
                  <a:srgbClr val="FF0000"/>
                </a:solidFill>
                <a:latin typeface="Comic Sans MS"/>
              </a:rPr>
              <a:t>GLICOSIDI</a:t>
            </a:r>
            <a:endParaRPr lang="it-IT" sz="3600" u="sng" dirty="0">
              <a:solidFill>
                <a:srgbClr val="FF0000"/>
              </a:solidFill>
              <a:latin typeface="Comic Sans MS"/>
            </a:endParaRPr>
          </a:p>
        </p:txBody>
      </p:sp>
      <p:sp>
        <p:nvSpPr>
          <p:cNvPr id="74757" name="CasellaDiTesto 1">
            <a:extLst>
              <a:ext uri="{FF2B5EF4-FFF2-40B4-BE49-F238E27FC236}">
                <a16:creationId xmlns:a16="http://schemas.microsoft.com/office/drawing/2014/main" id="{94D69E5E-EC47-579D-F911-312BFA6FB3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526" y="3484563"/>
            <a:ext cx="2879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600" b="1">
                <a:solidFill>
                  <a:srgbClr val="000000"/>
                </a:solidFill>
              </a:rPr>
              <a:t>Legame EMIACETALICO = </a:t>
            </a:r>
            <a:r>
              <a:rPr lang="it-IT" altLang="it-IT" sz="1600" b="1">
                <a:solidFill>
                  <a:srgbClr val="00B050"/>
                </a:solidFill>
              </a:rPr>
              <a:t>O-GLICOSIDICO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1C0D2CE-4181-CAF4-C9C3-66CF4EDC9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28"/>
          <a:stretch>
            <a:fillRect/>
          </a:stretch>
        </p:blipFill>
        <p:spPr bwMode="auto">
          <a:xfrm>
            <a:off x="3457576" y="4159250"/>
            <a:ext cx="6151563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D66B8D8-5802-F3AA-B49E-8CB4792E4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1538" y="5311776"/>
            <a:ext cx="22336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3200">
                <a:solidFill>
                  <a:srgbClr val="FF0000"/>
                </a:solidFill>
                <a:latin typeface="Comic Sans MS" panose="030F0702030302020204" pitchFamily="66" charset="0"/>
              </a:rPr>
              <a:t>Estremità riducente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79F32CC-E813-9015-D57F-EB1FF906B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9" y="3484563"/>
            <a:ext cx="25923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b="1">
                <a:solidFill>
                  <a:srgbClr val="FF0000"/>
                </a:solidFill>
              </a:rPr>
              <a:t>Il C1 dell’anomero </a:t>
            </a:r>
            <a:r>
              <a:rPr lang="el-GR" altLang="it-IT" b="1">
                <a:solidFill>
                  <a:srgbClr val="FF0000"/>
                </a:solidFill>
              </a:rPr>
              <a:t>α</a:t>
            </a:r>
            <a:r>
              <a:rPr lang="it-IT" altLang="it-IT" b="1">
                <a:solidFill>
                  <a:srgbClr val="FF0000"/>
                </a:solidFill>
              </a:rPr>
              <a:t> del primo Glu si lega all’O4 del secondo Glu</a:t>
            </a:r>
          </a:p>
        </p:txBody>
      </p:sp>
      <p:sp>
        <p:nvSpPr>
          <p:cNvPr id="4" name="Freccia circolare a destra 3">
            <a:extLst>
              <a:ext uri="{FF2B5EF4-FFF2-40B4-BE49-F238E27FC236}">
                <a16:creationId xmlns:a16="http://schemas.microsoft.com/office/drawing/2014/main" id="{6F7F3793-82B3-B0A0-AFC9-0FDB3148D95C}"/>
              </a:ext>
            </a:extLst>
          </p:cNvPr>
          <p:cNvSpPr/>
          <p:nvPr/>
        </p:nvSpPr>
        <p:spPr>
          <a:xfrm rot="20628285">
            <a:off x="2141538" y="4640263"/>
            <a:ext cx="900112" cy="2309812"/>
          </a:xfrm>
          <a:prstGeom prst="curved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/>
      <p:bldP spid="2" grpId="0"/>
      <p:bldP spid="3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09_02">
            <a:extLst>
              <a:ext uri="{FF2B5EF4-FFF2-40B4-BE49-F238E27FC236}">
                <a16:creationId xmlns:a16="http://schemas.microsoft.com/office/drawing/2014/main" id="{46633BDF-04D7-7F37-5CF1-D19D8E83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41" b="39963"/>
          <a:stretch>
            <a:fillRect/>
          </a:stretch>
        </p:blipFill>
        <p:spPr bwMode="auto">
          <a:xfrm>
            <a:off x="2133601" y="2687638"/>
            <a:ext cx="7923213" cy="296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Text Box 5">
            <a:extLst>
              <a:ext uri="{FF2B5EF4-FFF2-40B4-BE49-F238E27FC236}">
                <a16:creationId xmlns:a16="http://schemas.microsoft.com/office/drawing/2014/main" id="{E6953B6E-22EC-A1AA-A7EB-878AF385D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267" y="1661273"/>
            <a:ext cx="51038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 dirty="0">
                <a:solidFill>
                  <a:srgbClr val="FF3300"/>
                </a:solidFill>
              </a:rPr>
              <a:t>Principale ciclo energetico della biosfera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b="1" dirty="0">
                <a:solidFill>
                  <a:srgbClr val="FF3300"/>
                </a:solidFill>
              </a:rPr>
              <a:t>si basa sul metabolismo dei carboidrati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D9961582-CA98-8A40-425C-0D7496AA234C}"/>
              </a:ext>
            </a:extLst>
          </p:cNvPr>
          <p:cNvSpPr/>
          <p:nvPr/>
        </p:nvSpPr>
        <p:spPr>
          <a:xfrm>
            <a:off x="3216276" y="23813"/>
            <a:ext cx="5451475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6000" b="1" dirty="0">
                <a:solidFill>
                  <a:srgbClr val="FF0000"/>
                </a:solidFill>
                <a:latin typeface="Arial"/>
              </a:rPr>
              <a:t>Glucidi </a:t>
            </a:r>
            <a:r>
              <a:rPr lang="it-IT" sz="3600" b="1" dirty="0">
                <a:solidFill>
                  <a:srgbClr val="FF0000"/>
                </a:solidFill>
                <a:latin typeface="Arial"/>
              </a:rPr>
              <a:t>= saccaridi</a:t>
            </a:r>
          </a:p>
        </p:txBody>
      </p:sp>
      <p:sp>
        <p:nvSpPr>
          <p:cNvPr id="45061" name="CasellaDiTesto 4">
            <a:extLst>
              <a:ext uri="{FF2B5EF4-FFF2-40B4-BE49-F238E27FC236}">
                <a16:creationId xmlns:a16="http://schemas.microsoft.com/office/drawing/2014/main" id="{89537749-9308-B790-5117-9D941F68D9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3701" y="5445125"/>
            <a:ext cx="1812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</a:rPr>
              <a:t>100  Mil di tonn.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E3AEA0E-39BC-8C45-D11F-1066119880B7}"/>
              </a:ext>
            </a:extLst>
          </p:cNvPr>
          <p:cNvSpPr txBox="1"/>
          <p:nvPr/>
        </p:nvSpPr>
        <p:spPr>
          <a:xfrm>
            <a:off x="3119717" y="104014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Greek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sakcharon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zucchero)</a:t>
            </a:r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6399210-051E-EA7B-DEAD-0B4E351070DD}"/>
              </a:ext>
            </a:extLst>
          </p:cNvPr>
          <p:cNvSpPr txBox="1"/>
          <p:nvPr/>
        </p:nvSpPr>
        <p:spPr>
          <a:xfrm>
            <a:off x="1324535" y="5505353"/>
            <a:ext cx="82475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Molto abbondanti nelle molecole biologiche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>
            <a:extLst>
              <a:ext uri="{FF2B5EF4-FFF2-40B4-BE49-F238E27FC236}">
                <a16:creationId xmlns:a16="http://schemas.microsoft.com/office/drawing/2014/main" id="{110E8E49-C6DF-4097-5B88-C8A1EEB37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34" b="31633"/>
          <a:stretch>
            <a:fillRect/>
          </a:stretch>
        </p:blipFill>
        <p:spPr bwMode="auto">
          <a:xfrm>
            <a:off x="4926014" y="3567114"/>
            <a:ext cx="5527675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3" name="Picture 2">
            <a:extLst>
              <a:ext uri="{FF2B5EF4-FFF2-40B4-BE49-F238E27FC236}">
                <a16:creationId xmlns:a16="http://schemas.microsoft.com/office/drawing/2014/main" id="{AABA6F45-F5F9-5695-79BB-5A52464D2B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810"/>
          <a:stretch>
            <a:fillRect/>
          </a:stretch>
        </p:blipFill>
        <p:spPr bwMode="auto">
          <a:xfrm>
            <a:off x="4926014" y="269876"/>
            <a:ext cx="5527675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C947CC7-2E9D-2DAE-3E3F-E74FD2B28DF3}"/>
              </a:ext>
            </a:extLst>
          </p:cNvPr>
          <p:cNvSpPr txBox="1"/>
          <p:nvPr/>
        </p:nvSpPr>
        <p:spPr>
          <a:xfrm>
            <a:off x="1452562" y="714376"/>
            <a:ext cx="3640138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dirty="0">
                <a:solidFill>
                  <a:srgbClr val="000000"/>
                </a:solidFill>
                <a:latin typeface="Comic Sans MS"/>
              </a:rPr>
              <a:t>Lattosio: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l-GR" sz="2400" dirty="0">
                <a:solidFill>
                  <a:srgbClr val="000000"/>
                </a:solidFill>
                <a:latin typeface="Comic Sans MS"/>
              </a:rPr>
              <a:t>β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-galattosio + </a:t>
            </a:r>
            <a:r>
              <a:rPr lang="el-GR" sz="2400" dirty="0">
                <a:solidFill>
                  <a:srgbClr val="000000"/>
                </a:solidFill>
                <a:latin typeface="Arial" charset="0"/>
              </a:rPr>
              <a:t>β</a:t>
            </a:r>
            <a:r>
              <a:rPr lang="it-IT" sz="24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glucosio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0E1D143-57FD-25B2-1729-0ABC2C2CE1D4}"/>
              </a:ext>
            </a:extLst>
          </p:cNvPr>
          <p:cNvSpPr txBox="1"/>
          <p:nvPr/>
        </p:nvSpPr>
        <p:spPr>
          <a:xfrm>
            <a:off x="1595439" y="4598988"/>
            <a:ext cx="3525837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dirty="0">
                <a:solidFill>
                  <a:srgbClr val="000000"/>
                </a:solidFill>
                <a:latin typeface="Comic Sans MS"/>
              </a:rPr>
              <a:t>Saccarosio: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l-GR" sz="2400" dirty="0">
                <a:solidFill>
                  <a:srgbClr val="000000"/>
                </a:solidFill>
                <a:latin typeface="Comic Sans MS"/>
              </a:rPr>
              <a:t>α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-glucosio + </a:t>
            </a:r>
            <a:r>
              <a:rPr lang="el-GR" sz="2400" dirty="0">
                <a:solidFill>
                  <a:srgbClr val="000000"/>
                </a:solidFill>
                <a:latin typeface="Arial" charset="0"/>
              </a:rPr>
              <a:t>β</a:t>
            </a:r>
            <a:r>
              <a:rPr lang="it-IT" sz="24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fruttosio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b="1" dirty="0">
                <a:solidFill>
                  <a:srgbClr val="FF0000"/>
                </a:solidFill>
                <a:latin typeface="Comic Sans MS"/>
              </a:rPr>
              <a:t>Non riducente</a:t>
            </a:r>
          </a:p>
        </p:txBody>
      </p:sp>
      <p:sp>
        <p:nvSpPr>
          <p:cNvPr id="71686" name="CasellaDiTesto 1">
            <a:extLst>
              <a:ext uri="{FF2B5EF4-FFF2-40B4-BE49-F238E27FC236}">
                <a16:creationId xmlns:a16="http://schemas.microsoft.com/office/drawing/2014/main" id="{A49B79C2-5272-D1F5-BF37-330B9AB2F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1176" y="6000750"/>
            <a:ext cx="4233863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altLang="it-IT">
                <a:solidFill>
                  <a:srgbClr val="000000"/>
                </a:solidFill>
              </a:rPr>
              <a:t>α</a:t>
            </a:r>
            <a:r>
              <a:rPr lang="it-IT" altLang="it-IT">
                <a:solidFill>
                  <a:srgbClr val="000000"/>
                </a:solidFill>
              </a:rPr>
              <a:t>-D-glucopiranosil- </a:t>
            </a:r>
            <a:r>
              <a:rPr lang="el-GR" altLang="it-IT">
                <a:solidFill>
                  <a:srgbClr val="000000"/>
                </a:solidFill>
              </a:rPr>
              <a:t>β</a:t>
            </a:r>
            <a:r>
              <a:rPr lang="it-IT" altLang="it-IT">
                <a:solidFill>
                  <a:srgbClr val="000000"/>
                </a:solidFill>
              </a:rPr>
              <a:t>-D fruttofuranoside</a:t>
            </a:r>
          </a:p>
        </p:txBody>
      </p:sp>
      <p:sp>
        <p:nvSpPr>
          <p:cNvPr id="71687" name="CasellaDiTesto 1">
            <a:extLst>
              <a:ext uri="{FF2B5EF4-FFF2-40B4-BE49-F238E27FC236}">
                <a16:creationId xmlns:a16="http://schemas.microsoft.com/office/drawing/2014/main" id="{86BAAC5E-259A-6433-E1D0-43DEB51E6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6046788"/>
            <a:ext cx="2635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</a:rPr>
              <a:t>(edulcoranti: saccarina,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</a:rPr>
              <a:t>aspartame, Stevia)</a:t>
            </a:r>
          </a:p>
        </p:txBody>
      </p:sp>
    </p:spTree>
  </p:cSld>
  <p:clrMapOvr>
    <a:masterClrMapping/>
  </p:clrMapOvr>
  <p:transition>
    <p:random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>
            <a:extLst>
              <a:ext uri="{FF2B5EF4-FFF2-40B4-BE49-F238E27FC236}">
                <a16:creationId xmlns:a16="http://schemas.microsoft.com/office/drawing/2014/main" id="{8020C315-8585-9D22-3824-2F1A7C10C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6" y="404814"/>
            <a:ext cx="6151563" cy="609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5" name="Text Box 3">
            <a:extLst>
              <a:ext uri="{FF2B5EF4-FFF2-40B4-BE49-F238E27FC236}">
                <a16:creationId xmlns:a16="http://schemas.microsoft.com/office/drawing/2014/main" id="{A7EF3461-F17A-1847-6577-94A9F324DB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1676" y="2781300"/>
            <a:ext cx="1008063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4036" name="Text Box 4">
            <a:extLst>
              <a:ext uri="{FF2B5EF4-FFF2-40B4-BE49-F238E27FC236}">
                <a16:creationId xmlns:a16="http://schemas.microsoft.com/office/drawing/2014/main" id="{0DCA6DC9-128C-E337-1956-C39088090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5276" y="765176"/>
            <a:ext cx="1008063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4037" name="Text Box 5">
            <a:extLst>
              <a:ext uri="{FF2B5EF4-FFF2-40B4-BE49-F238E27FC236}">
                <a16:creationId xmlns:a16="http://schemas.microsoft.com/office/drawing/2014/main" id="{97BF3637-B4A6-AAB1-E8AC-6FBB9EF065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8663" y="2060576"/>
            <a:ext cx="1008062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4038" name="Text Box 6">
            <a:extLst>
              <a:ext uri="{FF2B5EF4-FFF2-40B4-BE49-F238E27FC236}">
                <a16:creationId xmlns:a16="http://schemas.microsoft.com/office/drawing/2014/main" id="{88918633-331D-7B37-D9C7-2914ABBCE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2126" y="4076701"/>
            <a:ext cx="1008063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4039" name="Text Box 7">
            <a:extLst>
              <a:ext uri="{FF2B5EF4-FFF2-40B4-BE49-F238E27FC236}">
                <a16:creationId xmlns:a16="http://schemas.microsoft.com/office/drawing/2014/main" id="{040105F4-B7B1-84C5-FA76-1BA1946CA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9376" y="4076701"/>
            <a:ext cx="1008063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4040" name="Text Box 8">
            <a:extLst>
              <a:ext uri="{FF2B5EF4-FFF2-40B4-BE49-F238E27FC236}">
                <a16:creationId xmlns:a16="http://schemas.microsoft.com/office/drawing/2014/main" id="{54243860-E9F6-71DC-7BBA-89DDC6685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9514" y="6092826"/>
            <a:ext cx="2160587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(-</a:t>
            </a: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D-glucopiranosil</a:t>
            </a:r>
          </a:p>
        </p:txBody>
      </p:sp>
      <p:sp>
        <p:nvSpPr>
          <p:cNvPr id="44041" name="Text Box 9">
            <a:extLst>
              <a:ext uri="{FF2B5EF4-FFF2-40B4-BE49-F238E27FC236}">
                <a16:creationId xmlns:a16="http://schemas.microsoft.com/office/drawing/2014/main" id="{1E6DFB79-8716-C781-789E-B2A864216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7800" y="6092826"/>
            <a:ext cx="2160588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D-glucopiranosio)</a:t>
            </a:r>
          </a:p>
        </p:txBody>
      </p:sp>
      <p:sp>
        <p:nvSpPr>
          <p:cNvPr id="44042" name="Text Box 10">
            <a:extLst>
              <a:ext uri="{FF2B5EF4-FFF2-40B4-BE49-F238E27FC236}">
                <a16:creationId xmlns:a16="http://schemas.microsoft.com/office/drawing/2014/main" id="{B5082C0A-4E96-9FD5-307B-43FE2BD2D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9738" y="5805488"/>
            <a:ext cx="1008062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4043" name="Text Box 11">
            <a:extLst>
              <a:ext uri="{FF2B5EF4-FFF2-40B4-BE49-F238E27FC236}">
                <a16:creationId xmlns:a16="http://schemas.microsoft.com/office/drawing/2014/main" id="{EC541FDA-5428-B6EC-6283-8F00B8F19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949951"/>
            <a:ext cx="2160588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MALTOSIO</a:t>
            </a:r>
          </a:p>
        </p:txBody>
      </p:sp>
    </p:spTree>
    <p:extLst>
      <p:ext uri="{BB962C8B-B14F-4D97-AF65-F5344CB8AC3E}">
        <p14:creationId xmlns:p14="http://schemas.microsoft.com/office/powerpoint/2010/main" val="7405842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>
            <a:extLst>
              <a:ext uri="{FF2B5EF4-FFF2-40B4-BE49-F238E27FC236}">
                <a16:creationId xmlns:a16="http://schemas.microsoft.com/office/drawing/2014/main" id="{3A42EC6B-BE82-5C01-42E9-63D80DDF8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810"/>
          <a:stretch>
            <a:fillRect/>
          </a:stretch>
        </p:blipFill>
        <p:spPr bwMode="auto">
          <a:xfrm>
            <a:off x="4926014" y="269876"/>
            <a:ext cx="5527675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3EF49FF0-E17F-3295-EBEA-55A5D813EE98}"/>
              </a:ext>
            </a:extLst>
          </p:cNvPr>
          <p:cNvSpPr txBox="1"/>
          <p:nvPr/>
        </p:nvSpPr>
        <p:spPr>
          <a:xfrm>
            <a:off x="1452562" y="714376"/>
            <a:ext cx="3494088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Lactose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l-GR" sz="2400" dirty="0">
                <a:solidFill>
                  <a:srgbClr val="000000"/>
                </a:solidFill>
                <a:latin typeface="Comic Sans MS"/>
              </a:rPr>
              <a:t>β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-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galactose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+ </a:t>
            </a:r>
            <a:r>
              <a:rPr lang="el-GR" sz="2400" dirty="0">
                <a:solidFill>
                  <a:srgbClr val="000000"/>
                </a:solidFill>
                <a:latin typeface="Arial" charset="0"/>
              </a:rPr>
              <a:t>β</a:t>
            </a:r>
            <a:r>
              <a:rPr lang="it-IT" sz="24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glucose</a:t>
            </a:r>
            <a:endParaRPr lang="it-IT" sz="2400" dirty="0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DD2F2CE-7C4D-CC47-A9C3-F729A327D136}"/>
              </a:ext>
            </a:extLst>
          </p:cNvPr>
          <p:cNvSpPr txBox="1"/>
          <p:nvPr/>
        </p:nvSpPr>
        <p:spPr>
          <a:xfrm>
            <a:off x="1631950" y="3860801"/>
            <a:ext cx="82804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Lactose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or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milk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sugar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occurs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naturally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only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in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milk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,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where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its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concentration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range from 0 to 7%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depending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on the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species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400" dirty="0">
              <a:solidFill>
                <a:srgbClr val="000000"/>
              </a:solidFill>
              <a:latin typeface="Comic Sans MS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Lactose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is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a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reducing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sugar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because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it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presents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a free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anomeric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carbon of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its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glucose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residue</a:t>
            </a:r>
          </a:p>
        </p:txBody>
      </p:sp>
      <p:sp>
        <p:nvSpPr>
          <p:cNvPr id="3" name="Freccia angolare bidirezionale 2">
            <a:extLst>
              <a:ext uri="{FF2B5EF4-FFF2-40B4-BE49-F238E27FC236}">
                <a16:creationId xmlns:a16="http://schemas.microsoft.com/office/drawing/2014/main" id="{14CE6C8E-BC7A-CF64-E216-693D5F13FF01}"/>
              </a:ext>
            </a:extLst>
          </p:cNvPr>
          <p:cNvSpPr/>
          <p:nvPr/>
        </p:nvSpPr>
        <p:spPr>
          <a:xfrm>
            <a:off x="9712326" y="1449388"/>
            <a:ext cx="741363" cy="4462462"/>
          </a:xfrm>
          <a:prstGeom prst="left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dirty="0">
              <a:solidFill>
                <a:srgbClr val="FFFFFF"/>
              </a:solidFill>
              <a:latin typeface="Comic Sans MS"/>
            </a:endParaRPr>
          </a:p>
        </p:txBody>
      </p:sp>
    </p:spTree>
  </p:cSld>
  <p:clrMapOvr>
    <a:masterClrMapping/>
  </p:clrMapOvr>
  <p:transition>
    <p:random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>
            <a:extLst>
              <a:ext uri="{FF2B5EF4-FFF2-40B4-BE49-F238E27FC236}">
                <a16:creationId xmlns:a16="http://schemas.microsoft.com/office/drawing/2014/main" id="{5285FE47-811F-FF1F-EC8F-33518EB4C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34" b="31633"/>
          <a:stretch>
            <a:fillRect/>
          </a:stretch>
        </p:blipFill>
        <p:spPr bwMode="auto">
          <a:xfrm>
            <a:off x="4872039" y="169864"/>
            <a:ext cx="5527675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C4DF46A0-C0B9-E9A3-AEE6-6552BAFFF04B}"/>
              </a:ext>
            </a:extLst>
          </p:cNvPr>
          <p:cNvSpPr txBox="1"/>
          <p:nvPr/>
        </p:nvSpPr>
        <p:spPr>
          <a:xfrm>
            <a:off x="1539875" y="476251"/>
            <a:ext cx="3227388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Sucros</a:t>
            </a:r>
            <a:r>
              <a:rPr lang="it-IT" dirty="0" err="1">
                <a:solidFill>
                  <a:srgbClr val="000000"/>
                </a:solidFill>
                <a:latin typeface="Comic Sans MS"/>
              </a:rPr>
              <a:t>e</a:t>
            </a:r>
            <a:r>
              <a:rPr lang="it-IT" dirty="0">
                <a:solidFill>
                  <a:srgbClr val="000000"/>
                </a:solidFill>
                <a:latin typeface="Comic Sans MS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l-GR" dirty="0">
                <a:solidFill>
                  <a:srgbClr val="000000"/>
                </a:solidFill>
                <a:latin typeface="Arial" charset="0"/>
              </a:rPr>
              <a:t>β</a:t>
            </a:r>
            <a:r>
              <a:rPr lang="it-IT" dirty="0">
                <a:solidFill>
                  <a:srgbClr val="000000"/>
                </a:solidFill>
                <a:latin typeface="Arial" charset="0"/>
              </a:rPr>
              <a:t>-D-</a:t>
            </a:r>
            <a:r>
              <a:rPr lang="it-IT" dirty="0" err="1">
                <a:solidFill>
                  <a:srgbClr val="000000"/>
                </a:solidFill>
                <a:latin typeface="Comic Sans MS"/>
              </a:rPr>
              <a:t>fructose</a:t>
            </a:r>
            <a:r>
              <a:rPr lang="it-IT" dirty="0">
                <a:solidFill>
                  <a:srgbClr val="000000"/>
                </a:solidFill>
                <a:latin typeface="Comic Sans MS"/>
              </a:rPr>
              <a:t> + </a:t>
            </a:r>
            <a:r>
              <a:rPr lang="el-GR" dirty="0">
                <a:solidFill>
                  <a:srgbClr val="000000"/>
                </a:solidFill>
                <a:latin typeface="Comic Sans MS"/>
              </a:rPr>
              <a:t>α</a:t>
            </a:r>
            <a:r>
              <a:rPr lang="it-IT" dirty="0">
                <a:solidFill>
                  <a:srgbClr val="000000"/>
                </a:solidFill>
                <a:latin typeface="Comic Sans MS"/>
              </a:rPr>
              <a:t>-D-</a:t>
            </a:r>
            <a:r>
              <a:rPr lang="it-IT" dirty="0" err="1">
                <a:solidFill>
                  <a:srgbClr val="000000"/>
                </a:solidFill>
                <a:latin typeface="Comic Sans MS"/>
              </a:rPr>
              <a:t>glucose</a:t>
            </a:r>
            <a:r>
              <a:rPr lang="it-IT" dirty="0">
                <a:solidFill>
                  <a:srgbClr val="000000"/>
                </a:solidFill>
                <a:latin typeface="Comic Sans MS"/>
              </a:rPr>
              <a:t>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b="1" dirty="0">
                <a:solidFill>
                  <a:srgbClr val="FF0000"/>
                </a:solidFill>
                <a:latin typeface="Comic Sans MS"/>
              </a:rPr>
              <a:t>Non-</a:t>
            </a:r>
            <a:r>
              <a:rPr lang="it-IT" sz="2400" b="1" dirty="0" err="1">
                <a:solidFill>
                  <a:srgbClr val="FF0000"/>
                </a:solidFill>
                <a:latin typeface="Comic Sans MS"/>
              </a:rPr>
              <a:t>reducing</a:t>
            </a:r>
            <a:endParaRPr lang="it-IT" sz="2400" b="1" dirty="0">
              <a:solidFill>
                <a:srgbClr val="FF0000"/>
              </a:solidFill>
              <a:latin typeface="Comic Sans M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75B1C89-811C-D47E-7F44-B44D0D135434}"/>
              </a:ext>
            </a:extLst>
          </p:cNvPr>
          <p:cNvSpPr txBox="1"/>
          <p:nvPr/>
        </p:nvSpPr>
        <p:spPr>
          <a:xfrm>
            <a:off x="1631950" y="3573464"/>
            <a:ext cx="8351838" cy="2676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Sucrose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:  the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most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abundant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disaccharide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occurs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throughout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the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plant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kingdom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and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is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familiar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to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us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as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common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table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sugar.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400" dirty="0">
              <a:solidFill>
                <a:srgbClr val="000000"/>
              </a:solidFill>
              <a:latin typeface="Comic Sans MS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Sucrose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is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not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a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reducing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sugar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because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anomeric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carbon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atoms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(C1 of the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glucose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 and C2 of the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fructose</a:t>
            </a:r>
            <a:r>
              <a:rPr lang="it-IT" sz="2400" dirty="0">
                <a:solidFill>
                  <a:srgbClr val="000000"/>
                </a:solidFill>
                <a:latin typeface="Comic Sans MS"/>
              </a:rPr>
              <a:t>) make </a:t>
            </a:r>
            <a:r>
              <a:rPr lang="it-IT" sz="2400" dirty="0" err="1">
                <a:solidFill>
                  <a:srgbClr val="000000"/>
                </a:solidFill>
                <a:latin typeface="Comic Sans MS"/>
              </a:rPr>
              <a:t>glycosidic</a:t>
            </a:r>
            <a:r>
              <a:rPr lang="it-IT" sz="2400">
                <a:solidFill>
                  <a:srgbClr val="000000"/>
                </a:solidFill>
                <a:latin typeface="Comic Sans MS"/>
              </a:rPr>
              <a:t> bond.</a:t>
            </a:r>
            <a:endParaRPr lang="it-IT" sz="2400" dirty="0">
              <a:solidFill>
                <a:srgbClr val="000000"/>
              </a:solidFill>
              <a:latin typeface="Comic Sans MS"/>
            </a:endParaRPr>
          </a:p>
        </p:txBody>
      </p:sp>
    </p:spTree>
  </p:cSld>
  <p:clrMapOvr>
    <a:masterClrMapping/>
  </p:clrMapOvr>
  <p:transition>
    <p:random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Freeform 4">
            <a:extLst>
              <a:ext uri="{FF2B5EF4-FFF2-40B4-BE49-F238E27FC236}">
                <a16:creationId xmlns:a16="http://schemas.microsoft.com/office/drawing/2014/main" id="{6DA41FB3-0E3C-8575-BC54-2DCEA1B6B9D6}"/>
              </a:ext>
            </a:extLst>
          </p:cNvPr>
          <p:cNvSpPr>
            <a:spLocks/>
          </p:cNvSpPr>
          <p:nvPr/>
        </p:nvSpPr>
        <p:spPr bwMode="auto">
          <a:xfrm>
            <a:off x="3533743" y="2568103"/>
            <a:ext cx="1392237" cy="676275"/>
          </a:xfrm>
          <a:custGeom>
            <a:avLst/>
            <a:gdLst>
              <a:gd name="T0" fmla="*/ 2147483647 w 950"/>
              <a:gd name="T1" fmla="*/ 0 h 426"/>
              <a:gd name="T2" fmla="*/ 0 w 950"/>
              <a:gd name="T3" fmla="*/ 2147483647 h 426"/>
              <a:gd name="T4" fmla="*/ 2147483647 w 950"/>
              <a:gd name="T5" fmla="*/ 0 h 426"/>
              <a:gd name="T6" fmla="*/ 0 60000 65536"/>
              <a:gd name="T7" fmla="*/ 0 60000 65536"/>
              <a:gd name="T8" fmla="*/ 0 60000 65536"/>
              <a:gd name="T9" fmla="*/ 0 w 950"/>
              <a:gd name="T10" fmla="*/ 0 h 426"/>
              <a:gd name="T11" fmla="*/ 950 w 950"/>
              <a:gd name="T12" fmla="*/ 426 h 4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50" h="426">
                <a:moveTo>
                  <a:pt x="950" y="0"/>
                </a:moveTo>
                <a:lnTo>
                  <a:pt x="0" y="426"/>
                </a:lnTo>
                <a:lnTo>
                  <a:pt x="9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81" name="Line 5">
            <a:extLst>
              <a:ext uri="{FF2B5EF4-FFF2-40B4-BE49-F238E27FC236}">
                <a16:creationId xmlns:a16="http://schemas.microsoft.com/office/drawing/2014/main" id="{E3402048-B9CB-5BBC-55C5-D224035A66D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33743" y="2568103"/>
            <a:ext cx="1392237" cy="67627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7110" name="Freeform 6">
            <a:extLst>
              <a:ext uri="{FF2B5EF4-FFF2-40B4-BE49-F238E27FC236}">
                <a16:creationId xmlns:a16="http://schemas.microsoft.com/office/drawing/2014/main" id="{95D533D9-2A9F-1E55-93C5-E20F97F6F40A}"/>
              </a:ext>
            </a:extLst>
          </p:cNvPr>
          <p:cNvSpPr>
            <a:spLocks/>
          </p:cNvSpPr>
          <p:nvPr/>
        </p:nvSpPr>
        <p:spPr bwMode="auto">
          <a:xfrm>
            <a:off x="5608604" y="3133253"/>
            <a:ext cx="1588" cy="676275"/>
          </a:xfrm>
          <a:custGeom>
            <a:avLst/>
            <a:gdLst>
              <a:gd name="T0" fmla="*/ 0 w 1588"/>
              <a:gd name="T1" fmla="*/ 0 h 426"/>
              <a:gd name="T2" fmla="*/ 0 w 1588"/>
              <a:gd name="T3" fmla="*/ 2147483647 h 426"/>
              <a:gd name="T4" fmla="*/ 0 w 1588"/>
              <a:gd name="T5" fmla="*/ 0 h 426"/>
              <a:gd name="T6" fmla="*/ 0 60000 65536"/>
              <a:gd name="T7" fmla="*/ 0 60000 65536"/>
              <a:gd name="T8" fmla="*/ 0 60000 65536"/>
              <a:gd name="T9" fmla="*/ 0 w 1588"/>
              <a:gd name="T10" fmla="*/ 0 h 426"/>
              <a:gd name="T11" fmla="*/ 1588 w 1588"/>
              <a:gd name="T12" fmla="*/ 426 h 4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426">
                <a:moveTo>
                  <a:pt x="0" y="0"/>
                </a:moveTo>
                <a:lnTo>
                  <a:pt x="0" y="42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83" name="Line 7">
            <a:extLst>
              <a:ext uri="{FF2B5EF4-FFF2-40B4-BE49-F238E27FC236}">
                <a16:creationId xmlns:a16="http://schemas.microsoft.com/office/drawing/2014/main" id="{CA9B0E41-2914-003A-CF9B-669FBE34591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00668" y="2579216"/>
            <a:ext cx="1587" cy="67627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7112" name="Freeform 8">
            <a:extLst>
              <a:ext uri="{FF2B5EF4-FFF2-40B4-BE49-F238E27FC236}">
                <a16:creationId xmlns:a16="http://schemas.microsoft.com/office/drawing/2014/main" id="{E6172E47-2BAB-81C3-1254-9864D7FAA55E}"/>
              </a:ext>
            </a:extLst>
          </p:cNvPr>
          <p:cNvSpPr>
            <a:spLocks/>
          </p:cNvSpPr>
          <p:nvPr/>
        </p:nvSpPr>
        <p:spPr bwMode="auto">
          <a:xfrm>
            <a:off x="6402354" y="2579216"/>
            <a:ext cx="1238250" cy="676275"/>
          </a:xfrm>
          <a:custGeom>
            <a:avLst/>
            <a:gdLst>
              <a:gd name="T0" fmla="*/ 0 w 845"/>
              <a:gd name="T1" fmla="*/ 0 h 426"/>
              <a:gd name="T2" fmla="*/ 2147483647 w 845"/>
              <a:gd name="T3" fmla="*/ 2147483647 h 426"/>
              <a:gd name="T4" fmla="*/ 0 w 845"/>
              <a:gd name="T5" fmla="*/ 0 h 426"/>
              <a:gd name="T6" fmla="*/ 0 60000 65536"/>
              <a:gd name="T7" fmla="*/ 0 60000 65536"/>
              <a:gd name="T8" fmla="*/ 0 60000 65536"/>
              <a:gd name="T9" fmla="*/ 0 w 845"/>
              <a:gd name="T10" fmla="*/ 0 h 426"/>
              <a:gd name="T11" fmla="*/ 845 w 845"/>
              <a:gd name="T12" fmla="*/ 426 h 4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45" h="426">
                <a:moveTo>
                  <a:pt x="0" y="0"/>
                </a:moveTo>
                <a:lnTo>
                  <a:pt x="845" y="42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85" name="Line 9">
            <a:extLst>
              <a:ext uri="{FF2B5EF4-FFF2-40B4-BE49-F238E27FC236}">
                <a16:creationId xmlns:a16="http://schemas.microsoft.com/office/drawing/2014/main" id="{C3B377DA-69E3-2B8A-DE73-67F9A113D92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2354" y="2579216"/>
            <a:ext cx="1238250" cy="67627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4" name="Group 63">
            <a:extLst>
              <a:ext uri="{FF2B5EF4-FFF2-40B4-BE49-F238E27FC236}">
                <a16:creationId xmlns:a16="http://schemas.microsoft.com/office/drawing/2014/main" id="{F466A1F8-6783-C369-13E6-8DBECA212B44}"/>
              </a:ext>
            </a:extLst>
          </p:cNvPr>
          <p:cNvGrpSpPr>
            <a:grpSpLocks/>
          </p:cNvGrpSpPr>
          <p:nvPr/>
        </p:nvGrpSpPr>
        <p:grpSpPr bwMode="auto">
          <a:xfrm>
            <a:off x="2446304" y="3244378"/>
            <a:ext cx="1798638" cy="695325"/>
            <a:chOff x="377" y="1002"/>
            <a:chExt cx="1533" cy="438"/>
          </a:xfrm>
        </p:grpSpPr>
        <p:pic>
          <p:nvPicPr>
            <p:cNvPr id="47152" name="Picture 64">
              <a:extLst>
                <a:ext uri="{FF2B5EF4-FFF2-40B4-BE49-F238E27FC236}">
                  <a16:creationId xmlns:a16="http://schemas.microsoft.com/office/drawing/2014/main" id="{19719201-0FF7-714F-4AF6-CC7E60F28A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" y="1002"/>
              <a:ext cx="1533" cy="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53" name="Rectangle 65">
              <a:extLst>
                <a:ext uri="{FF2B5EF4-FFF2-40B4-BE49-F238E27FC236}">
                  <a16:creationId xmlns:a16="http://schemas.microsoft.com/office/drawing/2014/main" id="{5F00BEF0-848B-3689-7B54-9C48B2691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" y="1024"/>
              <a:ext cx="1449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>
                  <a:solidFill>
                    <a:srgbClr val="1F1A17"/>
                  </a:solidFill>
                  <a:latin typeface="Comic Sans MS" panose="030F0702030302020204" pitchFamily="66" charset="0"/>
                </a:rPr>
                <a:t>Monosaccaridi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>
                  <a:solidFill>
                    <a:srgbClr val="1F1A17"/>
                  </a:solidFill>
                  <a:latin typeface="Comic Sans MS" panose="030F0702030302020204" pitchFamily="66" charset="0"/>
                </a:rPr>
                <a:t>Es. glucosio</a:t>
              </a:r>
              <a:endParaRPr lang="it-IT" altLang="it-IT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5" name="Group 66">
            <a:extLst>
              <a:ext uri="{FF2B5EF4-FFF2-40B4-BE49-F238E27FC236}">
                <a16:creationId xmlns:a16="http://schemas.microsoft.com/office/drawing/2014/main" id="{8E9DD00A-3587-B755-E787-8CE26A6E61E6}"/>
              </a:ext>
            </a:extLst>
          </p:cNvPr>
          <p:cNvGrpSpPr>
            <a:grpSpLocks/>
          </p:cNvGrpSpPr>
          <p:nvPr/>
        </p:nvGrpSpPr>
        <p:grpSpPr bwMode="auto">
          <a:xfrm>
            <a:off x="4864067" y="3244378"/>
            <a:ext cx="1651000" cy="695325"/>
            <a:chOff x="2332" y="1002"/>
            <a:chExt cx="1127" cy="438"/>
          </a:xfrm>
        </p:grpSpPr>
        <p:pic>
          <p:nvPicPr>
            <p:cNvPr id="47150" name="Picture 67">
              <a:extLst>
                <a:ext uri="{FF2B5EF4-FFF2-40B4-BE49-F238E27FC236}">
                  <a16:creationId xmlns:a16="http://schemas.microsoft.com/office/drawing/2014/main" id="{F4D3161C-263D-B79C-47A9-29D50FE10D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2" y="1002"/>
              <a:ext cx="1127" cy="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51" name="Rectangle 68">
              <a:extLst>
                <a:ext uri="{FF2B5EF4-FFF2-40B4-BE49-F238E27FC236}">
                  <a16:creationId xmlns:a16="http://schemas.microsoft.com/office/drawing/2014/main" id="{1B28E290-D8B1-D58A-6BA5-3B7F73D4D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5" y="1024"/>
              <a:ext cx="1035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>
                  <a:solidFill>
                    <a:srgbClr val="1F1A17"/>
                  </a:solidFill>
                  <a:latin typeface="Comic Sans MS" panose="030F0702030302020204" pitchFamily="66" charset="0"/>
                </a:rPr>
                <a:t>Oligosaccaridi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b="1">
                  <a:solidFill>
                    <a:srgbClr val="1F1A17"/>
                  </a:solidFill>
                  <a:latin typeface="Comic Sans MS" panose="030F0702030302020204" pitchFamily="66" charset="0"/>
                </a:rPr>
                <a:t>glicosidi</a:t>
              </a:r>
            </a:p>
          </p:txBody>
        </p:sp>
      </p:grpSp>
      <p:grpSp>
        <p:nvGrpSpPr>
          <p:cNvPr id="6" name="Group 69">
            <a:extLst>
              <a:ext uri="{FF2B5EF4-FFF2-40B4-BE49-F238E27FC236}">
                <a16:creationId xmlns:a16="http://schemas.microsoft.com/office/drawing/2014/main" id="{6C9CF1BD-D53A-794B-017E-D239D24D08A2}"/>
              </a:ext>
            </a:extLst>
          </p:cNvPr>
          <p:cNvGrpSpPr>
            <a:grpSpLocks/>
          </p:cNvGrpSpPr>
          <p:nvPr/>
        </p:nvGrpSpPr>
        <p:grpSpPr bwMode="auto">
          <a:xfrm>
            <a:off x="7372317" y="3244378"/>
            <a:ext cx="1504950" cy="766763"/>
            <a:chOff x="4044" y="1002"/>
            <a:chExt cx="1027" cy="483"/>
          </a:xfrm>
        </p:grpSpPr>
        <p:pic>
          <p:nvPicPr>
            <p:cNvPr id="47148" name="Picture 70">
              <a:extLst>
                <a:ext uri="{FF2B5EF4-FFF2-40B4-BE49-F238E27FC236}">
                  <a16:creationId xmlns:a16="http://schemas.microsoft.com/office/drawing/2014/main" id="{96144582-22CC-11A0-77F9-DD79242464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4" y="1002"/>
              <a:ext cx="1027" cy="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49" name="Rectangle 71">
              <a:extLst>
                <a:ext uri="{FF2B5EF4-FFF2-40B4-BE49-F238E27FC236}">
                  <a16:creationId xmlns:a16="http://schemas.microsoft.com/office/drawing/2014/main" id="{CD5AD9CD-CBBC-99C4-4E9F-9394F0387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0" y="1024"/>
              <a:ext cx="91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>
                  <a:solidFill>
                    <a:srgbClr val="1F1A17"/>
                  </a:solidFill>
                  <a:latin typeface="Comic Sans MS" panose="030F0702030302020204" pitchFamily="66" charset="0"/>
                </a:rPr>
                <a:t>Polisaccaridi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b="1">
                  <a:solidFill>
                    <a:srgbClr val="1F1A17"/>
                  </a:solidFill>
                  <a:latin typeface="Comic Sans MS" panose="030F0702030302020204" pitchFamily="66" charset="0"/>
                </a:rPr>
                <a:t>glicani</a:t>
              </a:r>
              <a:endParaRPr lang="it-IT" altLang="it-IT" b="1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9" name="Group 83">
            <a:extLst>
              <a:ext uri="{FF2B5EF4-FFF2-40B4-BE49-F238E27FC236}">
                <a16:creationId xmlns:a16="http://schemas.microsoft.com/office/drawing/2014/main" id="{5EE44EEE-CA09-4DC9-9E7B-EBEB6F771DFE}"/>
              </a:ext>
            </a:extLst>
          </p:cNvPr>
          <p:cNvGrpSpPr>
            <a:grpSpLocks/>
          </p:cNvGrpSpPr>
          <p:nvPr/>
        </p:nvGrpSpPr>
        <p:grpSpPr bwMode="auto">
          <a:xfrm>
            <a:off x="4146518" y="1914052"/>
            <a:ext cx="3436937" cy="698500"/>
            <a:chOff x="1856" y="316"/>
            <a:chExt cx="1922" cy="440"/>
          </a:xfrm>
        </p:grpSpPr>
        <p:pic>
          <p:nvPicPr>
            <p:cNvPr id="47140" name="Picture 84">
              <a:extLst>
                <a:ext uri="{FF2B5EF4-FFF2-40B4-BE49-F238E27FC236}">
                  <a16:creationId xmlns:a16="http://schemas.microsoft.com/office/drawing/2014/main" id="{FA0E4389-3EA3-E57C-3E4A-CAF6B6379E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6" y="316"/>
              <a:ext cx="1922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41" name="Rectangle 85">
              <a:extLst>
                <a:ext uri="{FF2B5EF4-FFF2-40B4-BE49-F238E27FC236}">
                  <a16:creationId xmlns:a16="http://schemas.microsoft.com/office/drawing/2014/main" id="{4771689C-0450-7AD1-A7C2-931B1DF23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7" y="349"/>
              <a:ext cx="1503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4000">
                  <a:solidFill>
                    <a:srgbClr val="DA251D"/>
                  </a:solidFill>
                  <a:latin typeface="Comic Sans MS" panose="030F0702030302020204" pitchFamily="66" charset="0"/>
                </a:rPr>
                <a:t>carboidrati</a:t>
              </a:r>
              <a:endParaRPr lang="it-IT" altLang="it-IT" sz="4000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 descr="09_09A">
            <a:extLst>
              <a:ext uri="{FF2B5EF4-FFF2-40B4-BE49-F238E27FC236}">
                <a16:creationId xmlns:a16="http://schemas.microsoft.com/office/drawing/2014/main" id="{2CB81E4C-E861-E6C0-CC01-968554ED2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02"/>
          <a:stretch>
            <a:fillRect/>
          </a:stretch>
        </p:blipFill>
        <p:spPr bwMode="auto">
          <a:xfrm>
            <a:off x="1477146" y="-31943"/>
            <a:ext cx="7561263" cy="666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CasellaDiTesto 2">
            <a:extLst>
              <a:ext uri="{FF2B5EF4-FFF2-40B4-BE49-F238E27FC236}">
                <a16:creationId xmlns:a16="http://schemas.microsoft.com/office/drawing/2014/main" id="{579B6CB4-253B-E30F-38AA-1CEFABA93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9963" y="163514"/>
            <a:ext cx="10310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ALDOSI</a:t>
            </a:r>
          </a:p>
        </p:txBody>
      </p:sp>
    </p:spTree>
    <p:extLst>
      <p:ext uri="{BB962C8B-B14F-4D97-AF65-F5344CB8AC3E}">
        <p14:creationId xmlns:p14="http://schemas.microsoft.com/office/powerpoint/2010/main" val="182667369"/>
      </p:ext>
    </p:extLst>
  </p:cSld>
  <p:clrMapOvr>
    <a:masterClrMapping/>
  </p:clrMapOvr>
  <p:transition>
    <p:random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>
            <a:extLst>
              <a:ext uri="{FF2B5EF4-FFF2-40B4-BE49-F238E27FC236}">
                <a16:creationId xmlns:a16="http://schemas.microsoft.com/office/drawing/2014/main" id="{312DF6F2-7C29-A22D-EF5F-B5F6EE1D8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27"/>
          <a:stretch>
            <a:fillRect/>
          </a:stretch>
        </p:blipFill>
        <p:spPr bwMode="auto">
          <a:xfrm>
            <a:off x="1201737" y="163513"/>
            <a:ext cx="7058026" cy="645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CasellaDiTesto 2">
            <a:extLst>
              <a:ext uri="{FF2B5EF4-FFF2-40B4-BE49-F238E27FC236}">
                <a16:creationId xmlns:a16="http://schemas.microsoft.com/office/drawing/2014/main" id="{F6520C3B-9A7C-75A1-6106-92E156DBD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410" y="617538"/>
            <a:ext cx="12064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CHETOSI</a:t>
            </a:r>
          </a:p>
        </p:txBody>
      </p:sp>
      <p:sp>
        <p:nvSpPr>
          <p:cNvPr id="62468" name="CasellaDiTesto 3">
            <a:extLst>
              <a:ext uri="{FF2B5EF4-FFF2-40B4-BE49-F238E27FC236}">
                <a16:creationId xmlns:a16="http://schemas.microsoft.com/office/drawing/2014/main" id="{CD2A92BE-29C9-DA6B-96EE-2FC490855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0751" y="1700214"/>
            <a:ext cx="962123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TETROSI</a:t>
            </a:r>
          </a:p>
        </p:txBody>
      </p:sp>
      <p:sp>
        <p:nvSpPr>
          <p:cNvPr id="62469" name="CasellaDiTesto 4">
            <a:extLst>
              <a:ext uri="{FF2B5EF4-FFF2-40B4-BE49-F238E27FC236}">
                <a16:creationId xmlns:a16="http://schemas.microsoft.com/office/drawing/2014/main" id="{5DC51749-ABD6-F3B8-D414-96932EDE9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0750" y="463551"/>
            <a:ext cx="782587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TRIOSI</a:t>
            </a:r>
          </a:p>
        </p:txBody>
      </p:sp>
      <p:sp>
        <p:nvSpPr>
          <p:cNvPr id="62470" name="CasellaDiTesto 5">
            <a:extLst>
              <a:ext uri="{FF2B5EF4-FFF2-40B4-BE49-F238E27FC236}">
                <a16:creationId xmlns:a16="http://schemas.microsoft.com/office/drawing/2014/main" id="{2D7B8CC1-00B2-6AAE-64E5-2C4577E67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8301" y="3392489"/>
            <a:ext cx="970074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PENTOSI</a:t>
            </a:r>
          </a:p>
        </p:txBody>
      </p:sp>
      <p:sp>
        <p:nvSpPr>
          <p:cNvPr id="62471" name="CasellaDiTesto 6">
            <a:extLst>
              <a:ext uri="{FF2B5EF4-FFF2-40B4-BE49-F238E27FC236}">
                <a16:creationId xmlns:a16="http://schemas.microsoft.com/office/drawing/2014/main" id="{DB4EE26D-3AD5-CA7A-7ECA-E2C861A0E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5014" y="5373689"/>
            <a:ext cx="655949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ESOSI</a:t>
            </a:r>
          </a:p>
        </p:txBody>
      </p:sp>
    </p:spTree>
    <p:extLst>
      <p:ext uri="{BB962C8B-B14F-4D97-AF65-F5344CB8AC3E}">
        <p14:creationId xmlns:p14="http://schemas.microsoft.com/office/powerpoint/2010/main" val="3021267132"/>
      </p:ext>
    </p:extLst>
  </p:cSld>
  <p:clrMapOvr>
    <a:masterClrMapping/>
  </p:clrMapOvr>
  <p:transition>
    <p:random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08B8D689-35DF-14D7-4E9A-6E9A47CB0A30}"/>
              </a:ext>
            </a:extLst>
          </p:cNvPr>
          <p:cNvSpPr txBox="1"/>
          <p:nvPr/>
        </p:nvSpPr>
        <p:spPr>
          <a:xfrm>
            <a:off x="1524000" y="-20638"/>
            <a:ext cx="4795838" cy="4603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Derivati biologici degli zuccheri</a:t>
            </a:r>
          </a:p>
        </p:txBody>
      </p:sp>
      <p:sp>
        <p:nvSpPr>
          <p:cNvPr id="67587" name="CasellaDiTesto 2">
            <a:extLst>
              <a:ext uri="{FF2B5EF4-FFF2-40B4-BE49-F238E27FC236}">
                <a16:creationId xmlns:a16="http://schemas.microsoft.com/office/drawing/2014/main" id="{8883495B-1D21-F32C-8A17-66FADA3A6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9" y="3789363"/>
            <a:ext cx="25098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Riduzione di un aldosio o chetosio</a:t>
            </a: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A3D3997D-8BA0-206E-B7EC-7234775EC08E}"/>
              </a:ext>
            </a:extLst>
          </p:cNvPr>
          <p:cNvSpPr/>
          <p:nvPr/>
        </p:nvSpPr>
        <p:spPr>
          <a:xfrm>
            <a:off x="2711451" y="4989513"/>
            <a:ext cx="360363" cy="4556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589" name="CasellaDiTesto 4">
            <a:extLst>
              <a:ext uri="{FF2B5EF4-FFF2-40B4-BE49-F238E27FC236}">
                <a16:creationId xmlns:a16="http://schemas.microsoft.com/office/drawing/2014/main" id="{B1289C6F-1BF1-86C6-D8E0-2BFD521CF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3" y="5589588"/>
            <a:ext cx="330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ALDITOLI (polialcoli )</a:t>
            </a:r>
          </a:p>
        </p:txBody>
      </p:sp>
      <p:sp>
        <p:nvSpPr>
          <p:cNvPr id="67590" name="AutoShape 2" descr="Risultati immagini per xilitolo">
            <a:extLst>
              <a:ext uri="{FF2B5EF4-FFF2-40B4-BE49-F238E27FC236}">
                <a16:creationId xmlns:a16="http://schemas.microsoft.com/office/drawing/2014/main" id="{84579DDA-9195-8086-0ECB-6597513FB9E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7591" name="AutoShape 4" descr="Risultati immagini per xilitolo">
            <a:extLst>
              <a:ext uri="{FF2B5EF4-FFF2-40B4-BE49-F238E27FC236}">
                <a16:creationId xmlns:a16="http://schemas.microsoft.com/office/drawing/2014/main" id="{BC2A92A6-CBC3-D3BF-C855-318A9DADC9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7592" name="Picture 4" descr="Z:\NewMedia\Ebook-Novella\Wiley\JIRA\Voet5e\Work\JPEGs\Ch08\voet_5e_figun_08_p226-2.jpg">
            <a:extLst>
              <a:ext uri="{FF2B5EF4-FFF2-40B4-BE49-F238E27FC236}">
                <a16:creationId xmlns:a16="http://schemas.microsoft.com/office/drawing/2014/main" id="{2B56EAFC-80E6-C048-A126-14E4CF678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925512"/>
            <a:ext cx="8229600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3" name="CasellaDiTesto 8">
            <a:extLst>
              <a:ext uri="{FF2B5EF4-FFF2-40B4-BE49-F238E27FC236}">
                <a16:creationId xmlns:a16="http://schemas.microsoft.com/office/drawing/2014/main" id="{60B1707D-DC85-7A66-7C00-9901F5DDC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3357563"/>
            <a:ext cx="10175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(ribosio)</a:t>
            </a:r>
          </a:p>
        </p:txBody>
      </p:sp>
      <p:sp>
        <p:nvSpPr>
          <p:cNvPr id="67594" name="CasellaDiTesto 9">
            <a:extLst>
              <a:ext uri="{FF2B5EF4-FFF2-40B4-BE49-F238E27FC236}">
                <a16:creationId xmlns:a16="http://schemas.microsoft.com/office/drawing/2014/main" id="{49D2D6AF-858C-1F9D-E91A-D11905791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76" y="3284539"/>
            <a:ext cx="115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(xilulosio)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3AA95EB-DAB5-1D3F-D5E4-418C6807125E}"/>
              </a:ext>
            </a:extLst>
          </p:cNvPr>
          <p:cNvSpPr txBox="1"/>
          <p:nvPr/>
        </p:nvSpPr>
        <p:spPr>
          <a:xfrm>
            <a:off x="6952502" y="5075793"/>
            <a:ext cx="25280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CEA1460-5C65-B9DA-770A-463CCAE98178}"/>
              </a:ext>
            </a:extLst>
          </p:cNvPr>
          <p:cNvSpPr txBox="1"/>
          <p:nvPr/>
        </p:nvSpPr>
        <p:spPr>
          <a:xfrm>
            <a:off x="4706516" y="4034407"/>
            <a:ext cx="26176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</a:rPr>
              <a:t>Importanza commerciale come dolcificanti nelle gomme e caramelle senza zucchero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3AD39E2B-CAC8-0138-F69C-19AD8022B00C}"/>
              </a:ext>
            </a:extLst>
          </p:cNvPr>
          <p:cNvCxnSpPr>
            <a:cxnSpLocks/>
          </p:cNvCxnSpPr>
          <p:nvPr/>
        </p:nvCxnSpPr>
        <p:spPr>
          <a:xfrm>
            <a:off x="5080892" y="3211228"/>
            <a:ext cx="684771" cy="762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C06F74F-7D75-6314-4139-231FD1494197}"/>
              </a:ext>
            </a:extLst>
          </p:cNvPr>
          <p:cNvSpPr txBox="1"/>
          <p:nvPr/>
        </p:nvSpPr>
        <p:spPr>
          <a:xfrm>
            <a:off x="6453347" y="3761135"/>
            <a:ext cx="485114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b="0" i="0" dirty="0">
                <a:solidFill>
                  <a:srgbClr val="FF0000"/>
                </a:solidFill>
                <a:effectLst/>
                <a:latin typeface="Barlow" panose="020B0604020202020204" pitchFamily="2" charset="0"/>
              </a:rPr>
              <a:t>Il sorbitolo così ottenuto viene indirizzato soprattutto alla produzione di caramelle e </a:t>
            </a:r>
            <a:r>
              <a:rPr lang="it-IT" b="0" i="0" dirty="0" err="1">
                <a:solidFill>
                  <a:srgbClr val="FF0000"/>
                </a:solidFill>
                <a:effectLst/>
                <a:latin typeface="Barlow" panose="020B0604020202020204" pitchFamily="2" charset="0"/>
              </a:rPr>
              <a:t>chewingum</a:t>
            </a:r>
            <a:r>
              <a:rPr lang="it-IT" b="0" i="0" dirty="0">
                <a:solidFill>
                  <a:srgbClr val="FF0000"/>
                </a:solidFill>
                <a:effectLst/>
                <a:latin typeface="Barlow" panose="020B0604020202020204" pitchFamily="2" charset="0"/>
              </a:rPr>
              <a:t> senza zucchero, prodotti dolciari in genere ed </a:t>
            </a:r>
            <a:r>
              <a:rPr lang="it-IT" b="0" i="0" u="none" strike="noStrike" dirty="0">
                <a:solidFill>
                  <a:srgbClr val="FF0000"/>
                </a:solidFill>
                <a:effectLst/>
                <a:latin typeface="Barlow" panose="020B0604020202020204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alimenti dietetici</a:t>
            </a:r>
            <a:r>
              <a:rPr lang="it-IT" b="0" i="0" dirty="0">
                <a:solidFill>
                  <a:srgbClr val="FF0000"/>
                </a:solidFill>
                <a:effectLst/>
                <a:latin typeface="Barlow" panose="020B0604020202020204" pitchFamily="2" charset="0"/>
              </a:rPr>
              <a:t> per i diabetici</a:t>
            </a:r>
          </a:p>
          <a:p>
            <a:pPr algn="just"/>
            <a:r>
              <a:rPr lang="it-IT" b="0" i="0" dirty="0">
                <a:solidFill>
                  <a:srgbClr val="FF0000"/>
                </a:solidFill>
                <a:effectLst/>
                <a:latin typeface="Barlow" panose="020B0604020202020204" pitchFamily="2" charset="0"/>
              </a:rPr>
              <a:t> Il sorbitolo viene infatti assorbito in modo parziale ed incompleto dall'</a:t>
            </a:r>
            <a:r>
              <a:rPr lang="it-IT" b="0" i="0" u="none" strike="noStrike" dirty="0">
                <a:solidFill>
                  <a:srgbClr val="FF0000"/>
                </a:solidFill>
                <a:effectLst/>
                <a:latin typeface="Barlow" panose="020B0604020202020204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intestino</a:t>
            </a:r>
            <a:r>
              <a:rPr lang="it-IT" b="0" i="0" dirty="0">
                <a:solidFill>
                  <a:srgbClr val="FF0000"/>
                </a:solidFill>
                <a:effectLst/>
                <a:latin typeface="Barlow" panose="020B0604020202020204" pitchFamily="2" charset="0"/>
              </a:rPr>
              <a:t>, e non stimola la secrezione di </a:t>
            </a:r>
            <a:r>
              <a:rPr lang="it-IT" b="0" i="0" u="none" strike="noStrike" dirty="0">
                <a:solidFill>
                  <a:srgbClr val="FF0000"/>
                </a:solidFill>
                <a:effectLst/>
                <a:latin typeface="Barlow" panose="020B0604020202020204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insulina</a:t>
            </a:r>
            <a:r>
              <a:rPr lang="it-IT" u="none" strike="noStrike" dirty="0">
                <a:solidFill>
                  <a:srgbClr val="FF0000"/>
                </a:solidFill>
                <a:latin typeface="Barlow" panose="020B0604020202020204" pitchFamily="2" charset="0"/>
              </a:rPr>
              <a:t>.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65353C2-22EA-AC05-B420-963420EBB7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4706" y="1124358"/>
            <a:ext cx="1073285" cy="291178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B4E2F7BA-B8B8-17D1-8CB5-7F69D20837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92236" y="339822"/>
            <a:ext cx="1622831" cy="2959279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D8E54F11-105C-991D-8131-773E217ADBD6}"/>
              </a:ext>
            </a:extLst>
          </p:cNvPr>
          <p:cNvSpPr txBox="1"/>
          <p:nvPr/>
        </p:nvSpPr>
        <p:spPr>
          <a:xfrm>
            <a:off x="6140825" y="959223"/>
            <a:ext cx="34514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232425"/>
                </a:solidFill>
                <a:latin typeface="Barlow" panose="020B0604020202020204" pitchFamily="2" charset="0"/>
              </a:rPr>
              <a:t>R</a:t>
            </a:r>
            <a:r>
              <a:rPr lang="it-IT" b="0" i="0" dirty="0">
                <a:solidFill>
                  <a:srgbClr val="232425"/>
                </a:solidFill>
                <a:effectLst/>
                <a:latin typeface="Barlow" panose="020B0604020202020204" pitchFamily="2" charset="0"/>
              </a:rPr>
              <a:t>iduzione del gruppo aldeidico del glucosio, </a:t>
            </a:r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6E23025-BDAF-B564-5EEF-BE0FDDBDEE8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941" t="42484" r="66398" b="30327"/>
          <a:stretch/>
        </p:blipFill>
        <p:spPr>
          <a:xfrm>
            <a:off x="6660776" y="1555019"/>
            <a:ext cx="2644589" cy="195756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D5356E32-7220-5BB9-2AC5-6F0D3E42ECB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3423" r="56209"/>
          <a:stretch/>
        </p:blipFill>
        <p:spPr>
          <a:xfrm>
            <a:off x="2438466" y="1659214"/>
            <a:ext cx="1676400" cy="2341067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BB3FA932-8819-73CF-1E33-FD3F0151D67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6829" t="31990" r="54162" b="28649"/>
          <a:stretch/>
        </p:blipFill>
        <p:spPr>
          <a:xfrm>
            <a:off x="1275146" y="3875084"/>
            <a:ext cx="3492689" cy="1151966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AFBEF78B-181B-2A58-E316-B7437C4B83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7310" y="5027050"/>
            <a:ext cx="2359356" cy="2365453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91BE5207-C204-6F08-F61F-48D3C511DDF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92017" y="4821760"/>
            <a:ext cx="1072989" cy="203624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EAF3B6F0-5769-2474-9D5C-E3C90CCBBC13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48857" t="43537" r="40222" b="35411"/>
          <a:stretch/>
        </p:blipFill>
        <p:spPr>
          <a:xfrm>
            <a:off x="30136" y="1509631"/>
            <a:ext cx="1499084" cy="2640234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6A771F1-D85B-F421-E4A8-BBB0EC86D6CB}"/>
              </a:ext>
            </a:extLst>
          </p:cNvPr>
          <p:cNvSpPr txBox="1"/>
          <p:nvPr/>
        </p:nvSpPr>
        <p:spPr>
          <a:xfrm>
            <a:off x="1816091" y="339822"/>
            <a:ext cx="334816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400" b="0" i="0" dirty="0">
                <a:solidFill>
                  <a:srgbClr val="444444"/>
                </a:solidFill>
                <a:effectLst/>
                <a:latin typeface="Open Sans" panose="020B0604020202020204" pitchFamily="34" charset="0"/>
              </a:rPr>
              <a:t>Si estrae </a:t>
            </a:r>
            <a:r>
              <a:rPr lang="it-IT" sz="1400" b="1" i="0" dirty="0">
                <a:solidFill>
                  <a:srgbClr val="444444"/>
                </a:solidFill>
                <a:effectLst/>
                <a:latin typeface="Open Sans" panose="020B0604020202020204" pitchFamily="34" charset="0"/>
              </a:rPr>
              <a:t>da diversi tipi di verdure e di legni.</a:t>
            </a:r>
            <a:r>
              <a:rPr lang="it-IT" sz="1400" b="0" i="0" dirty="0">
                <a:solidFill>
                  <a:srgbClr val="444444"/>
                </a:solidFill>
                <a:effectLst/>
                <a:latin typeface="Open Sans" panose="020B0604020202020204" pitchFamily="34" charset="0"/>
              </a:rPr>
              <a:t> Chiamato zucchero del legno, industrialmente è ricavato dalla corteccia di alcuni alberi ad alto fusto, in particolare dalla betulla.</a:t>
            </a:r>
            <a:endParaRPr lang="it-IT" sz="1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A7A39D6-2261-9CB6-E2C6-F2001B5E057C}"/>
              </a:ext>
            </a:extLst>
          </p:cNvPr>
          <p:cNvSpPr txBox="1"/>
          <p:nvPr/>
        </p:nvSpPr>
        <p:spPr>
          <a:xfrm>
            <a:off x="229477" y="-38310"/>
            <a:ext cx="60943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Zuccheri di importanza commerciale:</a:t>
            </a:r>
          </a:p>
        </p:txBody>
      </p:sp>
    </p:spTree>
    <p:extLst>
      <p:ext uri="{BB962C8B-B14F-4D97-AF65-F5344CB8AC3E}">
        <p14:creationId xmlns:p14="http://schemas.microsoft.com/office/powerpoint/2010/main" val="806913103"/>
      </p:ext>
    </p:extLst>
  </p:cSld>
  <p:clrMapOvr>
    <a:masterClrMapping/>
  </p:clrMapOvr>
  <p:transition>
    <p:random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5AB71567-449A-397D-8999-2D918F7326B7}"/>
              </a:ext>
            </a:extLst>
          </p:cNvPr>
          <p:cNvSpPr/>
          <p:nvPr/>
        </p:nvSpPr>
        <p:spPr>
          <a:xfrm>
            <a:off x="1884364" y="1052513"/>
            <a:ext cx="8351837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I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polisaccaridi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sono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chiamati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anche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GLICANI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Le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unità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monosaccaridiche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differiscono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:,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Nella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lunghezza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della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loro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catena , 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Nel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tipo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di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legami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tra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le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unità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Nel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grado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di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ramificazione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it-IT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63" name="Text Box 2">
            <a:extLst>
              <a:ext uri="{FF2B5EF4-FFF2-40B4-BE49-F238E27FC236}">
                <a16:creationId xmlns:a16="http://schemas.microsoft.com/office/drawing/2014/main" id="{E0C5390B-C130-794E-F2CF-402744C608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4" y="0"/>
            <a:ext cx="5976937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it-IT" altLang="it-IT" sz="2400" b="1" dirty="0">
                <a:solidFill>
                  <a:srgbClr val="000098"/>
                </a:solidFill>
              </a:rPr>
              <a:t>POLISACCARIDI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7F2F10A-FC29-A03F-8269-AADC8B49BE52}"/>
              </a:ext>
            </a:extLst>
          </p:cNvPr>
          <p:cNvSpPr txBox="1"/>
          <p:nvPr/>
        </p:nvSpPr>
        <p:spPr>
          <a:xfrm>
            <a:off x="2725271" y="46166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98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Polimeri ad elevata massa molecolare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293543" y="1384995"/>
            <a:ext cx="8720253" cy="614281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La maggior parte dei carboidrati presenti in natura si presenta come polisaccaridi, polimeri di peso molecolare medio-alto (20.000 Da).</a:t>
            </a:r>
            <a:r>
              <a:rPr kumimoji="0" lang="it-IT" altLang="it-IT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63E0AA77-E46F-0D88-73EC-220235C3FF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802901"/>
            <a:ext cx="8713788" cy="719138"/>
          </a:xfrm>
        </p:spPr>
        <p:txBody>
          <a:bodyPr/>
          <a:lstStyle/>
          <a:p>
            <a:pPr eaLnBrk="1" hangingPunct="1"/>
            <a:r>
              <a:rPr lang="it-IT" altLang="it-IT" sz="5400" dirty="0">
                <a:solidFill>
                  <a:srgbClr val="FF0000"/>
                </a:solidFill>
              </a:rPr>
              <a:t>Funzioni dei Glucidi</a:t>
            </a: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6BE86C61-4FFE-E7D7-4B1C-C80763807E9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30362" y="2120106"/>
            <a:ext cx="8713788" cy="3805238"/>
          </a:xfrm>
        </p:spPr>
        <p:txBody>
          <a:bodyPr/>
          <a:lstStyle/>
          <a:p>
            <a:pPr eaLnBrk="1" hangingPunct="1"/>
            <a:r>
              <a:rPr lang="it-IT" altLang="it-IT" sz="3400" b="1" dirty="0"/>
              <a:t>Fornire energia chimica</a:t>
            </a:r>
          </a:p>
          <a:p>
            <a:pPr eaLnBrk="1" hangingPunct="1"/>
            <a:r>
              <a:rPr lang="it-IT" altLang="it-IT" sz="3400" b="1" dirty="0"/>
              <a:t>Sostegno (parete cellulare vegetale)</a:t>
            </a:r>
          </a:p>
          <a:p>
            <a:pPr eaLnBrk="1" hangingPunct="1"/>
            <a:r>
              <a:rPr lang="it-IT" altLang="it-IT" sz="3400" b="1" dirty="0"/>
              <a:t>Protezione (parete batterica)</a:t>
            </a:r>
          </a:p>
          <a:p>
            <a:pPr eaLnBrk="1" hangingPunct="1"/>
            <a:r>
              <a:rPr lang="it-IT" altLang="it-IT" sz="3400" b="1" dirty="0"/>
              <a:t>Lubrificanti delle giunture scheletriche</a:t>
            </a:r>
          </a:p>
          <a:p>
            <a:pPr eaLnBrk="1" hangingPunct="1"/>
            <a:r>
              <a:rPr lang="it-IT" altLang="it-IT" sz="3400" b="1" dirty="0"/>
              <a:t>Adesione tra cellule</a:t>
            </a:r>
          </a:p>
          <a:p>
            <a:pPr eaLnBrk="1" hangingPunct="1"/>
            <a:r>
              <a:rPr lang="it-IT" altLang="it-IT" sz="3400" b="1" dirty="0"/>
              <a:t>"Riconoscimento" cellulare</a:t>
            </a:r>
          </a:p>
          <a:p>
            <a:pPr eaLnBrk="1" hangingPunct="1">
              <a:buFontTx/>
              <a:buNone/>
            </a:pPr>
            <a:endParaRPr lang="it-IT" altLang="it-IT" sz="3400" b="1" dirty="0"/>
          </a:p>
        </p:txBody>
      </p:sp>
      <p:pic>
        <p:nvPicPr>
          <p:cNvPr id="46084" name="Picture 3">
            <a:extLst>
              <a:ext uri="{FF2B5EF4-FFF2-40B4-BE49-F238E27FC236}">
                <a16:creationId xmlns:a16="http://schemas.microsoft.com/office/drawing/2014/main" id="{EE6A99B3-4677-EA38-6F0E-CE89E6E9B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388" y="471489"/>
            <a:ext cx="1655762" cy="236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>
            <a:extLst>
              <a:ext uri="{FF2B5EF4-FFF2-40B4-BE49-F238E27FC236}">
                <a16:creationId xmlns:a16="http://schemas.microsoft.com/office/drawing/2014/main" id="{3F19B37C-7282-606F-9010-C8A49005D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4" y="0"/>
            <a:ext cx="5976937" cy="1016000"/>
          </a:xfrm>
          <a:prstGeom prst="rect">
            <a:avLst/>
          </a:prstGeom>
          <a:gradFill rotWithShape="0">
            <a:gsLst>
              <a:gs pos="0">
                <a:srgbClr val="996600"/>
              </a:gs>
              <a:gs pos="50000">
                <a:schemeClr val="bg1"/>
              </a:gs>
              <a:gs pos="100000">
                <a:srgbClr val="9966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400" b="1" dirty="0">
                <a:solidFill>
                  <a:srgbClr val="000098"/>
                </a:solidFill>
                <a:latin typeface="Comic Sans MS" pitchFamily="66" charset="0"/>
              </a:rPr>
              <a:t>POLISACCARIDI (</a:t>
            </a:r>
            <a:r>
              <a:rPr lang="it-IT" sz="2400" b="1" dirty="0" err="1">
                <a:solidFill>
                  <a:srgbClr val="000098"/>
                </a:solidFill>
                <a:latin typeface="Comic Sans MS" pitchFamily="66" charset="0"/>
              </a:rPr>
              <a:t>glicani</a:t>
            </a:r>
            <a:r>
              <a:rPr lang="it-IT" sz="2400" b="1" dirty="0">
                <a:solidFill>
                  <a:srgbClr val="000098"/>
                </a:solidFill>
                <a:latin typeface="Comic Sans MS" pitchFamily="66" charset="0"/>
              </a:rPr>
              <a:t>)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400" dirty="0">
                <a:solidFill>
                  <a:srgbClr val="000098"/>
                </a:solidFill>
                <a:latin typeface="Comic Sans MS" pitchFamily="66" charset="0"/>
              </a:rPr>
              <a:t>Polimeri ad elevata massa molecolare</a:t>
            </a:r>
          </a:p>
        </p:txBody>
      </p:sp>
      <p:sp>
        <p:nvSpPr>
          <p:cNvPr id="50179" name="Text Box 3">
            <a:extLst>
              <a:ext uri="{FF2B5EF4-FFF2-40B4-BE49-F238E27FC236}">
                <a16:creationId xmlns:a16="http://schemas.microsoft.com/office/drawing/2014/main" id="{2A124AD7-282F-70A0-9155-2ECE1C572B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219200"/>
            <a:ext cx="9144000" cy="1265238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9966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200" b="1" dirty="0">
                <a:solidFill>
                  <a:srgbClr val="000098"/>
                </a:solidFill>
                <a:latin typeface="Comic Sans MS" pitchFamily="66" charset="0"/>
              </a:rPr>
              <a:t>   OMOPOLISACCARIDI		   ETEROPOLISACCARIDI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200" b="1" dirty="0">
                <a:solidFill>
                  <a:srgbClr val="000098"/>
                </a:solidFill>
                <a:latin typeface="Comic Sans MS" pitchFamily="66" charset="0"/>
              </a:rPr>
              <a:t> </a:t>
            </a:r>
            <a:r>
              <a:rPr lang="it-IT" sz="2200" dirty="0">
                <a:solidFill>
                  <a:srgbClr val="000098"/>
                </a:solidFill>
                <a:latin typeface="Comic Sans MS" pitchFamily="66" charset="0"/>
              </a:rPr>
              <a:t>1 solo tipo di unità </a:t>
            </a:r>
            <a:r>
              <a:rPr lang="it-IT" sz="2200" dirty="0" err="1">
                <a:solidFill>
                  <a:srgbClr val="000098"/>
                </a:solidFill>
                <a:latin typeface="Comic Sans MS" pitchFamily="66" charset="0"/>
              </a:rPr>
              <a:t>monomerica</a:t>
            </a:r>
            <a:r>
              <a:rPr lang="it-IT" sz="2200" dirty="0">
                <a:solidFill>
                  <a:srgbClr val="000098"/>
                </a:solidFill>
                <a:latin typeface="Comic Sans MS" pitchFamily="66" charset="0"/>
              </a:rPr>
              <a:t>                  2 o più tipi di unità</a:t>
            </a:r>
            <a:r>
              <a:rPr lang="it-IT" sz="2200" b="1" dirty="0">
                <a:solidFill>
                  <a:srgbClr val="000098"/>
                </a:solidFill>
                <a:latin typeface="Comic Sans MS" pitchFamily="66" charset="0"/>
              </a:rPr>
              <a:t>       				</a:t>
            </a:r>
          </a:p>
        </p:txBody>
      </p:sp>
      <p:sp>
        <p:nvSpPr>
          <p:cNvPr id="50181" name="Text Box 5">
            <a:extLst>
              <a:ext uri="{FF2B5EF4-FFF2-40B4-BE49-F238E27FC236}">
                <a16:creationId xmlns:a16="http://schemas.microsoft.com/office/drawing/2014/main" id="{CA6310BA-7ADD-A892-B54B-B2937FE4A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2971801"/>
            <a:ext cx="2362200" cy="480131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it-IT" altLang="it-IT" sz="2800" b="1">
                <a:solidFill>
                  <a:srgbClr val="009999"/>
                </a:solidFill>
                <a:latin typeface="Palatino" charset="0"/>
              </a:rPr>
              <a:t> </a:t>
            </a:r>
            <a:r>
              <a:rPr lang="it-IT" altLang="it-IT" sz="2800" b="1">
                <a:solidFill>
                  <a:srgbClr val="FF0000"/>
                </a:solidFill>
                <a:latin typeface="Palatino" charset="0"/>
              </a:rPr>
              <a:t>FUNZIONI</a:t>
            </a:r>
          </a:p>
        </p:txBody>
      </p:sp>
      <p:sp>
        <p:nvSpPr>
          <p:cNvPr id="50185" name="Line 9">
            <a:extLst>
              <a:ext uri="{FF2B5EF4-FFF2-40B4-BE49-F238E27FC236}">
                <a16:creationId xmlns:a16="http://schemas.microsoft.com/office/drawing/2014/main" id="{EBDE3581-78E2-048C-7C7B-CE57B9514D0A}"/>
              </a:ext>
            </a:extLst>
          </p:cNvPr>
          <p:cNvSpPr>
            <a:spLocks noChangeShapeType="1"/>
          </p:cNvSpPr>
          <p:nvPr/>
        </p:nvSpPr>
        <p:spPr bwMode="auto">
          <a:xfrm>
            <a:off x="7239000" y="3505200"/>
            <a:ext cx="83820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0187" name="Line 11">
            <a:extLst>
              <a:ext uri="{FF2B5EF4-FFF2-40B4-BE49-F238E27FC236}">
                <a16:creationId xmlns:a16="http://schemas.microsoft.com/office/drawing/2014/main" id="{0F52F840-84D6-991E-4A45-B1C0EC767601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5050" y="2420939"/>
            <a:ext cx="1296988" cy="503237"/>
          </a:xfrm>
          <a:prstGeom prst="line">
            <a:avLst/>
          </a:prstGeom>
          <a:noFill/>
          <a:ln w="57150">
            <a:solidFill>
              <a:srgbClr val="FFFF1B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50186" name="Picture 10">
            <a:extLst>
              <a:ext uri="{FF2B5EF4-FFF2-40B4-BE49-F238E27FC236}">
                <a16:creationId xmlns:a16="http://schemas.microsoft.com/office/drawing/2014/main" id="{C588EB77-C514-9924-9991-F67EA7C83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2" y="2484438"/>
            <a:ext cx="6480175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 autoUpdateAnimBg="0"/>
      <p:bldP spid="50181" grpId="0" animBg="1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>
            <a:extLst>
              <a:ext uri="{FF2B5EF4-FFF2-40B4-BE49-F238E27FC236}">
                <a16:creationId xmlns:a16="http://schemas.microsoft.com/office/drawing/2014/main" id="{BA4658FC-3A93-5703-F7F2-4283AF3CF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3475" y="476251"/>
            <a:ext cx="2732088" cy="480131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it-IT" altLang="it-IT" sz="2800" b="1" dirty="0">
                <a:solidFill>
                  <a:srgbClr val="009999"/>
                </a:solidFill>
                <a:latin typeface="Palatino" charset="0"/>
              </a:rPr>
              <a:t> </a:t>
            </a:r>
            <a:r>
              <a:rPr lang="it-IT" altLang="it-IT" sz="2800" b="1" dirty="0">
                <a:solidFill>
                  <a:srgbClr val="FF0000"/>
                </a:solidFill>
                <a:latin typeface="Palatino" charset="0"/>
              </a:rPr>
              <a:t>FUNZIONI</a:t>
            </a:r>
          </a:p>
        </p:txBody>
      </p:sp>
      <p:sp>
        <p:nvSpPr>
          <p:cNvPr id="8" name="Line 8">
            <a:extLst>
              <a:ext uri="{FF2B5EF4-FFF2-40B4-BE49-F238E27FC236}">
                <a16:creationId xmlns:a16="http://schemas.microsoft.com/office/drawing/2014/main" id="{8B54712F-EB53-2087-A10E-36305665D5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67213" y="1009651"/>
            <a:ext cx="576262" cy="474663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" name="Line 9">
            <a:extLst>
              <a:ext uri="{FF2B5EF4-FFF2-40B4-BE49-F238E27FC236}">
                <a16:creationId xmlns:a16="http://schemas.microsoft.com/office/drawing/2014/main" id="{F4779069-0982-A0BE-4139-A4507087B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7305676" y="1009651"/>
            <a:ext cx="735013" cy="47307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5240" name="Rettangolo 16">
            <a:extLst>
              <a:ext uri="{FF2B5EF4-FFF2-40B4-BE49-F238E27FC236}">
                <a16:creationId xmlns:a16="http://schemas.microsoft.com/office/drawing/2014/main" id="{BACB626A-4D7B-1466-D103-74E088161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1214" y="1220788"/>
            <a:ext cx="4310621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br>
              <a:rPr lang="it-IT" sz="1800" dirty="0"/>
            </a:br>
            <a:r>
              <a:rPr lang="it-IT" sz="18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Alcuni omopolisaccaridi fungono da elementi strutturali nelle pareti delle cellule vegetali e negli esoscheletri animali.</a:t>
            </a:r>
            <a:endParaRPr lang="it-IT" altLang="it-IT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5241" name="Rettangolo 1">
            <a:extLst>
              <a:ext uri="{FF2B5EF4-FFF2-40B4-BE49-F238E27FC236}">
                <a16:creationId xmlns:a16="http://schemas.microsoft.com/office/drawing/2014/main" id="{1980D304-5618-DF92-AF8D-7868659B6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1950" y="219075"/>
            <a:ext cx="25571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it-IT" sz="1800" b="1" dirty="0">
                <a:solidFill>
                  <a:srgbClr val="000098"/>
                </a:solidFill>
                <a:latin typeface="Arial" panose="020B0604020202020204" pitchFamily="34" charset="0"/>
              </a:rPr>
              <a:t>OMOPOLISACCARIDI</a:t>
            </a:r>
            <a:endParaRPr lang="it-IT" altLang="it-IT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C34B45-1972-69A5-3BB0-A1458C6F87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4188" y="1535995"/>
            <a:ext cx="4168588" cy="943856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Alcuni omopolisaccaridi fungono da forme di immagazzinamento (usati come combustibili)</a:t>
            </a:r>
            <a:r>
              <a:rPr kumimoji="0" lang="it-IT" altLang="it-I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2BACCFCB-77B1-C878-BAE0-3767B2F6B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388" y="2726691"/>
            <a:ext cx="3212870" cy="185334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40ED6963-B1AB-1344-9D57-AA8D93CD3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8179" y="2698116"/>
            <a:ext cx="3200677" cy="1853345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7B241BE-9BEB-A322-D78A-AA1D035FC6F6}"/>
              </a:ext>
            </a:extLst>
          </p:cNvPr>
          <p:cNvSpPr txBox="1"/>
          <p:nvPr/>
        </p:nvSpPr>
        <p:spPr>
          <a:xfrm>
            <a:off x="2541803" y="5082988"/>
            <a:ext cx="2626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Legami beta-glicosidici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D10B3D7-91AB-071C-81E5-214C22EF4EA1}"/>
              </a:ext>
            </a:extLst>
          </p:cNvPr>
          <p:cNvSpPr txBox="1"/>
          <p:nvPr/>
        </p:nvSpPr>
        <p:spPr>
          <a:xfrm>
            <a:off x="7445497" y="5137339"/>
            <a:ext cx="2552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Legami alfa-glicosidici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>
            <a:extLst>
              <a:ext uri="{FF2B5EF4-FFF2-40B4-BE49-F238E27FC236}">
                <a16:creationId xmlns:a16="http://schemas.microsoft.com/office/drawing/2014/main" id="{13699FB5-7C96-6638-96BE-1C16CB97E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4" y="1571626"/>
            <a:ext cx="8535987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 Box 3">
            <a:extLst>
              <a:ext uri="{FF2B5EF4-FFF2-40B4-BE49-F238E27FC236}">
                <a16:creationId xmlns:a16="http://schemas.microsoft.com/office/drawing/2014/main" id="{82484CAD-A979-3A7E-FD1A-B163F6ED8C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7213" y="423863"/>
            <a:ext cx="846257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b="1" dirty="0" err="1">
                <a:solidFill>
                  <a:srgbClr val="FF0000"/>
                </a:solidFill>
                <a:latin typeface="Comic Sans MS"/>
              </a:rPr>
              <a:t>Omopolisaccaridi</a:t>
            </a:r>
            <a:r>
              <a:rPr lang="it-IT" b="1" dirty="0">
                <a:solidFill>
                  <a:srgbClr val="FF0000"/>
                </a:solidFill>
                <a:latin typeface="Comic Sans MS"/>
              </a:rPr>
              <a:t> di </a:t>
            </a:r>
            <a:r>
              <a:rPr lang="it-IT" sz="3600" b="1" dirty="0">
                <a:solidFill>
                  <a:srgbClr val="FF0000"/>
                </a:solidFill>
                <a:latin typeface="Comic Sans MS"/>
              </a:rPr>
              <a:t>riserva:Amido (</a:t>
            </a:r>
            <a:r>
              <a:rPr lang="el-GR" sz="3600" b="1" dirty="0">
                <a:solidFill>
                  <a:srgbClr val="FF0000"/>
                </a:solidFill>
                <a:latin typeface="Comic Sans MS"/>
              </a:rPr>
              <a:t>α</a:t>
            </a:r>
            <a:r>
              <a:rPr lang="it-IT" sz="3600" b="1" dirty="0">
                <a:solidFill>
                  <a:srgbClr val="FF0000"/>
                </a:solidFill>
                <a:latin typeface="Comic Sans MS"/>
              </a:rPr>
              <a:t>-glucosio)</a:t>
            </a:r>
            <a:r>
              <a:rPr lang="it-IT" sz="3600" b="1" dirty="0">
                <a:solidFill>
                  <a:srgbClr val="000000"/>
                </a:solidFill>
                <a:latin typeface="Comic Sans MS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b="1" dirty="0">
                <a:solidFill>
                  <a:srgbClr val="FF0000"/>
                </a:solidFill>
                <a:latin typeface="Comic Sans MS"/>
              </a:rPr>
              <a:t>Contiene due tipi di polimeri del glucosio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b="1" dirty="0" err="1">
                <a:solidFill>
                  <a:srgbClr val="FF0000"/>
                </a:solidFill>
                <a:latin typeface="Comic Sans MS"/>
              </a:rPr>
              <a:t>Amiloso</a:t>
            </a:r>
            <a:r>
              <a:rPr lang="it-IT" b="1" dirty="0">
                <a:solidFill>
                  <a:srgbClr val="000000"/>
                </a:solidFill>
                <a:latin typeface="Comic Sans MS"/>
              </a:rPr>
              <a:t> a catena lineare + </a:t>
            </a:r>
            <a:r>
              <a:rPr lang="it-IT" b="1" dirty="0">
                <a:solidFill>
                  <a:srgbClr val="FF0000"/>
                </a:solidFill>
                <a:latin typeface="Comic Sans MS"/>
              </a:rPr>
              <a:t>amilopectina</a:t>
            </a:r>
            <a:r>
              <a:rPr lang="it-IT" b="1" dirty="0">
                <a:solidFill>
                  <a:srgbClr val="000000"/>
                </a:solidFill>
                <a:latin typeface="Comic Sans MS"/>
              </a:rPr>
              <a:t> a catena ramificata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b="1" dirty="0">
                <a:solidFill>
                  <a:srgbClr val="000000"/>
                </a:solidFill>
                <a:latin typeface="Comic Sans MS"/>
              </a:rPr>
              <a:t>			</a:t>
            </a:r>
          </a:p>
        </p:txBody>
      </p:sp>
      <p:sp>
        <p:nvSpPr>
          <p:cNvPr id="63492" name="Text Box 4">
            <a:extLst>
              <a:ext uri="{FF2B5EF4-FFF2-40B4-BE49-F238E27FC236}">
                <a16:creationId xmlns:a16="http://schemas.microsoft.com/office/drawing/2014/main" id="{C01D548C-9737-3272-E53E-41E6632B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5939" y="3044825"/>
            <a:ext cx="974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b="1" dirty="0" err="1">
                <a:solidFill>
                  <a:srgbClr val="FF0000"/>
                </a:solidFill>
                <a:latin typeface="Comic Sans MS"/>
              </a:rPr>
              <a:t>amiloso</a:t>
            </a:r>
            <a:endParaRPr lang="it-IT" b="1" dirty="0"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13318" name="Picture 6" descr="http://upload.wikimedia.org/wikipedia/commons/f/fc/Amylose2.PNG">
            <a:extLst>
              <a:ext uri="{FF2B5EF4-FFF2-40B4-BE49-F238E27FC236}">
                <a16:creationId xmlns:a16="http://schemas.microsoft.com/office/drawing/2014/main" id="{67B34524-6F6C-1558-051C-E12A28090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258" y="3762376"/>
            <a:ext cx="3933825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8630C7C7-972E-86CF-585E-FA08E70EC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8499" y="6180139"/>
            <a:ext cx="1878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</a:rPr>
              <a:t>Forma elicoidale</a:t>
            </a:r>
          </a:p>
        </p:txBody>
      </p:sp>
      <p:pic>
        <p:nvPicPr>
          <p:cNvPr id="74759" name="Picture 4" descr="Z:\NewMedia\Ebook-Novella\Wiley\JIRA\Voet5e\Work\JPEGs\Ch08\voet_5e_fig_08_10.jpg">
            <a:extLst>
              <a:ext uri="{FF2B5EF4-FFF2-40B4-BE49-F238E27FC236}">
                <a16:creationId xmlns:a16="http://schemas.microsoft.com/office/drawing/2014/main" id="{CCD10941-30FE-32B9-0684-5ECBAF178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3463132"/>
            <a:ext cx="2879725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60" name="CasellaDiTesto 1">
            <a:extLst>
              <a:ext uri="{FF2B5EF4-FFF2-40B4-BE49-F238E27FC236}">
                <a16:creationId xmlns:a16="http://schemas.microsoft.com/office/drawing/2014/main" id="{75B9888E-0322-047B-AC2B-94D57BE38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989" y="141008"/>
            <a:ext cx="4005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000000"/>
                </a:solidFill>
              </a:rPr>
              <a:t>NEI CLOROPLASTI DELLE PIANTE: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6C3FB7D-3A86-0566-EE7A-057DBAF8EFA1}"/>
              </a:ext>
            </a:extLst>
          </p:cNvPr>
          <p:cNvSpPr txBox="1"/>
          <p:nvPr/>
        </p:nvSpPr>
        <p:spPr>
          <a:xfrm>
            <a:off x="7791266" y="3414713"/>
            <a:ext cx="3933825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it-IT" dirty="0"/>
            </a:br>
            <a:r>
              <a:rPr lang="it-IT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L'amilosio è una catena lineare ed è costituita da lunghe catene non ramificate di residui di D-glucosio collegati da legami (</a:t>
            </a:r>
            <a:r>
              <a:rPr lang="it-IT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α1-&gt;4) </a:t>
            </a:r>
            <a:r>
              <a:rPr lang="it-IT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(come nel maltosio). </a:t>
            </a:r>
          </a:p>
          <a:p>
            <a:endParaRPr lang="it-IT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r>
              <a:rPr lang="it-IT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Peso molecolare: da poche migliaia a più di un milione.</a:t>
            </a:r>
            <a:endParaRPr lang="it-IT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autoUpdateAnimBg="0"/>
      <p:bldP spid="63492" grpId="0" autoUpdateAnimBg="0"/>
      <p:bldP spid="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http://www.fitshop.it/photographies/Max/carboidrati.jpg">
            <a:extLst>
              <a:ext uri="{FF2B5EF4-FFF2-40B4-BE49-F238E27FC236}">
                <a16:creationId xmlns:a16="http://schemas.microsoft.com/office/drawing/2014/main" id="{BB134CA0-F248-BB81-B909-A52608CEB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1628776"/>
            <a:ext cx="285750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467FA15A-489A-DEBC-2D0E-A5AA121CC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401" y="53680"/>
            <a:ext cx="84629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b="1" dirty="0" err="1">
                <a:solidFill>
                  <a:srgbClr val="FF0000"/>
                </a:solidFill>
                <a:latin typeface="Comic Sans MS"/>
              </a:rPr>
              <a:t>Omopolisaccaridi</a:t>
            </a:r>
            <a:r>
              <a:rPr lang="it-IT" b="1" dirty="0">
                <a:solidFill>
                  <a:srgbClr val="FF0000"/>
                </a:solidFill>
                <a:latin typeface="Comic Sans MS"/>
              </a:rPr>
              <a:t> di </a:t>
            </a:r>
            <a:r>
              <a:rPr lang="it-IT" sz="3600" b="1" dirty="0">
                <a:solidFill>
                  <a:srgbClr val="FF0000"/>
                </a:solidFill>
                <a:latin typeface="Comic Sans MS"/>
              </a:rPr>
              <a:t>riserva:Amido (</a:t>
            </a:r>
            <a:r>
              <a:rPr lang="el-GR" sz="3600" b="1" dirty="0">
                <a:solidFill>
                  <a:srgbClr val="FF0000"/>
                </a:solidFill>
                <a:latin typeface="Comic Sans MS"/>
              </a:rPr>
              <a:t>α</a:t>
            </a:r>
            <a:r>
              <a:rPr lang="it-IT" sz="3600" b="1" dirty="0">
                <a:solidFill>
                  <a:srgbClr val="FF0000"/>
                </a:solidFill>
                <a:latin typeface="Comic Sans MS"/>
              </a:rPr>
              <a:t>-glucosio)</a:t>
            </a:r>
            <a:r>
              <a:rPr lang="it-IT" sz="3600" b="1" dirty="0">
                <a:solidFill>
                  <a:srgbClr val="000000"/>
                </a:solidFill>
                <a:latin typeface="Comic Sans MS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b="1" dirty="0" err="1">
                <a:solidFill>
                  <a:srgbClr val="FF0000"/>
                </a:solidFill>
                <a:latin typeface="Comic Sans MS"/>
              </a:rPr>
              <a:t>amiloso</a:t>
            </a:r>
            <a:r>
              <a:rPr lang="it-IT" b="1" dirty="0">
                <a:solidFill>
                  <a:srgbClr val="000000"/>
                </a:solidFill>
                <a:latin typeface="Comic Sans MS"/>
              </a:rPr>
              <a:t> a catena lineare + </a:t>
            </a:r>
            <a:r>
              <a:rPr lang="it-IT" b="1" dirty="0" err="1">
                <a:solidFill>
                  <a:srgbClr val="FF0000"/>
                </a:solidFill>
                <a:latin typeface="Comic Sans MS"/>
              </a:rPr>
              <a:t>amilopectina</a:t>
            </a:r>
            <a:r>
              <a:rPr lang="it-IT" b="1" dirty="0">
                <a:solidFill>
                  <a:srgbClr val="000000"/>
                </a:solidFill>
                <a:latin typeface="Comic Sans MS"/>
              </a:rPr>
              <a:t> a catena ramificata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b="1" dirty="0">
                <a:solidFill>
                  <a:srgbClr val="000000"/>
                </a:solidFill>
                <a:latin typeface="Comic Sans MS"/>
              </a:rPr>
              <a:t>			</a:t>
            </a:r>
          </a:p>
        </p:txBody>
      </p:sp>
      <p:sp>
        <p:nvSpPr>
          <p:cNvPr id="75780" name="Rettangolo 4">
            <a:extLst>
              <a:ext uri="{FF2B5EF4-FFF2-40B4-BE49-F238E27FC236}">
                <a16:creationId xmlns:a16="http://schemas.microsoft.com/office/drawing/2014/main" id="{0AECEDFC-6E67-2B7A-8821-9015980FA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8281" y="1258888"/>
            <a:ext cx="1595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b="1" dirty="0">
                <a:solidFill>
                  <a:srgbClr val="FF0000"/>
                </a:solidFill>
              </a:rPr>
              <a:t>amilopectina</a:t>
            </a:r>
            <a:endParaRPr lang="it-IT" altLang="it-IT" dirty="0">
              <a:solidFill>
                <a:srgbClr val="000000"/>
              </a:solidFill>
            </a:endParaRPr>
          </a:p>
        </p:txBody>
      </p:sp>
      <p:sp>
        <p:nvSpPr>
          <p:cNvPr id="75781" name="CasellaDiTesto 1">
            <a:extLst>
              <a:ext uri="{FF2B5EF4-FFF2-40B4-BE49-F238E27FC236}">
                <a16:creationId xmlns:a16="http://schemas.microsoft.com/office/drawing/2014/main" id="{3867C35C-8A9D-9C5F-6F52-CE0DB1F12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1901" y="1879601"/>
            <a:ext cx="1039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altLang="it-IT" sz="2400" b="1">
                <a:solidFill>
                  <a:srgbClr val="000000"/>
                </a:solidFill>
                <a:latin typeface="Comic Sans MS" panose="030F0702030302020204" pitchFamily="66" charset="0"/>
              </a:rPr>
              <a:t>α</a:t>
            </a:r>
            <a:r>
              <a:rPr lang="it-IT" altLang="it-IT" sz="2400" b="1">
                <a:solidFill>
                  <a:srgbClr val="000000"/>
                </a:solidFill>
                <a:latin typeface="Comic Sans MS" panose="030F0702030302020204" pitchFamily="66" charset="0"/>
              </a:rPr>
              <a:t>1→6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3D733C8-562E-C7A4-1F87-D0E72747EEEC}"/>
              </a:ext>
            </a:extLst>
          </p:cNvPr>
          <p:cNvSpPr txBox="1"/>
          <p:nvPr/>
        </p:nvSpPr>
        <p:spPr>
          <a:xfrm>
            <a:off x="1289143" y="2237899"/>
            <a:ext cx="277009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rgbClr val="FF0000"/>
                </a:solidFill>
              </a:rPr>
              <a:t>AMILOPECTINA</a:t>
            </a:r>
            <a:br>
              <a:rPr lang="it-IT" dirty="0"/>
            </a:br>
            <a:r>
              <a:rPr lang="it-IT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ha un peso molecolare elevato (fino a 200 milioni) e la sua catena è molto ramificata</a:t>
            </a:r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A6814D9-F6BD-73AE-B2EC-A6D0284AD418}"/>
              </a:ext>
            </a:extLst>
          </p:cNvPr>
          <p:cNvSpPr txBox="1"/>
          <p:nvPr/>
        </p:nvSpPr>
        <p:spPr>
          <a:xfrm>
            <a:off x="2876363" y="4860448"/>
            <a:ext cx="60960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it-IT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I legami glicosidici che si uniscono seguendo i residui di glucosio nelle catene di amilopectina sono (</a:t>
            </a:r>
            <a:r>
              <a:rPr lang="it-IT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α1-&gt;4) </a:t>
            </a:r>
            <a:r>
              <a:rPr lang="it-IT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;</a:t>
            </a:r>
          </a:p>
          <a:p>
            <a:pPr algn="just"/>
            <a:r>
              <a:rPr lang="it-IT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i punti di diramazione (ogni 12-30 residui) sono </a:t>
            </a:r>
            <a:r>
              <a:rPr lang="it-IT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(α1-&gt;6) 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>
            <a:extLst>
              <a:ext uri="{FF2B5EF4-FFF2-40B4-BE49-F238E27FC236}">
                <a16:creationId xmlns:a16="http://schemas.microsoft.com/office/drawing/2014/main" id="{2B571748-0DA1-9F49-6012-C20CCE77B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012" y="200120"/>
            <a:ext cx="6677025" cy="609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3" name="Text Box 3">
            <a:extLst>
              <a:ext uri="{FF2B5EF4-FFF2-40B4-BE49-F238E27FC236}">
                <a16:creationId xmlns:a16="http://schemas.microsoft.com/office/drawing/2014/main" id="{BD8F29E4-DDAE-3C49-B449-A2CBA47B0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383" y="2898497"/>
            <a:ext cx="3565817" cy="92333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b="1" dirty="0">
                <a:solidFill>
                  <a:srgbClr val="000000"/>
                </a:solidFill>
              </a:rPr>
              <a:t>Un punto di ramificazione dell’</a:t>
            </a:r>
            <a:r>
              <a:rPr lang="it-IT" altLang="it-IT" b="1" dirty="0">
                <a:solidFill>
                  <a:srgbClr val="FF0000"/>
                </a:solidFill>
              </a:rPr>
              <a:t>amilopectina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b="1" dirty="0">
                <a:solidFill>
                  <a:srgbClr val="000000"/>
                </a:solidFill>
              </a:rPr>
              <a:t>circa ogni 20 residui</a:t>
            </a:r>
          </a:p>
        </p:txBody>
      </p:sp>
    </p:spTree>
  </p:cSld>
  <p:clrMapOvr>
    <a:masterClrMapping/>
  </p:clrMapOvr>
  <p:transition>
    <p:random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>
            <a:extLst>
              <a:ext uri="{FF2B5EF4-FFF2-40B4-BE49-F238E27FC236}">
                <a16:creationId xmlns:a16="http://schemas.microsoft.com/office/drawing/2014/main" id="{00F742F2-8C24-1CF3-6E86-352B77DCC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58"/>
          <a:stretch>
            <a:fillRect/>
          </a:stretch>
        </p:blipFill>
        <p:spPr bwMode="auto">
          <a:xfrm>
            <a:off x="1577061" y="717550"/>
            <a:ext cx="8535987" cy="458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Text Box 3">
            <a:extLst>
              <a:ext uri="{FF2B5EF4-FFF2-40B4-BE49-F238E27FC236}">
                <a16:creationId xmlns:a16="http://schemas.microsoft.com/office/drawing/2014/main" id="{E6460196-0F75-2BF8-DAEC-09233A26B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589588"/>
            <a:ext cx="184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>
              <a:solidFill>
                <a:srgbClr val="000000"/>
              </a:solidFill>
            </a:endParaRPr>
          </a:p>
        </p:txBody>
      </p:sp>
      <p:sp>
        <p:nvSpPr>
          <p:cNvPr id="81924" name="CasellaDiTesto 1">
            <a:extLst>
              <a:ext uri="{FF2B5EF4-FFF2-40B4-BE49-F238E27FC236}">
                <a16:creationId xmlns:a16="http://schemas.microsoft.com/office/drawing/2014/main" id="{3255EA76-D110-F92D-689E-FBB08757E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5913" y="5956300"/>
            <a:ext cx="7122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FF0000"/>
                </a:solidFill>
              </a:rPr>
              <a:t>La digestione dell’AMIDO avviene ad opera di alfa e beta -AMILASI </a:t>
            </a:r>
          </a:p>
        </p:txBody>
      </p:sp>
      <p:sp>
        <p:nvSpPr>
          <p:cNvPr id="3" name="Freccia circolare a destra 2">
            <a:extLst>
              <a:ext uri="{FF2B5EF4-FFF2-40B4-BE49-F238E27FC236}">
                <a16:creationId xmlns:a16="http://schemas.microsoft.com/office/drawing/2014/main" id="{2BCBA6DE-C2CA-1614-4648-93F378F0C632}"/>
              </a:ext>
            </a:extLst>
          </p:cNvPr>
          <p:cNvSpPr/>
          <p:nvPr/>
        </p:nvSpPr>
        <p:spPr>
          <a:xfrm>
            <a:off x="2279651" y="4076700"/>
            <a:ext cx="576263" cy="2063750"/>
          </a:xfrm>
          <a:prstGeom prst="curvedRightArrow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EFB09FE-C518-7CFE-88E6-6629123E1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3301" y="188913"/>
            <a:ext cx="5902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b="1" dirty="0">
                <a:solidFill>
                  <a:srgbClr val="FF0000"/>
                </a:solidFill>
              </a:rPr>
              <a:t>PERCHE’ si accumula AMIDO e NON GLUCOSIO?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b="1" dirty="0">
                <a:solidFill>
                  <a:srgbClr val="FF0000"/>
                </a:solidFill>
              </a:rPr>
              <a:t>PERCHE’ sono altamente RAMIFICATI?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3E460DD-1911-0481-1B0D-58D56847444F}"/>
              </a:ext>
            </a:extLst>
          </p:cNvPr>
          <p:cNvSpPr txBox="1"/>
          <p:nvPr/>
        </p:nvSpPr>
        <p:spPr>
          <a:xfrm>
            <a:off x="6351803" y="6488668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endopeptidasi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B3D7D9-884C-8330-0CF5-0F5ACEBE1A79}"/>
              </a:ext>
            </a:extLst>
          </p:cNvPr>
          <p:cNvSpPr txBox="1"/>
          <p:nvPr/>
        </p:nvSpPr>
        <p:spPr>
          <a:xfrm>
            <a:off x="9167897" y="6488668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esopeptidasi</a:t>
            </a:r>
            <a:endParaRPr lang="it-IT" dirty="0"/>
          </a:p>
        </p:txBody>
      </p:sp>
      <p:sp>
        <p:nvSpPr>
          <p:cNvPr id="5" name="Freccia in giù 4">
            <a:extLst>
              <a:ext uri="{FF2B5EF4-FFF2-40B4-BE49-F238E27FC236}">
                <a16:creationId xmlns:a16="http://schemas.microsoft.com/office/drawing/2014/main" id="{BC5928FB-F81B-4966-4C83-5644611D2454}"/>
              </a:ext>
            </a:extLst>
          </p:cNvPr>
          <p:cNvSpPr/>
          <p:nvPr/>
        </p:nvSpPr>
        <p:spPr>
          <a:xfrm rot="18080392">
            <a:off x="10034575" y="6012637"/>
            <a:ext cx="156946" cy="6259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292DDBDF-2B39-4B4D-855B-0C4DF7689FCA}"/>
              </a:ext>
            </a:extLst>
          </p:cNvPr>
          <p:cNvSpPr/>
          <p:nvPr/>
        </p:nvSpPr>
        <p:spPr>
          <a:xfrm rot="4071159">
            <a:off x="7255316" y="6131608"/>
            <a:ext cx="156946" cy="6259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D021F37-2034-97C7-5EC2-A7CEBF13BBF2}"/>
              </a:ext>
            </a:extLst>
          </p:cNvPr>
          <p:cNvSpPr txBox="1"/>
          <p:nvPr/>
        </p:nvSpPr>
        <p:spPr>
          <a:xfrm>
            <a:off x="10113048" y="5463699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Dimeri di maltosio</a:t>
            </a:r>
          </a:p>
        </p:txBody>
      </p:sp>
      <p:sp>
        <p:nvSpPr>
          <p:cNvPr id="10" name="Freccia circolare in su 9">
            <a:extLst>
              <a:ext uri="{FF2B5EF4-FFF2-40B4-BE49-F238E27FC236}">
                <a16:creationId xmlns:a16="http://schemas.microsoft.com/office/drawing/2014/main" id="{3123F507-9CF5-C488-A576-7074CD81E6C1}"/>
              </a:ext>
            </a:extLst>
          </p:cNvPr>
          <p:cNvSpPr/>
          <p:nvPr/>
        </p:nvSpPr>
        <p:spPr>
          <a:xfrm rot="17715084">
            <a:off x="10707541" y="6095815"/>
            <a:ext cx="829514" cy="64430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/>
      <p:bldP spid="3" grpId="0" animBg="1"/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4" descr="13_16">
            <a:extLst>
              <a:ext uri="{FF2B5EF4-FFF2-40B4-BE49-F238E27FC236}">
                <a16:creationId xmlns:a16="http://schemas.microsoft.com/office/drawing/2014/main" id="{6137D7C4-54A7-FBDD-8717-7BF7D1B3D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433"/>
          <a:stretch>
            <a:fillRect/>
          </a:stretch>
        </p:blipFill>
        <p:spPr bwMode="auto">
          <a:xfrm>
            <a:off x="2279651" y="2143126"/>
            <a:ext cx="7923213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xt Box 5">
            <a:extLst>
              <a:ext uri="{FF2B5EF4-FFF2-40B4-BE49-F238E27FC236}">
                <a16:creationId xmlns:a16="http://schemas.microsoft.com/office/drawing/2014/main" id="{2C7C6F02-0CFE-9FEB-01E3-66AB4AB7A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51" y="409576"/>
            <a:ext cx="552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4000" b="1" dirty="0">
                <a:solidFill>
                  <a:srgbClr val="FF0000"/>
                </a:solidFill>
                <a:latin typeface="Comic Sans MS"/>
              </a:rPr>
              <a:t>Glicogeno (</a:t>
            </a:r>
            <a:r>
              <a:rPr lang="el-GR" sz="4000" b="1" dirty="0">
                <a:solidFill>
                  <a:srgbClr val="FF0000"/>
                </a:solidFill>
                <a:latin typeface="Comic Sans MS"/>
              </a:rPr>
              <a:t>α</a:t>
            </a:r>
            <a:r>
              <a:rPr lang="it-IT" sz="4000" b="1" dirty="0">
                <a:solidFill>
                  <a:srgbClr val="FF0000"/>
                </a:solidFill>
                <a:latin typeface="Comic Sans MS"/>
              </a:rPr>
              <a:t>-glucosio)</a:t>
            </a:r>
          </a:p>
        </p:txBody>
      </p:sp>
      <p:pic>
        <p:nvPicPr>
          <p:cNvPr id="78853" name="Picture 5">
            <a:extLst>
              <a:ext uri="{FF2B5EF4-FFF2-40B4-BE49-F238E27FC236}">
                <a16:creationId xmlns:a16="http://schemas.microsoft.com/office/drawing/2014/main" id="{249871C4-BDB3-F8AE-FB24-203C21D26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4116388"/>
            <a:ext cx="2519363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4" name="Picture 6">
            <a:extLst>
              <a:ext uri="{FF2B5EF4-FFF2-40B4-BE49-F238E27FC236}">
                <a16:creationId xmlns:a16="http://schemas.microsoft.com/office/drawing/2014/main" id="{0AE8D556-C99D-ABA5-25C3-F3A7A283F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013" y="-193675"/>
            <a:ext cx="4157663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8259B6F7-34CC-2D25-D5F3-9D08D918A4DD}"/>
              </a:ext>
            </a:extLst>
          </p:cNvPr>
          <p:cNvSpPr txBox="1"/>
          <p:nvPr/>
        </p:nvSpPr>
        <p:spPr>
          <a:xfrm>
            <a:off x="2279651" y="1117601"/>
            <a:ext cx="68822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it-IT" dirty="0"/>
            </a:br>
            <a:r>
              <a:rPr lang="it-IT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La struttura del glicogeno è uguale all'amilopectina ma il glicogeno è più maggiormente ramificato (ogni 8-12 residui)</a:t>
            </a:r>
            <a:endParaRPr lang="it-IT" dirty="0"/>
          </a:p>
        </p:txBody>
      </p:sp>
    </p:spTree>
  </p:cSld>
  <p:clrMapOvr>
    <a:masterClrMapping/>
  </p:clrMapOvr>
  <p:transition>
    <p:random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B881787F-F19E-067F-7A28-90E2EECB8E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14300"/>
            <a:ext cx="27334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Glyicogeno</a:t>
            </a: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104453" name="Rettangolo 4">
            <a:extLst>
              <a:ext uri="{FF2B5EF4-FFF2-40B4-BE49-F238E27FC236}">
                <a16:creationId xmlns:a16="http://schemas.microsoft.com/office/drawing/2014/main" id="{D7C50953-B8DD-A564-2E20-23D645710B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8" y="2710465"/>
            <a:ext cx="803665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it-IT" sz="3600" dirty="0" err="1">
                <a:solidFill>
                  <a:srgbClr val="000000"/>
                </a:solidFill>
                <a:latin typeface="Arial" panose="020B0604020202020204" pitchFamily="34" charset="0"/>
              </a:rPr>
              <a:t>Perche</a:t>
            </a:r>
            <a:r>
              <a:rPr lang="en-US" altLang="it-IT" sz="3600" dirty="0">
                <a:solidFill>
                  <a:srgbClr val="000000"/>
                </a:solidFill>
                <a:latin typeface="Arial" panose="020B0604020202020204" pitchFamily="34" charset="0"/>
              </a:rPr>
              <a:t>’ </a:t>
            </a:r>
            <a:r>
              <a:rPr lang="en-US" altLang="it-IT" sz="3600" dirty="0" err="1">
                <a:solidFill>
                  <a:srgbClr val="000000"/>
                </a:solidFill>
                <a:latin typeface="Arial" panose="020B0604020202020204" pitchFamily="34" charset="0"/>
              </a:rPr>
              <a:t>il</a:t>
            </a:r>
            <a:r>
              <a:rPr lang="en-US" altLang="it-IT" sz="3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3600" dirty="0" err="1">
                <a:solidFill>
                  <a:srgbClr val="000000"/>
                </a:solidFill>
                <a:latin typeface="Arial" panose="020B0604020202020204" pitchFamily="34" charset="0"/>
              </a:rPr>
              <a:t>glucosio</a:t>
            </a:r>
            <a:r>
              <a:rPr lang="en-US" altLang="it-IT" sz="3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3600" dirty="0" err="1">
                <a:solidFill>
                  <a:srgbClr val="000000"/>
                </a:solidFill>
                <a:latin typeface="Arial" panose="020B0604020202020204" pitchFamily="34" charset="0"/>
              </a:rPr>
              <a:t>deve</a:t>
            </a:r>
            <a:r>
              <a:rPr lang="en-US" altLang="it-IT" sz="3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3600" dirty="0" err="1">
                <a:solidFill>
                  <a:srgbClr val="000000"/>
                </a:solidFill>
                <a:latin typeface="Arial" panose="020B0604020202020204" pitchFamily="34" charset="0"/>
              </a:rPr>
              <a:t>essere</a:t>
            </a:r>
            <a:r>
              <a:rPr lang="en-US" altLang="it-IT" sz="3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3600" dirty="0" err="1">
                <a:solidFill>
                  <a:srgbClr val="000000"/>
                </a:solidFill>
                <a:latin typeface="Arial" panose="020B0604020202020204" pitchFamily="34" charset="0"/>
              </a:rPr>
              <a:t>conservato</a:t>
            </a:r>
            <a:r>
              <a:rPr lang="en-US" altLang="it-IT" sz="3600" dirty="0">
                <a:solidFill>
                  <a:srgbClr val="000000"/>
                </a:solidFill>
                <a:latin typeface="Arial" panose="020B0604020202020204" pitchFamily="34" charset="0"/>
              </a:rPr>
              <a:t> come </a:t>
            </a:r>
            <a:r>
              <a:rPr lang="en-US" altLang="it-IT" sz="3600" dirty="0" err="1">
                <a:solidFill>
                  <a:srgbClr val="000000"/>
                </a:solidFill>
                <a:latin typeface="Arial" panose="020B0604020202020204" pitchFamily="34" charset="0"/>
              </a:rPr>
              <a:t>glicogeno</a:t>
            </a:r>
            <a:r>
              <a:rPr lang="en-US" altLang="it-IT" sz="3600" dirty="0">
                <a:solidFill>
                  <a:srgbClr val="000000"/>
                </a:solidFill>
                <a:latin typeface="Arial" panose="020B0604020202020204" pitchFamily="34" charset="0"/>
              </a:rPr>
              <a:t>?</a:t>
            </a:r>
            <a:endParaRPr kumimoji="0" lang="en-US" altLang="it-IT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24000" y="1032219"/>
            <a:ext cx="8508380" cy="1583777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Abbondante nel fegato (circa il 7% del peso umido) e nel muscolo scheletrico.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Negli epatociti il ​​glicogeno si trova in grossi granuli che contengono, in forma strettamente legata, gli enzimi responsabili della sintesi e degradazione del glicogeno.</a:t>
            </a:r>
            <a:r>
              <a:rPr kumimoji="0" lang="it-IT" altLang="it-IT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70878" y="4376703"/>
            <a:ext cx="8073483" cy="1583777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La concentrazione di glicogeno, che è insolubile e contribuisce poco all'osmolarità del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citosol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, è di circa 0,01 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altLang="it-IT" sz="2100" dirty="0">
              <a:solidFill>
                <a:srgbClr val="202124"/>
              </a:solidFill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Se il glucosio fosse 0,4 M, l'osmolarità sarebbe elevata, portando all'ingresso osmotico di acqua che potrebbe rompere la cellula.</a:t>
            </a:r>
            <a:r>
              <a:rPr kumimoji="0" lang="it-IT" altLang="it-IT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24000" y="1032219"/>
            <a:ext cx="8508380" cy="1583777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Abbondante nel fegato (circa il 7% del peso umido) e nel muscolo scheletrico.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Negli epatociti il ​​glicogeno si trova in grossi granuli che contengono, in forma strettamente legata, gli enzimi responsabili della sintesi e degradazione del glicogeno.</a:t>
            </a:r>
            <a:r>
              <a:rPr kumimoji="0" lang="it-IT" altLang="it-IT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170878" y="4376703"/>
            <a:ext cx="8073483" cy="1583777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La concentrazione di glicogeno, che è insolubile e contribuisce poco all'osmolarità del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citosol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, è di circa 0,01 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altLang="it-IT" sz="2100" dirty="0">
              <a:solidFill>
                <a:srgbClr val="202124"/>
              </a:solidFill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Se il glucosio fosse 0,4 M, l'osmolarità sarebbe elevata, portando all'ingresso osmotico di acqua che potrebbe rompere la cellula.</a:t>
            </a:r>
            <a:r>
              <a:rPr kumimoji="0" lang="it-IT" altLang="it-IT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466841"/>
      </p:ext>
    </p:extLst>
  </p:cSld>
  <p:clrMapOvr>
    <a:masterClrMapping/>
  </p:clrMapOvr>
  <p:transition>
    <p:random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8">
            <a:extLst>
              <a:ext uri="{FF2B5EF4-FFF2-40B4-BE49-F238E27FC236}">
                <a16:creationId xmlns:a16="http://schemas.microsoft.com/office/drawing/2014/main" id="{72C3D5C4-9E87-6504-DA4B-F28F02CC6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117" y="-27862"/>
            <a:ext cx="8686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dirty="0">
                <a:solidFill>
                  <a:srgbClr val="000000"/>
                </a:solidFill>
                <a:latin typeface="Calibri" panose="020F0502020204030204" pitchFamily="34" charset="0"/>
              </a:rPr>
              <a:t>Le catene di polisaccaridi possono assumere una struttura tridimensionale, dettata dalla rotazione che può avvenire </a:t>
            </a:r>
            <a:r>
              <a:rPr lang="it-IT" altLang="it-IT" sz="2000" dirty="0">
                <a:solidFill>
                  <a:srgbClr val="FF0000"/>
                </a:solidFill>
                <a:latin typeface="Calibri" panose="020F0502020204030204" pitchFamily="34" charset="0"/>
              </a:rPr>
              <a:t>liberamente intorno al legame glicosidico</a:t>
            </a:r>
            <a:r>
              <a:rPr lang="it-IT" altLang="it-IT" sz="20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 dirty="0">
                <a:solidFill>
                  <a:srgbClr val="000000"/>
                </a:solidFill>
                <a:latin typeface="Calibri" panose="020F0502020204030204" pitchFamily="34" charset="0"/>
              </a:rPr>
              <a:t>Le catene glucidiche di amilosio, amilopectina e glicogeno tendono ad avvolgersi a spirale assumendo una conformazione ad elica. Queste catene spiralizzate aggregano formando granuli di deposito.</a:t>
            </a:r>
          </a:p>
        </p:txBody>
      </p:sp>
      <p:sp>
        <p:nvSpPr>
          <p:cNvPr id="79875" name="Line 10">
            <a:extLst>
              <a:ext uri="{FF2B5EF4-FFF2-40B4-BE49-F238E27FC236}">
                <a16:creationId xmlns:a16="http://schemas.microsoft.com/office/drawing/2014/main" id="{0DAEA5D9-A1F6-5C15-4290-0B7663AC0D3A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5200" y="1752600"/>
            <a:ext cx="381000" cy="914400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9876" name="Text Box 11">
            <a:extLst>
              <a:ext uri="{FF2B5EF4-FFF2-40B4-BE49-F238E27FC236}">
                <a16:creationId xmlns:a16="http://schemas.microsoft.com/office/drawing/2014/main" id="{5768BE52-110D-23F9-CA08-035637923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8438" y="2749550"/>
            <a:ext cx="4779962" cy="1200150"/>
          </a:xfrm>
          <a:prstGeom prst="rect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>
                <a:solidFill>
                  <a:srgbClr val="0000FF"/>
                </a:solidFill>
                <a:latin typeface="Calibri" panose="020F0502020204030204" pitchFamily="34" charset="0"/>
              </a:rPr>
              <a:t>Le eliche polisaccaridiche sono stabilizzate da legami H fra i gruppi OH dei residui di glucosio</a:t>
            </a:r>
          </a:p>
        </p:txBody>
      </p:sp>
      <p:grpSp>
        <p:nvGrpSpPr>
          <p:cNvPr id="79877" name="Gruppo 1">
            <a:extLst>
              <a:ext uri="{FF2B5EF4-FFF2-40B4-BE49-F238E27FC236}">
                <a16:creationId xmlns:a16="http://schemas.microsoft.com/office/drawing/2014/main" id="{1EBFC50A-9765-FAA3-EF01-FC55352F2BE0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2133600"/>
            <a:ext cx="3194050" cy="4406900"/>
            <a:chOff x="1377950" y="2133600"/>
            <a:chExt cx="3194050" cy="4406900"/>
          </a:xfrm>
        </p:grpSpPr>
        <p:pic>
          <p:nvPicPr>
            <p:cNvPr id="79885" name="Picture 9" descr="figure 7-20b">
              <a:extLst>
                <a:ext uri="{FF2B5EF4-FFF2-40B4-BE49-F238E27FC236}">
                  <a16:creationId xmlns:a16="http://schemas.microsoft.com/office/drawing/2014/main" id="{B0D47705-95E7-72E2-CE82-D7DBB25BCE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950" y="2133600"/>
              <a:ext cx="3194050" cy="440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9886" name="Group 14">
              <a:extLst>
                <a:ext uri="{FF2B5EF4-FFF2-40B4-BE49-F238E27FC236}">
                  <a16:creationId xmlns:a16="http://schemas.microsoft.com/office/drawing/2014/main" id="{CA4265BE-5832-4E7D-3F5B-3EECFF264E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14600" y="2667000"/>
              <a:ext cx="114300" cy="165100"/>
              <a:chOff x="1584" y="1680"/>
              <a:chExt cx="72" cy="104"/>
            </a:xfrm>
          </p:grpSpPr>
          <p:sp>
            <p:nvSpPr>
              <p:cNvPr id="79893" name="Line 12">
                <a:extLst>
                  <a:ext uri="{FF2B5EF4-FFF2-40B4-BE49-F238E27FC236}">
                    <a16:creationId xmlns:a16="http://schemas.microsoft.com/office/drawing/2014/main" id="{A25F45E0-494C-8DE8-2896-7A8919AFB9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84" y="1680"/>
                <a:ext cx="48" cy="96"/>
              </a:xfrm>
              <a:prstGeom prst="line">
                <a:avLst/>
              </a:prstGeom>
              <a:noFill/>
              <a:ln w="38100" cap="rnd">
                <a:solidFill>
                  <a:srgbClr val="00CC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9894" name="Line 13">
                <a:extLst>
                  <a:ext uri="{FF2B5EF4-FFF2-40B4-BE49-F238E27FC236}">
                    <a16:creationId xmlns:a16="http://schemas.microsoft.com/office/drawing/2014/main" id="{CE1DC707-2D63-03FD-C513-6DB7B45B09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08" y="1688"/>
                <a:ext cx="48" cy="96"/>
              </a:xfrm>
              <a:prstGeom prst="line">
                <a:avLst/>
              </a:prstGeom>
              <a:noFill/>
              <a:ln w="38100" cap="rnd">
                <a:solidFill>
                  <a:srgbClr val="00CC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79887" name="Group 15">
              <a:extLst>
                <a:ext uri="{FF2B5EF4-FFF2-40B4-BE49-F238E27FC236}">
                  <a16:creationId xmlns:a16="http://schemas.microsoft.com/office/drawing/2014/main" id="{78D4B628-8619-522F-C23E-9DED170FCAEB}"/>
                </a:ext>
              </a:extLst>
            </p:cNvPr>
            <p:cNvGrpSpPr>
              <a:grpSpLocks/>
            </p:cNvGrpSpPr>
            <p:nvPr/>
          </p:nvGrpSpPr>
          <p:grpSpPr bwMode="auto">
            <a:xfrm rot="-3048647">
              <a:off x="3314700" y="2959100"/>
              <a:ext cx="114300" cy="165100"/>
              <a:chOff x="1584" y="1680"/>
              <a:chExt cx="72" cy="104"/>
            </a:xfrm>
          </p:grpSpPr>
          <p:sp>
            <p:nvSpPr>
              <p:cNvPr id="79891" name="Line 16">
                <a:extLst>
                  <a:ext uri="{FF2B5EF4-FFF2-40B4-BE49-F238E27FC236}">
                    <a16:creationId xmlns:a16="http://schemas.microsoft.com/office/drawing/2014/main" id="{A4A98974-377D-0E5B-B15C-6196E61C7D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84" y="1676"/>
                <a:ext cx="48" cy="96"/>
              </a:xfrm>
              <a:prstGeom prst="line">
                <a:avLst/>
              </a:prstGeom>
              <a:noFill/>
              <a:ln w="38100" cap="rnd">
                <a:solidFill>
                  <a:srgbClr val="00CC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9892" name="Line 17">
                <a:extLst>
                  <a:ext uri="{FF2B5EF4-FFF2-40B4-BE49-F238E27FC236}">
                    <a16:creationId xmlns:a16="http://schemas.microsoft.com/office/drawing/2014/main" id="{46ADFBFB-EF45-3A57-D605-7F1B24C982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10" y="1683"/>
                <a:ext cx="48" cy="96"/>
              </a:xfrm>
              <a:prstGeom prst="line">
                <a:avLst/>
              </a:prstGeom>
              <a:noFill/>
              <a:ln w="38100" cap="rnd">
                <a:solidFill>
                  <a:srgbClr val="00CC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79888" name="Group 18">
              <a:extLst>
                <a:ext uri="{FF2B5EF4-FFF2-40B4-BE49-F238E27FC236}">
                  <a16:creationId xmlns:a16="http://schemas.microsoft.com/office/drawing/2014/main" id="{A1EEB431-4F51-34EB-1082-61DFB158FA6F}"/>
                </a:ext>
              </a:extLst>
            </p:cNvPr>
            <p:cNvGrpSpPr>
              <a:grpSpLocks/>
            </p:cNvGrpSpPr>
            <p:nvPr/>
          </p:nvGrpSpPr>
          <p:grpSpPr bwMode="auto">
            <a:xfrm rot="-2280259">
              <a:off x="2870200" y="3556000"/>
              <a:ext cx="114300" cy="165100"/>
              <a:chOff x="1584" y="1680"/>
              <a:chExt cx="72" cy="104"/>
            </a:xfrm>
          </p:grpSpPr>
          <p:sp>
            <p:nvSpPr>
              <p:cNvPr id="79889" name="Line 19">
                <a:extLst>
                  <a:ext uri="{FF2B5EF4-FFF2-40B4-BE49-F238E27FC236}">
                    <a16:creationId xmlns:a16="http://schemas.microsoft.com/office/drawing/2014/main" id="{D59DC1AE-2A37-3AB0-A5AE-3D84F3A98F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84" y="1680"/>
                <a:ext cx="48" cy="96"/>
              </a:xfrm>
              <a:prstGeom prst="line">
                <a:avLst/>
              </a:prstGeom>
              <a:noFill/>
              <a:ln w="38100" cap="rnd">
                <a:solidFill>
                  <a:srgbClr val="00CC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9890" name="Line 20">
                <a:extLst>
                  <a:ext uri="{FF2B5EF4-FFF2-40B4-BE49-F238E27FC236}">
                    <a16:creationId xmlns:a16="http://schemas.microsoft.com/office/drawing/2014/main" id="{E8FB7A4C-5269-E8F3-DEB0-060530482E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08" y="1685"/>
                <a:ext cx="48" cy="96"/>
              </a:xfrm>
              <a:prstGeom prst="line">
                <a:avLst/>
              </a:prstGeom>
              <a:noFill/>
              <a:ln w="38100" cap="rnd">
                <a:solidFill>
                  <a:srgbClr val="00CC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6">
            <a:extLst>
              <a:ext uri="{FF2B5EF4-FFF2-40B4-BE49-F238E27FC236}">
                <a16:creationId xmlns:a16="http://schemas.microsoft.com/office/drawing/2014/main" id="{B32C19F0-5B85-799A-A0AD-5B37E862FD9F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4191000"/>
            <a:ext cx="4497792" cy="2691428"/>
            <a:chOff x="86" y="2112"/>
            <a:chExt cx="3185" cy="1873"/>
          </a:xfrm>
        </p:grpSpPr>
        <p:pic>
          <p:nvPicPr>
            <p:cNvPr id="79879" name="Picture 2" descr="f02">
              <a:extLst>
                <a:ext uri="{FF2B5EF4-FFF2-40B4-BE49-F238E27FC236}">
                  <a16:creationId xmlns:a16="http://schemas.microsoft.com/office/drawing/2014/main" id="{F7FA2602-5CEC-6CDA-1B81-F7891F6372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" y="2112"/>
              <a:ext cx="2718" cy="1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9880" name="Text Box 3">
              <a:extLst>
                <a:ext uri="{FF2B5EF4-FFF2-40B4-BE49-F238E27FC236}">
                  <a16:creationId xmlns:a16="http://schemas.microsoft.com/office/drawing/2014/main" id="{ACC6E80F-5D51-24C1-E6C5-B4C01363E5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" y="3814"/>
              <a:ext cx="3185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000">
                  <a:solidFill>
                    <a:srgbClr val="000000"/>
                  </a:solidFill>
                  <a:latin typeface="Calibri" panose="020F0502020204030204" pitchFamily="34" charset="0"/>
                </a:rPr>
                <a:t>Tymoczko et al., PRINCIPI DI BIOCHIMICA zanichelli editore S.p.A Copyright </a:t>
              </a:r>
              <a:r>
                <a:rPr lang="en-US" altLang="it-IT" sz="1000">
                  <a:solidFill>
                    <a:srgbClr val="000000"/>
                  </a:solidFill>
                  <a:latin typeface="Calibri" panose="020F0502020204030204" pitchFamily="34" charset="0"/>
                </a:rPr>
                <a:t>© 2010</a:t>
              </a:r>
            </a:p>
          </p:txBody>
        </p:sp>
        <p:sp>
          <p:nvSpPr>
            <p:cNvPr id="79881" name="Line 22">
              <a:extLst>
                <a:ext uri="{FF2B5EF4-FFF2-40B4-BE49-F238E27FC236}">
                  <a16:creationId xmlns:a16="http://schemas.microsoft.com/office/drawing/2014/main" id="{C56E45F5-7F5B-B52F-6479-FD1BAB1DE1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2598"/>
              <a:ext cx="432" cy="0"/>
            </a:xfrm>
            <a:prstGeom prst="line">
              <a:avLst/>
            </a:prstGeom>
            <a:noFill/>
            <a:ln w="28575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9882" name="Line 23">
              <a:extLst>
                <a:ext uri="{FF2B5EF4-FFF2-40B4-BE49-F238E27FC236}">
                  <a16:creationId xmlns:a16="http://schemas.microsoft.com/office/drawing/2014/main" id="{519A9432-C6C6-C676-F154-19E16DE205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2" y="2946"/>
              <a:ext cx="434" cy="0"/>
            </a:xfrm>
            <a:prstGeom prst="line">
              <a:avLst/>
            </a:prstGeom>
            <a:noFill/>
            <a:ln w="28575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9883" name="Line 24">
              <a:extLst>
                <a:ext uri="{FF2B5EF4-FFF2-40B4-BE49-F238E27FC236}">
                  <a16:creationId xmlns:a16="http://schemas.microsoft.com/office/drawing/2014/main" id="{EA92F0D0-A459-0576-D4A0-E5FE390A70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0" y="3306"/>
              <a:ext cx="432" cy="0"/>
            </a:xfrm>
            <a:prstGeom prst="line">
              <a:avLst/>
            </a:prstGeom>
            <a:noFill/>
            <a:ln w="28575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9884" name="Line 25">
              <a:extLst>
                <a:ext uri="{FF2B5EF4-FFF2-40B4-BE49-F238E27FC236}">
                  <a16:creationId xmlns:a16="http://schemas.microsoft.com/office/drawing/2014/main" id="{51E14429-FC1B-79B8-D060-AAFB77A1BE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2" y="3666"/>
              <a:ext cx="434" cy="0"/>
            </a:xfrm>
            <a:prstGeom prst="line">
              <a:avLst/>
            </a:prstGeom>
            <a:noFill/>
            <a:ln w="28575" cap="rnd">
              <a:solidFill>
                <a:schemeClr val="accent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ttangolo 1">
            <a:extLst>
              <a:ext uri="{FF2B5EF4-FFF2-40B4-BE49-F238E27FC236}">
                <a16:creationId xmlns:a16="http://schemas.microsoft.com/office/drawing/2014/main" id="{9367EDE1-BD5D-C1DA-784B-ED9B5FB464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8" y="3119439"/>
            <a:ext cx="8280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 </a:t>
            </a: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6499" name="Rettangolo 2">
            <a:extLst>
              <a:ext uri="{FF2B5EF4-FFF2-40B4-BE49-F238E27FC236}">
                <a16:creationId xmlns:a16="http://schemas.microsoft.com/office/drawing/2014/main" id="{7A8342A4-7A4F-415F-3BC5-72B54C54A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260351"/>
            <a:ext cx="15247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Destrani</a:t>
            </a: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Freccia a destra 4">
            <a:extLst>
              <a:ext uri="{FF2B5EF4-FFF2-40B4-BE49-F238E27FC236}">
                <a16:creationId xmlns:a16="http://schemas.microsoft.com/office/drawing/2014/main" id="{186C0374-88B4-1D8D-0AE7-230D68C62030}"/>
              </a:ext>
            </a:extLst>
          </p:cNvPr>
          <p:cNvSpPr/>
          <p:nvPr/>
        </p:nvSpPr>
        <p:spPr>
          <a:xfrm>
            <a:off x="3821114" y="406401"/>
            <a:ext cx="835025" cy="385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6502" name="Rettangolo 6">
            <a:extLst>
              <a:ext uri="{FF2B5EF4-FFF2-40B4-BE49-F238E27FC236}">
                <a16:creationId xmlns:a16="http://schemas.microsoft.com/office/drawing/2014/main" id="{DF55160A-84DA-F973-AC3C-689FDABEA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035050"/>
            <a:ext cx="3489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</a:t>
            </a:r>
            <a:r>
              <a:rPr kumimoji="0" lang="el-GR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α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1-&gt;6) poli-D-</a:t>
            </a:r>
            <a:r>
              <a:rPr kumimoji="0" lang="en-US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glucosio</a:t>
            </a: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6503" name="Rettangolo 7">
            <a:extLst>
              <a:ext uri="{FF2B5EF4-FFF2-40B4-BE49-F238E27FC236}">
                <a16:creationId xmlns:a16="http://schemas.microsoft.com/office/drawing/2014/main" id="{CE6C36C8-86DB-6841-2496-A3157E531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01775"/>
            <a:ext cx="22862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</a:t>
            </a:r>
            <a:r>
              <a:rPr kumimoji="0" lang="el-GR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α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1-&gt;4) </a:t>
            </a:r>
            <a:r>
              <a:rPr kumimoji="0" lang="en-US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ramificazioni</a:t>
            </a: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6504" name="Rettangolo 8">
            <a:extLst>
              <a:ext uri="{FF2B5EF4-FFF2-40B4-BE49-F238E27FC236}">
                <a16:creationId xmlns:a16="http://schemas.microsoft.com/office/drawing/2014/main" id="{84F9AAB7-EC00-9FF4-1577-14349B138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8" y="2033588"/>
            <a:ext cx="32976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</a:t>
            </a:r>
            <a:r>
              <a:rPr kumimoji="0" lang="el-GR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α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1-&gt;4) o (</a:t>
            </a:r>
            <a:r>
              <a:rPr kumimoji="0" lang="el-GR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α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1-&gt;2) </a:t>
            </a:r>
            <a:r>
              <a:rPr kumimoji="0" lang="en-US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ramificazioni</a:t>
            </a: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06505" name="Immagine 9">
            <a:extLst>
              <a:ext uri="{FF2B5EF4-FFF2-40B4-BE49-F238E27FC236}">
                <a16:creationId xmlns:a16="http://schemas.microsoft.com/office/drawing/2014/main" id="{E73F4261-6CCF-58A3-8845-E5F652C21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1" y="1044575"/>
            <a:ext cx="3578225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1659088C-7BDE-EED0-911B-7DD4BD4D4729}"/>
              </a:ext>
            </a:extLst>
          </p:cNvPr>
          <p:cNvSpPr/>
          <p:nvPr/>
        </p:nvSpPr>
        <p:spPr>
          <a:xfrm>
            <a:off x="6151563" y="2498725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5001086" y="14583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/>
            </a:br>
            <a:r>
              <a:rPr lang="it-IT" dirty="0">
                <a:solidFill>
                  <a:srgbClr val="202124"/>
                </a:solidFill>
                <a:latin typeface="arial" panose="020B0604020202020204" pitchFamily="34" charset="0"/>
              </a:rPr>
              <a:t>polisaccaridi batterici e nel  lievito</a:t>
            </a:r>
            <a:endParaRPr lang="it-IT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87388" y="3006679"/>
            <a:ext cx="7337502" cy="319960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La placca dentale, formata da batteri che crescono sulla superficie dei denti, è ricca di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destrani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, che sono adesivi e permettono ai batteri di aderire ai denti e tra di loro.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altLang="it-IT" sz="2100" dirty="0">
              <a:solidFill>
                <a:srgbClr val="202124"/>
              </a:solidFill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I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destrani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forniscono anche una fonte di glucosio per il metabolismo batterico.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21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I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destrani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sintetici sono utilizzati in diversi prodotti commerciali (ad esempio,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Sephadex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) che servono nel frazionamento delle proteine ​​mediante cromatografia ad esclusione dimensionale</a:t>
            </a:r>
            <a:r>
              <a:rPr kumimoji="0" lang="it-IT" altLang="it-IT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ttangolo 2"/>
          <p:cNvSpPr/>
          <p:nvPr/>
        </p:nvSpPr>
        <p:spPr>
          <a:xfrm>
            <a:off x="5001086" y="14583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/>
            </a:br>
            <a:r>
              <a:rPr lang="it-IT" dirty="0">
                <a:solidFill>
                  <a:srgbClr val="202124"/>
                </a:solidFill>
                <a:latin typeface="arial" panose="020B0604020202020204" pitchFamily="34" charset="0"/>
              </a:rPr>
              <a:t>polisaccaridi batterici e nel  lievito</a:t>
            </a:r>
            <a:endParaRPr lang="it-IT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987388" y="3006679"/>
            <a:ext cx="7337502" cy="319960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La placca dentale, formata da batteri che crescono sulla superficie dei denti, è ricca di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inherit"/>
              </a:rPr>
              <a:t>destrani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inherit"/>
              </a:rPr>
              <a:t>,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che sono adesivi e permettono ai batteri di aderire ai denti e tra di loro.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altLang="it-IT" sz="2100" dirty="0">
              <a:solidFill>
                <a:srgbClr val="202124"/>
              </a:solidFill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I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destrani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forniscono anche una fonte di glucosio per il metabolismo batterico.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21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I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destrani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sintetici sono utilizzati in diversi prodotti commerciali (ad esempio,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Sephadex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) che servono nel frazionamento delle proteine ​​mediante cromatografia ad esclusione dimensionale</a:t>
            </a:r>
            <a:r>
              <a:rPr kumimoji="0" lang="it-IT" altLang="it-IT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41747"/>
      </p:ext>
    </p:ext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val 2">
            <a:extLst>
              <a:ext uri="{FF2B5EF4-FFF2-40B4-BE49-F238E27FC236}">
                <a16:creationId xmlns:a16="http://schemas.microsoft.com/office/drawing/2014/main" id="{CAAE5486-C41A-E279-2622-E868F84DEC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1026" y="4652963"/>
            <a:ext cx="282575" cy="304800"/>
          </a:xfrm>
          <a:prstGeom prst="ellipse">
            <a:avLst/>
          </a:prstGeom>
          <a:solidFill>
            <a:srgbClr val="99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</a:endParaRPr>
          </a:p>
        </p:txBody>
      </p:sp>
      <p:sp>
        <p:nvSpPr>
          <p:cNvPr id="47107" name="Freeform 3">
            <a:extLst>
              <a:ext uri="{FF2B5EF4-FFF2-40B4-BE49-F238E27FC236}">
                <a16:creationId xmlns:a16="http://schemas.microsoft.com/office/drawing/2014/main" id="{02C054EF-1A8E-FD33-7EF1-96689349226D}"/>
              </a:ext>
            </a:extLst>
          </p:cNvPr>
          <p:cNvSpPr>
            <a:spLocks/>
          </p:cNvSpPr>
          <p:nvPr/>
        </p:nvSpPr>
        <p:spPr bwMode="auto">
          <a:xfrm>
            <a:off x="5910264" y="3979864"/>
            <a:ext cx="1587" cy="268287"/>
          </a:xfrm>
          <a:custGeom>
            <a:avLst/>
            <a:gdLst>
              <a:gd name="T0" fmla="*/ 0 w 1587"/>
              <a:gd name="T1" fmla="*/ 0 h 169"/>
              <a:gd name="T2" fmla="*/ 0 w 1587"/>
              <a:gd name="T3" fmla="*/ 2147483647 h 169"/>
              <a:gd name="T4" fmla="*/ 0 w 1587"/>
              <a:gd name="T5" fmla="*/ 0 h 169"/>
              <a:gd name="T6" fmla="*/ 0 60000 65536"/>
              <a:gd name="T7" fmla="*/ 0 60000 65536"/>
              <a:gd name="T8" fmla="*/ 0 60000 65536"/>
              <a:gd name="T9" fmla="*/ 0 w 1587"/>
              <a:gd name="T10" fmla="*/ 0 h 169"/>
              <a:gd name="T11" fmla="*/ 1587 w 1587"/>
              <a:gd name="T12" fmla="*/ 169 h 1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7" h="169">
                <a:moveTo>
                  <a:pt x="0" y="0"/>
                </a:moveTo>
                <a:lnTo>
                  <a:pt x="0" y="16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7108" name="Freeform 4">
            <a:extLst>
              <a:ext uri="{FF2B5EF4-FFF2-40B4-BE49-F238E27FC236}">
                <a16:creationId xmlns:a16="http://schemas.microsoft.com/office/drawing/2014/main" id="{6DA41FB3-0E3C-8575-BC54-2DCEA1B6B9D6}"/>
              </a:ext>
            </a:extLst>
          </p:cNvPr>
          <p:cNvSpPr>
            <a:spLocks/>
          </p:cNvSpPr>
          <p:nvPr/>
        </p:nvSpPr>
        <p:spPr bwMode="auto">
          <a:xfrm>
            <a:off x="3611564" y="914401"/>
            <a:ext cx="1392237" cy="676275"/>
          </a:xfrm>
          <a:custGeom>
            <a:avLst/>
            <a:gdLst>
              <a:gd name="T0" fmla="*/ 2147483647 w 950"/>
              <a:gd name="T1" fmla="*/ 0 h 426"/>
              <a:gd name="T2" fmla="*/ 0 w 950"/>
              <a:gd name="T3" fmla="*/ 2147483647 h 426"/>
              <a:gd name="T4" fmla="*/ 2147483647 w 950"/>
              <a:gd name="T5" fmla="*/ 0 h 426"/>
              <a:gd name="T6" fmla="*/ 0 60000 65536"/>
              <a:gd name="T7" fmla="*/ 0 60000 65536"/>
              <a:gd name="T8" fmla="*/ 0 60000 65536"/>
              <a:gd name="T9" fmla="*/ 0 w 950"/>
              <a:gd name="T10" fmla="*/ 0 h 426"/>
              <a:gd name="T11" fmla="*/ 950 w 950"/>
              <a:gd name="T12" fmla="*/ 426 h 4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50" h="426">
                <a:moveTo>
                  <a:pt x="950" y="0"/>
                </a:moveTo>
                <a:lnTo>
                  <a:pt x="0" y="426"/>
                </a:lnTo>
                <a:lnTo>
                  <a:pt x="9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81" name="Line 5">
            <a:extLst>
              <a:ext uri="{FF2B5EF4-FFF2-40B4-BE49-F238E27FC236}">
                <a16:creationId xmlns:a16="http://schemas.microsoft.com/office/drawing/2014/main" id="{E3402048-B9CB-5BBC-55C5-D224035A66D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11564" y="914401"/>
            <a:ext cx="1392237" cy="67627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7110" name="Freeform 6">
            <a:extLst>
              <a:ext uri="{FF2B5EF4-FFF2-40B4-BE49-F238E27FC236}">
                <a16:creationId xmlns:a16="http://schemas.microsoft.com/office/drawing/2014/main" id="{95D533D9-2A9F-1E55-93C5-E20F97F6F40A}"/>
              </a:ext>
            </a:extLst>
          </p:cNvPr>
          <p:cNvSpPr>
            <a:spLocks/>
          </p:cNvSpPr>
          <p:nvPr/>
        </p:nvSpPr>
        <p:spPr bwMode="auto">
          <a:xfrm>
            <a:off x="5686425" y="1479551"/>
            <a:ext cx="1588" cy="676275"/>
          </a:xfrm>
          <a:custGeom>
            <a:avLst/>
            <a:gdLst>
              <a:gd name="T0" fmla="*/ 0 w 1588"/>
              <a:gd name="T1" fmla="*/ 0 h 426"/>
              <a:gd name="T2" fmla="*/ 0 w 1588"/>
              <a:gd name="T3" fmla="*/ 2147483647 h 426"/>
              <a:gd name="T4" fmla="*/ 0 w 1588"/>
              <a:gd name="T5" fmla="*/ 0 h 426"/>
              <a:gd name="T6" fmla="*/ 0 60000 65536"/>
              <a:gd name="T7" fmla="*/ 0 60000 65536"/>
              <a:gd name="T8" fmla="*/ 0 60000 65536"/>
              <a:gd name="T9" fmla="*/ 0 w 1588"/>
              <a:gd name="T10" fmla="*/ 0 h 426"/>
              <a:gd name="T11" fmla="*/ 1588 w 1588"/>
              <a:gd name="T12" fmla="*/ 426 h 4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426">
                <a:moveTo>
                  <a:pt x="0" y="0"/>
                </a:moveTo>
                <a:lnTo>
                  <a:pt x="0" y="42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83" name="Line 7">
            <a:extLst>
              <a:ext uri="{FF2B5EF4-FFF2-40B4-BE49-F238E27FC236}">
                <a16:creationId xmlns:a16="http://schemas.microsoft.com/office/drawing/2014/main" id="{CA9B0E41-2914-003A-CF9B-669FBE34591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78489" y="925514"/>
            <a:ext cx="1587" cy="67627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7112" name="Freeform 8">
            <a:extLst>
              <a:ext uri="{FF2B5EF4-FFF2-40B4-BE49-F238E27FC236}">
                <a16:creationId xmlns:a16="http://schemas.microsoft.com/office/drawing/2014/main" id="{E6172E47-2BAB-81C3-1254-9864D7FAA55E}"/>
              </a:ext>
            </a:extLst>
          </p:cNvPr>
          <p:cNvSpPr>
            <a:spLocks/>
          </p:cNvSpPr>
          <p:nvPr/>
        </p:nvSpPr>
        <p:spPr bwMode="auto">
          <a:xfrm>
            <a:off x="6480175" y="925514"/>
            <a:ext cx="1238250" cy="676275"/>
          </a:xfrm>
          <a:custGeom>
            <a:avLst/>
            <a:gdLst>
              <a:gd name="T0" fmla="*/ 0 w 845"/>
              <a:gd name="T1" fmla="*/ 0 h 426"/>
              <a:gd name="T2" fmla="*/ 2147483647 w 845"/>
              <a:gd name="T3" fmla="*/ 2147483647 h 426"/>
              <a:gd name="T4" fmla="*/ 0 w 845"/>
              <a:gd name="T5" fmla="*/ 0 h 426"/>
              <a:gd name="T6" fmla="*/ 0 60000 65536"/>
              <a:gd name="T7" fmla="*/ 0 60000 65536"/>
              <a:gd name="T8" fmla="*/ 0 60000 65536"/>
              <a:gd name="T9" fmla="*/ 0 w 845"/>
              <a:gd name="T10" fmla="*/ 0 h 426"/>
              <a:gd name="T11" fmla="*/ 845 w 845"/>
              <a:gd name="T12" fmla="*/ 426 h 4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45" h="426">
                <a:moveTo>
                  <a:pt x="0" y="0"/>
                </a:moveTo>
                <a:lnTo>
                  <a:pt x="845" y="42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85" name="Line 9">
            <a:extLst>
              <a:ext uri="{FF2B5EF4-FFF2-40B4-BE49-F238E27FC236}">
                <a16:creationId xmlns:a16="http://schemas.microsoft.com/office/drawing/2014/main" id="{C3B377DA-69E3-2B8A-DE73-67F9A113D92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0175" y="925514"/>
            <a:ext cx="1238250" cy="67627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10">
            <a:extLst>
              <a:ext uri="{FF2B5EF4-FFF2-40B4-BE49-F238E27FC236}">
                <a16:creationId xmlns:a16="http://schemas.microsoft.com/office/drawing/2014/main" id="{65F356D6-A166-20A4-4E0B-DB88B8A1FA2E}"/>
              </a:ext>
            </a:extLst>
          </p:cNvPr>
          <p:cNvGrpSpPr>
            <a:grpSpLocks/>
          </p:cNvGrpSpPr>
          <p:nvPr/>
        </p:nvGrpSpPr>
        <p:grpSpPr bwMode="auto">
          <a:xfrm>
            <a:off x="4081464" y="4005263"/>
            <a:ext cx="1066675" cy="1744662"/>
            <a:chOff x="1745" y="2125"/>
            <a:chExt cx="729" cy="1099"/>
          </a:xfrm>
        </p:grpSpPr>
        <p:sp>
          <p:nvSpPr>
            <p:cNvPr id="47176" name="Rectangle 11">
              <a:extLst>
                <a:ext uri="{FF2B5EF4-FFF2-40B4-BE49-F238E27FC236}">
                  <a16:creationId xmlns:a16="http://schemas.microsoft.com/office/drawing/2014/main" id="{118AE1E4-597C-9F4F-7E7C-C1A470979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3" y="2301"/>
              <a:ext cx="10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C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77" name="Rectangle 12">
              <a:extLst>
                <a:ext uri="{FF2B5EF4-FFF2-40B4-BE49-F238E27FC236}">
                  <a16:creationId xmlns:a16="http://schemas.microsoft.com/office/drawing/2014/main" id="{75E42A92-56F8-A248-0E8F-D1C44E151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3" y="2547"/>
              <a:ext cx="10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C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78" name="Rectangle 13">
              <a:extLst>
                <a:ext uri="{FF2B5EF4-FFF2-40B4-BE49-F238E27FC236}">
                  <a16:creationId xmlns:a16="http://schemas.microsoft.com/office/drawing/2014/main" id="{B234FB9A-3D6E-5BE4-91F2-F6A014E0B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3" y="2793"/>
              <a:ext cx="10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C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79" name="Rectangle 14">
              <a:extLst>
                <a:ext uri="{FF2B5EF4-FFF2-40B4-BE49-F238E27FC236}">
                  <a16:creationId xmlns:a16="http://schemas.microsoft.com/office/drawing/2014/main" id="{BABB91FB-6677-0595-E7FF-F8CAB6DF6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5" y="2547"/>
              <a:ext cx="13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O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80" name="Rectangle 15">
              <a:extLst>
                <a:ext uri="{FF2B5EF4-FFF2-40B4-BE49-F238E27FC236}">
                  <a16:creationId xmlns:a16="http://schemas.microsoft.com/office/drawing/2014/main" id="{71DE59E5-F425-CD3F-BF6D-B4AE022F7A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6" y="2547"/>
              <a:ext cx="12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H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81" name="Rectangle 16">
              <a:extLst>
                <a:ext uri="{FF2B5EF4-FFF2-40B4-BE49-F238E27FC236}">
                  <a16:creationId xmlns:a16="http://schemas.microsoft.com/office/drawing/2014/main" id="{21BD2F02-488A-476B-357B-9C52793FF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5" y="2793"/>
              <a:ext cx="13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O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82" name="Rectangle 17">
              <a:extLst>
                <a:ext uri="{FF2B5EF4-FFF2-40B4-BE49-F238E27FC236}">
                  <a16:creationId xmlns:a16="http://schemas.microsoft.com/office/drawing/2014/main" id="{5CF6B60B-0C3D-851F-44E8-C295F6004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6" y="2793"/>
              <a:ext cx="12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H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83" name="Rectangle 18">
              <a:extLst>
                <a:ext uri="{FF2B5EF4-FFF2-40B4-BE49-F238E27FC236}">
                  <a16:creationId xmlns:a16="http://schemas.microsoft.com/office/drawing/2014/main" id="{3C5EDE67-D7F6-6F41-FDA8-D73D7670F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3" y="3040"/>
              <a:ext cx="12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H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84" name="Rectangle 19">
              <a:extLst>
                <a:ext uri="{FF2B5EF4-FFF2-40B4-BE49-F238E27FC236}">
                  <a16:creationId xmlns:a16="http://schemas.microsoft.com/office/drawing/2014/main" id="{0B733F76-F9F7-FF2B-B75F-6447D1C8B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5" y="2793"/>
              <a:ext cx="12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H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85" name="Rectangle 20">
              <a:extLst>
                <a:ext uri="{FF2B5EF4-FFF2-40B4-BE49-F238E27FC236}">
                  <a16:creationId xmlns:a16="http://schemas.microsoft.com/office/drawing/2014/main" id="{FC234092-37C3-9C6F-90ED-B9355E668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5" y="2547"/>
              <a:ext cx="12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H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86" name="Rectangle 21">
              <a:extLst>
                <a:ext uri="{FF2B5EF4-FFF2-40B4-BE49-F238E27FC236}">
                  <a16:creationId xmlns:a16="http://schemas.microsoft.com/office/drawing/2014/main" id="{8C162415-191D-026F-128B-4DB920271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8" y="2125"/>
              <a:ext cx="12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3300"/>
                  </a:solidFill>
                  <a:latin typeface="Comic Sans MS" panose="030F0702030302020204" pitchFamily="66" charset="0"/>
                </a:rPr>
                <a:t>H</a:t>
              </a:r>
              <a:endParaRPr lang="it-IT" altLang="it-IT">
                <a:solidFill>
                  <a:srgbClr val="FF33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87" name="Rectangle 22">
              <a:extLst>
                <a:ext uri="{FF2B5EF4-FFF2-40B4-BE49-F238E27FC236}">
                  <a16:creationId xmlns:a16="http://schemas.microsoft.com/office/drawing/2014/main" id="{867C72AF-0E0D-06E4-DA98-66277489B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3" y="2125"/>
              <a:ext cx="13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3300"/>
                  </a:solidFill>
                  <a:latin typeface="Comic Sans MS" panose="030F0702030302020204" pitchFamily="66" charset="0"/>
                </a:rPr>
                <a:t>O</a:t>
              </a:r>
              <a:endParaRPr lang="it-IT" altLang="it-IT">
                <a:solidFill>
                  <a:srgbClr val="FF33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88" name="Rectangle 23">
              <a:extLst>
                <a:ext uri="{FF2B5EF4-FFF2-40B4-BE49-F238E27FC236}">
                  <a16:creationId xmlns:a16="http://schemas.microsoft.com/office/drawing/2014/main" id="{BE77C8CD-9F35-87B6-CD18-E1CC3B3D4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9" y="2451"/>
              <a:ext cx="9" cy="109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89" name="Rectangle 24">
              <a:extLst>
                <a:ext uri="{FF2B5EF4-FFF2-40B4-BE49-F238E27FC236}">
                  <a16:creationId xmlns:a16="http://schemas.microsoft.com/office/drawing/2014/main" id="{227F72C7-1EDC-D9F6-93AF-AD1AFF00D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9" y="2698"/>
              <a:ext cx="9" cy="108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90" name="Rectangle 25">
              <a:extLst>
                <a:ext uri="{FF2B5EF4-FFF2-40B4-BE49-F238E27FC236}">
                  <a16:creationId xmlns:a16="http://schemas.microsoft.com/office/drawing/2014/main" id="{5F6D4A55-3B0C-0641-A493-28BB3FC39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2623"/>
              <a:ext cx="121" cy="10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91" name="Rectangle 26">
              <a:extLst>
                <a:ext uri="{FF2B5EF4-FFF2-40B4-BE49-F238E27FC236}">
                  <a16:creationId xmlns:a16="http://schemas.microsoft.com/office/drawing/2014/main" id="{4BC8A8F1-BEF3-F382-2EF8-A00E3CF78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2869"/>
              <a:ext cx="121" cy="10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92" name="Rectangle 27">
              <a:extLst>
                <a:ext uri="{FF2B5EF4-FFF2-40B4-BE49-F238E27FC236}">
                  <a16:creationId xmlns:a16="http://schemas.microsoft.com/office/drawing/2014/main" id="{B54238E8-BA0F-4635-22FB-4950FAD47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9" y="2944"/>
              <a:ext cx="9" cy="107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93" name="Rectangle 28">
              <a:extLst>
                <a:ext uri="{FF2B5EF4-FFF2-40B4-BE49-F238E27FC236}">
                  <a16:creationId xmlns:a16="http://schemas.microsoft.com/office/drawing/2014/main" id="{33E13269-FEBF-6FA4-7EC4-C6EFB2C8F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6" y="2869"/>
              <a:ext cx="117" cy="10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94" name="Rectangle 29">
              <a:extLst>
                <a:ext uri="{FF2B5EF4-FFF2-40B4-BE49-F238E27FC236}">
                  <a16:creationId xmlns:a16="http://schemas.microsoft.com/office/drawing/2014/main" id="{A4CCDA11-DEF8-3231-E6AC-1CF8851B0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6" y="2623"/>
              <a:ext cx="117" cy="10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95" name="Freeform 30">
              <a:extLst>
                <a:ext uri="{FF2B5EF4-FFF2-40B4-BE49-F238E27FC236}">
                  <a16:creationId xmlns:a16="http://schemas.microsoft.com/office/drawing/2014/main" id="{B1AA67AB-D227-766D-FF05-901D1D32F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" y="2276"/>
              <a:ext cx="46" cy="46"/>
            </a:xfrm>
            <a:custGeom>
              <a:avLst/>
              <a:gdLst>
                <a:gd name="T0" fmla="*/ 46 w 46"/>
                <a:gd name="T1" fmla="*/ 46 h 46"/>
                <a:gd name="T2" fmla="*/ 0 w 46"/>
                <a:gd name="T3" fmla="*/ 0 h 46"/>
                <a:gd name="T4" fmla="*/ 46 w 46"/>
                <a:gd name="T5" fmla="*/ 46 h 46"/>
                <a:gd name="T6" fmla="*/ 0 60000 65536"/>
                <a:gd name="T7" fmla="*/ 0 60000 65536"/>
                <a:gd name="T8" fmla="*/ 0 60000 65536"/>
                <a:gd name="T9" fmla="*/ 0 w 46"/>
                <a:gd name="T10" fmla="*/ 0 h 46"/>
                <a:gd name="T11" fmla="*/ 46 w 46"/>
                <a:gd name="T12" fmla="*/ 46 h 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46">
                  <a:moveTo>
                    <a:pt x="46" y="46"/>
                  </a:moveTo>
                  <a:lnTo>
                    <a:pt x="0" y="0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196" name="Freeform 31">
              <a:extLst>
                <a:ext uri="{FF2B5EF4-FFF2-40B4-BE49-F238E27FC236}">
                  <a16:creationId xmlns:a16="http://schemas.microsoft.com/office/drawing/2014/main" id="{E6138E72-1CC2-47FE-C715-6B1798FD5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" y="2272"/>
              <a:ext cx="52" cy="52"/>
            </a:xfrm>
            <a:custGeom>
              <a:avLst/>
              <a:gdLst>
                <a:gd name="T0" fmla="*/ 44 w 52"/>
                <a:gd name="T1" fmla="*/ 52 h 52"/>
                <a:gd name="T2" fmla="*/ 0 w 52"/>
                <a:gd name="T3" fmla="*/ 8 h 52"/>
                <a:gd name="T4" fmla="*/ 6 w 52"/>
                <a:gd name="T5" fmla="*/ 0 h 52"/>
                <a:gd name="T6" fmla="*/ 52 w 52"/>
                <a:gd name="T7" fmla="*/ 46 h 52"/>
                <a:gd name="T8" fmla="*/ 44 w 52"/>
                <a:gd name="T9" fmla="*/ 52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52"/>
                <a:gd name="T17" fmla="*/ 52 w 5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52">
                  <a:moveTo>
                    <a:pt x="44" y="52"/>
                  </a:moveTo>
                  <a:lnTo>
                    <a:pt x="0" y="8"/>
                  </a:lnTo>
                  <a:lnTo>
                    <a:pt x="6" y="0"/>
                  </a:lnTo>
                  <a:lnTo>
                    <a:pt x="52" y="46"/>
                  </a:lnTo>
                  <a:lnTo>
                    <a:pt x="44" y="52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197" name="Freeform 32">
              <a:extLst>
                <a:ext uri="{FF2B5EF4-FFF2-40B4-BE49-F238E27FC236}">
                  <a16:creationId xmlns:a16="http://schemas.microsoft.com/office/drawing/2014/main" id="{6847144E-A62C-9940-E882-558C2CFFE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" y="2286"/>
              <a:ext cx="49" cy="48"/>
            </a:xfrm>
            <a:custGeom>
              <a:avLst/>
              <a:gdLst>
                <a:gd name="T0" fmla="*/ 0 w 49"/>
                <a:gd name="T1" fmla="*/ 48 h 48"/>
                <a:gd name="T2" fmla="*/ 49 w 49"/>
                <a:gd name="T3" fmla="*/ 0 h 48"/>
                <a:gd name="T4" fmla="*/ 0 w 49"/>
                <a:gd name="T5" fmla="*/ 48 h 48"/>
                <a:gd name="T6" fmla="*/ 0 60000 65536"/>
                <a:gd name="T7" fmla="*/ 0 60000 65536"/>
                <a:gd name="T8" fmla="*/ 0 60000 65536"/>
                <a:gd name="T9" fmla="*/ 0 w 49"/>
                <a:gd name="T10" fmla="*/ 0 h 48"/>
                <a:gd name="T11" fmla="*/ 49 w 49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9" h="48">
                  <a:moveTo>
                    <a:pt x="0" y="48"/>
                  </a:moveTo>
                  <a:lnTo>
                    <a:pt x="49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198" name="Freeform 33">
              <a:extLst>
                <a:ext uri="{FF2B5EF4-FFF2-40B4-BE49-F238E27FC236}">
                  <a16:creationId xmlns:a16="http://schemas.microsoft.com/office/drawing/2014/main" id="{10F0F8FF-7111-F488-2D58-32F366982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4" y="2282"/>
              <a:ext cx="55" cy="55"/>
            </a:xfrm>
            <a:custGeom>
              <a:avLst/>
              <a:gdLst>
                <a:gd name="T0" fmla="*/ 0 w 55"/>
                <a:gd name="T1" fmla="*/ 50 h 55"/>
                <a:gd name="T2" fmla="*/ 50 w 55"/>
                <a:gd name="T3" fmla="*/ 0 h 55"/>
                <a:gd name="T4" fmla="*/ 55 w 55"/>
                <a:gd name="T5" fmla="*/ 7 h 55"/>
                <a:gd name="T6" fmla="*/ 5 w 55"/>
                <a:gd name="T7" fmla="*/ 55 h 55"/>
                <a:gd name="T8" fmla="*/ 0 w 55"/>
                <a:gd name="T9" fmla="*/ 5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55"/>
                <a:gd name="T17" fmla="*/ 55 w 55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55">
                  <a:moveTo>
                    <a:pt x="0" y="50"/>
                  </a:moveTo>
                  <a:lnTo>
                    <a:pt x="50" y="0"/>
                  </a:lnTo>
                  <a:lnTo>
                    <a:pt x="55" y="7"/>
                  </a:lnTo>
                  <a:lnTo>
                    <a:pt x="5" y="55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199" name="Freeform 34">
              <a:extLst>
                <a:ext uri="{FF2B5EF4-FFF2-40B4-BE49-F238E27FC236}">
                  <a16:creationId xmlns:a16="http://schemas.microsoft.com/office/drawing/2014/main" id="{92B17F68-7E49-ECB5-F943-67047F451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1" y="2259"/>
              <a:ext cx="50" cy="50"/>
            </a:xfrm>
            <a:custGeom>
              <a:avLst/>
              <a:gdLst>
                <a:gd name="T0" fmla="*/ 0 w 50"/>
                <a:gd name="T1" fmla="*/ 50 h 50"/>
                <a:gd name="T2" fmla="*/ 50 w 50"/>
                <a:gd name="T3" fmla="*/ 0 h 50"/>
                <a:gd name="T4" fmla="*/ 0 w 50"/>
                <a:gd name="T5" fmla="*/ 50 h 50"/>
                <a:gd name="T6" fmla="*/ 0 60000 65536"/>
                <a:gd name="T7" fmla="*/ 0 60000 65536"/>
                <a:gd name="T8" fmla="*/ 0 60000 65536"/>
                <a:gd name="T9" fmla="*/ 0 w 50"/>
                <a:gd name="T10" fmla="*/ 0 h 50"/>
                <a:gd name="T11" fmla="*/ 50 w 50"/>
                <a:gd name="T12" fmla="*/ 50 h 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" h="50">
                  <a:moveTo>
                    <a:pt x="0" y="50"/>
                  </a:moveTo>
                  <a:lnTo>
                    <a:pt x="50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200" name="Freeform 35">
              <a:extLst>
                <a:ext uri="{FF2B5EF4-FFF2-40B4-BE49-F238E27FC236}">
                  <a16:creationId xmlns:a16="http://schemas.microsoft.com/office/drawing/2014/main" id="{ED5FEEDF-45C6-3BC3-312B-FD5D340D6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" y="2257"/>
              <a:ext cx="57" cy="56"/>
            </a:xfrm>
            <a:custGeom>
              <a:avLst/>
              <a:gdLst>
                <a:gd name="T0" fmla="*/ 0 w 57"/>
                <a:gd name="T1" fmla="*/ 48 h 56"/>
                <a:gd name="T2" fmla="*/ 50 w 57"/>
                <a:gd name="T3" fmla="*/ 0 h 56"/>
                <a:gd name="T4" fmla="*/ 57 w 57"/>
                <a:gd name="T5" fmla="*/ 6 h 56"/>
                <a:gd name="T6" fmla="*/ 7 w 57"/>
                <a:gd name="T7" fmla="*/ 56 h 56"/>
                <a:gd name="T8" fmla="*/ 0 w 57"/>
                <a:gd name="T9" fmla="*/ 48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"/>
                <a:gd name="T16" fmla="*/ 0 h 56"/>
                <a:gd name="T17" fmla="*/ 57 w 57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" h="56">
                  <a:moveTo>
                    <a:pt x="0" y="48"/>
                  </a:moveTo>
                  <a:lnTo>
                    <a:pt x="50" y="0"/>
                  </a:lnTo>
                  <a:lnTo>
                    <a:pt x="57" y="6"/>
                  </a:lnTo>
                  <a:lnTo>
                    <a:pt x="7" y="5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4612" name="Rectangle 36">
            <a:extLst>
              <a:ext uri="{FF2B5EF4-FFF2-40B4-BE49-F238E27FC236}">
                <a16:creationId xmlns:a16="http://schemas.microsoft.com/office/drawing/2014/main" id="{7ED763AC-2EDE-F65E-C8BF-5D4900072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3975" y="5932488"/>
            <a:ext cx="1555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>
                <a:solidFill>
                  <a:srgbClr val="FF9900"/>
                </a:solidFill>
                <a:latin typeface="Comic Sans MS" panose="030F0702030302020204" pitchFamily="66" charset="0"/>
              </a:rPr>
              <a:t>Gliceraldeide</a:t>
            </a:r>
          </a:p>
        </p:txBody>
      </p:sp>
      <p:sp>
        <p:nvSpPr>
          <p:cNvPr id="47116" name="Freeform 37">
            <a:extLst>
              <a:ext uri="{FF2B5EF4-FFF2-40B4-BE49-F238E27FC236}">
                <a16:creationId xmlns:a16="http://schemas.microsoft.com/office/drawing/2014/main" id="{57D914C5-1CB7-4BB6-E23D-2A9528A59956}"/>
              </a:ext>
            </a:extLst>
          </p:cNvPr>
          <p:cNvSpPr>
            <a:spLocks/>
          </p:cNvSpPr>
          <p:nvPr/>
        </p:nvSpPr>
        <p:spPr bwMode="auto">
          <a:xfrm>
            <a:off x="7243763" y="5499100"/>
            <a:ext cx="176212" cy="1588"/>
          </a:xfrm>
          <a:custGeom>
            <a:avLst/>
            <a:gdLst>
              <a:gd name="T0" fmla="*/ 0 w 121"/>
              <a:gd name="T1" fmla="*/ 0 h 1588"/>
              <a:gd name="T2" fmla="*/ 2147483647 w 121"/>
              <a:gd name="T3" fmla="*/ 0 h 1588"/>
              <a:gd name="T4" fmla="*/ 0 w 121"/>
              <a:gd name="T5" fmla="*/ 0 h 1588"/>
              <a:gd name="T6" fmla="*/ 0 60000 65536"/>
              <a:gd name="T7" fmla="*/ 0 60000 65536"/>
              <a:gd name="T8" fmla="*/ 0 60000 65536"/>
              <a:gd name="T9" fmla="*/ 0 w 121"/>
              <a:gd name="T10" fmla="*/ 0 h 1588"/>
              <a:gd name="T11" fmla="*/ 121 w 121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1" h="1588">
                <a:moveTo>
                  <a:pt x="0" y="0"/>
                </a:move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rgbClr val="DA25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7117" name="Freeform 38">
            <a:extLst>
              <a:ext uri="{FF2B5EF4-FFF2-40B4-BE49-F238E27FC236}">
                <a16:creationId xmlns:a16="http://schemas.microsoft.com/office/drawing/2014/main" id="{FA12BD59-F065-0E2E-5157-85FC81FDB7EC}"/>
              </a:ext>
            </a:extLst>
          </p:cNvPr>
          <p:cNvSpPr>
            <a:spLocks/>
          </p:cNvSpPr>
          <p:nvPr/>
        </p:nvSpPr>
        <p:spPr bwMode="auto">
          <a:xfrm>
            <a:off x="7243763" y="5438775"/>
            <a:ext cx="176212" cy="1588"/>
          </a:xfrm>
          <a:custGeom>
            <a:avLst/>
            <a:gdLst>
              <a:gd name="T0" fmla="*/ 0 w 121"/>
              <a:gd name="T1" fmla="*/ 0 h 1588"/>
              <a:gd name="T2" fmla="*/ 2147483647 w 121"/>
              <a:gd name="T3" fmla="*/ 0 h 1588"/>
              <a:gd name="T4" fmla="*/ 0 w 121"/>
              <a:gd name="T5" fmla="*/ 0 h 1588"/>
              <a:gd name="T6" fmla="*/ 0 60000 65536"/>
              <a:gd name="T7" fmla="*/ 0 60000 65536"/>
              <a:gd name="T8" fmla="*/ 0 60000 65536"/>
              <a:gd name="T9" fmla="*/ 0 w 121"/>
              <a:gd name="T10" fmla="*/ 0 h 1588"/>
              <a:gd name="T11" fmla="*/ 121 w 121"/>
              <a:gd name="T12" fmla="*/ 1588 h 1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1" h="1588">
                <a:moveTo>
                  <a:pt x="0" y="0"/>
                </a:move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rgbClr val="DA25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3" name="Group 39">
            <a:extLst>
              <a:ext uri="{FF2B5EF4-FFF2-40B4-BE49-F238E27FC236}">
                <a16:creationId xmlns:a16="http://schemas.microsoft.com/office/drawing/2014/main" id="{7ABA5A58-107A-07C6-E342-C4AC678605AB}"/>
              </a:ext>
            </a:extLst>
          </p:cNvPr>
          <p:cNvGrpSpPr>
            <a:grpSpLocks/>
          </p:cNvGrpSpPr>
          <p:nvPr/>
        </p:nvGrpSpPr>
        <p:grpSpPr bwMode="auto">
          <a:xfrm>
            <a:off x="6708774" y="4002089"/>
            <a:ext cx="1068265" cy="1857375"/>
            <a:chOff x="3538" y="2123"/>
            <a:chExt cx="729" cy="1170"/>
          </a:xfrm>
        </p:grpSpPr>
        <p:sp>
          <p:nvSpPr>
            <p:cNvPr id="47154" name="Rectangle 40">
              <a:extLst>
                <a:ext uri="{FF2B5EF4-FFF2-40B4-BE49-F238E27FC236}">
                  <a16:creationId xmlns:a16="http://schemas.microsoft.com/office/drawing/2014/main" id="{7211091F-D6C9-09E8-500A-17C9543A1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2371"/>
              <a:ext cx="10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C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55" name="Rectangle 41">
              <a:extLst>
                <a:ext uri="{FF2B5EF4-FFF2-40B4-BE49-F238E27FC236}">
                  <a16:creationId xmlns:a16="http://schemas.microsoft.com/office/drawing/2014/main" id="{CDAF6917-D6EA-66C8-E2D8-7450AE429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2618"/>
              <a:ext cx="10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3300"/>
                  </a:solidFill>
                  <a:latin typeface="Comic Sans MS" panose="030F0702030302020204" pitchFamily="66" charset="0"/>
                </a:rPr>
                <a:t>C</a:t>
              </a:r>
              <a:endParaRPr lang="it-IT" altLang="it-IT">
                <a:solidFill>
                  <a:srgbClr val="FF33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56" name="Rectangle 42">
              <a:extLst>
                <a:ext uri="{FF2B5EF4-FFF2-40B4-BE49-F238E27FC236}">
                  <a16:creationId xmlns:a16="http://schemas.microsoft.com/office/drawing/2014/main" id="{B729B2C4-FC87-4BDE-1CF6-A285D5E88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2864"/>
              <a:ext cx="10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C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57" name="Rectangle 43">
              <a:extLst>
                <a:ext uri="{FF2B5EF4-FFF2-40B4-BE49-F238E27FC236}">
                  <a16:creationId xmlns:a16="http://schemas.microsoft.com/office/drawing/2014/main" id="{C7E3E534-239D-1419-D670-12EA1476B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618"/>
              <a:ext cx="13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3300"/>
                  </a:solidFill>
                  <a:latin typeface="Comic Sans MS" panose="030F0702030302020204" pitchFamily="66" charset="0"/>
                </a:rPr>
                <a:t>O</a:t>
              </a:r>
              <a:endParaRPr lang="it-IT" altLang="it-IT">
                <a:solidFill>
                  <a:srgbClr val="FF33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58" name="Rectangle 44">
              <a:extLst>
                <a:ext uri="{FF2B5EF4-FFF2-40B4-BE49-F238E27FC236}">
                  <a16:creationId xmlns:a16="http://schemas.microsoft.com/office/drawing/2014/main" id="{F45DC3BC-EB02-D76D-0B25-F25232F15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371"/>
              <a:ext cx="13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O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59" name="Rectangle 45">
              <a:extLst>
                <a:ext uri="{FF2B5EF4-FFF2-40B4-BE49-F238E27FC236}">
                  <a16:creationId xmlns:a16="http://schemas.microsoft.com/office/drawing/2014/main" id="{F4D8F83B-7112-168C-D1E8-B7D969483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9" y="2371"/>
              <a:ext cx="12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H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60" name="Rectangle 46">
              <a:extLst>
                <a:ext uri="{FF2B5EF4-FFF2-40B4-BE49-F238E27FC236}">
                  <a16:creationId xmlns:a16="http://schemas.microsoft.com/office/drawing/2014/main" id="{3B61D134-78DD-5854-46C1-C95C3E4DA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8" y="2864"/>
              <a:ext cx="13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O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61" name="Rectangle 47">
              <a:extLst>
                <a:ext uri="{FF2B5EF4-FFF2-40B4-BE49-F238E27FC236}">
                  <a16:creationId xmlns:a16="http://schemas.microsoft.com/office/drawing/2014/main" id="{3FE0DBD1-0964-3D63-1689-4E879B585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9" y="2864"/>
              <a:ext cx="12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H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62" name="Rectangle 48">
              <a:extLst>
                <a:ext uri="{FF2B5EF4-FFF2-40B4-BE49-F238E27FC236}">
                  <a16:creationId xmlns:a16="http://schemas.microsoft.com/office/drawing/2014/main" id="{72EA348B-DE52-6046-85CE-33839945A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2123"/>
              <a:ext cx="12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H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63" name="Rectangle 49">
              <a:extLst>
                <a:ext uri="{FF2B5EF4-FFF2-40B4-BE49-F238E27FC236}">
                  <a16:creationId xmlns:a16="http://schemas.microsoft.com/office/drawing/2014/main" id="{CE8F630A-6058-4667-F7C7-60E3C0D97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" y="2371"/>
              <a:ext cx="12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H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64" name="Rectangle 50">
              <a:extLst>
                <a:ext uri="{FF2B5EF4-FFF2-40B4-BE49-F238E27FC236}">
                  <a16:creationId xmlns:a16="http://schemas.microsoft.com/office/drawing/2014/main" id="{5702A609-CD19-AED6-1A15-65254C998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" y="2864"/>
              <a:ext cx="12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H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65" name="Rectangle 51">
              <a:extLst>
                <a:ext uri="{FF2B5EF4-FFF2-40B4-BE49-F238E27FC236}">
                  <a16:creationId xmlns:a16="http://schemas.microsoft.com/office/drawing/2014/main" id="{BB620086-4237-40AE-904E-199C7E292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5" y="3109"/>
              <a:ext cx="12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1900">
                  <a:solidFill>
                    <a:srgbClr val="FF9900"/>
                  </a:solidFill>
                  <a:latin typeface="Comic Sans MS" panose="030F0702030302020204" pitchFamily="66" charset="0"/>
                </a:rPr>
                <a:t>H</a:t>
              </a:r>
              <a:endParaRPr lang="it-IT" altLang="it-IT">
                <a:solidFill>
                  <a:srgbClr val="FF99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7166" name="Rectangle 52">
              <a:extLst>
                <a:ext uri="{FF2B5EF4-FFF2-40B4-BE49-F238E27FC236}">
                  <a16:creationId xmlns:a16="http://schemas.microsoft.com/office/drawing/2014/main" id="{820663E8-93B5-54A0-FF04-FFA70C2CF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1" y="2522"/>
              <a:ext cx="10" cy="107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67" name="Rectangle 53">
              <a:extLst>
                <a:ext uri="{FF2B5EF4-FFF2-40B4-BE49-F238E27FC236}">
                  <a16:creationId xmlns:a16="http://schemas.microsoft.com/office/drawing/2014/main" id="{0616924B-ED93-1A4D-66D8-FFEC3B68B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1" y="2767"/>
              <a:ext cx="10" cy="108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68" name="Rectangle 54">
              <a:extLst>
                <a:ext uri="{FF2B5EF4-FFF2-40B4-BE49-F238E27FC236}">
                  <a16:creationId xmlns:a16="http://schemas.microsoft.com/office/drawing/2014/main" id="{4BA51B4D-9472-C142-F587-EE132DF35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7" y="2712"/>
              <a:ext cx="121" cy="9"/>
            </a:xfrm>
            <a:prstGeom prst="rect">
              <a:avLst/>
            </a:pr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69" name="Rectangle 55">
              <a:extLst>
                <a:ext uri="{FF2B5EF4-FFF2-40B4-BE49-F238E27FC236}">
                  <a16:creationId xmlns:a16="http://schemas.microsoft.com/office/drawing/2014/main" id="{75534180-541E-720C-F238-551A47B9E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7" y="2675"/>
              <a:ext cx="121" cy="10"/>
            </a:xfrm>
            <a:prstGeom prst="rect">
              <a:avLst/>
            </a:pr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70" name="Rectangle 56">
              <a:extLst>
                <a:ext uri="{FF2B5EF4-FFF2-40B4-BE49-F238E27FC236}">
                  <a16:creationId xmlns:a16="http://schemas.microsoft.com/office/drawing/2014/main" id="{5D339A77-F781-DC6B-4B47-977DD763B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7" y="2447"/>
              <a:ext cx="121" cy="9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71" name="Rectangle 57">
              <a:extLst>
                <a:ext uri="{FF2B5EF4-FFF2-40B4-BE49-F238E27FC236}">
                  <a16:creationId xmlns:a16="http://schemas.microsoft.com/office/drawing/2014/main" id="{5EEA3B58-3E03-7CD7-281E-E6EDDEFF4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7" y="2940"/>
              <a:ext cx="121" cy="10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72" name="Rectangle 58">
              <a:extLst>
                <a:ext uri="{FF2B5EF4-FFF2-40B4-BE49-F238E27FC236}">
                  <a16:creationId xmlns:a16="http://schemas.microsoft.com/office/drawing/2014/main" id="{F202C566-2AE6-E830-88BA-6BBF8BA67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1" y="2274"/>
              <a:ext cx="10" cy="108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73" name="Rectangle 59">
              <a:extLst>
                <a:ext uri="{FF2B5EF4-FFF2-40B4-BE49-F238E27FC236}">
                  <a16:creationId xmlns:a16="http://schemas.microsoft.com/office/drawing/2014/main" id="{88C09484-D9B8-D698-2438-8C2A8247F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9" y="2447"/>
              <a:ext cx="117" cy="9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74" name="Rectangle 60">
              <a:extLst>
                <a:ext uri="{FF2B5EF4-FFF2-40B4-BE49-F238E27FC236}">
                  <a16:creationId xmlns:a16="http://schemas.microsoft.com/office/drawing/2014/main" id="{43C5313F-2F1F-216B-A70C-98962FA44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9" y="2940"/>
              <a:ext cx="117" cy="10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  <p:sp>
          <p:nvSpPr>
            <p:cNvPr id="47175" name="Rectangle 61">
              <a:extLst>
                <a:ext uri="{FF2B5EF4-FFF2-40B4-BE49-F238E27FC236}">
                  <a16:creationId xmlns:a16="http://schemas.microsoft.com/office/drawing/2014/main" id="{42508009-FCB7-909A-F8FE-3FCC45F09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1" y="3013"/>
              <a:ext cx="10" cy="109"/>
            </a:xfrm>
            <a:prstGeom prst="rect">
              <a:avLst/>
            </a:prstGeom>
            <a:solidFill>
              <a:srgbClr val="131516"/>
            </a:solidFill>
            <a:ln w="9525">
              <a:solidFill>
                <a:srgbClr val="66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>
                <a:solidFill>
                  <a:srgbClr val="000000"/>
                </a:solidFill>
              </a:endParaRPr>
            </a:p>
          </p:txBody>
        </p:sp>
      </p:grpSp>
      <p:sp>
        <p:nvSpPr>
          <p:cNvPr id="24638" name="Rectangle 62">
            <a:extLst>
              <a:ext uri="{FF2B5EF4-FFF2-40B4-BE49-F238E27FC236}">
                <a16:creationId xmlns:a16="http://schemas.microsoft.com/office/drawing/2014/main" id="{4FAC8DCB-CE81-44B8-7FF5-3C10EA358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3338" y="5932488"/>
            <a:ext cx="1974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000">
                <a:solidFill>
                  <a:srgbClr val="FF9900"/>
                </a:solidFill>
                <a:latin typeface="Comic Sans MS" panose="030F0702030302020204" pitchFamily="66" charset="0"/>
              </a:rPr>
              <a:t>Diidrossiacetone</a:t>
            </a:r>
          </a:p>
        </p:txBody>
      </p:sp>
      <p:grpSp>
        <p:nvGrpSpPr>
          <p:cNvPr id="4" name="Group 63">
            <a:extLst>
              <a:ext uri="{FF2B5EF4-FFF2-40B4-BE49-F238E27FC236}">
                <a16:creationId xmlns:a16="http://schemas.microsoft.com/office/drawing/2014/main" id="{F466A1F8-6783-C369-13E6-8DBECA212B44}"/>
              </a:ext>
            </a:extLst>
          </p:cNvPr>
          <p:cNvGrpSpPr>
            <a:grpSpLocks/>
          </p:cNvGrpSpPr>
          <p:nvPr/>
        </p:nvGrpSpPr>
        <p:grpSpPr bwMode="auto">
          <a:xfrm>
            <a:off x="2524125" y="1590676"/>
            <a:ext cx="1798638" cy="695325"/>
            <a:chOff x="377" y="1002"/>
            <a:chExt cx="1533" cy="438"/>
          </a:xfrm>
        </p:grpSpPr>
        <p:pic>
          <p:nvPicPr>
            <p:cNvPr id="47152" name="Picture 64">
              <a:extLst>
                <a:ext uri="{FF2B5EF4-FFF2-40B4-BE49-F238E27FC236}">
                  <a16:creationId xmlns:a16="http://schemas.microsoft.com/office/drawing/2014/main" id="{19719201-0FF7-714F-4AF6-CC7E60F28A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" y="1002"/>
              <a:ext cx="1533" cy="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53" name="Rectangle 65">
              <a:extLst>
                <a:ext uri="{FF2B5EF4-FFF2-40B4-BE49-F238E27FC236}">
                  <a16:creationId xmlns:a16="http://schemas.microsoft.com/office/drawing/2014/main" id="{5F00BEF0-848B-3689-7B54-9C48B2691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" y="1024"/>
              <a:ext cx="1449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>
                  <a:solidFill>
                    <a:srgbClr val="1F1A17"/>
                  </a:solidFill>
                  <a:latin typeface="Comic Sans MS" panose="030F0702030302020204" pitchFamily="66" charset="0"/>
                </a:rPr>
                <a:t>Monosaccaridi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>
                  <a:solidFill>
                    <a:srgbClr val="1F1A17"/>
                  </a:solidFill>
                  <a:latin typeface="Comic Sans MS" panose="030F0702030302020204" pitchFamily="66" charset="0"/>
                </a:rPr>
                <a:t>Es. glucosio</a:t>
              </a:r>
              <a:endParaRPr lang="it-IT" altLang="it-IT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5" name="Group 66">
            <a:extLst>
              <a:ext uri="{FF2B5EF4-FFF2-40B4-BE49-F238E27FC236}">
                <a16:creationId xmlns:a16="http://schemas.microsoft.com/office/drawing/2014/main" id="{8E9DD00A-3587-B755-E787-8CE26A6E61E6}"/>
              </a:ext>
            </a:extLst>
          </p:cNvPr>
          <p:cNvGrpSpPr>
            <a:grpSpLocks/>
          </p:cNvGrpSpPr>
          <p:nvPr/>
        </p:nvGrpSpPr>
        <p:grpSpPr bwMode="auto">
          <a:xfrm>
            <a:off x="4941888" y="1590676"/>
            <a:ext cx="1651000" cy="695325"/>
            <a:chOff x="2332" y="1002"/>
            <a:chExt cx="1127" cy="438"/>
          </a:xfrm>
        </p:grpSpPr>
        <p:pic>
          <p:nvPicPr>
            <p:cNvPr id="47150" name="Picture 67">
              <a:extLst>
                <a:ext uri="{FF2B5EF4-FFF2-40B4-BE49-F238E27FC236}">
                  <a16:creationId xmlns:a16="http://schemas.microsoft.com/office/drawing/2014/main" id="{F4D3161C-263D-B79C-47A9-29D50FE10D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2" y="1002"/>
              <a:ext cx="1127" cy="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51" name="Rectangle 68">
              <a:extLst>
                <a:ext uri="{FF2B5EF4-FFF2-40B4-BE49-F238E27FC236}">
                  <a16:creationId xmlns:a16="http://schemas.microsoft.com/office/drawing/2014/main" id="{1B28E290-D8B1-D58A-6BA5-3B7F73D4D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5" y="1024"/>
              <a:ext cx="1035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>
                  <a:solidFill>
                    <a:srgbClr val="1F1A17"/>
                  </a:solidFill>
                  <a:latin typeface="Comic Sans MS" panose="030F0702030302020204" pitchFamily="66" charset="0"/>
                </a:rPr>
                <a:t>Oligosaccaridi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b="1">
                  <a:solidFill>
                    <a:srgbClr val="1F1A17"/>
                  </a:solidFill>
                  <a:latin typeface="Comic Sans MS" panose="030F0702030302020204" pitchFamily="66" charset="0"/>
                </a:rPr>
                <a:t>glicosidi</a:t>
              </a:r>
            </a:p>
          </p:txBody>
        </p:sp>
      </p:grpSp>
      <p:grpSp>
        <p:nvGrpSpPr>
          <p:cNvPr id="6" name="Group 69">
            <a:extLst>
              <a:ext uri="{FF2B5EF4-FFF2-40B4-BE49-F238E27FC236}">
                <a16:creationId xmlns:a16="http://schemas.microsoft.com/office/drawing/2014/main" id="{6C9CF1BD-D53A-794B-017E-D239D24D08A2}"/>
              </a:ext>
            </a:extLst>
          </p:cNvPr>
          <p:cNvGrpSpPr>
            <a:grpSpLocks/>
          </p:cNvGrpSpPr>
          <p:nvPr/>
        </p:nvGrpSpPr>
        <p:grpSpPr bwMode="auto">
          <a:xfrm>
            <a:off x="7450138" y="1590676"/>
            <a:ext cx="1504950" cy="766763"/>
            <a:chOff x="4044" y="1002"/>
            <a:chExt cx="1027" cy="483"/>
          </a:xfrm>
        </p:grpSpPr>
        <p:pic>
          <p:nvPicPr>
            <p:cNvPr id="47148" name="Picture 70">
              <a:extLst>
                <a:ext uri="{FF2B5EF4-FFF2-40B4-BE49-F238E27FC236}">
                  <a16:creationId xmlns:a16="http://schemas.microsoft.com/office/drawing/2014/main" id="{96144582-22CC-11A0-77F9-DD79242464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4" y="1002"/>
              <a:ext cx="1027" cy="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49" name="Rectangle 71">
              <a:extLst>
                <a:ext uri="{FF2B5EF4-FFF2-40B4-BE49-F238E27FC236}">
                  <a16:creationId xmlns:a16="http://schemas.microsoft.com/office/drawing/2014/main" id="{CD5AD9CD-CBBC-99C4-4E9F-9394F0387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0" y="1024"/>
              <a:ext cx="91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>
                  <a:solidFill>
                    <a:srgbClr val="1F1A17"/>
                  </a:solidFill>
                  <a:latin typeface="Comic Sans MS" panose="030F0702030302020204" pitchFamily="66" charset="0"/>
                </a:rPr>
                <a:t>Polisaccaridi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b="1">
                  <a:solidFill>
                    <a:srgbClr val="1F1A17"/>
                  </a:solidFill>
                  <a:latin typeface="Comic Sans MS" panose="030F0702030302020204" pitchFamily="66" charset="0"/>
                </a:rPr>
                <a:t>glicani</a:t>
              </a:r>
              <a:endParaRPr lang="it-IT" altLang="it-IT" b="1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7" name="Group 72">
            <a:extLst>
              <a:ext uri="{FF2B5EF4-FFF2-40B4-BE49-F238E27FC236}">
                <a16:creationId xmlns:a16="http://schemas.microsoft.com/office/drawing/2014/main" id="{7BC0AC61-600E-5276-8A59-C07C4BFD3A24}"/>
              </a:ext>
            </a:extLst>
          </p:cNvPr>
          <p:cNvGrpSpPr>
            <a:grpSpLocks/>
          </p:cNvGrpSpPr>
          <p:nvPr/>
        </p:nvGrpSpPr>
        <p:grpSpPr bwMode="auto">
          <a:xfrm>
            <a:off x="3954464" y="2420939"/>
            <a:ext cx="4086225" cy="1349375"/>
            <a:chOff x="2398" y="1493"/>
            <a:chExt cx="1245" cy="284"/>
          </a:xfrm>
        </p:grpSpPr>
        <p:pic>
          <p:nvPicPr>
            <p:cNvPr id="47146" name="Picture 73">
              <a:extLst>
                <a:ext uri="{FF2B5EF4-FFF2-40B4-BE49-F238E27FC236}">
                  <a16:creationId xmlns:a16="http://schemas.microsoft.com/office/drawing/2014/main" id="{44877265-61DF-D1BE-8CEB-DC544A7373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1493"/>
              <a:ext cx="124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47" name="Rectangle 74">
              <a:extLst>
                <a:ext uri="{FF2B5EF4-FFF2-40B4-BE49-F238E27FC236}">
                  <a16:creationId xmlns:a16="http://schemas.microsoft.com/office/drawing/2014/main" id="{C544D12B-DCFC-2027-1F84-64D911A00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5" y="1531"/>
              <a:ext cx="1131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2000">
                  <a:solidFill>
                    <a:srgbClr val="1F1A17"/>
                  </a:solidFill>
                  <a:latin typeface="Comic Sans MS" panose="030F0702030302020204" pitchFamily="66" charset="0"/>
                </a:rPr>
                <a:t>Monosaccaridi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b="1" u="sng">
                  <a:solidFill>
                    <a:srgbClr val="000000"/>
                  </a:solidFill>
                  <a:latin typeface="Comic Sans MS" panose="030F0702030302020204" pitchFamily="66" charset="0"/>
                </a:rPr>
                <a:t>Polialcoli con unn gruppo aldeidico o chetonico</a:t>
              </a:r>
            </a:p>
          </p:txBody>
        </p:sp>
      </p:grpSp>
      <p:sp>
        <p:nvSpPr>
          <p:cNvPr id="47124" name="Freeform 75">
            <a:extLst>
              <a:ext uri="{FF2B5EF4-FFF2-40B4-BE49-F238E27FC236}">
                <a16:creationId xmlns:a16="http://schemas.microsoft.com/office/drawing/2014/main" id="{51A7D7F1-6246-D558-0449-4E1CDF93DD89}"/>
              </a:ext>
            </a:extLst>
          </p:cNvPr>
          <p:cNvSpPr>
            <a:spLocks/>
          </p:cNvSpPr>
          <p:nvPr/>
        </p:nvSpPr>
        <p:spPr bwMode="auto">
          <a:xfrm>
            <a:off x="3425825" y="4252914"/>
            <a:ext cx="1588" cy="211137"/>
          </a:xfrm>
          <a:custGeom>
            <a:avLst/>
            <a:gdLst>
              <a:gd name="T0" fmla="*/ 0 w 1588"/>
              <a:gd name="T1" fmla="*/ 2147483647 h 133"/>
              <a:gd name="T2" fmla="*/ 0 w 1588"/>
              <a:gd name="T3" fmla="*/ 0 h 133"/>
              <a:gd name="T4" fmla="*/ 0 w 1588"/>
              <a:gd name="T5" fmla="*/ 2147483647 h 133"/>
              <a:gd name="T6" fmla="*/ 0 60000 65536"/>
              <a:gd name="T7" fmla="*/ 0 60000 65536"/>
              <a:gd name="T8" fmla="*/ 0 60000 65536"/>
              <a:gd name="T9" fmla="*/ 0 w 1588"/>
              <a:gd name="T10" fmla="*/ 0 h 133"/>
              <a:gd name="T11" fmla="*/ 1588 w 1588"/>
              <a:gd name="T12" fmla="*/ 133 h 1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33">
                <a:moveTo>
                  <a:pt x="0" y="133"/>
                </a:moveTo>
                <a:lnTo>
                  <a:pt x="0" y="0"/>
                </a:lnTo>
                <a:lnTo>
                  <a:pt x="0" y="1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7125" name="Freeform 76">
            <a:extLst>
              <a:ext uri="{FF2B5EF4-FFF2-40B4-BE49-F238E27FC236}">
                <a16:creationId xmlns:a16="http://schemas.microsoft.com/office/drawing/2014/main" id="{421374EC-0963-A294-16E6-EB86B5B93ECE}"/>
              </a:ext>
            </a:extLst>
          </p:cNvPr>
          <p:cNvSpPr>
            <a:spLocks/>
          </p:cNvSpPr>
          <p:nvPr/>
        </p:nvSpPr>
        <p:spPr bwMode="auto">
          <a:xfrm>
            <a:off x="8286750" y="3736975"/>
            <a:ext cx="1588" cy="209550"/>
          </a:xfrm>
          <a:custGeom>
            <a:avLst/>
            <a:gdLst>
              <a:gd name="T0" fmla="*/ 0 w 1588"/>
              <a:gd name="T1" fmla="*/ 2147483647 h 132"/>
              <a:gd name="T2" fmla="*/ 0 w 1588"/>
              <a:gd name="T3" fmla="*/ 0 h 132"/>
              <a:gd name="T4" fmla="*/ 0 w 1588"/>
              <a:gd name="T5" fmla="*/ 2147483647 h 132"/>
              <a:gd name="T6" fmla="*/ 0 60000 65536"/>
              <a:gd name="T7" fmla="*/ 0 60000 65536"/>
              <a:gd name="T8" fmla="*/ 0 60000 65536"/>
              <a:gd name="T9" fmla="*/ 0 w 1588"/>
              <a:gd name="T10" fmla="*/ 0 h 132"/>
              <a:gd name="T11" fmla="*/ 1588 w 1588"/>
              <a:gd name="T12" fmla="*/ 132 h 1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88" h="132">
                <a:moveTo>
                  <a:pt x="0" y="132"/>
                </a:moveTo>
                <a:lnTo>
                  <a:pt x="0" y="0"/>
                </a:lnTo>
                <a:lnTo>
                  <a:pt x="0" y="1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7126" name="Freeform 77">
            <a:extLst>
              <a:ext uri="{FF2B5EF4-FFF2-40B4-BE49-F238E27FC236}">
                <a16:creationId xmlns:a16="http://schemas.microsoft.com/office/drawing/2014/main" id="{66953050-135E-34CB-7F2C-893635A9D717}"/>
              </a:ext>
            </a:extLst>
          </p:cNvPr>
          <p:cNvSpPr>
            <a:spLocks/>
          </p:cNvSpPr>
          <p:nvPr/>
        </p:nvSpPr>
        <p:spPr bwMode="auto">
          <a:xfrm>
            <a:off x="3422650" y="3698875"/>
            <a:ext cx="4864100" cy="38100"/>
          </a:xfrm>
          <a:custGeom>
            <a:avLst/>
            <a:gdLst>
              <a:gd name="T0" fmla="*/ 0 w 3319"/>
              <a:gd name="T1" fmla="*/ 0 h 24"/>
              <a:gd name="T2" fmla="*/ 2147483647 w 3319"/>
              <a:gd name="T3" fmla="*/ 2147483647 h 24"/>
              <a:gd name="T4" fmla="*/ 0 w 3319"/>
              <a:gd name="T5" fmla="*/ 0 h 24"/>
              <a:gd name="T6" fmla="*/ 0 60000 65536"/>
              <a:gd name="T7" fmla="*/ 0 60000 65536"/>
              <a:gd name="T8" fmla="*/ 0 60000 65536"/>
              <a:gd name="T9" fmla="*/ 0 w 3319"/>
              <a:gd name="T10" fmla="*/ 0 h 24"/>
              <a:gd name="T11" fmla="*/ 3319 w 3319"/>
              <a:gd name="T12" fmla="*/ 24 h 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19" h="24">
                <a:moveTo>
                  <a:pt x="0" y="0"/>
                </a:moveTo>
                <a:lnTo>
                  <a:pt x="3319" y="2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8" name="Group 78">
            <a:extLst>
              <a:ext uri="{FF2B5EF4-FFF2-40B4-BE49-F238E27FC236}">
                <a16:creationId xmlns:a16="http://schemas.microsoft.com/office/drawing/2014/main" id="{316A15F0-8EF5-F313-16F5-9040AE8CC02B}"/>
              </a:ext>
            </a:extLst>
          </p:cNvPr>
          <p:cNvGrpSpPr>
            <a:grpSpLocks/>
          </p:cNvGrpSpPr>
          <p:nvPr/>
        </p:nvGrpSpPr>
        <p:grpSpPr bwMode="auto">
          <a:xfrm>
            <a:off x="3359150" y="3484563"/>
            <a:ext cx="4929188" cy="461962"/>
            <a:chOff x="1292" y="1760"/>
            <a:chExt cx="3324" cy="328"/>
          </a:xfrm>
        </p:grpSpPr>
        <p:sp>
          <p:nvSpPr>
            <p:cNvPr id="47142" name="Line 79">
              <a:extLst>
                <a:ext uri="{FF2B5EF4-FFF2-40B4-BE49-F238E27FC236}">
                  <a16:creationId xmlns:a16="http://schemas.microsoft.com/office/drawing/2014/main" id="{15D60C2C-5DF6-87ED-6BB3-1CCF138A80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7" y="1760"/>
              <a:ext cx="1" cy="169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143" name="Line 80">
              <a:extLst>
                <a:ext uri="{FF2B5EF4-FFF2-40B4-BE49-F238E27FC236}">
                  <a16:creationId xmlns:a16="http://schemas.microsoft.com/office/drawing/2014/main" id="{6AD83484-12DB-E055-4C20-22259C6DD2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2" y="1932"/>
              <a:ext cx="1" cy="133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144" name="Line 81">
              <a:extLst>
                <a:ext uri="{FF2B5EF4-FFF2-40B4-BE49-F238E27FC236}">
                  <a16:creationId xmlns:a16="http://schemas.microsoft.com/office/drawing/2014/main" id="{7EE38300-BBC1-4329-124B-04ECF8689B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15" y="1956"/>
              <a:ext cx="1" cy="13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145" name="Line 82">
              <a:extLst>
                <a:ext uri="{FF2B5EF4-FFF2-40B4-BE49-F238E27FC236}">
                  <a16:creationId xmlns:a16="http://schemas.microsoft.com/office/drawing/2014/main" id="{CC67CA01-D98F-7CAB-241D-329072477C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932"/>
              <a:ext cx="3319" cy="2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9" name="Group 83">
            <a:extLst>
              <a:ext uri="{FF2B5EF4-FFF2-40B4-BE49-F238E27FC236}">
                <a16:creationId xmlns:a16="http://schemas.microsoft.com/office/drawing/2014/main" id="{5EE44EEE-CA09-4DC9-9E7B-EBEB6F771DFE}"/>
              </a:ext>
            </a:extLst>
          </p:cNvPr>
          <p:cNvGrpSpPr>
            <a:grpSpLocks/>
          </p:cNvGrpSpPr>
          <p:nvPr/>
        </p:nvGrpSpPr>
        <p:grpSpPr bwMode="auto">
          <a:xfrm>
            <a:off x="4224339" y="260350"/>
            <a:ext cx="3436937" cy="698500"/>
            <a:chOff x="1856" y="316"/>
            <a:chExt cx="1922" cy="440"/>
          </a:xfrm>
        </p:grpSpPr>
        <p:pic>
          <p:nvPicPr>
            <p:cNvPr id="47140" name="Picture 84">
              <a:extLst>
                <a:ext uri="{FF2B5EF4-FFF2-40B4-BE49-F238E27FC236}">
                  <a16:creationId xmlns:a16="http://schemas.microsoft.com/office/drawing/2014/main" id="{FA0E4389-3EA3-E57C-3E4A-CAF6B6379E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6" y="316"/>
              <a:ext cx="1922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41" name="Rectangle 85">
              <a:extLst>
                <a:ext uri="{FF2B5EF4-FFF2-40B4-BE49-F238E27FC236}">
                  <a16:creationId xmlns:a16="http://schemas.microsoft.com/office/drawing/2014/main" id="{4771689C-0450-7AD1-A7C2-931B1DF23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7" y="349"/>
              <a:ext cx="1503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 sz="4000">
                  <a:solidFill>
                    <a:srgbClr val="DA251D"/>
                  </a:solidFill>
                  <a:latin typeface="Comic Sans MS" panose="030F0702030302020204" pitchFamily="66" charset="0"/>
                </a:rPr>
                <a:t>carboidrati</a:t>
              </a:r>
              <a:endParaRPr lang="it-IT" altLang="it-IT" sz="4000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0" name="Group 89">
            <a:extLst>
              <a:ext uri="{FF2B5EF4-FFF2-40B4-BE49-F238E27FC236}">
                <a16:creationId xmlns:a16="http://schemas.microsoft.com/office/drawing/2014/main" id="{2F3D383C-7281-A709-B252-C4AB89CB86AC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3910014"/>
            <a:ext cx="990600" cy="407987"/>
            <a:chOff x="983" y="2065"/>
            <a:chExt cx="676" cy="257"/>
          </a:xfrm>
        </p:grpSpPr>
        <p:sp>
          <p:nvSpPr>
            <p:cNvPr id="47138" name="Freeform 90">
              <a:extLst>
                <a:ext uri="{FF2B5EF4-FFF2-40B4-BE49-F238E27FC236}">
                  <a16:creationId xmlns:a16="http://schemas.microsoft.com/office/drawing/2014/main" id="{47E96725-3538-0301-D9BE-FEF340D9F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2065"/>
              <a:ext cx="676" cy="257"/>
            </a:xfrm>
            <a:custGeom>
              <a:avLst/>
              <a:gdLst>
                <a:gd name="T0" fmla="*/ 31 w 676"/>
                <a:gd name="T1" fmla="*/ 0 h 257"/>
                <a:gd name="T2" fmla="*/ 643 w 676"/>
                <a:gd name="T3" fmla="*/ 0 h 257"/>
                <a:gd name="T4" fmla="*/ 651 w 676"/>
                <a:gd name="T5" fmla="*/ 2 h 257"/>
                <a:gd name="T6" fmla="*/ 657 w 676"/>
                <a:gd name="T7" fmla="*/ 4 h 257"/>
                <a:gd name="T8" fmla="*/ 662 w 676"/>
                <a:gd name="T9" fmla="*/ 10 h 257"/>
                <a:gd name="T10" fmla="*/ 666 w 676"/>
                <a:gd name="T11" fmla="*/ 15 h 257"/>
                <a:gd name="T12" fmla="*/ 670 w 676"/>
                <a:gd name="T13" fmla="*/ 23 h 257"/>
                <a:gd name="T14" fmla="*/ 674 w 676"/>
                <a:gd name="T15" fmla="*/ 33 h 257"/>
                <a:gd name="T16" fmla="*/ 676 w 676"/>
                <a:gd name="T17" fmla="*/ 42 h 257"/>
                <a:gd name="T18" fmla="*/ 676 w 676"/>
                <a:gd name="T19" fmla="*/ 54 h 257"/>
                <a:gd name="T20" fmla="*/ 676 w 676"/>
                <a:gd name="T21" fmla="*/ 205 h 257"/>
                <a:gd name="T22" fmla="*/ 676 w 676"/>
                <a:gd name="T23" fmla="*/ 215 h 257"/>
                <a:gd name="T24" fmla="*/ 674 w 676"/>
                <a:gd name="T25" fmla="*/ 226 h 257"/>
                <a:gd name="T26" fmla="*/ 670 w 676"/>
                <a:gd name="T27" fmla="*/ 234 h 257"/>
                <a:gd name="T28" fmla="*/ 666 w 676"/>
                <a:gd name="T29" fmla="*/ 242 h 257"/>
                <a:gd name="T30" fmla="*/ 662 w 676"/>
                <a:gd name="T31" fmla="*/ 249 h 257"/>
                <a:gd name="T32" fmla="*/ 657 w 676"/>
                <a:gd name="T33" fmla="*/ 253 h 257"/>
                <a:gd name="T34" fmla="*/ 651 w 676"/>
                <a:gd name="T35" fmla="*/ 257 h 257"/>
                <a:gd name="T36" fmla="*/ 643 w 676"/>
                <a:gd name="T37" fmla="*/ 257 h 257"/>
                <a:gd name="T38" fmla="*/ 31 w 676"/>
                <a:gd name="T39" fmla="*/ 257 h 257"/>
                <a:gd name="T40" fmla="*/ 25 w 676"/>
                <a:gd name="T41" fmla="*/ 257 h 257"/>
                <a:gd name="T42" fmla="*/ 19 w 676"/>
                <a:gd name="T43" fmla="*/ 253 h 257"/>
                <a:gd name="T44" fmla="*/ 14 w 676"/>
                <a:gd name="T45" fmla="*/ 249 h 257"/>
                <a:gd name="T46" fmla="*/ 8 w 676"/>
                <a:gd name="T47" fmla="*/ 242 h 257"/>
                <a:gd name="T48" fmla="*/ 4 w 676"/>
                <a:gd name="T49" fmla="*/ 234 h 257"/>
                <a:gd name="T50" fmla="*/ 2 w 676"/>
                <a:gd name="T51" fmla="*/ 226 h 257"/>
                <a:gd name="T52" fmla="*/ 0 w 676"/>
                <a:gd name="T53" fmla="*/ 215 h 257"/>
                <a:gd name="T54" fmla="*/ 0 w 676"/>
                <a:gd name="T55" fmla="*/ 205 h 257"/>
                <a:gd name="T56" fmla="*/ 0 w 676"/>
                <a:gd name="T57" fmla="*/ 54 h 257"/>
                <a:gd name="T58" fmla="*/ 0 w 676"/>
                <a:gd name="T59" fmla="*/ 42 h 257"/>
                <a:gd name="T60" fmla="*/ 2 w 676"/>
                <a:gd name="T61" fmla="*/ 33 h 257"/>
                <a:gd name="T62" fmla="*/ 4 w 676"/>
                <a:gd name="T63" fmla="*/ 23 h 257"/>
                <a:gd name="T64" fmla="*/ 8 w 676"/>
                <a:gd name="T65" fmla="*/ 15 h 257"/>
                <a:gd name="T66" fmla="*/ 14 w 676"/>
                <a:gd name="T67" fmla="*/ 10 h 257"/>
                <a:gd name="T68" fmla="*/ 19 w 676"/>
                <a:gd name="T69" fmla="*/ 4 h 257"/>
                <a:gd name="T70" fmla="*/ 25 w 676"/>
                <a:gd name="T71" fmla="*/ 2 h 257"/>
                <a:gd name="T72" fmla="*/ 31 w 676"/>
                <a:gd name="T73" fmla="*/ 0 h 2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6"/>
                <a:gd name="T112" fmla="*/ 0 h 257"/>
                <a:gd name="T113" fmla="*/ 676 w 676"/>
                <a:gd name="T114" fmla="*/ 257 h 2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6" h="257">
                  <a:moveTo>
                    <a:pt x="31" y="0"/>
                  </a:moveTo>
                  <a:lnTo>
                    <a:pt x="643" y="0"/>
                  </a:lnTo>
                  <a:lnTo>
                    <a:pt x="651" y="2"/>
                  </a:lnTo>
                  <a:lnTo>
                    <a:pt x="657" y="4"/>
                  </a:lnTo>
                  <a:lnTo>
                    <a:pt x="662" y="10"/>
                  </a:lnTo>
                  <a:lnTo>
                    <a:pt x="666" y="15"/>
                  </a:lnTo>
                  <a:lnTo>
                    <a:pt x="670" y="23"/>
                  </a:lnTo>
                  <a:lnTo>
                    <a:pt x="674" y="33"/>
                  </a:lnTo>
                  <a:lnTo>
                    <a:pt x="676" y="42"/>
                  </a:lnTo>
                  <a:lnTo>
                    <a:pt x="676" y="54"/>
                  </a:lnTo>
                  <a:lnTo>
                    <a:pt x="676" y="205"/>
                  </a:lnTo>
                  <a:lnTo>
                    <a:pt x="676" y="215"/>
                  </a:lnTo>
                  <a:lnTo>
                    <a:pt x="674" y="226"/>
                  </a:lnTo>
                  <a:lnTo>
                    <a:pt x="670" y="234"/>
                  </a:lnTo>
                  <a:lnTo>
                    <a:pt x="666" y="242"/>
                  </a:lnTo>
                  <a:lnTo>
                    <a:pt x="662" y="249"/>
                  </a:lnTo>
                  <a:lnTo>
                    <a:pt x="657" y="253"/>
                  </a:lnTo>
                  <a:lnTo>
                    <a:pt x="651" y="257"/>
                  </a:lnTo>
                  <a:lnTo>
                    <a:pt x="643" y="257"/>
                  </a:lnTo>
                  <a:lnTo>
                    <a:pt x="31" y="257"/>
                  </a:lnTo>
                  <a:lnTo>
                    <a:pt x="25" y="257"/>
                  </a:lnTo>
                  <a:lnTo>
                    <a:pt x="19" y="253"/>
                  </a:lnTo>
                  <a:lnTo>
                    <a:pt x="14" y="249"/>
                  </a:lnTo>
                  <a:lnTo>
                    <a:pt x="8" y="242"/>
                  </a:lnTo>
                  <a:lnTo>
                    <a:pt x="4" y="234"/>
                  </a:lnTo>
                  <a:lnTo>
                    <a:pt x="2" y="226"/>
                  </a:lnTo>
                  <a:lnTo>
                    <a:pt x="0" y="215"/>
                  </a:lnTo>
                  <a:lnTo>
                    <a:pt x="0" y="205"/>
                  </a:lnTo>
                  <a:lnTo>
                    <a:pt x="0" y="54"/>
                  </a:lnTo>
                  <a:lnTo>
                    <a:pt x="0" y="42"/>
                  </a:lnTo>
                  <a:lnTo>
                    <a:pt x="2" y="33"/>
                  </a:lnTo>
                  <a:lnTo>
                    <a:pt x="4" y="23"/>
                  </a:lnTo>
                  <a:lnTo>
                    <a:pt x="8" y="15"/>
                  </a:lnTo>
                  <a:lnTo>
                    <a:pt x="14" y="10"/>
                  </a:lnTo>
                  <a:lnTo>
                    <a:pt x="19" y="4"/>
                  </a:lnTo>
                  <a:lnTo>
                    <a:pt x="25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EE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139" name="Rectangle 91">
              <a:extLst>
                <a:ext uri="{FF2B5EF4-FFF2-40B4-BE49-F238E27FC236}">
                  <a16:creationId xmlns:a16="http://schemas.microsoft.com/office/drawing/2014/main" id="{B8B33A05-7BDE-F613-C22D-6A884CAEC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" y="2103"/>
              <a:ext cx="41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>
                  <a:solidFill>
                    <a:srgbClr val="1F1A17"/>
                  </a:solidFill>
                  <a:latin typeface="Comic Sans MS" panose="030F0702030302020204" pitchFamily="66" charset="0"/>
                </a:rPr>
                <a:t>aldosi</a:t>
              </a:r>
              <a:endParaRPr lang="it-IT" altLang="it-IT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1" name="Group 92">
            <a:extLst>
              <a:ext uri="{FF2B5EF4-FFF2-40B4-BE49-F238E27FC236}">
                <a16:creationId xmlns:a16="http://schemas.microsoft.com/office/drawing/2014/main" id="{1EDF4701-0323-8E30-558C-D82A9CEB5307}"/>
              </a:ext>
            </a:extLst>
          </p:cNvPr>
          <p:cNvGrpSpPr>
            <a:grpSpLocks/>
          </p:cNvGrpSpPr>
          <p:nvPr/>
        </p:nvGrpSpPr>
        <p:grpSpPr bwMode="auto">
          <a:xfrm>
            <a:off x="7813676" y="3949700"/>
            <a:ext cx="957263" cy="407988"/>
            <a:chOff x="4292" y="2090"/>
            <a:chExt cx="653" cy="257"/>
          </a:xfrm>
        </p:grpSpPr>
        <p:sp>
          <p:nvSpPr>
            <p:cNvPr id="47136" name="Freeform 93">
              <a:extLst>
                <a:ext uri="{FF2B5EF4-FFF2-40B4-BE49-F238E27FC236}">
                  <a16:creationId xmlns:a16="http://schemas.microsoft.com/office/drawing/2014/main" id="{A624A7A7-E1F7-571A-00CA-906F5B5B8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" y="2090"/>
              <a:ext cx="653" cy="257"/>
            </a:xfrm>
            <a:custGeom>
              <a:avLst/>
              <a:gdLst>
                <a:gd name="T0" fmla="*/ 33 w 653"/>
                <a:gd name="T1" fmla="*/ 0 h 257"/>
                <a:gd name="T2" fmla="*/ 622 w 653"/>
                <a:gd name="T3" fmla="*/ 0 h 257"/>
                <a:gd name="T4" fmla="*/ 628 w 653"/>
                <a:gd name="T5" fmla="*/ 0 h 257"/>
                <a:gd name="T6" fmla="*/ 633 w 653"/>
                <a:gd name="T7" fmla="*/ 4 h 257"/>
                <a:gd name="T8" fmla="*/ 639 w 653"/>
                <a:gd name="T9" fmla="*/ 8 h 257"/>
                <a:gd name="T10" fmla="*/ 645 w 653"/>
                <a:gd name="T11" fmla="*/ 15 h 257"/>
                <a:gd name="T12" fmla="*/ 649 w 653"/>
                <a:gd name="T13" fmla="*/ 23 h 257"/>
                <a:gd name="T14" fmla="*/ 651 w 653"/>
                <a:gd name="T15" fmla="*/ 31 h 257"/>
                <a:gd name="T16" fmla="*/ 653 w 653"/>
                <a:gd name="T17" fmla="*/ 42 h 257"/>
                <a:gd name="T18" fmla="*/ 653 w 653"/>
                <a:gd name="T19" fmla="*/ 52 h 257"/>
                <a:gd name="T20" fmla="*/ 653 w 653"/>
                <a:gd name="T21" fmla="*/ 203 h 257"/>
                <a:gd name="T22" fmla="*/ 653 w 653"/>
                <a:gd name="T23" fmla="*/ 215 h 257"/>
                <a:gd name="T24" fmla="*/ 651 w 653"/>
                <a:gd name="T25" fmla="*/ 224 h 257"/>
                <a:gd name="T26" fmla="*/ 649 w 653"/>
                <a:gd name="T27" fmla="*/ 234 h 257"/>
                <a:gd name="T28" fmla="*/ 645 w 653"/>
                <a:gd name="T29" fmla="*/ 242 h 257"/>
                <a:gd name="T30" fmla="*/ 639 w 653"/>
                <a:gd name="T31" fmla="*/ 247 h 257"/>
                <a:gd name="T32" fmla="*/ 633 w 653"/>
                <a:gd name="T33" fmla="*/ 253 h 257"/>
                <a:gd name="T34" fmla="*/ 628 w 653"/>
                <a:gd name="T35" fmla="*/ 255 h 257"/>
                <a:gd name="T36" fmla="*/ 622 w 653"/>
                <a:gd name="T37" fmla="*/ 257 h 257"/>
                <a:gd name="T38" fmla="*/ 33 w 653"/>
                <a:gd name="T39" fmla="*/ 257 h 257"/>
                <a:gd name="T40" fmla="*/ 25 w 653"/>
                <a:gd name="T41" fmla="*/ 255 h 257"/>
                <a:gd name="T42" fmla="*/ 19 w 653"/>
                <a:gd name="T43" fmla="*/ 253 h 257"/>
                <a:gd name="T44" fmla="*/ 15 w 653"/>
                <a:gd name="T45" fmla="*/ 247 h 257"/>
                <a:gd name="T46" fmla="*/ 10 w 653"/>
                <a:gd name="T47" fmla="*/ 242 h 257"/>
                <a:gd name="T48" fmla="*/ 6 w 653"/>
                <a:gd name="T49" fmla="*/ 234 h 257"/>
                <a:gd name="T50" fmla="*/ 4 w 653"/>
                <a:gd name="T51" fmla="*/ 224 h 257"/>
                <a:gd name="T52" fmla="*/ 2 w 653"/>
                <a:gd name="T53" fmla="*/ 215 h 257"/>
                <a:gd name="T54" fmla="*/ 0 w 653"/>
                <a:gd name="T55" fmla="*/ 203 h 257"/>
                <a:gd name="T56" fmla="*/ 0 w 653"/>
                <a:gd name="T57" fmla="*/ 52 h 257"/>
                <a:gd name="T58" fmla="*/ 2 w 653"/>
                <a:gd name="T59" fmla="*/ 42 h 257"/>
                <a:gd name="T60" fmla="*/ 4 w 653"/>
                <a:gd name="T61" fmla="*/ 31 h 257"/>
                <a:gd name="T62" fmla="*/ 6 w 653"/>
                <a:gd name="T63" fmla="*/ 23 h 257"/>
                <a:gd name="T64" fmla="*/ 10 w 653"/>
                <a:gd name="T65" fmla="*/ 15 h 257"/>
                <a:gd name="T66" fmla="*/ 15 w 653"/>
                <a:gd name="T67" fmla="*/ 8 h 257"/>
                <a:gd name="T68" fmla="*/ 19 w 653"/>
                <a:gd name="T69" fmla="*/ 4 h 257"/>
                <a:gd name="T70" fmla="*/ 25 w 653"/>
                <a:gd name="T71" fmla="*/ 0 h 257"/>
                <a:gd name="T72" fmla="*/ 33 w 653"/>
                <a:gd name="T73" fmla="*/ 0 h 2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53"/>
                <a:gd name="T112" fmla="*/ 0 h 257"/>
                <a:gd name="T113" fmla="*/ 653 w 653"/>
                <a:gd name="T114" fmla="*/ 257 h 2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53" h="257">
                  <a:moveTo>
                    <a:pt x="33" y="0"/>
                  </a:moveTo>
                  <a:lnTo>
                    <a:pt x="622" y="0"/>
                  </a:lnTo>
                  <a:lnTo>
                    <a:pt x="628" y="0"/>
                  </a:lnTo>
                  <a:lnTo>
                    <a:pt x="633" y="4"/>
                  </a:lnTo>
                  <a:lnTo>
                    <a:pt x="639" y="8"/>
                  </a:lnTo>
                  <a:lnTo>
                    <a:pt x="645" y="15"/>
                  </a:lnTo>
                  <a:lnTo>
                    <a:pt x="649" y="23"/>
                  </a:lnTo>
                  <a:lnTo>
                    <a:pt x="651" y="31"/>
                  </a:lnTo>
                  <a:lnTo>
                    <a:pt x="653" y="42"/>
                  </a:lnTo>
                  <a:lnTo>
                    <a:pt x="653" y="52"/>
                  </a:lnTo>
                  <a:lnTo>
                    <a:pt x="653" y="203"/>
                  </a:lnTo>
                  <a:lnTo>
                    <a:pt x="653" y="215"/>
                  </a:lnTo>
                  <a:lnTo>
                    <a:pt x="651" y="224"/>
                  </a:lnTo>
                  <a:lnTo>
                    <a:pt x="649" y="234"/>
                  </a:lnTo>
                  <a:lnTo>
                    <a:pt x="645" y="242"/>
                  </a:lnTo>
                  <a:lnTo>
                    <a:pt x="639" y="247"/>
                  </a:lnTo>
                  <a:lnTo>
                    <a:pt x="633" y="253"/>
                  </a:lnTo>
                  <a:lnTo>
                    <a:pt x="628" y="255"/>
                  </a:lnTo>
                  <a:lnTo>
                    <a:pt x="622" y="257"/>
                  </a:lnTo>
                  <a:lnTo>
                    <a:pt x="33" y="257"/>
                  </a:lnTo>
                  <a:lnTo>
                    <a:pt x="25" y="255"/>
                  </a:lnTo>
                  <a:lnTo>
                    <a:pt x="19" y="253"/>
                  </a:lnTo>
                  <a:lnTo>
                    <a:pt x="15" y="247"/>
                  </a:lnTo>
                  <a:lnTo>
                    <a:pt x="10" y="242"/>
                  </a:lnTo>
                  <a:lnTo>
                    <a:pt x="6" y="234"/>
                  </a:lnTo>
                  <a:lnTo>
                    <a:pt x="4" y="224"/>
                  </a:lnTo>
                  <a:lnTo>
                    <a:pt x="2" y="215"/>
                  </a:lnTo>
                  <a:lnTo>
                    <a:pt x="0" y="203"/>
                  </a:lnTo>
                  <a:lnTo>
                    <a:pt x="0" y="52"/>
                  </a:lnTo>
                  <a:lnTo>
                    <a:pt x="2" y="42"/>
                  </a:lnTo>
                  <a:lnTo>
                    <a:pt x="4" y="31"/>
                  </a:lnTo>
                  <a:lnTo>
                    <a:pt x="6" y="23"/>
                  </a:lnTo>
                  <a:lnTo>
                    <a:pt x="10" y="15"/>
                  </a:lnTo>
                  <a:lnTo>
                    <a:pt x="15" y="8"/>
                  </a:lnTo>
                  <a:lnTo>
                    <a:pt x="19" y="4"/>
                  </a:lnTo>
                  <a:lnTo>
                    <a:pt x="25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E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137" name="Rectangle 94">
              <a:extLst>
                <a:ext uri="{FF2B5EF4-FFF2-40B4-BE49-F238E27FC236}">
                  <a16:creationId xmlns:a16="http://schemas.microsoft.com/office/drawing/2014/main" id="{BEBEE2C1-BC6A-11B1-50D7-E978B351B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9" y="2135"/>
              <a:ext cx="53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altLang="it-IT">
                  <a:solidFill>
                    <a:srgbClr val="1F1A17"/>
                  </a:solidFill>
                  <a:latin typeface="Comic Sans MS" panose="030F0702030302020204" pitchFamily="66" charset="0"/>
                </a:rPr>
                <a:t>chetosi</a:t>
              </a:r>
              <a:endParaRPr lang="it-IT" altLang="it-IT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96" name="Ovale 95">
            <a:extLst>
              <a:ext uri="{FF2B5EF4-FFF2-40B4-BE49-F238E27FC236}">
                <a16:creationId xmlns:a16="http://schemas.microsoft.com/office/drawing/2014/main" id="{C46203F6-13EA-BBA1-8D07-F579A6975540}"/>
              </a:ext>
            </a:extLst>
          </p:cNvPr>
          <p:cNvSpPr/>
          <p:nvPr/>
        </p:nvSpPr>
        <p:spPr>
          <a:xfrm>
            <a:off x="4024313" y="3917950"/>
            <a:ext cx="1071562" cy="642938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 altLang="it-IT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7" name="Ovale 96">
            <a:extLst>
              <a:ext uri="{FF2B5EF4-FFF2-40B4-BE49-F238E27FC236}">
                <a16:creationId xmlns:a16="http://schemas.microsoft.com/office/drawing/2014/main" id="{1F60805E-EA02-04D0-3B08-45430CA6FFE3}"/>
              </a:ext>
            </a:extLst>
          </p:cNvPr>
          <p:cNvSpPr/>
          <p:nvPr/>
        </p:nvSpPr>
        <p:spPr>
          <a:xfrm>
            <a:off x="3881438" y="4989514"/>
            <a:ext cx="1428750" cy="71437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 altLang="it-IT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8" name="Ovale 97">
            <a:extLst>
              <a:ext uri="{FF2B5EF4-FFF2-40B4-BE49-F238E27FC236}">
                <a16:creationId xmlns:a16="http://schemas.microsoft.com/office/drawing/2014/main" id="{E5E88AE3-CEF6-23D0-3B47-48D56ECB1365}"/>
              </a:ext>
            </a:extLst>
          </p:cNvPr>
          <p:cNvSpPr/>
          <p:nvPr/>
        </p:nvSpPr>
        <p:spPr>
          <a:xfrm>
            <a:off x="4738688" y="4551364"/>
            <a:ext cx="500062" cy="509587"/>
          </a:xfrm>
          <a:prstGeom prst="ellipse">
            <a:avLst/>
          </a:prstGeom>
          <a:noFill/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 altLang="it-IT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99" name="Ovale 98">
            <a:extLst>
              <a:ext uri="{FF2B5EF4-FFF2-40B4-BE49-F238E27FC236}">
                <a16:creationId xmlns:a16="http://schemas.microsoft.com/office/drawing/2014/main" id="{501345F6-EC6B-D4BA-826A-1C27A8C54111}"/>
              </a:ext>
            </a:extLst>
          </p:cNvPr>
          <p:cNvSpPr/>
          <p:nvPr/>
        </p:nvSpPr>
        <p:spPr>
          <a:xfrm>
            <a:off x="3933826" y="4632326"/>
            <a:ext cx="428625" cy="428625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 altLang="it-IT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8E32360-A0AD-A28F-924A-3ECEEDD55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3701" y="4691063"/>
            <a:ext cx="18637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FFFFFF"/>
                </a:solidFill>
              </a:rPr>
              <a:t>Carbonio chirale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FFFFFF"/>
                </a:solidFill>
              </a:rPr>
              <a:t>= asimmetrico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500"/>
                                        <p:tgtEl>
                                          <p:spTgt spid="24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24612" grpId="0"/>
      <p:bldP spid="24638" grpId="0"/>
      <p:bldP spid="96" grpId="0" animBg="1"/>
      <p:bldP spid="97" grpId="0" animBg="1"/>
      <p:bldP spid="98" grpId="0" animBg="1"/>
      <p:bldP spid="99" grpId="0" animBg="1"/>
      <p:bldP spid="1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B708B183-F6AE-3247-3A92-841FA9424999}"/>
              </a:ext>
            </a:extLst>
          </p:cNvPr>
          <p:cNvSpPr txBox="1"/>
          <p:nvPr/>
        </p:nvSpPr>
        <p:spPr>
          <a:xfrm>
            <a:off x="3887788" y="779464"/>
            <a:ext cx="1939955" cy="8925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3200" b="1" dirty="0">
                <a:solidFill>
                  <a:srgbClr val="FF0000"/>
                </a:solidFill>
              </a:rPr>
              <a:t>Cellulosa: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107523" name="CasellaDiTesto 1">
            <a:extLst>
              <a:ext uri="{FF2B5EF4-FFF2-40B4-BE49-F238E27FC236}">
                <a16:creationId xmlns:a16="http://schemas.microsoft.com/office/drawing/2014/main" id="{A30C6482-3D55-5C98-DE19-8DCC4C706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8814" y="5946775"/>
            <a:ext cx="377825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it-IT" altLang="it-IT" sz="1800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</a:p>
        </p:txBody>
      </p:sp>
      <p:sp>
        <p:nvSpPr>
          <p:cNvPr id="107524" name="Rettangolo 1">
            <a:extLst>
              <a:ext uri="{FF2B5EF4-FFF2-40B4-BE49-F238E27FC236}">
                <a16:creationId xmlns:a16="http://schemas.microsoft.com/office/drawing/2014/main" id="{B41A7CD4-355D-2D32-DB5C-6492DA811A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34938"/>
            <a:ext cx="75961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it-IT" altLang="it-IT" dirty="0">
                <a:solidFill>
                  <a:srgbClr val="FF0000"/>
                </a:solidFill>
                <a:latin typeface="Arial" panose="020B0604020202020204" pitchFamily="34" charset="0"/>
              </a:rPr>
              <a:t>OMOPOLISACCARIDE </a:t>
            </a:r>
            <a:r>
              <a:rPr lang="it-IT" altLang="it-IT" sz="1100" dirty="0">
                <a:solidFill>
                  <a:srgbClr val="FF0000"/>
                </a:solidFill>
                <a:latin typeface="Arial" panose="020B0604020202020204" pitchFamily="34" charset="0"/>
              </a:rPr>
              <a:t>: FUNZIONE STRUTTURALE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D9F49EA1-0E9F-0678-AC6C-DEDF44393941}"/>
              </a:ext>
            </a:extLst>
          </p:cNvPr>
          <p:cNvSpPr/>
          <p:nvPr/>
        </p:nvSpPr>
        <p:spPr>
          <a:xfrm>
            <a:off x="1774826" y="2501900"/>
            <a:ext cx="5184775" cy="2031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Molecola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lineare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Non è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ramificata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10,000 a 15,000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unità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di D-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glucosio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Glucosio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ha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una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cofigurazione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 </a:t>
            </a:r>
            <a:r>
              <a:rPr lang="el-GR" b="1" dirty="0">
                <a:solidFill>
                  <a:srgbClr val="FF0000"/>
                </a:solidFill>
              </a:rPr>
              <a:t>β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07527" name="Immagine 6">
            <a:extLst>
              <a:ext uri="{FF2B5EF4-FFF2-40B4-BE49-F238E27FC236}">
                <a16:creationId xmlns:a16="http://schemas.microsoft.com/office/drawing/2014/main" id="{24AB095D-AA23-6F25-770C-9EBC0875A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463" y="4837114"/>
            <a:ext cx="451485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02512" y="1584405"/>
            <a:ext cx="6727371" cy="614281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Pareti cellulari delle piante (steli, steli, tronchi e tutte le parti legnose del corpo della pianta)</a:t>
            </a:r>
            <a:r>
              <a:rPr kumimoji="0" lang="it-IT" altLang="it-IT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6">
            <a:extLst>
              <a:ext uri="{FF2B5EF4-FFF2-40B4-BE49-F238E27FC236}">
                <a16:creationId xmlns:a16="http://schemas.microsoft.com/office/drawing/2014/main" id="{5AACF8E9-03B4-C59F-6032-EFDB7A093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8954" y="4904263"/>
            <a:ext cx="25664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0000FF"/>
                </a:solidFill>
                <a:latin typeface="Calibri" panose="020F0502020204030204" pitchFamily="34" charset="0"/>
              </a:rPr>
              <a:t>Disaccaride: </a:t>
            </a:r>
            <a:r>
              <a:rPr lang="el-GR" altLang="it-IT" dirty="0">
                <a:solidFill>
                  <a:srgbClr val="0000FF"/>
                </a:solidFill>
                <a:latin typeface="Calibri" panose="020F0502020204030204" pitchFamily="34" charset="0"/>
              </a:rPr>
              <a:t>β</a:t>
            </a:r>
            <a:r>
              <a:rPr lang="it-IT" altLang="it-IT" dirty="0">
                <a:solidFill>
                  <a:srgbClr val="0000FF"/>
                </a:solidFill>
                <a:latin typeface="Calibri" panose="020F0502020204030204" pitchFamily="34" charset="0"/>
              </a:rPr>
              <a:t>-</a:t>
            </a:r>
            <a:r>
              <a:rPr lang="it-IT" altLang="it-IT" dirty="0" err="1">
                <a:solidFill>
                  <a:srgbClr val="0000FF"/>
                </a:solidFill>
                <a:latin typeface="Calibri" panose="020F0502020204030204" pitchFamily="34" charset="0"/>
              </a:rPr>
              <a:t>cellobiosio</a:t>
            </a:r>
            <a:endParaRPr lang="it-IT" altLang="it-IT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165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55">
            <a:extLst>
              <a:ext uri="{FF2B5EF4-FFF2-40B4-BE49-F238E27FC236}">
                <a16:creationId xmlns:a16="http://schemas.microsoft.com/office/drawing/2014/main" id="{0DC2547B-4E5F-FEA4-0B5C-16CF84384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300" y="990601"/>
            <a:ext cx="915670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3" name="Text Box 3">
            <a:extLst>
              <a:ext uri="{FF2B5EF4-FFF2-40B4-BE49-F238E27FC236}">
                <a16:creationId xmlns:a16="http://schemas.microsoft.com/office/drawing/2014/main" id="{52FCFEB2-9AE6-E8F4-5557-BD33A9913E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244475"/>
            <a:ext cx="8839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>
                <a:solidFill>
                  <a:srgbClr val="CC0000"/>
                </a:solidFill>
                <a:latin typeface="Calibri" panose="020F0502020204030204" pitchFamily="34" charset="0"/>
              </a:rPr>
              <a:t>CELLULOSA</a:t>
            </a:r>
            <a:r>
              <a:rPr lang="it-IT" altLang="it-IT" sz="240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it-IT" altLang="it-IT" sz="2000">
                <a:solidFill>
                  <a:srgbClr val="000000"/>
                </a:solidFill>
                <a:latin typeface="Calibri" panose="020F0502020204030204" pitchFamily="34" charset="0"/>
              </a:rPr>
              <a:t>polisaccaride lineare costituito da unità di D-glucosio unite da legami </a:t>
            </a:r>
            <a:r>
              <a:rPr lang="it-IT" altLang="it-IT" sz="2000" b="1">
                <a:solidFill>
                  <a:srgbClr val="FF0066"/>
                </a:solidFill>
                <a:latin typeface="Calibri" panose="020F0502020204030204" pitchFamily="34" charset="0"/>
              </a:rPr>
              <a:t>O-glucosidici </a:t>
            </a:r>
            <a:r>
              <a:rPr lang="el-GR" altLang="it-IT" sz="2000" b="1">
                <a:solidFill>
                  <a:srgbClr val="FF0066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it-IT" altLang="it-IT" sz="2000" b="1">
                <a:solidFill>
                  <a:srgbClr val="FF0066"/>
                </a:solidFill>
                <a:latin typeface="Calibri" panose="020F0502020204030204" pitchFamily="34" charset="0"/>
              </a:rPr>
              <a:t>-(1</a:t>
            </a:r>
            <a:r>
              <a:rPr lang="it-IT" altLang="it-IT" sz="2000" b="1">
                <a:solidFill>
                  <a:srgbClr val="FF0066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→4). </a:t>
            </a:r>
            <a:endParaRPr lang="it-IT" altLang="it-IT" sz="2000">
              <a:solidFill>
                <a:srgbClr val="FF0066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610" name="Rectangle 26">
            <a:extLst>
              <a:ext uri="{FF2B5EF4-FFF2-40B4-BE49-F238E27FC236}">
                <a16:creationId xmlns:a16="http://schemas.microsoft.com/office/drawing/2014/main" id="{C32C2BC8-884A-2C1B-610E-21E00B6A12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1" y="3227388"/>
            <a:ext cx="7483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0000FF"/>
                </a:solidFill>
                <a:latin typeface="Calibri" panose="020F0502020204030204" pitchFamily="34" charset="0"/>
              </a:rPr>
              <a:t>In realtà le unità di glucosio sono ruotate di              180° l’una rispetto all’altra.</a:t>
            </a:r>
          </a:p>
        </p:txBody>
      </p:sp>
      <p:grpSp>
        <p:nvGrpSpPr>
          <p:cNvPr id="2" name="Group 50">
            <a:extLst>
              <a:ext uri="{FF2B5EF4-FFF2-40B4-BE49-F238E27FC236}">
                <a16:creationId xmlns:a16="http://schemas.microsoft.com/office/drawing/2014/main" id="{8C600FE7-07ED-4024-8EDF-335A57DEE658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3530600"/>
            <a:ext cx="7086600" cy="1955800"/>
            <a:chOff x="912" y="2080"/>
            <a:chExt cx="4464" cy="1232"/>
          </a:xfrm>
        </p:grpSpPr>
        <p:pic>
          <p:nvPicPr>
            <p:cNvPr id="81929" name="Picture 27" descr="figure 7-14a">
              <a:extLst>
                <a:ext uri="{FF2B5EF4-FFF2-40B4-BE49-F238E27FC236}">
                  <a16:creationId xmlns:a16="http://schemas.microsoft.com/office/drawing/2014/main" id="{61046AFB-221A-6D7E-E2EE-7FCB807A79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34" r="70000" b="40891"/>
            <a:stretch>
              <a:fillRect/>
            </a:stretch>
          </p:blipFill>
          <p:spPr bwMode="auto">
            <a:xfrm>
              <a:off x="912" y="2080"/>
              <a:ext cx="816" cy="1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30" name="Picture 29" descr="figure 7-14a">
              <a:extLst>
                <a:ext uri="{FF2B5EF4-FFF2-40B4-BE49-F238E27FC236}">
                  <a16:creationId xmlns:a16="http://schemas.microsoft.com/office/drawing/2014/main" id="{2428A985-303E-475B-40C4-581B1E3175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34" r="70000" b="40891"/>
            <a:stretch>
              <a:fillRect/>
            </a:stretch>
          </p:blipFill>
          <p:spPr bwMode="auto">
            <a:xfrm rot="10800000" flipH="1">
              <a:off x="4266" y="2218"/>
              <a:ext cx="816" cy="1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31" name="Picture 30" descr="figure 7-14a">
              <a:extLst>
                <a:ext uri="{FF2B5EF4-FFF2-40B4-BE49-F238E27FC236}">
                  <a16:creationId xmlns:a16="http://schemas.microsoft.com/office/drawing/2014/main" id="{40DDD2E7-671D-00A0-6774-D7B9EC1ECA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34" r="70000" b="40891"/>
            <a:stretch>
              <a:fillRect/>
            </a:stretch>
          </p:blipFill>
          <p:spPr bwMode="auto">
            <a:xfrm>
              <a:off x="3150" y="2080"/>
              <a:ext cx="816" cy="1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32" name="Picture 31" descr="figure 7-14a">
              <a:extLst>
                <a:ext uri="{FF2B5EF4-FFF2-40B4-BE49-F238E27FC236}">
                  <a16:creationId xmlns:a16="http://schemas.microsoft.com/office/drawing/2014/main" id="{248D7C7F-88E9-D0F7-5494-456C6BF594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34" r="70000" b="40891"/>
            <a:stretch>
              <a:fillRect/>
            </a:stretch>
          </p:blipFill>
          <p:spPr bwMode="auto">
            <a:xfrm rot="10800000" flipH="1">
              <a:off x="2028" y="2218"/>
              <a:ext cx="816" cy="1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33" name="Picture 34" descr="figure 7-14a">
              <a:extLst>
                <a:ext uri="{FF2B5EF4-FFF2-40B4-BE49-F238E27FC236}">
                  <a16:creationId xmlns:a16="http://schemas.microsoft.com/office/drawing/2014/main" id="{A13FAC44-8E82-5338-9DC8-7B2D19673A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67" t="20747" r="62500" b="50725"/>
            <a:stretch>
              <a:fillRect/>
            </a:stretch>
          </p:blipFill>
          <p:spPr bwMode="auto">
            <a:xfrm rot="10800000" flipH="1">
              <a:off x="1680" y="2380"/>
              <a:ext cx="480" cy="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34" name="Text Box 35">
              <a:extLst>
                <a:ext uri="{FF2B5EF4-FFF2-40B4-BE49-F238E27FC236}">
                  <a16:creationId xmlns:a16="http://schemas.microsoft.com/office/drawing/2014/main" id="{F3975E4C-D094-4182-B7C4-37805FEEAB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8" y="2600"/>
              <a:ext cx="85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it-IT" sz="2000">
                  <a:solidFill>
                    <a:srgbClr val="000000"/>
                  </a:solidFill>
                  <a:latin typeface="Calibri" panose="020F0502020204030204" pitchFamily="34" charset="0"/>
                </a:rPr>
                <a:t>β</a:t>
              </a:r>
            </a:p>
          </p:txBody>
        </p:sp>
        <p:pic>
          <p:nvPicPr>
            <p:cNvPr id="81935" name="Picture 36" descr="figure 7-14a">
              <a:extLst>
                <a:ext uri="{FF2B5EF4-FFF2-40B4-BE49-F238E27FC236}">
                  <a16:creationId xmlns:a16="http://schemas.microsoft.com/office/drawing/2014/main" id="{08A0AB8D-5BE9-AD9D-3C8A-0350048094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67" t="20747" r="62500" b="50725"/>
            <a:stretch>
              <a:fillRect/>
            </a:stretch>
          </p:blipFill>
          <p:spPr bwMode="auto">
            <a:xfrm rot="10800000" flipH="1" flipV="1">
              <a:off x="2796" y="2452"/>
              <a:ext cx="480" cy="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36" name="Text Box 37">
              <a:extLst>
                <a:ext uri="{FF2B5EF4-FFF2-40B4-BE49-F238E27FC236}">
                  <a16:creationId xmlns:a16="http://schemas.microsoft.com/office/drawing/2014/main" id="{5D8BBEDE-7CD7-2D38-149D-EB5B1C0A08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4" y="2562"/>
              <a:ext cx="85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it-IT" sz="2000">
                  <a:solidFill>
                    <a:srgbClr val="000000"/>
                  </a:solidFill>
                  <a:latin typeface="Calibri" panose="020F0502020204030204" pitchFamily="34" charset="0"/>
                </a:rPr>
                <a:t>β</a:t>
              </a:r>
            </a:p>
          </p:txBody>
        </p:sp>
        <p:pic>
          <p:nvPicPr>
            <p:cNvPr id="81937" name="Picture 38" descr="figure 7-14a">
              <a:extLst>
                <a:ext uri="{FF2B5EF4-FFF2-40B4-BE49-F238E27FC236}">
                  <a16:creationId xmlns:a16="http://schemas.microsoft.com/office/drawing/2014/main" id="{61967011-78A6-BE18-A4C4-BC6697F86D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67" t="20747" r="62500" b="50725"/>
            <a:stretch>
              <a:fillRect/>
            </a:stretch>
          </p:blipFill>
          <p:spPr bwMode="auto">
            <a:xfrm rot="10800000" flipH="1">
              <a:off x="3912" y="2380"/>
              <a:ext cx="480" cy="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38" name="Text Box 39">
              <a:extLst>
                <a:ext uri="{FF2B5EF4-FFF2-40B4-BE49-F238E27FC236}">
                  <a16:creationId xmlns:a16="http://schemas.microsoft.com/office/drawing/2014/main" id="{480D2063-0D01-63D2-B8B0-EE7F571D4C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0" y="2588"/>
              <a:ext cx="85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it-IT" sz="2000">
                  <a:solidFill>
                    <a:srgbClr val="000000"/>
                  </a:solidFill>
                  <a:latin typeface="Calibri" panose="020F0502020204030204" pitchFamily="34" charset="0"/>
                </a:rPr>
                <a:t>β</a:t>
              </a:r>
            </a:p>
          </p:txBody>
        </p:sp>
        <p:pic>
          <p:nvPicPr>
            <p:cNvPr id="81939" name="Picture 41" descr="figure 7-14a">
              <a:extLst>
                <a:ext uri="{FF2B5EF4-FFF2-40B4-BE49-F238E27FC236}">
                  <a16:creationId xmlns:a16="http://schemas.microsoft.com/office/drawing/2014/main" id="{714D3261-FE0B-3A23-D771-266D6615F3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67" t="20747" r="64792" b="50725"/>
            <a:stretch>
              <a:fillRect/>
            </a:stretch>
          </p:blipFill>
          <p:spPr bwMode="auto">
            <a:xfrm rot="10800000" flipH="1" flipV="1">
              <a:off x="5028" y="2452"/>
              <a:ext cx="348" cy="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40" name="Text Box 43">
              <a:extLst>
                <a:ext uri="{FF2B5EF4-FFF2-40B4-BE49-F238E27FC236}">
                  <a16:creationId xmlns:a16="http://schemas.microsoft.com/office/drawing/2014/main" id="{C7EC17E6-DAE2-82F8-7A03-DE2022817C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4" y="2568"/>
              <a:ext cx="85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it-IT" sz="2000">
                  <a:solidFill>
                    <a:srgbClr val="000000"/>
                  </a:solidFill>
                  <a:latin typeface="Calibri" panose="020F0502020204030204" pitchFamily="34" charset="0"/>
                </a:rPr>
                <a:t>β</a:t>
              </a:r>
            </a:p>
          </p:txBody>
        </p:sp>
      </p:grpSp>
      <p:sp>
        <p:nvSpPr>
          <p:cNvPr id="67632" name="AutoShape 48">
            <a:extLst>
              <a:ext uri="{FF2B5EF4-FFF2-40B4-BE49-F238E27FC236}">
                <a16:creationId xmlns:a16="http://schemas.microsoft.com/office/drawing/2014/main" id="{1CE7D985-C454-59A9-A3EB-A6E2B5EDE68E}"/>
              </a:ext>
            </a:extLst>
          </p:cNvPr>
          <p:cNvSpPr>
            <a:spLocks noChangeArrowheads="1"/>
          </p:cNvSpPr>
          <p:nvPr/>
        </p:nvSpPr>
        <p:spPr bwMode="auto">
          <a:xfrm rot="20314146">
            <a:off x="5626101" y="1766888"/>
            <a:ext cx="650875" cy="2286000"/>
          </a:xfrm>
          <a:prstGeom prst="curvedLeftArrow">
            <a:avLst>
              <a:gd name="adj1" fmla="val 19821"/>
              <a:gd name="adj2" fmla="val 118683"/>
              <a:gd name="adj3" fmla="val 301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67633" name="Picture 49" descr="figure 7-14a">
            <a:extLst>
              <a:ext uri="{FF2B5EF4-FFF2-40B4-BE49-F238E27FC236}">
                <a16:creationId xmlns:a16="http://schemas.microsoft.com/office/drawing/2014/main" id="{BC24AFDA-BDD9-7201-6266-362EEFD86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3" t="40891" r="70833"/>
          <a:stretch>
            <a:fillRect/>
          </a:stretch>
        </p:blipFill>
        <p:spPr bwMode="auto">
          <a:xfrm>
            <a:off x="4972050" y="3749676"/>
            <a:ext cx="9906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635" name="AutoShape 51">
            <a:extLst>
              <a:ext uri="{FF2B5EF4-FFF2-40B4-BE49-F238E27FC236}">
                <a16:creationId xmlns:a16="http://schemas.microsoft.com/office/drawing/2014/main" id="{F7C4F153-7A99-B9F6-D377-4100A9C4D8E3}"/>
              </a:ext>
            </a:extLst>
          </p:cNvPr>
          <p:cNvSpPr>
            <a:spLocks noChangeArrowheads="1"/>
          </p:cNvSpPr>
          <p:nvPr/>
        </p:nvSpPr>
        <p:spPr bwMode="auto">
          <a:xfrm rot="21157789">
            <a:off x="9109076" y="1830388"/>
            <a:ext cx="650875" cy="2336800"/>
          </a:xfrm>
          <a:prstGeom prst="curvedLeftArrow">
            <a:avLst>
              <a:gd name="adj1" fmla="val 20245"/>
              <a:gd name="adj2" fmla="val 121304"/>
              <a:gd name="adj3" fmla="val 301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27017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67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7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7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7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67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10" grpId="0"/>
      <p:bldP spid="67632" grpId="0" animBg="1"/>
      <p:bldP spid="67632" grpId="1" animBg="1"/>
      <p:bldP spid="67635" grpId="0" animBg="1"/>
      <p:bldP spid="67635" grpId="1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4" descr="09_23">
            <a:extLst>
              <a:ext uri="{FF2B5EF4-FFF2-40B4-BE49-F238E27FC236}">
                <a16:creationId xmlns:a16="http://schemas.microsoft.com/office/drawing/2014/main" id="{7A11635E-23C7-3332-8575-86EE37831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8" b="34692"/>
          <a:stretch>
            <a:fillRect/>
          </a:stretch>
        </p:blipFill>
        <p:spPr bwMode="auto">
          <a:xfrm>
            <a:off x="2208213" y="357189"/>
            <a:ext cx="7923212" cy="614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C16144A-0533-CC8F-F28C-0B1F3574ED1B}"/>
              </a:ext>
            </a:extLst>
          </p:cNvPr>
          <p:cNvSpPr txBox="1"/>
          <p:nvPr/>
        </p:nvSpPr>
        <p:spPr>
          <a:xfrm>
            <a:off x="7831139" y="279400"/>
            <a:ext cx="2676525" cy="1385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3200" b="1" dirty="0">
                <a:solidFill>
                  <a:srgbClr val="FF0000"/>
                </a:solidFill>
                <a:latin typeface="Comic Sans MS"/>
              </a:rPr>
              <a:t>Cellulosa: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3200" b="1" dirty="0">
                <a:solidFill>
                  <a:srgbClr val="FF0000"/>
                </a:solidFill>
                <a:latin typeface="Comic Sans MS"/>
              </a:rPr>
              <a:t>(</a:t>
            </a:r>
            <a:r>
              <a:rPr lang="el-GR" sz="3200" b="1" dirty="0">
                <a:solidFill>
                  <a:srgbClr val="FF0000"/>
                </a:solidFill>
                <a:latin typeface="Comic Sans MS"/>
              </a:rPr>
              <a:t>β</a:t>
            </a:r>
            <a:r>
              <a:rPr lang="it-IT" sz="3200" b="1" dirty="0">
                <a:solidFill>
                  <a:srgbClr val="FF0000"/>
                </a:solidFill>
                <a:latin typeface="Comic Sans MS"/>
              </a:rPr>
              <a:t>-glucosio)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000" b="1" dirty="0" err="1">
                <a:solidFill>
                  <a:srgbClr val="FF0000"/>
                </a:solidFill>
                <a:latin typeface="Comic Sans MS"/>
              </a:rPr>
              <a:t>Omopolimero</a:t>
            </a:r>
            <a:r>
              <a:rPr lang="it-IT" sz="2000" b="1" dirty="0">
                <a:solidFill>
                  <a:srgbClr val="FF0000"/>
                </a:solidFill>
                <a:latin typeface="Comic Sans MS"/>
              </a:rPr>
              <a:t> lineare</a:t>
            </a:r>
          </a:p>
        </p:txBody>
      </p:sp>
      <p:sp>
        <p:nvSpPr>
          <p:cNvPr id="80900" name="CasellaDiTesto 3">
            <a:extLst>
              <a:ext uri="{FF2B5EF4-FFF2-40B4-BE49-F238E27FC236}">
                <a16:creationId xmlns:a16="http://schemas.microsoft.com/office/drawing/2014/main" id="{19C325D7-08D8-AA0A-75D1-5C5BDAFEF0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3763" y="1628776"/>
            <a:ext cx="1047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altLang="it-IT" sz="2400" b="1">
                <a:solidFill>
                  <a:srgbClr val="000000"/>
                </a:solidFill>
                <a:latin typeface="Comic Sans MS" panose="030F0702030302020204" pitchFamily="66" charset="0"/>
              </a:rPr>
              <a:t>β</a:t>
            </a:r>
            <a:r>
              <a:rPr lang="it-IT" altLang="it-IT" sz="2400" b="1">
                <a:solidFill>
                  <a:srgbClr val="000000"/>
                </a:solidFill>
                <a:latin typeface="Comic Sans MS" panose="030F0702030302020204" pitchFamily="66" charset="0"/>
              </a:rPr>
              <a:t>1→4</a:t>
            </a:r>
          </a:p>
        </p:txBody>
      </p:sp>
      <p:sp>
        <p:nvSpPr>
          <p:cNvPr id="80901" name="Rettangolo 1">
            <a:extLst>
              <a:ext uri="{FF2B5EF4-FFF2-40B4-BE49-F238E27FC236}">
                <a16:creationId xmlns:a16="http://schemas.microsoft.com/office/drawing/2014/main" id="{BEBBD407-ABF8-FDDB-2A83-179C372D6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5051" y="1"/>
            <a:ext cx="4403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b="1">
                <a:solidFill>
                  <a:srgbClr val="FF0000"/>
                </a:solidFill>
              </a:rPr>
              <a:t>Omopolisaccaridi  </a:t>
            </a:r>
            <a:r>
              <a:rPr lang="it-IT" altLang="it-IT" sz="2400" b="1">
                <a:solidFill>
                  <a:srgbClr val="FF0000"/>
                </a:solidFill>
              </a:rPr>
              <a:t>STRUTTURALI</a:t>
            </a:r>
            <a:endParaRPr lang="it-IT" altLang="it-IT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9" name="Immagine 1" descr="8_08.BMP">
            <a:extLst>
              <a:ext uri="{FF2B5EF4-FFF2-40B4-BE49-F238E27FC236}">
                <a16:creationId xmlns:a16="http://schemas.microsoft.com/office/drawing/2014/main" id="{D7D90ACB-AB0E-A885-EAB8-9A7E75E3AD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466" y="687984"/>
            <a:ext cx="2848818" cy="234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39439" y="1320771"/>
            <a:ext cx="6142043" cy="319960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Gli animali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inherit"/>
              </a:rPr>
              <a:t>ruminanti (pecore e capre)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ospitano microrganismi simbiotici nel rumine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(il primo dei loro quattro compartimenti dello stomaco) che possono idrolizzare la cellulosa, consentendo all'animale di degradare la cellulosa alimentare dalle erbe morbide, ma non da piante legnose.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altLang="it-IT" sz="2100" dirty="0">
              <a:solidFill>
                <a:srgbClr val="202124"/>
              </a:solidFill>
              <a:latin typeface="inheri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La fermentazione nel rumine produce acetato,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propionato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e β-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idrossibutirrato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, che l'animale utilizza per sintetizzare gli zuccheri nel latte</a:t>
            </a:r>
            <a:r>
              <a:rPr kumimoji="0" lang="it-IT" altLang="it-IT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2C5DA00A-9663-FF0C-9686-BBF3D8D65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276" y="4722257"/>
            <a:ext cx="5598367" cy="1629943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dirty="0">
              <a:solidFill>
                <a:srgbClr val="202124"/>
              </a:solidFill>
              <a:latin typeface="inherit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Le termiti digeriscono facilmente la cellulosa (e quindi il legno), 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it-IT" altLang="it-IT" dirty="0">
                <a:solidFill>
                  <a:srgbClr val="202124"/>
                </a:solidFill>
                <a:latin typeface="inherit"/>
              </a:rPr>
              <a:t>ma solo perché il loro tratto intestinale ospita un microrganismo simbiotico, </a:t>
            </a:r>
            <a:r>
              <a:rPr lang="it-IT" altLang="it-IT" dirty="0" err="1">
                <a:solidFill>
                  <a:srgbClr val="202124"/>
                </a:solidFill>
                <a:latin typeface="inherit"/>
              </a:rPr>
              <a:t>Trichonympha</a:t>
            </a:r>
            <a:r>
              <a:rPr lang="it-IT" altLang="it-IT" dirty="0">
                <a:solidFill>
                  <a:srgbClr val="202124"/>
                </a:solidFill>
                <a:latin typeface="inherit"/>
              </a:rPr>
              <a:t>, che secerne </a:t>
            </a:r>
            <a:r>
              <a:rPr lang="it-IT" altLang="it-IT" dirty="0" err="1">
                <a:solidFill>
                  <a:srgbClr val="202124"/>
                </a:solidFill>
                <a:latin typeface="inherit"/>
              </a:rPr>
              <a:t>cellulasi</a:t>
            </a:r>
            <a:r>
              <a:rPr lang="it-IT" altLang="it-IT" dirty="0">
                <a:solidFill>
                  <a:srgbClr val="202124"/>
                </a:solidFill>
                <a:latin typeface="inherit"/>
              </a:rPr>
              <a:t>, che idrolizza i legami (β1-&gt;4)</a:t>
            </a:r>
            <a:r>
              <a:rPr lang="it-IT" altLang="it-IT" sz="800" dirty="0"/>
              <a:t> </a:t>
            </a:r>
            <a:endParaRPr lang="it-IT" altLang="it-IT" sz="14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989A1EA-B105-19DF-BD65-569F24A6A5D4}"/>
              </a:ext>
            </a:extLst>
          </p:cNvPr>
          <p:cNvSpPr txBox="1"/>
          <p:nvPr/>
        </p:nvSpPr>
        <p:spPr>
          <a:xfrm>
            <a:off x="403410" y="230789"/>
            <a:ext cx="98522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La maggior parte degli animali vertebrati non può utilizzare la cellulosa come fonte di combustibile, perché manca un enzima per idrolizzare i legami (β1-&gt;4)</a:t>
            </a:r>
          </a:p>
        </p:txBody>
      </p:sp>
      <p:sp>
        <p:nvSpPr>
          <p:cNvPr id="7" name="Rettangolo 2">
            <a:extLst>
              <a:ext uri="{FF2B5EF4-FFF2-40B4-BE49-F238E27FC236}">
                <a16:creationId xmlns:a16="http://schemas.microsoft.com/office/drawing/2014/main" id="{12BD4674-022C-D4AC-FE2C-1B67E6554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367" y="3223383"/>
            <a:ext cx="4804194" cy="9541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Glicogeno</a:t>
            </a:r>
            <a:r>
              <a:rPr kumimoji="0" lang="it-IT" altLang="it-IT" sz="14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 amido, ingeriti con la dieta vengono idrolizzati dalle </a:t>
            </a: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l-GR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α</a:t>
            </a: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-amilasi e glicosidasi, </a:t>
            </a: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enzimi contenuti nella saliva e nell’intestino che rompono i legami (</a:t>
            </a:r>
            <a:r>
              <a:rPr kumimoji="0" lang="el-GR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α</a:t>
            </a: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1-&gt;4) glicosidici tra</a:t>
            </a:r>
            <a:r>
              <a:rPr kumimoji="0" lang="it-IT" altLang="it-IT" sz="14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it-IT" altLang="it-IT" sz="1400" dirty="0">
                <a:solidFill>
                  <a:srgbClr val="000000"/>
                </a:solidFill>
                <a:latin typeface="Arial" panose="020B0604020202020204" pitchFamily="34" charset="0"/>
              </a:rPr>
              <a:t>le unità di glucosio</a:t>
            </a:r>
            <a:r>
              <a:rPr kumimoji="0" lang="it-IT" alt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FEDB7B0-8908-0BFF-2DD2-40E672FC6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3579" y="4893661"/>
            <a:ext cx="2638425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526202"/>
      </p:ext>
    </p:extLst>
  </p:cSld>
  <p:clrMapOvr>
    <a:masterClrMapping/>
  </p:clrMapOvr>
  <p:transition>
    <p:random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>
            <a:extLst>
              <a:ext uri="{FF2B5EF4-FFF2-40B4-BE49-F238E27FC236}">
                <a16:creationId xmlns:a16="http://schemas.microsoft.com/office/drawing/2014/main" id="{4C982CFD-C973-618A-881F-19649CBD6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725" y="1244199"/>
            <a:ext cx="8815387" cy="355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8" name="Text Box 4">
            <a:extLst>
              <a:ext uri="{FF2B5EF4-FFF2-40B4-BE49-F238E27FC236}">
                <a16:creationId xmlns:a16="http://schemas.microsoft.com/office/drawing/2014/main" id="{2C61E95C-560F-E7B1-06DF-183BEFAD4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8625" y="1"/>
            <a:ext cx="54292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FF9900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66FFFF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Cellulosa:			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6725" y="545982"/>
            <a:ext cx="8016935" cy="646232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36725" y="6759282"/>
            <a:ext cx="7293694" cy="24494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6725" y="545982"/>
            <a:ext cx="8016935" cy="646232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736725" y="6759282"/>
            <a:ext cx="7293694" cy="24494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099450"/>
      </p:ext>
    </p:extLst>
  </p:cSld>
  <p:clrMapOvr>
    <a:masterClrMapping/>
  </p:clrMapOvr>
  <p:transition>
    <p:random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Immagine 1" descr="8_08.BMP">
            <a:extLst>
              <a:ext uri="{FF2B5EF4-FFF2-40B4-BE49-F238E27FC236}">
                <a16:creationId xmlns:a16="http://schemas.microsoft.com/office/drawing/2014/main" id="{B17756BF-1B0B-5D2B-7025-BD497B3D48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663576"/>
            <a:ext cx="7410450" cy="609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CasellaDiTesto 1">
            <a:extLst>
              <a:ext uri="{FF2B5EF4-FFF2-40B4-BE49-F238E27FC236}">
                <a16:creationId xmlns:a16="http://schemas.microsoft.com/office/drawing/2014/main" id="{C76B2FC7-758E-E075-04BD-8686F13FC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8075" y="98425"/>
            <a:ext cx="4903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b="1">
                <a:solidFill>
                  <a:srgbClr val="FF0000"/>
                </a:solidFill>
              </a:rPr>
              <a:t>I vertebrati non possiedono la CELLULASI!</a:t>
            </a:r>
          </a:p>
        </p:txBody>
      </p:sp>
    </p:spTree>
  </p:cSld>
  <p:clrMapOvr>
    <a:masterClrMapping/>
  </p:clrMapOvr>
  <p:transition>
    <p:random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Box 1">
            <a:extLst>
              <a:ext uri="{FF2B5EF4-FFF2-40B4-BE49-F238E27FC236}">
                <a16:creationId xmlns:a16="http://schemas.microsoft.com/office/drawing/2014/main" id="{D9E7CEEC-9A91-7966-E3C0-D0596BDB8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66036" y="218803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it-IT" sz="3600" b="1" dirty="0" err="1">
                <a:solidFill>
                  <a:srgbClr val="FF6D09"/>
                </a:solidFill>
                <a:cs typeface="Arial" panose="020B0604020202020204" pitchFamily="34" charset="0"/>
              </a:rPr>
              <a:t>Cellulosa</a:t>
            </a:r>
            <a:r>
              <a:rPr lang="en-US" altLang="it-IT" sz="3600" b="1" dirty="0">
                <a:solidFill>
                  <a:srgbClr val="FF6D09"/>
                </a:solidFill>
                <a:cs typeface="Arial" panose="020B0604020202020204" pitchFamily="34" charset="0"/>
              </a:rPr>
              <a:t>:</a:t>
            </a:r>
          </a:p>
        </p:txBody>
      </p:sp>
      <p:pic>
        <p:nvPicPr>
          <p:cNvPr id="83971" name="Picture 4" descr="Z:\NewMedia\Ebook-Novella\Wiley\JIRA\Voet5e\Work\JPEGs\Ch08\voet_5e_fig_08_09.jpg">
            <a:extLst>
              <a:ext uri="{FF2B5EF4-FFF2-40B4-BE49-F238E27FC236}">
                <a16:creationId xmlns:a16="http://schemas.microsoft.com/office/drawing/2014/main" id="{2765268D-4B04-4C20-19B0-0052BFB6C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1341439"/>
            <a:ext cx="5791200" cy="517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2" name="CasellaDiTesto 1">
            <a:extLst>
              <a:ext uri="{FF2B5EF4-FFF2-40B4-BE49-F238E27FC236}">
                <a16:creationId xmlns:a16="http://schemas.microsoft.com/office/drawing/2014/main" id="{E1FACF3A-9263-310C-DB86-3410A091E2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4" y="1916114"/>
            <a:ext cx="2879725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</a:rPr>
              <a:t>Catene di cellulasa  si allineano formando </a:t>
            </a:r>
            <a:r>
              <a:rPr lang="it-IT" altLang="it-IT">
                <a:solidFill>
                  <a:srgbClr val="FF0000"/>
                </a:solidFill>
              </a:rPr>
              <a:t>NASTRI PIATT</a:t>
            </a:r>
            <a:r>
              <a:rPr lang="it-IT" altLang="it-IT">
                <a:solidFill>
                  <a:srgbClr val="000000"/>
                </a:solidFill>
              </a:rPr>
              <a:t>I (foglietti impilati in senso verticale).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</a:rPr>
              <a:t>La struttura è stabilizzata da legami idrogeno intermolecolari che la rendono insolubile in acqua nonostante la sua idrofilicità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668929" y="911821"/>
            <a:ext cx="12192000" cy="457200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Conformazione compatta e completamente estesa</a:t>
            </a:r>
            <a:r>
              <a:rPr kumimoji="0" lang="it-IT" altLang="it-IT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668929" y="911821"/>
            <a:ext cx="12192000" cy="457200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Conformazione compatta e completamente estesa</a:t>
            </a:r>
            <a:r>
              <a:rPr kumimoji="0" lang="it-IT" altLang="it-IT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>
            <a:extLst>
              <a:ext uri="{FF2B5EF4-FFF2-40B4-BE49-F238E27FC236}">
                <a16:creationId xmlns:a16="http://schemas.microsoft.com/office/drawing/2014/main" id="{DCE7D5EB-4057-CC70-8379-83FA2352F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7" y="785814"/>
            <a:ext cx="8715376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CasellaDiTesto 1">
            <a:extLst>
              <a:ext uri="{FF2B5EF4-FFF2-40B4-BE49-F238E27FC236}">
                <a16:creationId xmlns:a16="http://schemas.microsoft.com/office/drawing/2014/main" id="{91C94DA9-C3DD-3426-FFD7-B38EDD699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6139" y="220663"/>
            <a:ext cx="2517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OMOPOLISACCARIDI</a:t>
            </a:r>
          </a:p>
        </p:txBody>
      </p:sp>
    </p:spTree>
    <p:extLst>
      <p:ext uri="{BB962C8B-B14F-4D97-AF65-F5344CB8AC3E}">
        <p14:creationId xmlns:p14="http://schemas.microsoft.com/office/powerpoint/2010/main" val="1163210173"/>
      </p:ext>
    </p:extLst>
  </p:cSld>
  <p:clrMapOvr>
    <a:masterClrMapping/>
  </p:clrMapOvr>
  <p:transition>
    <p:random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384FBB-D18B-A50C-8AE4-641ABC103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458" y="218803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it-IT" sz="3600" b="1" dirty="0" err="1">
                <a:solidFill>
                  <a:srgbClr val="FF6D09"/>
                </a:solidFill>
                <a:cs typeface="Arial" panose="020B0604020202020204" pitchFamily="34" charset="0"/>
              </a:rPr>
              <a:t>Chitina</a:t>
            </a:r>
            <a:r>
              <a:rPr lang="en-US" altLang="it-IT" sz="3600" b="1" dirty="0">
                <a:solidFill>
                  <a:srgbClr val="FF6D09"/>
                </a:solidFill>
                <a:cs typeface="Arial" panose="020B0604020202020204" pitchFamily="34" charset="0"/>
              </a:rPr>
              <a:t>: </a:t>
            </a:r>
            <a:r>
              <a:rPr lang="en-US" altLang="it-IT" sz="2400" b="1" dirty="0" err="1">
                <a:solidFill>
                  <a:srgbClr val="FF6D09"/>
                </a:solidFill>
                <a:cs typeface="Arial" panose="020B0604020202020204" pitchFamily="34" charset="0"/>
              </a:rPr>
              <a:t>esoscheletro</a:t>
            </a:r>
            <a:r>
              <a:rPr lang="en-US" altLang="it-IT" sz="2400" b="1" dirty="0">
                <a:solidFill>
                  <a:srgbClr val="FF6D09"/>
                </a:solidFill>
                <a:cs typeface="Arial" panose="020B0604020202020204" pitchFamily="34" charset="0"/>
              </a:rPr>
              <a:t> di </a:t>
            </a:r>
            <a:r>
              <a:rPr lang="en-US" altLang="it-IT" sz="2400" b="1" dirty="0" err="1">
                <a:solidFill>
                  <a:srgbClr val="FF6D09"/>
                </a:solidFill>
                <a:cs typeface="Arial" panose="020B0604020202020204" pitchFamily="34" charset="0"/>
              </a:rPr>
              <a:t>insetti</a:t>
            </a:r>
            <a:r>
              <a:rPr lang="en-US" altLang="it-IT" sz="2400" b="1" dirty="0">
                <a:solidFill>
                  <a:srgbClr val="FF6D09"/>
                </a:solidFill>
                <a:cs typeface="Arial" panose="020B0604020202020204" pitchFamily="34" charset="0"/>
              </a:rPr>
              <a:t> e </a:t>
            </a:r>
            <a:r>
              <a:rPr lang="en-US" altLang="it-IT" sz="2400" b="1" dirty="0" err="1">
                <a:solidFill>
                  <a:srgbClr val="FF6D09"/>
                </a:solidFill>
                <a:cs typeface="Arial" panose="020B0604020202020204" pitchFamily="34" charset="0"/>
              </a:rPr>
              <a:t>crostacei</a:t>
            </a:r>
            <a:endParaRPr lang="en-US" altLang="it-IT" sz="2400" b="1" dirty="0">
              <a:solidFill>
                <a:srgbClr val="FF6D09"/>
              </a:solidFill>
              <a:cs typeface="Arial" panose="020B06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24C785F-2B55-7387-B8C7-AA8F65E976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810"/>
          <a:stretch/>
        </p:blipFill>
        <p:spPr>
          <a:xfrm>
            <a:off x="1541930" y="1512574"/>
            <a:ext cx="3827929" cy="230893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5F8292E7-29FC-BDC6-E2E8-997B8A9CEAE7}"/>
              </a:ext>
            </a:extLst>
          </p:cNvPr>
          <p:cNvSpPr txBox="1"/>
          <p:nvPr/>
        </p:nvSpPr>
        <p:spPr>
          <a:xfrm>
            <a:off x="6096000" y="3059668"/>
            <a:ext cx="282160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/>
              <a:t>-OH     ---</a:t>
            </a:r>
            <a:r>
              <a:rPr lang="it-IT" dirty="0">
                <a:sym typeface="Wingdings" panose="05000000000000000000" pitchFamily="2" charset="2"/>
              </a:rPr>
              <a:t> -NH-CO-CH3</a:t>
            </a:r>
            <a:endParaRPr lang="it-IT" dirty="0"/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247A1C30-0D2D-CE8D-B908-F6E4DBC6D150}"/>
              </a:ext>
            </a:extLst>
          </p:cNvPr>
          <p:cNvSpPr/>
          <p:nvPr/>
        </p:nvSpPr>
        <p:spPr>
          <a:xfrm>
            <a:off x="2626659" y="1541929"/>
            <a:ext cx="717176" cy="6454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2A84B3A5-A38C-D680-FC37-7C1AAE41C4F4}"/>
              </a:ext>
            </a:extLst>
          </p:cNvPr>
          <p:cNvSpPr/>
          <p:nvPr/>
        </p:nvSpPr>
        <p:spPr>
          <a:xfrm>
            <a:off x="3917577" y="3112434"/>
            <a:ext cx="717176" cy="6454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5228075-4060-22A5-46D2-231E1F4200EA}"/>
              </a:ext>
            </a:extLst>
          </p:cNvPr>
          <p:cNvSpPr txBox="1"/>
          <p:nvPr/>
        </p:nvSpPr>
        <p:spPr>
          <a:xfrm>
            <a:off x="1406469" y="4204546"/>
            <a:ext cx="2869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-N-</a:t>
            </a:r>
            <a:r>
              <a:rPr lang="it-IT" dirty="0" err="1"/>
              <a:t>acetil</a:t>
            </a:r>
            <a:r>
              <a:rPr lang="it-IT" dirty="0"/>
              <a:t>-</a:t>
            </a:r>
            <a:r>
              <a:rPr lang="el-GR" dirty="0"/>
              <a:t>β</a:t>
            </a:r>
            <a:r>
              <a:rPr lang="it-IT" dirty="0"/>
              <a:t>-D-</a:t>
            </a:r>
            <a:r>
              <a:rPr lang="it-IT" dirty="0" err="1"/>
              <a:t>glucosamina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EDE8E74-3EC1-0415-AFA3-52D2A71E8976}"/>
              </a:ext>
            </a:extLst>
          </p:cNvPr>
          <p:cNvSpPr txBox="1"/>
          <p:nvPr/>
        </p:nvSpPr>
        <p:spPr>
          <a:xfrm>
            <a:off x="4195482" y="868824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-parete cellulare di alghe, funghi e lieviti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CAFFB7A-EA72-F9AE-3389-77744BACE196}"/>
              </a:ext>
            </a:extLst>
          </p:cNvPr>
          <p:cNvSpPr txBox="1"/>
          <p:nvPr/>
        </p:nvSpPr>
        <p:spPr>
          <a:xfrm>
            <a:off x="5217458" y="1855693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Legami </a:t>
            </a:r>
            <a:r>
              <a:rPr lang="el-GR" dirty="0"/>
              <a:t>β</a:t>
            </a:r>
            <a:r>
              <a:rPr lang="it-IT" dirty="0"/>
              <a:t> 1-&gt;4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11A530B4-7376-FCAC-2545-8D61680F9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1093" y="146848"/>
            <a:ext cx="2533650" cy="1383373"/>
          </a:xfrm>
          <a:prstGeom prst="rect">
            <a:avLst/>
          </a:prstGeom>
        </p:spPr>
      </p:pic>
      <p:pic>
        <p:nvPicPr>
          <p:cNvPr id="11" name="Immagine 2">
            <a:extLst>
              <a:ext uri="{FF2B5EF4-FFF2-40B4-BE49-F238E27FC236}">
                <a16:creationId xmlns:a16="http://schemas.microsoft.com/office/drawing/2014/main" id="{D6476420-D725-AB62-88B2-250301FAF7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0" t="39313" r="17334" b="54724"/>
          <a:stretch/>
        </p:blipFill>
        <p:spPr bwMode="auto">
          <a:xfrm>
            <a:off x="4891994" y="4193566"/>
            <a:ext cx="3391395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422703"/>
      </p:ext>
    </p:extLst>
  </p:cSld>
  <p:clrMapOvr>
    <a:masterClrMapping/>
  </p:clrMapOvr>
  <p:transition>
    <p:random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ttangolo 1">
            <a:extLst>
              <a:ext uri="{FF2B5EF4-FFF2-40B4-BE49-F238E27FC236}">
                <a16:creationId xmlns:a16="http://schemas.microsoft.com/office/drawing/2014/main" id="{E61AF783-8BD9-2424-F703-A06CAA66D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4221163"/>
            <a:ext cx="78486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Chemical difference from cellulose is the replacement of the hydroxyl group at C-2 with an acetylated amino group.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Chitin forms extended fibers similar to those of cellulose, and like cellulose cannot be digested by vertebrates.</a:t>
            </a: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5715" name="TextBox 1">
            <a:extLst>
              <a:ext uri="{FF2B5EF4-FFF2-40B4-BE49-F238E27FC236}">
                <a16:creationId xmlns:a16="http://schemas.microsoft.com/office/drawing/2014/main" id="{FACC05B0-CD2F-294F-C2A5-BBE8F62107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4613" y="188913"/>
            <a:ext cx="9144001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3600" b="1" i="0" u="none" strike="noStrike" kern="1200" cap="none" spc="0" normalizeH="0" baseline="0" noProof="0">
                <a:ln>
                  <a:noFill/>
                </a:ln>
                <a:solidFill>
                  <a:srgbClr val="FF6D0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Chitin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is the principal component of the hard exoskeletons of arthropods—insects, lobsters, and crabs, </a:t>
            </a:r>
            <a:endParaRPr kumimoji="0" lang="en-US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5716" name="Rettangolo 3">
            <a:extLst>
              <a:ext uri="{FF2B5EF4-FFF2-40B4-BE49-F238E27FC236}">
                <a16:creationId xmlns:a16="http://schemas.microsoft.com/office/drawing/2014/main" id="{08D82365-7AA8-A8FD-61A2-2B3802D096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9413" y="3578225"/>
            <a:ext cx="8532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 linear homopolysaccharide composed of N-acetylglucosamine in (</a:t>
            </a:r>
            <a:r>
              <a:rPr kumimoji="0" lang="el-GR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β</a:t>
            </a: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1-&gt;4) linkage </a:t>
            </a: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15717" name="Immagine 4">
            <a:extLst>
              <a:ext uri="{FF2B5EF4-FFF2-40B4-BE49-F238E27FC236}">
                <a16:creationId xmlns:a16="http://schemas.microsoft.com/office/drawing/2014/main" id="{3BDFBC5B-C325-5C35-E3FC-3FDA1F2AC5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3" y="1601788"/>
            <a:ext cx="45148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4659412"/>
      </p:ext>
    </p:ext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>
            <a:extLst>
              <a:ext uri="{FF2B5EF4-FFF2-40B4-BE49-F238E27FC236}">
                <a16:creationId xmlns:a16="http://schemas.microsoft.com/office/drawing/2014/main" id="{52C5DEB7-EFDD-2077-22A8-032EEACCC97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424114" y="2276476"/>
            <a:ext cx="7558087" cy="1323975"/>
          </a:xfrm>
          <a:solidFill>
            <a:schemeClr val="bg1"/>
          </a:solidFill>
        </p:spPr>
        <p:txBody>
          <a:bodyPr anchor="ctr"/>
          <a:lstStyle/>
          <a:p>
            <a:r>
              <a:rPr lang="it-IT" altLang="it-IT" sz="5400" b="1" i="1" dirty="0">
                <a:solidFill>
                  <a:srgbClr val="FF0000"/>
                </a:solidFill>
              </a:rPr>
              <a:t>Classificazione:</a:t>
            </a:r>
            <a:br>
              <a:rPr lang="it-IT" altLang="it-IT" sz="5400" b="1" i="1" dirty="0">
                <a:solidFill>
                  <a:srgbClr val="FF0000"/>
                </a:solidFill>
              </a:rPr>
            </a:br>
            <a:br>
              <a:rPr lang="it-IT" altLang="it-IT" sz="5400" b="1" i="1" dirty="0">
                <a:solidFill>
                  <a:srgbClr val="FF0000"/>
                </a:solidFill>
              </a:rPr>
            </a:br>
            <a:r>
              <a:rPr lang="it-IT" altLang="it-IT" sz="5400" b="1" i="1" dirty="0">
                <a:solidFill>
                  <a:srgbClr val="FF0000"/>
                </a:solidFill>
              </a:rPr>
              <a:t>- gruppo funzionale</a:t>
            </a:r>
            <a:br>
              <a:rPr lang="it-IT" altLang="it-IT" sz="5400" b="1" i="1" dirty="0">
                <a:solidFill>
                  <a:srgbClr val="FF0000"/>
                </a:solidFill>
              </a:rPr>
            </a:br>
            <a:r>
              <a:rPr lang="it-IT" altLang="it-IT" sz="5400" b="1" i="1" dirty="0">
                <a:solidFill>
                  <a:srgbClr val="FF0000"/>
                </a:solidFill>
              </a:rPr>
              <a:t>- numero di atomi di C</a:t>
            </a:r>
            <a:br>
              <a:rPr lang="it-IT" altLang="it-IT" sz="5400" b="1" i="1" dirty="0">
                <a:solidFill>
                  <a:srgbClr val="FF0000"/>
                </a:solidFill>
              </a:rPr>
            </a:br>
            <a:endParaRPr lang="it-IT" altLang="it-IT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Immagine 1">
            <a:extLst>
              <a:ext uri="{FF2B5EF4-FFF2-40B4-BE49-F238E27FC236}">
                <a16:creationId xmlns:a16="http://schemas.microsoft.com/office/drawing/2014/main" id="{9F5FF0CE-4A22-C861-F335-B96155246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4" t="25000" r="59294" b="30388"/>
          <a:stretch>
            <a:fillRect/>
          </a:stretch>
        </p:blipFill>
        <p:spPr bwMode="auto">
          <a:xfrm>
            <a:off x="2462213" y="1700213"/>
            <a:ext cx="2144712" cy="32432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595" name="Immagine 2">
            <a:extLst>
              <a:ext uri="{FF2B5EF4-FFF2-40B4-BE49-F238E27FC236}">
                <a16:creationId xmlns:a16="http://schemas.microsoft.com/office/drawing/2014/main" id="{80070211-4DA7-08B0-8C15-478F99CFDF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0" t="20641" b="31070"/>
          <a:stretch>
            <a:fillRect/>
          </a:stretch>
        </p:blipFill>
        <p:spPr bwMode="auto">
          <a:xfrm>
            <a:off x="5448301" y="1773238"/>
            <a:ext cx="4822825" cy="2990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596" name="CasellaDiTesto 3">
            <a:extLst>
              <a:ext uri="{FF2B5EF4-FFF2-40B4-BE49-F238E27FC236}">
                <a16:creationId xmlns:a16="http://schemas.microsoft.com/office/drawing/2014/main" id="{CD336349-49FB-4E03-C366-C36ECF59F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2039" y="836614"/>
            <a:ext cx="1646237" cy="3698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800">
                <a:latin typeface="Arial" panose="020B0604020202020204" pitchFamily="34" charset="0"/>
              </a:rPr>
              <a:t>Abbreviations </a:t>
            </a:r>
          </a:p>
        </p:txBody>
      </p:sp>
      <p:sp>
        <p:nvSpPr>
          <p:cNvPr id="110597" name="CasellaDiTesto 4">
            <a:extLst>
              <a:ext uri="{FF2B5EF4-FFF2-40B4-BE49-F238E27FC236}">
                <a16:creationId xmlns:a16="http://schemas.microsoft.com/office/drawing/2014/main" id="{90F2131B-8CA8-F48D-1EB8-6DB11EDA8F2E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264570" y="3174207"/>
            <a:ext cx="3170237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800">
                <a:latin typeface="Arial" panose="020B0604020202020204" pitchFamily="34" charset="0"/>
              </a:rPr>
              <a:t>                                                          </a:t>
            </a:r>
          </a:p>
        </p:txBody>
      </p:sp>
      <p:sp>
        <p:nvSpPr>
          <p:cNvPr id="110598" name="CasellaDiTesto 5">
            <a:extLst>
              <a:ext uri="{FF2B5EF4-FFF2-40B4-BE49-F238E27FC236}">
                <a16:creationId xmlns:a16="http://schemas.microsoft.com/office/drawing/2014/main" id="{842B0A8A-DEDE-3DE8-DC72-B08B3E48FC22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6297613" y="3084513"/>
            <a:ext cx="299085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800">
                <a:latin typeface="Arial" panose="020B0604020202020204" pitchFamily="34" charset="0"/>
              </a:rPr>
              <a:t>                                                          </a:t>
            </a:r>
          </a:p>
        </p:txBody>
      </p:sp>
    </p:spTree>
  </p:cSld>
  <p:clrMapOvr>
    <a:masterClrMapping/>
  </p:clrMapOvr>
  <p:transition>
    <p:random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7A223D-C795-670A-62FD-D895DAB52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>
            <a:extLst>
              <a:ext uri="{FF2B5EF4-FFF2-40B4-BE49-F238E27FC236}">
                <a16:creationId xmlns:a16="http://schemas.microsoft.com/office/drawing/2014/main" id="{E48B49B3-C7E9-4354-6C41-4395D8A49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4" y="0"/>
            <a:ext cx="5976937" cy="1016000"/>
          </a:xfrm>
          <a:prstGeom prst="rect">
            <a:avLst/>
          </a:prstGeom>
          <a:gradFill rotWithShape="0">
            <a:gsLst>
              <a:gs pos="0">
                <a:srgbClr val="996600"/>
              </a:gs>
              <a:gs pos="50000">
                <a:schemeClr val="bg1"/>
              </a:gs>
              <a:gs pos="100000">
                <a:srgbClr val="9966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400" b="1" dirty="0">
                <a:solidFill>
                  <a:srgbClr val="000098"/>
                </a:solidFill>
                <a:latin typeface="Comic Sans MS" pitchFamily="66" charset="0"/>
              </a:rPr>
              <a:t>POLISACCARIDI (</a:t>
            </a:r>
            <a:r>
              <a:rPr lang="it-IT" sz="2400" b="1" dirty="0" err="1">
                <a:solidFill>
                  <a:srgbClr val="000098"/>
                </a:solidFill>
                <a:latin typeface="Comic Sans MS" pitchFamily="66" charset="0"/>
              </a:rPr>
              <a:t>glicani</a:t>
            </a:r>
            <a:r>
              <a:rPr lang="it-IT" sz="2400" b="1" dirty="0">
                <a:solidFill>
                  <a:srgbClr val="000098"/>
                </a:solidFill>
                <a:latin typeface="Comic Sans MS" pitchFamily="66" charset="0"/>
              </a:rPr>
              <a:t>)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400" dirty="0">
                <a:solidFill>
                  <a:srgbClr val="000098"/>
                </a:solidFill>
                <a:latin typeface="Comic Sans MS" pitchFamily="66" charset="0"/>
              </a:rPr>
              <a:t>Polimeri ad elevata massa molecolare</a:t>
            </a:r>
          </a:p>
        </p:txBody>
      </p:sp>
      <p:sp>
        <p:nvSpPr>
          <p:cNvPr id="50179" name="Text Box 3">
            <a:extLst>
              <a:ext uri="{FF2B5EF4-FFF2-40B4-BE49-F238E27FC236}">
                <a16:creationId xmlns:a16="http://schemas.microsoft.com/office/drawing/2014/main" id="{B5F812ED-335E-3901-644E-554904922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219200"/>
            <a:ext cx="9144000" cy="1265238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9966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200" b="1" dirty="0">
                <a:solidFill>
                  <a:srgbClr val="000098"/>
                </a:solidFill>
                <a:latin typeface="Comic Sans MS" pitchFamily="66" charset="0"/>
              </a:rPr>
              <a:t>   OMOPOLISACCARIDI		   ETEROPOLISACCARIDI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200" b="1" dirty="0">
                <a:solidFill>
                  <a:srgbClr val="000098"/>
                </a:solidFill>
                <a:latin typeface="Comic Sans MS" pitchFamily="66" charset="0"/>
              </a:rPr>
              <a:t> </a:t>
            </a:r>
            <a:r>
              <a:rPr lang="it-IT" sz="2200" dirty="0">
                <a:solidFill>
                  <a:srgbClr val="000098"/>
                </a:solidFill>
                <a:latin typeface="Comic Sans MS" pitchFamily="66" charset="0"/>
              </a:rPr>
              <a:t>1 solo tipo di unità </a:t>
            </a:r>
            <a:r>
              <a:rPr lang="it-IT" sz="2200" dirty="0" err="1">
                <a:solidFill>
                  <a:srgbClr val="000098"/>
                </a:solidFill>
                <a:latin typeface="Comic Sans MS" pitchFamily="66" charset="0"/>
              </a:rPr>
              <a:t>monomerica</a:t>
            </a:r>
            <a:r>
              <a:rPr lang="it-IT" sz="2200" dirty="0">
                <a:solidFill>
                  <a:srgbClr val="000098"/>
                </a:solidFill>
                <a:latin typeface="Comic Sans MS" pitchFamily="66" charset="0"/>
              </a:rPr>
              <a:t>                  2 o più tipi di unità</a:t>
            </a:r>
            <a:r>
              <a:rPr lang="it-IT" sz="2200" b="1" dirty="0">
                <a:solidFill>
                  <a:srgbClr val="000098"/>
                </a:solidFill>
                <a:latin typeface="Comic Sans MS" pitchFamily="66" charset="0"/>
              </a:rPr>
              <a:t>       				</a:t>
            </a:r>
          </a:p>
        </p:txBody>
      </p:sp>
      <p:sp>
        <p:nvSpPr>
          <p:cNvPr id="50181" name="Text Box 5">
            <a:extLst>
              <a:ext uri="{FF2B5EF4-FFF2-40B4-BE49-F238E27FC236}">
                <a16:creationId xmlns:a16="http://schemas.microsoft.com/office/drawing/2014/main" id="{3153EE75-FDC7-55B9-23F2-55281A5F4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2971801"/>
            <a:ext cx="2362200" cy="480131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it-IT" altLang="it-IT" sz="2800" b="1">
                <a:solidFill>
                  <a:srgbClr val="009999"/>
                </a:solidFill>
                <a:latin typeface="Palatino" charset="0"/>
              </a:rPr>
              <a:t> </a:t>
            </a:r>
            <a:r>
              <a:rPr lang="it-IT" altLang="it-IT" sz="2800" b="1">
                <a:solidFill>
                  <a:srgbClr val="FF0000"/>
                </a:solidFill>
                <a:latin typeface="Palatino" charset="0"/>
              </a:rPr>
              <a:t>FUNZIONI</a:t>
            </a:r>
          </a:p>
        </p:txBody>
      </p:sp>
      <p:sp>
        <p:nvSpPr>
          <p:cNvPr id="50185" name="Line 9">
            <a:extLst>
              <a:ext uri="{FF2B5EF4-FFF2-40B4-BE49-F238E27FC236}">
                <a16:creationId xmlns:a16="http://schemas.microsoft.com/office/drawing/2014/main" id="{DA4AA1B6-23C5-83FE-D0FD-7E31496F0417}"/>
              </a:ext>
            </a:extLst>
          </p:cNvPr>
          <p:cNvSpPr>
            <a:spLocks noChangeShapeType="1"/>
          </p:cNvSpPr>
          <p:nvPr/>
        </p:nvSpPr>
        <p:spPr bwMode="auto">
          <a:xfrm>
            <a:off x="7239000" y="3505200"/>
            <a:ext cx="83820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0187" name="Line 11">
            <a:extLst>
              <a:ext uri="{FF2B5EF4-FFF2-40B4-BE49-F238E27FC236}">
                <a16:creationId xmlns:a16="http://schemas.microsoft.com/office/drawing/2014/main" id="{C5A8FA93-6FEF-DC12-1624-BF05263BFF8F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5050" y="2420939"/>
            <a:ext cx="1296988" cy="503237"/>
          </a:xfrm>
          <a:prstGeom prst="line">
            <a:avLst/>
          </a:prstGeom>
          <a:noFill/>
          <a:ln w="57150">
            <a:solidFill>
              <a:srgbClr val="FFFF1B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50186" name="Picture 10">
            <a:extLst>
              <a:ext uri="{FF2B5EF4-FFF2-40B4-BE49-F238E27FC236}">
                <a16:creationId xmlns:a16="http://schemas.microsoft.com/office/drawing/2014/main" id="{A4C66F38-A0D4-0799-2DCB-65F0CFB70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2" y="2484438"/>
            <a:ext cx="6480175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252141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 autoUpdateAnimBg="0"/>
      <p:bldP spid="50181" grpId="0" animBg="1" autoUpdateAnimBg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4">
            <a:extLst>
              <a:ext uri="{FF2B5EF4-FFF2-40B4-BE49-F238E27FC236}">
                <a16:creationId xmlns:a16="http://schemas.microsoft.com/office/drawing/2014/main" id="{7506D748-7CC3-616A-A58A-1ABEA1280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990601"/>
            <a:ext cx="226639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3333CC"/>
                </a:solidFill>
                <a:latin typeface="Calibri" panose="020F0502020204030204" pitchFamily="34" charset="0"/>
              </a:rPr>
              <a:t>PROTEOGLICANI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3333CC"/>
                </a:solidFill>
                <a:latin typeface="Calibri" panose="020F0502020204030204" pitchFamily="34" charset="0"/>
              </a:rPr>
              <a:t>GLICOPROTEINE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sz="2400" b="1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3333CC"/>
                </a:solidFill>
                <a:latin typeface="Calibri" panose="020F0502020204030204" pitchFamily="34" charset="0"/>
              </a:rPr>
              <a:t>GLICOLIPIDI</a:t>
            </a:r>
          </a:p>
        </p:txBody>
      </p:sp>
      <p:sp>
        <p:nvSpPr>
          <p:cNvPr id="94211" name="Text Box 5">
            <a:extLst>
              <a:ext uri="{FF2B5EF4-FFF2-40B4-BE49-F238E27FC236}">
                <a16:creationId xmlns:a16="http://schemas.microsoft.com/office/drawing/2014/main" id="{DDC1DA4F-998C-B05C-5FA2-452A8B748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1000125"/>
            <a:ext cx="6324600" cy="531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  <a:latin typeface="Calibri" panose="020F0502020204030204" pitchFamily="34" charset="0"/>
              </a:rPr>
              <a:t>Presenti nella matrice extracellulare, costituiti da </a:t>
            </a:r>
            <a:r>
              <a:rPr lang="it-IT" altLang="it-IT">
                <a:solidFill>
                  <a:srgbClr val="CC0000"/>
                </a:solidFill>
                <a:latin typeface="Calibri" panose="020F0502020204030204" pitchFamily="34" charset="0"/>
              </a:rPr>
              <a:t>più molecole di glicosamminoglicani (etero-polisaccaridi) uniti covalentemente ad una proteina di membrana o secreta</a:t>
            </a:r>
            <a:r>
              <a:rPr lang="it-IT" altLang="it-IT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  <a:latin typeface="Calibri" panose="020F0502020204030204" pitchFamily="34" charset="0"/>
              </a:rPr>
              <a:t>Mediano l’attività di fattori di crescita, regolano l’assemblaggio delle fibre di collagene con cui interagiscono, contribuiscono alla resistenza meccanica del tessuto connettivo, modulano lo sviluppo di vari tessuti (cartilagine, tendini)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  <a:latin typeface="Calibri" panose="020F0502020204030204" pitchFamily="34" charset="0"/>
              </a:rPr>
              <a:t>Costitute da </a:t>
            </a:r>
            <a:r>
              <a:rPr lang="it-IT" altLang="it-IT">
                <a:solidFill>
                  <a:srgbClr val="CC0000"/>
                </a:solidFill>
                <a:latin typeface="Calibri" panose="020F0502020204030204" pitchFamily="34" charset="0"/>
              </a:rPr>
              <a:t>proteine a cui sono legate catene oligosaccaridiche</a:t>
            </a:r>
            <a:r>
              <a:rPr lang="it-IT" altLang="it-IT">
                <a:solidFill>
                  <a:srgbClr val="000000"/>
                </a:solidFill>
                <a:latin typeface="Calibri" panose="020F0502020204030204" pitchFamily="34" charset="0"/>
              </a:rPr>
              <a:t>. Sono presenti nella membrana plasmatica, nel sangue, nei fluidi biologici e nella matrice extracellulare. Costituiscono siti di riconoscimento per altre proteine sulla superficie delle cellule, sono coinvolte nei meccanismi di comunicazione cellulare e in tante altre funzioni.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CC0000"/>
                </a:solidFill>
                <a:latin typeface="Calibri" panose="020F0502020204030204" pitchFamily="34" charset="0"/>
              </a:rPr>
              <a:t>Lipidi di membrana legati a oligosaccaridi</a:t>
            </a:r>
            <a:r>
              <a:rPr lang="it-IT" altLang="it-IT">
                <a:solidFill>
                  <a:srgbClr val="000000"/>
                </a:solidFill>
                <a:latin typeface="Calibri" panose="020F0502020204030204" pitchFamily="34" charset="0"/>
              </a:rPr>
              <a:t> e fungono da siti di riconoscimento per diverse proteine</a:t>
            </a:r>
          </a:p>
        </p:txBody>
      </p:sp>
      <p:sp>
        <p:nvSpPr>
          <p:cNvPr id="94212" name="Rectangle 6">
            <a:extLst>
              <a:ext uri="{FF2B5EF4-FFF2-40B4-BE49-F238E27FC236}">
                <a16:creationId xmlns:a16="http://schemas.microsoft.com/office/drawing/2014/main" id="{24BB00DE-E178-F335-679C-79DA7A66B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6764" y="309564"/>
            <a:ext cx="2967037" cy="461665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400" b="1">
                <a:solidFill>
                  <a:srgbClr val="CC0000"/>
                </a:solidFill>
                <a:latin typeface="Calibri" panose="020F0502020204030204" pitchFamily="34" charset="0"/>
              </a:rPr>
              <a:t>GLICOCONIUGATI</a:t>
            </a:r>
          </a:p>
        </p:txBody>
      </p:sp>
    </p:spTree>
    <p:extLst>
      <p:ext uri="{BB962C8B-B14F-4D97-AF65-F5344CB8AC3E}">
        <p14:creationId xmlns:p14="http://schemas.microsoft.com/office/powerpoint/2010/main" val="3088845095"/>
      </p:ext>
    </p:extLst>
  </p:cSld>
  <p:clrMapOvr>
    <a:masterClrMapping/>
  </p:clrMapOvr>
  <p:transition>
    <p:random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CasellaDiTesto 2">
            <a:extLst>
              <a:ext uri="{FF2B5EF4-FFF2-40B4-BE49-F238E27FC236}">
                <a16:creationId xmlns:a16="http://schemas.microsoft.com/office/drawing/2014/main" id="{0D679EB6-F4F5-F157-E1A6-7B7F006BB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9869" y="-1496597"/>
            <a:ext cx="8640762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16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16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16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16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16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16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16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16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2800" u="sng" dirty="0">
              <a:solidFill>
                <a:srgbClr val="000000"/>
              </a:solidFill>
            </a:endParaRPr>
          </a:p>
        </p:txBody>
      </p:sp>
      <p:sp>
        <p:nvSpPr>
          <p:cNvPr id="117763" name="CasellaDiTesto 2">
            <a:extLst>
              <a:ext uri="{FF2B5EF4-FFF2-40B4-BE49-F238E27FC236}">
                <a16:creationId xmlns:a16="http://schemas.microsoft.com/office/drawing/2014/main" id="{9A828C8E-44FC-3A55-15E8-81F7F3845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3025" y="6597650"/>
            <a:ext cx="950595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</a:rPr>
              <a:t>                                                                                                                           </a:t>
            </a:r>
          </a:p>
        </p:txBody>
      </p:sp>
      <p:sp>
        <p:nvSpPr>
          <p:cNvPr id="111620" name="Rectangle 4">
            <a:extLst>
              <a:ext uri="{FF2B5EF4-FFF2-40B4-BE49-F238E27FC236}">
                <a16:creationId xmlns:a16="http://schemas.microsoft.com/office/drawing/2014/main" id="{623AB679-8948-A1D0-A537-9FC0EA53AD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5214" y="2337220"/>
            <a:ext cx="8636000" cy="521948"/>
          </a:xfrm>
          <a:prstGeom prst="rect">
            <a:avLst/>
          </a:prstGeom>
          <a:solidFill>
            <a:srgbClr val="F8F9F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-15870" rIns="0" bIns="-1587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202124"/>
                </a:solidFill>
                <a:latin typeface="inherit"/>
              </a:rPr>
              <a:t>Categoria molto complessa sia per il tipo di monomeri sia per il tipo di legami che possono formare.</a:t>
            </a:r>
            <a:endParaRPr lang="it-IT" altLang="it-IT" dirty="0">
              <a:solidFill>
                <a:srgbClr val="000000"/>
              </a:solidFill>
            </a:endParaRPr>
          </a:p>
        </p:txBody>
      </p:sp>
      <p:sp>
        <p:nvSpPr>
          <p:cNvPr id="111621" name="Rectangle 5">
            <a:extLst>
              <a:ext uri="{FF2B5EF4-FFF2-40B4-BE49-F238E27FC236}">
                <a16:creationId xmlns:a16="http://schemas.microsoft.com/office/drawing/2014/main" id="{3EB5CD5E-A7E5-6008-B96A-2FBEB0750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025" y="3691692"/>
            <a:ext cx="6942254" cy="614281"/>
          </a:xfrm>
          <a:prstGeom prst="rect">
            <a:avLst/>
          </a:prstGeom>
          <a:solidFill>
            <a:srgbClr val="F8F9FA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-15870" rIns="0" bIns="-1587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2100" dirty="0">
                <a:solidFill>
                  <a:srgbClr val="202124"/>
                </a:solidFill>
                <a:latin typeface="inherit"/>
              </a:rPr>
              <a:t>Si trovano nella parete cellulare dei batteri e nelle piante o nella matrice cellulare</a:t>
            </a:r>
            <a:endParaRPr lang="it-IT" altLang="it-IT" dirty="0">
              <a:solidFill>
                <a:srgbClr val="FF0000"/>
              </a:solidFill>
            </a:endParaRPr>
          </a:p>
        </p:txBody>
      </p:sp>
      <p:sp>
        <p:nvSpPr>
          <p:cNvPr id="111622" name="Rectangle 7">
            <a:extLst>
              <a:ext uri="{FF2B5EF4-FFF2-40B4-BE49-F238E27FC236}">
                <a16:creationId xmlns:a16="http://schemas.microsoft.com/office/drawing/2014/main" id="{D6986F1F-079B-29EE-018F-E0B9B80149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4888" y="745097"/>
            <a:ext cx="7848600" cy="1199056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-15870" rIns="0" bIns="-1587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600" dirty="0">
                <a:solidFill>
                  <a:srgbClr val="FF0000"/>
                </a:solidFill>
                <a:latin typeface="inherit"/>
              </a:rPr>
              <a:t>Gli </a:t>
            </a:r>
            <a:r>
              <a:rPr lang="it-IT" altLang="it-IT" sz="1600" dirty="0" err="1">
                <a:solidFill>
                  <a:srgbClr val="FF0000"/>
                </a:solidFill>
                <a:latin typeface="inherit"/>
              </a:rPr>
              <a:t>eteropolisaccaridi</a:t>
            </a:r>
            <a:r>
              <a:rPr lang="it-IT" altLang="it-IT" sz="1600" dirty="0">
                <a:solidFill>
                  <a:srgbClr val="FF0000"/>
                </a:solidFill>
                <a:latin typeface="inherit"/>
              </a:rPr>
              <a:t> </a:t>
            </a:r>
            <a:r>
              <a:rPr lang="it-IT" altLang="it-IT" sz="1600" dirty="0">
                <a:solidFill>
                  <a:srgbClr val="202124"/>
                </a:solidFill>
                <a:latin typeface="inherit"/>
              </a:rPr>
              <a:t>sono polisaccaridi costituiti dall’unione di </a:t>
            </a:r>
            <a:r>
              <a:rPr lang="it-IT" altLang="it-IT" sz="1600" dirty="0">
                <a:solidFill>
                  <a:srgbClr val="FF0000"/>
                </a:solidFill>
                <a:latin typeface="inherit"/>
              </a:rPr>
              <a:t>differenti monosaccaridi </a:t>
            </a:r>
            <a:r>
              <a:rPr lang="it-IT" altLang="it-IT" sz="1600" dirty="0">
                <a:solidFill>
                  <a:srgbClr val="202124"/>
                </a:solidFill>
                <a:latin typeface="inherit"/>
              </a:rPr>
              <a:t>mediante legami glicosidici..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1600" dirty="0">
              <a:solidFill>
                <a:srgbClr val="202124"/>
              </a:solidFill>
              <a:latin typeface="inherit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600" dirty="0">
                <a:solidFill>
                  <a:srgbClr val="202124"/>
                </a:solidFill>
                <a:latin typeface="inherit"/>
              </a:rPr>
              <a:t>Differiscono dagli </a:t>
            </a:r>
            <a:r>
              <a:rPr lang="it-IT" altLang="it-IT" sz="1600" dirty="0" err="1">
                <a:solidFill>
                  <a:srgbClr val="202124"/>
                </a:solidFill>
                <a:latin typeface="inherit"/>
              </a:rPr>
              <a:t>omopolisaccaridi</a:t>
            </a:r>
            <a:r>
              <a:rPr lang="it-IT" altLang="it-IT" sz="1600" dirty="0">
                <a:solidFill>
                  <a:srgbClr val="202124"/>
                </a:solidFill>
                <a:latin typeface="inherit"/>
              </a:rPr>
              <a:t> che invece sono costituiti dalla ripetizione monomerica dello stesso zucchero.</a:t>
            </a:r>
          </a:p>
        </p:txBody>
      </p:sp>
      <p:sp>
        <p:nvSpPr>
          <p:cNvPr id="2" name="Rettangolo 1"/>
          <p:cNvSpPr/>
          <p:nvPr/>
        </p:nvSpPr>
        <p:spPr>
          <a:xfrm>
            <a:off x="941558" y="75432"/>
            <a:ext cx="86324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sz="3200" dirty="0">
                <a:solidFill>
                  <a:srgbClr val="FF0000"/>
                </a:solidFill>
              </a:rPr>
              <a:t>ETEROPOLISACCARIDI </a:t>
            </a:r>
            <a:r>
              <a:rPr lang="it-IT" altLang="it-IT" sz="3200" dirty="0">
                <a:solidFill>
                  <a:srgbClr val="000000"/>
                </a:solidFill>
              </a:rPr>
              <a:t>STRUTTURALI</a:t>
            </a: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45C0F8C-9820-313E-9BCD-72C78CD98B6B}"/>
              </a:ext>
            </a:extLst>
          </p:cNvPr>
          <p:cNvSpPr txBox="1"/>
          <p:nvPr/>
        </p:nvSpPr>
        <p:spPr>
          <a:xfrm>
            <a:off x="2675964" y="5011874"/>
            <a:ext cx="3420036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1800" u="sng" dirty="0">
                <a:solidFill>
                  <a:srgbClr val="FF0000"/>
                </a:solidFill>
                <a:ea typeface="ＭＳ Ｐゴシック"/>
              </a:rPr>
              <a:t>GLICOSAMMINOGLICANI</a:t>
            </a:r>
          </a:p>
        </p:txBody>
      </p:sp>
      <p:sp>
        <p:nvSpPr>
          <p:cNvPr id="5" name="Rettangolo 15">
            <a:extLst>
              <a:ext uri="{FF2B5EF4-FFF2-40B4-BE49-F238E27FC236}">
                <a16:creationId xmlns:a16="http://schemas.microsoft.com/office/drawing/2014/main" id="{47468210-842F-9BF2-AF98-8BE4BE7D0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9460" y="5497969"/>
            <a:ext cx="24737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</a:rPr>
              <a:t>PEPTIDOGLICANI 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83DC06E-1E87-06C7-7B86-AE19B3CFDB18}"/>
              </a:ext>
            </a:extLst>
          </p:cNvPr>
          <p:cNvSpPr/>
          <p:nvPr/>
        </p:nvSpPr>
        <p:spPr bwMode="auto">
          <a:xfrm>
            <a:off x="2483224" y="5012788"/>
            <a:ext cx="4114800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526869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/>
      <p:bldP spid="111620" grpId="0" animBg="1"/>
      <p:bldP spid="111621" grpId="0" animBg="1"/>
      <p:bldP spid="111622" grpId="0" animBg="1"/>
      <p:bldP spid="5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CasellaDiTesto 2">
            <a:extLst>
              <a:ext uri="{FF2B5EF4-FFF2-40B4-BE49-F238E27FC236}">
                <a16:creationId xmlns:a16="http://schemas.microsoft.com/office/drawing/2014/main" id="{1A607E6F-165E-06F0-3391-7A77635109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909" y="11142"/>
            <a:ext cx="8640762" cy="510909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altLang="it-IT" dirty="0">
              <a:solidFill>
                <a:srgbClr val="000000"/>
              </a:solidFill>
              <a:ea typeface="ＭＳ Ｐゴシック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2800" u="sng" dirty="0">
                <a:solidFill>
                  <a:srgbClr val="FF0000"/>
                </a:solidFill>
                <a:ea typeface="ＭＳ Ｐゴシック"/>
              </a:rPr>
              <a:t>GLICOSAMMINOGLICANI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it-IT" altLang="it-IT" sz="2800" u="sng" dirty="0">
              <a:solidFill>
                <a:srgbClr val="FF0000"/>
              </a:solidFill>
              <a:ea typeface="ＭＳ Ｐゴシック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it-IT" altLang="it-IT" sz="2800" u="sng" dirty="0">
              <a:solidFill>
                <a:srgbClr val="FF0000"/>
              </a:solidFill>
              <a:ea typeface="ＭＳ Ｐゴシック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2400" dirty="0">
              <a:solidFill>
                <a:srgbClr val="000000"/>
              </a:solidFill>
              <a:ea typeface="ＭＳ Ｐゴシック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2400" dirty="0">
              <a:solidFill>
                <a:srgbClr val="000000"/>
              </a:solidFill>
              <a:ea typeface="ＭＳ Ｐゴシック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altLang="it-IT" sz="2400" dirty="0">
                <a:solidFill>
                  <a:srgbClr val="000000"/>
                </a:solidFill>
                <a:ea typeface="ＭＳ Ｐゴシック"/>
              </a:rPr>
              <a:t>Si trovano negli spazi extracellulari dei tessuti connettivi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2400" dirty="0">
              <a:solidFill>
                <a:srgbClr val="000000"/>
              </a:solidFill>
              <a:ea typeface="ＭＳ Ｐゴシック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altLang="it-IT" sz="2400" dirty="0">
                <a:solidFill>
                  <a:srgbClr val="000000"/>
                </a:solidFill>
                <a:ea typeface="ＭＳ Ｐゴシック"/>
              </a:rPr>
              <a:t>Contengono proteine immerse in una matrice gelatinosa composta da questi </a:t>
            </a:r>
            <a:r>
              <a:rPr lang="it-IT" altLang="it-IT" sz="2400" dirty="0" err="1">
                <a:solidFill>
                  <a:srgbClr val="000000"/>
                </a:solidFill>
                <a:ea typeface="ＭＳ Ｐゴシック"/>
              </a:rPr>
              <a:t>eteropolisaccaridi</a:t>
            </a:r>
            <a:r>
              <a:rPr lang="it-IT" altLang="it-IT" sz="2400" dirty="0">
                <a:solidFill>
                  <a:srgbClr val="000000"/>
                </a:solidFill>
                <a:ea typeface="ＭＳ Ｐゴシック"/>
              </a:rPr>
              <a:t> non ramificati.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2400" dirty="0">
              <a:solidFill>
                <a:srgbClr val="000000"/>
              </a:solidFill>
              <a:ea typeface="ＭＳ Ｐゴシック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altLang="it-IT" sz="2800" dirty="0">
                <a:solidFill>
                  <a:srgbClr val="000000"/>
                </a:solidFill>
              </a:rPr>
              <a:t> Non si trovano nelle piante.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2800" u="sng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1C86664D-2695-F259-76BB-A44ECB53E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609" y="820481"/>
            <a:ext cx="1061234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b="1" dirty="0" err="1">
                <a:solidFill>
                  <a:srgbClr val="FF3300"/>
                </a:solidFill>
                <a:latin typeface="Comic Sans MS" panose="030F0702030302020204" pitchFamily="66" charset="0"/>
              </a:rPr>
              <a:t>E</a:t>
            </a:r>
            <a:r>
              <a:rPr lang="it-IT" altLang="it-IT" b="1" u="sng" dirty="0" err="1">
                <a:solidFill>
                  <a:srgbClr val="000000"/>
                </a:solidFill>
                <a:latin typeface="Comic Sans MS" panose="030F0702030302020204" pitchFamily="66" charset="0"/>
              </a:rPr>
              <a:t>teropolisaccaridi</a:t>
            </a:r>
            <a:r>
              <a:rPr lang="it-IT" altLang="it-IT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it-IT" altLang="it-IT" b="1" dirty="0">
                <a:solidFill>
                  <a:srgbClr val="FF0000"/>
                </a:solidFill>
                <a:latin typeface="Comic Sans MS" panose="030F0702030302020204" pitchFamily="66" charset="0"/>
              </a:rPr>
              <a:t>acidi</a:t>
            </a:r>
            <a:r>
              <a:rPr lang="it-IT" altLang="it-IT" b="1" dirty="0">
                <a:solidFill>
                  <a:srgbClr val="000000"/>
                </a:solidFill>
                <a:latin typeface="Comic Sans MS" panose="030F0702030302020204" pitchFamily="66" charset="0"/>
              </a:rPr>
              <a:t> con funzioni strutturali.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b="1" dirty="0">
                <a:solidFill>
                  <a:srgbClr val="000000"/>
                </a:solidFill>
                <a:latin typeface="Comic Sans MS" panose="030F0702030302020204" pitchFamily="66" charset="0"/>
              </a:rPr>
              <a:t>Formano una matrice gelatinosa extracellulare capace di tenere insieme i componenti proteici della pelle e del tessuto connettivo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000000"/>
                </a:solidFill>
              </a:rPr>
              <a:t>(cartilagine, tendini, pelle , vasi sanguigni)</a:t>
            </a:r>
          </a:p>
        </p:txBody>
      </p:sp>
    </p:spTree>
  </p:cSld>
  <p:clrMapOvr>
    <a:masterClrMapping/>
  </p:clrMapOvr>
  <p:transition>
    <p:random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Box 1">
            <a:extLst>
              <a:ext uri="{FF2B5EF4-FFF2-40B4-BE49-F238E27FC236}">
                <a16:creationId xmlns:a16="http://schemas.microsoft.com/office/drawing/2014/main" id="{0965ECFF-4E0A-E4E8-97AE-C5F62801A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658" y="-41303"/>
            <a:ext cx="115185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it-IT" sz="3600" b="1" dirty="0" err="1">
                <a:solidFill>
                  <a:srgbClr val="FF6D09"/>
                </a:solidFill>
                <a:cs typeface="Arial" panose="020B0604020202020204" pitchFamily="34" charset="0"/>
              </a:rPr>
              <a:t>Glicosaminoglicani</a:t>
            </a:r>
            <a:r>
              <a:rPr lang="en-US" altLang="it-IT" sz="3600" b="1" dirty="0">
                <a:solidFill>
                  <a:srgbClr val="FF6D09"/>
                </a:solidFill>
                <a:cs typeface="Arial" panose="020B0604020202020204" pitchFamily="34" charset="0"/>
              </a:rPr>
              <a:t>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it-IT" sz="2000" b="1" dirty="0" err="1">
                <a:solidFill>
                  <a:srgbClr val="FF6D09"/>
                </a:solidFill>
                <a:cs typeface="Arial" panose="020B0604020202020204" pitchFamily="34" charset="0"/>
              </a:rPr>
              <a:t>Unità</a:t>
            </a:r>
            <a:r>
              <a:rPr lang="en-US" altLang="it-IT" sz="2000" b="1" dirty="0">
                <a:solidFill>
                  <a:srgbClr val="FF6D09"/>
                </a:solidFill>
                <a:cs typeface="Arial" panose="020B0604020202020204" pitchFamily="34" charset="0"/>
              </a:rPr>
              <a:t> </a:t>
            </a:r>
            <a:r>
              <a:rPr lang="en-US" altLang="it-IT" sz="2000" b="1" dirty="0" err="1">
                <a:solidFill>
                  <a:srgbClr val="FF6D09"/>
                </a:solidFill>
                <a:cs typeface="Arial" panose="020B0604020202020204" pitchFamily="34" charset="0"/>
              </a:rPr>
              <a:t>disaccaridiche</a:t>
            </a:r>
            <a:r>
              <a:rPr lang="en-US" altLang="it-IT" sz="2000" b="1" dirty="0">
                <a:solidFill>
                  <a:srgbClr val="FF6D09"/>
                </a:solidFill>
                <a:cs typeface="Arial" panose="020B0604020202020204" pitchFamily="34" charset="0"/>
              </a:rPr>
              <a:t> </a:t>
            </a:r>
            <a:r>
              <a:rPr lang="en-US" altLang="it-IT" sz="2000" b="1" dirty="0" err="1">
                <a:solidFill>
                  <a:srgbClr val="FF6D09"/>
                </a:solidFill>
                <a:cs typeface="Arial" panose="020B0604020202020204" pitchFamily="34" charset="0"/>
              </a:rPr>
              <a:t>ripetute</a:t>
            </a:r>
            <a:r>
              <a:rPr lang="en-US" altLang="it-IT" sz="2000" b="1" dirty="0">
                <a:solidFill>
                  <a:srgbClr val="FF6D09"/>
                </a:solidFill>
                <a:cs typeface="Arial" panose="020B0604020202020204" pitchFamily="34" charset="0"/>
              </a:rPr>
              <a:t> (</a:t>
            </a:r>
            <a:r>
              <a:rPr lang="en-US" altLang="it-IT" sz="2000" b="1" dirty="0" err="1">
                <a:solidFill>
                  <a:srgbClr val="FF6D09"/>
                </a:solidFill>
                <a:cs typeface="Arial" panose="020B0604020202020204" pitchFamily="34" charset="0"/>
              </a:rPr>
              <a:t>dimeri</a:t>
            </a:r>
            <a:r>
              <a:rPr lang="en-US" altLang="it-IT" sz="2000" b="1" dirty="0">
                <a:solidFill>
                  <a:srgbClr val="FF6D09"/>
                </a:solidFill>
                <a:cs typeface="Arial" panose="020B0604020202020204" pitchFamily="34" charset="0"/>
              </a:rPr>
              <a:t> in cui uno </a:t>
            </a:r>
            <a:r>
              <a:rPr lang="en-US" altLang="it-IT" sz="2000" b="1" dirty="0" err="1">
                <a:solidFill>
                  <a:srgbClr val="FF6D09"/>
                </a:solidFill>
                <a:cs typeface="Arial" panose="020B0604020202020204" pitchFamily="34" charset="0"/>
              </a:rPr>
              <a:t>dei</a:t>
            </a:r>
            <a:r>
              <a:rPr lang="en-US" altLang="it-IT" sz="2000" b="1" dirty="0">
                <a:solidFill>
                  <a:srgbClr val="FF6D09"/>
                </a:solidFill>
                <a:cs typeface="Arial" panose="020B0604020202020204" pitchFamily="34" charset="0"/>
              </a:rPr>
              <a:t> due </a:t>
            </a:r>
            <a:r>
              <a:rPr lang="en-US" altLang="it-IT" sz="2000" b="1" dirty="0" err="1">
                <a:solidFill>
                  <a:srgbClr val="FF6D09"/>
                </a:solidFill>
                <a:cs typeface="Arial" panose="020B0604020202020204" pitchFamily="34" charset="0"/>
              </a:rPr>
              <a:t>monomeri</a:t>
            </a:r>
            <a:r>
              <a:rPr lang="en-US" altLang="it-IT" sz="2000" b="1" dirty="0">
                <a:solidFill>
                  <a:srgbClr val="FF6D09"/>
                </a:solidFill>
                <a:cs typeface="Arial" panose="020B0604020202020204" pitchFamily="34" charset="0"/>
              </a:rPr>
              <a:t> è un </a:t>
            </a:r>
            <a:r>
              <a:rPr lang="en-US" altLang="it-IT" sz="2000" b="1" dirty="0" err="1">
                <a:solidFill>
                  <a:srgbClr val="FF6D09"/>
                </a:solidFill>
                <a:cs typeface="Arial" panose="020B0604020202020204" pitchFamily="34" charset="0"/>
              </a:rPr>
              <a:t>amminozucchero</a:t>
            </a:r>
            <a:r>
              <a:rPr lang="en-US" altLang="it-IT" sz="2000" b="1" dirty="0">
                <a:solidFill>
                  <a:srgbClr val="FF6D09"/>
                </a:solidFill>
                <a:cs typeface="Arial" panose="020B0604020202020204" pitchFamily="34" charset="0"/>
              </a:rPr>
              <a:t>)</a:t>
            </a:r>
          </a:p>
        </p:txBody>
      </p:sp>
      <p:pic>
        <p:nvPicPr>
          <p:cNvPr id="87043" name="Picture 4" descr="Z:\NewMedia\Ebook-Novella\Wiley\JIRA\Voet5e\Work\JPEGs\Ch08\voet_5e_fig_08_12.jpg">
            <a:extLst>
              <a:ext uri="{FF2B5EF4-FFF2-40B4-BE49-F238E27FC236}">
                <a16:creationId xmlns:a16="http://schemas.microsoft.com/office/drawing/2014/main" id="{501F1B5D-DC36-D561-19A1-CC88A5A115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650" y="1295401"/>
            <a:ext cx="6248400" cy="50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4" name="CasellaDiTesto 1">
            <a:extLst>
              <a:ext uri="{FF2B5EF4-FFF2-40B4-BE49-F238E27FC236}">
                <a16:creationId xmlns:a16="http://schemas.microsoft.com/office/drawing/2014/main" id="{8AD60C96-F567-1C89-9907-D1EF4C083A8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40659" y="2000193"/>
            <a:ext cx="446405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000000"/>
                </a:solidFill>
              </a:rPr>
              <a:t>Uno dei due monosaccaridi è sempre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00B0F0"/>
                </a:solidFill>
              </a:rPr>
              <a:t>N-</a:t>
            </a:r>
            <a:r>
              <a:rPr lang="it-IT" altLang="it-IT" dirty="0" err="1">
                <a:solidFill>
                  <a:srgbClr val="00B0F0"/>
                </a:solidFill>
              </a:rPr>
              <a:t>Acetyl</a:t>
            </a:r>
            <a:r>
              <a:rPr lang="it-IT" altLang="it-IT" dirty="0">
                <a:solidFill>
                  <a:srgbClr val="00B0F0"/>
                </a:solidFill>
              </a:rPr>
              <a:t>-D-</a:t>
            </a:r>
            <a:r>
              <a:rPr lang="it-IT" altLang="it-IT" dirty="0" err="1">
                <a:solidFill>
                  <a:srgbClr val="00B0F0"/>
                </a:solidFill>
              </a:rPr>
              <a:t>Glucosammina</a:t>
            </a:r>
            <a:r>
              <a:rPr lang="it-IT" altLang="it-IT" dirty="0">
                <a:solidFill>
                  <a:srgbClr val="00B0F0"/>
                </a:solidFill>
              </a:rPr>
              <a:t>/ </a:t>
            </a:r>
            <a:r>
              <a:rPr lang="it-IT" altLang="it-IT" dirty="0" err="1">
                <a:solidFill>
                  <a:srgbClr val="00B0F0"/>
                </a:solidFill>
              </a:rPr>
              <a:t>Galattosammina</a:t>
            </a:r>
            <a:endParaRPr lang="it-IT" altLang="it-IT" dirty="0">
              <a:solidFill>
                <a:srgbClr val="00B0F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dirty="0">
              <a:solidFill>
                <a:srgbClr val="FF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000000"/>
                </a:solidFill>
              </a:rPr>
              <a:t>L’altro è un </a:t>
            </a:r>
            <a:r>
              <a:rPr lang="it-IT" altLang="it-IT" dirty="0">
                <a:solidFill>
                  <a:srgbClr val="FF0000"/>
                </a:solidFill>
              </a:rPr>
              <a:t>Acido </a:t>
            </a:r>
            <a:r>
              <a:rPr lang="it-IT" altLang="it-IT" dirty="0" err="1">
                <a:solidFill>
                  <a:srgbClr val="FF0000"/>
                </a:solidFill>
              </a:rPr>
              <a:t>Uronico</a:t>
            </a:r>
            <a:endParaRPr lang="it-IT" altLang="it-IT" dirty="0">
              <a:solidFill>
                <a:srgbClr val="FF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dirty="0">
              <a:solidFill>
                <a:srgbClr val="00B05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00B050"/>
                </a:solidFill>
              </a:rPr>
              <a:t>Spesso sono solforati</a:t>
            </a:r>
          </a:p>
        </p:txBody>
      </p:sp>
      <p:sp>
        <p:nvSpPr>
          <p:cNvPr id="3" name="Ovale 2">
            <a:extLst>
              <a:ext uri="{FF2B5EF4-FFF2-40B4-BE49-F238E27FC236}">
                <a16:creationId xmlns:a16="http://schemas.microsoft.com/office/drawing/2014/main" id="{7641F872-4A45-AEDE-8455-A670EF2E7F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276" y="3213100"/>
            <a:ext cx="720725" cy="287338"/>
          </a:xfrm>
          <a:prstGeom prst="ellipse">
            <a:avLst/>
          </a:prstGeom>
          <a:noFill/>
          <a:ln w="9525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24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8D9E82D6-C453-EC0D-5946-96BC2AD81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4289" y="1484314"/>
            <a:ext cx="720725" cy="288925"/>
          </a:xfrm>
          <a:prstGeom prst="ellipse">
            <a:avLst/>
          </a:prstGeom>
          <a:noFill/>
          <a:ln w="9525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24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87047" name="Freccia in giù 6">
            <a:extLst>
              <a:ext uri="{FF2B5EF4-FFF2-40B4-BE49-F238E27FC236}">
                <a16:creationId xmlns:a16="http://schemas.microsoft.com/office/drawing/2014/main" id="{760F9749-5F50-45D9-19BC-E7A7DEA55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0013" y="4652963"/>
            <a:ext cx="431800" cy="431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2400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87048" name="CasellaDiTesto 7">
            <a:extLst>
              <a:ext uri="{FF2B5EF4-FFF2-40B4-BE49-F238E27FC236}">
                <a16:creationId xmlns:a16="http://schemas.microsoft.com/office/drawing/2014/main" id="{1313B1DF-C0EF-EC21-08AF-77C62B2432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5589588"/>
            <a:ext cx="22367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</a:rPr>
              <a:t>CONFORMAZIONE</a:t>
            </a:r>
            <a:br>
              <a:rPr lang="it-IT" altLang="it-IT">
                <a:solidFill>
                  <a:srgbClr val="000000"/>
                </a:solidFill>
              </a:rPr>
            </a:br>
            <a:r>
              <a:rPr lang="it-IT" altLang="it-IT">
                <a:solidFill>
                  <a:srgbClr val="000000"/>
                </a:solidFill>
              </a:rPr>
              <a:t>ESTESA</a:t>
            </a:r>
          </a:p>
        </p:txBody>
      </p:sp>
      <p:sp>
        <p:nvSpPr>
          <p:cNvPr id="5" name="Rettangolo 13">
            <a:extLst>
              <a:ext uri="{FF2B5EF4-FFF2-40B4-BE49-F238E27FC236}">
                <a16:creationId xmlns:a16="http://schemas.microsoft.com/office/drawing/2014/main" id="{9D5AEC4F-5175-9DF0-300F-0AAF78542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0999" y="912804"/>
            <a:ext cx="82740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000000"/>
                </a:solidFill>
              </a:rPr>
              <a:t>(1 acido </a:t>
            </a:r>
            <a:r>
              <a:rPr lang="it-IT" altLang="it-IT" dirty="0" err="1">
                <a:solidFill>
                  <a:srgbClr val="000000"/>
                </a:solidFill>
              </a:rPr>
              <a:t>uronico</a:t>
            </a:r>
            <a:r>
              <a:rPr lang="it-IT" altLang="it-IT" dirty="0">
                <a:solidFill>
                  <a:srgbClr val="000000"/>
                </a:solidFill>
              </a:rPr>
              <a:t> e 1 N-</a:t>
            </a:r>
            <a:r>
              <a:rPr lang="it-IT" altLang="it-IT" dirty="0" err="1">
                <a:solidFill>
                  <a:srgbClr val="000000"/>
                </a:solidFill>
              </a:rPr>
              <a:t>acetil</a:t>
            </a:r>
            <a:r>
              <a:rPr lang="it-IT" altLang="it-IT" dirty="0">
                <a:solidFill>
                  <a:srgbClr val="000000"/>
                </a:solidFill>
              </a:rPr>
              <a:t> amino-zucchero – ripetuto e lineare)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ADB8E95-8C2F-A40C-6982-679B3B9AC3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52" y="6429602"/>
            <a:ext cx="3292125" cy="310923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5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>
            <a:extLst>
              <a:ext uri="{FF2B5EF4-FFF2-40B4-BE49-F238E27FC236}">
                <a16:creationId xmlns:a16="http://schemas.microsoft.com/office/drawing/2014/main" id="{1C058DAA-DDA9-5AA8-F060-7E70C71F0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75" y="769379"/>
            <a:ext cx="5194300" cy="609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8" name="Text Box 4">
            <a:extLst>
              <a:ext uri="{FF2B5EF4-FFF2-40B4-BE49-F238E27FC236}">
                <a16:creationId xmlns:a16="http://schemas.microsoft.com/office/drawing/2014/main" id="{0563B4AC-5F37-136C-A2D4-0E5D722F4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7664" y="2133600"/>
            <a:ext cx="1728787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1400" b="1">
                <a:solidFill>
                  <a:srgbClr val="FF3300"/>
                </a:solidFill>
                <a:latin typeface="Comic Sans MS" panose="030F0702030302020204" pitchFamily="66" charset="0"/>
              </a:rPr>
              <a:t>catene molto lunghe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1400" b="1">
                <a:solidFill>
                  <a:srgbClr val="FF3300"/>
                </a:solidFill>
                <a:latin typeface="Comic Sans MS" panose="030F0702030302020204" pitchFamily="66" charset="0"/>
              </a:rPr>
              <a:t>liquido sinoviale articolazioni,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1400" b="1">
                <a:solidFill>
                  <a:srgbClr val="FF3300"/>
                </a:solidFill>
                <a:latin typeface="Comic Sans MS" panose="030F0702030302020204" pitchFamily="66" charset="0"/>
              </a:rPr>
              <a:t>umor vitreo</a:t>
            </a:r>
          </a:p>
        </p:txBody>
      </p:sp>
      <p:sp>
        <p:nvSpPr>
          <p:cNvPr id="88069" name="Text Box 5">
            <a:extLst>
              <a:ext uri="{FF2B5EF4-FFF2-40B4-BE49-F238E27FC236}">
                <a16:creationId xmlns:a16="http://schemas.microsoft.com/office/drawing/2014/main" id="{FAA84D56-66C2-8665-55B7-5B2E02AC0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4513" y="3932238"/>
            <a:ext cx="18780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1600">
                <a:solidFill>
                  <a:srgbClr val="FF3300"/>
                </a:solidFill>
                <a:latin typeface="Comic Sans MS" panose="030F0702030302020204" pitchFamily="66" charset="0"/>
              </a:rPr>
              <a:t>Resistenza alle cartilagine tendini</a:t>
            </a:r>
          </a:p>
        </p:txBody>
      </p:sp>
      <p:sp>
        <p:nvSpPr>
          <p:cNvPr id="88070" name="Text Box 6">
            <a:extLst>
              <a:ext uri="{FF2B5EF4-FFF2-40B4-BE49-F238E27FC236}">
                <a16:creationId xmlns:a16="http://schemas.microsoft.com/office/drawing/2014/main" id="{6A2A9DA0-556A-82CA-7E3F-B662C8724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0051" y="5732464"/>
            <a:ext cx="20224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1600">
                <a:solidFill>
                  <a:srgbClr val="FF3300"/>
                </a:solidFill>
                <a:latin typeface="Comic Sans MS" panose="030F0702030302020204" pitchFamily="66" charset="0"/>
              </a:rPr>
              <a:t>cornea, osso,unghie</a:t>
            </a:r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B230F6B9-AED1-B946-B083-C2D5C899EE98}"/>
              </a:ext>
            </a:extLst>
          </p:cNvPr>
          <p:cNvSpPr/>
          <p:nvPr/>
        </p:nvSpPr>
        <p:spPr>
          <a:xfrm>
            <a:off x="4872038" y="1557339"/>
            <a:ext cx="576262" cy="3587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D3D1B8F1-BD22-A932-7F07-726EE5DE9B10}"/>
              </a:ext>
            </a:extLst>
          </p:cNvPr>
          <p:cNvSpPr/>
          <p:nvPr/>
        </p:nvSpPr>
        <p:spPr>
          <a:xfrm>
            <a:off x="5591176" y="3213101"/>
            <a:ext cx="576263" cy="3603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 altLang="it-IT">
              <a:solidFill>
                <a:srgbClr val="FFFFFF"/>
              </a:solidFill>
            </a:endParaRP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55C6DAE9-55E5-2F0E-4C51-6DD112BBBD8B}"/>
              </a:ext>
            </a:extLst>
          </p:cNvPr>
          <p:cNvSpPr/>
          <p:nvPr/>
        </p:nvSpPr>
        <p:spPr>
          <a:xfrm>
            <a:off x="6240464" y="4868863"/>
            <a:ext cx="719137" cy="360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 altLang="it-IT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random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CasellaDiTesto 1">
            <a:extLst>
              <a:ext uri="{FF2B5EF4-FFF2-40B4-BE49-F238E27FC236}">
                <a16:creationId xmlns:a16="http://schemas.microsoft.com/office/drawing/2014/main" id="{A3649C07-11D8-2012-9019-25BF804CC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065" y="1263526"/>
            <a:ext cx="5301451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/>
              <a:t>Acido ialuronico ( </a:t>
            </a:r>
            <a:r>
              <a:rPr lang="it-IT" altLang="it-IT" dirty="0" err="1"/>
              <a:t>ialuronato</a:t>
            </a:r>
            <a:r>
              <a:rPr lang="it-IT" altLang="it-IT" dirty="0"/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dirty="0">
              <a:solidFill>
                <a:srgbClr val="FF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000000"/>
                </a:solidFill>
              </a:rPr>
              <a:t>Condroitin-4-solfato (</a:t>
            </a:r>
            <a:r>
              <a:rPr lang="it-IT" altLang="it-IT" dirty="0" err="1">
                <a:solidFill>
                  <a:srgbClr val="000000"/>
                </a:solidFill>
              </a:rPr>
              <a:t>Greek</a:t>
            </a:r>
            <a:r>
              <a:rPr lang="it-IT" altLang="it-IT" dirty="0">
                <a:solidFill>
                  <a:srgbClr val="000000"/>
                </a:solidFill>
              </a:rPr>
              <a:t>: </a:t>
            </a:r>
            <a:r>
              <a:rPr lang="it-IT" altLang="it-IT" dirty="0" err="1">
                <a:solidFill>
                  <a:srgbClr val="000000"/>
                </a:solidFill>
              </a:rPr>
              <a:t>chondros</a:t>
            </a:r>
            <a:r>
              <a:rPr lang="it-IT" altLang="it-IT" dirty="0">
                <a:solidFill>
                  <a:srgbClr val="000000"/>
                </a:solidFill>
              </a:rPr>
              <a:t>, cartilagine)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000000"/>
                </a:solidFill>
              </a:rPr>
              <a:t>Condroitin-6-solfato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 err="1">
                <a:solidFill>
                  <a:srgbClr val="000000"/>
                </a:solidFill>
              </a:rPr>
              <a:t>Dermatan</a:t>
            </a:r>
            <a:r>
              <a:rPr lang="it-IT" altLang="it-IT" dirty="0">
                <a:solidFill>
                  <a:srgbClr val="000000"/>
                </a:solidFill>
              </a:rPr>
              <a:t> solfato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 err="1">
                <a:solidFill>
                  <a:srgbClr val="000000"/>
                </a:solidFill>
              </a:rPr>
              <a:t>Keratan</a:t>
            </a:r>
            <a:r>
              <a:rPr lang="it-IT" altLang="it-IT" dirty="0">
                <a:solidFill>
                  <a:srgbClr val="000000"/>
                </a:solidFill>
              </a:rPr>
              <a:t> solfato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000000"/>
                </a:solidFill>
              </a:rPr>
              <a:t>Eparina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 err="1">
                <a:solidFill>
                  <a:srgbClr val="000000"/>
                </a:solidFill>
              </a:rPr>
              <a:t>Eparan</a:t>
            </a:r>
            <a:r>
              <a:rPr lang="it-IT" altLang="it-IT" dirty="0">
                <a:solidFill>
                  <a:srgbClr val="000000"/>
                </a:solidFill>
              </a:rPr>
              <a:t> solfato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dirty="0">
              <a:solidFill>
                <a:srgbClr val="000000"/>
              </a:solidFill>
            </a:endParaRPr>
          </a:p>
        </p:txBody>
      </p:sp>
      <p:sp>
        <p:nvSpPr>
          <p:cNvPr id="120835" name="CasellaDiTesto 3">
            <a:extLst>
              <a:ext uri="{FF2B5EF4-FFF2-40B4-BE49-F238E27FC236}">
                <a16:creationId xmlns:a16="http://schemas.microsoft.com/office/drawing/2014/main" id="{210FB3B6-A9D7-6F1B-09FA-31037F880E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3025" y="6597650"/>
            <a:ext cx="950595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</a:rPr>
              <a:t>                                                                                                                           </a:t>
            </a:r>
          </a:p>
        </p:txBody>
      </p:sp>
      <p:sp>
        <p:nvSpPr>
          <p:cNvPr id="114692" name="Rettangolo 1">
            <a:extLst>
              <a:ext uri="{FF2B5EF4-FFF2-40B4-BE49-F238E27FC236}">
                <a16:creationId xmlns:a16="http://schemas.microsoft.com/office/drawing/2014/main" id="{33DF4E18-B67B-C636-0273-1C221EAF1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480" y="325160"/>
            <a:ext cx="3198311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altLang="it-IT" u="sng" dirty="0">
                <a:solidFill>
                  <a:srgbClr val="000000"/>
                </a:solidFill>
              </a:rPr>
              <a:t>GLICOSAMINOGLICANI</a:t>
            </a:r>
            <a:endParaRPr lang="it-IT" altLang="it-IT" dirty="0">
              <a:solidFill>
                <a:srgbClr val="000000"/>
              </a:solidFill>
            </a:endParaRPr>
          </a:p>
        </p:txBody>
      </p:sp>
      <p:sp>
        <p:nvSpPr>
          <p:cNvPr id="114693" name="Text Box 3">
            <a:extLst>
              <a:ext uri="{FF2B5EF4-FFF2-40B4-BE49-F238E27FC236}">
                <a16:creationId xmlns:a16="http://schemas.microsoft.com/office/drawing/2014/main" id="{2FC4DA6D-784A-40CD-7CD2-293A3F3FE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2335" y="300989"/>
            <a:ext cx="8280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b="1" dirty="0">
                <a:solidFill>
                  <a:srgbClr val="000000"/>
                </a:solidFill>
                <a:latin typeface="Comic Sans MS" panose="030F0702030302020204" pitchFamily="66" charset="0"/>
              </a:rPr>
              <a:t>Funzione strutturale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altLang="it-IT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03485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4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4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46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46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46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46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46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 animBg="1"/>
      <p:bldP spid="114693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4" descr="Z:\NewMedia\Ebook-Novella\Wiley\JIRA\Voet5e\Work\JPEGs\Ch08\voet_5e_fig_08_12.jpg">
            <a:extLst>
              <a:ext uri="{FF2B5EF4-FFF2-40B4-BE49-F238E27FC236}">
                <a16:creationId xmlns:a16="http://schemas.microsoft.com/office/drawing/2014/main" id="{33B8CCDA-714B-1C44-7BAA-0DD0734C9A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98" b="67468"/>
          <a:stretch>
            <a:fillRect/>
          </a:stretch>
        </p:blipFill>
        <p:spPr bwMode="auto">
          <a:xfrm>
            <a:off x="6244037" y="339932"/>
            <a:ext cx="3295904" cy="1804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17" name="CasellaDiTesto 5">
            <a:extLst>
              <a:ext uri="{FF2B5EF4-FFF2-40B4-BE49-F238E27FC236}">
                <a16:creationId xmlns:a16="http://schemas.microsoft.com/office/drawing/2014/main" id="{3D1A964D-4DFC-EB5B-2037-ECBD7872C6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569" y="1976440"/>
            <a:ext cx="510222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000000"/>
                </a:solidFill>
              </a:rPr>
              <a:t>Costituito da  250 a 25,000 unità </a:t>
            </a:r>
            <a:r>
              <a:rPr lang="it-IT" altLang="it-IT" sz="1800" dirty="0" err="1">
                <a:solidFill>
                  <a:srgbClr val="000000"/>
                </a:solidFill>
              </a:rPr>
              <a:t>disaccaridiche</a:t>
            </a:r>
            <a:r>
              <a:rPr lang="it-IT" altLang="it-IT" sz="1800" dirty="0">
                <a:solidFill>
                  <a:srgbClr val="000000"/>
                </a:solidFill>
              </a:rPr>
              <a:t> unite da legami </a:t>
            </a:r>
            <a:r>
              <a:rPr lang="el-GR" altLang="it-IT" sz="1800" dirty="0">
                <a:solidFill>
                  <a:srgbClr val="000000"/>
                </a:solidFill>
              </a:rPr>
              <a:t>β</a:t>
            </a:r>
            <a:r>
              <a:rPr lang="it-IT" altLang="it-IT" sz="1800" dirty="0">
                <a:solidFill>
                  <a:srgbClr val="000000"/>
                </a:solidFill>
              </a:rPr>
              <a:t>1-4.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it-IT" altLang="it-IT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it-IT" altLang="it-IT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it-IT" altLang="it-IT" sz="1800" dirty="0">
              <a:solidFill>
                <a:srgbClr val="000000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39569" y="339932"/>
            <a:ext cx="3290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/>
              </a:rPr>
              <a:t>Acido ialuronico  (</a:t>
            </a:r>
            <a:r>
              <a:rPr lang="it-IT" altLang="it-IT" kern="0" dirty="0">
                <a:solidFill>
                  <a:srgbClr val="FF0000"/>
                </a:solidFill>
                <a:ea typeface="ＭＳ Ｐゴシック"/>
              </a:rPr>
              <a:t>I</a:t>
            </a:r>
            <a:r>
              <a:rPr kumimoji="0" lang="it-IT" altLang="it-I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/>
              </a:rPr>
              <a:t>aluronato</a:t>
            </a:r>
            <a:r>
              <a:rPr kumimoji="0" lang="it-IT" alt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ＭＳ Ｐゴシック"/>
              </a:rPr>
              <a:t>)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9130" y="875866"/>
            <a:ext cx="3851367" cy="798947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Componente del liquido sinoviale (il fluido che lubrifica le articolazioni) e dell'umor vitreo dell'occhio.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35D1080-5E5B-D3F4-6F76-731CAC70FD7D}"/>
              </a:ext>
            </a:extLst>
          </p:cNvPr>
          <p:cNvSpPr txBox="1"/>
          <p:nvPr/>
        </p:nvSpPr>
        <p:spPr>
          <a:xfrm>
            <a:off x="5786818" y="21280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000000"/>
                </a:solidFill>
              </a:rPr>
              <a:t>Acido D-glucuronico e N-</a:t>
            </a:r>
            <a:r>
              <a:rPr lang="it-IT" altLang="it-IT" sz="1800" dirty="0" err="1">
                <a:solidFill>
                  <a:srgbClr val="000000"/>
                </a:solidFill>
              </a:rPr>
              <a:t>acetyl</a:t>
            </a:r>
            <a:r>
              <a:rPr lang="it-IT" altLang="it-IT" sz="1800" dirty="0">
                <a:solidFill>
                  <a:srgbClr val="000000"/>
                </a:solidFill>
              </a:rPr>
              <a:t>-D-</a:t>
            </a:r>
            <a:r>
              <a:rPr lang="it-IT" altLang="it-IT" sz="1800" dirty="0" err="1">
                <a:solidFill>
                  <a:srgbClr val="000000"/>
                </a:solidFill>
              </a:rPr>
              <a:t>glucosamina</a:t>
            </a:r>
            <a:endParaRPr lang="it-IT" altLang="it-IT" sz="1800" dirty="0">
              <a:solidFill>
                <a:srgbClr val="000000"/>
              </a:solidFill>
            </a:endParaRPr>
          </a:p>
        </p:txBody>
      </p:sp>
      <p:pic>
        <p:nvPicPr>
          <p:cNvPr id="6" name="Picture 4" descr="Z:\NewMedia\Ebook-Novella\Wiley\JIRA\Voet5e\Work\JPEGs\Ch08\voet_5e_fig_08_12.jpg">
            <a:extLst>
              <a:ext uri="{FF2B5EF4-FFF2-40B4-BE49-F238E27FC236}">
                <a16:creationId xmlns:a16="http://schemas.microsoft.com/office/drawing/2014/main" id="{8133763F-BAE0-5538-C7F0-7F979323C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113" t="31351" r="51300" b="31946"/>
          <a:stretch>
            <a:fillRect/>
          </a:stretch>
        </p:blipFill>
        <p:spPr bwMode="auto">
          <a:xfrm>
            <a:off x="-3301409" y="4448974"/>
            <a:ext cx="7080307" cy="221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3">
            <a:extLst>
              <a:ext uri="{FF2B5EF4-FFF2-40B4-BE49-F238E27FC236}">
                <a16:creationId xmlns:a16="http://schemas.microsoft.com/office/drawing/2014/main" id="{90938C50-3A5A-5833-275C-302EA2BA8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29" y="2929939"/>
            <a:ext cx="4572000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FF0000"/>
                </a:solidFill>
              </a:rPr>
              <a:t>Condroitin-4-solfato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FF0000"/>
                </a:solidFill>
              </a:rPr>
              <a:t>(</a:t>
            </a:r>
            <a:r>
              <a:rPr lang="it-IT" altLang="it-IT" sz="1800" dirty="0" err="1">
                <a:solidFill>
                  <a:srgbClr val="FF0000"/>
                </a:solidFill>
              </a:rPr>
              <a:t>Greek</a:t>
            </a:r>
            <a:r>
              <a:rPr lang="it-IT" altLang="it-IT" sz="1800" dirty="0">
                <a:solidFill>
                  <a:srgbClr val="FF0000"/>
                </a:solidFill>
              </a:rPr>
              <a:t>: </a:t>
            </a:r>
            <a:r>
              <a:rPr lang="it-IT" altLang="it-IT" sz="1800" dirty="0" err="1">
                <a:solidFill>
                  <a:srgbClr val="FF0000"/>
                </a:solidFill>
              </a:rPr>
              <a:t>chondros</a:t>
            </a:r>
            <a:r>
              <a:rPr lang="it-IT" altLang="it-IT" sz="1800" dirty="0">
                <a:solidFill>
                  <a:srgbClr val="FF0000"/>
                </a:solidFill>
              </a:rPr>
              <a:t>, </a:t>
            </a:r>
            <a:r>
              <a:rPr lang="it-IT" altLang="it-IT" sz="1800" dirty="0" err="1">
                <a:solidFill>
                  <a:srgbClr val="FF0000"/>
                </a:solidFill>
              </a:rPr>
              <a:t>cartilage</a:t>
            </a:r>
            <a:r>
              <a:rPr lang="it-IT" altLang="it-IT" sz="18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9" name="CasellaDiTesto 5">
            <a:extLst>
              <a:ext uri="{FF2B5EF4-FFF2-40B4-BE49-F238E27FC236}">
                <a16:creationId xmlns:a16="http://schemas.microsoft.com/office/drawing/2014/main" id="{1995FCF6-F04F-5DAA-4DBA-3341F7365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2312" y="4448974"/>
            <a:ext cx="2691725" cy="138499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400" dirty="0">
                <a:solidFill>
                  <a:srgbClr val="000000"/>
                </a:solidFill>
              </a:rPr>
              <a:t>Costituito da acido D-glucuronico  e N-</a:t>
            </a:r>
            <a:r>
              <a:rPr lang="it-IT" altLang="it-IT" sz="1400" dirty="0" err="1">
                <a:solidFill>
                  <a:srgbClr val="000000"/>
                </a:solidFill>
              </a:rPr>
              <a:t>acetyl</a:t>
            </a:r>
            <a:r>
              <a:rPr lang="it-IT" altLang="it-IT" sz="1400" dirty="0">
                <a:solidFill>
                  <a:srgbClr val="000000"/>
                </a:solidFill>
              </a:rPr>
              <a:t>-D-</a:t>
            </a:r>
            <a:r>
              <a:rPr lang="it-IT" altLang="it-IT" sz="1400" dirty="0" err="1">
                <a:solidFill>
                  <a:srgbClr val="000000"/>
                </a:solidFill>
              </a:rPr>
              <a:t>galactosamina</a:t>
            </a:r>
            <a:endParaRPr lang="it-IT" altLang="it-IT" sz="14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400" dirty="0">
                <a:solidFill>
                  <a:srgbClr val="000000"/>
                </a:solidFill>
              </a:rPr>
              <a:t> (al posto della N-</a:t>
            </a:r>
            <a:r>
              <a:rPr lang="it-IT" altLang="it-IT" sz="1400" dirty="0" err="1">
                <a:solidFill>
                  <a:srgbClr val="000000"/>
                </a:solidFill>
              </a:rPr>
              <a:t>acetyl</a:t>
            </a:r>
            <a:r>
              <a:rPr lang="it-IT" altLang="it-IT" sz="1400" dirty="0">
                <a:solidFill>
                  <a:srgbClr val="000000"/>
                </a:solidFill>
              </a:rPr>
              <a:t>-D-</a:t>
            </a:r>
            <a:r>
              <a:rPr lang="it-IT" altLang="it-IT" sz="1400" dirty="0" err="1">
                <a:solidFill>
                  <a:srgbClr val="000000"/>
                </a:solidFill>
              </a:rPr>
              <a:t>glucosamine</a:t>
            </a:r>
            <a:r>
              <a:rPr lang="it-IT" altLang="it-IT" sz="1400" dirty="0">
                <a:solidFill>
                  <a:srgbClr val="000000"/>
                </a:solidFill>
              </a:rPr>
              <a:t> presente nel </a:t>
            </a:r>
            <a:r>
              <a:rPr lang="it-IT" altLang="it-IT" sz="1400" dirty="0" err="1">
                <a:solidFill>
                  <a:srgbClr val="000000"/>
                </a:solidFill>
              </a:rPr>
              <a:t>ialuronato</a:t>
            </a:r>
            <a:r>
              <a:rPr lang="it-IT" altLang="it-IT" sz="14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0" name="CasellaDiTesto 8">
            <a:extLst>
              <a:ext uri="{FF2B5EF4-FFF2-40B4-BE49-F238E27FC236}">
                <a16:creationId xmlns:a16="http://schemas.microsoft.com/office/drawing/2014/main" id="{45B4651E-5E34-008A-56AA-5E39340D8F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3141" y="6027047"/>
            <a:ext cx="3116002" cy="6463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000000"/>
                </a:solidFill>
              </a:rPr>
              <a:t>N-</a:t>
            </a:r>
            <a:r>
              <a:rPr lang="it-IT" altLang="it-IT" sz="1800" dirty="0" err="1">
                <a:solidFill>
                  <a:srgbClr val="000000"/>
                </a:solidFill>
              </a:rPr>
              <a:t>acetyl</a:t>
            </a:r>
            <a:r>
              <a:rPr lang="it-IT" altLang="it-IT" sz="1800" dirty="0">
                <a:solidFill>
                  <a:srgbClr val="000000"/>
                </a:solidFill>
              </a:rPr>
              <a:t>-D-</a:t>
            </a:r>
            <a:r>
              <a:rPr lang="it-IT" altLang="it-IT" sz="1800" dirty="0" err="1">
                <a:solidFill>
                  <a:srgbClr val="000000"/>
                </a:solidFill>
              </a:rPr>
              <a:t>galactosamina</a:t>
            </a:r>
            <a:r>
              <a:rPr lang="it-IT" altLang="it-IT" sz="1800" dirty="0">
                <a:solidFill>
                  <a:srgbClr val="000000"/>
                </a:solidFill>
              </a:rPr>
              <a:t> è solfatata nella posizione C4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53C1293E-9050-6FE6-6C50-5FE87ED4F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529" y="3778860"/>
            <a:ext cx="4572001" cy="70661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5870" rIns="0" bIns="-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Componente principale della cartilagine, dei tendini, dei legamenti e delle pareti dell'aorta e di altri tessuti connettivi</a:t>
            </a: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CasellaDiTesto 10">
            <a:extLst>
              <a:ext uri="{FF2B5EF4-FFF2-40B4-BE49-F238E27FC236}">
                <a16:creationId xmlns:a16="http://schemas.microsoft.com/office/drawing/2014/main" id="{4A6B93E9-18AE-3BC2-2C1D-41FC7F3A0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2037" y="3214532"/>
            <a:ext cx="27003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FF0000"/>
                </a:solidFill>
              </a:rPr>
              <a:t>Condroitin-6-solfato </a:t>
            </a:r>
          </a:p>
        </p:txBody>
      </p:sp>
      <p:pic>
        <p:nvPicPr>
          <p:cNvPr id="14" name="Picture 4" descr="Z:\NewMedia\Ebook-Novella\Wiley\JIRA\Voet5e\Work\JPEGs\Ch08\voet_5e_fig_08_12.jpg">
            <a:extLst>
              <a:ext uri="{FF2B5EF4-FFF2-40B4-BE49-F238E27FC236}">
                <a16:creationId xmlns:a16="http://schemas.microsoft.com/office/drawing/2014/main" id="{9489FC5A-0FFA-A358-73B7-8EFF70EDD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80" r="54156"/>
          <a:stretch>
            <a:fillRect/>
          </a:stretch>
        </p:blipFill>
        <p:spPr bwMode="auto">
          <a:xfrm>
            <a:off x="8237570" y="4132167"/>
            <a:ext cx="2863850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122305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4" descr="Z:\NewMedia\Ebook-Novella\Wiley\JIRA\Voet5e\Work\JPEGs\Ch08\voet_5e_fig_08_12.jpg">
            <a:extLst>
              <a:ext uri="{FF2B5EF4-FFF2-40B4-BE49-F238E27FC236}">
                <a16:creationId xmlns:a16="http://schemas.microsoft.com/office/drawing/2014/main" id="{FE2D3CDA-4615-AFB5-5CF7-CF5A6D7DF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93" t="948" r="-2" b="66579"/>
          <a:stretch>
            <a:fillRect/>
          </a:stretch>
        </p:blipFill>
        <p:spPr bwMode="auto">
          <a:xfrm>
            <a:off x="6119813" y="747713"/>
            <a:ext cx="3529012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e 1">
            <a:extLst>
              <a:ext uri="{FF2B5EF4-FFF2-40B4-BE49-F238E27FC236}">
                <a16:creationId xmlns:a16="http://schemas.microsoft.com/office/drawing/2014/main" id="{B0A35062-0708-A6CA-B335-113F5976C505}"/>
              </a:ext>
            </a:extLst>
          </p:cNvPr>
          <p:cNvSpPr/>
          <p:nvPr/>
        </p:nvSpPr>
        <p:spPr>
          <a:xfrm>
            <a:off x="6672264" y="730251"/>
            <a:ext cx="338137" cy="2651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119812" name="CasellaDiTesto 1">
            <a:extLst>
              <a:ext uri="{FF2B5EF4-FFF2-40B4-BE49-F238E27FC236}">
                <a16:creationId xmlns:a16="http://schemas.microsoft.com/office/drawing/2014/main" id="{A59AAD03-792F-873B-8BE7-6B7823E50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8112" y="476066"/>
            <a:ext cx="1941513" cy="368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 err="1">
                <a:solidFill>
                  <a:srgbClr val="000000"/>
                </a:solidFill>
              </a:rPr>
              <a:t>Dermatan</a:t>
            </a:r>
            <a:r>
              <a:rPr lang="it-IT" altLang="it-IT" sz="1800" dirty="0">
                <a:solidFill>
                  <a:srgbClr val="000000"/>
                </a:solidFill>
              </a:rPr>
              <a:t> solfato</a:t>
            </a:r>
          </a:p>
        </p:txBody>
      </p:sp>
      <p:sp>
        <p:nvSpPr>
          <p:cNvPr id="119813" name="CasellaDiTesto 3">
            <a:extLst>
              <a:ext uri="{FF2B5EF4-FFF2-40B4-BE49-F238E27FC236}">
                <a16:creationId xmlns:a16="http://schemas.microsoft.com/office/drawing/2014/main" id="{F39094C3-59D4-490C-13B9-A983980960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906" y="2825751"/>
            <a:ext cx="77041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000000"/>
                </a:solidFill>
              </a:rPr>
              <a:t>Differisce dal condroitin-4-solfato solo per una inversione nella configurazione nel C5 (L- </a:t>
            </a:r>
            <a:r>
              <a:rPr lang="it-IT" altLang="it-IT" sz="1800" dirty="0" err="1">
                <a:solidFill>
                  <a:srgbClr val="000000"/>
                </a:solidFill>
              </a:rPr>
              <a:t>iduronate</a:t>
            </a:r>
            <a:r>
              <a:rPr lang="it-IT" altLang="it-IT" sz="18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19814" name="CasellaDiTesto 4">
            <a:extLst>
              <a:ext uri="{FF2B5EF4-FFF2-40B4-BE49-F238E27FC236}">
                <a16:creationId xmlns:a16="http://schemas.microsoft.com/office/drawing/2014/main" id="{5CA21561-2543-BD7F-0CFF-B6455D2244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1557" y="1301879"/>
            <a:ext cx="34409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000000"/>
                </a:solidFill>
              </a:rPr>
              <a:t>Chiamato così per la sua prevalenza nella pelle</a:t>
            </a:r>
            <a:endParaRPr lang="it-IT" altLang="it-IT" sz="1800" dirty="0">
              <a:solidFill>
                <a:srgbClr val="FF0000"/>
              </a:solidFill>
            </a:endParaRPr>
          </a:p>
        </p:txBody>
      </p:sp>
      <p:pic>
        <p:nvPicPr>
          <p:cNvPr id="119815" name="Picture 4" descr="Z:\NewMedia\Ebook-Novella\Wiley\JIRA\Voet5e\Work\JPEGs\Ch08\voet_5e_fig_08_12.jpg">
            <a:extLst>
              <a:ext uri="{FF2B5EF4-FFF2-40B4-BE49-F238E27FC236}">
                <a16:creationId xmlns:a16="http://schemas.microsoft.com/office/drawing/2014/main" id="{2E845799-F421-6A9E-7852-81F591708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113" t="31351" r="51300" b="31946"/>
          <a:stretch>
            <a:fillRect/>
          </a:stretch>
        </p:blipFill>
        <p:spPr bwMode="auto">
          <a:xfrm>
            <a:off x="1752508" y="4149909"/>
            <a:ext cx="71278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e 8">
            <a:extLst>
              <a:ext uri="{FF2B5EF4-FFF2-40B4-BE49-F238E27FC236}">
                <a16:creationId xmlns:a16="http://schemas.microsoft.com/office/drawing/2014/main" id="{45057248-2B6D-2A6B-8ED8-FE87DBAB8948}"/>
              </a:ext>
            </a:extLst>
          </p:cNvPr>
          <p:cNvSpPr/>
          <p:nvPr/>
        </p:nvSpPr>
        <p:spPr>
          <a:xfrm>
            <a:off x="5808663" y="4365626"/>
            <a:ext cx="539750" cy="193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125961" name="Rettangolo 3">
            <a:extLst>
              <a:ext uri="{FF2B5EF4-FFF2-40B4-BE49-F238E27FC236}">
                <a16:creationId xmlns:a16="http://schemas.microsoft.com/office/drawing/2014/main" id="{98D2198A-FDC8-AC99-10EF-D560028710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5851" y="493713"/>
            <a:ext cx="18133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it-IT" sz="1800" dirty="0">
                <a:solidFill>
                  <a:srgbClr val="000000"/>
                </a:solidFill>
              </a:rPr>
              <a:t>(Greek: derma) </a:t>
            </a:r>
            <a:endParaRPr lang="it-IT" altLang="it-IT" sz="1800" dirty="0">
              <a:solidFill>
                <a:srgbClr val="000000"/>
              </a:solidFill>
            </a:endParaRPr>
          </a:p>
        </p:txBody>
      </p:sp>
      <p:sp>
        <p:nvSpPr>
          <p:cNvPr id="125962" name="Rettangolo 4">
            <a:extLst>
              <a:ext uri="{FF2B5EF4-FFF2-40B4-BE49-F238E27FC236}">
                <a16:creationId xmlns:a16="http://schemas.microsoft.com/office/drawing/2014/main" id="{E73A9092-3781-484E-7D64-F3098CC003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1557" y="4559301"/>
            <a:ext cx="3290888" cy="36933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it-IT" altLang="it-IT" sz="1800" dirty="0">
              <a:solidFill>
                <a:srgbClr val="000000"/>
              </a:solidFill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38B688D2-92A9-0CA4-F4BF-F87FCE3F6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07" y="4365626"/>
            <a:ext cx="4041588" cy="1267022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Dermatan solfato contribuisce alla flessibilità della pelle ed è presente anche nei vasi sanguigni e nelle valvole cardiache</a:t>
            </a:r>
            <a:r>
              <a:rPr kumimoji="0" lang="it-IT" altLang="it-IT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49411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 animBg="1"/>
      <p:bldP spid="119813" grpId="0"/>
      <p:bldP spid="1198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B34B10B2-080E-A0F6-CD66-A18FB4376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839" y="379414"/>
            <a:ext cx="8188325" cy="609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Text Box 3">
            <a:extLst>
              <a:ext uri="{FF2B5EF4-FFF2-40B4-BE49-F238E27FC236}">
                <a16:creationId xmlns:a16="http://schemas.microsoft.com/office/drawing/2014/main" id="{4A4A6A54-E0CB-2979-A8A1-92624FC94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9850" y="50022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 altLang="it-IT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3AD5FC78-C069-C90C-F10B-3452715B1B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4797426"/>
            <a:ext cx="8893175" cy="2403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3600" b="1" i="1">
                <a:solidFill>
                  <a:srgbClr val="000000"/>
                </a:solidFill>
              </a:rPr>
              <a:t>gliceraldeide                 diidrossiacetone         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AA71F4A-A8A4-65B6-58D8-B1978942590B}"/>
              </a:ext>
            </a:extLst>
          </p:cNvPr>
          <p:cNvSpPr txBox="1"/>
          <p:nvPr/>
        </p:nvSpPr>
        <p:spPr>
          <a:xfrm>
            <a:off x="363264" y="4089540"/>
            <a:ext cx="23214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/>
              <a:t>ALDOSO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EBC868B-45F6-A46A-C277-EAB011B32556}"/>
              </a:ext>
            </a:extLst>
          </p:cNvPr>
          <p:cNvSpPr txBox="1"/>
          <p:nvPr/>
        </p:nvSpPr>
        <p:spPr>
          <a:xfrm>
            <a:off x="9268348" y="3811634"/>
            <a:ext cx="27097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/>
              <a:t>CHETOSO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4" descr="Z:\NewMedia\Ebook-Novella\Wiley\JIRA\Voet5e\Work\JPEGs\Ch08\voet_5e_fig_08_12.jpg">
            <a:extLst>
              <a:ext uri="{FF2B5EF4-FFF2-40B4-BE49-F238E27FC236}">
                <a16:creationId xmlns:a16="http://schemas.microsoft.com/office/drawing/2014/main" id="{9399CF0F-5F7F-0FCA-41D4-F40027086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53" t="30592" b="32632"/>
          <a:stretch>
            <a:fillRect/>
          </a:stretch>
        </p:blipFill>
        <p:spPr bwMode="auto">
          <a:xfrm>
            <a:off x="5407026" y="692150"/>
            <a:ext cx="3929063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59" name="CasellaDiTesto 2">
            <a:extLst>
              <a:ext uri="{FF2B5EF4-FFF2-40B4-BE49-F238E27FC236}">
                <a16:creationId xmlns:a16="http://schemas.microsoft.com/office/drawing/2014/main" id="{531A4669-CDD8-2306-C270-84B451307B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951" y="549275"/>
            <a:ext cx="1941513" cy="3693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 err="1">
                <a:solidFill>
                  <a:srgbClr val="000000"/>
                </a:solidFill>
              </a:rPr>
              <a:t>Keratan</a:t>
            </a:r>
            <a:r>
              <a:rPr lang="it-IT" altLang="it-IT" sz="1800" dirty="0">
                <a:solidFill>
                  <a:srgbClr val="000000"/>
                </a:solidFill>
              </a:rPr>
              <a:t>  solfato</a:t>
            </a:r>
          </a:p>
        </p:txBody>
      </p:sp>
      <p:sp>
        <p:nvSpPr>
          <p:cNvPr id="121860" name="CasellaDiTesto 3">
            <a:extLst>
              <a:ext uri="{FF2B5EF4-FFF2-40B4-BE49-F238E27FC236}">
                <a16:creationId xmlns:a16="http://schemas.microsoft.com/office/drawing/2014/main" id="{7014F0C7-9EAF-1C9B-E80C-AD1BA8EB4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151" y="3252788"/>
            <a:ext cx="340787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000000"/>
                </a:solidFill>
              </a:rPr>
              <a:t>Contiene D-galattosio e  N-</a:t>
            </a:r>
            <a:r>
              <a:rPr lang="it-IT" altLang="it-IT" sz="1800" dirty="0" err="1">
                <a:solidFill>
                  <a:srgbClr val="000000"/>
                </a:solidFill>
              </a:rPr>
              <a:t>acetil</a:t>
            </a:r>
            <a:r>
              <a:rPr lang="it-IT" altLang="it-IT" sz="1800" dirty="0">
                <a:solidFill>
                  <a:srgbClr val="000000"/>
                </a:solidFill>
              </a:rPr>
              <a:t>-D-</a:t>
            </a:r>
            <a:r>
              <a:rPr lang="it-IT" altLang="it-IT" sz="1800" dirty="0" err="1">
                <a:solidFill>
                  <a:srgbClr val="000000"/>
                </a:solidFill>
              </a:rPr>
              <a:t>glucosamina</a:t>
            </a:r>
            <a:r>
              <a:rPr lang="it-IT" altLang="it-IT" sz="1800" dirty="0">
                <a:solidFill>
                  <a:srgbClr val="000000"/>
                </a:solidFill>
              </a:rPr>
              <a:t> 6-solfatata con legami  </a:t>
            </a:r>
            <a:r>
              <a:rPr lang="el-GR" altLang="it-IT" sz="1800" dirty="0">
                <a:solidFill>
                  <a:srgbClr val="000000"/>
                </a:solidFill>
              </a:rPr>
              <a:t>β</a:t>
            </a:r>
            <a:r>
              <a:rPr lang="it-IT" altLang="it-IT" sz="1800" dirty="0">
                <a:solidFill>
                  <a:srgbClr val="000000"/>
                </a:solidFill>
              </a:rPr>
              <a:t>(1-4)</a:t>
            </a:r>
          </a:p>
        </p:txBody>
      </p:sp>
      <p:sp>
        <p:nvSpPr>
          <p:cNvPr id="121861" name="CasellaDiTesto 5">
            <a:extLst>
              <a:ext uri="{FF2B5EF4-FFF2-40B4-BE49-F238E27FC236}">
                <a16:creationId xmlns:a16="http://schemas.microsoft.com/office/drawing/2014/main" id="{66C24A4A-1703-7F6B-8C72-94B666B86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268" y="1369764"/>
            <a:ext cx="43481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000000"/>
                </a:solidFill>
              </a:rPr>
              <a:t>Presente nella cornea, nella cartilagine e nell’osso 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FF0000"/>
                </a:solidFill>
              </a:rPr>
              <a:t>Sintetizzato anche nel SNC (sistema nervoso centrale)</a:t>
            </a:r>
          </a:p>
        </p:txBody>
      </p:sp>
      <p:sp>
        <p:nvSpPr>
          <p:cNvPr id="128006" name="Rettangolo 2">
            <a:extLst>
              <a:ext uri="{FF2B5EF4-FFF2-40B4-BE49-F238E27FC236}">
                <a16:creationId xmlns:a16="http://schemas.microsoft.com/office/drawing/2014/main" id="{A9D0F424-BF38-0C82-2910-B3981B21D3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9514" y="508000"/>
            <a:ext cx="2518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it-IT" sz="1800" dirty="0">
                <a:solidFill>
                  <a:srgbClr val="000000"/>
                </a:solidFill>
              </a:rPr>
              <a:t>(Greek </a:t>
            </a:r>
            <a:r>
              <a:rPr lang="en-US" altLang="it-IT" sz="1800" dirty="0" err="1">
                <a:solidFill>
                  <a:srgbClr val="000000"/>
                </a:solidFill>
              </a:rPr>
              <a:t>keras</a:t>
            </a:r>
            <a:r>
              <a:rPr lang="en-US" altLang="it-IT" sz="1800" dirty="0">
                <a:solidFill>
                  <a:srgbClr val="000000"/>
                </a:solidFill>
              </a:rPr>
              <a:t>, “</a:t>
            </a:r>
            <a:r>
              <a:rPr lang="en-US" altLang="it-IT" sz="1800" dirty="0" err="1">
                <a:solidFill>
                  <a:srgbClr val="000000"/>
                </a:solidFill>
              </a:rPr>
              <a:t>corno</a:t>
            </a:r>
            <a:r>
              <a:rPr lang="en-US" altLang="it-IT" sz="1800" dirty="0">
                <a:solidFill>
                  <a:srgbClr val="000000"/>
                </a:solidFill>
              </a:rPr>
              <a:t>”) </a:t>
            </a:r>
            <a:endParaRPr lang="it-IT" altLang="it-IT" sz="1800" dirty="0">
              <a:solidFill>
                <a:srgbClr val="0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3D72208-9029-1886-61C3-C74B1152F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161" y="3017760"/>
            <a:ext cx="3951676" cy="1267022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2100" dirty="0">
                <a:solidFill>
                  <a:srgbClr val="202124"/>
                </a:solidFill>
                <a:latin typeface="inherit"/>
              </a:rPr>
              <a:t>Si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ntetizzato anche nel sistema nervoso centrale e in strutture formate da cellule morte: corna, peli, zoccoli, unghie e artigli</a:t>
            </a:r>
            <a:r>
              <a:rPr kumimoji="0" lang="it-IT" altLang="it-I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28028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1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animBg="1"/>
      <p:bldP spid="121860" grpId="0"/>
      <p:bldP spid="121861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4" descr="Z:\NewMedia\Ebook-Novella\Wiley\JIRA\Voet5e\Work\JPEGs\Ch08\voet_5e_fig_08_12.jpg">
            <a:extLst>
              <a:ext uri="{FF2B5EF4-FFF2-40B4-BE49-F238E27FC236}">
                <a16:creationId xmlns:a16="http://schemas.microsoft.com/office/drawing/2014/main" id="{D38A4E8F-DC48-DFAC-2D75-87DDBC1D36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57" t="65953"/>
          <a:stretch>
            <a:fillRect/>
          </a:stretch>
        </p:blipFill>
        <p:spPr bwMode="auto">
          <a:xfrm>
            <a:off x="6311901" y="765175"/>
            <a:ext cx="3311525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7" name="CasellaDiTesto 2">
            <a:extLst>
              <a:ext uri="{FF2B5EF4-FFF2-40B4-BE49-F238E27FC236}">
                <a16:creationId xmlns:a16="http://schemas.microsoft.com/office/drawing/2014/main" id="{5311E1B6-4B3A-3E72-5E3A-BE06F57A47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5613" y="329621"/>
            <a:ext cx="1941512" cy="369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FF3300"/>
                </a:solidFill>
              </a:rPr>
              <a:t>Eparina </a:t>
            </a:r>
          </a:p>
        </p:txBody>
      </p:sp>
      <p:sp>
        <p:nvSpPr>
          <p:cNvPr id="123908" name="CasellaDiTesto 4">
            <a:extLst>
              <a:ext uri="{FF2B5EF4-FFF2-40B4-BE49-F238E27FC236}">
                <a16:creationId xmlns:a16="http://schemas.microsoft.com/office/drawing/2014/main" id="{ED078B2D-BE2C-B2EB-293A-E88339924E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965" y="2025036"/>
            <a:ext cx="574603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it-IT" altLang="it-IT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it-IT" altLang="it-IT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000000"/>
                </a:solidFill>
              </a:rPr>
              <a:t>Inibisce la coagulazione del sangue e il suo rilascio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000000"/>
                </a:solidFill>
              </a:rPr>
              <a:t>In seguito ad un infortunio previene la formazione del coagulo,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it-IT" altLang="it-IT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it-IT" altLang="it-IT" sz="1800" dirty="0">
              <a:solidFill>
                <a:srgbClr val="000000"/>
              </a:solidFill>
            </a:endParaRPr>
          </a:p>
        </p:txBody>
      </p:sp>
      <p:sp>
        <p:nvSpPr>
          <p:cNvPr id="123909" name="CasellaDiTesto 6">
            <a:extLst>
              <a:ext uri="{FF2B5EF4-FFF2-40B4-BE49-F238E27FC236}">
                <a16:creationId xmlns:a16="http://schemas.microsoft.com/office/drawing/2014/main" id="{D4036D45-9678-CE85-DCBA-AE83E539E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020" y="3613299"/>
            <a:ext cx="9807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>
                <a:solidFill>
                  <a:srgbClr val="1F1F1F"/>
                </a:solidFill>
                <a:latin typeface="inherit"/>
              </a:rPr>
              <a:t>Ha un ampio uso clinico per inibire la coagulazione del sangue nei pazienti post-operatori</a:t>
            </a:r>
            <a:endParaRPr lang="it-IT" altLang="it-IT" sz="1800" dirty="0">
              <a:solidFill>
                <a:srgbClr val="000000"/>
              </a:solidFill>
            </a:endParaRPr>
          </a:p>
        </p:txBody>
      </p:sp>
      <p:sp>
        <p:nvSpPr>
          <p:cNvPr id="123910" name="CasellaDiTesto 7">
            <a:extLst>
              <a:ext uri="{FF2B5EF4-FFF2-40B4-BE49-F238E27FC236}">
                <a16:creationId xmlns:a16="http://schemas.microsoft.com/office/drawing/2014/main" id="{8B9ADF3A-D1EC-7AF1-AEBD-4EDA721965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5613" y="4462464"/>
            <a:ext cx="1941512" cy="369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 err="1">
                <a:solidFill>
                  <a:srgbClr val="FF3300"/>
                </a:solidFill>
              </a:rPr>
              <a:t>Eparan</a:t>
            </a:r>
            <a:r>
              <a:rPr lang="it-IT" altLang="it-IT" sz="1800" dirty="0">
                <a:solidFill>
                  <a:srgbClr val="FF3300"/>
                </a:solidFill>
              </a:rPr>
              <a:t> solfato</a:t>
            </a:r>
          </a:p>
        </p:txBody>
      </p:sp>
      <p:sp>
        <p:nvSpPr>
          <p:cNvPr id="123911" name="CasellaDiTesto 6">
            <a:extLst>
              <a:ext uri="{FF2B5EF4-FFF2-40B4-BE49-F238E27FC236}">
                <a16:creationId xmlns:a16="http://schemas.microsoft.com/office/drawing/2014/main" id="{55AF1A27-0778-E7AE-06FC-C11F20230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950" y="4803775"/>
            <a:ext cx="84963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 err="1">
                <a:solidFill>
                  <a:srgbClr val="000000"/>
                </a:solidFill>
              </a:rPr>
              <a:t>Contains</a:t>
            </a:r>
            <a:r>
              <a:rPr lang="it-IT" altLang="it-IT" sz="1800" dirty="0">
                <a:solidFill>
                  <a:srgbClr val="000000"/>
                </a:solidFill>
              </a:rPr>
              <a:t> a </a:t>
            </a:r>
            <a:r>
              <a:rPr lang="it-IT" altLang="it-IT" sz="1800" dirty="0" err="1">
                <a:solidFill>
                  <a:srgbClr val="000000"/>
                </a:solidFill>
              </a:rPr>
              <a:t>similar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disaccharide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repeat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unit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as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heparin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but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has</a:t>
            </a:r>
            <a:r>
              <a:rPr lang="it-IT" altLang="it-IT" sz="1800" dirty="0">
                <a:solidFill>
                  <a:srgbClr val="000000"/>
                </a:solidFill>
              </a:rPr>
              <a:t> more N-</a:t>
            </a:r>
            <a:r>
              <a:rPr lang="it-IT" altLang="it-IT" sz="1800" dirty="0" err="1">
                <a:solidFill>
                  <a:srgbClr val="000000"/>
                </a:solidFill>
              </a:rPr>
              <a:t>acetyl</a:t>
            </a:r>
            <a:r>
              <a:rPr lang="it-IT" altLang="it-IT" sz="1800" dirty="0">
                <a:solidFill>
                  <a:srgbClr val="000000"/>
                </a:solidFill>
              </a:rPr>
              <a:t> groups, </a:t>
            </a:r>
            <a:r>
              <a:rPr lang="it-IT" altLang="it-IT" sz="1800" dirty="0" err="1">
                <a:solidFill>
                  <a:srgbClr val="000000"/>
                </a:solidFill>
              </a:rPr>
              <a:t>fewer</a:t>
            </a:r>
            <a:r>
              <a:rPr lang="it-IT" altLang="it-IT" sz="1800" dirty="0">
                <a:solidFill>
                  <a:srgbClr val="000000"/>
                </a:solidFill>
              </a:rPr>
              <a:t> N-</a:t>
            </a:r>
            <a:r>
              <a:rPr lang="it-IT" altLang="it-IT" sz="1800" dirty="0" err="1">
                <a:solidFill>
                  <a:srgbClr val="000000"/>
                </a:solidFill>
              </a:rPr>
              <a:t>sulfate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goups</a:t>
            </a:r>
            <a:r>
              <a:rPr lang="it-IT" altLang="it-IT" sz="1800" dirty="0">
                <a:solidFill>
                  <a:srgbClr val="000000"/>
                </a:solidFill>
              </a:rPr>
              <a:t>, and a </a:t>
            </a:r>
            <a:r>
              <a:rPr lang="it-IT" altLang="it-IT" sz="1800" dirty="0" err="1">
                <a:solidFill>
                  <a:srgbClr val="000000"/>
                </a:solidFill>
              </a:rPr>
              <a:t>lower</a:t>
            </a:r>
            <a:r>
              <a:rPr lang="it-IT" altLang="it-IT" sz="1800" dirty="0">
                <a:solidFill>
                  <a:srgbClr val="000000"/>
                </a:solidFill>
              </a:rPr>
              <a:t> degree of O-</a:t>
            </a:r>
            <a:r>
              <a:rPr lang="it-IT" altLang="it-IT" sz="1800" dirty="0" err="1">
                <a:solidFill>
                  <a:srgbClr val="000000"/>
                </a:solidFill>
              </a:rPr>
              <a:t>sulfate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gropups</a:t>
            </a:r>
            <a:r>
              <a:rPr lang="it-IT" altLang="it-IT" sz="1800" dirty="0">
                <a:solidFill>
                  <a:srgbClr val="000000"/>
                </a:solidFill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it-IT" altLang="it-IT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 err="1">
                <a:solidFill>
                  <a:srgbClr val="000000"/>
                </a:solidFill>
              </a:rPr>
              <a:t>Extracellular</a:t>
            </a:r>
            <a:r>
              <a:rPr lang="it-IT" altLang="it-IT" sz="1800" dirty="0">
                <a:solidFill>
                  <a:srgbClr val="000000"/>
                </a:solidFill>
              </a:rPr>
              <a:t>  or an </a:t>
            </a:r>
            <a:r>
              <a:rPr lang="it-IT" altLang="it-IT" sz="1800" dirty="0" err="1">
                <a:solidFill>
                  <a:srgbClr val="000000"/>
                </a:solidFill>
              </a:rPr>
              <a:t>integral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components</a:t>
            </a:r>
            <a:endParaRPr lang="it-IT" altLang="it-IT" sz="18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 dirty="0" err="1">
                <a:solidFill>
                  <a:srgbClr val="000000"/>
                </a:solidFill>
              </a:rPr>
              <a:t>Ubiquitous</a:t>
            </a:r>
            <a:r>
              <a:rPr lang="it-IT" altLang="it-IT" sz="1800" dirty="0">
                <a:solidFill>
                  <a:srgbClr val="000000"/>
                </a:solidFill>
              </a:rPr>
              <a:t> of the </a:t>
            </a:r>
            <a:r>
              <a:rPr lang="it-IT" altLang="it-IT" sz="1800" dirty="0" err="1">
                <a:solidFill>
                  <a:srgbClr val="000000"/>
                </a:solidFill>
              </a:rPr>
              <a:t>cell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surface</a:t>
            </a:r>
            <a:r>
              <a:rPr lang="it-IT" altLang="it-IT" sz="1800" dirty="0">
                <a:solidFill>
                  <a:srgbClr val="000000"/>
                </a:solidFill>
              </a:rPr>
              <a:t> in </a:t>
            </a:r>
            <a:r>
              <a:rPr lang="it-IT" altLang="it-IT" sz="1800" dirty="0" err="1">
                <a:solidFill>
                  <a:srgbClr val="000000"/>
                </a:solidFill>
              </a:rPr>
              <a:t>many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tissue</a:t>
            </a:r>
            <a:r>
              <a:rPr lang="it-IT" altLang="it-IT" sz="1800" dirty="0">
                <a:solidFill>
                  <a:srgbClr val="000000"/>
                </a:solidFill>
              </a:rPr>
              <a:t>, </a:t>
            </a:r>
            <a:r>
              <a:rPr lang="it-IT" altLang="it-IT" sz="1800" dirty="0" err="1">
                <a:solidFill>
                  <a:srgbClr val="000000"/>
                </a:solidFill>
              </a:rPr>
              <a:t>such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as</a:t>
            </a:r>
            <a:r>
              <a:rPr lang="it-IT" altLang="it-IT" sz="1800" dirty="0">
                <a:solidFill>
                  <a:srgbClr val="000000"/>
                </a:solidFill>
              </a:rPr>
              <a:t> </a:t>
            </a:r>
            <a:r>
              <a:rPr lang="it-IT" altLang="it-IT" sz="1800" dirty="0" err="1">
                <a:solidFill>
                  <a:srgbClr val="000000"/>
                </a:solidFill>
              </a:rPr>
              <a:t>blood</a:t>
            </a:r>
            <a:r>
              <a:rPr lang="it-IT" altLang="it-IT" sz="1800" dirty="0">
                <a:solidFill>
                  <a:srgbClr val="000000"/>
                </a:solidFill>
              </a:rPr>
              <a:t> vessel </a:t>
            </a:r>
            <a:r>
              <a:rPr lang="it-IT" altLang="it-IT" sz="1800" dirty="0" err="1">
                <a:solidFill>
                  <a:srgbClr val="000000"/>
                </a:solidFill>
              </a:rPr>
              <a:t>walls</a:t>
            </a:r>
            <a:r>
              <a:rPr lang="it-IT" altLang="it-IT" sz="1800" dirty="0">
                <a:solidFill>
                  <a:srgbClr val="000000"/>
                </a:solidFill>
              </a:rPr>
              <a:t> and brain.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it-IT" altLang="it-IT" sz="1800" dirty="0">
              <a:solidFill>
                <a:srgbClr val="000000"/>
              </a:solidFill>
            </a:endParaRPr>
          </a:p>
        </p:txBody>
      </p:sp>
      <p:sp>
        <p:nvSpPr>
          <p:cNvPr id="123912" name="Rectangle 10">
            <a:extLst>
              <a:ext uri="{FF2B5EF4-FFF2-40B4-BE49-F238E27FC236}">
                <a16:creationId xmlns:a16="http://schemas.microsoft.com/office/drawing/2014/main" id="{AE8B0229-7728-442D-82CB-1C3126075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2664" y="110716"/>
            <a:ext cx="5551487" cy="937446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-15870" rIns="0" bIns="-1587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2100" dirty="0">
                <a:solidFill>
                  <a:srgbClr val="202124"/>
                </a:solidFill>
                <a:latin typeface="inherit"/>
              </a:rPr>
              <a:t>Presente in molti tessuti.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2100" dirty="0">
                <a:solidFill>
                  <a:srgbClr val="202124"/>
                </a:solidFill>
                <a:latin typeface="inherit"/>
              </a:rPr>
              <a:t>Legata ad una proteina del plasma (protrombina III).</a:t>
            </a:r>
            <a:r>
              <a:rPr lang="it-IT" altLang="it-IT" sz="800" dirty="0">
                <a:solidFill>
                  <a:srgbClr val="000000"/>
                </a:solidFill>
              </a:rPr>
              <a:t> </a:t>
            </a:r>
            <a:endParaRPr lang="it-IT" altLang="it-IT" sz="1800" dirty="0">
              <a:solidFill>
                <a:srgbClr val="000000"/>
              </a:solidFill>
            </a:endParaRPr>
          </a:p>
        </p:txBody>
      </p:sp>
      <p:sp>
        <p:nvSpPr>
          <p:cNvPr id="130057" name="Rectangle 11">
            <a:extLst>
              <a:ext uri="{FF2B5EF4-FFF2-40B4-BE49-F238E27FC236}">
                <a16:creationId xmlns:a16="http://schemas.microsoft.com/office/drawing/2014/main" id="{566A74C3-BEC3-8DC5-A3C2-A2BFD624B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1900" y="2857500"/>
            <a:ext cx="4140200" cy="184150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-15870" rIns="0" bIns="-1587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400">
                <a:solidFill>
                  <a:srgbClr val="202124"/>
                </a:solidFill>
                <a:latin typeface="inherit"/>
              </a:rPr>
              <a:t>Its main caractheristic is the high degree of sulfation.</a:t>
            </a:r>
            <a:r>
              <a:rPr lang="it-IT" altLang="it-IT" sz="14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30058" name="Rettangolo 1">
            <a:extLst>
              <a:ext uri="{FF2B5EF4-FFF2-40B4-BE49-F238E27FC236}">
                <a16:creationId xmlns:a16="http://schemas.microsoft.com/office/drawing/2014/main" id="{843FF740-1A19-7D28-B4B0-85E2E8F3B6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5576" y="4411664"/>
            <a:ext cx="2441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it-IT" sz="1800">
                <a:solidFill>
                  <a:srgbClr val="000000"/>
                </a:solidFill>
              </a:rPr>
              <a:t>(Greek hepar, “liver”); </a:t>
            </a:r>
            <a:endParaRPr lang="it-IT" altLang="it-IT" sz="1800">
              <a:solidFill>
                <a:srgbClr val="000000"/>
              </a:solidFill>
            </a:endParaRPr>
          </a:p>
        </p:txBody>
      </p:sp>
      <p:sp>
        <p:nvSpPr>
          <p:cNvPr id="130059" name="Rettangolo 2">
            <a:extLst>
              <a:ext uri="{FF2B5EF4-FFF2-40B4-BE49-F238E27FC236}">
                <a16:creationId xmlns:a16="http://schemas.microsoft.com/office/drawing/2014/main" id="{15811E45-9562-31DC-8147-85D5A4152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7150" y="4330700"/>
            <a:ext cx="3775393" cy="3693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it-IT" sz="1800" dirty="0" err="1">
                <a:solidFill>
                  <a:srgbClr val="000000"/>
                </a:solidFill>
              </a:rPr>
              <a:t>Isolata</a:t>
            </a:r>
            <a:r>
              <a:rPr lang="en-US" altLang="it-IT" sz="1800" dirty="0">
                <a:solidFill>
                  <a:srgbClr val="000000"/>
                </a:solidFill>
              </a:rPr>
              <a:t> per la prima volta dal </a:t>
            </a:r>
            <a:r>
              <a:rPr lang="en-US" altLang="it-IT" sz="1800" dirty="0" err="1">
                <a:solidFill>
                  <a:srgbClr val="000000"/>
                </a:solidFill>
              </a:rPr>
              <a:t>fegato</a:t>
            </a:r>
            <a:endParaRPr lang="it-IT" altLang="it-IT" sz="1800" dirty="0">
              <a:solidFill>
                <a:srgbClr val="0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42614AE-EB29-4103-6012-C00AC6B8C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193" y="985977"/>
            <a:ext cx="4926562" cy="1359355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dirty="0">
                <a:solidFill>
                  <a:srgbClr val="000000"/>
                </a:solidFill>
              </a:rPr>
              <a:t>Si trova esclusivamente nei granuli intracellulari </a:t>
            </a:r>
            <a:r>
              <a:rPr lang="it-IT" altLang="it-IT" dirty="0">
                <a:solidFill>
                  <a:srgbClr val="1F1F1F"/>
                </a:solidFill>
                <a:latin typeface="inherit"/>
              </a:rPr>
              <a:t>mastociti che rivestono le pareti arteriose, soprattutto nel fegato, nei polmoni e nella pelle</a:t>
            </a:r>
            <a:endParaRPr lang="it-IT" altLang="it-IT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39740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3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39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3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3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3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animBg="1"/>
      <p:bldP spid="123909" grpId="0"/>
      <p:bldP spid="123910" grpId="0" animBg="1"/>
      <p:bldP spid="123912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ttangolo 1">
            <a:extLst>
              <a:ext uri="{FF2B5EF4-FFF2-40B4-BE49-F238E27FC236}">
                <a16:creationId xmlns:a16="http://schemas.microsoft.com/office/drawing/2014/main" id="{38504061-888D-BE32-6B2A-4EB557728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6526" y="4362451"/>
            <a:ext cx="5545138" cy="4619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it-IT" altLang="it-IT" sz="2400" dirty="0">
                <a:solidFill>
                  <a:srgbClr val="000000"/>
                </a:solidFill>
              </a:rPr>
              <a:t>Proteine      +     </a:t>
            </a:r>
            <a:r>
              <a:rPr lang="it-IT" altLang="it-IT" sz="2400" dirty="0" err="1">
                <a:solidFill>
                  <a:srgbClr val="000000"/>
                </a:solidFill>
              </a:rPr>
              <a:t>Glicosaminoglicani</a:t>
            </a:r>
            <a:endParaRPr lang="it-IT" altLang="it-IT" sz="2400" dirty="0">
              <a:solidFill>
                <a:srgbClr val="000000"/>
              </a:solidFill>
            </a:endParaRPr>
          </a:p>
        </p:txBody>
      </p:sp>
      <p:sp>
        <p:nvSpPr>
          <p:cNvPr id="125955" name="Rettangolo 2">
            <a:extLst>
              <a:ext uri="{FF2B5EF4-FFF2-40B4-BE49-F238E27FC236}">
                <a16:creationId xmlns:a16="http://schemas.microsoft.com/office/drawing/2014/main" id="{6845D3AC-1B5A-32E4-5595-4A73D0AF4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9975" y="352426"/>
            <a:ext cx="3435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it-IT" altLang="it-IT" sz="4000" dirty="0" err="1">
                <a:solidFill>
                  <a:srgbClr val="FF0000"/>
                </a:solidFill>
              </a:rPr>
              <a:t>Proteoglycans</a:t>
            </a:r>
            <a:endParaRPr lang="it-IT" altLang="it-IT" sz="4000" dirty="0">
              <a:solidFill>
                <a:srgbClr val="FF0000"/>
              </a:solidFill>
            </a:endParaRP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C2A446E0-81B1-3171-CCBD-1FEF6DAB4ACA}"/>
              </a:ext>
            </a:extLst>
          </p:cNvPr>
          <p:cNvSpPr/>
          <p:nvPr/>
        </p:nvSpPr>
        <p:spPr>
          <a:xfrm>
            <a:off x="4987925" y="2295525"/>
            <a:ext cx="196850" cy="5540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125957" name="Rectangle 1">
            <a:extLst>
              <a:ext uri="{FF2B5EF4-FFF2-40B4-BE49-F238E27FC236}">
                <a16:creationId xmlns:a16="http://schemas.microsoft.com/office/drawing/2014/main" id="{A09B4520-79E1-B0FB-6B28-98379C93F4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0951" y="2862817"/>
            <a:ext cx="6277937" cy="937446"/>
          </a:xfrm>
          <a:prstGeom prst="rect">
            <a:avLst/>
          </a:prstGeom>
          <a:solidFill>
            <a:srgbClr val="F8F9F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-15870" rIns="0" bIns="-1587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it-IT" altLang="it-IT" sz="2100" dirty="0">
                <a:solidFill>
                  <a:srgbClr val="202124"/>
                </a:solidFill>
                <a:latin typeface="inherit"/>
              </a:rPr>
              <a:t>Glicosamminoglicani legano le proteine: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it-IT" altLang="it-IT" sz="2100" dirty="0">
                <a:solidFill>
                  <a:srgbClr val="202124"/>
                </a:solidFill>
                <a:latin typeface="inherit"/>
              </a:rPr>
              <a:t> la funzione prevalente è svolta dalla parte polisaccaridica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it-IT" altLang="it-IT" sz="2100" dirty="0">
                <a:solidFill>
                  <a:srgbClr val="202124"/>
                </a:solidFill>
                <a:latin typeface="inherit"/>
              </a:rPr>
              <a:t>La parte proteica svolge un ruolo strutturale </a:t>
            </a:r>
            <a:endParaRPr lang="it-IT" altLang="it-IT" sz="1800" dirty="0">
              <a:solidFill>
                <a:srgbClr val="000000"/>
              </a:solidFill>
            </a:endParaRPr>
          </a:p>
        </p:txBody>
      </p:sp>
      <p:sp>
        <p:nvSpPr>
          <p:cNvPr id="132106" name="Rettangolo 4">
            <a:extLst>
              <a:ext uri="{FF2B5EF4-FFF2-40B4-BE49-F238E27FC236}">
                <a16:creationId xmlns:a16="http://schemas.microsoft.com/office/drawing/2014/main" id="{A6C440A8-E845-3315-BF10-2DD3C3B7D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0951" y="1903415"/>
            <a:ext cx="7642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it-IT" sz="1800" dirty="0">
                <a:solidFill>
                  <a:srgbClr val="000000"/>
                </a:solidFill>
              </a:rPr>
              <a:t>Le cellule </a:t>
            </a:r>
            <a:r>
              <a:rPr lang="en-US" altLang="it-IT" sz="1800" dirty="0" err="1">
                <a:solidFill>
                  <a:srgbClr val="000000"/>
                </a:solidFill>
              </a:rPr>
              <a:t>dei</a:t>
            </a:r>
            <a:r>
              <a:rPr lang="en-US" altLang="it-IT" sz="1800" dirty="0">
                <a:solidFill>
                  <a:srgbClr val="000000"/>
                </a:solidFill>
              </a:rPr>
              <a:t> </a:t>
            </a:r>
            <a:r>
              <a:rPr lang="en-US" altLang="it-IT" sz="1800" dirty="0" err="1">
                <a:solidFill>
                  <a:srgbClr val="000000"/>
                </a:solidFill>
              </a:rPr>
              <a:t>mammiferi</a:t>
            </a:r>
            <a:r>
              <a:rPr lang="en-US" altLang="it-IT" sz="1800" dirty="0">
                <a:solidFill>
                  <a:srgbClr val="000000"/>
                </a:solidFill>
              </a:rPr>
              <a:t> </a:t>
            </a:r>
            <a:r>
              <a:rPr lang="en-US" altLang="it-IT" sz="1800" dirty="0" err="1">
                <a:solidFill>
                  <a:srgbClr val="000000"/>
                </a:solidFill>
              </a:rPr>
              <a:t>possono</a:t>
            </a:r>
            <a:r>
              <a:rPr lang="en-US" altLang="it-IT" sz="1800" dirty="0">
                <a:solidFill>
                  <a:srgbClr val="000000"/>
                </a:solidFill>
              </a:rPr>
              <a:t> </a:t>
            </a:r>
            <a:r>
              <a:rPr lang="en-US" altLang="it-IT" sz="1800" dirty="0" err="1">
                <a:solidFill>
                  <a:srgbClr val="000000"/>
                </a:solidFill>
              </a:rPr>
              <a:t>produrre</a:t>
            </a:r>
            <a:r>
              <a:rPr lang="en-US" altLang="it-IT" sz="1800" dirty="0">
                <a:solidFill>
                  <a:srgbClr val="000000"/>
                </a:solidFill>
              </a:rPr>
              <a:t> 40 tipi di </a:t>
            </a:r>
            <a:r>
              <a:rPr lang="en-US" altLang="it-IT" sz="1800" dirty="0" err="1">
                <a:solidFill>
                  <a:srgbClr val="000000"/>
                </a:solidFill>
              </a:rPr>
              <a:t>proteoglicani</a:t>
            </a:r>
            <a:r>
              <a:rPr lang="en-US" altLang="it-IT" sz="1800" dirty="0">
                <a:solidFill>
                  <a:srgbClr val="000000"/>
                </a:solidFill>
              </a:rPr>
              <a:t> </a:t>
            </a:r>
            <a:endParaRPr lang="it-IT" altLang="it-IT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38620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5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 animBg="1"/>
      <p:bldP spid="125955" grpId="0"/>
      <p:bldP spid="4" grpId="0" animBg="1"/>
      <p:bldP spid="125957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4E3CEE3A-6A9F-5024-7068-6642BB267350}"/>
              </a:ext>
            </a:extLst>
          </p:cNvPr>
          <p:cNvSpPr txBox="1"/>
          <p:nvPr/>
        </p:nvSpPr>
        <p:spPr>
          <a:xfrm>
            <a:off x="1323198" y="1204973"/>
            <a:ext cx="89447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Sono costituti da un asse proteico a cui si lega covalentemente un elevato numero di </a:t>
            </a:r>
            <a:r>
              <a:rPr lang="it-IT" dirty="0" err="1"/>
              <a:t>glicosaminoglicani</a:t>
            </a:r>
            <a:r>
              <a:rPr lang="it-IT" dirty="0"/>
              <a:t>, che costituiscono circa il 90% della molecola di proteoglicani.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3B9DE75-AB8E-F22C-0D50-5C4163E4C20C}"/>
              </a:ext>
            </a:extLst>
          </p:cNvPr>
          <p:cNvSpPr txBox="1"/>
          <p:nvPr/>
        </p:nvSpPr>
        <p:spPr>
          <a:xfrm>
            <a:off x="6438900" y="2945275"/>
            <a:ext cx="1044892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I GAG si legano all’asse proteico</a:t>
            </a:r>
          </a:p>
          <a:p>
            <a:r>
              <a:rPr lang="it-IT" dirty="0"/>
              <a:t>----</a:t>
            </a:r>
            <a:r>
              <a:rPr lang="it-IT" dirty="0">
                <a:sym typeface="Wingdings" panose="05000000000000000000" pitchFamily="2" charset="2"/>
              </a:rPr>
              <a:t></a:t>
            </a:r>
            <a:r>
              <a:rPr lang="it-IT" dirty="0"/>
              <a:t> legame N‐glicosidico</a:t>
            </a:r>
          </a:p>
          <a:p>
            <a:r>
              <a:rPr lang="it-IT" dirty="0"/>
              <a:t>-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/>
              <a:t> legame O‐glicosidico 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.</a:t>
            </a:r>
          </a:p>
        </p:txBody>
      </p:sp>
      <p:pic>
        <p:nvPicPr>
          <p:cNvPr id="6" name="Immagine 7">
            <a:extLst>
              <a:ext uri="{FF2B5EF4-FFF2-40B4-BE49-F238E27FC236}">
                <a16:creationId xmlns:a16="http://schemas.microsoft.com/office/drawing/2014/main" id="{D07AF757-9ECD-1B84-A9E3-AF3D646074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" r="73291" b="32953"/>
          <a:stretch/>
        </p:blipFill>
        <p:spPr bwMode="auto">
          <a:xfrm>
            <a:off x="2462212" y="2552700"/>
            <a:ext cx="2286000" cy="282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486F6D81-5B16-EF27-DC55-7918D8087FE7}"/>
              </a:ext>
            </a:extLst>
          </p:cNvPr>
          <p:cNvCxnSpPr/>
          <p:nvPr/>
        </p:nvCxnSpPr>
        <p:spPr>
          <a:xfrm flipH="1">
            <a:off x="4152900" y="3822438"/>
            <a:ext cx="219075" cy="3507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3B8C282-3ED4-37B5-5788-E816E00DC682}"/>
              </a:ext>
            </a:extLst>
          </p:cNvPr>
          <p:cNvSpPr txBox="1"/>
          <p:nvPr/>
        </p:nvSpPr>
        <p:spPr>
          <a:xfrm>
            <a:off x="3676650" y="3338857"/>
            <a:ext cx="6229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 </a:t>
            </a:r>
            <a:r>
              <a:rPr lang="it-IT" dirty="0" err="1"/>
              <a:t>condroitin</a:t>
            </a:r>
            <a:r>
              <a:rPr lang="it-IT" dirty="0"/>
              <a:t> solfato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D36FCEC-2164-2BA4-43CD-ACB1F4A93B5D}"/>
              </a:ext>
            </a:extLst>
          </p:cNvPr>
          <p:cNvSpPr txBox="1"/>
          <p:nvPr/>
        </p:nvSpPr>
        <p:spPr>
          <a:xfrm>
            <a:off x="1577578" y="3595087"/>
            <a:ext cx="1769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core </a:t>
            </a:r>
            <a:r>
              <a:rPr lang="it-IT" dirty="0" err="1"/>
              <a:t>protein</a:t>
            </a:r>
            <a:endParaRPr lang="it-IT" dirty="0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45281336-16C2-20EB-78E9-0B00FF3CC696}"/>
              </a:ext>
            </a:extLst>
          </p:cNvPr>
          <p:cNvCxnSpPr/>
          <p:nvPr/>
        </p:nvCxnSpPr>
        <p:spPr>
          <a:xfrm>
            <a:off x="2705100" y="3997797"/>
            <a:ext cx="595313" cy="1753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2">
            <a:extLst>
              <a:ext uri="{FF2B5EF4-FFF2-40B4-BE49-F238E27FC236}">
                <a16:creationId xmlns:a16="http://schemas.microsoft.com/office/drawing/2014/main" id="{225F91F7-5FC8-CE06-8EC2-AD6F1A32E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9975" y="352426"/>
            <a:ext cx="3435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it-IT" altLang="it-IT" sz="4000" dirty="0" err="1">
                <a:solidFill>
                  <a:srgbClr val="FF0000"/>
                </a:solidFill>
              </a:rPr>
              <a:t>Proteoglycans</a:t>
            </a:r>
            <a:endParaRPr lang="it-IT" altLang="it-IT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3945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B3C1442B-3CD5-E7A0-287D-388D51DBF261}"/>
              </a:ext>
            </a:extLst>
          </p:cNvPr>
          <p:cNvSpPr txBox="1"/>
          <p:nvPr/>
        </p:nvSpPr>
        <p:spPr>
          <a:xfrm>
            <a:off x="409575" y="304283"/>
            <a:ext cx="104584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In genere ad una proteina si lega un singolo tipo di </a:t>
            </a:r>
            <a:r>
              <a:rPr lang="it-IT" dirty="0" err="1"/>
              <a:t>glicosaminoglicani</a:t>
            </a:r>
            <a:endParaRPr lang="it-IT" dirty="0"/>
          </a:p>
          <a:p>
            <a:endParaRPr lang="it-IT" dirty="0"/>
          </a:p>
          <a:p>
            <a:r>
              <a:rPr lang="it-IT" dirty="0"/>
              <a:t> In alcuni casi la proteina può legare più di un tipo di GAG</a:t>
            </a:r>
          </a:p>
        </p:txBody>
      </p:sp>
      <p:pic>
        <p:nvPicPr>
          <p:cNvPr id="4" name="Picture 4" descr="Z:\NewMedia\Ebook-Novella\Wiley\JIRA\Voet5e\Work\JPEGs\Ch08\voet_5e_fig_08_12.jpg">
            <a:extLst>
              <a:ext uri="{FF2B5EF4-FFF2-40B4-BE49-F238E27FC236}">
                <a16:creationId xmlns:a16="http://schemas.microsoft.com/office/drawing/2014/main" id="{7157844F-B95D-A2AC-450D-DBF932011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113" t="31351" r="51300" b="31946"/>
          <a:stretch>
            <a:fillRect/>
          </a:stretch>
        </p:blipFill>
        <p:spPr bwMode="auto">
          <a:xfrm>
            <a:off x="2351632" y="1666563"/>
            <a:ext cx="10107068" cy="3164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Z:\NewMedia\Ebook-Novella\Wiley\JIRA\Voet5e\Work\JPEGs\Ch08\voet_5e_fig_08_12.jpg">
            <a:extLst>
              <a:ext uri="{FF2B5EF4-FFF2-40B4-BE49-F238E27FC236}">
                <a16:creationId xmlns:a16="http://schemas.microsoft.com/office/drawing/2014/main" id="{EDC652DD-B360-AD57-E7A9-88E80D8BA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53" t="30592" b="32632"/>
          <a:stretch>
            <a:fillRect/>
          </a:stretch>
        </p:blipFill>
        <p:spPr bwMode="auto">
          <a:xfrm>
            <a:off x="0" y="2018793"/>
            <a:ext cx="3844816" cy="232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6CCCFD7-7930-7D9D-747C-EFBF88951ED3}"/>
              </a:ext>
            </a:extLst>
          </p:cNvPr>
          <p:cNvSpPr txBox="1"/>
          <p:nvPr/>
        </p:nvSpPr>
        <p:spPr>
          <a:xfrm>
            <a:off x="1096416" y="5269674"/>
            <a:ext cx="90392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Proteoglicano della cartilagine: </a:t>
            </a:r>
            <a:r>
              <a:rPr lang="it-IT" dirty="0" err="1"/>
              <a:t>condroitin</a:t>
            </a:r>
            <a:r>
              <a:rPr lang="it-IT" dirty="0"/>
              <a:t> solfato e </a:t>
            </a:r>
            <a:r>
              <a:rPr lang="it-IT" dirty="0" err="1"/>
              <a:t>cheratan</a:t>
            </a:r>
            <a:r>
              <a:rPr lang="it-IT" dirty="0"/>
              <a:t> solfato</a:t>
            </a:r>
          </a:p>
          <a:p>
            <a:endParaRPr lang="it-IT" dirty="0"/>
          </a:p>
        </p:txBody>
      </p:sp>
      <p:pic>
        <p:nvPicPr>
          <p:cNvPr id="10" name="Immagine 7">
            <a:extLst>
              <a:ext uri="{FF2B5EF4-FFF2-40B4-BE49-F238E27FC236}">
                <a16:creationId xmlns:a16="http://schemas.microsoft.com/office/drawing/2014/main" id="{A447487F-08B6-375A-1B15-D102833FCF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" r="73291" b="32953"/>
          <a:stretch/>
        </p:blipFill>
        <p:spPr bwMode="auto">
          <a:xfrm>
            <a:off x="4722758" y="1666563"/>
            <a:ext cx="2286000" cy="282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F8C18AC-9AF8-9FA7-841B-E2AA1B2734F3}"/>
              </a:ext>
            </a:extLst>
          </p:cNvPr>
          <p:cNvSpPr txBox="1"/>
          <p:nvPr/>
        </p:nvSpPr>
        <p:spPr>
          <a:xfrm>
            <a:off x="4962525" y="2700043"/>
            <a:ext cx="6229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 </a:t>
            </a:r>
            <a:r>
              <a:rPr lang="it-IT" dirty="0" err="1"/>
              <a:t>condroitin</a:t>
            </a:r>
            <a:r>
              <a:rPr lang="it-IT" dirty="0"/>
              <a:t> solfato 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759020B1-AA1F-E807-D648-D6DE2AA6ACA6}"/>
              </a:ext>
            </a:extLst>
          </p:cNvPr>
          <p:cNvCxnSpPr/>
          <p:nvPr/>
        </p:nvCxnSpPr>
        <p:spPr>
          <a:xfrm flipH="1">
            <a:off x="6410325" y="3078282"/>
            <a:ext cx="219075" cy="3507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50459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Immagine 1">
            <a:extLst>
              <a:ext uri="{FF2B5EF4-FFF2-40B4-BE49-F238E27FC236}">
                <a16:creationId xmlns:a16="http://schemas.microsoft.com/office/drawing/2014/main" id="{5376CE90-986D-25EB-2815-420E1AF11E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13" y="1671639"/>
            <a:ext cx="61214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0" name="Picture 4" descr="Z:\NewMedia\Ebook-Novella\Wiley\JIRA\Voet5e\Work\JPEGs\Ch08\voet_5e_fig_08_12.jpg">
            <a:extLst>
              <a:ext uri="{FF2B5EF4-FFF2-40B4-BE49-F238E27FC236}">
                <a16:creationId xmlns:a16="http://schemas.microsoft.com/office/drawing/2014/main" id="{61BB2E1F-A171-B7ED-06FB-30608BBF2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98" b="67468"/>
          <a:stretch>
            <a:fillRect/>
          </a:stretch>
        </p:blipFill>
        <p:spPr bwMode="auto">
          <a:xfrm>
            <a:off x="1419225" y="5413375"/>
            <a:ext cx="275907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6" name="Rettangolo 13">
            <a:extLst>
              <a:ext uri="{FF2B5EF4-FFF2-40B4-BE49-F238E27FC236}">
                <a16:creationId xmlns:a16="http://schemas.microsoft.com/office/drawing/2014/main" id="{755A465B-D737-6588-0AAE-2947C715DE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2950" y="0"/>
            <a:ext cx="3435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it-IT" altLang="it-IT" sz="4000" dirty="0" err="1">
                <a:solidFill>
                  <a:srgbClr val="FF0000"/>
                </a:solidFill>
              </a:rPr>
              <a:t>Proteoglycans</a:t>
            </a:r>
            <a:endParaRPr lang="it-IT" altLang="it-IT" sz="4000" dirty="0">
              <a:solidFill>
                <a:srgbClr val="FF0000"/>
              </a:solidFill>
            </a:endParaRPr>
          </a:p>
        </p:txBody>
      </p:sp>
      <p:sp>
        <p:nvSpPr>
          <p:cNvPr id="142347" name="Rectangle 1">
            <a:extLst>
              <a:ext uri="{FF2B5EF4-FFF2-40B4-BE49-F238E27FC236}">
                <a16:creationId xmlns:a16="http://schemas.microsoft.com/office/drawing/2014/main" id="{B54C6A7F-C41F-C492-BC52-7D69A2295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512" y="291210"/>
            <a:ext cx="6865938" cy="552726"/>
          </a:xfrm>
          <a:prstGeom prst="rect">
            <a:avLst/>
          </a:prstGeom>
          <a:solidFill>
            <a:srgbClr val="F8F9F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-15870" rIns="0" bIns="-15870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it-IT" altLang="it-IT" sz="2400" dirty="0">
                <a:solidFill>
                  <a:srgbClr val="202124"/>
                </a:solidFill>
                <a:latin typeface="inherit"/>
              </a:rPr>
              <a:t>Le proteine si  legano al GAG con un residuo di serina.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it-IT" altLang="it-IT" sz="1400" dirty="0">
                <a:solidFill>
                  <a:srgbClr val="202124"/>
                </a:solidFill>
                <a:latin typeface="inherit"/>
              </a:rPr>
              <a:t> </a:t>
            </a:r>
            <a:endParaRPr lang="it-IT" altLang="it-IT" sz="1400" dirty="0">
              <a:solidFill>
                <a:srgbClr val="000000"/>
              </a:solidFill>
            </a:endParaRPr>
          </a:p>
        </p:txBody>
      </p:sp>
      <p:sp>
        <p:nvSpPr>
          <p:cNvPr id="142349" name="CasellaDiTesto 16">
            <a:extLst>
              <a:ext uri="{FF2B5EF4-FFF2-40B4-BE49-F238E27FC236}">
                <a16:creationId xmlns:a16="http://schemas.microsoft.com/office/drawing/2014/main" id="{22B97F1A-60DC-A797-564D-4946F7564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2401" y="1927225"/>
            <a:ext cx="696913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it-IT" altLang="it-IT" sz="1800">
                <a:solidFill>
                  <a:srgbClr val="000000"/>
                </a:solidFill>
              </a:rPr>
              <a:t>        </a:t>
            </a:r>
          </a:p>
        </p:txBody>
      </p:sp>
      <p:sp>
        <p:nvSpPr>
          <p:cNvPr id="3" name="Rettangolo 1">
            <a:extLst>
              <a:ext uri="{FF2B5EF4-FFF2-40B4-BE49-F238E27FC236}">
                <a16:creationId xmlns:a16="http://schemas.microsoft.com/office/drawing/2014/main" id="{4E20BD75-B298-3C34-C1AB-C429F5F542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432" y="963611"/>
            <a:ext cx="96504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it-IT" dirty="0">
                <a:solidFill>
                  <a:srgbClr val="000000"/>
                </a:solidFill>
                <a:sym typeface="Wingdings" panose="05000000000000000000" pitchFamily="2" charset="2"/>
              </a:rPr>
              <a:t>    </a:t>
            </a:r>
            <a:r>
              <a:rPr lang="en-US" altLang="it-IT" dirty="0">
                <a:solidFill>
                  <a:srgbClr val="000000"/>
                </a:solidFill>
              </a:rPr>
              <a:t>–Ser–Gly–X–Gly– </a:t>
            </a:r>
            <a:endParaRPr lang="it-IT" alt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657015"/>
      </p:ext>
    </p:extLst>
  </p:cSld>
  <p:clrMapOvr>
    <a:masterClrMapping/>
  </p:clrMapOvr>
  <p:transition>
    <p:random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Immagine 1">
            <a:extLst>
              <a:ext uri="{FF2B5EF4-FFF2-40B4-BE49-F238E27FC236}">
                <a16:creationId xmlns:a16="http://schemas.microsoft.com/office/drawing/2014/main" id="{44C3414A-05BC-7EC8-7175-96A330334D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90" t="46265" r="16794" b="28142"/>
          <a:stretch>
            <a:fillRect/>
          </a:stretch>
        </p:blipFill>
        <p:spPr bwMode="auto">
          <a:xfrm>
            <a:off x="4135438" y="2039144"/>
            <a:ext cx="2952750" cy="404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19" name="Rettangolo 2">
            <a:extLst>
              <a:ext uri="{FF2B5EF4-FFF2-40B4-BE49-F238E27FC236}">
                <a16:creationId xmlns:a16="http://schemas.microsoft.com/office/drawing/2014/main" id="{4014E457-C1BB-2D35-8C04-1952FC34B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9" y="404813"/>
            <a:ext cx="81375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Glypican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</a:t>
            </a:r>
            <a:r>
              <a:rPr lang="it-IT" sz="1800" dirty="0"/>
              <a:t>proteine globulari) </a:t>
            </a:r>
            <a:r>
              <a:rPr lang="it-IT" altLang="it-IT" sz="1800" dirty="0">
                <a:solidFill>
                  <a:srgbClr val="1F1F1F"/>
                </a:solidFill>
                <a:latin typeface="inherit"/>
              </a:rPr>
              <a:t>sono legati alla membrana tramite un'ancora lipidica di </a:t>
            </a:r>
            <a:r>
              <a:rPr lang="it-IT" sz="1800" dirty="0" err="1"/>
              <a:t>glicosilfosfatidilinositolo</a:t>
            </a:r>
            <a:r>
              <a:rPr lang="it-IT" sz="1800" dirty="0"/>
              <a:t> (GPI) </a:t>
            </a:r>
            <a:r>
              <a:rPr lang="it-IT" altLang="it-IT" sz="1800" dirty="0">
                <a:solidFill>
                  <a:srgbClr val="1F1F1F"/>
                </a:solidFill>
                <a:latin typeface="inherit"/>
              </a:rPr>
              <a:t>, un derivato del </a:t>
            </a:r>
            <a:r>
              <a:rPr lang="it-IT" altLang="it-IT" sz="1800" dirty="0" err="1">
                <a:solidFill>
                  <a:srgbClr val="1F1F1F"/>
                </a:solidFill>
                <a:latin typeface="inherit"/>
              </a:rPr>
              <a:t>fosfatidilinositolo</a:t>
            </a:r>
            <a:r>
              <a:rPr lang="it-IT" altLang="it-IT" sz="1800" dirty="0">
                <a:solidFill>
                  <a:srgbClr val="1F1F1F"/>
                </a:solidFill>
                <a:latin typeface="inherit"/>
              </a:rPr>
              <a:t> lipidico di membrana</a:t>
            </a:r>
            <a:endParaRPr kumimoji="0" lang="en-US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CasellaDiTesto 10">
            <a:extLst>
              <a:ext uri="{FF2B5EF4-FFF2-40B4-BE49-F238E27FC236}">
                <a16:creationId xmlns:a16="http://schemas.microsoft.com/office/drawing/2014/main" id="{E7F69A9B-1DCC-2B5F-555D-0E8A744E1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4" y="4437064"/>
            <a:ext cx="979487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Outside</a:t>
            </a:r>
          </a:p>
        </p:txBody>
      </p:sp>
      <p:sp>
        <p:nvSpPr>
          <p:cNvPr id="5" name="CasellaDiTesto 10">
            <a:extLst>
              <a:ext uri="{FF2B5EF4-FFF2-40B4-BE49-F238E27FC236}">
                <a16:creationId xmlns:a16="http://schemas.microsoft.com/office/drawing/2014/main" id="{E526CF74-3FFD-61DB-6B7B-8E0B487DEF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9513" y="5232400"/>
            <a:ext cx="1287462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Membrane</a:t>
            </a:r>
          </a:p>
        </p:txBody>
      </p:sp>
      <p:sp>
        <p:nvSpPr>
          <p:cNvPr id="6" name="CasellaDiTesto 10">
            <a:extLst>
              <a:ext uri="{FF2B5EF4-FFF2-40B4-BE49-F238E27FC236}">
                <a16:creationId xmlns:a16="http://schemas.microsoft.com/office/drawing/2014/main" id="{8BA5FDA5-E781-6C05-5CAF-3188CE3647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6875" y="6029325"/>
            <a:ext cx="800100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Inside</a:t>
            </a:r>
          </a:p>
        </p:txBody>
      </p:sp>
      <p:sp>
        <p:nvSpPr>
          <p:cNvPr id="7" name="CasellaDiTesto 10">
            <a:extLst>
              <a:ext uri="{FF2B5EF4-FFF2-40B4-BE49-F238E27FC236}">
                <a16:creationId xmlns:a16="http://schemas.microsoft.com/office/drawing/2014/main" id="{6C9132DF-88CE-944A-F488-7AA8695504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5639" y="3689350"/>
            <a:ext cx="18129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Heparan sulfate</a:t>
            </a:r>
          </a:p>
        </p:txBody>
      </p:sp>
      <p:sp>
        <p:nvSpPr>
          <p:cNvPr id="8" name="CasellaDiTesto 10">
            <a:extLst>
              <a:ext uri="{FF2B5EF4-FFF2-40B4-BE49-F238E27FC236}">
                <a16:creationId xmlns:a16="http://schemas.microsoft.com/office/drawing/2014/main" id="{FD0ED249-63D0-3867-4575-1A38EC08F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0164" y="3825083"/>
            <a:ext cx="18129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Heparan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sulfate</a:t>
            </a: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C896602-7C36-EAFB-4315-7C1DE6FB0395}"/>
              </a:ext>
            </a:extLst>
          </p:cNvPr>
          <p:cNvSpPr txBox="1"/>
          <p:nvPr/>
        </p:nvSpPr>
        <p:spPr>
          <a:xfrm>
            <a:off x="125414" y="245106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Sono stabilizzate da legami disolfuro (S‐S)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8AAA339-527E-A888-D9BA-140CCB1BF4A2}"/>
              </a:ext>
            </a:extLst>
          </p:cNvPr>
          <p:cNvSpPr txBox="1"/>
          <p:nvPr/>
        </p:nvSpPr>
        <p:spPr>
          <a:xfrm>
            <a:off x="7908131" y="3412629"/>
            <a:ext cx="39123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Eparan</a:t>
            </a:r>
            <a:r>
              <a:rPr lang="it-IT" dirty="0"/>
              <a:t> solfato  si lega a residui di serina adiacenti alla membrana plasmatica.</a:t>
            </a:r>
          </a:p>
        </p:txBody>
      </p:sp>
    </p:spTree>
    <p:extLst>
      <p:ext uri="{BB962C8B-B14F-4D97-AF65-F5344CB8AC3E}">
        <p14:creationId xmlns:p14="http://schemas.microsoft.com/office/powerpoint/2010/main" val="103449937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Immagine 1">
            <a:extLst>
              <a:ext uri="{FF2B5EF4-FFF2-40B4-BE49-F238E27FC236}">
                <a16:creationId xmlns:a16="http://schemas.microsoft.com/office/drawing/2014/main" id="{96D70BAE-F92F-D577-A1CA-F8C3E42A4E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41300"/>
            <a:ext cx="4489450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739258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>
            <a:extLst>
              <a:ext uri="{FF2B5EF4-FFF2-40B4-BE49-F238E27FC236}">
                <a16:creationId xmlns:a16="http://schemas.microsoft.com/office/drawing/2014/main" id="{B3FC59A9-17CF-2767-81C4-9F2F72F6F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4" y="760414"/>
            <a:ext cx="5487987" cy="609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3" name="Text Box 3">
            <a:extLst>
              <a:ext uri="{FF2B5EF4-FFF2-40B4-BE49-F238E27FC236}">
                <a16:creationId xmlns:a16="http://schemas.microsoft.com/office/drawing/2014/main" id="{1C68B2CD-64FF-5260-DF59-C3387E6067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9" y="192189"/>
            <a:ext cx="106822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b="1" dirty="0">
                <a:solidFill>
                  <a:srgbClr val="009999"/>
                </a:solidFill>
              </a:rPr>
              <a:t>Struttura di un proteoglicano (</a:t>
            </a:r>
            <a:r>
              <a:rPr lang="it-IT" altLang="it-IT" b="1" u="sng" dirty="0" err="1">
                <a:solidFill>
                  <a:srgbClr val="009999"/>
                </a:solidFill>
              </a:rPr>
              <a:t>syndecan</a:t>
            </a:r>
            <a:r>
              <a:rPr lang="it-IT" altLang="it-IT" b="1" u="sng" dirty="0">
                <a:solidFill>
                  <a:srgbClr val="009999"/>
                </a:solidFill>
              </a:rPr>
              <a:t>) </a:t>
            </a:r>
            <a:r>
              <a:rPr lang="it-IT" altLang="it-IT" b="1" dirty="0">
                <a:solidFill>
                  <a:srgbClr val="009999"/>
                </a:solidFill>
              </a:rPr>
              <a:t>che ha un solo </a:t>
            </a:r>
            <a:r>
              <a:rPr lang="it-IT" altLang="it-IT" b="1" dirty="0" err="1">
                <a:solidFill>
                  <a:srgbClr val="009999"/>
                </a:solidFill>
              </a:rPr>
              <a:t>dominiotransmembrana</a:t>
            </a:r>
            <a:endParaRPr lang="it-IT" altLang="it-IT" b="1" dirty="0">
              <a:solidFill>
                <a:srgbClr val="009999"/>
              </a:solidFill>
            </a:endParaRPr>
          </a:p>
        </p:txBody>
      </p:sp>
      <p:sp>
        <p:nvSpPr>
          <p:cNvPr id="97284" name="Rectangle 5">
            <a:extLst>
              <a:ext uri="{FF2B5EF4-FFF2-40B4-BE49-F238E27FC236}">
                <a16:creationId xmlns:a16="http://schemas.microsoft.com/office/drawing/2014/main" id="{222B3F19-E416-4525-608A-C50A53F9A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0061" y="110898"/>
            <a:ext cx="1174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b="1" dirty="0">
                <a:solidFill>
                  <a:srgbClr val="FF7C80"/>
                </a:solidFill>
              </a:rPr>
              <a:t>56000 Da</a:t>
            </a:r>
          </a:p>
        </p:txBody>
      </p:sp>
      <p:sp>
        <p:nvSpPr>
          <p:cNvPr id="97285" name="Text Box 6">
            <a:extLst>
              <a:ext uri="{FF2B5EF4-FFF2-40B4-BE49-F238E27FC236}">
                <a16:creationId xmlns:a16="http://schemas.microsoft.com/office/drawing/2014/main" id="{A08C4FB5-090F-A9C6-7A76-8F0C52432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5363" y="2368551"/>
            <a:ext cx="419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>
                <a:solidFill>
                  <a:srgbClr val="000000"/>
                </a:solidFill>
              </a:rPr>
              <a:t>single </a:t>
            </a:r>
            <a:r>
              <a:rPr lang="it-IT" altLang="it-IT">
                <a:solidFill>
                  <a:srgbClr val="000000"/>
                </a:solidFill>
                <a:hlinkClick r:id="rId4" tooltip="Transmembrane"/>
              </a:rPr>
              <a:t>transmembrane</a:t>
            </a:r>
            <a:r>
              <a:rPr lang="it-IT" altLang="it-IT">
                <a:solidFill>
                  <a:srgbClr val="000000"/>
                </a:solidFill>
              </a:rPr>
              <a:t> domain proteins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1E8C92D-5791-B2E7-36B2-AD245190616D}"/>
              </a:ext>
            </a:extLst>
          </p:cNvPr>
          <p:cNvSpPr txBox="1"/>
          <p:nvPr/>
        </p:nvSpPr>
        <p:spPr>
          <a:xfrm>
            <a:off x="532607" y="3096260"/>
            <a:ext cx="335359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solidFill>
                  <a:srgbClr val="FF0000"/>
                </a:solidFill>
              </a:rPr>
              <a:t>Condroitin</a:t>
            </a:r>
            <a:r>
              <a:rPr lang="it-IT" dirty="0">
                <a:solidFill>
                  <a:srgbClr val="FF0000"/>
                </a:solidFill>
              </a:rPr>
              <a:t> solfato </a:t>
            </a:r>
            <a:r>
              <a:rPr lang="it-IT" dirty="0"/>
              <a:t>collegati a residui di serina vicini alla membrana.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42653E3-4CB9-9DBE-27C6-E080DEFDC49F}"/>
              </a:ext>
            </a:extLst>
          </p:cNvPr>
          <p:cNvSpPr txBox="1"/>
          <p:nvPr/>
        </p:nvSpPr>
        <p:spPr>
          <a:xfrm>
            <a:off x="380207" y="609389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un dominio citoplasmatico C‐terminale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8B8520F-5B03-FFBE-0B82-6A8EA9871F8B}"/>
              </a:ext>
            </a:extLst>
          </p:cNvPr>
          <p:cNvSpPr txBox="1"/>
          <p:nvPr/>
        </p:nvSpPr>
        <p:spPr>
          <a:xfrm>
            <a:off x="380207" y="892751"/>
            <a:ext cx="290750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Le catene di </a:t>
            </a:r>
            <a:r>
              <a:rPr lang="it-IT" dirty="0" err="1">
                <a:solidFill>
                  <a:srgbClr val="FF0000"/>
                </a:solidFill>
              </a:rPr>
              <a:t>eparan</a:t>
            </a:r>
            <a:r>
              <a:rPr lang="it-IT" dirty="0">
                <a:solidFill>
                  <a:srgbClr val="FF0000"/>
                </a:solidFill>
              </a:rPr>
              <a:t> solfato </a:t>
            </a:r>
            <a:r>
              <a:rPr lang="it-IT" dirty="0"/>
              <a:t>si legano a residui di serina distanti dalla membrana cellulare. </a:t>
            </a:r>
          </a:p>
        </p:txBody>
      </p:sp>
    </p:spTree>
    <p:extLst>
      <p:ext uri="{BB962C8B-B14F-4D97-AF65-F5344CB8AC3E}">
        <p14:creationId xmlns:p14="http://schemas.microsoft.com/office/powerpoint/2010/main" val="304430414"/>
      </p:ext>
    </p:extLst>
  </p:cSld>
  <p:clrMapOvr>
    <a:masterClrMapping/>
  </p:clrMapOvr>
  <p:transition>
    <p:random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2" name="Rettangolo 3">
            <a:extLst>
              <a:ext uri="{FF2B5EF4-FFF2-40B4-BE49-F238E27FC236}">
                <a16:creationId xmlns:a16="http://schemas.microsoft.com/office/drawing/2014/main" id="{98067A91-9A65-176D-A8B0-9B5B7F9C8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449" y="276225"/>
            <a:ext cx="80184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linkMacSystemFont"/>
                <a:ea typeface="ＭＳ Ｐゴシック"/>
              </a:rPr>
              <a:t>Aggrecano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linkMacSystemFont"/>
                <a:ea typeface="ＭＳ Ｐゴシック"/>
              </a:rPr>
              <a:t> 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linkMacSystemFont"/>
                <a:ea typeface="ＭＳ Ｐゴシック"/>
              </a:rPr>
              <a:t>è il </a:t>
            </a:r>
            <a:r>
              <a:rPr kumimoji="0" lang="en-US" altLang="it-IT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BlinkMacSystemFont"/>
                <a:ea typeface="ＭＳ Ｐゴシック"/>
              </a:rPr>
              <a:t>principale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linkMacSystemFont"/>
                <a:ea typeface="ＭＳ Ｐゴシック"/>
              </a:rPr>
              <a:t> </a:t>
            </a:r>
            <a:r>
              <a:rPr kumimoji="0" lang="en-US" altLang="it-IT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BlinkMacSystemFont"/>
                <a:ea typeface="ＭＳ Ｐゴシック"/>
              </a:rPr>
              <a:t>proteoglicano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linkMacSystemFont"/>
                <a:ea typeface="ＭＳ Ｐゴシック"/>
              </a:rPr>
              <a:t> </a:t>
            </a:r>
            <a:r>
              <a:rPr kumimoji="0" lang="en-US" altLang="it-IT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BlinkMacSystemFont"/>
                <a:ea typeface="ＭＳ Ｐゴシック"/>
              </a:rPr>
              <a:t>della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linkMacSystemFont"/>
                <a:ea typeface="ＭＳ Ｐゴシック"/>
              </a:rPr>
              <a:t> </a:t>
            </a:r>
            <a:r>
              <a:rPr kumimoji="0" lang="en-US" altLang="it-IT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BlinkMacSystemFont"/>
                <a:ea typeface="ＭＳ Ｐゴシック"/>
              </a:rPr>
              <a:t>cartilagine</a:t>
            </a:r>
            <a:endParaRPr kumimoji="0" lang="en-US" altLang="it-IT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linkMacSystemFont"/>
              <a:ea typeface="ＭＳ Ｐゴシック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linkMacSystemFont"/>
              <a:ea typeface="ＭＳ Ｐゴシック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it-IT" dirty="0">
              <a:latin typeface="BlinkMacSystemFont"/>
              <a:ea typeface="ＭＳ Ｐゴシック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8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BlinkMacSystemFont"/>
              <a:ea typeface="ＭＳ Ｐゴシック"/>
            </a:endParaRPr>
          </a:p>
        </p:txBody>
      </p:sp>
      <p:pic>
        <p:nvPicPr>
          <p:cNvPr id="140293" name="Immagine 4">
            <a:extLst>
              <a:ext uri="{FF2B5EF4-FFF2-40B4-BE49-F238E27FC236}">
                <a16:creationId xmlns:a16="http://schemas.microsoft.com/office/drawing/2014/main" id="{B7B9F0C6-BB49-74BB-0490-8015DD5AFE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9" t="43686" r="40591" b="12595"/>
          <a:stretch>
            <a:fillRect/>
          </a:stretch>
        </p:blipFill>
        <p:spPr bwMode="auto">
          <a:xfrm>
            <a:off x="7343775" y="2422525"/>
            <a:ext cx="4349750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4" name="Picture 2" descr="https://www.orpha.net/consor/cgi-bin/images/validated.png">
            <a:extLst>
              <a:ext uri="{FF2B5EF4-FFF2-40B4-BE49-F238E27FC236}">
                <a16:creationId xmlns:a16="http://schemas.microsoft.com/office/drawing/2014/main" id="{650093F3-D1E1-FCED-77CB-A835C514B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9850" y="-319088"/>
            <a:ext cx="952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5" name="Picture 3" descr="https://www.orpha.net/consor/cgi-bin/images/validated.png">
            <a:extLst>
              <a:ext uri="{FF2B5EF4-FFF2-40B4-BE49-F238E27FC236}">
                <a16:creationId xmlns:a16="http://schemas.microsoft.com/office/drawing/2014/main" id="{C65B44EE-A96D-A5E2-23C5-D662283501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3400" y="-136525"/>
            <a:ext cx="952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6" name="Picture 4" descr="https://www.orpha.net/consor/cgi-bin/images/validated.png">
            <a:extLst>
              <a:ext uri="{FF2B5EF4-FFF2-40B4-BE49-F238E27FC236}">
                <a16:creationId xmlns:a16="http://schemas.microsoft.com/office/drawing/2014/main" id="{BDAC5CAB-91A3-7CA4-83D8-651505937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475" y="46038"/>
            <a:ext cx="952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7" name="Picture 5" descr="https://www.orpha.net/consor/cgi-bin/images/validated.png">
            <a:extLst>
              <a:ext uri="{FF2B5EF4-FFF2-40B4-BE49-F238E27FC236}">
                <a16:creationId xmlns:a16="http://schemas.microsoft.com/office/drawing/2014/main" id="{D3E2950F-DA6E-D3A0-A23F-8C30FA955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4688" y="228600"/>
            <a:ext cx="9525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6709492-724D-81F4-9192-5FB413888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5788" y="918894"/>
            <a:ext cx="10487737" cy="620691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2100" dirty="0">
                <a:solidFill>
                  <a:srgbClr val="1F1F1F"/>
                </a:solidFill>
                <a:latin typeface="inherit"/>
              </a:rPr>
              <a:t>G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rande proteoglicano che forma aggregati idratati giganti con acido ialuronico nella matrice extracellulare (ECM).</a:t>
            </a:r>
            <a:r>
              <a:rPr kumimoji="0" lang="it-IT" altLang="it-I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9C2C4F-F921-8335-0036-599AC0A56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350" y="1975747"/>
            <a:ext cx="6448425" cy="943856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La straordinaria resistenza di questi aggregati alla compressione spiega la loro abbondanza nella cartilagine articolare delle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inherit"/>
              </a:rPr>
              <a:t>articolazioni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6116A8-6B58-6259-DACC-F978E2BA9D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350" y="5463109"/>
            <a:ext cx="4982547" cy="620691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Nel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inherit"/>
              </a:rPr>
              <a:t>cervello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contribuiscono alla formazione delle reti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perineuronali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,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7B65012-206C-1A7B-1C79-D8D373498C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350" y="3399446"/>
            <a:ext cx="5514975" cy="1267022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L'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aggrecano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è presente anche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inherit"/>
              </a:rPr>
              <a:t>a livello cardiaco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2100" dirty="0">
                <a:solidFill>
                  <a:srgbClr val="1F1F1F"/>
                </a:solidFill>
                <a:latin typeface="inherit"/>
              </a:rPr>
              <a:t>È importante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nello sviluppo delle valvole cardiache e nei vasi sanguigni durante lo sviluppo cardiovascolare</a:t>
            </a:r>
            <a:r>
              <a:rPr kumimoji="0" lang="it-IT" altLang="it-IT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176687"/>
      </p:ext>
    </p:ext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2D8FDA04-BEC4-06F9-4719-B120531362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373"/>
          <a:stretch/>
        </p:blipFill>
        <p:spPr bwMode="auto">
          <a:xfrm>
            <a:off x="3249241" y="1724120"/>
            <a:ext cx="5908675" cy="314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9" name="Rectangle 3">
            <a:extLst>
              <a:ext uri="{FF2B5EF4-FFF2-40B4-BE49-F238E27FC236}">
                <a16:creationId xmlns:a16="http://schemas.microsoft.com/office/drawing/2014/main" id="{4ACBE6E6-270F-66DF-DFC7-611F7B955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0173" y="150160"/>
            <a:ext cx="4681538" cy="1035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2800" b="1" i="1" dirty="0">
                <a:solidFill>
                  <a:srgbClr val="000000"/>
                </a:solidFill>
              </a:rPr>
              <a:t>Proiezioni di Fischer</a:t>
            </a:r>
            <a:endParaRPr lang="it-IT" altLang="it-IT" sz="3600" b="1" i="1" dirty="0">
              <a:solidFill>
                <a:srgbClr val="000000"/>
              </a:solidFill>
            </a:endParaRP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4D3408CC-859D-CBE7-72D3-9F41B44C7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5949951"/>
            <a:ext cx="7993063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3600" b="1" i="1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D645B00-B088-5986-AF37-0690FCEA9F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5287" y="3905628"/>
            <a:ext cx="7840337" cy="1446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it-IT" sz="3600" dirty="0">
                <a:solidFill>
                  <a:srgbClr val="FF0000"/>
                </a:solidFill>
                <a:latin typeface="Arial" panose="020B0604020202020204" pitchFamily="34" charset="0"/>
              </a:rPr>
              <a:t>ENANTIOMERI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it-IT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it-IT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it-IT" sz="2000" dirty="0" err="1">
                <a:solidFill>
                  <a:srgbClr val="FF0000"/>
                </a:solidFill>
                <a:latin typeface="Arial" panose="020B0604020202020204" pitchFamily="34" charset="0"/>
              </a:rPr>
              <a:t>Differiscono</a:t>
            </a:r>
            <a:r>
              <a:rPr lang="en-US" altLang="it-IT" sz="20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2000" dirty="0" err="1">
                <a:solidFill>
                  <a:srgbClr val="FF0000"/>
                </a:solidFill>
                <a:latin typeface="Arial" panose="020B0604020202020204" pitchFamily="34" charset="0"/>
              </a:rPr>
              <a:t>nella</a:t>
            </a:r>
            <a:r>
              <a:rPr lang="en-US" altLang="it-IT" sz="20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2000" dirty="0" err="1">
                <a:solidFill>
                  <a:srgbClr val="FF0000"/>
                </a:solidFill>
                <a:latin typeface="Arial" panose="020B0604020202020204" pitchFamily="34" charset="0"/>
              </a:rPr>
              <a:t>configurazione</a:t>
            </a:r>
            <a:r>
              <a:rPr lang="en-US" altLang="it-IT" sz="20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2000" dirty="0" err="1">
                <a:solidFill>
                  <a:srgbClr val="FF0000"/>
                </a:solidFill>
                <a:latin typeface="Arial" panose="020B0604020202020204" pitchFamily="34" charset="0"/>
              </a:rPr>
              <a:t>intorno</a:t>
            </a:r>
            <a:r>
              <a:rPr lang="en-US" altLang="it-IT" sz="2000" dirty="0">
                <a:solidFill>
                  <a:srgbClr val="FF0000"/>
                </a:solidFill>
                <a:latin typeface="Arial" panose="020B0604020202020204" pitchFamily="34" charset="0"/>
              </a:rPr>
              <a:t> al </a:t>
            </a:r>
            <a:r>
              <a:rPr lang="en-US" altLang="it-IT" sz="2000" dirty="0" err="1">
                <a:solidFill>
                  <a:srgbClr val="FF0000"/>
                </a:solidFill>
                <a:latin typeface="Arial" panose="020B0604020202020204" pitchFamily="34" charset="0"/>
              </a:rPr>
              <a:t>carbonio</a:t>
            </a:r>
            <a:r>
              <a:rPr lang="en-US" altLang="it-IT" sz="20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it-IT" sz="2000" dirty="0" err="1">
                <a:solidFill>
                  <a:srgbClr val="FF0000"/>
                </a:solidFill>
                <a:latin typeface="Arial" panose="020B0604020202020204" pitchFamily="34" charset="0"/>
              </a:rPr>
              <a:t>chirale</a:t>
            </a:r>
            <a:r>
              <a:rPr lang="en-US" altLang="it-IT" sz="2000" dirty="0">
                <a:solidFill>
                  <a:srgbClr val="FF0000"/>
                </a:solidFill>
                <a:latin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CasellaDiTesto 6">
            <a:extLst>
              <a:ext uri="{FF2B5EF4-FFF2-40B4-BE49-F238E27FC236}">
                <a16:creationId xmlns:a16="http://schemas.microsoft.com/office/drawing/2014/main" id="{9848BBE5-8834-7788-B02A-EAF81B12D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0" y="2281238"/>
            <a:ext cx="7913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2021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It is thought to be involved in the </a:t>
            </a: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modulation of </a:t>
            </a: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2" tooltip="Cell adhesion"/>
              </a:rPr>
              <a:t>cell adhesion</a:t>
            </a: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</a:t>
            </a: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2021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 </a:t>
            </a: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neurite outgrowth during development.</a:t>
            </a: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800" b="0" i="0" u="none" strike="noStrike" kern="1200" cap="none" spc="0" normalizeH="0" baseline="0" noProof="0">
              <a:ln>
                <a:noFill/>
              </a:ln>
              <a:solidFill>
                <a:srgbClr val="20212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BlinkMacSystemFont"/>
                <a:ea typeface="+mn-ea"/>
                <a:cs typeface="+mn-cs"/>
              </a:rPr>
              <a:t>. </a:t>
            </a: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8243" name="CasellaDiTesto 8">
            <a:extLst>
              <a:ext uri="{FF2B5EF4-FFF2-40B4-BE49-F238E27FC236}">
                <a16:creationId xmlns:a16="http://schemas.microsoft.com/office/drawing/2014/main" id="{342A7EB2-8AED-B80D-81CE-F8E1FBACF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6576" y="3355975"/>
            <a:ext cx="8893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2021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Its possible role in various symptoms of </a:t>
            </a: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bipolar disorder</a:t>
            </a: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2021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  </a:t>
            </a: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8244" name="CasellaDiTesto 13">
            <a:extLst>
              <a:ext uri="{FF2B5EF4-FFF2-40B4-BE49-F238E27FC236}">
                <a16:creationId xmlns:a16="http://schemas.microsoft.com/office/drawing/2014/main" id="{577C22D3-D7B1-E8D0-739B-B3901D429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1" y="485775"/>
            <a:ext cx="84248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linkMacSystemFont"/>
                <a:ea typeface="+mn-ea"/>
                <a:cs typeface="+mn-cs"/>
              </a:rPr>
              <a:t>Neurocan</a:t>
            </a: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BlinkMacSystemFont"/>
                <a:ea typeface="+mn-ea"/>
                <a:cs typeface="+mn-cs"/>
              </a:rPr>
              <a:t> is a chondroitin sulfate proteoglycan,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it-IT" sz="1800" b="0" i="0" u="none" strike="noStrike" kern="1200" cap="none" spc="0" normalizeH="0" baseline="0" noProof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BlinkMacSystemFon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BlinkMacSystemFont"/>
                <a:ea typeface="+mn-ea"/>
                <a:cs typeface="+mn-cs"/>
              </a:rPr>
              <a:t>it is a component of the extracellular matrix of the </a:t>
            </a: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linkMacSystemFont"/>
                <a:ea typeface="+mn-ea"/>
                <a:cs typeface="+mn-cs"/>
              </a:rPr>
              <a:t>central nervous system</a:t>
            </a: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38245" name="Immagine 1">
            <a:extLst>
              <a:ext uri="{FF2B5EF4-FFF2-40B4-BE49-F238E27FC236}">
                <a16:creationId xmlns:a16="http://schemas.microsoft.com/office/drawing/2014/main" id="{7DF9C15C-8E36-1C1B-3652-5950E10981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5" t="44296" r="27863" b="36298"/>
          <a:stretch>
            <a:fillRect/>
          </a:stretch>
        </p:blipFill>
        <p:spPr bwMode="auto">
          <a:xfrm>
            <a:off x="1746251" y="4341813"/>
            <a:ext cx="6772275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6" name="Rettangolo 3">
            <a:extLst>
              <a:ext uri="{FF2B5EF4-FFF2-40B4-BE49-F238E27FC236}">
                <a16:creationId xmlns:a16="http://schemas.microsoft.com/office/drawing/2014/main" id="{F0DB3A67-F5F8-6552-1A70-EB13DE401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464" y="1473201"/>
            <a:ext cx="88725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BlinkMacSystemFont"/>
                <a:ea typeface="+mn-ea"/>
                <a:cs typeface="+mn-cs"/>
              </a:rPr>
              <a:t>It can bind to various structural extracellular matrix components, such as hyaluronate, heparin</a:t>
            </a: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7854894"/>
      </p:ext>
    </p:extLst>
  </p:cSld>
  <p:clrMapOvr>
    <a:masterClrMapping/>
  </p:clrMapOvr>
  <p:transition>
    <p:random/>
  </p:transition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e 4">
            <a:extLst>
              <a:ext uri="{FF2B5EF4-FFF2-40B4-BE49-F238E27FC236}">
                <a16:creationId xmlns:a16="http://schemas.microsoft.com/office/drawing/2014/main" id="{915524B4-F0F6-9BD1-20E5-4B91D077AF7C}"/>
              </a:ext>
            </a:extLst>
          </p:cNvPr>
          <p:cNvSpPr/>
          <p:nvPr/>
        </p:nvSpPr>
        <p:spPr>
          <a:xfrm>
            <a:off x="1608139" y="0"/>
            <a:ext cx="2916237" cy="914400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124931" name="CasellaDiTesto 1">
            <a:extLst>
              <a:ext uri="{FF2B5EF4-FFF2-40B4-BE49-F238E27FC236}">
                <a16:creationId xmlns:a16="http://schemas.microsoft.com/office/drawing/2014/main" id="{1ADD4FD9-E595-C1CD-17F1-5F2D1F2A9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6" y="188914"/>
            <a:ext cx="2582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>
                <a:solidFill>
                  <a:srgbClr val="000000"/>
                </a:solidFill>
              </a:rPr>
              <a:t>Mucopolisaccharidoses</a:t>
            </a:r>
          </a:p>
        </p:txBody>
      </p:sp>
      <p:sp>
        <p:nvSpPr>
          <p:cNvPr id="124932" name="CasellaDiTesto 1">
            <a:extLst>
              <a:ext uri="{FF2B5EF4-FFF2-40B4-BE49-F238E27FC236}">
                <a16:creationId xmlns:a16="http://schemas.microsoft.com/office/drawing/2014/main" id="{12FADF0E-1CAA-CB3F-C54F-0D04B9F6A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1" y="1052513"/>
            <a:ext cx="8569325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>
                <a:solidFill>
                  <a:srgbClr val="000000"/>
                </a:solidFill>
              </a:rPr>
              <a:t>They are a group of metabolic disorders caused by the absence or malfunctioning of lysosomial enzyme.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it-IT" altLang="it-IT" sz="180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>
                <a:solidFill>
                  <a:srgbClr val="000000"/>
                </a:solidFill>
              </a:rPr>
              <a:t>Lysosomial enzymes are necessary for the degradation of </a:t>
            </a:r>
            <a:r>
              <a:rPr lang="it-IT" altLang="it-IT" sz="1800">
                <a:solidFill>
                  <a:srgbClr val="FF0000"/>
                </a:solidFill>
              </a:rPr>
              <a:t>dermatan and heparan sulfate.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it-IT" altLang="it-IT" sz="180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>
                <a:solidFill>
                  <a:srgbClr val="000000"/>
                </a:solidFill>
              </a:rPr>
              <a:t>GAGs accumulate in various organs and tissues causing complex clinical manifestatons: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800">
                <a:solidFill>
                  <a:srgbClr val="000000"/>
                </a:solidFill>
              </a:rPr>
              <a:t>Mental retardation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800">
                <a:solidFill>
                  <a:srgbClr val="000000"/>
                </a:solidFill>
              </a:rPr>
              <a:t>Skeletal changes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800">
                <a:solidFill>
                  <a:srgbClr val="000000"/>
                </a:solidFill>
              </a:rPr>
              <a:t>Enlargement of the liver, spleen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800">
                <a:solidFill>
                  <a:srgbClr val="000000"/>
                </a:solidFill>
              </a:rPr>
              <a:t>Respiratory and heart disease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it-IT" altLang="it-IT" sz="1800">
              <a:solidFill>
                <a:srgbClr val="000000"/>
              </a:solidFill>
            </a:endParaRPr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81257C51-EF80-03FD-556A-86028DDCBA58}"/>
              </a:ext>
            </a:extLst>
          </p:cNvPr>
          <p:cNvSpPr/>
          <p:nvPr/>
        </p:nvSpPr>
        <p:spPr>
          <a:xfrm>
            <a:off x="1919289" y="188914"/>
            <a:ext cx="46037" cy="460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124934" name="CasellaDiTesto 7">
            <a:extLst>
              <a:ext uri="{FF2B5EF4-FFF2-40B4-BE49-F238E27FC236}">
                <a16:creationId xmlns:a16="http://schemas.microsoft.com/office/drawing/2014/main" id="{22509366-9E6B-6BE4-1EF3-FF347426F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4738" y="5157789"/>
            <a:ext cx="2520950" cy="922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>
                <a:solidFill>
                  <a:srgbClr val="000000"/>
                </a:solidFill>
              </a:rPr>
              <a:t>Sanfilippo Syndrome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>
                <a:solidFill>
                  <a:srgbClr val="000000"/>
                </a:solidFill>
              </a:rPr>
              <a:t>Hurler Syndrome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1800">
                <a:solidFill>
                  <a:srgbClr val="000000"/>
                </a:solidFill>
              </a:rPr>
              <a:t>Hunter Syndrome</a:t>
            </a:r>
          </a:p>
        </p:txBody>
      </p:sp>
    </p:spTree>
    <p:extLst>
      <p:ext uri="{BB962C8B-B14F-4D97-AF65-F5344CB8AC3E}">
        <p14:creationId xmlns:p14="http://schemas.microsoft.com/office/powerpoint/2010/main" val="366870383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4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49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49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49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49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49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49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49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4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4931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>
            <a:extLst>
              <a:ext uri="{FF2B5EF4-FFF2-40B4-BE49-F238E27FC236}">
                <a16:creationId xmlns:a16="http://schemas.microsoft.com/office/drawing/2014/main" id="{501F4C9F-B6D5-42F7-E9C5-9F7879F1F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381" y="-383714"/>
            <a:ext cx="9467850" cy="738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1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0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21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2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4109</Words>
  <Application>Microsoft Office PowerPoint</Application>
  <PresentationFormat>Widescreen</PresentationFormat>
  <Paragraphs>1103</Paragraphs>
  <Slides>92</Slides>
  <Notes>34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16</vt:i4>
      </vt:variant>
      <vt:variant>
        <vt:lpstr>Tema</vt:lpstr>
      </vt:variant>
      <vt:variant>
        <vt:i4>11</vt:i4>
      </vt:variant>
      <vt:variant>
        <vt:lpstr>Titoli diapositive</vt:lpstr>
      </vt:variant>
      <vt:variant>
        <vt:i4>92</vt:i4>
      </vt:variant>
    </vt:vector>
  </HeadingPairs>
  <TitlesOfParts>
    <vt:vector size="119" baseType="lpstr">
      <vt:lpstr>MS PGothic</vt:lpstr>
      <vt:lpstr>MS PGothic</vt:lpstr>
      <vt:lpstr>Arial</vt:lpstr>
      <vt:lpstr>Arial</vt:lpstr>
      <vt:lpstr>Arial Narrow</vt:lpstr>
      <vt:lpstr>Barlow</vt:lpstr>
      <vt:lpstr>BlinkMacSystemFont</vt:lpstr>
      <vt:lpstr>Calibri</vt:lpstr>
      <vt:lpstr>Comic Sans MS</vt:lpstr>
      <vt:lpstr>inherit</vt:lpstr>
      <vt:lpstr>Open Sans</vt:lpstr>
      <vt:lpstr>Palatino</vt:lpstr>
      <vt:lpstr>Symbol</vt:lpstr>
      <vt:lpstr>Times</vt:lpstr>
      <vt:lpstr>Times New Roman</vt:lpstr>
      <vt:lpstr>Wingdings</vt:lpstr>
      <vt:lpstr>Struttura predefinita</vt:lpstr>
      <vt:lpstr>1_Struttura predefinita</vt:lpstr>
      <vt:lpstr>Personalizza struttura</vt:lpstr>
      <vt:lpstr>9_Struttura predefinita</vt:lpstr>
      <vt:lpstr>4_Struttura predefinita</vt:lpstr>
      <vt:lpstr>2_Struttura predefinita</vt:lpstr>
      <vt:lpstr>20_Struttura predefinita</vt:lpstr>
      <vt:lpstr>21_Struttura predefinita</vt:lpstr>
      <vt:lpstr>22_Struttura predefinita</vt:lpstr>
      <vt:lpstr>11_Struttura predefinita</vt:lpstr>
      <vt:lpstr>12_Struttura predefinita</vt:lpstr>
      <vt:lpstr>Presentazione standard di PowerPoint</vt:lpstr>
      <vt:lpstr>Presentazione standard di PowerPoint</vt:lpstr>
      <vt:lpstr>GLUCIDI  CARBOIDRATI  (CH2O)n</vt:lpstr>
      <vt:lpstr>Presentazione standard di PowerPoint</vt:lpstr>
      <vt:lpstr>Funzioni dei Glucidi</vt:lpstr>
      <vt:lpstr>Presentazione standard di PowerPoint</vt:lpstr>
      <vt:lpstr>Classificazione:  - gruppo funzionale - numero di atomi di C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 Olianas</dc:creator>
  <cp:lastModifiedBy>Alessandra Olianas</cp:lastModifiedBy>
  <cp:revision>18</cp:revision>
  <dcterms:created xsi:type="dcterms:W3CDTF">2023-03-29T13:20:15Z</dcterms:created>
  <dcterms:modified xsi:type="dcterms:W3CDTF">2025-03-24T19:53:07Z</dcterms:modified>
</cp:coreProperties>
</file>